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Lst>
  <p:notesMasterIdLst>
    <p:notesMasterId r:id="rId65"/>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330" r:id="rId36"/>
    <p:sldId id="291" r:id="rId37"/>
    <p:sldId id="292" r:id="rId38"/>
    <p:sldId id="293" r:id="rId39"/>
    <p:sldId id="294" r:id="rId40"/>
    <p:sldId id="295" r:id="rId41"/>
    <p:sldId id="296" r:id="rId42"/>
    <p:sldId id="298" r:id="rId43"/>
    <p:sldId id="299" r:id="rId44"/>
    <p:sldId id="300" r:id="rId45"/>
    <p:sldId id="301" r:id="rId46"/>
    <p:sldId id="302" r:id="rId47"/>
    <p:sldId id="303" r:id="rId48"/>
    <p:sldId id="304" r:id="rId49"/>
    <p:sldId id="305" r:id="rId50"/>
    <p:sldId id="306" r:id="rId51"/>
    <p:sldId id="307" r:id="rId52"/>
    <p:sldId id="308" r:id="rId53"/>
    <p:sldId id="333" r:id="rId54"/>
    <p:sldId id="331" r:id="rId55"/>
    <p:sldId id="332" r:id="rId56"/>
    <p:sldId id="310" r:id="rId57"/>
    <p:sldId id="311" r:id="rId58"/>
    <p:sldId id="334" r:id="rId59"/>
    <p:sldId id="335" r:id="rId60"/>
    <p:sldId id="336" r:id="rId61"/>
    <p:sldId id="337" r:id="rId62"/>
    <p:sldId id="338" r:id="rId63"/>
    <p:sldId id="33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snapToGrid="0">
      <p:cViewPr varScale="1">
        <p:scale>
          <a:sx n="69" d="100"/>
          <a:sy n="69" d="100"/>
        </p:scale>
        <p:origin x="696" y="66"/>
      </p:cViewPr>
      <p:guideLst/>
    </p:cSldViewPr>
  </p:slideViewPr>
  <p:outlineViewPr>
    <p:cViewPr>
      <p:scale>
        <a:sx n="33" d="100"/>
        <a:sy n="33" d="100"/>
      </p:scale>
      <p:origin x="0" y="-11424"/>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4F7B1-F1B1-4CA4-A608-5B3F09E9C32C}" type="datetimeFigureOut">
              <a:rPr lang="en-US" smtClean="0"/>
              <a:t>2/18/2020</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AC3AE-E286-4C61-B7E4-83B7E78F3C9C}" type="slidenum">
              <a:rPr lang="en-US" smtClean="0"/>
              <a:t>‹N›</a:t>
            </a:fld>
            <a:endParaRPr lang="en-US"/>
          </a:p>
        </p:txBody>
      </p:sp>
    </p:spTree>
    <p:extLst>
      <p:ext uri="{BB962C8B-B14F-4D97-AF65-F5344CB8AC3E}">
        <p14:creationId xmlns:p14="http://schemas.microsoft.com/office/powerpoint/2010/main" val="3131294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DAC537B-BC2E-4FD4-84A6-67719FE273F6}" type="slidenum">
              <a:rPr lang="en-US" smtClean="0"/>
              <a:pPr/>
              <a:t>1</a:t>
            </a:fld>
            <a:endParaRPr lang="en-US"/>
          </a:p>
        </p:txBody>
      </p:sp>
    </p:spTree>
    <p:extLst>
      <p:ext uri="{BB962C8B-B14F-4D97-AF65-F5344CB8AC3E}">
        <p14:creationId xmlns:p14="http://schemas.microsoft.com/office/powerpoint/2010/main" val="505202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341276-ED1C-4E3E-8A34-7C65611298CD}" type="slidenum">
              <a:rPr lang="en-US" sz="1200"/>
              <a:pPr eaLnBrk="1" hangingPunct="1"/>
              <a:t>13</a:t>
            </a:fld>
            <a:endParaRPr lang="en-US" sz="1200"/>
          </a:p>
        </p:txBody>
      </p:sp>
      <p:sp>
        <p:nvSpPr>
          <p:cNvPr id="4915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50264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A341276-ED1C-4E3E-8A34-7C65611298CD}" type="slidenum">
              <a:rPr lang="en-US" sz="1200"/>
              <a:pPr eaLnBrk="1" hangingPunct="1"/>
              <a:t>14</a:t>
            </a:fld>
            <a:endParaRPr lang="en-US" sz="1200"/>
          </a:p>
        </p:txBody>
      </p:sp>
      <p:sp>
        <p:nvSpPr>
          <p:cNvPr id="491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847889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55DEBF3-9ADF-4D2B-9EF3-F0B79DEDA2AA}" type="slidenum">
              <a:rPr lang="en-US" sz="1200"/>
              <a:pPr eaLnBrk="1" hangingPunct="1"/>
              <a:t>15</a:t>
            </a:fld>
            <a:endParaRPr lang="en-US" sz="1200"/>
          </a:p>
        </p:txBody>
      </p:sp>
      <p:sp>
        <p:nvSpPr>
          <p:cNvPr id="512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1203"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3046982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DBF4771-E139-43D8-97FC-9F16193CA467}" type="slidenum">
              <a:rPr lang="en-US" sz="1200"/>
              <a:pPr eaLnBrk="1" hangingPunct="1"/>
              <a:t>17</a:t>
            </a:fld>
            <a:endParaRPr lang="en-US" sz="1200"/>
          </a:p>
        </p:txBody>
      </p:sp>
      <p:sp>
        <p:nvSpPr>
          <p:cNvPr id="6144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61443" name="Rectangle 3"/>
          <p:cNvSpPr>
            <a:spLocks noGrp="1" noChangeArrowheads="1"/>
          </p:cNvSpPr>
          <p:nvPr>
            <p:ph type="body" idx="1"/>
          </p:nvPr>
        </p:nvSpPr>
        <p:spPr>
          <a:xfrm>
            <a:off x="914400" y="4343400"/>
            <a:ext cx="5029200" cy="4114800"/>
          </a:xfrm>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1149419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0558564-82B0-4C3B-A49A-ACADF97C7B8D}" type="slidenum">
              <a:rPr lang="en-US" sz="1200"/>
              <a:pPr eaLnBrk="1" hangingPunct="1"/>
              <a:t>18</a:t>
            </a:fld>
            <a:endParaRPr lang="en-US" sz="1200"/>
          </a:p>
        </p:txBody>
      </p:sp>
      <p:sp>
        <p:nvSpPr>
          <p:cNvPr id="6349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a:xfrm>
            <a:off x="914400" y="4343400"/>
            <a:ext cx="5029200" cy="4114800"/>
          </a:xfrm>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4287590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E65C4A1-9F5E-4A16-9B8C-95CD0E5A6723}" type="slidenum">
              <a:rPr lang="en-US" sz="1200"/>
              <a:pPr eaLnBrk="1" hangingPunct="1"/>
              <a:t>19</a:t>
            </a:fld>
            <a:endParaRPr lang="en-US" sz="1200"/>
          </a:p>
        </p:txBody>
      </p:sp>
      <p:sp>
        <p:nvSpPr>
          <p:cNvPr id="6553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65539" name="Rectangle 3"/>
          <p:cNvSpPr>
            <a:spLocks noGrp="1" noChangeArrowheads="1"/>
          </p:cNvSpPr>
          <p:nvPr>
            <p:ph type="body" idx="1"/>
          </p:nvPr>
        </p:nvSpPr>
        <p:spPr>
          <a:xfrm>
            <a:off x="914400" y="4343400"/>
            <a:ext cx="5029200" cy="4114800"/>
          </a:xfrm>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430555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86091D1-CC24-4674-86D5-7EDB7F8797A6}" type="slidenum">
              <a:rPr lang="en-US" sz="1200"/>
              <a:pPr eaLnBrk="1" hangingPunct="1"/>
              <a:t>20</a:t>
            </a:fld>
            <a:endParaRPr lang="en-US" sz="1200"/>
          </a:p>
        </p:txBody>
      </p:sp>
      <p:sp>
        <p:nvSpPr>
          <p:cNvPr id="67586"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67587" name="Rectangle 3"/>
          <p:cNvSpPr>
            <a:spLocks noGrp="1" noChangeArrowheads="1"/>
          </p:cNvSpPr>
          <p:nvPr>
            <p:ph type="body" idx="1"/>
          </p:nvPr>
        </p:nvSpPr>
        <p:spPr>
          <a:xfrm>
            <a:off x="914400" y="4343400"/>
            <a:ext cx="5029200" cy="4114800"/>
          </a:xfrm>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1089389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795B2EC-B628-443C-BDA9-98FDAF64C3FA}" type="slidenum">
              <a:rPr lang="en-US" sz="1200"/>
              <a:pPr eaLnBrk="1" hangingPunct="1"/>
              <a:t>21</a:t>
            </a:fld>
            <a:endParaRPr lang="en-US" sz="1200"/>
          </a:p>
        </p:txBody>
      </p:sp>
      <p:sp>
        <p:nvSpPr>
          <p:cNvPr id="21506"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21507"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1556768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1AA8F85-9655-4A9C-ADDF-FDD7486AC95A}" type="slidenum">
              <a:rPr lang="en-US" sz="1200"/>
              <a:pPr eaLnBrk="1" hangingPunct="1"/>
              <a:t>22</a:t>
            </a:fld>
            <a:endParaRPr lang="en-US" sz="1200"/>
          </a:p>
        </p:txBody>
      </p:sp>
      <p:sp>
        <p:nvSpPr>
          <p:cNvPr id="2355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23555"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668890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E96D427-6D31-4662-AA61-B110291922DC}" type="slidenum">
              <a:rPr lang="en-US" sz="1200"/>
              <a:pPr eaLnBrk="1" hangingPunct="1"/>
              <a:t>23</a:t>
            </a:fld>
            <a:endParaRPr lang="en-US" sz="1200"/>
          </a:p>
        </p:txBody>
      </p:sp>
      <p:sp>
        <p:nvSpPr>
          <p:cNvPr id="256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25603"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694119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9DAC537B-BC2E-4FD4-84A6-67719FE273F6}" type="slidenum">
              <a:rPr lang="en-US" smtClean="0"/>
              <a:pPr/>
              <a:t>3</a:t>
            </a:fld>
            <a:endParaRPr lang="en-US"/>
          </a:p>
        </p:txBody>
      </p:sp>
    </p:spTree>
    <p:extLst>
      <p:ext uri="{BB962C8B-B14F-4D97-AF65-F5344CB8AC3E}">
        <p14:creationId xmlns:p14="http://schemas.microsoft.com/office/powerpoint/2010/main" val="3251401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5CC6708-DAB9-4213-9BEA-552A4B0C78F7}" type="slidenum">
              <a:rPr lang="en-US" sz="1200"/>
              <a:pPr eaLnBrk="1" hangingPunct="1"/>
              <a:t>24</a:t>
            </a:fld>
            <a:endParaRPr lang="en-US" sz="1200"/>
          </a:p>
        </p:txBody>
      </p:sp>
      <p:sp>
        <p:nvSpPr>
          <p:cNvPr id="2765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27651"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2526819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F37C16-74A5-42C7-80BB-EE18DE4AB43F}" type="slidenum">
              <a:rPr lang="en-US" sz="1200"/>
              <a:pPr eaLnBrk="1" hangingPunct="1"/>
              <a:t>25</a:t>
            </a:fld>
            <a:endParaRPr lang="en-US" sz="1200"/>
          </a:p>
        </p:txBody>
      </p:sp>
      <p:sp>
        <p:nvSpPr>
          <p:cNvPr id="6963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69635" name="Rectangle 3"/>
          <p:cNvSpPr>
            <a:spLocks noGrp="1" noChangeArrowheads="1"/>
          </p:cNvSpPr>
          <p:nvPr>
            <p:ph type="body" idx="1"/>
          </p:nvPr>
        </p:nvSpPr>
        <p:spPr>
          <a:xfrm>
            <a:off x="914400" y="4343400"/>
            <a:ext cx="5029200" cy="4114800"/>
          </a:xfrm>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720270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74263B1-89AC-4C78-96A1-E4F4C5D6C578}" type="slidenum">
              <a:rPr lang="en-US" sz="1200"/>
              <a:pPr eaLnBrk="1" hangingPunct="1"/>
              <a:t>26</a:t>
            </a:fld>
            <a:endParaRPr lang="en-US" sz="1200"/>
          </a:p>
        </p:txBody>
      </p:sp>
      <p:sp>
        <p:nvSpPr>
          <p:cNvPr id="7168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71683"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1571076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6F6AFAE-2DA9-4941-B41F-AE4E6C7473F7}" type="slidenum">
              <a:rPr lang="en-US" sz="1200"/>
              <a:pPr eaLnBrk="1" hangingPunct="1"/>
              <a:t>27</a:t>
            </a:fld>
            <a:endParaRPr lang="en-US" sz="1200"/>
          </a:p>
        </p:txBody>
      </p:sp>
      <p:sp>
        <p:nvSpPr>
          <p:cNvPr id="7373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73731"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3398230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B086825-DCF1-4A70-B484-A478A7A0EB01}" type="slidenum">
              <a:rPr lang="en-US" sz="1200"/>
              <a:pPr eaLnBrk="1" hangingPunct="1"/>
              <a:t>29</a:t>
            </a:fld>
            <a:endParaRPr lang="en-US" sz="1200"/>
          </a:p>
        </p:txBody>
      </p:sp>
      <p:sp>
        <p:nvSpPr>
          <p:cNvPr id="7577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2790737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40F709E-BAFD-4723-8A55-AB26631F1FDB}" type="slidenum">
              <a:rPr lang="en-US" sz="1200"/>
              <a:pPr eaLnBrk="1" hangingPunct="1"/>
              <a:t>30</a:t>
            </a:fld>
            <a:endParaRPr lang="en-US" sz="1200"/>
          </a:p>
        </p:txBody>
      </p:sp>
      <p:sp>
        <p:nvSpPr>
          <p:cNvPr id="77826"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77827"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2993203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091DE48-F1B0-4D10-88A6-48680AC6E570}" type="slidenum">
              <a:rPr lang="en-US" sz="1200"/>
              <a:pPr eaLnBrk="1" hangingPunct="1"/>
              <a:t>31</a:t>
            </a:fld>
            <a:endParaRPr lang="en-US" sz="1200"/>
          </a:p>
        </p:txBody>
      </p:sp>
      <p:sp>
        <p:nvSpPr>
          <p:cNvPr id="7987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79875"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3354516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B3E9A2C-896A-42DD-8C8C-573E65B30B76}" type="slidenum">
              <a:rPr lang="en-US" sz="1200"/>
              <a:pPr eaLnBrk="1" hangingPunct="1"/>
              <a:t>35</a:t>
            </a:fld>
            <a:endParaRPr lang="en-US" sz="1200"/>
          </a:p>
        </p:txBody>
      </p:sp>
      <p:sp>
        <p:nvSpPr>
          <p:cNvPr id="8192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81923"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11833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8406C88-EAD7-4957-84E0-69AF35D03B6F}" type="slidenum">
              <a:rPr lang="en-US" sz="1200"/>
              <a:pPr eaLnBrk="1" hangingPunct="1"/>
              <a:t>36</a:t>
            </a:fld>
            <a:endParaRPr lang="en-US" sz="1200"/>
          </a:p>
        </p:txBody>
      </p:sp>
      <p:sp>
        <p:nvSpPr>
          <p:cNvPr id="8397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553561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C7C4B1E-8CBE-47C2-85B1-126C371F3401}" type="slidenum">
              <a:rPr lang="en-US" sz="1200"/>
              <a:pPr eaLnBrk="1" hangingPunct="1"/>
              <a:t>37</a:t>
            </a:fld>
            <a:endParaRPr lang="en-US" sz="1200"/>
          </a:p>
        </p:txBody>
      </p:sp>
      <p:sp>
        <p:nvSpPr>
          <p:cNvPr id="88066"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88067"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373046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eaLnBrk="1" hangingPunct="1">
              <a:defRPr/>
            </a:pPr>
            <a:endParaRPr lang="it-IT" dirty="0" smtClean="0">
              <a:cs typeface="+mn-cs"/>
            </a:endParaRPr>
          </a:p>
        </p:txBody>
      </p:sp>
      <p:sp>
        <p:nvSpPr>
          <p:cNvPr id="4" name="Segnaposto numero diapositiva 3"/>
          <p:cNvSpPr>
            <a:spLocks noGrp="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7D6B728-50BE-4F86-939D-ACEFA0118017}" type="slidenum">
              <a:rPr lang="en-US" sz="1200"/>
              <a:pPr eaLnBrk="1" hangingPunct="1"/>
              <a:t>5</a:t>
            </a:fld>
            <a:endParaRPr lang="en-US" sz="1200"/>
          </a:p>
        </p:txBody>
      </p:sp>
    </p:spTree>
    <p:extLst>
      <p:ext uri="{BB962C8B-B14F-4D97-AF65-F5344CB8AC3E}">
        <p14:creationId xmlns:p14="http://schemas.microsoft.com/office/powerpoint/2010/main" val="3245788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26D2D8D-13B2-464B-882F-6A64339BC3DD}" type="slidenum">
              <a:rPr lang="en-US" sz="1200"/>
              <a:pPr eaLnBrk="1" hangingPunct="1"/>
              <a:t>38</a:t>
            </a:fld>
            <a:endParaRPr lang="en-US" sz="1200"/>
          </a:p>
        </p:txBody>
      </p:sp>
      <p:sp>
        <p:nvSpPr>
          <p:cNvPr id="9011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90115"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3178828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FEA309B-ECC8-4539-B952-327D253706D1}" type="slidenum">
              <a:rPr lang="en-US" sz="1200"/>
              <a:pPr eaLnBrk="1" hangingPunct="1"/>
              <a:t>39</a:t>
            </a:fld>
            <a:endParaRPr lang="en-US" sz="1200"/>
          </a:p>
        </p:txBody>
      </p:sp>
      <p:sp>
        <p:nvSpPr>
          <p:cNvPr id="9216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92163"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1278540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5D565D-68A6-41C1-AD8E-15DF80C9C45F}" type="slidenum">
              <a:rPr lang="en-US" sz="1200"/>
              <a:pPr eaLnBrk="1" hangingPunct="1"/>
              <a:t>40</a:t>
            </a:fld>
            <a:endParaRPr lang="en-US" sz="1200"/>
          </a:p>
        </p:txBody>
      </p:sp>
      <p:sp>
        <p:nvSpPr>
          <p:cNvPr id="9421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94211"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2092913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D6E6AD8-87BB-4A33-A2E4-035A9B861C7A}" type="slidenum">
              <a:rPr lang="en-US" sz="1200"/>
              <a:pPr eaLnBrk="1" hangingPunct="1"/>
              <a:t>41</a:t>
            </a:fld>
            <a:endParaRPr lang="en-US" sz="1200"/>
          </a:p>
        </p:txBody>
      </p:sp>
      <p:sp>
        <p:nvSpPr>
          <p:cNvPr id="9625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96259"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3565638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23813" y="744538"/>
            <a:ext cx="6615112" cy="3722687"/>
          </a:xfrm>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endParaRPr lang="de-DE" smtClean="0">
              <a:latin typeface="Arial" charset="0"/>
              <a:ea typeface="ＭＳ Ｐゴシック" pitchFamily="34" charset="-128"/>
              <a:cs typeface="Arial" charset="0"/>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81EB8854-9653-414D-BB7B-7CABA6B2BBC3}" type="slidenum">
              <a:rPr lang="en-GB" smtClean="0"/>
              <a:pPr/>
              <a:t>42</a:t>
            </a:fld>
            <a:endParaRPr lang="en-GB" smtClean="0"/>
          </a:p>
        </p:txBody>
      </p:sp>
      <p:sp>
        <p:nvSpPr>
          <p:cNvPr id="51205" name="Date Placeholder 4"/>
          <p:cNvSpPr>
            <a:spLocks noGrp="1"/>
          </p:cNvSpPr>
          <p:nvPr>
            <p:ph type="dt" sz="quarter" idx="1"/>
          </p:nvPr>
        </p:nvSpPr>
        <p:spPr bwMode="auto">
          <a:noFill/>
          <a:ln>
            <a:miter lim="800000"/>
            <a:headEnd/>
            <a:tailEnd/>
          </a:ln>
        </p:spPr>
        <p:txBody>
          <a:bodyPr/>
          <a:lstStyle/>
          <a:p>
            <a:fld id="{E8898F0B-5073-49C4-A5B4-02648F475317}" type="datetime4">
              <a:rPr lang="en-GB" smtClean="0"/>
              <a:pPr/>
              <a:t>18 February 2020</a:t>
            </a:fld>
            <a:endParaRPr lang="en-GB" smtClean="0"/>
          </a:p>
        </p:txBody>
      </p:sp>
    </p:spTree>
    <p:extLst>
      <p:ext uri="{BB962C8B-B14F-4D97-AF65-F5344CB8AC3E}">
        <p14:creationId xmlns:p14="http://schemas.microsoft.com/office/powerpoint/2010/main" val="251020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B7A6023-F6D6-4EB6-B841-8B6439572D73}" type="slidenum">
              <a:rPr lang="en-US" sz="1200"/>
              <a:pPr eaLnBrk="1" hangingPunct="1"/>
              <a:t>43</a:t>
            </a:fld>
            <a:endParaRPr lang="en-US" sz="1200"/>
          </a:p>
        </p:txBody>
      </p:sp>
      <p:sp>
        <p:nvSpPr>
          <p:cNvPr id="98306"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98307"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789797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3FC1576-BFDD-40B2-801C-8927BA4A5C12}" type="slidenum">
              <a:rPr lang="en-US" sz="1200"/>
              <a:pPr eaLnBrk="1" hangingPunct="1"/>
              <a:t>44</a:t>
            </a:fld>
            <a:endParaRPr lang="en-US" sz="1200"/>
          </a:p>
        </p:txBody>
      </p:sp>
      <p:sp>
        <p:nvSpPr>
          <p:cNvPr id="180226"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180227"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2058389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49DD152-E2C1-4BF2-B89F-4B451A57E560}" type="slidenum">
              <a:rPr lang="en-US" sz="1200"/>
              <a:pPr eaLnBrk="1" hangingPunct="1"/>
              <a:t>45</a:t>
            </a:fld>
            <a:endParaRPr lang="en-US" sz="1200"/>
          </a:p>
        </p:txBody>
      </p:sp>
      <p:sp>
        <p:nvSpPr>
          <p:cNvPr id="10752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1882978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6155E628-DFB6-4789-8FC9-9D861111EC3D}" type="slidenum">
              <a:rPr lang="it-IT" sz="1200" smtClean="0"/>
              <a:pPr eaLnBrk="1" hangingPunct="1"/>
              <a:t>46</a:t>
            </a:fld>
            <a:endParaRPr lang="it-IT" sz="1200" smtClean="0"/>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latin typeface="Arial" pitchFamily="34" charset="0"/>
            </a:endParaRPr>
          </a:p>
        </p:txBody>
      </p:sp>
    </p:spTree>
    <p:extLst>
      <p:ext uri="{BB962C8B-B14F-4D97-AF65-F5344CB8AC3E}">
        <p14:creationId xmlns:p14="http://schemas.microsoft.com/office/powerpoint/2010/main" val="25853868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B9D2F2-C9F8-4D23-AE7D-DA5F0DD66A61}" type="slidenum">
              <a:rPr lang="it-IT"/>
              <a:pPr/>
              <a:t>48</a:t>
            </a:fld>
            <a:endParaRPr lang="it-IT"/>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036857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eaLnBrk="1" hangingPunct="1">
              <a:defRPr/>
            </a:pPr>
            <a:endParaRPr lang="it-IT" dirty="0" smtClean="0">
              <a:cs typeface="+mn-cs"/>
            </a:endParaRPr>
          </a:p>
        </p:txBody>
      </p:sp>
      <p:sp>
        <p:nvSpPr>
          <p:cNvPr id="4" name="Segnaposto numero diapositiva 3"/>
          <p:cNvSpPr>
            <a:spLocks noGrp="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7D6B728-50BE-4F86-939D-ACEFA0118017}" type="slidenum">
              <a:rPr lang="en-US" sz="1200"/>
              <a:pPr eaLnBrk="1" hangingPunct="1"/>
              <a:t>6</a:t>
            </a:fld>
            <a:endParaRPr lang="en-US" sz="1200"/>
          </a:p>
        </p:txBody>
      </p:sp>
    </p:spTree>
    <p:extLst>
      <p:ext uri="{BB962C8B-B14F-4D97-AF65-F5344CB8AC3E}">
        <p14:creationId xmlns:p14="http://schemas.microsoft.com/office/powerpoint/2010/main" val="8473318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BB09700-C5C1-4318-BB5E-EADC0BACBB09}" type="slidenum">
              <a:rPr lang="en-US" sz="1200"/>
              <a:pPr eaLnBrk="1" hangingPunct="1"/>
              <a:t>49</a:t>
            </a:fld>
            <a:endParaRPr lang="en-US" sz="1200"/>
          </a:p>
        </p:txBody>
      </p:sp>
      <p:sp>
        <p:nvSpPr>
          <p:cNvPr id="144386"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144387"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3983508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74263B1-89AC-4C78-96A1-E4F4C5D6C578}" type="slidenum">
              <a:rPr lang="en-US" sz="1200"/>
              <a:pPr eaLnBrk="1" hangingPunct="1"/>
              <a:t>55</a:t>
            </a:fld>
            <a:endParaRPr lang="en-US" sz="1200"/>
          </a:p>
        </p:txBody>
      </p:sp>
      <p:sp>
        <p:nvSpPr>
          <p:cNvPr id="7168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71683"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768985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Nel breve termine ci sono importanti opportunità in gioco. L’ingresso di Banca Intesa in una piattaforma </a:t>
            </a:r>
            <a:r>
              <a:rPr lang="it-IT" sz="1200" b="0" i="1" u="none" strike="noStrike" kern="1200" baseline="0" dirty="0" err="1" smtClean="0">
                <a:solidFill>
                  <a:schemeClr val="tx1"/>
                </a:solidFill>
                <a:latin typeface="+mn-lt"/>
                <a:ea typeface="+mn-ea"/>
                <a:cs typeface="+mn-cs"/>
              </a:rPr>
              <a:t>equity</a:t>
            </a:r>
            <a:r>
              <a:rPr lang="it-IT" sz="1200" b="0" i="1" u="none" strike="noStrike" kern="1200" baseline="0" dirty="0" smtClean="0">
                <a:solidFill>
                  <a:schemeClr val="tx1"/>
                </a:solidFill>
                <a:latin typeface="+mn-lt"/>
                <a:ea typeface="+mn-ea"/>
                <a:cs typeface="+mn-cs"/>
              </a:rPr>
              <a:t> </a:t>
            </a:r>
            <a:r>
              <a:rPr lang="it-IT" sz="1200" b="0" i="0" u="none" strike="noStrike" kern="1200" baseline="0" dirty="0" smtClean="0">
                <a:solidFill>
                  <a:schemeClr val="tx1"/>
                </a:solidFill>
                <a:latin typeface="+mn-lt"/>
                <a:ea typeface="+mn-ea"/>
                <a:cs typeface="+mn-cs"/>
              </a:rPr>
              <a:t>e quello di Banca Sella in una piattaforma </a:t>
            </a:r>
            <a:r>
              <a:rPr lang="it-IT" sz="1200" b="0" i="1" u="none" strike="noStrike" kern="1200" baseline="0" dirty="0" err="1" smtClean="0">
                <a:solidFill>
                  <a:schemeClr val="tx1"/>
                </a:solidFill>
                <a:latin typeface="+mn-lt"/>
                <a:ea typeface="+mn-ea"/>
                <a:cs typeface="+mn-cs"/>
              </a:rPr>
              <a:t>lending</a:t>
            </a:r>
            <a:r>
              <a:rPr lang="it-IT" sz="1200" b="0" i="1" u="none" strike="noStrike" kern="1200" baseline="0" dirty="0" smtClean="0">
                <a:solidFill>
                  <a:schemeClr val="tx1"/>
                </a:solidFill>
                <a:latin typeface="+mn-lt"/>
                <a:ea typeface="+mn-ea"/>
                <a:cs typeface="+mn-cs"/>
              </a:rPr>
              <a:t> </a:t>
            </a:r>
            <a:r>
              <a:rPr lang="it-IT" sz="1200" b="0" i="0" u="none" strike="noStrike" kern="1200" baseline="0" dirty="0" smtClean="0">
                <a:solidFill>
                  <a:schemeClr val="tx1"/>
                </a:solidFill>
                <a:latin typeface="+mn-lt"/>
                <a:ea typeface="+mn-ea"/>
                <a:cs typeface="+mn-cs"/>
              </a:rPr>
              <a:t>è indice di una nuova attenzione del mondo della finanza verso il </a:t>
            </a:r>
            <a:r>
              <a:rPr lang="it-IT" sz="1200" b="0" i="1" u="none" strike="noStrike" kern="1200" baseline="0" dirty="0" err="1" smtClean="0">
                <a:solidFill>
                  <a:schemeClr val="tx1"/>
                </a:solidFill>
                <a:latin typeface="+mn-lt"/>
                <a:ea typeface="+mn-ea"/>
                <a:cs typeface="+mn-cs"/>
              </a:rPr>
              <a:t>crowdinvesting</a:t>
            </a:r>
            <a:endParaRPr lang="it-IT" sz="1200" b="0" i="1"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La possibilità per le piattaforme </a:t>
            </a:r>
            <a:r>
              <a:rPr lang="it-IT" sz="1200" b="0" i="1" u="none" strike="noStrike" kern="1200" baseline="0" dirty="0" err="1" smtClean="0">
                <a:solidFill>
                  <a:schemeClr val="tx1"/>
                </a:solidFill>
                <a:latin typeface="+mn-lt"/>
                <a:ea typeface="+mn-ea"/>
                <a:cs typeface="+mn-cs"/>
              </a:rPr>
              <a:t>equity</a:t>
            </a:r>
            <a:r>
              <a:rPr lang="it-IT" sz="1200" b="0" i="1" u="none" strike="noStrike" kern="1200" baseline="0" dirty="0" smtClean="0">
                <a:solidFill>
                  <a:schemeClr val="tx1"/>
                </a:solidFill>
                <a:latin typeface="+mn-lt"/>
                <a:ea typeface="+mn-ea"/>
                <a:cs typeface="+mn-cs"/>
              </a:rPr>
              <a:t> </a:t>
            </a:r>
            <a:r>
              <a:rPr lang="it-IT" sz="1200" b="0" i="0" u="none" strike="noStrike" kern="1200" baseline="0" dirty="0" smtClean="0">
                <a:solidFill>
                  <a:schemeClr val="tx1"/>
                </a:solidFill>
                <a:latin typeface="+mn-lt"/>
                <a:ea typeface="+mn-ea"/>
                <a:cs typeface="+mn-cs"/>
              </a:rPr>
              <a:t>di collocare anche titolo di debito e di organizzare ‘vetrine’ per lo scambio dei titoli fra investitori rappresenta un’ulteriore novità</a:t>
            </a:r>
          </a:p>
          <a:p>
            <a:r>
              <a:rPr lang="en-US" sz="1200" b="0" i="0" u="none" strike="noStrike" kern="1200" baseline="0" dirty="0" err="1" smtClean="0">
                <a:solidFill>
                  <a:schemeClr val="tx1"/>
                </a:solidFill>
                <a:latin typeface="+mn-lt"/>
                <a:ea typeface="+mn-ea"/>
                <a:cs typeface="+mn-cs"/>
              </a:rPr>
              <a:t>che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sarà</a:t>
            </a:r>
            <a:r>
              <a:rPr lang="en-US" sz="1200" b="0" i="0" u="none" strike="noStrike" kern="1200" baseline="0" dirty="0" smtClean="0">
                <a:solidFill>
                  <a:schemeClr val="tx1"/>
                </a:solidFill>
                <a:latin typeface="+mn-lt"/>
                <a:ea typeface="+mn-ea"/>
                <a:cs typeface="+mn-cs"/>
              </a:rPr>
              <a:t> presto </a:t>
            </a:r>
            <a:r>
              <a:rPr lang="en-US" sz="1200" b="0" i="0" u="none" strike="noStrike" kern="1200" baseline="0" dirty="0" err="1" smtClean="0">
                <a:solidFill>
                  <a:schemeClr val="tx1"/>
                </a:solidFill>
                <a:latin typeface="+mn-lt"/>
                <a:ea typeface="+mn-ea"/>
                <a:cs typeface="+mn-cs"/>
              </a:rPr>
              <a:t>testata</a:t>
            </a:r>
            <a:endParaRPr lang="en-US" dirty="0"/>
          </a:p>
        </p:txBody>
      </p:sp>
      <p:sp>
        <p:nvSpPr>
          <p:cNvPr id="4" name="Segnaposto numero diapositiva 3"/>
          <p:cNvSpPr>
            <a:spLocks noGrp="1"/>
          </p:cNvSpPr>
          <p:nvPr>
            <p:ph type="sldNum" sz="quarter" idx="10"/>
          </p:nvPr>
        </p:nvSpPr>
        <p:spPr/>
        <p:txBody>
          <a:bodyPr/>
          <a:lstStyle/>
          <a:p>
            <a:fld id="{91ABC2DC-8D0E-4610-B000-13774D5CFD3C}" type="slidenum">
              <a:rPr lang="en-US" smtClean="0"/>
              <a:t>58</a:t>
            </a:fld>
            <a:endParaRPr lang="en-US"/>
          </a:p>
        </p:txBody>
      </p:sp>
    </p:spTree>
    <p:extLst>
      <p:ext uri="{BB962C8B-B14F-4D97-AF65-F5344CB8AC3E}">
        <p14:creationId xmlns:p14="http://schemas.microsoft.com/office/powerpoint/2010/main" val="2601414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Nel breve termine ci sono importanti opportunità in gioco. L’ingresso di Banca Intesa in una piattaforma </a:t>
            </a:r>
            <a:r>
              <a:rPr lang="it-IT" sz="1200" b="0" i="1" u="none" strike="noStrike" kern="1200" baseline="0" dirty="0" err="1" smtClean="0">
                <a:solidFill>
                  <a:schemeClr val="tx1"/>
                </a:solidFill>
                <a:latin typeface="+mn-lt"/>
                <a:ea typeface="+mn-ea"/>
                <a:cs typeface="+mn-cs"/>
              </a:rPr>
              <a:t>equity</a:t>
            </a:r>
            <a:r>
              <a:rPr lang="it-IT" sz="1200" b="0" i="1" u="none" strike="noStrike" kern="1200" baseline="0" dirty="0" smtClean="0">
                <a:solidFill>
                  <a:schemeClr val="tx1"/>
                </a:solidFill>
                <a:latin typeface="+mn-lt"/>
                <a:ea typeface="+mn-ea"/>
                <a:cs typeface="+mn-cs"/>
              </a:rPr>
              <a:t> </a:t>
            </a:r>
            <a:r>
              <a:rPr lang="it-IT" sz="1200" b="0" i="0" u="none" strike="noStrike" kern="1200" baseline="0" dirty="0" smtClean="0">
                <a:solidFill>
                  <a:schemeClr val="tx1"/>
                </a:solidFill>
                <a:latin typeface="+mn-lt"/>
                <a:ea typeface="+mn-ea"/>
                <a:cs typeface="+mn-cs"/>
              </a:rPr>
              <a:t>e quello di Banca Sella in una piattaforma </a:t>
            </a:r>
            <a:r>
              <a:rPr lang="it-IT" sz="1200" b="0" i="1" u="none" strike="noStrike" kern="1200" baseline="0" dirty="0" err="1" smtClean="0">
                <a:solidFill>
                  <a:schemeClr val="tx1"/>
                </a:solidFill>
                <a:latin typeface="+mn-lt"/>
                <a:ea typeface="+mn-ea"/>
                <a:cs typeface="+mn-cs"/>
              </a:rPr>
              <a:t>lending</a:t>
            </a:r>
            <a:r>
              <a:rPr lang="it-IT" sz="1200" b="0" i="1" u="none" strike="noStrike" kern="1200" baseline="0" dirty="0" smtClean="0">
                <a:solidFill>
                  <a:schemeClr val="tx1"/>
                </a:solidFill>
                <a:latin typeface="+mn-lt"/>
                <a:ea typeface="+mn-ea"/>
                <a:cs typeface="+mn-cs"/>
              </a:rPr>
              <a:t> </a:t>
            </a:r>
            <a:r>
              <a:rPr lang="it-IT" sz="1200" b="0" i="0" u="none" strike="noStrike" kern="1200" baseline="0" dirty="0" smtClean="0">
                <a:solidFill>
                  <a:schemeClr val="tx1"/>
                </a:solidFill>
                <a:latin typeface="+mn-lt"/>
                <a:ea typeface="+mn-ea"/>
                <a:cs typeface="+mn-cs"/>
              </a:rPr>
              <a:t>è indice di una nuova attenzione del mondo della finanza verso il </a:t>
            </a:r>
            <a:r>
              <a:rPr lang="it-IT" sz="1200" b="0" i="1" u="none" strike="noStrike" kern="1200" baseline="0" dirty="0" err="1" smtClean="0">
                <a:solidFill>
                  <a:schemeClr val="tx1"/>
                </a:solidFill>
                <a:latin typeface="+mn-lt"/>
                <a:ea typeface="+mn-ea"/>
                <a:cs typeface="+mn-cs"/>
              </a:rPr>
              <a:t>crowdinvesting</a:t>
            </a:r>
            <a:endParaRPr lang="it-IT" sz="1200" b="0" i="1"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La possibilità per le piattaforme </a:t>
            </a:r>
            <a:r>
              <a:rPr lang="it-IT" sz="1200" b="0" i="1" u="none" strike="noStrike" kern="1200" baseline="0" dirty="0" err="1" smtClean="0">
                <a:solidFill>
                  <a:schemeClr val="tx1"/>
                </a:solidFill>
                <a:latin typeface="+mn-lt"/>
                <a:ea typeface="+mn-ea"/>
                <a:cs typeface="+mn-cs"/>
              </a:rPr>
              <a:t>equity</a:t>
            </a:r>
            <a:r>
              <a:rPr lang="it-IT" sz="1200" b="0" i="1" u="none" strike="noStrike" kern="1200" baseline="0" dirty="0" smtClean="0">
                <a:solidFill>
                  <a:schemeClr val="tx1"/>
                </a:solidFill>
                <a:latin typeface="+mn-lt"/>
                <a:ea typeface="+mn-ea"/>
                <a:cs typeface="+mn-cs"/>
              </a:rPr>
              <a:t> </a:t>
            </a:r>
            <a:r>
              <a:rPr lang="it-IT" sz="1200" b="0" i="0" u="none" strike="noStrike" kern="1200" baseline="0" dirty="0" smtClean="0">
                <a:solidFill>
                  <a:schemeClr val="tx1"/>
                </a:solidFill>
                <a:latin typeface="+mn-lt"/>
                <a:ea typeface="+mn-ea"/>
                <a:cs typeface="+mn-cs"/>
              </a:rPr>
              <a:t>di collocare anche titolo di debito e di organizzare ‘vetrine’ per lo scambio dei titoli fra investitori rappresenta un’ulteriore novità</a:t>
            </a:r>
          </a:p>
          <a:p>
            <a:r>
              <a:rPr lang="en-US" sz="1200" b="0" i="0" u="none" strike="noStrike" kern="1200" baseline="0" dirty="0" err="1" smtClean="0">
                <a:solidFill>
                  <a:schemeClr val="tx1"/>
                </a:solidFill>
                <a:latin typeface="+mn-lt"/>
                <a:ea typeface="+mn-ea"/>
                <a:cs typeface="+mn-cs"/>
              </a:rPr>
              <a:t>che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sarà</a:t>
            </a:r>
            <a:r>
              <a:rPr lang="en-US" sz="1200" b="0" i="0" u="none" strike="noStrike" kern="1200" baseline="0" dirty="0" smtClean="0">
                <a:solidFill>
                  <a:schemeClr val="tx1"/>
                </a:solidFill>
                <a:latin typeface="+mn-lt"/>
                <a:ea typeface="+mn-ea"/>
                <a:cs typeface="+mn-cs"/>
              </a:rPr>
              <a:t> presto testate</a:t>
            </a:r>
          </a:p>
          <a:p>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In ambito </a:t>
            </a:r>
            <a:r>
              <a:rPr lang="it-IT" sz="1200" b="0" i="1" u="none" strike="noStrike" kern="1200" baseline="0" dirty="0" smtClean="0">
                <a:solidFill>
                  <a:schemeClr val="tx1"/>
                </a:solidFill>
                <a:latin typeface="+mn-lt"/>
                <a:ea typeface="+mn-ea"/>
                <a:cs typeface="+mn-cs"/>
              </a:rPr>
              <a:t>business </a:t>
            </a:r>
            <a:r>
              <a:rPr lang="it-IT" sz="1200" b="0" i="0" u="none" strike="noStrike" kern="1200" baseline="0" dirty="0" smtClean="0">
                <a:solidFill>
                  <a:schemeClr val="tx1"/>
                </a:solidFill>
                <a:latin typeface="+mn-lt"/>
                <a:ea typeface="+mn-ea"/>
                <a:cs typeface="+mn-cs"/>
              </a:rPr>
              <a:t>aumentano le piattaforme che offrono il modello di investimento ‘diretto’ (dando possibilità di scelta immediata al finanziatore su come allocare i</a:t>
            </a:r>
            <a:endParaRPr lang="en-US" dirty="0"/>
          </a:p>
        </p:txBody>
      </p:sp>
      <p:sp>
        <p:nvSpPr>
          <p:cNvPr id="4" name="Segnaposto numero diapositiva 3"/>
          <p:cNvSpPr>
            <a:spLocks noGrp="1"/>
          </p:cNvSpPr>
          <p:nvPr>
            <p:ph type="sldNum" sz="quarter" idx="10"/>
          </p:nvPr>
        </p:nvSpPr>
        <p:spPr/>
        <p:txBody>
          <a:bodyPr/>
          <a:lstStyle/>
          <a:p>
            <a:fld id="{91ABC2DC-8D0E-4610-B000-13774D5CFD3C}" type="slidenum">
              <a:rPr lang="en-US" smtClean="0"/>
              <a:t>59</a:t>
            </a:fld>
            <a:endParaRPr lang="en-US"/>
          </a:p>
        </p:txBody>
      </p:sp>
    </p:spTree>
    <p:extLst>
      <p:ext uri="{BB962C8B-B14F-4D97-AF65-F5344CB8AC3E}">
        <p14:creationId xmlns:p14="http://schemas.microsoft.com/office/powerpoint/2010/main" val="965940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85750" indent="-285750" algn="just">
              <a:lnSpc>
                <a:spcPct val="150000"/>
              </a:lnSpc>
              <a:buFont typeface="Wingdings" panose="05000000000000000000" pitchFamily="2" charset="2"/>
              <a:buChar char="§"/>
            </a:pPr>
            <a:r>
              <a:rPr lang="it-IT" sz="1200" dirty="0" smtClean="0">
                <a:latin typeface="MinionPro-Regular"/>
              </a:rPr>
              <a:t>Nel prestito alle imprese, </a:t>
            </a:r>
            <a:r>
              <a:rPr lang="it-IT" sz="1200" dirty="0" err="1" smtClean="0">
                <a:latin typeface="MinionPro-Regular"/>
              </a:rPr>
              <a:t>Borsadelcredito</a:t>
            </a:r>
            <a:r>
              <a:rPr lang="it-IT" sz="1200" dirty="0" smtClean="0">
                <a:latin typeface="MinionPro-Regular"/>
              </a:rPr>
              <a:t>. </a:t>
            </a:r>
            <a:r>
              <a:rPr lang="it-IT" sz="1200" dirty="0" err="1" smtClean="0">
                <a:latin typeface="MinionPro-Regular"/>
              </a:rPr>
              <a:t>it</a:t>
            </a:r>
            <a:r>
              <a:rPr lang="it-IT" sz="1200" dirty="0" smtClean="0">
                <a:latin typeface="MinionPro-Regular"/>
              </a:rPr>
              <a:t>, </a:t>
            </a:r>
            <a:r>
              <a:rPr lang="it-IT" sz="1200" dirty="0" err="1" smtClean="0">
                <a:latin typeface="MinionPro-Regular"/>
              </a:rPr>
              <a:t>October</a:t>
            </a:r>
            <a:r>
              <a:rPr lang="it-IT" sz="1200" dirty="0" smtClean="0">
                <a:latin typeface="MinionPro-Regular"/>
              </a:rPr>
              <a:t> e </a:t>
            </a:r>
            <a:r>
              <a:rPr lang="it-IT" sz="1200" dirty="0" err="1" smtClean="0">
                <a:latin typeface="MinionPro-Regular"/>
              </a:rPr>
              <a:t>Prestacap</a:t>
            </a:r>
            <a:r>
              <a:rPr lang="it-IT" sz="1200" dirty="0" smtClean="0">
                <a:latin typeface="MinionPro-Regular"/>
              </a:rPr>
              <a:t> occupano il podio.</a:t>
            </a:r>
          </a:p>
          <a:p>
            <a:pPr marL="285750" indent="-285750" algn="just">
              <a:lnSpc>
                <a:spcPct val="150000"/>
              </a:lnSpc>
              <a:buFont typeface="Wingdings" panose="05000000000000000000" pitchFamily="2" charset="2"/>
              <a:buChar char="§"/>
            </a:pPr>
            <a:r>
              <a:rPr lang="it-IT" sz="1200" dirty="0" smtClean="0">
                <a:latin typeface="MinionPro-Regular"/>
              </a:rPr>
              <a:t>Sono diverse le piattaforme che hanno fatto leva sugli investitori istituzionali, attraverso fondi di credito, cartolarizzazioni e accordi per moltiplicare le risorse a disposizione e scalare le attività. </a:t>
            </a:r>
          </a:p>
          <a:p>
            <a:pPr marL="285750" indent="-285750" algn="just">
              <a:lnSpc>
                <a:spcPct val="150000"/>
              </a:lnSpc>
              <a:buFont typeface="Wingdings" panose="05000000000000000000" pitchFamily="2" charset="2"/>
              <a:buChar char="§"/>
            </a:pPr>
            <a:r>
              <a:rPr lang="it-IT" sz="1200" dirty="0" smtClean="0">
                <a:latin typeface="MinionPro-Regular"/>
              </a:rPr>
              <a:t>Il volume </a:t>
            </a:r>
            <a:r>
              <a:rPr lang="en-US" sz="1200" dirty="0" err="1" smtClean="0">
                <a:latin typeface="MinionPro-Regular"/>
              </a:rPr>
              <a:t>complessivo</a:t>
            </a:r>
            <a:r>
              <a:rPr lang="en-US" sz="1200" dirty="0" smtClean="0">
                <a:latin typeface="MinionPro-Regular"/>
              </a:rPr>
              <a:t> </a:t>
            </a:r>
            <a:r>
              <a:rPr lang="en-US" sz="1200" dirty="0" err="1" smtClean="0">
                <a:latin typeface="MinionPro-Regular"/>
              </a:rPr>
              <a:t>cumulato</a:t>
            </a:r>
            <a:r>
              <a:rPr lang="en-US" sz="1200" dirty="0" smtClean="0">
                <a:latin typeface="MinionPro-Regular"/>
              </a:rPr>
              <a:t> </a:t>
            </a:r>
            <a:r>
              <a:rPr lang="en-US" sz="1200" dirty="0" err="1" smtClean="0">
                <a:latin typeface="MinionPro-Regular"/>
              </a:rPr>
              <a:t>risulta</a:t>
            </a:r>
            <a:r>
              <a:rPr lang="en-US" sz="1200" dirty="0" smtClean="0">
                <a:latin typeface="MinionPro-Regular"/>
              </a:rPr>
              <a:t> </a:t>
            </a:r>
            <a:r>
              <a:rPr lang="en-US" sz="1200" dirty="0" err="1" smtClean="0">
                <a:latin typeface="MinionPro-Regular"/>
              </a:rPr>
              <a:t>essere</a:t>
            </a:r>
            <a:r>
              <a:rPr lang="en-US" sz="1200" dirty="0" smtClean="0">
                <a:latin typeface="MinionPro-Regular"/>
              </a:rPr>
              <a:t> €</a:t>
            </a:r>
            <a:r>
              <a:rPr lang="it-IT" sz="1200" dirty="0" smtClean="0">
                <a:latin typeface="MinionPro-Regular"/>
              </a:rPr>
              <a:t>156 milioni, con un contributo dell’ultimo anno pari a € 84 milioni (+48% sul flusso </a:t>
            </a:r>
            <a:r>
              <a:rPr lang="en-US" sz="1200" dirty="0" err="1" smtClean="0">
                <a:latin typeface="MinionPro-Regular"/>
              </a:rPr>
              <a:t>precedente</a:t>
            </a:r>
            <a:r>
              <a:rPr lang="en-US" sz="1200" dirty="0" smtClean="0">
                <a:latin typeface="MinionPro-Regular"/>
              </a:rPr>
              <a:t>).</a:t>
            </a:r>
            <a:endParaRPr lang="en-US" sz="1200" dirty="0" smtClean="0"/>
          </a:p>
          <a:p>
            <a:endParaRPr lang="en-US" dirty="0"/>
          </a:p>
        </p:txBody>
      </p:sp>
      <p:sp>
        <p:nvSpPr>
          <p:cNvPr id="4" name="Segnaposto numero diapositiva 3"/>
          <p:cNvSpPr>
            <a:spLocks noGrp="1"/>
          </p:cNvSpPr>
          <p:nvPr>
            <p:ph type="sldNum" sz="quarter" idx="10"/>
          </p:nvPr>
        </p:nvSpPr>
        <p:spPr/>
        <p:txBody>
          <a:bodyPr/>
          <a:lstStyle/>
          <a:p>
            <a:fld id="{91ABC2DC-8D0E-4610-B000-13774D5CFD3C}" type="slidenum">
              <a:rPr lang="en-US" smtClean="0"/>
              <a:t>60</a:t>
            </a:fld>
            <a:endParaRPr lang="en-US"/>
          </a:p>
        </p:txBody>
      </p:sp>
    </p:spTree>
    <p:extLst>
      <p:ext uri="{BB962C8B-B14F-4D97-AF65-F5344CB8AC3E}">
        <p14:creationId xmlns:p14="http://schemas.microsoft.com/office/powerpoint/2010/main" val="33881165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85750" indent="-285750" algn="just">
              <a:lnSpc>
                <a:spcPct val="150000"/>
              </a:lnSpc>
              <a:buFont typeface="Arial" panose="020B0604020202020204" pitchFamily="34" charset="0"/>
              <a:buChar char="•"/>
            </a:pPr>
            <a:r>
              <a:rPr lang="it-IT" dirty="0" smtClean="0">
                <a:latin typeface="MinionPro-Regular"/>
              </a:rPr>
              <a:t>I mini-bond hanno dato la possibilità a 260 PMI italiane di raccogliere finora oltre € 4,6 miliardi, senza tenere conto di tutte le emissioni (anche di piccola dimensione) collocate da grandi imprese non quotate, che fanno comunque parte di quella ‘economia reale’ che in Italia rappresenta l’ossatura del sistema industriale</a:t>
            </a:r>
          </a:p>
          <a:p>
            <a:pPr marL="285750" indent="-285750" algn="just">
              <a:lnSpc>
                <a:spcPct val="150000"/>
              </a:lnSpc>
              <a:buFont typeface="Arial" panose="020B0604020202020204" pitchFamily="34" charset="0"/>
              <a:buChar char="•"/>
            </a:pPr>
            <a:r>
              <a:rPr lang="it-IT" dirty="0" smtClean="0"/>
              <a:t>A fine 2018 il mercato </a:t>
            </a:r>
            <a:r>
              <a:rPr lang="it-IT" dirty="0" err="1" smtClean="0"/>
              <a:t>ExtraMOT</a:t>
            </a:r>
            <a:r>
              <a:rPr lang="it-IT" dirty="0" smtClean="0"/>
              <a:t> PRO, gestito da Borsa Italiana, il listino più ‘adatto’ per i mini-bond italiani, ha raggiunto la soglia dei 207 titoli quotati, il valore più </a:t>
            </a:r>
            <a:r>
              <a:rPr lang="en-US" dirty="0" smtClean="0"/>
              <a:t>alto </a:t>
            </a:r>
            <a:r>
              <a:rPr lang="en-US" dirty="0" err="1" smtClean="0"/>
              <a:t>mai</a:t>
            </a:r>
            <a:r>
              <a:rPr lang="en-US" dirty="0" smtClean="0"/>
              <a:t> </a:t>
            </a:r>
            <a:r>
              <a:rPr lang="en-US" dirty="0" err="1" smtClean="0"/>
              <a:t>visto</a:t>
            </a:r>
            <a:endParaRPr lang="en-US" dirty="0" smtClean="0"/>
          </a:p>
          <a:p>
            <a:pPr marL="285750" indent="-285750" algn="just">
              <a:lnSpc>
                <a:spcPct val="150000"/>
              </a:lnSpc>
              <a:buFont typeface="Arial" panose="020B0604020202020204" pitchFamily="34" charset="0"/>
              <a:buChar char="•"/>
            </a:pPr>
            <a:r>
              <a:rPr lang="en-US" dirty="0" smtClean="0"/>
              <a:t>498 </a:t>
            </a:r>
            <a:r>
              <a:rPr lang="en-US" dirty="0" err="1" smtClean="0"/>
              <a:t>imprese</a:t>
            </a:r>
            <a:r>
              <a:rPr lang="en-US" dirty="0" smtClean="0"/>
              <a:t> </a:t>
            </a:r>
            <a:r>
              <a:rPr lang="it-IT" dirty="0" smtClean="0"/>
              <a:t>italiane alla data del 31 dicembre 2018 avevano collocato mini-bond; di queste, 260 sono PMI. Nel 2018 le emittenti sono state 176 (di cui ben 123 si sono affacciate sul mercato per la prima volta), con un </a:t>
            </a:r>
            <a:r>
              <a:rPr lang="en-US" dirty="0" err="1" smtClean="0"/>
              <a:t>significativo</a:t>
            </a:r>
            <a:r>
              <a:rPr lang="en-US" dirty="0" smtClean="0"/>
              <a:t> </a:t>
            </a:r>
            <a:r>
              <a:rPr lang="en-US" dirty="0" err="1" smtClean="0"/>
              <a:t>aumento</a:t>
            </a:r>
            <a:r>
              <a:rPr lang="en-US" dirty="0" smtClean="0"/>
              <a:t> </a:t>
            </a:r>
            <a:r>
              <a:rPr lang="en-US" dirty="0" err="1" smtClean="0"/>
              <a:t>rispetto</a:t>
            </a:r>
            <a:r>
              <a:rPr lang="en-US" dirty="0" smtClean="0"/>
              <a:t> </a:t>
            </a:r>
            <a:r>
              <a:rPr lang="en-US" dirty="0" err="1" smtClean="0"/>
              <a:t>all’anno</a:t>
            </a:r>
            <a:r>
              <a:rPr lang="en-US" dirty="0" smtClean="0"/>
              <a:t> </a:t>
            </a:r>
            <a:r>
              <a:rPr lang="en-US" dirty="0" err="1" smtClean="0"/>
              <a:t>precedente</a:t>
            </a:r>
            <a:r>
              <a:rPr lang="en-US" dirty="0" smtClean="0"/>
              <a:t>. </a:t>
            </a:r>
          </a:p>
          <a:p>
            <a:pPr marL="285750" indent="-285750" algn="just">
              <a:lnSpc>
                <a:spcPct val="150000"/>
              </a:lnSpc>
              <a:buFont typeface="Arial" panose="020B0604020202020204" pitchFamily="34" charset="0"/>
              <a:buChar char="•"/>
            </a:pPr>
            <a:r>
              <a:rPr lang="it-IT" dirty="0" smtClean="0"/>
              <a:t>Nel 2018 sono più che raddoppiate le </a:t>
            </a:r>
            <a:r>
              <a:rPr lang="it-IT" dirty="0" err="1" smtClean="0"/>
              <a:t>Srl</a:t>
            </a:r>
            <a:r>
              <a:rPr lang="it-IT" dirty="0" smtClean="0"/>
              <a:t> emittenti rispetto al 2017 (da 21 a 45).</a:t>
            </a:r>
            <a:endParaRPr lang="it-IT" dirty="0" smtClean="0">
              <a:latin typeface="MinionPro-Regular"/>
            </a:endParaRPr>
          </a:p>
          <a:p>
            <a:endParaRPr lang="en-US" dirty="0"/>
          </a:p>
        </p:txBody>
      </p:sp>
      <p:sp>
        <p:nvSpPr>
          <p:cNvPr id="4" name="Segnaposto numero diapositiva 3"/>
          <p:cNvSpPr>
            <a:spLocks noGrp="1"/>
          </p:cNvSpPr>
          <p:nvPr>
            <p:ph type="sldNum" sz="quarter" idx="10"/>
          </p:nvPr>
        </p:nvSpPr>
        <p:spPr/>
        <p:txBody>
          <a:bodyPr/>
          <a:lstStyle/>
          <a:p>
            <a:fld id="{91ABC2DC-8D0E-4610-B000-13774D5CFD3C}" type="slidenum">
              <a:rPr lang="en-US" smtClean="0"/>
              <a:t>61</a:t>
            </a:fld>
            <a:endParaRPr lang="en-US"/>
          </a:p>
        </p:txBody>
      </p:sp>
    </p:spTree>
    <p:extLst>
      <p:ext uri="{BB962C8B-B14F-4D97-AF65-F5344CB8AC3E}">
        <p14:creationId xmlns:p14="http://schemas.microsoft.com/office/powerpoint/2010/main" val="178123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84E73A0-B696-4771-9A02-29369B6A910A}" type="slidenum">
              <a:rPr lang="en-US" sz="1200"/>
              <a:pPr eaLnBrk="1" hangingPunct="1"/>
              <a:t>7</a:t>
            </a:fld>
            <a:endParaRPr lang="en-US" sz="1200"/>
          </a:p>
        </p:txBody>
      </p:sp>
      <p:sp>
        <p:nvSpPr>
          <p:cNvPr id="819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8195"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2225735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2299263-3FC3-4289-A8BD-24F38CF6BBFE}" type="slidenum">
              <a:rPr lang="en-US" sz="1200"/>
              <a:pPr eaLnBrk="1" hangingPunct="1"/>
              <a:t>9</a:t>
            </a:fld>
            <a:endParaRPr lang="en-US" sz="1200"/>
          </a:p>
        </p:txBody>
      </p:sp>
      <p:sp>
        <p:nvSpPr>
          <p:cNvPr id="133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315"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198247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2299263-3FC3-4289-A8BD-24F38CF6BBFE}" type="slidenum">
              <a:rPr lang="en-US" sz="1200"/>
              <a:pPr eaLnBrk="1" hangingPunct="1"/>
              <a:t>10</a:t>
            </a:fld>
            <a:endParaRPr lang="en-US" sz="1200"/>
          </a:p>
        </p:txBody>
      </p:sp>
      <p:sp>
        <p:nvSpPr>
          <p:cNvPr id="133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315"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790014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5266ED3-B365-4DAD-9F61-3082030C04F9}" type="slidenum">
              <a:rPr lang="en-US" sz="1200"/>
              <a:pPr eaLnBrk="1" hangingPunct="1"/>
              <a:t>11</a:t>
            </a:fld>
            <a:endParaRPr lang="en-US" sz="1200"/>
          </a:p>
        </p:txBody>
      </p:sp>
      <p:sp>
        <p:nvSpPr>
          <p:cNvPr id="2969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29699" name="Rectangle 3"/>
          <p:cNvSpPr>
            <a:spLocks noGrp="1" noChangeArrowheads="1"/>
          </p:cNvSpPr>
          <p:nvPr>
            <p:ph type="body" idx="1"/>
          </p:nvPr>
        </p:nvSpPr>
        <p:spPr>
          <a:xfrm>
            <a:off x="914400" y="4343400"/>
            <a:ext cx="5029200" cy="4114800"/>
          </a:xfrm>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689563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DF7D201-0911-4139-8D92-DB9E4456E63B}" type="slidenum">
              <a:rPr lang="en-US" sz="1200"/>
              <a:pPr eaLnBrk="1" hangingPunct="1"/>
              <a:t>12</a:t>
            </a:fld>
            <a:endParaRPr lang="en-US" sz="1200"/>
          </a:p>
        </p:txBody>
      </p:sp>
      <p:sp>
        <p:nvSpPr>
          <p:cNvPr id="3481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34819" name="Rectangle 3"/>
          <p:cNvSpPr>
            <a:spLocks noGrp="1" noChangeArrowheads="1"/>
          </p:cNvSpPr>
          <p:nvPr>
            <p:ph type="body" idx="1"/>
          </p:nvPr>
        </p:nvSpPr>
        <p:spPr>
          <a:xfrm>
            <a:off x="914400" y="4343400"/>
            <a:ext cx="5029200" cy="4114800"/>
          </a:xfrm>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351632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68A18A9-7CDC-4310-B28E-2462B0E66408}" type="datetime1">
              <a:rPr lang="en-US" smtClean="0"/>
              <a:t>2/18/2020</a:t>
            </a:fld>
            <a:endParaRPr lang="en-US"/>
          </a:p>
        </p:txBody>
      </p:sp>
      <p:sp>
        <p:nvSpPr>
          <p:cNvPr id="5" name="Footer Placeholder 4"/>
          <p:cNvSpPr>
            <a:spLocks noGrp="1"/>
          </p:cNvSpPr>
          <p:nvPr>
            <p:ph type="ftr" sz="quarter" idx="11"/>
          </p:nvPr>
        </p:nvSpPr>
        <p:spPr/>
        <p:txBody>
          <a:bodyPr/>
          <a:lstStyle/>
          <a:p>
            <a:r>
              <a:rPr lang="en-US" smtClean="0"/>
              <a:t>Bozza team</a:t>
            </a:r>
            <a:endParaRPr lang="en-US"/>
          </a:p>
        </p:txBody>
      </p:sp>
      <p:sp>
        <p:nvSpPr>
          <p:cNvPr id="6" name="Slide Number Placeholder 5"/>
          <p:cNvSpPr>
            <a:spLocks noGrp="1"/>
          </p:cNvSpPr>
          <p:nvPr>
            <p:ph type="sldNum" sz="quarter" idx="12"/>
          </p:nvPr>
        </p:nvSpPr>
        <p:spPr/>
        <p:txBody>
          <a:bodyPr/>
          <a:lstStyle/>
          <a:p>
            <a:fld id="{D6429838-0075-45E1-A79E-2578059AE608}" type="slidenum">
              <a:rPr lang="en-US" smtClean="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254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0C87332-1040-4093-8F31-CC91651E4A97}" type="datetime1">
              <a:rPr lang="en-US" smtClean="0"/>
              <a:t>2/18/2020</a:t>
            </a:fld>
            <a:endParaRPr lang="en-US"/>
          </a:p>
        </p:txBody>
      </p:sp>
      <p:sp>
        <p:nvSpPr>
          <p:cNvPr id="5" name="Footer Placeholder 4"/>
          <p:cNvSpPr>
            <a:spLocks noGrp="1"/>
          </p:cNvSpPr>
          <p:nvPr>
            <p:ph type="ftr" sz="quarter" idx="11"/>
          </p:nvPr>
        </p:nvSpPr>
        <p:spPr/>
        <p:txBody>
          <a:bodyPr/>
          <a:lstStyle/>
          <a:p>
            <a:r>
              <a:rPr lang="en-US" smtClean="0"/>
              <a:t>Bozza team</a:t>
            </a:r>
            <a:endParaRPr lang="en-US"/>
          </a:p>
        </p:txBody>
      </p:sp>
      <p:sp>
        <p:nvSpPr>
          <p:cNvPr id="6" name="Slide Number Placeholder 5"/>
          <p:cNvSpPr>
            <a:spLocks noGrp="1"/>
          </p:cNvSpPr>
          <p:nvPr>
            <p:ph type="sldNum" sz="quarter" idx="12"/>
          </p:nvPr>
        </p:nvSpPr>
        <p:spPr/>
        <p:txBody>
          <a:bodyPr/>
          <a:lstStyle/>
          <a:p>
            <a:fld id="{D6429838-0075-45E1-A79E-2578059AE608}" type="slidenum">
              <a:rPr lang="en-US" smtClean="0"/>
              <a:t>‹N›</a:t>
            </a:fld>
            <a:endParaRPr lang="en-US"/>
          </a:p>
        </p:txBody>
      </p:sp>
    </p:spTree>
    <p:extLst>
      <p:ext uri="{BB962C8B-B14F-4D97-AF65-F5344CB8AC3E}">
        <p14:creationId xmlns:p14="http://schemas.microsoft.com/office/powerpoint/2010/main" val="596171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348AC9C-1F0B-4659-92CC-8AEE5815645D}" type="datetime1">
              <a:rPr lang="en-US" smtClean="0"/>
              <a:t>2/18/2020</a:t>
            </a:fld>
            <a:endParaRPr lang="en-US"/>
          </a:p>
        </p:txBody>
      </p:sp>
      <p:sp>
        <p:nvSpPr>
          <p:cNvPr id="5" name="Footer Placeholder 4"/>
          <p:cNvSpPr>
            <a:spLocks noGrp="1"/>
          </p:cNvSpPr>
          <p:nvPr>
            <p:ph type="ftr" sz="quarter" idx="11"/>
          </p:nvPr>
        </p:nvSpPr>
        <p:spPr/>
        <p:txBody>
          <a:bodyPr/>
          <a:lstStyle/>
          <a:p>
            <a:r>
              <a:rPr lang="en-US" smtClean="0"/>
              <a:t>Bozza team</a:t>
            </a:r>
            <a:endParaRPr lang="en-US"/>
          </a:p>
        </p:txBody>
      </p:sp>
      <p:sp>
        <p:nvSpPr>
          <p:cNvPr id="6" name="Slide Number Placeholder 5"/>
          <p:cNvSpPr>
            <a:spLocks noGrp="1"/>
          </p:cNvSpPr>
          <p:nvPr>
            <p:ph type="sldNum" sz="quarter" idx="12"/>
          </p:nvPr>
        </p:nvSpPr>
        <p:spPr/>
        <p:txBody>
          <a:bodyPr/>
          <a:lstStyle/>
          <a:p>
            <a:fld id="{D6429838-0075-45E1-A79E-2578059AE608}" type="slidenum">
              <a:rPr lang="en-US" smtClean="0"/>
              <a:t>‹N›</a:t>
            </a:fld>
            <a:endParaRPr lang="en-US"/>
          </a:p>
        </p:txBody>
      </p:sp>
    </p:spTree>
    <p:extLst>
      <p:ext uri="{BB962C8B-B14F-4D97-AF65-F5344CB8AC3E}">
        <p14:creationId xmlns:p14="http://schemas.microsoft.com/office/powerpoint/2010/main" val="3945969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95300" y="0"/>
            <a:ext cx="1069551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altLang="it-IT" smtClean="0"/>
              <a:t>Click to edit Master title style</a:t>
            </a:r>
          </a:p>
        </p:txBody>
      </p:sp>
    </p:spTree>
    <p:extLst>
      <p:ext uri="{BB962C8B-B14F-4D97-AF65-F5344CB8AC3E}">
        <p14:creationId xmlns:p14="http://schemas.microsoft.com/office/powerpoint/2010/main" val="946298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F14EB30A-BBF7-4B51-A506-255B61DCAF71}" type="datetime1">
              <a:rPr lang="en-US" smtClean="0"/>
              <a:t>2/18/2020</a:t>
            </a:fld>
            <a:endParaRPr lang="en-US"/>
          </a:p>
        </p:txBody>
      </p:sp>
      <p:sp>
        <p:nvSpPr>
          <p:cNvPr id="5" name="Segnaposto piè di pagina 4"/>
          <p:cNvSpPr>
            <a:spLocks noGrp="1"/>
          </p:cNvSpPr>
          <p:nvPr>
            <p:ph type="ftr" sz="quarter" idx="11"/>
          </p:nvPr>
        </p:nvSpPr>
        <p:spPr/>
        <p:txBody>
          <a:bodyPr/>
          <a:lstStyle/>
          <a:p>
            <a:r>
              <a:rPr lang="en-US" smtClean="0"/>
              <a:t>Bozza team</a:t>
            </a:r>
            <a:endParaRPr lang="en-US"/>
          </a:p>
        </p:txBody>
      </p:sp>
      <p:sp>
        <p:nvSpPr>
          <p:cNvPr id="6" name="Segnaposto numero diapositiva 5"/>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4082534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FD2001D4-3774-4A4D-A7A0-B83CB9F5E40C}" type="datetime1">
              <a:rPr lang="en-US" smtClean="0"/>
              <a:t>2/18/2020</a:t>
            </a:fld>
            <a:endParaRPr lang="en-US"/>
          </a:p>
        </p:txBody>
      </p:sp>
      <p:sp>
        <p:nvSpPr>
          <p:cNvPr id="5" name="Segnaposto piè di pagina 4"/>
          <p:cNvSpPr>
            <a:spLocks noGrp="1"/>
          </p:cNvSpPr>
          <p:nvPr>
            <p:ph type="ftr" sz="quarter" idx="11"/>
          </p:nvPr>
        </p:nvSpPr>
        <p:spPr/>
        <p:txBody>
          <a:bodyPr/>
          <a:lstStyle/>
          <a:p>
            <a:r>
              <a:rPr lang="en-US" smtClean="0"/>
              <a:t>Bozza team</a:t>
            </a:r>
            <a:endParaRPr lang="en-US"/>
          </a:p>
        </p:txBody>
      </p:sp>
      <p:sp>
        <p:nvSpPr>
          <p:cNvPr id="6" name="Segnaposto numero diapositiva 5"/>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3626476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CE750CA-85D2-4922-91AE-D58BBBEEB02C}" type="datetime1">
              <a:rPr lang="en-US" smtClean="0"/>
              <a:t>2/18/2020</a:t>
            </a:fld>
            <a:endParaRPr lang="en-US"/>
          </a:p>
        </p:txBody>
      </p:sp>
      <p:sp>
        <p:nvSpPr>
          <p:cNvPr id="5" name="Segnaposto piè di pagina 4"/>
          <p:cNvSpPr>
            <a:spLocks noGrp="1"/>
          </p:cNvSpPr>
          <p:nvPr>
            <p:ph type="ftr" sz="quarter" idx="11"/>
          </p:nvPr>
        </p:nvSpPr>
        <p:spPr/>
        <p:txBody>
          <a:bodyPr/>
          <a:lstStyle/>
          <a:p>
            <a:r>
              <a:rPr lang="en-US" smtClean="0"/>
              <a:t>Bozza team</a:t>
            </a:r>
            <a:endParaRPr lang="en-US"/>
          </a:p>
        </p:txBody>
      </p:sp>
      <p:sp>
        <p:nvSpPr>
          <p:cNvPr id="6" name="Segnaposto numero diapositiva 5"/>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3842096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365C6732-23E5-4B82-968B-61446B596B22}" type="datetime1">
              <a:rPr lang="en-US" smtClean="0"/>
              <a:t>2/18/2020</a:t>
            </a:fld>
            <a:endParaRPr lang="en-US"/>
          </a:p>
        </p:txBody>
      </p:sp>
      <p:sp>
        <p:nvSpPr>
          <p:cNvPr id="6" name="Segnaposto piè di pagina 5"/>
          <p:cNvSpPr>
            <a:spLocks noGrp="1"/>
          </p:cNvSpPr>
          <p:nvPr>
            <p:ph type="ftr" sz="quarter" idx="11"/>
          </p:nvPr>
        </p:nvSpPr>
        <p:spPr/>
        <p:txBody>
          <a:bodyPr/>
          <a:lstStyle/>
          <a:p>
            <a:r>
              <a:rPr lang="en-US" smtClean="0"/>
              <a:t>Bozza team</a:t>
            </a:r>
            <a:endParaRPr lang="en-US"/>
          </a:p>
        </p:txBody>
      </p:sp>
      <p:sp>
        <p:nvSpPr>
          <p:cNvPr id="7" name="Segnaposto numero diapositiva 6"/>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1346866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3855271C-46E6-4791-95F6-AB26A4EF77DE}" type="datetime1">
              <a:rPr lang="en-US" smtClean="0"/>
              <a:t>2/18/2020</a:t>
            </a:fld>
            <a:endParaRPr lang="en-US"/>
          </a:p>
        </p:txBody>
      </p:sp>
      <p:sp>
        <p:nvSpPr>
          <p:cNvPr id="8" name="Segnaposto piè di pagina 7"/>
          <p:cNvSpPr>
            <a:spLocks noGrp="1"/>
          </p:cNvSpPr>
          <p:nvPr>
            <p:ph type="ftr" sz="quarter" idx="11"/>
          </p:nvPr>
        </p:nvSpPr>
        <p:spPr/>
        <p:txBody>
          <a:bodyPr/>
          <a:lstStyle/>
          <a:p>
            <a:r>
              <a:rPr lang="en-US" smtClean="0"/>
              <a:t>Bozza team</a:t>
            </a:r>
            <a:endParaRPr lang="en-US"/>
          </a:p>
        </p:txBody>
      </p:sp>
      <p:sp>
        <p:nvSpPr>
          <p:cNvPr id="9" name="Segnaposto numero diapositiva 8"/>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3323110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87C85EA5-53A1-4869-AC76-FA0FD272FF1D}" type="datetime1">
              <a:rPr lang="en-US" smtClean="0"/>
              <a:t>2/18/2020</a:t>
            </a:fld>
            <a:endParaRPr lang="en-US"/>
          </a:p>
        </p:txBody>
      </p:sp>
      <p:sp>
        <p:nvSpPr>
          <p:cNvPr id="4" name="Segnaposto piè di pagina 3"/>
          <p:cNvSpPr>
            <a:spLocks noGrp="1"/>
          </p:cNvSpPr>
          <p:nvPr>
            <p:ph type="ftr" sz="quarter" idx="11"/>
          </p:nvPr>
        </p:nvSpPr>
        <p:spPr/>
        <p:txBody>
          <a:bodyPr/>
          <a:lstStyle/>
          <a:p>
            <a:r>
              <a:rPr lang="en-US" smtClean="0"/>
              <a:t>Bozza team</a:t>
            </a:r>
            <a:endParaRPr lang="en-US"/>
          </a:p>
        </p:txBody>
      </p:sp>
      <p:sp>
        <p:nvSpPr>
          <p:cNvPr id="5" name="Segnaposto numero diapositiva 4"/>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1881282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0150D51-BCDD-429F-A9AF-F86E2B2DF115}" type="datetime1">
              <a:rPr lang="en-US" smtClean="0"/>
              <a:t>2/18/2020</a:t>
            </a:fld>
            <a:endParaRPr lang="en-US"/>
          </a:p>
        </p:txBody>
      </p:sp>
      <p:sp>
        <p:nvSpPr>
          <p:cNvPr id="3" name="Segnaposto piè di pagina 2"/>
          <p:cNvSpPr>
            <a:spLocks noGrp="1"/>
          </p:cNvSpPr>
          <p:nvPr>
            <p:ph type="ftr" sz="quarter" idx="11"/>
          </p:nvPr>
        </p:nvSpPr>
        <p:spPr/>
        <p:txBody>
          <a:bodyPr/>
          <a:lstStyle/>
          <a:p>
            <a:r>
              <a:rPr lang="en-US" smtClean="0"/>
              <a:t>Bozza team</a:t>
            </a:r>
            <a:endParaRPr lang="en-US"/>
          </a:p>
        </p:txBody>
      </p:sp>
      <p:sp>
        <p:nvSpPr>
          <p:cNvPr id="4" name="Segnaposto numero diapositiva 3"/>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301244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958734" y="-22167"/>
            <a:ext cx="10058400" cy="1450757"/>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1154083" y="2178243"/>
            <a:ext cx="1005840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DC92E3E-F30F-468D-81DD-20EF0F09A5B7}" type="datetime1">
              <a:rPr lang="en-US" smtClean="0"/>
              <a:t>2/18/2020</a:t>
            </a:fld>
            <a:endParaRPr lang="en-US"/>
          </a:p>
        </p:txBody>
      </p:sp>
      <p:sp>
        <p:nvSpPr>
          <p:cNvPr id="5" name="Footer Placeholder 4"/>
          <p:cNvSpPr>
            <a:spLocks noGrp="1"/>
          </p:cNvSpPr>
          <p:nvPr>
            <p:ph type="ftr" sz="quarter" idx="11"/>
          </p:nvPr>
        </p:nvSpPr>
        <p:spPr/>
        <p:txBody>
          <a:bodyPr/>
          <a:lstStyle/>
          <a:p>
            <a:r>
              <a:rPr lang="en-US" smtClean="0"/>
              <a:t>Bozza team</a:t>
            </a:r>
            <a:endParaRPr lang="en-US"/>
          </a:p>
        </p:txBody>
      </p:sp>
      <p:sp>
        <p:nvSpPr>
          <p:cNvPr id="6" name="Slide Number Placeholder 5"/>
          <p:cNvSpPr>
            <a:spLocks noGrp="1"/>
          </p:cNvSpPr>
          <p:nvPr>
            <p:ph type="sldNum" sz="quarter" idx="12"/>
          </p:nvPr>
        </p:nvSpPr>
        <p:spPr/>
        <p:txBody>
          <a:bodyPr/>
          <a:lstStyle/>
          <a:p>
            <a:fld id="{D6429838-0075-45E1-A79E-2578059AE608}" type="slidenum">
              <a:rPr lang="en-US" smtClean="0"/>
              <a:t>‹N›</a:t>
            </a:fld>
            <a:endParaRPr lang="en-US"/>
          </a:p>
        </p:txBody>
      </p:sp>
    </p:spTree>
    <p:extLst>
      <p:ext uri="{BB962C8B-B14F-4D97-AF65-F5344CB8AC3E}">
        <p14:creationId xmlns:p14="http://schemas.microsoft.com/office/powerpoint/2010/main" val="1629140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9D69C58-5773-4175-AA02-A212A7F94E70}" type="datetime1">
              <a:rPr lang="en-US" smtClean="0"/>
              <a:t>2/18/2020</a:t>
            </a:fld>
            <a:endParaRPr lang="en-US"/>
          </a:p>
        </p:txBody>
      </p:sp>
      <p:sp>
        <p:nvSpPr>
          <p:cNvPr id="6" name="Segnaposto piè di pagina 5"/>
          <p:cNvSpPr>
            <a:spLocks noGrp="1"/>
          </p:cNvSpPr>
          <p:nvPr>
            <p:ph type="ftr" sz="quarter" idx="11"/>
          </p:nvPr>
        </p:nvSpPr>
        <p:spPr/>
        <p:txBody>
          <a:bodyPr/>
          <a:lstStyle/>
          <a:p>
            <a:r>
              <a:rPr lang="en-US" smtClean="0"/>
              <a:t>Bozza team</a:t>
            </a:r>
            <a:endParaRPr lang="en-US"/>
          </a:p>
        </p:txBody>
      </p:sp>
      <p:sp>
        <p:nvSpPr>
          <p:cNvPr id="7" name="Segnaposto numero diapositiva 6"/>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2092687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BF9BD03-A051-4A94-A252-57EDA98195E7}" type="datetime1">
              <a:rPr lang="en-US" smtClean="0"/>
              <a:t>2/18/2020</a:t>
            </a:fld>
            <a:endParaRPr lang="en-US"/>
          </a:p>
        </p:txBody>
      </p:sp>
      <p:sp>
        <p:nvSpPr>
          <p:cNvPr id="6" name="Segnaposto piè di pagina 5"/>
          <p:cNvSpPr>
            <a:spLocks noGrp="1"/>
          </p:cNvSpPr>
          <p:nvPr>
            <p:ph type="ftr" sz="quarter" idx="11"/>
          </p:nvPr>
        </p:nvSpPr>
        <p:spPr/>
        <p:txBody>
          <a:bodyPr/>
          <a:lstStyle/>
          <a:p>
            <a:r>
              <a:rPr lang="en-US" smtClean="0"/>
              <a:t>Bozza team</a:t>
            </a:r>
            <a:endParaRPr lang="en-US"/>
          </a:p>
        </p:txBody>
      </p:sp>
      <p:sp>
        <p:nvSpPr>
          <p:cNvPr id="7" name="Segnaposto numero diapositiva 6"/>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773827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D803D84E-C57A-4543-89A1-92AEA7F6566F}" type="datetime1">
              <a:rPr lang="en-US" smtClean="0"/>
              <a:t>2/18/2020</a:t>
            </a:fld>
            <a:endParaRPr lang="en-US"/>
          </a:p>
        </p:txBody>
      </p:sp>
      <p:sp>
        <p:nvSpPr>
          <p:cNvPr id="5" name="Segnaposto piè di pagina 4"/>
          <p:cNvSpPr>
            <a:spLocks noGrp="1"/>
          </p:cNvSpPr>
          <p:nvPr>
            <p:ph type="ftr" sz="quarter" idx="11"/>
          </p:nvPr>
        </p:nvSpPr>
        <p:spPr/>
        <p:txBody>
          <a:bodyPr/>
          <a:lstStyle/>
          <a:p>
            <a:r>
              <a:rPr lang="en-US" smtClean="0"/>
              <a:t>Bozza team</a:t>
            </a:r>
            <a:endParaRPr lang="en-US"/>
          </a:p>
        </p:txBody>
      </p:sp>
      <p:sp>
        <p:nvSpPr>
          <p:cNvPr id="6" name="Segnaposto numero diapositiva 5"/>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832940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BAB08690-CC93-4BCA-995F-A76076EC4466}" type="datetime1">
              <a:rPr lang="en-US" smtClean="0"/>
              <a:t>2/18/2020</a:t>
            </a:fld>
            <a:endParaRPr lang="en-US"/>
          </a:p>
        </p:txBody>
      </p:sp>
      <p:sp>
        <p:nvSpPr>
          <p:cNvPr id="5" name="Segnaposto piè di pagina 4"/>
          <p:cNvSpPr>
            <a:spLocks noGrp="1"/>
          </p:cNvSpPr>
          <p:nvPr>
            <p:ph type="ftr" sz="quarter" idx="11"/>
          </p:nvPr>
        </p:nvSpPr>
        <p:spPr/>
        <p:txBody>
          <a:bodyPr/>
          <a:lstStyle/>
          <a:p>
            <a:r>
              <a:rPr lang="en-US" smtClean="0"/>
              <a:t>Bozza team</a:t>
            </a:r>
            <a:endParaRPr lang="en-US"/>
          </a:p>
        </p:txBody>
      </p:sp>
      <p:sp>
        <p:nvSpPr>
          <p:cNvPr id="6" name="Segnaposto numero diapositiva 5"/>
          <p:cNvSpPr>
            <a:spLocks noGrp="1"/>
          </p:cNvSpPr>
          <p:nvPr>
            <p:ph type="sldNum" sz="quarter" idx="12"/>
          </p:nvPr>
        </p:nvSpPr>
        <p:spPr/>
        <p:txBody>
          <a:bodyPr/>
          <a:lstStyle/>
          <a:p>
            <a:fld id="{883854B9-ED2E-48C5-9FDD-D1F9985D1242}" type="slidenum">
              <a:rPr lang="en-US" smtClean="0"/>
              <a:t>‹N›</a:t>
            </a:fld>
            <a:endParaRPr lang="en-US"/>
          </a:p>
        </p:txBody>
      </p:sp>
    </p:spTree>
    <p:extLst>
      <p:ext uri="{BB962C8B-B14F-4D97-AF65-F5344CB8AC3E}">
        <p14:creationId xmlns:p14="http://schemas.microsoft.com/office/powerpoint/2010/main" val="341180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F0A7BEB5-863D-4DAA-9F5D-D623060A2E73}" type="datetime1">
              <a:rPr lang="en-US" smtClean="0"/>
              <a:t>2/18/2020</a:t>
            </a:fld>
            <a:endParaRPr lang="en-US"/>
          </a:p>
        </p:txBody>
      </p:sp>
      <p:sp>
        <p:nvSpPr>
          <p:cNvPr id="5" name="Footer Placeholder 4"/>
          <p:cNvSpPr>
            <a:spLocks noGrp="1"/>
          </p:cNvSpPr>
          <p:nvPr>
            <p:ph type="ftr" sz="quarter" idx="11"/>
          </p:nvPr>
        </p:nvSpPr>
        <p:spPr/>
        <p:txBody>
          <a:bodyPr/>
          <a:lstStyle/>
          <a:p>
            <a:r>
              <a:rPr lang="en-US" smtClean="0"/>
              <a:t>Bozza team</a:t>
            </a:r>
            <a:endParaRPr lang="en-US"/>
          </a:p>
        </p:txBody>
      </p:sp>
      <p:sp>
        <p:nvSpPr>
          <p:cNvPr id="6" name="Slide Number Placeholder 5"/>
          <p:cNvSpPr>
            <a:spLocks noGrp="1"/>
          </p:cNvSpPr>
          <p:nvPr>
            <p:ph type="sldNum" sz="quarter" idx="12"/>
          </p:nvPr>
        </p:nvSpPr>
        <p:spPr/>
        <p:txBody>
          <a:bodyPr/>
          <a:lstStyle/>
          <a:p>
            <a:fld id="{D6429838-0075-45E1-A79E-2578059AE608}" type="slidenum">
              <a:rPr lang="en-US" smtClean="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5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FEDEA56-6582-45F9-B192-372BDD1A71AB}" type="datetime1">
              <a:rPr lang="en-US" smtClean="0"/>
              <a:t>2/18/2020</a:t>
            </a:fld>
            <a:endParaRPr lang="en-US"/>
          </a:p>
        </p:txBody>
      </p:sp>
      <p:sp>
        <p:nvSpPr>
          <p:cNvPr id="6" name="Footer Placeholder 5"/>
          <p:cNvSpPr>
            <a:spLocks noGrp="1"/>
          </p:cNvSpPr>
          <p:nvPr>
            <p:ph type="ftr" sz="quarter" idx="11"/>
          </p:nvPr>
        </p:nvSpPr>
        <p:spPr/>
        <p:txBody>
          <a:bodyPr/>
          <a:lstStyle/>
          <a:p>
            <a:r>
              <a:rPr lang="en-US" smtClean="0"/>
              <a:t>Bozza team</a:t>
            </a:r>
            <a:endParaRPr lang="en-US"/>
          </a:p>
        </p:txBody>
      </p:sp>
      <p:sp>
        <p:nvSpPr>
          <p:cNvPr id="7" name="Slide Number Placeholder 6"/>
          <p:cNvSpPr>
            <a:spLocks noGrp="1"/>
          </p:cNvSpPr>
          <p:nvPr>
            <p:ph type="sldNum" sz="quarter" idx="12"/>
          </p:nvPr>
        </p:nvSpPr>
        <p:spPr/>
        <p:txBody>
          <a:bodyPr/>
          <a:lstStyle/>
          <a:p>
            <a:fld id="{D6429838-0075-45E1-A79E-2578059AE608}" type="slidenum">
              <a:rPr lang="en-US" smtClean="0"/>
              <a:t>‹N›</a:t>
            </a:fld>
            <a:endParaRPr lang="en-US"/>
          </a:p>
        </p:txBody>
      </p:sp>
    </p:spTree>
    <p:extLst>
      <p:ext uri="{BB962C8B-B14F-4D97-AF65-F5344CB8AC3E}">
        <p14:creationId xmlns:p14="http://schemas.microsoft.com/office/powerpoint/2010/main" val="2122271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3F76B609-9E8F-4612-A7F9-DCB9518D6858}" type="datetime1">
              <a:rPr lang="en-US" smtClean="0"/>
              <a:t>2/18/2020</a:t>
            </a:fld>
            <a:endParaRPr lang="en-US"/>
          </a:p>
        </p:txBody>
      </p:sp>
      <p:sp>
        <p:nvSpPr>
          <p:cNvPr id="8" name="Footer Placeholder 7"/>
          <p:cNvSpPr>
            <a:spLocks noGrp="1"/>
          </p:cNvSpPr>
          <p:nvPr>
            <p:ph type="ftr" sz="quarter" idx="11"/>
          </p:nvPr>
        </p:nvSpPr>
        <p:spPr/>
        <p:txBody>
          <a:bodyPr/>
          <a:lstStyle/>
          <a:p>
            <a:r>
              <a:rPr lang="en-US" smtClean="0"/>
              <a:t>Bozza team</a:t>
            </a:r>
            <a:endParaRPr lang="en-US"/>
          </a:p>
        </p:txBody>
      </p:sp>
      <p:sp>
        <p:nvSpPr>
          <p:cNvPr id="9" name="Slide Number Placeholder 8"/>
          <p:cNvSpPr>
            <a:spLocks noGrp="1"/>
          </p:cNvSpPr>
          <p:nvPr>
            <p:ph type="sldNum" sz="quarter" idx="12"/>
          </p:nvPr>
        </p:nvSpPr>
        <p:spPr/>
        <p:txBody>
          <a:bodyPr/>
          <a:lstStyle/>
          <a:p>
            <a:fld id="{D6429838-0075-45E1-A79E-2578059AE608}" type="slidenum">
              <a:rPr lang="en-US" smtClean="0"/>
              <a:t>‹N›</a:t>
            </a:fld>
            <a:endParaRPr lang="en-US"/>
          </a:p>
        </p:txBody>
      </p:sp>
    </p:spTree>
    <p:extLst>
      <p:ext uri="{BB962C8B-B14F-4D97-AF65-F5344CB8AC3E}">
        <p14:creationId xmlns:p14="http://schemas.microsoft.com/office/powerpoint/2010/main" val="4818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F4CD238A-562E-422C-8021-3BEFC50F9E69}" type="datetime1">
              <a:rPr lang="en-US" smtClean="0"/>
              <a:t>2/18/2020</a:t>
            </a:fld>
            <a:endParaRPr lang="en-US"/>
          </a:p>
        </p:txBody>
      </p:sp>
      <p:sp>
        <p:nvSpPr>
          <p:cNvPr id="4" name="Footer Placeholder 3"/>
          <p:cNvSpPr>
            <a:spLocks noGrp="1"/>
          </p:cNvSpPr>
          <p:nvPr>
            <p:ph type="ftr" sz="quarter" idx="11"/>
          </p:nvPr>
        </p:nvSpPr>
        <p:spPr/>
        <p:txBody>
          <a:bodyPr/>
          <a:lstStyle/>
          <a:p>
            <a:r>
              <a:rPr lang="en-US" smtClean="0"/>
              <a:t>Bozza team</a:t>
            </a:r>
            <a:endParaRPr lang="en-US"/>
          </a:p>
        </p:txBody>
      </p:sp>
      <p:sp>
        <p:nvSpPr>
          <p:cNvPr id="5" name="Slide Number Placeholder 4"/>
          <p:cNvSpPr>
            <a:spLocks noGrp="1"/>
          </p:cNvSpPr>
          <p:nvPr>
            <p:ph type="sldNum" sz="quarter" idx="12"/>
          </p:nvPr>
        </p:nvSpPr>
        <p:spPr/>
        <p:txBody>
          <a:bodyPr/>
          <a:lstStyle/>
          <a:p>
            <a:fld id="{D6429838-0075-45E1-A79E-2578059AE608}" type="slidenum">
              <a:rPr lang="en-US" smtClean="0"/>
              <a:t>‹N›</a:t>
            </a:fld>
            <a:endParaRPr lang="en-US"/>
          </a:p>
        </p:txBody>
      </p:sp>
    </p:spTree>
    <p:extLst>
      <p:ext uri="{BB962C8B-B14F-4D97-AF65-F5344CB8AC3E}">
        <p14:creationId xmlns:p14="http://schemas.microsoft.com/office/powerpoint/2010/main" val="324242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63B05C7-B4BF-4C86-8EDF-55843CF1F879}" type="datetime1">
              <a:rPr lang="en-US" smtClean="0"/>
              <a:t>2/18/2020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Bozza team</a:t>
            </a:r>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D6429838-0075-45E1-A79E-2578059AE608}" type="slidenum">
              <a:rPr lang="en-US" smtClean="0"/>
              <a:pPr/>
              <a:t>‹N›</a:t>
            </a:fld>
            <a:endParaRPr lang="en-US" dirty="0"/>
          </a:p>
        </p:txBody>
      </p:sp>
    </p:spTree>
    <p:extLst>
      <p:ext uri="{BB962C8B-B14F-4D97-AF65-F5344CB8AC3E}">
        <p14:creationId xmlns:p14="http://schemas.microsoft.com/office/powerpoint/2010/main" val="1504917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69B12D0-E54E-4C33-8AAE-08350449CC05}" type="datetime1">
              <a:rPr lang="en-US" smtClean="0"/>
              <a:t>2/18/2020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Bozza team</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429838-0075-45E1-A79E-2578059AE608}" type="slidenum">
              <a:rPr lang="en-US" smtClean="0"/>
              <a:t>‹N›</a:t>
            </a:fld>
            <a:endParaRPr lang="en-US"/>
          </a:p>
        </p:txBody>
      </p:sp>
    </p:spTree>
    <p:extLst>
      <p:ext uri="{BB962C8B-B14F-4D97-AF65-F5344CB8AC3E}">
        <p14:creationId xmlns:p14="http://schemas.microsoft.com/office/powerpoint/2010/main" val="345490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1DFB3DA-BF1E-4815-B6E2-1F44C9D3DF1B}" type="datetime1">
              <a:rPr lang="en-US" smtClean="0"/>
              <a:t>2/18/2020</a:t>
            </a:fld>
            <a:endParaRPr lang="en-US"/>
          </a:p>
        </p:txBody>
      </p:sp>
      <p:sp>
        <p:nvSpPr>
          <p:cNvPr id="6" name="Footer Placeholder 5"/>
          <p:cNvSpPr>
            <a:spLocks noGrp="1"/>
          </p:cNvSpPr>
          <p:nvPr>
            <p:ph type="ftr" sz="quarter" idx="11"/>
          </p:nvPr>
        </p:nvSpPr>
        <p:spPr/>
        <p:txBody>
          <a:bodyPr/>
          <a:lstStyle/>
          <a:p>
            <a:r>
              <a:rPr lang="en-US" smtClean="0"/>
              <a:t>Bozza team</a:t>
            </a:r>
            <a:endParaRPr lang="en-US"/>
          </a:p>
        </p:txBody>
      </p:sp>
      <p:sp>
        <p:nvSpPr>
          <p:cNvPr id="7" name="Slide Number Placeholder 6"/>
          <p:cNvSpPr>
            <a:spLocks noGrp="1"/>
          </p:cNvSpPr>
          <p:nvPr>
            <p:ph type="sldNum" sz="quarter" idx="12"/>
          </p:nvPr>
        </p:nvSpPr>
        <p:spPr/>
        <p:txBody>
          <a:bodyPr/>
          <a:lstStyle/>
          <a:p>
            <a:fld id="{D6429838-0075-45E1-A79E-2578059AE608}" type="slidenum">
              <a:rPr lang="en-US" smtClean="0"/>
              <a:t>‹N›</a:t>
            </a:fld>
            <a:endParaRPr lang="en-US"/>
          </a:p>
        </p:txBody>
      </p:sp>
    </p:spTree>
    <p:extLst>
      <p:ext uri="{BB962C8B-B14F-4D97-AF65-F5344CB8AC3E}">
        <p14:creationId xmlns:p14="http://schemas.microsoft.com/office/powerpoint/2010/main" val="75061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1C2E7E1-7992-41B6-9A61-0050A1044C5C}" type="datetime1">
              <a:rPr lang="en-US" smtClean="0"/>
              <a:t>2/18/2020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Bozza team</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6429838-0075-45E1-A79E-2578059AE608}" type="slidenum">
              <a:rPr lang="en-US" smtClean="0"/>
              <a:t>‹N›</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3283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D5337-E14E-4654-BD74-801414267A8E}" type="datetime1">
              <a:rPr lang="en-US" smtClean="0"/>
              <a:t>2/18/2020</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Bozza team</a:t>
            </a:r>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854B9-ED2E-48C5-9FDD-D1F9985D1242}" type="slidenum">
              <a:rPr lang="en-US" smtClean="0"/>
              <a:t>‹N›</a:t>
            </a:fld>
            <a:endParaRPr lang="en-US"/>
          </a:p>
        </p:txBody>
      </p:sp>
    </p:spTree>
    <p:extLst>
      <p:ext uri="{BB962C8B-B14F-4D97-AF65-F5344CB8AC3E}">
        <p14:creationId xmlns:p14="http://schemas.microsoft.com/office/powerpoint/2010/main" val="407199589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abrizio.crespi@unicatt.i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www.contemplata.it/" TargetMode="External"/><Relationship Id="rId4" Type="http://schemas.openxmlformats.org/officeDocument/2006/relationships/hyperlink" Target="mailto:fcrespi@unica.i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contemplata.it/" TargetMode="External"/><Relationship Id="rId7" Type="http://schemas.openxmlformats.org/officeDocument/2006/relationships/hyperlink" Target="http://www.consob.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eba.europa.eu/" TargetMode="External"/><Relationship Id="rId5" Type="http://schemas.openxmlformats.org/officeDocument/2006/relationships/hyperlink" Target="http://www.bancaditalia.it/" TargetMode="External"/><Relationship Id="rId4" Type="http://schemas.openxmlformats.org/officeDocument/2006/relationships/hyperlink" Target="http://www.ecb.europa.eu/"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586B130-DF3B-4200-AE2D-23A6E102FF05}" type="slidenum">
              <a:rPr lang="en-US" sz="1200">
                <a:latin typeface="Garamond" pitchFamily="18" charset="0"/>
              </a:rPr>
              <a:pPr eaLnBrk="1" hangingPunct="1"/>
              <a:t>1</a:t>
            </a:fld>
            <a:endParaRPr lang="en-US" sz="1200" dirty="0">
              <a:latin typeface="Garamond" pitchFamily="18" charset="0"/>
            </a:endParaRPr>
          </a:p>
        </p:txBody>
      </p:sp>
      <p:sp>
        <p:nvSpPr>
          <p:cNvPr id="2" name="Titolo 1"/>
          <p:cNvSpPr>
            <a:spLocks noGrp="1"/>
          </p:cNvSpPr>
          <p:nvPr>
            <p:ph type="ctrTitle" idx="4294967295"/>
          </p:nvPr>
        </p:nvSpPr>
        <p:spPr>
          <a:xfrm>
            <a:off x="767408" y="387927"/>
            <a:ext cx="10657184" cy="2202873"/>
          </a:xfrm>
          <a:solidFill>
            <a:srgbClr val="002060"/>
          </a:solidFill>
          <a:extLst>
            <a:ext uri="{FAA26D3D-D897-4be2-8F04-BA451C77F1D7}">
              <ma14:placeholderFlag xmlns="" xmlns:ma14="http://schemas.microsoft.com/office/mac/drawingml/2011/main" val="1"/>
            </a:ext>
          </a:extLst>
        </p:spPr>
        <p:txBody>
          <a:bodyPr>
            <a:noAutofit/>
          </a:bodyPr>
          <a:lstStyle/>
          <a:p>
            <a:pPr algn="ctr" eaLnBrk="1" hangingPunct="1">
              <a:lnSpc>
                <a:spcPct val="100000"/>
              </a:lnSpc>
              <a:defRPr/>
            </a:pPr>
            <a:r>
              <a:rPr lang="it-IT" sz="6400" b="1" dirty="0" smtClean="0">
                <a:solidFill>
                  <a:schemeClr val="bg1"/>
                </a:solidFill>
                <a:cs typeface="+mj-cs"/>
              </a:rPr>
              <a:t>Corso di Tecnica Bancaria</a:t>
            </a:r>
            <a:br>
              <a:rPr lang="it-IT" sz="6400" b="1" dirty="0" smtClean="0">
                <a:solidFill>
                  <a:schemeClr val="bg1"/>
                </a:solidFill>
                <a:cs typeface="+mj-cs"/>
              </a:rPr>
            </a:br>
            <a:r>
              <a:rPr lang="it-IT" sz="6400" b="1" dirty="0" smtClean="0">
                <a:solidFill>
                  <a:schemeClr val="bg1"/>
                </a:solidFill>
                <a:cs typeface="+mj-cs"/>
              </a:rPr>
              <a:t>(Cagliari - 2020)</a:t>
            </a:r>
          </a:p>
        </p:txBody>
      </p:sp>
      <p:sp>
        <p:nvSpPr>
          <p:cNvPr id="7" name="Rectangle 11"/>
          <p:cNvSpPr txBox="1">
            <a:spLocks noChangeArrowheads="1"/>
          </p:cNvSpPr>
          <p:nvPr/>
        </p:nvSpPr>
        <p:spPr bwMode="auto">
          <a:xfrm>
            <a:off x="681723" y="3031092"/>
            <a:ext cx="5428132" cy="28570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750" indent="-342750" algn="l" defTabSz="91399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24" indent="-285624" algn="l" defTabSz="91399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0" indent="-228500" algn="l" defTabSz="91399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98" indent="-228500" algn="l" defTabSz="9139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97" indent="-228500" algn="l" defTabSz="9139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96" indent="-228500" algn="l" defTabSz="9139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96" indent="-228500" algn="l" defTabSz="9139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497" indent="-228500" algn="l" defTabSz="9139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495" indent="-228500" algn="l" defTabSz="9139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it-IT" sz="1800" dirty="0">
                <a:latin typeface="Arial Narrow" pitchFamily="34" charset="0"/>
              </a:rPr>
              <a:t>Fabrizio </a:t>
            </a:r>
            <a:r>
              <a:rPr lang="it-IT" sz="1800" dirty="0" smtClean="0">
                <a:latin typeface="Arial Narrow" pitchFamily="34" charset="0"/>
              </a:rPr>
              <a:t>Crespi, Università </a:t>
            </a:r>
            <a:r>
              <a:rPr lang="it-IT" sz="1800" dirty="0">
                <a:latin typeface="Arial Narrow" pitchFamily="34" charset="0"/>
              </a:rPr>
              <a:t>di Cagliari</a:t>
            </a:r>
          </a:p>
          <a:p>
            <a:pPr marL="0" indent="0">
              <a:lnSpc>
                <a:spcPct val="150000"/>
              </a:lnSpc>
              <a:buNone/>
            </a:pPr>
            <a:r>
              <a:rPr lang="it-IT" sz="1800" dirty="0" smtClean="0">
                <a:hlinkClick r:id="rId3"/>
              </a:rPr>
              <a:t>fabrizio.crespi@unicatt.it</a:t>
            </a:r>
            <a:r>
              <a:rPr lang="it-IT" sz="1800" dirty="0" smtClean="0"/>
              <a:t>, </a:t>
            </a:r>
            <a:r>
              <a:rPr lang="it-IT" sz="1800" dirty="0" smtClean="0">
                <a:hlinkClick r:id="rId4"/>
              </a:rPr>
              <a:t>fcrespi@unica.it</a:t>
            </a:r>
            <a:endParaRPr lang="it-IT" sz="1800" dirty="0" smtClean="0"/>
          </a:p>
          <a:p>
            <a:pPr marL="0" indent="0">
              <a:lnSpc>
                <a:spcPct val="150000"/>
              </a:lnSpc>
              <a:buNone/>
            </a:pPr>
            <a:r>
              <a:rPr lang="it-IT" sz="1800" i="1" dirty="0" smtClean="0"/>
              <a:t>https</a:t>
            </a:r>
            <a:r>
              <a:rPr lang="it-IT" sz="1800" i="1" dirty="0"/>
              <a:t>://</a:t>
            </a:r>
            <a:r>
              <a:rPr lang="it-IT" sz="1800" b="1" i="1" dirty="0"/>
              <a:t>twitter</a:t>
            </a:r>
            <a:r>
              <a:rPr lang="it-IT" sz="1800" i="1" dirty="0"/>
              <a:t>.com/</a:t>
            </a:r>
            <a:r>
              <a:rPr lang="it-IT" sz="1800" b="1" i="1" dirty="0"/>
              <a:t>fabriziocrespi</a:t>
            </a:r>
            <a:r>
              <a:rPr lang="it-IT" sz="1800" i="1" dirty="0"/>
              <a:t>1 </a:t>
            </a:r>
          </a:p>
          <a:p>
            <a:pPr marL="0" indent="0">
              <a:lnSpc>
                <a:spcPct val="150000"/>
              </a:lnSpc>
              <a:buNone/>
            </a:pPr>
            <a:r>
              <a:rPr lang="it-IT" sz="1800" i="1" dirty="0"/>
              <a:t>https://www.facebook.com/contemplata.it</a:t>
            </a:r>
          </a:p>
          <a:p>
            <a:pPr marL="0" indent="0">
              <a:lnSpc>
                <a:spcPct val="150000"/>
              </a:lnSpc>
              <a:buNone/>
            </a:pPr>
            <a:r>
              <a:rPr lang="it-IT" sz="1800" i="1" dirty="0" smtClean="0">
                <a:hlinkClick r:id="rId5"/>
              </a:rPr>
              <a:t>www.contemplata.it</a:t>
            </a:r>
            <a:endParaRPr lang="it-IT" sz="1800" i="1" dirty="0" smtClean="0"/>
          </a:p>
          <a:p>
            <a:pPr marL="0" indent="0">
              <a:lnSpc>
                <a:spcPct val="150000"/>
              </a:lnSpc>
              <a:buNone/>
            </a:pPr>
            <a:r>
              <a:rPr lang="en-US" sz="1800" dirty="0"/>
              <a:t>www.linkedin.com/in/fabrizio-crespi-26476b175</a:t>
            </a:r>
            <a:endParaRPr lang="it-IT" sz="1800" dirty="0"/>
          </a:p>
        </p:txBody>
      </p:sp>
      <p:pic>
        <p:nvPicPr>
          <p:cNvPr id="9"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89889" y="3290217"/>
            <a:ext cx="2122594" cy="2404001"/>
          </a:xfrm>
          <a:prstGeom prst="rect">
            <a:avLst/>
          </a:prstGeom>
        </p:spPr>
      </p:pic>
    </p:spTree>
    <p:extLst>
      <p:ext uri="{BB962C8B-B14F-4D97-AF65-F5344CB8AC3E}">
        <p14:creationId xmlns:p14="http://schemas.microsoft.com/office/powerpoint/2010/main" val="2553560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6429838-0075-45E1-A79E-2578059AE608}" type="slidenum">
              <a:rPr lang="en-US" smtClean="0"/>
              <a:t>10</a:t>
            </a:fld>
            <a:endParaRPr lang="en-US"/>
          </a:p>
        </p:txBody>
      </p:sp>
      <p:sp>
        <p:nvSpPr>
          <p:cNvPr id="12290" name="Rectangle 2"/>
          <p:cNvSpPr>
            <a:spLocks noGrp="1" noChangeArrowheads="1"/>
          </p:cNvSpPr>
          <p:nvPr>
            <p:ph type="title" idx="4294967295"/>
          </p:nvPr>
        </p:nvSpPr>
        <p:spPr>
          <a:xfrm>
            <a:off x="941388" y="433388"/>
            <a:ext cx="11250612" cy="631825"/>
          </a:xfrm>
          <a:extLst>
            <a:ext uri="{909E8E84-426E-40DD-AFC4-6F175D3DCCD1}">
              <a14:hiddenFill xmlns:a14="http://schemas.microsoft.com/office/drawing/2010/main">
                <a:solidFill>
                  <a:srgbClr val="66FFFF"/>
                </a:solidFill>
              </a14:hiddenFill>
            </a:ext>
          </a:extLst>
        </p:spPr>
        <p:txBody>
          <a:bodyPr/>
          <a:lstStyle/>
          <a:p>
            <a:pPr eaLnBrk="1" hangingPunct="1">
              <a:defRPr/>
            </a:pPr>
            <a:r>
              <a:rPr lang="it-IT" sz="2800" b="1" dirty="0">
                <a:solidFill>
                  <a:srgbClr val="002060"/>
                </a:solidFill>
                <a:latin typeface="Arial" charset="0"/>
              </a:rPr>
              <a:t>Definizione e funzioni del sistema </a:t>
            </a:r>
            <a:r>
              <a:rPr lang="it-IT" sz="2800" b="1" dirty="0" smtClean="0">
                <a:solidFill>
                  <a:srgbClr val="002060"/>
                </a:solidFill>
                <a:latin typeface="Arial" charset="0"/>
              </a:rPr>
              <a:t>finanziario</a:t>
            </a:r>
            <a:endParaRPr lang="it-IT" sz="2800" b="1" dirty="0">
              <a:solidFill>
                <a:srgbClr val="002060"/>
              </a:solidFill>
              <a:latin typeface="Arial" charset="0"/>
            </a:endParaRPr>
          </a:p>
        </p:txBody>
      </p:sp>
      <p:sp>
        <p:nvSpPr>
          <p:cNvPr id="12295" name="Text Box 7"/>
          <p:cNvSpPr txBox="1">
            <a:spLocks noChangeArrowheads="1"/>
          </p:cNvSpPr>
          <p:nvPr/>
        </p:nvSpPr>
        <p:spPr bwMode="auto">
          <a:xfrm>
            <a:off x="394482" y="2405726"/>
            <a:ext cx="2951163" cy="789896"/>
          </a:xfrm>
          <a:prstGeom prst="rect">
            <a:avLst/>
          </a:prstGeom>
          <a:ln>
            <a:headEnd/>
            <a:tailEnd/>
          </a:ln>
          <a:extLst/>
        </p:spPr>
        <p:style>
          <a:lnRef idx="3">
            <a:schemeClr val="lt1"/>
          </a:lnRef>
          <a:fillRef idx="1">
            <a:schemeClr val="dk1"/>
          </a:fillRef>
          <a:effectRef idx="1">
            <a:schemeClr val="dk1"/>
          </a:effectRef>
          <a:fontRef idx="minor">
            <a:schemeClr val="lt1"/>
          </a:fontRef>
        </p:style>
        <p:txBody>
          <a:bodyPr>
            <a:spAutoFit/>
          </a:bodyPr>
          <a:lstStyle>
            <a:defPPr>
              <a:defRPr lang="en-US"/>
            </a:defPPr>
            <a:lvl1pPr algn="ctr">
              <a:spcBef>
                <a:spcPct val="50000"/>
              </a:spcBef>
              <a:defRPr sz="4400">
                <a:ea typeface="ＭＳ Ｐゴシック" charset="0"/>
              </a:defRPr>
            </a:lvl1pPr>
          </a:lstStyle>
          <a:p>
            <a:r>
              <a:rPr lang="it-IT" dirty="0"/>
              <a:t>Funzioni</a:t>
            </a:r>
          </a:p>
        </p:txBody>
      </p:sp>
      <p:sp>
        <p:nvSpPr>
          <p:cNvPr id="12296" name="Text Box 8"/>
          <p:cNvSpPr txBox="1">
            <a:spLocks noChangeArrowheads="1"/>
          </p:cNvSpPr>
          <p:nvPr/>
        </p:nvSpPr>
        <p:spPr bwMode="auto">
          <a:xfrm>
            <a:off x="4988162" y="1950425"/>
            <a:ext cx="6795253" cy="3901837"/>
          </a:xfrm>
          <a:prstGeom prst="rect">
            <a:avLst/>
          </a:prstGeom>
          <a:solidFill>
            <a:srgbClr val="002060"/>
          </a:solidFill>
          <a:ln>
            <a:headEnd/>
            <a:tailEnd/>
          </a:ln>
          <a:extLst/>
        </p:spPr>
        <p:style>
          <a:lnRef idx="1">
            <a:schemeClr val="accent2"/>
          </a:lnRef>
          <a:fillRef idx="3">
            <a:schemeClr val="accent2"/>
          </a:fillRef>
          <a:effectRef idx="2">
            <a:schemeClr val="accent2"/>
          </a:effectRef>
          <a:fontRef idx="minor">
            <a:schemeClr val="lt1"/>
          </a:fontRef>
        </p:style>
        <p:txBody>
          <a:bodyPr wrap="square">
            <a:spAutoFit/>
          </a:bodyPr>
          <a:lstStyle>
            <a:defPPr>
              <a:defRPr lang="it-IT"/>
            </a:defPPr>
            <a:lvl1pPr algn="just" eaLnBrk="1" hangingPunct="1">
              <a:lnSpc>
                <a:spcPct val="150000"/>
              </a:lnSpc>
              <a:defRPr sz="1200" b="0">
                <a:latin typeface="Arial" pitchFamily="34" charset="0"/>
                <a:ea typeface="ＭＳ Ｐゴシック" pitchFamily="34" charset="-128"/>
              </a:defRPr>
            </a:lvl1pPr>
            <a:lvl2pPr marL="742950" indent="-285750" eaLnBrk="0" hangingPunct="0">
              <a:defRPr>
                <a:latin typeface="Arial" pitchFamily="34" charset="0"/>
                <a:ea typeface="ＭＳ Ｐゴシック" pitchFamily="34" charset="-128"/>
              </a:defRPr>
            </a:lvl2pPr>
            <a:lvl3pPr marL="1143000" indent="-228600" eaLnBrk="0" hangingPunct="0">
              <a:defRPr>
                <a:latin typeface="Arial" pitchFamily="34" charset="0"/>
                <a:ea typeface="ＭＳ Ｐゴシック" pitchFamily="34" charset="-128"/>
              </a:defRPr>
            </a:lvl3pPr>
            <a:lvl4pPr marL="1600200" indent="-228600" eaLnBrk="0" hangingPunct="0">
              <a:defRPr>
                <a:latin typeface="Arial" pitchFamily="34" charset="0"/>
                <a:ea typeface="ＭＳ Ｐゴシック" pitchFamily="34" charset="-128"/>
              </a:defRPr>
            </a:lvl4pPr>
            <a:lvl5pPr marL="2057400" indent="-228600" eaLnBrk="0" hangingPunct="0">
              <a:defRPr>
                <a:latin typeface="Arial" pitchFamily="34" charset="0"/>
                <a:ea typeface="ＭＳ Ｐゴシック" pitchFamily="34" charset="-128"/>
              </a:defRPr>
            </a:lvl5pPr>
            <a:lvl6pPr marL="2514600" indent="-228600" eaLnBrk="0" fontAlgn="base" hangingPunct="0">
              <a:spcBef>
                <a:spcPct val="0"/>
              </a:spcBef>
              <a:spcAft>
                <a:spcPct val="0"/>
              </a:spcAft>
              <a:defRPr>
                <a:latin typeface="Arial" pitchFamily="34" charset="0"/>
                <a:ea typeface="ＭＳ Ｐゴシック" pitchFamily="34" charset="-128"/>
              </a:defRPr>
            </a:lvl6pPr>
            <a:lvl7pPr marL="2971800" indent="-228600" eaLnBrk="0" fontAlgn="base" hangingPunct="0">
              <a:spcBef>
                <a:spcPct val="0"/>
              </a:spcBef>
              <a:spcAft>
                <a:spcPct val="0"/>
              </a:spcAft>
              <a:defRPr>
                <a:latin typeface="Arial" pitchFamily="34" charset="0"/>
                <a:ea typeface="ＭＳ Ｐゴシック" pitchFamily="34" charset="-128"/>
              </a:defRPr>
            </a:lvl7pPr>
            <a:lvl8pPr marL="3429000" indent="-228600" eaLnBrk="0" fontAlgn="base" hangingPunct="0">
              <a:spcBef>
                <a:spcPct val="0"/>
              </a:spcBef>
              <a:spcAft>
                <a:spcPct val="0"/>
              </a:spcAft>
              <a:defRPr>
                <a:latin typeface="Arial" pitchFamily="34" charset="0"/>
                <a:ea typeface="ＭＳ Ｐゴシック" pitchFamily="34" charset="-128"/>
              </a:defRPr>
            </a:lvl8pPr>
            <a:lvl9pPr marL="3886200" indent="-228600" eaLnBrk="0" fontAlgn="base" hangingPunct="0">
              <a:spcBef>
                <a:spcPct val="0"/>
              </a:spcBef>
              <a:spcAft>
                <a:spcPct val="0"/>
              </a:spcAft>
              <a:defRPr>
                <a:latin typeface="Arial" pitchFamily="34" charset="0"/>
                <a:ea typeface="ＭＳ Ｐゴシック" pitchFamily="34" charset="-128"/>
              </a:defRPr>
            </a:lvl9pPr>
          </a:lstStyle>
          <a:p>
            <a:pPr marL="228594" indent="-228594">
              <a:buFont typeface="Arial" panose="020B0604020202020204" pitchFamily="34" charset="0"/>
              <a:buChar char="•"/>
            </a:pPr>
            <a:r>
              <a:rPr lang="it-IT" sz="2400"/>
              <a:t> realizza il trasferimento di risorse dal risparmio agli investimenti (funzione creditizia o di allocazione delle risorse);</a:t>
            </a:r>
          </a:p>
          <a:p>
            <a:pPr marL="228594" indent="-228594">
              <a:buFont typeface="Arial" panose="020B0604020202020204" pitchFamily="34" charset="0"/>
              <a:buChar char="•"/>
            </a:pPr>
            <a:r>
              <a:rPr lang="it-IT" sz="2400"/>
              <a:t> assicura l</a:t>
            </a:r>
            <a:r>
              <a:rPr lang="it-IT" altLang="it-IT" sz="2400"/>
              <a:t>’</a:t>
            </a:r>
            <a:r>
              <a:rPr lang="it-IT" sz="2400"/>
              <a:t>efficiente funzionamento del sistema dei pagamenti (funzione monetaria);</a:t>
            </a:r>
          </a:p>
          <a:p>
            <a:pPr marL="228594" indent="-228594">
              <a:buFont typeface="Arial" panose="020B0604020202020204" pitchFamily="34" charset="0"/>
              <a:buChar char="•"/>
            </a:pPr>
            <a:r>
              <a:rPr lang="it-IT" sz="2400"/>
              <a:t> trasmette al sistema economico gli impulsi della politica monetaria ed economica.</a:t>
            </a:r>
          </a:p>
        </p:txBody>
      </p:sp>
      <p:sp>
        <p:nvSpPr>
          <p:cNvPr id="12297" name="Text Box 9"/>
          <p:cNvSpPr txBox="1">
            <a:spLocks noChangeArrowheads="1"/>
          </p:cNvSpPr>
          <p:nvPr/>
        </p:nvSpPr>
        <p:spPr bwMode="auto">
          <a:xfrm>
            <a:off x="1992314" y="55165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it-IT">
              <a:ea typeface="ＭＳ Ｐゴシック" charset="0"/>
            </a:endParaRPr>
          </a:p>
        </p:txBody>
      </p:sp>
      <p:sp>
        <p:nvSpPr>
          <p:cNvPr id="12299" name="AutoShape 11"/>
          <p:cNvSpPr>
            <a:spLocks noChangeArrowheads="1"/>
          </p:cNvSpPr>
          <p:nvPr/>
        </p:nvSpPr>
        <p:spPr bwMode="auto">
          <a:xfrm>
            <a:off x="3457665" y="2510639"/>
            <a:ext cx="695384" cy="609633"/>
          </a:xfrm>
          <a:prstGeom prst="rightArrow">
            <a:avLst>
              <a:gd name="adj1" fmla="val 50000"/>
              <a:gd name="adj2" fmla="val 498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ea typeface="ＭＳ Ｐゴシック" charset="0"/>
            </a:endParaRPr>
          </a:p>
        </p:txBody>
      </p:sp>
    </p:spTree>
    <p:extLst>
      <p:ext uri="{BB962C8B-B14F-4D97-AF65-F5344CB8AC3E}">
        <p14:creationId xmlns:p14="http://schemas.microsoft.com/office/powerpoint/2010/main" val="4065089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30BAC48-470B-48C7-ADC5-79B32108CB22}" type="slidenum">
              <a:rPr lang="en-US" sz="1200">
                <a:latin typeface="Garamond" pitchFamily="18" charset="0"/>
              </a:rPr>
              <a:pPr eaLnBrk="1" hangingPunct="1"/>
              <a:t>11</a:t>
            </a:fld>
            <a:endParaRPr lang="en-US" sz="1200">
              <a:latin typeface="Garamond" pitchFamily="18" charset="0"/>
            </a:endParaRPr>
          </a:p>
        </p:txBody>
      </p:sp>
      <p:sp>
        <p:nvSpPr>
          <p:cNvPr id="28674" name="Rectangle 2"/>
          <p:cNvSpPr>
            <a:spLocks noGrp="1" noChangeArrowheads="1"/>
          </p:cNvSpPr>
          <p:nvPr>
            <p:ph type="title" idx="4294967295"/>
          </p:nvPr>
        </p:nvSpPr>
        <p:spPr>
          <a:xfrm>
            <a:off x="692727" y="588819"/>
            <a:ext cx="8229600" cy="631825"/>
          </a:xfr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it-IT" sz="2800" b="1" dirty="0" smtClean="0">
                <a:solidFill>
                  <a:srgbClr val="002060"/>
                </a:solidFill>
                <a:latin typeface="Arial" charset="0"/>
              </a:rPr>
              <a:t>Altre funzioni </a:t>
            </a:r>
            <a:r>
              <a:rPr lang="it-IT" sz="2800" b="1" dirty="0">
                <a:solidFill>
                  <a:srgbClr val="002060"/>
                </a:solidFill>
                <a:latin typeface="Arial" charset="0"/>
              </a:rPr>
              <a:t>del sistema finanziario</a:t>
            </a:r>
          </a:p>
        </p:txBody>
      </p:sp>
      <p:sp>
        <p:nvSpPr>
          <p:cNvPr id="28675" name="Rectangle 3"/>
          <p:cNvSpPr>
            <a:spLocks noGrp="1" noChangeArrowheads="1"/>
          </p:cNvSpPr>
          <p:nvPr>
            <p:ph type="body" idx="4294967295"/>
          </p:nvPr>
        </p:nvSpPr>
        <p:spPr>
          <a:xfrm>
            <a:off x="771495" y="1596881"/>
            <a:ext cx="10440988" cy="39179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Autofit/>
          </a:bodyPr>
          <a:lstStyle/>
          <a:p>
            <a:pPr eaLnBrk="1" hangingPunct="1">
              <a:lnSpc>
                <a:spcPct val="100000"/>
              </a:lnSpc>
              <a:buClr>
                <a:srgbClr val="002060"/>
              </a:buClr>
              <a:buSzPct val="100000"/>
              <a:buFont typeface="Wingdings" panose="05000000000000000000" pitchFamily="2" charset="2"/>
              <a:buChar char="§"/>
            </a:pPr>
            <a:r>
              <a:rPr lang="it-IT" sz="2800" dirty="0" err="1"/>
              <a:t>Payment</a:t>
            </a:r>
            <a:r>
              <a:rPr lang="it-IT" sz="2800" dirty="0"/>
              <a:t> </a:t>
            </a:r>
            <a:r>
              <a:rPr lang="it-IT" sz="2800" dirty="0" err="1"/>
              <a:t>system</a:t>
            </a:r>
            <a:endParaRPr lang="it-IT" sz="2800" dirty="0"/>
          </a:p>
          <a:p>
            <a:pPr eaLnBrk="1" hangingPunct="1">
              <a:lnSpc>
                <a:spcPct val="100000"/>
              </a:lnSpc>
              <a:buClr>
                <a:srgbClr val="002060"/>
              </a:buClr>
              <a:buSzPct val="100000"/>
              <a:buFont typeface="Wingdings" panose="05000000000000000000" pitchFamily="2" charset="2"/>
              <a:buChar char="§"/>
            </a:pPr>
            <a:r>
              <a:rPr lang="it-IT" sz="2800" dirty="0" err="1"/>
              <a:t>Mechanism</a:t>
            </a:r>
            <a:r>
              <a:rPr lang="it-IT" sz="2800" dirty="0"/>
              <a:t> for </a:t>
            </a:r>
            <a:r>
              <a:rPr lang="it-IT" sz="2800" dirty="0" err="1"/>
              <a:t>pooling</a:t>
            </a:r>
            <a:r>
              <a:rPr lang="it-IT" sz="2800" dirty="0"/>
              <a:t> funds</a:t>
            </a:r>
          </a:p>
          <a:p>
            <a:pPr eaLnBrk="1" hangingPunct="1">
              <a:lnSpc>
                <a:spcPct val="100000"/>
              </a:lnSpc>
              <a:buClr>
                <a:srgbClr val="002060"/>
              </a:buClr>
              <a:buSzPct val="100000"/>
              <a:buFont typeface="Wingdings" panose="05000000000000000000" pitchFamily="2" charset="2"/>
              <a:buChar char="§"/>
            </a:pPr>
            <a:r>
              <a:rPr lang="it-IT" sz="2800" dirty="0"/>
              <a:t>Way to transfer </a:t>
            </a:r>
            <a:r>
              <a:rPr lang="it-IT" sz="2800" dirty="0" err="1"/>
              <a:t>resources</a:t>
            </a:r>
            <a:r>
              <a:rPr lang="it-IT" sz="2800" dirty="0"/>
              <a:t> </a:t>
            </a:r>
            <a:r>
              <a:rPr lang="it-IT" sz="2800" dirty="0" err="1"/>
              <a:t>across</a:t>
            </a:r>
            <a:r>
              <a:rPr lang="it-IT" sz="2800" dirty="0"/>
              <a:t> </a:t>
            </a:r>
            <a:r>
              <a:rPr lang="it-IT" sz="2800" dirty="0" err="1"/>
              <a:t>space</a:t>
            </a:r>
            <a:r>
              <a:rPr lang="it-IT" sz="2800" dirty="0"/>
              <a:t> and time</a:t>
            </a:r>
          </a:p>
          <a:p>
            <a:pPr eaLnBrk="1" hangingPunct="1">
              <a:lnSpc>
                <a:spcPct val="100000"/>
              </a:lnSpc>
              <a:buClr>
                <a:srgbClr val="002060"/>
              </a:buClr>
              <a:buSzPct val="100000"/>
              <a:buFont typeface="Wingdings" panose="05000000000000000000" pitchFamily="2" charset="2"/>
              <a:buChar char="§"/>
            </a:pPr>
            <a:r>
              <a:rPr lang="it-IT" sz="2800" dirty="0"/>
              <a:t>Way to </a:t>
            </a:r>
            <a:r>
              <a:rPr lang="it-IT" sz="2800" dirty="0" err="1"/>
              <a:t>manage</a:t>
            </a:r>
            <a:r>
              <a:rPr lang="it-IT" sz="2800" dirty="0"/>
              <a:t> </a:t>
            </a:r>
            <a:r>
              <a:rPr lang="it-IT" sz="2800" dirty="0" err="1"/>
              <a:t>uncertainty</a:t>
            </a:r>
            <a:r>
              <a:rPr lang="it-IT" sz="2800" dirty="0"/>
              <a:t> and control </a:t>
            </a:r>
            <a:r>
              <a:rPr lang="it-IT" sz="2800" dirty="0" err="1"/>
              <a:t>risk</a:t>
            </a:r>
            <a:endParaRPr lang="it-IT" sz="2800" dirty="0"/>
          </a:p>
          <a:p>
            <a:pPr eaLnBrk="1" hangingPunct="1">
              <a:lnSpc>
                <a:spcPct val="100000"/>
              </a:lnSpc>
              <a:buClr>
                <a:srgbClr val="002060"/>
              </a:buClr>
              <a:buSzPct val="100000"/>
              <a:buFont typeface="Wingdings" panose="05000000000000000000" pitchFamily="2" charset="2"/>
              <a:buChar char="§"/>
            </a:pPr>
            <a:r>
              <a:rPr lang="it-IT" sz="2800" dirty="0"/>
              <a:t>Price information to </a:t>
            </a:r>
            <a:r>
              <a:rPr lang="it-IT" sz="2800" dirty="0" err="1"/>
              <a:t>allow</a:t>
            </a:r>
            <a:r>
              <a:rPr lang="it-IT" sz="2800" dirty="0"/>
              <a:t> </a:t>
            </a:r>
            <a:r>
              <a:rPr lang="it-IT" sz="2800" dirty="0" err="1"/>
              <a:t>allocation</a:t>
            </a:r>
            <a:r>
              <a:rPr lang="it-IT" sz="2800" dirty="0"/>
              <a:t> of </a:t>
            </a:r>
            <a:r>
              <a:rPr lang="it-IT" sz="2800" dirty="0" err="1"/>
              <a:t>resources</a:t>
            </a:r>
            <a:endParaRPr lang="it-IT" sz="2800" dirty="0"/>
          </a:p>
          <a:p>
            <a:pPr eaLnBrk="1" hangingPunct="1">
              <a:lnSpc>
                <a:spcPct val="100000"/>
              </a:lnSpc>
              <a:buClr>
                <a:srgbClr val="002060"/>
              </a:buClr>
              <a:buSzPct val="100000"/>
              <a:buFont typeface="Wingdings" panose="05000000000000000000" pitchFamily="2" charset="2"/>
              <a:buChar char="§"/>
            </a:pPr>
            <a:r>
              <a:rPr lang="it-IT" sz="2800" dirty="0"/>
              <a:t>Way to deal with </a:t>
            </a:r>
            <a:r>
              <a:rPr lang="it-IT" sz="2800" dirty="0" err="1"/>
              <a:t>asymmetric</a:t>
            </a:r>
            <a:r>
              <a:rPr lang="it-IT" sz="2800" dirty="0"/>
              <a:t> information </a:t>
            </a:r>
            <a:r>
              <a:rPr lang="it-IT" sz="2800" dirty="0" err="1"/>
              <a:t>problems</a:t>
            </a:r>
            <a:endParaRPr lang="it-IT" sz="2800" dirty="0"/>
          </a:p>
        </p:txBody>
      </p:sp>
    </p:spTree>
    <p:extLst>
      <p:ext uri="{BB962C8B-B14F-4D97-AF65-F5344CB8AC3E}">
        <p14:creationId xmlns:p14="http://schemas.microsoft.com/office/powerpoint/2010/main" val="1379018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5CDBDC9-0256-4549-8C0E-8CACD3264F57}" type="slidenum">
              <a:rPr lang="en-US" sz="1200">
                <a:latin typeface="Garamond" pitchFamily="18" charset="0"/>
              </a:rPr>
              <a:pPr eaLnBrk="1" hangingPunct="1"/>
              <a:t>12</a:t>
            </a:fld>
            <a:endParaRPr lang="en-US" sz="1200">
              <a:latin typeface="Garamond" pitchFamily="18" charset="0"/>
            </a:endParaRPr>
          </a:p>
        </p:txBody>
      </p:sp>
      <p:sp>
        <p:nvSpPr>
          <p:cNvPr id="33794" name="Rectangle 2"/>
          <p:cNvSpPr>
            <a:spLocks noChangeArrowheads="1"/>
          </p:cNvSpPr>
          <p:nvPr/>
        </p:nvSpPr>
        <p:spPr bwMode="auto">
          <a:xfrm>
            <a:off x="911424" y="332012"/>
            <a:ext cx="9073008" cy="720725"/>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r>
              <a:rPr lang="it-IT" sz="2800" b="1" dirty="0">
                <a:solidFill>
                  <a:srgbClr val="002060"/>
                </a:solidFill>
                <a:latin typeface="Arial" charset="0"/>
                <a:ea typeface="+mj-ea"/>
                <a:cs typeface="ＭＳ Ｐゴシック" charset="0"/>
              </a:rPr>
              <a:t>Il trasferimento delle risorse finanziarie</a:t>
            </a:r>
          </a:p>
        </p:txBody>
      </p:sp>
      <p:sp>
        <p:nvSpPr>
          <p:cNvPr id="33795" name="Rectangle 3"/>
          <p:cNvSpPr>
            <a:spLocks noChangeArrowheads="1"/>
          </p:cNvSpPr>
          <p:nvPr/>
        </p:nvSpPr>
        <p:spPr bwMode="auto">
          <a:xfrm>
            <a:off x="551384" y="1125539"/>
            <a:ext cx="11161240" cy="475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just">
              <a:lnSpc>
                <a:spcPct val="150000"/>
              </a:lnSpc>
              <a:spcBef>
                <a:spcPct val="20000"/>
              </a:spcBef>
              <a:buClr>
                <a:srgbClr val="002060"/>
              </a:buClr>
              <a:buFont typeface="Wingdings" pitchFamily="2" charset="2"/>
              <a:buChar char="§"/>
            </a:pPr>
            <a:r>
              <a:rPr lang="it-IT" sz="2000" dirty="0"/>
              <a:t>Il sistema finanziario svolge la fondamentale funzione di trasferimento di risorse finanziarie da chi le possiede (</a:t>
            </a:r>
            <a:r>
              <a:rPr lang="it-IT" sz="2000" b="1" u="sng" dirty="0"/>
              <a:t>soggetti in surplus finanziario</a:t>
            </a:r>
            <a:r>
              <a:rPr lang="it-IT" sz="2000" dirty="0"/>
              <a:t>) a chi di queste risorse ha necessità (</a:t>
            </a:r>
            <a:r>
              <a:rPr lang="it-IT" sz="2000" b="1" u="sng" dirty="0"/>
              <a:t>soggetti in deficit finanziario</a:t>
            </a:r>
            <a:r>
              <a:rPr lang="it-IT" sz="2000" dirty="0"/>
              <a:t>) </a:t>
            </a:r>
          </a:p>
          <a:p>
            <a:pPr marL="342900" indent="-342900" algn="just">
              <a:lnSpc>
                <a:spcPct val="150000"/>
              </a:lnSpc>
              <a:spcBef>
                <a:spcPct val="20000"/>
              </a:spcBef>
              <a:buClr>
                <a:srgbClr val="002060"/>
              </a:buClr>
              <a:buFont typeface="Wingdings" pitchFamily="2" charset="2"/>
              <a:buChar char="§"/>
            </a:pPr>
            <a:r>
              <a:rPr lang="it-IT" sz="2000" dirty="0"/>
              <a:t>Il trasferimento di risorse finanziarie avviene attraverso lo scambio di </a:t>
            </a:r>
            <a:r>
              <a:rPr lang="it-IT" sz="2000" b="1" u="sng" dirty="0"/>
              <a:t>attività finanziarie</a:t>
            </a:r>
            <a:r>
              <a:rPr lang="it-IT" sz="2000" dirty="0"/>
              <a:t> (create all</a:t>
            </a:r>
            <a:r>
              <a:rPr lang="it-IT" altLang="it-IT" sz="2000" dirty="0"/>
              <a:t>’</a:t>
            </a:r>
            <a:r>
              <a:rPr lang="it-IT" sz="2000" dirty="0"/>
              <a:t>interno del sistema finanziario stesso) che consentono la realizzazione della funzione di collegamento fra risparmio ed investimenti. Esse consentono cioè il trasferimento di potere d</a:t>
            </a:r>
            <a:r>
              <a:rPr lang="it-IT" altLang="it-IT" sz="2000" dirty="0"/>
              <a:t>’</a:t>
            </a:r>
            <a:r>
              <a:rPr lang="it-IT" sz="2000" dirty="0"/>
              <a:t>acquisto nel tempo e nello spazio</a:t>
            </a:r>
          </a:p>
          <a:p>
            <a:pPr marL="342900" indent="-342900" algn="just">
              <a:lnSpc>
                <a:spcPct val="150000"/>
              </a:lnSpc>
              <a:spcBef>
                <a:spcPct val="20000"/>
              </a:spcBef>
              <a:buClr>
                <a:srgbClr val="002060"/>
              </a:buClr>
              <a:buFont typeface="Wingdings" pitchFamily="2" charset="2"/>
              <a:buChar char="§"/>
            </a:pPr>
            <a:r>
              <a:rPr lang="it-IT" sz="2000" dirty="0"/>
              <a:t>Il trasferimento può inoltre avvenire secondo diverse modalità, cioè attraverso differenti </a:t>
            </a:r>
            <a:r>
              <a:rPr lang="it-IT" sz="2000" b="1" u="sng" dirty="0"/>
              <a:t>circuiti di intermediazione</a:t>
            </a:r>
          </a:p>
        </p:txBody>
      </p:sp>
    </p:spTree>
    <p:extLst>
      <p:ext uri="{BB962C8B-B14F-4D97-AF65-F5344CB8AC3E}">
        <p14:creationId xmlns:p14="http://schemas.microsoft.com/office/powerpoint/2010/main" val="4002674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221C86D-895C-4796-B1E1-0FCEC9E5304F}" type="slidenum">
              <a:rPr lang="en-US" sz="1200">
                <a:solidFill>
                  <a:schemeClr val="bg1"/>
                </a:solidFill>
                <a:latin typeface="Garamond" pitchFamily="18" charset="0"/>
              </a:rPr>
              <a:pPr eaLnBrk="1" hangingPunct="1"/>
              <a:t>13</a:t>
            </a:fld>
            <a:endParaRPr lang="en-US" sz="1200">
              <a:solidFill>
                <a:schemeClr val="bg1"/>
              </a:solidFill>
              <a:latin typeface="Garamond" pitchFamily="18" charset="0"/>
            </a:endParaRPr>
          </a:p>
        </p:txBody>
      </p:sp>
      <p:sp>
        <p:nvSpPr>
          <p:cNvPr id="48130" name="Rectangle 2"/>
          <p:cNvSpPr>
            <a:spLocks noGrp="1" noChangeArrowheads="1"/>
          </p:cNvSpPr>
          <p:nvPr>
            <p:ph type="body" idx="4294967295"/>
          </p:nvPr>
        </p:nvSpPr>
        <p:spPr>
          <a:xfrm>
            <a:off x="1376363" y="260350"/>
            <a:ext cx="10815637" cy="1223963"/>
          </a:xfrm>
        </p:spPr>
        <p:txBody>
          <a:bodyPr/>
          <a:lstStyle/>
          <a:p>
            <a:pPr marL="0" indent="0" algn="just" eaLnBrk="1" hangingPunct="1">
              <a:lnSpc>
                <a:spcPct val="110000"/>
              </a:lnSpc>
              <a:buNone/>
            </a:pPr>
            <a:r>
              <a:rPr lang="it-IT" sz="1900" dirty="0"/>
              <a:t>Il sistema finanziario, cioè la rete di operatori finanziari, si colloca fra prenditori e prestatori finali di fondi. Una prima differenza si pone fra il </a:t>
            </a:r>
            <a:r>
              <a:rPr lang="it-IT" sz="1900" b="1" u="sng" dirty="0">
                <a:effectLst>
                  <a:outerShdw blurRad="38100" dist="38100" dir="2700000" algn="tl">
                    <a:srgbClr val="C0C0C0"/>
                  </a:outerShdw>
                </a:effectLst>
              </a:rPr>
              <a:t>collegamento diretto</a:t>
            </a:r>
            <a:r>
              <a:rPr lang="it-IT" sz="1900" dirty="0"/>
              <a:t>, via mercato, e quello </a:t>
            </a:r>
            <a:r>
              <a:rPr lang="it-IT" sz="1900" b="1" u="sng" dirty="0">
                <a:effectLst>
                  <a:outerShdw blurRad="38100" dist="38100" dir="2700000" algn="tl">
                    <a:srgbClr val="C0C0C0"/>
                  </a:outerShdw>
                </a:effectLst>
              </a:rPr>
              <a:t>indiretto</a:t>
            </a:r>
            <a:r>
              <a:rPr lang="it-IT" sz="1900" dirty="0"/>
              <a:t>, via intermediari.</a:t>
            </a:r>
          </a:p>
        </p:txBody>
      </p:sp>
      <p:sp>
        <p:nvSpPr>
          <p:cNvPr id="48131" name="Text Box 3"/>
          <p:cNvSpPr txBox="1">
            <a:spLocks noChangeArrowheads="1"/>
          </p:cNvSpPr>
          <p:nvPr/>
        </p:nvSpPr>
        <p:spPr bwMode="auto">
          <a:xfrm>
            <a:off x="623392" y="2030252"/>
            <a:ext cx="5040560" cy="3539430"/>
          </a:xfrm>
          <a:prstGeom prst="rect">
            <a:avLst/>
          </a:prstGeom>
          <a:solidFill>
            <a:srgbClr val="002060"/>
          </a:solidFill>
          <a:ln w="9525">
            <a:solidFill>
              <a:schemeClr val="tx1"/>
            </a:solidFill>
            <a:miter lim="800000"/>
            <a:headEnd/>
            <a:tailEnd/>
          </a:ln>
          <a:effectLs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50000"/>
              </a:lnSpc>
              <a:spcBef>
                <a:spcPct val="50000"/>
              </a:spcBef>
            </a:pPr>
            <a:r>
              <a:rPr lang="it-IT" sz="1600">
                <a:solidFill>
                  <a:schemeClr val="bg1"/>
                </a:solidFill>
              </a:rPr>
              <a:t>Il primo tipo di collegamento individua un circuito di intermediazione diretto nel quale </a:t>
            </a:r>
            <a:r>
              <a:rPr lang="it-IT" sz="1600" u="sng">
                <a:solidFill>
                  <a:schemeClr val="bg1"/>
                </a:solidFill>
              </a:rPr>
              <a:t>le passività finanziarie create dalle unità in disavanzo finanziario trovano una contropartita diretta nelle attività ammesse allo stato patrimoniale delle unità in avanzo finanziario.</a:t>
            </a:r>
          </a:p>
          <a:p>
            <a:pPr algn="ctr" eaLnBrk="1" hangingPunct="1">
              <a:lnSpc>
                <a:spcPct val="150000"/>
              </a:lnSpc>
              <a:spcBef>
                <a:spcPct val="50000"/>
              </a:spcBef>
            </a:pPr>
            <a:r>
              <a:rPr lang="it-IT" sz="1600">
                <a:solidFill>
                  <a:schemeClr val="bg1"/>
                </a:solidFill>
              </a:rPr>
              <a:t>(Come in tutti i mercati, sono necessari agenti che facilitino e consentano l</a:t>
            </a:r>
            <a:r>
              <a:rPr lang="it-IT" altLang="it-IT" sz="1600">
                <a:solidFill>
                  <a:schemeClr val="bg1"/>
                </a:solidFill>
              </a:rPr>
              <a:t>’</a:t>
            </a:r>
            <a:r>
              <a:rPr lang="it-IT" sz="1600">
                <a:solidFill>
                  <a:schemeClr val="bg1"/>
                </a:solidFill>
              </a:rPr>
              <a:t>incontro fra domanda e offerta)</a:t>
            </a:r>
          </a:p>
        </p:txBody>
      </p:sp>
      <p:sp>
        <p:nvSpPr>
          <p:cNvPr id="48132" name="Text Box 4"/>
          <p:cNvSpPr txBox="1">
            <a:spLocks noChangeArrowheads="1"/>
          </p:cNvSpPr>
          <p:nvPr/>
        </p:nvSpPr>
        <p:spPr bwMode="auto">
          <a:xfrm>
            <a:off x="5886646" y="2027148"/>
            <a:ext cx="5818964" cy="2677656"/>
          </a:xfrm>
          <a:prstGeom prst="rect">
            <a:avLst/>
          </a:prstGeom>
          <a:solidFill>
            <a:srgbClr val="00B0F0"/>
          </a:solidFill>
          <a:ln>
            <a:headEnd/>
            <a:tailEnd/>
          </a:ln>
          <a:extLst/>
        </p:spPr>
        <p:style>
          <a:lnRef idx="1">
            <a:schemeClr val="accent2"/>
          </a:lnRef>
          <a:fillRef idx="3">
            <a:schemeClr val="accent2"/>
          </a:fillRef>
          <a:effectRef idx="2">
            <a:schemeClr val="accent2"/>
          </a:effectRef>
          <a:fontRef idx="minor">
            <a:schemeClr val="lt1"/>
          </a:fontRef>
        </p:style>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50000"/>
              </a:lnSpc>
            </a:pPr>
            <a:r>
              <a:rPr lang="it-IT" sz="1600">
                <a:solidFill>
                  <a:schemeClr val="bg1"/>
                </a:solidFill>
              </a:rPr>
              <a:t>Nel circuito finanziario indiretto </a:t>
            </a:r>
            <a:r>
              <a:rPr lang="it-IT" sz="1600" u="sng">
                <a:solidFill>
                  <a:schemeClr val="bg1"/>
                </a:solidFill>
              </a:rPr>
              <a:t>il trasferimento di risorse avviene per il tramite di banche</a:t>
            </a:r>
            <a:r>
              <a:rPr lang="it-IT" sz="1600">
                <a:solidFill>
                  <a:schemeClr val="bg1"/>
                </a:solidFill>
              </a:rPr>
              <a:t> e in genere di operatori definiti intermediari finanziari.</a:t>
            </a:r>
          </a:p>
          <a:p>
            <a:pPr algn="ctr" eaLnBrk="1" hangingPunct="1">
              <a:lnSpc>
                <a:spcPct val="150000"/>
              </a:lnSpc>
            </a:pPr>
            <a:r>
              <a:rPr lang="it-IT" sz="1600">
                <a:solidFill>
                  <a:schemeClr val="bg1"/>
                </a:solidFill>
              </a:rPr>
              <a:t>Per questi operatori la funzione di intermediazione, effettuata con l</a:t>
            </a:r>
            <a:r>
              <a:rPr lang="it-IT" altLang="it-IT" sz="1600">
                <a:solidFill>
                  <a:schemeClr val="bg1"/>
                </a:solidFill>
              </a:rPr>
              <a:t>’</a:t>
            </a:r>
            <a:r>
              <a:rPr lang="it-IT" sz="1600">
                <a:solidFill>
                  <a:schemeClr val="bg1"/>
                </a:solidFill>
              </a:rPr>
              <a:t>interposizione del proprio bilancio, trova una diretta espressione contabile nella composizione del conto economico e dello stato patrimoniale</a:t>
            </a:r>
          </a:p>
        </p:txBody>
      </p:sp>
      <p:sp>
        <p:nvSpPr>
          <p:cNvPr id="48133" name="Text Box 5"/>
          <p:cNvSpPr txBox="1">
            <a:spLocks noChangeArrowheads="1"/>
          </p:cNvSpPr>
          <p:nvPr/>
        </p:nvSpPr>
        <p:spPr bwMode="auto">
          <a:xfrm>
            <a:off x="5886646" y="4843630"/>
            <a:ext cx="5877877" cy="1477328"/>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it-IT" sz="1800" dirty="0"/>
              <a:t>La diversa </a:t>
            </a:r>
            <a:r>
              <a:rPr lang="it-IT" sz="1800" b="1" u="sng" dirty="0"/>
              <a:t>articolazione</a:t>
            </a:r>
            <a:r>
              <a:rPr lang="it-IT" sz="1800" dirty="0"/>
              <a:t> del sistema finanziario rispecchia diverse modalità tecniche di trasferimento delle risorse dalle unità in surplus alle unità in deficit e diverse modalità di distribuzione dei rischi sui vari soggetti economici.</a:t>
            </a:r>
          </a:p>
        </p:txBody>
      </p:sp>
      <p:sp>
        <p:nvSpPr>
          <p:cNvPr id="3" name="Freccia in giù 2"/>
          <p:cNvSpPr/>
          <p:nvPr/>
        </p:nvSpPr>
        <p:spPr bwMode="auto">
          <a:xfrm>
            <a:off x="2927648" y="1159847"/>
            <a:ext cx="648072" cy="39725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ＭＳ Ｐゴシック" charset="0"/>
            </a:endParaRPr>
          </a:p>
        </p:txBody>
      </p:sp>
      <p:sp>
        <p:nvSpPr>
          <p:cNvPr id="11" name="Freccia in giù 10"/>
          <p:cNvSpPr/>
          <p:nvPr/>
        </p:nvSpPr>
        <p:spPr bwMode="auto">
          <a:xfrm>
            <a:off x="8472092" y="1175905"/>
            <a:ext cx="648072" cy="39725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4119288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6429838-0075-45E1-A79E-2578059AE608}" type="slidenum">
              <a:rPr lang="en-US" smtClean="0"/>
              <a:t>14</a:t>
            </a:fld>
            <a:endParaRPr lang="en-US"/>
          </a:p>
        </p:txBody>
      </p:sp>
      <p:sp>
        <p:nvSpPr>
          <p:cNvPr id="10" name="Rectangle 2"/>
          <p:cNvSpPr>
            <a:spLocks noGrp="1" noChangeArrowheads="1"/>
          </p:cNvSpPr>
          <p:nvPr>
            <p:ph type="title" idx="4294967295"/>
          </p:nvPr>
        </p:nvSpPr>
        <p:spPr>
          <a:xfrm>
            <a:off x="941388" y="474663"/>
            <a:ext cx="11250612" cy="631825"/>
          </a:xfr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it-IT" sz="3400" b="1" dirty="0" smtClean="0">
                <a:solidFill>
                  <a:srgbClr val="002060"/>
                </a:solidFill>
                <a:latin typeface="Arial" charset="0"/>
              </a:rPr>
              <a:t>I circuiti di intermediazione</a:t>
            </a:r>
            <a:endParaRPr lang="it-IT" sz="3400" b="1" dirty="0">
              <a:solidFill>
                <a:srgbClr val="002060"/>
              </a:solidFill>
              <a:latin typeface="Arial" charset="0"/>
            </a:endParaRPr>
          </a:p>
        </p:txBody>
      </p:sp>
      <p:sp>
        <p:nvSpPr>
          <p:cNvPr id="4" name="CasellaDiTesto 3"/>
          <p:cNvSpPr txBox="1"/>
          <p:nvPr/>
        </p:nvSpPr>
        <p:spPr>
          <a:xfrm>
            <a:off x="4898586" y="1696203"/>
            <a:ext cx="2503357"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sz="4400" dirty="0" smtClean="0"/>
              <a:t>Banca</a:t>
            </a:r>
            <a:endParaRPr lang="it-IT" sz="4400" dirty="0"/>
          </a:p>
        </p:txBody>
      </p:sp>
      <p:sp>
        <p:nvSpPr>
          <p:cNvPr id="9" name="CasellaDiTesto 8"/>
          <p:cNvSpPr txBox="1"/>
          <p:nvPr/>
        </p:nvSpPr>
        <p:spPr>
          <a:xfrm>
            <a:off x="8606853" y="3824990"/>
            <a:ext cx="2503357"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400" dirty="0" smtClean="0"/>
              <a:t>Famiglie</a:t>
            </a:r>
            <a:endParaRPr lang="it-IT" sz="4400" dirty="0"/>
          </a:p>
        </p:txBody>
      </p:sp>
      <p:sp>
        <p:nvSpPr>
          <p:cNvPr id="11" name="CasellaDiTesto 10"/>
          <p:cNvSpPr txBox="1"/>
          <p:nvPr/>
        </p:nvSpPr>
        <p:spPr>
          <a:xfrm>
            <a:off x="779666" y="3824990"/>
            <a:ext cx="2503357" cy="1015663"/>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it-IT" sz="3000" dirty="0" smtClean="0"/>
              <a:t>Imprese</a:t>
            </a:r>
          </a:p>
          <a:p>
            <a:pPr algn="ctr"/>
            <a:r>
              <a:rPr lang="it-IT" sz="3000" dirty="0"/>
              <a:t>S</a:t>
            </a:r>
            <a:r>
              <a:rPr lang="it-IT" sz="3000" dirty="0" smtClean="0"/>
              <a:t>tato</a:t>
            </a:r>
            <a:endParaRPr lang="it-IT" sz="3000" dirty="0"/>
          </a:p>
        </p:txBody>
      </p:sp>
      <p:cxnSp>
        <p:nvCxnSpPr>
          <p:cNvPr id="7" name="Connettore 2 6"/>
          <p:cNvCxnSpPr/>
          <p:nvPr/>
        </p:nvCxnSpPr>
        <p:spPr>
          <a:xfrm flipH="1">
            <a:off x="2203731" y="2080923"/>
            <a:ext cx="2563141" cy="1449023"/>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H="1" flipV="1">
            <a:off x="7533657" y="1994610"/>
            <a:ext cx="2851329" cy="153533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H="1">
            <a:off x="3535938" y="4003006"/>
            <a:ext cx="4818000" cy="592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4456844" y="3375064"/>
            <a:ext cx="2874913" cy="369332"/>
          </a:xfrm>
          <a:prstGeom prst="rect">
            <a:avLst/>
          </a:prstGeom>
          <a:noFill/>
        </p:spPr>
        <p:txBody>
          <a:bodyPr wrap="square" rtlCol="0">
            <a:spAutoFit/>
          </a:bodyPr>
          <a:lstStyle/>
          <a:p>
            <a:pPr algn="ctr"/>
            <a:r>
              <a:rPr lang="it-IT" b="1" dirty="0" smtClean="0"/>
              <a:t>Diretto</a:t>
            </a:r>
            <a:endParaRPr lang="it-IT" b="1" dirty="0"/>
          </a:p>
        </p:txBody>
      </p:sp>
      <p:sp>
        <p:nvSpPr>
          <p:cNvPr id="26" name="CasellaDiTesto 25"/>
          <p:cNvSpPr txBox="1"/>
          <p:nvPr/>
        </p:nvSpPr>
        <p:spPr>
          <a:xfrm>
            <a:off x="4527029" y="1165571"/>
            <a:ext cx="2874913" cy="369332"/>
          </a:xfrm>
          <a:prstGeom prst="rect">
            <a:avLst/>
          </a:prstGeom>
          <a:noFill/>
        </p:spPr>
        <p:txBody>
          <a:bodyPr wrap="square" rtlCol="0">
            <a:spAutoFit/>
          </a:bodyPr>
          <a:lstStyle/>
          <a:p>
            <a:pPr algn="ctr"/>
            <a:r>
              <a:rPr lang="it-IT" b="1" dirty="0" smtClean="0"/>
              <a:t>Indiretto</a:t>
            </a:r>
            <a:endParaRPr lang="it-IT" b="1" dirty="0"/>
          </a:p>
        </p:txBody>
      </p:sp>
      <p:sp>
        <p:nvSpPr>
          <p:cNvPr id="22" name="CasellaDiTesto 21"/>
          <p:cNvSpPr txBox="1"/>
          <p:nvPr/>
        </p:nvSpPr>
        <p:spPr>
          <a:xfrm>
            <a:off x="5034456" y="4287416"/>
            <a:ext cx="1978702"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t-IT" sz="1800" dirty="0" smtClean="0"/>
              <a:t>Prodotti di risparmio gestito</a:t>
            </a:r>
            <a:endParaRPr lang="it-IT" sz="1800" dirty="0"/>
          </a:p>
        </p:txBody>
      </p:sp>
      <p:cxnSp>
        <p:nvCxnSpPr>
          <p:cNvPr id="28" name="Connettore 2 27"/>
          <p:cNvCxnSpPr/>
          <p:nvPr/>
        </p:nvCxnSpPr>
        <p:spPr>
          <a:xfrm flipH="1">
            <a:off x="7139615" y="4479409"/>
            <a:ext cx="1214323" cy="251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flipH="1">
            <a:off x="3614806" y="4560081"/>
            <a:ext cx="1214323" cy="251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2642566" y="5414999"/>
            <a:ext cx="7015396" cy="615553"/>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3400" dirty="0" smtClean="0"/>
              <a:t>Innovazione…. I PIR</a:t>
            </a:r>
            <a:endParaRPr lang="it-IT" sz="3400" dirty="0"/>
          </a:p>
        </p:txBody>
      </p:sp>
    </p:spTree>
    <p:extLst>
      <p:ext uri="{BB962C8B-B14F-4D97-AF65-F5344CB8AC3E}">
        <p14:creationId xmlns:p14="http://schemas.microsoft.com/office/powerpoint/2010/main" val="422369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egnaposto numero diapositiva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78E341B-CC9D-40B3-BEE6-D33D2DCE5B32}" type="slidenum">
              <a:rPr lang="en-US" sz="1200">
                <a:latin typeface="Garamond" pitchFamily="18" charset="0"/>
              </a:rPr>
              <a:pPr eaLnBrk="1" hangingPunct="1"/>
              <a:t>15</a:t>
            </a:fld>
            <a:endParaRPr lang="en-US" sz="1200">
              <a:latin typeface="Garamond" pitchFamily="18" charset="0"/>
            </a:endParaRPr>
          </a:p>
        </p:txBody>
      </p:sp>
      <p:sp>
        <p:nvSpPr>
          <p:cNvPr id="50178" name="Rectangle 2"/>
          <p:cNvSpPr>
            <a:spLocks noGrp="1" noChangeArrowheads="1"/>
          </p:cNvSpPr>
          <p:nvPr>
            <p:ph type="title" idx="4294967295"/>
          </p:nvPr>
        </p:nvSpPr>
        <p:spPr>
          <a:xfrm>
            <a:off x="434521" y="197761"/>
            <a:ext cx="7932738" cy="504825"/>
          </a:xfr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sz="2800" b="1" dirty="0">
                <a:solidFill>
                  <a:srgbClr val="002060"/>
                </a:solidFill>
                <a:latin typeface="Arial" charset="0"/>
              </a:rPr>
              <a:t>La struttura del sistema finanziario italiano</a:t>
            </a:r>
          </a:p>
        </p:txBody>
      </p:sp>
      <p:grpSp>
        <p:nvGrpSpPr>
          <p:cNvPr id="59395" name="Group 3"/>
          <p:cNvGrpSpPr>
            <a:grpSpLocks/>
          </p:cNvGrpSpPr>
          <p:nvPr/>
        </p:nvGrpSpPr>
        <p:grpSpPr bwMode="auto">
          <a:xfrm>
            <a:off x="839416" y="908050"/>
            <a:ext cx="10297144" cy="4865688"/>
            <a:chOff x="158" y="890"/>
            <a:chExt cx="5399" cy="2885"/>
          </a:xfrm>
        </p:grpSpPr>
        <p:sp>
          <p:nvSpPr>
            <p:cNvPr id="50180" name="Text Box 4"/>
            <p:cNvSpPr txBox="1">
              <a:spLocks noChangeArrowheads="1"/>
            </p:cNvSpPr>
            <p:nvPr/>
          </p:nvSpPr>
          <p:spPr bwMode="auto">
            <a:xfrm>
              <a:off x="295" y="890"/>
              <a:ext cx="2017" cy="2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it-IT" sz="1800" dirty="0"/>
                <a:t>Banca d</a:t>
              </a:r>
              <a:r>
                <a:rPr lang="it-IT" altLang="it-IT" sz="1800" dirty="0"/>
                <a:t>’</a:t>
              </a:r>
              <a:r>
                <a:rPr lang="it-IT" sz="1800" dirty="0"/>
                <a:t>Italia + IVASS</a:t>
              </a:r>
            </a:p>
          </p:txBody>
        </p:sp>
        <p:sp>
          <p:nvSpPr>
            <p:cNvPr id="50181" name="Text Box 5"/>
            <p:cNvSpPr txBox="1">
              <a:spLocks noChangeArrowheads="1"/>
            </p:cNvSpPr>
            <p:nvPr/>
          </p:nvSpPr>
          <p:spPr bwMode="auto">
            <a:xfrm>
              <a:off x="2312" y="890"/>
              <a:ext cx="862" cy="2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800">
                  <a:latin typeface="Arial" charset="0"/>
                  <a:ea typeface="ＭＳ Ｐゴシック" charset="0"/>
                </a:rPr>
                <a:t>Consob</a:t>
              </a:r>
            </a:p>
          </p:txBody>
        </p:sp>
        <p:sp>
          <p:nvSpPr>
            <p:cNvPr id="50182" name="Text Box 6"/>
            <p:cNvSpPr txBox="1">
              <a:spLocks noChangeArrowheads="1"/>
            </p:cNvSpPr>
            <p:nvPr/>
          </p:nvSpPr>
          <p:spPr bwMode="auto">
            <a:xfrm>
              <a:off x="3174" y="890"/>
              <a:ext cx="816" cy="2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800">
                  <a:latin typeface="Arial" charset="0"/>
                  <a:ea typeface="ＭＳ Ｐゴシック" charset="0"/>
                </a:rPr>
                <a:t>Antitrust</a:t>
              </a:r>
            </a:p>
          </p:txBody>
        </p:sp>
        <p:sp>
          <p:nvSpPr>
            <p:cNvPr id="50184" name="Text Box 8"/>
            <p:cNvSpPr txBox="1">
              <a:spLocks noChangeArrowheads="1"/>
            </p:cNvSpPr>
            <p:nvPr/>
          </p:nvSpPr>
          <p:spPr bwMode="auto">
            <a:xfrm>
              <a:off x="3969" y="890"/>
              <a:ext cx="1179" cy="2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800">
                  <a:latin typeface="Arial" charset="0"/>
                  <a:ea typeface="ＭＳ Ｐゴシック" charset="0"/>
                </a:rPr>
                <a:t>Covip</a:t>
              </a:r>
            </a:p>
          </p:txBody>
        </p:sp>
        <p:sp>
          <p:nvSpPr>
            <p:cNvPr id="50185" name="Text Box 9"/>
            <p:cNvSpPr txBox="1">
              <a:spLocks noChangeArrowheads="1"/>
            </p:cNvSpPr>
            <p:nvPr/>
          </p:nvSpPr>
          <p:spPr bwMode="auto">
            <a:xfrm>
              <a:off x="1882" y="1389"/>
              <a:ext cx="1497"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0000"/>
                </a:lnSpc>
                <a:spcBef>
                  <a:spcPct val="50000"/>
                </a:spcBef>
                <a:defRPr/>
              </a:pPr>
              <a:r>
                <a:rPr lang="it-IT" sz="1600" b="1">
                  <a:latin typeface="Arial" charset="0"/>
                  <a:ea typeface="ＭＳ Ｐゴシック" charset="0"/>
                </a:rPr>
                <a:t>Intermediari</a:t>
              </a:r>
            </a:p>
            <a:p>
              <a:pPr algn="ctr">
                <a:lnSpc>
                  <a:spcPct val="70000"/>
                </a:lnSpc>
                <a:spcBef>
                  <a:spcPct val="50000"/>
                </a:spcBef>
                <a:defRPr/>
              </a:pPr>
              <a:r>
                <a:rPr lang="it-IT" sz="1600">
                  <a:latin typeface="Arial" charset="0"/>
                  <a:ea typeface="ＭＳ Ｐゴシック" charset="0"/>
                </a:rPr>
                <a:t>Banche e Altri</a:t>
              </a:r>
            </a:p>
          </p:txBody>
        </p:sp>
        <p:sp>
          <p:nvSpPr>
            <p:cNvPr id="50186" name="Text Box 10"/>
            <p:cNvSpPr txBox="1">
              <a:spLocks noChangeArrowheads="1"/>
            </p:cNvSpPr>
            <p:nvPr/>
          </p:nvSpPr>
          <p:spPr bwMode="auto">
            <a:xfrm>
              <a:off x="1882" y="2069"/>
              <a:ext cx="1497" cy="6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0000"/>
                </a:lnSpc>
                <a:spcBef>
                  <a:spcPct val="50000"/>
                </a:spcBef>
                <a:defRPr/>
              </a:pPr>
              <a:r>
                <a:rPr lang="it-IT" sz="1600" b="1">
                  <a:latin typeface="Arial" charset="0"/>
                  <a:ea typeface="ＭＳ Ｐゴシック" charset="0"/>
                </a:rPr>
                <a:t>Investitori istituzionali</a:t>
              </a:r>
            </a:p>
            <a:p>
              <a:pPr algn="ctr">
                <a:lnSpc>
                  <a:spcPct val="70000"/>
                </a:lnSpc>
                <a:spcBef>
                  <a:spcPct val="50000"/>
                </a:spcBef>
                <a:defRPr/>
              </a:pPr>
              <a:r>
                <a:rPr lang="it-IT" sz="1600">
                  <a:latin typeface="Arial" charset="0"/>
                  <a:ea typeface="ＭＳ Ｐゴシック" charset="0"/>
                </a:rPr>
                <a:t>Fondi comuni e fondi pensione</a:t>
              </a:r>
            </a:p>
            <a:p>
              <a:pPr algn="ctr">
                <a:lnSpc>
                  <a:spcPct val="70000"/>
                </a:lnSpc>
                <a:spcBef>
                  <a:spcPct val="50000"/>
                </a:spcBef>
                <a:defRPr/>
              </a:pPr>
              <a:r>
                <a:rPr lang="it-IT" sz="1600">
                  <a:latin typeface="Arial" charset="0"/>
                  <a:ea typeface="ＭＳ Ｐゴシック" charset="0"/>
                </a:rPr>
                <a:t>Assicurazioni</a:t>
              </a:r>
            </a:p>
          </p:txBody>
        </p:sp>
        <p:sp>
          <p:nvSpPr>
            <p:cNvPr id="50187" name="Text Box 11"/>
            <p:cNvSpPr txBox="1">
              <a:spLocks noChangeArrowheads="1"/>
            </p:cNvSpPr>
            <p:nvPr/>
          </p:nvSpPr>
          <p:spPr bwMode="auto">
            <a:xfrm>
              <a:off x="1882" y="2886"/>
              <a:ext cx="1497" cy="7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0000"/>
                </a:lnSpc>
                <a:spcBef>
                  <a:spcPct val="50000"/>
                </a:spcBef>
                <a:defRPr/>
              </a:pPr>
              <a:r>
                <a:rPr lang="it-IT" sz="1600" b="1">
                  <a:latin typeface="Arial" charset="0"/>
                  <a:ea typeface="ＭＳ Ｐゴシック" charset="0"/>
                </a:rPr>
                <a:t>Mercati</a:t>
              </a:r>
            </a:p>
            <a:p>
              <a:pPr algn="ctr">
                <a:lnSpc>
                  <a:spcPct val="70000"/>
                </a:lnSpc>
                <a:spcBef>
                  <a:spcPct val="50000"/>
                </a:spcBef>
                <a:defRPr/>
              </a:pPr>
              <a:r>
                <a:rPr lang="it-IT" sz="1600">
                  <a:latin typeface="Arial" charset="0"/>
                  <a:ea typeface="ＭＳ Ｐゴシック" charset="0"/>
                </a:rPr>
                <a:t>Monetario</a:t>
              </a:r>
            </a:p>
            <a:p>
              <a:pPr algn="ctr">
                <a:lnSpc>
                  <a:spcPct val="70000"/>
                </a:lnSpc>
                <a:spcBef>
                  <a:spcPct val="50000"/>
                </a:spcBef>
                <a:defRPr/>
              </a:pPr>
              <a:r>
                <a:rPr lang="it-IT" sz="1600">
                  <a:latin typeface="Arial" charset="0"/>
                  <a:ea typeface="ＭＳ Ｐゴシック" charset="0"/>
                </a:rPr>
                <a:t>Finanziario</a:t>
              </a:r>
            </a:p>
            <a:p>
              <a:pPr algn="ctr">
                <a:lnSpc>
                  <a:spcPct val="70000"/>
                </a:lnSpc>
                <a:spcBef>
                  <a:spcPct val="50000"/>
                </a:spcBef>
                <a:defRPr/>
              </a:pPr>
              <a:r>
                <a:rPr lang="it-IT" sz="1600">
                  <a:latin typeface="Arial" charset="0"/>
                  <a:ea typeface="ＭＳ Ｐゴシック" charset="0"/>
                </a:rPr>
                <a:t>(obbligazioni, azioni, derivati)</a:t>
              </a:r>
            </a:p>
          </p:txBody>
        </p:sp>
        <p:sp>
          <p:nvSpPr>
            <p:cNvPr id="50188" name="AutoShape 12"/>
            <p:cNvSpPr>
              <a:spLocks noChangeArrowheads="1"/>
            </p:cNvSpPr>
            <p:nvPr/>
          </p:nvSpPr>
          <p:spPr bwMode="auto">
            <a:xfrm>
              <a:off x="158" y="2205"/>
              <a:ext cx="1180" cy="590"/>
            </a:xfrm>
            <a:prstGeom prst="roundRect">
              <a:avLst>
                <a:gd name="adj" fmla="val 16667"/>
              </a:avLst>
            </a:prstGeom>
            <a:solidFill>
              <a:srgbClr val="00206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it-IT" sz="1800" b="1">
                  <a:solidFill>
                    <a:schemeClr val="bg1"/>
                  </a:solidFill>
                  <a:latin typeface="Arial" charset="0"/>
                  <a:ea typeface="ＭＳ Ｐゴシック" charset="0"/>
                </a:rPr>
                <a:t>Famiglie</a:t>
              </a:r>
            </a:p>
          </p:txBody>
        </p:sp>
        <p:sp>
          <p:nvSpPr>
            <p:cNvPr id="50189" name="Line 13"/>
            <p:cNvSpPr>
              <a:spLocks noChangeShapeType="1"/>
            </p:cNvSpPr>
            <p:nvPr/>
          </p:nvSpPr>
          <p:spPr bwMode="auto">
            <a:xfrm flipV="1">
              <a:off x="657" y="1525"/>
              <a:ext cx="0" cy="6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50190" name="Line 14"/>
            <p:cNvSpPr>
              <a:spLocks noChangeShapeType="1"/>
            </p:cNvSpPr>
            <p:nvPr/>
          </p:nvSpPr>
          <p:spPr bwMode="auto">
            <a:xfrm>
              <a:off x="657" y="1525"/>
              <a:ext cx="113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50191" name="Text Box 15"/>
            <p:cNvSpPr txBox="1">
              <a:spLocks noChangeArrowheads="1"/>
            </p:cNvSpPr>
            <p:nvPr/>
          </p:nvSpPr>
          <p:spPr bwMode="auto">
            <a:xfrm>
              <a:off x="657" y="1298"/>
              <a:ext cx="1089"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200">
                  <a:latin typeface="Arial" charset="0"/>
                  <a:ea typeface="ＭＳ Ｐゴシック" charset="0"/>
                </a:rPr>
                <a:t>Depositi</a:t>
              </a:r>
            </a:p>
          </p:txBody>
        </p:sp>
        <p:sp>
          <p:nvSpPr>
            <p:cNvPr id="50192" name="Line 16"/>
            <p:cNvSpPr>
              <a:spLocks noChangeShapeType="1"/>
            </p:cNvSpPr>
            <p:nvPr/>
          </p:nvSpPr>
          <p:spPr bwMode="auto">
            <a:xfrm>
              <a:off x="1429" y="2296"/>
              <a:ext cx="3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50193" name="Line 17"/>
            <p:cNvSpPr>
              <a:spLocks noChangeShapeType="1"/>
            </p:cNvSpPr>
            <p:nvPr/>
          </p:nvSpPr>
          <p:spPr bwMode="auto">
            <a:xfrm>
              <a:off x="1429" y="2614"/>
              <a:ext cx="3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50194" name="Text Box 18"/>
            <p:cNvSpPr txBox="1">
              <a:spLocks noChangeArrowheads="1"/>
            </p:cNvSpPr>
            <p:nvPr/>
          </p:nvSpPr>
          <p:spPr bwMode="auto">
            <a:xfrm>
              <a:off x="1066" y="2069"/>
              <a:ext cx="1089"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200">
                  <a:latin typeface="Arial" charset="0"/>
                  <a:ea typeface="ＭＳ Ｐゴシック" charset="0"/>
                </a:rPr>
                <a:t>Quote</a:t>
              </a:r>
            </a:p>
          </p:txBody>
        </p:sp>
        <p:sp>
          <p:nvSpPr>
            <p:cNvPr id="50195" name="Text Box 19"/>
            <p:cNvSpPr txBox="1">
              <a:spLocks noChangeArrowheads="1"/>
            </p:cNvSpPr>
            <p:nvPr/>
          </p:nvSpPr>
          <p:spPr bwMode="auto">
            <a:xfrm>
              <a:off x="1066" y="2659"/>
              <a:ext cx="1089"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200">
                  <a:latin typeface="Arial" charset="0"/>
                  <a:ea typeface="ＭＳ Ｐゴシック" charset="0"/>
                </a:rPr>
                <a:t>Polizze</a:t>
              </a:r>
            </a:p>
          </p:txBody>
        </p:sp>
        <p:sp>
          <p:nvSpPr>
            <p:cNvPr id="50196" name="Line 20"/>
            <p:cNvSpPr>
              <a:spLocks noChangeShapeType="1"/>
            </p:cNvSpPr>
            <p:nvPr/>
          </p:nvSpPr>
          <p:spPr bwMode="auto">
            <a:xfrm>
              <a:off x="657" y="2840"/>
              <a:ext cx="0" cy="6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50197" name="Line 21"/>
            <p:cNvSpPr>
              <a:spLocks noChangeShapeType="1"/>
            </p:cNvSpPr>
            <p:nvPr/>
          </p:nvSpPr>
          <p:spPr bwMode="auto">
            <a:xfrm>
              <a:off x="657" y="3475"/>
              <a:ext cx="113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50198" name="Text Box 22"/>
            <p:cNvSpPr txBox="1">
              <a:spLocks noChangeArrowheads="1"/>
            </p:cNvSpPr>
            <p:nvPr/>
          </p:nvSpPr>
          <p:spPr bwMode="auto">
            <a:xfrm>
              <a:off x="703" y="3612"/>
              <a:ext cx="1089"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200">
                  <a:latin typeface="Arial" charset="0"/>
                  <a:ea typeface="ＭＳ Ｐゴシック" charset="0"/>
                </a:rPr>
                <a:t>Obbligazioni e azioni</a:t>
              </a:r>
            </a:p>
          </p:txBody>
        </p:sp>
        <p:sp>
          <p:nvSpPr>
            <p:cNvPr id="50199" name="AutoShape 23"/>
            <p:cNvSpPr>
              <a:spLocks noChangeArrowheads="1"/>
            </p:cNvSpPr>
            <p:nvPr/>
          </p:nvSpPr>
          <p:spPr bwMode="auto">
            <a:xfrm>
              <a:off x="4195" y="1797"/>
              <a:ext cx="1180" cy="587"/>
            </a:xfrm>
            <a:prstGeom prst="roundRect">
              <a:avLst>
                <a:gd name="adj" fmla="val 16667"/>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it-IT" sz="1800" b="1">
                  <a:latin typeface="Arial" charset="0"/>
                  <a:ea typeface="ＭＳ Ｐゴシック" charset="0"/>
                </a:rPr>
                <a:t>Imprese</a:t>
              </a:r>
            </a:p>
          </p:txBody>
        </p:sp>
        <p:sp>
          <p:nvSpPr>
            <p:cNvPr id="50200" name="AutoShape 24"/>
            <p:cNvSpPr>
              <a:spLocks noChangeArrowheads="1"/>
            </p:cNvSpPr>
            <p:nvPr/>
          </p:nvSpPr>
          <p:spPr bwMode="auto">
            <a:xfrm>
              <a:off x="4377" y="3067"/>
              <a:ext cx="1180" cy="590"/>
            </a:xfrm>
            <a:prstGeom prst="roundRect">
              <a:avLst>
                <a:gd name="adj" fmla="val 16667"/>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it-IT" sz="1800" b="1">
                  <a:latin typeface="Arial" charset="0"/>
                  <a:ea typeface="ＭＳ Ｐゴシック" charset="0"/>
                </a:rPr>
                <a:t>Settore pubblico</a:t>
              </a:r>
            </a:p>
          </p:txBody>
        </p:sp>
        <p:sp>
          <p:nvSpPr>
            <p:cNvPr id="50201" name="Line 25"/>
            <p:cNvSpPr>
              <a:spLocks noChangeShapeType="1"/>
            </p:cNvSpPr>
            <p:nvPr/>
          </p:nvSpPr>
          <p:spPr bwMode="auto">
            <a:xfrm>
              <a:off x="3470" y="1525"/>
              <a:ext cx="127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50202" name="Line 26"/>
            <p:cNvSpPr>
              <a:spLocks noChangeShapeType="1"/>
            </p:cNvSpPr>
            <p:nvPr/>
          </p:nvSpPr>
          <p:spPr bwMode="auto">
            <a:xfrm>
              <a:off x="4740" y="1525"/>
              <a:ext cx="0"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50203" name="Text Box 27"/>
            <p:cNvSpPr txBox="1">
              <a:spLocks noChangeArrowheads="1"/>
            </p:cNvSpPr>
            <p:nvPr/>
          </p:nvSpPr>
          <p:spPr bwMode="auto">
            <a:xfrm>
              <a:off x="3651" y="1298"/>
              <a:ext cx="1089"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200">
                  <a:latin typeface="Arial" charset="0"/>
                  <a:ea typeface="ＭＳ Ｐゴシック" charset="0"/>
                </a:rPr>
                <a:t>Prestiti</a:t>
              </a:r>
            </a:p>
          </p:txBody>
        </p:sp>
        <p:sp>
          <p:nvSpPr>
            <p:cNvPr id="50204" name="Line 28"/>
            <p:cNvSpPr>
              <a:spLocks noChangeShapeType="1"/>
            </p:cNvSpPr>
            <p:nvPr/>
          </p:nvSpPr>
          <p:spPr bwMode="auto">
            <a:xfrm flipV="1">
              <a:off x="3379" y="2478"/>
              <a:ext cx="1179" cy="8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50205" name="Line 29"/>
            <p:cNvSpPr>
              <a:spLocks noChangeShapeType="1"/>
            </p:cNvSpPr>
            <p:nvPr/>
          </p:nvSpPr>
          <p:spPr bwMode="auto">
            <a:xfrm>
              <a:off x="3379" y="3339"/>
              <a:ext cx="8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50206" name="Text Box 30"/>
            <p:cNvSpPr txBox="1">
              <a:spLocks noChangeArrowheads="1"/>
            </p:cNvSpPr>
            <p:nvPr/>
          </p:nvSpPr>
          <p:spPr bwMode="auto">
            <a:xfrm rot="-2214368">
              <a:off x="3783" y="2751"/>
              <a:ext cx="1089"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200">
                  <a:latin typeface="Arial" charset="0"/>
                  <a:ea typeface="ＭＳ Ｐゴシック" charset="0"/>
                </a:rPr>
                <a:t>Obbligazioni e azioni</a:t>
              </a:r>
            </a:p>
          </p:txBody>
        </p:sp>
        <p:sp>
          <p:nvSpPr>
            <p:cNvPr id="50207" name="Text Box 31"/>
            <p:cNvSpPr txBox="1">
              <a:spLocks noChangeArrowheads="1"/>
            </p:cNvSpPr>
            <p:nvPr/>
          </p:nvSpPr>
          <p:spPr bwMode="auto">
            <a:xfrm>
              <a:off x="3334" y="3430"/>
              <a:ext cx="1089"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1200">
                  <a:latin typeface="Arial" charset="0"/>
                  <a:ea typeface="ＭＳ Ｐゴシック" charset="0"/>
                </a:rPr>
                <a:t>Titoli</a:t>
              </a:r>
            </a:p>
          </p:txBody>
        </p:sp>
      </p:grpSp>
      <p:sp>
        <p:nvSpPr>
          <p:cNvPr id="50208" name="Text Box 32"/>
          <p:cNvSpPr txBox="1">
            <a:spLocks noChangeArrowheads="1"/>
          </p:cNvSpPr>
          <p:nvPr/>
        </p:nvSpPr>
        <p:spPr bwMode="auto">
          <a:xfrm>
            <a:off x="335360" y="5805488"/>
            <a:ext cx="11521280" cy="738664"/>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ct val="50000"/>
              </a:spcBef>
            </a:pPr>
            <a:r>
              <a:rPr lang="it-IT" sz="1400"/>
              <a:t>Le frecce indicano i principali strumenti che vengono utilizzati per effettuare il trasferimento di fondi. In termini economici tali strumenti sono definiti attività finanziarie. Rappresentano un rapporto di debito/credito fra le parti (o di partecipazione nel caso delle azioni) e sono il frutto di un contratto che disciplina gli impegni e i diritti reciproci</a:t>
            </a:r>
          </a:p>
        </p:txBody>
      </p:sp>
      <p:cxnSp>
        <p:nvCxnSpPr>
          <p:cNvPr id="4" name="Connettore 2 3"/>
          <p:cNvCxnSpPr>
            <a:stCxn id="50186" idx="2"/>
            <a:endCxn id="50187" idx="0"/>
          </p:cNvCxnSpPr>
          <p:nvPr/>
        </p:nvCxnSpPr>
        <p:spPr bwMode="auto">
          <a:xfrm>
            <a:off x="5555046" y="3928656"/>
            <a:ext cx="0" cy="34574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375971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406DEF2-3DFF-48A7-B2D6-64135F9C6362}" type="slidenum">
              <a:rPr lang="en-US" sz="1200">
                <a:latin typeface="Garamond" pitchFamily="18" charset="0"/>
              </a:rPr>
              <a:pPr eaLnBrk="1" hangingPunct="1"/>
              <a:t>16</a:t>
            </a:fld>
            <a:endParaRPr lang="en-US" sz="1200">
              <a:latin typeface="Garamond" pitchFamily="18" charset="0"/>
            </a:endParaRPr>
          </a:p>
        </p:txBody>
      </p:sp>
      <p:sp>
        <p:nvSpPr>
          <p:cNvPr id="30722" name="Rectangle 2"/>
          <p:cNvSpPr>
            <a:spLocks noGrp="1" noChangeArrowheads="1"/>
          </p:cNvSpPr>
          <p:nvPr>
            <p:ph type="title" idx="4294967295"/>
          </p:nvPr>
        </p:nvSpPr>
        <p:spPr>
          <a:xfrm>
            <a:off x="1219200" y="333375"/>
            <a:ext cx="10972800" cy="1139825"/>
          </a:xfr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1" dirty="0">
                <a:solidFill>
                  <a:srgbClr val="002060"/>
                </a:solidFill>
                <a:latin typeface="Arial" charset="0"/>
              </a:rPr>
              <a:t>I </a:t>
            </a:r>
            <a:r>
              <a:rPr lang="en-US" sz="2800" b="1" dirty="0" err="1">
                <a:solidFill>
                  <a:srgbClr val="002060"/>
                </a:solidFill>
                <a:latin typeface="Arial" charset="0"/>
              </a:rPr>
              <a:t>circuiti</a:t>
            </a:r>
            <a:r>
              <a:rPr lang="en-US" sz="2800" b="1" dirty="0">
                <a:solidFill>
                  <a:srgbClr val="002060"/>
                </a:solidFill>
                <a:latin typeface="Arial" charset="0"/>
              </a:rPr>
              <a:t> di </a:t>
            </a:r>
            <a:r>
              <a:rPr lang="en-US" sz="2800" b="1" dirty="0" err="1">
                <a:solidFill>
                  <a:srgbClr val="002060"/>
                </a:solidFill>
                <a:latin typeface="Arial" charset="0"/>
              </a:rPr>
              <a:t>intermediazione</a:t>
            </a:r>
            <a:endParaRPr lang="en-US" sz="2800" b="1" dirty="0">
              <a:solidFill>
                <a:srgbClr val="002060"/>
              </a:solidFill>
              <a:latin typeface="Arial" charset="0"/>
            </a:endParaRPr>
          </a:p>
        </p:txBody>
      </p:sp>
      <p:sp>
        <p:nvSpPr>
          <p:cNvPr id="30723" name="Rectangle 3"/>
          <p:cNvSpPr>
            <a:spLocks noGrp="1" noChangeArrowheads="1"/>
          </p:cNvSpPr>
          <p:nvPr>
            <p:ph type="body" idx="4294967295"/>
          </p:nvPr>
        </p:nvSpPr>
        <p:spPr>
          <a:xfrm>
            <a:off x="801688" y="1819275"/>
            <a:ext cx="11390312" cy="3778250"/>
          </a:xfrm>
        </p:spPr>
        <p:txBody>
          <a:bodyPr>
            <a:normAutofit/>
          </a:bodyPr>
          <a:lstStyle/>
          <a:p>
            <a:pPr algn="just" eaLnBrk="1" hangingPunct="1">
              <a:lnSpc>
                <a:spcPct val="150000"/>
              </a:lnSpc>
              <a:buFont typeface="Wingdings" charset="0"/>
              <a:buChar char="n"/>
              <a:defRPr/>
            </a:pPr>
            <a:r>
              <a:rPr lang="it-IT" sz="2200" dirty="0"/>
              <a:t>In definitiva si possono quindi avere due circuiti di intermediazione</a:t>
            </a:r>
          </a:p>
          <a:p>
            <a:pPr algn="just" eaLnBrk="1" hangingPunct="1">
              <a:lnSpc>
                <a:spcPct val="150000"/>
              </a:lnSpc>
              <a:buFont typeface="Wingdings" charset="0"/>
              <a:buChar char="n"/>
              <a:defRPr/>
            </a:pPr>
            <a:r>
              <a:rPr lang="it-IT" sz="2200" u="sng" dirty="0"/>
              <a:t>Circuito indiretto</a:t>
            </a:r>
            <a:r>
              <a:rPr lang="it-IT" sz="2200" dirty="0"/>
              <a:t>: la canalizzazione delle risorse finanziarie avviene attraverso gli intermediari bancari e creditizi</a:t>
            </a:r>
          </a:p>
          <a:p>
            <a:pPr algn="just" eaLnBrk="1" hangingPunct="1">
              <a:lnSpc>
                <a:spcPct val="150000"/>
              </a:lnSpc>
              <a:buFont typeface="Wingdings" charset="0"/>
              <a:buChar char="n"/>
              <a:defRPr/>
            </a:pPr>
            <a:r>
              <a:rPr lang="it-IT" sz="2200" u="sng" dirty="0"/>
              <a:t>Circuito diretto</a:t>
            </a:r>
            <a:r>
              <a:rPr lang="it-IT" sz="2200" dirty="0"/>
              <a:t>: la canalizzazione delle risorse avviene attraverso i mercati mediante:</a:t>
            </a:r>
          </a:p>
          <a:p>
            <a:pPr lvl="3" algn="just" eaLnBrk="1" hangingPunct="1">
              <a:lnSpc>
                <a:spcPct val="150000"/>
              </a:lnSpc>
              <a:buFont typeface="Wingdings" charset="0"/>
              <a:buChar char="q"/>
              <a:defRPr/>
            </a:pPr>
            <a:r>
              <a:rPr lang="it-IT" sz="2200" dirty="0"/>
              <a:t>Investimenti diretti</a:t>
            </a:r>
          </a:p>
          <a:p>
            <a:pPr lvl="3" algn="just" eaLnBrk="1" hangingPunct="1">
              <a:lnSpc>
                <a:spcPct val="150000"/>
              </a:lnSpc>
              <a:buFont typeface="Wingdings" charset="0"/>
              <a:buChar char="q"/>
              <a:defRPr/>
            </a:pPr>
            <a:r>
              <a:rPr lang="it-IT" sz="2200" dirty="0"/>
              <a:t>Investimenti effettuati dagli investitori istituzionali</a:t>
            </a:r>
            <a:endParaRPr lang="en-US" sz="2200" dirty="0"/>
          </a:p>
        </p:txBody>
      </p:sp>
    </p:spTree>
    <p:extLst>
      <p:ext uri="{BB962C8B-B14F-4D97-AF65-F5344CB8AC3E}">
        <p14:creationId xmlns:p14="http://schemas.microsoft.com/office/powerpoint/2010/main" val="818323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E9FF094-FA8E-488B-B199-75B19EA3F018}" type="slidenum">
              <a:rPr lang="en-US" sz="1200">
                <a:latin typeface="Garamond" pitchFamily="18" charset="0"/>
              </a:rPr>
              <a:pPr eaLnBrk="1" hangingPunct="1"/>
              <a:t>17</a:t>
            </a:fld>
            <a:endParaRPr lang="en-US" sz="1200">
              <a:latin typeface="Garamond" pitchFamily="18" charset="0"/>
            </a:endParaRPr>
          </a:p>
        </p:txBody>
      </p:sp>
      <p:sp>
        <p:nvSpPr>
          <p:cNvPr id="60418" name="Rectangle 2"/>
          <p:cNvSpPr>
            <a:spLocks noGrp="1" noChangeArrowheads="1"/>
          </p:cNvSpPr>
          <p:nvPr>
            <p:ph type="title"/>
          </p:nvPr>
        </p:nvSpPr>
        <p:spPr>
          <a:xfrm>
            <a:off x="983432" y="339999"/>
            <a:ext cx="8229600" cy="847725"/>
          </a:xfr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sz="2800" b="1">
                <a:solidFill>
                  <a:srgbClr val="002060"/>
                </a:solidFill>
                <a:latin typeface="Arial" charset="0"/>
              </a:rPr>
              <a:t>Modelli di intermediazione finanziaria</a:t>
            </a:r>
          </a:p>
        </p:txBody>
      </p:sp>
      <p:sp>
        <p:nvSpPr>
          <p:cNvPr id="60419" name="Rectangle 3"/>
          <p:cNvSpPr>
            <a:spLocks noGrp="1" noChangeArrowheads="1"/>
          </p:cNvSpPr>
          <p:nvPr>
            <p:ph type="body" idx="1"/>
          </p:nvPr>
        </p:nvSpPr>
        <p:spPr>
          <a:xfrm>
            <a:off x="551384" y="1268413"/>
            <a:ext cx="11449272" cy="3960812"/>
          </a:xfrm>
        </p:spPr>
        <p:txBody>
          <a:bodyPr vert="horz" wrap="square" lIns="92075" tIns="46038" rIns="92075" bIns="46038" numCol="1" anchor="t" anchorCtr="0" compatLnSpc="1">
            <a:prstTxWarp prst="textNoShape">
              <a:avLst/>
            </a:prstTxWarp>
          </a:bodyPr>
          <a:lstStyle/>
          <a:p>
            <a:pPr algn="just" eaLnBrk="1" hangingPunct="1">
              <a:lnSpc>
                <a:spcPct val="170000"/>
              </a:lnSpc>
              <a:buFont typeface="Wingdings" charset="0"/>
              <a:buChar char="n"/>
              <a:defRPr/>
            </a:pPr>
            <a:r>
              <a:rPr lang="it-IT" sz="2000" dirty="0">
                <a:cs typeface="+mn-cs"/>
              </a:rPr>
              <a:t>A seconda della maggiore o minore importanza che rivestono gli intermediari o i mercati nel trasferimento di risorse finanziarie, possiamo dire che esistono due diversi </a:t>
            </a:r>
            <a:r>
              <a:rPr lang="it-IT" sz="2000" b="1" u="sng" dirty="0">
                <a:cs typeface="+mn-cs"/>
              </a:rPr>
              <a:t>modelli di intermediazione finanziaria</a:t>
            </a:r>
            <a:r>
              <a:rPr lang="it-IT" sz="2000" dirty="0">
                <a:cs typeface="+mn-cs"/>
              </a:rPr>
              <a:t>, e possiamo quindi distinguere due tipologie di sistemi finanziari: </a:t>
            </a:r>
          </a:p>
          <a:p>
            <a:pPr algn="just" eaLnBrk="1" hangingPunct="1">
              <a:lnSpc>
                <a:spcPct val="170000"/>
              </a:lnSpc>
              <a:buFont typeface="Wingdings" charset="0"/>
              <a:buChar char="n"/>
              <a:defRPr/>
            </a:pPr>
            <a:r>
              <a:rPr lang="it-IT" sz="2000" dirty="0">
                <a:cs typeface="+mn-cs"/>
              </a:rPr>
              <a:t>Sistemi finanziari orientati agli intermediari (</a:t>
            </a:r>
            <a:r>
              <a:rPr lang="it-IT" sz="2000" b="1" dirty="0" err="1">
                <a:cs typeface="+mn-cs"/>
              </a:rPr>
              <a:t>bank</a:t>
            </a:r>
            <a:r>
              <a:rPr lang="it-IT" sz="2000" b="1" dirty="0">
                <a:cs typeface="+mn-cs"/>
              </a:rPr>
              <a:t> </a:t>
            </a:r>
            <a:r>
              <a:rPr lang="it-IT" sz="2000" b="1" dirty="0" err="1">
                <a:cs typeface="+mn-cs"/>
              </a:rPr>
              <a:t>oriented</a:t>
            </a:r>
            <a:r>
              <a:rPr lang="it-IT" sz="2000" dirty="0">
                <a:cs typeface="+mn-cs"/>
              </a:rPr>
              <a:t>)</a:t>
            </a:r>
          </a:p>
          <a:p>
            <a:pPr algn="just" eaLnBrk="1" hangingPunct="1">
              <a:lnSpc>
                <a:spcPct val="170000"/>
              </a:lnSpc>
              <a:buFont typeface="Wingdings" charset="0"/>
              <a:buChar char="n"/>
              <a:defRPr/>
            </a:pPr>
            <a:r>
              <a:rPr lang="it-IT" sz="2000" dirty="0">
                <a:cs typeface="+mn-cs"/>
              </a:rPr>
              <a:t>Sistemi finanziari orientati ai mercati (</a:t>
            </a:r>
            <a:r>
              <a:rPr lang="it-IT" sz="2000" b="1" dirty="0">
                <a:cs typeface="+mn-cs"/>
              </a:rPr>
              <a:t>market </a:t>
            </a:r>
            <a:r>
              <a:rPr lang="it-IT" sz="2000" b="1" dirty="0" err="1">
                <a:cs typeface="+mn-cs"/>
              </a:rPr>
              <a:t>oriented</a:t>
            </a:r>
            <a:r>
              <a:rPr lang="it-IT" sz="2000" dirty="0">
                <a:cs typeface="+mn-cs"/>
              </a:rPr>
              <a:t>)</a:t>
            </a:r>
          </a:p>
          <a:p>
            <a:pPr eaLnBrk="1" hangingPunct="1">
              <a:lnSpc>
                <a:spcPct val="170000"/>
              </a:lnSpc>
              <a:buFont typeface="Wingdings" charset="0"/>
              <a:buNone/>
              <a:defRPr/>
            </a:pPr>
            <a:endParaRPr lang="it-IT" sz="2000" dirty="0">
              <a:cs typeface="+mn-cs"/>
            </a:endParaRPr>
          </a:p>
        </p:txBody>
      </p:sp>
      <p:sp>
        <p:nvSpPr>
          <p:cNvPr id="60420" name="Text Box 4"/>
          <p:cNvSpPr txBox="1">
            <a:spLocks noChangeArrowheads="1"/>
          </p:cNvSpPr>
          <p:nvPr/>
        </p:nvSpPr>
        <p:spPr bwMode="auto">
          <a:xfrm>
            <a:off x="551384" y="5309914"/>
            <a:ext cx="10945216" cy="461665"/>
          </a:xfrm>
          <a:prstGeom prst="rect">
            <a:avLst/>
          </a:prstGeom>
          <a:solidFill>
            <a:srgbClr val="002060"/>
          </a:solidFill>
          <a:ln>
            <a:noFill/>
          </a:ln>
          <a:effectLs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b="1" dirty="0">
                <a:solidFill>
                  <a:schemeClr val="bg1"/>
                </a:solidFill>
              </a:rPr>
              <a:t>Ma come </a:t>
            </a:r>
            <a:r>
              <a:rPr lang="en-US" b="1" dirty="0" err="1">
                <a:solidFill>
                  <a:schemeClr val="bg1"/>
                </a:solidFill>
              </a:rPr>
              <a:t>possiamo</a:t>
            </a:r>
            <a:r>
              <a:rPr lang="en-US" b="1" dirty="0">
                <a:solidFill>
                  <a:schemeClr val="bg1"/>
                </a:solidFill>
              </a:rPr>
              <a:t> </a:t>
            </a:r>
            <a:r>
              <a:rPr lang="en-US" b="1" dirty="0" err="1">
                <a:solidFill>
                  <a:schemeClr val="bg1"/>
                </a:solidFill>
              </a:rPr>
              <a:t>misurare</a:t>
            </a:r>
            <a:r>
              <a:rPr lang="en-US" b="1" dirty="0">
                <a:solidFill>
                  <a:schemeClr val="bg1"/>
                </a:solidFill>
              </a:rPr>
              <a:t> </a:t>
            </a:r>
            <a:r>
              <a:rPr lang="en-US" b="1" dirty="0" smtClean="0">
                <a:solidFill>
                  <a:schemeClr val="bg1"/>
                </a:solidFill>
              </a:rPr>
              <a:t>l</a:t>
            </a:r>
            <a:r>
              <a:rPr lang="it-IT" b="1" dirty="0" smtClean="0">
                <a:solidFill>
                  <a:schemeClr val="bg1"/>
                </a:solidFill>
              </a:rPr>
              <a:t>’</a:t>
            </a:r>
            <a:r>
              <a:rPr lang="en-US" altLang="ja-JP" b="1" dirty="0" err="1" smtClean="0">
                <a:solidFill>
                  <a:schemeClr val="bg1"/>
                </a:solidFill>
              </a:rPr>
              <a:t>orientamento</a:t>
            </a:r>
            <a:r>
              <a:rPr lang="en-US" altLang="ja-JP" b="1" dirty="0" smtClean="0">
                <a:solidFill>
                  <a:schemeClr val="bg1"/>
                </a:solidFill>
              </a:rPr>
              <a:t> </a:t>
            </a:r>
            <a:r>
              <a:rPr lang="en-US" altLang="ja-JP" b="1" dirty="0">
                <a:solidFill>
                  <a:schemeClr val="bg1"/>
                </a:solidFill>
              </a:rPr>
              <a:t>del </a:t>
            </a:r>
            <a:r>
              <a:rPr lang="en-US" altLang="ja-JP" b="1" dirty="0" err="1">
                <a:solidFill>
                  <a:schemeClr val="bg1"/>
                </a:solidFill>
              </a:rPr>
              <a:t>sistema</a:t>
            </a:r>
            <a:r>
              <a:rPr lang="en-US" altLang="ja-JP" b="1" dirty="0">
                <a:solidFill>
                  <a:schemeClr val="bg1"/>
                </a:solidFill>
              </a:rPr>
              <a:t> </a:t>
            </a:r>
            <a:r>
              <a:rPr lang="en-US" altLang="ja-JP" b="1" dirty="0" err="1">
                <a:solidFill>
                  <a:schemeClr val="bg1"/>
                </a:solidFill>
              </a:rPr>
              <a:t>finanziario</a:t>
            </a:r>
            <a:r>
              <a:rPr lang="en-US" altLang="ja-JP" b="1" dirty="0">
                <a:solidFill>
                  <a:schemeClr val="bg1"/>
                </a:solidFill>
              </a:rPr>
              <a:t>?</a:t>
            </a:r>
            <a:endParaRPr lang="en-US" b="1" dirty="0">
              <a:solidFill>
                <a:schemeClr val="bg1"/>
              </a:solidFill>
            </a:endParaRPr>
          </a:p>
        </p:txBody>
      </p:sp>
    </p:spTree>
    <p:extLst>
      <p:ext uri="{BB962C8B-B14F-4D97-AF65-F5344CB8AC3E}">
        <p14:creationId xmlns:p14="http://schemas.microsoft.com/office/powerpoint/2010/main" val="1469893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77D58C6-AAB2-4D61-BD32-3956F8E125AA}" type="slidenum">
              <a:rPr lang="en-US" sz="1200">
                <a:latin typeface="Garamond" pitchFamily="18" charset="0"/>
              </a:rPr>
              <a:pPr eaLnBrk="1" hangingPunct="1"/>
              <a:t>18</a:t>
            </a:fld>
            <a:endParaRPr lang="en-US" sz="1200">
              <a:latin typeface="Garamond" pitchFamily="18" charset="0"/>
            </a:endParaRPr>
          </a:p>
        </p:txBody>
      </p:sp>
      <p:sp>
        <p:nvSpPr>
          <p:cNvPr id="62466" name="Rectangle 2"/>
          <p:cNvSpPr>
            <a:spLocks noGrp="1" noChangeArrowheads="1"/>
          </p:cNvSpPr>
          <p:nvPr>
            <p:ph type="title" idx="4294967295"/>
          </p:nvPr>
        </p:nvSpPr>
        <p:spPr>
          <a:xfrm>
            <a:off x="914400" y="199448"/>
            <a:ext cx="10058400" cy="1450975"/>
          </a:xfr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just"/>
            <a:r>
              <a:rPr lang="it-IT" sz="2400" b="1" dirty="0">
                <a:solidFill>
                  <a:srgbClr val="002060"/>
                </a:solidFill>
                <a:latin typeface="Arial" charset="0"/>
              </a:rPr>
              <a:t>Analisi della dimensione e dell</a:t>
            </a:r>
            <a:r>
              <a:rPr lang="it-IT" altLang="it-IT" sz="2400" b="1" dirty="0">
                <a:solidFill>
                  <a:srgbClr val="002060"/>
                </a:solidFill>
                <a:latin typeface="Arial" charset="0"/>
              </a:rPr>
              <a:t>’</a:t>
            </a:r>
            <a:r>
              <a:rPr lang="it-IT" sz="2400" b="1" dirty="0">
                <a:solidFill>
                  <a:srgbClr val="002060"/>
                </a:solidFill>
                <a:latin typeface="Arial" charset="0"/>
              </a:rPr>
              <a:t>orientamento attraverso i seguenti indicatori (</a:t>
            </a:r>
            <a:r>
              <a:rPr lang="it-IT" sz="2400" b="1" dirty="0" err="1">
                <a:solidFill>
                  <a:srgbClr val="002060"/>
                </a:solidFill>
                <a:latin typeface="Arial" charset="0"/>
              </a:rPr>
              <a:t>Demirguc-Kunt</a:t>
            </a:r>
            <a:r>
              <a:rPr lang="it-IT" sz="2400" b="1" dirty="0">
                <a:solidFill>
                  <a:srgbClr val="002060"/>
                </a:solidFill>
                <a:latin typeface="Arial" charset="0"/>
              </a:rPr>
              <a:t> – Levine, </a:t>
            </a:r>
            <a:r>
              <a:rPr lang="it-IT" sz="2400" b="1" dirty="0" smtClean="0">
                <a:solidFill>
                  <a:srgbClr val="002060"/>
                </a:solidFill>
                <a:latin typeface="Arial" charset="0"/>
              </a:rPr>
              <a:t>2001)</a:t>
            </a:r>
            <a:endParaRPr lang="it-IT" sz="2400" b="1" dirty="0">
              <a:solidFill>
                <a:srgbClr val="002060"/>
              </a:solidFill>
              <a:latin typeface="Arial" charset="0"/>
            </a:endParaRPr>
          </a:p>
        </p:txBody>
      </p:sp>
      <p:sp>
        <p:nvSpPr>
          <p:cNvPr id="62467" name="Rectangle 3"/>
          <p:cNvSpPr>
            <a:spLocks noGrp="1" noChangeArrowheads="1"/>
          </p:cNvSpPr>
          <p:nvPr>
            <p:ph type="body" idx="4294967295"/>
          </p:nvPr>
        </p:nvSpPr>
        <p:spPr>
          <a:xfrm>
            <a:off x="914400" y="1847850"/>
            <a:ext cx="10972800" cy="3970338"/>
          </a:xfrm>
        </p:spPr>
        <p:txBody>
          <a:bodyPr>
            <a:normAutofit/>
          </a:bodyPr>
          <a:lstStyle/>
          <a:p>
            <a:pPr eaLnBrk="1" hangingPunct="1">
              <a:lnSpc>
                <a:spcPct val="90000"/>
              </a:lnSpc>
              <a:buFont typeface="Wingdings" charset="0"/>
              <a:buChar char="n"/>
              <a:defRPr/>
            </a:pPr>
            <a:r>
              <a:rPr lang="it-IT" b="1" dirty="0" err="1"/>
              <a:t>Size</a:t>
            </a:r>
            <a:r>
              <a:rPr lang="it-IT" dirty="0"/>
              <a:t> </a:t>
            </a:r>
            <a:endParaRPr lang="it-IT" b="1" dirty="0"/>
          </a:p>
          <a:p>
            <a:pPr marL="742950" lvl="1" indent="-285750" algn="just" eaLnBrk="1" hangingPunct="1">
              <a:lnSpc>
                <a:spcPct val="90000"/>
              </a:lnSpc>
              <a:buNone/>
              <a:defRPr/>
            </a:pPr>
            <a:r>
              <a:rPr lang="it-IT" sz="2000" b="1" dirty="0"/>
              <a:t>Relative </a:t>
            </a:r>
            <a:r>
              <a:rPr lang="it-IT" sz="2000" b="1" dirty="0" err="1"/>
              <a:t>size</a:t>
            </a:r>
            <a:r>
              <a:rPr lang="it-IT" sz="2000" b="1" dirty="0"/>
              <a:t> </a:t>
            </a:r>
            <a:r>
              <a:rPr lang="it-IT" sz="2000" b="1" dirty="0" err="1"/>
              <a:t>measures</a:t>
            </a:r>
            <a:endParaRPr lang="it-IT" sz="2000" b="1" dirty="0"/>
          </a:p>
          <a:p>
            <a:pPr marL="742950" lvl="1" indent="-285750" algn="just" eaLnBrk="1" hangingPunct="1">
              <a:lnSpc>
                <a:spcPct val="90000"/>
              </a:lnSpc>
              <a:buFont typeface="Wingdings" charset="0"/>
              <a:buChar char="q"/>
              <a:defRPr/>
            </a:pPr>
            <a:r>
              <a:rPr lang="it-IT" sz="2000" dirty="0"/>
              <a:t>Total </a:t>
            </a:r>
            <a:r>
              <a:rPr lang="it-IT" sz="2000" dirty="0" err="1"/>
              <a:t>assets</a:t>
            </a:r>
            <a:r>
              <a:rPr lang="it-IT" sz="2000" dirty="0"/>
              <a:t> of </a:t>
            </a:r>
            <a:r>
              <a:rPr lang="it-IT" sz="2000" dirty="0" err="1"/>
              <a:t>deposit</a:t>
            </a:r>
            <a:r>
              <a:rPr lang="it-IT" sz="2000" dirty="0"/>
              <a:t> </a:t>
            </a:r>
            <a:r>
              <a:rPr lang="it-IT" sz="2000" dirty="0" err="1"/>
              <a:t>banks</a:t>
            </a:r>
            <a:r>
              <a:rPr lang="it-IT" sz="2000" dirty="0"/>
              <a:t>/</a:t>
            </a:r>
            <a:r>
              <a:rPr lang="it-IT" sz="2000" dirty="0" err="1"/>
              <a:t>total</a:t>
            </a:r>
            <a:r>
              <a:rPr lang="it-IT" sz="2000" dirty="0"/>
              <a:t> </a:t>
            </a:r>
            <a:r>
              <a:rPr lang="it-IT" sz="2000" dirty="0" err="1"/>
              <a:t>financial</a:t>
            </a:r>
            <a:r>
              <a:rPr lang="it-IT" sz="2000" dirty="0"/>
              <a:t> </a:t>
            </a:r>
            <a:r>
              <a:rPr lang="it-IT" sz="2000" dirty="0" err="1"/>
              <a:t>assets</a:t>
            </a:r>
            <a:endParaRPr lang="it-IT" sz="2000" dirty="0"/>
          </a:p>
          <a:p>
            <a:pPr marL="742950" lvl="1" indent="-285750" algn="just" eaLnBrk="1" hangingPunct="1">
              <a:lnSpc>
                <a:spcPct val="90000"/>
              </a:lnSpc>
              <a:buFont typeface="Wingdings" charset="0"/>
              <a:buChar char="q"/>
              <a:defRPr/>
            </a:pPr>
            <a:r>
              <a:rPr lang="it-IT" sz="2000" dirty="0" err="1"/>
              <a:t>Other</a:t>
            </a:r>
            <a:r>
              <a:rPr lang="it-IT" sz="2000" dirty="0"/>
              <a:t> </a:t>
            </a:r>
            <a:r>
              <a:rPr lang="it-IT" sz="2000" dirty="0" err="1"/>
              <a:t>financial</a:t>
            </a:r>
            <a:r>
              <a:rPr lang="it-IT" sz="2000" dirty="0"/>
              <a:t> </a:t>
            </a:r>
            <a:r>
              <a:rPr lang="it-IT" sz="2000" dirty="0" err="1"/>
              <a:t>institution</a:t>
            </a:r>
            <a:r>
              <a:rPr lang="it-IT" sz="2000" dirty="0"/>
              <a:t> </a:t>
            </a:r>
            <a:r>
              <a:rPr lang="it-IT" sz="2000" dirty="0" err="1"/>
              <a:t>assets</a:t>
            </a:r>
            <a:r>
              <a:rPr lang="it-IT" sz="2000" dirty="0"/>
              <a:t>/</a:t>
            </a:r>
            <a:r>
              <a:rPr lang="it-IT" sz="2000" dirty="0" err="1"/>
              <a:t>total</a:t>
            </a:r>
            <a:r>
              <a:rPr lang="it-IT" sz="2000" dirty="0"/>
              <a:t> </a:t>
            </a:r>
            <a:r>
              <a:rPr lang="it-IT" sz="2000" dirty="0" err="1"/>
              <a:t>financial</a:t>
            </a:r>
            <a:r>
              <a:rPr lang="it-IT" sz="2000" dirty="0"/>
              <a:t> </a:t>
            </a:r>
            <a:r>
              <a:rPr lang="it-IT" sz="2000" dirty="0" err="1"/>
              <a:t>assets</a:t>
            </a:r>
            <a:endParaRPr lang="it-IT" sz="2000" dirty="0"/>
          </a:p>
          <a:p>
            <a:pPr marL="742950" lvl="1" indent="-285750" algn="just" eaLnBrk="1" hangingPunct="1">
              <a:lnSpc>
                <a:spcPct val="90000"/>
              </a:lnSpc>
              <a:buFont typeface="Wingdings" charset="0"/>
              <a:buChar char="q"/>
              <a:defRPr/>
            </a:pPr>
            <a:r>
              <a:rPr lang="it-IT" sz="2000" dirty="0" err="1"/>
              <a:t>Bank</a:t>
            </a:r>
            <a:r>
              <a:rPr lang="it-IT" sz="2000" dirty="0"/>
              <a:t> </a:t>
            </a:r>
            <a:r>
              <a:rPr lang="it-IT" sz="2000" dirty="0" err="1"/>
              <a:t>assets</a:t>
            </a:r>
            <a:r>
              <a:rPr lang="it-IT" sz="2000" dirty="0"/>
              <a:t>/stock market </a:t>
            </a:r>
            <a:r>
              <a:rPr lang="it-IT" sz="2000" dirty="0" err="1"/>
              <a:t>capitalization</a:t>
            </a:r>
            <a:endParaRPr lang="it-IT" sz="2000" dirty="0"/>
          </a:p>
          <a:p>
            <a:pPr marL="742950" lvl="1" indent="-285750" algn="just" eaLnBrk="1" hangingPunct="1">
              <a:lnSpc>
                <a:spcPct val="90000"/>
              </a:lnSpc>
              <a:buNone/>
              <a:defRPr/>
            </a:pPr>
            <a:endParaRPr lang="it-IT" sz="2000" b="1" dirty="0"/>
          </a:p>
          <a:p>
            <a:pPr marL="742950" lvl="1" indent="-285750" algn="just" eaLnBrk="1" hangingPunct="1">
              <a:lnSpc>
                <a:spcPct val="90000"/>
              </a:lnSpc>
              <a:buNone/>
              <a:defRPr/>
            </a:pPr>
            <a:r>
              <a:rPr lang="it-IT" sz="2000" b="1" dirty="0"/>
              <a:t>Absolute </a:t>
            </a:r>
            <a:r>
              <a:rPr lang="it-IT" sz="2000" b="1" dirty="0" err="1"/>
              <a:t>size</a:t>
            </a:r>
            <a:r>
              <a:rPr lang="it-IT" sz="2000" b="1" dirty="0"/>
              <a:t> </a:t>
            </a:r>
            <a:r>
              <a:rPr lang="it-IT" sz="2000" b="1" dirty="0" err="1"/>
              <a:t>measures</a:t>
            </a:r>
            <a:endParaRPr lang="it-IT" sz="2000" b="1" dirty="0"/>
          </a:p>
          <a:p>
            <a:pPr marL="742950" lvl="1" indent="-285750" algn="just" eaLnBrk="1" hangingPunct="1">
              <a:lnSpc>
                <a:spcPct val="90000"/>
              </a:lnSpc>
              <a:buFont typeface="Wingdings" charset="0"/>
              <a:buChar char="q"/>
              <a:defRPr/>
            </a:pPr>
            <a:r>
              <a:rPr lang="it-IT" sz="2000" dirty="0"/>
              <a:t>Total </a:t>
            </a:r>
            <a:r>
              <a:rPr lang="it-IT" sz="2000" dirty="0" err="1"/>
              <a:t>assets</a:t>
            </a:r>
            <a:r>
              <a:rPr lang="it-IT" sz="2000" dirty="0"/>
              <a:t> of </a:t>
            </a:r>
            <a:r>
              <a:rPr lang="it-IT" sz="2000" dirty="0" err="1"/>
              <a:t>deposit</a:t>
            </a:r>
            <a:r>
              <a:rPr lang="it-IT" sz="2000" dirty="0"/>
              <a:t> </a:t>
            </a:r>
            <a:r>
              <a:rPr lang="it-IT" sz="2000" dirty="0" err="1"/>
              <a:t>banks</a:t>
            </a:r>
            <a:r>
              <a:rPr lang="it-IT" sz="2000" dirty="0"/>
              <a:t>/GDP</a:t>
            </a:r>
          </a:p>
          <a:p>
            <a:pPr marL="742950" lvl="1" indent="-285750" algn="just" eaLnBrk="1" hangingPunct="1">
              <a:lnSpc>
                <a:spcPct val="90000"/>
              </a:lnSpc>
              <a:buFont typeface="Wingdings" charset="0"/>
              <a:buChar char="q"/>
              <a:defRPr/>
            </a:pPr>
            <a:r>
              <a:rPr lang="it-IT" sz="2000" dirty="0" err="1"/>
              <a:t>Other</a:t>
            </a:r>
            <a:r>
              <a:rPr lang="it-IT" sz="2000" dirty="0"/>
              <a:t> </a:t>
            </a:r>
            <a:r>
              <a:rPr lang="it-IT" sz="2000" dirty="0" err="1"/>
              <a:t>financial</a:t>
            </a:r>
            <a:r>
              <a:rPr lang="it-IT" sz="2000" dirty="0"/>
              <a:t> </a:t>
            </a:r>
            <a:r>
              <a:rPr lang="it-IT" sz="2000" dirty="0" err="1"/>
              <a:t>institution</a:t>
            </a:r>
            <a:r>
              <a:rPr lang="it-IT" sz="2000" dirty="0"/>
              <a:t> </a:t>
            </a:r>
            <a:r>
              <a:rPr lang="it-IT" sz="2000" dirty="0" err="1"/>
              <a:t>assets</a:t>
            </a:r>
            <a:r>
              <a:rPr lang="it-IT" sz="2000" dirty="0"/>
              <a:t>/GDP</a:t>
            </a:r>
          </a:p>
          <a:p>
            <a:pPr marL="742950" lvl="1" indent="-285750" algn="just" eaLnBrk="1" hangingPunct="1">
              <a:lnSpc>
                <a:spcPct val="90000"/>
              </a:lnSpc>
              <a:buFont typeface="Wingdings" charset="0"/>
              <a:buChar char="q"/>
              <a:defRPr/>
            </a:pPr>
            <a:r>
              <a:rPr lang="it-IT" sz="2000" dirty="0" err="1"/>
              <a:t>Bank</a:t>
            </a:r>
            <a:r>
              <a:rPr lang="it-IT" sz="2000" dirty="0"/>
              <a:t> </a:t>
            </a:r>
            <a:r>
              <a:rPr lang="it-IT" sz="2000" dirty="0" err="1"/>
              <a:t>assets</a:t>
            </a:r>
            <a:r>
              <a:rPr lang="it-IT" sz="2000" dirty="0"/>
              <a:t>/GDP</a:t>
            </a:r>
            <a:endParaRPr lang="it-IT" sz="2000" b="1" dirty="0"/>
          </a:p>
          <a:p>
            <a:pPr marL="742950" lvl="1" indent="-285750" algn="just" eaLnBrk="1" hangingPunct="1">
              <a:lnSpc>
                <a:spcPct val="90000"/>
              </a:lnSpc>
              <a:buFont typeface="Wingdings" charset="0"/>
              <a:buChar char="q"/>
              <a:defRPr/>
            </a:pPr>
            <a:r>
              <a:rPr lang="it-IT" sz="2000" dirty="0"/>
              <a:t>Liquid </a:t>
            </a:r>
            <a:r>
              <a:rPr lang="it-IT" sz="2000" dirty="0" err="1"/>
              <a:t>liabilities</a:t>
            </a:r>
            <a:r>
              <a:rPr lang="it-IT" sz="2000" dirty="0"/>
              <a:t> (moneta circolante + depositi bancari)/GDP</a:t>
            </a:r>
          </a:p>
        </p:txBody>
      </p:sp>
    </p:spTree>
    <p:extLst>
      <p:ext uri="{BB962C8B-B14F-4D97-AF65-F5344CB8AC3E}">
        <p14:creationId xmlns:p14="http://schemas.microsoft.com/office/powerpoint/2010/main" val="4181370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BB243C2-15D8-4EA3-B96C-8E5AF4AF642D}" type="slidenum">
              <a:rPr lang="en-US" sz="1200">
                <a:latin typeface="Garamond" pitchFamily="18" charset="0"/>
              </a:rPr>
              <a:pPr eaLnBrk="1" hangingPunct="1"/>
              <a:t>19</a:t>
            </a:fld>
            <a:endParaRPr lang="en-US" sz="1200">
              <a:latin typeface="Garamond" pitchFamily="18" charset="0"/>
            </a:endParaRPr>
          </a:p>
        </p:txBody>
      </p:sp>
      <p:sp>
        <p:nvSpPr>
          <p:cNvPr id="64514" name="Rectangle 2"/>
          <p:cNvSpPr>
            <a:spLocks noGrp="1" noChangeArrowheads="1"/>
          </p:cNvSpPr>
          <p:nvPr>
            <p:ph type="body" idx="4294967295"/>
          </p:nvPr>
        </p:nvSpPr>
        <p:spPr>
          <a:xfrm>
            <a:off x="604664" y="539606"/>
            <a:ext cx="10815638" cy="5438775"/>
          </a:xfrm>
        </p:spPr>
        <p:txBody>
          <a:bodyPr/>
          <a:lstStyle/>
          <a:p>
            <a:pPr algn="just" eaLnBrk="1" hangingPunct="1">
              <a:lnSpc>
                <a:spcPct val="140000"/>
              </a:lnSpc>
              <a:buFont typeface="Wingdings" charset="0"/>
              <a:buChar char="n"/>
              <a:defRPr/>
            </a:pPr>
            <a:r>
              <a:rPr lang="it-IT" sz="2600" b="1" dirty="0" err="1">
                <a:cs typeface="+mn-cs"/>
              </a:rPr>
              <a:t>Measures</a:t>
            </a:r>
            <a:r>
              <a:rPr lang="it-IT" sz="2600" b="1" dirty="0">
                <a:cs typeface="+mn-cs"/>
              </a:rPr>
              <a:t> of banking market </a:t>
            </a:r>
            <a:r>
              <a:rPr lang="it-IT" sz="2600" b="1" smtClean="0">
                <a:cs typeface="+mn-cs"/>
              </a:rPr>
              <a:t>structure</a:t>
            </a:r>
            <a:endParaRPr lang="it-IT" sz="2600" b="1" dirty="0">
              <a:cs typeface="+mn-cs"/>
            </a:endParaRPr>
          </a:p>
          <a:p>
            <a:pPr marL="742950" lvl="1" indent="-285750" algn="just" eaLnBrk="1" hangingPunct="1">
              <a:lnSpc>
                <a:spcPct val="140000"/>
              </a:lnSpc>
              <a:buFont typeface="Wingdings" charset="0"/>
              <a:buChar char="q"/>
              <a:defRPr/>
            </a:pPr>
            <a:r>
              <a:rPr lang="it-IT" sz="2200" dirty="0" err="1"/>
              <a:t>Concentration</a:t>
            </a:r>
            <a:r>
              <a:rPr lang="it-IT" sz="2200" dirty="0"/>
              <a:t> </a:t>
            </a:r>
            <a:r>
              <a:rPr lang="it-IT" sz="2200" dirty="0" err="1"/>
              <a:t>measures</a:t>
            </a:r>
            <a:r>
              <a:rPr lang="it-IT" sz="2200" dirty="0"/>
              <a:t> (come CR3/5 o HHI)</a:t>
            </a:r>
          </a:p>
          <a:p>
            <a:pPr marL="742950" lvl="1" indent="-285750" algn="just" eaLnBrk="1" hangingPunct="1">
              <a:lnSpc>
                <a:spcPct val="140000"/>
              </a:lnSpc>
              <a:buFont typeface="Wingdings" charset="0"/>
              <a:buChar char="q"/>
              <a:defRPr/>
            </a:pPr>
            <a:r>
              <a:rPr lang="it-IT" sz="2200" dirty="0" err="1"/>
              <a:t>Foreign</a:t>
            </a:r>
            <a:r>
              <a:rPr lang="it-IT" sz="2200" dirty="0"/>
              <a:t> </a:t>
            </a:r>
            <a:r>
              <a:rPr lang="it-IT" sz="2200" dirty="0" err="1"/>
              <a:t>bank</a:t>
            </a:r>
            <a:r>
              <a:rPr lang="it-IT" sz="2200" dirty="0"/>
              <a:t> </a:t>
            </a:r>
            <a:r>
              <a:rPr lang="it-IT" sz="2200" dirty="0" err="1"/>
              <a:t>penetration</a:t>
            </a:r>
            <a:r>
              <a:rPr lang="it-IT" sz="2200" dirty="0"/>
              <a:t> (numero di banche estere/totale banche; quota di mercato banche estere su totale attivi bancari)</a:t>
            </a:r>
          </a:p>
          <a:p>
            <a:pPr marL="742950" lvl="1" indent="-285750" algn="just" eaLnBrk="1" hangingPunct="1">
              <a:lnSpc>
                <a:spcPct val="140000"/>
              </a:lnSpc>
              <a:buFont typeface="Wingdings" charset="0"/>
              <a:buChar char="q"/>
              <a:defRPr/>
            </a:pPr>
            <a:r>
              <a:rPr lang="it-IT" sz="2200" dirty="0"/>
              <a:t>Public vs private </a:t>
            </a:r>
            <a:r>
              <a:rPr lang="it-IT" sz="2200" dirty="0" err="1"/>
              <a:t>ownership</a:t>
            </a:r>
            <a:r>
              <a:rPr lang="it-IT" sz="2200" dirty="0"/>
              <a:t> of </a:t>
            </a:r>
            <a:r>
              <a:rPr lang="it-IT" sz="2200" dirty="0" err="1"/>
              <a:t>banks</a:t>
            </a:r>
            <a:endParaRPr lang="it-IT" sz="2200" dirty="0"/>
          </a:p>
          <a:p>
            <a:pPr algn="just" eaLnBrk="1" hangingPunct="1">
              <a:lnSpc>
                <a:spcPct val="140000"/>
              </a:lnSpc>
              <a:buFont typeface="Wingdings" charset="0"/>
              <a:buChar char="n"/>
              <a:defRPr/>
            </a:pPr>
            <a:r>
              <a:rPr lang="it-IT" sz="2600" b="1" dirty="0" err="1">
                <a:cs typeface="+mn-cs"/>
              </a:rPr>
              <a:t>Measures</a:t>
            </a:r>
            <a:r>
              <a:rPr lang="it-IT" sz="2600" b="1" dirty="0">
                <a:cs typeface="+mn-cs"/>
              </a:rPr>
              <a:t> of </a:t>
            </a:r>
            <a:r>
              <a:rPr lang="it-IT" sz="2600" b="1" dirty="0" err="1">
                <a:cs typeface="+mn-cs"/>
              </a:rPr>
              <a:t>activity</a:t>
            </a:r>
            <a:r>
              <a:rPr lang="it-IT" sz="2600" b="1" dirty="0">
                <a:cs typeface="+mn-cs"/>
              </a:rPr>
              <a:t> of </a:t>
            </a:r>
            <a:r>
              <a:rPr lang="it-IT" sz="2600" b="1" dirty="0" err="1">
                <a:cs typeface="+mn-cs"/>
              </a:rPr>
              <a:t>financial</a:t>
            </a:r>
            <a:r>
              <a:rPr lang="it-IT" sz="2600" b="1" dirty="0">
                <a:cs typeface="+mn-cs"/>
              </a:rPr>
              <a:t> </a:t>
            </a:r>
            <a:r>
              <a:rPr lang="it-IT" sz="2600" b="1" dirty="0" err="1">
                <a:cs typeface="+mn-cs"/>
              </a:rPr>
              <a:t>intermediation</a:t>
            </a:r>
            <a:endParaRPr lang="it-IT" sz="2600" b="1" dirty="0">
              <a:cs typeface="+mn-cs"/>
            </a:endParaRPr>
          </a:p>
          <a:p>
            <a:pPr marL="742950" lvl="1" indent="-285750" algn="just" eaLnBrk="1" hangingPunct="1">
              <a:lnSpc>
                <a:spcPct val="140000"/>
              </a:lnSpc>
              <a:buFont typeface="Wingdings" charset="0"/>
              <a:buChar char="q"/>
              <a:defRPr/>
            </a:pPr>
            <a:r>
              <a:rPr lang="it-IT" sz="2200" dirty="0"/>
              <a:t>Credito bancario al settore privato/GDP;</a:t>
            </a:r>
          </a:p>
          <a:p>
            <a:pPr marL="742950" lvl="1" indent="-285750" algn="just" eaLnBrk="1" hangingPunct="1">
              <a:lnSpc>
                <a:spcPct val="140000"/>
              </a:lnSpc>
              <a:buFont typeface="Wingdings" charset="0"/>
              <a:buChar char="q"/>
              <a:defRPr/>
            </a:pPr>
            <a:r>
              <a:rPr lang="it-IT" sz="2200" dirty="0"/>
              <a:t>Credito al settore privato totale/GDP</a:t>
            </a:r>
          </a:p>
          <a:p>
            <a:pPr marL="742950" lvl="1" indent="-285750" algn="just" eaLnBrk="1" hangingPunct="1">
              <a:lnSpc>
                <a:spcPct val="140000"/>
              </a:lnSpc>
              <a:buNone/>
              <a:defRPr/>
            </a:pPr>
            <a:endParaRPr lang="it-IT" sz="2200" dirty="0"/>
          </a:p>
        </p:txBody>
      </p:sp>
    </p:spTree>
    <p:extLst>
      <p:ext uri="{BB962C8B-B14F-4D97-AF65-F5344CB8AC3E}">
        <p14:creationId xmlns:p14="http://schemas.microsoft.com/office/powerpoint/2010/main" val="727681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chor="ctr"/>
          <a:lstStyle/>
          <a:p>
            <a:r>
              <a:rPr lang="it-IT" b="1" dirty="0" smtClean="0">
                <a:solidFill>
                  <a:srgbClr val="002060"/>
                </a:solidFill>
              </a:rPr>
              <a:t>Ricevimento e modalità d’esame</a:t>
            </a:r>
            <a:endParaRPr lang="en-US" b="1" dirty="0">
              <a:solidFill>
                <a:srgbClr val="002060"/>
              </a:solidFill>
            </a:endParaRPr>
          </a:p>
        </p:txBody>
      </p:sp>
      <p:sp>
        <p:nvSpPr>
          <p:cNvPr id="3" name="Segnaposto contenuto 2"/>
          <p:cNvSpPr>
            <a:spLocks noGrp="1"/>
          </p:cNvSpPr>
          <p:nvPr>
            <p:ph idx="1"/>
          </p:nvPr>
        </p:nvSpPr>
        <p:spPr>
          <a:xfrm>
            <a:off x="612308" y="2049173"/>
            <a:ext cx="10945216" cy="3880574"/>
          </a:xfrm>
        </p:spPr>
        <p:txBody>
          <a:bodyPr/>
          <a:lstStyle/>
          <a:p>
            <a:pPr algn="just">
              <a:lnSpc>
                <a:spcPct val="150000"/>
              </a:lnSpc>
              <a:buClr>
                <a:srgbClr val="002060"/>
              </a:buClr>
              <a:buSzPct val="100000"/>
            </a:pPr>
            <a:r>
              <a:rPr lang="it-IT" sz="2800" b="1" dirty="0"/>
              <a:t>Ricevimento</a:t>
            </a:r>
            <a:r>
              <a:rPr lang="it-IT" sz="2800" dirty="0"/>
              <a:t>: durante il periodo di lezioni, </a:t>
            </a:r>
            <a:r>
              <a:rPr lang="it-IT" sz="2800" dirty="0" smtClean="0"/>
              <a:t>a </a:t>
            </a:r>
            <a:r>
              <a:rPr lang="it-IT" sz="2800" dirty="0"/>
              <a:t>fine </a:t>
            </a:r>
            <a:r>
              <a:rPr lang="it-IT" sz="2800" dirty="0" smtClean="0"/>
              <a:t>lezione. Fuori </a:t>
            </a:r>
            <a:r>
              <a:rPr lang="it-IT" sz="2800" dirty="0"/>
              <a:t>dal periodo di lezioni, su richiesta previo invio </a:t>
            </a:r>
            <a:r>
              <a:rPr lang="it-IT" sz="2800" dirty="0" smtClean="0"/>
              <a:t>mail, </a:t>
            </a:r>
            <a:r>
              <a:rPr lang="it-IT" sz="2800" dirty="0" err="1" smtClean="0"/>
              <a:t>whatsapp</a:t>
            </a:r>
            <a:r>
              <a:rPr lang="it-IT" sz="2800" dirty="0" smtClean="0"/>
              <a:t> e/o tramite Skype (3384474533)</a:t>
            </a:r>
            <a:endParaRPr lang="it-IT" sz="2800" dirty="0"/>
          </a:p>
          <a:p>
            <a:pPr algn="just">
              <a:lnSpc>
                <a:spcPct val="150000"/>
              </a:lnSpc>
              <a:buClr>
                <a:srgbClr val="002060"/>
              </a:buClr>
              <a:buSzPct val="100000"/>
            </a:pPr>
            <a:r>
              <a:rPr lang="it-IT" sz="2800" b="1" dirty="0"/>
              <a:t>Modalità esame</a:t>
            </a:r>
            <a:r>
              <a:rPr lang="it-IT" sz="2800" dirty="0"/>
              <a:t>: scritto</a:t>
            </a:r>
          </a:p>
          <a:p>
            <a:pPr algn="just">
              <a:lnSpc>
                <a:spcPct val="150000"/>
              </a:lnSpc>
              <a:buClr>
                <a:srgbClr val="002060"/>
              </a:buClr>
              <a:buSzPct val="100000"/>
            </a:pPr>
            <a:r>
              <a:rPr lang="it-IT" sz="2800" b="1" u="sng" dirty="0"/>
              <a:t>No appelli extra</a:t>
            </a:r>
            <a:r>
              <a:rPr lang="it-IT" sz="2800" b="1" dirty="0"/>
              <a:t>!!!</a:t>
            </a:r>
            <a:endParaRPr lang="en-US" sz="2800" b="1" dirty="0"/>
          </a:p>
        </p:txBody>
      </p:sp>
      <p:sp>
        <p:nvSpPr>
          <p:cNvPr id="5" name="Segnaposto numero diapositiva 4"/>
          <p:cNvSpPr>
            <a:spLocks noGrp="1"/>
          </p:cNvSpPr>
          <p:nvPr>
            <p:ph type="sldNum" sz="quarter" idx="12"/>
          </p:nvPr>
        </p:nvSpPr>
        <p:spPr/>
        <p:txBody>
          <a:bodyPr/>
          <a:lstStyle/>
          <a:p>
            <a:fld id="{A2D3EB3A-317E-458A-B9A1-C49644B6E32E}" type="slidenum">
              <a:rPr lang="en-US" smtClean="0"/>
              <a:pPr/>
              <a:t>2</a:t>
            </a:fld>
            <a:endParaRPr lang="en-US"/>
          </a:p>
        </p:txBody>
      </p:sp>
    </p:spTree>
    <p:extLst>
      <p:ext uri="{BB962C8B-B14F-4D97-AF65-F5344CB8AC3E}">
        <p14:creationId xmlns:p14="http://schemas.microsoft.com/office/powerpoint/2010/main" val="613663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38D5729-7F98-4740-9B1E-EE412FDA918C}" type="slidenum">
              <a:rPr lang="en-US" sz="1200">
                <a:latin typeface="Garamond" pitchFamily="18" charset="0"/>
              </a:rPr>
              <a:pPr eaLnBrk="1" hangingPunct="1"/>
              <a:t>20</a:t>
            </a:fld>
            <a:endParaRPr lang="en-US" sz="1200">
              <a:latin typeface="Garamond" pitchFamily="18" charset="0"/>
            </a:endParaRPr>
          </a:p>
        </p:txBody>
      </p:sp>
      <p:sp>
        <p:nvSpPr>
          <p:cNvPr id="66562" name="Rectangle 2"/>
          <p:cNvSpPr>
            <a:spLocks noGrp="1" noChangeArrowheads="1"/>
          </p:cNvSpPr>
          <p:nvPr>
            <p:ph type="body" idx="4294967295"/>
          </p:nvPr>
        </p:nvSpPr>
        <p:spPr>
          <a:xfrm>
            <a:off x="540327" y="358920"/>
            <a:ext cx="11031538" cy="5438775"/>
          </a:xfrm>
        </p:spPr>
        <p:txBody>
          <a:bodyPr/>
          <a:lstStyle/>
          <a:p>
            <a:pPr algn="just" eaLnBrk="1" hangingPunct="1">
              <a:lnSpc>
                <a:spcPct val="140000"/>
              </a:lnSpc>
            </a:pPr>
            <a:r>
              <a:rPr lang="it-IT" sz="2600" b="1" dirty="0" err="1"/>
              <a:t>Measures</a:t>
            </a:r>
            <a:r>
              <a:rPr lang="it-IT" sz="2600" b="1" dirty="0"/>
              <a:t> of </a:t>
            </a:r>
            <a:r>
              <a:rPr lang="it-IT" sz="2600" b="1" dirty="0" err="1"/>
              <a:t>other</a:t>
            </a:r>
            <a:r>
              <a:rPr lang="it-IT" sz="2600" b="1" dirty="0"/>
              <a:t> </a:t>
            </a:r>
            <a:r>
              <a:rPr lang="it-IT" sz="2600" b="1" dirty="0" err="1"/>
              <a:t>financial</a:t>
            </a:r>
            <a:r>
              <a:rPr lang="it-IT" sz="2600" b="1" dirty="0"/>
              <a:t> </a:t>
            </a:r>
            <a:r>
              <a:rPr lang="it-IT" sz="2600" b="1" dirty="0" err="1"/>
              <a:t>intermediaries</a:t>
            </a:r>
            <a:r>
              <a:rPr lang="it-IT" sz="2600" b="1" dirty="0"/>
              <a:t> </a:t>
            </a:r>
            <a:r>
              <a:rPr lang="it-IT" sz="2600" b="1" dirty="0" err="1"/>
              <a:t>activity</a:t>
            </a:r>
            <a:r>
              <a:rPr lang="it-IT" sz="2600" b="1" dirty="0"/>
              <a:t> </a:t>
            </a:r>
            <a:r>
              <a:rPr lang="it-IT" sz="2200" dirty="0"/>
              <a:t>(attività di intermediari creditizi non bancari, compagnie di assicurazione, fondi pensione e fondi comuni di investimento, banche di sviluppo/GDP)</a:t>
            </a:r>
          </a:p>
          <a:p>
            <a:pPr algn="just" eaLnBrk="1" hangingPunct="1">
              <a:lnSpc>
                <a:spcPct val="140000"/>
              </a:lnSpc>
            </a:pPr>
            <a:r>
              <a:rPr lang="it-IT" sz="2600" b="1" dirty="0" err="1"/>
              <a:t>Measures</a:t>
            </a:r>
            <a:r>
              <a:rPr lang="it-IT" sz="2600" b="1" dirty="0"/>
              <a:t> of stock market and bond market </a:t>
            </a:r>
            <a:r>
              <a:rPr lang="it-IT" sz="2600" b="1" dirty="0" err="1"/>
              <a:t>development</a:t>
            </a:r>
            <a:endParaRPr lang="it-IT" sz="2600" b="1" dirty="0"/>
          </a:p>
          <a:p>
            <a:pPr marL="742950" lvl="1" indent="-285750" algn="just" eaLnBrk="1" hangingPunct="1">
              <a:lnSpc>
                <a:spcPct val="140000"/>
              </a:lnSpc>
            </a:pPr>
            <a:r>
              <a:rPr lang="it-IT" sz="2200" dirty="0"/>
              <a:t>Capitalizzazione di borsa/GDP</a:t>
            </a:r>
          </a:p>
          <a:p>
            <a:pPr marL="742950" lvl="1" indent="-285750" algn="just" eaLnBrk="1" hangingPunct="1">
              <a:lnSpc>
                <a:spcPct val="140000"/>
              </a:lnSpc>
            </a:pPr>
            <a:r>
              <a:rPr lang="it-IT" sz="2200" dirty="0"/>
              <a:t>Volume degli scambi di borsa (turnover)/GDP</a:t>
            </a:r>
          </a:p>
          <a:p>
            <a:pPr marL="742950" lvl="1" indent="-285750" algn="just" eaLnBrk="1" hangingPunct="1">
              <a:lnSpc>
                <a:spcPct val="140000"/>
              </a:lnSpc>
            </a:pPr>
            <a:r>
              <a:rPr lang="it-IT" sz="2200" dirty="0" err="1"/>
              <a:t>Domestic</a:t>
            </a:r>
            <a:r>
              <a:rPr lang="it-IT" sz="2200" dirty="0"/>
              <a:t> bond market </a:t>
            </a:r>
            <a:r>
              <a:rPr lang="it-IT" sz="2200" dirty="0" err="1"/>
              <a:t>value</a:t>
            </a:r>
            <a:r>
              <a:rPr lang="it-IT" sz="2200" dirty="0"/>
              <a:t> (pubblico e privato)/GDP</a:t>
            </a:r>
          </a:p>
          <a:p>
            <a:pPr marL="742950" lvl="1" indent="-285750" algn="just" eaLnBrk="1" hangingPunct="1">
              <a:lnSpc>
                <a:spcPct val="140000"/>
              </a:lnSpc>
            </a:pPr>
            <a:endParaRPr lang="it-IT" sz="2200" dirty="0"/>
          </a:p>
        </p:txBody>
      </p:sp>
    </p:spTree>
    <p:extLst>
      <p:ext uri="{BB962C8B-B14F-4D97-AF65-F5344CB8AC3E}">
        <p14:creationId xmlns:p14="http://schemas.microsoft.com/office/powerpoint/2010/main" val="2354043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0464AB9-7CE7-484B-AB39-863E04B8FBD9}" type="slidenum">
              <a:rPr lang="en-US" sz="1200">
                <a:latin typeface="Garamond" pitchFamily="18" charset="0"/>
              </a:rPr>
              <a:pPr eaLnBrk="1" hangingPunct="1"/>
              <a:t>21</a:t>
            </a:fld>
            <a:endParaRPr lang="en-US" sz="1200">
              <a:latin typeface="Garamond" pitchFamily="18" charset="0"/>
            </a:endParaRPr>
          </a:p>
        </p:txBody>
      </p:sp>
      <p:sp>
        <p:nvSpPr>
          <p:cNvPr id="20482" name="Rectangle 2"/>
          <p:cNvSpPr>
            <a:spLocks noGrp="1" noChangeArrowheads="1"/>
          </p:cNvSpPr>
          <p:nvPr>
            <p:ph type="body" idx="4294967295"/>
          </p:nvPr>
        </p:nvSpPr>
        <p:spPr>
          <a:xfrm>
            <a:off x="1233488" y="908050"/>
            <a:ext cx="10958512" cy="1296988"/>
          </a:xfrm>
        </p:spPr>
        <p:txBody>
          <a:bodyPr/>
          <a:lstStyle/>
          <a:p>
            <a:pPr marL="0" indent="0" algn="just" eaLnBrk="1" hangingPunct="1">
              <a:lnSpc>
                <a:spcPct val="140000"/>
              </a:lnSpc>
              <a:buNone/>
            </a:pPr>
            <a:r>
              <a:rPr lang="it-IT" sz="2100"/>
              <a:t>All</a:t>
            </a:r>
            <a:r>
              <a:rPr lang="it-IT" altLang="it-IT" sz="2100"/>
              <a:t>’</a:t>
            </a:r>
            <a:r>
              <a:rPr lang="it-IT" sz="2100"/>
              <a:t>interno del sistema finanziario lo scambio di fondi è basato su strumenti come i depositi, le obbligazioni, i titoli pubblici e così via. Tali strumenti sono chiamati </a:t>
            </a:r>
            <a:r>
              <a:rPr lang="it-IT" altLang="it-IT" sz="2100"/>
              <a:t>“</a:t>
            </a:r>
            <a:r>
              <a:rPr lang="it-IT" sz="2100"/>
              <a:t>attività finanziarie</a:t>
            </a:r>
            <a:r>
              <a:rPr lang="it-IT" altLang="it-IT" sz="2100"/>
              <a:t>”</a:t>
            </a:r>
            <a:endParaRPr lang="it-IT" sz="2100"/>
          </a:p>
        </p:txBody>
      </p:sp>
      <p:sp>
        <p:nvSpPr>
          <p:cNvPr id="20486" name="Rectangle 6"/>
          <p:cNvSpPr>
            <a:spLocks noGrp="1" noChangeArrowheads="1"/>
          </p:cNvSpPr>
          <p:nvPr>
            <p:ph type="title" idx="4294967295"/>
          </p:nvPr>
        </p:nvSpPr>
        <p:spPr>
          <a:xfrm>
            <a:off x="554182" y="295275"/>
            <a:ext cx="7932738" cy="504825"/>
          </a:xfr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r>
              <a:rPr lang="it-IT" sz="2400" b="1" dirty="0">
                <a:solidFill>
                  <a:srgbClr val="002060"/>
                </a:solidFill>
                <a:latin typeface="Arial" charset="0"/>
              </a:rPr>
              <a:t>Le caratteristiche delle attività finanziarie</a:t>
            </a:r>
          </a:p>
        </p:txBody>
      </p:sp>
      <p:sp>
        <p:nvSpPr>
          <p:cNvPr id="20483" name="Text Box 3"/>
          <p:cNvSpPr txBox="1">
            <a:spLocks noChangeArrowheads="1"/>
          </p:cNvSpPr>
          <p:nvPr/>
        </p:nvSpPr>
        <p:spPr bwMode="auto">
          <a:xfrm>
            <a:off x="758281" y="3322637"/>
            <a:ext cx="2952750" cy="1076325"/>
          </a:xfrm>
          <a:prstGeom prst="rect">
            <a:avLst/>
          </a:prstGeom>
          <a:solidFill>
            <a:srgbClr val="002060"/>
          </a:solidFill>
          <a:ln w="9525">
            <a:solidFill>
              <a:schemeClr val="tx1"/>
            </a:solidFill>
            <a:miter lim="800000"/>
            <a:headEnd/>
            <a:tailEnd/>
          </a:ln>
          <a:effectLs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it-IT" sz="3200" b="1">
                <a:solidFill>
                  <a:schemeClr val="bg1"/>
                </a:solidFill>
              </a:rPr>
              <a:t>Attività finanziaria</a:t>
            </a:r>
          </a:p>
        </p:txBody>
      </p:sp>
      <p:sp>
        <p:nvSpPr>
          <p:cNvPr id="20485" name="Text Box 5"/>
          <p:cNvSpPr txBox="1">
            <a:spLocks noChangeArrowheads="1"/>
          </p:cNvSpPr>
          <p:nvPr/>
        </p:nvSpPr>
        <p:spPr bwMode="auto">
          <a:xfrm>
            <a:off x="5600649" y="2565400"/>
            <a:ext cx="5981751" cy="25340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lnSpc>
                <a:spcPct val="150000"/>
              </a:lnSpc>
              <a:spcBef>
                <a:spcPct val="50000"/>
              </a:spcBef>
            </a:pPr>
            <a:r>
              <a:rPr lang="it-IT" sz="1800" b="1"/>
              <a:t>Un bene che esprime un rapporto contrattuale nel quale entrambe le prestazioni sono denominate in moneta e scadono in tempi diversi. Una attività finanziaria prevede quindi un trasferimento di potere di acquisto contro una o più prestazioni future di segno opposto</a:t>
            </a:r>
          </a:p>
        </p:txBody>
      </p:sp>
      <p:sp>
        <p:nvSpPr>
          <p:cNvPr id="3" name="Freccia a destra 2"/>
          <p:cNvSpPr/>
          <p:nvPr/>
        </p:nvSpPr>
        <p:spPr bwMode="auto">
          <a:xfrm>
            <a:off x="4151784" y="3645024"/>
            <a:ext cx="1008112" cy="57606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1728912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CA044AC-639A-47A1-B4BC-2D716CC227BC}" type="slidenum">
              <a:rPr lang="en-US" sz="1200">
                <a:latin typeface="Garamond" pitchFamily="18" charset="0"/>
              </a:rPr>
              <a:pPr eaLnBrk="1" hangingPunct="1"/>
              <a:t>22</a:t>
            </a:fld>
            <a:endParaRPr lang="en-US" sz="1200">
              <a:latin typeface="Garamond" pitchFamily="18" charset="0"/>
            </a:endParaRPr>
          </a:p>
        </p:txBody>
      </p:sp>
      <p:sp>
        <p:nvSpPr>
          <p:cNvPr id="22530" name="Text Box 2"/>
          <p:cNvSpPr txBox="1">
            <a:spLocks noChangeArrowheads="1"/>
          </p:cNvSpPr>
          <p:nvPr/>
        </p:nvSpPr>
        <p:spPr bwMode="auto">
          <a:xfrm>
            <a:off x="839416" y="549276"/>
            <a:ext cx="6984775" cy="584775"/>
          </a:xfrm>
          <a:prstGeom prst="rect">
            <a:avLst/>
          </a:prstGeom>
          <a:solidFill>
            <a:srgbClr val="002060"/>
          </a:solidFill>
          <a:ln w="9525">
            <a:solidFill>
              <a:schemeClr val="tx1"/>
            </a:solidFill>
            <a:miter lim="800000"/>
            <a:headEnd/>
            <a:tailEnd/>
          </a:ln>
          <a:effectLst/>
          <a:extLst/>
        </p:spPr>
        <p:txBody>
          <a:bodyPr>
            <a:spAutoFit/>
          </a:bodyPr>
          <a:lstStyle>
            <a:defPPr>
              <a:defRPr lang="en-US"/>
            </a:defPPr>
            <a:lvl1pPr algn="ctr" eaLnBrk="1" hangingPunct="1">
              <a:spcBef>
                <a:spcPct val="50000"/>
              </a:spcBef>
              <a:defRPr sz="3200"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it-IT" dirty="0"/>
              <a:t>La natura del contratto sottostante</a:t>
            </a:r>
          </a:p>
        </p:txBody>
      </p:sp>
      <p:sp>
        <p:nvSpPr>
          <p:cNvPr id="22531" name="Text Box 3"/>
          <p:cNvSpPr txBox="1">
            <a:spLocks noChangeArrowheads="1"/>
          </p:cNvSpPr>
          <p:nvPr/>
        </p:nvSpPr>
        <p:spPr bwMode="auto">
          <a:xfrm>
            <a:off x="839416" y="3135451"/>
            <a:ext cx="4249664" cy="528637"/>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it-IT" sz="2800" dirty="0">
                <a:latin typeface="Arial" charset="0"/>
                <a:ea typeface="ＭＳ Ｐゴシック" charset="0"/>
              </a:rPr>
              <a:t>Il tempo</a:t>
            </a:r>
          </a:p>
        </p:txBody>
      </p:sp>
      <p:sp>
        <p:nvSpPr>
          <p:cNvPr id="22533" name="Text Box 5"/>
          <p:cNvSpPr txBox="1">
            <a:spLocks noChangeArrowheads="1"/>
          </p:cNvSpPr>
          <p:nvPr/>
        </p:nvSpPr>
        <p:spPr bwMode="auto">
          <a:xfrm>
            <a:off x="839416" y="1427238"/>
            <a:ext cx="105851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ct val="50000"/>
              </a:spcBef>
            </a:pPr>
            <a:r>
              <a:rPr lang="it-IT" sz="1800" dirty="0"/>
              <a:t>In una attività finanziaria le prestazioni delle due parti in causa sono rette da un contratto che può appartenere a tipologie diverse, che hanno implicazioni economiche diverse. Occorre innanzitutto distinguere, almeno, tra attività finanziarie che esprimono un rapporto di credito (obbligazioni, depositi) e attività finanziarie che esprimo un rapporto di partecipazione (azioni).  </a:t>
            </a:r>
          </a:p>
        </p:txBody>
      </p:sp>
      <p:sp>
        <p:nvSpPr>
          <p:cNvPr id="22534" name="Text Box 6"/>
          <p:cNvSpPr txBox="1">
            <a:spLocks noChangeArrowheads="1"/>
          </p:cNvSpPr>
          <p:nvPr/>
        </p:nvSpPr>
        <p:spPr bwMode="auto">
          <a:xfrm>
            <a:off x="839416" y="4076700"/>
            <a:ext cx="1058517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ct val="50000"/>
              </a:spcBef>
            </a:pPr>
            <a:r>
              <a:rPr lang="it-IT" sz="1800" dirty="0"/>
              <a:t>Ciò che contraddistingue un rapporto di credito (e dunque l</a:t>
            </a:r>
            <a:r>
              <a:rPr lang="it-IT" altLang="it-IT" sz="1800" dirty="0"/>
              <a:t>’</a:t>
            </a:r>
            <a:r>
              <a:rPr lang="it-IT" sz="1800" dirty="0"/>
              <a:t>attività finanziaria che lo incorpora) da altri rapporti di scambio è la distanza temporale che separa le due prestazioni. Questa caratteristica rinvia alla distanza temporale che separa il momento della produzione di beni e servizi da quello della loro vendita. In ogni caso in cui il processo produttivo richiede un intervallo tra l</a:t>
            </a:r>
            <a:r>
              <a:rPr lang="it-IT" altLang="it-IT" sz="1800" dirty="0"/>
              <a:t>’</a:t>
            </a:r>
            <a:r>
              <a:rPr lang="it-IT" sz="1800" dirty="0"/>
              <a:t>inizio della attività produttiva e la sua conclusione, si realizzano le condizioni affinché possano svilupparsi forme di credito non episodiche</a:t>
            </a:r>
          </a:p>
        </p:txBody>
      </p:sp>
    </p:spTree>
    <p:extLst>
      <p:ext uri="{BB962C8B-B14F-4D97-AF65-F5344CB8AC3E}">
        <p14:creationId xmlns:p14="http://schemas.microsoft.com/office/powerpoint/2010/main" val="3650678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9BDC862-A512-4222-BBB3-282DED23EF92}" type="slidenum">
              <a:rPr lang="en-US" sz="1200">
                <a:latin typeface="Garamond" pitchFamily="18" charset="0"/>
              </a:rPr>
              <a:pPr eaLnBrk="1" hangingPunct="1"/>
              <a:t>23</a:t>
            </a:fld>
            <a:endParaRPr lang="en-US" sz="1200">
              <a:latin typeface="Garamond" pitchFamily="18" charset="0"/>
            </a:endParaRPr>
          </a:p>
        </p:txBody>
      </p:sp>
      <p:sp>
        <p:nvSpPr>
          <p:cNvPr id="24578" name="Text Box 2"/>
          <p:cNvSpPr txBox="1">
            <a:spLocks noChangeArrowheads="1"/>
          </p:cNvSpPr>
          <p:nvPr/>
        </p:nvSpPr>
        <p:spPr bwMode="auto">
          <a:xfrm>
            <a:off x="767408" y="476250"/>
            <a:ext cx="4969817" cy="584775"/>
          </a:xfrm>
          <a:prstGeom prst="rect">
            <a:avLst/>
          </a:prstGeom>
          <a:solidFill>
            <a:srgbClr val="002060"/>
          </a:solidFill>
          <a:ln w="9525">
            <a:solidFill>
              <a:schemeClr val="tx1"/>
            </a:solidFill>
            <a:miter lim="800000"/>
            <a:headEnd/>
            <a:tailEnd/>
          </a:ln>
          <a:effectLst/>
          <a:extLst/>
        </p:spPr>
        <p:txBody>
          <a:bodyPr>
            <a:spAutoFit/>
          </a:bodyPr>
          <a:lstStyle>
            <a:defPPr>
              <a:defRPr lang="en-US"/>
            </a:defPPr>
            <a:lvl1pPr algn="ctr" eaLnBrk="1" hangingPunct="1">
              <a:spcBef>
                <a:spcPct val="50000"/>
              </a:spcBef>
              <a:defRPr sz="3200"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it-IT"/>
              <a:t>Il rischio</a:t>
            </a:r>
          </a:p>
        </p:txBody>
      </p:sp>
      <p:sp>
        <p:nvSpPr>
          <p:cNvPr id="24579" name="Text Box 3"/>
          <p:cNvSpPr txBox="1">
            <a:spLocks noChangeArrowheads="1"/>
          </p:cNvSpPr>
          <p:nvPr/>
        </p:nvSpPr>
        <p:spPr bwMode="auto">
          <a:xfrm>
            <a:off x="767407" y="3067814"/>
            <a:ext cx="4969817" cy="528638"/>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it-IT" sz="2800"/>
              <a:t>L</a:t>
            </a:r>
            <a:r>
              <a:rPr lang="it-IT" altLang="it-IT" sz="2800"/>
              <a:t>’</a:t>
            </a:r>
            <a:r>
              <a:rPr lang="it-IT" sz="2800"/>
              <a:t>informazione</a:t>
            </a:r>
          </a:p>
        </p:txBody>
      </p:sp>
      <p:sp>
        <p:nvSpPr>
          <p:cNvPr id="24581" name="Text Box 5"/>
          <p:cNvSpPr txBox="1">
            <a:spLocks noChangeArrowheads="1"/>
          </p:cNvSpPr>
          <p:nvPr/>
        </p:nvSpPr>
        <p:spPr bwMode="auto">
          <a:xfrm>
            <a:off x="767408" y="1253113"/>
            <a:ext cx="1058517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ct val="50000"/>
              </a:spcBef>
            </a:pPr>
            <a:r>
              <a:rPr lang="it-IT" sz="1800" dirty="0"/>
              <a:t>Il fatto che il tempo sia l</a:t>
            </a:r>
            <a:r>
              <a:rPr lang="it-IT" altLang="it-IT" sz="1800" dirty="0"/>
              <a:t>’</a:t>
            </a:r>
            <a:r>
              <a:rPr lang="it-IT" sz="1800" dirty="0"/>
              <a:t>elemento fondamentale del rapporto di credito comporta che in esso è insita una componente di rischio. Per quanto il creditore possa essere oculato nel valutare le condizioni prospettiche del debitore, esiste sempre una probabilità non nulla che alla scadenza il debito non venga onorato o che, comunque, durante la vita del prestito si verifichino fenomeni che non possono essere perfettamente previsti e che modificano la situazione economica del creditore e del debitore</a:t>
            </a:r>
          </a:p>
        </p:txBody>
      </p:sp>
      <p:sp>
        <p:nvSpPr>
          <p:cNvPr id="24582" name="Text Box 6"/>
          <p:cNvSpPr txBox="1">
            <a:spLocks noChangeArrowheads="1"/>
          </p:cNvSpPr>
          <p:nvPr/>
        </p:nvSpPr>
        <p:spPr bwMode="auto">
          <a:xfrm>
            <a:off x="2063751" y="4508501"/>
            <a:ext cx="8424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Bef>
                <a:spcPct val="50000"/>
              </a:spcBef>
              <a:defRPr/>
            </a:pPr>
            <a:endParaRPr lang="it-IT" sz="1800">
              <a:latin typeface="Arial" charset="0"/>
              <a:ea typeface="ＭＳ Ｐゴシック" charset="0"/>
            </a:endParaRPr>
          </a:p>
        </p:txBody>
      </p:sp>
      <p:sp>
        <p:nvSpPr>
          <p:cNvPr id="24583" name="Text Box 7"/>
          <p:cNvSpPr txBox="1">
            <a:spLocks noChangeArrowheads="1"/>
          </p:cNvSpPr>
          <p:nvPr/>
        </p:nvSpPr>
        <p:spPr bwMode="auto">
          <a:xfrm>
            <a:off x="767408" y="3933826"/>
            <a:ext cx="1044116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ct val="50000"/>
              </a:spcBef>
            </a:pPr>
            <a:r>
              <a:rPr lang="it-IT" sz="1800" dirty="0"/>
              <a:t>La valutazione delle varie tipologie di rischio nel corso della vita dell</a:t>
            </a:r>
            <a:r>
              <a:rPr lang="it-IT" altLang="it-IT" sz="1800" dirty="0"/>
              <a:t>’</a:t>
            </a:r>
            <a:r>
              <a:rPr lang="it-IT" sz="1800" dirty="0"/>
              <a:t>attività finanziaria dipende dalle informazioni disponibili alle parti in causa. L</a:t>
            </a:r>
            <a:r>
              <a:rPr lang="it-IT" altLang="it-IT" sz="1800" dirty="0"/>
              <a:t>’</a:t>
            </a:r>
            <a:r>
              <a:rPr lang="it-IT" sz="1800" dirty="0"/>
              <a:t>informazione è allo stesso tempo input e output dell</a:t>
            </a:r>
            <a:r>
              <a:rPr lang="it-IT" altLang="it-IT" sz="1800" dirty="0"/>
              <a:t>’</a:t>
            </a:r>
            <a:r>
              <a:rPr lang="it-IT" sz="1800" dirty="0"/>
              <a:t>attività degli intermediari e dei mercati finanziari. E</a:t>
            </a:r>
            <a:r>
              <a:rPr lang="it-IT" altLang="it-IT" sz="1800" dirty="0"/>
              <a:t>’</a:t>
            </a:r>
            <a:r>
              <a:rPr lang="it-IT" sz="1800" dirty="0"/>
              <a:t> input in quanto i processi decisionali degli operatori si basano su informazioni (concedere o non concedere un credito; acquistare o non acquistare un titolo). E</a:t>
            </a:r>
            <a:r>
              <a:rPr lang="it-IT" altLang="it-IT" sz="1800" dirty="0"/>
              <a:t>’</a:t>
            </a:r>
            <a:r>
              <a:rPr lang="it-IT" sz="1800" dirty="0"/>
              <a:t> anche output perché il prezzo di ciascuna attività finanziaria incorpora informazioni, in quanto è il frutto del processo decisionale stesso.</a:t>
            </a:r>
          </a:p>
        </p:txBody>
      </p:sp>
    </p:spTree>
    <p:extLst>
      <p:ext uri="{BB962C8B-B14F-4D97-AF65-F5344CB8AC3E}">
        <p14:creationId xmlns:p14="http://schemas.microsoft.com/office/powerpoint/2010/main" val="3014462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15B420A-1DC4-4500-9ACC-BE15E35A6F83}" type="slidenum">
              <a:rPr lang="en-US" sz="1200">
                <a:latin typeface="Garamond" pitchFamily="18" charset="0"/>
              </a:rPr>
              <a:pPr eaLnBrk="1" hangingPunct="1"/>
              <a:t>24</a:t>
            </a:fld>
            <a:endParaRPr lang="en-US" sz="1200">
              <a:latin typeface="Garamond" pitchFamily="18" charset="0"/>
            </a:endParaRPr>
          </a:p>
        </p:txBody>
      </p:sp>
      <p:sp>
        <p:nvSpPr>
          <p:cNvPr id="26626" name="Text Box 2"/>
          <p:cNvSpPr txBox="1">
            <a:spLocks noChangeArrowheads="1"/>
          </p:cNvSpPr>
          <p:nvPr/>
        </p:nvSpPr>
        <p:spPr bwMode="auto">
          <a:xfrm>
            <a:off x="767408" y="548680"/>
            <a:ext cx="3744913" cy="584775"/>
          </a:xfrm>
          <a:prstGeom prst="rect">
            <a:avLst/>
          </a:prstGeom>
          <a:solidFill>
            <a:srgbClr val="002060"/>
          </a:solidFill>
          <a:ln w="9525">
            <a:solidFill>
              <a:schemeClr val="tx1"/>
            </a:solidFill>
            <a:miter lim="800000"/>
            <a:headEnd/>
            <a:tailEnd/>
          </a:ln>
          <a:effectLst/>
          <a:extLst/>
        </p:spPr>
        <p:txBody>
          <a:bodyPr>
            <a:spAutoFit/>
          </a:bodyPr>
          <a:lstStyle>
            <a:defPPr>
              <a:defRPr lang="en-US"/>
            </a:defPPr>
            <a:lvl1pPr algn="ctr" eaLnBrk="1" hangingPunct="1">
              <a:spcBef>
                <a:spcPct val="50000"/>
              </a:spcBef>
              <a:defRPr sz="3200"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it-IT" dirty="0"/>
              <a:t>L</a:t>
            </a:r>
            <a:r>
              <a:rPr lang="it-IT" altLang="it-IT" dirty="0"/>
              <a:t>’</a:t>
            </a:r>
            <a:r>
              <a:rPr lang="it-IT" dirty="0"/>
              <a:t>interesse</a:t>
            </a:r>
          </a:p>
        </p:txBody>
      </p:sp>
      <p:sp>
        <p:nvSpPr>
          <p:cNvPr id="26628" name="Text Box 4"/>
          <p:cNvSpPr txBox="1">
            <a:spLocks noChangeArrowheads="1"/>
          </p:cNvSpPr>
          <p:nvPr/>
        </p:nvSpPr>
        <p:spPr bwMode="auto">
          <a:xfrm>
            <a:off x="767408" y="1628775"/>
            <a:ext cx="10814991" cy="211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lnSpc>
                <a:spcPct val="150000"/>
              </a:lnSpc>
              <a:spcBef>
                <a:spcPct val="50000"/>
              </a:spcBef>
            </a:pPr>
            <a:r>
              <a:rPr lang="it-IT" sz="1800" dirty="0"/>
              <a:t>E</a:t>
            </a:r>
            <a:r>
              <a:rPr lang="it-IT" altLang="it-IT" sz="1800" dirty="0"/>
              <a:t>’</a:t>
            </a:r>
            <a:r>
              <a:rPr lang="it-IT" sz="1800" dirty="0"/>
              <a:t> la remunerazione  per chi cede potere di acquisto, e quindi </a:t>
            </a:r>
            <a:r>
              <a:rPr lang="it-IT" altLang="it-IT" sz="1800" dirty="0"/>
              <a:t>“</a:t>
            </a:r>
            <a:r>
              <a:rPr lang="it-IT" sz="1800" dirty="0"/>
              <a:t>fa credito</a:t>
            </a:r>
            <a:r>
              <a:rPr lang="it-IT" altLang="it-IT" sz="1800" dirty="0"/>
              <a:t>”</a:t>
            </a:r>
            <a:r>
              <a:rPr lang="it-IT" sz="1800" dirty="0"/>
              <a:t>, e richiede un compenso sia per la rinuncia al potere di acquisto, sia per il rischio sopportato. Il tasso di interesse è innanzitutto il prezzo per lo scambio fra beni presenti e beni futuri. Poiché solo la moneta si scambia fra presente e futuro, possiamo definire il tasso di interesse come il premio percentuale pagato sulla moneta ad una certa data in termini di moneta disponibile in un momento successivo</a:t>
            </a:r>
          </a:p>
        </p:txBody>
      </p:sp>
      <p:sp>
        <p:nvSpPr>
          <p:cNvPr id="26629" name="Text Box 5"/>
          <p:cNvSpPr txBox="1">
            <a:spLocks noChangeArrowheads="1"/>
          </p:cNvSpPr>
          <p:nvPr/>
        </p:nvSpPr>
        <p:spPr bwMode="auto">
          <a:xfrm>
            <a:off x="2063751" y="4508501"/>
            <a:ext cx="8424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Bef>
                <a:spcPct val="50000"/>
              </a:spcBef>
              <a:defRPr/>
            </a:pPr>
            <a:endParaRPr lang="it-IT" sz="1800">
              <a:latin typeface="Arial" charset="0"/>
              <a:ea typeface="ＭＳ Ｐゴシック" charset="0"/>
            </a:endParaRPr>
          </a:p>
        </p:txBody>
      </p:sp>
    </p:spTree>
    <p:extLst>
      <p:ext uri="{BB962C8B-B14F-4D97-AF65-F5344CB8AC3E}">
        <p14:creationId xmlns:p14="http://schemas.microsoft.com/office/powerpoint/2010/main" val="2073575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6"/>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89B7205-8291-4FCA-99BF-DF1C5C84EE11}" type="slidenum">
              <a:rPr lang="en-US" sz="1200">
                <a:latin typeface="Garamond" pitchFamily="18" charset="0"/>
              </a:rPr>
              <a:pPr eaLnBrk="1" hangingPunct="1"/>
              <a:t>25</a:t>
            </a:fld>
            <a:endParaRPr lang="en-US" sz="1200">
              <a:latin typeface="Garamond" pitchFamily="18" charset="0"/>
            </a:endParaRPr>
          </a:p>
        </p:txBody>
      </p:sp>
      <p:sp>
        <p:nvSpPr>
          <p:cNvPr id="68610" name="Rectangle 2"/>
          <p:cNvSpPr>
            <a:spLocks noGrp="1" noChangeArrowheads="1"/>
          </p:cNvSpPr>
          <p:nvPr>
            <p:ph type="title" idx="4294967295"/>
          </p:nvPr>
        </p:nvSpPr>
        <p:spPr>
          <a:xfrm>
            <a:off x="332509" y="564861"/>
            <a:ext cx="10058400" cy="510909"/>
          </a:xfrm>
          <a:solidFill>
            <a:srgbClr val="002060"/>
          </a:solidFill>
          <a:ln w="9525">
            <a:solidFill>
              <a:schemeClr val="tx1"/>
            </a:solidFill>
            <a:miter lim="800000"/>
            <a:headEnd/>
            <a:tailEnd/>
          </a:ln>
          <a:effectLst/>
        </p:spPr>
        <p:txBody>
          <a:bodyPr wrap="square" anchor="t">
            <a:spAutoFit/>
          </a:bodyPr>
          <a:lstStyle/>
          <a:p>
            <a:pPr algn="ctr" eaLnBrk="1" hangingPunct="1">
              <a:spcBef>
                <a:spcPct val="50000"/>
              </a:spcBef>
            </a:pPr>
            <a:r>
              <a:rPr lang="it-IT" sz="3200" b="1" kern="1200">
                <a:solidFill>
                  <a:schemeClr val="bg1"/>
                </a:solidFill>
                <a:latin typeface="Arial" pitchFamily="34" charset="0"/>
                <a:ea typeface="ＭＳ Ｐゴシック" pitchFamily="34" charset="-128"/>
                <a:cs typeface="+mn-cs"/>
              </a:rPr>
              <a:t>Caratteristiche delle attività finanziarie: sintesi</a:t>
            </a:r>
          </a:p>
        </p:txBody>
      </p:sp>
      <p:sp>
        <p:nvSpPr>
          <p:cNvPr id="68611" name="Rectangle 3"/>
          <p:cNvSpPr>
            <a:spLocks noGrp="1" noChangeArrowheads="1"/>
          </p:cNvSpPr>
          <p:nvPr>
            <p:ph type="body" idx="4294967295"/>
          </p:nvPr>
        </p:nvSpPr>
        <p:spPr>
          <a:xfrm>
            <a:off x="623454" y="1723592"/>
            <a:ext cx="10058400" cy="4123026"/>
          </a:xfrm>
        </p:spPr>
        <p:txBody>
          <a:bodyPr vert="horz" wrap="square" lIns="92075" tIns="46038" rIns="92075" bIns="46038" numCol="1" anchor="t" anchorCtr="0" compatLnSpc="1">
            <a:prstTxWarp prst="textNoShape">
              <a:avLst/>
            </a:prstTxWarp>
            <a:noAutofit/>
          </a:bodyPr>
          <a:lstStyle/>
          <a:p>
            <a:pPr marL="360363" indent="-360363" eaLnBrk="1" hangingPunct="1">
              <a:lnSpc>
                <a:spcPct val="120000"/>
              </a:lnSpc>
              <a:buFont typeface="Wingdings" panose="05000000000000000000" pitchFamily="2" charset="2"/>
              <a:buChar char="§"/>
            </a:pPr>
            <a:r>
              <a:rPr lang="it-IT" sz="2200" dirty="0" smtClean="0"/>
              <a:t>Tipo di rapporto contrattuale sottostante</a:t>
            </a:r>
          </a:p>
          <a:p>
            <a:pPr marL="360363" indent="-360363" eaLnBrk="1" hangingPunct="1">
              <a:lnSpc>
                <a:spcPct val="120000"/>
              </a:lnSpc>
              <a:buFont typeface="Wingdings" panose="05000000000000000000" pitchFamily="2" charset="2"/>
              <a:buChar char="§"/>
            </a:pPr>
            <a:r>
              <a:rPr lang="it-IT" sz="2200" dirty="0" smtClean="0"/>
              <a:t>Natura dell</a:t>
            </a:r>
            <a:r>
              <a:rPr lang="it-IT" altLang="it-IT" sz="2200" dirty="0" smtClean="0"/>
              <a:t>’</a:t>
            </a:r>
            <a:r>
              <a:rPr lang="it-IT" sz="2200" dirty="0" smtClean="0"/>
              <a:t>emittente</a:t>
            </a:r>
          </a:p>
          <a:p>
            <a:pPr marL="360363" indent="-360363" eaLnBrk="1" hangingPunct="1">
              <a:lnSpc>
                <a:spcPct val="120000"/>
              </a:lnSpc>
              <a:buFont typeface="Wingdings" panose="05000000000000000000" pitchFamily="2" charset="2"/>
              <a:buChar char="§"/>
            </a:pPr>
            <a:r>
              <a:rPr lang="it-IT" sz="2200" dirty="0" smtClean="0"/>
              <a:t>Valuta di denominazione</a:t>
            </a:r>
          </a:p>
          <a:p>
            <a:pPr marL="360363" indent="-360363" eaLnBrk="1" hangingPunct="1">
              <a:lnSpc>
                <a:spcPct val="120000"/>
              </a:lnSpc>
              <a:buFont typeface="Wingdings" panose="05000000000000000000" pitchFamily="2" charset="2"/>
              <a:buChar char="§"/>
            </a:pPr>
            <a:r>
              <a:rPr lang="it-IT" sz="2200" dirty="0" smtClean="0"/>
              <a:t>Tasso di interesse/rendimento</a:t>
            </a:r>
          </a:p>
          <a:p>
            <a:pPr marL="360363" indent="-360363" eaLnBrk="1" hangingPunct="1">
              <a:lnSpc>
                <a:spcPct val="120000"/>
              </a:lnSpc>
              <a:buFont typeface="Wingdings" panose="05000000000000000000" pitchFamily="2" charset="2"/>
              <a:buChar char="§"/>
            </a:pPr>
            <a:r>
              <a:rPr lang="it-IT" sz="2200" dirty="0" smtClean="0"/>
              <a:t>Scadenza o durata contrattuale</a:t>
            </a:r>
          </a:p>
          <a:p>
            <a:pPr marL="360363" indent="-360363" eaLnBrk="1" hangingPunct="1">
              <a:lnSpc>
                <a:spcPct val="120000"/>
              </a:lnSpc>
              <a:buFont typeface="Wingdings" panose="05000000000000000000" pitchFamily="2" charset="2"/>
              <a:buChar char="§"/>
            </a:pPr>
            <a:r>
              <a:rPr lang="it-IT" sz="2200" dirty="0" smtClean="0"/>
              <a:t>Negoziabilità</a:t>
            </a:r>
          </a:p>
          <a:p>
            <a:pPr marL="360363" indent="-360363" eaLnBrk="1" hangingPunct="1">
              <a:lnSpc>
                <a:spcPct val="120000"/>
              </a:lnSpc>
              <a:buFont typeface="Wingdings" panose="05000000000000000000" pitchFamily="2" charset="2"/>
              <a:buChar char="§"/>
            </a:pPr>
            <a:r>
              <a:rPr lang="it-IT" sz="2200" dirty="0" smtClean="0"/>
              <a:t>Trattamento fiscale</a:t>
            </a:r>
          </a:p>
        </p:txBody>
      </p:sp>
    </p:spTree>
    <p:extLst>
      <p:ext uri="{BB962C8B-B14F-4D97-AF65-F5344CB8AC3E}">
        <p14:creationId xmlns:p14="http://schemas.microsoft.com/office/powerpoint/2010/main" val="2374293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0D97B12-C15D-4E83-8222-CD06165125EA}" type="slidenum">
              <a:rPr lang="en-US" sz="1200">
                <a:latin typeface="Garamond" pitchFamily="18" charset="0"/>
              </a:rPr>
              <a:pPr eaLnBrk="1" hangingPunct="1"/>
              <a:t>26</a:t>
            </a:fld>
            <a:endParaRPr lang="en-US" sz="1200">
              <a:latin typeface="Garamond" pitchFamily="18" charset="0"/>
            </a:endParaRPr>
          </a:p>
        </p:txBody>
      </p:sp>
      <p:sp>
        <p:nvSpPr>
          <p:cNvPr id="70659" name="Rectangle 3"/>
          <p:cNvSpPr>
            <a:spLocks noGrp="1" noChangeArrowheads="1"/>
          </p:cNvSpPr>
          <p:nvPr>
            <p:ph type="title" idx="4294967295"/>
          </p:nvPr>
        </p:nvSpPr>
        <p:spPr>
          <a:xfrm>
            <a:off x="6442364" y="1143609"/>
            <a:ext cx="5403273" cy="3565525"/>
          </a:xfrm>
          <a:solidFill>
            <a:srgbClr val="002060"/>
          </a:solid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algn="ctr" eaLnBrk="1" hangingPunct="1">
              <a:lnSpc>
                <a:spcPct val="150000"/>
              </a:lnSpc>
            </a:pPr>
            <a:r>
              <a:rPr lang="it-IT" sz="4800" b="1" dirty="0">
                <a:solidFill>
                  <a:schemeClr val="bg1"/>
                </a:solidFill>
                <a:effectLst>
                  <a:outerShdw blurRad="38100" dist="38100" dir="2700000" algn="tl">
                    <a:srgbClr val="C0C0C0"/>
                  </a:outerShdw>
                </a:effectLst>
                <a:latin typeface="Arial" pitchFamily="34" charset="0"/>
              </a:rPr>
              <a:t>La banca e gli altri intermediari non bancari</a:t>
            </a:r>
            <a:endParaRPr lang="en-US" sz="4800" b="1" dirty="0">
              <a:solidFill>
                <a:schemeClr val="bg1"/>
              </a:solidFill>
              <a:effectLst>
                <a:outerShdw blurRad="38100" dist="38100" dir="2700000" algn="tl">
                  <a:srgbClr val="C0C0C0"/>
                </a:outerShdw>
              </a:effectLst>
              <a:latin typeface="Arial" pitchFamily="34" charset="0"/>
            </a:endParaRPr>
          </a:p>
        </p:txBody>
      </p:sp>
      <p:pic>
        <p:nvPicPr>
          <p:cNvPr id="5" name="Immagine 4"/>
          <p:cNvPicPr>
            <a:picLocks noChangeAspect="1"/>
          </p:cNvPicPr>
          <p:nvPr/>
        </p:nvPicPr>
        <p:blipFill rotWithShape="1">
          <a:blip r:embed="rId3"/>
          <a:srcRect t="4060"/>
          <a:stretch/>
        </p:blipFill>
        <p:spPr>
          <a:xfrm>
            <a:off x="486273" y="1037744"/>
            <a:ext cx="5182961" cy="405434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8390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A7AD7A1-4D97-4B34-B0D2-12448BAE838B}" type="slidenum">
              <a:rPr lang="en-US" sz="1200">
                <a:latin typeface="Garamond" pitchFamily="18" charset="0"/>
              </a:rPr>
              <a:pPr eaLnBrk="1" hangingPunct="1"/>
              <a:t>27</a:t>
            </a:fld>
            <a:endParaRPr lang="en-US" sz="1200">
              <a:latin typeface="Garamond" pitchFamily="18" charset="0"/>
            </a:endParaRPr>
          </a:p>
        </p:txBody>
      </p:sp>
      <p:sp>
        <p:nvSpPr>
          <p:cNvPr id="72706" name="Rectangle 2"/>
          <p:cNvSpPr>
            <a:spLocks noGrp="1" noChangeArrowheads="1"/>
          </p:cNvSpPr>
          <p:nvPr>
            <p:ph type="title" idx="4294967295"/>
          </p:nvPr>
        </p:nvSpPr>
        <p:spPr>
          <a:xfrm>
            <a:off x="695400" y="287017"/>
            <a:ext cx="10058400" cy="726530"/>
          </a:xfrm>
          <a:extLst>
            <a:ext uri="{909E8E84-426E-40DD-AFC4-6F175D3DCCD1}">
              <a14:hiddenFill xmlns:a14="http://schemas.microsoft.com/office/drawing/2010/main">
                <a:solidFill>
                  <a:srgbClr val="66FFFF"/>
                </a:solidFill>
              </a14:hiddenFill>
            </a:ext>
          </a:extLst>
        </p:spPr>
        <p:txBody>
          <a:bodyPr>
            <a:normAutofit/>
          </a:bodyPr>
          <a:lstStyle/>
          <a:p>
            <a:pPr eaLnBrk="1" hangingPunct="1"/>
            <a:r>
              <a:rPr lang="it-IT" sz="3400" b="1" dirty="0">
                <a:solidFill>
                  <a:srgbClr val="002060"/>
                </a:solidFill>
              </a:rPr>
              <a:t>L</a:t>
            </a:r>
            <a:r>
              <a:rPr lang="it-IT" altLang="it-IT" sz="3400" b="1" dirty="0">
                <a:solidFill>
                  <a:srgbClr val="002060"/>
                </a:solidFill>
              </a:rPr>
              <a:t>’</a:t>
            </a:r>
            <a:r>
              <a:rPr lang="it-IT" sz="3400" b="1" dirty="0">
                <a:solidFill>
                  <a:srgbClr val="002060"/>
                </a:solidFill>
              </a:rPr>
              <a:t>attività bancaria: definizione</a:t>
            </a:r>
          </a:p>
        </p:txBody>
      </p:sp>
      <p:sp>
        <p:nvSpPr>
          <p:cNvPr id="72708" name="Text Box 4"/>
          <p:cNvSpPr txBox="1">
            <a:spLocks noChangeArrowheads="1"/>
          </p:cNvSpPr>
          <p:nvPr/>
        </p:nvSpPr>
        <p:spPr bwMode="auto">
          <a:xfrm>
            <a:off x="695400" y="1198273"/>
            <a:ext cx="10513168" cy="1643527"/>
          </a:xfrm>
          <a:prstGeom prst="rect">
            <a:avLst/>
          </a:prstGeom>
          <a:solidFill>
            <a:srgbClr val="002060"/>
          </a:solidFill>
          <a:ln w="9525">
            <a:solidFill>
              <a:schemeClr val="tx1"/>
            </a:solidFill>
            <a:miter lim="800000"/>
            <a:headEnd/>
            <a:tailEnd/>
          </a:ln>
          <a:effectLs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spcBef>
                <a:spcPct val="50000"/>
              </a:spcBef>
            </a:pPr>
            <a:r>
              <a:rPr lang="it-IT" altLang="it-IT" sz="2800" dirty="0">
                <a:solidFill>
                  <a:schemeClr val="bg1"/>
                </a:solidFill>
              </a:rPr>
              <a:t>“</a:t>
            </a:r>
            <a:r>
              <a:rPr lang="it-IT" sz="2800" dirty="0">
                <a:solidFill>
                  <a:schemeClr val="bg1"/>
                </a:solidFill>
              </a:rPr>
              <a:t>La raccolta di risparmio fra il pubblico e l</a:t>
            </a:r>
            <a:r>
              <a:rPr lang="it-IT" altLang="it-IT" sz="2800" dirty="0">
                <a:solidFill>
                  <a:schemeClr val="bg1"/>
                </a:solidFill>
              </a:rPr>
              <a:t>’</a:t>
            </a:r>
            <a:r>
              <a:rPr lang="it-IT" sz="2800" dirty="0">
                <a:solidFill>
                  <a:schemeClr val="bg1"/>
                </a:solidFill>
              </a:rPr>
              <a:t>esercizio del credito costituiscono l</a:t>
            </a:r>
            <a:r>
              <a:rPr lang="it-IT" altLang="it-IT" sz="2800" dirty="0">
                <a:solidFill>
                  <a:schemeClr val="bg1"/>
                </a:solidFill>
              </a:rPr>
              <a:t>’</a:t>
            </a:r>
            <a:r>
              <a:rPr lang="it-IT" sz="2800" dirty="0">
                <a:solidFill>
                  <a:schemeClr val="bg1"/>
                </a:solidFill>
              </a:rPr>
              <a:t>attività bancaria. Essa ha carattere di impresa</a:t>
            </a:r>
            <a:r>
              <a:rPr lang="it-IT" altLang="it-IT" sz="2800" dirty="0">
                <a:solidFill>
                  <a:schemeClr val="bg1"/>
                </a:solidFill>
              </a:rPr>
              <a:t>”</a:t>
            </a:r>
            <a:r>
              <a:rPr lang="it-IT" sz="2800" dirty="0">
                <a:solidFill>
                  <a:schemeClr val="bg1"/>
                </a:solidFill>
              </a:rPr>
              <a:t> (art. 10, c. 1). </a:t>
            </a:r>
          </a:p>
        </p:txBody>
      </p:sp>
      <p:sp>
        <p:nvSpPr>
          <p:cNvPr id="72709" name="Rectangle 5"/>
          <p:cNvSpPr>
            <a:spLocks noChangeArrowheads="1"/>
          </p:cNvSpPr>
          <p:nvPr/>
        </p:nvSpPr>
        <p:spPr bwMode="auto">
          <a:xfrm>
            <a:off x="695400" y="3144983"/>
            <a:ext cx="10513168" cy="2588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just">
              <a:lnSpc>
                <a:spcPct val="110000"/>
              </a:lnSpc>
              <a:spcBef>
                <a:spcPct val="20000"/>
              </a:spcBef>
              <a:buClr>
                <a:schemeClr val="tx1"/>
              </a:buClr>
              <a:buSzPct val="65000"/>
              <a:buFont typeface="Wingdings" panose="05000000000000000000" pitchFamily="2" charset="2"/>
              <a:buChar char="§"/>
            </a:pPr>
            <a:r>
              <a:rPr lang="it-IT" sz="3400" b="1" u="sng" dirty="0"/>
              <a:t>L</a:t>
            </a:r>
            <a:r>
              <a:rPr lang="it-IT" altLang="it-IT" sz="3400" b="1" u="sng" dirty="0"/>
              <a:t>’</a:t>
            </a:r>
            <a:r>
              <a:rPr lang="it-IT" sz="3400" b="1" u="sng" dirty="0"/>
              <a:t>attività bancaria può essere svolta solo dalle banche</a:t>
            </a:r>
            <a:r>
              <a:rPr lang="it-IT" sz="3400" dirty="0"/>
              <a:t>!!!! </a:t>
            </a:r>
          </a:p>
          <a:p>
            <a:pPr marL="342900" indent="-342900" algn="just">
              <a:lnSpc>
                <a:spcPct val="110000"/>
              </a:lnSpc>
              <a:spcBef>
                <a:spcPct val="20000"/>
              </a:spcBef>
              <a:buClr>
                <a:schemeClr val="tx1"/>
              </a:buClr>
              <a:buSzPct val="65000"/>
              <a:buFont typeface="Wingdings" panose="05000000000000000000" pitchFamily="2" charset="2"/>
              <a:buChar char="§"/>
            </a:pPr>
            <a:r>
              <a:rPr lang="it-IT" sz="3400" dirty="0"/>
              <a:t>Le banche sono iscritte in un Albo previsto dall</a:t>
            </a:r>
            <a:r>
              <a:rPr lang="it-IT" altLang="it-IT" sz="3400" dirty="0"/>
              <a:t>’</a:t>
            </a:r>
            <a:r>
              <a:rPr lang="it-IT" sz="3400" dirty="0"/>
              <a:t>articolo 13 del T.U.B. tenuto dalla Banca d</a:t>
            </a:r>
            <a:r>
              <a:rPr lang="it-IT" altLang="it-IT" sz="3400" dirty="0"/>
              <a:t>’</a:t>
            </a:r>
            <a:r>
              <a:rPr lang="it-IT" sz="3400" dirty="0"/>
              <a:t>Italia</a:t>
            </a:r>
          </a:p>
        </p:txBody>
      </p:sp>
    </p:spTree>
    <p:extLst>
      <p:ext uri="{BB962C8B-B14F-4D97-AF65-F5344CB8AC3E}">
        <p14:creationId xmlns:p14="http://schemas.microsoft.com/office/powerpoint/2010/main" val="4177153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F0087AD-4681-4C3E-B355-3EF200C21424}" type="slidenum">
              <a:rPr lang="it-IT" smtClean="0"/>
              <a:t>28</a:t>
            </a:fld>
            <a:endParaRPr lang="it-IT"/>
          </a:p>
        </p:txBody>
      </p:sp>
      <p:sp>
        <p:nvSpPr>
          <p:cNvPr id="2" name="Titolo 1"/>
          <p:cNvSpPr>
            <a:spLocks noGrp="1"/>
          </p:cNvSpPr>
          <p:nvPr>
            <p:ph type="title" idx="4294967295"/>
          </p:nvPr>
        </p:nvSpPr>
        <p:spPr>
          <a:xfrm>
            <a:off x="629586" y="327903"/>
            <a:ext cx="10058400" cy="777585"/>
          </a:xfrm>
        </p:spPr>
        <p:txBody>
          <a:bodyPr/>
          <a:lstStyle/>
          <a:p>
            <a:r>
              <a:rPr lang="it-IT" b="1" dirty="0" smtClean="0">
                <a:solidFill>
                  <a:srgbClr val="002060"/>
                </a:solidFill>
              </a:rPr>
              <a:t>Cosa fa una banca?</a:t>
            </a:r>
            <a:endParaRPr lang="it-IT" b="1" dirty="0">
              <a:solidFill>
                <a:srgbClr val="002060"/>
              </a:solidFill>
            </a:endParaRPr>
          </a:p>
        </p:txBody>
      </p:sp>
      <p:grpSp>
        <p:nvGrpSpPr>
          <p:cNvPr id="19" name="Gruppo 18"/>
          <p:cNvGrpSpPr/>
          <p:nvPr/>
        </p:nvGrpSpPr>
        <p:grpSpPr>
          <a:xfrm>
            <a:off x="0" y="1427015"/>
            <a:ext cx="11996205" cy="3277420"/>
            <a:chOff x="82896" y="1828797"/>
            <a:chExt cx="11996205" cy="3277420"/>
          </a:xfrm>
        </p:grpSpPr>
        <p:sp>
          <p:nvSpPr>
            <p:cNvPr id="5" name="CasellaDiTesto 4"/>
            <p:cNvSpPr txBox="1"/>
            <p:nvPr/>
          </p:nvSpPr>
          <p:spPr>
            <a:xfrm>
              <a:off x="2085292" y="1828797"/>
              <a:ext cx="3625957" cy="6155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3400" dirty="0" smtClean="0"/>
                <a:t>Attivo</a:t>
              </a:r>
              <a:endParaRPr lang="it-IT" sz="3400" dirty="0"/>
            </a:p>
          </p:txBody>
        </p:sp>
        <p:sp>
          <p:nvSpPr>
            <p:cNvPr id="6" name="CasellaDiTesto 5"/>
            <p:cNvSpPr txBox="1"/>
            <p:nvPr/>
          </p:nvSpPr>
          <p:spPr>
            <a:xfrm>
              <a:off x="5711250" y="1828797"/>
              <a:ext cx="3625954" cy="6155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3400" dirty="0" smtClean="0"/>
                <a:t>Passivo</a:t>
              </a:r>
              <a:endParaRPr lang="it-IT" sz="3400" dirty="0"/>
            </a:p>
          </p:txBody>
        </p:sp>
        <p:sp>
          <p:nvSpPr>
            <p:cNvPr id="7" name="CasellaDiTesto 6"/>
            <p:cNvSpPr txBox="1"/>
            <p:nvPr/>
          </p:nvSpPr>
          <p:spPr>
            <a:xfrm>
              <a:off x="5711250" y="2444350"/>
              <a:ext cx="3625953" cy="235449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lnSpc>
                  <a:spcPct val="150000"/>
                </a:lnSpc>
              </a:pPr>
              <a:r>
                <a:rPr lang="it-IT" sz="3400" dirty="0" smtClean="0"/>
                <a:t>Depositi</a:t>
              </a:r>
            </a:p>
            <a:p>
              <a:pPr>
                <a:lnSpc>
                  <a:spcPct val="150000"/>
                </a:lnSpc>
              </a:pPr>
              <a:r>
                <a:rPr lang="it-IT" sz="1600" dirty="0" smtClean="0"/>
                <a:t>Conti correnti</a:t>
              </a:r>
            </a:p>
            <a:p>
              <a:pPr>
                <a:lnSpc>
                  <a:spcPct val="150000"/>
                </a:lnSpc>
              </a:pPr>
              <a:r>
                <a:rPr lang="it-IT" sz="1600" dirty="0" smtClean="0"/>
                <a:t>Certificati di deposito</a:t>
              </a:r>
            </a:p>
            <a:p>
              <a:pPr>
                <a:lnSpc>
                  <a:spcPct val="150000"/>
                </a:lnSpc>
              </a:pPr>
              <a:r>
                <a:rPr lang="it-IT" sz="1600" dirty="0" smtClean="0"/>
                <a:t>Obbligazioni</a:t>
              </a:r>
            </a:p>
            <a:p>
              <a:pPr>
                <a:lnSpc>
                  <a:spcPct val="150000"/>
                </a:lnSpc>
              </a:pPr>
              <a:endParaRPr lang="it-IT" sz="1600" dirty="0" smtClean="0"/>
            </a:p>
          </p:txBody>
        </p:sp>
        <p:sp>
          <p:nvSpPr>
            <p:cNvPr id="8" name="CasellaDiTesto 7"/>
            <p:cNvSpPr txBox="1"/>
            <p:nvPr/>
          </p:nvSpPr>
          <p:spPr>
            <a:xfrm>
              <a:off x="5711249" y="4475675"/>
              <a:ext cx="3625953" cy="615553"/>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it-IT" sz="3400" dirty="0" smtClean="0"/>
                <a:t>Capitale</a:t>
              </a:r>
              <a:endParaRPr lang="it-IT" sz="3400" dirty="0"/>
            </a:p>
          </p:txBody>
        </p:sp>
        <p:sp>
          <p:nvSpPr>
            <p:cNvPr id="9" name="CasellaDiTesto 8"/>
            <p:cNvSpPr txBox="1"/>
            <p:nvPr/>
          </p:nvSpPr>
          <p:spPr>
            <a:xfrm>
              <a:off x="2085293" y="2439853"/>
              <a:ext cx="3625956" cy="136268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it-IT" sz="3400" dirty="0" smtClean="0"/>
                <a:t>Prestiti</a:t>
              </a:r>
            </a:p>
            <a:p>
              <a:pPr algn="ctr">
                <a:lnSpc>
                  <a:spcPct val="150000"/>
                </a:lnSpc>
              </a:pPr>
              <a:endParaRPr lang="it-IT" sz="2400" dirty="0"/>
            </a:p>
          </p:txBody>
        </p:sp>
        <p:sp>
          <p:nvSpPr>
            <p:cNvPr id="10" name="CasellaDiTesto 9"/>
            <p:cNvSpPr txBox="1"/>
            <p:nvPr/>
          </p:nvSpPr>
          <p:spPr>
            <a:xfrm>
              <a:off x="2085292" y="3573145"/>
              <a:ext cx="3625956" cy="877163"/>
            </a:xfrm>
            <a:prstGeom prst="rect">
              <a:avLst/>
            </a:prstGeom>
          </p:spPr>
          <p:style>
            <a:lnRef idx="1">
              <a:schemeClr val="dk1"/>
            </a:lnRef>
            <a:fillRef idx="2">
              <a:schemeClr val="dk1"/>
            </a:fillRef>
            <a:effectRef idx="1">
              <a:schemeClr val="dk1"/>
            </a:effectRef>
            <a:fontRef idx="minor">
              <a:schemeClr val="dk1"/>
            </a:fontRef>
          </p:style>
          <p:txBody>
            <a:bodyPr wrap="square" rtlCol="0" anchor="t">
              <a:spAutoFit/>
            </a:bodyPr>
            <a:lstStyle/>
            <a:p>
              <a:pPr algn="ctr">
                <a:lnSpc>
                  <a:spcPct val="150000"/>
                </a:lnSpc>
              </a:pPr>
              <a:r>
                <a:rPr lang="it-IT" sz="3200" dirty="0" smtClean="0"/>
                <a:t>Portafoglio titol</a:t>
              </a:r>
              <a:r>
                <a:rPr lang="it-IT" sz="3400" dirty="0" smtClean="0"/>
                <a:t>i</a:t>
              </a:r>
            </a:p>
          </p:txBody>
        </p:sp>
        <p:sp>
          <p:nvSpPr>
            <p:cNvPr id="11" name="CasellaDiTesto 10"/>
            <p:cNvSpPr txBox="1"/>
            <p:nvPr/>
          </p:nvSpPr>
          <p:spPr>
            <a:xfrm>
              <a:off x="2085292" y="4490664"/>
              <a:ext cx="3625953" cy="6155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3400" dirty="0" smtClean="0"/>
                <a:t>Altre attività</a:t>
              </a:r>
              <a:endParaRPr lang="it-IT" sz="3400" dirty="0"/>
            </a:p>
          </p:txBody>
        </p:sp>
        <p:sp>
          <p:nvSpPr>
            <p:cNvPr id="12" name="Freccia in giù 11"/>
            <p:cNvSpPr/>
            <p:nvPr/>
          </p:nvSpPr>
          <p:spPr>
            <a:xfrm rot="5400000">
              <a:off x="9902832" y="3589821"/>
              <a:ext cx="764498" cy="351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Parentesi graffa chiusa 12"/>
            <p:cNvSpPr/>
            <p:nvPr/>
          </p:nvSpPr>
          <p:spPr>
            <a:xfrm>
              <a:off x="9337202" y="2439853"/>
              <a:ext cx="659261" cy="26513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14" name="Immagine 13"/>
            <p:cNvPicPr>
              <a:picLocks noChangeAspect="1"/>
            </p:cNvPicPr>
            <p:nvPr/>
          </p:nvPicPr>
          <p:blipFill rotWithShape="1">
            <a:blip r:embed="rId2"/>
            <a:srcRect l="14039" b="9014"/>
            <a:stretch/>
          </p:blipFill>
          <p:spPr>
            <a:xfrm>
              <a:off x="10687986" y="2570049"/>
              <a:ext cx="1391115" cy="2010606"/>
            </a:xfrm>
            <a:prstGeom prst="rect">
              <a:avLst/>
            </a:prstGeom>
          </p:spPr>
        </p:pic>
        <p:sp>
          <p:nvSpPr>
            <p:cNvPr id="15" name="Freccia in giù 14"/>
            <p:cNvSpPr/>
            <p:nvPr/>
          </p:nvSpPr>
          <p:spPr>
            <a:xfrm rot="5400000">
              <a:off x="1011004" y="3356857"/>
              <a:ext cx="764498" cy="268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Parentesi graffa aperta 15"/>
            <p:cNvSpPr/>
            <p:nvPr/>
          </p:nvSpPr>
          <p:spPr>
            <a:xfrm>
              <a:off x="1693887" y="2439853"/>
              <a:ext cx="224852" cy="21021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17" name="Immagine 16"/>
            <p:cNvPicPr>
              <a:picLocks noChangeAspect="1"/>
            </p:cNvPicPr>
            <p:nvPr/>
          </p:nvPicPr>
          <p:blipFill rotWithShape="1">
            <a:blip r:embed="rId2"/>
            <a:srcRect l="12864" r="17939" b="9014"/>
            <a:stretch/>
          </p:blipFill>
          <p:spPr>
            <a:xfrm>
              <a:off x="82896" y="2377988"/>
              <a:ext cx="1119828" cy="2010606"/>
            </a:xfrm>
            <a:prstGeom prst="rect">
              <a:avLst/>
            </a:prstGeom>
          </p:spPr>
        </p:pic>
      </p:grpSp>
      <p:sp>
        <p:nvSpPr>
          <p:cNvPr id="18" name="CasellaDiTesto 17"/>
          <p:cNvSpPr txBox="1"/>
          <p:nvPr/>
        </p:nvSpPr>
        <p:spPr>
          <a:xfrm>
            <a:off x="851934" y="5585154"/>
            <a:ext cx="10078386" cy="400110"/>
          </a:xfrm>
          <a:prstGeom prst="rect">
            <a:avLst/>
          </a:prstGeom>
          <a:solidFill>
            <a:srgbClr val="00206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it-IT" sz="2000" dirty="0" smtClean="0"/>
              <a:t>Inoltre la banca svolge attività di servizio (pagamenti, consulenza, collocamento </a:t>
            </a:r>
            <a:r>
              <a:rPr lang="it-IT" sz="2000" dirty="0" err="1" smtClean="0"/>
              <a:t>ecc</a:t>
            </a:r>
            <a:r>
              <a:rPr lang="it-IT" sz="2000" dirty="0" smtClean="0"/>
              <a:t>….)</a:t>
            </a:r>
            <a:endParaRPr lang="it-IT" sz="2000" dirty="0"/>
          </a:p>
        </p:txBody>
      </p:sp>
    </p:spTree>
    <p:extLst>
      <p:ext uri="{BB962C8B-B14F-4D97-AF65-F5344CB8AC3E}">
        <p14:creationId xmlns:p14="http://schemas.microsoft.com/office/powerpoint/2010/main" val="413021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AEC15F4-6B4D-4474-9925-BD140732F376}" type="slidenum">
              <a:rPr lang="en-US" sz="1200">
                <a:latin typeface="Garamond" pitchFamily="18" charset="0"/>
              </a:rPr>
              <a:pPr eaLnBrk="1" hangingPunct="1"/>
              <a:t>29</a:t>
            </a:fld>
            <a:endParaRPr lang="en-US" sz="1200">
              <a:latin typeface="Garamond" pitchFamily="18" charset="0"/>
            </a:endParaRPr>
          </a:p>
        </p:txBody>
      </p:sp>
      <p:sp>
        <p:nvSpPr>
          <p:cNvPr id="74754" name="Rectangle 2"/>
          <p:cNvSpPr>
            <a:spLocks noGrp="1" noChangeArrowheads="1"/>
          </p:cNvSpPr>
          <p:nvPr>
            <p:ph type="body" idx="4294967295"/>
          </p:nvPr>
        </p:nvSpPr>
        <p:spPr>
          <a:xfrm>
            <a:off x="839416" y="473404"/>
            <a:ext cx="10701420" cy="1143000"/>
          </a:xfrm>
        </p:spPr>
        <p:txBody>
          <a:bodyPr>
            <a:normAutofit/>
          </a:bodyPr>
          <a:lstStyle/>
          <a:p>
            <a:pPr marL="0" indent="0" algn="just" eaLnBrk="1" hangingPunct="1">
              <a:lnSpc>
                <a:spcPct val="150000"/>
              </a:lnSpc>
              <a:buClr>
                <a:schemeClr val="tx1"/>
              </a:buClr>
              <a:buNone/>
            </a:pPr>
            <a:r>
              <a:rPr lang="it-IT" dirty="0" smtClean="0"/>
              <a:t>Le disposizioni di legge contenute nel T.U.B. sono coerenti con la </a:t>
            </a:r>
            <a:r>
              <a:rPr lang="it-IT" b="1" u="sng" dirty="0" smtClean="0"/>
              <a:t>definizione economica di banca</a:t>
            </a:r>
            <a:r>
              <a:rPr lang="it-IT" dirty="0" smtClean="0"/>
              <a:t> formulata dall</a:t>
            </a:r>
            <a:r>
              <a:rPr lang="it-IT" altLang="it-IT" dirty="0" smtClean="0"/>
              <a:t>’</a:t>
            </a:r>
            <a:r>
              <a:rPr lang="it-IT" dirty="0" smtClean="0"/>
              <a:t>economia aziendale</a:t>
            </a:r>
          </a:p>
        </p:txBody>
      </p:sp>
      <p:sp>
        <p:nvSpPr>
          <p:cNvPr id="74755" name="Text Box 3"/>
          <p:cNvSpPr txBox="1">
            <a:spLocks noChangeArrowheads="1"/>
          </p:cNvSpPr>
          <p:nvPr/>
        </p:nvSpPr>
        <p:spPr bwMode="auto">
          <a:xfrm>
            <a:off x="627308" y="2882900"/>
            <a:ext cx="10585175" cy="2060885"/>
          </a:xfrm>
          <a:prstGeom prst="rect">
            <a:avLst/>
          </a:prstGeom>
          <a:solidFill>
            <a:srgbClr val="002060"/>
          </a:solidFill>
          <a:ln>
            <a:noFill/>
          </a:ln>
          <a:effectLs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lnSpc>
                <a:spcPct val="150000"/>
              </a:lnSpc>
              <a:spcBef>
                <a:spcPct val="50000"/>
              </a:spcBef>
            </a:pPr>
            <a:r>
              <a:rPr lang="it-IT" sz="2200" dirty="0">
                <a:solidFill>
                  <a:schemeClr val="bg1"/>
                </a:solidFill>
              </a:rPr>
              <a:t> = azienda di produzione che svolge sistematicamente e istituzionalmente a proprio rischio un</a:t>
            </a:r>
            <a:r>
              <a:rPr lang="it-IT" altLang="it-IT" sz="2200" dirty="0">
                <a:solidFill>
                  <a:schemeClr val="bg1"/>
                </a:solidFill>
              </a:rPr>
              <a:t>’</a:t>
            </a:r>
            <a:r>
              <a:rPr lang="it-IT" sz="2200" dirty="0">
                <a:solidFill>
                  <a:schemeClr val="bg1"/>
                </a:solidFill>
              </a:rPr>
              <a:t>attività di </a:t>
            </a:r>
            <a:r>
              <a:rPr lang="it-IT" sz="2200" b="1" u="sng" dirty="0">
                <a:solidFill>
                  <a:schemeClr val="bg1"/>
                </a:solidFill>
              </a:rPr>
              <a:t>intermediazione finanziaria</a:t>
            </a:r>
            <a:r>
              <a:rPr lang="it-IT" sz="2200" dirty="0">
                <a:solidFill>
                  <a:schemeClr val="bg1"/>
                </a:solidFill>
              </a:rPr>
              <a:t>, cioè una attività di conferimento di risorse finanziarie a titolo di credito, utilizzando </a:t>
            </a:r>
            <a:r>
              <a:rPr lang="it-IT" sz="2200" u="sng" dirty="0">
                <a:solidFill>
                  <a:schemeClr val="bg1"/>
                </a:solidFill>
              </a:rPr>
              <a:t>prevalentemente</a:t>
            </a:r>
            <a:r>
              <a:rPr lang="it-IT" sz="2200" dirty="0">
                <a:solidFill>
                  <a:schemeClr val="bg1"/>
                </a:solidFill>
              </a:rPr>
              <a:t> risorse ottenute </a:t>
            </a:r>
            <a:r>
              <a:rPr lang="it-IT" sz="2200" u="sng" dirty="0">
                <a:solidFill>
                  <a:schemeClr val="bg1"/>
                </a:solidFill>
              </a:rPr>
              <a:t>da terzi</a:t>
            </a:r>
            <a:r>
              <a:rPr lang="it-IT" sz="2200" dirty="0">
                <a:solidFill>
                  <a:schemeClr val="bg1"/>
                </a:solidFill>
              </a:rPr>
              <a:t> a titolo di debito e, in parte, risorse a titolo di capitale proprio …………</a:t>
            </a:r>
          </a:p>
        </p:txBody>
      </p:sp>
      <p:sp>
        <p:nvSpPr>
          <p:cNvPr id="3" name="Freccia in giù 2"/>
          <p:cNvSpPr/>
          <p:nvPr/>
        </p:nvSpPr>
        <p:spPr bwMode="auto">
          <a:xfrm>
            <a:off x="4339741" y="1854797"/>
            <a:ext cx="2061057" cy="789709"/>
          </a:xfrm>
          <a:prstGeom prst="downArrow">
            <a:avLst>
              <a:gd name="adj1" fmla="val 50000"/>
              <a:gd name="adj2" fmla="val 5128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4201854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chor="ctr"/>
          <a:lstStyle/>
          <a:p>
            <a:r>
              <a:rPr lang="it-IT" b="1" dirty="0" smtClean="0">
                <a:solidFill>
                  <a:srgbClr val="002060"/>
                </a:solidFill>
              </a:rPr>
              <a:t>Struttura del corso</a:t>
            </a:r>
            <a:endParaRPr lang="en-US" b="1" dirty="0">
              <a:solidFill>
                <a:srgbClr val="002060"/>
              </a:solidFill>
            </a:endParaRPr>
          </a:p>
        </p:txBody>
      </p:sp>
      <p:sp>
        <p:nvSpPr>
          <p:cNvPr id="3" name="Segnaposto contenuto 2"/>
          <p:cNvSpPr>
            <a:spLocks noGrp="1"/>
          </p:cNvSpPr>
          <p:nvPr>
            <p:ph idx="1"/>
          </p:nvPr>
        </p:nvSpPr>
        <p:spPr>
          <a:xfrm>
            <a:off x="587775" y="1842655"/>
            <a:ext cx="10994625" cy="410662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algn="just">
              <a:lnSpc>
                <a:spcPct val="150000"/>
              </a:lnSpc>
              <a:buClr>
                <a:srgbClr val="002060"/>
              </a:buClr>
              <a:buSzPct val="100000"/>
            </a:pPr>
            <a:r>
              <a:rPr lang="it-IT" sz="2800" b="1" dirty="0"/>
              <a:t>54 ore comprese ore di esercitazioni</a:t>
            </a:r>
          </a:p>
          <a:p>
            <a:pPr algn="just">
              <a:lnSpc>
                <a:spcPct val="150000"/>
              </a:lnSpc>
              <a:buClr>
                <a:srgbClr val="002060"/>
              </a:buClr>
              <a:buSzPct val="100000"/>
            </a:pPr>
            <a:r>
              <a:rPr lang="it-IT" sz="2800" b="1" dirty="0"/>
              <a:t>La parte teorica del corso è essenzialmente divisa in due macro-aree:</a:t>
            </a:r>
          </a:p>
          <a:p>
            <a:pPr lvl="1" algn="just"/>
            <a:r>
              <a:rPr lang="it-IT" dirty="0"/>
              <a:t>Struttura e funzioni del sistema finanziario: il ruolo della banca </a:t>
            </a:r>
          </a:p>
          <a:p>
            <a:pPr lvl="1" algn="just"/>
            <a:r>
              <a:rPr lang="it-IT" dirty="0"/>
              <a:t>Aspetti gestionali: la gestione dei </a:t>
            </a:r>
            <a:r>
              <a:rPr lang="it-IT" dirty="0" smtClean="0"/>
              <a:t>rischi</a:t>
            </a:r>
          </a:p>
          <a:p>
            <a:pPr lvl="1" algn="just"/>
            <a:endParaRPr lang="it-IT" dirty="0"/>
          </a:p>
          <a:p>
            <a:pPr marL="17462" indent="0" algn="just">
              <a:buClr>
                <a:srgbClr val="002060"/>
              </a:buClr>
              <a:buNone/>
            </a:pPr>
            <a:r>
              <a:rPr lang="it-IT" sz="3200" b="1" dirty="0" smtClean="0"/>
              <a:t>Esercitazioni: operazioni bancarie di raccolta e impiego e domande a risposta multipla</a:t>
            </a:r>
            <a:endParaRPr lang="en-US" sz="2800" b="1" dirty="0"/>
          </a:p>
        </p:txBody>
      </p:sp>
      <p:sp>
        <p:nvSpPr>
          <p:cNvPr id="5" name="Segnaposto numero diapositiva 4"/>
          <p:cNvSpPr>
            <a:spLocks noGrp="1"/>
          </p:cNvSpPr>
          <p:nvPr>
            <p:ph type="sldNum" sz="quarter" idx="12"/>
          </p:nvPr>
        </p:nvSpPr>
        <p:spPr/>
        <p:txBody>
          <a:bodyPr/>
          <a:lstStyle/>
          <a:p>
            <a:fld id="{A2D3EB3A-317E-458A-B9A1-C49644B6E32E}" type="slidenum">
              <a:rPr lang="en-US" smtClean="0"/>
              <a:pPr/>
              <a:t>3</a:t>
            </a:fld>
            <a:endParaRPr lang="en-US"/>
          </a:p>
        </p:txBody>
      </p:sp>
    </p:spTree>
    <p:extLst>
      <p:ext uri="{BB962C8B-B14F-4D97-AF65-F5344CB8AC3E}">
        <p14:creationId xmlns:p14="http://schemas.microsoft.com/office/powerpoint/2010/main" val="2167063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9D7F2D6-EB26-4FEC-A21B-EDE2501B6ED2}" type="slidenum">
              <a:rPr lang="en-US" sz="1200">
                <a:latin typeface="Garamond" pitchFamily="18" charset="0"/>
              </a:rPr>
              <a:pPr eaLnBrk="1" hangingPunct="1"/>
              <a:t>30</a:t>
            </a:fld>
            <a:endParaRPr lang="en-US" sz="1200">
              <a:latin typeface="Garamond" pitchFamily="18" charset="0"/>
            </a:endParaRPr>
          </a:p>
        </p:txBody>
      </p:sp>
      <p:sp>
        <p:nvSpPr>
          <p:cNvPr id="76802" name="Text Box 2"/>
          <p:cNvSpPr txBox="1">
            <a:spLocks noChangeArrowheads="1"/>
          </p:cNvSpPr>
          <p:nvPr/>
        </p:nvSpPr>
        <p:spPr bwMode="auto">
          <a:xfrm>
            <a:off x="911424" y="620714"/>
            <a:ext cx="10670976" cy="1615827"/>
          </a:xfrm>
          <a:prstGeom prst="rect">
            <a:avLst/>
          </a:prstGeom>
          <a:solidFill>
            <a:srgbClr val="002060"/>
          </a:solidFill>
          <a:ln>
            <a:noFill/>
          </a:ln>
          <a:effectLst/>
          <a:extLst/>
        </p:spPr>
        <p:txBody>
          <a:bodyPr wrap="square">
            <a:spAutoFit/>
          </a:bodyPr>
          <a:lstStyle>
            <a:defPPr>
              <a:defRPr lang="en-US"/>
            </a:defPPr>
            <a:lvl1pPr algn="just" eaLnBrk="1" hangingPunct="1">
              <a:lnSpc>
                <a:spcPct val="150000"/>
              </a:lnSpc>
              <a:spcBef>
                <a:spcPct val="50000"/>
              </a:spcBef>
              <a:defRPr sz="2200">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it-IT" dirty="0"/>
              <a:t>….. Le risorse ottenute a titolo di debito possono anche caratterizzarsi per una scadenza a vista, assumendo in questo caso una forma tecnica idonea a fungere da mezzo di pagamento in sostituzione della moneta legale</a:t>
            </a:r>
          </a:p>
        </p:txBody>
      </p:sp>
      <p:sp>
        <p:nvSpPr>
          <p:cNvPr id="76803" name="Text Box 3"/>
          <p:cNvSpPr txBox="1">
            <a:spLocks noChangeArrowheads="1"/>
          </p:cNvSpPr>
          <p:nvPr/>
        </p:nvSpPr>
        <p:spPr bwMode="auto">
          <a:xfrm>
            <a:off x="803412" y="3865799"/>
            <a:ext cx="10887000" cy="178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lgn="just" eaLnBrk="1" hangingPunct="1">
              <a:lnSpc>
                <a:spcPct val="140000"/>
              </a:lnSpc>
              <a:spcBef>
                <a:spcPct val="50000"/>
              </a:spcBef>
              <a:buFont typeface="Wingdings" panose="05000000000000000000" pitchFamily="2" charset="2"/>
              <a:buChar char="§"/>
            </a:pPr>
            <a:r>
              <a:rPr lang="it-IT" sz="1800" dirty="0"/>
              <a:t> Le banche sono caratterizzate dalla </a:t>
            </a:r>
            <a:r>
              <a:rPr lang="it-IT" sz="1800" b="1" u="sng" dirty="0"/>
              <a:t>contemporanea</a:t>
            </a:r>
            <a:r>
              <a:rPr lang="it-IT" sz="1800" dirty="0"/>
              <a:t> presenza dell</a:t>
            </a:r>
            <a:r>
              <a:rPr lang="it-IT" altLang="it-IT" sz="1800" dirty="0"/>
              <a:t>’</a:t>
            </a:r>
            <a:r>
              <a:rPr lang="it-IT" sz="1800" dirty="0"/>
              <a:t>insieme di elementi sopra citati</a:t>
            </a:r>
          </a:p>
          <a:p>
            <a:pPr marL="285750" indent="-285750" algn="just" eaLnBrk="1" hangingPunct="1">
              <a:lnSpc>
                <a:spcPct val="140000"/>
              </a:lnSpc>
              <a:spcBef>
                <a:spcPct val="50000"/>
              </a:spcBef>
              <a:buFont typeface="Wingdings" panose="05000000000000000000" pitchFamily="2" charset="2"/>
              <a:buChar char="§"/>
            </a:pPr>
            <a:r>
              <a:rPr lang="it-IT" sz="1800" dirty="0"/>
              <a:t> In mancanza di anche un solo di tali elementi l</a:t>
            </a:r>
            <a:r>
              <a:rPr lang="it-IT" altLang="it-IT" sz="1800" dirty="0"/>
              <a:t>’</a:t>
            </a:r>
            <a:r>
              <a:rPr lang="it-IT" sz="1800" dirty="0"/>
              <a:t>azienda esaminata non può essere classificata come </a:t>
            </a:r>
            <a:r>
              <a:rPr lang="it-IT" altLang="it-IT" sz="1800" dirty="0"/>
              <a:t>“</a:t>
            </a:r>
            <a:r>
              <a:rPr lang="it-IT" sz="1800" dirty="0"/>
              <a:t>Banca</a:t>
            </a:r>
            <a:r>
              <a:rPr lang="it-IT" altLang="it-IT" sz="1800" dirty="0"/>
              <a:t>”</a:t>
            </a:r>
            <a:r>
              <a:rPr lang="it-IT" sz="1800" dirty="0"/>
              <a:t> e, quindi, farà parte di una diversa e articolata categoria di soggetti che vengono definiti, in generale, </a:t>
            </a:r>
            <a:r>
              <a:rPr lang="it-IT" altLang="it-IT" sz="1800" dirty="0"/>
              <a:t>“</a:t>
            </a:r>
            <a:r>
              <a:rPr lang="it-IT" altLang="ja-JP" sz="1800" b="1" u="sng" dirty="0"/>
              <a:t>Intermediari finanziari</a:t>
            </a:r>
            <a:r>
              <a:rPr lang="it-IT" altLang="it-IT" sz="1800" dirty="0"/>
              <a:t>”</a:t>
            </a:r>
            <a:endParaRPr lang="it-IT" sz="1800" dirty="0"/>
          </a:p>
        </p:txBody>
      </p:sp>
      <p:sp>
        <p:nvSpPr>
          <p:cNvPr id="76804" name="Text Box 4"/>
          <p:cNvSpPr txBox="1">
            <a:spLocks noChangeArrowheads="1"/>
          </p:cNvSpPr>
          <p:nvPr/>
        </p:nvSpPr>
        <p:spPr bwMode="auto">
          <a:xfrm>
            <a:off x="1199456" y="2803261"/>
            <a:ext cx="2159000" cy="466725"/>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b="1">
                <a:latin typeface="Arial" charset="0"/>
                <a:ea typeface="ＭＳ Ｐゴシック" charset="0"/>
              </a:rPr>
              <a:t>Attenzione</a:t>
            </a:r>
          </a:p>
        </p:txBody>
      </p:sp>
    </p:spTree>
    <p:extLst>
      <p:ext uri="{BB962C8B-B14F-4D97-AF65-F5344CB8AC3E}">
        <p14:creationId xmlns:p14="http://schemas.microsoft.com/office/powerpoint/2010/main" val="1223614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F3F7B31-F49C-4A6E-BE94-247FA768CFDC}" type="slidenum">
              <a:rPr lang="en-US" sz="1200">
                <a:latin typeface="Garamond" pitchFamily="18" charset="0"/>
              </a:rPr>
              <a:pPr eaLnBrk="1" hangingPunct="1"/>
              <a:t>31</a:t>
            </a:fld>
            <a:endParaRPr lang="en-US" sz="1200">
              <a:latin typeface="Garamond" pitchFamily="18" charset="0"/>
            </a:endParaRPr>
          </a:p>
        </p:txBody>
      </p:sp>
      <p:sp>
        <p:nvSpPr>
          <p:cNvPr id="78850" name="Rectangle 2"/>
          <p:cNvSpPr>
            <a:spLocks noGrp="1" noChangeArrowheads="1"/>
          </p:cNvSpPr>
          <p:nvPr>
            <p:ph type="body" idx="4294967295"/>
          </p:nvPr>
        </p:nvSpPr>
        <p:spPr>
          <a:xfrm>
            <a:off x="767408" y="782819"/>
            <a:ext cx="10565610" cy="1615827"/>
          </a:xfrm>
          <a:solidFill>
            <a:srgbClr val="002060"/>
          </a:solidFill>
          <a:ln>
            <a:noFill/>
          </a:ln>
          <a:effectLst/>
        </p:spPr>
        <p:txBody>
          <a:bodyPr wrap="square">
            <a:spAutoFit/>
          </a:bodyPr>
          <a:lstStyle/>
          <a:p>
            <a:pPr marL="0" indent="0" algn="ctr" eaLnBrk="1" hangingPunct="1">
              <a:lnSpc>
                <a:spcPct val="150000"/>
              </a:lnSpc>
              <a:spcBef>
                <a:spcPct val="50000"/>
              </a:spcBef>
              <a:buNone/>
            </a:pPr>
            <a:r>
              <a:rPr lang="it-IT" sz="2200" kern="1200" dirty="0">
                <a:solidFill>
                  <a:schemeClr val="bg1"/>
                </a:solidFill>
                <a:latin typeface="Arial" pitchFamily="34" charset="0"/>
                <a:ea typeface="ＭＳ Ｐゴシック" pitchFamily="34" charset="-128"/>
                <a:cs typeface="+mn-cs"/>
              </a:rPr>
              <a:t>Oltre alla attività bancaria (raccolta di risparmio tra il pubblico e esercizio del credito), le banche esercitano ogni altra attività finanziaria, secondo la disciplina propria di ciascuna, nonché attività connesse e strumentali. </a:t>
            </a:r>
          </a:p>
        </p:txBody>
      </p:sp>
      <p:sp>
        <p:nvSpPr>
          <p:cNvPr id="78851" name="Text Box 3"/>
          <p:cNvSpPr txBox="1">
            <a:spLocks noChangeArrowheads="1"/>
          </p:cNvSpPr>
          <p:nvPr/>
        </p:nvSpPr>
        <p:spPr bwMode="auto">
          <a:xfrm>
            <a:off x="767408" y="2751680"/>
            <a:ext cx="2592388" cy="528637"/>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2800" b="1">
                <a:latin typeface="Arial" charset="0"/>
                <a:ea typeface="ＭＳ Ｐゴシック" charset="0"/>
              </a:rPr>
              <a:t>Attenzione</a:t>
            </a:r>
          </a:p>
        </p:txBody>
      </p:sp>
      <p:sp>
        <p:nvSpPr>
          <p:cNvPr id="78852" name="Text Box 4"/>
          <p:cNvSpPr txBox="1">
            <a:spLocks noChangeArrowheads="1"/>
          </p:cNvSpPr>
          <p:nvPr/>
        </p:nvSpPr>
        <p:spPr bwMode="auto">
          <a:xfrm>
            <a:off x="770735" y="3789040"/>
            <a:ext cx="10725865" cy="155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lnSpc>
                <a:spcPct val="150000"/>
              </a:lnSpc>
              <a:spcBef>
                <a:spcPct val="50000"/>
              </a:spcBef>
            </a:pPr>
            <a:r>
              <a:rPr lang="it-IT" sz="2200" dirty="0"/>
              <a:t>Sono tuttavia </a:t>
            </a:r>
            <a:r>
              <a:rPr lang="it-IT" altLang="it-IT" sz="2200" dirty="0"/>
              <a:t>“</a:t>
            </a:r>
            <a:r>
              <a:rPr lang="it-IT" altLang="ja-JP" sz="2200" u="sng" dirty="0"/>
              <a:t>salve le riserve di legge</a:t>
            </a:r>
            <a:r>
              <a:rPr lang="it-IT" altLang="it-IT" sz="2200" dirty="0"/>
              <a:t>”</a:t>
            </a:r>
            <a:r>
              <a:rPr lang="it-IT" altLang="ja-JP" sz="2200" dirty="0"/>
              <a:t>. Ciò significa che vi sono alcune attività, quali ad esempio la gestione collettiva del risparmio e l</a:t>
            </a:r>
            <a:r>
              <a:rPr lang="it-IT" altLang="it-IT" sz="2200" dirty="0"/>
              <a:t>’</a:t>
            </a:r>
            <a:r>
              <a:rPr lang="it-IT" altLang="ja-JP" sz="2200" dirty="0"/>
              <a:t>attività assicurativa, che non possono essere svolte dalle banche in via diretta, perché riservate ad altri soggetti.  </a:t>
            </a:r>
            <a:endParaRPr lang="it-IT" sz="2200" dirty="0"/>
          </a:p>
        </p:txBody>
      </p:sp>
    </p:spTree>
    <p:extLst>
      <p:ext uri="{BB962C8B-B14F-4D97-AF65-F5344CB8AC3E}">
        <p14:creationId xmlns:p14="http://schemas.microsoft.com/office/powerpoint/2010/main" val="2773436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F0087AD-4681-4C3E-B355-3EF200C21424}" type="slidenum">
              <a:rPr lang="it-IT" smtClean="0"/>
              <a:t>32</a:t>
            </a:fld>
            <a:endParaRPr lang="it-IT"/>
          </a:p>
        </p:txBody>
      </p:sp>
      <p:sp>
        <p:nvSpPr>
          <p:cNvPr id="2" name="Titolo 1"/>
          <p:cNvSpPr>
            <a:spLocks noGrp="1"/>
          </p:cNvSpPr>
          <p:nvPr>
            <p:ph type="title" idx="4294967295"/>
          </p:nvPr>
        </p:nvSpPr>
        <p:spPr>
          <a:xfrm>
            <a:off x="609600" y="297910"/>
            <a:ext cx="10058400" cy="665240"/>
          </a:xfrm>
        </p:spPr>
        <p:txBody>
          <a:bodyPr>
            <a:normAutofit fontScale="90000"/>
          </a:bodyPr>
          <a:lstStyle/>
          <a:p>
            <a:r>
              <a:rPr lang="it-IT" b="1" dirty="0" smtClean="0">
                <a:solidFill>
                  <a:srgbClr val="002060"/>
                </a:solidFill>
              </a:rPr>
              <a:t>Diversi modelli di business</a:t>
            </a:r>
            <a:endParaRPr lang="it-IT" b="1" dirty="0">
              <a:solidFill>
                <a:srgbClr val="002060"/>
              </a:solidFill>
            </a:endParaRPr>
          </a:p>
        </p:txBody>
      </p:sp>
      <p:sp>
        <p:nvSpPr>
          <p:cNvPr id="6" name="CasellaDiTesto 5"/>
          <p:cNvSpPr txBox="1"/>
          <p:nvPr/>
        </p:nvSpPr>
        <p:spPr>
          <a:xfrm>
            <a:off x="609600" y="1424066"/>
            <a:ext cx="2838138" cy="113877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3400" dirty="0" smtClean="0"/>
              <a:t>Banche commerciali</a:t>
            </a:r>
            <a:endParaRPr lang="it-IT" sz="3400" dirty="0"/>
          </a:p>
        </p:txBody>
      </p:sp>
      <p:sp>
        <p:nvSpPr>
          <p:cNvPr id="7" name="CasellaDiTesto 6"/>
          <p:cNvSpPr txBox="1"/>
          <p:nvPr/>
        </p:nvSpPr>
        <p:spPr>
          <a:xfrm>
            <a:off x="4318000" y="1424065"/>
            <a:ext cx="2838138" cy="1138773"/>
          </a:xfrm>
          <a:prstGeom prst="rect">
            <a:avLst/>
          </a:prstGeom>
          <a:solidFill>
            <a:srgbClr val="00206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it-IT" sz="3400" dirty="0" err="1" smtClean="0"/>
              <a:t>Investment</a:t>
            </a:r>
            <a:r>
              <a:rPr lang="it-IT" sz="3400" dirty="0" smtClean="0"/>
              <a:t> </a:t>
            </a:r>
            <a:r>
              <a:rPr lang="it-IT" sz="3400" dirty="0" err="1" smtClean="0"/>
              <a:t>banks</a:t>
            </a:r>
            <a:endParaRPr lang="it-IT" sz="3400" dirty="0"/>
          </a:p>
        </p:txBody>
      </p:sp>
      <p:sp>
        <p:nvSpPr>
          <p:cNvPr id="8" name="CasellaDiTesto 7"/>
          <p:cNvSpPr txBox="1"/>
          <p:nvPr/>
        </p:nvSpPr>
        <p:spPr>
          <a:xfrm>
            <a:off x="8124696" y="1409590"/>
            <a:ext cx="3457703" cy="110799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it-IT" sz="2200" dirty="0" smtClean="0"/>
              <a:t>Private </a:t>
            </a:r>
            <a:r>
              <a:rPr lang="it-IT" sz="2200" dirty="0" err="1" smtClean="0"/>
              <a:t>banks</a:t>
            </a:r>
            <a:r>
              <a:rPr lang="it-IT" sz="2200" dirty="0" smtClean="0"/>
              <a:t> e banche specializzate nella gestione del risparmio</a:t>
            </a:r>
            <a:endParaRPr lang="it-IT" sz="2200" dirty="0"/>
          </a:p>
        </p:txBody>
      </p:sp>
      <p:sp>
        <p:nvSpPr>
          <p:cNvPr id="9" name="Freccia in giù 8"/>
          <p:cNvSpPr/>
          <p:nvPr/>
        </p:nvSpPr>
        <p:spPr>
          <a:xfrm>
            <a:off x="5274872" y="2982754"/>
            <a:ext cx="924393" cy="6595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3972872" y="3832367"/>
            <a:ext cx="3528392" cy="2308324"/>
          </a:xfrm>
          <a:prstGeom prst="rect">
            <a:avLst/>
          </a:prstGeom>
          <a:noFill/>
        </p:spPr>
        <p:txBody>
          <a:bodyPr wrap="square" rtlCol="0">
            <a:spAutoFit/>
          </a:bodyPr>
          <a:lstStyle/>
          <a:p>
            <a:pPr algn="ctr"/>
            <a:r>
              <a:rPr lang="it-IT" dirty="0" smtClean="0"/>
              <a:t>Banche operative prevalentemente in intermediazione mobiliare che svolgono attività a rischio sui mercati </a:t>
            </a:r>
            <a:endParaRPr lang="it-IT" dirty="0"/>
          </a:p>
        </p:txBody>
      </p:sp>
      <p:sp>
        <p:nvSpPr>
          <p:cNvPr id="11" name="Freccia in giù 10"/>
          <p:cNvSpPr/>
          <p:nvPr/>
        </p:nvSpPr>
        <p:spPr>
          <a:xfrm>
            <a:off x="1679732" y="2898940"/>
            <a:ext cx="924393" cy="6595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722860" y="3839983"/>
            <a:ext cx="2838138" cy="1200329"/>
          </a:xfrm>
          <a:prstGeom prst="rect">
            <a:avLst/>
          </a:prstGeom>
          <a:noFill/>
        </p:spPr>
        <p:txBody>
          <a:bodyPr wrap="square" rtlCol="0">
            <a:spAutoFit/>
          </a:bodyPr>
          <a:lstStyle/>
          <a:p>
            <a:pPr algn="ctr"/>
            <a:r>
              <a:rPr lang="it-IT" dirty="0" smtClean="0"/>
              <a:t>Banche tradizionali che guadagnano prevalentemente da margine di interesse</a:t>
            </a:r>
            <a:endParaRPr lang="it-IT" dirty="0"/>
          </a:p>
        </p:txBody>
      </p:sp>
      <p:sp>
        <p:nvSpPr>
          <p:cNvPr id="13" name="Freccia in giù 12"/>
          <p:cNvSpPr/>
          <p:nvPr/>
        </p:nvSpPr>
        <p:spPr>
          <a:xfrm>
            <a:off x="9306211" y="2982754"/>
            <a:ext cx="924393" cy="6595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7680176" y="3869963"/>
            <a:ext cx="4176464" cy="1569660"/>
          </a:xfrm>
          <a:prstGeom prst="rect">
            <a:avLst/>
          </a:prstGeom>
          <a:noFill/>
        </p:spPr>
        <p:txBody>
          <a:bodyPr wrap="square" rtlCol="0">
            <a:spAutoFit/>
          </a:bodyPr>
          <a:lstStyle/>
          <a:p>
            <a:pPr algn="ctr"/>
            <a:r>
              <a:rPr lang="it-IT" dirty="0" smtClean="0"/>
              <a:t>Operano prevalentemente con clienti persone fisiche. Offrono servizi di consulenza e gestione del risparmio. </a:t>
            </a:r>
            <a:endParaRPr lang="it-IT" dirty="0"/>
          </a:p>
        </p:txBody>
      </p:sp>
    </p:spTree>
    <p:extLst>
      <p:ext uri="{BB962C8B-B14F-4D97-AF65-F5344CB8AC3E}">
        <p14:creationId xmlns:p14="http://schemas.microsoft.com/office/powerpoint/2010/main" val="2887215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F0087AD-4681-4C3E-B355-3EF200C21424}" type="slidenum">
              <a:rPr lang="it-IT" smtClean="0"/>
              <a:t>33</a:t>
            </a:fld>
            <a:endParaRPr lang="it-IT"/>
          </a:p>
        </p:txBody>
      </p:sp>
      <p:sp>
        <p:nvSpPr>
          <p:cNvPr id="2" name="Titolo 1"/>
          <p:cNvSpPr>
            <a:spLocks noGrp="1"/>
          </p:cNvSpPr>
          <p:nvPr>
            <p:ph type="title" idx="4294967295"/>
          </p:nvPr>
        </p:nvSpPr>
        <p:spPr>
          <a:xfrm>
            <a:off x="609599" y="329107"/>
            <a:ext cx="10602883" cy="765175"/>
          </a:xfrm>
        </p:spPr>
        <p:txBody>
          <a:bodyPr/>
          <a:lstStyle/>
          <a:p>
            <a:r>
              <a:rPr lang="it-IT" b="1" dirty="0" smtClean="0">
                <a:solidFill>
                  <a:srgbClr val="002060"/>
                </a:solidFill>
              </a:rPr>
              <a:t>Che rischi corre la banca?</a:t>
            </a:r>
            <a:endParaRPr lang="it-IT" b="1" dirty="0">
              <a:solidFill>
                <a:srgbClr val="002060"/>
              </a:solidFill>
            </a:endParaRPr>
          </a:p>
        </p:txBody>
      </p:sp>
      <p:sp>
        <p:nvSpPr>
          <p:cNvPr id="5" name="CasellaDiTesto 4"/>
          <p:cNvSpPr txBox="1"/>
          <p:nvPr/>
        </p:nvSpPr>
        <p:spPr>
          <a:xfrm>
            <a:off x="609600" y="1424066"/>
            <a:ext cx="2838138" cy="113877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3400" dirty="0" smtClean="0"/>
              <a:t>Rischio di credito</a:t>
            </a:r>
            <a:endParaRPr lang="it-IT" sz="3400" dirty="0"/>
          </a:p>
        </p:txBody>
      </p:sp>
      <p:sp>
        <p:nvSpPr>
          <p:cNvPr id="6" name="CasellaDiTesto 5"/>
          <p:cNvSpPr txBox="1"/>
          <p:nvPr/>
        </p:nvSpPr>
        <p:spPr>
          <a:xfrm>
            <a:off x="4318000" y="1424065"/>
            <a:ext cx="2838138" cy="1138773"/>
          </a:xfrm>
          <a:prstGeom prst="rect">
            <a:avLst/>
          </a:prstGeom>
          <a:solidFill>
            <a:srgbClr val="00206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it-IT" sz="3400" dirty="0" smtClean="0"/>
              <a:t>Rischio di </a:t>
            </a:r>
            <a:r>
              <a:rPr lang="it-IT" sz="3400" dirty="0"/>
              <a:t>m</a:t>
            </a:r>
            <a:r>
              <a:rPr lang="it-IT" sz="3400" dirty="0" smtClean="0"/>
              <a:t>ercato</a:t>
            </a:r>
            <a:endParaRPr lang="it-IT" sz="3400" dirty="0"/>
          </a:p>
        </p:txBody>
      </p:sp>
      <p:sp>
        <p:nvSpPr>
          <p:cNvPr id="7" name="CasellaDiTesto 6"/>
          <p:cNvSpPr txBox="1"/>
          <p:nvPr/>
        </p:nvSpPr>
        <p:spPr>
          <a:xfrm>
            <a:off x="8026400" y="1424065"/>
            <a:ext cx="2838138" cy="113877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it-IT" sz="3400" dirty="0" smtClean="0"/>
              <a:t>Rischio operativo</a:t>
            </a:r>
            <a:endParaRPr lang="it-IT" sz="3400" dirty="0"/>
          </a:p>
        </p:txBody>
      </p:sp>
      <p:sp>
        <p:nvSpPr>
          <p:cNvPr id="8" name="Freccia in giù 7"/>
          <p:cNvSpPr/>
          <p:nvPr/>
        </p:nvSpPr>
        <p:spPr>
          <a:xfrm>
            <a:off x="5171607" y="2968052"/>
            <a:ext cx="924393" cy="6595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4318000" y="3957403"/>
            <a:ext cx="3434184" cy="1938992"/>
          </a:xfrm>
          <a:prstGeom prst="rect">
            <a:avLst/>
          </a:prstGeom>
          <a:noFill/>
        </p:spPr>
        <p:txBody>
          <a:bodyPr wrap="square" rtlCol="0">
            <a:spAutoFit/>
          </a:bodyPr>
          <a:lstStyle/>
          <a:p>
            <a:pPr algn="ctr"/>
            <a:r>
              <a:rPr lang="it-IT" sz="2000" dirty="0" smtClean="0"/>
              <a:t>Rischio di oscillazioni di variabili di mercato (tassi di interesse, tassi di cambio, andamento dei mercati). Impattano prevalentemente su portafoglio titoli</a:t>
            </a:r>
            <a:endParaRPr lang="it-IT" sz="2000" dirty="0"/>
          </a:p>
        </p:txBody>
      </p:sp>
      <p:sp>
        <p:nvSpPr>
          <p:cNvPr id="10" name="Freccia in giù 9"/>
          <p:cNvSpPr/>
          <p:nvPr/>
        </p:nvSpPr>
        <p:spPr>
          <a:xfrm>
            <a:off x="1576467" y="2850632"/>
            <a:ext cx="924393" cy="6595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722860" y="3839983"/>
            <a:ext cx="2838138" cy="1477328"/>
          </a:xfrm>
          <a:prstGeom prst="rect">
            <a:avLst/>
          </a:prstGeom>
          <a:noFill/>
        </p:spPr>
        <p:txBody>
          <a:bodyPr wrap="square" rtlCol="0">
            <a:spAutoFit/>
          </a:bodyPr>
          <a:lstStyle/>
          <a:p>
            <a:pPr algn="ctr"/>
            <a:r>
              <a:rPr lang="it-IT" dirty="0" smtClean="0"/>
              <a:t>Tipico rischio collegato all’intermediazione tradizionale (raccolta di denaro, prestito di denaro)</a:t>
            </a:r>
            <a:endParaRPr lang="it-IT" dirty="0"/>
          </a:p>
        </p:txBody>
      </p:sp>
      <p:sp>
        <p:nvSpPr>
          <p:cNvPr id="12" name="Freccia in giù 11"/>
          <p:cNvSpPr/>
          <p:nvPr/>
        </p:nvSpPr>
        <p:spPr>
          <a:xfrm>
            <a:off x="9011587" y="2880612"/>
            <a:ext cx="924393" cy="6595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8157980" y="3869963"/>
            <a:ext cx="2838138" cy="923330"/>
          </a:xfrm>
          <a:prstGeom prst="rect">
            <a:avLst/>
          </a:prstGeom>
          <a:noFill/>
        </p:spPr>
        <p:txBody>
          <a:bodyPr wrap="square" rtlCol="0">
            <a:spAutoFit/>
          </a:bodyPr>
          <a:lstStyle/>
          <a:p>
            <a:pPr algn="ctr"/>
            <a:r>
              <a:rPr lang="it-IT" dirty="0" smtClean="0"/>
              <a:t>Malfunzionamenti di sistemi, frodi, furti, errori di processo ……</a:t>
            </a:r>
            <a:endParaRPr lang="it-IT" dirty="0"/>
          </a:p>
        </p:txBody>
      </p:sp>
    </p:spTree>
    <p:extLst>
      <p:ext uri="{BB962C8B-B14F-4D97-AF65-F5344CB8AC3E}">
        <p14:creationId xmlns:p14="http://schemas.microsoft.com/office/powerpoint/2010/main" val="2007187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sz="3200" b="1" kern="1200" dirty="0">
                <a:solidFill>
                  <a:srgbClr val="002060"/>
                </a:solidFill>
                <a:latin typeface="Arial Narrow" pitchFamily="34" charset="0"/>
              </a:rPr>
              <a:t>Come si misura la solidità di una banca</a:t>
            </a:r>
            <a:r>
              <a:rPr lang="it-IT" sz="3200" b="1" kern="1200" dirty="0" smtClean="0">
                <a:solidFill>
                  <a:srgbClr val="002060"/>
                </a:solidFill>
                <a:latin typeface="Arial Narrow" pitchFamily="34" charset="0"/>
              </a:rPr>
              <a:t>? Una volta era semplice</a:t>
            </a:r>
            <a:endParaRPr lang="it-IT" sz="3200" b="1" kern="1200" dirty="0">
              <a:solidFill>
                <a:srgbClr val="002060"/>
              </a:solidFill>
              <a:latin typeface="Arial Narrow" pitchFamily="34" charset="0"/>
            </a:endParaRPr>
          </a:p>
        </p:txBody>
      </p:sp>
      <p:sp>
        <p:nvSpPr>
          <p:cNvPr id="4" name="Segnaposto numero diapositiva 3"/>
          <p:cNvSpPr>
            <a:spLocks noGrp="1"/>
          </p:cNvSpPr>
          <p:nvPr>
            <p:ph type="sldNum" sz="quarter" idx="12"/>
          </p:nvPr>
        </p:nvSpPr>
        <p:spPr/>
        <p:txBody>
          <a:bodyPr/>
          <a:lstStyle/>
          <a:p>
            <a:fld id="{7F0087AD-4681-4C3E-B355-3EF200C21424}" type="slidenum">
              <a:rPr lang="it-IT" smtClean="0"/>
              <a:pPr/>
              <a:t>34</a:t>
            </a:fld>
            <a:endParaRPr lang="it-IT"/>
          </a:p>
        </p:txBody>
      </p:sp>
      <p:grpSp>
        <p:nvGrpSpPr>
          <p:cNvPr id="5" name="Gruppo 4"/>
          <p:cNvGrpSpPr/>
          <p:nvPr/>
        </p:nvGrpSpPr>
        <p:grpSpPr>
          <a:xfrm>
            <a:off x="939200" y="2119606"/>
            <a:ext cx="10313599" cy="3487212"/>
            <a:chOff x="854441" y="2235549"/>
            <a:chExt cx="7633740" cy="2377899"/>
          </a:xfrm>
        </p:grpSpPr>
        <p:sp>
          <p:nvSpPr>
            <p:cNvPr id="6" name="CasellaDiTesto 5"/>
            <p:cNvSpPr txBox="1"/>
            <p:nvPr/>
          </p:nvSpPr>
          <p:spPr>
            <a:xfrm>
              <a:off x="4373381" y="2235549"/>
              <a:ext cx="3495207" cy="62961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t-IT" dirty="0"/>
                <a:t>Patrimonio di qualità primaria = Common </a:t>
              </a:r>
              <a:r>
                <a:rPr lang="it-IT" dirty="0" err="1"/>
                <a:t>Equity</a:t>
              </a:r>
              <a:r>
                <a:rPr lang="it-IT" dirty="0"/>
                <a:t> </a:t>
              </a:r>
              <a:r>
                <a:rPr lang="it-IT" dirty="0" err="1"/>
                <a:t>Tier</a:t>
              </a:r>
              <a:r>
                <a:rPr lang="it-IT" dirty="0"/>
                <a:t> 1= </a:t>
              </a:r>
              <a:r>
                <a:rPr lang="it-IT" b="1" dirty="0"/>
                <a:t>CET1 </a:t>
              </a:r>
              <a:endParaRPr lang="it-IT" b="1" dirty="0" smtClean="0"/>
            </a:p>
            <a:p>
              <a:pPr algn="ctr"/>
              <a:endParaRPr lang="it-IT" b="1" dirty="0"/>
            </a:p>
          </p:txBody>
        </p:sp>
        <p:sp>
          <p:nvSpPr>
            <p:cNvPr id="7" name="CasellaDiTesto 6"/>
            <p:cNvSpPr txBox="1"/>
            <p:nvPr/>
          </p:nvSpPr>
          <p:spPr>
            <a:xfrm>
              <a:off x="854441" y="2257013"/>
              <a:ext cx="3518940" cy="129070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t-IT" sz="2400" b="1" u="sng" dirty="0"/>
                <a:t>Patrimonio di base o </a:t>
              </a:r>
              <a:r>
                <a:rPr lang="it-IT" sz="2400" b="1" u="sng" dirty="0" err="1"/>
                <a:t>Tier</a:t>
              </a:r>
              <a:r>
                <a:rPr lang="it-IT" sz="2400" b="1" u="sng" dirty="0"/>
                <a:t> 1 </a:t>
              </a:r>
            </a:p>
            <a:p>
              <a:pPr algn="ctr">
                <a:lnSpc>
                  <a:spcPct val="150000"/>
                </a:lnSpc>
              </a:pPr>
              <a:r>
                <a:rPr lang="it-IT" sz="1350" dirty="0"/>
                <a:t>(in grado di assorbire le perdite in condizioni di continuità d’impresa o </a:t>
              </a:r>
              <a:r>
                <a:rPr lang="it-IT" sz="1350" i="1" dirty="0" err="1"/>
                <a:t>going</a:t>
              </a:r>
              <a:r>
                <a:rPr lang="it-IT" sz="1350" i="1" dirty="0"/>
                <a:t> </a:t>
              </a:r>
              <a:r>
                <a:rPr lang="it-IT" sz="1350" i="1" dirty="0" err="1"/>
                <a:t>concern</a:t>
              </a:r>
              <a:r>
                <a:rPr lang="it-IT" sz="1350" dirty="0"/>
                <a:t>) </a:t>
              </a:r>
              <a:endParaRPr lang="it-IT" sz="1350" dirty="0" smtClean="0"/>
            </a:p>
            <a:p>
              <a:pPr algn="ctr">
                <a:lnSpc>
                  <a:spcPct val="150000"/>
                </a:lnSpc>
              </a:pPr>
              <a:endParaRPr lang="it-IT" sz="1350" dirty="0"/>
            </a:p>
            <a:p>
              <a:pPr algn="ctr">
                <a:lnSpc>
                  <a:spcPct val="150000"/>
                </a:lnSpc>
              </a:pPr>
              <a:endParaRPr lang="it-IT" sz="1350" dirty="0"/>
            </a:p>
          </p:txBody>
        </p:sp>
        <p:sp>
          <p:nvSpPr>
            <p:cNvPr id="8" name="CasellaDiTesto 7"/>
            <p:cNvSpPr txBox="1"/>
            <p:nvPr/>
          </p:nvSpPr>
          <p:spPr>
            <a:xfrm>
              <a:off x="4384476" y="2858796"/>
              <a:ext cx="3495207" cy="5078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lnSpc>
                  <a:spcPct val="150000"/>
                </a:lnSpc>
              </a:pPr>
              <a:r>
                <a:rPr lang="it-IT" dirty="0" err="1"/>
                <a:t>Tier</a:t>
              </a:r>
              <a:r>
                <a:rPr lang="it-IT" dirty="0"/>
                <a:t> 1aggiuntivo</a:t>
              </a:r>
              <a:endParaRPr lang="it-IT" b="1" dirty="0"/>
            </a:p>
          </p:txBody>
        </p:sp>
        <p:sp>
          <p:nvSpPr>
            <p:cNvPr id="9" name="CasellaDiTesto 8"/>
            <p:cNvSpPr txBox="1"/>
            <p:nvPr/>
          </p:nvSpPr>
          <p:spPr>
            <a:xfrm>
              <a:off x="854441" y="3369967"/>
              <a:ext cx="3518940" cy="12434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t-IT" sz="2400" b="1" u="sng" dirty="0"/>
                <a:t>Patrimonio supplementare o </a:t>
              </a:r>
              <a:r>
                <a:rPr lang="it-IT" sz="2400" b="1" u="sng" dirty="0" err="1"/>
                <a:t>Tier</a:t>
              </a:r>
              <a:r>
                <a:rPr lang="it-IT" sz="2400" b="1" u="sng" dirty="0"/>
                <a:t> 2 </a:t>
              </a:r>
            </a:p>
            <a:p>
              <a:pPr algn="ctr">
                <a:lnSpc>
                  <a:spcPct val="150000"/>
                </a:lnSpc>
              </a:pPr>
              <a:r>
                <a:rPr lang="it-IT" sz="1350" dirty="0"/>
                <a:t>(in grado di assorbire le perdite in caso di crisi – </a:t>
              </a:r>
              <a:r>
                <a:rPr lang="it-IT" sz="1350" i="1" dirty="0" err="1"/>
                <a:t>gone</a:t>
              </a:r>
              <a:r>
                <a:rPr lang="it-IT" sz="1350" i="1" dirty="0"/>
                <a:t> </a:t>
              </a:r>
              <a:r>
                <a:rPr lang="it-IT" sz="1350" i="1" dirty="0" err="1"/>
                <a:t>concern</a:t>
              </a:r>
              <a:r>
                <a:rPr lang="it-IT" sz="1350" dirty="0"/>
                <a:t>). </a:t>
              </a:r>
            </a:p>
          </p:txBody>
        </p:sp>
        <p:sp>
          <p:nvSpPr>
            <p:cNvPr id="10" name="Terminatore 9"/>
            <p:cNvSpPr/>
            <p:nvPr/>
          </p:nvSpPr>
          <p:spPr bwMode="auto">
            <a:xfrm>
              <a:off x="4921897" y="3754991"/>
              <a:ext cx="3566284" cy="829309"/>
            </a:xfrm>
            <a:prstGeom prst="flowChartTerminator">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it-IT" sz="2250" dirty="0" err="1">
                  <a:solidFill>
                    <a:srgbClr val="000000"/>
                  </a:solidFill>
                  <a:latin typeface="Arial" charset="0"/>
                  <a:ea typeface="ＭＳ Ｐゴシック" charset="0"/>
                </a:rPr>
                <a:t>Risk</a:t>
              </a:r>
              <a:r>
                <a:rPr lang="it-IT" sz="2250" dirty="0">
                  <a:solidFill>
                    <a:srgbClr val="000000"/>
                  </a:solidFill>
                  <a:latin typeface="Arial" charset="0"/>
                  <a:ea typeface="ＭＳ Ｐゴシック" charset="0"/>
                </a:rPr>
                <a:t> </a:t>
              </a:r>
              <a:r>
                <a:rPr lang="it-IT" sz="2250" dirty="0" err="1">
                  <a:solidFill>
                    <a:srgbClr val="000000"/>
                  </a:solidFill>
                  <a:latin typeface="Arial" charset="0"/>
                  <a:ea typeface="ＭＳ Ｐゴシック" charset="0"/>
                </a:rPr>
                <a:t>weighted</a:t>
              </a:r>
              <a:r>
                <a:rPr lang="it-IT" sz="2250" dirty="0">
                  <a:solidFill>
                    <a:srgbClr val="000000"/>
                  </a:solidFill>
                  <a:latin typeface="Arial" charset="0"/>
                  <a:ea typeface="ＭＳ Ｐゴシック" charset="0"/>
                </a:rPr>
                <a:t> </a:t>
              </a:r>
              <a:r>
                <a:rPr lang="it-IT" sz="2250" dirty="0" err="1" smtClean="0">
                  <a:solidFill>
                    <a:srgbClr val="000000"/>
                  </a:solidFill>
                  <a:latin typeface="Arial" charset="0"/>
                  <a:ea typeface="ＭＳ Ｐゴシック" charset="0"/>
                </a:rPr>
                <a:t>assets</a:t>
              </a:r>
              <a:endParaRPr lang="it-IT" sz="2250" dirty="0" smtClean="0">
                <a:solidFill>
                  <a:srgbClr val="000000"/>
                </a:solidFill>
                <a:latin typeface="Arial" charset="0"/>
                <a:ea typeface="ＭＳ Ｐゴシック" charset="0"/>
              </a:endParaRPr>
            </a:p>
            <a:p>
              <a:pPr algn="ctr" defTabSz="685800" fontAlgn="base">
                <a:spcBef>
                  <a:spcPct val="0"/>
                </a:spcBef>
                <a:spcAft>
                  <a:spcPct val="0"/>
                </a:spcAft>
              </a:pPr>
              <a:r>
                <a:rPr lang="it-IT" dirty="0" smtClean="0">
                  <a:solidFill>
                    <a:srgbClr val="000000"/>
                  </a:solidFill>
                  <a:latin typeface="Arial" charset="0"/>
                  <a:ea typeface="ＭＳ Ｐゴシック" charset="0"/>
                </a:rPr>
                <a:t>(attività ponderate per il rischio)</a:t>
              </a:r>
              <a:endParaRPr lang="it-IT" dirty="0">
                <a:solidFill>
                  <a:srgbClr val="000000"/>
                </a:solidFill>
                <a:latin typeface="Arial" charset="0"/>
                <a:ea typeface="ＭＳ Ｐゴシック" charset="0"/>
              </a:endParaRPr>
            </a:p>
          </p:txBody>
        </p:sp>
      </p:grpSp>
      <p:sp>
        <p:nvSpPr>
          <p:cNvPr id="11" name="CasellaDiTesto 10"/>
          <p:cNvSpPr txBox="1"/>
          <p:nvPr/>
        </p:nvSpPr>
        <p:spPr>
          <a:xfrm>
            <a:off x="1028405" y="5823842"/>
            <a:ext cx="10536520" cy="461665"/>
          </a:xfrm>
          <a:prstGeom prst="rect">
            <a:avLst/>
          </a:prstGeom>
          <a:noFill/>
        </p:spPr>
        <p:txBody>
          <a:bodyPr wrap="square" rtlCol="0">
            <a:spAutoFit/>
          </a:bodyPr>
          <a:lstStyle/>
          <a:p>
            <a:r>
              <a:rPr lang="it-IT" sz="2400" dirty="0"/>
              <a:t>Basilea III: requisito minimo totale = </a:t>
            </a:r>
            <a:r>
              <a:rPr lang="it-IT" sz="2400" b="1" dirty="0"/>
              <a:t>10,5</a:t>
            </a:r>
            <a:r>
              <a:rPr lang="it-IT" sz="2400" b="1" dirty="0" smtClean="0"/>
              <a:t>% … una volta, ma ora…..</a:t>
            </a:r>
            <a:r>
              <a:rPr lang="it-IT" sz="2400" dirty="0"/>
              <a:t>	</a:t>
            </a:r>
          </a:p>
        </p:txBody>
      </p:sp>
      <p:sp>
        <p:nvSpPr>
          <p:cNvPr id="12" name="CasellaDiTesto 11"/>
          <p:cNvSpPr txBox="1"/>
          <p:nvPr/>
        </p:nvSpPr>
        <p:spPr>
          <a:xfrm>
            <a:off x="939200" y="1183871"/>
            <a:ext cx="9868708" cy="61555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it-IT" sz="3400" dirty="0" smtClean="0"/>
              <a:t>Il concetto di Patrimonio per le banche</a:t>
            </a:r>
            <a:endParaRPr lang="it-IT" sz="3400" dirty="0"/>
          </a:p>
        </p:txBody>
      </p:sp>
    </p:spTree>
    <p:extLst>
      <p:ext uri="{BB962C8B-B14F-4D97-AF65-F5344CB8AC3E}">
        <p14:creationId xmlns:p14="http://schemas.microsoft.com/office/powerpoint/2010/main" val="2785497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6A621FB-E694-4895-BD81-3203E7A5A605}" type="slidenum">
              <a:rPr lang="en-US" sz="1200">
                <a:latin typeface="Garamond" pitchFamily="18" charset="0"/>
              </a:rPr>
              <a:pPr eaLnBrk="1" hangingPunct="1"/>
              <a:t>35</a:t>
            </a:fld>
            <a:endParaRPr lang="en-US" sz="1200">
              <a:latin typeface="Garamond" pitchFamily="18" charset="0"/>
            </a:endParaRPr>
          </a:p>
        </p:txBody>
      </p:sp>
      <p:sp>
        <p:nvSpPr>
          <p:cNvPr id="80898" name="Rectangle 2"/>
          <p:cNvSpPr>
            <a:spLocks noGrp="1" noChangeArrowheads="1"/>
          </p:cNvSpPr>
          <p:nvPr>
            <p:ph type="title" idx="4294967295"/>
          </p:nvPr>
        </p:nvSpPr>
        <p:spPr>
          <a:xfrm>
            <a:off x="498070" y="271554"/>
            <a:ext cx="10058400" cy="80910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r>
              <a:rPr lang="it-IT" b="1" dirty="0">
                <a:solidFill>
                  <a:srgbClr val="002060"/>
                </a:solidFill>
              </a:rPr>
              <a:t>Gli altri intermediari finanziari</a:t>
            </a:r>
          </a:p>
        </p:txBody>
      </p:sp>
      <p:sp>
        <p:nvSpPr>
          <p:cNvPr id="80899" name="Rectangle 3"/>
          <p:cNvSpPr>
            <a:spLocks noGrp="1" noChangeArrowheads="1"/>
          </p:cNvSpPr>
          <p:nvPr>
            <p:ph type="body" idx="4294967295"/>
          </p:nvPr>
        </p:nvSpPr>
        <p:spPr>
          <a:xfrm>
            <a:off x="599900" y="1317375"/>
            <a:ext cx="11047817" cy="2728151"/>
          </a:xfrm>
        </p:spPr>
        <p:txBody>
          <a:bodyPr>
            <a:noAutofit/>
          </a:bodyPr>
          <a:lstStyle/>
          <a:p>
            <a:pPr algn="just" eaLnBrk="1" hangingPunct="1">
              <a:lnSpc>
                <a:spcPct val="130000"/>
              </a:lnSpc>
              <a:buClr>
                <a:schemeClr val="tx1"/>
              </a:buClr>
              <a:buFont typeface="Wingdings" panose="05000000000000000000" pitchFamily="2" charset="2"/>
              <a:buChar char="§"/>
            </a:pPr>
            <a:r>
              <a:rPr lang="it-IT" sz="2400" dirty="0"/>
              <a:t>Nei sistemi finanziari le banche rappresentano sicuramente l</a:t>
            </a:r>
            <a:r>
              <a:rPr lang="it-IT" altLang="it-IT" sz="2400" dirty="0"/>
              <a:t>’</a:t>
            </a:r>
            <a:r>
              <a:rPr lang="it-IT" sz="2400" dirty="0"/>
              <a:t>intermediario più importante sotto il profilo delle funzioni economiche svolte e delle dimensioni delle operazioni di raccolta e di impiego</a:t>
            </a:r>
          </a:p>
          <a:p>
            <a:pPr algn="just" eaLnBrk="1" hangingPunct="1">
              <a:lnSpc>
                <a:spcPct val="130000"/>
              </a:lnSpc>
              <a:buClr>
                <a:schemeClr val="tx1"/>
              </a:buClr>
              <a:buFont typeface="Wingdings" panose="05000000000000000000" pitchFamily="2" charset="2"/>
              <a:buChar char="§"/>
            </a:pPr>
            <a:r>
              <a:rPr lang="it-IT" sz="2400" dirty="0"/>
              <a:t>Tuttavia l</a:t>
            </a:r>
            <a:r>
              <a:rPr lang="it-IT" altLang="it-IT" sz="2400" dirty="0"/>
              <a:t>’</a:t>
            </a:r>
            <a:r>
              <a:rPr lang="it-IT" sz="2400" dirty="0"/>
              <a:t>evoluzione dei sistemi finanziari ha portato come conseguenza ad un ampliamento delle tipologie di intermediari esistenti</a:t>
            </a:r>
          </a:p>
        </p:txBody>
      </p:sp>
      <p:sp>
        <p:nvSpPr>
          <p:cNvPr id="80900" name="Text Box 4"/>
          <p:cNvSpPr txBox="1">
            <a:spLocks noChangeArrowheads="1"/>
          </p:cNvSpPr>
          <p:nvPr/>
        </p:nvSpPr>
        <p:spPr bwMode="auto">
          <a:xfrm>
            <a:off x="498070" y="4464090"/>
            <a:ext cx="11047817" cy="1138773"/>
          </a:xfrm>
          <a:prstGeom prst="rect">
            <a:avLst/>
          </a:prstGeom>
          <a:solidFill>
            <a:srgbClr val="002060"/>
          </a:solidFill>
          <a:extLst/>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algn="ctr">
              <a:defRPr sz="3400">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it-IT"/>
              <a:t>Vediamo dunque quali sono gli altri principali intermediari presenti sul mercato e che tipo di funzioni essi svolgono</a:t>
            </a:r>
          </a:p>
        </p:txBody>
      </p:sp>
    </p:spTree>
    <p:extLst>
      <p:ext uri="{BB962C8B-B14F-4D97-AF65-F5344CB8AC3E}">
        <p14:creationId xmlns:p14="http://schemas.microsoft.com/office/powerpoint/2010/main" val="1212265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EA42669-C640-4654-89F4-F782F73D73C8}" type="slidenum">
              <a:rPr lang="en-US" sz="1200">
                <a:solidFill>
                  <a:schemeClr val="bg1"/>
                </a:solidFill>
                <a:latin typeface="Garamond" pitchFamily="18" charset="0"/>
              </a:rPr>
              <a:pPr eaLnBrk="1" hangingPunct="1"/>
              <a:t>36</a:t>
            </a:fld>
            <a:endParaRPr lang="en-US" sz="1200">
              <a:solidFill>
                <a:schemeClr val="bg1"/>
              </a:solidFill>
              <a:latin typeface="Garamond" pitchFamily="18" charset="0"/>
            </a:endParaRPr>
          </a:p>
        </p:txBody>
      </p:sp>
      <p:sp>
        <p:nvSpPr>
          <p:cNvPr id="82946" name="Text Box 2"/>
          <p:cNvSpPr txBox="1">
            <a:spLocks noChangeArrowheads="1"/>
          </p:cNvSpPr>
          <p:nvPr/>
        </p:nvSpPr>
        <p:spPr bwMode="auto">
          <a:xfrm>
            <a:off x="696120" y="453453"/>
            <a:ext cx="3167855" cy="1076325"/>
          </a:xfrm>
          <a:prstGeom prst="rect">
            <a:avLst/>
          </a:prstGeom>
          <a:solidFill>
            <a:srgbClr val="002060"/>
          </a:solidFill>
          <a:ln w="9525">
            <a:solidFill>
              <a:schemeClr val="tx1"/>
            </a:solidFill>
            <a:miter lim="800000"/>
            <a:headEnd/>
            <a:tailEnd/>
          </a:ln>
          <a:effectLs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it-IT" sz="3200" b="1">
                <a:solidFill>
                  <a:schemeClr val="bg1"/>
                </a:solidFill>
              </a:rPr>
              <a:t>Società finanziarie</a:t>
            </a:r>
          </a:p>
        </p:txBody>
      </p:sp>
      <p:sp>
        <p:nvSpPr>
          <p:cNvPr id="82947" name="Text Box 3"/>
          <p:cNvSpPr txBox="1">
            <a:spLocks noChangeArrowheads="1"/>
          </p:cNvSpPr>
          <p:nvPr/>
        </p:nvSpPr>
        <p:spPr bwMode="auto">
          <a:xfrm>
            <a:off x="5045076" y="480062"/>
            <a:ext cx="642302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ct val="50000"/>
              </a:spcBef>
            </a:pPr>
            <a:r>
              <a:rPr lang="it-IT" sz="1800" dirty="0"/>
              <a:t>Si tratta di una categoria di operatori di vario tipo che svolgono la </a:t>
            </a:r>
            <a:r>
              <a:rPr lang="it-IT" sz="1800" u="sng" dirty="0"/>
              <a:t>funzione creditizia </a:t>
            </a:r>
            <a:r>
              <a:rPr lang="it-IT" sz="1800" dirty="0"/>
              <a:t>(= concessione di finanziamenti sotto qualsiasi forma) o di </a:t>
            </a:r>
            <a:r>
              <a:rPr lang="it-IT" sz="1800" u="sng" dirty="0"/>
              <a:t>assunzione di partecipazione</a:t>
            </a:r>
            <a:r>
              <a:rPr lang="it-IT" sz="1800" dirty="0"/>
              <a:t> in imprese ma che non presentano un</a:t>
            </a:r>
            <a:r>
              <a:rPr lang="it-IT" altLang="it-IT" sz="1800" dirty="0"/>
              <a:t>’</a:t>
            </a:r>
            <a:r>
              <a:rPr lang="it-IT" sz="1800" dirty="0"/>
              <a:t>autonoma capacità di provvista presso operatori finali. </a:t>
            </a:r>
          </a:p>
        </p:txBody>
      </p:sp>
      <p:sp>
        <p:nvSpPr>
          <p:cNvPr id="82949" name="Text Box 5"/>
          <p:cNvSpPr txBox="1">
            <a:spLocks noChangeArrowheads="1"/>
          </p:cNvSpPr>
          <p:nvPr/>
        </p:nvSpPr>
        <p:spPr bwMode="auto">
          <a:xfrm>
            <a:off x="696120" y="2205039"/>
            <a:ext cx="10886279" cy="1089529"/>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spcBef>
                <a:spcPct val="50000"/>
              </a:spcBef>
            </a:pPr>
            <a:r>
              <a:rPr lang="it-IT" sz="1800" b="1" u="sng"/>
              <a:t>Attenzione</a:t>
            </a:r>
            <a:r>
              <a:rPr lang="it-IT" sz="1800"/>
              <a:t>: proprio perché </a:t>
            </a:r>
            <a:r>
              <a:rPr lang="it-IT" sz="1800" b="1" u="sng"/>
              <a:t>non</a:t>
            </a:r>
            <a:r>
              <a:rPr lang="it-IT" sz="1800"/>
              <a:t> svolgono </a:t>
            </a:r>
            <a:r>
              <a:rPr lang="it-IT" sz="1800" b="1" u="sng"/>
              <a:t>congiuntamente</a:t>
            </a:r>
            <a:r>
              <a:rPr lang="it-IT" sz="1800" b="1"/>
              <a:t> </a:t>
            </a:r>
            <a:r>
              <a:rPr lang="it-IT" sz="1800"/>
              <a:t>l</a:t>
            </a:r>
            <a:r>
              <a:rPr lang="it-IT" altLang="it-IT" sz="1800"/>
              <a:t>’</a:t>
            </a:r>
            <a:r>
              <a:rPr lang="it-IT" sz="1800"/>
              <a:t>esercizio del credito e la raccolta di risparmio presso il pubblico (ma solo l</a:t>
            </a:r>
            <a:r>
              <a:rPr lang="it-IT" altLang="it-IT" sz="1800"/>
              <a:t>’</a:t>
            </a:r>
            <a:r>
              <a:rPr lang="it-IT" sz="1800"/>
              <a:t>esercizio del credito), queste società non possono essere classificate come </a:t>
            </a:r>
            <a:r>
              <a:rPr lang="it-IT" altLang="it-IT" sz="1800"/>
              <a:t>“</a:t>
            </a:r>
            <a:r>
              <a:rPr lang="it-IT" sz="1800"/>
              <a:t>Banche</a:t>
            </a:r>
            <a:r>
              <a:rPr lang="it-IT" altLang="it-IT" sz="1800"/>
              <a:t>”</a:t>
            </a:r>
            <a:r>
              <a:rPr lang="it-IT" sz="1800"/>
              <a:t>  </a:t>
            </a:r>
          </a:p>
        </p:txBody>
      </p:sp>
      <p:sp>
        <p:nvSpPr>
          <p:cNvPr id="82950" name="Text Box 6"/>
          <p:cNvSpPr txBox="1">
            <a:spLocks noChangeArrowheads="1"/>
          </p:cNvSpPr>
          <p:nvPr/>
        </p:nvSpPr>
        <p:spPr bwMode="auto">
          <a:xfrm>
            <a:off x="708316" y="3571676"/>
            <a:ext cx="10874083"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lgn="just" eaLnBrk="1" hangingPunct="1">
              <a:spcBef>
                <a:spcPct val="50000"/>
              </a:spcBef>
              <a:buFont typeface="Wingdings" panose="05000000000000000000" pitchFamily="2" charset="2"/>
              <a:buChar char="§"/>
            </a:pPr>
            <a:r>
              <a:rPr lang="it-IT" sz="1800" dirty="0"/>
              <a:t> Le società finanziarie sono iscritte in appositi elenchi previsti dall</a:t>
            </a:r>
            <a:r>
              <a:rPr lang="it-IT" altLang="it-IT" sz="1800" dirty="0"/>
              <a:t>’</a:t>
            </a:r>
            <a:r>
              <a:rPr lang="it-IT" sz="1800" dirty="0"/>
              <a:t>articolo 106 del T.U.B.</a:t>
            </a:r>
          </a:p>
          <a:p>
            <a:pPr marL="285750" indent="-285750" algn="just" eaLnBrk="1" hangingPunct="1">
              <a:spcBef>
                <a:spcPct val="50000"/>
              </a:spcBef>
              <a:buFont typeface="Wingdings" panose="05000000000000000000" pitchFamily="2" charset="2"/>
              <a:buChar char="§"/>
            </a:pPr>
            <a:r>
              <a:rPr lang="it-IT" sz="1800" dirty="0"/>
              <a:t> Tra le </a:t>
            </a:r>
            <a:r>
              <a:rPr lang="it-IT" sz="1800" u="sng" dirty="0"/>
              <a:t>principali</a:t>
            </a:r>
            <a:r>
              <a:rPr lang="it-IT" sz="1800" dirty="0"/>
              <a:t> tipologie di società finanziarie ritroviamo: </a:t>
            </a:r>
          </a:p>
        </p:txBody>
      </p:sp>
      <p:sp>
        <p:nvSpPr>
          <p:cNvPr id="82951" name="Oval 7"/>
          <p:cNvSpPr>
            <a:spLocks noChangeArrowheads="1"/>
          </p:cNvSpPr>
          <p:nvPr/>
        </p:nvSpPr>
        <p:spPr bwMode="auto">
          <a:xfrm>
            <a:off x="1774826" y="5011787"/>
            <a:ext cx="2017713" cy="936625"/>
          </a:xfrm>
          <a:prstGeom prst="ellipse">
            <a:avLst/>
          </a:prstGeom>
          <a:solidFill>
            <a:srgbClr val="00B0F0"/>
          </a:solidFill>
          <a:ln w="9525">
            <a:solidFill>
              <a:schemeClr val="tx1"/>
            </a:solidFill>
            <a:round/>
            <a:headEnd/>
            <a:tailEnd/>
          </a:ln>
          <a:effectLst/>
          <a:extLst/>
        </p:spPr>
        <p:txBody>
          <a:bodyPr wrap="none" anchor="ctr"/>
          <a:lstStyle/>
          <a:p>
            <a:pPr algn="ctr"/>
            <a:r>
              <a:rPr lang="it-IT" sz="1600"/>
              <a:t>Società di leasing</a:t>
            </a:r>
          </a:p>
        </p:txBody>
      </p:sp>
      <p:sp>
        <p:nvSpPr>
          <p:cNvPr id="82952" name="Oval 8"/>
          <p:cNvSpPr>
            <a:spLocks noChangeArrowheads="1"/>
          </p:cNvSpPr>
          <p:nvPr/>
        </p:nvSpPr>
        <p:spPr bwMode="auto">
          <a:xfrm>
            <a:off x="3863975" y="5011787"/>
            <a:ext cx="2160588" cy="9366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it-IT" sz="1600"/>
              <a:t>Società di factoring</a:t>
            </a:r>
          </a:p>
        </p:txBody>
      </p:sp>
      <p:sp>
        <p:nvSpPr>
          <p:cNvPr id="82953" name="Oval 9"/>
          <p:cNvSpPr>
            <a:spLocks noChangeArrowheads="1"/>
          </p:cNvSpPr>
          <p:nvPr/>
        </p:nvSpPr>
        <p:spPr bwMode="auto">
          <a:xfrm>
            <a:off x="6096000" y="5011787"/>
            <a:ext cx="2160588" cy="936625"/>
          </a:xfrm>
          <a:prstGeom prst="ellipse">
            <a:avLst/>
          </a:prstGeom>
          <a:solidFill>
            <a:srgbClr val="92D050"/>
          </a:solidFill>
          <a:ln w="9525">
            <a:solidFill>
              <a:schemeClr val="tx1"/>
            </a:solidFill>
            <a:round/>
            <a:headEnd/>
            <a:tailEnd/>
          </a:ln>
          <a:effectLst/>
          <a:extLst/>
        </p:spPr>
        <p:txBody>
          <a:bodyPr wrap="none" anchor="ctr"/>
          <a:lstStyle/>
          <a:p>
            <a:pPr algn="ctr"/>
            <a:r>
              <a:rPr lang="it-IT" sz="1600"/>
              <a:t>Società di credito</a:t>
            </a:r>
          </a:p>
          <a:p>
            <a:pPr algn="ctr"/>
            <a:r>
              <a:rPr lang="it-IT" sz="1600"/>
              <a:t>al consumo</a:t>
            </a:r>
          </a:p>
        </p:txBody>
      </p:sp>
      <p:sp>
        <p:nvSpPr>
          <p:cNvPr id="82954" name="Oval 10"/>
          <p:cNvSpPr>
            <a:spLocks noChangeArrowheads="1"/>
          </p:cNvSpPr>
          <p:nvPr/>
        </p:nvSpPr>
        <p:spPr bwMode="auto">
          <a:xfrm>
            <a:off x="8401051" y="5011787"/>
            <a:ext cx="2017713" cy="936625"/>
          </a:xfrm>
          <a:prstGeom prst="ellipse">
            <a:avLst/>
          </a:prstGeom>
          <a:solidFill>
            <a:srgbClr val="FFC000"/>
          </a:solidFill>
          <a:ln w="9525">
            <a:solidFill>
              <a:schemeClr val="tx1"/>
            </a:solidFill>
            <a:round/>
            <a:headEnd/>
            <a:tailEnd/>
          </a:ln>
          <a:effectLst/>
          <a:extLst/>
        </p:spPr>
        <p:txBody>
          <a:bodyPr wrap="none" anchor="ctr"/>
          <a:lstStyle/>
          <a:p>
            <a:pPr algn="ctr">
              <a:defRPr/>
            </a:pPr>
            <a:r>
              <a:rPr lang="it-IT" sz="1600">
                <a:latin typeface="Arial" charset="0"/>
                <a:ea typeface="ＭＳ Ｐゴシック" charset="0"/>
              </a:rPr>
              <a:t>Finanziarie</a:t>
            </a:r>
          </a:p>
          <a:p>
            <a:pPr algn="ctr">
              <a:defRPr/>
            </a:pPr>
            <a:r>
              <a:rPr lang="it-IT" sz="1600">
                <a:latin typeface="Arial" charset="0"/>
                <a:ea typeface="ＭＳ Ｐゴシック" charset="0"/>
              </a:rPr>
              <a:t>di partecipazione</a:t>
            </a:r>
          </a:p>
        </p:txBody>
      </p:sp>
      <p:sp>
        <p:nvSpPr>
          <p:cNvPr id="82955" name="Line 11"/>
          <p:cNvSpPr>
            <a:spLocks noChangeShapeType="1"/>
          </p:cNvSpPr>
          <p:nvPr/>
        </p:nvSpPr>
        <p:spPr bwMode="auto">
          <a:xfrm>
            <a:off x="5519738" y="4437112"/>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82956" name="Line 12"/>
          <p:cNvSpPr>
            <a:spLocks noChangeShapeType="1"/>
          </p:cNvSpPr>
          <p:nvPr/>
        </p:nvSpPr>
        <p:spPr bwMode="auto">
          <a:xfrm>
            <a:off x="2855913" y="4724448"/>
            <a:ext cx="6335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82957" name="Line 13"/>
          <p:cNvSpPr>
            <a:spLocks noChangeShapeType="1"/>
          </p:cNvSpPr>
          <p:nvPr/>
        </p:nvSpPr>
        <p:spPr bwMode="auto">
          <a:xfrm>
            <a:off x="2855913" y="4724448"/>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82958" name="Line 14"/>
          <p:cNvSpPr>
            <a:spLocks noChangeShapeType="1"/>
          </p:cNvSpPr>
          <p:nvPr/>
        </p:nvSpPr>
        <p:spPr bwMode="auto">
          <a:xfrm>
            <a:off x="4872038" y="4724448"/>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82959" name="Line 15"/>
          <p:cNvSpPr>
            <a:spLocks noChangeShapeType="1"/>
          </p:cNvSpPr>
          <p:nvPr/>
        </p:nvSpPr>
        <p:spPr bwMode="auto">
          <a:xfrm>
            <a:off x="7104063" y="4724448"/>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82960" name="Line 16"/>
          <p:cNvSpPr>
            <a:spLocks noChangeShapeType="1"/>
          </p:cNvSpPr>
          <p:nvPr/>
        </p:nvSpPr>
        <p:spPr bwMode="auto">
          <a:xfrm>
            <a:off x="9191625" y="4724448"/>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3" name="Freccia a destra 2"/>
          <p:cNvSpPr/>
          <p:nvPr/>
        </p:nvSpPr>
        <p:spPr bwMode="auto">
          <a:xfrm>
            <a:off x="4223792" y="764704"/>
            <a:ext cx="432048" cy="57606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2272389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891F248-C437-47E5-B7C5-9B1EA9EA1823}" type="slidenum">
              <a:rPr lang="en-US" sz="1200">
                <a:solidFill>
                  <a:schemeClr val="bg1"/>
                </a:solidFill>
                <a:latin typeface="Garamond" pitchFamily="18" charset="0"/>
              </a:rPr>
              <a:pPr eaLnBrk="1" hangingPunct="1"/>
              <a:t>37</a:t>
            </a:fld>
            <a:endParaRPr lang="en-US" sz="1200">
              <a:solidFill>
                <a:schemeClr val="bg1"/>
              </a:solidFill>
              <a:latin typeface="Garamond" pitchFamily="18" charset="0"/>
            </a:endParaRPr>
          </a:p>
        </p:txBody>
      </p:sp>
      <p:sp>
        <p:nvSpPr>
          <p:cNvPr id="87042" name="Text Box 2"/>
          <p:cNvSpPr txBox="1">
            <a:spLocks noChangeArrowheads="1"/>
          </p:cNvSpPr>
          <p:nvPr/>
        </p:nvSpPr>
        <p:spPr bwMode="auto">
          <a:xfrm>
            <a:off x="572509" y="419248"/>
            <a:ext cx="5257280" cy="830997"/>
          </a:xfrm>
          <a:prstGeom prst="rect">
            <a:avLst/>
          </a:prstGeom>
          <a:solidFill>
            <a:srgbClr val="002060"/>
          </a:solidFill>
          <a:ln w="9525">
            <a:solidFill>
              <a:schemeClr val="tx1"/>
            </a:solidFill>
            <a:miter lim="800000"/>
            <a:headEnd/>
            <a:tailEnd/>
          </a:ln>
          <a:effectLst/>
          <a:extLst/>
        </p:spPr>
        <p:txBody>
          <a:bodyPr wrap="square">
            <a:spAutoFit/>
          </a:bodyPr>
          <a:lstStyle>
            <a:defPPr>
              <a:defRPr lang="en-US"/>
            </a:defPPr>
            <a:lvl1pPr algn="ctr" eaLnBrk="1" hangingPunct="1">
              <a:spcBef>
                <a:spcPct val="50000"/>
              </a:spcBef>
              <a:defRPr sz="3200"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it-IT" sz="2400" dirty="0"/>
              <a:t>SIM (società di intermediazione mobiliare)</a:t>
            </a:r>
          </a:p>
        </p:txBody>
      </p:sp>
      <p:sp>
        <p:nvSpPr>
          <p:cNvPr id="87044" name="Text Box 4"/>
          <p:cNvSpPr txBox="1">
            <a:spLocks noChangeArrowheads="1"/>
          </p:cNvSpPr>
          <p:nvPr/>
        </p:nvSpPr>
        <p:spPr bwMode="auto">
          <a:xfrm>
            <a:off x="5850733" y="462377"/>
            <a:ext cx="5773734" cy="100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lnSpc>
                <a:spcPct val="110000"/>
              </a:lnSpc>
              <a:spcBef>
                <a:spcPct val="50000"/>
              </a:spcBef>
            </a:pPr>
            <a:r>
              <a:rPr lang="it-IT" sz="1800" dirty="0"/>
              <a:t>Società introdotte con la legge n. 1/91 e oggi disciplinate dal Testo Unico della Finanza. Sono iscritte in un Albo tenuto dalla </a:t>
            </a:r>
            <a:r>
              <a:rPr lang="it-IT" sz="1800" dirty="0" err="1"/>
              <a:t>Consob</a:t>
            </a:r>
            <a:endParaRPr lang="it-IT" sz="1800" dirty="0"/>
          </a:p>
        </p:txBody>
      </p:sp>
      <p:sp>
        <p:nvSpPr>
          <p:cNvPr id="87045" name="Text Box 5"/>
          <p:cNvSpPr txBox="1">
            <a:spLocks noChangeArrowheads="1"/>
          </p:cNvSpPr>
          <p:nvPr/>
        </p:nvSpPr>
        <p:spPr bwMode="auto">
          <a:xfrm>
            <a:off x="695400" y="1484784"/>
            <a:ext cx="10887000" cy="4524315"/>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lgn="just" eaLnBrk="1" hangingPunct="1">
              <a:lnSpc>
                <a:spcPct val="150000"/>
              </a:lnSpc>
              <a:spcBef>
                <a:spcPct val="50000"/>
              </a:spcBef>
              <a:buFont typeface="Wingdings" panose="05000000000000000000" pitchFamily="2" charset="2"/>
              <a:buChar char="§"/>
            </a:pPr>
            <a:r>
              <a:rPr lang="it-IT" sz="1600" dirty="0"/>
              <a:t> Si tratta di società per azioni che operano prevalentemente nel settore mobiliare potendo svolgere, come le banche, tutti i </a:t>
            </a:r>
            <a:r>
              <a:rPr lang="it-IT" sz="1600" u="sng" dirty="0"/>
              <a:t>servizi di investimento</a:t>
            </a:r>
            <a:r>
              <a:rPr lang="it-IT" sz="1600" dirty="0"/>
              <a:t> previsti dal Testo Unico della Finanza</a:t>
            </a:r>
          </a:p>
          <a:p>
            <a:pPr marL="285750" indent="-285750" algn="just" eaLnBrk="1" hangingPunct="1">
              <a:lnSpc>
                <a:spcPct val="150000"/>
              </a:lnSpc>
              <a:spcBef>
                <a:spcPct val="50000"/>
              </a:spcBef>
              <a:buFont typeface="Wingdings" panose="05000000000000000000" pitchFamily="2" charset="2"/>
              <a:buChar char="§"/>
            </a:pPr>
            <a:r>
              <a:rPr lang="it-IT" sz="1600" dirty="0"/>
              <a:t> </a:t>
            </a:r>
            <a:r>
              <a:rPr lang="it-IT" sz="1600" u="sng" dirty="0"/>
              <a:t>Originariamente</a:t>
            </a:r>
            <a:r>
              <a:rPr lang="it-IT" sz="1600" dirty="0"/>
              <a:t> le </a:t>
            </a:r>
            <a:r>
              <a:rPr lang="it-IT" sz="1600" dirty="0" err="1"/>
              <a:t>Sim</a:t>
            </a:r>
            <a:r>
              <a:rPr lang="it-IT" sz="1600" dirty="0"/>
              <a:t> potevano sfruttare </a:t>
            </a:r>
            <a:r>
              <a:rPr lang="it-IT" altLang="it-IT" sz="1600" dirty="0"/>
              <a:t>“</a:t>
            </a:r>
            <a:r>
              <a:rPr lang="it-IT" sz="1600" dirty="0"/>
              <a:t>l</a:t>
            </a:r>
            <a:r>
              <a:rPr lang="it-IT" altLang="it-IT" sz="1600" dirty="0"/>
              <a:t>’</a:t>
            </a:r>
            <a:r>
              <a:rPr lang="it-IT" sz="1600" dirty="0"/>
              <a:t>esclusiva</a:t>
            </a:r>
            <a:r>
              <a:rPr lang="it-IT" altLang="it-IT" sz="1600" dirty="0"/>
              <a:t>”</a:t>
            </a:r>
            <a:r>
              <a:rPr lang="it-IT" sz="1600" dirty="0"/>
              <a:t> delle contrattazioni in Borsa: in pratica, chi voleva comprare o vendere titoli in Borsa doveva effettuare la compravendita attraverso una SIM. Tale vantaggio operativo è però decaduto in quanto anche le banche sono state abilitate, a partire dal 1996, ad operare direttamente in Borsa. </a:t>
            </a:r>
          </a:p>
          <a:p>
            <a:pPr marL="285750" indent="-285750" algn="just" eaLnBrk="1" hangingPunct="1">
              <a:lnSpc>
                <a:spcPct val="150000"/>
              </a:lnSpc>
              <a:spcBef>
                <a:spcPct val="50000"/>
              </a:spcBef>
              <a:buFont typeface="Wingdings" panose="05000000000000000000" pitchFamily="2" charset="2"/>
              <a:buChar char="§"/>
            </a:pPr>
            <a:r>
              <a:rPr lang="it-IT" sz="1600" dirty="0"/>
              <a:t> Il ruolo delle </a:t>
            </a:r>
            <a:r>
              <a:rPr lang="it-IT" sz="1600" dirty="0" err="1"/>
              <a:t>Sim</a:t>
            </a:r>
            <a:r>
              <a:rPr lang="it-IT" sz="1600" dirty="0"/>
              <a:t> si è di conseguenza ridimensionato. Molte di esse, peraltro, hanno deciso di trasformarsi in banche.</a:t>
            </a:r>
          </a:p>
          <a:p>
            <a:pPr marL="285750" indent="-285750" algn="just" eaLnBrk="1" hangingPunct="1">
              <a:lnSpc>
                <a:spcPct val="150000"/>
              </a:lnSpc>
              <a:spcBef>
                <a:spcPct val="50000"/>
              </a:spcBef>
              <a:buFont typeface="Wingdings" panose="05000000000000000000" pitchFamily="2" charset="2"/>
              <a:buChar char="§"/>
            </a:pPr>
            <a:r>
              <a:rPr lang="it-IT" sz="1600" dirty="0"/>
              <a:t> Le </a:t>
            </a:r>
            <a:r>
              <a:rPr lang="it-IT" sz="1600" dirty="0" err="1"/>
              <a:t>Sim</a:t>
            </a:r>
            <a:r>
              <a:rPr lang="it-IT" sz="1600" dirty="0"/>
              <a:t> possono avvalersi, nella commercializzazione dei propri servizi, di </a:t>
            </a:r>
            <a:r>
              <a:rPr lang="it-IT" sz="1600" dirty="0" smtClean="0"/>
              <a:t>Consulenti finanziari abilitati all’offerta fuori sede (persone </a:t>
            </a:r>
            <a:r>
              <a:rPr lang="it-IT" sz="1600" dirty="0"/>
              <a:t>fisiche abilitate all</a:t>
            </a:r>
            <a:r>
              <a:rPr lang="it-IT" altLang="it-IT" sz="1600" dirty="0"/>
              <a:t>’</a:t>
            </a:r>
            <a:r>
              <a:rPr lang="it-IT" sz="1600" dirty="0"/>
              <a:t>offerta fuori sede di servizi di investimento e di strumenti finanziari che operano in qualità di agenti e con vincolo di </a:t>
            </a:r>
            <a:r>
              <a:rPr lang="it-IT" sz="1600" dirty="0" err="1"/>
              <a:t>monomandato</a:t>
            </a:r>
            <a:r>
              <a:rPr lang="it-IT" sz="1600" dirty="0"/>
              <a:t>); tuttavia le reti di </a:t>
            </a:r>
            <a:r>
              <a:rPr lang="it-IT" sz="1600" dirty="0" smtClean="0"/>
              <a:t>CF più </a:t>
            </a:r>
            <a:r>
              <a:rPr lang="it-IT" sz="1600" dirty="0"/>
              <a:t>numerose fanno oggi capo a intermediari bancari</a:t>
            </a:r>
          </a:p>
        </p:txBody>
      </p:sp>
    </p:spTree>
    <p:extLst>
      <p:ext uri="{BB962C8B-B14F-4D97-AF65-F5344CB8AC3E}">
        <p14:creationId xmlns:p14="http://schemas.microsoft.com/office/powerpoint/2010/main" val="1480300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46E765D-ECE2-4638-969A-AEF3F1C2B1CF}" type="slidenum">
              <a:rPr lang="en-US" sz="1200">
                <a:latin typeface="Garamond" pitchFamily="18" charset="0"/>
              </a:rPr>
              <a:pPr eaLnBrk="1" hangingPunct="1"/>
              <a:t>38</a:t>
            </a:fld>
            <a:endParaRPr lang="en-US" sz="1200">
              <a:latin typeface="Garamond" pitchFamily="18" charset="0"/>
            </a:endParaRPr>
          </a:p>
        </p:txBody>
      </p:sp>
      <p:sp>
        <p:nvSpPr>
          <p:cNvPr id="89090" name="Text Box 2"/>
          <p:cNvSpPr txBox="1">
            <a:spLocks noChangeArrowheads="1"/>
          </p:cNvSpPr>
          <p:nvPr/>
        </p:nvSpPr>
        <p:spPr bwMode="auto">
          <a:xfrm>
            <a:off x="767409" y="333376"/>
            <a:ext cx="4823768" cy="830997"/>
          </a:xfrm>
          <a:prstGeom prst="rect">
            <a:avLst/>
          </a:prstGeom>
          <a:solidFill>
            <a:srgbClr val="002060"/>
          </a:solidFill>
          <a:ln w="9525">
            <a:solidFill>
              <a:schemeClr val="tx1"/>
            </a:solidFill>
            <a:miter lim="800000"/>
            <a:headEnd/>
            <a:tailEnd/>
          </a:ln>
          <a:effectLst/>
          <a:extLst/>
        </p:spPr>
        <p:txBody>
          <a:bodyPr wrap="square">
            <a:spAutoFit/>
          </a:bodyPr>
          <a:lstStyle>
            <a:defPPr>
              <a:defRPr lang="en-US"/>
            </a:defPPr>
            <a:lvl1pPr algn="ctr" eaLnBrk="1" hangingPunct="1">
              <a:spcBef>
                <a:spcPct val="50000"/>
              </a:spcBef>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it-IT" sz="2400" dirty="0"/>
              <a:t>SGR (Società di gestione del risparmio)</a:t>
            </a:r>
          </a:p>
        </p:txBody>
      </p:sp>
      <p:sp>
        <p:nvSpPr>
          <p:cNvPr id="89092" name="Text Box 4"/>
          <p:cNvSpPr txBox="1">
            <a:spLocks noChangeArrowheads="1"/>
          </p:cNvSpPr>
          <p:nvPr/>
        </p:nvSpPr>
        <p:spPr bwMode="auto">
          <a:xfrm>
            <a:off x="5807968" y="333376"/>
            <a:ext cx="57744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ct val="50000"/>
              </a:spcBef>
            </a:pPr>
            <a:r>
              <a:rPr lang="it-IT" sz="1800" dirty="0"/>
              <a:t>Introdotte dal Testo Unico della Finanza, sono società per azioni iscritte in un Albo tenuto dalla Banca d</a:t>
            </a:r>
            <a:r>
              <a:rPr lang="it-IT" altLang="it-IT" sz="1800" dirty="0"/>
              <a:t>’</a:t>
            </a:r>
            <a:r>
              <a:rPr lang="it-IT" sz="1800" dirty="0"/>
              <a:t>Italia</a:t>
            </a:r>
          </a:p>
        </p:txBody>
      </p:sp>
      <p:sp>
        <p:nvSpPr>
          <p:cNvPr id="89093" name="Text Box 5"/>
          <p:cNvSpPr txBox="1">
            <a:spLocks noChangeArrowheads="1"/>
          </p:cNvSpPr>
          <p:nvPr/>
        </p:nvSpPr>
        <p:spPr bwMode="auto">
          <a:xfrm>
            <a:off x="767409" y="1405428"/>
            <a:ext cx="10729191" cy="4611519"/>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lgn="just" eaLnBrk="1" hangingPunct="1">
              <a:lnSpc>
                <a:spcPct val="150000"/>
              </a:lnSpc>
              <a:spcBef>
                <a:spcPct val="50000"/>
              </a:spcBef>
              <a:buFont typeface="Wingdings" panose="05000000000000000000" pitchFamily="2" charset="2"/>
              <a:buChar char="§"/>
            </a:pPr>
            <a:r>
              <a:rPr lang="it-IT" sz="1800" dirty="0"/>
              <a:t> Le SGR operano prevalentemente nel campo della </a:t>
            </a:r>
            <a:r>
              <a:rPr lang="it-IT" sz="1800" u="sng" dirty="0"/>
              <a:t>gestione collettiva</a:t>
            </a:r>
            <a:r>
              <a:rPr lang="it-IT" sz="1800" dirty="0"/>
              <a:t> del risparmio, insieme alle SICAV (vedi oltre)</a:t>
            </a:r>
          </a:p>
          <a:p>
            <a:pPr marL="285750" indent="-285750" algn="just" eaLnBrk="1" hangingPunct="1">
              <a:lnSpc>
                <a:spcPct val="150000"/>
              </a:lnSpc>
              <a:spcBef>
                <a:spcPct val="50000"/>
              </a:spcBef>
              <a:buFont typeface="Wingdings" panose="05000000000000000000" pitchFamily="2" charset="2"/>
              <a:buChar char="§"/>
            </a:pPr>
            <a:r>
              <a:rPr lang="it-IT" sz="1800" dirty="0"/>
              <a:t> Le SGR gestiscono, </a:t>
            </a:r>
            <a:r>
              <a:rPr lang="it-IT" sz="1800" u="sng" dirty="0"/>
              <a:t>in via esclusiva</a:t>
            </a:r>
            <a:r>
              <a:rPr lang="it-IT" sz="1800" dirty="0"/>
              <a:t>, i fondi comuni di investimento: ciò significa, quindi, che una </a:t>
            </a:r>
            <a:r>
              <a:rPr lang="it-IT" sz="1800" u="sng" dirty="0"/>
              <a:t>banca non può gestire</a:t>
            </a:r>
            <a:r>
              <a:rPr lang="it-IT" sz="1800" dirty="0"/>
              <a:t> un fondo comune di investimento!! La </a:t>
            </a:r>
            <a:r>
              <a:rPr lang="it-IT" sz="1800" u="sng" dirty="0"/>
              <a:t>banca colloca</a:t>
            </a:r>
            <a:r>
              <a:rPr lang="it-IT" sz="1800" dirty="0"/>
              <a:t> presso gli investitori i fondi comuni gestiti da SGR!! </a:t>
            </a:r>
          </a:p>
          <a:p>
            <a:pPr marL="285750" indent="-285750" algn="just" eaLnBrk="1" hangingPunct="1">
              <a:lnSpc>
                <a:spcPct val="150000"/>
              </a:lnSpc>
              <a:spcBef>
                <a:spcPct val="50000"/>
              </a:spcBef>
              <a:buFont typeface="Wingdings" panose="05000000000000000000" pitchFamily="2" charset="2"/>
              <a:buChar char="§"/>
            </a:pPr>
            <a:r>
              <a:rPr lang="it-IT" sz="1800" dirty="0"/>
              <a:t>Tuttavia la maggior parte delle SGR appartengono a gruppi bancari, anche se di recente le Autorità di Vigilanza (leggasi Banca d</a:t>
            </a:r>
            <a:r>
              <a:rPr lang="it-IT" altLang="it-IT" sz="1800" dirty="0"/>
              <a:t>’</a:t>
            </a:r>
            <a:r>
              <a:rPr lang="it-IT" sz="1800" dirty="0"/>
              <a:t>Italia) caldeggiano una maggiore autonomia di queste società dalle banche </a:t>
            </a:r>
          </a:p>
          <a:p>
            <a:pPr marL="285750" indent="-285750" algn="just" eaLnBrk="1" hangingPunct="1">
              <a:lnSpc>
                <a:spcPct val="150000"/>
              </a:lnSpc>
              <a:spcBef>
                <a:spcPct val="50000"/>
              </a:spcBef>
              <a:buFont typeface="Wingdings" panose="05000000000000000000" pitchFamily="2" charset="2"/>
              <a:buChar char="§"/>
            </a:pPr>
            <a:r>
              <a:rPr lang="it-IT" sz="1800" dirty="0"/>
              <a:t>Oltre a gestire i fondi comuni di investimento le SGR possono istituire e gestire fondi pensione, svolgere l</a:t>
            </a:r>
            <a:r>
              <a:rPr lang="it-IT" altLang="it-IT" sz="1800" dirty="0"/>
              <a:t>’</a:t>
            </a:r>
            <a:r>
              <a:rPr lang="it-IT" sz="1800" dirty="0"/>
              <a:t>attività di </a:t>
            </a:r>
            <a:r>
              <a:rPr lang="it-IT" sz="1800" u="sng" dirty="0"/>
              <a:t>gestione individuale</a:t>
            </a:r>
            <a:r>
              <a:rPr lang="it-IT" sz="1800" dirty="0"/>
              <a:t> di portafogli nonché attività connesse e strumentali</a:t>
            </a:r>
          </a:p>
        </p:txBody>
      </p:sp>
    </p:spTree>
    <p:extLst>
      <p:ext uri="{BB962C8B-B14F-4D97-AF65-F5344CB8AC3E}">
        <p14:creationId xmlns:p14="http://schemas.microsoft.com/office/powerpoint/2010/main" val="3411742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FA64D06-F754-43DB-9CD1-815E9EF5C0D9}" type="slidenum">
              <a:rPr lang="en-US" sz="1200">
                <a:latin typeface="Garamond" pitchFamily="18" charset="0"/>
              </a:rPr>
              <a:pPr eaLnBrk="1" hangingPunct="1"/>
              <a:t>39</a:t>
            </a:fld>
            <a:endParaRPr lang="en-US" sz="1200">
              <a:latin typeface="Garamond" pitchFamily="18" charset="0"/>
            </a:endParaRPr>
          </a:p>
        </p:txBody>
      </p:sp>
      <p:sp>
        <p:nvSpPr>
          <p:cNvPr id="91138" name="Text Box 2"/>
          <p:cNvSpPr txBox="1">
            <a:spLocks noChangeArrowheads="1"/>
          </p:cNvSpPr>
          <p:nvPr/>
        </p:nvSpPr>
        <p:spPr bwMode="auto">
          <a:xfrm>
            <a:off x="767408" y="597010"/>
            <a:ext cx="7200256" cy="461665"/>
          </a:xfrm>
          <a:prstGeom prst="rect">
            <a:avLst/>
          </a:prstGeom>
          <a:solidFill>
            <a:srgbClr val="002060"/>
          </a:solidFill>
          <a:ln w="9525">
            <a:solidFill>
              <a:schemeClr val="tx1"/>
            </a:solidFill>
            <a:miter lim="800000"/>
            <a:headEnd/>
            <a:tailEnd/>
          </a:ln>
          <a:effectLst/>
          <a:extLst/>
        </p:spPr>
        <p:txBody>
          <a:bodyPr wrap="square">
            <a:spAutoFit/>
          </a:bodyPr>
          <a:lstStyle>
            <a:defPPr>
              <a:defRPr lang="en-US"/>
            </a:defPPr>
            <a:lvl1pPr algn="ctr" eaLnBrk="1" hangingPunct="1">
              <a:spcBef>
                <a:spcPct val="50000"/>
              </a:spcBef>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it-IT" sz="2400"/>
              <a:t>Alcune definizioni in tema di gestione collettiva</a:t>
            </a:r>
          </a:p>
        </p:txBody>
      </p:sp>
      <p:grpSp>
        <p:nvGrpSpPr>
          <p:cNvPr id="3" name="Gruppo 2"/>
          <p:cNvGrpSpPr/>
          <p:nvPr/>
        </p:nvGrpSpPr>
        <p:grpSpPr>
          <a:xfrm>
            <a:off x="911424" y="1484314"/>
            <a:ext cx="10670976" cy="4779962"/>
            <a:chOff x="2351088" y="1484314"/>
            <a:chExt cx="7848601" cy="4779962"/>
          </a:xfrm>
        </p:grpSpPr>
        <p:sp>
          <p:nvSpPr>
            <p:cNvPr id="91139" name="Line 3"/>
            <p:cNvSpPr>
              <a:spLocks noChangeShapeType="1"/>
            </p:cNvSpPr>
            <p:nvPr/>
          </p:nvSpPr>
          <p:spPr bwMode="auto">
            <a:xfrm>
              <a:off x="2351088" y="1484314"/>
              <a:ext cx="0" cy="2592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91140" name="Text Box 4"/>
            <p:cNvSpPr txBox="1">
              <a:spLocks noChangeArrowheads="1"/>
            </p:cNvSpPr>
            <p:nvPr/>
          </p:nvSpPr>
          <p:spPr bwMode="auto">
            <a:xfrm>
              <a:off x="2855914" y="1557339"/>
              <a:ext cx="73437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lnSpc>
                  <a:spcPct val="120000"/>
                </a:lnSpc>
                <a:spcBef>
                  <a:spcPct val="50000"/>
                </a:spcBef>
                <a:defRPr/>
              </a:pPr>
              <a:r>
                <a:rPr lang="it-IT" sz="1800" b="1">
                  <a:latin typeface="Arial" charset="0"/>
                  <a:ea typeface="ＭＳ Ｐゴシック" charset="0"/>
                </a:rPr>
                <a:t>Oicr </a:t>
              </a:r>
              <a:r>
                <a:rPr lang="it-IT" sz="1800">
                  <a:latin typeface="Arial" charset="0"/>
                  <a:ea typeface="ＭＳ Ｐゴシック" charset="0"/>
                </a:rPr>
                <a:t>(organismi di investimento collettivo del risparmio): i fondi comuni di investimento e le Sicav</a:t>
              </a:r>
            </a:p>
          </p:txBody>
        </p:sp>
        <p:sp>
          <p:nvSpPr>
            <p:cNvPr id="91141" name="Text Box 5"/>
            <p:cNvSpPr txBox="1">
              <a:spLocks noChangeArrowheads="1"/>
            </p:cNvSpPr>
            <p:nvPr/>
          </p:nvSpPr>
          <p:spPr bwMode="auto">
            <a:xfrm>
              <a:off x="2782889" y="2565401"/>
              <a:ext cx="73437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lnSpc>
                  <a:spcPct val="120000"/>
                </a:lnSpc>
              </a:pPr>
              <a:r>
                <a:rPr lang="it-IT" sz="1800" b="1" dirty="0"/>
                <a:t>Fondo comune di investimento</a:t>
              </a:r>
              <a:r>
                <a:rPr lang="it-IT" sz="1800" dirty="0"/>
                <a:t>: patrimonio autonomo, suddiviso in quote, di pertinenza di una pluralità di partecipanti, </a:t>
              </a:r>
              <a:r>
                <a:rPr lang="it-IT" sz="1800" u="sng" dirty="0"/>
                <a:t>gestito in monte</a:t>
              </a:r>
              <a:endParaRPr lang="it-IT" sz="1800" dirty="0"/>
            </a:p>
          </p:txBody>
        </p:sp>
        <p:sp>
          <p:nvSpPr>
            <p:cNvPr id="91142" name="Text Box 6"/>
            <p:cNvSpPr txBox="1">
              <a:spLocks noChangeArrowheads="1"/>
            </p:cNvSpPr>
            <p:nvPr/>
          </p:nvSpPr>
          <p:spPr bwMode="auto">
            <a:xfrm>
              <a:off x="2782889" y="3860801"/>
              <a:ext cx="7343775"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lnSpc>
                  <a:spcPct val="120000"/>
                </a:lnSpc>
                <a:defRPr/>
              </a:pPr>
              <a:r>
                <a:rPr lang="it-IT" sz="1800" b="1" dirty="0">
                  <a:latin typeface="Arial" charset="0"/>
                  <a:ea typeface="ＭＳ Ｐゴシック" charset="0"/>
                </a:rPr>
                <a:t>Gestione collettiva del risparmio</a:t>
              </a:r>
              <a:r>
                <a:rPr lang="it-IT" sz="1800" dirty="0">
                  <a:latin typeface="Arial" charset="0"/>
                  <a:ea typeface="ＭＳ Ｐゴシック" charset="0"/>
                </a:rPr>
                <a:t>: il servizio che si realizza attraverso:</a:t>
              </a:r>
            </a:p>
            <a:p>
              <a:pPr algn="just">
                <a:lnSpc>
                  <a:spcPct val="120000"/>
                </a:lnSpc>
                <a:defRPr/>
              </a:pPr>
              <a:r>
                <a:rPr lang="it-IT" sz="1800" dirty="0">
                  <a:latin typeface="Arial" charset="0"/>
                  <a:ea typeface="ＭＳ Ｐゴシック" charset="0"/>
                </a:rPr>
                <a:t>1) la promozione, istituzione e organizzazione di fondi comuni d'investimento e l'amministrazione dei rapporti con i partecipanti;</a:t>
              </a:r>
            </a:p>
            <a:p>
              <a:pPr algn="just">
                <a:lnSpc>
                  <a:spcPct val="120000"/>
                </a:lnSpc>
                <a:defRPr/>
              </a:pPr>
              <a:r>
                <a:rPr lang="it-IT" sz="1800" dirty="0">
                  <a:latin typeface="Arial" charset="0"/>
                  <a:ea typeface="ＭＳ Ｐゴシック" charset="0"/>
                </a:rPr>
                <a:t>2) la gestione del patrimonio di </a:t>
              </a:r>
              <a:r>
                <a:rPr lang="it-IT" sz="1800" dirty="0" err="1">
                  <a:latin typeface="Arial" charset="0"/>
                  <a:ea typeface="ＭＳ Ｐゴシック" charset="0"/>
                </a:rPr>
                <a:t>Oicr</a:t>
              </a:r>
              <a:r>
                <a:rPr lang="it-IT" sz="1800" dirty="0">
                  <a:latin typeface="Arial" charset="0"/>
                  <a:ea typeface="ＭＳ Ｐゴシック" charset="0"/>
                </a:rPr>
                <a:t>, di propria o altrui istituzione, mediante l'investimento avente ad oggetto strumenti finanziari, crediti, o altri beni mobili o immobili</a:t>
              </a:r>
            </a:p>
          </p:txBody>
        </p:sp>
        <p:sp>
          <p:nvSpPr>
            <p:cNvPr id="91143" name="Line 7"/>
            <p:cNvSpPr>
              <a:spLocks noChangeShapeType="1"/>
            </p:cNvSpPr>
            <p:nvPr/>
          </p:nvSpPr>
          <p:spPr bwMode="auto">
            <a:xfrm>
              <a:off x="2351088" y="1844675"/>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91144" name="Line 8"/>
            <p:cNvSpPr>
              <a:spLocks noChangeShapeType="1"/>
            </p:cNvSpPr>
            <p:nvPr/>
          </p:nvSpPr>
          <p:spPr bwMode="auto">
            <a:xfrm>
              <a:off x="2351088" y="2852738"/>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sp>
          <p:nvSpPr>
            <p:cNvPr id="91145" name="Line 9"/>
            <p:cNvSpPr>
              <a:spLocks noChangeShapeType="1"/>
            </p:cNvSpPr>
            <p:nvPr/>
          </p:nvSpPr>
          <p:spPr bwMode="auto">
            <a:xfrm>
              <a:off x="2351088" y="4076700"/>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sz="1800">
                <a:latin typeface="Arial" charset="0"/>
                <a:ea typeface="ＭＳ Ｐゴシック" charset="0"/>
              </a:endParaRPr>
            </a:p>
          </p:txBody>
        </p:sp>
      </p:grpSp>
    </p:spTree>
    <p:extLst>
      <p:ext uri="{BB962C8B-B14F-4D97-AF65-F5344CB8AC3E}">
        <p14:creationId xmlns:p14="http://schemas.microsoft.com/office/powerpoint/2010/main" val="2159800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r>
              <a:rPr lang="it-IT" b="1" dirty="0">
                <a:solidFill>
                  <a:srgbClr val="002060"/>
                </a:solidFill>
              </a:rPr>
              <a:t>Materiale didattico</a:t>
            </a:r>
            <a:endParaRPr lang="en-US" b="1" dirty="0">
              <a:solidFill>
                <a:srgbClr val="002060"/>
              </a:solidFill>
            </a:endParaRPr>
          </a:p>
        </p:txBody>
      </p:sp>
      <p:sp>
        <p:nvSpPr>
          <p:cNvPr id="3" name="Segnaposto contenuto 2"/>
          <p:cNvSpPr>
            <a:spLocks noGrp="1"/>
          </p:cNvSpPr>
          <p:nvPr>
            <p:ph idx="1"/>
          </p:nvPr>
        </p:nvSpPr>
        <p:spPr>
          <a:xfrm>
            <a:off x="609600" y="1898073"/>
            <a:ext cx="10972800" cy="4050291"/>
          </a:xfrm>
        </p:spPr>
        <p:txBody>
          <a:bodyPr>
            <a:normAutofit/>
          </a:bodyPr>
          <a:lstStyle/>
          <a:p>
            <a:pPr algn="just">
              <a:lnSpc>
                <a:spcPct val="150000"/>
              </a:lnSpc>
              <a:buFont typeface="Wingdings" panose="05000000000000000000" pitchFamily="2" charset="2"/>
              <a:buChar char="§"/>
            </a:pPr>
            <a:r>
              <a:rPr lang="it-IT" sz="3000" dirty="0" smtClean="0"/>
              <a:t>Le presentazioni in PWP saranno rese disponibili sulla pagina web sotto la voce materiale didattico</a:t>
            </a:r>
          </a:p>
          <a:p>
            <a:pPr algn="just">
              <a:lnSpc>
                <a:spcPct val="150000"/>
              </a:lnSpc>
              <a:buFont typeface="Wingdings" panose="05000000000000000000" pitchFamily="2" charset="2"/>
              <a:buChar char="§"/>
            </a:pPr>
            <a:r>
              <a:rPr lang="it-IT" sz="3000" dirty="0" smtClean="0"/>
              <a:t>Oltre alle presentazioni saranno messi a disposizione dei video, degli articoli e dei </a:t>
            </a:r>
            <a:r>
              <a:rPr lang="it-IT" sz="3000" dirty="0" err="1" smtClean="0"/>
              <a:t>paper</a:t>
            </a:r>
            <a:r>
              <a:rPr lang="it-IT" sz="3000" dirty="0" smtClean="0"/>
              <a:t> che costituiscono </a:t>
            </a:r>
            <a:r>
              <a:rPr lang="it-IT" sz="3000" b="1" u="sng" dirty="0" smtClean="0"/>
              <a:t>parte integrante dell’esame</a:t>
            </a:r>
          </a:p>
          <a:p>
            <a:pPr algn="just">
              <a:lnSpc>
                <a:spcPct val="150000"/>
              </a:lnSpc>
              <a:buFont typeface="Wingdings" panose="05000000000000000000" pitchFamily="2" charset="2"/>
              <a:buChar char="§"/>
            </a:pPr>
            <a:r>
              <a:rPr lang="it-IT" sz="3000" dirty="0" smtClean="0"/>
              <a:t>Altro materiale utile è scaricabile sul sito www.contemplata.it</a:t>
            </a:r>
            <a:endParaRPr lang="en-US" sz="3000" dirty="0"/>
          </a:p>
        </p:txBody>
      </p:sp>
      <p:sp>
        <p:nvSpPr>
          <p:cNvPr id="4" name="Segnaposto numero diapositiva 3"/>
          <p:cNvSpPr>
            <a:spLocks noGrp="1"/>
          </p:cNvSpPr>
          <p:nvPr>
            <p:ph type="sldNum" sz="quarter" idx="12"/>
          </p:nvPr>
        </p:nvSpPr>
        <p:spPr/>
        <p:txBody>
          <a:bodyPr/>
          <a:lstStyle/>
          <a:p>
            <a:fld id="{A2D3EB3A-317E-458A-B9A1-C49644B6E32E}" type="slidenum">
              <a:rPr lang="en-US" smtClean="0"/>
              <a:pPr/>
              <a:t>4</a:t>
            </a:fld>
            <a:endParaRPr lang="en-US"/>
          </a:p>
        </p:txBody>
      </p:sp>
    </p:spTree>
    <p:extLst>
      <p:ext uri="{BB962C8B-B14F-4D97-AF65-F5344CB8AC3E}">
        <p14:creationId xmlns:p14="http://schemas.microsoft.com/office/powerpoint/2010/main" val="37726878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AFC3243-7D1B-406B-AAC7-E5968FB72837}" type="slidenum">
              <a:rPr lang="en-US" sz="1200">
                <a:latin typeface="Garamond" pitchFamily="18" charset="0"/>
              </a:rPr>
              <a:pPr eaLnBrk="1" hangingPunct="1"/>
              <a:t>40</a:t>
            </a:fld>
            <a:endParaRPr lang="en-US" sz="1200">
              <a:latin typeface="Garamond" pitchFamily="18" charset="0"/>
            </a:endParaRPr>
          </a:p>
        </p:txBody>
      </p:sp>
      <p:sp>
        <p:nvSpPr>
          <p:cNvPr id="93186" name="Text Box 2"/>
          <p:cNvSpPr txBox="1">
            <a:spLocks noChangeArrowheads="1"/>
          </p:cNvSpPr>
          <p:nvPr/>
        </p:nvSpPr>
        <p:spPr bwMode="auto">
          <a:xfrm>
            <a:off x="695400" y="333376"/>
            <a:ext cx="4968801" cy="830997"/>
          </a:xfrm>
          <a:prstGeom prst="rect">
            <a:avLst/>
          </a:prstGeom>
          <a:solidFill>
            <a:srgbClr val="002060"/>
          </a:solidFill>
          <a:ln w="9525">
            <a:solidFill>
              <a:schemeClr val="tx1"/>
            </a:solidFill>
            <a:miter lim="800000"/>
            <a:headEnd/>
            <a:tailEnd/>
          </a:ln>
          <a:effectLst/>
          <a:extLst/>
        </p:spPr>
        <p:txBody>
          <a:bodyPr wrap="square">
            <a:spAutoFit/>
          </a:bodyPr>
          <a:lstStyle>
            <a:defPPr>
              <a:defRPr lang="en-US"/>
            </a:defPPr>
            <a:lvl1pPr algn="ctr" eaLnBrk="1" hangingPunct="1">
              <a:spcBef>
                <a:spcPct val="50000"/>
              </a:spcBef>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it-IT" sz="2400"/>
              <a:t>SICAV (società di investimento a capitale variabile)</a:t>
            </a:r>
          </a:p>
        </p:txBody>
      </p:sp>
      <p:sp>
        <p:nvSpPr>
          <p:cNvPr id="93188" name="Text Box 4"/>
          <p:cNvSpPr txBox="1">
            <a:spLocks noChangeArrowheads="1"/>
          </p:cNvSpPr>
          <p:nvPr/>
        </p:nvSpPr>
        <p:spPr bwMode="auto">
          <a:xfrm>
            <a:off x="6311900" y="518042"/>
            <a:ext cx="5270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ct val="50000"/>
              </a:spcBef>
            </a:pPr>
            <a:r>
              <a:rPr lang="it-IT" sz="1800" dirty="0"/>
              <a:t>Società previste dal Testo Unico della Finanza e iscritte in un Albo tenuto dalla Banca d</a:t>
            </a:r>
            <a:r>
              <a:rPr lang="it-IT" altLang="it-IT" sz="1800" dirty="0"/>
              <a:t>’</a:t>
            </a:r>
            <a:r>
              <a:rPr lang="it-IT" sz="1800" dirty="0"/>
              <a:t>Italia</a:t>
            </a:r>
          </a:p>
        </p:txBody>
      </p:sp>
      <p:sp>
        <p:nvSpPr>
          <p:cNvPr id="93189" name="Text Box 5"/>
          <p:cNvSpPr txBox="1">
            <a:spLocks noChangeArrowheads="1"/>
          </p:cNvSpPr>
          <p:nvPr/>
        </p:nvSpPr>
        <p:spPr bwMode="auto">
          <a:xfrm>
            <a:off x="695400" y="1432782"/>
            <a:ext cx="11089232" cy="4601773"/>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lgn="just" eaLnBrk="1" hangingPunct="1">
              <a:lnSpc>
                <a:spcPct val="150000"/>
              </a:lnSpc>
              <a:spcBef>
                <a:spcPct val="50000"/>
              </a:spcBef>
              <a:buFont typeface="Wingdings" panose="05000000000000000000" pitchFamily="2" charset="2"/>
              <a:buChar char="§"/>
            </a:pPr>
            <a:r>
              <a:rPr lang="it-IT" sz="1600"/>
              <a:t> Anche le Sicav, come le SGR, svolgono la gestione collettiva del risparmio</a:t>
            </a:r>
          </a:p>
          <a:p>
            <a:pPr marL="285750" indent="-285750" algn="just" eaLnBrk="1" hangingPunct="1">
              <a:lnSpc>
                <a:spcPct val="150000"/>
              </a:lnSpc>
              <a:spcBef>
                <a:spcPct val="50000"/>
              </a:spcBef>
              <a:buFont typeface="Wingdings" panose="05000000000000000000" pitchFamily="2" charset="2"/>
              <a:buChar char="§"/>
            </a:pPr>
            <a:r>
              <a:rPr lang="it-IT" sz="1600"/>
              <a:t> Tuttavia, mentre le SGR effettuano la gestione collettiva attraverso l</a:t>
            </a:r>
            <a:r>
              <a:rPr lang="it-IT" altLang="it-IT" sz="1600"/>
              <a:t>’</a:t>
            </a:r>
            <a:r>
              <a:rPr lang="it-IT" sz="1600"/>
              <a:t>istituzione e la gestione di fondi comuni di investimento, le Sicav sono esse stesse un OICR (ossia uno strumento di investimento collettivo)</a:t>
            </a:r>
          </a:p>
          <a:p>
            <a:pPr marL="285750" indent="-285750" algn="just" eaLnBrk="1" hangingPunct="1">
              <a:lnSpc>
                <a:spcPct val="150000"/>
              </a:lnSpc>
              <a:spcBef>
                <a:spcPct val="50000"/>
              </a:spcBef>
              <a:buFont typeface="Wingdings" panose="05000000000000000000" pitchFamily="2" charset="2"/>
              <a:buChar char="§"/>
            </a:pPr>
            <a:r>
              <a:rPr lang="it-IT" sz="1600"/>
              <a:t>La Sicav viene infatti definita nel TUF come </a:t>
            </a:r>
            <a:r>
              <a:rPr lang="it-IT" altLang="it-IT" sz="1600"/>
              <a:t>“</a:t>
            </a:r>
            <a:r>
              <a:rPr lang="it-IT" sz="1600"/>
              <a:t>società per azioni a capitale variabile con sede legale e direzione generale in Italia </a:t>
            </a:r>
            <a:r>
              <a:rPr lang="it-IT" sz="1600" u="sng"/>
              <a:t>avente per oggetto esclusivo l'investimento collettivo del patrimonio raccolto mediante l'offerta al pubblico di proprie azioni</a:t>
            </a:r>
            <a:r>
              <a:rPr lang="it-IT" altLang="it-IT" sz="1600" u="sng"/>
              <a:t>”</a:t>
            </a:r>
            <a:endParaRPr lang="it-IT" altLang="ja-JP" sz="1600"/>
          </a:p>
          <a:p>
            <a:pPr marL="285750" indent="-285750" algn="just" eaLnBrk="1" hangingPunct="1">
              <a:lnSpc>
                <a:spcPct val="150000"/>
              </a:lnSpc>
              <a:spcBef>
                <a:spcPct val="50000"/>
              </a:spcBef>
              <a:buFont typeface="Wingdings" panose="05000000000000000000" pitchFamily="2" charset="2"/>
              <a:buChar char="§"/>
            </a:pPr>
            <a:r>
              <a:rPr lang="it-IT" sz="1600"/>
              <a:t>In termini semplici la Sicav è una società che raccoglie denaro </a:t>
            </a:r>
            <a:r>
              <a:rPr lang="it-IT" sz="1600" u="sng"/>
              <a:t>solo</a:t>
            </a:r>
            <a:r>
              <a:rPr lang="it-IT" sz="1600"/>
              <a:t> tramite l</a:t>
            </a:r>
            <a:r>
              <a:rPr lang="it-IT" altLang="it-IT" sz="1600"/>
              <a:t>’</a:t>
            </a:r>
            <a:r>
              <a:rPr lang="it-IT" sz="1600"/>
              <a:t>emissione di proprie azioni che vengono collocate presso i risparmiatori, e il cui unico scopo è quello di investire le risorse raccolte in strumenti finanziari (azioni e obbligazioni prevalentemente)</a:t>
            </a:r>
          </a:p>
          <a:p>
            <a:pPr marL="285750" indent="-285750" algn="just" eaLnBrk="1" hangingPunct="1">
              <a:lnSpc>
                <a:spcPct val="150000"/>
              </a:lnSpc>
              <a:spcBef>
                <a:spcPct val="50000"/>
              </a:spcBef>
              <a:buFont typeface="Wingdings" panose="05000000000000000000" pitchFamily="2" charset="2"/>
              <a:buChar char="§"/>
            </a:pPr>
            <a:r>
              <a:rPr lang="it-IT" sz="1600"/>
              <a:t>La Sicav è una società aperta (a capitale variabile), in quanto ogni giorno i risparmiatori possono sottoscrivere nuove azioni della Sicav, ovvero chiederne il rimborso, secondo le modalità stabilite dallo statuto della società stessa</a:t>
            </a:r>
          </a:p>
        </p:txBody>
      </p:sp>
    </p:spTree>
    <p:extLst>
      <p:ext uri="{BB962C8B-B14F-4D97-AF65-F5344CB8AC3E}">
        <p14:creationId xmlns:p14="http://schemas.microsoft.com/office/powerpoint/2010/main" val="17470676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794BB5B-3530-4777-81A4-E5E1D49E7C59}" type="slidenum">
              <a:rPr lang="en-US" sz="1200">
                <a:latin typeface="Garamond" pitchFamily="18" charset="0"/>
              </a:rPr>
              <a:pPr eaLnBrk="1" hangingPunct="1"/>
              <a:t>41</a:t>
            </a:fld>
            <a:endParaRPr lang="en-US" sz="1200">
              <a:latin typeface="Garamond" pitchFamily="18" charset="0"/>
            </a:endParaRPr>
          </a:p>
        </p:txBody>
      </p:sp>
      <p:sp>
        <p:nvSpPr>
          <p:cNvPr id="95234" name="Text Box 2"/>
          <p:cNvSpPr txBox="1">
            <a:spLocks noChangeArrowheads="1"/>
          </p:cNvSpPr>
          <p:nvPr/>
        </p:nvSpPr>
        <p:spPr bwMode="auto">
          <a:xfrm>
            <a:off x="1055440" y="333376"/>
            <a:ext cx="4176960" cy="461665"/>
          </a:xfrm>
          <a:prstGeom prst="rect">
            <a:avLst/>
          </a:prstGeom>
          <a:solidFill>
            <a:srgbClr val="002060"/>
          </a:solidFill>
          <a:ln w="9525">
            <a:solidFill>
              <a:schemeClr val="tx1"/>
            </a:solidFill>
            <a:miter lim="800000"/>
            <a:headEnd/>
            <a:tailEnd/>
          </a:ln>
          <a:effectLst/>
          <a:extLst/>
        </p:spPr>
        <p:txBody>
          <a:bodyPr wrap="square">
            <a:spAutoFit/>
          </a:bodyPr>
          <a:lstStyle>
            <a:defPPr>
              <a:defRPr lang="en-US"/>
            </a:defPPr>
            <a:lvl1pPr algn="ctr" eaLnBrk="1" hangingPunct="1">
              <a:spcBef>
                <a:spcPct val="50000"/>
              </a:spcBef>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it-IT" sz="2400"/>
              <a:t>Imprese di assicurazione</a:t>
            </a:r>
          </a:p>
        </p:txBody>
      </p:sp>
      <p:sp>
        <p:nvSpPr>
          <p:cNvPr id="95236" name="Text Box 4"/>
          <p:cNvSpPr txBox="1">
            <a:spLocks noChangeArrowheads="1"/>
          </p:cNvSpPr>
          <p:nvPr/>
        </p:nvSpPr>
        <p:spPr bwMode="auto">
          <a:xfrm>
            <a:off x="5735960" y="333375"/>
            <a:ext cx="58464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ct val="50000"/>
              </a:spcBef>
            </a:pPr>
            <a:r>
              <a:rPr lang="it-IT" sz="1800" dirty="0"/>
              <a:t>Disciplinate dal Codice delle Assicurazioni (</a:t>
            </a:r>
            <a:r>
              <a:rPr lang="it-IT" sz="1800" dirty="0" err="1"/>
              <a:t>Dlgs</a:t>
            </a:r>
            <a:r>
              <a:rPr lang="it-IT" sz="1800" dirty="0"/>
              <a:t> 209/2005), sono società per azioni o società cooperative che svolgono, </a:t>
            </a:r>
            <a:r>
              <a:rPr lang="it-IT" sz="1800" u="sng" dirty="0"/>
              <a:t>in via esclusiva</a:t>
            </a:r>
            <a:r>
              <a:rPr lang="it-IT" sz="1800" dirty="0"/>
              <a:t>, l</a:t>
            </a:r>
            <a:r>
              <a:rPr lang="it-IT" altLang="it-IT" sz="1800" dirty="0"/>
              <a:t>’</a:t>
            </a:r>
            <a:r>
              <a:rPr lang="it-IT" sz="1800" dirty="0"/>
              <a:t>attività assicurativa. Sono iscritte in un Albo tenuto dall</a:t>
            </a:r>
            <a:r>
              <a:rPr lang="it-IT" altLang="it-IT" sz="1800" dirty="0"/>
              <a:t>’</a:t>
            </a:r>
            <a:r>
              <a:rPr lang="it-IT" sz="1800" dirty="0"/>
              <a:t>Isvap</a:t>
            </a:r>
          </a:p>
        </p:txBody>
      </p:sp>
      <p:sp>
        <p:nvSpPr>
          <p:cNvPr id="95237" name="Text Box 5"/>
          <p:cNvSpPr txBox="1">
            <a:spLocks noChangeArrowheads="1"/>
          </p:cNvSpPr>
          <p:nvPr/>
        </p:nvSpPr>
        <p:spPr bwMode="auto">
          <a:xfrm>
            <a:off x="551384" y="1916832"/>
            <a:ext cx="11233247" cy="2862322"/>
          </a:xfrm>
          <a:prstGeom prst="rect">
            <a:avLst/>
          </a:prstGeom>
          <a:noFill/>
          <a:ln w="254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lgn="just" eaLnBrk="1" hangingPunct="1">
              <a:lnSpc>
                <a:spcPct val="150000"/>
              </a:lnSpc>
              <a:spcBef>
                <a:spcPct val="50000"/>
              </a:spcBef>
              <a:buFont typeface="Wingdings" panose="05000000000000000000" pitchFamily="2" charset="2"/>
              <a:buChar char="§"/>
            </a:pPr>
            <a:r>
              <a:rPr lang="it-IT" sz="1800" dirty="0"/>
              <a:t> L</a:t>
            </a:r>
            <a:r>
              <a:rPr lang="it-IT" altLang="it-IT" sz="1800" dirty="0"/>
              <a:t>’</a:t>
            </a:r>
            <a:r>
              <a:rPr lang="it-IT" sz="1800" dirty="0"/>
              <a:t>attività assicurativa è distinta nei cosiddetti </a:t>
            </a:r>
            <a:r>
              <a:rPr lang="it-IT" sz="1800" u="sng" dirty="0"/>
              <a:t>Rami Vita</a:t>
            </a:r>
            <a:r>
              <a:rPr lang="it-IT" sz="1800" dirty="0"/>
              <a:t> e </a:t>
            </a:r>
            <a:r>
              <a:rPr lang="it-IT" sz="1800" u="sng" dirty="0"/>
              <a:t>Rami danni</a:t>
            </a:r>
          </a:p>
          <a:p>
            <a:pPr marL="285750" indent="-285750" algn="just" eaLnBrk="1" hangingPunct="1">
              <a:lnSpc>
                <a:spcPct val="150000"/>
              </a:lnSpc>
              <a:spcBef>
                <a:spcPct val="50000"/>
              </a:spcBef>
              <a:buFont typeface="Wingdings" panose="05000000000000000000" pitchFamily="2" charset="2"/>
              <a:buChar char="§"/>
            </a:pPr>
            <a:r>
              <a:rPr lang="it-IT" sz="1800" dirty="0"/>
              <a:t>I Rami vita comprendono tutte quelle forme di contratti (polizze) in cui, dietro pagamento di un premio, viene assicurata dalla compagnia di assicurazione una prestazione (erogazione di un capitale o di una rendita) che è dipendente dalla permanenza in vita (ovvero dalla morte) dell</a:t>
            </a:r>
            <a:r>
              <a:rPr lang="it-IT" altLang="it-IT" sz="1800" dirty="0"/>
              <a:t>’</a:t>
            </a:r>
            <a:r>
              <a:rPr lang="it-IT" sz="1800" dirty="0"/>
              <a:t>assicurato</a:t>
            </a:r>
          </a:p>
          <a:p>
            <a:pPr marL="285750" indent="-285750" algn="just" eaLnBrk="1" hangingPunct="1">
              <a:lnSpc>
                <a:spcPct val="150000"/>
              </a:lnSpc>
              <a:spcBef>
                <a:spcPct val="50000"/>
              </a:spcBef>
              <a:buFont typeface="Wingdings" panose="05000000000000000000" pitchFamily="2" charset="2"/>
              <a:buChar char="§"/>
            </a:pPr>
            <a:r>
              <a:rPr lang="it-IT" sz="1800" dirty="0"/>
              <a:t>I Rami danni riguardano invece tutte quelle forme di polizze legate ad eventi accidentali (furto, incendio, responsabilità civile ecc..)</a:t>
            </a:r>
            <a:endParaRPr lang="it-IT" sz="1800" u="sng" dirty="0"/>
          </a:p>
        </p:txBody>
      </p:sp>
    </p:spTree>
    <p:extLst>
      <p:ext uri="{BB962C8B-B14F-4D97-AF65-F5344CB8AC3E}">
        <p14:creationId xmlns:p14="http://schemas.microsoft.com/office/powerpoint/2010/main" val="2299687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Slide Number Placeholder 10"/>
          <p:cNvSpPr>
            <a:spLocks noGrp="1"/>
          </p:cNvSpPr>
          <p:nvPr>
            <p:ph type="sldNum" sz="quarter" idx="12"/>
          </p:nvPr>
        </p:nvSpPr>
        <p:spPr bwMode="auto">
          <a:noFill/>
          <a:ln>
            <a:miter lim="800000"/>
            <a:headEnd/>
            <a:tailEnd/>
          </a:ln>
        </p:spPr>
        <p:txBody>
          <a:bodyPr/>
          <a:lstStyle/>
          <a:p>
            <a:fld id="{18172721-2D14-4297-BA11-A7CF79AD390C}" type="slidenum">
              <a:rPr lang="en-US" smtClean="0"/>
              <a:pPr/>
              <a:t>42</a:t>
            </a:fld>
            <a:endParaRPr lang="en-US" smtClean="0"/>
          </a:p>
        </p:txBody>
      </p:sp>
      <p:sp>
        <p:nvSpPr>
          <p:cNvPr id="10" name="Text Box 3"/>
          <p:cNvSpPr txBox="1">
            <a:spLocks noChangeArrowheads="1"/>
          </p:cNvSpPr>
          <p:nvPr/>
        </p:nvSpPr>
        <p:spPr bwMode="auto">
          <a:xfrm>
            <a:off x="2999656" y="542545"/>
            <a:ext cx="6232136" cy="707790"/>
          </a:xfrm>
          <a:prstGeom prst="rect">
            <a:avLst/>
          </a:prstGeom>
          <a:solidFill>
            <a:srgbClr val="0018A8"/>
          </a:solidFill>
          <a:ln w="6350">
            <a:noFill/>
            <a:miter lim="800000"/>
            <a:headEnd/>
            <a:tailEnd/>
          </a:ln>
        </p:spPr>
        <p:txBody>
          <a:bodyPr lIns="94069" tIns="47035" rIns="94069" bIns="47035" anchor="ctr"/>
          <a:lstStyle>
            <a:defPPr>
              <a:defRPr lang="en-US"/>
            </a:defPPr>
            <a:lvl1pPr algn="ctr" eaLnBrk="0" hangingPunct="0">
              <a:defRPr>
                <a:solidFill>
                  <a:srgbClr val="FFFFFF"/>
                </a:solidFill>
                <a:latin typeface="+mn-lt"/>
              </a:defRPr>
            </a:lvl1pPr>
          </a:lstStyle>
          <a:p>
            <a:r>
              <a:rPr lang="it-IT" sz="2318" dirty="0"/>
              <a:t>SISTEMA ASSICURATIVO ITALIANO</a:t>
            </a:r>
          </a:p>
        </p:txBody>
      </p:sp>
      <p:grpSp>
        <p:nvGrpSpPr>
          <p:cNvPr id="4" name="Gruppo 3"/>
          <p:cNvGrpSpPr/>
          <p:nvPr/>
        </p:nvGrpSpPr>
        <p:grpSpPr>
          <a:xfrm>
            <a:off x="1127448" y="1315408"/>
            <a:ext cx="10153128" cy="4900644"/>
            <a:chOff x="1706898" y="1700809"/>
            <a:chExt cx="8634086" cy="4900644"/>
          </a:xfrm>
        </p:grpSpPr>
        <p:pic>
          <p:nvPicPr>
            <p:cNvPr id="9" name="Picture 9" descr="fide"/>
            <p:cNvPicPr>
              <a:picLocks noChangeAspect="1" noChangeArrowheads="1"/>
            </p:cNvPicPr>
            <p:nvPr/>
          </p:nvPicPr>
          <p:blipFill>
            <a:blip r:embed="rId3" cstate="print"/>
            <a:srcRect/>
            <a:stretch>
              <a:fillRect/>
            </a:stretch>
          </p:blipFill>
          <p:spPr bwMode="auto">
            <a:xfrm>
              <a:off x="1706898" y="6283503"/>
              <a:ext cx="4041200" cy="317950"/>
            </a:xfrm>
            <a:prstGeom prst="rect">
              <a:avLst/>
            </a:prstGeom>
            <a:noFill/>
          </p:spPr>
        </p:pic>
        <p:sp>
          <p:nvSpPr>
            <p:cNvPr id="13" name="Text Box 5"/>
            <p:cNvSpPr txBox="1">
              <a:spLocks noChangeArrowheads="1"/>
            </p:cNvSpPr>
            <p:nvPr/>
          </p:nvSpPr>
          <p:spPr bwMode="auto">
            <a:xfrm>
              <a:off x="2207568" y="2005782"/>
              <a:ext cx="2833260" cy="377093"/>
            </a:xfrm>
            <a:prstGeom prst="rect">
              <a:avLst/>
            </a:prstGeom>
            <a:solidFill>
              <a:srgbClr val="0098DB"/>
            </a:solidFill>
            <a:ln w="6350">
              <a:noFill/>
              <a:miter lim="800000"/>
              <a:headEnd/>
              <a:tailEnd/>
            </a:ln>
          </p:spPr>
          <p:txBody>
            <a:bodyPr lIns="94069" tIns="47035" rIns="94069" bIns="47035" anchor="ctr"/>
            <a:lstStyle>
              <a:defPPr>
                <a:defRPr lang="en-US"/>
              </a:defPPr>
              <a:lvl1pPr algn="ctr" eaLnBrk="0" hangingPunct="0">
                <a:defRPr>
                  <a:solidFill>
                    <a:srgbClr val="FFFFFF"/>
                  </a:solidFill>
                  <a:latin typeface="+mn-lt"/>
                </a:defRPr>
              </a:lvl1pPr>
            </a:lstStyle>
            <a:p>
              <a:r>
                <a:rPr lang="it-IT" sz="2318" dirty="0"/>
                <a:t>RAMO DANNI</a:t>
              </a:r>
            </a:p>
          </p:txBody>
        </p:sp>
        <p:sp>
          <p:nvSpPr>
            <p:cNvPr id="15" name="Text Box 7"/>
            <p:cNvSpPr txBox="1">
              <a:spLocks noChangeArrowheads="1"/>
            </p:cNvSpPr>
            <p:nvPr/>
          </p:nvSpPr>
          <p:spPr bwMode="auto">
            <a:xfrm>
              <a:off x="6605337" y="2005782"/>
              <a:ext cx="3033951" cy="377093"/>
            </a:xfrm>
            <a:prstGeom prst="rect">
              <a:avLst/>
            </a:prstGeom>
            <a:solidFill>
              <a:srgbClr val="0098DB"/>
            </a:solidFill>
            <a:ln w="6350">
              <a:noFill/>
              <a:miter lim="800000"/>
              <a:headEnd/>
              <a:tailEnd/>
            </a:ln>
          </p:spPr>
          <p:txBody>
            <a:bodyPr lIns="94069" tIns="47035" rIns="94069" bIns="47035" anchor="ctr"/>
            <a:lstStyle>
              <a:defPPr>
                <a:defRPr lang="en-US"/>
              </a:defPPr>
              <a:lvl1pPr algn="ctr" eaLnBrk="0" hangingPunct="0">
                <a:defRPr>
                  <a:solidFill>
                    <a:srgbClr val="FFFFFF"/>
                  </a:solidFill>
                  <a:latin typeface="+mn-lt"/>
                </a:defRPr>
              </a:lvl1pPr>
            </a:lstStyle>
            <a:p>
              <a:r>
                <a:rPr lang="it-IT" sz="2318" dirty="0"/>
                <a:t>RAMO VITA</a:t>
              </a:r>
            </a:p>
          </p:txBody>
        </p:sp>
        <p:sp>
          <p:nvSpPr>
            <p:cNvPr id="17" name="Text Box 9"/>
            <p:cNvSpPr txBox="1">
              <a:spLocks noChangeArrowheads="1"/>
            </p:cNvSpPr>
            <p:nvPr/>
          </p:nvSpPr>
          <p:spPr bwMode="auto">
            <a:xfrm>
              <a:off x="7594581" y="2634970"/>
              <a:ext cx="2275250" cy="463975"/>
            </a:xfrm>
            <a:prstGeom prst="rect">
              <a:avLst/>
            </a:prstGeom>
            <a:noFill/>
            <a:ln w="9525">
              <a:noFill/>
              <a:miter lim="800000"/>
              <a:headEnd/>
              <a:tailEnd/>
            </a:ln>
          </p:spPr>
          <p:txBody>
            <a:bodyPr wrap="none" lIns="93729" tIns="46864" rIns="93729" bIns="46864">
              <a:spAutoFit/>
            </a:bodyPr>
            <a:lstStyle/>
            <a:p>
              <a:pPr algn="ctr" eaLnBrk="1" hangingPunct="1"/>
              <a:r>
                <a:rPr lang="it-IT" sz="1200" b="1" dirty="0">
                  <a:latin typeface="+mj-lt"/>
                  <a:cs typeface="Times New Roman" pitchFamily="18" charset="0"/>
                </a:rPr>
                <a:t>RAMO I</a:t>
              </a:r>
            </a:p>
            <a:p>
              <a:pPr algn="ctr" eaLnBrk="1" hangingPunct="1"/>
              <a:r>
                <a:rPr lang="it-IT" sz="1200" b="1" dirty="0">
                  <a:latin typeface="+mj-lt"/>
                  <a:cs typeface="Times New Roman" pitchFamily="18" charset="0"/>
                </a:rPr>
                <a:t>Le </a:t>
              </a:r>
              <a:r>
                <a:rPr lang="it-IT" sz="1200" b="1" dirty="0" err="1">
                  <a:latin typeface="+mj-lt"/>
                  <a:cs typeface="Times New Roman" pitchFamily="18" charset="0"/>
                </a:rPr>
                <a:t>ass.ni</a:t>
              </a:r>
              <a:r>
                <a:rPr lang="it-IT" sz="1200" b="1" dirty="0">
                  <a:latin typeface="+mj-lt"/>
                  <a:cs typeface="Times New Roman" pitchFamily="18" charset="0"/>
                </a:rPr>
                <a:t> sulla durata della vita umana</a:t>
              </a:r>
            </a:p>
          </p:txBody>
        </p:sp>
        <p:sp>
          <p:nvSpPr>
            <p:cNvPr id="18" name="AutoShape 10"/>
            <p:cNvSpPr>
              <a:spLocks noChangeArrowheads="1"/>
            </p:cNvSpPr>
            <p:nvPr/>
          </p:nvSpPr>
          <p:spPr bwMode="auto">
            <a:xfrm>
              <a:off x="7126760" y="2611375"/>
              <a:ext cx="3214224" cy="427848"/>
            </a:xfrm>
            <a:prstGeom prst="roundRect">
              <a:avLst>
                <a:gd name="adj" fmla="val 16667"/>
              </a:avLst>
            </a:prstGeom>
            <a:noFill/>
            <a:ln w="9525">
              <a:solidFill>
                <a:schemeClr val="accent2"/>
              </a:solidFill>
              <a:round/>
              <a:headEnd/>
              <a:tailEnd/>
            </a:ln>
          </p:spPr>
          <p:txBody>
            <a:bodyPr wrap="none" lIns="93729" tIns="46864" rIns="93729" bIns="46864" anchor="ctr"/>
            <a:lstStyle/>
            <a:p>
              <a:endParaRPr lang="it-IT" sz="968">
                <a:latin typeface="+mj-lt"/>
              </a:endParaRPr>
            </a:p>
          </p:txBody>
        </p:sp>
        <p:sp>
          <p:nvSpPr>
            <p:cNvPr id="19" name="Text Box 11"/>
            <p:cNvSpPr txBox="1">
              <a:spLocks noChangeArrowheads="1"/>
            </p:cNvSpPr>
            <p:nvPr/>
          </p:nvSpPr>
          <p:spPr bwMode="auto">
            <a:xfrm>
              <a:off x="7754186" y="3205959"/>
              <a:ext cx="1987730" cy="463975"/>
            </a:xfrm>
            <a:prstGeom prst="rect">
              <a:avLst/>
            </a:prstGeom>
            <a:noFill/>
            <a:ln w="9525">
              <a:noFill/>
              <a:miter lim="800000"/>
              <a:headEnd/>
              <a:tailEnd/>
            </a:ln>
          </p:spPr>
          <p:txBody>
            <a:bodyPr wrap="none" lIns="93729" tIns="46864" rIns="93729" bIns="46864">
              <a:spAutoFit/>
            </a:bodyPr>
            <a:lstStyle/>
            <a:p>
              <a:pPr algn="ctr" eaLnBrk="1" hangingPunct="1"/>
              <a:r>
                <a:rPr lang="it-IT" sz="1200" b="1" dirty="0">
                  <a:latin typeface="+mj-lt"/>
                  <a:cs typeface="Times New Roman" pitchFamily="18" charset="0"/>
                </a:rPr>
                <a:t>RAMO II</a:t>
              </a:r>
            </a:p>
            <a:p>
              <a:pPr algn="ctr" eaLnBrk="1" hangingPunct="1"/>
              <a:r>
                <a:rPr lang="it-IT" sz="1200" b="1" dirty="0">
                  <a:latin typeface="+mj-lt"/>
                  <a:cs typeface="Times New Roman" pitchFamily="18" charset="0"/>
                </a:rPr>
                <a:t>Le </a:t>
              </a:r>
              <a:r>
                <a:rPr lang="it-IT" sz="1200" b="1" dirty="0" err="1">
                  <a:latin typeface="+mj-lt"/>
                  <a:cs typeface="Times New Roman" pitchFamily="18" charset="0"/>
                </a:rPr>
                <a:t>ass.ni</a:t>
              </a:r>
              <a:r>
                <a:rPr lang="it-IT" sz="1200" b="1" dirty="0">
                  <a:latin typeface="+mj-lt"/>
                  <a:cs typeface="Times New Roman" pitchFamily="18" charset="0"/>
                </a:rPr>
                <a:t> di nuzialità e di natalità</a:t>
              </a:r>
            </a:p>
          </p:txBody>
        </p:sp>
        <p:sp>
          <p:nvSpPr>
            <p:cNvPr id="20" name="AutoShape 12"/>
            <p:cNvSpPr>
              <a:spLocks noChangeArrowheads="1"/>
            </p:cNvSpPr>
            <p:nvPr/>
          </p:nvSpPr>
          <p:spPr bwMode="auto">
            <a:xfrm>
              <a:off x="7126760" y="3182363"/>
              <a:ext cx="3214224" cy="427848"/>
            </a:xfrm>
            <a:prstGeom prst="roundRect">
              <a:avLst>
                <a:gd name="adj" fmla="val 16667"/>
              </a:avLst>
            </a:prstGeom>
            <a:noFill/>
            <a:ln w="9525">
              <a:solidFill>
                <a:schemeClr val="accent2"/>
              </a:solidFill>
              <a:round/>
              <a:headEnd/>
              <a:tailEnd/>
            </a:ln>
          </p:spPr>
          <p:txBody>
            <a:bodyPr wrap="none" lIns="93729" tIns="46864" rIns="93729" bIns="46864" anchor="ctr"/>
            <a:lstStyle/>
            <a:p>
              <a:endParaRPr lang="it-IT" sz="968">
                <a:latin typeface="+mj-lt"/>
              </a:endParaRPr>
            </a:p>
          </p:txBody>
        </p:sp>
        <p:sp>
          <p:nvSpPr>
            <p:cNvPr id="21" name="Text Box 13"/>
            <p:cNvSpPr txBox="1">
              <a:spLocks noChangeArrowheads="1"/>
            </p:cNvSpPr>
            <p:nvPr/>
          </p:nvSpPr>
          <p:spPr bwMode="auto">
            <a:xfrm>
              <a:off x="7711127" y="3776948"/>
              <a:ext cx="2067175" cy="463975"/>
            </a:xfrm>
            <a:prstGeom prst="rect">
              <a:avLst/>
            </a:prstGeom>
            <a:noFill/>
            <a:ln w="9525">
              <a:noFill/>
              <a:miter lim="800000"/>
              <a:headEnd/>
              <a:tailEnd/>
            </a:ln>
          </p:spPr>
          <p:txBody>
            <a:bodyPr wrap="none" lIns="93729" tIns="46864" rIns="93729" bIns="46864">
              <a:spAutoFit/>
            </a:bodyPr>
            <a:lstStyle/>
            <a:p>
              <a:pPr algn="ctr" eaLnBrk="1" hangingPunct="1"/>
              <a:r>
                <a:rPr lang="it-IT" sz="1200" b="1" dirty="0">
                  <a:latin typeface="+mj-lt"/>
                  <a:cs typeface="Times New Roman" pitchFamily="18" charset="0"/>
                </a:rPr>
                <a:t>RAMO III</a:t>
              </a:r>
            </a:p>
            <a:p>
              <a:pPr algn="ctr" eaLnBrk="1" hangingPunct="1"/>
              <a:r>
                <a:rPr lang="it-IT" sz="1200" b="1" dirty="0" err="1">
                  <a:latin typeface="+mj-lt"/>
                  <a:cs typeface="Times New Roman" pitchFamily="18" charset="0"/>
                </a:rPr>
                <a:t>Unit</a:t>
              </a:r>
              <a:r>
                <a:rPr lang="it-IT" sz="1200" b="1" dirty="0">
                  <a:latin typeface="+mj-lt"/>
                  <a:cs typeface="Times New Roman" pitchFamily="18" charset="0"/>
                </a:rPr>
                <a:t>/</a:t>
              </a:r>
              <a:r>
                <a:rPr lang="it-IT" sz="1200" b="1" dirty="0" err="1">
                  <a:latin typeface="+mj-lt"/>
                  <a:cs typeface="Times New Roman" pitchFamily="18" charset="0"/>
                </a:rPr>
                <a:t>Index</a:t>
              </a:r>
              <a:r>
                <a:rPr lang="it-IT" sz="1200" b="1" dirty="0">
                  <a:latin typeface="+mj-lt"/>
                  <a:cs typeface="Times New Roman" pitchFamily="18" charset="0"/>
                </a:rPr>
                <a:t> </a:t>
              </a:r>
              <a:r>
                <a:rPr lang="it-IT" sz="1200" b="1" dirty="0" err="1">
                  <a:latin typeface="+mj-lt"/>
                  <a:cs typeface="Times New Roman" pitchFamily="18" charset="0"/>
                </a:rPr>
                <a:t>linked</a:t>
              </a:r>
              <a:r>
                <a:rPr lang="it-IT" sz="1200" b="1" dirty="0">
                  <a:latin typeface="+mj-lt"/>
                  <a:cs typeface="Times New Roman" pitchFamily="18" charset="0"/>
                </a:rPr>
                <a:t> - OICR - Indici</a:t>
              </a:r>
            </a:p>
          </p:txBody>
        </p:sp>
        <p:sp>
          <p:nvSpPr>
            <p:cNvPr id="22" name="AutoShape 14"/>
            <p:cNvSpPr>
              <a:spLocks noChangeArrowheads="1"/>
            </p:cNvSpPr>
            <p:nvPr/>
          </p:nvSpPr>
          <p:spPr bwMode="auto">
            <a:xfrm>
              <a:off x="7126760" y="3753352"/>
              <a:ext cx="3214224" cy="427848"/>
            </a:xfrm>
            <a:prstGeom prst="roundRect">
              <a:avLst>
                <a:gd name="adj" fmla="val 16667"/>
              </a:avLst>
            </a:prstGeom>
            <a:noFill/>
            <a:ln w="28575">
              <a:solidFill>
                <a:schemeClr val="accent2"/>
              </a:solidFill>
              <a:round/>
              <a:headEnd/>
              <a:tailEnd/>
            </a:ln>
          </p:spPr>
          <p:txBody>
            <a:bodyPr wrap="none" lIns="93729" tIns="46864" rIns="93729" bIns="46864" anchor="ctr"/>
            <a:lstStyle/>
            <a:p>
              <a:endParaRPr lang="it-IT" sz="968">
                <a:latin typeface="+mj-lt"/>
              </a:endParaRPr>
            </a:p>
          </p:txBody>
        </p:sp>
        <p:sp>
          <p:nvSpPr>
            <p:cNvPr id="23" name="Text Box 15"/>
            <p:cNvSpPr txBox="1">
              <a:spLocks noChangeArrowheads="1"/>
            </p:cNvSpPr>
            <p:nvPr/>
          </p:nvSpPr>
          <p:spPr bwMode="auto">
            <a:xfrm>
              <a:off x="7716046" y="4347936"/>
              <a:ext cx="2064012" cy="463975"/>
            </a:xfrm>
            <a:prstGeom prst="rect">
              <a:avLst/>
            </a:prstGeom>
            <a:noFill/>
            <a:ln w="9525">
              <a:noFill/>
              <a:miter lim="800000"/>
              <a:headEnd/>
              <a:tailEnd/>
            </a:ln>
          </p:spPr>
          <p:txBody>
            <a:bodyPr wrap="none" lIns="93729" tIns="46864" rIns="93729" bIns="46864">
              <a:spAutoFit/>
            </a:bodyPr>
            <a:lstStyle/>
            <a:p>
              <a:pPr algn="ctr" eaLnBrk="1" hangingPunct="1"/>
              <a:r>
                <a:rPr lang="it-IT" sz="1200" b="1" dirty="0">
                  <a:latin typeface="+mj-lt"/>
                  <a:cs typeface="Times New Roman" pitchFamily="18" charset="0"/>
                </a:rPr>
                <a:t>RAMO IV</a:t>
              </a:r>
            </a:p>
            <a:p>
              <a:pPr algn="ctr" eaLnBrk="1" hangingPunct="1"/>
              <a:r>
                <a:rPr lang="it-IT" sz="1200" b="1" dirty="0">
                  <a:latin typeface="+mj-lt"/>
                  <a:cs typeface="Times New Roman" pitchFamily="18" charset="0"/>
                </a:rPr>
                <a:t>L’</a:t>
              </a:r>
              <a:r>
                <a:rPr lang="it-IT" sz="1200" b="1" dirty="0" err="1">
                  <a:latin typeface="+mj-lt"/>
                  <a:cs typeface="Times New Roman" pitchFamily="18" charset="0"/>
                </a:rPr>
                <a:t>ass.ne</a:t>
              </a:r>
              <a:r>
                <a:rPr lang="it-IT" sz="1200" b="1" dirty="0">
                  <a:latin typeface="+mj-lt"/>
                  <a:cs typeface="Times New Roman" pitchFamily="18" charset="0"/>
                </a:rPr>
                <a:t> malattia e invalidità grave</a:t>
              </a:r>
            </a:p>
          </p:txBody>
        </p:sp>
        <p:sp>
          <p:nvSpPr>
            <p:cNvPr id="24" name="AutoShape 16"/>
            <p:cNvSpPr>
              <a:spLocks noChangeArrowheads="1"/>
            </p:cNvSpPr>
            <p:nvPr/>
          </p:nvSpPr>
          <p:spPr bwMode="auto">
            <a:xfrm>
              <a:off x="7126760" y="4324340"/>
              <a:ext cx="3214224" cy="427848"/>
            </a:xfrm>
            <a:prstGeom prst="roundRect">
              <a:avLst>
                <a:gd name="adj" fmla="val 16667"/>
              </a:avLst>
            </a:prstGeom>
            <a:noFill/>
            <a:ln w="9525">
              <a:solidFill>
                <a:schemeClr val="accent2"/>
              </a:solidFill>
              <a:round/>
              <a:headEnd/>
              <a:tailEnd/>
            </a:ln>
          </p:spPr>
          <p:txBody>
            <a:bodyPr wrap="none" lIns="93729" tIns="46864" rIns="93729" bIns="46864" anchor="ctr"/>
            <a:lstStyle/>
            <a:p>
              <a:endParaRPr lang="it-IT" sz="968">
                <a:latin typeface="+mj-lt"/>
              </a:endParaRPr>
            </a:p>
          </p:txBody>
        </p:sp>
        <p:sp>
          <p:nvSpPr>
            <p:cNvPr id="25" name="Text Box 17"/>
            <p:cNvSpPr txBox="1">
              <a:spLocks noChangeArrowheads="1"/>
            </p:cNvSpPr>
            <p:nvPr/>
          </p:nvSpPr>
          <p:spPr bwMode="auto">
            <a:xfrm>
              <a:off x="7821259" y="4918925"/>
              <a:ext cx="1848576" cy="463975"/>
            </a:xfrm>
            <a:prstGeom prst="rect">
              <a:avLst/>
            </a:prstGeom>
            <a:noFill/>
            <a:ln w="9525">
              <a:noFill/>
              <a:miter lim="800000"/>
              <a:headEnd/>
              <a:tailEnd/>
            </a:ln>
          </p:spPr>
          <p:txBody>
            <a:bodyPr wrap="none" lIns="93729" tIns="46864" rIns="93729" bIns="46864">
              <a:spAutoFit/>
            </a:bodyPr>
            <a:lstStyle/>
            <a:p>
              <a:pPr algn="ctr" eaLnBrk="1" hangingPunct="1"/>
              <a:r>
                <a:rPr lang="it-IT" sz="1200" b="1" dirty="0">
                  <a:latin typeface="+mj-lt"/>
                  <a:cs typeface="Times New Roman" pitchFamily="18" charset="0"/>
                </a:rPr>
                <a:t>RAMO V</a:t>
              </a:r>
            </a:p>
            <a:p>
              <a:pPr algn="ctr" eaLnBrk="1" hangingPunct="1"/>
              <a:r>
                <a:rPr lang="it-IT" sz="1200" b="1" dirty="0">
                  <a:latin typeface="+mj-lt"/>
                  <a:cs typeface="Times New Roman" pitchFamily="18" charset="0"/>
                </a:rPr>
                <a:t>Operazioni di capitalizzazione</a:t>
              </a:r>
            </a:p>
          </p:txBody>
        </p:sp>
        <p:sp>
          <p:nvSpPr>
            <p:cNvPr id="26" name="AutoShape 18"/>
            <p:cNvSpPr>
              <a:spLocks noChangeArrowheads="1"/>
            </p:cNvSpPr>
            <p:nvPr/>
          </p:nvSpPr>
          <p:spPr bwMode="auto">
            <a:xfrm>
              <a:off x="7126760" y="4895329"/>
              <a:ext cx="3214224" cy="427848"/>
            </a:xfrm>
            <a:prstGeom prst="roundRect">
              <a:avLst>
                <a:gd name="adj" fmla="val 16667"/>
              </a:avLst>
            </a:prstGeom>
            <a:noFill/>
            <a:ln w="28575">
              <a:solidFill>
                <a:schemeClr val="accent2"/>
              </a:solidFill>
              <a:round/>
              <a:headEnd/>
              <a:tailEnd/>
            </a:ln>
          </p:spPr>
          <p:txBody>
            <a:bodyPr wrap="none" lIns="93729" tIns="46864" rIns="93729" bIns="46864" anchor="ctr"/>
            <a:lstStyle/>
            <a:p>
              <a:endParaRPr lang="it-IT" sz="1200" dirty="0">
                <a:latin typeface="+mj-lt"/>
              </a:endParaRPr>
            </a:p>
          </p:txBody>
        </p:sp>
        <p:sp>
          <p:nvSpPr>
            <p:cNvPr id="27" name="Text Box 19"/>
            <p:cNvSpPr txBox="1">
              <a:spLocks noChangeArrowheads="1"/>
            </p:cNvSpPr>
            <p:nvPr/>
          </p:nvSpPr>
          <p:spPr bwMode="auto">
            <a:xfrm>
              <a:off x="7556469" y="5489914"/>
              <a:ext cx="2391501" cy="463975"/>
            </a:xfrm>
            <a:prstGeom prst="rect">
              <a:avLst/>
            </a:prstGeom>
            <a:noFill/>
            <a:ln w="9525">
              <a:noFill/>
              <a:miter lim="800000"/>
              <a:headEnd/>
              <a:tailEnd/>
            </a:ln>
          </p:spPr>
          <p:txBody>
            <a:bodyPr wrap="none" lIns="93729" tIns="46864" rIns="93729" bIns="46864">
              <a:spAutoFit/>
            </a:bodyPr>
            <a:lstStyle/>
            <a:p>
              <a:pPr algn="ctr" eaLnBrk="1" hangingPunct="1"/>
              <a:r>
                <a:rPr lang="it-IT" sz="1200" b="1" dirty="0">
                  <a:latin typeface="+mj-lt"/>
                  <a:cs typeface="Times New Roman" pitchFamily="18" charset="0"/>
                </a:rPr>
                <a:t>RAMO </a:t>
              </a:r>
              <a:r>
                <a:rPr lang="it-IT" sz="1200" b="1" dirty="0" err="1">
                  <a:latin typeface="+mj-lt"/>
                  <a:cs typeface="Times New Roman" pitchFamily="18" charset="0"/>
                </a:rPr>
                <a:t>VI</a:t>
              </a:r>
              <a:endParaRPr lang="it-IT" sz="1200" b="1" dirty="0">
                <a:latin typeface="+mj-lt"/>
                <a:cs typeface="Times New Roman" pitchFamily="18" charset="0"/>
              </a:endParaRPr>
            </a:p>
            <a:p>
              <a:pPr algn="ctr" eaLnBrk="1" hangingPunct="1"/>
              <a:r>
                <a:rPr lang="it-IT" sz="1200" b="1" dirty="0">
                  <a:latin typeface="+mj-lt"/>
                  <a:cs typeface="Times New Roman" pitchFamily="18" charset="0"/>
                </a:rPr>
                <a:t>Operazioni di gestione di fondi collettivi</a:t>
              </a:r>
            </a:p>
          </p:txBody>
        </p:sp>
        <p:sp>
          <p:nvSpPr>
            <p:cNvPr id="28" name="AutoShape 20"/>
            <p:cNvSpPr>
              <a:spLocks noChangeArrowheads="1"/>
            </p:cNvSpPr>
            <p:nvPr/>
          </p:nvSpPr>
          <p:spPr bwMode="auto">
            <a:xfrm>
              <a:off x="7126760" y="5466318"/>
              <a:ext cx="3214224" cy="427848"/>
            </a:xfrm>
            <a:prstGeom prst="roundRect">
              <a:avLst>
                <a:gd name="adj" fmla="val 16667"/>
              </a:avLst>
            </a:prstGeom>
            <a:noFill/>
            <a:ln w="9525">
              <a:solidFill>
                <a:schemeClr val="accent2"/>
              </a:solidFill>
              <a:round/>
              <a:headEnd/>
              <a:tailEnd/>
            </a:ln>
          </p:spPr>
          <p:txBody>
            <a:bodyPr wrap="none" lIns="93729" tIns="46864" rIns="93729" bIns="46864" anchor="ctr"/>
            <a:lstStyle/>
            <a:p>
              <a:endParaRPr lang="it-IT" sz="968">
                <a:latin typeface="+mj-lt"/>
              </a:endParaRPr>
            </a:p>
          </p:txBody>
        </p:sp>
        <p:sp>
          <p:nvSpPr>
            <p:cNvPr id="29" name="Text Box 21"/>
            <p:cNvSpPr txBox="1">
              <a:spLocks noChangeArrowheads="1"/>
            </p:cNvSpPr>
            <p:nvPr/>
          </p:nvSpPr>
          <p:spPr bwMode="auto">
            <a:xfrm>
              <a:off x="1706898" y="2596286"/>
              <a:ext cx="4612680" cy="3763042"/>
            </a:xfrm>
            <a:prstGeom prst="rect">
              <a:avLst/>
            </a:prstGeom>
            <a:solidFill>
              <a:srgbClr val="0098DB">
                <a:alpha val="40000"/>
              </a:srgbClr>
            </a:solidFill>
            <a:ln w="6350">
              <a:noFill/>
              <a:miter lim="800000"/>
              <a:headEnd/>
              <a:tailEnd/>
            </a:ln>
          </p:spPr>
          <p:txBody>
            <a:bodyPr lIns="94069" tIns="47035" rIns="94069" bIns="47035" anchor="t"/>
            <a:lstStyle>
              <a:defPPr>
                <a:defRPr lang="en-US"/>
              </a:defPPr>
              <a:lvl1pPr algn="ctr" eaLnBrk="0" hangingPunct="0">
                <a:defRPr>
                  <a:solidFill>
                    <a:srgbClr val="113557"/>
                  </a:solidFill>
                  <a:latin typeface="+mn-lt"/>
                </a:defRPr>
              </a:lvl1pPr>
            </a:lstStyle>
            <a:p>
              <a:pPr algn="just"/>
              <a:r>
                <a:rPr lang="it-IT" sz="1159" dirty="0"/>
                <a:t>RAMI:</a:t>
              </a:r>
            </a:p>
            <a:p>
              <a:pPr marL="220828" indent="-220828" algn="just">
                <a:buFont typeface="+mj-lt"/>
                <a:buAutoNum type="arabicPeriod"/>
              </a:pPr>
              <a:r>
                <a:rPr lang="it-IT" sz="1159" dirty="0"/>
                <a:t> Infortuni</a:t>
              </a:r>
            </a:p>
            <a:p>
              <a:pPr marL="220828" indent="-220828" algn="just">
                <a:buFont typeface="+mj-lt"/>
                <a:buAutoNum type="arabicPeriod"/>
              </a:pPr>
              <a:r>
                <a:rPr lang="it-IT" sz="1159" dirty="0"/>
                <a:t> Malattie</a:t>
              </a:r>
            </a:p>
            <a:p>
              <a:pPr marL="220828" indent="-220828" algn="just">
                <a:buFont typeface="+mj-lt"/>
                <a:buAutoNum type="arabicPeriod"/>
              </a:pPr>
              <a:r>
                <a:rPr lang="it-IT" sz="1159" dirty="0"/>
                <a:t> Corpi di veicoli terrestri</a:t>
              </a:r>
            </a:p>
            <a:p>
              <a:pPr marL="220828" indent="-220828" algn="just">
                <a:buFont typeface="+mj-lt"/>
                <a:buAutoNum type="arabicPeriod"/>
              </a:pPr>
              <a:r>
                <a:rPr lang="it-IT" sz="1159" dirty="0"/>
                <a:t> Corpi di veicoli ferroviari</a:t>
              </a:r>
            </a:p>
            <a:p>
              <a:pPr marL="220828" indent="-220828" algn="just">
                <a:buFont typeface="+mj-lt"/>
                <a:buAutoNum type="arabicPeriod"/>
              </a:pPr>
              <a:r>
                <a:rPr lang="it-IT" sz="1159" dirty="0"/>
                <a:t> Corpi di veicoli aerei</a:t>
              </a:r>
            </a:p>
            <a:p>
              <a:pPr marL="220828" indent="-220828" algn="just">
                <a:buFont typeface="+mj-lt"/>
                <a:buAutoNum type="arabicPeriod"/>
              </a:pPr>
              <a:r>
                <a:rPr lang="it-IT" sz="1159" dirty="0"/>
                <a:t> Corpi di veicoli marittimi</a:t>
              </a:r>
            </a:p>
            <a:p>
              <a:pPr marL="220828" indent="-220828" algn="just">
                <a:buFont typeface="+mj-lt"/>
                <a:buAutoNum type="arabicPeriod"/>
              </a:pPr>
              <a:r>
                <a:rPr lang="it-IT" sz="1159" dirty="0"/>
                <a:t> Merci trasportate</a:t>
              </a:r>
            </a:p>
            <a:p>
              <a:pPr marL="220828" indent="-220828" algn="just">
                <a:buFont typeface="+mj-lt"/>
                <a:buAutoNum type="arabicPeriod"/>
              </a:pPr>
              <a:r>
                <a:rPr lang="it-IT" sz="1159" dirty="0"/>
                <a:t> Incendio ed elementi naturali</a:t>
              </a:r>
            </a:p>
            <a:p>
              <a:pPr marL="220828" indent="-220828" algn="l">
                <a:buFont typeface="+mj-lt"/>
                <a:buAutoNum type="arabicPeriod"/>
              </a:pPr>
              <a:r>
                <a:rPr lang="it-IT" sz="1159" dirty="0"/>
                <a:t> Altri danni ai beni causato da grandine o </a:t>
              </a:r>
              <a:br>
                <a:rPr lang="it-IT" sz="1159" dirty="0"/>
              </a:br>
              <a:r>
                <a:rPr lang="it-IT" sz="1159" dirty="0"/>
                <a:t> gelo nonché da qualsiasi altro evento </a:t>
              </a:r>
              <a:br>
                <a:rPr lang="it-IT" sz="1159" dirty="0"/>
              </a:br>
              <a:r>
                <a:rPr lang="it-IT" sz="1159" dirty="0"/>
                <a:t> quale il furto</a:t>
              </a:r>
            </a:p>
            <a:p>
              <a:pPr marL="220828" indent="-220828" algn="just">
                <a:buFont typeface="+mj-lt"/>
                <a:buAutoNum type="arabicPeriod"/>
              </a:pPr>
              <a:r>
                <a:rPr lang="it-IT" sz="1159" dirty="0"/>
                <a:t> Responsabilità civile autoveicoli terrestri</a:t>
              </a:r>
            </a:p>
            <a:p>
              <a:pPr marL="220828" indent="-220828" algn="just">
                <a:buFont typeface="+mj-lt"/>
                <a:buAutoNum type="arabicPeriod"/>
              </a:pPr>
              <a:r>
                <a:rPr lang="it-IT" sz="1159" dirty="0"/>
                <a:t> Responsabilità civile aeromobile</a:t>
              </a:r>
            </a:p>
            <a:p>
              <a:pPr marL="220828" indent="-220828" algn="just">
                <a:buFont typeface="+mj-lt"/>
                <a:buAutoNum type="arabicPeriod"/>
              </a:pPr>
              <a:r>
                <a:rPr lang="it-IT" sz="1159" dirty="0"/>
                <a:t> Responsabilità civile veicoli marittimi</a:t>
              </a:r>
            </a:p>
            <a:p>
              <a:pPr marL="220828" indent="-220828" algn="just">
                <a:buFont typeface="+mj-lt"/>
                <a:buAutoNum type="arabicPeriod"/>
              </a:pPr>
              <a:r>
                <a:rPr lang="it-IT" sz="1159" dirty="0"/>
                <a:t> Responsabilità civile in generale</a:t>
              </a:r>
            </a:p>
            <a:p>
              <a:pPr marL="220828" indent="-220828" algn="just">
                <a:buFont typeface="+mj-lt"/>
                <a:buAutoNum type="arabicPeriod"/>
              </a:pPr>
              <a:r>
                <a:rPr lang="it-IT" sz="1159" dirty="0"/>
                <a:t> Credito: perdite patrimoniali</a:t>
              </a:r>
            </a:p>
            <a:p>
              <a:pPr marL="220828" indent="-220828" algn="just">
                <a:buFont typeface="+mj-lt"/>
                <a:buAutoNum type="arabicPeriod"/>
              </a:pPr>
              <a:r>
                <a:rPr lang="it-IT" sz="1159" dirty="0"/>
                <a:t> Cauzione</a:t>
              </a:r>
            </a:p>
            <a:p>
              <a:pPr marL="220828" indent="-220828" algn="just">
                <a:buFont typeface="+mj-lt"/>
                <a:buAutoNum type="arabicPeriod"/>
              </a:pPr>
              <a:r>
                <a:rPr lang="it-IT" sz="1159" dirty="0"/>
                <a:t> Perdite pecuniarie di vario genere</a:t>
              </a:r>
            </a:p>
            <a:p>
              <a:pPr marL="220828" indent="-220828" algn="just">
                <a:buFont typeface="+mj-lt"/>
                <a:buAutoNum type="arabicPeriod"/>
              </a:pPr>
              <a:r>
                <a:rPr lang="it-IT" sz="1159" dirty="0"/>
                <a:t> Tutela legale</a:t>
              </a:r>
            </a:p>
            <a:p>
              <a:pPr marL="220828" indent="-220828" algn="just">
                <a:buFont typeface="+mj-lt"/>
                <a:buAutoNum type="arabicPeriod"/>
              </a:pPr>
              <a:r>
                <a:rPr lang="it-IT" sz="1159" dirty="0"/>
                <a:t> Assistenza alle persone in difficoltà</a:t>
              </a:r>
            </a:p>
            <a:p>
              <a:pPr algn="just"/>
              <a:endParaRPr lang="it-IT" sz="1159" dirty="0"/>
            </a:p>
          </p:txBody>
        </p:sp>
        <p:cxnSp>
          <p:nvCxnSpPr>
            <p:cNvPr id="31" name="AutoShape 23"/>
            <p:cNvCxnSpPr>
              <a:cxnSpLocks noChangeShapeType="1"/>
            </p:cNvCxnSpPr>
            <p:nvPr/>
          </p:nvCxnSpPr>
          <p:spPr bwMode="auto">
            <a:xfrm rot="5400000">
              <a:off x="4984772" y="1054041"/>
              <a:ext cx="239092" cy="1549565"/>
            </a:xfrm>
            <a:prstGeom prst="bentConnector3">
              <a:avLst>
                <a:gd name="adj1" fmla="val 50000"/>
              </a:avLst>
            </a:prstGeom>
            <a:noFill/>
            <a:ln w="9525">
              <a:solidFill>
                <a:schemeClr val="tx1"/>
              </a:solidFill>
              <a:miter lim="800000"/>
              <a:headEnd/>
              <a:tailEnd type="triangle" w="med" len="med"/>
            </a:ln>
          </p:spPr>
        </p:cxnSp>
        <p:cxnSp>
          <p:nvCxnSpPr>
            <p:cNvPr id="32" name="AutoShape 24"/>
            <p:cNvCxnSpPr>
              <a:cxnSpLocks noChangeShapeType="1"/>
            </p:cNvCxnSpPr>
            <p:nvPr/>
          </p:nvCxnSpPr>
          <p:spPr bwMode="auto">
            <a:xfrm rot="16200000" flipH="1">
              <a:off x="6535172" y="1044738"/>
              <a:ext cx="239092" cy="1551234"/>
            </a:xfrm>
            <a:prstGeom prst="bentConnector3">
              <a:avLst>
                <a:gd name="adj1" fmla="val 50000"/>
              </a:avLst>
            </a:prstGeom>
            <a:noFill/>
            <a:ln w="9525">
              <a:solidFill>
                <a:schemeClr val="tx1"/>
              </a:solidFill>
              <a:miter lim="800000"/>
              <a:headEnd/>
              <a:tailEnd type="triangle" w="med" len="med"/>
            </a:ln>
          </p:spPr>
        </p:cxnSp>
        <p:cxnSp>
          <p:nvCxnSpPr>
            <p:cNvPr id="33" name="AutoShape 25"/>
            <p:cNvCxnSpPr>
              <a:cxnSpLocks noChangeShapeType="1"/>
            </p:cNvCxnSpPr>
            <p:nvPr/>
          </p:nvCxnSpPr>
          <p:spPr bwMode="auto">
            <a:xfrm rot="5400000">
              <a:off x="3750221" y="2011612"/>
              <a:ext cx="231226" cy="927404"/>
            </a:xfrm>
            <a:prstGeom prst="bentConnector3">
              <a:avLst>
                <a:gd name="adj1" fmla="val 49662"/>
              </a:avLst>
            </a:prstGeom>
            <a:noFill/>
            <a:ln w="9525">
              <a:solidFill>
                <a:schemeClr val="tx1"/>
              </a:solidFill>
              <a:miter lim="800000"/>
              <a:headEnd/>
              <a:tailEnd type="triangle" w="med" len="med"/>
            </a:ln>
          </p:spPr>
        </p:cxnSp>
        <p:cxnSp>
          <p:nvCxnSpPr>
            <p:cNvPr id="34" name="AutoShape 26"/>
            <p:cNvCxnSpPr>
              <a:cxnSpLocks noChangeShapeType="1"/>
              <a:endCxn id="18" idx="1"/>
            </p:cNvCxnSpPr>
            <p:nvPr/>
          </p:nvCxnSpPr>
          <p:spPr bwMode="auto">
            <a:xfrm rot="5400000">
              <a:off x="7045748" y="2440711"/>
              <a:ext cx="465599" cy="303576"/>
            </a:xfrm>
            <a:prstGeom prst="bentConnector4">
              <a:avLst>
                <a:gd name="adj1" fmla="val 27028"/>
                <a:gd name="adj2" fmla="val 179120"/>
              </a:avLst>
            </a:prstGeom>
            <a:noFill/>
            <a:ln w="9525">
              <a:solidFill>
                <a:schemeClr val="tx1"/>
              </a:solidFill>
              <a:miter lim="800000"/>
              <a:headEnd/>
              <a:tailEnd type="triangle" w="med" len="med"/>
            </a:ln>
          </p:spPr>
        </p:cxnSp>
        <p:cxnSp>
          <p:nvCxnSpPr>
            <p:cNvPr id="35" name="AutoShape 27"/>
            <p:cNvCxnSpPr>
              <a:cxnSpLocks noChangeShapeType="1"/>
              <a:endCxn id="20" idx="1"/>
            </p:cNvCxnSpPr>
            <p:nvPr/>
          </p:nvCxnSpPr>
          <p:spPr bwMode="auto">
            <a:xfrm rot="5400000">
              <a:off x="6760254" y="2726205"/>
              <a:ext cx="1036587" cy="303576"/>
            </a:xfrm>
            <a:prstGeom prst="bentConnector4">
              <a:avLst>
                <a:gd name="adj1" fmla="val 12898"/>
                <a:gd name="adj2" fmla="val 179120"/>
              </a:avLst>
            </a:prstGeom>
            <a:noFill/>
            <a:ln w="9525">
              <a:solidFill>
                <a:schemeClr val="tx1"/>
              </a:solidFill>
              <a:miter lim="800000"/>
              <a:headEnd/>
              <a:tailEnd type="triangle" w="med" len="med"/>
            </a:ln>
          </p:spPr>
        </p:cxnSp>
        <p:cxnSp>
          <p:nvCxnSpPr>
            <p:cNvPr id="36" name="AutoShape 28"/>
            <p:cNvCxnSpPr>
              <a:cxnSpLocks noChangeShapeType="1"/>
              <a:endCxn id="24" idx="1"/>
            </p:cNvCxnSpPr>
            <p:nvPr/>
          </p:nvCxnSpPr>
          <p:spPr bwMode="auto">
            <a:xfrm rot="5400000">
              <a:off x="6189265" y="3297195"/>
              <a:ext cx="2178565" cy="303576"/>
            </a:xfrm>
            <a:prstGeom prst="bentConnector4">
              <a:avLst>
                <a:gd name="adj1" fmla="val 5847"/>
                <a:gd name="adj2" fmla="val 179120"/>
              </a:avLst>
            </a:prstGeom>
            <a:noFill/>
            <a:ln w="9525">
              <a:solidFill>
                <a:schemeClr val="tx1"/>
              </a:solidFill>
              <a:miter lim="800000"/>
              <a:headEnd/>
              <a:tailEnd type="triangle" w="med" len="med"/>
            </a:ln>
          </p:spPr>
        </p:cxnSp>
        <p:cxnSp>
          <p:nvCxnSpPr>
            <p:cNvPr id="37" name="AutoShape 29"/>
            <p:cNvCxnSpPr>
              <a:cxnSpLocks noChangeShapeType="1"/>
              <a:endCxn id="28" idx="1"/>
            </p:cNvCxnSpPr>
            <p:nvPr/>
          </p:nvCxnSpPr>
          <p:spPr bwMode="auto">
            <a:xfrm rot="5400000">
              <a:off x="5618277" y="3868183"/>
              <a:ext cx="3320542" cy="303576"/>
            </a:xfrm>
            <a:prstGeom prst="bentConnector4">
              <a:avLst>
                <a:gd name="adj1" fmla="val 3977"/>
                <a:gd name="adj2" fmla="val 179120"/>
              </a:avLst>
            </a:prstGeom>
            <a:noFill/>
            <a:ln w="9525">
              <a:solidFill>
                <a:schemeClr val="tx1"/>
              </a:solidFill>
              <a:miter lim="800000"/>
              <a:headEnd/>
              <a:tailEnd type="triangle" w="med" len="med"/>
            </a:ln>
          </p:spPr>
        </p:cxnSp>
        <p:cxnSp>
          <p:nvCxnSpPr>
            <p:cNvPr id="38" name="AutoShape 30"/>
            <p:cNvCxnSpPr>
              <a:cxnSpLocks noChangeShapeType="1"/>
            </p:cNvCxnSpPr>
            <p:nvPr/>
          </p:nvCxnSpPr>
          <p:spPr bwMode="auto">
            <a:xfrm rot="16200000" flipH="1">
              <a:off x="7430382" y="2359652"/>
              <a:ext cx="1573" cy="1668"/>
            </a:xfrm>
            <a:prstGeom prst="bentConnector3">
              <a:avLst>
                <a:gd name="adj1" fmla="val 50000"/>
              </a:avLst>
            </a:prstGeom>
            <a:noFill/>
            <a:ln w="31750">
              <a:noFill/>
              <a:miter lim="800000"/>
              <a:headEnd/>
              <a:tailEnd type="triangle" w="med" len="med"/>
            </a:ln>
            <a:effectLst>
              <a:outerShdw dist="107763" dir="2700000" algn="ctr" rotWithShape="0">
                <a:schemeClr val="bg2"/>
              </a:outerShdw>
            </a:effectLst>
          </p:spPr>
        </p:cxnSp>
        <p:sp>
          <p:nvSpPr>
            <p:cNvPr id="39" name="Line 31"/>
            <p:cNvSpPr>
              <a:spLocks noChangeShapeType="1"/>
            </p:cNvSpPr>
            <p:nvPr/>
          </p:nvSpPr>
          <p:spPr bwMode="auto">
            <a:xfrm>
              <a:off x="6899913" y="3967276"/>
              <a:ext cx="226847" cy="0"/>
            </a:xfrm>
            <a:prstGeom prst="line">
              <a:avLst/>
            </a:prstGeom>
            <a:noFill/>
            <a:ln w="31750">
              <a:noFill/>
              <a:round/>
              <a:headEnd/>
              <a:tailEnd type="triangle" w="med" len="med"/>
            </a:ln>
            <a:effectLst>
              <a:outerShdw dist="107763" dir="2700000" algn="ctr" rotWithShape="0">
                <a:schemeClr val="bg2"/>
              </a:outerShdw>
            </a:effectLst>
          </p:spPr>
          <p:txBody>
            <a:bodyPr lIns="93729" tIns="46864" rIns="93729" bIns="46864"/>
            <a:lstStyle/>
            <a:p>
              <a:pPr>
                <a:defRPr/>
              </a:pPr>
              <a:endParaRPr lang="it-IT" sz="968">
                <a:latin typeface="+mj-lt"/>
              </a:endParaRPr>
            </a:p>
          </p:txBody>
        </p:sp>
        <p:sp>
          <p:nvSpPr>
            <p:cNvPr id="40" name="Line 32"/>
            <p:cNvSpPr>
              <a:spLocks noChangeShapeType="1"/>
            </p:cNvSpPr>
            <p:nvPr/>
          </p:nvSpPr>
          <p:spPr bwMode="auto">
            <a:xfrm>
              <a:off x="6899914" y="3967276"/>
              <a:ext cx="151788" cy="0"/>
            </a:xfrm>
            <a:prstGeom prst="line">
              <a:avLst/>
            </a:prstGeom>
            <a:noFill/>
            <a:ln w="31750">
              <a:noFill/>
              <a:round/>
              <a:headEnd/>
              <a:tailEnd type="triangle" w="med" len="med"/>
            </a:ln>
            <a:effectLst>
              <a:outerShdw dist="107763" dir="2700000" algn="ctr" rotWithShape="0">
                <a:schemeClr val="bg2"/>
              </a:outerShdw>
            </a:effectLst>
          </p:spPr>
          <p:txBody>
            <a:bodyPr lIns="93729" tIns="46864" rIns="93729" bIns="46864"/>
            <a:lstStyle/>
            <a:p>
              <a:pPr>
                <a:defRPr/>
              </a:pPr>
              <a:endParaRPr lang="it-IT" sz="968">
                <a:latin typeface="+mj-lt"/>
              </a:endParaRPr>
            </a:p>
          </p:txBody>
        </p:sp>
      </p:grpSp>
    </p:spTree>
    <p:extLst>
      <p:ext uri="{BB962C8B-B14F-4D97-AF65-F5344CB8AC3E}">
        <p14:creationId xmlns:p14="http://schemas.microsoft.com/office/powerpoint/2010/main" val="418379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A5A0E3E-E509-471A-991F-82C3A3A4C645}" type="slidenum">
              <a:rPr lang="en-US" sz="1200">
                <a:latin typeface="Garamond" pitchFamily="18" charset="0"/>
              </a:rPr>
              <a:pPr eaLnBrk="1" hangingPunct="1"/>
              <a:t>43</a:t>
            </a:fld>
            <a:endParaRPr lang="en-US" sz="1200">
              <a:latin typeface="Garamond" pitchFamily="18" charset="0"/>
            </a:endParaRPr>
          </a:p>
        </p:txBody>
      </p:sp>
      <p:sp>
        <p:nvSpPr>
          <p:cNvPr id="97282" name="Text Box 2"/>
          <p:cNvSpPr txBox="1">
            <a:spLocks noChangeArrowheads="1"/>
          </p:cNvSpPr>
          <p:nvPr/>
        </p:nvSpPr>
        <p:spPr bwMode="auto">
          <a:xfrm>
            <a:off x="890434" y="435792"/>
            <a:ext cx="4681340" cy="492443"/>
          </a:xfrm>
          <a:prstGeom prst="rect">
            <a:avLst/>
          </a:prstGeom>
          <a:solidFill>
            <a:srgbClr val="002060"/>
          </a:solidFill>
          <a:ln w="9525">
            <a:solidFill>
              <a:schemeClr val="tx1"/>
            </a:solidFill>
            <a:miter lim="800000"/>
            <a:headEnd/>
            <a:tailEnd/>
          </a:ln>
          <a:effectLst/>
          <a:extLst/>
        </p:spPr>
        <p:txBody>
          <a:bodyPr wrap="square">
            <a:spAutoFit/>
          </a:bodyPr>
          <a:lstStyle>
            <a:defPPr>
              <a:defRPr lang="en-US"/>
            </a:defPPr>
            <a:lvl1pPr algn="ctr" eaLnBrk="1" hangingPunct="1">
              <a:spcBef>
                <a:spcPct val="50000"/>
              </a:spcBef>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it-IT" sz="2600"/>
              <a:t>Investitori istituzionali</a:t>
            </a:r>
          </a:p>
        </p:txBody>
      </p:sp>
      <p:sp>
        <p:nvSpPr>
          <p:cNvPr id="97284" name="Text Box 4"/>
          <p:cNvSpPr txBox="1">
            <a:spLocks noChangeArrowheads="1"/>
          </p:cNvSpPr>
          <p:nvPr/>
        </p:nvSpPr>
        <p:spPr bwMode="auto">
          <a:xfrm>
            <a:off x="885786" y="1384945"/>
            <a:ext cx="10826837" cy="2031325"/>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lgn="just" eaLnBrk="1" hangingPunct="1">
              <a:lnSpc>
                <a:spcPct val="120000"/>
              </a:lnSpc>
              <a:spcBef>
                <a:spcPct val="50000"/>
              </a:spcBef>
              <a:buFont typeface="Wingdings" panose="05000000000000000000" pitchFamily="2" charset="2"/>
              <a:buChar char="§"/>
            </a:pPr>
            <a:r>
              <a:rPr lang="it-IT" sz="1800"/>
              <a:t> Con il termine Investitori Istituzionali non si fa riferimento ad un</a:t>
            </a:r>
            <a:r>
              <a:rPr lang="it-IT" altLang="it-IT" sz="1800"/>
              <a:t>’</a:t>
            </a:r>
            <a:r>
              <a:rPr lang="it-IT" sz="1800"/>
              <a:t>unica e specifica categoria di soggetti</a:t>
            </a:r>
          </a:p>
          <a:p>
            <a:pPr marL="285750" indent="-285750" algn="just" eaLnBrk="1" hangingPunct="1">
              <a:lnSpc>
                <a:spcPct val="120000"/>
              </a:lnSpc>
              <a:spcBef>
                <a:spcPct val="50000"/>
              </a:spcBef>
              <a:buFont typeface="Wingdings" panose="05000000000000000000" pitchFamily="2" charset="2"/>
              <a:buChar char="§"/>
            </a:pPr>
            <a:r>
              <a:rPr lang="it-IT" sz="1800"/>
              <a:t> Tra gli Investitori Istituzionali, infatti, vengono ricompresi tutti quegli operatori caratterizzati dal fatto di investire un patrimonio per conto di più unità in surplus finanziario (risparmiatori). </a:t>
            </a:r>
          </a:p>
          <a:p>
            <a:pPr marL="285750" indent="-285750" algn="just" eaLnBrk="1" hangingPunct="1">
              <a:lnSpc>
                <a:spcPct val="120000"/>
              </a:lnSpc>
              <a:spcBef>
                <a:spcPct val="50000"/>
              </a:spcBef>
              <a:buFont typeface="Wingdings" panose="05000000000000000000" pitchFamily="2" charset="2"/>
              <a:buChar char="§"/>
            </a:pPr>
            <a:r>
              <a:rPr lang="it-IT" sz="1800"/>
              <a:t> Possiamo dunque considerare Investitori Istituzionali i fondi comuni di investimento (nelle loro diverse tipologie), i fondi pensione, le Sicav, le compagnie di assicurazione</a:t>
            </a:r>
          </a:p>
        </p:txBody>
      </p:sp>
      <p:sp>
        <p:nvSpPr>
          <p:cNvPr id="97285" name="Text Box 5"/>
          <p:cNvSpPr txBox="1">
            <a:spLocks noChangeArrowheads="1"/>
          </p:cNvSpPr>
          <p:nvPr/>
        </p:nvSpPr>
        <p:spPr bwMode="auto">
          <a:xfrm>
            <a:off x="885786" y="4006174"/>
            <a:ext cx="10696614" cy="1685846"/>
          </a:xfrm>
          <a:prstGeom prst="rect">
            <a:avLst/>
          </a:prstGeom>
          <a:solidFill>
            <a:srgbClr val="002060"/>
          </a:solidFill>
          <a:ln>
            <a:noFill/>
          </a:ln>
          <a:effectLs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50000"/>
              </a:lnSpc>
              <a:spcBef>
                <a:spcPct val="50000"/>
              </a:spcBef>
            </a:pPr>
            <a:r>
              <a:rPr lang="it-IT" dirty="0">
                <a:solidFill>
                  <a:schemeClr val="bg1"/>
                </a:solidFill>
              </a:rPr>
              <a:t>Se si somma l</a:t>
            </a:r>
            <a:r>
              <a:rPr lang="it-IT" altLang="it-IT" dirty="0">
                <a:solidFill>
                  <a:schemeClr val="bg1"/>
                </a:solidFill>
              </a:rPr>
              <a:t>’</a:t>
            </a:r>
            <a:r>
              <a:rPr lang="it-IT" dirty="0">
                <a:solidFill>
                  <a:schemeClr val="bg1"/>
                </a:solidFill>
              </a:rPr>
              <a:t>attività degli investitori istituzionali con le gestioni su base individuale poste in essere dalle banche (ma anche da SGR) ottiene l</a:t>
            </a:r>
            <a:r>
              <a:rPr lang="it-IT" altLang="it-IT" dirty="0">
                <a:solidFill>
                  <a:schemeClr val="bg1"/>
                </a:solidFill>
              </a:rPr>
              <a:t>’</a:t>
            </a:r>
            <a:r>
              <a:rPr lang="it-IT" dirty="0">
                <a:solidFill>
                  <a:schemeClr val="bg1"/>
                </a:solidFill>
              </a:rPr>
              <a:t>insieme che viene definito Risparmio Gestito (</a:t>
            </a:r>
            <a:r>
              <a:rPr lang="it-IT" dirty="0" err="1">
                <a:solidFill>
                  <a:schemeClr val="bg1"/>
                </a:solidFill>
              </a:rPr>
              <a:t>Asset</a:t>
            </a:r>
            <a:r>
              <a:rPr lang="it-IT" dirty="0">
                <a:solidFill>
                  <a:schemeClr val="bg1"/>
                </a:solidFill>
              </a:rPr>
              <a:t> Management)</a:t>
            </a:r>
          </a:p>
        </p:txBody>
      </p:sp>
    </p:spTree>
    <p:extLst>
      <p:ext uri="{BB962C8B-B14F-4D97-AF65-F5344CB8AC3E}">
        <p14:creationId xmlns:p14="http://schemas.microsoft.com/office/powerpoint/2010/main" val="1817822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7D19013-7709-4BCD-B3AA-B9D3FC1CB5B6}" type="slidenum">
              <a:rPr lang="en-US" sz="1200">
                <a:latin typeface="Garamond" pitchFamily="18" charset="0"/>
              </a:rPr>
              <a:pPr eaLnBrk="1" hangingPunct="1"/>
              <a:t>44</a:t>
            </a:fld>
            <a:endParaRPr lang="en-US" sz="1200">
              <a:latin typeface="Garamond" pitchFamily="18" charset="0"/>
            </a:endParaRPr>
          </a:p>
        </p:txBody>
      </p:sp>
      <p:sp>
        <p:nvSpPr>
          <p:cNvPr id="179202" name="Text Box 2"/>
          <p:cNvSpPr txBox="1">
            <a:spLocks noChangeArrowheads="1"/>
          </p:cNvSpPr>
          <p:nvPr/>
        </p:nvSpPr>
        <p:spPr bwMode="auto">
          <a:xfrm>
            <a:off x="839416" y="451345"/>
            <a:ext cx="3529013" cy="461665"/>
          </a:xfrm>
          <a:prstGeom prst="rect">
            <a:avLst/>
          </a:prstGeom>
          <a:solidFill>
            <a:srgbClr val="002060"/>
          </a:solidFill>
          <a:ln w="9525">
            <a:solidFill>
              <a:schemeClr val="tx1"/>
            </a:solidFill>
            <a:miter lim="800000"/>
            <a:headEnd/>
            <a:tailEnd/>
          </a:ln>
          <a:effectLst/>
          <a:extLst/>
        </p:spPr>
        <p:txBody>
          <a:bodyPr wrap="square">
            <a:spAutoFit/>
          </a:bodyPr>
          <a:lstStyle>
            <a:defPPr>
              <a:defRPr lang="en-US"/>
            </a:defPPr>
            <a:lvl1pPr algn="ctr" eaLnBrk="1" hangingPunct="1">
              <a:spcBef>
                <a:spcPct val="50000"/>
              </a:spcBef>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it-IT" sz="2400"/>
              <a:t>Poste Italiane spa</a:t>
            </a:r>
          </a:p>
        </p:txBody>
      </p:sp>
      <p:sp>
        <p:nvSpPr>
          <p:cNvPr id="179204" name="Text Box 4"/>
          <p:cNvSpPr txBox="1">
            <a:spLocks noChangeArrowheads="1"/>
          </p:cNvSpPr>
          <p:nvPr/>
        </p:nvSpPr>
        <p:spPr bwMode="auto">
          <a:xfrm>
            <a:off x="612198" y="1052736"/>
            <a:ext cx="11244442" cy="5078313"/>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lnSpc>
                <a:spcPct val="150000"/>
              </a:lnSpc>
              <a:spcBef>
                <a:spcPct val="50000"/>
              </a:spcBef>
              <a:buFont typeface="Wingdings" pitchFamily="2" charset="2"/>
              <a:buNone/>
            </a:pPr>
            <a:r>
              <a:rPr lang="en-US" sz="1800" dirty="0" err="1"/>
              <a:t>Attraverso</a:t>
            </a:r>
            <a:r>
              <a:rPr lang="en-US" sz="1800" dirty="0"/>
              <a:t> la </a:t>
            </a:r>
            <a:r>
              <a:rPr lang="en-US" sz="1800" dirty="0" err="1"/>
              <a:t>divisione</a:t>
            </a:r>
            <a:r>
              <a:rPr lang="en-US" sz="1800" dirty="0"/>
              <a:t> </a:t>
            </a:r>
            <a:r>
              <a:rPr lang="en-US" sz="1800" dirty="0" err="1"/>
              <a:t>finanziaria</a:t>
            </a:r>
            <a:r>
              <a:rPr lang="en-US" sz="1800" dirty="0"/>
              <a:t> </a:t>
            </a:r>
            <a:r>
              <a:rPr lang="en-US" sz="1800" dirty="0" err="1"/>
              <a:t>BancoPosta</a:t>
            </a:r>
            <a:r>
              <a:rPr lang="en-US" sz="1800" dirty="0"/>
              <a:t> le poste </a:t>
            </a:r>
            <a:r>
              <a:rPr lang="en-US" sz="1800" dirty="0" err="1"/>
              <a:t>italiane</a:t>
            </a:r>
            <a:r>
              <a:rPr lang="en-US" sz="1800" dirty="0"/>
              <a:t> </a:t>
            </a:r>
            <a:r>
              <a:rPr lang="en-US" sz="1800" dirty="0" err="1"/>
              <a:t>sono</a:t>
            </a:r>
            <a:r>
              <a:rPr lang="en-US" sz="1800" dirty="0"/>
              <a:t> </a:t>
            </a:r>
            <a:r>
              <a:rPr lang="en-US" sz="1800" dirty="0" err="1"/>
              <a:t>diventate</a:t>
            </a:r>
            <a:r>
              <a:rPr lang="en-US" sz="1800" dirty="0"/>
              <a:t> </a:t>
            </a:r>
            <a:r>
              <a:rPr lang="en-US" sz="1800" dirty="0" err="1"/>
              <a:t>intermediari</a:t>
            </a:r>
            <a:r>
              <a:rPr lang="en-US" sz="1800" dirty="0"/>
              <a:t> </a:t>
            </a:r>
            <a:r>
              <a:rPr lang="en-US" sz="1800" dirty="0" err="1"/>
              <a:t>finanziari</a:t>
            </a:r>
            <a:r>
              <a:rPr lang="en-US" sz="1800" dirty="0"/>
              <a:t> </a:t>
            </a:r>
            <a:r>
              <a:rPr lang="en-US" sz="1800" dirty="0" err="1"/>
              <a:t>che</a:t>
            </a:r>
            <a:r>
              <a:rPr lang="en-US" sz="1800" dirty="0"/>
              <a:t>, grazie </a:t>
            </a:r>
            <a:r>
              <a:rPr lang="en-US" sz="1800" dirty="0" err="1"/>
              <a:t>ai</a:t>
            </a:r>
            <a:r>
              <a:rPr lang="en-US" sz="1800" dirty="0"/>
              <a:t> </a:t>
            </a:r>
            <a:r>
              <a:rPr lang="en-US" sz="1800" dirty="0" err="1"/>
              <a:t>numerosi</a:t>
            </a:r>
            <a:r>
              <a:rPr lang="en-US" sz="1800" dirty="0"/>
              <a:t> </a:t>
            </a:r>
            <a:r>
              <a:rPr lang="en-US" sz="1800" dirty="0" err="1"/>
              <a:t>uffici</a:t>
            </a:r>
            <a:r>
              <a:rPr lang="en-US" sz="1800" dirty="0"/>
              <a:t> </a:t>
            </a:r>
            <a:r>
              <a:rPr lang="en-US" sz="1800" dirty="0" err="1"/>
              <a:t>postali</a:t>
            </a:r>
            <a:r>
              <a:rPr lang="en-US" sz="1800" dirty="0"/>
              <a:t> </a:t>
            </a:r>
            <a:r>
              <a:rPr lang="en-US" sz="1800" dirty="0" err="1"/>
              <a:t>distribuiti</a:t>
            </a:r>
            <a:r>
              <a:rPr lang="en-US" sz="1800" dirty="0"/>
              <a:t> </a:t>
            </a:r>
            <a:r>
              <a:rPr lang="en-US" sz="1800" dirty="0" err="1"/>
              <a:t>capillarmente</a:t>
            </a:r>
            <a:r>
              <a:rPr lang="en-US" sz="1800" dirty="0"/>
              <a:t> </a:t>
            </a:r>
            <a:r>
              <a:rPr lang="en-US" sz="1800" dirty="0" err="1"/>
              <a:t>sul</a:t>
            </a:r>
            <a:r>
              <a:rPr lang="en-US" sz="1800" dirty="0"/>
              <a:t> </a:t>
            </a:r>
            <a:r>
              <a:rPr lang="en-US" sz="1800" dirty="0" err="1"/>
              <a:t>territorio</a:t>
            </a:r>
            <a:r>
              <a:rPr lang="en-US" sz="1800" dirty="0"/>
              <a:t>, </a:t>
            </a:r>
            <a:r>
              <a:rPr lang="en-US" sz="1800" dirty="0" err="1"/>
              <a:t>offrono</a:t>
            </a:r>
            <a:r>
              <a:rPr lang="en-US" sz="1800" dirty="0"/>
              <a:t> al </a:t>
            </a:r>
            <a:r>
              <a:rPr lang="en-US" sz="1800" dirty="0" err="1"/>
              <a:t>pubblico</a:t>
            </a:r>
            <a:r>
              <a:rPr lang="en-US" sz="1800" dirty="0"/>
              <a:t> la </a:t>
            </a:r>
            <a:r>
              <a:rPr lang="en-US" sz="1800" dirty="0" err="1"/>
              <a:t>possibilità</a:t>
            </a:r>
            <a:r>
              <a:rPr lang="en-US" sz="1800" dirty="0"/>
              <a:t> di:</a:t>
            </a:r>
          </a:p>
          <a:p>
            <a:pPr marL="285750" indent="-285750" algn="just" eaLnBrk="1" hangingPunct="1">
              <a:lnSpc>
                <a:spcPct val="150000"/>
              </a:lnSpc>
              <a:spcBef>
                <a:spcPct val="50000"/>
              </a:spcBef>
              <a:buFont typeface="Wingdings" panose="05000000000000000000" pitchFamily="2" charset="2"/>
              <a:buChar char="§"/>
            </a:pPr>
            <a:r>
              <a:rPr lang="en-US" sz="1800" dirty="0"/>
              <a:t> </a:t>
            </a:r>
            <a:r>
              <a:rPr lang="en-US" sz="1800" dirty="0" err="1"/>
              <a:t>depositare</a:t>
            </a:r>
            <a:r>
              <a:rPr lang="en-US" sz="1800" dirty="0"/>
              <a:t> sui </a:t>
            </a:r>
            <a:r>
              <a:rPr lang="en-US" sz="1800" dirty="0" err="1"/>
              <a:t>conti</a:t>
            </a:r>
            <a:r>
              <a:rPr lang="en-US" sz="1800" dirty="0"/>
              <a:t> </a:t>
            </a:r>
            <a:r>
              <a:rPr lang="en-US" sz="1800" dirty="0" err="1"/>
              <a:t>correnti</a:t>
            </a:r>
            <a:r>
              <a:rPr lang="en-US" sz="1800" dirty="0"/>
              <a:t> e sui libretti di </a:t>
            </a:r>
            <a:r>
              <a:rPr lang="en-US" sz="1800" dirty="0" err="1"/>
              <a:t>risparmio</a:t>
            </a:r>
            <a:r>
              <a:rPr lang="en-US" sz="1800" dirty="0"/>
              <a:t> </a:t>
            </a:r>
            <a:r>
              <a:rPr lang="en-US" sz="1800" dirty="0" err="1"/>
              <a:t>risorse</a:t>
            </a:r>
            <a:r>
              <a:rPr lang="en-US" sz="1800" dirty="0"/>
              <a:t> </a:t>
            </a:r>
            <a:r>
              <a:rPr lang="en-US" sz="1800" dirty="0" err="1"/>
              <a:t>liquide</a:t>
            </a:r>
            <a:endParaRPr lang="en-US" sz="1800" dirty="0"/>
          </a:p>
          <a:p>
            <a:pPr marL="285750" indent="-285750" algn="just" eaLnBrk="1" hangingPunct="1">
              <a:lnSpc>
                <a:spcPct val="150000"/>
              </a:lnSpc>
              <a:spcBef>
                <a:spcPct val="50000"/>
              </a:spcBef>
              <a:buFont typeface="Wingdings" panose="05000000000000000000" pitchFamily="2" charset="2"/>
              <a:buChar char="§"/>
            </a:pPr>
            <a:r>
              <a:rPr lang="en-US" sz="1800" dirty="0"/>
              <a:t> </a:t>
            </a:r>
            <a:r>
              <a:rPr lang="en-US" sz="1800" dirty="0" err="1"/>
              <a:t>inviare</a:t>
            </a:r>
            <a:r>
              <a:rPr lang="en-US" sz="1800" dirty="0"/>
              <a:t> in </a:t>
            </a:r>
            <a:r>
              <a:rPr lang="en-US" sz="1800" dirty="0" err="1"/>
              <a:t>tutto</a:t>
            </a:r>
            <a:r>
              <a:rPr lang="en-US" sz="1800" dirty="0"/>
              <a:t> </a:t>
            </a:r>
            <a:r>
              <a:rPr lang="en-US" sz="1800" dirty="0" err="1"/>
              <a:t>il</a:t>
            </a:r>
            <a:r>
              <a:rPr lang="en-US" sz="1800" dirty="0"/>
              <a:t> </a:t>
            </a:r>
            <a:r>
              <a:rPr lang="en-US" sz="1800" dirty="0" err="1"/>
              <a:t>mondo</a:t>
            </a:r>
            <a:r>
              <a:rPr lang="en-US" sz="1800" dirty="0"/>
              <a:t> </a:t>
            </a:r>
            <a:r>
              <a:rPr lang="en-US" sz="1800" dirty="0" err="1"/>
              <a:t>somme</a:t>
            </a:r>
            <a:r>
              <a:rPr lang="en-US" sz="1800" dirty="0"/>
              <a:t> di </a:t>
            </a:r>
            <a:r>
              <a:rPr lang="en-US" sz="1800" dirty="0" err="1"/>
              <a:t>denaro</a:t>
            </a:r>
            <a:endParaRPr lang="en-US" sz="1800" dirty="0"/>
          </a:p>
          <a:p>
            <a:pPr marL="285750" indent="-285750" algn="just" eaLnBrk="1" hangingPunct="1">
              <a:lnSpc>
                <a:spcPct val="150000"/>
              </a:lnSpc>
              <a:spcBef>
                <a:spcPct val="50000"/>
              </a:spcBef>
              <a:buFont typeface="Wingdings" panose="05000000000000000000" pitchFamily="2" charset="2"/>
              <a:buChar char="§"/>
            </a:pPr>
            <a:r>
              <a:rPr lang="en-US" sz="1800" dirty="0"/>
              <a:t> </a:t>
            </a:r>
            <a:r>
              <a:rPr lang="en-US" sz="1800" dirty="0" err="1"/>
              <a:t>effettuare</a:t>
            </a:r>
            <a:r>
              <a:rPr lang="en-US" sz="1800" dirty="0"/>
              <a:t> </a:t>
            </a:r>
            <a:r>
              <a:rPr lang="en-US" sz="1800" dirty="0" err="1"/>
              <a:t>investimenti</a:t>
            </a:r>
            <a:r>
              <a:rPr lang="en-US" sz="1800" dirty="0"/>
              <a:t> in </a:t>
            </a:r>
            <a:r>
              <a:rPr lang="en-US" sz="1800" dirty="0" err="1"/>
              <a:t>titoli</a:t>
            </a:r>
            <a:r>
              <a:rPr lang="en-US" sz="1800" dirty="0"/>
              <a:t> e </a:t>
            </a:r>
            <a:r>
              <a:rPr lang="en-US" sz="1800" dirty="0" err="1"/>
              <a:t>fondi</a:t>
            </a:r>
            <a:r>
              <a:rPr lang="en-US" sz="1800" dirty="0"/>
              <a:t> </a:t>
            </a:r>
            <a:r>
              <a:rPr lang="en-US" sz="1800" dirty="0" err="1"/>
              <a:t>comuni</a:t>
            </a:r>
            <a:r>
              <a:rPr lang="en-US" sz="1800" dirty="0"/>
              <a:t> di </a:t>
            </a:r>
            <a:r>
              <a:rPr lang="en-US" sz="1800" dirty="0" err="1"/>
              <a:t>investimento</a:t>
            </a:r>
            <a:endParaRPr lang="en-US" sz="1800" dirty="0"/>
          </a:p>
          <a:p>
            <a:pPr marL="285750" indent="-285750" algn="just" eaLnBrk="1" hangingPunct="1">
              <a:lnSpc>
                <a:spcPct val="150000"/>
              </a:lnSpc>
              <a:spcBef>
                <a:spcPct val="50000"/>
              </a:spcBef>
              <a:buFont typeface="Wingdings" panose="05000000000000000000" pitchFamily="2" charset="2"/>
              <a:buChar char="§"/>
            </a:pPr>
            <a:r>
              <a:rPr lang="en-US" sz="1800" dirty="0"/>
              <a:t> </a:t>
            </a:r>
            <a:r>
              <a:rPr lang="en-US" sz="1800" dirty="0" err="1"/>
              <a:t>disporre</a:t>
            </a:r>
            <a:r>
              <a:rPr lang="en-US" sz="1800" dirty="0"/>
              <a:t> di carte di </a:t>
            </a:r>
            <a:r>
              <a:rPr lang="en-US" sz="1800" dirty="0" err="1"/>
              <a:t>debito</a:t>
            </a:r>
            <a:r>
              <a:rPr lang="en-US" sz="1800" dirty="0"/>
              <a:t>  e di carte di </a:t>
            </a:r>
            <a:r>
              <a:rPr lang="en-US" sz="1800" dirty="0" err="1"/>
              <a:t>creditoottenere</a:t>
            </a:r>
            <a:r>
              <a:rPr lang="en-US" sz="1800" dirty="0"/>
              <a:t> </a:t>
            </a:r>
            <a:r>
              <a:rPr lang="en-US" sz="1800" dirty="0" err="1"/>
              <a:t>finanziamenti</a:t>
            </a:r>
            <a:r>
              <a:rPr lang="en-US" sz="1800" dirty="0"/>
              <a:t> sotto forma di </a:t>
            </a:r>
            <a:r>
              <a:rPr lang="en-US" sz="1800" dirty="0" err="1"/>
              <a:t>prestiti</a:t>
            </a:r>
            <a:r>
              <a:rPr lang="en-US" sz="1800" dirty="0"/>
              <a:t> </a:t>
            </a:r>
            <a:r>
              <a:rPr lang="en-US" sz="1800" dirty="0" err="1"/>
              <a:t>personali</a:t>
            </a:r>
            <a:r>
              <a:rPr lang="en-US" sz="1800" dirty="0"/>
              <a:t>, </a:t>
            </a:r>
            <a:r>
              <a:rPr lang="en-US" sz="1800" dirty="0" err="1"/>
              <a:t>scoperti</a:t>
            </a:r>
            <a:r>
              <a:rPr lang="en-US" sz="1800" dirty="0"/>
              <a:t> di </a:t>
            </a:r>
            <a:r>
              <a:rPr lang="en-US" sz="1800" dirty="0" err="1"/>
              <a:t>conto</a:t>
            </a:r>
            <a:r>
              <a:rPr lang="en-US" sz="1800" dirty="0"/>
              <a:t> </a:t>
            </a:r>
            <a:r>
              <a:rPr lang="en-US" sz="1800" dirty="0" err="1"/>
              <a:t>corrente</a:t>
            </a:r>
            <a:r>
              <a:rPr lang="en-US" sz="1800" dirty="0"/>
              <a:t> e </a:t>
            </a:r>
            <a:r>
              <a:rPr lang="en-US" sz="1800" dirty="0" err="1"/>
              <a:t>mutui</a:t>
            </a:r>
            <a:endParaRPr lang="en-US" sz="1800" dirty="0"/>
          </a:p>
          <a:p>
            <a:pPr marL="285750" indent="-285750" algn="just" eaLnBrk="1" hangingPunct="1">
              <a:lnSpc>
                <a:spcPct val="150000"/>
              </a:lnSpc>
              <a:spcBef>
                <a:spcPct val="50000"/>
              </a:spcBef>
              <a:buFont typeface="Wingdings" panose="05000000000000000000" pitchFamily="2" charset="2"/>
              <a:buChar char="§"/>
            </a:pPr>
            <a:r>
              <a:rPr lang="en-US" sz="1800" dirty="0"/>
              <a:t> </a:t>
            </a:r>
            <a:r>
              <a:rPr lang="en-US" sz="1800" dirty="0" err="1"/>
              <a:t>stipulare</a:t>
            </a:r>
            <a:r>
              <a:rPr lang="en-US" sz="1800" dirty="0"/>
              <a:t> </a:t>
            </a:r>
            <a:r>
              <a:rPr lang="en-US" sz="1800" dirty="0" err="1"/>
              <a:t>polizze</a:t>
            </a:r>
            <a:r>
              <a:rPr lang="en-US" sz="1800" dirty="0"/>
              <a:t> </a:t>
            </a:r>
            <a:r>
              <a:rPr lang="en-US" sz="1800" dirty="0" err="1"/>
              <a:t>assicurative</a:t>
            </a:r>
            <a:r>
              <a:rPr lang="en-US" sz="1800" dirty="0"/>
              <a:t> </a:t>
            </a:r>
          </a:p>
          <a:p>
            <a:pPr algn="just" eaLnBrk="1" hangingPunct="1">
              <a:lnSpc>
                <a:spcPct val="150000"/>
              </a:lnSpc>
              <a:spcBef>
                <a:spcPct val="50000"/>
              </a:spcBef>
              <a:buFont typeface="Wingdings" pitchFamily="2" charset="2"/>
              <a:buNone/>
            </a:pPr>
            <a:r>
              <a:rPr lang="en-US" sz="1800" dirty="0"/>
              <a:t>In </a:t>
            </a:r>
            <a:r>
              <a:rPr lang="en-US" sz="1800" dirty="0" err="1"/>
              <a:t>pratica</a:t>
            </a:r>
            <a:r>
              <a:rPr lang="en-US" sz="1800" dirty="0"/>
              <a:t> </a:t>
            </a:r>
            <a:r>
              <a:rPr lang="en-US" sz="1800" dirty="0" err="1"/>
              <a:t>oggi</a:t>
            </a:r>
            <a:r>
              <a:rPr lang="en-US" sz="1800" dirty="0"/>
              <a:t> </a:t>
            </a:r>
            <a:r>
              <a:rPr lang="en-US" sz="1800" dirty="0" err="1"/>
              <a:t>gli</a:t>
            </a:r>
            <a:r>
              <a:rPr lang="en-US" sz="1800" dirty="0"/>
              <a:t> </a:t>
            </a:r>
            <a:r>
              <a:rPr lang="en-US" sz="1800" dirty="0" err="1"/>
              <a:t>sportelli</a:t>
            </a:r>
            <a:r>
              <a:rPr lang="en-US" sz="1800" dirty="0"/>
              <a:t> </a:t>
            </a:r>
            <a:r>
              <a:rPr lang="en-US" sz="1800" dirty="0" err="1"/>
              <a:t>postali</a:t>
            </a:r>
            <a:r>
              <a:rPr lang="en-US" sz="1800" dirty="0"/>
              <a:t> </a:t>
            </a:r>
            <a:r>
              <a:rPr lang="en-US" sz="1800" dirty="0" err="1"/>
              <a:t>offrono</a:t>
            </a:r>
            <a:r>
              <a:rPr lang="en-US" sz="1800" dirty="0"/>
              <a:t> </a:t>
            </a:r>
            <a:r>
              <a:rPr lang="en-US" sz="1800" dirty="0" err="1"/>
              <a:t>alla</a:t>
            </a:r>
            <a:r>
              <a:rPr lang="en-US" sz="1800" dirty="0"/>
              <a:t> </a:t>
            </a:r>
            <a:r>
              <a:rPr lang="en-US" sz="1800" dirty="0" err="1"/>
              <a:t>propria</a:t>
            </a:r>
            <a:r>
              <a:rPr lang="en-US" sz="1800" dirty="0"/>
              <a:t> </a:t>
            </a:r>
            <a:r>
              <a:rPr lang="en-US" sz="1800" dirty="0" err="1"/>
              <a:t>clientela</a:t>
            </a:r>
            <a:r>
              <a:rPr lang="en-US" sz="1800" dirty="0"/>
              <a:t> quasi </a:t>
            </a:r>
            <a:r>
              <a:rPr lang="en-US" sz="1800" dirty="0" err="1"/>
              <a:t>tutti</a:t>
            </a:r>
            <a:r>
              <a:rPr lang="en-US" sz="1800" dirty="0"/>
              <a:t> </a:t>
            </a:r>
            <a:r>
              <a:rPr lang="en-US" sz="1800" dirty="0" err="1"/>
              <a:t>i</a:t>
            </a:r>
            <a:r>
              <a:rPr lang="en-US" sz="1800" dirty="0"/>
              <a:t> </a:t>
            </a:r>
            <a:r>
              <a:rPr lang="en-US" sz="1800" dirty="0" err="1"/>
              <a:t>servizi</a:t>
            </a:r>
            <a:r>
              <a:rPr lang="en-US" sz="1800" dirty="0"/>
              <a:t> </a:t>
            </a:r>
            <a:r>
              <a:rPr lang="en-US" sz="1800" dirty="0" err="1"/>
              <a:t>che</a:t>
            </a:r>
            <a:r>
              <a:rPr lang="en-US" sz="1800" dirty="0"/>
              <a:t> è </a:t>
            </a:r>
            <a:r>
              <a:rPr lang="en-US" sz="1800" dirty="0" err="1"/>
              <a:t>possibile</a:t>
            </a:r>
            <a:r>
              <a:rPr lang="en-US" sz="1800" dirty="0"/>
              <a:t> </a:t>
            </a:r>
            <a:r>
              <a:rPr lang="en-US" sz="1800" dirty="0" err="1"/>
              <a:t>avere</a:t>
            </a:r>
            <a:r>
              <a:rPr lang="en-US" sz="1800" dirty="0"/>
              <a:t> </a:t>
            </a:r>
            <a:r>
              <a:rPr lang="en-US" sz="1800" dirty="0" err="1"/>
              <a:t>presso</a:t>
            </a:r>
            <a:r>
              <a:rPr lang="en-US" sz="1800" dirty="0"/>
              <a:t> </a:t>
            </a:r>
            <a:r>
              <a:rPr lang="en-US" sz="1800" dirty="0" err="1"/>
              <a:t>uno</a:t>
            </a:r>
            <a:r>
              <a:rPr lang="en-US" sz="1800" dirty="0"/>
              <a:t> </a:t>
            </a:r>
            <a:r>
              <a:rPr lang="en-US" sz="1800" dirty="0" err="1"/>
              <a:t>sportello</a:t>
            </a:r>
            <a:r>
              <a:rPr lang="en-US" sz="1800" dirty="0"/>
              <a:t> </a:t>
            </a:r>
            <a:r>
              <a:rPr lang="en-US" sz="1800" dirty="0" err="1"/>
              <a:t>bancario</a:t>
            </a:r>
            <a:r>
              <a:rPr lang="en-US" sz="1800" dirty="0"/>
              <a:t>.</a:t>
            </a:r>
            <a:endParaRPr lang="it-IT" sz="1800" dirty="0"/>
          </a:p>
        </p:txBody>
      </p:sp>
    </p:spTree>
    <p:extLst>
      <p:ext uri="{BB962C8B-B14F-4D97-AF65-F5344CB8AC3E}">
        <p14:creationId xmlns:p14="http://schemas.microsoft.com/office/powerpoint/2010/main" val="27890308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97F23C8-671A-4570-8785-B1BEF530D23A}" type="slidenum">
              <a:rPr lang="en-US" sz="1200">
                <a:latin typeface="Garamond" pitchFamily="18" charset="0"/>
              </a:rPr>
              <a:pPr eaLnBrk="1" hangingPunct="1"/>
              <a:t>45</a:t>
            </a:fld>
            <a:endParaRPr lang="en-US" sz="1200">
              <a:latin typeface="Garamond" pitchFamily="18" charset="0"/>
            </a:endParaRPr>
          </a:p>
        </p:txBody>
      </p:sp>
      <p:sp>
        <p:nvSpPr>
          <p:cNvPr id="106498" name="Rectangle 2"/>
          <p:cNvSpPr>
            <a:spLocks noGrp="1" noChangeArrowheads="1"/>
          </p:cNvSpPr>
          <p:nvPr>
            <p:ph type="title" idx="4294967295"/>
          </p:nvPr>
        </p:nvSpPr>
        <p:spPr>
          <a:xfrm>
            <a:off x="6774873" y="1430213"/>
            <a:ext cx="5084618" cy="3565525"/>
          </a:xfrm>
          <a:solidFill>
            <a:srgbClr val="002060"/>
          </a:solid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algn="ctr" eaLnBrk="1" hangingPunct="1">
              <a:lnSpc>
                <a:spcPct val="150000"/>
              </a:lnSpc>
            </a:pPr>
            <a:r>
              <a:rPr lang="en-US" sz="5000" b="1" dirty="0" err="1">
                <a:solidFill>
                  <a:schemeClr val="bg1"/>
                </a:solidFill>
                <a:latin typeface="Arial" pitchFamily="34" charset="0"/>
              </a:rPr>
              <a:t>Classificazione</a:t>
            </a:r>
            <a:r>
              <a:rPr lang="en-US" sz="5000" b="1" dirty="0">
                <a:solidFill>
                  <a:schemeClr val="bg1"/>
                </a:solidFill>
                <a:latin typeface="Arial" pitchFamily="34" charset="0"/>
              </a:rPr>
              <a:t> e </a:t>
            </a:r>
            <a:r>
              <a:rPr lang="en-US" sz="5000" b="1" dirty="0" err="1">
                <a:solidFill>
                  <a:schemeClr val="bg1"/>
                </a:solidFill>
                <a:latin typeface="Arial" pitchFamily="34" charset="0"/>
              </a:rPr>
              <a:t>funzioni</a:t>
            </a:r>
            <a:r>
              <a:rPr lang="en-US" sz="5000" b="1" dirty="0">
                <a:solidFill>
                  <a:schemeClr val="bg1"/>
                </a:solidFill>
                <a:latin typeface="Arial" pitchFamily="34" charset="0"/>
              </a:rPr>
              <a:t> </a:t>
            </a:r>
            <a:r>
              <a:rPr lang="en-US" sz="5000" b="1" dirty="0" err="1">
                <a:solidFill>
                  <a:schemeClr val="bg1"/>
                </a:solidFill>
                <a:latin typeface="Arial" pitchFamily="34" charset="0"/>
              </a:rPr>
              <a:t>dei</a:t>
            </a:r>
            <a:r>
              <a:rPr lang="en-US" sz="5000" b="1" dirty="0">
                <a:solidFill>
                  <a:schemeClr val="bg1"/>
                </a:solidFill>
                <a:latin typeface="Arial" pitchFamily="34" charset="0"/>
              </a:rPr>
              <a:t> </a:t>
            </a:r>
            <a:r>
              <a:rPr lang="en-US" sz="5000" b="1" dirty="0" err="1" smtClean="0">
                <a:solidFill>
                  <a:schemeClr val="bg1"/>
                </a:solidFill>
                <a:latin typeface="Arial" pitchFamily="34" charset="0"/>
              </a:rPr>
              <a:t>mercati</a:t>
            </a:r>
            <a:endParaRPr lang="en-US" sz="5000" b="1" dirty="0">
              <a:solidFill>
                <a:schemeClr val="bg1"/>
              </a:solidFill>
              <a:latin typeface="Arial" pitchFamily="34" charset="0"/>
            </a:endParaRPr>
          </a:p>
        </p:txBody>
      </p:sp>
      <p:pic>
        <p:nvPicPr>
          <p:cNvPr id="3" name="Immagine 2"/>
          <p:cNvPicPr>
            <a:picLocks noChangeAspect="1"/>
          </p:cNvPicPr>
          <p:nvPr/>
        </p:nvPicPr>
        <p:blipFill>
          <a:blip r:embed="rId3"/>
          <a:stretch>
            <a:fillRect/>
          </a:stretch>
        </p:blipFill>
        <p:spPr>
          <a:xfrm>
            <a:off x="623392" y="1124744"/>
            <a:ext cx="5904656" cy="4176464"/>
          </a:xfrm>
          <a:prstGeom prst="rect">
            <a:avLst/>
          </a:prstGeom>
        </p:spPr>
      </p:pic>
    </p:spTree>
    <p:extLst>
      <p:ext uri="{BB962C8B-B14F-4D97-AF65-F5344CB8AC3E}">
        <p14:creationId xmlns:p14="http://schemas.microsoft.com/office/powerpoint/2010/main" val="10936283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757990" y="385687"/>
            <a:ext cx="10676020" cy="1107837"/>
          </a:xfrm>
          <a:prstGeom prst="rect">
            <a:avLst/>
          </a:prstGeom>
          <a:solidFill>
            <a:schemeClr val="bg1">
              <a:lumMod val="95000"/>
            </a:schemeClr>
          </a:solidFill>
          <a:ln w="6350" algn="ctr">
            <a:noFill/>
            <a:miter lim="800000"/>
            <a:headEnd/>
            <a:tailEnd/>
          </a:ln>
          <a:effectLst/>
          <a:extLst/>
        </p:spPr>
        <p:txBody>
          <a:bodyPr wrap="square" lIns="121893" tIns="60945" rIns="121893" bIns="60945" anchor="t">
            <a:spAutoFit/>
          </a:bodyPr>
          <a:lstStyle>
            <a:lvl1pPr marL="0" indent="0" eaLnBrk="0" hangingPunct="0">
              <a:spcBef>
                <a:spcPct val="20000"/>
              </a:spcBef>
              <a:defRPr sz="1600">
                <a:solidFill>
                  <a:srgbClr val="292929"/>
                </a:solidFill>
                <a:latin typeface="+mn-lt"/>
                <a:cs typeface="+mn-cs"/>
              </a:defRPr>
            </a:lvl1pPr>
            <a:lvl2pPr marL="285750" lvl="1" indent="-285750" eaLnBrk="0" hangingPunct="0">
              <a:lnSpc>
                <a:spcPct val="150000"/>
              </a:lnSpc>
              <a:spcBef>
                <a:spcPct val="20000"/>
              </a:spcBef>
              <a:buClr>
                <a:srgbClr val="00B050"/>
              </a:buClr>
              <a:buSzPct val="150000"/>
              <a:buFont typeface="Wingdings" panose="05000000000000000000" pitchFamily="2" charset="2"/>
              <a:buChar char="ü"/>
              <a:defRPr sz="1600">
                <a:latin typeface="+mn-lt"/>
              </a:defRPr>
            </a:lvl2pPr>
            <a:lvl3pPr marL="1143000" indent="-228600" eaLnBrk="0" hangingPunct="0">
              <a:spcBef>
                <a:spcPct val="20000"/>
              </a:spcBef>
              <a:buChar char="•"/>
              <a:defRPr>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pPr>
              <a:lnSpc>
                <a:spcPct val="150000"/>
              </a:lnSpc>
            </a:pPr>
            <a:r>
              <a:rPr lang="it-IT" sz="2133" dirty="0"/>
              <a:t>I criteri di classificazione dei mercati, utilizzabili per individuare segmenti omogenei dal punto di vista della domanda e dell</a:t>
            </a:r>
            <a:r>
              <a:rPr lang="it-IT" altLang="it-IT" sz="2133" dirty="0"/>
              <a:t>’</a:t>
            </a:r>
            <a:r>
              <a:rPr lang="it-IT" sz="2133" dirty="0"/>
              <a:t>offerta, si basano almeno su quattro aspetti:</a:t>
            </a:r>
          </a:p>
        </p:txBody>
      </p:sp>
      <p:sp>
        <p:nvSpPr>
          <p:cNvPr id="2" name="Segnaposto numero diapositiva 1"/>
          <p:cNvSpPr>
            <a:spLocks noGrp="1"/>
          </p:cNvSpPr>
          <p:nvPr>
            <p:ph type="sldNum" sz="quarter" idx="12"/>
          </p:nvPr>
        </p:nvSpPr>
        <p:spPr/>
        <p:txBody>
          <a:bodyPr/>
          <a:lstStyle/>
          <a:p>
            <a:fld id="{D6429838-0075-45E1-A79E-2578059AE608}" type="slidenum">
              <a:rPr lang="en-US" smtClean="0"/>
              <a:t>46</a:t>
            </a:fld>
            <a:endParaRPr lang="en-US"/>
          </a:p>
        </p:txBody>
      </p:sp>
      <p:sp>
        <p:nvSpPr>
          <p:cNvPr id="158723" name="Rectangle 3"/>
          <p:cNvSpPr>
            <a:spLocks noGrp="1" noChangeArrowheads="1"/>
          </p:cNvSpPr>
          <p:nvPr>
            <p:ph type="title" idx="4294967295"/>
          </p:nvPr>
        </p:nvSpPr>
        <p:spPr>
          <a:xfrm>
            <a:off x="2133600" y="758825"/>
            <a:ext cx="10058400" cy="3565525"/>
          </a:xfr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bodyPr>
          <a:lstStyle/>
          <a:p>
            <a:pPr eaLnBrk="1" hangingPunct="1"/>
            <a:r>
              <a:rPr lang="it-IT" sz="2800" b="1" dirty="0">
                <a:solidFill>
                  <a:srgbClr val="002060"/>
                </a:solidFill>
                <a:latin typeface="Arial" charset="0"/>
                <a:cs typeface="+mj-cs"/>
              </a:rPr>
              <a:t>Classificazione dei mercati</a:t>
            </a:r>
          </a:p>
        </p:txBody>
      </p:sp>
      <p:sp>
        <p:nvSpPr>
          <p:cNvPr id="4" name="Text Box 4"/>
          <p:cNvSpPr txBox="1">
            <a:spLocks noChangeArrowheads="1"/>
          </p:cNvSpPr>
          <p:nvPr/>
        </p:nvSpPr>
        <p:spPr bwMode="auto">
          <a:xfrm>
            <a:off x="1981200" y="2203556"/>
            <a:ext cx="8229600" cy="523220"/>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ct val="50000"/>
              </a:spcBef>
            </a:pPr>
            <a:r>
              <a:rPr lang="it-IT" sz="1400"/>
              <a:t>A) I mercati vengono normalmente organizzati con riferimento a categorie di titoli omogenei tra loro: azioni, obbligazioni, strumenti a breve e così via….</a:t>
            </a:r>
          </a:p>
        </p:txBody>
      </p:sp>
      <p:sp>
        <p:nvSpPr>
          <p:cNvPr id="5" name="Text Box 5"/>
          <p:cNvSpPr txBox="1">
            <a:spLocks noChangeArrowheads="1"/>
          </p:cNvSpPr>
          <p:nvPr/>
        </p:nvSpPr>
        <p:spPr bwMode="auto">
          <a:xfrm>
            <a:off x="1981200" y="3097769"/>
            <a:ext cx="8229600" cy="52322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ct val="50000"/>
              </a:spcBef>
              <a:defRPr/>
            </a:pPr>
            <a:r>
              <a:rPr lang="it-IT" sz="1400">
                <a:ea typeface="ＭＳ Ｐゴシック" charset="0"/>
              </a:rPr>
              <a:t>B) In tutti i mercati, e in particolare in quelli azionari e obbligazionari, bisogna distinguere fra </a:t>
            </a:r>
            <a:r>
              <a:rPr lang="it-IT" sz="1400" u="sng">
                <a:ea typeface="ＭＳ Ｐゴシック" charset="0"/>
              </a:rPr>
              <a:t>mercato primario</a:t>
            </a:r>
            <a:r>
              <a:rPr lang="it-IT" sz="1400">
                <a:ea typeface="ＭＳ Ｐゴシック" charset="0"/>
              </a:rPr>
              <a:t> e </a:t>
            </a:r>
            <a:r>
              <a:rPr lang="it-IT" sz="1400" u="sng">
                <a:ea typeface="ＭＳ Ｐゴシック" charset="0"/>
              </a:rPr>
              <a:t>mercato secondario</a:t>
            </a:r>
          </a:p>
        </p:txBody>
      </p:sp>
      <p:sp>
        <p:nvSpPr>
          <p:cNvPr id="6" name="Text Box 2"/>
          <p:cNvSpPr txBox="1">
            <a:spLocks noChangeArrowheads="1"/>
          </p:cNvSpPr>
          <p:nvPr/>
        </p:nvSpPr>
        <p:spPr bwMode="auto">
          <a:xfrm>
            <a:off x="1981200" y="3850633"/>
            <a:ext cx="8229600" cy="738664"/>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ct val="50000"/>
              </a:spcBef>
            </a:pPr>
            <a:r>
              <a:rPr lang="it-IT" sz="1400" dirty="0"/>
              <a:t>C) Il mercato è una organizzazione complessa ed è sempre caratterizzato da regole di funzionamento variamente articolate. Si va dai </a:t>
            </a:r>
            <a:r>
              <a:rPr lang="it-IT" sz="1400" u="sng" dirty="0"/>
              <a:t>mercati regolamentati</a:t>
            </a:r>
            <a:r>
              <a:rPr lang="it-IT" sz="1400" dirty="0"/>
              <a:t> (disciplinati da specifiche norme generali e di vigilanza) ai cosiddetti </a:t>
            </a:r>
            <a:r>
              <a:rPr lang="it-IT" sz="1400" u="sng" dirty="0"/>
              <a:t>mercati </a:t>
            </a:r>
            <a:r>
              <a:rPr lang="it-IT" sz="1400" i="1" u="sng" dirty="0"/>
              <a:t>over the </a:t>
            </a:r>
            <a:r>
              <a:rPr lang="it-IT" sz="1400" i="1" u="sng" dirty="0" err="1"/>
              <a:t>counter</a:t>
            </a:r>
            <a:r>
              <a:rPr lang="it-IT" sz="1400" u="sng" dirty="0"/>
              <a:t> </a:t>
            </a:r>
            <a:r>
              <a:rPr lang="it-IT" sz="1400" dirty="0"/>
              <a:t>(OTC: letteralmente </a:t>
            </a:r>
            <a:r>
              <a:rPr lang="it-IT" altLang="it-IT" sz="1400" dirty="0"/>
              <a:t>“</a:t>
            </a:r>
            <a:r>
              <a:rPr lang="it-IT" sz="1400" dirty="0"/>
              <a:t>sopra il bancone</a:t>
            </a:r>
            <a:r>
              <a:rPr lang="it-IT" altLang="it-IT" sz="1400" dirty="0"/>
              <a:t>”</a:t>
            </a:r>
            <a:r>
              <a:rPr lang="it-IT" sz="1400" dirty="0"/>
              <a:t>)</a:t>
            </a:r>
          </a:p>
        </p:txBody>
      </p:sp>
      <p:sp>
        <p:nvSpPr>
          <p:cNvPr id="7" name="Text Box 3"/>
          <p:cNvSpPr txBox="1">
            <a:spLocks noChangeArrowheads="1"/>
          </p:cNvSpPr>
          <p:nvPr/>
        </p:nvSpPr>
        <p:spPr bwMode="auto">
          <a:xfrm>
            <a:off x="1981200" y="5034382"/>
            <a:ext cx="8229600" cy="52322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ct val="50000"/>
              </a:spcBef>
            </a:pPr>
            <a:r>
              <a:rPr lang="it-IT" sz="1400"/>
              <a:t>D) I mercati possono essere riservati a categorie particolari di operatori o aperti al pubblico e in particolare agli investitori finali. Si distinguono quindi </a:t>
            </a:r>
            <a:r>
              <a:rPr lang="it-IT" sz="1400" u="sng"/>
              <a:t>mercati all</a:t>
            </a:r>
            <a:r>
              <a:rPr lang="it-IT" altLang="it-IT" sz="1400" u="sng"/>
              <a:t>’</a:t>
            </a:r>
            <a:r>
              <a:rPr lang="it-IT" sz="1400" u="sng"/>
              <a:t>ingrosso </a:t>
            </a:r>
            <a:r>
              <a:rPr lang="it-IT" sz="1400"/>
              <a:t>e </a:t>
            </a:r>
            <a:r>
              <a:rPr lang="it-IT" sz="1400" u="sng"/>
              <a:t>mercati al dettaglio</a:t>
            </a:r>
          </a:p>
        </p:txBody>
      </p:sp>
      <p:pic>
        <p:nvPicPr>
          <p:cNvPr id="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143" y="2041361"/>
            <a:ext cx="899584" cy="89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100" y="2971799"/>
            <a:ext cx="899584" cy="89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100" y="3966423"/>
            <a:ext cx="899584" cy="89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100" y="4944988"/>
            <a:ext cx="899584" cy="89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627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97C5AA3-B009-4752-9AC7-49441258149A}" type="slidenum">
              <a:rPr lang="en-US" sz="1200">
                <a:latin typeface="Garamond" pitchFamily="18" charset="0"/>
              </a:rPr>
              <a:pPr eaLnBrk="1" hangingPunct="1"/>
              <a:t>47</a:t>
            </a:fld>
            <a:endParaRPr lang="en-US" sz="1200">
              <a:latin typeface="Garamond" pitchFamily="18" charset="0"/>
            </a:endParaRPr>
          </a:p>
        </p:txBody>
      </p:sp>
      <p:sp>
        <p:nvSpPr>
          <p:cNvPr id="150530" name="Text Box 2"/>
          <p:cNvSpPr txBox="1">
            <a:spLocks noChangeArrowheads="1"/>
          </p:cNvSpPr>
          <p:nvPr/>
        </p:nvSpPr>
        <p:spPr bwMode="auto">
          <a:xfrm>
            <a:off x="551384" y="1052513"/>
            <a:ext cx="11031016" cy="170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50000"/>
              </a:lnSpc>
              <a:spcBef>
                <a:spcPct val="50000"/>
              </a:spcBef>
            </a:pPr>
            <a:r>
              <a:rPr lang="it-IT" sz="1800" dirty="0"/>
              <a:t>E</a:t>
            </a:r>
            <a:r>
              <a:rPr lang="it-IT" altLang="it-IT" sz="1800" dirty="0"/>
              <a:t>’</a:t>
            </a:r>
            <a:r>
              <a:rPr lang="it-IT" sz="1800" dirty="0"/>
              <a:t> quello delle nuove emissioni di titoli: esso ha la funzione di esprimere un prezzo per i </a:t>
            </a:r>
            <a:r>
              <a:rPr lang="it-IT" sz="1800" dirty="0" err="1"/>
              <a:t>i</a:t>
            </a:r>
            <a:r>
              <a:rPr lang="it-IT" sz="1800" dirty="0"/>
              <a:t> titoli di nuova emissione e di fornire fondi all</a:t>
            </a:r>
            <a:r>
              <a:rPr lang="it-IT" altLang="it-IT" sz="1800" dirty="0"/>
              <a:t>’</a:t>
            </a:r>
            <a:r>
              <a:rPr lang="it-IT" sz="1800" dirty="0"/>
              <a:t>emittente, tipicamente una unità in deficit. E</a:t>
            </a:r>
            <a:r>
              <a:rPr lang="it-IT" altLang="it-IT" sz="1800" dirty="0"/>
              <a:t>’</a:t>
            </a:r>
            <a:r>
              <a:rPr lang="it-IT" sz="1800" dirty="0"/>
              <a:t> quindi il mercato che lega le decisioni di spesa e di investimento delle unità in deficit con le decisioni finanziarie delle unità in surplus. Esempi di mercati primari: aste titoli di stato, operazioni di collocamento di emittenti privati (OPS/OPV/IPO)</a:t>
            </a:r>
          </a:p>
        </p:txBody>
      </p:sp>
      <p:sp>
        <p:nvSpPr>
          <p:cNvPr id="150531" name="Text Box 3"/>
          <p:cNvSpPr txBox="1">
            <a:spLocks noChangeArrowheads="1"/>
          </p:cNvSpPr>
          <p:nvPr/>
        </p:nvSpPr>
        <p:spPr bwMode="auto">
          <a:xfrm>
            <a:off x="3863975" y="404814"/>
            <a:ext cx="4032250" cy="466725"/>
          </a:xfrm>
          <a:prstGeom prst="rect">
            <a:avLst/>
          </a:prstGeom>
          <a:solidFill>
            <a:srgbClr val="002060"/>
          </a:solidFill>
          <a:ln w="9525">
            <a:solidFill>
              <a:schemeClr val="tx1"/>
            </a:solidFill>
            <a:miter lim="800000"/>
            <a:headEnd/>
            <a:tailEnd/>
          </a:ln>
          <a:effectLst/>
          <a:extLst/>
        </p:spPr>
        <p:txBody>
          <a:bodyPr>
            <a:spAutoFit/>
          </a:bodyPr>
          <a:lstStyle/>
          <a:p>
            <a:pPr algn="ctr">
              <a:spcBef>
                <a:spcPct val="50000"/>
              </a:spcBef>
              <a:defRPr/>
            </a:pPr>
            <a:r>
              <a:rPr lang="it-IT" sz="2400" b="1">
                <a:solidFill>
                  <a:schemeClr val="bg1"/>
                </a:solidFill>
                <a:latin typeface="Arial" charset="0"/>
                <a:ea typeface="ＭＳ Ｐゴシック" charset="0"/>
              </a:rPr>
              <a:t>Mercato primario</a:t>
            </a:r>
          </a:p>
        </p:txBody>
      </p:sp>
      <p:sp>
        <p:nvSpPr>
          <p:cNvPr id="150533" name="Text Box 5"/>
          <p:cNvSpPr txBox="1">
            <a:spLocks noChangeArrowheads="1"/>
          </p:cNvSpPr>
          <p:nvPr/>
        </p:nvSpPr>
        <p:spPr bwMode="auto">
          <a:xfrm>
            <a:off x="3863975" y="3220256"/>
            <a:ext cx="4032250" cy="466725"/>
          </a:xfrm>
          <a:prstGeom prst="rect">
            <a:avLst/>
          </a:prstGeom>
          <a:solidFill>
            <a:srgbClr val="00B0F0"/>
          </a:solidFill>
          <a:ln w="9525">
            <a:solidFill>
              <a:schemeClr val="tx1"/>
            </a:solidFill>
            <a:miter lim="800000"/>
            <a:headEnd/>
            <a:tailEnd/>
          </a:ln>
          <a:effectLst/>
          <a:extLst/>
        </p:spPr>
        <p:txBody>
          <a:bodyPr>
            <a:spAutoFit/>
          </a:bodyPr>
          <a:lstStyle/>
          <a:p>
            <a:pPr algn="ctr">
              <a:spcBef>
                <a:spcPct val="50000"/>
              </a:spcBef>
              <a:defRPr/>
            </a:pPr>
            <a:r>
              <a:rPr lang="it-IT" sz="2400" b="1">
                <a:solidFill>
                  <a:schemeClr val="bg1"/>
                </a:solidFill>
                <a:latin typeface="Arial" charset="0"/>
                <a:ea typeface="ＭＳ Ｐゴシック" charset="0"/>
              </a:rPr>
              <a:t>Mercato secondario</a:t>
            </a:r>
          </a:p>
        </p:txBody>
      </p:sp>
      <p:sp>
        <p:nvSpPr>
          <p:cNvPr id="150535" name="Text Box 7"/>
          <p:cNvSpPr txBox="1">
            <a:spLocks noChangeArrowheads="1"/>
          </p:cNvSpPr>
          <p:nvPr/>
        </p:nvSpPr>
        <p:spPr bwMode="auto">
          <a:xfrm>
            <a:off x="551384" y="3861048"/>
            <a:ext cx="11031016" cy="211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50000"/>
              </a:lnSpc>
              <a:spcBef>
                <a:spcPct val="50000"/>
              </a:spcBef>
            </a:pPr>
            <a:r>
              <a:rPr lang="it-IT" sz="1800" dirty="0"/>
              <a:t>E</a:t>
            </a:r>
            <a:r>
              <a:rPr lang="it-IT" altLang="it-IT" sz="1800" dirty="0"/>
              <a:t>’</a:t>
            </a:r>
            <a:r>
              <a:rPr lang="it-IT" sz="1800" dirty="0"/>
              <a:t> quello in cui vengono scambiati titoli già emessi. Esso assolve la funzione di esprimere nel continuo il prezzo, dunque la valutazione, dei singoli titoli emessi e nello stesso tempo di consentire all</a:t>
            </a:r>
            <a:r>
              <a:rPr lang="it-IT" altLang="it-IT" sz="1800" dirty="0"/>
              <a:t>’</a:t>
            </a:r>
            <a:r>
              <a:rPr lang="it-IT" sz="1800" dirty="0"/>
              <a:t>originale acquirente di liquidare il proprio investimento. </a:t>
            </a:r>
            <a:r>
              <a:rPr lang="it-IT" sz="1800" b="1" u="sng" dirty="0"/>
              <a:t>Il mercato secondario non fornisce nuove risorse a unità in deficit</a:t>
            </a:r>
            <a:r>
              <a:rPr lang="it-IT" sz="1800" dirty="0"/>
              <a:t>, ma è fondamentale per assicurare la liquidità agli investitori, per consentire la valutazione nel continuo dei titoli emessi e quindi per rendere possibile l</a:t>
            </a:r>
            <a:r>
              <a:rPr lang="it-IT" altLang="it-IT" sz="1800" dirty="0"/>
              <a:t>’</a:t>
            </a:r>
            <a:r>
              <a:rPr lang="it-IT" sz="1800" dirty="0"/>
              <a:t>attività degli investitori istituzionali</a:t>
            </a:r>
          </a:p>
        </p:txBody>
      </p:sp>
    </p:spTree>
    <p:extLst>
      <p:ext uri="{BB962C8B-B14F-4D97-AF65-F5344CB8AC3E}">
        <p14:creationId xmlns:p14="http://schemas.microsoft.com/office/powerpoint/2010/main" val="38181499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numero diapositiva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A3AA4B-634B-49B3-A76D-21C821D0589C}" type="slidenum">
              <a:rPr lang="it-IT"/>
              <a:pPr/>
              <a:t>48</a:t>
            </a:fld>
            <a:endParaRPr lang="it-IT"/>
          </a:p>
        </p:txBody>
      </p:sp>
      <p:sp>
        <p:nvSpPr>
          <p:cNvPr id="72707" name="Rectangle 2"/>
          <p:cNvSpPr>
            <a:spLocks noGrp="1" noChangeArrowheads="1"/>
          </p:cNvSpPr>
          <p:nvPr>
            <p:ph type="title" idx="4294967295"/>
          </p:nvPr>
        </p:nvSpPr>
        <p:spPr>
          <a:xfrm>
            <a:off x="720374" y="137426"/>
            <a:ext cx="10058400" cy="644534"/>
          </a:xfrm>
          <a:noFill/>
          <a:ln>
            <a:noFill/>
            <a:miter lim="800000"/>
            <a:headEnd/>
            <a:tailEnd/>
          </a:ln>
        </p:spPr>
        <p:txBody>
          <a:bodyPr anchor="t">
            <a:normAutofit/>
          </a:bodyPr>
          <a:lstStyle/>
          <a:p>
            <a:pPr eaLnBrk="1" hangingPunct="1"/>
            <a:r>
              <a:rPr lang="it-IT" sz="3200" b="1" dirty="0">
                <a:solidFill>
                  <a:srgbClr val="002060"/>
                </a:solidFill>
              </a:rPr>
              <a:t>I servizi di investimento</a:t>
            </a:r>
          </a:p>
        </p:txBody>
      </p:sp>
      <p:sp>
        <p:nvSpPr>
          <p:cNvPr id="72709" name="Rectangle 4"/>
          <p:cNvSpPr>
            <a:spLocks noChangeArrowheads="1"/>
          </p:cNvSpPr>
          <p:nvPr/>
        </p:nvSpPr>
        <p:spPr bwMode="auto">
          <a:xfrm>
            <a:off x="623392" y="1011467"/>
            <a:ext cx="10657184" cy="4896544"/>
          </a:xfrm>
          <a:prstGeom prst="rect">
            <a:avLst/>
          </a:prstGeom>
          <a:solidFill>
            <a:schemeClr val="bg1">
              <a:lumMod val="75000"/>
            </a:schemeClr>
          </a:solidFill>
          <a:ln>
            <a:headEnd/>
            <a:tailEnd/>
          </a:ln>
          <a:extLst/>
        </p:spPr>
        <p:style>
          <a:lnRef idx="1">
            <a:schemeClr val="accent1"/>
          </a:lnRef>
          <a:fillRef idx="3">
            <a:schemeClr val="accent1"/>
          </a:fillRef>
          <a:effectRef idx="2">
            <a:schemeClr val="accent1"/>
          </a:effectRef>
          <a:fontRef idx="minor">
            <a:schemeClr val="lt1"/>
          </a:fontRef>
        </p:style>
        <p:txBody>
          <a:bodyPr/>
          <a:lstStyle>
            <a:lvl1pPr>
              <a:spcBef>
                <a:spcPct val="20000"/>
              </a:spcBef>
              <a:buChar char="•"/>
              <a:tabLst>
                <a:tab pos="266700" algn="l"/>
              </a:tabLst>
              <a:defRPr sz="3200">
                <a:solidFill>
                  <a:schemeClr val="tx1"/>
                </a:solidFill>
                <a:latin typeface="Arial" panose="020B0604020202020204" pitchFamily="34" charset="0"/>
              </a:defRPr>
            </a:lvl1pPr>
            <a:lvl2pPr marL="1346200" indent="-533400">
              <a:spcBef>
                <a:spcPct val="20000"/>
              </a:spcBef>
              <a:buChar char="–"/>
              <a:tabLst>
                <a:tab pos="266700" algn="l"/>
              </a:tabLst>
              <a:defRPr sz="2800">
                <a:solidFill>
                  <a:schemeClr val="tx1"/>
                </a:solidFill>
                <a:latin typeface="Arial" panose="020B0604020202020204" pitchFamily="34" charset="0"/>
              </a:defRPr>
            </a:lvl2pPr>
            <a:lvl3pPr marL="1982788" indent="-457200">
              <a:spcBef>
                <a:spcPct val="20000"/>
              </a:spcBef>
              <a:buChar char="•"/>
              <a:tabLst>
                <a:tab pos="266700" algn="l"/>
              </a:tabLst>
              <a:defRPr sz="2400">
                <a:solidFill>
                  <a:schemeClr val="tx1"/>
                </a:solidFill>
                <a:latin typeface="Arial" panose="020B0604020202020204" pitchFamily="34" charset="0"/>
              </a:defRPr>
            </a:lvl3pPr>
            <a:lvl4pPr marL="2547938" indent="-385763">
              <a:spcBef>
                <a:spcPct val="20000"/>
              </a:spcBef>
              <a:buChar char="–"/>
              <a:tabLst>
                <a:tab pos="266700" algn="l"/>
              </a:tabLst>
              <a:defRPr sz="2000">
                <a:solidFill>
                  <a:schemeClr val="tx1"/>
                </a:solidFill>
                <a:latin typeface="Arial" panose="020B0604020202020204" pitchFamily="34" charset="0"/>
              </a:defRPr>
            </a:lvl4pPr>
            <a:lvl5pPr marL="3114675" indent="-387350">
              <a:spcBef>
                <a:spcPct val="20000"/>
              </a:spcBef>
              <a:buChar char="»"/>
              <a:tabLst>
                <a:tab pos="266700" algn="l"/>
              </a:tabLst>
              <a:defRPr sz="2000">
                <a:solidFill>
                  <a:schemeClr val="tx1"/>
                </a:solidFill>
                <a:latin typeface="Arial" panose="020B0604020202020204" pitchFamily="34" charset="0"/>
              </a:defRPr>
            </a:lvl5pPr>
            <a:lvl6pPr marL="3571875" indent="-38735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6pPr>
            <a:lvl7pPr marL="4029075" indent="-38735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7pPr>
            <a:lvl8pPr marL="4486275" indent="-38735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8pPr>
            <a:lvl9pPr marL="4943475" indent="-38735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9pPr>
          </a:lstStyle>
          <a:p>
            <a:pPr algn="just" eaLnBrk="1" hangingPunct="1">
              <a:lnSpc>
                <a:spcPct val="150000"/>
              </a:lnSpc>
              <a:buClr>
                <a:schemeClr val="tx1"/>
              </a:buClr>
              <a:buFont typeface="Wingdings" panose="05000000000000000000" pitchFamily="2" charset="2"/>
              <a:buAutoNum type="alphaLcParenR"/>
            </a:pPr>
            <a:r>
              <a:rPr lang="it-IT" sz="1800" b="1" dirty="0"/>
              <a:t> negoziazione per conto proprio;</a:t>
            </a:r>
          </a:p>
          <a:p>
            <a:pPr algn="just" eaLnBrk="1" hangingPunct="1">
              <a:lnSpc>
                <a:spcPct val="150000"/>
              </a:lnSpc>
              <a:buClr>
                <a:schemeClr val="tx1"/>
              </a:buClr>
              <a:buFont typeface="Wingdings" panose="05000000000000000000" pitchFamily="2" charset="2"/>
              <a:buAutoNum type="alphaLcParenR"/>
            </a:pPr>
            <a:r>
              <a:rPr lang="it-IT" sz="1800" b="1" dirty="0"/>
              <a:t> esecuzione di ordini per conto dei clienti;</a:t>
            </a:r>
          </a:p>
          <a:p>
            <a:pPr algn="just" eaLnBrk="1" hangingPunct="1">
              <a:lnSpc>
                <a:spcPct val="150000"/>
              </a:lnSpc>
              <a:buClr>
                <a:schemeClr val="tx1"/>
              </a:buClr>
              <a:buFont typeface="Wingdings" panose="05000000000000000000" pitchFamily="2" charset="2"/>
              <a:buAutoNum type="alphaLcParenR"/>
            </a:pPr>
            <a:r>
              <a:rPr lang="it-IT" sz="1800" b="1" dirty="0"/>
              <a:t> sottoscrizione e/o collocamento con assunzione a fermo ovvero con assunzione di garanzia nei confronti dell’emittente</a:t>
            </a:r>
          </a:p>
          <a:p>
            <a:pPr algn="just" eaLnBrk="1" hangingPunct="1">
              <a:lnSpc>
                <a:spcPct val="150000"/>
              </a:lnSpc>
              <a:buClr>
                <a:schemeClr val="tx1"/>
              </a:buClr>
              <a:buFont typeface="Wingdings" panose="05000000000000000000" pitchFamily="2" charset="2"/>
              <a:buNone/>
            </a:pPr>
            <a:r>
              <a:rPr lang="it-IT" sz="1800" b="1" dirty="0"/>
              <a:t>c bis) collocamento senza assunzione a fermo ovvero né assunzione di garanzia nei confronti dell’emittente</a:t>
            </a:r>
          </a:p>
          <a:p>
            <a:pPr algn="just" eaLnBrk="1" hangingPunct="1">
              <a:lnSpc>
                <a:spcPct val="150000"/>
              </a:lnSpc>
              <a:buClr>
                <a:schemeClr val="tx1"/>
              </a:buClr>
              <a:buFont typeface="Wingdings" panose="05000000000000000000" pitchFamily="2" charset="2"/>
              <a:buNone/>
            </a:pPr>
            <a:r>
              <a:rPr lang="it-IT" sz="1800" b="1" dirty="0"/>
              <a:t>d) gestione di portafogli</a:t>
            </a:r>
          </a:p>
          <a:p>
            <a:pPr algn="just" eaLnBrk="1" hangingPunct="1">
              <a:lnSpc>
                <a:spcPct val="150000"/>
              </a:lnSpc>
              <a:buClr>
                <a:schemeClr val="tx1"/>
              </a:buClr>
              <a:buFont typeface="Wingdings" panose="05000000000000000000" pitchFamily="2" charset="2"/>
              <a:buNone/>
            </a:pPr>
            <a:r>
              <a:rPr lang="it-IT" sz="1800" b="1" dirty="0"/>
              <a:t>e) ricezione e trasmissione ordini</a:t>
            </a:r>
          </a:p>
          <a:p>
            <a:pPr algn="just" eaLnBrk="1" hangingPunct="1">
              <a:lnSpc>
                <a:spcPct val="150000"/>
              </a:lnSpc>
              <a:buClr>
                <a:schemeClr val="tx1"/>
              </a:buClr>
              <a:buFont typeface="Wingdings" panose="05000000000000000000" pitchFamily="2" charset="2"/>
              <a:buNone/>
            </a:pPr>
            <a:r>
              <a:rPr lang="it-IT" sz="1800" b="1" dirty="0"/>
              <a:t>f) Consulenza </a:t>
            </a:r>
            <a:r>
              <a:rPr lang="it-IT" sz="1800" b="1" dirty="0" smtClean="0"/>
              <a:t>in materia di </a:t>
            </a:r>
            <a:r>
              <a:rPr lang="it-IT" sz="1800" b="1" dirty="0"/>
              <a:t>investimenti</a:t>
            </a:r>
          </a:p>
          <a:p>
            <a:pPr algn="just" eaLnBrk="1" hangingPunct="1">
              <a:lnSpc>
                <a:spcPct val="150000"/>
              </a:lnSpc>
              <a:buClr>
                <a:schemeClr val="tx1"/>
              </a:buClr>
              <a:buFont typeface="Wingdings" panose="05000000000000000000" pitchFamily="2" charset="2"/>
              <a:buNone/>
            </a:pPr>
            <a:r>
              <a:rPr lang="it-IT" sz="1800" b="1" dirty="0"/>
              <a:t>g) gestione di sistemi multilaterali di negoziazione</a:t>
            </a:r>
          </a:p>
        </p:txBody>
      </p:sp>
    </p:spTree>
    <p:extLst>
      <p:ext uri="{BB962C8B-B14F-4D97-AF65-F5344CB8AC3E}">
        <p14:creationId xmlns:p14="http://schemas.microsoft.com/office/powerpoint/2010/main" val="3243384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D1CDF9B-342A-47C9-B159-23F1BF71F586}" type="slidenum">
              <a:rPr lang="en-US" sz="1200">
                <a:solidFill>
                  <a:schemeClr val="bg1"/>
                </a:solidFill>
                <a:latin typeface="Garamond" pitchFamily="18" charset="0"/>
              </a:rPr>
              <a:pPr eaLnBrk="1" hangingPunct="1"/>
              <a:t>49</a:t>
            </a:fld>
            <a:endParaRPr lang="en-US" sz="1200">
              <a:solidFill>
                <a:schemeClr val="bg1"/>
              </a:solidFill>
              <a:latin typeface="Garamond" pitchFamily="18" charset="0"/>
            </a:endParaRPr>
          </a:p>
        </p:txBody>
      </p:sp>
      <p:sp>
        <p:nvSpPr>
          <p:cNvPr id="143362" name="Rectangle 2"/>
          <p:cNvSpPr>
            <a:spLocks noGrp="1" noChangeArrowheads="1"/>
          </p:cNvSpPr>
          <p:nvPr>
            <p:ph type="body" idx="4294967295"/>
          </p:nvPr>
        </p:nvSpPr>
        <p:spPr>
          <a:xfrm>
            <a:off x="368361" y="974727"/>
            <a:ext cx="11047784" cy="5199021"/>
          </a:xfrm>
        </p:spPr>
        <p:txBody>
          <a:bodyPr>
            <a:noAutofit/>
          </a:bodyPr>
          <a:lstStyle/>
          <a:p>
            <a:pPr marL="0" lvl="2" indent="0" algn="just" eaLnBrk="1" hangingPunct="1">
              <a:lnSpc>
                <a:spcPct val="150000"/>
              </a:lnSpc>
              <a:buClr>
                <a:schemeClr val="tx1"/>
              </a:buClr>
              <a:buFont typeface="Wingdings" panose="05000000000000000000" pitchFamily="2" charset="2"/>
              <a:buChar char="§"/>
            </a:pPr>
            <a:r>
              <a:rPr lang="it-IT" sz="2000" i="1" u="sng" dirty="0"/>
              <a:t> i brokers</a:t>
            </a:r>
            <a:r>
              <a:rPr lang="it-IT" sz="2000" dirty="0"/>
              <a:t> i quali operano esclusivamente per conto terzi facilitando la ricerca delle controparti degli scambi e rendendo possibile l</a:t>
            </a:r>
            <a:r>
              <a:rPr lang="it-IT" altLang="it-IT" sz="2000" dirty="0"/>
              <a:t>’</a:t>
            </a:r>
            <a:r>
              <a:rPr lang="it-IT" sz="2000" dirty="0"/>
              <a:t>incrocio tra domanda ed offerta. </a:t>
            </a:r>
          </a:p>
          <a:p>
            <a:pPr marL="0" lvl="2" indent="0" algn="just" eaLnBrk="1" hangingPunct="1">
              <a:lnSpc>
                <a:spcPct val="150000"/>
              </a:lnSpc>
              <a:buClr>
                <a:schemeClr val="tx1"/>
              </a:buClr>
              <a:buFont typeface="Wingdings" panose="05000000000000000000" pitchFamily="2" charset="2"/>
              <a:buChar char="§"/>
            </a:pPr>
            <a:r>
              <a:rPr lang="it-IT" sz="2000" i="1" u="sng" dirty="0"/>
              <a:t> i dealers</a:t>
            </a:r>
            <a:r>
              <a:rPr lang="it-IT" sz="2000" dirty="0"/>
              <a:t> che operano per conto proprio ed assolvono la funzione di rendere liquido il mercato di particolari attività finanziarie, assicurando la continuità degli scambi. Essi detengono un proprio portafoglio di attività finanziarie che utilizzano per rispondere prontamente alle esigenze di negoziazione manifestate da altri operatori. esprimendo prezzi di acquisto (denaro - </a:t>
            </a:r>
            <a:r>
              <a:rPr lang="it-IT" sz="2000" dirty="0" err="1"/>
              <a:t>bid</a:t>
            </a:r>
            <a:r>
              <a:rPr lang="it-IT" sz="2000" dirty="0"/>
              <a:t>) e prezzi di vendita (lettera - </a:t>
            </a:r>
            <a:r>
              <a:rPr lang="it-IT" sz="2000" dirty="0" err="1"/>
              <a:t>ask</a:t>
            </a:r>
            <a:r>
              <a:rPr lang="it-IT" sz="2000" dirty="0"/>
              <a:t>)</a:t>
            </a:r>
          </a:p>
          <a:p>
            <a:pPr marL="0" lvl="2" indent="0" algn="just" eaLnBrk="1" hangingPunct="1">
              <a:lnSpc>
                <a:spcPct val="150000"/>
              </a:lnSpc>
              <a:buClr>
                <a:schemeClr val="tx1"/>
              </a:buClr>
              <a:buFont typeface="Wingdings" panose="05000000000000000000" pitchFamily="2" charset="2"/>
              <a:buChar char="§"/>
            </a:pPr>
            <a:r>
              <a:rPr lang="it-IT" sz="2000" i="1" u="sng" dirty="0"/>
              <a:t> i market </a:t>
            </a:r>
            <a:r>
              <a:rPr lang="it-IT" sz="2000" i="1" u="sng" dirty="0" err="1"/>
              <a:t>makers</a:t>
            </a:r>
            <a:r>
              <a:rPr lang="it-IT" sz="2000" dirty="0"/>
              <a:t> sono operatori che agiscono per conto proprio e che si sono impegnati a rendere pubbliche le condizioni di prezzo a cui sono disposti a negoziare, quotando i prezzi a cui intendono acquistare (prezzi denaro) e vendere (prezzi lettera) i lotti minimi delle attività finanziarie di cui si sono impegnati a </a:t>
            </a:r>
            <a:r>
              <a:rPr lang="it-IT" altLang="it-IT" sz="2000" dirty="0"/>
              <a:t>“</a:t>
            </a:r>
            <a:r>
              <a:rPr lang="it-IT" sz="2000" dirty="0"/>
              <a:t>fare mercato</a:t>
            </a:r>
            <a:r>
              <a:rPr lang="it-IT" altLang="it-IT" sz="2000" dirty="0"/>
              <a:t>”</a:t>
            </a:r>
            <a:r>
              <a:rPr lang="it-IT" sz="2000" dirty="0"/>
              <a:t>.</a:t>
            </a:r>
          </a:p>
        </p:txBody>
      </p:sp>
      <p:sp>
        <p:nvSpPr>
          <p:cNvPr id="143363" name="Text Box 3"/>
          <p:cNvSpPr txBox="1">
            <a:spLocks noChangeArrowheads="1"/>
          </p:cNvSpPr>
          <p:nvPr/>
        </p:nvSpPr>
        <p:spPr bwMode="auto">
          <a:xfrm>
            <a:off x="368361" y="169578"/>
            <a:ext cx="8135937" cy="519112"/>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2800" b="1">
                <a:solidFill>
                  <a:srgbClr val="002060"/>
                </a:solidFill>
                <a:latin typeface="+mj-lt"/>
                <a:ea typeface="+mj-ea"/>
                <a:cs typeface="ＭＳ Ｐゴシック" charset="0"/>
              </a:defRPr>
            </a:lvl1pPr>
            <a:lvl2pPr eaLnBrk="0" hangingPunct="0">
              <a:defRPr sz="4200">
                <a:solidFill>
                  <a:schemeClr val="tx2"/>
                </a:solidFill>
                <a:latin typeface="Garamond" charset="0"/>
                <a:ea typeface="ＭＳ Ｐゴシック" charset="0"/>
                <a:cs typeface="ＭＳ Ｐゴシック" charset="0"/>
              </a:defRPr>
            </a:lvl2pPr>
            <a:lvl3pPr eaLnBrk="0" hangingPunct="0">
              <a:defRPr sz="4200">
                <a:solidFill>
                  <a:schemeClr val="tx2"/>
                </a:solidFill>
                <a:latin typeface="Garamond" charset="0"/>
                <a:ea typeface="ＭＳ Ｐゴシック" charset="0"/>
                <a:cs typeface="ＭＳ Ｐゴシック" charset="0"/>
              </a:defRPr>
            </a:lvl3pPr>
            <a:lvl4pPr eaLnBrk="0" hangingPunct="0">
              <a:defRPr sz="4200">
                <a:solidFill>
                  <a:schemeClr val="tx2"/>
                </a:solidFill>
                <a:latin typeface="Garamond" charset="0"/>
                <a:ea typeface="ＭＳ Ｐゴシック" charset="0"/>
                <a:cs typeface="ＭＳ Ｐゴシック" charset="0"/>
              </a:defRPr>
            </a:lvl4pPr>
            <a:lvl5pPr eaLnBrk="0" hangingPunct="0">
              <a:defRPr sz="4200">
                <a:solidFill>
                  <a:schemeClr val="tx2"/>
                </a:solidFill>
                <a:latin typeface="Garamond" charset="0"/>
                <a:ea typeface="ＭＳ Ｐゴシック" charset="0"/>
                <a:cs typeface="ＭＳ Ｐゴシック" charset="0"/>
              </a:defRPr>
            </a:lvl5pPr>
            <a:lvl6pPr marL="457200" fontAlgn="base">
              <a:spcBef>
                <a:spcPct val="0"/>
              </a:spcBef>
              <a:spcAft>
                <a:spcPct val="0"/>
              </a:spcAft>
              <a:defRPr sz="4200">
                <a:solidFill>
                  <a:schemeClr val="tx2"/>
                </a:solidFill>
                <a:latin typeface="Garamond" charset="0"/>
                <a:ea typeface="ＭＳ Ｐゴシック" charset="0"/>
              </a:defRPr>
            </a:lvl6pPr>
            <a:lvl7pPr marL="914400" fontAlgn="base">
              <a:spcBef>
                <a:spcPct val="0"/>
              </a:spcBef>
              <a:spcAft>
                <a:spcPct val="0"/>
              </a:spcAft>
              <a:defRPr sz="4200">
                <a:solidFill>
                  <a:schemeClr val="tx2"/>
                </a:solidFill>
                <a:latin typeface="Garamond" charset="0"/>
                <a:ea typeface="ＭＳ Ｐゴシック" charset="0"/>
              </a:defRPr>
            </a:lvl7pPr>
            <a:lvl8pPr marL="1371600" fontAlgn="base">
              <a:spcBef>
                <a:spcPct val="0"/>
              </a:spcBef>
              <a:spcAft>
                <a:spcPct val="0"/>
              </a:spcAft>
              <a:defRPr sz="4200">
                <a:solidFill>
                  <a:schemeClr val="tx2"/>
                </a:solidFill>
                <a:latin typeface="Garamond" charset="0"/>
                <a:ea typeface="ＭＳ Ｐゴシック" charset="0"/>
              </a:defRPr>
            </a:lvl8pPr>
            <a:lvl9pPr marL="1828800" fontAlgn="base">
              <a:spcBef>
                <a:spcPct val="0"/>
              </a:spcBef>
              <a:spcAft>
                <a:spcPct val="0"/>
              </a:spcAft>
              <a:defRPr sz="4200">
                <a:solidFill>
                  <a:schemeClr val="tx2"/>
                </a:solidFill>
                <a:latin typeface="Garamond" charset="0"/>
                <a:ea typeface="ＭＳ Ｐゴシック" charset="0"/>
              </a:defRPr>
            </a:lvl9pPr>
          </a:lstStyle>
          <a:p>
            <a:r>
              <a:rPr lang="it-IT" dirty="0"/>
              <a:t>Particolari figure di operatori sul mercato</a:t>
            </a:r>
          </a:p>
        </p:txBody>
      </p:sp>
    </p:spTree>
    <p:extLst>
      <p:ext uri="{BB962C8B-B14F-4D97-AF65-F5344CB8AC3E}">
        <p14:creationId xmlns:p14="http://schemas.microsoft.com/office/powerpoint/2010/main" val="1484553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4860DA0-F0CE-4369-B5E9-2C4A1A8563C8}" type="slidenum">
              <a:rPr lang="en-US" sz="1200">
                <a:latin typeface="Garamond" pitchFamily="18" charset="0"/>
              </a:rPr>
              <a:pPr eaLnBrk="1" hangingPunct="1"/>
              <a:t>5</a:t>
            </a:fld>
            <a:endParaRPr lang="en-US" sz="1200">
              <a:latin typeface="Garamond" pitchFamily="18" charset="0"/>
            </a:endParaRPr>
          </a:p>
        </p:txBody>
      </p:sp>
      <p:sp>
        <p:nvSpPr>
          <p:cNvPr id="2" name="Titolo 1"/>
          <p:cNvSpPr>
            <a:spLocks noGrp="1"/>
          </p:cNvSpPr>
          <p:nvPr>
            <p:ph type="title" idx="4294967295"/>
          </p:nvPr>
        </p:nvSpPr>
        <p:spPr>
          <a:xfrm>
            <a:off x="754658" y="242400"/>
            <a:ext cx="10058400" cy="962945"/>
          </a:xfrm>
        </p:spPr>
        <p:txBody>
          <a:bodyPr anchor="t"/>
          <a:lstStyle/>
          <a:p>
            <a:pPr>
              <a:defRPr/>
            </a:pPr>
            <a:r>
              <a:rPr lang="it-IT" b="1" dirty="0">
                <a:solidFill>
                  <a:srgbClr val="002060"/>
                </a:solidFill>
              </a:rPr>
              <a:t>Bibliografia e </a:t>
            </a:r>
            <a:r>
              <a:rPr lang="it-IT" b="1" dirty="0" err="1">
                <a:solidFill>
                  <a:srgbClr val="002060"/>
                </a:solidFill>
              </a:rPr>
              <a:t>sitografia</a:t>
            </a:r>
            <a:endParaRPr lang="it-IT" b="1" dirty="0" smtClean="0">
              <a:solidFill>
                <a:srgbClr val="002060"/>
              </a:solidFill>
              <a:cs typeface="+mj-cs"/>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9531" y="469122"/>
            <a:ext cx="3781858" cy="5407543"/>
          </a:xfrm>
          <a:prstGeom prst="rect">
            <a:avLst/>
          </a:prstGeom>
        </p:spPr>
      </p:pic>
      <p:sp>
        <p:nvSpPr>
          <p:cNvPr id="9" name="CasellaDiTesto 8"/>
          <p:cNvSpPr txBox="1"/>
          <p:nvPr/>
        </p:nvSpPr>
        <p:spPr>
          <a:xfrm>
            <a:off x="754658" y="1510901"/>
            <a:ext cx="5597236"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it-IT" sz="3400" dirty="0" smtClean="0"/>
              <a:t>Edizione 2020</a:t>
            </a:r>
          </a:p>
          <a:p>
            <a:endParaRPr lang="it-IT" sz="3400" dirty="0" smtClean="0"/>
          </a:p>
          <a:p>
            <a:pPr marL="285750" indent="-285750">
              <a:buFont typeface="Arial" panose="020B0604020202020204" pitchFamily="34" charset="0"/>
              <a:buChar char="•"/>
            </a:pPr>
            <a:r>
              <a:rPr lang="it-IT" sz="3400" dirty="0" smtClean="0"/>
              <a:t>Da fare integralmente</a:t>
            </a:r>
            <a:endParaRPr lang="en-US" sz="3400" dirty="0"/>
          </a:p>
        </p:txBody>
      </p:sp>
    </p:spTree>
    <p:extLst>
      <p:ext uri="{BB962C8B-B14F-4D97-AF65-F5344CB8AC3E}">
        <p14:creationId xmlns:p14="http://schemas.microsoft.com/office/powerpoint/2010/main" val="37756247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D6429838-0075-45E1-A79E-2578059AE608}" type="slidenum">
              <a:rPr lang="en-US" smtClean="0"/>
              <a:t>50</a:t>
            </a:fld>
            <a:endParaRPr lang="en-US"/>
          </a:p>
        </p:txBody>
      </p:sp>
      <p:sp>
        <p:nvSpPr>
          <p:cNvPr id="2" name="Titolo 1"/>
          <p:cNvSpPr>
            <a:spLocks noGrp="1"/>
          </p:cNvSpPr>
          <p:nvPr>
            <p:ph type="title" idx="4294967295"/>
          </p:nvPr>
        </p:nvSpPr>
        <p:spPr>
          <a:xfrm>
            <a:off x="900545" y="398607"/>
            <a:ext cx="10058400" cy="557357"/>
          </a:xfr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bodyPr>
          <a:lstStyle/>
          <a:p>
            <a:pPr eaLnBrk="1" hangingPunct="1"/>
            <a:r>
              <a:rPr lang="it-IT" sz="2000" b="1" dirty="0">
                <a:solidFill>
                  <a:srgbClr val="002060"/>
                </a:solidFill>
                <a:latin typeface="Arial" charset="0"/>
                <a:cs typeface="+mj-cs"/>
              </a:rPr>
              <a:t>Le definizioni di legge</a:t>
            </a:r>
          </a:p>
        </p:txBody>
      </p:sp>
      <p:sp>
        <p:nvSpPr>
          <p:cNvPr id="3" name="Segnaposto contenuto 2"/>
          <p:cNvSpPr>
            <a:spLocks noGrp="1"/>
          </p:cNvSpPr>
          <p:nvPr>
            <p:ph type="body" idx="4294967295"/>
          </p:nvPr>
        </p:nvSpPr>
        <p:spPr>
          <a:xfrm>
            <a:off x="665019" y="1169410"/>
            <a:ext cx="11000508" cy="4594176"/>
          </a:xfrm>
          <a:solidFill>
            <a:schemeClr val="bg1">
              <a:lumMod val="95000"/>
            </a:schemeClr>
          </a:solidFill>
          <a:ln w="6350" algn="ctr">
            <a:noFill/>
            <a:miter lim="800000"/>
            <a:headEnd/>
            <a:tailEnd/>
          </a:ln>
          <a:effectLst/>
        </p:spPr>
        <p:txBody>
          <a:bodyPr vert="horz" wrap="square" lIns="121893" tIns="60945" rIns="121893" bIns="60945" numCol="1" anchor="t" anchorCtr="0" compatLnSpc="1">
            <a:prstTxWarp prst="textNoShape">
              <a:avLst/>
            </a:prstTxWarp>
            <a:spAutoFit/>
          </a:bodyPr>
          <a:lstStyle/>
          <a:p>
            <a:pPr marL="380990" indent="-380990" algn="just">
              <a:lnSpc>
                <a:spcPct val="150000"/>
              </a:lnSpc>
              <a:buClr>
                <a:srgbClr val="339933"/>
              </a:buClr>
              <a:buSzPct val="150000"/>
              <a:buFont typeface="Wingdings" panose="05000000000000000000" pitchFamily="2" charset="2"/>
              <a:buChar char="ü"/>
            </a:pPr>
            <a:r>
              <a:rPr lang="it-IT" sz="1800" dirty="0"/>
              <a:t>"</a:t>
            </a:r>
            <a:r>
              <a:rPr lang="it-IT" sz="1800" b="1" dirty="0"/>
              <a:t>mercato regolamentato</a:t>
            </a:r>
            <a:r>
              <a:rPr lang="it-IT" sz="1800" dirty="0"/>
              <a:t>": sistema multilaterale che consente o facilita l’incontro, al suo interno e in base a regole non discrezionali, di interessi multipli di acquisto e di vendita di terzi relativi a strumenti finanziari, ammessi alla negoziazione conformemente alle regole del mercato stesso, in modo da dare luogo a contratti, e che è gestito da una società di gestione, è autorizzato e funziona regolarmente.</a:t>
            </a:r>
          </a:p>
          <a:p>
            <a:pPr marL="380990" indent="-380990" algn="just">
              <a:lnSpc>
                <a:spcPct val="150000"/>
              </a:lnSpc>
              <a:buClr>
                <a:srgbClr val="339933"/>
              </a:buClr>
              <a:buSzPct val="150000"/>
              <a:buFont typeface="Wingdings" panose="05000000000000000000" pitchFamily="2" charset="2"/>
              <a:buChar char="ü"/>
            </a:pPr>
            <a:r>
              <a:rPr lang="it-IT" sz="1800" dirty="0"/>
              <a:t>Per "</a:t>
            </a:r>
            <a:r>
              <a:rPr lang="it-IT" sz="1800" b="1" dirty="0"/>
              <a:t>gestione di sistemi multilaterali di negoziazione</a:t>
            </a:r>
            <a:r>
              <a:rPr lang="it-IT" sz="1800" dirty="0"/>
              <a:t>" si intende la gestione di sistemi multilaterali che consentono l’incontro, al loro interno ed in base a regole non discrezionali, di interessi multipli di acquisto e di vendita di terzi relativi a strumenti finanziari, in modo da dare luogo a contratti</a:t>
            </a:r>
          </a:p>
          <a:p>
            <a:pPr marL="380990" indent="-380990" algn="just">
              <a:lnSpc>
                <a:spcPct val="150000"/>
              </a:lnSpc>
              <a:buClr>
                <a:srgbClr val="339933"/>
              </a:buClr>
              <a:buSzPct val="150000"/>
              <a:buFont typeface="Wingdings" panose="05000000000000000000" pitchFamily="2" charset="2"/>
              <a:buChar char="ü"/>
            </a:pPr>
            <a:r>
              <a:rPr lang="it-IT" sz="1800" dirty="0"/>
              <a:t>Per “</a:t>
            </a:r>
            <a:r>
              <a:rPr lang="it-IT" sz="1800" b="1" dirty="0" err="1"/>
              <a:t>internalizzatore</a:t>
            </a:r>
            <a:r>
              <a:rPr lang="it-IT" sz="1800" b="1" dirty="0"/>
              <a:t> sistematico</a:t>
            </a:r>
            <a:r>
              <a:rPr lang="it-IT" sz="1800" dirty="0"/>
              <a:t>” si intende il soggetto che in modo organizzato, frequente e sistematico negozia per conto proprio eseguendo gli ordini del cliente al di fuori di un mercato regolamentato o di un sistema multilaterale di negoziazione</a:t>
            </a:r>
          </a:p>
        </p:txBody>
      </p:sp>
    </p:spTree>
    <p:extLst>
      <p:ext uri="{BB962C8B-B14F-4D97-AF65-F5344CB8AC3E}">
        <p14:creationId xmlns:p14="http://schemas.microsoft.com/office/powerpoint/2010/main" val="31506819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A2D3EB3A-317E-458A-B9A1-C49644B6E32E}" type="slidenum">
              <a:rPr lang="en-US" smtClean="0"/>
              <a:pPr/>
              <a:t>51</a:t>
            </a:fld>
            <a:endParaRPr lang="en-US"/>
          </a:p>
        </p:txBody>
      </p:sp>
      <p:sp>
        <p:nvSpPr>
          <p:cNvPr id="2" name="Titolo 1"/>
          <p:cNvSpPr>
            <a:spLocks noGrp="1"/>
          </p:cNvSpPr>
          <p:nvPr>
            <p:ph type="title" idx="4294967295"/>
          </p:nvPr>
        </p:nvSpPr>
        <p:spPr>
          <a:xfrm>
            <a:off x="479375" y="0"/>
            <a:ext cx="11130733" cy="858982"/>
          </a:xfrm>
        </p:spPr>
        <p:txBody>
          <a:bodyPr>
            <a:normAutofit fontScale="90000"/>
          </a:bodyPr>
          <a:lstStyle/>
          <a:p>
            <a:r>
              <a:rPr lang="it-IT" dirty="0" smtClean="0">
                <a:solidFill>
                  <a:srgbClr val="002060"/>
                </a:solidFill>
              </a:rPr>
              <a:t>Il gruppo </a:t>
            </a:r>
            <a:r>
              <a:rPr lang="it-IT" dirty="0" err="1" smtClean="0">
                <a:solidFill>
                  <a:srgbClr val="002060"/>
                </a:solidFill>
              </a:rPr>
              <a:t>London</a:t>
            </a:r>
            <a:r>
              <a:rPr lang="it-IT" dirty="0" smtClean="0">
                <a:solidFill>
                  <a:srgbClr val="002060"/>
                </a:solidFill>
              </a:rPr>
              <a:t> Stock </a:t>
            </a:r>
            <a:r>
              <a:rPr lang="it-IT" dirty="0" smtClean="0">
                <a:solidFill>
                  <a:srgbClr val="002060"/>
                </a:solidFill>
              </a:rPr>
              <a:t>Exchange … e piazza affari</a:t>
            </a:r>
            <a:endParaRPr lang="en-US" dirty="0">
              <a:solidFill>
                <a:srgbClr val="002060"/>
              </a:solidFill>
            </a:endParaRP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86" y="858982"/>
            <a:ext cx="5616624"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magine 2"/>
          <p:cNvPicPr>
            <a:picLocks noChangeAspect="1"/>
          </p:cNvPicPr>
          <p:nvPr/>
        </p:nvPicPr>
        <p:blipFill>
          <a:blip r:embed="rId3"/>
          <a:stretch>
            <a:fillRect/>
          </a:stretch>
        </p:blipFill>
        <p:spPr>
          <a:xfrm>
            <a:off x="5951727" y="1098822"/>
            <a:ext cx="5525563" cy="4488872"/>
          </a:xfrm>
          <a:prstGeom prst="rect">
            <a:avLst/>
          </a:prstGeom>
        </p:spPr>
      </p:pic>
    </p:spTree>
    <p:extLst>
      <p:ext uri="{BB962C8B-B14F-4D97-AF65-F5344CB8AC3E}">
        <p14:creationId xmlns:p14="http://schemas.microsoft.com/office/powerpoint/2010/main" val="709315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6429838-0075-45E1-A79E-2578059AE608}" type="slidenum">
              <a:rPr lang="en-US" smtClean="0"/>
              <a:pPr/>
              <a:t>52</a:t>
            </a:fld>
            <a:endParaRPr lang="en-US" dirty="0"/>
          </a:p>
        </p:txBody>
      </p:sp>
      <p:sp>
        <p:nvSpPr>
          <p:cNvPr id="3" name="Rettangolo 2"/>
          <p:cNvSpPr/>
          <p:nvPr/>
        </p:nvSpPr>
        <p:spPr>
          <a:xfrm>
            <a:off x="429491" y="585965"/>
            <a:ext cx="11319163" cy="5047536"/>
          </a:xfrm>
          <a:prstGeom prst="rect">
            <a:avLst/>
          </a:prstGeom>
        </p:spPr>
        <p:txBody>
          <a:bodyPr wrap="square">
            <a:spAutoFit/>
          </a:bodyPr>
          <a:lstStyle/>
          <a:p>
            <a:pPr algn="just"/>
            <a:r>
              <a:rPr lang="it-IT" sz="1400" dirty="0"/>
              <a:t>Borsa Italiana gestisce i seguenti mercati:</a:t>
            </a:r>
          </a:p>
          <a:p>
            <a:pPr algn="just"/>
            <a:r>
              <a:rPr lang="it-IT" sz="1400" b="1" dirty="0"/>
              <a:t>Mercati azionari</a:t>
            </a:r>
            <a:endParaRPr lang="it-IT" sz="1400" dirty="0"/>
          </a:p>
          <a:p>
            <a:pPr algn="just"/>
            <a:r>
              <a:rPr lang="it-IT" sz="1400" dirty="0"/>
              <a:t>I mercati azionari di Borsa Italiana sono tra i più liquidi d’Europa e capaci di attirare capitali da tutti il mondo</a:t>
            </a:r>
          </a:p>
          <a:p>
            <a:pPr algn="just"/>
            <a:r>
              <a:rPr lang="it-IT" sz="1400" b="1" dirty="0"/>
              <a:t>MTA</a:t>
            </a:r>
            <a:r>
              <a:rPr lang="it-IT" sz="1400" dirty="0"/>
              <a:t> - Mercato Telematico Azionario: E’ un mercato regolamentato che risponde ai migliori standard internazionali dove si negoziano azioni, obbligazioni convertibili, diritti di opzione e warrant. Al suo interno, il segmento STAR dedicato alle società che si impegnano a rispettare requisiti di eccellenza in termini di liquidità, trasparenza informativa e corporate </a:t>
            </a:r>
            <a:r>
              <a:rPr lang="it-IT" sz="1400" dirty="0" err="1"/>
              <a:t>governance</a:t>
            </a:r>
            <a:r>
              <a:rPr lang="it-IT" sz="1400" dirty="0"/>
              <a:t>.</a:t>
            </a:r>
          </a:p>
          <a:p>
            <a:pPr algn="just"/>
            <a:r>
              <a:rPr lang="it-IT" sz="1400" b="1" dirty="0"/>
              <a:t>AIM Italia</a:t>
            </a:r>
            <a:r>
              <a:rPr lang="it-IT" sz="1400" dirty="0"/>
              <a:t>: è l’MTF dedicato alle piccole e medie imprese italiane che vogliono investire nella loro crescita</a:t>
            </a:r>
          </a:p>
          <a:p>
            <a:pPr algn="just"/>
            <a:r>
              <a:rPr lang="it-IT" sz="1400" b="1" dirty="0"/>
              <a:t>MIV</a:t>
            </a:r>
            <a:r>
              <a:rPr lang="it-IT" sz="1400" dirty="0"/>
              <a:t> - Mercato degli </a:t>
            </a:r>
            <a:r>
              <a:rPr lang="it-IT" sz="1400" i="1" dirty="0" err="1"/>
              <a:t>Investment</a:t>
            </a:r>
            <a:r>
              <a:rPr lang="it-IT" sz="1400" i="1" dirty="0"/>
              <a:t> </a:t>
            </a:r>
            <a:r>
              <a:rPr lang="it-IT" sz="1400" i="1" dirty="0" err="1"/>
              <a:t>Vehicles</a:t>
            </a:r>
            <a:r>
              <a:rPr lang="it-IT" sz="1400" dirty="0"/>
              <a:t>: è il mercato regolamentato creato per offrire con una chiara visione strategica, capitali, liquidità e visibilità ai veicoli d’investimento</a:t>
            </a:r>
          </a:p>
          <a:p>
            <a:pPr algn="just"/>
            <a:r>
              <a:rPr lang="it-IT" sz="1400" b="1" dirty="0"/>
              <a:t>Mercati Obbligazionari e </a:t>
            </a:r>
            <a:r>
              <a:rPr lang="it-IT" sz="1400" b="1" dirty="0" err="1"/>
              <a:t>Fixed</a:t>
            </a:r>
            <a:r>
              <a:rPr lang="it-IT" sz="1400" b="1" dirty="0"/>
              <a:t> </a:t>
            </a:r>
            <a:r>
              <a:rPr lang="it-IT" sz="1400" b="1" dirty="0" err="1"/>
              <a:t>Income</a:t>
            </a:r>
            <a:endParaRPr lang="it-IT" sz="1400" dirty="0"/>
          </a:p>
          <a:p>
            <a:pPr algn="just"/>
            <a:r>
              <a:rPr lang="it-IT" sz="1400" b="1" dirty="0"/>
              <a:t>MOT</a:t>
            </a:r>
            <a:r>
              <a:rPr lang="it-IT" sz="1400" dirty="0"/>
              <a:t> - Mercato Telematico delle Obbligazioni: nato nel 1994, è l’unico mercato obbligazionario regolamentato italiano</a:t>
            </a:r>
          </a:p>
          <a:p>
            <a:pPr algn="just"/>
            <a:r>
              <a:rPr lang="it-IT" sz="1400" b="1" dirty="0" err="1"/>
              <a:t>ExtraMOT</a:t>
            </a:r>
            <a:r>
              <a:rPr lang="it-IT" sz="1400" b="1" dirty="0"/>
              <a:t> </a:t>
            </a:r>
            <a:r>
              <a:rPr lang="it-IT" sz="1400" dirty="0"/>
              <a:t>– è il sistema multilaterale di negoziazione (MTF) nato per permettere a operatori ed investitori di ampliare la gamma di strumenti obbligazionari in cui investire</a:t>
            </a:r>
          </a:p>
          <a:p>
            <a:pPr algn="just"/>
            <a:r>
              <a:rPr lang="it-IT" sz="1400" b="1" dirty="0" err="1"/>
              <a:t>ExtraMOT</a:t>
            </a:r>
            <a:r>
              <a:rPr lang="it-IT" sz="1400" b="1" dirty="0"/>
              <a:t> Pro </a:t>
            </a:r>
            <a:r>
              <a:rPr lang="it-IT" sz="1400" dirty="0"/>
              <a:t>– è il Segmento Professionale del mercato </a:t>
            </a:r>
            <a:r>
              <a:rPr lang="it-IT" sz="1400" dirty="0" err="1"/>
              <a:t>ExtraMOT</a:t>
            </a:r>
            <a:r>
              <a:rPr lang="it-IT" sz="1400" dirty="0"/>
              <a:t>, nato per offrire alle PMI un primo accesso ai mercati dei capitali semplice e veloce</a:t>
            </a:r>
          </a:p>
          <a:p>
            <a:pPr algn="just"/>
            <a:r>
              <a:rPr lang="it-IT" sz="1400" b="1" dirty="0" err="1"/>
              <a:t>SeDex</a:t>
            </a:r>
            <a:r>
              <a:rPr lang="it-IT" sz="1400" dirty="0"/>
              <a:t> – è il mercato di Borsa Italiana nato nel 2004 per la negoziazione di </a:t>
            </a:r>
            <a:r>
              <a:rPr lang="it-IT" sz="1400" dirty="0" err="1"/>
              <a:t>Certificates</a:t>
            </a:r>
            <a:r>
              <a:rPr lang="it-IT" sz="1400" dirty="0"/>
              <a:t> e </a:t>
            </a:r>
            <a:r>
              <a:rPr lang="it-IT" sz="1400" dirty="0" err="1"/>
              <a:t>Covered</a:t>
            </a:r>
            <a:r>
              <a:rPr lang="it-IT" sz="1400" dirty="0"/>
              <a:t> Warrant, nel loro insieme denominati </a:t>
            </a:r>
            <a:r>
              <a:rPr lang="it-IT" sz="1400" i="1" dirty="0" err="1"/>
              <a:t>securitised</a:t>
            </a:r>
            <a:r>
              <a:rPr lang="it-IT" sz="1400" i="1" dirty="0"/>
              <a:t> </a:t>
            </a:r>
            <a:r>
              <a:rPr lang="it-IT" sz="1400" i="1" dirty="0" err="1"/>
              <a:t>derivatives</a:t>
            </a:r>
            <a:endParaRPr lang="it-IT" sz="1400" dirty="0"/>
          </a:p>
          <a:p>
            <a:pPr algn="just"/>
            <a:r>
              <a:rPr lang="it-IT" sz="1400" b="1" dirty="0"/>
              <a:t>Mercato degli ETP</a:t>
            </a:r>
            <a:endParaRPr lang="it-IT" sz="1400" dirty="0"/>
          </a:p>
          <a:p>
            <a:pPr algn="just"/>
            <a:r>
              <a:rPr lang="it-IT" sz="1400" b="1" dirty="0" err="1"/>
              <a:t>ETFplus</a:t>
            </a:r>
            <a:r>
              <a:rPr lang="it-IT" sz="1400" dirty="0"/>
              <a:t> – è il mercato italiano dedicato alla quotazione degli ETF, ETC, ETN e fondi aperti e leader in Europa per scambi e controvalore</a:t>
            </a:r>
          </a:p>
          <a:p>
            <a:pPr algn="just"/>
            <a:r>
              <a:rPr lang="it-IT" sz="1400" b="1" dirty="0"/>
              <a:t>Mercati Derivati</a:t>
            </a:r>
            <a:endParaRPr lang="it-IT" sz="1400" dirty="0"/>
          </a:p>
          <a:p>
            <a:pPr algn="just"/>
            <a:r>
              <a:rPr lang="it-IT" sz="1400" b="1" dirty="0"/>
              <a:t>IDEM - </a:t>
            </a:r>
            <a:r>
              <a:rPr lang="it-IT" sz="1400" dirty="0"/>
              <a:t>L’IDEM è uno dei maggiori mercati dei derivati nel panorama europeo; scambia circa 150.000 contratti al giorno, per un controvalore nozionale di 3,4 miliardi di euro.</a:t>
            </a:r>
          </a:p>
          <a:p>
            <a:pPr algn="just"/>
            <a:r>
              <a:rPr lang="it-IT" sz="1400" b="1" dirty="0"/>
              <a:t>IDEX – </a:t>
            </a:r>
            <a:r>
              <a:rPr lang="it-IT" sz="1400" dirty="0"/>
              <a:t>Mercato italiano dei derivati energetici</a:t>
            </a:r>
          </a:p>
          <a:p>
            <a:pPr algn="just"/>
            <a:r>
              <a:rPr lang="it-IT" sz="1400" b="1" dirty="0"/>
              <a:t>AGREX – </a:t>
            </a:r>
            <a:r>
              <a:rPr lang="it-IT" sz="1400" dirty="0"/>
              <a:t>Mercato italiano dei derivati sul grano duro</a:t>
            </a:r>
          </a:p>
        </p:txBody>
      </p:sp>
    </p:spTree>
    <p:extLst>
      <p:ext uri="{BB962C8B-B14F-4D97-AF65-F5344CB8AC3E}">
        <p14:creationId xmlns:p14="http://schemas.microsoft.com/office/powerpoint/2010/main" val="6844269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5783D04B-EF59-4AEF-A49D-DFF08EDDC07B}" type="slidenum">
              <a:rPr lang="en-US" smtClean="0"/>
              <a:t>53</a:t>
            </a:fld>
            <a:endParaRPr lang="en-US"/>
          </a:p>
        </p:txBody>
      </p:sp>
      <p:sp>
        <p:nvSpPr>
          <p:cNvPr id="3" name="Titolo 2"/>
          <p:cNvSpPr>
            <a:spLocks noGrp="1"/>
          </p:cNvSpPr>
          <p:nvPr>
            <p:ph type="title" idx="4294967295"/>
          </p:nvPr>
        </p:nvSpPr>
        <p:spPr>
          <a:xfrm>
            <a:off x="670560" y="217296"/>
            <a:ext cx="10058400" cy="1449387"/>
          </a:xfrm>
        </p:spPr>
        <p:txBody>
          <a:bodyPr anchor="t"/>
          <a:lstStyle/>
          <a:p>
            <a:r>
              <a:rPr lang="it-IT" b="1" dirty="0" smtClean="0">
                <a:solidFill>
                  <a:srgbClr val="002060"/>
                </a:solidFill>
              </a:rPr>
              <a:t>Alcuni dati di Borsa Italiana (2019)</a:t>
            </a:r>
            <a:endParaRPr lang="en-US" b="1" dirty="0">
              <a:solidFill>
                <a:srgbClr val="002060"/>
              </a:solidFill>
            </a:endParaRPr>
          </a:p>
        </p:txBody>
      </p:sp>
      <p:sp>
        <p:nvSpPr>
          <p:cNvPr id="4" name="CasellaDiTesto 3"/>
          <p:cNvSpPr txBox="1"/>
          <p:nvPr/>
        </p:nvSpPr>
        <p:spPr>
          <a:xfrm>
            <a:off x="670560" y="6370320"/>
            <a:ext cx="5684520" cy="307777"/>
          </a:xfrm>
          <a:prstGeom prst="rect">
            <a:avLst/>
          </a:prstGeom>
          <a:noFill/>
        </p:spPr>
        <p:txBody>
          <a:bodyPr wrap="square" rtlCol="0">
            <a:spAutoFit/>
          </a:bodyPr>
          <a:lstStyle/>
          <a:p>
            <a:r>
              <a:rPr lang="it-IT" sz="1400" dirty="0" smtClean="0"/>
              <a:t>Fonte: Borsa Italiana, </a:t>
            </a:r>
            <a:r>
              <a:rPr lang="it-IT" sz="1400" dirty="0" err="1" smtClean="0"/>
              <a:t>Review</a:t>
            </a:r>
            <a:r>
              <a:rPr lang="it-IT" sz="1400" dirty="0" smtClean="0"/>
              <a:t> dei mercati 2019</a:t>
            </a:r>
            <a:endParaRPr lang="en-US" sz="1400" dirty="0"/>
          </a:p>
        </p:txBody>
      </p:sp>
      <p:sp>
        <p:nvSpPr>
          <p:cNvPr id="6" name="CasellaDiTesto 5"/>
          <p:cNvSpPr txBox="1"/>
          <p:nvPr/>
        </p:nvSpPr>
        <p:spPr>
          <a:xfrm>
            <a:off x="670560" y="1584960"/>
            <a:ext cx="2941320" cy="166199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lnSpc>
                <a:spcPct val="150000"/>
              </a:lnSpc>
            </a:pPr>
            <a:r>
              <a:rPr lang="it-IT" sz="3400" dirty="0" smtClean="0"/>
              <a:t>375 società quotate</a:t>
            </a:r>
            <a:endParaRPr lang="en-US" sz="3400" dirty="0"/>
          </a:p>
        </p:txBody>
      </p:sp>
      <p:sp>
        <p:nvSpPr>
          <p:cNvPr id="7" name="Freccia a destra 6"/>
          <p:cNvSpPr/>
          <p:nvPr/>
        </p:nvSpPr>
        <p:spPr bwMode="auto">
          <a:xfrm>
            <a:off x="3962400" y="1767840"/>
            <a:ext cx="1036320" cy="648116"/>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CasellaDiTesto 7"/>
          <p:cNvSpPr txBox="1"/>
          <p:nvPr/>
        </p:nvSpPr>
        <p:spPr>
          <a:xfrm>
            <a:off x="5608320" y="1700461"/>
            <a:ext cx="5974080" cy="615553"/>
          </a:xfrm>
          <a:prstGeom prst="rect">
            <a:avLst/>
          </a:prstGeom>
          <a:noFill/>
        </p:spPr>
        <p:txBody>
          <a:bodyPr wrap="square" rtlCol="0">
            <a:spAutoFit/>
          </a:bodyPr>
          <a:lstStyle/>
          <a:p>
            <a:r>
              <a:rPr lang="it-IT" sz="3400" dirty="0" smtClean="0"/>
              <a:t>242 su MTA (di cui 78 su Star)</a:t>
            </a:r>
            <a:endParaRPr lang="en-US" sz="3400" dirty="0"/>
          </a:p>
        </p:txBody>
      </p:sp>
      <p:sp>
        <p:nvSpPr>
          <p:cNvPr id="9" name="Freccia a destra 8"/>
          <p:cNvSpPr/>
          <p:nvPr/>
        </p:nvSpPr>
        <p:spPr bwMode="auto">
          <a:xfrm>
            <a:off x="3962400" y="2598837"/>
            <a:ext cx="1036320" cy="648116"/>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CasellaDiTesto 9"/>
          <p:cNvSpPr txBox="1"/>
          <p:nvPr/>
        </p:nvSpPr>
        <p:spPr>
          <a:xfrm>
            <a:off x="5608320" y="2545912"/>
            <a:ext cx="2453640" cy="615553"/>
          </a:xfrm>
          <a:prstGeom prst="rect">
            <a:avLst/>
          </a:prstGeom>
          <a:noFill/>
        </p:spPr>
        <p:txBody>
          <a:bodyPr wrap="square" rtlCol="0">
            <a:spAutoFit/>
          </a:bodyPr>
          <a:lstStyle/>
          <a:p>
            <a:r>
              <a:rPr lang="it-IT" sz="3400" dirty="0" smtClean="0"/>
              <a:t>132 su AIM</a:t>
            </a:r>
            <a:endParaRPr lang="en-US" sz="3400" dirty="0"/>
          </a:p>
        </p:txBody>
      </p:sp>
      <p:sp>
        <p:nvSpPr>
          <p:cNvPr id="11" name="CasellaDiTesto 10"/>
          <p:cNvSpPr txBox="1"/>
          <p:nvPr/>
        </p:nvSpPr>
        <p:spPr>
          <a:xfrm>
            <a:off x="670560" y="4418529"/>
            <a:ext cx="2941320" cy="78021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lnSpc>
                <a:spcPct val="150000"/>
              </a:lnSpc>
            </a:pPr>
            <a:r>
              <a:rPr lang="it-IT" sz="3400" dirty="0" smtClean="0"/>
              <a:t>35 IPO</a:t>
            </a:r>
            <a:endParaRPr lang="en-US" sz="3400" dirty="0"/>
          </a:p>
        </p:txBody>
      </p:sp>
      <p:sp>
        <p:nvSpPr>
          <p:cNvPr id="12" name="Freccia a destra 11"/>
          <p:cNvSpPr/>
          <p:nvPr/>
        </p:nvSpPr>
        <p:spPr bwMode="auto">
          <a:xfrm>
            <a:off x="3962400" y="4069080"/>
            <a:ext cx="1036320" cy="648116"/>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 name="Freccia a destra 12"/>
          <p:cNvSpPr/>
          <p:nvPr/>
        </p:nvSpPr>
        <p:spPr bwMode="auto">
          <a:xfrm>
            <a:off x="3962400" y="4900077"/>
            <a:ext cx="1036320" cy="648116"/>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 name="CasellaDiTesto 13"/>
          <p:cNvSpPr txBox="1"/>
          <p:nvPr/>
        </p:nvSpPr>
        <p:spPr>
          <a:xfrm>
            <a:off x="5608320" y="3986854"/>
            <a:ext cx="5974080" cy="615553"/>
          </a:xfrm>
          <a:prstGeom prst="rect">
            <a:avLst/>
          </a:prstGeom>
          <a:noFill/>
        </p:spPr>
        <p:txBody>
          <a:bodyPr wrap="square" rtlCol="0">
            <a:spAutoFit/>
          </a:bodyPr>
          <a:lstStyle/>
          <a:p>
            <a:r>
              <a:rPr lang="it-IT" sz="3400" dirty="0"/>
              <a:t>4</a:t>
            </a:r>
            <a:r>
              <a:rPr lang="it-IT" sz="3400" dirty="0" smtClean="0"/>
              <a:t> su MTA (di cui 2 su Star)</a:t>
            </a:r>
            <a:endParaRPr lang="en-US" sz="3400" dirty="0"/>
          </a:p>
        </p:txBody>
      </p:sp>
      <p:sp>
        <p:nvSpPr>
          <p:cNvPr id="15" name="CasellaDiTesto 14"/>
          <p:cNvSpPr txBox="1"/>
          <p:nvPr/>
        </p:nvSpPr>
        <p:spPr>
          <a:xfrm>
            <a:off x="5608320" y="4890966"/>
            <a:ext cx="2316480" cy="615553"/>
          </a:xfrm>
          <a:prstGeom prst="rect">
            <a:avLst/>
          </a:prstGeom>
          <a:noFill/>
        </p:spPr>
        <p:txBody>
          <a:bodyPr wrap="square" rtlCol="0">
            <a:spAutoFit/>
          </a:bodyPr>
          <a:lstStyle/>
          <a:p>
            <a:r>
              <a:rPr lang="it-IT" sz="3400" dirty="0" smtClean="0"/>
              <a:t>31 su AIM</a:t>
            </a:r>
            <a:endParaRPr lang="en-US" sz="3400" dirty="0"/>
          </a:p>
        </p:txBody>
      </p:sp>
      <p:sp>
        <p:nvSpPr>
          <p:cNvPr id="16" name="CasellaDiTesto 15"/>
          <p:cNvSpPr txBox="1"/>
          <p:nvPr/>
        </p:nvSpPr>
        <p:spPr>
          <a:xfrm>
            <a:off x="8321040" y="2669022"/>
            <a:ext cx="326136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smtClean="0"/>
              <a:t>113 nel 2018, 95 nel 2017</a:t>
            </a:r>
            <a:endParaRPr lang="en-US" dirty="0"/>
          </a:p>
        </p:txBody>
      </p:sp>
      <p:sp>
        <p:nvSpPr>
          <p:cNvPr id="17" name="CasellaDiTesto 16"/>
          <p:cNvSpPr txBox="1"/>
          <p:nvPr/>
        </p:nvSpPr>
        <p:spPr>
          <a:xfrm>
            <a:off x="8290560" y="5058464"/>
            <a:ext cx="326136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smtClean="0"/>
              <a:t>26 nel 2018, 24 nel 2017</a:t>
            </a:r>
            <a:endParaRPr lang="en-US" dirty="0"/>
          </a:p>
        </p:txBody>
      </p:sp>
    </p:spTree>
    <p:extLst>
      <p:ext uri="{BB962C8B-B14F-4D97-AF65-F5344CB8AC3E}">
        <p14:creationId xmlns:p14="http://schemas.microsoft.com/office/powerpoint/2010/main" val="21360132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5783D04B-EF59-4AEF-A49D-DFF08EDDC07B}" type="slidenum">
              <a:rPr lang="en-US" smtClean="0"/>
              <a:t>54</a:t>
            </a:fld>
            <a:endParaRPr lang="en-US"/>
          </a:p>
        </p:txBody>
      </p:sp>
      <p:sp>
        <p:nvSpPr>
          <p:cNvPr id="2" name="Titolo 1"/>
          <p:cNvSpPr>
            <a:spLocks noGrp="1"/>
          </p:cNvSpPr>
          <p:nvPr>
            <p:ph type="title" idx="4294967295"/>
          </p:nvPr>
        </p:nvSpPr>
        <p:spPr>
          <a:xfrm>
            <a:off x="498070" y="244940"/>
            <a:ext cx="10058400" cy="1449387"/>
          </a:xfrm>
        </p:spPr>
        <p:txBody>
          <a:bodyPr anchor="t"/>
          <a:lstStyle/>
          <a:p>
            <a:r>
              <a:rPr lang="it-IT" b="1" dirty="0">
                <a:solidFill>
                  <a:srgbClr val="002060"/>
                </a:solidFill>
              </a:rPr>
              <a:t>Alcuni dati di Borsa Italiana (2019)</a:t>
            </a:r>
            <a:endParaRPr lang="en-US" dirty="0"/>
          </a:p>
        </p:txBody>
      </p:sp>
      <p:pic>
        <p:nvPicPr>
          <p:cNvPr id="4" name="Immagine 3"/>
          <p:cNvPicPr>
            <a:picLocks noChangeAspect="1"/>
          </p:cNvPicPr>
          <p:nvPr/>
        </p:nvPicPr>
        <p:blipFill>
          <a:blip r:embed="rId2"/>
          <a:stretch>
            <a:fillRect/>
          </a:stretch>
        </p:blipFill>
        <p:spPr>
          <a:xfrm>
            <a:off x="3514465" y="1141727"/>
            <a:ext cx="8055293" cy="1885950"/>
          </a:xfrm>
          <a:prstGeom prst="rect">
            <a:avLst/>
          </a:prstGeom>
          <a:ln w="88900" cap="sq" cmpd="thickThin">
            <a:solidFill>
              <a:srgbClr val="000000"/>
            </a:solidFill>
            <a:prstDash val="solid"/>
            <a:miter lim="800000"/>
          </a:ln>
          <a:effectLst>
            <a:innerShdw blurRad="76200">
              <a:srgbClr val="000000"/>
            </a:innerShdw>
          </a:effectLst>
        </p:spPr>
      </p:pic>
      <p:sp>
        <p:nvSpPr>
          <p:cNvPr id="5" name="CasellaDiTesto 4"/>
          <p:cNvSpPr txBox="1"/>
          <p:nvPr/>
        </p:nvSpPr>
        <p:spPr>
          <a:xfrm>
            <a:off x="498070" y="1495630"/>
            <a:ext cx="2782254" cy="589072"/>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lnSpc>
                <a:spcPct val="150000"/>
              </a:lnSpc>
            </a:pPr>
            <a:r>
              <a:rPr lang="it-IT" sz="2400" dirty="0" smtClean="0"/>
              <a:t>Le IPO su AIM</a:t>
            </a:r>
            <a:endParaRPr lang="en-US" sz="2400" dirty="0"/>
          </a:p>
        </p:txBody>
      </p:sp>
      <p:pic>
        <p:nvPicPr>
          <p:cNvPr id="6" name="Immagine 5"/>
          <p:cNvPicPr>
            <a:picLocks noChangeAspect="1"/>
          </p:cNvPicPr>
          <p:nvPr/>
        </p:nvPicPr>
        <p:blipFill>
          <a:blip r:embed="rId3"/>
          <a:stretch>
            <a:fillRect/>
          </a:stretch>
        </p:blipFill>
        <p:spPr>
          <a:xfrm>
            <a:off x="3514465" y="3320262"/>
            <a:ext cx="4922954" cy="2846938"/>
          </a:xfrm>
          <a:prstGeom prst="rect">
            <a:avLst/>
          </a:prstGeom>
          <a:ln w="88900" cap="sq" cmpd="thickThin">
            <a:solidFill>
              <a:srgbClr val="000000"/>
            </a:solidFill>
            <a:prstDash val="solid"/>
            <a:miter lim="800000"/>
          </a:ln>
          <a:effectLst>
            <a:innerShdw blurRad="76200">
              <a:srgbClr val="000000"/>
            </a:innerShdw>
          </a:effectLst>
        </p:spPr>
      </p:pic>
      <p:sp>
        <p:nvSpPr>
          <p:cNvPr id="7" name="CasellaDiTesto 6"/>
          <p:cNvSpPr txBox="1"/>
          <p:nvPr/>
        </p:nvSpPr>
        <p:spPr>
          <a:xfrm>
            <a:off x="317614" y="4382900"/>
            <a:ext cx="2650809" cy="646331"/>
          </a:xfrm>
          <a:prstGeom prst="rect">
            <a:avLst/>
          </a:prstGeom>
          <a:solidFill>
            <a:schemeClr val="accent6">
              <a:lumMod val="75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lnSpc>
                <a:spcPct val="150000"/>
              </a:lnSpc>
            </a:pPr>
            <a:r>
              <a:rPr lang="it-IT" sz="2400" dirty="0" smtClean="0"/>
              <a:t>La capitalizzazione</a:t>
            </a:r>
            <a:endParaRPr lang="en-US" sz="2400" dirty="0"/>
          </a:p>
        </p:txBody>
      </p:sp>
    </p:spTree>
    <p:extLst>
      <p:ext uri="{BB962C8B-B14F-4D97-AF65-F5344CB8AC3E}">
        <p14:creationId xmlns:p14="http://schemas.microsoft.com/office/powerpoint/2010/main" val="139050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0D97B12-C15D-4E83-8222-CD06165125EA}" type="slidenum">
              <a:rPr lang="en-US" sz="1200">
                <a:latin typeface="Garamond" pitchFamily="18" charset="0"/>
              </a:rPr>
              <a:pPr eaLnBrk="1" hangingPunct="1"/>
              <a:t>55</a:t>
            </a:fld>
            <a:endParaRPr lang="en-US" sz="1200">
              <a:latin typeface="Garamond" pitchFamily="18" charset="0"/>
            </a:endParaRPr>
          </a:p>
        </p:txBody>
      </p:sp>
      <p:sp>
        <p:nvSpPr>
          <p:cNvPr id="70659" name="Rectangle 3"/>
          <p:cNvSpPr>
            <a:spLocks noGrp="1" noChangeArrowheads="1"/>
          </p:cNvSpPr>
          <p:nvPr>
            <p:ph type="title" idx="4294967295"/>
          </p:nvPr>
        </p:nvSpPr>
        <p:spPr>
          <a:xfrm>
            <a:off x="6165271" y="1124744"/>
            <a:ext cx="5490557" cy="3565525"/>
          </a:xfrm>
          <a:solidFill>
            <a:srgbClr val="002060"/>
          </a:solid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algn="ctr" eaLnBrk="1" hangingPunct="1">
              <a:lnSpc>
                <a:spcPct val="150000"/>
              </a:lnSpc>
            </a:pPr>
            <a:r>
              <a:rPr lang="it-IT" sz="3400" b="1" dirty="0">
                <a:solidFill>
                  <a:schemeClr val="bg1"/>
                </a:solidFill>
                <a:latin typeface="Arial" pitchFamily="34" charset="0"/>
              </a:rPr>
              <a:t>La </a:t>
            </a:r>
            <a:r>
              <a:rPr lang="it-IT" sz="3400" b="1" dirty="0" smtClean="0">
                <a:solidFill>
                  <a:schemeClr val="bg1"/>
                </a:solidFill>
                <a:latin typeface="Arial" pitchFamily="34" charset="0"/>
              </a:rPr>
              <a:t>disintermediazione della banca: nuovi intermediari e nuovi mercati</a:t>
            </a:r>
            <a:endParaRPr lang="en-US" sz="3400" b="1" i="1" dirty="0">
              <a:solidFill>
                <a:schemeClr val="bg1"/>
              </a:solidFill>
              <a:latin typeface="Arial" pitchFamily="34" charset="0"/>
            </a:endParaRPr>
          </a:p>
        </p:txBody>
      </p:sp>
      <p:pic>
        <p:nvPicPr>
          <p:cNvPr id="5" name="Picture 2" descr="Risultati immagini per financial mark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4" y="1124744"/>
            <a:ext cx="4896544"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0218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D6429838-0075-45E1-A79E-2578059AE608}" type="slidenum">
              <a:rPr lang="en-US" smtClean="0"/>
              <a:t>56</a:t>
            </a:fld>
            <a:endParaRPr lang="en-US"/>
          </a:p>
        </p:txBody>
      </p:sp>
      <p:sp>
        <p:nvSpPr>
          <p:cNvPr id="2" name="Titolo 1"/>
          <p:cNvSpPr>
            <a:spLocks noGrp="1"/>
          </p:cNvSpPr>
          <p:nvPr>
            <p:ph type="title" idx="4294967295"/>
          </p:nvPr>
        </p:nvSpPr>
        <p:spPr>
          <a:xfrm>
            <a:off x="318654" y="149225"/>
            <a:ext cx="10058400" cy="806739"/>
          </a:xfrm>
        </p:spPr>
        <p:style>
          <a:lnRef idx="2">
            <a:schemeClr val="accent2">
              <a:shade val="50000"/>
            </a:schemeClr>
          </a:lnRef>
          <a:fillRef idx="1">
            <a:schemeClr val="accent2"/>
          </a:fillRef>
          <a:effectRef idx="0">
            <a:schemeClr val="accent2"/>
          </a:effectRef>
          <a:fontRef idx="minor">
            <a:schemeClr val="lt1"/>
          </a:fontRef>
        </p:style>
        <p:txBody>
          <a:bodyPr anchor="t"/>
          <a:lstStyle/>
          <a:p>
            <a:pPr algn="ctr">
              <a:lnSpc>
                <a:spcPct val="150000"/>
              </a:lnSpc>
            </a:pPr>
            <a:r>
              <a:rPr lang="it-IT" sz="2133" b="1" dirty="0"/>
              <a:t>Le 5 forze di Porter: cosa ne possiamo dedurre per il settore bancario italiano?</a:t>
            </a:r>
            <a:endParaRPr lang="en-US" sz="2133" b="1" dirty="0"/>
          </a:p>
        </p:txBody>
      </p:sp>
      <p:pic>
        <p:nvPicPr>
          <p:cNvPr id="6146" name="Picture 2" descr="http://www.studiocanuto.com/wordpress/wp-content/uploads/2012/11/Modello-di-Por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54" y="1136073"/>
            <a:ext cx="8136904" cy="482453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5417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CD49368-2043-4F7F-B26D-B998192AE7C5}" type="slidenum">
              <a:rPr lang="it-IT" smtClean="0"/>
              <a:pPr/>
              <a:t>57</a:t>
            </a:fld>
            <a:endParaRPr lang="it-IT" smtClean="0"/>
          </a:p>
        </p:txBody>
      </p:sp>
      <p:pic>
        <p:nvPicPr>
          <p:cNvPr id="5" name="Immagine 4"/>
          <p:cNvPicPr>
            <a:picLocks noChangeAspect="1"/>
          </p:cNvPicPr>
          <p:nvPr/>
        </p:nvPicPr>
        <p:blipFill rotWithShape="1">
          <a:blip r:embed="rId2"/>
          <a:srcRect l="1392" t="2361" r="2697" b="4732"/>
          <a:stretch/>
        </p:blipFill>
        <p:spPr>
          <a:xfrm>
            <a:off x="500932" y="1340768"/>
            <a:ext cx="10707636" cy="3921989"/>
          </a:xfrm>
          <a:prstGeom prst="rect">
            <a:avLst/>
          </a:prstGeom>
          <a:ln w="88900" cap="sq" cmpd="thickThin">
            <a:solidFill>
              <a:srgbClr val="000000"/>
            </a:solidFill>
            <a:prstDash val="solid"/>
            <a:miter lim="800000"/>
          </a:ln>
          <a:effectLst>
            <a:innerShdw blurRad="76200">
              <a:srgbClr val="000000"/>
            </a:innerShdw>
          </a:effectLst>
        </p:spPr>
      </p:pic>
      <p:pic>
        <p:nvPicPr>
          <p:cNvPr id="4" name="Immagine 3"/>
          <p:cNvPicPr>
            <a:picLocks noChangeAspect="1"/>
          </p:cNvPicPr>
          <p:nvPr/>
        </p:nvPicPr>
        <p:blipFill>
          <a:blip r:embed="rId3"/>
          <a:stretch>
            <a:fillRect/>
          </a:stretch>
        </p:blipFill>
        <p:spPr>
          <a:xfrm>
            <a:off x="4545981" y="1760499"/>
            <a:ext cx="5742879" cy="3515073"/>
          </a:xfrm>
          <a:prstGeom prst="rect">
            <a:avLst/>
          </a:prstGeom>
          <a:ln w="88900" cap="sq" cmpd="thickThin">
            <a:solidFill>
              <a:srgbClr val="000000"/>
            </a:solidFill>
            <a:prstDash val="solid"/>
            <a:miter lim="800000"/>
          </a:ln>
          <a:effectLst>
            <a:innerShdw blurRad="76200">
              <a:srgbClr val="000000"/>
            </a:innerShdw>
          </a:effectLst>
        </p:spPr>
      </p:pic>
      <p:sp>
        <p:nvSpPr>
          <p:cNvPr id="6" name="Titolo 1"/>
          <p:cNvSpPr txBox="1">
            <a:spLocks/>
          </p:cNvSpPr>
          <p:nvPr/>
        </p:nvSpPr>
        <p:spPr bwMode="auto">
          <a:xfrm>
            <a:off x="687780" y="422385"/>
            <a:ext cx="93249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fontAlgn="base">
              <a:spcBef>
                <a:spcPct val="0"/>
              </a:spcBef>
              <a:spcAft>
                <a:spcPct val="0"/>
              </a:spcAft>
              <a:defRPr sz="3100" b="1" kern="0">
                <a:solidFill>
                  <a:srgbClr val="002060"/>
                </a:solidFill>
                <a:latin typeface="+mj-lt"/>
                <a:ea typeface="+mj-ea"/>
                <a:cs typeface="+mj-cs"/>
              </a:defRPr>
            </a:lvl1pPr>
            <a:lvl2pPr fontAlgn="base">
              <a:spcBef>
                <a:spcPct val="0"/>
              </a:spcBef>
              <a:spcAft>
                <a:spcPct val="0"/>
              </a:spcAft>
              <a:defRPr sz="3100">
                <a:solidFill>
                  <a:schemeClr val="tx2"/>
                </a:solidFill>
                <a:latin typeface="Garamond" pitchFamily="18" charset="0"/>
                <a:cs typeface="Arial" charset="0"/>
              </a:defRPr>
            </a:lvl2pPr>
            <a:lvl3pPr fontAlgn="base">
              <a:spcBef>
                <a:spcPct val="0"/>
              </a:spcBef>
              <a:spcAft>
                <a:spcPct val="0"/>
              </a:spcAft>
              <a:defRPr sz="3100">
                <a:solidFill>
                  <a:schemeClr val="tx2"/>
                </a:solidFill>
                <a:latin typeface="Garamond" pitchFamily="18" charset="0"/>
                <a:cs typeface="Arial" charset="0"/>
              </a:defRPr>
            </a:lvl3pPr>
            <a:lvl4pPr fontAlgn="base">
              <a:spcBef>
                <a:spcPct val="0"/>
              </a:spcBef>
              <a:spcAft>
                <a:spcPct val="0"/>
              </a:spcAft>
              <a:defRPr sz="3100">
                <a:solidFill>
                  <a:schemeClr val="tx2"/>
                </a:solidFill>
                <a:latin typeface="Garamond" pitchFamily="18" charset="0"/>
                <a:cs typeface="Arial" charset="0"/>
              </a:defRPr>
            </a:lvl4pPr>
            <a:lvl5pPr fontAlgn="base">
              <a:spcBef>
                <a:spcPct val="0"/>
              </a:spcBef>
              <a:spcAft>
                <a:spcPct val="0"/>
              </a:spcAft>
              <a:defRPr sz="3100">
                <a:solidFill>
                  <a:schemeClr val="tx2"/>
                </a:solidFill>
                <a:latin typeface="Garamond" pitchFamily="18" charset="0"/>
                <a:cs typeface="Arial" charset="0"/>
              </a:defRPr>
            </a:lvl5pPr>
            <a:lvl6pPr marL="342900" fontAlgn="base">
              <a:spcBef>
                <a:spcPct val="0"/>
              </a:spcBef>
              <a:spcAft>
                <a:spcPct val="0"/>
              </a:spcAft>
              <a:defRPr sz="3150">
                <a:solidFill>
                  <a:schemeClr val="tx2"/>
                </a:solidFill>
                <a:latin typeface="Garamond" pitchFamily="18" charset="0"/>
                <a:cs typeface="Arial" charset="0"/>
              </a:defRPr>
            </a:lvl6pPr>
            <a:lvl7pPr marL="685800" fontAlgn="base">
              <a:spcBef>
                <a:spcPct val="0"/>
              </a:spcBef>
              <a:spcAft>
                <a:spcPct val="0"/>
              </a:spcAft>
              <a:defRPr sz="3150">
                <a:solidFill>
                  <a:schemeClr val="tx2"/>
                </a:solidFill>
                <a:latin typeface="Garamond" pitchFamily="18" charset="0"/>
                <a:cs typeface="Arial" charset="0"/>
              </a:defRPr>
            </a:lvl7pPr>
            <a:lvl8pPr marL="1028700" fontAlgn="base">
              <a:spcBef>
                <a:spcPct val="0"/>
              </a:spcBef>
              <a:spcAft>
                <a:spcPct val="0"/>
              </a:spcAft>
              <a:defRPr sz="3150">
                <a:solidFill>
                  <a:schemeClr val="tx2"/>
                </a:solidFill>
                <a:latin typeface="Garamond" pitchFamily="18" charset="0"/>
                <a:cs typeface="Arial" charset="0"/>
              </a:defRPr>
            </a:lvl8pPr>
            <a:lvl9pPr marL="1371600" fontAlgn="base">
              <a:spcBef>
                <a:spcPct val="0"/>
              </a:spcBef>
              <a:spcAft>
                <a:spcPct val="0"/>
              </a:spcAft>
              <a:defRPr sz="3150">
                <a:solidFill>
                  <a:schemeClr val="tx2"/>
                </a:solidFill>
                <a:latin typeface="Garamond" pitchFamily="18" charset="0"/>
                <a:cs typeface="Arial" charset="0"/>
              </a:defRPr>
            </a:lvl9pPr>
          </a:lstStyle>
          <a:p>
            <a:r>
              <a:rPr lang="it-IT" dirty="0"/>
              <a:t>Fenomeni crescenti di </a:t>
            </a:r>
            <a:r>
              <a:rPr lang="it-IT" dirty="0" smtClean="0"/>
              <a:t>disintermediazione</a:t>
            </a:r>
            <a:endParaRPr lang="it-IT" dirty="0"/>
          </a:p>
        </p:txBody>
      </p:sp>
      <p:pic>
        <p:nvPicPr>
          <p:cNvPr id="7" name="Immagine 6"/>
          <p:cNvPicPr>
            <a:picLocks noChangeAspect="1"/>
          </p:cNvPicPr>
          <p:nvPr/>
        </p:nvPicPr>
        <p:blipFill>
          <a:blip r:embed="rId4"/>
          <a:stretch>
            <a:fillRect/>
          </a:stretch>
        </p:blipFill>
        <p:spPr>
          <a:xfrm rot="20071929">
            <a:off x="500932" y="1604915"/>
            <a:ext cx="7210435" cy="3095625"/>
          </a:xfrm>
          <a:prstGeom prst="rect">
            <a:avLst/>
          </a:prstGeom>
          <a:ln w="88900" cap="sq" cmpd="thickThin">
            <a:solidFill>
              <a:srgbClr val="000000"/>
            </a:solidFill>
            <a:prstDash val="solid"/>
            <a:miter lim="800000"/>
          </a:ln>
          <a:effectLst>
            <a:innerShdw blurRad="76200">
              <a:srgbClr val="000000"/>
            </a:innerShdw>
          </a:effectLst>
        </p:spPr>
      </p:pic>
      <p:pic>
        <p:nvPicPr>
          <p:cNvPr id="8" name="Immagine 7"/>
          <p:cNvPicPr>
            <a:picLocks noChangeAspect="1"/>
          </p:cNvPicPr>
          <p:nvPr/>
        </p:nvPicPr>
        <p:blipFill>
          <a:blip r:embed="rId5"/>
          <a:stretch>
            <a:fillRect/>
          </a:stretch>
        </p:blipFill>
        <p:spPr>
          <a:xfrm rot="841356">
            <a:off x="4155148" y="4365436"/>
            <a:ext cx="6315075" cy="1181100"/>
          </a:xfrm>
          <a:prstGeom prst="rect">
            <a:avLst/>
          </a:prstGeom>
          <a:ln w="88900" cap="sq" cmpd="thickThin">
            <a:solidFill>
              <a:srgbClr val="000000"/>
            </a:solidFill>
            <a:prstDash val="solid"/>
            <a:miter lim="800000"/>
          </a:ln>
          <a:effectLst>
            <a:innerShdw blurRad="76200">
              <a:srgbClr val="000000"/>
            </a:innerShdw>
          </a:effectLst>
        </p:spPr>
      </p:pic>
      <p:pic>
        <p:nvPicPr>
          <p:cNvPr id="9" name="Immagine 8"/>
          <p:cNvPicPr>
            <a:picLocks noChangeAspect="1"/>
          </p:cNvPicPr>
          <p:nvPr/>
        </p:nvPicPr>
        <p:blipFill>
          <a:blip r:embed="rId6"/>
          <a:stretch>
            <a:fillRect/>
          </a:stretch>
        </p:blipFill>
        <p:spPr>
          <a:xfrm>
            <a:off x="3106629" y="5447570"/>
            <a:ext cx="4695825" cy="1162050"/>
          </a:xfrm>
          <a:prstGeom prst="rect">
            <a:avLst/>
          </a:prstGeom>
          <a:ln w="88900" cap="sq" cmpd="thickThin">
            <a:solidFill>
              <a:srgbClr val="000000"/>
            </a:solidFill>
            <a:prstDash val="solid"/>
            <a:miter lim="800000"/>
          </a:ln>
          <a:effectLst>
            <a:innerShdw blurRad="76200">
              <a:srgbClr val="000000"/>
            </a:innerShdw>
          </a:effectLst>
        </p:spPr>
      </p:pic>
      <p:pic>
        <p:nvPicPr>
          <p:cNvPr id="11" name="Immagine 10"/>
          <p:cNvPicPr>
            <a:picLocks noChangeAspect="1"/>
          </p:cNvPicPr>
          <p:nvPr/>
        </p:nvPicPr>
        <p:blipFill>
          <a:blip r:embed="rId7"/>
          <a:stretch>
            <a:fillRect/>
          </a:stretch>
        </p:blipFill>
        <p:spPr>
          <a:xfrm>
            <a:off x="5897955" y="2192845"/>
            <a:ext cx="6038850" cy="8572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72554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1747B54-7444-4861-89D5-6D220DB62A15}" type="slidenum">
              <a:rPr lang="it-IT" smtClean="0"/>
              <a:t>58</a:t>
            </a:fld>
            <a:endParaRPr lang="it-IT"/>
          </a:p>
        </p:txBody>
      </p:sp>
      <p:sp>
        <p:nvSpPr>
          <p:cNvPr id="4" name="Titolo 4"/>
          <p:cNvSpPr txBox="1">
            <a:spLocks/>
          </p:cNvSpPr>
          <p:nvPr/>
        </p:nvSpPr>
        <p:spPr>
          <a:xfrm>
            <a:off x="609600" y="352766"/>
            <a:ext cx="10972800" cy="68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fontAlgn="base">
              <a:spcBef>
                <a:spcPct val="0"/>
              </a:spcBef>
              <a:spcAft>
                <a:spcPct val="0"/>
              </a:spcAft>
              <a:defRPr sz="3100" b="1" kern="0">
                <a:solidFill>
                  <a:srgbClr val="002060"/>
                </a:solidFill>
                <a:latin typeface="+mj-lt"/>
                <a:ea typeface="+mj-ea"/>
                <a:cs typeface="+mj-cs"/>
              </a:defRPr>
            </a:lvl1pPr>
            <a:lvl2pPr fontAlgn="base">
              <a:spcBef>
                <a:spcPct val="0"/>
              </a:spcBef>
              <a:spcAft>
                <a:spcPct val="0"/>
              </a:spcAft>
              <a:defRPr sz="3100">
                <a:solidFill>
                  <a:schemeClr val="tx2"/>
                </a:solidFill>
                <a:latin typeface="Garamond" pitchFamily="18" charset="0"/>
                <a:cs typeface="Arial" charset="0"/>
              </a:defRPr>
            </a:lvl2pPr>
            <a:lvl3pPr fontAlgn="base">
              <a:spcBef>
                <a:spcPct val="0"/>
              </a:spcBef>
              <a:spcAft>
                <a:spcPct val="0"/>
              </a:spcAft>
              <a:defRPr sz="3100">
                <a:solidFill>
                  <a:schemeClr val="tx2"/>
                </a:solidFill>
                <a:latin typeface="Garamond" pitchFamily="18" charset="0"/>
                <a:cs typeface="Arial" charset="0"/>
              </a:defRPr>
            </a:lvl3pPr>
            <a:lvl4pPr fontAlgn="base">
              <a:spcBef>
                <a:spcPct val="0"/>
              </a:spcBef>
              <a:spcAft>
                <a:spcPct val="0"/>
              </a:spcAft>
              <a:defRPr sz="3100">
                <a:solidFill>
                  <a:schemeClr val="tx2"/>
                </a:solidFill>
                <a:latin typeface="Garamond" pitchFamily="18" charset="0"/>
                <a:cs typeface="Arial" charset="0"/>
              </a:defRPr>
            </a:lvl4pPr>
            <a:lvl5pPr fontAlgn="base">
              <a:spcBef>
                <a:spcPct val="0"/>
              </a:spcBef>
              <a:spcAft>
                <a:spcPct val="0"/>
              </a:spcAft>
              <a:defRPr sz="3100">
                <a:solidFill>
                  <a:schemeClr val="tx2"/>
                </a:solidFill>
                <a:latin typeface="Garamond" pitchFamily="18" charset="0"/>
                <a:cs typeface="Arial" charset="0"/>
              </a:defRPr>
            </a:lvl5pPr>
            <a:lvl6pPr marL="342900" fontAlgn="base">
              <a:spcBef>
                <a:spcPct val="0"/>
              </a:spcBef>
              <a:spcAft>
                <a:spcPct val="0"/>
              </a:spcAft>
              <a:defRPr sz="3150">
                <a:solidFill>
                  <a:schemeClr val="tx2"/>
                </a:solidFill>
                <a:latin typeface="Garamond" pitchFamily="18" charset="0"/>
                <a:cs typeface="Arial" charset="0"/>
              </a:defRPr>
            </a:lvl6pPr>
            <a:lvl7pPr marL="685800" fontAlgn="base">
              <a:spcBef>
                <a:spcPct val="0"/>
              </a:spcBef>
              <a:spcAft>
                <a:spcPct val="0"/>
              </a:spcAft>
              <a:defRPr sz="3150">
                <a:solidFill>
                  <a:schemeClr val="tx2"/>
                </a:solidFill>
                <a:latin typeface="Garamond" pitchFamily="18" charset="0"/>
                <a:cs typeface="Arial" charset="0"/>
              </a:defRPr>
            </a:lvl7pPr>
            <a:lvl8pPr marL="1028700" fontAlgn="base">
              <a:spcBef>
                <a:spcPct val="0"/>
              </a:spcBef>
              <a:spcAft>
                <a:spcPct val="0"/>
              </a:spcAft>
              <a:defRPr sz="3150">
                <a:solidFill>
                  <a:schemeClr val="tx2"/>
                </a:solidFill>
                <a:latin typeface="Garamond" pitchFamily="18" charset="0"/>
                <a:cs typeface="Arial" charset="0"/>
              </a:defRPr>
            </a:lvl8pPr>
            <a:lvl9pPr marL="1371600" fontAlgn="base">
              <a:spcBef>
                <a:spcPct val="0"/>
              </a:spcBef>
              <a:spcAft>
                <a:spcPct val="0"/>
              </a:spcAft>
              <a:defRPr sz="3150">
                <a:solidFill>
                  <a:schemeClr val="tx2"/>
                </a:solidFill>
                <a:latin typeface="Garamond" pitchFamily="18" charset="0"/>
                <a:cs typeface="Arial" charset="0"/>
              </a:defRPr>
            </a:lvl9pPr>
          </a:lstStyle>
          <a:p>
            <a:r>
              <a:rPr lang="it-IT" dirty="0"/>
              <a:t>Il finanziamento delle PMI: la disintermediazione delle banche</a:t>
            </a:r>
          </a:p>
        </p:txBody>
      </p:sp>
      <p:sp>
        <p:nvSpPr>
          <p:cNvPr id="6" name="CasellaDiTesto 5"/>
          <p:cNvSpPr txBox="1"/>
          <p:nvPr/>
        </p:nvSpPr>
        <p:spPr>
          <a:xfrm>
            <a:off x="609599" y="1181567"/>
            <a:ext cx="2468881"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t-IT" sz="2200" dirty="0" smtClean="0"/>
              <a:t>Il </a:t>
            </a:r>
            <a:r>
              <a:rPr lang="it-IT" sz="2200" dirty="0" err="1" smtClean="0"/>
              <a:t>CrowdInvesting</a:t>
            </a:r>
            <a:endParaRPr lang="it-IT" sz="2200" dirty="0"/>
          </a:p>
        </p:txBody>
      </p:sp>
      <p:sp>
        <p:nvSpPr>
          <p:cNvPr id="11" name="CasellaDiTesto 10"/>
          <p:cNvSpPr txBox="1"/>
          <p:nvPr/>
        </p:nvSpPr>
        <p:spPr>
          <a:xfrm>
            <a:off x="609599" y="2155250"/>
            <a:ext cx="4457700" cy="61555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sz="3400" dirty="0" err="1" smtClean="0"/>
              <a:t>Equity</a:t>
            </a:r>
            <a:r>
              <a:rPr lang="it-IT" sz="3400" dirty="0" smtClean="0"/>
              <a:t> </a:t>
            </a:r>
            <a:r>
              <a:rPr lang="it-IT" sz="3400" dirty="0" err="1" smtClean="0"/>
              <a:t>crowdfunding</a:t>
            </a:r>
            <a:endParaRPr lang="it-IT" sz="3400" dirty="0"/>
          </a:p>
        </p:txBody>
      </p:sp>
      <p:sp>
        <p:nvSpPr>
          <p:cNvPr id="12" name="CasellaDiTesto 11"/>
          <p:cNvSpPr txBox="1"/>
          <p:nvPr/>
        </p:nvSpPr>
        <p:spPr>
          <a:xfrm>
            <a:off x="609599" y="3583954"/>
            <a:ext cx="4457700" cy="615553"/>
          </a:xfrm>
          <a:prstGeom prst="rect">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sz="3400" dirty="0" err="1" smtClean="0"/>
              <a:t>Lending</a:t>
            </a:r>
            <a:r>
              <a:rPr lang="it-IT" sz="3400" dirty="0" smtClean="0"/>
              <a:t> </a:t>
            </a:r>
            <a:r>
              <a:rPr lang="it-IT" sz="3400" dirty="0" err="1" smtClean="0"/>
              <a:t>crowdfunding</a:t>
            </a:r>
            <a:r>
              <a:rPr lang="it-IT" sz="3400" dirty="0" smtClean="0"/>
              <a:t> </a:t>
            </a:r>
            <a:endParaRPr lang="it-IT" sz="3400" dirty="0"/>
          </a:p>
        </p:txBody>
      </p:sp>
      <p:sp>
        <p:nvSpPr>
          <p:cNvPr id="3" name="CasellaDiTesto 2"/>
          <p:cNvSpPr txBox="1"/>
          <p:nvPr/>
        </p:nvSpPr>
        <p:spPr>
          <a:xfrm>
            <a:off x="609599" y="6243638"/>
            <a:ext cx="6797041" cy="369332"/>
          </a:xfrm>
          <a:prstGeom prst="rect">
            <a:avLst/>
          </a:prstGeom>
          <a:noFill/>
        </p:spPr>
        <p:txBody>
          <a:bodyPr wrap="square" rtlCol="0">
            <a:spAutoFit/>
          </a:bodyPr>
          <a:lstStyle/>
          <a:p>
            <a:r>
              <a:rPr lang="it-IT" dirty="0" smtClean="0"/>
              <a:t>4° Report Italiano sul </a:t>
            </a:r>
            <a:r>
              <a:rPr lang="it-IT" dirty="0" err="1" smtClean="0"/>
              <a:t>CrowdInvesting</a:t>
            </a:r>
            <a:r>
              <a:rPr lang="it-IT" dirty="0" smtClean="0"/>
              <a:t> Luglio 2019 </a:t>
            </a:r>
            <a:endParaRPr lang="en-US" dirty="0"/>
          </a:p>
        </p:txBody>
      </p:sp>
      <p:sp>
        <p:nvSpPr>
          <p:cNvPr id="7" name="CasellaDiTesto 6"/>
          <p:cNvSpPr txBox="1"/>
          <p:nvPr/>
        </p:nvSpPr>
        <p:spPr>
          <a:xfrm>
            <a:off x="6096000" y="1798431"/>
            <a:ext cx="5867400" cy="383181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it-IT" dirty="0"/>
              <a:t>Il mondo del </a:t>
            </a:r>
            <a:r>
              <a:rPr lang="it-IT" i="1" dirty="0" err="1"/>
              <a:t>lending</a:t>
            </a:r>
            <a:r>
              <a:rPr lang="it-IT" dirty="0"/>
              <a:t>, </a:t>
            </a:r>
            <a:r>
              <a:rPr lang="it-IT" b="1" u="sng" dirty="0"/>
              <a:t>grazie ai capitali degli </a:t>
            </a:r>
            <a:r>
              <a:rPr lang="it-IT" b="1" u="sng" dirty="0" smtClean="0"/>
              <a:t>investitori istituzionali</a:t>
            </a:r>
            <a:r>
              <a:rPr lang="it-IT" dirty="0" smtClean="0"/>
              <a:t> </a:t>
            </a:r>
            <a:r>
              <a:rPr lang="it-IT" dirty="0"/>
              <a:t>che si </a:t>
            </a:r>
            <a:r>
              <a:rPr lang="it-IT" dirty="0" smtClean="0"/>
              <a:t>affiancano alla </a:t>
            </a:r>
            <a:r>
              <a:rPr lang="it-IT" dirty="0"/>
              <a:t>folla di Internet, </a:t>
            </a:r>
            <a:r>
              <a:rPr lang="it-IT" dirty="0" smtClean="0"/>
              <a:t>sta occupando </a:t>
            </a:r>
            <a:r>
              <a:rPr lang="it-IT" dirty="0"/>
              <a:t>spazi importanti, soprattutto nell’ambito </a:t>
            </a:r>
            <a:r>
              <a:rPr lang="it-IT" i="1" dirty="0" smtClean="0"/>
              <a:t>business</a:t>
            </a:r>
            <a:r>
              <a:rPr lang="it-IT" dirty="0" smtClean="0"/>
              <a:t>, offrendo </a:t>
            </a:r>
            <a:r>
              <a:rPr lang="it-IT" dirty="0"/>
              <a:t>alle PMI italiane l’opportunità </a:t>
            </a:r>
            <a:r>
              <a:rPr lang="it-IT" dirty="0" smtClean="0"/>
              <a:t>di sperimentare </a:t>
            </a:r>
            <a:r>
              <a:rPr lang="it-IT" dirty="0"/>
              <a:t>nuove opportunità di </a:t>
            </a:r>
            <a:r>
              <a:rPr lang="it-IT" dirty="0" smtClean="0"/>
              <a:t>finanziamento. </a:t>
            </a:r>
          </a:p>
          <a:p>
            <a:pPr marL="285750" indent="-285750" algn="just">
              <a:lnSpc>
                <a:spcPct val="150000"/>
              </a:lnSpc>
              <a:buFont typeface="Arial" panose="020B0604020202020204" pitchFamily="34" charset="0"/>
              <a:buChar char="•"/>
            </a:pPr>
            <a:r>
              <a:rPr lang="it-IT" u="sng" dirty="0" smtClean="0"/>
              <a:t>Ormai </a:t>
            </a:r>
            <a:r>
              <a:rPr lang="it-IT" u="sng" dirty="0"/>
              <a:t>non sono più solo le micro-imprese ad </a:t>
            </a:r>
            <a:r>
              <a:rPr lang="it-IT" u="sng" dirty="0" smtClean="0"/>
              <a:t>accedervi</a:t>
            </a:r>
            <a:r>
              <a:rPr lang="it-IT" dirty="0" smtClean="0"/>
              <a:t>, ma </a:t>
            </a:r>
            <a:r>
              <a:rPr lang="it-IT" dirty="0"/>
              <a:t>anche aziende </a:t>
            </a:r>
            <a:r>
              <a:rPr lang="it-IT" dirty="0" smtClean="0"/>
              <a:t>più consolidate </a:t>
            </a:r>
            <a:r>
              <a:rPr lang="it-IT" dirty="0"/>
              <a:t>che fanno riferimento a gruppi importanti</a:t>
            </a:r>
            <a:endParaRPr lang="en-US" dirty="0"/>
          </a:p>
        </p:txBody>
      </p:sp>
      <p:sp>
        <p:nvSpPr>
          <p:cNvPr id="14" name="CasellaDiTesto 13"/>
          <p:cNvSpPr txBox="1"/>
          <p:nvPr/>
        </p:nvSpPr>
        <p:spPr>
          <a:xfrm>
            <a:off x="601979" y="5301954"/>
            <a:ext cx="4953001" cy="553998"/>
          </a:xfrm>
          <a:prstGeom prst="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sz="3000" dirty="0" smtClean="0"/>
              <a:t>Real estate </a:t>
            </a:r>
            <a:r>
              <a:rPr lang="it-IT" sz="3000" dirty="0" err="1" smtClean="0"/>
              <a:t>crowdfunding</a:t>
            </a:r>
            <a:r>
              <a:rPr lang="it-IT" sz="3000" dirty="0" smtClean="0"/>
              <a:t> </a:t>
            </a:r>
            <a:endParaRPr lang="it-IT" sz="3000" dirty="0"/>
          </a:p>
        </p:txBody>
      </p:sp>
      <p:sp>
        <p:nvSpPr>
          <p:cNvPr id="8" name="Freccia a destra 7"/>
          <p:cNvSpPr/>
          <p:nvPr/>
        </p:nvSpPr>
        <p:spPr bwMode="auto">
          <a:xfrm>
            <a:off x="5273040" y="3583954"/>
            <a:ext cx="563880" cy="615553"/>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5978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P spid="12" grpId="0" animBg="1"/>
      <p:bldP spid="7" grpId="0"/>
      <p:bldP spid="14"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1747B54-7444-4861-89D5-6D220DB62A15}" type="slidenum">
              <a:rPr lang="it-IT" smtClean="0"/>
              <a:t>59</a:t>
            </a:fld>
            <a:endParaRPr lang="it-IT"/>
          </a:p>
        </p:txBody>
      </p:sp>
      <p:sp>
        <p:nvSpPr>
          <p:cNvPr id="4" name="Titolo 4"/>
          <p:cNvSpPr txBox="1">
            <a:spLocks/>
          </p:cNvSpPr>
          <p:nvPr/>
        </p:nvSpPr>
        <p:spPr>
          <a:xfrm>
            <a:off x="609600" y="352766"/>
            <a:ext cx="10972800" cy="68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fontAlgn="base">
              <a:spcBef>
                <a:spcPct val="0"/>
              </a:spcBef>
              <a:spcAft>
                <a:spcPct val="0"/>
              </a:spcAft>
              <a:defRPr sz="3100" b="1" kern="0">
                <a:solidFill>
                  <a:srgbClr val="002060"/>
                </a:solidFill>
                <a:latin typeface="+mj-lt"/>
                <a:ea typeface="+mj-ea"/>
                <a:cs typeface="+mj-cs"/>
              </a:defRPr>
            </a:lvl1pPr>
            <a:lvl2pPr fontAlgn="base">
              <a:spcBef>
                <a:spcPct val="0"/>
              </a:spcBef>
              <a:spcAft>
                <a:spcPct val="0"/>
              </a:spcAft>
              <a:defRPr sz="3100">
                <a:solidFill>
                  <a:schemeClr val="tx2"/>
                </a:solidFill>
                <a:latin typeface="Garamond" pitchFamily="18" charset="0"/>
                <a:cs typeface="Arial" charset="0"/>
              </a:defRPr>
            </a:lvl2pPr>
            <a:lvl3pPr fontAlgn="base">
              <a:spcBef>
                <a:spcPct val="0"/>
              </a:spcBef>
              <a:spcAft>
                <a:spcPct val="0"/>
              </a:spcAft>
              <a:defRPr sz="3100">
                <a:solidFill>
                  <a:schemeClr val="tx2"/>
                </a:solidFill>
                <a:latin typeface="Garamond" pitchFamily="18" charset="0"/>
                <a:cs typeface="Arial" charset="0"/>
              </a:defRPr>
            </a:lvl3pPr>
            <a:lvl4pPr fontAlgn="base">
              <a:spcBef>
                <a:spcPct val="0"/>
              </a:spcBef>
              <a:spcAft>
                <a:spcPct val="0"/>
              </a:spcAft>
              <a:defRPr sz="3100">
                <a:solidFill>
                  <a:schemeClr val="tx2"/>
                </a:solidFill>
                <a:latin typeface="Garamond" pitchFamily="18" charset="0"/>
                <a:cs typeface="Arial" charset="0"/>
              </a:defRPr>
            </a:lvl4pPr>
            <a:lvl5pPr fontAlgn="base">
              <a:spcBef>
                <a:spcPct val="0"/>
              </a:spcBef>
              <a:spcAft>
                <a:spcPct val="0"/>
              </a:spcAft>
              <a:defRPr sz="3100">
                <a:solidFill>
                  <a:schemeClr val="tx2"/>
                </a:solidFill>
                <a:latin typeface="Garamond" pitchFamily="18" charset="0"/>
                <a:cs typeface="Arial" charset="0"/>
              </a:defRPr>
            </a:lvl5pPr>
            <a:lvl6pPr marL="342900" fontAlgn="base">
              <a:spcBef>
                <a:spcPct val="0"/>
              </a:spcBef>
              <a:spcAft>
                <a:spcPct val="0"/>
              </a:spcAft>
              <a:defRPr sz="3150">
                <a:solidFill>
                  <a:schemeClr val="tx2"/>
                </a:solidFill>
                <a:latin typeface="Garamond" pitchFamily="18" charset="0"/>
                <a:cs typeface="Arial" charset="0"/>
              </a:defRPr>
            </a:lvl6pPr>
            <a:lvl7pPr marL="685800" fontAlgn="base">
              <a:spcBef>
                <a:spcPct val="0"/>
              </a:spcBef>
              <a:spcAft>
                <a:spcPct val="0"/>
              </a:spcAft>
              <a:defRPr sz="3150">
                <a:solidFill>
                  <a:schemeClr val="tx2"/>
                </a:solidFill>
                <a:latin typeface="Garamond" pitchFamily="18" charset="0"/>
                <a:cs typeface="Arial" charset="0"/>
              </a:defRPr>
            </a:lvl7pPr>
            <a:lvl8pPr marL="1028700" fontAlgn="base">
              <a:spcBef>
                <a:spcPct val="0"/>
              </a:spcBef>
              <a:spcAft>
                <a:spcPct val="0"/>
              </a:spcAft>
              <a:defRPr sz="3150">
                <a:solidFill>
                  <a:schemeClr val="tx2"/>
                </a:solidFill>
                <a:latin typeface="Garamond" pitchFamily="18" charset="0"/>
                <a:cs typeface="Arial" charset="0"/>
              </a:defRPr>
            </a:lvl8pPr>
            <a:lvl9pPr marL="1371600" fontAlgn="base">
              <a:spcBef>
                <a:spcPct val="0"/>
              </a:spcBef>
              <a:spcAft>
                <a:spcPct val="0"/>
              </a:spcAft>
              <a:defRPr sz="3150">
                <a:solidFill>
                  <a:schemeClr val="tx2"/>
                </a:solidFill>
                <a:latin typeface="Garamond" pitchFamily="18" charset="0"/>
                <a:cs typeface="Arial" charset="0"/>
              </a:defRPr>
            </a:lvl9pPr>
          </a:lstStyle>
          <a:p>
            <a:r>
              <a:rPr lang="it-IT" dirty="0"/>
              <a:t>Il finanziamento delle PMI: la disintermediazione delle banche</a:t>
            </a:r>
          </a:p>
        </p:txBody>
      </p:sp>
      <p:sp>
        <p:nvSpPr>
          <p:cNvPr id="6" name="CasellaDiTesto 5"/>
          <p:cNvSpPr txBox="1"/>
          <p:nvPr/>
        </p:nvSpPr>
        <p:spPr>
          <a:xfrm>
            <a:off x="609599" y="1194677"/>
            <a:ext cx="4663441"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t-IT" sz="2200" dirty="0" smtClean="0"/>
              <a:t>Il </a:t>
            </a:r>
            <a:r>
              <a:rPr lang="it-IT" sz="2200" dirty="0" err="1" smtClean="0"/>
              <a:t>CrowdInvesting</a:t>
            </a:r>
            <a:r>
              <a:rPr lang="it-IT" sz="2200" dirty="0" smtClean="0"/>
              <a:t>: i numeri</a:t>
            </a:r>
            <a:endParaRPr lang="it-IT" sz="2200" dirty="0"/>
          </a:p>
        </p:txBody>
      </p:sp>
      <p:sp>
        <p:nvSpPr>
          <p:cNvPr id="3" name="CasellaDiTesto 2"/>
          <p:cNvSpPr txBox="1"/>
          <p:nvPr/>
        </p:nvSpPr>
        <p:spPr>
          <a:xfrm>
            <a:off x="720435" y="5879030"/>
            <a:ext cx="6797041" cy="369332"/>
          </a:xfrm>
          <a:prstGeom prst="rect">
            <a:avLst/>
          </a:prstGeom>
          <a:noFill/>
        </p:spPr>
        <p:txBody>
          <a:bodyPr wrap="square" rtlCol="0">
            <a:spAutoFit/>
          </a:bodyPr>
          <a:lstStyle/>
          <a:p>
            <a:r>
              <a:rPr lang="it-IT" dirty="0" smtClean="0"/>
              <a:t>4° Report Italiano sul </a:t>
            </a:r>
            <a:r>
              <a:rPr lang="it-IT" dirty="0" err="1" smtClean="0"/>
              <a:t>CrowdInvesting</a:t>
            </a:r>
            <a:r>
              <a:rPr lang="it-IT" dirty="0" smtClean="0"/>
              <a:t> Luglio 2019 </a:t>
            </a:r>
            <a:endParaRPr lang="en-US" dirty="0"/>
          </a:p>
        </p:txBody>
      </p:sp>
      <p:sp>
        <p:nvSpPr>
          <p:cNvPr id="5" name="Rettangolo 4"/>
          <p:cNvSpPr/>
          <p:nvPr/>
        </p:nvSpPr>
        <p:spPr>
          <a:xfrm>
            <a:off x="609599" y="2058391"/>
            <a:ext cx="10764983" cy="258532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dirty="0" err="1" smtClean="0">
                <a:latin typeface="MinionPro-Regular"/>
              </a:rPr>
              <a:t>Alla</a:t>
            </a:r>
            <a:r>
              <a:rPr lang="en-US" dirty="0" smtClean="0">
                <a:latin typeface="MinionPro-Regular"/>
              </a:rPr>
              <a:t> </a:t>
            </a:r>
            <a:r>
              <a:rPr lang="it-IT" dirty="0" smtClean="0">
                <a:latin typeface="MinionPro-Regular"/>
              </a:rPr>
              <a:t>data </a:t>
            </a:r>
            <a:r>
              <a:rPr lang="it-IT" dirty="0">
                <a:latin typeface="MinionPro-Regular"/>
              </a:rPr>
              <a:t>del 30 giugno 2019, l’</a:t>
            </a:r>
            <a:r>
              <a:rPr lang="it-IT" i="1" dirty="0" err="1">
                <a:latin typeface="MinionPro-It"/>
              </a:rPr>
              <a:t>equity</a:t>
            </a:r>
            <a:r>
              <a:rPr lang="it-IT" i="1" dirty="0">
                <a:latin typeface="MinionPro-It"/>
              </a:rPr>
              <a:t> </a:t>
            </a:r>
            <a:r>
              <a:rPr lang="it-IT" i="1" dirty="0" err="1" smtClean="0">
                <a:latin typeface="MinionPro-It"/>
              </a:rPr>
              <a:t>crowdfunding</a:t>
            </a:r>
            <a:r>
              <a:rPr lang="it-IT" i="1" dirty="0" smtClean="0">
                <a:latin typeface="MinionPro-It"/>
              </a:rPr>
              <a:t> </a:t>
            </a:r>
            <a:r>
              <a:rPr lang="it-IT" dirty="0" smtClean="0">
                <a:latin typeface="MinionPro-Regular"/>
              </a:rPr>
              <a:t>ha </a:t>
            </a:r>
            <a:r>
              <a:rPr lang="it-IT" dirty="0">
                <a:latin typeface="MinionPro-Regular"/>
              </a:rPr>
              <a:t>superato la soglia di € 82 </a:t>
            </a:r>
            <a:r>
              <a:rPr lang="it-IT" dirty="0" smtClean="0">
                <a:latin typeface="MinionPro-Regular"/>
              </a:rPr>
              <a:t>milioni raccolti </a:t>
            </a:r>
            <a:r>
              <a:rPr lang="it-IT" dirty="0">
                <a:latin typeface="MinionPro-Regular"/>
              </a:rPr>
              <a:t>(il valore cumulato un anno fa </a:t>
            </a:r>
            <a:r>
              <a:rPr lang="it-IT" dirty="0" smtClean="0">
                <a:latin typeface="MinionPro-Regular"/>
              </a:rPr>
              <a:t>era meno </a:t>
            </a:r>
            <a:r>
              <a:rPr lang="it-IT" dirty="0">
                <a:latin typeface="MinionPro-Regular"/>
              </a:rPr>
              <a:t>della metà), mentre </a:t>
            </a:r>
            <a:r>
              <a:rPr lang="it-IT" b="1" dirty="0">
                <a:latin typeface="MinionPro-Regular"/>
              </a:rPr>
              <a:t>il </a:t>
            </a:r>
            <a:r>
              <a:rPr lang="it-IT" b="1" i="1" dirty="0" err="1">
                <a:latin typeface="MinionPro-It"/>
              </a:rPr>
              <a:t>lending</a:t>
            </a:r>
            <a:r>
              <a:rPr lang="it-IT" b="1" i="1" dirty="0">
                <a:latin typeface="MinionPro-It"/>
              </a:rPr>
              <a:t> </a:t>
            </a:r>
            <a:r>
              <a:rPr lang="it-IT" b="1" dirty="0">
                <a:latin typeface="MinionPro-Regular"/>
              </a:rPr>
              <a:t>è </a:t>
            </a:r>
            <a:r>
              <a:rPr lang="it-IT" b="1" dirty="0" smtClean="0">
                <a:latin typeface="MinionPro-Regular"/>
              </a:rPr>
              <a:t>arrivato a </a:t>
            </a:r>
            <a:r>
              <a:rPr lang="it-IT" b="1" dirty="0">
                <a:latin typeface="MinionPro-Regular"/>
              </a:rPr>
              <a:t>ben € 435 milioni </a:t>
            </a:r>
            <a:r>
              <a:rPr lang="it-IT" dirty="0">
                <a:latin typeface="MinionPro-Regular"/>
              </a:rPr>
              <a:t>(un anno fa il </a:t>
            </a:r>
            <a:r>
              <a:rPr lang="it-IT" dirty="0" smtClean="0">
                <a:latin typeface="MinionPro-Regular"/>
              </a:rPr>
              <a:t>valore cumulato </a:t>
            </a:r>
            <a:r>
              <a:rPr lang="it-IT" dirty="0">
                <a:latin typeface="MinionPro-Regular"/>
              </a:rPr>
              <a:t>era circa la metà). </a:t>
            </a:r>
            <a:endParaRPr lang="it-IT" dirty="0" smtClean="0">
              <a:latin typeface="MinionPro-Regular"/>
            </a:endParaRPr>
          </a:p>
          <a:p>
            <a:pPr marL="285750" indent="-285750" algn="just">
              <a:lnSpc>
                <a:spcPct val="150000"/>
              </a:lnSpc>
              <a:buFont typeface="Arial" panose="020B0604020202020204" pitchFamily="34" charset="0"/>
              <a:buChar char="•"/>
            </a:pPr>
            <a:r>
              <a:rPr lang="it-IT" dirty="0" smtClean="0">
                <a:latin typeface="MinionPro-Regular"/>
              </a:rPr>
              <a:t>La raccolta nell’ultimo </a:t>
            </a:r>
            <a:r>
              <a:rPr lang="it-IT" dirty="0">
                <a:latin typeface="MinionPro-Regular"/>
              </a:rPr>
              <a:t>anno è stata quindi pari </a:t>
            </a:r>
            <a:r>
              <a:rPr lang="it-IT" dirty="0" smtClean="0">
                <a:latin typeface="MinionPro-Regular"/>
              </a:rPr>
              <a:t>rispettivamente a </a:t>
            </a:r>
            <a:r>
              <a:rPr lang="it-IT" dirty="0">
                <a:latin typeface="MinionPro-Regular"/>
              </a:rPr>
              <a:t>€ 49 milioni e € 207 </a:t>
            </a:r>
            <a:r>
              <a:rPr lang="it-IT" dirty="0" smtClean="0">
                <a:latin typeface="MinionPro-Regular"/>
              </a:rPr>
              <a:t>milioni.</a:t>
            </a:r>
          </a:p>
          <a:p>
            <a:pPr marL="285750" indent="-285750" algn="just">
              <a:lnSpc>
                <a:spcPct val="150000"/>
              </a:lnSpc>
              <a:buFont typeface="Arial" panose="020B0604020202020204" pitchFamily="34" charset="0"/>
              <a:buChar char="•"/>
            </a:pPr>
            <a:r>
              <a:rPr lang="it-IT" dirty="0" smtClean="0"/>
              <a:t>Rispetto </a:t>
            </a:r>
            <a:r>
              <a:rPr lang="it-IT" dirty="0"/>
              <a:t>ad altri Stati europei, </a:t>
            </a:r>
            <a:r>
              <a:rPr lang="it-IT" dirty="0" smtClean="0"/>
              <a:t>l’Italia non </a:t>
            </a:r>
            <a:r>
              <a:rPr lang="it-IT" dirty="0"/>
              <a:t>sfigura per il tasso di crescita </a:t>
            </a:r>
            <a:r>
              <a:rPr lang="it-IT" dirty="0" smtClean="0"/>
              <a:t>relativo, anche </a:t>
            </a:r>
            <a:r>
              <a:rPr lang="it-IT" dirty="0"/>
              <a:t>se il </a:t>
            </a:r>
            <a:r>
              <a:rPr lang="it-IT" i="1" dirty="0"/>
              <a:t>gap </a:t>
            </a:r>
            <a:r>
              <a:rPr lang="it-IT" dirty="0"/>
              <a:t>sui volumi si </a:t>
            </a:r>
            <a:r>
              <a:rPr lang="it-IT" dirty="0" smtClean="0"/>
              <a:t>mantiene </a:t>
            </a:r>
            <a:r>
              <a:rPr lang="en-US" dirty="0" err="1" smtClean="0"/>
              <a:t>consistente</a:t>
            </a:r>
            <a:r>
              <a:rPr lang="en-US" dirty="0" smtClean="0"/>
              <a:t>. </a:t>
            </a:r>
          </a:p>
        </p:txBody>
      </p:sp>
      <p:sp>
        <p:nvSpPr>
          <p:cNvPr id="9" name="CasellaDiTesto 8"/>
          <p:cNvSpPr txBox="1"/>
          <p:nvPr/>
        </p:nvSpPr>
        <p:spPr>
          <a:xfrm>
            <a:off x="609599" y="4892040"/>
            <a:ext cx="10561321" cy="92333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t-IT" dirty="0"/>
              <a:t>Per quanto riguarda il </a:t>
            </a:r>
            <a:r>
              <a:rPr lang="it-IT" i="1" dirty="0" err="1"/>
              <a:t>lending</a:t>
            </a:r>
            <a:r>
              <a:rPr lang="it-IT" dirty="0"/>
              <a:t>, alla data </a:t>
            </a:r>
            <a:r>
              <a:rPr lang="it-IT" dirty="0" smtClean="0"/>
              <a:t>del 30 </a:t>
            </a:r>
            <a:r>
              <a:rPr lang="it-IT" dirty="0"/>
              <a:t>giugno 2019 risultavano attive in Italia </a:t>
            </a:r>
            <a:r>
              <a:rPr lang="it-IT" dirty="0" smtClean="0"/>
              <a:t>6 piattaforme </a:t>
            </a:r>
            <a:r>
              <a:rPr lang="it-IT" dirty="0"/>
              <a:t>destinate a finanziare </a:t>
            </a:r>
            <a:r>
              <a:rPr lang="it-IT" dirty="0" smtClean="0"/>
              <a:t>persone fisiche </a:t>
            </a:r>
            <a:r>
              <a:rPr lang="it-IT" dirty="0"/>
              <a:t>(</a:t>
            </a:r>
            <a:r>
              <a:rPr lang="it-IT" i="1" dirty="0"/>
              <a:t>consumer</a:t>
            </a:r>
            <a:r>
              <a:rPr lang="it-IT" dirty="0"/>
              <a:t>) e 7 destinate a </a:t>
            </a:r>
            <a:r>
              <a:rPr lang="it-IT" dirty="0" smtClean="0"/>
              <a:t>finanziare imprese </a:t>
            </a:r>
            <a:r>
              <a:rPr lang="it-IT" dirty="0"/>
              <a:t>(</a:t>
            </a:r>
            <a:r>
              <a:rPr lang="it-IT" i="1" dirty="0"/>
              <a:t>business</a:t>
            </a:r>
            <a:r>
              <a:rPr lang="it-IT" dirty="0"/>
              <a:t>) di cui ben tre </a:t>
            </a:r>
            <a:r>
              <a:rPr lang="it-IT" dirty="0" smtClean="0"/>
              <a:t>specializzate </a:t>
            </a:r>
            <a:r>
              <a:rPr lang="en-US" dirty="0" err="1" smtClean="0"/>
              <a:t>nel</a:t>
            </a:r>
            <a:r>
              <a:rPr lang="en-US" dirty="0" smtClean="0"/>
              <a:t> </a:t>
            </a:r>
            <a:r>
              <a:rPr lang="en-US" i="1" dirty="0"/>
              <a:t>real estate</a:t>
            </a:r>
            <a:endParaRPr lang="en-US" dirty="0"/>
          </a:p>
        </p:txBody>
      </p:sp>
    </p:spTree>
    <p:extLst>
      <p:ext uri="{BB962C8B-B14F-4D97-AF65-F5344CB8AC3E}">
        <p14:creationId xmlns:p14="http://schemas.microsoft.com/office/powerpoint/2010/main" val="106339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chor="ctr"/>
          <a:lstStyle/>
          <a:p>
            <a:pPr eaLnBrk="1" hangingPunct="1">
              <a:defRPr/>
            </a:pPr>
            <a:r>
              <a:rPr lang="it-IT" b="1" dirty="0" smtClean="0">
                <a:solidFill>
                  <a:srgbClr val="002060"/>
                </a:solidFill>
                <a:cs typeface="+mj-cs"/>
              </a:rPr>
              <a:t>Bibliografia e </a:t>
            </a:r>
            <a:r>
              <a:rPr lang="it-IT" b="1" dirty="0" err="1" smtClean="0">
                <a:solidFill>
                  <a:srgbClr val="002060"/>
                </a:solidFill>
                <a:cs typeface="+mj-cs"/>
              </a:rPr>
              <a:t>sitografia</a:t>
            </a:r>
            <a:endParaRPr lang="it-IT" b="1" dirty="0" smtClean="0">
              <a:solidFill>
                <a:srgbClr val="002060"/>
              </a:solidFill>
              <a:cs typeface="+mj-cs"/>
            </a:endParaRPr>
          </a:p>
        </p:txBody>
      </p:sp>
      <p:sp>
        <p:nvSpPr>
          <p:cNvPr id="3" name="Segnaposto contenuto 2"/>
          <p:cNvSpPr>
            <a:spLocks noGrp="1"/>
          </p:cNvSpPr>
          <p:nvPr>
            <p:ph idx="1"/>
          </p:nvPr>
        </p:nvSpPr>
        <p:spPr>
          <a:xfrm>
            <a:off x="695346" y="1950342"/>
            <a:ext cx="10585176" cy="398769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algn="just">
              <a:lnSpc>
                <a:spcPct val="150000"/>
              </a:lnSpc>
              <a:buClr>
                <a:srgbClr val="002060"/>
              </a:buClr>
              <a:buSzPct val="100000"/>
            </a:pPr>
            <a:r>
              <a:rPr lang="it-IT" sz="2200" b="1" dirty="0" smtClean="0"/>
              <a:t>Materiale messo a disposizione durante il corso</a:t>
            </a:r>
          </a:p>
          <a:p>
            <a:pPr algn="just">
              <a:lnSpc>
                <a:spcPct val="150000"/>
              </a:lnSpc>
              <a:buClr>
                <a:srgbClr val="002060"/>
              </a:buClr>
              <a:buSzPct val="100000"/>
            </a:pPr>
            <a:r>
              <a:rPr lang="it-IT" sz="2200" b="1" dirty="0" smtClean="0">
                <a:hlinkClick r:id="rId3"/>
              </a:rPr>
              <a:t>www.contemplata.it</a:t>
            </a:r>
            <a:endParaRPr lang="it-IT" sz="2200" b="1" dirty="0" smtClean="0"/>
          </a:p>
          <a:p>
            <a:pPr algn="just">
              <a:lnSpc>
                <a:spcPct val="150000"/>
              </a:lnSpc>
              <a:buClr>
                <a:srgbClr val="002060"/>
              </a:buClr>
              <a:buSzPct val="100000"/>
            </a:pPr>
            <a:r>
              <a:rPr lang="it-IT" sz="2200" b="1" dirty="0">
                <a:hlinkClick r:id="rId4"/>
              </a:rPr>
              <a:t>http://</a:t>
            </a:r>
            <a:r>
              <a:rPr lang="it-IT" sz="2200" b="1" dirty="0" smtClean="0">
                <a:hlinkClick r:id="rId4"/>
              </a:rPr>
              <a:t>www.ecb.europa.eu</a:t>
            </a:r>
            <a:endParaRPr lang="it-IT" sz="2200" b="1" dirty="0" smtClean="0"/>
          </a:p>
          <a:p>
            <a:pPr algn="just">
              <a:lnSpc>
                <a:spcPct val="150000"/>
              </a:lnSpc>
              <a:buClr>
                <a:srgbClr val="002060"/>
              </a:buClr>
              <a:buSzPct val="100000"/>
            </a:pPr>
            <a:r>
              <a:rPr lang="it-IT" sz="2200" b="1" dirty="0">
                <a:hlinkClick r:id="rId5"/>
              </a:rPr>
              <a:t>http://www.bancaditalia.it</a:t>
            </a:r>
            <a:r>
              <a:rPr lang="it-IT" sz="2200" b="1" dirty="0" smtClean="0">
                <a:hlinkClick r:id="rId5"/>
              </a:rPr>
              <a:t>/</a:t>
            </a:r>
            <a:endParaRPr lang="it-IT" sz="2200" b="1" dirty="0" smtClean="0"/>
          </a:p>
          <a:p>
            <a:pPr algn="just">
              <a:lnSpc>
                <a:spcPct val="150000"/>
              </a:lnSpc>
              <a:buClr>
                <a:srgbClr val="002060"/>
              </a:buClr>
              <a:buSzPct val="100000"/>
            </a:pPr>
            <a:r>
              <a:rPr lang="it-IT" sz="2200" b="1" dirty="0">
                <a:hlinkClick r:id="rId6"/>
              </a:rPr>
              <a:t>https://www.eba.europa.eu</a:t>
            </a:r>
            <a:r>
              <a:rPr lang="it-IT" sz="2200" b="1" dirty="0" smtClean="0">
                <a:hlinkClick r:id="rId6"/>
              </a:rPr>
              <a:t>/</a:t>
            </a:r>
            <a:endParaRPr lang="it-IT" sz="2200" b="1" dirty="0" smtClean="0"/>
          </a:p>
          <a:p>
            <a:pPr algn="just">
              <a:lnSpc>
                <a:spcPct val="150000"/>
              </a:lnSpc>
              <a:buClr>
                <a:srgbClr val="002060"/>
              </a:buClr>
              <a:buSzPct val="100000"/>
            </a:pPr>
            <a:r>
              <a:rPr lang="it-IT" sz="2200" b="1" dirty="0" smtClean="0">
                <a:hlinkClick r:id="rId7"/>
              </a:rPr>
              <a:t>www.consob.it</a:t>
            </a:r>
            <a:endParaRPr lang="it-IT" sz="2200" b="1" dirty="0" smtClean="0"/>
          </a:p>
        </p:txBody>
      </p:sp>
      <p:sp>
        <p:nvSpPr>
          <p:cNvPr id="4" name="Segnaposto numero diapositiva 3"/>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4860DA0-F0CE-4369-B5E9-2C4A1A8563C8}" type="slidenum">
              <a:rPr lang="en-US" sz="1200">
                <a:latin typeface="Garamond" pitchFamily="18" charset="0"/>
              </a:rPr>
              <a:pPr eaLnBrk="1" hangingPunct="1"/>
              <a:t>6</a:t>
            </a:fld>
            <a:endParaRPr lang="en-US" sz="1200">
              <a:latin typeface="Garamond" pitchFamily="18" charset="0"/>
            </a:endParaRPr>
          </a:p>
        </p:txBody>
      </p:sp>
    </p:spTree>
    <p:extLst>
      <p:ext uri="{BB962C8B-B14F-4D97-AF65-F5344CB8AC3E}">
        <p14:creationId xmlns:p14="http://schemas.microsoft.com/office/powerpoint/2010/main" val="37166384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5783D04B-EF59-4AEF-A49D-DFF08EDDC07B}" type="slidenum">
              <a:rPr lang="en-US" smtClean="0"/>
              <a:t>60</a:t>
            </a:fld>
            <a:endParaRPr lang="en-US"/>
          </a:p>
        </p:txBody>
      </p:sp>
      <p:sp>
        <p:nvSpPr>
          <p:cNvPr id="3" name="Rettangolo 2"/>
          <p:cNvSpPr/>
          <p:nvPr/>
        </p:nvSpPr>
        <p:spPr>
          <a:xfrm>
            <a:off x="388618" y="2224650"/>
            <a:ext cx="5105401" cy="416011"/>
          </a:xfrm>
          <a:prstGeom prst="rect">
            <a:avLst/>
          </a:prstGeom>
        </p:spPr>
        <p:txBody>
          <a:bodyPr wrap="square">
            <a:spAutoFit/>
          </a:bodyPr>
          <a:lstStyle/>
          <a:p>
            <a:pPr marL="285750" indent="-285750" algn="just">
              <a:lnSpc>
                <a:spcPct val="150000"/>
              </a:lnSpc>
              <a:buFont typeface="Wingdings" panose="05000000000000000000" pitchFamily="2" charset="2"/>
              <a:buChar char="§"/>
            </a:pPr>
            <a:endParaRPr lang="en-US" sz="1600" dirty="0"/>
          </a:p>
        </p:txBody>
      </p:sp>
      <p:sp>
        <p:nvSpPr>
          <p:cNvPr id="4" name="Titolo 4"/>
          <p:cNvSpPr txBox="1">
            <a:spLocks/>
          </p:cNvSpPr>
          <p:nvPr/>
        </p:nvSpPr>
        <p:spPr>
          <a:xfrm>
            <a:off x="609600" y="352766"/>
            <a:ext cx="10972800" cy="68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fontAlgn="base">
              <a:spcBef>
                <a:spcPct val="0"/>
              </a:spcBef>
              <a:spcAft>
                <a:spcPct val="0"/>
              </a:spcAft>
              <a:defRPr sz="3100" b="1" kern="0">
                <a:solidFill>
                  <a:srgbClr val="002060"/>
                </a:solidFill>
                <a:latin typeface="+mj-lt"/>
                <a:ea typeface="+mj-ea"/>
                <a:cs typeface="+mj-cs"/>
              </a:defRPr>
            </a:lvl1pPr>
            <a:lvl2pPr fontAlgn="base">
              <a:spcBef>
                <a:spcPct val="0"/>
              </a:spcBef>
              <a:spcAft>
                <a:spcPct val="0"/>
              </a:spcAft>
              <a:defRPr sz="3100">
                <a:solidFill>
                  <a:schemeClr val="tx2"/>
                </a:solidFill>
                <a:latin typeface="Garamond" pitchFamily="18" charset="0"/>
                <a:cs typeface="Arial" charset="0"/>
              </a:defRPr>
            </a:lvl2pPr>
            <a:lvl3pPr fontAlgn="base">
              <a:spcBef>
                <a:spcPct val="0"/>
              </a:spcBef>
              <a:spcAft>
                <a:spcPct val="0"/>
              </a:spcAft>
              <a:defRPr sz="3100">
                <a:solidFill>
                  <a:schemeClr val="tx2"/>
                </a:solidFill>
                <a:latin typeface="Garamond" pitchFamily="18" charset="0"/>
                <a:cs typeface="Arial" charset="0"/>
              </a:defRPr>
            </a:lvl3pPr>
            <a:lvl4pPr fontAlgn="base">
              <a:spcBef>
                <a:spcPct val="0"/>
              </a:spcBef>
              <a:spcAft>
                <a:spcPct val="0"/>
              </a:spcAft>
              <a:defRPr sz="3100">
                <a:solidFill>
                  <a:schemeClr val="tx2"/>
                </a:solidFill>
                <a:latin typeface="Garamond" pitchFamily="18" charset="0"/>
                <a:cs typeface="Arial" charset="0"/>
              </a:defRPr>
            </a:lvl4pPr>
            <a:lvl5pPr fontAlgn="base">
              <a:spcBef>
                <a:spcPct val="0"/>
              </a:spcBef>
              <a:spcAft>
                <a:spcPct val="0"/>
              </a:spcAft>
              <a:defRPr sz="3100">
                <a:solidFill>
                  <a:schemeClr val="tx2"/>
                </a:solidFill>
                <a:latin typeface="Garamond" pitchFamily="18" charset="0"/>
                <a:cs typeface="Arial" charset="0"/>
              </a:defRPr>
            </a:lvl5pPr>
            <a:lvl6pPr marL="342900" fontAlgn="base">
              <a:spcBef>
                <a:spcPct val="0"/>
              </a:spcBef>
              <a:spcAft>
                <a:spcPct val="0"/>
              </a:spcAft>
              <a:defRPr sz="3150">
                <a:solidFill>
                  <a:schemeClr val="tx2"/>
                </a:solidFill>
                <a:latin typeface="Garamond" pitchFamily="18" charset="0"/>
                <a:cs typeface="Arial" charset="0"/>
              </a:defRPr>
            </a:lvl6pPr>
            <a:lvl7pPr marL="685800" fontAlgn="base">
              <a:spcBef>
                <a:spcPct val="0"/>
              </a:spcBef>
              <a:spcAft>
                <a:spcPct val="0"/>
              </a:spcAft>
              <a:defRPr sz="3150">
                <a:solidFill>
                  <a:schemeClr val="tx2"/>
                </a:solidFill>
                <a:latin typeface="Garamond" pitchFamily="18" charset="0"/>
                <a:cs typeface="Arial" charset="0"/>
              </a:defRPr>
            </a:lvl7pPr>
            <a:lvl8pPr marL="1028700" fontAlgn="base">
              <a:spcBef>
                <a:spcPct val="0"/>
              </a:spcBef>
              <a:spcAft>
                <a:spcPct val="0"/>
              </a:spcAft>
              <a:defRPr sz="3150">
                <a:solidFill>
                  <a:schemeClr val="tx2"/>
                </a:solidFill>
                <a:latin typeface="Garamond" pitchFamily="18" charset="0"/>
                <a:cs typeface="Arial" charset="0"/>
              </a:defRPr>
            </a:lvl8pPr>
            <a:lvl9pPr marL="1371600" fontAlgn="base">
              <a:spcBef>
                <a:spcPct val="0"/>
              </a:spcBef>
              <a:spcAft>
                <a:spcPct val="0"/>
              </a:spcAft>
              <a:defRPr sz="3150">
                <a:solidFill>
                  <a:schemeClr val="tx2"/>
                </a:solidFill>
                <a:latin typeface="Garamond" pitchFamily="18" charset="0"/>
                <a:cs typeface="Arial" charset="0"/>
              </a:defRPr>
            </a:lvl9pPr>
          </a:lstStyle>
          <a:p>
            <a:r>
              <a:rPr lang="it-IT" dirty="0"/>
              <a:t>Il finanziamento delle PMI: la disintermediazione delle banche</a:t>
            </a:r>
          </a:p>
        </p:txBody>
      </p:sp>
      <p:sp>
        <p:nvSpPr>
          <p:cNvPr id="5" name="CasellaDiTesto 4"/>
          <p:cNvSpPr txBox="1"/>
          <p:nvPr/>
        </p:nvSpPr>
        <p:spPr>
          <a:xfrm>
            <a:off x="388618" y="1022585"/>
            <a:ext cx="5319545"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it-IT" sz="2200" dirty="0" smtClean="0"/>
              <a:t>Il </a:t>
            </a:r>
            <a:r>
              <a:rPr lang="it-IT" sz="2200" dirty="0" err="1" smtClean="0"/>
              <a:t>CrowdInvesting</a:t>
            </a:r>
            <a:r>
              <a:rPr lang="it-IT" sz="2200" dirty="0" smtClean="0"/>
              <a:t>: i numeri</a:t>
            </a:r>
            <a:endParaRPr lang="it-IT" sz="2200" dirty="0"/>
          </a:p>
        </p:txBody>
      </p:sp>
      <p:pic>
        <p:nvPicPr>
          <p:cNvPr id="6" name="Immagine 5"/>
          <p:cNvPicPr>
            <a:picLocks noChangeAspect="1"/>
          </p:cNvPicPr>
          <p:nvPr/>
        </p:nvPicPr>
        <p:blipFill>
          <a:blip r:embed="rId3"/>
          <a:stretch>
            <a:fillRect/>
          </a:stretch>
        </p:blipFill>
        <p:spPr>
          <a:xfrm>
            <a:off x="5922307" y="1930651"/>
            <a:ext cx="5753100" cy="3800475"/>
          </a:xfrm>
          <a:prstGeom prst="rect">
            <a:avLst/>
          </a:prstGeom>
        </p:spPr>
      </p:pic>
      <p:pic>
        <p:nvPicPr>
          <p:cNvPr id="8" name="Immagine 7"/>
          <p:cNvPicPr>
            <a:picLocks noChangeAspect="1"/>
          </p:cNvPicPr>
          <p:nvPr/>
        </p:nvPicPr>
        <p:blipFill>
          <a:blip r:embed="rId4"/>
          <a:stretch>
            <a:fillRect/>
          </a:stretch>
        </p:blipFill>
        <p:spPr>
          <a:xfrm>
            <a:off x="457800" y="1930651"/>
            <a:ext cx="5250363" cy="4252989"/>
          </a:xfrm>
          <a:prstGeom prst="rect">
            <a:avLst/>
          </a:prstGeom>
          <a:ln w="88900" cap="sq" cmpd="thickThin">
            <a:solidFill>
              <a:srgbClr val="000000"/>
            </a:solidFill>
            <a:prstDash val="solid"/>
            <a:miter lim="800000"/>
          </a:ln>
          <a:effectLst>
            <a:innerShdw blurRad="76200">
              <a:srgbClr val="000000"/>
            </a:innerShdw>
          </a:effectLst>
        </p:spPr>
      </p:pic>
      <p:pic>
        <p:nvPicPr>
          <p:cNvPr id="7" name="Immagine 6"/>
          <p:cNvPicPr>
            <a:picLocks noChangeAspect="1"/>
          </p:cNvPicPr>
          <p:nvPr/>
        </p:nvPicPr>
        <p:blipFill>
          <a:blip r:embed="rId5"/>
          <a:stretch>
            <a:fillRect/>
          </a:stretch>
        </p:blipFill>
        <p:spPr>
          <a:xfrm rot="20808507">
            <a:off x="1767840" y="2967008"/>
            <a:ext cx="9191625" cy="94297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0023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5783D04B-EF59-4AEF-A49D-DFF08EDDC07B}" type="slidenum">
              <a:rPr lang="en-US" smtClean="0"/>
              <a:t>61</a:t>
            </a:fld>
            <a:endParaRPr lang="en-US"/>
          </a:p>
        </p:txBody>
      </p:sp>
      <p:sp>
        <p:nvSpPr>
          <p:cNvPr id="2" name="Titolo 1"/>
          <p:cNvSpPr>
            <a:spLocks noGrp="1"/>
          </p:cNvSpPr>
          <p:nvPr>
            <p:ph type="title" idx="4294967295"/>
          </p:nvPr>
        </p:nvSpPr>
        <p:spPr>
          <a:xfrm>
            <a:off x="0" y="-22225"/>
            <a:ext cx="10058400" cy="14509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b="1" dirty="0" smtClean="0">
                <a:solidFill>
                  <a:srgbClr val="002060"/>
                </a:solidFill>
              </a:rPr>
              <a:t>Ed ancora: i mini-bond</a:t>
            </a:r>
            <a:endParaRPr lang="en-US" b="1" dirty="0">
              <a:solidFill>
                <a:srgbClr val="002060"/>
              </a:solidFill>
            </a:endParaRPr>
          </a:p>
        </p:txBody>
      </p:sp>
      <p:sp>
        <p:nvSpPr>
          <p:cNvPr id="3" name="CasellaDiTesto 2"/>
          <p:cNvSpPr txBox="1"/>
          <p:nvPr/>
        </p:nvSpPr>
        <p:spPr>
          <a:xfrm>
            <a:off x="807720" y="5957939"/>
            <a:ext cx="4831080" cy="369332"/>
          </a:xfrm>
          <a:prstGeom prst="rect">
            <a:avLst/>
          </a:prstGeom>
          <a:noFill/>
        </p:spPr>
        <p:txBody>
          <a:bodyPr wrap="square" rtlCol="0">
            <a:spAutoFit/>
          </a:bodyPr>
          <a:lstStyle/>
          <a:p>
            <a:r>
              <a:rPr lang="it-IT" dirty="0" smtClean="0"/>
              <a:t>5° Report sui </a:t>
            </a:r>
            <a:r>
              <a:rPr lang="it-IT" dirty="0" err="1" smtClean="0"/>
              <a:t>Minibond</a:t>
            </a:r>
            <a:endParaRPr lang="en-US" dirty="0"/>
          </a:p>
        </p:txBody>
      </p:sp>
      <p:pic>
        <p:nvPicPr>
          <p:cNvPr id="9" name="Immagine 8"/>
          <p:cNvPicPr>
            <a:picLocks noChangeAspect="1"/>
          </p:cNvPicPr>
          <p:nvPr/>
        </p:nvPicPr>
        <p:blipFill>
          <a:blip r:embed="rId3"/>
          <a:stretch>
            <a:fillRect/>
          </a:stretch>
        </p:blipFill>
        <p:spPr>
          <a:xfrm>
            <a:off x="807720" y="1390585"/>
            <a:ext cx="10576560" cy="4434840"/>
          </a:xfrm>
          <a:prstGeom prst="rect">
            <a:avLst/>
          </a:prstGeom>
          <a:ln w="88900" cap="sq" cmpd="thickThin">
            <a:solidFill>
              <a:srgbClr val="000000"/>
            </a:solidFill>
            <a:prstDash val="solid"/>
            <a:miter lim="800000"/>
          </a:ln>
          <a:effectLst>
            <a:innerShdw blurRad="76200">
              <a:srgbClr val="000000"/>
            </a:innerShdw>
          </a:effectLst>
        </p:spPr>
      </p:pic>
      <p:sp>
        <p:nvSpPr>
          <p:cNvPr id="6" name="CasellaDiTesto 5"/>
          <p:cNvSpPr txBox="1"/>
          <p:nvPr/>
        </p:nvSpPr>
        <p:spPr>
          <a:xfrm>
            <a:off x="5839691" y="363231"/>
            <a:ext cx="554458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a:latin typeface="MinionPro-Regular"/>
              </a:rPr>
              <a:t>I mini-bond hanno dato la possibilità a 260 PMI italiane di raccogliere finora oltre € 4,6 miliardi</a:t>
            </a:r>
            <a:endParaRPr lang="en-US" dirty="0"/>
          </a:p>
        </p:txBody>
      </p:sp>
    </p:spTree>
    <p:extLst>
      <p:ext uri="{BB962C8B-B14F-4D97-AF65-F5344CB8AC3E}">
        <p14:creationId xmlns:p14="http://schemas.microsoft.com/office/powerpoint/2010/main" val="188022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5783D04B-EF59-4AEF-A49D-DFF08EDDC07B}" type="slidenum">
              <a:rPr lang="en-US" smtClean="0"/>
              <a:t>62</a:t>
            </a:fld>
            <a:endParaRPr lang="en-US"/>
          </a:p>
        </p:txBody>
      </p:sp>
      <p:sp>
        <p:nvSpPr>
          <p:cNvPr id="2" name="Titolo 1"/>
          <p:cNvSpPr>
            <a:spLocks noGrp="1"/>
          </p:cNvSpPr>
          <p:nvPr>
            <p:ph type="title" idx="4294967295"/>
          </p:nvPr>
        </p:nvSpPr>
        <p:spPr>
          <a:xfrm>
            <a:off x="0" y="-22225"/>
            <a:ext cx="10058400" cy="14509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b="1" dirty="0">
                <a:solidFill>
                  <a:srgbClr val="002060"/>
                </a:solidFill>
              </a:rPr>
              <a:t>Le imprese emittenti di mini-bond</a:t>
            </a:r>
            <a:endParaRPr lang="en-US" b="1" dirty="0">
              <a:solidFill>
                <a:srgbClr val="002060"/>
              </a:solidFill>
            </a:endParaRPr>
          </a:p>
        </p:txBody>
      </p:sp>
      <p:sp>
        <p:nvSpPr>
          <p:cNvPr id="6" name="CasellaDiTesto 5"/>
          <p:cNvSpPr txBox="1"/>
          <p:nvPr/>
        </p:nvSpPr>
        <p:spPr>
          <a:xfrm>
            <a:off x="609600" y="5947917"/>
            <a:ext cx="4831080" cy="369332"/>
          </a:xfrm>
          <a:prstGeom prst="rect">
            <a:avLst/>
          </a:prstGeom>
          <a:noFill/>
        </p:spPr>
        <p:txBody>
          <a:bodyPr wrap="square" rtlCol="0">
            <a:spAutoFit/>
          </a:bodyPr>
          <a:lstStyle/>
          <a:p>
            <a:r>
              <a:rPr lang="it-IT" dirty="0" smtClean="0"/>
              <a:t>5° Report sui </a:t>
            </a:r>
            <a:r>
              <a:rPr lang="it-IT" dirty="0" err="1" smtClean="0"/>
              <a:t>Minibond</a:t>
            </a:r>
            <a:endParaRPr lang="en-US" dirty="0"/>
          </a:p>
        </p:txBody>
      </p:sp>
      <p:grpSp>
        <p:nvGrpSpPr>
          <p:cNvPr id="9" name="Gruppo 8"/>
          <p:cNvGrpSpPr/>
          <p:nvPr/>
        </p:nvGrpSpPr>
        <p:grpSpPr>
          <a:xfrm>
            <a:off x="609600" y="1015366"/>
            <a:ext cx="7559040" cy="4882514"/>
            <a:chOff x="609600" y="847726"/>
            <a:chExt cx="7559040" cy="4882514"/>
          </a:xfrm>
        </p:grpSpPr>
        <p:pic>
          <p:nvPicPr>
            <p:cNvPr id="5" name="Immagine 4"/>
            <p:cNvPicPr>
              <a:picLocks noChangeAspect="1"/>
            </p:cNvPicPr>
            <p:nvPr/>
          </p:nvPicPr>
          <p:blipFill>
            <a:blip r:embed="rId2"/>
            <a:stretch>
              <a:fillRect/>
            </a:stretch>
          </p:blipFill>
          <p:spPr>
            <a:xfrm>
              <a:off x="609600" y="847726"/>
              <a:ext cx="7559040" cy="4882514"/>
            </a:xfrm>
            <a:prstGeom prst="rect">
              <a:avLst/>
            </a:prstGeom>
          </p:spPr>
        </p:pic>
        <p:pic>
          <p:nvPicPr>
            <p:cNvPr id="8" name="Immagine 7"/>
            <p:cNvPicPr>
              <a:picLocks noChangeAspect="1"/>
            </p:cNvPicPr>
            <p:nvPr/>
          </p:nvPicPr>
          <p:blipFill>
            <a:blip r:embed="rId3"/>
            <a:stretch>
              <a:fillRect/>
            </a:stretch>
          </p:blipFill>
          <p:spPr>
            <a:xfrm>
              <a:off x="942657" y="1199755"/>
              <a:ext cx="1304925" cy="819150"/>
            </a:xfrm>
            <a:prstGeom prst="rect">
              <a:avLst/>
            </a:prstGeom>
          </p:spPr>
        </p:pic>
      </p:grpSp>
    </p:spTree>
    <p:extLst>
      <p:ext uri="{BB962C8B-B14F-4D97-AF65-F5344CB8AC3E}">
        <p14:creationId xmlns:p14="http://schemas.microsoft.com/office/powerpoint/2010/main" val="1959427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C4FBE3D-A1BE-4ED6-87A9-FEBACF7C9EDF}" type="slidenum">
              <a:rPr lang="en-US" sz="1200">
                <a:latin typeface="Garamond" pitchFamily="18" charset="0"/>
              </a:rPr>
              <a:pPr eaLnBrk="1" hangingPunct="1"/>
              <a:t>7</a:t>
            </a:fld>
            <a:endParaRPr lang="en-US" sz="1200">
              <a:latin typeface="Garamond" pitchFamily="18" charset="0"/>
            </a:endParaRPr>
          </a:p>
        </p:txBody>
      </p:sp>
      <p:sp>
        <p:nvSpPr>
          <p:cNvPr id="2050" name="Rectangle 2"/>
          <p:cNvSpPr>
            <a:spLocks noGrp="1" noChangeArrowheads="1"/>
          </p:cNvSpPr>
          <p:nvPr>
            <p:ph type="ctrTitle" idx="4294967295"/>
          </p:nvPr>
        </p:nvSpPr>
        <p:spPr>
          <a:xfrm>
            <a:off x="6528048" y="1484784"/>
            <a:ext cx="4910337" cy="4392488"/>
          </a:xfrm>
          <a:solidFill>
            <a:srgbClr val="002060"/>
          </a:solidFill>
          <a:ln/>
          <a:extLst>
            <a:ext uri="{FAA26D3D-D897-4be2-8F04-BA451C77F1D7}">
              <ma14:placeholderFlag xmlns="" xmlns:ma14="http://schemas.microsoft.com/office/mac/drawingml/2011/main" val="1"/>
            </a:ext>
          </a:extLst>
        </p:spPr>
        <p:style>
          <a:lnRef idx="1">
            <a:schemeClr val="accent2"/>
          </a:lnRef>
          <a:fillRef idx="2">
            <a:schemeClr val="accent2"/>
          </a:fillRef>
          <a:effectRef idx="1">
            <a:schemeClr val="accent2"/>
          </a:effectRef>
          <a:fontRef idx="minor">
            <a:schemeClr val="dk1"/>
          </a:fontRef>
        </p:style>
        <p:txBody>
          <a:bodyPr/>
          <a:lstStyle/>
          <a:p>
            <a:pPr algn="ctr" eaLnBrk="1" hangingPunct="1">
              <a:lnSpc>
                <a:spcPct val="150000"/>
              </a:lnSpc>
            </a:pPr>
            <a:r>
              <a:rPr lang="en-US" sz="4400" b="1" dirty="0" err="1">
                <a:solidFill>
                  <a:schemeClr val="bg1"/>
                </a:solidFill>
                <a:latin typeface="Calibri" pitchFamily="34" charset="0"/>
              </a:rPr>
              <a:t>Struttura</a:t>
            </a:r>
            <a:r>
              <a:rPr lang="en-US" sz="4400" b="1" dirty="0">
                <a:solidFill>
                  <a:schemeClr val="bg1"/>
                </a:solidFill>
                <a:latin typeface="Calibri" pitchFamily="34" charset="0"/>
              </a:rPr>
              <a:t> e </a:t>
            </a:r>
            <a:r>
              <a:rPr lang="en-US" sz="4400" b="1" dirty="0" err="1">
                <a:solidFill>
                  <a:schemeClr val="bg1"/>
                </a:solidFill>
                <a:latin typeface="Calibri" pitchFamily="34" charset="0"/>
              </a:rPr>
              <a:t>funzioni</a:t>
            </a:r>
            <a:r>
              <a:rPr lang="en-US" sz="4400" b="1" dirty="0">
                <a:solidFill>
                  <a:schemeClr val="bg1"/>
                </a:solidFill>
                <a:latin typeface="Calibri" pitchFamily="34" charset="0"/>
              </a:rPr>
              <a:t> del </a:t>
            </a:r>
            <a:r>
              <a:rPr lang="en-US" sz="4400" b="1" dirty="0" err="1">
                <a:solidFill>
                  <a:schemeClr val="bg1"/>
                </a:solidFill>
                <a:latin typeface="Calibri" pitchFamily="34" charset="0"/>
              </a:rPr>
              <a:t>sistema</a:t>
            </a:r>
            <a:r>
              <a:rPr lang="en-US" sz="4400" b="1" dirty="0">
                <a:solidFill>
                  <a:schemeClr val="bg1"/>
                </a:solidFill>
                <a:latin typeface="Calibri" pitchFamily="34" charset="0"/>
              </a:rPr>
              <a:t> </a:t>
            </a:r>
            <a:r>
              <a:rPr lang="en-US" sz="4400" b="1" dirty="0" err="1">
                <a:solidFill>
                  <a:schemeClr val="bg1"/>
                </a:solidFill>
                <a:latin typeface="Calibri" pitchFamily="34" charset="0"/>
              </a:rPr>
              <a:t>finanziario</a:t>
            </a:r>
            <a:r>
              <a:rPr lang="en-US" sz="4400" b="1" dirty="0">
                <a:solidFill>
                  <a:schemeClr val="bg1"/>
                </a:solidFill>
                <a:latin typeface="Calibri" pitchFamily="34" charset="0"/>
              </a:rPr>
              <a:t>: </a:t>
            </a:r>
            <a:r>
              <a:rPr lang="en-US" sz="4400" b="1" dirty="0" err="1">
                <a:solidFill>
                  <a:schemeClr val="bg1"/>
                </a:solidFill>
                <a:latin typeface="Calibri" pitchFamily="34" charset="0"/>
              </a:rPr>
              <a:t>il</a:t>
            </a:r>
            <a:r>
              <a:rPr lang="en-US" sz="4400" b="1" dirty="0">
                <a:solidFill>
                  <a:schemeClr val="bg1"/>
                </a:solidFill>
                <a:latin typeface="Calibri" pitchFamily="34" charset="0"/>
              </a:rPr>
              <a:t> </a:t>
            </a:r>
            <a:r>
              <a:rPr lang="en-US" sz="4400" b="1" dirty="0" err="1">
                <a:solidFill>
                  <a:schemeClr val="bg1"/>
                </a:solidFill>
                <a:latin typeface="Calibri" pitchFamily="34" charset="0"/>
              </a:rPr>
              <a:t>ruolo</a:t>
            </a:r>
            <a:r>
              <a:rPr lang="en-US" sz="4400" b="1" dirty="0">
                <a:solidFill>
                  <a:schemeClr val="bg1"/>
                </a:solidFill>
                <a:latin typeface="Calibri" pitchFamily="34" charset="0"/>
              </a:rPr>
              <a:t> </a:t>
            </a:r>
            <a:r>
              <a:rPr lang="en-US" sz="4400" b="1" dirty="0" err="1">
                <a:solidFill>
                  <a:schemeClr val="bg1"/>
                </a:solidFill>
                <a:latin typeface="Calibri" pitchFamily="34" charset="0"/>
              </a:rPr>
              <a:t>della</a:t>
            </a:r>
            <a:r>
              <a:rPr lang="en-US" sz="4400" b="1" dirty="0">
                <a:solidFill>
                  <a:schemeClr val="bg1"/>
                </a:solidFill>
                <a:latin typeface="Calibri" pitchFamily="34" charset="0"/>
              </a:rPr>
              <a:t> </a:t>
            </a:r>
            <a:r>
              <a:rPr lang="en-US" sz="4400" b="1" dirty="0" err="1">
                <a:solidFill>
                  <a:schemeClr val="bg1"/>
                </a:solidFill>
                <a:latin typeface="Calibri" pitchFamily="34" charset="0"/>
              </a:rPr>
              <a:t>banca</a:t>
            </a:r>
            <a:endParaRPr lang="en-US" sz="4400" b="1" dirty="0">
              <a:solidFill>
                <a:schemeClr val="bg1"/>
              </a:solidFill>
              <a:latin typeface="Calibri" pitchFamily="34" charset="0"/>
            </a:endParaRPr>
          </a:p>
        </p:txBody>
      </p:sp>
      <p:sp>
        <p:nvSpPr>
          <p:cNvPr id="3" name="CasellaDiTesto 2"/>
          <p:cNvSpPr txBox="1"/>
          <p:nvPr/>
        </p:nvSpPr>
        <p:spPr>
          <a:xfrm>
            <a:off x="2099556" y="407425"/>
            <a:ext cx="7992888" cy="707886"/>
          </a:xfrm>
          <a:prstGeom prst="rect">
            <a:avLst/>
          </a:prstGeom>
          <a:solidFill>
            <a:srgbClr val="00206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4000" b="1" dirty="0">
                <a:solidFill>
                  <a:schemeClr val="bg1"/>
                </a:solidFill>
              </a:rPr>
              <a:t>Prima Parte</a:t>
            </a:r>
            <a:endParaRPr lang="en-US" sz="4000" b="1" dirty="0">
              <a:solidFill>
                <a:schemeClr val="bg1"/>
              </a:solidFill>
            </a:endParaRPr>
          </a:p>
        </p:txBody>
      </p:sp>
      <p:pic>
        <p:nvPicPr>
          <p:cNvPr id="6" name="Immagine 5"/>
          <p:cNvPicPr>
            <a:picLocks noChangeAspect="1"/>
          </p:cNvPicPr>
          <p:nvPr/>
        </p:nvPicPr>
        <p:blipFill>
          <a:blip r:embed="rId3"/>
          <a:stretch>
            <a:fillRect/>
          </a:stretch>
        </p:blipFill>
        <p:spPr>
          <a:xfrm>
            <a:off x="551384" y="1498682"/>
            <a:ext cx="5544616" cy="4392488"/>
          </a:xfrm>
          <a:prstGeom prst="rect">
            <a:avLst/>
          </a:prstGeom>
        </p:spPr>
      </p:pic>
    </p:spTree>
    <p:extLst>
      <p:ext uri="{BB962C8B-B14F-4D97-AF65-F5344CB8AC3E}">
        <p14:creationId xmlns:p14="http://schemas.microsoft.com/office/powerpoint/2010/main" val="828223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8141F85-ADF1-4F0B-A86A-40D41961FADB}" type="slidenum">
              <a:rPr lang="en-US" sz="1200">
                <a:latin typeface="Garamond" pitchFamily="18" charset="0"/>
              </a:rPr>
              <a:pPr eaLnBrk="1" hangingPunct="1"/>
              <a:t>8</a:t>
            </a:fld>
            <a:endParaRPr lang="en-US" sz="1200">
              <a:latin typeface="Garamond" pitchFamily="18" charset="0"/>
            </a:endParaRPr>
          </a:p>
        </p:txBody>
      </p:sp>
      <p:sp>
        <p:nvSpPr>
          <p:cNvPr id="200706" name="Rectangle 2"/>
          <p:cNvSpPr>
            <a:spLocks noGrp="1" noChangeArrowheads="1"/>
          </p:cNvSpPr>
          <p:nvPr>
            <p:ph type="title"/>
          </p:nvPr>
        </p:nvSpPr>
        <p:spPr>
          <a:xfrm>
            <a:off x="767408" y="422277"/>
            <a:ext cx="8229600" cy="7032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0000"/>
          </a:bodyPr>
          <a:lstStyle/>
          <a:p>
            <a:pPr eaLnBrk="1" hangingPunct="1"/>
            <a:r>
              <a:rPr lang="en-US" b="1">
                <a:solidFill>
                  <a:srgbClr val="002060"/>
                </a:solidFill>
                <a:cs typeface="+mj-cs"/>
              </a:rPr>
              <a:t>Argomenti </a:t>
            </a:r>
          </a:p>
        </p:txBody>
      </p:sp>
      <p:sp>
        <p:nvSpPr>
          <p:cNvPr id="200707" name="Rectangle 3"/>
          <p:cNvSpPr>
            <a:spLocks noGrp="1" noChangeArrowheads="1"/>
          </p:cNvSpPr>
          <p:nvPr>
            <p:ph type="body" idx="1"/>
          </p:nvPr>
        </p:nvSpPr>
        <p:spPr>
          <a:xfrm>
            <a:off x="623392" y="1923281"/>
            <a:ext cx="10814992" cy="4117301"/>
          </a:xfrm>
        </p:spPr>
        <p:txBody>
          <a:bodyPr>
            <a:normAutofit/>
          </a:bodyPr>
          <a:lstStyle/>
          <a:p>
            <a:pPr eaLnBrk="1" hangingPunct="1">
              <a:lnSpc>
                <a:spcPct val="150000"/>
              </a:lnSpc>
              <a:buClr>
                <a:srgbClr val="002060"/>
              </a:buClr>
              <a:buSzPct val="100000"/>
              <a:buFont typeface="Wingdings" panose="05000000000000000000" pitchFamily="2" charset="2"/>
              <a:buChar char="§"/>
            </a:pPr>
            <a:r>
              <a:rPr lang="en-US" sz="2800" dirty="0" err="1" smtClean="0"/>
              <a:t>Definizione</a:t>
            </a:r>
            <a:r>
              <a:rPr lang="en-US" sz="2800" dirty="0" smtClean="0"/>
              <a:t> e </a:t>
            </a:r>
            <a:r>
              <a:rPr lang="en-US" sz="2800" dirty="0" err="1" smtClean="0"/>
              <a:t>funzioni</a:t>
            </a:r>
            <a:r>
              <a:rPr lang="en-US" sz="2800" dirty="0" smtClean="0"/>
              <a:t> del </a:t>
            </a:r>
            <a:r>
              <a:rPr lang="en-US" sz="2800" dirty="0" err="1" smtClean="0"/>
              <a:t>sistema</a:t>
            </a:r>
            <a:r>
              <a:rPr lang="en-US" sz="2800" dirty="0" smtClean="0"/>
              <a:t> </a:t>
            </a:r>
            <a:r>
              <a:rPr lang="en-US" sz="2800" dirty="0" err="1" smtClean="0"/>
              <a:t>finanziario</a:t>
            </a:r>
            <a:endParaRPr lang="en-US" sz="2800" dirty="0" smtClean="0"/>
          </a:p>
          <a:p>
            <a:pPr algn="just" eaLnBrk="1" hangingPunct="1">
              <a:lnSpc>
                <a:spcPct val="150000"/>
              </a:lnSpc>
              <a:buClr>
                <a:srgbClr val="002060"/>
              </a:buClr>
              <a:buSzPct val="100000"/>
              <a:buFont typeface="Wingdings" panose="05000000000000000000" pitchFamily="2" charset="2"/>
              <a:buChar char="§"/>
            </a:pPr>
            <a:r>
              <a:rPr lang="en-US" sz="2800" dirty="0" err="1"/>
              <a:t>C</a:t>
            </a:r>
            <a:r>
              <a:rPr lang="en-US" sz="2800" dirty="0" err="1" smtClean="0"/>
              <a:t>ircuiti</a:t>
            </a:r>
            <a:r>
              <a:rPr lang="en-US" sz="2800" dirty="0" smtClean="0"/>
              <a:t> di </a:t>
            </a:r>
            <a:r>
              <a:rPr lang="en-US" sz="2800" dirty="0" err="1" smtClean="0"/>
              <a:t>intermediazione</a:t>
            </a:r>
            <a:r>
              <a:rPr lang="en-US" sz="2800" dirty="0" smtClean="0"/>
              <a:t> e </a:t>
            </a:r>
            <a:r>
              <a:rPr lang="en-US" sz="2800" dirty="0" err="1" smtClean="0"/>
              <a:t>attività</a:t>
            </a:r>
            <a:r>
              <a:rPr lang="en-US" sz="2800" dirty="0" smtClean="0"/>
              <a:t> </a:t>
            </a:r>
            <a:r>
              <a:rPr lang="en-US" sz="2800" dirty="0" err="1" smtClean="0"/>
              <a:t>finanziarie</a:t>
            </a:r>
            <a:endParaRPr lang="en-US" sz="2800" dirty="0" smtClean="0"/>
          </a:p>
          <a:p>
            <a:pPr algn="just" eaLnBrk="1" hangingPunct="1">
              <a:lnSpc>
                <a:spcPct val="150000"/>
              </a:lnSpc>
              <a:buClr>
                <a:srgbClr val="002060"/>
              </a:buClr>
              <a:buSzPct val="100000"/>
              <a:buFont typeface="Wingdings" panose="05000000000000000000" pitchFamily="2" charset="2"/>
              <a:buChar char="§"/>
            </a:pPr>
            <a:r>
              <a:rPr lang="en-US" sz="2800" dirty="0" smtClean="0"/>
              <a:t>La </a:t>
            </a:r>
            <a:r>
              <a:rPr lang="en-US" sz="2800" dirty="0" err="1" smtClean="0"/>
              <a:t>banca</a:t>
            </a:r>
            <a:r>
              <a:rPr lang="en-US" sz="2800" dirty="0" smtClean="0"/>
              <a:t> e </a:t>
            </a:r>
            <a:r>
              <a:rPr lang="en-US" sz="2800" dirty="0" err="1" smtClean="0"/>
              <a:t>gli</a:t>
            </a:r>
            <a:r>
              <a:rPr lang="en-US" sz="2800" dirty="0" smtClean="0"/>
              <a:t> </a:t>
            </a:r>
            <a:r>
              <a:rPr lang="en-US" sz="2800" dirty="0" err="1" smtClean="0"/>
              <a:t>altri</a:t>
            </a:r>
            <a:r>
              <a:rPr lang="en-US" sz="2800" dirty="0" smtClean="0"/>
              <a:t> </a:t>
            </a:r>
            <a:r>
              <a:rPr lang="en-US" sz="2800" dirty="0" err="1" smtClean="0"/>
              <a:t>intermediari</a:t>
            </a:r>
            <a:r>
              <a:rPr lang="en-US" sz="2800" dirty="0" smtClean="0"/>
              <a:t> non </a:t>
            </a:r>
            <a:r>
              <a:rPr lang="en-US" sz="2800" dirty="0" err="1" smtClean="0"/>
              <a:t>bancari</a:t>
            </a:r>
            <a:endParaRPr lang="en-US" sz="2800" dirty="0" smtClean="0"/>
          </a:p>
          <a:p>
            <a:pPr algn="just" eaLnBrk="1" hangingPunct="1">
              <a:lnSpc>
                <a:spcPct val="150000"/>
              </a:lnSpc>
              <a:buClr>
                <a:srgbClr val="002060"/>
              </a:buClr>
              <a:buSzPct val="100000"/>
              <a:buFont typeface="Wingdings" panose="05000000000000000000" pitchFamily="2" charset="2"/>
              <a:buChar char="§"/>
            </a:pPr>
            <a:r>
              <a:rPr lang="en-US" sz="2800" dirty="0" err="1" smtClean="0"/>
              <a:t>Classificazione</a:t>
            </a:r>
            <a:r>
              <a:rPr lang="en-US" sz="2800" dirty="0" smtClean="0"/>
              <a:t> e </a:t>
            </a:r>
            <a:r>
              <a:rPr lang="en-US" sz="2800" dirty="0" err="1" smtClean="0"/>
              <a:t>funzioni</a:t>
            </a:r>
            <a:r>
              <a:rPr lang="en-US" sz="2800" dirty="0" smtClean="0"/>
              <a:t> </a:t>
            </a:r>
            <a:r>
              <a:rPr lang="en-US" sz="2800" dirty="0" err="1" smtClean="0"/>
              <a:t>dei</a:t>
            </a:r>
            <a:r>
              <a:rPr lang="en-US" sz="2800" dirty="0" smtClean="0"/>
              <a:t> </a:t>
            </a:r>
            <a:r>
              <a:rPr lang="en-US" sz="2800" dirty="0" err="1" smtClean="0"/>
              <a:t>mercati</a:t>
            </a:r>
            <a:endParaRPr lang="en-US" sz="2800" dirty="0" smtClean="0"/>
          </a:p>
          <a:p>
            <a:pPr algn="just" eaLnBrk="1" hangingPunct="1">
              <a:lnSpc>
                <a:spcPct val="150000"/>
              </a:lnSpc>
              <a:buClr>
                <a:srgbClr val="002060"/>
              </a:buClr>
              <a:buSzPct val="100000"/>
              <a:buFont typeface="Wingdings" panose="05000000000000000000" pitchFamily="2" charset="2"/>
              <a:buChar char="§"/>
            </a:pPr>
            <a:r>
              <a:rPr lang="en-US" sz="2800" dirty="0"/>
              <a:t>La </a:t>
            </a:r>
            <a:r>
              <a:rPr lang="en-US" sz="2800" dirty="0" err="1"/>
              <a:t>disintermediazione</a:t>
            </a:r>
            <a:r>
              <a:rPr lang="en-US" sz="2800" dirty="0"/>
              <a:t> </a:t>
            </a:r>
            <a:r>
              <a:rPr lang="en-US" sz="2800" dirty="0" err="1"/>
              <a:t>della</a:t>
            </a:r>
            <a:r>
              <a:rPr lang="en-US" sz="2800" dirty="0"/>
              <a:t> </a:t>
            </a:r>
            <a:r>
              <a:rPr lang="en-US" sz="2800" dirty="0" err="1" smtClean="0"/>
              <a:t>banca</a:t>
            </a:r>
            <a:r>
              <a:rPr lang="en-US" sz="2800" dirty="0" smtClean="0"/>
              <a:t>: </a:t>
            </a:r>
            <a:r>
              <a:rPr lang="en-US" sz="2800" dirty="0" err="1" smtClean="0"/>
              <a:t>nuovi</a:t>
            </a:r>
            <a:r>
              <a:rPr lang="en-US" sz="2800" dirty="0" smtClean="0"/>
              <a:t> </a:t>
            </a:r>
            <a:r>
              <a:rPr lang="en-US" sz="2800" dirty="0" err="1" smtClean="0"/>
              <a:t>intermediari</a:t>
            </a:r>
            <a:r>
              <a:rPr lang="en-US" sz="2800" dirty="0" smtClean="0"/>
              <a:t> e </a:t>
            </a:r>
            <a:r>
              <a:rPr lang="en-US" sz="2800" dirty="0" err="1" smtClean="0"/>
              <a:t>nuovi</a:t>
            </a:r>
            <a:r>
              <a:rPr lang="en-US" sz="2800" dirty="0" smtClean="0"/>
              <a:t> </a:t>
            </a:r>
            <a:r>
              <a:rPr lang="en-US" sz="2800" dirty="0" err="1" smtClean="0"/>
              <a:t>mercati</a:t>
            </a:r>
            <a:endParaRPr lang="en-US" sz="2800" dirty="0"/>
          </a:p>
        </p:txBody>
      </p:sp>
    </p:spTree>
    <p:extLst>
      <p:ext uri="{BB962C8B-B14F-4D97-AF65-F5344CB8AC3E}">
        <p14:creationId xmlns:p14="http://schemas.microsoft.com/office/powerpoint/2010/main" val="2049738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6429838-0075-45E1-A79E-2578059AE608}" type="slidenum">
              <a:rPr lang="en-US" smtClean="0"/>
              <a:t>9</a:t>
            </a:fld>
            <a:endParaRPr lang="en-US"/>
          </a:p>
        </p:txBody>
      </p:sp>
      <p:sp>
        <p:nvSpPr>
          <p:cNvPr id="12290" name="Rectangle 2"/>
          <p:cNvSpPr>
            <a:spLocks noGrp="1" noChangeArrowheads="1"/>
          </p:cNvSpPr>
          <p:nvPr>
            <p:ph type="title" idx="4294967295"/>
          </p:nvPr>
        </p:nvSpPr>
        <p:spPr>
          <a:xfrm>
            <a:off x="941388" y="433388"/>
            <a:ext cx="11250612" cy="631825"/>
          </a:xfrm>
          <a:extLst>
            <a:ext uri="{909E8E84-426E-40DD-AFC4-6F175D3DCCD1}">
              <a14:hiddenFill xmlns:a14="http://schemas.microsoft.com/office/drawing/2010/main">
                <a:solidFill>
                  <a:srgbClr val="66FFFF"/>
                </a:solidFill>
              </a14:hiddenFill>
            </a:ext>
          </a:extLst>
        </p:spPr>
        <p:txBody>
          <a:bodyPr/>
          <a:lstStyle/>
          <a:p>
            <a:pPr eaLnBrk="1" hangingPunct="1">
              <a:defRPr/>
            </a:pPr>
            <a:r>
              <a:rPr lang="it-IT" sz="2800" b="1" dirty="0">
                <a:solidFill>
                  <a:srgbClr val="002060"/>
                </a:solidFill>
                <a:latin typeface="Arial" charset="0"/>
              </a:rPr>
              <a:t>Definizione e funzioni del sistema </a:t>
            </a:r>
            <a:r>
              <a:rPr lang="it-IT" sz="2800" b="1" dirty="0" smtClean="0">
                <a:solidFill>
                  <a:srgbClr val="002060"/>
                </a:solidFill>
                <a:latin typeface="Arial" charset="0"/>
              </a:rPr>
              <a:t>finanziario</a:t>
            </a:r>
            <a:endParaRPr lang="it-IT" sz="2800" b="1" dirty="0">
              <a:solidFill>
                <a:srgbClr val="002060"/>
              </a:solidFill>
              <a:latin typeface="Arial" charset="0"/>
            </a:endParaRPr>
          </a:p>
        </p:txBody>
      </p:sp>
      <p:sp>
        <p:nvSpPr>
          <p:cNvPr id="12291" name="Text Box 3"/>
          <p:cNvSpPr txBox="1">
            <a:spLocks noChangeArrowheads="1"/>
          </p:cNvSpPr>
          <p:nvPr/>
        </p:nvSpPr>
        <p:spPr bwMode="auto">
          <a:xfrm>
            <a:off x="307223" y="1763334"/>
            <a:ext cx="2951163" cy="1446550"/>
          </a:xfrm>
          <a:prstGeom prst="rect">
            <a:avLst/>
          </a:prstGeom>
          <a:ln>
            <a:headEnd/>
            <a:tailEnd/>
          </a:ln>
          <a:extLst/>
        </p:spPr>
        <p:style>
          <a:lnRef idx="3">
            <a:schemeClr val="lt1"/>
          </a:lnRef>
          <a:fillRef idx="1">
            <a:schemeClr val="dk1"/>
          </a:fillRef>
          <a:effectRef idx="1">
            <a:schemeClr val="dk1"/>
          </a:effectRef>
          <a:fontRef idx="minor">
            <a:schemeClr val="lt1"/>
          </a:fontRef>
        </p:style>
        <p:txBody>
          <a:bodyPr>
            <a:spAutoFit/>
          </a:bodyPr>
          <a:lstStyle/>
          <a:p>
            <a:pPr algn="ctr">
              <a:spcBef>
                <a:spcPct val="50000"/>
              </a:spcBef>
              <a:defRPr/>
            </a:pPr>
            <a:r>
              <a:rPr lang="it-IT" sz="4400">
                <a:ea typeface="ＭＳ Ｐゴシック" charset="0"/>
              </a:rPr>
              <a:t>Sistema Finanziario</a:t>
            </a:r>
          </a:p>
        </p:txBody>
      </p:sp>
      <p:sp>
        <p:nvSpPr>
          <p:cNvPr id="12292" name="Text Box 4"/>
          <p:cNvSpPr txBox="1">
            <a:spLocks noChangeArrowheads="1"/>
          </p:cNvSpPr>
          <p:nvPr/>
        </p:nvSpPr>
        <p:spPr bwMode="auto">
          <a:xfrm>
            <a:off x="6743701" y="1412875"/>
            <a:ext cx="29527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it-IT">
              <a:ea typeface="ＭＳ Ｐゴシック" charset="0"/>
            </a:endParaRPr>
          </a:p>
        </p:txBody>
      </p:sp>
      <p:sp>
        <p:nvSpPr>
          <p:cNvPr id="12293" name="Text Box 5"/>
          <p:cNvSpPr txBox="1">
            <a:spLocks noChangeArrowheads="1"/>
          </p:cNvSpPr>
          <p:nvPr/>
        </p:nvSpPr>
        <p:spPr bwMode="auto">
          <a:xfrm>
            <a:off x="4695678" y="1984058"/>
            <a:ext cx="7048796" cy="3901837"/>
          </a:xfrm>
          <a:prstGeom prst="rect">
            <a:avLst/>
          </a:prstGeom>
          <a:solidFill>
            <a:srgbClr val="002060"/>
          </a:solidFill>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algn="just" eaLnBrk="1" hangingPunct="1">
              <a:lnSpc>
                <a:spcPct val="150000"/>
              </a:lnSpc>
              <a:buFont typeface="Wingdings" panose="05000000000000000000" pitchFamily="2" charset="2"/>
              <a:buChar char="§"/>
            </a:pPr>
            <a:r>
              <a:rPr lang="it-IT" dirty="0">
                <a:solidFill>
                  <a:schemeClr val="bg1"/>
                </a:solidFill>
              </a:rPr>
              <a:t>Un sistema finanziario è costituito dal complesso integrato di </a:t>
            </a:r>
            <a:r>
              <a:rPr lang="it-IT" u="sng" dirty="0">
                <a:solidFill>
                  <a:schemeClr val="bg1"/>
                </a:solidFill>
              </a:rPr>
              <a:t>strumenti</a:t>
            </a:r>
            <a:r>
              <a:rPr lang="it-IT" dirty="0">
                <a:solidFill>
                  <a:schemeClr val="bg1"/>
                </a:solidFill>
              </a:rPr>
              <a:t>, </a:t>
            </a:r>
            <a:r>
              <a:rPr lang="it-IT" u="sng" dirty="0">
                <a:solidFill>
                  <a:schemeClr val="bg1"/>
                </a:solidFill>
              </a:rPr>
              <a:t>istituzioni</a:t>
            </a:r>
            <a:r>
              <a:rPr lang="it-IT" dirty="0">
                <a:solidFill>
                  <a:schemeClr val="bg1"/>
                </a:solidFill>
              </a:rPr>
              <a:t> e </a:t>
            </a:r>
            <a:r>
              <a:rPr lang="it-IT" u="sng" dirty="0">
                <a:solidFill>
                  <a:schemeClr val="bg1"/>
                </a:solidFill>
              </a:rPr>
              <a:t>mercati</a:t>
            </a:r>
            <a:r>
              <a:rPr lang="it-IT" dirty="0">
                <a:solidFill>
                  <a:schemeClr val="bg1"/>
                </a:solidFill>
              </a:rPr>
              <a:t> finanziari, esistenti in un dato luogo in un dato momento. </a:t>
            </a:r>
            <a:endParaRPr lang="it-IT" dirty="0" smtClean="0">
              <a:solidFill>
                <a:schemeClr val="bg1"/>
              </a:solidFill>
            </a:endParaRPr>
          </a:p>
          <a:p>
            <a:pPr marL="342900" indent="-342900" algn="just" eaLnBrk="1" hangingPunct="1">
              <a:lnSpc>
                <a:spcPct val="150000"/>
              </a:lnSpc>
              <a:buFont typeface="Wingdings" panose="05000000000000000000" pitchFamily="2" charset="2"/>
              <a:buChar char="§"/>
            </a:pPr>
            <a:r>
              <a:rPr lang="it-IT" dirty="0" smtClean="0">
                <a:solidFill>
                  <a:schemeClr val="bg1"/>
                </a:solidFill>
              </a:rPr>
              <a:t>Esso </a:t>
            </a:r>
            <a:r>
              <a:rPr lang="it-IT" dirty="0">
                <a:solidFill>
                  <a:schemeClr val="bg1"/>
                </a:solidFill>
              </a:rPr>
              <a:t>costituisce un</a:t>
            </a:r>
            <a:r>
              <a:rPr lang="it-IT" altLang="it-IT" dirty="0">
                <a:solidFill>
                  <a:schemeClr val="bg1"/>
                </a:solidFill>
              </a:rPr>
              <a:t>’</a:t>
            </a:r>
            <a:r>
              <a:rPr lang="it-IT" dirty="0">
                <a:solidFill>
                  <a:schemeClr val="bg1"/>
                </a:solidFill>
              </a:rPr>
              <a:t>infrastruttura cruciale per il funzionamento delle moderne economie in quanto svolge tre importanti funzioni.</a:t>
            </a:r>
          </a:p>
        </p:txBody>
      </p:sp>
      <p:sp>
        <p:nvSpPr>
          <p:cNvPr id="12294" name="AutoShape 6"/>
          <p:cNvSpPr>
            <a:spLocks noChangeArrowheads="1"/>
          </p:cNvSpPr>
          <p:nvPr/>
        </p:nvSpPr>
        <p:spPr bwMode="auto">
          <a:xfrm>
            <a:off x="3510672" y="2117643"/>
            <a:ext cx="576263" cy="737932"/>
          </a:xfrm>
          <a:prstGeom prst="rightArrow">
            <a:avLst>
              <a:gd name="adj1" fmla="val 50000"/>
              <a:gd name="adj2" fmla="val 498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ea typeface="ＭＳ Ｐゴシック" charset="0"/>
            </a:endParaRPr>
          </a:p>
        </p:txBody>
      </p:sp>
      <p:sp>
        <p:nvSpPr>
          <p:cNvPr id="12297" name="Text Box 9"/>
          <p:cNvSpPr txBox="1">
            <a:spLocks noChangeArrowheads="1"/>
          </p:cNvSpPr>
          <p:nvPr/>
        </p:nvSpPr>
        <p:spPr bwMode="auto">
          <a:xfrm>
            <a:off x="1992314" y="55165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it-IT">
              <a:ea typeface="ＭＳ Ｐゴシック" charset="0"/>
            </a:endParaRPr>
          </a:p>
        </p:txBody>
      </p:sp>
    </p:spTree>
    <p:extLst>
      <p:ext uri="{BB962C8B-B14F-4D97-AF65-F5344CB8AC3E}">
        <p14:creationId xmlns:p14="http://schemas.microsoft.com/office/powerpoint/2010/main" val="1482411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ttivo">
  <a:themeElements>
    <a:clrScheme name="Personalizzato 3">
      <a:dk1>
        <a:sysClr val="windowText" lastClr="000000"/>
      </a:dk1>
      <a:lt1>
        <a:sysClr val="window" lastClr="FFFFFF"/>
      </a:lt1>
      <a:dk2>
        <a:srgbClr val="344068"/>
      </a:dk2>
      <a:lt2>
        <a:srgbClr val="D9E0E6"/>
      </a:lt2>
      <a:accent1>
        <a:srgbClr val="FF0000"/>
      </a:accent1>
      <a:accent2>
        <a:srgbClr val="002060"/>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653</TotalTime>
  <Words>5496</Words>
  <Application>Microsoft Office PowerPoint</Application>
  <PresentationFormat>Widescreen</PresentationFormat>
  <Paragraphs>508</Paragraphs>
  <Slides>62</Slides>
  <Notes>45</Notes>
  <HiddenSlides>0</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62</vt:i4>
      </vt:variant>
    </vt:vector>
  </HeadingPairs>
  <TitlesOfParts>
    <vt:vector size="75" baseType="lpstr">
      <vt:lpstr>MS PGothic</vt:lpstr>
      <vt:lpstr>MS PGothic</vt:lpstr>
      <vt:lpstr>Arial</vt:lpstr>
      <vt:lpstr>Arial Narrow</vt:lpstr>
      <vt:lpstr>Calibri</vt:lpstr>
      <vt:lpstr>Calibri Light</vt:lpstr>
      <vt:lpstr>Garamond</vt:lpstr>
      <vt:lpstr>MinionPro-It</vt:lpstr>
      <vt:lpstr>MinionPro-Regular</vt:lpstr>
      <vt:lpstr>Times New Roman</vt:lpstr>
      <vt:lpstr>Wingdings</vt:lpstr>
      <vt:lpstr>Retrospettivo</vt:lpstr>
      <vt:lpstr>Personalizza struttura</vt:lpstr>
      <vt:lpstr>Corso di Tecnica Bancaria (Cagliari - 2020)</vt:lpstr>
      <vt:lpstr>Ricevimento e modalità d’esame</vt:lpstr>
      <vt:lpstr>Struttura del corso</vt:lpstr>
      <vt:lpstr>Materiale didattico</vt:lpstr>
      <vt:lpstr>Bibliografia e sitografia</vt:lpstr>
      <vt:lpstr>Bibliografia e sitografia</vt:lpstr>
      <vt:lpstr>Struttura e funzioni del sistema finanziario: il ruolo della banca</vt:lpstr>
      <vt:lpstr>Argomenti </vt:lpstr>
      <vt:lpstr>Definizione e funzioni del sistema finanziario</vt:lpstr>
      <vt:lpstr>Definizione e funzioni del sistema finanziario</vt:lpstr>
      <vt:lpstr>Altre funzioni del sistema finanziario</vt:lpstr>
      <vt:lpstr>Presentazione standard di PowerPoint</vt:lpstr>
      <vt:lpstr>Presentazione standard di PowerPoint</vt:lpstr>
      <vt:lpstr>I circuiti di intermediazione</vt:lpstr>
      <vt:lpstr>La struttura del sistema finanziario italiano</vt:lpstr>
      <vt:lpstr>I circuiti di intermediazione</vt:lpstr>
      <vt:lpstr>Modelli di intermediazione finanziaria</vt:lpstr>
      <vt:lpstr>Analisi della dimensione e dell’orientamento attraverso i seguenti indicatori (Demirguc-Kunt – Levine, 2001)</vt:lpstr>
      <vt:lpstr>Presentazione standard di PowerPoint</vt:lpstr>
      <vt:lpstr>Presentazione standard di PowerPoint</vt:lpstr>
      <vt:lpstr>Le caratteristiche delle attività finanziarie</vt:lpstr>
      <vt:lpstr>Presentazione standard di PowerPoint</vt:lpstr>
      <vt:lpstr>Presentazione standard di PowerPoint</vt:lpstr>
      <vt:lpstr>Presentazione standard di PowerPoint</vt:lpstr>
      <vt:lpstr>Caratteristiche delle attività finanziarie: sintesi</vt:lpstr>
      <vt:lpstr>La banca e gli altri intermediari non bancari</vt:lpstr>
      <vt:lpstr>L’attività bancaria: definizione</vt:lpstr>
      <vt:lpstr>Cosa fa una banca?</vt:lpstr>
      <vt:lpstr>Presentazione standard di PowerPoint</vt:lpstr>
      <vt:lpstr>Presentazione standard di PowerPoint</vt:lpstr>
      <vt:lpstr>Presentazione standard di PowerPoint</vt:lpstr>
      <vt:lpstr>Diversi modelli di business</vt:lpstr>
      <vt:lpstr>Che rischi corre la banca?</vt:lpstr>
      <vt:lpstr>Come si misura la solidità di una banca? Una volta era semplice</vt:lpstr>
      <vt:lpstr>Gli altri intermediari finanziari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Classificazione e funzioni dei mercati</vt:lpstr>
      <vt:lpstr>Classificazione dei mercati</vt:lpstr>
      <vt:lpstr>Presentazione standard di PowerPoint</vt:lpstr>
      <vt:lpstr>I servizi di investimento</vt:lpstr>
      <vt:lpstr>Presentazione standard di PowerPoint</vt:lpstr>
      <vt:lpstr>Le definizioni di legge</vt:lpstr>
      <vt:lpstr>Il gruppo London Stock Exchange … e piazza affari</vt:lpstr>
      <vt:lpstr>Presentazione standard di PowerPoint</vt:lpstr>
      <vt:lpstr>Alcuni dati di Borsa Italiana (2019)</vt:lpstr>
      <vt:lpstr>Alcuni dati di Borsa Italiana (2019)</vt:lpstr>
      <vt:lpstr>La disintermediazione della banca: nuovi intermediari e nuovi mercati</vt:lpstr>
      <vt:lpstr>Le 5 forze di Porter: cosa ne possiamo dedurre per il settore bancario italiano?</vt:lpstr>
      <vt:lpstr>Presentazione standard di PowerPoint</vt:lpstr>
      <vt:lpstr>Presentazione standard di PowerPoint</vt:lpstr>
      <vt:lpstr>Presentazione standard di PowerPoint</vt:lpstr>
      <vt:lpstr>Presentazione standard di PowerPoint</vt:lpstr>
      <vt:lpstr>Ed ancora: i mini-bond</vt:lpstr>
      <vt:lpstr>Le imprese emittenti di mini-bond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Crespi Fabrizio</dc:creator>
  <cp:lastModifiedBy>Crespi Fabrizio</cp:lastModifiedBy>
  <cp:revision>23</cp:revision>
  <dcterms:created xsi:type="dcterms:W3CDTF">2019-01-14T22:32:53Z</dcterms:created>
  <dcterms:modified xsi:type="dcterms:W3CDTF">2020-02-18T12:44:46Z</dcterms:modified>
</cp:coreProperties>
</file>