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62"/>
  </p:notesMasterIdLst>
  <p:sldIdLst>
    <p:sldId id="426" r:id="rId3"/>
    <p:sldId id="260" r:id="rId4"/>
    <p:sldId id="261" r:id="rId5"/>
    <p:sldId id="299" r:id="rId6"/>
    <p:sldId id="300" r:id="rId7"/>
    <p:sldId id="301" r:id="rId8"/>
    <p:sldId id="302" r:id="rId9"/>
    <p:sldId id="303" r:id="rId10"/>
    <p:sldId id="306" r:id="rId11"/>
    <p:sldId id="429" r:id="rId12"/>
    <p:sldId id="430" r:id="rId13"/>
    <p:sldId id="427" r:id="rId14"/>
    <p:sldId id="304" r:id="rId15"/>
    <p:sldId id="308" r:id="rId16"/>
    <p:sldId id="309" r:id="rId17"/>
    <p:sldId id="310" r:id="rId18"/>
    <p:sldId id="445" r:id="rId19"/>
    <p:sldId id="447" r:id="rId20"/>
    <p:sldId id="448" r:id="rId21"/>
    <p:sldId id="297" r:id="rId22"/>
    <p:sldId id="298" r:id="rId23"/>
    <p:sldId id="294" r:id="rId24"/>
    <p:sldId id="312" r:id="rId25"/>
    <p:sldId id="314" r:id="rId26"/>
    <p:sldId id="313" r:id="rId27"/>
    <p:sldId id="315" r:id="rId28"/>
    <p:sldId id="316" r:id="rId29"/>
    <p:sldId id="262" r:id="rId30"/>
    <p:sldId id="265" r:id="rId31"/>
    <p:sldId id="317" r:id="rId32"/>
    <p:sldId id="319" r:id="rId33"/>
    <p:sldId id="263" r:id="rId34"/>
    <p:sldId id="264" r:id="rId35"/>
    <p:sldId id="267" r:id="rId36"/>
    <p:sldId id="433" r:id="rId37"/>
    <p:sldId id="434" r:id="rId38"/>
    <p:sldId id="449" r:id="rId39"/>
    <p:sldId id="450" r:id="rId40"/>
    <p:sldId id="435" r:id="rId41"/>
    <p:sldId id="451" r:id="rId42"/>
    <p:sldId id="452" r:id="rId43"/>
    <p:sldId id="453" r:id="rId44"/>
    <p:sldId id="454" r:id="rId45"/>
    <p:sldId id="295" r:id="rId46"/>
    <p:sldId id="280" r:id="rId47"/>
    <p:sldId id="281" r:id="rId48"/>
    <p:sldId id="284" r:id="rId49"/>
    <p:sldId id="288" r:id="rId50"/>
    <p:sldId id="289" r:id="rId51"/>
    <p:sldId id="437" r:id="rId52"/>
    <p:sldId id="438" r:id="rId53"/>
    <p:sldId id="439" r:id="rId54"/>
    <p:sldId id="436" r:id="rId55"/>
    <p:sldId id="440" r:id="rId56"/>
    <p:sldId id="441" r:id="rId57"/>
    <p:sldId id="442" r:id="rId58"/>
    <p:sldId id="443" r:id="rId59"/>
    <p:sldId id="444" r:id="rId60"/>
    <p:sldId id="446" r:id="rId61"/>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70" autoAdjust="0"/>
  </p:normalViewPr>
  <p:slideViewPr>
    <p:cSldViewPr>
      <p:cViewPr varScale="1">
        <p:scale>
          <a:sx n="69" d="100"/>
          <a:sy n="69" d="100"/>
        </p:scale>
        <p:origin x="672"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F3045CD-2815-4B07-891E-83DF0535BF47}" type="slidenum">
              <a:rPr lang="it-IT"/>
              <a:pPr/>
              <a:t>‹N›</a:t>
            </a:fld>
            <a:endParaRPr lang="it-IT"/>
          </a:p>
        </p:txBody>
      </p:sp>
    </p:spTree>
    <p:extLst>
      <p:ext uri="{BB962C8B-B14F-4D97-AF65-F5344CB8AC3E}">
        <p14:creationId xmlns:p14="http://schemas.microsoft.com/office/powerpoint/2010/main" val="28641472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AC537B-BC2E-4FD4-84A6-67719FE273F6}" type="slidenum">
              <a:rPr lang="en-US" smtClean="0"/>
              <a:pPr/>
              <a:t>1</a:t>
            </a:fld>
            <a:endParaRPr lang="en-US"/>
          </a:p>
        </p:txBody>
      </p:sp>
    </p:spTree>
    <p:extLst>
      <p:ext uri="{BB962C8B-B14F-4D97-AF65-F5344CB8AC3E}">
        <p14:creationId xmlns:p14="http://schemas.microsoft.com/office/powerpoint/2010/main" val="3909495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37F4D-FDE6-4A00-AEC4-A80D9E14EA47}" type="slidenum">
              <a:rPr lang="it-IT"/>
              <a:pPr/>
              <a:t>32</a:t>
            </a:fld>
            <a:endParaRPr lang="it-IT"/>
          </a:p>
        </p:txBody>
      </p:sp>
      <p:sp>
        <p:nvSpPr>
          <p:cNvPr id="17410" name="Rectangle 2"/>
          <p:cNvSpPr>
            <a:spLocks noGrp="1" noRot="1" noChangeAspect="1" noChangeArrowheads="1" noTextEdit="1"/>
          </p:cNvSpPr>
          <p:nvPr>
            <p:ph type="sldImg"/>
          </p:nvPr>
        </p:nvSpPr>
        <p:spPr>
          <a:xfrm>
            <a:off x="1647825" y="323850"/>
            <a:ext cx="3706813" cy="2085975"/>
          </a:xfrm>
          <a:ln/>
        </p:spPr>
      </p:sp>
      <p:sp>
        <p:nvSpPr>
          <p:cNvPr id="17411" name="Rectangle 3"/>
          <p:cNvSpPr>
            <a:spLocks noGrp="1" noChangeArrowheads="1"/>
          </p:cNvSpPr>
          <p:nvPr>
            <p:ph type="body" idx="1"/>
          </p:nvPr>
        </p:nvSpPr>
        <p:spPr>
          <a:xfrm>
            <a:off x="476250" y="2843213"/>
            <a:ext cx="5976938" cy="5614987"/>
          </a:xfrm>
        </p:spPr>
        <p:txBody>
          <a:bodyPr/>
          <a:lstStyle/>
          <a:p>
            <a:pPr algn="just"/>
            <a:endParaRPr lang="en-US" sz="1000"/>
          </a:p>
        </p:txBody>
      </p:sp>
    </p:spTree>
    <p:extLst>
      <p:ext uri="{BB962C8B-B14F-4D97-AF65-F5344CB8AC3E}">
        <p14:creationId xmlns:p14="http://schemas.microsoft.com/office/powerpoint/2010/main" val="304540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93539-EDE9-456C-9130-6A8B26BAA3E6}" type="slidenum">
              <a:rPr lang="it-IT"/>
              <a:pPr/>
              <a:t>33</a:t>
            </a:fld>
            <a:endParaRPr lang="it-IT"/>
          </a:p>
        </p:txBody>
      </p:sp>
      <p:sp>
        <p:nvSpPr>
          <p:cNvPr id="19458" name="Rectangle 2"/>
          <p:cNvSpPr>
            <a:spLocks noGrp="1" noRot="1" noChangeAspect="1" noChangeArrowheads="1" noTextEdit="1"/>
          </p:cNvSpPr>
          <p:nvPr>
            <p:ph type="sldImg"/>
          </p:nvPr>
        </p:nvSpPr>
        <p:spPr>
          <a:xfrm>
            <a:off x="1363663" y="323850"/>
            <a:ext cx="4346575" cy="2446338"/>
          </a:xfrm>
          <a:ln/>
        </p:spPr>
      </p:sp>
      <p:sp>
        <p:nvSpPr>
          <p:cNvPr id="19459" name="Rectangle 3"/>
          <p:cNvSpPr>
            <a:spLocks noGrp="1" noChangeArrowheads="1"/>
          </p:cNvSpPr>
          <p:nvPr>
            <p:ph type="body" idx="1"/>
          </p:nvPr>
        </p:nvSpPr>
        <p:spPr>
          <a:xfrm>
            <a:off x="260350" y="3203575"/>
            <a:ext cx="6264275" cy="5254625"/>
          </a:xfrm>
        </p:spPr>
        <p:txBody>
          <a:bodyPr/>
          <a:lstStyle/>
          <a:p>
            <a:pPr>
              <a:lnSpc>
                <a:spcPct val="80000"/>
              </a:lnSpc>
            </a:pPr>
            <a:endParaRPr lang="it-IT" sz="1000" dirty="0">
              <a:latin typeface="Times New Roman" pitchFamily="18" charset="0"/>
            </a:endParaRPr>
          </a:p>
        </p:txBody>
      </p:sp>
    </p:spTree>
    <p:extLst>
      <p:ext uri="{BB962C8B-B14F-4D97-AF65-F5344CB8AC3E}">
        <p14:creationId xmlns:p14="http://schemas.microsoft.com/office/powerpoint/2010/main" val="1838455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AD6BDC-3557-4F99-84FD-53455E6DD375}" type="slidenum">
              <a:rPr lang="it-IT"/>
              <a:pPr/>
              <a:t>34</a:t>
            </a:fld>
            <a:endParaRPr lang="it-IT"/>
          </a:p>
        </p:txBody>
      </p:sp>
      <p:sp>
        <p:nvSpPr>
          <p:cNvPr id="25602" name="Rectangle 2"/>
          <p:cNvSpPr>
            <a:spLocks noGrp="1" noRot="1" noChangeAspect="1" noChangeArrowheads="1" noTextEdit="1"/>
          </p:cNvSpPr>
          <p:nvPr>
            <p:ph type="sldImg"/>
          </p:nvPr>
        </p:nvSpPr>
        <p:spPr>
          <a:xfrm>
            <a:off x="1528763" y="323850"/>
            <a:ext cx="4089400" cy="2301875"/>
          </a:xfrm>
          <a:ln/>
        </p:spPr>
      </p:sp>
      <p:sp>
        <p:nvSpPr>
          <p:cNvPr id="25603" name="Rectangle 3"/>
          <p:cNvSpPr>
            <a:spLocks noGrp="1" noChangeArrowheads="1"/>
          </p:cNvSpPr>
          <p:nvPr>
            <p:ph type="body" idx="1"/>
          </p:nvPr>
        </p:nvSpPr>
        <p:spPr>
          <a:xfrm>
            <a:off x="333375" y="3059113"/>
            <a:ext cx="6191250" cy="5399087"/>
          </a:xfrm>
        </p:spPr>
        <p:txBody>
          <a:bodyPr/>
          <a:lstStyle/>
          <a:p>
            <a:pPr>
              <a:lnSpc>
                <a:spcPct val="80000"/>
              </a:lnSpc>
            </a:pPr>
            <a:endParaRPr lang="en-US" sz="800"/>
          </a:p>
        </p:txBody>
      </p:sp>
    </p:spTree>
    <p:extLst>
      <p:ext uri="{BB962C8B-B14F-4D97-AF65-F5344CB8AC3E}">
        <p14:creationId xmlns:p14="http://schemas.microsoft.com/office/powerpoint/2010/main" val="149644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defRPr/>
            </a:pPr>
            <a:r>
              <a:rPr lang="it-IT" dirty="0" smtClean="0">
                <a:ea typeface="ＭＳ Ｐゴシック" pitchFamily="34" charset="-128"/>
              </a:rPr>
              <a:t>L’industria bancaria deve anche affrontare una sostanziale e urgente trasformazione della relazione con il cliente determinata, </a:t>
            </a:r>
            <a:r>
              <a:rPr lang="it-IT" i="1" dirty="0" smtClean="0">
                <a:ea typeface="ＭＳ Ｐゴシック" pitchFamily="34" charset="-128"/>
              </a:rPr>
              <a:t>in primis</a:t>
            </a:r>
            <a:r>
              <a:rPr lang="it-IT" dirty="0" smtClean="0">
                <a:ea typeface="ＭＳ Ｐゴシック" pitchFamily="34" charset="-128"/>
              </a:rPr>
              <a:t>, dalla digitalizzazione.</a:t>
            </a:r>
          </a:p>
          <a:p>
            <a:pPr algn="just">
              <a:defRPr/>
            </a:pPr>
            <a:r>
              <a:rPr lang="it-IT" dirty="0" smtClean="0">
                <a:ea typeface="ＭＳ Ｐゴシック" pitchFamily="34" charset="-128"/>
              </a:rPr>
              <a:t>Le banche devono fronteggiare una serie di cambiamenti nell’erogazione dei servizi ad un </a:t>
            </a:r>
            <a:r>
              <a:rPr lang="it-IT" b="1" dirty="0" smtClean="0">
                <a:ea typeface="ＭＳ Ｐゴシック" pitchFamily="34" charset="-128"/>
              </a:rPr>
              <a:t>cliente </a:t>
            </a:r>
            <a:r>
              <a:rPr lang="it-IT" b="1" i="1" dirty="0" err="1" smtClean="0">
                <a:ea typeface="ＭＳ Ｐゴシック" pitchFamily="34" charset="-128"/>
              </a:rPr>
              <a:t>digital</a:t>
            </a:r>
            <a:r>
              <a:rPr lang="it-IT" b="1" i="1" dirty="0" smtClean="0">
                <a:ea typeface="ＭＳ Ｐゴシック" pitchFamily="34" charset="-128"/>
              </a:rPr>
              <a:t>-first</a:t>
            </a:r>
            <a:r>
              <a:rPr lang="it-IT" dirty="0" smtClean="0">
                <a:ea typeface="ＭＳ Ｐゴシック" pitchFamily="34" charset="-128"/>
              </a:rPr>
              <a:t>. Il primo </a:t>
            </a:r>
            <a:r>
              <a:rPr lang="it-IT" i="1" dirty="0" err="1" smtClean="0">
                <a:ea typeface="ＭＳ Ｐゴシック" pitchFamily="34" charset="-128"/>
              </a:rPr>
              <a:t>step</a:t>
            </a:r>
            <a:r>
              <a:rPr lang="it-IT" i="1" dirty="0" smtClean="0">
                <a:ea typeface="ＭＳ Ｐゴシック" pitchFamily="34" charset="-128"/>
              </a:rPr>
              <a:t> </a:t>
            </a:r>
            <a:r>
              <a:rPr lang="it-IT" dirty="0" smtClean="0">
                <a:ea typeface="ＭＳ Ｐゴシック" pitchFamily="34" charset="-128"/>
              </a:rPr>
              <a:t>di questo processo deve essere una </a:t>
            </a:r>
            <a:r>
              <a:rPr lang="it-IT" b="1" dirty="0" smtClean="0">
                <a:ea typeface="ＭＳ Ｐゴシック" pitchFamily="34" charset="-128"/>
              </a:rPr>
              <a:t>“</a:t>
            </a:r>
            <a:r>
              <a:rPr lang="it-IT" b="1" dirty="0" err="1" smtClean="0">
                <a:ea typeface="ＭＳ Ｐゴシック" pitchFamily="34" charset="-128"/>
              </a:rPr>
              <a:t>profilazione</a:t>
            </a:r>
            <a:r>
              <a:rPr lang="it-IT" b="1" dirty="0" smtClean="0">
                <a:ea typeface="ＭＳ Ｐゴシック" pitchFamily="34" charset="-128"/>
              </a:rPr>
              <a:t> evoluta” del cliente</a:t>
            </a:r>
            <a:r>
              <a:rPr lang="it-IT" dirty="0" smtClean="0">
                <a:ea typeface="ＭＳ Ｐゴシック" pitchFamily="34" charset="-128"/>
              </a:rPr>
              <a:t>, analoga a quelle effettuate dalla maggior parte delle grandi piattaforme Big </a:t>
            </a:r>
            <a:r>
              <a:rPr lang="it-IT" dirty="0" err="1" smtClean="0">
                <a:ea typeface="ＭＳ Ｐゴシック" pitchFamily="34" charset="-128"/>
              </a:rPr>
              <a:t>Tech</a:t>
            </a:r>
            <a:r>
              <a:rPr lang="it-IT" dirty="0" smtClean="0">
                <a:ea typeface="ＭＳ Ｐゴシック" pitchFamily="34" charset="-128"/>
              </a:rPr>
              <a:t>. </a:t>
            </a:r>
          </a:p>
          <a:p>
            <a:pPr algn="just">
              <a:defRPr/>
            </a:pPr>
            <a:r>
              <a:rPr lang="it-IT" dirty="0" smtClean="0">
                <a:ea typeface="ＭＳ Ｐゴシック" pitchFamily="34" charset="-128"/>
              </a:rPr>
              <a:t>Per questo motivo le banche devono presidiare alcuni aspetti-chiave, tra cui: </a:t>
            </a:r>
          </a:p>
          <a:p>
            <a:pPr marL="171450" indent="-171450" algn="just">
              <a:buFont typeface="Arial" panose="020B0604020202020204" pitchFamily="34" charset="0"/>
              <a:buChar char="•"/>
              <a:defRPr/>
            </a:pPr>
            <a:r>
              <a:rPr lang="it-IT" dirty="0" smtClean="0">
                <a:ea typeface="ＭＳ Ｐゴシック" pitchFamily="34" charset="-128"/>
              </a:rPr>
              <a:t>La presenza sui diversi canali informativi e di contatto, con lo spostamento dalla filiale e dai </a:t>
            </a:r>
            <a:r>
              <a:rPr lang="it-IT" i="1" dirty="0" smtClean="0">
                <a:ea typeface="ＭＳ Ｐゴシック" pitchFamily="34" charset="-128"/>
              </a:rPr>
              <a:t>media </a:t>
            </a:r>
            <a:r>
              <a:rPr lang="it-IT" dirty="0" smtClean="0">
                <a:ea typeface="ＭＳ Ｐゴシック" pitchFamily="34" charset="-128"/>
              </a:rPr>
              <a:t>tradizionali (fogli informativi cartacei, telefono, ecc.) alla </a:t>
            </a:r>
            <a:r>
              <a:rPr lang="it-IT" b="1" dirty="0" smtClean="0">
                <a:ea typeface="ＭＳ Ｐゴシック" pitchFamily="34" charset="-128"/>
              </a:rPr>
              <a:t>copertura massiva delle piattaforme digitali</a:t>
            </a:r>
            <a:r>
              <a:rPr lang="it-IT" dirty="0" smtClean="0">
                <a:ea typeface="ＭＳ Ｐゴシック" pitchFamily="34" charset="-128"/>
              </a:rPr>
              <a:t>. </a:t>
            </a:r>
          </a:p>
          <a:p>
            <a:pPr algn="just">
              <a:defRPr/>
            </a:pPr>
            <a:r>
              <a:rPr lang="it-IT" dirty="0" smtClean="0">
                <a:ea typeface="ＭＳ Ｐゴシック" pitchFamily="34" charset="-128"/>
              </a:rPr>
              <a:t>• La </a:t>
            </a:r>
            <a:r>
              <a:rPr lang="it-IT" b="1" dirty="0" smtClean="0">
                <a:ea typeface="ＭＳ Ｐゴシック" pitchFamily="34" charset="-128"/>
              </a:rPr>
              <a:t>personalizzazione del prodotto/servizio</a:t>
            </a:r>
            <a:r>
              <a:rPr lang="it-IT" dirty="0" smtClean="0">
                <a:ea typeface="ＭＳ Ｐゴシック" pitchFamily="34" charset="-128"/>
              </a:rPr>
              <a:t>, in modo da adattare l’offerta alle nuove e mutevoli esigenze del cliente (anche grazie alle potenzialità dei </a:t>
            </a:r>
            <a:r>
              <a:rPr lang="it-IT" i="1" dirty="0" smtClean="0">
                <a:ea typeface="ＭＳ Ｐゴシック" pitchFamily="34" charset="-128"/>
              </a:rPr>
              <a:t>Big Data Analytics </a:t>
            </a:r>
            <a:r>
              <a:rPr lang="it-IT" dirty="0" smtClean="0">
                <a:ea typeface="ＭＳ Ｐゴシック" pitchFamily="34" charset="-128"/>
              </a:rPr>
              <a:t>nell’analisi del profilo-cliente). </a:t>
            </a:r>
          </a:p>
          <a:p>
            <a:pPr algn="just">
              <a:defRPr/>
            </a:pPr>
            <a:r>
              <a:rPr lang="it-IT" dirty="0" smtClean="0">
                <a:ea typeface="ＭＳ Ｐゴシック" pitchFamily="34" charset="-128"/>
              </a:rPr>
              <a:t>• L’</a:t>
            </a:r>
            <a:r>
              <a:rPr lang="it-IT" b="1" dirty="0" smtClean="0">
                <a:ea typeface="ＭＳ Ｐゴシック" pitchFamily="34" charset="-128"/>
              </a:rPr>
              <a:t>interazione in tempo reale con il cliente</a:t>
            </a:r>
            <a:r>
              <a:rPr lang="it-IT" dirty="0" smtClean="0">
                <a:ea typeface="ＭＳ Ｐゴシック" pitchFamily="34" charset="-128"/>
              </a:rPr>
              <a:t>, per raggiungerlo in ogni luogo e in ogni momento (ad esempio, via </a:t>
            </a:r>
            <a:r>
              <a:rPr lang="it-IT" i="1" dirty="0" smtClean="0">
                <a:ea typeface="ＭＳ Ｐゴシック" pitchFamily="34" charset="-128"/>
              </a:rPr>
              <a:t>chat </a:t>
            </a:r>
            <a:r>
              <a:rPr lang="it-IT" dirty="0" smtClean="0">
                <a:ea typeface="ＭＳ Ｐゴシック" pitchFamily="34" charset="-128"/>
              </a:rPr>
              <a:t>o attraverso i </a:t>
            </a:r>
            <a:r>
              <a:rPr lang="it-IT" i="1" dirty="0" smtClean="0">
                <a:ea typeface="ＭＳ Ｐゴシック" pitchFamily="34" charset="-128"/>
              </a:rPr>
              <a:t>social network</a:t>
            </a:r>
            <a:r>
              <a:rPr lang="it-IT" dirty="0" smtClean="0">
                <a:ea typeface="ＭＳ Ｐゴシック" pitchFamily="34" charset="-128"/>
              </a:rPr>
              <a:t>), superando così la centralità della filiale bancaria (le visite presso lo sportello su base mensile sono infatti calate in Italia da 1,5 a 1,05 tra 2012 e 2016). La quota di utenti che ricorre ad </a:t>
            </a:r>
            <a:r>
              <a:rPr lang="it-IT" i="1" dirty="0" smtClean="0">
                <a:ea typeface="ＭＳ Ｐゴシック" pitchFamily="34" charset="-128"/>
              </a:rPr>
              <a:t>Internet </a:t>
            </a:r>
            <a:r>
              <a:rPr lang="it-IT" dirty="0" smtClean="0">
                <a:ea typeface="ＭＳ Ｐゴシック" pitchFamily="34" charset="-128"/>
              </a:rPr>
              <a:t>o al </a:t>
            </a:r>
            <a:r>
              <a:rPr lang="it-IT" i="1" dirty="0" smtClean="0">
                <a:ea typeface="ＭＳ Ｐゴシック" pitchFamily="34" charset="-128"/>
              </a:rPr>
              <a:t>mobile banking </a:t>
            </a:r>
            <a:r>
              <a:rPr lang="it-IT" dirty="0" smtClean="0">
                <a:ea typeface="ＭＳ Ｐゴシック" pitchFamily="34" charset="-128"/>
              </a:rPr>
              <a:t>ha raggiunto nel 2017 il 62% del totale della clientela (rispetto al 43% del 2012). Inoltre, lo </a:t>
            </a:r>
            <a:r>
              <a:rPr lang="it-IT" i="1" dirty="0" err="1" smtClean="0">
                <a:ea typeface="ＭＳ Ｐゴシック" pitchFamily="34" charset="-128"/>
              </a:rPr>
              <a:t>smartphone</a:t>
            </a:r>
            <a:r>
              <a:rPr lang="it-IT" i="1" dirty="0" smtClean="0">
                <a:ea typeface="ＭＳ Ｐゴシック" pitchFamily="34" charset="-128"/>
              </a:rPr>
              <a:t> </a:t>
            </a:r>
            <a:r>
              <a:rPr lang="it-IT" dirty="0" smtClean="0">
                <a:ea typeface="ＭＳ Ｐゴシック" pitchFamily="34" charset="-128"/>
              </a:rPr>
              <a:t>è ormai un canale di accesso privilegiato ai servizi finanziari: circa un cliente su 3 (quasi 9 milioni di persone) effettua </a:t>
            </a:r>
            <a:r>
              <a:rPr lang="it-IT" i="1" dirty="0" smtClean="0">
                <a:ea typeface="ＭＳ Ｐゴシック" pitchFamily="34" charset="-128"/>
              </a:rPr>
              <a:t>mobile banking </a:t>
            </a:r>
            <a:r>
              <a:rPr lang="it-IT" dirty="0" smtClean="0">
                <a:ea typeface="ＭＳ Ｐゴシック" pitchFamily="34" charset="-128"/>
              </a:rPr>
              <a:t>e il 38% di chi usa il </a:t>
            </a:r>
            <a:r>
              <a:rPr lang="it-IT" i="1" dirty="0" smtClean="0">
                <a:ea typeface="ＭＳ Ｐゴシック" pitchFamily="34" charset="-128"/>
              </a:rPr>
              <a:t>mobile banking </a:t>
            </a:r>
            <a:r>
              <a:rPr lang="it-IT" dirty="0" smtClean="0">
                <a:ea typeface="ＭＳ Ｐゴシック" pitchFamily="34" charset="-128"/>
              </a:rPr>
              <a:t>vi accede quasi ogni giorno </a:t>
            </a:r>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E1F0B1-2501-4A57-9B61-7D31DAA6964F}" type="slidenum">
              <a:rPr lang="it-IT" altLang="it-IT" smtClean="0">
                <a:solidFill>
                  <a:srgbClr val="000000"/>
                </a:solidFill>
                <a:latin typeface="Arial" panose="020B0604020202020204" pitchFamily="34" charset="0"/>
                <a:cs typeface="Arial" panose="020B0604020202020204" pitchFamily="34" charset="0"/>
              </a:rPr>
              <a:pPr>
                <a:spcBef>
                  <a:spcPct val="0"/>
                </a:spcBef>
              </a:pPr>
              <a:t>35</a:t>
            </a:fld>
            <a:endParaRPr lang="it-IT" altLang="it-IT"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38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mtClean="0"/>
              <a:t>in 10 anni </a:t>
            </a:r>
            <a:r>
              <a:rPr lang="it-IT" altLang="it-IT" b="1" smtClean="0"/>
              <a:t>Intesa Sanpaolo ha dimezzato il numero di filiali</a:t>
            </a:r>
            <a:r>
              <a:rPr lang="it-IT" altLang="it-IT" smtClean="0"/>
              <a:t>, in un primo momento con l’obiettivo di ridurre le sovrapposizioni e successivamente per coprire il territorio in modo più efficiente, mentre nello stesso periodo il resto del sistema bancario ha ridotto la rete del 12% . </a:t>
            </a:r>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1D68787-02BA-4594-8E7B-7B94B0A39012}" type="slidenum">
              <a:rPr lang="it-IT" altLang="it-IT" smtClean="0">
                <a:solidFill>
                  <a:srgbClr val="000000"/>
                </a:solidFill>
                <a:latin typeface="Arial" panose="020B0604020202020204" pitchFamily="34" charset="0"/>
                <a:cs typeface="Arial" panose="020B0604020202020204" pitchFamily="34" charset="0"/>
              </a:rPr>
              <a:pPr>
                <a:spcBef>
                  <a:spcPct val="0"/>
                </a:spcBef>
              </a:pPr>
              <a:t>36</a:t>
            </a:fld>
            <a:endParaRPr lang="it-IT" altLang="it-IT"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172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mtClean="0"/>
              <a:t>Infatti, l’indagine realizzata da The European House - Ambrosetti e Openjobmetis presso un campione significativo di aziende basate in Italia, mostra che le caratteristiche determinanti per preferire una banca specifica tra quelle utilizzate sono soprattutto l’attenzione ai costi, la qualità dell’esperienza relazionale e “fattori d </a:t>
            </a:r>
          </a:p>
        </p:txBody>
      </p:sp>
      <p:sp>
        <p:nvSpPr>
          <p:cNvPr id="327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C3D504-D40F-4A36-A413-55F8D4A1DDDA}" type="slidenum">
              <a:rPr lang="it-IT" altLang="it-IT" smtClean="0">
                <a:solidFill>
                  <a:srgbClr val="000000"/>
                </a:solidFill>
                <a:latin typeface="Arial" panose="020B0604020202020204" pitchFamily="34" charset="0"/>
                <a:cs typeface="Arial" panose="020B0604020202020204" pitchFamily="34" charset="0"/>
              </a:rPr>
              <a:pPr>
                <a:spcBef>
                  <a:spcPct val="0"/>
                </a:spcBef>
              </a:pPr>
              <a:t>39</a:t>
            </a:fld>
            <a:endParaRPr lang="it-IT" altLang="it-IT"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14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A3D2E-67FA-4A6F-9EFE-8D39B992ED05}" type="slidenum">
              <a:rPr lang="it-IT"/>
              <a:pPr/>
              <a:t>9</a:t>
            </a:fld>
            <a:endParaRPr lang="it-IT"/>
          </a:p>
        </p:txBody>
      </p:sp>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4644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7295EDA-6D61-4FB5-8327-06DC58EBEBA2}" type="slidenum">
              <a:rPr lang="it-IT" altLang="it-IT" smtClean="0">
                <a:solidFill>
                  <a:srgbClr val="000000"/>
                </a:solidFill>
                <a:latin typeface="Arial" panose="020B0604020202020204" pitchFamily="34" charset="0"/>
                <a:cs typeface="Arial" panose="020B0604020202020204" pitchFamily="34" charset="0"/>
              </a:rPr>
              <a:pPr>
                <a:spcBef>
                  <a:spcPct val="0"/>
                </a:spcBef>
              </a:pPr>
              <a:t>10</a:t>
            </a:fld>
            <a:endParaRPr lang="it-IT" altLang="it-IT"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92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
        <p:nvSpPr>
          <p:cNvPr id="430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7187FB2-CBBC-46FC-81A6-4B4053B19000}" type="slidenum">
              <a:rPr lang="it-IT" altLang="it-IT" smtClean="0">
                <a:solidFill>
                  <a:srgbClr val="000000"/>
                </a:solidFill>
                <a:latin typeface="Arial" panose="020B0604020202020204" pitchFamily="34" charset="0"/>
                <a:cs typeface="Arial" panose="020B0604020202020204" pitchFamily="34" charset="0"/>
              </a:rPr>
              <a:pPr>
                <a:spcBef>
                  <a:spcPct val="0"/>
                </a:spcBef>
              </a:pPr>
              <a:t>11</a:t>
            </a:fld>
            <a:endParaRPr lang="it-IT" altLang="it-IT"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09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E902D-F0FE-499A-8462-6E756350113A}" type="slidenum">
              <a:rPr lang="it-IT"/>
              <a:pPr/>
              <a:t>20</a:t>
            </a:fld>
            <a:endParaRPr lang="it-IT"/>
          </a:p>
        </p:txBody>
      </p:sp>
      <p:sp>
        <p:nvSpPr>
          <p:cNvPr id="73730" name="Rectangle 2"/>
          <p:cNvSpPr>
            <a:spLocks noGrp="1" noRot="1" noChangeAspect="1" noChangeArrowheads="1" noTextEdit="1"/>
          </p:cNvSpPr>
          <p:nvPr>
            <p:ph type="sldImg"/>
          </p:nvPr>
        </p:nvSpPr>
        <p:spPr>
          <a:xfrm>
            <a:off x="381000" y="685800"/>
            <a:ext cx="6096000" cy="3429000"/>
          </a:xfrm>
          <a:ln/>
        </p:spPr>
      </p:sp>
      <p:sp>
        <p:nvSpPr>
          <p:cNvPr id="737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94834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B308C-8612-4BF8-AB62-46FFBA9C1801}" type="slidenum">
              <a:rPr lang="it-IT"/>
              <a:pPr/>
              <a:t>21</a:t>
            </a:fld>
            <a:endParaRPr lang="it-IT"/>
          </a:p>
        </p:txBody>
      </p:sp>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473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A2444-E5F9-4BA9-AB02-155D15D78129}" type="slidenum">
              <a:rPr lang="it-IT"/>
              <a:pPr/>
              <a:t>28</a:t>
            </a:fld>
            <a:endParaRPr lang="it-IT"/>
          </a:p>
        </p:txBody>
      </p:sp>
      <p:sp>
        <p:nvSpPr>
          <p:cNvPr id="15362" name="Rectangle 2"/>
          <p:cNvSpPr>
            <a:spLocks noGrp="1" noRot="1" noChangeAspect="1" noChangeArrowheads="1" noTextEdit="1"/>
          </p:cNvSpPr>
          <p:nvPr>
            <p:ph type="sldImg"/>
          </p:nvPr>
        </p:nvSpPr>
        <p:spPr>
          <a:xfrm>
            <a:off x="1666875" y="685800"/>
            <a:ext cx="3451225" cy="1941513"/>
          </a:xfrm>
          <a:ln/>
        </p:spPr>
      </p:sp>
      <p:sp>
        <p:nvSpPr>
          <p:cNvPr id="15363" name="Rectangle 3"/>
          <p:cNvSpPr>
            <a:spLocks noGrp="1" noChangeArrowheads="1"/>
          </p:cNvSpPr>
          <p:nvPr>
            <p:ph type="body" idx="1"/>
          </p:nvPr>
        </p:nvSpPr>
        <p:spPr>
          <a:xfrm>
            <a:off x="260350" y="3132138"/>
            <a:ext cx="6337300" cy="5326062"/>
          </a:xfrm>
        </p:spPr>
        <p:txBody>
          <a:bodyPr/>
          <a:lstStyle/>
          <a:p>
            <a:endParaRPr lang="en-US" sz="1000">
              <a:latin typeface="Times New Roman" pitchFamily="18" charset="0"/>
            </a:endParaRPr>
          </a:p>
        </p:txBody>
      </p:sp>
    </p:spTree>
    <p:extLst>
      <p:ext uri="{BB962C8B-B14F-4D97-AF65-F5344CB8AC3E}">
        <p14:creationId xmlns:p14="http://schemas.microsoft.com/office/powerpoint/2010/main" val="80953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61257-B9EE-4733-B47E-700D990733BE}" type="slidenum">
              <a:rPr lang="it-IT"/>
              <a:pPr/>
              <a:t>29</a:t>
            </a:fld>
            <a:endParaRPr lang="it-IT"/>
          </a:p>
        </p:txBody>
      </p:sp>
      <p:sp>
        <p:nvSpPr>
          <p:cNvPr id="21506" name="Rectangle 2"/>
          <p:cNvSpPr>
            <a:spLocks noGrp="1" noRot="1" noChangeAspect="1" noChangeArrowheads="1" noTextEdit="1"/>
          </p:cNvSpPr>
          <p:nvPr>
            <p:ph type="sldImg"/>
          </p:nvPr>
        </p:nvSpPr>
        <p:spPr>
          <a:xfrm>
            <a:off x="1631950" y="250825"/>
            <a:ext cx="3449638" cy="1941513"/>
          </a:xfrm>
          <a:ln/>
        </p:spPr>
      </p:sp>
      <p:sp>
        <p:nvSpPr>
          <p:cNvPr id="21507" name="Rectangle 3"/>
          <p:cNvSpPr>
            <a:spLocks noGrp="1" noChangeArrowheads="1"/>
          </p:cNvSpPr>
          <p:nvPr>
            <p:ph type="body" idx="1"/>
          </p:nvPr>
        </p:nvSpPr>
        <p:spPr>
          <a:xfrm>
            <a:off x="404813" y="2411413"/>
            <a:ext cx="6119812" cy="6337300"/>
          </a:xfrm>
        </p:spPr>
        <p:txBody>
          <a:bodyPr/>
          <a:lstStyle/>
          <a:p>
            <a:pPr algn="just">
              <a:lnSpc>
                <a:spcPct val="80000"/>
              </a:lnSpc>
            </a:pPr>
            <a:endParaRPr lang="en-US" sz="1000" b="1" i="1" u="sng">
              <a:latin typeface="Times New Roman" pitchFamily="18" charset="0"/>
            </a:endParaRPr>
          </a:p>
        </p:txBody>
      </p:sp>
    </p:spTree>
    <p:extLst>
      <p:ext uri="{BB962C8B-B14F-4D97-AF65-F5344CB8AC3E}">
        <p14:creationId xmlns:p14="http://schemas.microsoft.com/office/powerpoint/2010/main" val="275847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BDB72-F273-4C46-ADA5-2F7680230279}" type="slidenum">
              <a:rPr lang="it-IT"/>
              <a:pPr/>
              <a:t>30</a:t>
            </a:fld>
            <a:endParaRPr lang="it-IT"/>
          </a:p>
        </p:txBody>
      </p:sp>
      <p:sp>
        <p:nvSpPr>
          <p:cNvPr id="98306" name="Rectangle 2"/>
          <p:cNvSpPr>
            <a:spLocks noGrp="1" noRot="1" noChangeAspect="1" noChangeArrowheads="1" noTextEdit="1"/>
          </p:cNvSpPr>
          <p:nvPr>
            <p:ph type="sldImg"/>
          </p:nvPr>
        </p:nvSpPr>
        <p:spPr>
          <a:xfrm>
            <a:off x="1319213" y="250825"/>
            <a:ext cx="4217987" cy="2373313"/>
          </a:xfrm>
          <a:ln/>
        </p:spPr>
      </p:sp>
      <p:sp>
        <p:nvSpPr>
          <p:cNvPr id="98307" name="Rectangle 3"/>
          <p:cNvSpPr>
            <a:spLocks noGrp="1" noChangeArrowheads="1"/>
          </p:cNvSpPr>
          <p:nvPr>
            <p:ph type="body" idx="1"/>
          </p:nvPr>
        </p:nvSpPr>
        <p:spPr>
          <a:xfrm>
            <a:off x="333375" y="2916238"/>
            <a:ext cx="6191250" cy="5541962"/>
          </a:xfrm>
        </p:spPr>
        <p:txBody>
          <a:bodyPr/>
          <a:lstStyle/>
          <a:p>
            <a:pPr>
              <a:lnSpc>
                <a:spcPct val="80000"/>
              </a:lnSpc>
            </a:pPr>
            <a:endParaRPr lang="en-US" sz="800"/>
          </a:p>
        </p:txBody>
      </p:sp>
    </p:spTree>
    <p:extLst>
      <p:ext uri="{BB962C8B-B14F-4D97-AF65-F5344CB8AC3E}">
        <p14:creationId xmlns:p14="http://schemas.microsoft.com/office/powerpoint/2010/main" val="335662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ltLang="en-US"/>
          </a:p>
        </p:txBody>
      </p:sp>
      <p:sp>
        <p:nvSpPr>
          <p:cNvPr id="5" name="Footer Placeholder 4"/>
          <p:cNvSpPr>
            <a:spLocks noGrp="1"/>
          </p:cNvSpPr>
          <p:nvPr>
            <p:ph type="ftr" sz="quarter" idx="11"/>
          </p:nvPr>
        </p:nvSpPr>
        <p:spPr/>
        <p:txBody>
          <a:bodyPr/>
          <a:lstStyle/>
          <a:p>
            <a:endParaRPr lang="it-IT" altLang="en-US"/>
          </a:p>
        </p:txBody>
      </p:sp>
      <p:sp>
        <p:nvSpPr>
          <p:cNvPr id="6" name="Slide Number Placeholder 5"/>
          <p:cNvSpPr>
            <a:spLocks noGrp="1"/>
          </p:cNvSpPr>
          <p:nvPr>
            <p:ph type="sldNum" sz="quarter" idx="12"/>
          </p:nvPr>
        </p:nvSpPr>
        <p:spPr/>
        <p:txBody>
          <a:bodyPr/>
          <a:lstStyle/>
          <a:p>
            <a:fld id="{8921774C-7068-48D3-BAB6-8BE349D3507E}" type="slidenum">
              <a:rPr lang="it-IT" altLang="en-US" smtClean="0"/>
              <a:pPr/>
              <a:t>‹N›</a:t>
            </a:fld>
            <a:endParaRPr lang="it-IT"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73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endParaRPr lang="it-IT" altLang="en-US"/>
          </a:p>
        </p:txBody>
      </p:sp>
      <p:sp>
        <p:nvSpPr>
          <p:cNvPr id="5" name="Footer Placeholder 4"/>
          <p:cNvSpPr>
            <a:spLocks noGrp="1"/>
          </p:cNvSpPr>
          <p:nvPr>
            <p:ph type="ftr" sz="quarter" idx="11"/>
          </p:nvPr>
        </p:nvSpPr>
        <p:spPr/>
        <p:txBody>
          <a:bodyPr/>
          <a:lstStyle/>
          <a:p>
            <a:endParaRPr lang="it-IT" altLang="en-US"/>
          </a:p>
        </p:txBody>
      </p:sp>
      <p:sp>
        <p:nvSpPr>
          <p:cNvPr id="6" name="Slide Number Placeholder 5"/>
          <p:cNvSpPr>
            <a:spLocks noGrp="1"/>
          </p:cNvSpPr>
          <p:nvPr>
            <p:ph type="sldNum" sz="quarter" idx="12"/>
          </p:nvPr>
        </p:nvSpPr>
        <p:spPr/>
        <p:txBody>
          <a:bodyPr/>
          <a:lstStyle/>
          <a:p>
            <a:fld id="{95C99868-AC36-498F-BB65-52B38C7A6D94}" type="slidenum">
              <a:rPr lang="it-IT" altLang="en-US" smtClean="0"/>
              <a:pPr/>
              <a:t>‹N›</a:t>
            </a:fld>
            <a:endParaRPr lang="it-IT" altLang="en-US"/>
          </a:p>
        </p:txBody>
      </p:sp>
    </p:spTree>
    <p:extLst>
      <p:ext uri="{BB962C8B-B14F-4D97-AF65-F5344CB8AC3E}">
        <p14:creationId xmlns:p14="http://schemas.microsoft.com/office/powerpoint/2010/main" val="271845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endParaRPr lang="it-IT" altLang="en-US"/>
          </a:p>
        </p:txBody>
      </p:sp>
      <p:sp>
        <p:nvSpPr>
          <p:cNvPr id="5" name="Footer Placeholder 4"/>
          <p:cNvSpPr>
            <a:spLocks noGrp="1"/>
          </p:cNvSpPr>
          <p:nvPr>
            <p:ph type="ftr" sz="quarter" idx="11"/>
          </p:nvPr>
        </p:nvSpPr>
        <p:spPr/>
        <p:txBody>
          <a:bodyPr/>
          <a:lstStyle/>
          <a:p>
            <a:endParaRPr lang="it-IT" altLang="en-US"/>
          </a:p>
        </p:txBody>
      </p:sp>
      <p:sp>
        <p:nvSpPr>
          <p:cNvPr id="6" name="Slide Number Placeholder 5"/>
          <p:cNvSpPr>
            <a:spLocks noGrp="1"/>
          </p:cNvSpPr>
          <p:nvPr>
            <p:ph type="sldNum" sz="quarter" idx="12"/>
          </p:nvPr>
        </p:nvSpPr>
        <p:spPr/>
        <p:txBody>
          <a:bodyPr/>
          <a:lstStyle/>
          <a:p>
            <a:fld id="{74518A0A-0917-4C72-96F8-123AC1D1BA19}" type="slidenum">
              <a:rPr lang="it-IT" altLang="en-US" smtClean="0"/>
              <a:pPr/>
              <a:t>‹N›</a:t>
            </a:fld>
            <a:endParaRPr lang="it-IT" altLang="en-US"/>
          </a:p>
        </p:txBody>
      </p:sp>
    </p:spTree>
    <p:extLst>
      <p:ext uri="{BB962C8B-B14F-4D97-AF65-F5344CB8AC3E}">
        <p14:creationId xmlns:p14="http://schemas.microsoft.com/office/powerpoint/2010/main" val="1653043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olo e contenuto">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95300" y="0"/>
            <a:ext cx="1069551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it-IT" altLang="it-IT" smtClean="0"/>
              <a:t>Fare clic per modificare lo stile del titolo</a:t>
            </a:r>
            <a:endParaRPr lang="en-US" altLang="it-IT" smtClean="0"/>
          </a:p>
        </p:txBody>
      </p:sp>
    </p:spTree>
    <p:extLst>
      <p:ext uri="{BB962C8B-B14F-4D97-AF65-F5344CB8AC3E}">
        <p14:creationId xmlns:p14="http://schemas.microsoft.com/office/powerpoint/2010/main" val="15321090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F14EB30A-BBF7-4B51-A506-255B61DCAF71}" type="datetime1">
              <a:rPr lang="en-US" smtClean="0"/>
              <a:t>3/3/2020</a:t>
            </a:fld>
            <a:endParaRPr lang="en-US"/>
          </a:p>
        </p:txBody>
      </p:sp>
      <p:sp>
        <p:nvSpPr>
          <p:cNvPr id="5" name="Segnaposto piè di pagina 4"/>
          <p:cNvSpPr>
            <a:spLocks noGrp="1"/>
          </p:cNvSpPr>
          <p:nvPr>
            <p:ph type="ftr" sz="quarter" idx="11"/>
          </p:nvPr>
        </p:nvSpPr>
        <p:spPr/>
        <p:txBody>
          <a:bodyPr/>
          <a:lstStyle/>
          <a:p>
            <a:r>
              <a:rPr lang="en-US" smtClean="0"/>
              <a:t>Bozza team</a:t>
            </a:r>
            <a:endParaRPr lang="en-US"/>
          </a:p>
        </p:txBody>
      </p:sp>
      <p:sp>
        <p:nvSpPr>
          <p:cNvPr id="6" name="Segnaposto numero diapositiva 5"/>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410268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FD2001D4-3774-4A4D-A7A0-B83CB9F5E40C}" type="datetime1">
              <a:rPr lang="en-US" smtClean="0"/>
              <a:t>3/3/2020</a:t>
            </a:fld>
            <a:endParaRPr lang="en-US"/>
          </a:p>
        </p:txBody>
      </p:sp>
      <p:sp>
        <p:nvSpPr>
          <p:cNvPr id="5" name="Segnaposto piè di pagina 4"/>
          <p:cNvSpPr>
            <a:spLocks noGrp="1"/>
          </p:cNvSpPr>
          <p:nvPr>
            <p:ph type="ftr" sz="quarter" idx="11"/>
          </p:nvPr>
        </p:nvSpPr>
        <p:spPr/>
        <p:txBody>
          <a:bodyPr/>
          <a:lstStyle/>
          <a:p>
            <a:r>
              <a:rPr lang="en-US" smtClean="0"/>
              <a:t>Bozza team</a:t>
            </a:r>
            <a:endParaRPr lang="en-US"/>
          </a:p>
        </p:txBody>
      </p:sp>
      <p:sp>
        <p:nvSpPr>
          <p:cNvPr id="6" name="Segnaposto numero diapositiva 5"/>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2266391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CE750CA-85D2-4922-91AE-D58BBBEEB02C}" type="datetime1">
              <a:rPr lang="en-US" smtClean="0"/>
              <a:t>3/3/2020</a:t>
            </a:fld>
            <a:endParaRPr lang="en-US"/>
          </a:p>
        </p:txBody>
      </p:sp>
      <p:sp>
        <p:nvSpPr>
          <p:cNvPr id="5" name="Segnaposto piè di pagina 4"/>
          <p:cNvSpPr>
            <a:spLocks noGrp="1"/>
          </p:cNvSpPr>
          <p:nvPr>
            <p:ph type="ftr" sz="quarter" idx="11"/>
          </p:nvPr>
        </p:nvSpPr>
        <p:spPr/>
        <p:txBody>
          <a:bodyPr/>
          <a:lstStyle/>
          <a:p>
            <a:r>
              <a:rPr lang="en-US" smtClean="0"/>
              <a:t>Bozza team</a:t>
            </a:r>
            <a:endParaRPr lang="en-US"/>
          </a:p>
        </p:txBody>
      </p:sp>
      <p:sp>
        <p:nvSpPr>
          <p:cNvPr id="6" name="Segnaposto numero diapositiva 5"/>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90223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365C6732-23E5-4B82-968B-61446B596B22}" type="datetime1">
              <a:rPr lang="en-US" smtClean="0"/>
              <a:t>3/3/2020</a:t>
            </a:fld>
            <a:endParaRPr lang="en-US"/>
          </a:p>
        </p:txBody>
      </p:sp>
      <p:sp>
        <p:nvSpPr>
          <p:cNvPr id="6" name="Segnaposto piè di pagina 5"/>
          <p:cNvSpPr>
            <a:spLocks noGrp="1"/>
          </p:cNvSpPr>
          <p:nvPr>
            <p:ph type="ftr" sz="quarter" idx="11"/>
          </p:nvPr>
        </p:nvSpPr>
        <p:spPr/>
        <p:txBody>
          <a:bodyPr/>
          <a:lstStyle/>
          <a:p>
            <a:r>
              <a:rPr lang="en-US" smtClean="0"/>
              <a:t>Bozza team</a:t>
            </a:r>
            <a:endParaRPr lang="en-US"/>
          </a:p>
        </p:txBody>
      </p:sp>
      <p:sp>
        <p:nvSpPr>
          <p:cNvPr id="7" name="Segnaposto numero diapositiva 6"/>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187347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3855271C-46E6-4791-95F6-AB26A4EF77DE}" type="datetime1">
              <a:rPr lang="en-US" smtClean="0"/>
              <a:t>3/3/2020</a:t>
            </a:fld>
            <a:endParaRPr lang="en-US"/>
          </a:p>
        </p:txBody>
      </p:sp>
      <p:sp>
        <p:nvSpPr>
          <p:cNvPr id="8" name="Segnaposto piè di pagina 7"/>
          <p:cNvSpPr>
            <a:spLocks noGrp="1"/>
          </p:cNvSpPr>
          <p:nvPr>
            <p:ph type="ftr" sz="quarter" idx="11"/>
          </p:nvPr>
        </p:nvSpPr>
        <p:spPr/>
        <p:txBody>
          <a:bodyPr/>
          <a:lstStyle/>
          <a:p>
            <a:r>
              <a:rPr lang="en-US" smtClean="0"/>
              <a:t>Bozza team</a:t>
            </a:r>
            <a:endParaRPr lang="en-US"/>
          </a:p>
        </p:txBody>
      </p:sp>
      <p:sp>
        <p:nvSpPr>
          <p:cNvPr id="9" name="Segnaposto numero diapositiva 8"/>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3652033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87C85EA5-53A1-4869-AC76-FA0FD272FF1D}" type="datetime1">
              <a:rPr lang="en-US" smtClean="0"/>
              <a:t>3/3/2020</a:t>
            </a:fld>
            <a:endParaRPr lang="en-US"/>
          </a:p>
        </p:txBody>
      </p:sp>
      <p:sp>
        <p:nvSpPr>
          <p:cNvPr id="4" name="Segnaposto piè di pagina 3"/>
          <p:cNvSpPr>
            <a:spLocks noGrp="1"/>
          </p:cNvSpPr>
          <p:nvPr>
            <p:ph type="ftr" sz="quarter" idx="11"/>
          </p:nvPr>
        </p:nvSpPr>
        <p:spPr/>
        <p:txBody>
          <a:bodyPr/>
          <a:lstStyle/>
          <a:p>
            <a:r>
              <a:rPr lang="en-US" smtClean="0"/>
              <a:t>Bozza team</a:t>
            </a:r>
            <a:endParaRPr lang="en-US"/>
          </a:p>
        </p:txBody>
      </p:sp>
      <p:sp>
        <p:nvSpPr>
          <p:cNvPr id="5" name="Segnaposto numero diapositiva 4"/>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2364982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150D51-BCDD-429F-A9AF-F86E2B2DF115}" type="datetime1">
              <a:rPr lang="en-US" smtClean="0"/>
              <a:t>3/3/2020</a:t>
            </a:fld>
            <a:endParaRPr lang="en-US"/>
          </a:p>
        </p:txBody>
      </p:sp>
      <p:sp>
        <p:nvSpPr>
          <p:cNvPr id="3" name="Segnaposto piè di pagina 2"/>
          <p:cNvSpPr>
            <a:spLocks noGrp="1"/>
          </p:cNvSpPr>
          <p:nvPr>
            <p:ph type="ftr" sz="quarter" idx="11"/>
          </p:nvPr>
        </p:nvSpPr>
        <p:spPr/>
        <p:txBody>
          <a:bodyPr/>
          <a:lstStyle/>
          <a:p>
            <a:r>
              <a:rPr lang="en-US" smtClean="0"/>
              <a:t>Bozza team</a:t>
            </a:r>
            <a:endParaRPr lang="en-US"/>
          </a:p>
        </p:txBody>
      </p:sp>
      <p:sp>
        <p:nvSpPr>
          <p:cNvPr id="4" name="Segnaposto numero diapositiva 3"/>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321950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958734" y="-22167"/>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154083" y="2178243"/>
            <a:ext cx="1005840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endParaRPr lang="it-IT" altLang="en-US"/>
          </a:p>
        </p:txBody>
      </p:sp>
      <p:sp>
        <p:nvSpPr>
          <p:cNvPr id="5" name="Footer Placeholder 4"/>
          <p:cNvSpPr>
            <a:spLocks noGrp="1"/>
          </p:cNvSpPr>
          <p:nvPr>
            <p:ph type="ftr" sz="quarter" idx="11"/>
          </p:nvPr>
        </p:nvSpPr>
        <p:spPr/>
        <p:txBody>
          <a:bodyPr/>
          <a:lstStyle/>
          <a:p>
            <a:endParaRPr lang="it-IT" altLang="en-US"/>
          </a:p>
        </p:txBody>
      </p:sp>
      <p:sp>
        <p:nvSpPr>
          <p:cNvPr id="6" name="Slide Number Placeholder 5"/>
          <p:cNvSpPr>
            <a:spLocks noGrp="1"/>
          </p:cNvSpPr>
          <p:nvPr>
            <p:ph type="sldNum" sz="quarter" idx="12"/>
          </p:nvPr>
        </p:nvSpPr>
        <p:spPr/>
        <p:txBody>
          <a:bodyPr/>
          <a:lstStyle/>
          <a:p>
            <a:fld id="{5AFF7246-C83D-4652-BB1C-CFAEF479DAFE}" type="slidenum">
              <a:rPr lang="it-IT" altLang="en-US" smtClean="0"/>
              <a:pPr/>
              <a:t>‹N›</a:t>
            </a:fld>
            <a:endParaRPr lang="it-IT" altLang="en-US"/>
          </a:p>
        </p:txBody>
      </p:sp>
    </p:spTree>
    <p:extLst>
      <p:ext uri="{BB962C8B-B14F-4D97-AF65-F5344CB8AC3E}">
        <p14:creationId xmlns:p14="http://schemas.microsoft.com/office/powerpoint/2010/main" val="658916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9D69C58-5773-4175-AA02-A212A7F94E70}" type="datetime1">
              <a:rPr lang="en-US" smtClean="0"/>
              <a:t>3/3/2020</a:t>
            </a:fld>
            <a:endParaRPr lang="en-US"/>
          </a:p>
        </p:txBody>
      </p:sp>
      <p:sp>
        <p:nvSpPr>
          <p:cNvPr id="6" name="Segnaposto piè di pagina 5"/>
          <p:cNvSpPr>
            <a:spLocks noGrp="1"/>
          </p:cNvSpPr>
          <p:nvPr>
            <p:ph type="ftr" sz="quarter" idx="11"/>
          </p:nvPr>
        </p:nvSpPr>
        <p:spPr/>
        <p:txBody>
          <a:bodyPr/>
          <a:lstStyle/>
          <a:p>
            <a:r>
              <a:rPr lang="en-US" smtClean="0"/>
              <a:t>Bozza team</a:t>
            </a:r>
            <a:endParaRPr lang="en-US"/>
          </a:p>
        </p:txBody>
      </p:sp>
      <p:sp>
        <p:nvSpPr>
          <p:cNvPr id="7" name="Segnaposto numero diapositiva 6"/>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113016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BF9BD03-A051-4A94-A252-57EDA98195E7}" type="datetime1">
              <a:rPr lang="en-US" smtClean="0"/>
              <a:t>3/3/2020</a:t>
            </a:fld>
            <a:endParaRPr lang="en-US"/>
          </a:p>
        </p:txBody>
      </p:sp>
      <p:sp>
        <p:nvSpPr>
          <p:cNvPr id="6" name="Segnaposto piè di pagina 5"/>
          <p:cNvSpPr>
            <a:spLocks noGrp="1"/>
          </p:cNvSpPr>
          <p:nvPr>
            <p:ph type="ftr" sz="quarter" idx="11"/>
          </p:nvPr>
        </p:nvSpPr>
        <p:spPr/>
        <p:txBody>
          <a:bodyPr/>
          <a:lstStyle/>
          <a:p>
            <a:r>
              <a:rPr lang="en-US" smtClean="0"/>
              <a:t>Bozza team</a:t>
            </a:r>
            <a:endParaRPr lang="en-US"/>
          </a:p>
        </p:txBody>
      </p:sp>
      <p:sp>
        <p:nvSpPr>
          <p:cNvPr id="7" name="Segnaposto numero diapositiva 6"/>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1619015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803D84E-C57A-4543-89A1-92AEA7F6566F}" type="datetime1">
              <a:rPr lang="en-US" smtClean="0"/>
              <a:t>3/3/2020</a:t>
            </a:fld>
            <a:endParaRPr lang="en-US"/>
          </a:p>
        </p:txBody>
      </p:sp>
      <p:sp>
        <p:nvSpPr>
          <p:cNvPr id="5" name="Segnaposto piè di pagina 4"/>
          <p:cNvSpPr>
            <a:spLocks noGrp="1"/>
          </p:cNvSpPr>
          <p:nvPr>
            <p:ph type="ftr" sz="quarter" idx="11"/>
          </p:nvPr>
        </p:nvSpPr>
        <p:spPr/>
        <p:txBody>
          <a:bodyPr/>
          <a:lstStyle/>
          <a:p>
            <a:r>
              <a:rPr lang="en-US" smtClean="0"/>
              <a:t>Bozza team</a:t>
            </a:r>
            <a:endParaRPr lang="en-US"/>
          </a:p>
        </p:txBody>
      </p:sp>
      <p:sp>
        <p:nvSpPr>
          <p:cNvPr id="6" name="Segnaposto numero diapositiva 5"/>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3399953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BAB08690-CC93-4BCA-995F-A76076EC4466}" type="datetime1">
              <a:rPr lang="en-US" smtClean="0"/>
              <a:t>3/3/2020</a:t>
            </a:fld>
            <a:endParaRPr lang="en-US"/>
          </a:p>
        </p:txBody>
      </p:sp>
      <p:sp>
        <p:nvSpPr>
          <p:cNvPr id="5" name="Segnaposto piè di pagina 4"/>
          <p:cNvSpPr>
            <a:spLocks noGrp="1"/>
          </p:cNvSpPr>
          <p:nvPr>
            <p:ph type="ftr" sz="quarter" idx="11"/>
          </p:nvPr>
        </p:nvSpPr>
        <p:spPr/>
        <p:txBody>
          <a:bodyPr/>
          <a:lstStyle/>
          <a:p>
            <a:r>
              <a:rPr lang="en-US" smtClean="0"/>
              <a:t>Bozza team</a:t>
            </a:r>
            <a:endParaRPr lang="en-US"/>
          </a:p>
        </p:txBody>
      </p:sp>
      <p:sp>
        <p:nvSpPr>
          <p:cNvPr id="6" name="Segnaposto numero diapositiva 5"/>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395907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endParaRPr lang="it-IT" altLang="en-US"/>
          </a:p>
        </p:txBody>
      </p:sp>
      <p:sp>
        <p:nvSpPr>
          <p:cNvPr id="5" name="Footer Placeholder 4"/>
          <p:cNvSpPr>
            <a:spLocks noGrp="1"/>
          </p:cNvSpPr>
          <p:nvPr>
            <p:ph type="ftr" sz="quarter" idx="11"/>
          </p:nvPr>
        </p:nvSpPr>
        <p:spPr/>
        <p:txBody>
          <a:bodyPr/>
          <a:lstStyle/>
          <a:p>
            <a:endParaRPr lang="it-IT" altLang="en-US"/>
          </a:p>
        </p:txBody>
      </p:sp>
      <p:sp>
        <p:nvSpPr>
          <p:cNvPr id="6" name="Slide Number Placeholder 5"/>
          <p:cNvSpPr>
            <a:spLocks noGrp="1"/>
          </p:cNvSpPr>
          <p:nvPr>
            <p:ph type="sldNum" sz="quarter" idx="12"/>
          </p:nvPr>
        </p:nvSpPr>
        <p:spPr/>
        <p:txBody>
          <a:bodyPr/>
          <a:lstStyle/>
          <a:p>
            <a:fld id="{382EBCA6-A468-4612-A90D-22D4E1C2F6ED}" type="slidenum">
              <a:rPr lang="it-IT" altLang="en-US" smtClean="0"/>
              <a:pPr/>
              <a:t>‹N›</a:t>
            </a:fld>
            <a:endParaRPr lang="it-IT"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88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endParaRPr lang="it-IT" altLang="en-US"/>
          </a:p>
        </p:txBody>
      </p:sp>
      <p:sp>
        <p:nvSpPr>
          <p:cNvPr id="6" name="Footer Placeholder 5"/>
          <p:cNvSpPr>
            <a:spLocks noGrp="1"/>
          </p:cNvSpPr>
          <p:nvPr>
            <p:ph type="ftr" sz="quarter" idx="11"/>
          </p:nvPr>
        </p:nvSpPr>
        <p:spPr/>
        <p:txBody>
          <a:bodyPr/>
          <a:lstStyle/>
          <a:p>
            <a:endParaRPr lang="it-IT" altLang="en-US"/>
          </a:p>
        </p:txBody>
      </p:sp>
      <p:sp>
        <p:nvSpPr>
          <p:cNvPr id="7" name="Slide Number Placeholder 6"/>
          <p:cNvSpPr>
            <a:spLocks noGrp="1"/>
          </p:cNvSpPr>
          <p:nvPr>
            <p:ph type="sldNum" sz="quarter" idx="12"/>
          </p:nvPr>
        </p:nvSpPr>
        <p:spPr/>
        <p:txBody>
          <a:bodyPr/>
          <a:lstStyle/>
          <a:p>
            <a:fld id="{1E594198-4DF0-4BA5-AFD6-A85EE6654B11}" type="slidenum">
              <a:rPr lang="it-IT" altLang="en-US" smtClean="0"/>
              <a:pPr/>
              <a:t>‹N›</a:t>
            </a:fld>
            <a:endParaRPr lang="it-IT" altLang="en-US"/>
          </a:p>
        </p:txBody>
      </p:sp>
    </p:spTree>
    <p:extLst>
      <p:ext uri="{BB962C8B-B14F-4D97-AF65-F5344CB8AC3E}">
        <p14:creationId xmlns:p14="http://schemas.microsoft.com/office/powerpoint/2010/main" val="154050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endParaRPr lang="it-IT" altLang="en-US"/>
          </a:p>
        </p:txBody>
      </p:sp>
      <p:sp>
        <p:nvSpPr>
          <p:cNvPr id="8" name="Footer Placeholder 7"/>
          <p:cNvSpPr>
            <a:spLocks noGrp="1"/>
          </p:cNvSpPr>
          <p:nvPr>
            <p:ph type="ftr" sz="quarter" idx="11"/>
          </p:nvPr>
        </p:nvSpPr>
        <p:spPr/>
        <p:txBody>
          <a:bodyPr/>
          <a:lstStyle/>
          <a:p>
            <a:endParaRPr lang="it-IT" altLang="en-US"/>
          </a:p>
        </p:txBody>
      </p:sp>
      <p:sp>
        <p:nvSpPr>
          <p:cNvPr id="9" name="Slide Number Placeholder 8"/>
          <p:cNvSpPr>
            <a:spLocks noGrp="1"/>
          </p:cNvSpPr>
          <p:nvPr>
            <p:ph type="sldNum" sz="quarter" idx="12"/>
          </p:nvPr>
        </p:nvSpPr>
        <p:spPr/>
        <p:txBody>
          <a:bodyPr/>
          <a:lstStyle/>
          <a:p>
            <a:fld id="{5C66B2EE-F0E8-4CB7-9695-AA358B1A93D4}" type="slidenum">
              <a:rPr lang="it-IT" altLang="en-US" smtClean="0"/>
              <a:pPr/>
              <a:t>‹N›</a:t>
            </a:fld>
            <a:endParaRPr lang="it-IT" altLang="en-US"/>
          </a:p>
        </p:txBody>
      </p:sp>
    </p:spTree>
    <p:extLst>
      <p:ext uri="{BB962C8B-B14F-4D97-AF65-F5344CB8AC3E}">
        <p14:creationId xmlns:p14="http://schemas.microsoft.com/office/powerpoint/2010/main" val="13919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endParaRPr lang="it-IT" altLang="en-US"/>
          </a:p>
        </p:txBody>
      </p:sp>
      <p:sp>
        <p:nvSpPr>
          <p:cNvPr id="4" name="Footer Placeholder 3"/>
          <p:cNvSpPr>
            <a:spLocks noGrp="1"/>
          </p:cNvSpPr>
          <p:nvPr>
            <p:ph type="ftr" sz="quarter" idx="11"/>
          </p:nvPr>
        </p:nvSpPr>
        <p:spPr/>
        <p:txBody>
          <a:bodyPr/>
          <a:lstStyle/>
          <a:p>
            <a:endParaRPr lang="it-IT" altLang="en-US"/>
          </a:p>
        </p:txBody>
      </p:sp>
      <p:sp>
        <p:nvSpPr>
          <p:cNvPr id="5" name="Slide Number Placeholder 4"/>
          <p:cNvSpPr>
            <a:spLocks noGrp="1"/>
          </p:cNvSpPr>
          <p:nvPr>
            <p:ph type="sldNum" sz="quarter" idx="12"/>
          </p:nvPr>
        </p:nvSpPr>
        <p:spPr/>
        <p:txBody>
          <a:bodyPr/>
          <a:lstStyle/>
          <a:p>
            <a:fld id="{2BD780A6-C341-4D2B-9407-9537C94DEF80}" type="slidenum">
              <a:rPr lang="it-IT" altLang="en-US" smtClean="0"/>
              <a:pPr/>
              <a:t>‹N›</a:t>
            </a:fld>
            <a:endParaRPr lang="it-IT" altLang="en-US"/>
          </a:p>
        </p:txBody>
      </p:sp>
    </p:spTree>
    <p:extLst>
      <p:ext uri="{BB962C8B-B14F-4D97-AF65-F5344CB8AC3E}">
        <p14:creationId xmlns:p14="http://schemas.microsoft.com/office/powerpoint/2010/main" val="160614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it-IT"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lt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1C8467AB-D5E3-4111-A63C-C1B5B464C2D0}" type="slidenum">
              <a:rPr lang="it-IT" altLang="en-US" smtClean="0"/>
              <a:pPr/>
              <a:t>‹N›</a:t>
            </a:fld>
            <a:endParaRPr lang="it-IT" altLang="en-US"/>
          </a:p>
        </p:txBody>
      </p:sp>
    </p:spTree>
    <p:extLst>
      <p:ext uri="{BB962C8B-B14F-4D97-AF65-F5344CB8AC3E}">
        <p14:creationId xmlns:p14="http://schemas.microsoft.com/office/powerpoint/2010/main" val="228187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it-IT"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F60B12-4D50-4874-87F2-F39F15CFC04C}" type="slidenum">
              <a:rPr lang="it-IT" altLang="en-US" smtClean="0"/>
              <a:pPr/>
              <a:t>‹N›</a:t>
            </a:fld>
            <a:endParaRPr lang="it-IT" altLang="en-US"/>
          </a:p>
        </p:txBody>
      </p:sp>
    </p:spTree>
    <p:extLst>
      <p:ext uri="{BB962C8B-B14F-4D97-AF65-F5344CB8AC3E}">
        <p14:creationId xmlns:p14="http://schemas.microsoft.com/office/powerpoint/2010/main" val="133609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endParaRPr lang="it-IT" altLang="en-US"/>
          </a:p>
        </p:txBody>
      </p:sp>
      <p:sp>
        <p:nvSpPr>
          <p:cNvPr id="6" name="Footer Placeholder 5"/>
          <p:cNvSpPr>
            <a:spLocks noGrp="1"/>
          </p:cNvSpPr>
          <p:nvPr>
            <p:ph type="ftr" sz="quarter" idx="11"/>
          </p:nvPr>
        </p:nvSpPr>
        <p:spPr/>
        <p:txBody>
          <a:bodyPr/>
          <a:lstStyle/>
          <a:p>
            <a:endParaRPr lang="it-IT" altLang="en-US"/>
          </a:p>
        </p:txBody>
      </p:sp>
      <p:sp>
        <p:nvSpPr>
          <p:cNvPr id="7" name="Slide Number Placeholder 6"/>
          <p:cNvSpPr>
            <a:spLocks noGrp="1"/>
          </p:cNvSpPr>
          <p:nvPr>
            <p:ph type="sldNum" sz="quarter" idx="12"/>
          </p:nvPr>
        </p:nvSpPr>
        <p:spPr/>
        <p:txBody>
          <a:bodyPr/>
          <a:lstStyle/>
          <a:p>
            <a:fld id="{D23F76E1-3D81-42AF-A6AF-EBE31ACF4B6B}" type="slidenum">
              <a:rPr lang="it-IT" altLang="en-US" smtClean="0"/>
              <a:pPr/>
              <a:t>‹N›</a:t>
            </a:fld>
            <a:endParaRPr lang="it-IT" altLang="en-US"/>
          </a:p>
        </p:txBody>
      </p:sp>
    </p:spTree>
    <p:extLst>
      <p:ext uri="{BB962C8B-B14F-4D97-AF65-F5344CB8AC3E}">
        <p14:creationId xmlns:p14="http://schemas.microsoft.com/office/powerpoint/2010/main" val="95925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it-IT"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774C851-0E80-4E0B-8E41-045A3C291434}" type="slidenum">
              <a:rPr lang="it-IT" altLang="en-US" smtClean="0"/>
              <a:pPr/>
              <a:t>‹N›</a:t>
            </a:fld>
            <a:endParaRPr lang="it-IT"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8788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D5337-E14E-4654-BD74-801414267A8E}" type="datetime1">
              <a:rPr lang="en-US" smtClean="0"/>
              <a:t>3/3/2020</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Bozza team</a:t>
            </a:r>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854B9-ED2E-48C5-9FDD-D1F9985D1242}" type="slidenum">
              <a:rPr lang="en-US" smtClean="0"/>
              <a:t>‹N›</a:t>
            </a:fld>
            <a:endParaRPr lang="en-US"/>
          </a:p>
        </p:txBody>
      </p:sp>
    </p:spTree>
    <p:extLst>
      <p:ext uri="{BB962C8B-B14F-4D97-AF65-F5344CB8AC3E}">
        <p14:creationId xmlns:p14="http://schemas.microsoft.com/office/powerpoint/2010/main" val="27956764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brizio.crespi@unicatt.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contemplata.i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586B130-DF3B-4200-AE2D-23A6E102FF05}" type="slidenum">
              <a:rPr lang="en-US" sz="1200">
                <a:latin typeface="Garamond" pitchFamily="18" charset="0"/>
              </a:rPr>
              <a:pPr eaLnBrk="1" hangingPunct="1"/>
              <a:t>1</a:t>
            </a:fld>
            <a:endParaRPr lang="en-US" sz="1200" dirty="0">
              <a:latin typeface="Garamond" pitchFamily="18" charset="0"/>
            </a:endParaRPr>
          </a:p>
        </p:txBody>
      </p:sp>
      <p:sp>
        <p:nvSpPr>
          <p:cNvPr id="2" name="Titolo 1"/>
          <p:cNvSpPr>
            <a:spLocks noGrp="1"/>
          </p:cNvSpPr>
          <p:nvPr>
            <p:ph type="ctrTitle" idx="4294967295"/>
          </p:nvPr>
        </p:nvSpPr>
        <p:spPr>
          <a:xfrm>
            <a:off x="554008" y="332656"/>
            <a:ext cx="10658475" cy="2203450"/>
          </a:xfrm>
          <a:solidFill>
            <a:srgbClr val="002060"/>
          </a:solidFill>
          <a:extLst>
            <a:ext uri="{FAA26D3D-D897-4be2-8F04-BA451C77F1D7}">
              <ma14:placeholderFlag xmlns="" xmlns:ma14="http://schemas.microsoft.com/office/mac/drawingml/2011/main" val="1"/>
            </a:ext>
          </a:extLst>
        </p:spPr>
        <p:txBody>
          <a:bodyPr>
            <a:noAutofit/>
          </a:bodyPr>
          <a:lstStyle/>
          <a:p>
            <a:pPr algn="ctr" eaLnBrk="1" hangingPunct="1">
              <a:lnSpc>
                <a:spcPct val="150000"/>
              </a:lnSpc>
              <a:defRPr/>
            </a:pPr>
            <a:r>
              <a:rPr lang="it-IT" sz="5400" b="1" dirty="0" smtClean="0">
                <a:solidFill>
                  <a:schemeClr val="bg1"/>
                </a:solidFill>
                <a:cs typeface="+mj-cs"/>
              </a:rPr>
              <a:t>Corso di Tecnica Bancaria</a:t>
            </a:r>
            <a:br>
              <a:rPr lang="it-IT" sz="5400" b="1" dirty="0" smtClean="0">
                <a:solidFill>
                  <a:schemeClr val="bg1"/>
                </a:solidFill>
                <a:cs typeface="+mj-cs"/>
              </a:rPr>
            </a:br>
            <a:r>
              <a:rPr lang="it-IT" sz="5400" b="1" dirty="0" smtClean="0">
                <a:solidFill>
                  <a:schemeClr val="bg1"/>
                </a:solidFill>
                <a:cs typeface="+mj-cs"/>
              </a:rPr>
              <a:t>(Cagliari - 2020)</a:t>
            </a:r>
          </a:p>
        </p:txBody>
      </p:sp>
      <p:sp>
        <p:nvSpPr>
          <p:cNvPr id="7" name="Rectangle 11"/>
          <p:cNvSpPr txBox="1">
            <a:spLocks noChangeArrowheads="1"/>
          </p:cNvSpPr>
          <p:nvPr/>
        </p:nvSpPr>
        <p:spPr bwMode="auto">
          <a:xfrm>
            <a:off x="307650" y="3432874"/>
            <a:ext cx="5414277" cy="2552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750" indent="-342750" algn="l" defTabSz="9139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24" indent="-285624" algn="l" defTabSz="9139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0" indent="-228500" algn="l" defTabSz="9139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98"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97"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96"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96"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97"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95"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it-IT" sz="1600" dirty="0">
                <a:latin typeface="Arial Narrow" pitchFamily="34" charset="0"/>
              </a:rPr>
              <a:t>Fabrizio Crespi, Università Cattolica e Università di Cagliari</a:t>
            </a:r>
          </a:p>
          <a:p>
            <a:pPr marL="0" indent="0">
              <a:lnSpc>
                <a:spcPct val="150000"/>
              </a:lnSpc>
              <a:buNone/>
            </a:pPr>
            <a:r>
              <a:rPr lang="it-IT" sz="1600" dirty="0" smtClean="0">
                <a:hlinkClick r:id="rId3"/>
              </a:rPr>
              <a:t>fabrizio.crespi@unicatt.it</a:t>
            </a:r>
            <a:r>
              <a:rPr lang="it-IT" sz="1600" dirty="0" smtClean="0"/>
              <a:t>, fcrespi@unica.it</a:t>
            </a:r>
            <a:endParaRPr lang="it-IT" sz="1600" dirty="0"/>
          </a:p>
          <a:p>
            <a:pPr marL="0" indent="0">
              <a:lnSpc>
                <a:spcPct val="150000"/>
              </a:lnSpc>
              <a:buNone/>
            </a:pPr>
            <a:r>
              <a:rPr lang="it-IT" sz="1600" i="1" dirty="0"/>
              <a:t>https://</a:t>
            </a:r>
            <a:r>
              <a:rPr lang="it-IT" sz="1600" b="1" i="1" dirty="0"/>
              <a:t>twitter</a:t>
            </a:r>
            <a:r>
              <a:rPr lang="it-IT" sz="1600" i="1" dirty="0"/>
              <a:t>.com/</a:t>
            </a:r>
            <a:r>
              <a:rPr lang="it-IT" sz="1600" b="1" i="1" dirty="0"/>
              <a:t>fabriziocrespi</a:t>
            </a:r>
            <a:r>
              <a:rPr lang="it-IT" sz="1600" i="1" dirty="0"/>
              <a:t>1 </a:t>
            </a:r>
          </a:p>
          <a:p>
            <a:pPr marL="0" indent="0">
              <a:lnSpc>
                <a:spcPct val="150000"/>
              </a:lnSpc>
              <a:buNone/>
            </a:pPr>
            <a:r>
              <a:rPr lang="it-IT" sz="1600" i="1" dirty="0"/>
              <a:t>https://www.facebook.com/contemplata.it</a:t>
            </a:r>
          </a:p>
          <a:p>
            <a:pPr marL="0" indent="0">
              <a:lnSpc>
                <a:spcPct val="150000"/>
              </a:lnSpc>
              <a:buNone/>
            </a:pPr>
            <a:r>
              <a:rPr lang="it-IT" sz="1600" i="1" dirty="0" smtClean="0">
                <a:hlinkClick r:id="rId4"/>
              </a:rPr>
              <a:t>www.contemplata.it</a:t>
            </a:r>
            <a:endParaRPr lang="it-IT" sz="1600" i="1" dirty="0" smtClean="0"/>
          </a:p>
          <a:p>
            <a:pPr marL="0" indent="0">
              <a:lnSpc>
                <a:spcPct val="150000"/>
              </a:lnSpc>
              <a:buNone/>
            </a:pPr>
            <a:r>
              <a:rPr lang="en-US" sz="1600" dirty="0"/>
              <a:t>www.linkedin.com/in/fabrizio-crespi-26476b175</a:t>
            </a:r>
            <a:endParaRPr lang="it-IT" sz="1600" dirty="0"/>
          </a:p>
        </p:txBody>
      </p:sp>
      <p:pic>
        <p:nvPicPr>
          <p:cNvPr id="8" name="Immagine 7"/>
          <p:cNvPicPr>
            <a:picLocks noChangeAspect="1"/>
          </p:cNvPicPr>
          <p:nvPr/>
        </p:nvPicPr>
        <p:blipFill>
          <a:blip r:embed="rId5"/>
          <a:stretch>
            <a:fillRect/>
          </a:stretch>
        </p:blipFill>
        <p:spPr>
          <a:xfrm>
            <a:off x="6566708" y="4448772"/>
            <a:ext cx="3333750" cy="1304613"/>
          </a:xfrm>
          <a:prstGeom prst="rect">
            <a:avLst/>
          </a:prstGeom>
          <a:ln w="88900" cap="sq" cmpd="thickThin">
            <a:solidFill>
              <a:srgbClr val="000000"/>
            </a:solidFill>
            <a:prstDash val="solid"/>
            <a:miter lim="800000"/>
          </a:ln>
          <a:effectLst>
            <a:innerShdw blurRad="76200">
              <a:srgbClr val="000000"/>
            </a:innerShdw>
          </a:effectLst>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7539" y="3761272"/>
            <a:ext cx="1780498" cy="2016551"/>
          </a:xfrm>
          <a:prstGeom prst="rect">
            <a:avLst/>
          </a:prstGeom>
        </p:spPr>
      </p:pic>
    </p:spTree>
    <p:extLst>
      <p:ext uri="{BB962C8B-B14F-4D97-AF65-F5344CB8AC3E}">
        <p14:creationId xmlns:p14="http://schemas.microsoft.com/office/powerpoint/2010/main" val="3912418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txBox="1">
            <a:spLocks/>
          </p:cNvSpPr>
          <p:nvPr/>
        </p:nvSpPr>
        <p:spPr bwMode="auto">
          <a:xfrm>
            <a:off x="479376" y="296864"/>
            <a:ext cx="1072919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77500" lnSpcReduction="20000"/>
          </a:bodyPr>
          <a:lstStyle>
            <a:lvl1pPr defTabSz="914400" eaLnBrk="1" latinLnBrk="0" hangingPunct="1">
              <a:lnSpc>
                <a:spcPct val="85000"/>
              </a:lnSpc>
              <a:buNone/>
              <a:defRPr sz="3400" b="1" spc="-50" baseline="0">
                <a:solidFill>
                  <a:srgbClr val="002060"/>
                </a:solidFill>
                <a:latin typeface="+mj-lt"/>
                <a:ea typeface="+mj-ea"/>
                <a:cs typeface="+mj-cs"/>
              </a:defRPr>
            </a:lvl1pPr>
          </a:lstStyle>
          <a:p>
            <a:r>
              <a:rPr lang="it-IT" altLang="it-IT" dirty="0" smtClean="0"/>
              <a:t>Gli attori del mercato </a:t>
            </a:r>
            <a:endParaRPr lang="it-IT" altLang="it-IT" dirty="0"/>
          </a:p>
        </p:txBody>
      </p:sp>
      <p:grpSp>
        <p:nvGrpSpPr>
          <p:cNvPr id="2" name="Gruppo 1"/>
          <p:cNvGrpSpPr/>
          <p:nvPr/>
        </p:nvGrpSpPr>
        <p:grpSpPr>
          <a:xfrm>
            <a:off x="767408" y="764704"/>
            <a:ext cx="10225135" cy="5232871"/>
            <a:chOff x="1709043" y="1298576"/>
            <a:chExt cx="8523983" cy="4698999"/>
          </a:xfrm>
        </p:grpSpPr>
        <p:sp>
          <p:nvSpPr>
            <p:cNvPr id="3" name="Pentagono 2"/>
            <p:cNvSpPr/>
            <p:nvPr/>
          </p:nvSpPr>
          <p:spPr>
            <a:xfrm>
              <a:off x="2047877" y="1670050"/>
              <a:ext cx="1455737" cy="539750"/>
            </a:xfrm>
            <a:prstGeom prst="homePlate">
              <a:avLst>
                <a:gd name="adj" fmla="val 32667"/>
              </a:avLst>
            </a:prstGeom>
            <a:solidFill>
              <a:schemeClr val="tx2"/>
            </a:solidFill>
            <a:ln w="9525" cap="flat" cmpd="sng" algn="ctr">
              <a:noFill/>
              <a:prstDash val="solid"/>
              <a:round/>
              <a:headEnd type="none" w="med" len="med"/>
              <a:tailEnd type="none" w="med" len="med"/>
            </a:ln>
            <a:effectLst/>
          </p:spPr>
          <p:txBody>
            <a:bodyPr anchor="ctr"/>
            <a:lstStyle/>
            <a:p>
              <a:pPr>
                <a:defRPr/>
              </a:pPr>
              <a:r>
                <a:rPr lang="it-IT" sz="1050" b="1" dirty="0">
                  <a:solidFill>
                    <a:schemeClr val="bg1"/>
                  </a:solidFill>
                  <a:ea typeface="ＭＳ Ｐゴシック" pitchFamily="16" charset="-128"/>
                </a:rPr>
                <a:t>Banche commerciali italiane</a:t>
              </a:r>
            </a:p>
          </p:txBody>
        </p:sp>
        <p:sp>
          <p:nvSpPr>
            <p:cNvPr id="4" name="Pentagono 3"/>
            <p:cNvSpPr/>
            <p:nvPr/>
          </p:nvSpPr>
          <p:spPr>
            <a:xfrm>
              <a:off x="2049463" y="3184525"/>
              <a:ext cx="1455738" cy="539750"/>
            </a:xfrm>
            <a:prstGeom prst="homePlate">
              <a:avLst>
                <a:gd name="adj" fmla="val 32667"/>
              </a:avLst>
            </a:prstGeom>
            <a:solidFill>
              <a:schemeClr val="accent5">
                <a:lumMod val="60000"/>
                <a:lumOff val="40000"/>
              </a:schemeClr>
            </a:solidFill>
            <a:ln w="9525" cap="flat" cmpd="sng" algn="ctr">
              <a:noFill/>
              <a:prstDash val="solid"/>
              <a:round/>
              <a:headEnd type="none" w="med" len="med"/>
              <a:tailEnd type="none" w="med" len="med"/>
            </a:ln>
            <a:effectLst/>
          </p:spPr>
          <p:txBody>
            <a:bodyPr anchor="ctr"/>
            <a:lstStyle/>
            <a:p>
              <a:pPr>
                <a:defRPr/>
              </a:pPr>
              <a:r>
                <a:rPr lang="it-IT" sz="1050" b="1" dirty="0">
                  <a:ea typeface="ＭＳ Ｐゴシック" pitchFamily="16" charset="-128"/>
                </a:rPr>
                <a:t>Banche italiane specializzate</a:t>
              </a:r>
            </a:p>
          </p:txBody>
        </p:sp>
        <p:sp>
          <p:nvSpPr>
            <p:cNvPr id="5" name="Pentagono 4"/>
            <p:cNvSpPr/>
            <p:nvPr/>
          </p:nvSpPr>
          <p:spPr>
            <a:xfrm>
              <a:off x="2049463" y="2427288"/>
              <a:ext cx="1455738" cy="539750"/>
            </a:xfrm>
            <a:prstGeom prst="homePlate">
              <a:avLst>
                <a:gd name="adj" fmla="val 32667"/>
              </a:avLst>
            </a:prstGeom>
            <a:solidFill>
              <a:schemeClr val="accent5">
                <a:lumMod val="75000"/>
              </a:schemeClr>
            </a:solidFill>
            <a:ln w="9525" cap="flat" cmpd="sng" algn="ctr">
              <a:noFill/>
              <a:prstDash val="solid"/>
              <a:round/>
              <a:headEnd type="none" w="med" len="med"/>
              <a:tailEnd type="none" w="med" len="med"/>
            </a:ln>
            <a:effectLst/>
          </p:spPr>
          <p:txBody>
            <a:bodyPr anchor="ctr"/>
            <a:lstStyle/>
            <a:p>
              <a:pPr>
                <a:defRPr/>
              </a:pPr>
              <a:r>
                <a:rPr lang="it-IT" sz="1000" b="1" dirty="0">
                  <a:solidFill>
                    <a:schemeClr val="bg1"/>
                  </a:solidFill>
                  <a:ea typeface="ＭＳ Ｐゴシック" pitchFamily="16" charset="-128"/>
                </a:rPr>
                <a:t>Banche d’affari straniere</a:t>
              </a:r>
            </a:p>
          </p:txBody>
        </p:sp>
        <p:sp>
          <p:nvSpPr>
            <p:cNvPr id="6" name="Pentagono 5"/>
            <p:cNvSpPr/>
            <p:nvPr/>
          </p:nvSpPr>
          <p:spPr>
            <a:xfrm>
              <a:off x="2047877" y="4700588"/>
              <a:ext cx="1457325" cy="539750"/>
            </a:xfrm>
            <a:prstGeom prst="homePlate">
              <a:avLst>
                <a:gd name="adj" fmla="val 32667"/>
              </a:avLst>
            </a:prstGeom>
            <a:solidFill>
              <a:schemeClr val="tx2">
                <a:lumMod val="50000"/>
              </a:schemeClr>
            </a:solidFill>
            <a:ln w="9525" cap="flat" cmpd="sng" algn="ctr">
              <a:noFill/>
              <a:prstDash val="solid"/>
              <a:round/>
              <a:headEnd type="none" w="med" len="med"/>
              <a:tailEnd type="none" w="med" len="med"/>
            </a:ln>
            <a:effectLst/>
          </p:spPr>
          <p:txBody>
            <a:bodyPr anchor="ctr"/>
            <a:lstStyle/>
            <a:p>
              <a:pPr>
                <a:defRPr/>
              </a:pPr>
              <a:r>
                <a:rPr lang="it-IT" sz="1050" b="1" dirty="0">
                  <a:solidFill>
                    <a:schemeClr val="bg1"/>
                  </a:solidFill>
                  <a:ea typeface="ＭＳ Ｐゴシック" pitchFamily="16" charset="-128"/>
                </a:rPr>
                <a:t>SGR-SIM-Boutique finanziarie</a:t>
              </a:r>
            </a:p>
          </p:txBody>
        </p:sp>
        <p:sp>
          <p:nvSpPr>
            <p:cNvPr id="7" name="Pentagono 6"/>
            <p:cNvSpPr/>
            <p:nvPr/>
          </p:nvSpPr>
          <p:spPr>
            <a:xfrm>
              <a:off x="2047877" y="5457825"/>
              <a:ext cx="1455737" cy="539750"/>
            </a:xfrm>
            <a:prstGeom prst="homePlate">
              <a:avLst>
                <a:gd name="adj" fmla="val 32667"/>
              </a:avLst>
            </a:prstGeom>
            <a:solidFill>
              <a:schemeClr val="accent4">
                <a:lumMod val="60000"/>
                <a:lumOff val="40000"/>
              </a:schemeClr>
            </a:solidFill>
            <a:ln w="9525" cap="flat" cmpd="sng" algn="ctr">
              <a:noFill/>
              <a:prstDash val="solid"/>
              <a:round/>
              <a:headEnd type="none" w="med" len="med"/>
              <a:tailEnd type="none" w="med" len="med"/>
            </a:ln>
            <a:effectLst/>
          </p:spPr>
          <p:txBody>
            <a:bodyPr anchor="ctr"/>
            <a:lstStyle/>
            <a:p>
              <a:pPr>
                <a:defRPr/>
              </a:pPr>
              <a:r>
                <a:rPr lang="it-IT" sz="1050" b="1" dirty="0">
                  <a:solidFill>
                    <a:schemeClr val="bg1"/>
                  </a:solidFill>
                  <a:ea typeface="ＭＳ Ｐゴシック" pitchFamily="16" charset="-128"/>
                </a:rPr>
                <a:t>Family Office</a:t>
              </a:r>
            </a:p>
          </p:txBody>
        </p:sp>
        <p:sp>
          <p:nvSpPr>
            <p:cNvPr id="8" name="Pentagono 7"/>
            <p:cNvSpPr/>
            <p:nvPr/>
          </p:nvSpPr>
          <p:spPr>
            <a:xfrm>
              <a:off x="2049463" y="3943350"/>
              <a:ext cx="1455738" cy="539750"/>
            </a:xfrm>
            <a:prstGeom prst="homePlate">
              <a:avLst>
                <a:gd name="adj" fmla="val 32667"/>
              </a:avLst>
            </a:prstGeom>
            <a:solidFill>
              <a:srgbClr val="0070C0"/>
            </a:solidFill>
            <a:ln w="9525" cap="flat" cmpd="sng" algn="ctr">
              <a:noFill/>
              <a:prstDash val="solid"/>
              <a:round/>
              <a:headEnd type="none" w="med" len="med"/>
              <a:tailEnd type="none" w="med" len="med"/>
            </a:ln>
            <a:effectLst/>
          </p:spPr>
          <p:txBody>
            <a:bodyPr anchor="ctr"/>
            <a:lstStyle/>
            <a:p>
              <a:pPr>
                <a:defRPr/>
              </a:pPr>
              <a:r>
                <a:rPr lang="it-IT" sz="1050" b="1" dirty="0">
                  <a:solidFill>
                    <a:schemeClr val="bg1"/>
                  </a:solidFill>
                  <a:ea typeface="ＭＳ Ｐゴシック" pitchFamily="16" charset="-128"/>
                </a:rPr>
                <a:t>Reti con strutture di CF</a:t>
              </a:r>
            </a:p>
          </p:txBody>
        </p:sp>
        <p:cxnSp>
          <p:nvCxnSpPr>
            <p:cNvPr id="9" name="Connettore 1 92"/>
            <p:cNvCxnSpPr/>
            <p:nvPr/>
          </p:nvCxnSpPr>
          <p:spPr>
            <a:xfrm>
              <a:off x="1978026" y="1663700"/>
              <a:ext cx="0" cy="2801938"/>
            </a:xfrm>
            <a:prstGeom prst="line">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898" name="CasellaDiTesto 49"/>
            <p:cNvSpPr txBox="1">
              <a:spLocks noChangeArrowheads="1"/>
            </p:cNvSpPr>
            <p:nvPr/>
          </p:nvSpPr>
          <p:spPr bwMode="auto">
            <a:xfrm rot="-5400000">
              <a:off x="617238" y="2930626"/>
              <a:ext cx="2491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it-IT" sz="1400"/>
                <a:t>Operatori di matrice bancaria</a:t>
              </a:r>
            </a:p>
          </p:txBody>
        </p:sp>
        <p:cxnSp>
          <p:nvCxnSpPr>
            <p:cNvPr id="11" name="Connettore 1 102"/>
            <p:cNvCxnSpPr/>
            <p:nvPr/>
          </p:nvCxnSpPr>
          <p:spPr>
            <a:xfrm>
              <a:off x="2047876" y="1577975"/>
              <a:ext cx="107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02"/>
            <p:cNvCxnSpPr/>
            <p:nvPr/>
          </p:nvCxnSpPr>
          <p:spPr>
            <a:xfrm>
              <a:off x="2047876" y="1577975"/>
              <a:ext cx="107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01" name="CasellaDiTesto 65"/>
            <p:cNvSpPr txBox="1">
              <a:spLocks noChangeArrowheads="1"/>
            </p:cNvSpPr>
            <p:nvPr/>
          </p:nvSpPr>
          <p:spPr bwMode="auto">
            <a:xfrm>
              <a:off x="2011363" y="1298576"/>
              <a:ext cx="1322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it-IT" sz="1200" b="1"/>
                <a:t>Denominazione</a:t>
              </a:r>
            </a:p>
          </p:txBody>
        </p:sp>
        <p:sp>
          <p:nvSpPr>
            <p:cNvPr id="37902" name="CasellaDiTesto 96"/>
            <p:cNvSpPr txBox="1">
              <a:spLocks noChangeArrowheads="1"/>
            </p:cNvSpPr>
            <p:nvPr/>
          </p:nvSpPr>
          <p:spPr bwMode="auto">
            <a:xfrm>
              <a:off x="4016376" y="1685926"/>
              <a:ext cx="266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it-IT" sz="1200">
                  <a:latin typeface="Century Gothic" panose="020B0502020202020204" pitchFamily="34" charset="0"/>
                </a:rPr>
                <a:t>Banche commerciali italiane con divisioni specializzate nel PB</a:t>
              </a:r>
            </a:p>
          </p:txBody>
        </p:sp>
        <p:sp>
          <p:nvSpPr>
            <p:cNvPr id="37903" name="CasellaDiTesto 97"/>
            <p:cNvSpPr txBox="1">
              <a:spLocks noChangeArrowheads="1"/>
            </p:cNvSpPr>
            <p:nvPr/>
          </p:nvSpPr>
          <p:spPr bwMode="auto">
            <a:xfrm>
              <a:off x="4016377" y="2425701"/>
              <a:ext cx="239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it-IT" sz="1200">
                  <a:latin typeface="Century Gothic" panose="020B0502020202020204" pitchFamily="34" charset="0"/>
                </a:rPr>
                <a:t>Banche d’affari estere con divisioni specializzate nel PB</a:t>
              </a:r>
            </a:p>
          </p:txBody>
        </p:sp>
        <p:sp>
          <p:nvSpPr>
            <p:cNvPr id="37904" name="CasellaDiTesto 98"/>
            <p:cNvSpPr txBox="1">
              <a:spLocks noChangeArrowheads="1"/>
            </p:cNvSpPr>
            <p:nvPr/>
          </p:nvSpPr>
          <p:spPr bwMode="auto">
            <a:xfrm>
              <a:off x="4043364" y="3098801"/>
              <a:ext cx="2443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it-IT" sz="1200">
                  <a:latin typeface="Century Gothic" panose="020B0502020202020204" pitchFamily="34" charset="0"/>
                </a:rPr>
                <a:t>Società specializzate nel PB, controllate di altre istituzioni finanziarie italiane </a:t>
              </a:r>
            </a:p>
          </p:txBody>
        </p:sp>
        <p:sp>
          <p:nvSpPr>
            <p:cNvPr id="37905" name="Rettangolo 99"/>
            <p:cNvSpPr>
              <a:spLocks noChangeArrowheads="1"/>
            </p:cNvSpPr>
            <p:nvPr/>
          </p:nvSpPr>
          <p:spPr bwMode="auto">
            <a:xfrm>
              <a:off x="3905251" y="4557713"/>
              <a:ext cx="3167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Calibri" panose="020F0502020204030204" pitchFamily="34" charset="0"/>
                <a:buChar char="‐"/>
              </a:pPr>
              <a:r>
                <a:rPr lang="it-IT" altLang="it-IT" sz="1200" b="1">
                  <a:solidFill>
                    <a:srgbClr val="252525"/>
                  </a:solidFill>
                  <a:latin typeface="Century Gothic" panose="020B0502020202020204" pitchFamily="34" charset="0"/>
                </a:rPr>
                <a:t>SGR</a:t>
              </a:r>
              <a:r>
                <a:rPr lang="it-IT" altLang="it-IT" sz="1200">
                  <a:solidFill>
                    <a:srgbClr val="252525"/>
                  </a:solidFill>
                  <a:latin typeface="Century Gothic" panose="020B0502020202020204" pitchFamily="34" charset="0"/>
                </a:rPr>
                <a:t>: </a:t>
              </a:r>
              <a:r>
                <a:rPr lang="it-IT" altLang="it-IT" sz="1200">
                  <a:latin typeface="Century Gothic" panose="020B0502020202020204" pitchFamily="34" charset="0"/>
                </a:rPr>
                <a:t>società di gestione di fondi </a:t>
              </a:r>
            </a:p>
            <a:p>
              <a:pPr>
                <a:buFont typeface="Calibri" panose="020F0502020204030204" pitchFamily="34" charset="0"/>
                <a:buChar char="‐"/>
              </a:pPr>
              <a:r>
                <a:rPr lang="it-IT" altLang="it-IT" sz="1200" b="1">
                  <a:latin typeface="Century Gothic" panose="020B0502020202020204" pitchFamily="34" charset="0"/>
                </a:rPr>
                <a:t>SIM</a:t>
              </a:r>
              <a:r>
                <a:rPr lang="it-IT" altLang="it-IT" sz="1200">
                  <a:latin typeface="Century Gothic" panose="020B0502020202020204" pitchFamily="34" charset="0"/>
                </a:rPr>
                <a:t>: società di intermed.ne mobiliare </a:t>
              </a:r>
            </a:p>
            <a:p>
              <a:pPr>
                <a:buFont typeface="Calibri" panose="020F0502020204030204" pitchFamily="34" charset="0"/>
                <a:buChar char="‐"/>
              </a:pPr>
              <a:r>
                <a:rPr lang="it-IT" altLang="it-IT" sz="1200" b="1">
                  <a:latin typeface="Century Gothic" panose="020B0502020202020204" pitchFamily="34" charset="0"/>
                </a:rPr>
                <a:t>Boutique</a:t>
              </a:r>
              <a:r>
                <a:rPr lang="it-IT" altLang="it-IT" sz="1200">
                  <a:latin typeface="Century Gothic" panose="020B0502020202020204" pitchFamily="34" charset="0"/>
                </a:rPr>
                <a:t>: piccole società, forniscono servizi specializzati di PB</a:t>
              </a:r>
            </a:p>
          </p:txBody>
        </p:sp>
        <p:sp>
          <p:nvSpPr>
            <p:cNvPr id="37906" name="CasellaDiTesto 100"/>
            <p:cNvSpPr txBox="1">
              <a:spLocks noChangeArrowheads="1"/>
            </p:cNvSpPr>
            <p:nvPr/>
          </p:nvSpPr>
          <p:spPr bwMode="auto">
            <a:xfrm>
              <a:off x="4003677" y="5518151"/>
              <a:ext cx="2662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it-IT" sz="1200">
                  <a:latin typeface="Century Gothic" panose="020B0502020202020204" pitchFamily="34" charset="0"/>
                </a:rPr>
                <a:t>Società di gestione patrimoniale e fiscale di famiglie facoltose </a:t>
              </a:r>
            </a:p>
          </p:txBody>
        </p:sp>
        <p:sp>
          <p:nvSpPr>
            <p:cNvPr id="37907" name="CasellaDiTesto 101"/>
            <p:cNvSpPr txBox="1">
              <a:spLocks noChangeArrowheads="1"/>
            </p:cNvSpPr>
            <p:nvPr/>
          </p:nvSpPr>
          <p:spPr bwMode="auto">
            <a:xfrm>
              <a:off x="4016376" y="3940176"/>
              <a:ext cx="247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it-IT" sz="1200">
                  <a:latin typeface="Century Gothic" panose="020B0502020202020204" pitchFamily="34" charset="0"/>
                </a:rPr>
                <a:t>Banche che operano tramite Reti di Promotori Finanziari</a:t>
              </a:r>
            </a:p>
          </p:txBody>
        </p:sp>
        <p:cxnSp>
          <p:nvCxnSpPr>
            <p:cNvPr id="20" name="Connettore 1 112"/>
            <p:cNvCxnSpPr/>
            <p:nvPr/>
          </p:nvCxnSpPr>
          <p:spPr>
            <a:xfrm>
              <a:off x="4113213" y="1577975"/>
              <a:ext cx="1200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09" name="CasellaDiTesto 103"/>
            <p:cNvSpPr txBox="1">
              <a:spLocks noChangeArrowheads="1"/>
            </p:cNvSpPr>
            <p:nvPr/>
          </p:nvSpPr>
          <p:spPr bwMode="auto">
            <a:xfrm>
              <a:off x="4187827" y="1300163"/>
              <a:ext cx="1038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it-IT" sz="1200" b="1">
                  <a:latin typeface="Century Gothic" panose="020B0502020202020204" pitchFamily="34" charset="0"/>
                </a:rPr>
                <a:t>Descrizione</a:t>
              </a:r>
            </a:p>
          </p:txBody>
        </p:sp>
        <p:pic>
          <p:nvPicPr>
            <p:cNvPr id="37910" name="Picture 2" descr="https://online-private.unicredit.it/adv/images/common/logos/up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6" y="1752600"/>
              <a:ext cx="8572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6" descr="http://www.aipb.it/sites/default/files/pictures/aziende/bnl-bnp_paribas_private_ban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614" y="2505075"/>
              <a:ext cx="1355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8" descr="http://www.aipb.it/sites/default/files/pictures/aziende/ub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5913" y="2416176"/>
              <a:ext cx="5476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10" descr="http://wealth.deutscheawm.com/identifier_pwm.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6738" y="2546351"/>
              <a:ext cx="15573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16" descr="http://www.mcoletti.net/img/lgFinnat.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7263" y="3132139"/>
              <a:ext cx="147955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14" descr="http://www.piazzaffari.info/wp-content/uploads/2011/01/500_logo_top.jpg"/>
            <p:cNvPicPr>
              <a:picLocks noChangeAspect="1" noChangeArrowheads="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072313" y="3068638"/>
              <a:ext cx="138588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18" descr="http://www.finanzaoperativa.com/wp-content/uploads/2015/06/Banor-SIM_logo-300x9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2277" y="4879975"/>
              <a:ext cx="974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20" descr="http://www.aipb.it/sites/default/files/pictures/aziende/erse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8363" y="4656139"/>
              <a:ext cx="939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22" descr="http://www.itinerariprevidenziali.it/site/imageRedirect.jsp?idPhoto=14816&amp;idFormat=173&amp;idInstance=16"/>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0138" y="4608513"/>
              <a:ext cx="11636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24" descr="https://www.ubibanca.com/1406042048108/private_investment.gif?blobheadername1=Content-Disposition&amp;blobheadervalue1=inline;%20filename=private_investment.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4051" y="1743075"/>
              <a:ext cx="14589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34" descr="http://ilfamilyofficebg.it/wp-content/themes/twentyeleven/images/headers/tosetti_header_topNew.pn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6814" r="15125" b="-4855"/>
            <a:stretch>
              <a:fillRect/>
            </a:stretch>
          </p:blipFill>
          <p:spPr bwMode="auto">
            <a:xfrm>
              <a:off x="8370888" y="5611813"/>
              <a:ext cx="18621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26" descr="http://www.bancagenerali.com/site/downloadImage.jsp?idPhoto=10001895&amp;idPhotoFormat=10000116&amp;channel=10000050&amp;instance=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70864" y="4086226"/>
              <a:ext cx="8048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28" descr="http://d1va1lgf0ctsi4.cloudfront.net/pub/thumb/22816_finecobankjpg_medium.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61451" y="3924300"/>
              <a:ext cx="77311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Connettore 1 106"/>
            <p:cNvCxnSpPr/>
            <p:nvPr/>
          </p:nvCxnSpPr>
          <p:spPr>
            <a:xfrm>
              <a:off x="6742113" y="1577975"/>
              <a:ext cx="3163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924" name="CasellaDiTesto 123"/>
            <p:cNvSpPr txBox="1">
              <a:spLocks noChangeArrowheads="1"/>
            </p:cNvSpPr>
            <p:nvPr/>
          </p:nvSpPr>
          <p:spPr bwMode="auto">
            <a:xfrm>
              <a:off x="7727951" y="1300164"/>
              <a:ext cx="137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t-IT" altLang="it-IT" sz="1200" b="1"/>
                <a:t>Principali player</a:t>
              </a:r>
            </a:p>
          </p:txBody>
        </p:sp>
        <p:pic>
          <p:nvPicPr>
            <p:cNvPr id="37925" name="Picture 2" descr="\\AMDLSERVER\01_aMDL\PROGETTI\01_In corso\08_0108_ISP Identity 2008\01_BANCHE DEL GRUPPO\60_FIDEURAM\01_FIDEURAM_ISP PRIVATE BANKING\KIT LOGHI\FIDEURAM_ISP PRIVATE BANKING_cmyk.jpg"/>
            <p:cNvPicPr>
              <a:picLocks noChangeAspect="1" noChangeArrowheads="1"/>
            </p:cNvPicPr>
            <p:nvPr/>
          </p:nvPicPr>
          <p:blipFill>
            <a:blip r:embed="rId16">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754813" y="4049713"/>
              <a:ext cx="125253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Immagine 1"/>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04077" y="3400426"/>
              <a:ext cx="1119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7" name="Immagine 2"/>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12039" y="5422901"/>
              <a:ext cx="1249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432563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063751" y="914400"/>
          <a:ext cx="7294562" cy="4992696"/>
        </p:xfrm>
        <a:graphic>
          <a:graphicData uri="http://schemas.openxmlformats.org/drawingml/2006/table">
            <a:tbl>
              <a:tblPr/>
              <a:tblGrid>
                <a:gridCol w="6237287">
                  <a:extLst>
                    <a:ext uri="{9D8B030D-6E8A-4147-A177-3AD203B41FA5}"/>
                  </a:extLst>
                </a:gridCol>
                <a:gridCol w="1057275">
                  <a:extLst>
                    <a:ext uri="{9D8B030D-6E8A-4147-A177-3AD203B41FA5}"/>
                  </a:extLst>
                </a:gridCol>
              </a:tblGrid>
              <a:tr h="555142">
                <a:tc gridSpan="2">
                  <a:txBody>
                    <a:bodyPr/>
                    <a:lstStyle/>
                    <a:p>
                      <a:pPr algn="l" fontAlgn="t"/>
                      <a:r>
                        <a:rPr lang="it-IT" sz="1800" b="1" i="1" u="none" strike="noStrike" dirty="0">
                          <a:solidFill>
                            <a:schemeClr val="tx1"/>
                          </a:solidFill>
                          <a:effectLst/>
                          <a:latin typeface="Century Gothic" panose="020B0502020202020204" pitchFamily="34" charset="0"/>
                        </a:rPr>
                        <a:t>Private Banking in Italia </a:t>
                      </a:r>
                      <a:r>
                        <a:rPr lang="it-IT" sz="1800" b="1" i="1" u="none" strike="noStrike" dirty="0" smtClean="0">
                          <a:solidFill>
                            <a:schemeClr val="tx1"/>
                          </a:solidFill>
                          <a:effectLst/>
                          <a:latin typeface="Century Gothic" panose="020B0502020202020204" pitchFamily="34" charset="0"/>
                        </a:rPr>
                        <a:t> - i </a:t>
                      </a:r>
                      <a:r>
                        <a:rPr lang="it-IT" sz="1800" b="1" i="1" u="none" strike="noStrike" dirty="0">
                          <a:solidFill>
                            <a:schemeClr val="tx1"/>
                          </a:solidFill>
                          <a:effectLst/>
                          <a:latin typeface="Century Gothic" panose="020B0502020202020204" pitchFamily="34" charset="0"/>
                        </a:rPr>
                        <a:t>primi 20 gruppi bancari per stock in gestione </a:t>
                      </a:r>
                      <a:r>
                        <a:rPr lang="it-IT" sz="1800" b="1" i="1" u="none" strike="noStrike" dirty="0" smtClean="0">
                          <a:solidFill>
                            <a:schemeClr val="tx1"/>
                          </a:solidFill>
                          <a:effectLst/>
                          <a:latin typeface="Century Gothic" panose="020B0502020202020204" pitchFamily="34" charset="0"/>
                        </a:rPr>
                        <a:t> - fonte</a:t>
                      </a:r>
                      <a:r>
                        <a:rPr lang="it-IT" sz="1800" b="1" i="1" u="none" strike="noStrike" dirty="0">
                          <a:solidFill>
                            <a:schemeClr val="tx1"/>
                          </a:solidFill>
                          <a:effectLst/>
                          <a:latin typeface="Century Gothic" panose="020B0502020202020204" pitchFamily="34" charset="0"/>
                        </a:rPr>
                        <a:t>: MAGSTAG - </a:t>
                      </a:r>
                      <a:r>
                        <a:rPr lang="it-IT" sz="1800" b="1" i="1" u="none" strike="noStrike" dirty="0" smtClean="0">
                          <a:solidFill>
                            <a:schemeClr val="tx1"/>
                          </a:solidFill>
                          <a:effectLst/>
                          <a:latin typeface="Century Gothic" panose="020B0502020202020204" pitchFamily="34" charset="0"/>
                        </a:rPr>
                        <a:t>2019</a:t>
                      </a:r>
                      <a:endParaRPr lang="it-IT" sz="1800" b="1" i="1" u="none" strike="noStrike" dirty="0">
                        <a:solidFill>
                          <a:schemeClr val="tx1"/>
                        </a:solidFill>
                        <a:effectLst/>
                        <a:latin typeface="Century Gothic" panose="020B0502020202020204" pitchFamily="34" charset="0"/>
                      </a:endParaRPr>
                    </a:p>
                  </a:txBody>
                  <a:tcPr marL="6505" marR="6505" marT="65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extLst>
              </a:tr>
              <a:tr h="255809">
                <a:tc>
                  <a:txBody>
                    <a:bodyPr/>
                    <a:lstStyle/>
                    <a:p>
                      <a:pPr algn="l" fontAlgn="b"/>
                      <a:r>
                        <a:rPr lang="it-IT" sz="1200" b="0" i="1" u="none" strike="noStrike" kern="1200" dirty="0">
                          <a:solidFill>
                            <a:schemeClr val="tx1"/>
                          </a:solidFill>
                          <a:effectLst/>
                          <a:latin typeface="Century Gothic" panose="020B0502020202020204" pitchFamily="34" charset="0"/>
                          <a:ea typeface="+mn-ea"/>
                          <a:cs typeface="+mn-cs"/>
                        </a:rPr>
                        <a:t>INTESA SANPAOLO (Fideuram Intesa </a:t>
                      </a:r>
                      <a:r>
                        <a:rPr lang="it-IT" sz="1200" b="0" i="1" u="none" strike="noStrike" kern="1200" dirty="0" err="1">
                          <a:solidFill>
                            <a:schemeClr val="tx1"/>
                          </a:solidFill>
                          <a:effectLst/>
                          <a:latin typeface="Century Gothic" panose="020B0502020202020204" pitchFamily="34" charset="0"/>
                          <a:ea typeface="+mn-ea"/>
                          <a:cs typeface="+mn-cs"/>
                        </a:rPr>
                        <a:t>SanPaolo</a:t>
                      </a:r>
                      <a:r>
                        <a:rPr lang="it-IT" sz="1200" b="0" i="1" u="none" strike="noStrike" kern="1200" dirty="0">
                          <a:solidFill>
                            <a:schemeClr val="tx1"/>
                          </a:solidFill>
                          <a:effectLst/>
                          <a:latin typeface="Century Gothic" panose="020B0502020202020204" pitchFamily="34" charset="0"/>
                          <a:ea typeface="+mn-ea"/>
                          <a:cs typeface="+mn-cs"/>
                        </a:rPr>
                        <a:t> PB)</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153,2</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20484">
                <a:tc>
                  <a:txBody>
                    <a:bodyPr/>
                    <a:lstStyle/>
                    <a:p>
                      <a:pPr algn="l" fontAlgn="b"/>
                      <a:r>
                        <a:rPr lang="it-IT" sz="1200" b="0" i="1" u="none" strike="noStrike" dirty="0">
                          <a:solidFill>
                            <a:schemeClr val="tx1"/>
                          </a:solidFill>
                          <a:effectLst/>
                          <a:latin typeface="Century Gothic" panose="020B0502020202020204" pitchFamily="34" charset="0"/>
                        </a:rPr>
                        <a:t>UNICREDIT (Unicredit PB + </a:t>
                      </a:r>
                      <a:r>
                        <a:rPr lang="it-IT" sz="1200" b="0" i="1" u="none" strike="noStrike" dirty="0" err="1">
                          <a:solidFill>
                            <a:schemeClr val="tx1"/>
                          </a:solidFill>
                          <a:effectLst/>
                          <a:latin typeface="Century Gothic" panose="020B0502020202020204" pitchFamily="34" charset="0"/>
                        </a:rPr>
                        <a:t>Finecobank</a:t>
                      </a:r>
                      <a:r>
                        <a:rPr lang="it-IT" sz="1200" b="0" i="1" u="none" strike="noStrike" dirty="0">
                          <a:solidFill>
                            <a:schemeClr val="tx1"/>
                          </a:solidFill>
                          <a:effectLst/>
                          <a:latin typeface="Century Gothic" panose="020B0502020202020204" pitchFamily="34" charset="0"/>
                        </a:rPr>
                        <a:t> + WM + </a:t>
                      </a:r>
                      <a:r>
                        <a:rPr lang="it-IT" sz="1200" b="0" i="1" u="none" strike="noStrike" dirty="0" err="1">
                          <a:solidFill>
                            <a:schemeClr val="tx1"/>
                          </a:solidFill>
                          <a:effectLst/>
                          <a:latin typeface="Century Gothic" panose="020B0502020202020204" pitchFamily="34" charset="0"/>
                        </a:rPr>
                        <a:t>Cordusio</a:t>
                      </a:r>
                      <a:r>
                        <a:rPr lang="it-IT" sz="1200" b="0" i="1" u="none" strike="noStrike" dirty="0">
                          <a:solidFill>
                            <a:schemeClr val="tx1"/>
                          </a:solidFill>
                          <a:effectLst/>
                          <a:latin typeface="Century Gothic" panose="020B0502020202020204" pitchFamily="34" charset="0"/>
                        </a:rPr>
                        <a:t> </a:t>
                      </a:r>
                      <a:r>
                        <a:rPr lang="it-IT" sz="1200" b="0" i="1" u="none" strike="noStrike" dirty="0" err="1">
                          <a:solidFill>
                            <a:schemeClr val="tx1"/>
                          </a:solidFill>
                          <a:effectLst/>
                          <a:latin typeface="Century Gothic" panose="020B0502020202020204" pitchFamily="34" charset="0"/>
                        </a:rPr>
                        <a:t>Sim</a:t>
                      </a:r>
                      <a:r>
                        <a:rPr lang="it-IT" sz="1200" b="0" i="1" u="none" strike="noStrike" dirty="0">
                          <a:solidFill>
                            <a:schemeClr val="tx1"/>
                          </a:solidFill>
                          <a:effectLst/>
                          <a:latin typeface="Century Gothic" panose="020B0502020202020204" pitchFamily="34" charset="0"/>
                        </a:rPr>
                        <a:t>)</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a:solidFill>
                            <a:schemeClr val="tx1"/>
                          </a:solidFill>
                          <a:effectLst/>
                          <a:latin typeface="Century Gothic" panose="020B0502020202020204" pitchFamily="34" charset="0"/>
                        </a:rPr>
                        <a:t>142,2</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20484">
                <a:tc>
                  <a:txBody>
                    <a:bodyPr/>
                    <a:lstStyle/>
                    <a:p>
                      <a:pPr algn="l" fontAlgn="b"/>
                      <a:r>
                        <a:rPr lang="it-IT" sz="1200" b="0" i="1" u="none" strike="noStrike" dirty="0">
                          <a:solidFill>
                            <a:schemeClr val="tx1"/>
                          </a:solidFill>
                          <a:effectLst/>
                          <a:latin typeface="Century Gothic" panose="020B0502020202020204" pitchFamily="34" charset="0"/>
                        </a:rPr>
                        <a:t>BANCA GENERALI (Banca Generali PB)</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a:solidFill>
                            <a:schemeClr val="tx1"/>
                          </a:solidFill>
                          <a:effectLst/>
                          <a:latin typeface="Century Gothic" panose="020B0502020202020204" pitchFamily="34" charset="0"/>
                        </a:rPr>
                        <a:t>40,0</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20484">
                <a:tc>
                  <a:txBody>
                    <a:bodyPr/>
                    <a:lstStyle/>
                    <a:p>
                      <a:pPr algn="l" fontAlgn="b"/>
                      <a:r>
                        <a:rPr lang="it-IT" sz="1200" b="0" i="1" u="none" strike="noStrike" dirty="0">
                          <a:solidFill>
                            <a:schemeClr val="tx1"/>
                          </a:solidFill>
                          <a:effectLst/>
                          <a:latin typeface="Century Gothic" panose="020B0502020202020204" pitchFamily="34" charset="0"/>
                        </a:rPr>
                        <a:t>UBI BANCA (</a:t>
                      </a:r>
                      <a:r>
                        <a:rPr lang="it-IT" sz="1200" b="0" i="1" u="none" strike="noStrike" dirty="0" err="1">
                          <a:solidFill>
                            <a:schemeClr val="tx1"/>
                          </a:solidFill>
                          <a:effectLst/>
                          <a:latin typeface="Century Gothic" panose="020B0502020202020204" pitchFamily="34" charset="0"/>
                        </a:rPr>
                        <a:t>Ubi</a:t>
                      </a:r>
                      <a:r>
                        <a:rPr lang="it-IT" sz="1200" b="0" i="1" u="none" strike="noStrike" dirty="0">
                          <a:solidFill>
                            <a:schemeClr val="tx1"/>
                          </a:solidFill>
                          <a:effectLst/>
                          <a:latin typeface="Century Gothic" panose="020B0502020202020204" pitchFamily="34" charset="0"/>
                        </a:rPr>
                        <a:t> Top Private + </a:t>
                      </a:r>
                      <a:r>
                        <a:rPr lang="it-IT" sz="1200" b="0" i="1" u="none" strike="noStrike" dirty="0" err="1">
                          <a:solidFill>
                            <a:schemeClr val="tx1"/>
                          </a:solidFill>
                          <a:effectLst/>
                          <a:latin typeface="Century Gothic" panose="020B0502020202020204" pitchFamily="34" charset="0"/>
                        </a:rPr>
                        <a:t>IWBank</a:t>
                      </a:r>
                      <a:r>
                        <a:rPr lang="it-IT" sz="1200" b="0" i="1" u="none" strike="noStrike" dirty="0">
                          <a:solidFill>
                            <a:schemeClr val="tx1"/>
                          </a:solidFill>
                          <a:effectLst/>
                          <a:latin typeface="Century Gothic" panose="020B0502020202020204" pitchFamily="34" charset="0"/>
                        </a:rPr>
                        <a:t> WM)</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a:solidFill>
                            <a:schemeClr val="tx1"/>
                          </a:solidFill>
                          <a:effectLst/>
                          <a:latin typeface="Century Gothic" panose="020B0502020202020204" pitchFamily="34" charset="0"/>
                        </a:rPr>
                        <a:t>37,8</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20484">
                <a:tc>
                  <a:txBody>
                    <a:bodyPr/>
                    <a:lstStyle/>
                    <a:p>
                      <a:pPr algn="l" fontAlgn="b"/>
                      <a:r>
                        <a:rPr lang="it-IT" sz="1200" b="0" i="1" u="none" strike="noStrike" dirty="0">
                          <a:solidFill>
                            <a:schemeClr val="tx1"/>
                          </a:solidFill>
                          <a:effectLst/>
                          <a:latin typeface="Century Gothic" panose="020B0502020202020204" pitchFamily="34" charset="0"/>
                        </a:rPr>
                        <a:t>BNL BNP PARIBAS (BNL BNP </a:t>
                      </a:r>
                      <a:r>
                        <a:rPr lang="it-IT" sz="1200" b="0" i="1" u="none" strike="noStrike" dirty="0" err="1">
                          <a:solidFill>
                            <a:schemeClr val="tx1"/>
                          </a:solidFill>
                          <a:effectLst/>
                          <a:latin typeface="Century Gothic" panose="020B0502020202020204" pitchFamily="34" charset="0"/>
                        </a:rPr>
                        <a:t>Paribas</a:t>
                      </a:r>
                      <a:r>
                        <a:rPr lang="it-IT" sz="1200" b="0" i="1" u="none" strike="noStrike" dirty="0">
                          <a:solidFill>
                            <a:schemeClr val="tx1"/>
                          </a:solidFill>
                          <a:effectLst/>
                          <a:latin typeface="Century Gothic" panose="020B0502020202020204" pitchFamily="34" charset="0"/>
                        </a:rPr>
                        <a:t> PB + BNL Life </a:t>
                      </a:r>
                      <a:r>
                        <a:rPr lang="it-IT" sz="1200" b="0" i="1" u="none" strike="noStrike" dirty="0" err="1">
                          <a:solidFill>
                            <a:schemeClr val="tx1"/>
                          </a:solidFill>
                          <a:effectLst/>
                          <a:latin typeface="Century Gothic" panose="020B0502020202020204" pitchFamily="34" charset="0"/>
                        </a:rPr>
                        <a:t>Bankers</a:t>
                      </a:r>
                      <a:r>
                        <a:rPr lang="it-IT" sz="1200" b="0" i="1" u="none" strike="noStrike" dirty="0">
                          <a:solidFill>
                            <a:schemeClr val="tx1"/>
                          </a:solidFill>
                          <a:effectLst/>
                          <a:latin typeface="Century Gothic" panose="020B0502020202020204" pitchFamily="34" charset="0"/>
                        </a:rPr>
                        <a:t>)</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35,4</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a:solidFill>
                            <a:schemeClr val="tx1"/>
                          </a:solidFill>
                          <a:effectLst/>
                          <a:latin typeface="Century Gothic" panose="020B0502020202020204" pitchFamily="34" charset="0"/>
                        </a:rPr>
                        <a:t>UBS AG (UBS Europe SE)</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a:solidFill>
                            <a:schemeClr val="tx1"/>
                          </a:solidFill>
                          <a:effectLst/>
                          <a:latin typeface="Century Gothic" panose="020B0502020202020204" pitchFamily="34" charset="0"/>
                        </a:rPr>
                        <a:t>30,0</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20484">
                <a:tc>
                  <a:txBody>
                    <a:bodyPr/>
                    <a:lstStyle/>
                    <a:p>
                      <a:pPr algn="l" fontAlgn="b"/>
                      <a:r>
                        <a:rPr lang="it-IT" sz="1200" b="0" i="1" u="none" strike="noStrike" dirty="0">
                          <a:solidFill>
                            <a:schemeClr val="tx1"/>
                          </a:solidFill>
                          <a:effectLst/>
                          <a:latin typeface="Century Gothic" panose="020B0502020202020204" pitchFamily="34" charset="0"/>
                        </a:rPr>
                        <a:t>CREDEM (Credem PB + Banca </a:t>
                      </a:r>
                      <a:r>
                        <a:rPr lang="it-IT" sz="1200" b="0" i="1" u="none" strike="noStrike" dirty="0" err="1">
                          <a:solidFill>
                            <a:schemeClr val="tx1"/>
                          </a:solidFill>
                          <a:effectLst/>
                          <a:latin typeface="Century Gothic" panose="020B0502020202020204" pitchFamily="34" charset="0"/>
                        </a:rPr>
                        <a:t>Euromobiliare</a:t>
                      </a:r>
                      <a:r>
                        <a:rPr lang="it-IT" sz="1200" b="0" i="1" u="none" strike="noStrike" dirty="0">
                          <a:solidFill>
                            <a:schemeClr val="tx1"/>
                          </a:solidFill>
                          <a:effectLst/>
                          <a:latin typeface="Century Gothic" panose="020B0502020202020204" pitchFamily="34" charset="0"/>
                        </a:rPr>
                        <a:t>)</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28,8</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a:solidFill>
                            <a:schemeClr val="tx1"/>
                          </a:solidFill>
                          <a:effectLst/>
                          <a:latin typeface="Century Gothic" panose="020B0502020202020204" pitchFamily="34" charset="0"/>
                        </a:rPr>
                        <a:t>DEUTCHE BANK</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28,3</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20484">
                <a:tc>
                  <a:txBody>
                    <a:bodyPr/>
                    <a:lstStyle/>
                    <a:p>
                      <a:pPr algn="l" fontAlgn="b"/>
                      <a:r>
                        <a:rPr lang="it-IT" sz="1200" b="0" i="1" u="none" strike="noStrike" dirty="0">
                          <a:solidFill>
                            <a:schemeClr val="tx1"/>
                          </a:solidFill>
                          <a:effectLst/>
                          <a:latin typeface="Century Gothic" panose="020B0502020202020204" pitchFamily="34" charset="0"/>
                        </a:rPr>
                        <a:t>MEDIABANCA (Mediobanca PB + </a:t>
                      </a:r>
                      <a:r>
                        <a:rPr lang="it-IT" sz="1200" b="0" i="1" u="none" strike="noStrike" dirty="0" err="1">
                          <a:solidFill>
                            <a:schemeClr val="tx1"/>
                          </a:solidFill>
                          <a:effectLst/>
                          <a:latin typeface="Century Gothic" panose="020B0502020202020204" pitchFamily="34" charset="0"/>
                        </a:rPr>
                        <a:t>Chebanca</a:t>
                      </a:r>
                      <a:r>
                        <a:rPr lang="it-IT" sz="1200" b="0" i="1" u="none" strike="noStrike" dirty="0">
                          <a:solidFill>
                            <a:schemeClr val="tx1"/>
                          </a:solidFill>
                          <a:effectLst/>
                          <a:latin typeface="Century Gothic" panose="020B0502020202020204" pitchFamily="34" charset="0"/>
                        </a:rPr>
                        <a:t> + </a:t>
                      </a:r>
                      <a:r>
                        <a:rPr lang="it-IT" sz="1200" b="0" i="1" u="none" strike="noStrike" dirty="0" err="1">
                          <a:solidFill>
                            <a:schemeClr val="tx1"/>
                          </a:solidFill>
                          <a:effectLst/>
                          <a:latin typeface="Century Gothic" panose="020B0502020202020204" pitchFamily="34" charset="0"/>
                        </a:rPr>
                        <a:t>Spafid</a:t>
                      </a:r>
                      <a:r>
                        <a:rPr lang="it-IT" sz="1200" b="0" i="1" u="none" strike="noStrike" dirty="0">
                          <a:solidFill>
                            <a:schemeClr val="tx1"/>
                          </a:solidFill>
                          <a:effectLst/>
                          <a:latin typeface="Century Gothic" panose="020B0502020202020204" pitchFamily="34" charset="0"/>
                        </a:rPr>
                        <a:t>)</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a:solidFill>
                            <a:schemeClr val="tx1"/>
                          </a:solidFill>
                          <a:effectLst/>
                          <a:latin typeface="Century Gothic" panose="020B0502020202020204" pitchFamily="34" charset="0"/>
                        </a:rPr>
                        <a:t>28,1</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a:solidFill>
                            <a:schemeClr val="tx1"/>
                          </a:solidFill>
                          <a:effectLst/>
                          <a:latin typeface="Century Gothic" panose="020B0502020202020204" pitchFamily="34" charset="0"/>
                        </a:rPr>
                        <a:t>BANCO BPM (Banca Aletti)</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26,4</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a:solidFill>
                            <a:schemeClr val="tx1"/>
                          </a:solidFill>
                          <a:effectLst/>
                          <a:latin typeface="Century Gothic" panose="020B0502020202020204" pitchFamily="34" charset="0"/>
                        </a:rPr>
                        <a:t>Credit </a:t>
                      </a:r>
                      <a:r>
                        <a:rPr lang="it-IT" sz="1200" b="0" i="1" u="none" strike="noStrike" dirty="0" err="1">
                          <a:solidFill>
                            <a:schemeClr val="tx1"/>
                          </a:solidFill>
                          <a:effectLst/>
                          <a:latin typeface="Century Gothic" panose="020B0502020202020204" pitchFamily="34" charset="0"/>
                        </a:rPr>
                        <a:t>Suisse</a:t>
                      </a:r>
                      <a:endParaRPr lang="it-IT" sz="1200" b="0" i="1" u="none" strike="noStrike" dirty="0">
                        <a:solidFill>
                          <a:schemeClr val="tx1"/>
                        </a:solidFill>
                        <a:effectLst/>
                        <a:latin typeface="Century Gothic" panose="020B0502020202020204" pitchFamily="34" charset="0"/>
                      </a:endParaRP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25,5</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20484">
                <a:tc>
                  <a:txBody>
                    <a:bodyPr/>
                    <a:lstStyle/>
                    <a:p>
                      <a:pPr algn="l" fontAlgn="b"/>
                      <a:r>
                        <a:rPr lang="it-IT" sz="1200" b="0" i="1" u="none" strike="noStrike" dirty="0">
                          <a:solidFill>
                            <a:schemeClr val="tx1"/>
                          </a:solidFill>
                          <a:effectLst/>
                          <a:latin typeface="Century Gothic" panose="020B0502020202020204" pitchFamily="34" charset="0"/>
                        </a:rPr>
                        <a:t>SELLA ( Patrimoni + Sella PB + F.A. </a:t>
                      </a:r>
                      <a:r>
                        <a:rPr lang="it-IT" sz="1200" b="0" i="1" u="none" strike="noStrike" dirty="0" err="1">
                          <a:solidFill>
                            <a:schemeClr val="tx1"/>
                          </a:solidFill>
                          <a:effectLst/>
                          <a:latin typeface="Century Gothic" panose="020B0502020202020204" pitchFamily="34" charset="0"/>
                        </a:rPr>
                        <a:t>Sim</a:t>
                      </a:r>
                      <a:r>
                        <a:rPr lang="it-IT" sz="1200" b="0" i="1" u="none" strike="noStrike" dirty="0">
                          <a:solidFill>
                            <a:schemeClr val="tx1"/>
                          </a:solidFill>
                          <a:effectLst/>
                          <a:latin typeface="Century Gothic" panose="020B0502020202020204" pitchFamily="34" charset="0"/>
                        </a:rPr>
                        <a:t>)</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22,2</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err="1">
                          <a:solidFill>
                            <a:schemeClr val="tx1"/>
                          </a:solidFill>
                          <a:effectLst/>
                          <a:latin typeface="Century Gothic" panose="020B0502020202020204" pitchFamily="34" charset="0"/>
                        </a:rPr>
                        <a:t>Medionalum</a:t>
                      </a:r>
                      <a:r>
                        <a:rPr lang="it-IT" sz="1200" b="0" i="1" u="none" strike="noStrike" dirty="0">
                          <a:solidFill>
                            <a:schemeClr val="tx1"/>
                          </a:solidFill>
                          <a:effectLst/>
                          <a:latin typeface="Century Gothic" panose="020B0502020202020204" pitchFamily="34" charset="0"/>
                        </a:rPr>
                        <a:t> PB</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21,1</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a:solidFill>
                            <a:schemeClr val="tx1"/>
                          </a:solidFill>
                          <a:effectLst/>
                          <a:latin typeface="Century Gothic" panose="020B0502020202020204" pitchFamily="34" charset="0"/>
                        </a:rPr>
                        <a:t>Credit Agricole + </a:t>
                      </a:r>
                      <a:r>
                        <a:rPr lang="it-IT" sz="1200" b="0" i="1" u="none" strike="noStrike" dirty="0" err="1">
                          <a:solidFill>
                            <a:schemeClr val="tx1"/>
                          </a:solidFill>
                          <a:effectLst/>
                          <a:latin typeface="Century Gothic" panose="020B0502020202020204" pitchFamily="34" charset="0"/>
                        </a:rPr>
                        <a:t>Indosuez</a:t>
                      </a:r>
                      <a:endParaRPr lang="it-IT" sz="1200" b="0" i="1" u="none" strike="noStrike" dirty="0">
                        <a:solidFill>
                          <a:schemeClr val="tx1"/>
                        </a:solidFill>
                        <a:effectLst/>
                        <a:latin typeface="Century Gothic" panose="020B0502020202020204" pitchFamily="34" charset="0"/>
                      </a:endParaRP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20,1</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err="1">
                          <a:solidFill>
                            <a:schemeClr val="tx1"/>
                          </a:solidFill>
                          <a:effectLst/>
                          <a:latin typeface="Century Gothic" panose="020B0502020202020204" pitchFamily="34" charset="0"/>
                        </a:rPr>
                        <a:t>Ersel</a:t>
                      </a:r>
                      <a:r>
                        <a:rPr lang="it-IT" sz="1200" b="0" i="1" u="none" strike="noStrike" dirty="0">
                          <a:solidFill>
                            <a:schemeClr val="tx1"/>
                          </a:solidFill>
                          <a:effectLst/>
                          <a:latin typeface="Century Gothic" panose="020B0502020202020204" pitchFamily="34" charset="0"/>
                        </a:rPr>
                        <a:t> + Albertini</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18,4</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a:solidFill>
                            <a:schemeClr val="tx1"/>
                          </a:solidFill>
                          <a:effectLst/>
                          <a:latin typeface="Century Gothic" panose="020B0502020202020204" pitchFamily="34" charset="0"/>
                        </a:rPr>
                        <a:t>MPS PB </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18,2</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a:solidFill>
                            <a:schemeClr val="tx1"/>
                          </a:solidFill>
                          <a:effectLst/>
                          <a:latin typeface="Century Gothic" panose="020B0502020202020204" pitchFamily="34" charset="0"/>
                        </a:rPr>
                        <a:t>Allianz FA Private</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16,5</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a:solidFill>
                            <a:schemeClr val="tx1"/>
                          </a:solidFill>
                          <a:effectLst/>
                          <a:latin typeface="Century Gothic" panose="020B0502020202020204" pitchFamily="34" charset="0"/>
                        </a:rPr>
                        <a:t>J.P. Morgan Chase</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14,5</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a:solidFill>
                            <a:schemeClr val="tx1"/>
                          </a:solidFill>
                          <a:effectLst/>
                          <a:latin typeface="Century Gothic" panose="020B0502020202020204" pitchFamily="34" charset="0"/>
                        </a:rPr>
                        <a:t>BANCA CARIGE (</a:t>
                      </a:r>
                      <a:r>
                        <a:rPr lang="it-IT" sz="1200" b="0" i="1" u="none" strike="noStrike" dirty="0" err="1">
                          <a:solidFill>
                            <a:schemeClr val="tx1"/>
                          </a:solidFill>
                          <a:effectLst/>
                          <a:latin typeface="Century Gothic" panose="020B0502020202020204" pitchFamily="34" charset="0"/>
                        </a:rPr>
                        <a:t>ccesare</a:t>
                      </a:r>
                      <a:r>
                        <a:rPr lang="it-IT" sz="1200" b="0" i="1" u="none" strike="noStrike" dirty="0">
                          <a:solidFill>
                            <a:schemeClr val="tx1"/>
                          </a:solidFill>
                          <a:effectLst/>
                          <a:latin typeface="Century Gothic" panose="020B0502020202020204" pitchFamily="34" charset="0"/>
                        </a:rPr>
                        <a:t> Ponti)</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12,9</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r h="219863">
                <a:tc>
                  <a:txBody>
                    <a:bodyPr/>
                    <a:lstStyle/>
                    <a:p>
                      <a:pPr algn="l" fontAlgn="b"/>
                      <a:r>
                        <a:rPr lang="it-IT" sz="1200" b="0" i="1" u="none" strike="noStrike" dirty="0">
                          <a:solidFill>
                            <a:schemeClr val="tx1"/>
                          </a:solidFill>
                          <a:effectLst/>
                          <a:latin typeface="Century Gothic" panose="020B0502020202020204" pitchFamily="34" charset="0"/>
                        </a:rPr>
                        <a:t>BPER Private</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1" u="none" strike="noStrike" dirty="0">
                          <a:solidFill>
                            <a:schemeClr val="tx1"/>
                          </a:solidFill>
                          <a:effectLst/>
                          <a:latin typeface="Century Gothic" panose="020B0502020202020204" pitchFamily="34" charset="0"/>
                        </a:rPr>
                        <a:t>10,3</a:t>
                      </a:r>
                    </a:p>
                  </a:txBody>
                  <a:tcPr marL="6505" marR="6505" marT="6503" marB="0" anchor="b">
                    <a:lnL w="6350" cap="flat" cmpd="sng" algn="ctr">
                      <a:solidFill>
                        <a:srgbClr val="000000"/>
                      </a:solidFill>
                      <a:prstDash val="solid"/>
                      <a:round/>
                      <a:headEnd type="none" w="med" len="med"/>
                      <a:tailEnd type="none" w="med" len="med"/>
                    </a:lnL>
                    <a:lnR w="6350" cap="flat" cmpd="sng" algn="ctr">
                      <a:solidFill>
                        <a:srgbClr val="4A889A"/>
                      </a:solidFill>
                      <a:prstDash val="solid"/>
                      <a:round/>
                      <a:headEnd type="none" w="med" len="med"/>
                      <a:tailEnd type="none" w="med" len="med"/>
                    </a:lnR>
                    <a:lnT w="6350" cap="flat" cmpd="sng" algn="ctr">
                      <a:solidFill>
                        <a:srgbClr val="4A889A"/>
                      </a:solidFill>
                      <a:prstDash val="solid"/>
                      <a:round/>
                      <a:headEnd type="none" w="med" len="med"/>
                      <a:tailEnd type="none" w="med" len="med"/>
                    </a:lnT>
                    <a:lnB w="6350" cap="flat" cmpd="sng" algn="ctr">
                      <a:solidFill>
                        <a:srgbClr val="4A889A"/>
                      </a:solidFill>
                      <a:prstDash val="solid"/>
                      <a:round/>
                      <a:headEnd type="none" w="med" len="med"/>
                      <a:tailEnd type="none" w="med" len="med"/>
                    </a:lnB>
                  </a:tcPr>
                </a:tc>
                <a:extLst>
                  <a:ext uri="{0D108BD9-81ED-4DB2-BD59-A6C34878D82A}"/>
                </a:extLst>
              </a:tr>
            </a:tbl>
          </a:graphicData>
        </a:graphic>
      </p:graphicFrame>
      <p:sp>
        <p:nvSpPr>
          <p:cNvPr id="3" name="Rettangolo 3"/>
          <p:cNvSpPr>
            <a:spLocks noChangeArrowheads="1"/>
          </p:cNvSpPr>
          <p:nvPr/>
        </p:nvSpPr>
        <p:spPr bwMode="auto">
          <a:xfrm>
            <a:off x="1641477" y="6288088"/>
            <a:ext cx="4865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it-IT" altLang="it-IT" sz="1200" i="1" dirty="0">
                <a:solidFill>
                  <a:srgbClr val="0F0F0F"/>
                </a:solidFill>
                <a:latin typeface="+mj-lt"/>
              </a:rPr>
              <a:t>Fonte: </a:t>
            </a:r>
            <a:r>
              <a:rPr lang="it-IT" altLang="it-IT" sz="1200" dirty="0">
                <a:latin typeface="+mj-lt"/>
              </a:rPr>
              <a:t>MAGSTAG</a:t>
            </a:r>
            <a:r>
              <a:rPr lang="it-IT" altLang="it-IT" sz="1200" i="1" dirty="0">
                <a:solidFill>
                  <a:srgbClr val="0F0F0F"/>
                </a:solidFill>
                <a:latin typeface="+mj-lt"/>
              </a:rPr>
              <a:t>, 2019 – (dati al 31/12/2018  - clienti attività finanziarie liquide superiori a 500 mila euro)</a:t>
            </a:r>
            <a:endParaRPr lang="it-IT" altLang="it-IT" sz="1200" i="1" dirty="0">
              <a:latin typeface="+mj-lt"/>
            </a:endParaRPr>
          </a:p>
        </p:txBody>
      </p:sp>
      <p:sp>
        <p:nvSpPr>
          <p:cNvPr id="42076" name="Titolo 1"/>
          <p:cNvSpPr txBox="1">
            <a:spLocks/>
          </p:cNvSpPr>
          <p:nvPr/>
        </p:nvSpPr>
        <p:spPr bwMode="auto">
          <a:xfrm>
            <a:off x="551384" y="188640"/>
            <a:ext cx="8711556"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it-IT"/>
            </a:defPPr>
            <a:lvl1pPr defTabSz="914400" eaLnBrk="1" latinLnBrk="0" hangingPunct="1">
              <a:lnSpc>
                <a:spcPct val="85000"/>
              </a:lnSpc>
              <a:buNone/>
              <a:defRPr sz="3400" b="1" spc="-50" baseline="0">
                <a:solidFill>
                  <a:srgbClr val="002060"/>
                </a:solidFill>
                <a:latin typeface="+mj-lt"/>
                <a:ea typeface="+mj-ea"/>
                <a:cs typeface="+mj-cs"/>
              </a:defRPr>
            </a:lvl1pPr>
          </a:lstStyle>
          <a:p>
            <a:r>
              <a:rPr lang="it-IT" altLang="it-IT" sz="3000" dirty="0"/>
              <a:t>Gli attori del mercato</a:t>
            </a:r>
          </a:p>
        </p:txBody>
      </p:sp>
    </p:spTree>
    <p:extLst>
      <p:ext uri="{BB962C8B-B14F-4D97-AF65-F5344CB8AC3E}">
        <p14:creationId xmlns:p14="http://schemas.microsoft.com/office/powerpoint/2010/main" val="645933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12</a:t>
            </a:fld>
            <a:endParaRPr lang="it-IT" altLang="en-US"/>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20" y="332656"/>
            <a:ext cx="10493063" cy="58769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0231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E6FB7C5E-A768-48C7-8953-50A80130FE98}" type="slidenum">
              <a:rPr lang="it-IT" altLang="en-US"/>
              <a:pPr/>
              <a:t>13</a:t>
            </a:fld>
            <a:endParaRPr lang="it-IT" altLang="en-US"/>
          </a:p>
        </p:txBody>
      </p:sp>
      <p:sp>
        <p:nvSpPr>
          <p:cNvPr id="81923" name="Rectangle 3"/>
          <p:cNvSpPr>
            <a:spLocks noGrp="1" noChangeArrowheads="1"/>
          </p:cNvSpPr>
          <p:nvPr>
            <p:ph type="title" idx="4294967295"/>
          </p:nvPr>
        </p:nvSpPr>
        <p:spPr>
          <a:xfrm>
            <a:off x="335360" y="188666"/>
            <a:ext cx="8229600" cy="560387"/>
          </a:xfrm>
          <a:noFill/>
          <a:ln/>
        </p:spPr>
        <p:txBody>
          <a:bodyPr>
            <a:normAutofit fontScale="90000"/>
          </a:bodyPr>
          <a:lstStyle/>
          <a:p>
            <a:r>
              <a:rPr lang="it-IT" b="1" dirty="0">
                <a:solidFill>
                  <a:srgbClr val="002060"/>
                </a:solidFill>
              </a:rPr>
              <a:t>Corporate banking</a:t>
            </a:r>
          </a:p>
        </p:txBody>
      </p:sp>
      <p:sp>
        <p:nvSpPr>
          <p:cNvPr id="81922" name="Rectangle 2"/>
          <p:cNvSpPr>
            <a:spLocks noGrp="1" noChangeArrowheads="1"/>
          </p:cNvSpPr>
          <p:nvPr>
            <p:ph idx="4294967295"/>
          </p:nvPr>
        </p:nvSpPr>
        <p:spPr>
          <a:xfrm>
            <a:off x="370458" y="1340768"/>
            <a:ext cx="11174413" cy="4319588"/>
          </a:xfrm>
        </p:spPr>
        <p:txBody>
          <a:bodyPr/>
          <a:lstStyle/>
          <a:p>
            <a:pPr algn="just">
              <a:lnSpc>
                <a:spcPct val="150000"/>
              </a:lnSpc>
              <a:buClr>
                <a:schemeClr val="tx1"/>
              </a:buClr>
              <a:buFont typeface="Wingdings" panose="05000000000000000000" pitchFamily="2" charset="2"/>
              <a:buChar char="§"/>
            </a:pPr>
            <a:r>
              <a:rPr lang="it-IT" sz="2000" dirty="0"/>
              <a:t>La logica sottostante il concetto di </a:t>
            </a:r>
            <a:r>
              <a:rPr lang="it-IT" sz="2000" i="1" u="sng" dirty="0"/>
              <a:t>corporate banking</a:t>
            </a:r>
            <a:r>
              <a:rPr lang="it-IT" sz="2000" dirty="0"/>
              <a:t> è analoga a quella vista per il </a:t>
            </a:r>
            <a:r>
              <a:rPr lang="it-IT" sz="2000" i="1" dirty="0"/>
              <a:t>private banking</a:t>
            </a:r>
          </a:p>
          <a:p>
            <a:pPr algn="just">
              <a:lnSpc>
                <a:spcPct val="150000"/>
              </a:lnSpc>
              <a:buClr>
                <a:schemeClr val="tx1"/>
              </a:buClr>
              <a:buFont typeface="Wingdings" panose="05000000000000000000" pitchFamily="2" charset="2"/>
              <a:buChar char="§"/>
            </a:pPr>
            <a:r>
              <a:rPr lang="it-IT" sz="2000" dirty="0"/>
              <a:t>Il riferimento è però alla clientela costituita da imprese di dimensioni non piccole (in relazione anche alla dimensione della banca), e dotate di forma societaria (</a:t>
            </a:r>
            <a:r>
              <a:rPr lang="it-IT" sz="2000" i="1" dirty="0"/>
              <a:t>corporate</a:t>
            </a:r>
            <a:r>
              <a:rPr lang="it-IT" sz="2000" dirty="0"/>
              <a:t>)</a:t>
            </a:r>
          </a:p>
          <a:p>
            <a:pPr algn="just">
              <a:lnSpc>
                <a:spcPct val="150000"/>
              </a:lnSpc>
              <a:buClr>
                <a:schemeClr val="tx1"/>
              </a:buClr>
              <a:buFont typeface="Wingdings" panose="05000000000000000000" pitchFamily="2" charset="2"/>
              <a:buChar char="§"/>
            </a:pPr>
            <a:r>
              <a:rPr lang="it-IT" sz="2000" dirty="0"/>
              <a:t>Quindi il </a:t>
            </a:r>
            <a:r>
              <a:rPr lang="it-IT" sz="2000" i="1" dirty="0"/>
              <a:t>corporate banking</a:t>
            </a:r>
            <a:r>
              <a:rPr lang="it-IT" sz="2000" dirty="0"/>
              <a:t> costituisce un’area di affari molto complessa ed estesa, in cui il modello di offerta dell’intermediario aggrega continuamente e con mutevole composizione prodotti elementari per consentire un’efficiente ed efficace gestione della finanza ordinaria e straordinaria dell’impresa (gestione della tesoreria, delle attività finanziarie, della struttura di indebitamento, delle operazioni sul capitale proprio, delle emissioni, dei rischi e così via)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D22CB115-3DF2-4E25-912E-98DF1CA1CC7C}" type="slidenum">
              <a:rPr lang="it-IT" altLang="en-US"/>
              <a:pPr/>
              <a:t>14</a:t>
            </a:fld>
            <a:endParaRPr lang="it-IT" altLang="en-US"/>
          </a:p>
        </p:txBody>
      </p:sp>
      <p:sp>
        <p:nvSpPr>
          <p:cNvPr id="87042" name="Rectangle 2"/>
          <p:cNvSpPr>
            <a:spLocks noGrp="1" noChangeArrowheads="1"/>
          </p:cNvSpPr>
          <p:nvPr>
            <p:ph type="title" idx="4294967295"/>
          </p:nvPr>
        </p:nvSpPr>
        <p:spPr>
          <a:xfrm>
            <a:off x="457200" y="14990"/>
            <a:ext cx="10058400" cy="1450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b="1" dirty="0" err="1">
                <a:solidFill>
                  <a:srgbClr val="002060"/>
                </a:solidFill>
              </a:rPr>
              <a:t>Investment</a:t>
            </a:r>
            <a:r>
              <a:rPr lang="it-IT" b="1" dirty="0">
                <a:solidFill>
                  <a:srgbClr val="002060"/>
                </a:solidFill>
              </a:rPr>
              <a:t> banking</a:t>
            </a:r>
          </a:p>
        </p:txBody>
      </p:sp>
      <p:sp>
        <p:nvSpPr>
          <p:cNvPr id="87043" name="Rectangle 3"/>
          <p:cNvSpPr>
            <a:spLocks noGrp="1" noChangeArrowheads="1"/>
          </p:cNvSpPr>
          <p:nvPr>
            <p:ph idx="4294967295"/>
          </p:nvPr>
        </p:nvSpPr>
        <p:spPr>
          <a:xfrm>
            <a:off x="623392" y="1124744"/>
            <a:ext cx="10972800" cy="4391025"/>
          </a:xfrm>
        </p:spPr>
        <p:txBody>
          <a:bodyPr/>
          <a:lstStyle/>
          <a:p>
            <a:pPr algn="just">
              <a:lnSpc>
                <a:spcPct val="150000"/>
              </a:lnSpc>
            </a:pPr>
            <a:r>
              <a:rPr lang="it-IT" sz="2100" dirty="0"/>
              <a:t>Collegato al concetto di </a:t>
            </a:r>
            <a:r>
              <a:rPr lang="it-IT" sz="2100" i="1" dirty="0"/>
              <a:t>corporate banking </a:t>
            </a:r>
            <a:r>
              <a:rPr lang="it-IT" sz="2100" dirty="0"/>
              <a:t>(ma non ad esso esattamente assimilabile) è poi da annoverare l’area dell’</a:t>
            </a:r>
            <a:r>
              <a:rPr lang="it-IT" sz="2100" i="1" dirty="0" err="1"/>
              <a:t>investment</a:t>
            </a:r>
            <a:r>
              <a:rPr lang="it-IT" sz="2100" i="1" dirty="0"/>
              <a:t> banking</a:t>
            </a:r>
          </a:p>
          <a:p>
            <a:pPr algn="just">
              <a:lnSpc>
                <a:spcPct val="150000"/>
              </a:lnSpc>
            </a:pPr>
            <a:r>
              <a:rPr lang="it-IT" sz="2100" dirty="0"/>
              <a:t>Il termine </a:t>
            </a:r>
            <a:r>
              <a:rPr lang="it-IT" sz="2100" i="1" dirty="0" err="1"/>
              <a:t>investment</a:t>
            </a:r>
            <a:r>
              <a:rPr lang="it-IT" sz="2100" i="1" dirty="0"/>
              <a:t> banking</a:t>
            </a:r>
            <a:r>
              <a:rPr lang="it-IT" sz="2100" dirty="0"/>
              <a:t>, di derivazione americana, racchiude infatti una serie molto ampia di servizi offerti alle imprese di dimensioni elevate (ma anche alla clientela privata e ad altri intermediari finanziari) connessi essenzialmente all’intermediazione sul mercato mobiliare</a:t>
            </a:r>
          </a:p>
          <a:p>
            <a:pPr algn="just">
              <a:lnSpc>
                <a:spcPct val="150000"/>
              </a:lnSpc>
            </a:pPr>
            <a:r>
              <a:rPr lang="it-IT" sz="2100" dirty="0"/>
              <a:t>Le principali e tipiche attività di </a:t>
            </a:r>
            <a:r>
              <a:rPr lang="it-IT" sz="2100" i="1" dirty="0" err="1"/>
              <a:t>investment</a:t>
            </a:r>
            <a:r>
              <a:rPr lang="it-IT" sz="2100" i="1" dirty="0"/>
              <a:t> banking</a:t>
            </a:r>
            <a:r>
              <a:rPr lang="it-IT" sz="2100" dirty="0"/>
              <a:t> sono le seguenti: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F685B0F-3F54-478F-9BC9-E01B257BE26A}" type="slidenum">
              <a:rPr lang="it-IT" altLang="en-US"/>
              <a:pPr/>
              <a:t>15</a:t>
            </a:fld>
            <a:endParaRPr lang="it-IT" altLang="en-US"/>
          </a:p>
        </p:txBody>
      </p:sp>
      <p:sp>
        <p:nvSpPr>
          <p:cNvPr id="88066" name="Rectangle 2"/>
          <p:cNvSpPr>
            <a:spLocks noGrp="1" noChangeArrowheads="1"/>
          </p:cNvSpPr>
          <p:nvPr>
            <p:ph type="title" idx="4294967295"/>
          </p:nvPr>
        </p:nvSpPr>
        <p:spPr>
          <a:xfrm>
            <a:off x="379805" y="141036"/>
            <a:ext cx="8229600" cy="7032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it-IT" b="1" dirty="0" err="1">
                <a:solidFill>
                  <a:srgbClr val="002060"/>
                </a:solidFill>
              </a:rPr>
              <a:t>Investment</a:t>
            </a:r>
            <a:r>
              <a:rPr lang="it-IT" b="1" dirty="0">
                <a:solidFill>
                  <a:srgbClr val="002060"/>
                </a:solidFill>
              </a:rPr>
              <a:t> banking</a:t>
            </a:r>
          </a:p>
        </p:txBody>
      </p:sp>
      <p:sp>
        <p:nvSpPr>
          <p:cNvPr id="88067" name="Rectangle 3"/>
          <p:cNvSpPr>
            <a:spLocks noGrp="1" noChangeArrowheads="1"/>
          </p:cNvSpPr>
          <p:nvPr>
            <p:ph idx="4294967295"/>
          </p:nvPr>
        </p:nvSpPr>
        <p:spPr>
          <a:xfrm>
            <a:off x="958850" y="1125538"/>
            <a:ext cx="11233150" cy="3168650"/>
          </a:xfrm>
        </p:spPr>
        <p:txBody>
          <a:bodyPr/>
          <a:lstStyle/>
          <a:p>
            <a:pPr algn="just">
              <a:lnSpc>
                <a:spcPct val="120000"/>
              </a:lnSpc>
            </a:pPr>
            <a:r>
              <a:rPr lang="it-IT" sz="2400" dirty="0" err="1"/>
              <a:t>Primary</a:t>
            </a:r>
            <a:r>
              <a:rPr lang="it-IT" sz="2400" dirty="0"/>
              <a:t> market </a:t>
            </a:r>
            <a:r>
              <a:rPr lang="it-IT" sz="2400" dirty="0" err="1"/>
              <a:t>making</a:t>
            </a:r>
            <a:r>
              <a:rPr lang="it-IT" sz="2400" dirty="0"/>
              <a:t> (</a:t>
            </a:r>
            <a:r>
              <a:rPr lang="it-IT" sz="2400" dirty="0" err="1"/>
              <a:t>origination</a:t>
            </a:r>
            <a:r>
              <a:rPr lang="it-IT" sz="2400" dirty="0"/>
              <a:t>, </a:t>
            </a:r>
            <a:r>
              <a:rPr lang="it-IT" sz="2400" dirty="0" err="1"/>
              <a:t>underwriting</a:t>
            </a:r>
            <a:r>
              <a:rPr lang="it-IT" sz="2400" dirty="0"/>
              <a:t> e </a:t>
            </a:r>
            <a:r>
              <a:rPr lang="it-IT" sz="2400" dirty="0" err="1"/>
              <a:t>distribution</a:t>
            </a:r>
            <a:r>
              <a:rPr lang="it-IT" sz="2400" dirty="0"/>
              <a:t>)</a:t>
            </a:r>
          </a:p>
          <a:p>
            <a:pPr algn="just">
              <a:lnSpc>
                <a:spcPct val="120000"/>
              </a:lnSpc>
            </a:pPr>
            <a:r>
              <a:rPr lang="it-IT" sz="2400" dirty="0" err="1"/>
              <a:t>Secondary</a:t>
            </a:r>
            <a:r>
              <a:rPr lang="it-IT" sz="2400" dirty="0"/>
              <a:t> market </a:t>
            </a:r>
            <a:r>
              <a:rPr lang="it-IT" sz="2400" dirty="0" err="1"/>
              <a:t>making</a:t>
            </a:r>
            <a:r>
              <a:rPr lang="it-IT" sz="2400" dirty="0"/>
              <a:t> (attività di broker, attività di dealer/market maker, consulenza)</a:t>
            </a:r>
          </a:p>
          <a:p>
            <a:pPr algn="just">
              <a:lnSpc>
                <a:spcPct val="120000"/>
              </a:lnSpc>
            </a:pPr>
            <a:r>
              <a:rPr lang="it-IT" sz="2400" dirty="0"/>
              <a:t>Consulenza in operazioni di M&amp;A, LBO, MBO ecc..</a:t>
            </a:r>
          </a:p>
          <a:p>
            <a:pPr algn="just">
              <a:lnSpc>
                <a:spcPct val="120000"/>
              </a:lnSpc>
            </a:pPr>
            <a:r>
              <a:rPr lang="it-IT" sz="2400" dirty="0"/>
              <a:t>Financial </a:t>
            </a:r>
            <a:r>
              <a:rPr lang="it-IT" sz="2400" dirty="0" err="1"/>
              <a:t>engineering</a:t>
            </a:r>
            <a:r>
              <a:rPr lang="it-IT" sz="2400" dirty="0"/>
              <a:t> </a:t>
            </a:r>
          </a:p>
        </p:txBody>
      </p:sp>
      <p:sp>
        <p:nvSpPr>
          <p:cNvPr id="88068" name="Text Box 4"/>
          <p:cNvSpPr txBox="1">
            <a:spLocks noChangeArrowheads="1"/>
          </p:cNvSpPr>
          <p:nvPr/>
        </p:nvSpPr>
        <p:spPr bwMode="auto">
          <a:xfrm>
            <a:off x="402553" y="4294188"/>
            <a:ext cx="11377264" cy="153272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spcBef>
                <a:spcPct val="50000"/>
              </a:spcBef>
            </a:pPr>
            <a:r>
              <a:rPr lang="it-IT" sz="2400"/>
              <a:t>A queste attività si aggiungono, anche se non strettamente di </a:t>
            </a:r>
            <a:r>
              <a:rPr lang="it-IT" sz="2400" i="1"/>
              <a:t>investment banking</a:t>
            </a:r>
            <a:r>
              <a:rPr lang="it-IT" sz="2400"/>
              <a:t>, attività quali </a:t>
            </a:r>
            <a:r>
              <a:rPr lang="it-IT" sz="2400" i="1"/>
              <a:t>merchant banking</a:t>
            </a:r>
            <a:r>
              <a:rPr lang="it-IT" sz="2400"/>
              <a:t>, </a:t>
            </a:r>
            <a:r>
              <a:rPr lang="it-IT" sz="2400" i="1"/>
              <a:t>venture capital</a:t>
            </a:r>
            <a:r>
              <a:rPr lang="it-IT" sz="2400"/>
              <a:t>, </a:t>
            </a:r>
            <a:r>
              <a:rPr lang="it-IT" sz="2400" i="1"/>
              <a:t>private equity</a:t>
            </a:r>
            <a:r>
              <a:rPr lang="it-IT" sz="2400"/>
              <a:t>, </a:t>
            </a:r>
            <a:r>
              <a:rPr lang="it-IT" sz="2400" i="1"/>
              <a:t>asset management</a:t>
            </a:r>
            <a:r>
              <a:rPr lang="it-IT" sz="2400"/>
              <a:t> ecc…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FA3100B3-D1B4-4D1D-996C-4975C655141A}" type="slidenum">
              <a:rPr lang="it-IT" altLang="en-US"/>
              <a:pPr/>
              <a:t>16</a:t>
            </a:fld>
            <a:endParaRPr lang="it-IT" altLang="en-US"/>
          </a:p>
        </p:txBody>
      </p:sp>
      <p:sp>
        <p:nvSpPr>
          <p:cNvPr id="89090" name="Rectangle 2"/>
          <p:cNvSpPr>
            <a:spLocks noGrp="1" noChangeArrowheads="1"/>
          </p:cNvSpPr>
          <p:nvPr>
            <p:ph type="title" idx="4294967295"/>
          </p:nvPr>
        </p:nvSpPr>
        <p:spPr>
          <a:xfrm>
            <a:off x="335360" y="398339"/>
            <a:ext cx="10058400" cy="1450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400" b="1" dirty="0">
                <a:solidFill>
                  <a:srgbClr val="002060"/>
                </a:solidFill>
              </a:rPr>
              <a:t>Le banche che svolgono attività di </a:t>
            </a:r>
            <a:r>
              <a:rPr lang="it-IT" sz="3400" b="1" dirty="0" err="1">
                <a:solidFill>
                  <a:srgbClr val="002060"/>
                </a:solidFill>
              </a:rPr>
              <a:t>investment</a:t>
            </a:r>
            <a:r>
              <a:rPr lang="it-IT" sz="3400" b="1" dirty="0">
                <a:solidFill>
                  <a:srgbClr val="002060"/>
                </a:solidFill>
              </a:rPr>
              <a:t> banking</a:t>
            </a:r>
          </a:p>
        </p:txBody>
      </p:sp>
      <p:sp>
        <p:nvSpPr>
          <p:cNvPr id="89091" name="Rectangle 3"/>
          <p:cNvSpPr>
            <a:spLocks noGrp="1" noChangeArrowheads="1"/>
          </p:cNvSpPr>
          <p:nvPr>
            <p:ph idx="4294967295"/>
          </p:nvPr>
        </p:nvSpPr>
        <p:spPr>
          <a:xfrm>
            <a:off x="767408" y="1484784"/>
            <a:ext cx="10887075" cy="4354513"/>
          </a:xfrm>
        </p:spPr>
        <p:txBody>
          <a:bodyPr/>
          <a:lstStyle/>
          <a:p>
            <a:pPr algn="just">
              <a:lnSpc>
                <a:spcPct val="150000"/>
              </a:lnSpc>
              <a:buFont typeface="Wingdings" panose="05000000000000000000" pitchFamily="2" charset="2"/>
              <a:buChar char="§"/>
            </a:pPr>
            <a:r>
              <a:rPr lang="it-IT" sz="2400" dirty="0" err="1"/>
              <a:t>Investment</a:t>
            </a:r>
            <a:r>
              <a:rPr lang="it-IT" sz="2400" dirty="0"/>
              <a:t> </a:t>
            </a:r>
            <a:r>
              <a:rPr lang="it-IT" sz="2400" dirty="0" err="1"/>
              <a:t>banks</a:t>
            </a:r>
            <a:r>
              <a:rPr lang="it-IT" sz="2400" dirty="0"/>
              <a:t> americane (non ne rimangono molte dopo la crisi!!!) quali Goldman Sachs, </a:t>
            </a:r>
            <a:r>
              <a:rPr lang="it-IT" sz="2400" dirty="0" err="1"/>
              <a:t>JPMorgan</a:t>
            </a:r>
            <a:r>
              <a:rPr lang="it-IT" sz="2400" dirty="0"/>
              <a:t> ecc.. </a:t>
            </a:r>
          </a:p>
          <a:p>
            <a:pPr algn="just">
              <a:lnSpc>
                <a:spcPct val="150000"/>
              </a:lnSpc>
              <a:buFont typeface="Wingdings" panose="05000000000000000000" pitchFamily="2" charset="2"/>
              <a:buChar char="§"/>
            </a:pPr>
            <a:r>
              <a:rPr lang="it-IT" sz="2400" dirty="0"/>
              <a:t>Il ritorno del Glass-</a:t>
            </a:r>
            <a:r>
              <a:rPr lang="it-IT" sz="2400" dirty="0" err="1"/>
              <a:t>Steagal</a:t>
            </a:r>
            <a:r>
              <a:rPr lang="it-IT" sz="2400" dirty="0"/>
              <a:t> </a:t>
            </a:r>
            <a:r>
              <a:rPr lang="it-IT" sz="2400" dirty="0" err="1"/>
              <a:t>Act</a:t>
            </a:r>
            <a:r>
              <a:rPr lang="it-IT" sz="2400" dirty="0"/>
              <a:t>???</a:t>
            </a:r>
          </a:p>
          <a:p>
            <a:pPr algn="just">
              <a:lnSpc>
                <a:spcPct val="150000"/>
              </a:lnSpc>
              <a:buFont typeface="Wingdings" panose="05000000000000000000" pitchFamily="2" charset="2"/>
              <a:buChar char="§"/>
            </a:pPr>
            <a:r>
              <a:rPr lang="it-IT" sz="2400" dirty="0"/>
              <a:t>In Europa alcune grandi banche inglesi, francesi, svizzere e tedesche</a:t>
            </a:r>
          </a:p>
          <a:p>
            <a:pPr algn="just">
              <a:lnSpc>
                <a:spcPct val="150000"/>
              </a:lnSpc>
              <a:buFont typeface="Wingdings" panose="05000000000000000000" pitchFamily="2" charset="2"/>
              <a:buChar char="§"/>
            </a:pPr>
            <a:r>
              <a:rPr lang="it-IT" sz="2400" dirty="0"/>
              <a:t>In Italia essenzialmente i due grandi player (Unicredit ed Intesa), Mediobanca, alcuni ex istituti di credito specializzati, alcune boutique (Banca Leonardo)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17</a:t>
            </a:fld>
            <a:endParaRPr lang="it-IT" altLang="en-US"/>
          </a:p>
        </p:txBody>
      </p:sp>
      <p:pic>
        <p:nvPicPr>
          <p:cNvPr id="3" name="Immagine 2"/>
          <p:cNvPicPr>
            <a:picLocks noChangeAspect="1"/>
          </p:cNvPicPr>
          <p:nvPr/>
        </p:nvPicPr>
        <p:blipFill>
          <a:blip r:embed="rId2"/>
          <a:stretch>
            <a:fillRect/>
          </a:stretch>
        </p:blipFill>
        <p:spPr>
          <a:xfrm>
            <a:off x="2927648" y="260648"/>
            <a:ext cx="8836694" cy="5838825"/>
          </a:xfrm>
          <a:prstGeom prst="rect">
            <a:avLst/>
          </a:prstGeom>
          <a:ln w="88900" cap="sq" cmpd="thickThin">
            <a:solidFill>
              <a:srgbClr val="000000"/>
            </a:solidFill>
            <a:prstDash val="solid"/>
            <a:miter lim="800000"/>
          </a:ln>
          <a:effectLst>
            <a:innerShdw blurRad="76200">
              <a:srgbClr val="000000"/>
            </a:innerShdw>
          </a:effectLst>
        </p:spPr>
      </p:pic>
      <p:sp>
        <p:nvSpPr>
          <p:cNvPr id="4" name="Rectangle 2"/>
          <p:cNvSpPr txBox="1">
            <a:spLocks noChangeArrowheads="1"/>
          </p:cNvSpPr>
          <p:nvPr/>
        </p:nvSpPr>
        <p:spPr>
          <a:xfrm>
            <a:off x="119336" y="1268760"/>
            <a:ext cx="25922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60000"/>
              </a:lnSpc>
              <a:spcAft>
                <a:spcPts val="0"/>
              </a:spcAft>
            </a:pPr>
            <a:r>
              <a:rPr lang="it-IT" sz="3400" b="1" dirty="0" smtClean="0">
                <a:solidFill>
                  <a:srgbClr val="002060"/>
                </a:solidFill>
              </a:rPr>
              <a:t>Le banche che svolgono attività di </a:t>
            </a:r>
            <a:r>
              <a:rPr lang="it-IT" sz="3400" b="1" dirty="0" err="1" smtClean="0">
                <a:solidFill>
                  <a:srgbClr val="002060"/>
                </a:solidFill>
              </a:rPr>
              <a:t>investment</a:t>
            </a:r>
            <a:r>
              <a:rPr lang="it-IT" sz="3400" b="1" dirty="0" smtClean="0">
                <a:solidFill>
                  <a:srgbClr val="002060"/>
                </a:solidFill>
              </a:rPr>
              <a:t> banking</a:t>
            </a:r>
            <a:endParaRPr lang="it-IT" sz="3400" b="1" dirty="0">
              <a:solidFill>
                <a:srgbClr val="002060"/>
              </a:solidFill>
            </a:endParaRPr>
          </a:p>
        </p:txBody>
      </p:sp>
    </p:spTree>
    <p:extLst>
      <p:ext uri="{BB962C8B-B14F-4D97-AF65-F5344CB8AC3E}">
        <p14:creationId xmlns:p14="http://schemas.microsoft.com/office/powerpoint/2010/main" val="1047593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18</a:t>
            </a:fld>
            <a:endParaRPr lang="it-IT" altLang="en-US"/>
          </a:p>
        </p:txBody>
      </p:sp>
      <p:pic>
        <p:nvPicPr>
          <p:cNvPr id="3" name="Immagine 2"/>
          <p:cNvPicPr>
            <a:picLocks noChangeAspect="1"/>
          </p:cNvPicPr>
          <p:nvPr/>
        </p:nvPicPr>
        <p:blipFill>
          <a:blip r:embed="rId2"/>
          <a:stretch>
            <a:fillRect/>
          </a:stretch>
        </p:blipFill>
        <p:spPr>
          <a:xfrm>
            <a:off x="4727848" y="908720"/>
            <a:ext cx="6715125" cy="4600575"/>
          </a:xfrm>
          <a:prstGeom prst="rect">
            <a:avLst/>
          </a:prstGeom>
          <a:ln w="88900" cap="sq" cmpd="thickThin">
            <a:solidFill>
              <a:srgbClr val="000000"/>
            </a:solidFill>
            <a:prstDash val="solid"/>
            <a:miter lim="800000"/>
          </a:ln>
          <a:effectLst>
            <a:innerShdw blurRad="76200">
              <a:srgbClr val="000000"/>
            </a:innerShdw>
          </a:effectLst>
        </p:spPr>
      </p:pic>
      <p:sp>
        <p:nvSpPr>
          <p:cNvPr id="4" name="Rectangle 2"/>
          <p:cNvSpPr txBox="1">
            <a:spLocks noChangeArrowheads="1"/>
          </p:cNvSpPr>
          <p:nvPr/>
        </p:nvSpPr>
        <p:spPr>
          <a:xfrm>
            <a:off x="191344" y="188640"/>
            <a:ext cx="1216935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fontAlgn="auto">
              <a:lnSpc>
                <a:spcPct val="160000"/>
              </a:lnSpc>
              <a:spcAft>
                <a:spcPts val="0"/>
              </a:spcAft>
            </a:pPr>
            <a:r>
              <a:rPr lang="it-IT" sz="3400" b="1" dirty="0" smtClean="0">
                <a:solidFill>
                  <a:srgbClr val="002060"/>
                </a:solidFill>
              </a:rPr>
              <a:t>Un esempio: Banca IMI</a:t>
            </a:r>
            <a:endParaRPr lang="it-IT" sz="3400" b="1" dirty="0">
              <a:solidFill>
                <a:srgbClr val="002060"/>
              </a:solidFill>
            </a:endParaRPr>
          </a:p>
        </p:txBody>
      </p:sp>
    </p:spTree>
    <p:extLst>
      <p:ext uri="{BB962C8B-B14F-4D97-AF65-F5344CB8AC3E}">
        <p14:creationId xmlns:p14="http://schemas.microsoft.com/office/powerpoint/2010/main" val="105977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19</a:t>
            </a:fld>
            <a:endParaRPr lang="it-IT" altLang="en-US"/>
          </a:p>
        </p:txBody>
      </p:sp>
      <p:pic>
        <p:nvPicPr>
          <p:cNvPr id="3" name="Immagine 2"/>
          <p:cNvPicPr>
            <a:picLocks noChangeAspect="1"/>
          </p:cNvPicPr>
          <p:nvPr/>
        </p:nvPicPr>
        <p:blipFill>
          <a:blip r:embed="rId2"/>
          <a:stretch>
            <a:fillRect/>
          </a:stretch>
        </p:blipFill>
        <p:spPr>
          <a:xfrm>
            <a:off x="839416" y="332656"/>
            <a:ext cx="9505056" cy="57606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0767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7408" y="620688"/>
            <a:ext cx="8229600" cy="7032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US" b="1">
                <a:solidFill>
                  <a:srgbClr val="002060"/>
                </a:solidFill>
              </a:rPr>
              <a:t>Argomenti </a:t>
            </a:r>
          </a:p>
        </p:txBody>
      </p:sp>
      <p:sp>
        <p:nvSpPr>
          <p:cNvPr id="12291" name="Rectangle 3"/>
          <p:cNvSpPr>
            <a:spLocks noGrp="1" noChangeArrowheads="1"/>
          </p:cNvSpPr>
          <p:nvPr>
            <p:ph idx="1"/>
          </p:nvPr>
        </p:nvSpPr>
        <p:spPr>
          <a:xfrm>
            <a:off x="767408" y="1988840"/>
            <a:ext cx="9381480" cy="381664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a:bodyPr>
          <a:lstStyle/>
          <a:p>
            <a:pPr>
              <a:lnSpc>
                <a:spcPct val="150000"/>
              </a:lnSpc>
              <a:buClr>
                <a:srgbClr val="002060"/>
              </a:buClr>
              <a:buSzPct val="100000"/>
              <a:buFont typeface="Wingdings" panose="05000000000000000000" pitchFamily="2" charset="2"/>
              <a:buChar char="§"/>
            </a:pPr>
            <a:r>
              <a:rPr lang="en-US" sz="3400" dirty="0" smtClean="0">
                <a:cs typeface="ＭＳ Ｐゴシック" charset="0"/>
              </a:rPr>
              <a:t> Le </a:t>
            </a:r>
            <a:r>
              <a:rPr lang="en-US" sz="3400" dirty="0">
                <a:cs typeface="ＭＳ Ｐゴシック" charset="0"/>
              </a:rPr>
              <a:t>diverse </a:t>
            </a:r>
            <a:r>
              <a:rPr lang="en-US" sz="3400" dirty="0" err="1">
                <a:cs typeface="ＭＳ Ｐゴシック" charset="0"/>
              </a:rPr>
              <a:t>tipologie</a:t>
            </a:r>
            <a:r>
              <a:rPr lang="en-US" sz="3400" dirty="0">
                <a:cs typeface="ＭＳ Ｐゴシック" charset="0"/>
              </a:rPr>
              <a:t> di banking</a:t>
            </a:r>
          </a:p>
          <a:p>
            <a:pPr>
              <a:lnSpc>
                <a:spcPct val="150000"/>
              </a:lnSpc>
              <a:buClr>
                <a:srgbClr val="002060"/>
              </a:buClr>
              <a:buSzPct val="100000"/>
              <a:buFont typeface="Wingdings" panose="05000000000000000000" pitchFamily="2" charset="2"/>
              <a:buChar char="§"/>
            </a:pPr>
            <a:r>
              <a:rPr lang="en-US" sz="3400" dirty="0" smtClean="0">
                <a:cs typeface="ＭＳ Ｐゴシック" charset="0"/>
              </a:rPr>
              <a:t> </a:t>
            </a:r>
            <a:r>
              <a:rPr lang="en-US" sz="3400" dirty="0" err="1" smtClean="0">
                <a:cs typeface="ＭＳ Ｐゴシック" charset="0"/>
              </a:rPr>
              <a:t>Crescita</a:t>
            </a:r>
            <a:r>
              <a:rPr lang="en-US" sz="3400" dirty="0" smtClean="0">
                <a:cs typeface="ＭＳ Ｐゴシック" charset="0"/>
              </a:rPr>
              <a:t> </a:t>
            </a:r>
            <a:r>
              <a:rPr lang="en-US" sz="3400" dirty="0">
                <a:cs typeface="ＭＳ Ｐゴシック" charset="0"/>
              </a:rPr>
              <a:t>e </a:t>
            </a:r>
            <a:r>
              <a:rPr lang="en-US" sz="3400" dirty="0" err="1">
                <a:cs typeface="ＭＳ Ｐゴシック" charset="0"/>
              </a:rPr>
              <a:t>modelli</a:t>
            </a:r>
            <a:r>
              <a:rPr lang="en-US" sz="3400" dirty="0">
                <a:cs typeface="ＭＳ Ｐゴシック" charset="0"/>
              </a:rPr>
              <a:t> </a:t>
            </a:r>
            <a:r>
              <a:rPr lang="en-US" sz="3400" dirty="0" err="1">
                <a:cs typeface="ＭＳ Ｐゴシック" charset="0"/>
              </a:rPr>
              <a:t>organizzativi</a:t>
            </a:r>
            <a:r>
              <a:rPr lang="en-US" sz="3400" dirty="0">
                <a:cs typeface="ＭＳ Ｐゴシック" charset="0"/>
              </a:rPr>
              <a:t> </a:t>
            </a:r>
          </a:p>
          <a:p>
            <a:pPr>
              <a:lnSpc>
                <a:spcPct val="150000"/>
              </a:lnSpc>
              <a:buClr>
                <a:srgbClr val="002060"/>
              </a:buClr>
              <a:buSzPct val="100000"/>
              <a:buFont typeface="Wingdings" panose="05000000000000000000" pitchFamily="2" charset="2"/>
              <a:buChar char="§"/>
            </a:pPr>
            <a:r>
              <a:rPr lang="it-IT" sz="3400" dirty="0" smtClean="0">
                <a:cs typeface="ＭＳ Ｐゴシック" charset="0"/>
              </a:rPr>
              <a:t> Le </a:t>
            </a:r>
            <a:r>
              <a:rPr lang="it-IT" sz="3400" dirty="0">
                <a:cs typeface="ＭＳ Ｐゴシック" charset="0"/>
              </a:rPr>
              <a:t>strategie di internazionalizzazione</a:t>
            </a:r>
          </a:p>
        </p:txBody>
      </p:sp>
      <p:sp>
        <p:nvSpPr>
          <p:cNvPr id="5" name="Segnaposto numero diapositiva 5"/>
          <p:cNvSpPr>
            <a:spLocks noGrp="1"/>
          </p:cNvSpPr>
          <p:nvPr>
            <p:ph type="sldNum" sz="quarter" idx="12"/>
          </p:nvPr>
        </p:nvSpPr>
        <p:spPr/>
        <p:txBody>
          <a:bodyPr/>
          <a:lstStyle/>
          <a:p>
            <a:fld id="{35D2B2C9-7B98-4FAD-AE32-E1EF178494B1}" type="slidenum">
              <a:rPr lang="it-IT" altLang="en-US"/>
              <a:pPr/>
              <a:t>2</a:t>
            </a:fld>
            <a:endParaRPr lang="it-IT"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B2DD9A0E-9814-4DA8-A348-640701189322}" type="slidenum">
              <a:rPr lang="it-IT" altLang="en-US"/>
              <a:pPr/>
              <a:t>20</a:t>
            </a:fld>
            <a:endParaRPr lang="it-IT" altLang="en-US"/>
          </a:p>
        </p:txBody>
      </p:sp>
      <p:sp>
        <p:nvSpPr>
          <p:cNvPr id="72706" name="Rectangle 2"/>
          <p:cNvSpPr>
            <a:spLocks noGrp="1" noChangeArrowheads="1"/>
          </p:cNvSpPr>
          <p:nvPr>
            <p:ph type="title" idx="4294967295"/>
          </p:nvPr>
        </p:nvSpPr>
        <p:spPr>
          <a:xfrm>
            <a:off x="767408" y="404664"/>
            <a:ext cx="9515475" cy="7048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GB" sz="3400" b="1" dirty="0">
                <a:solidFill>
                  <a:srgbClr val="002060"/>
                </a:solidFill>
              </a:rPr>
              <a:t>Primary market making</a:t>
            </a:r>
          </a:p>
        </p:txBody>
      </p:sp>
      <p:sp>
        <p:nvSpPr>
          <p:cNvPr id="72707" name="Rectangle 3"/>
          <p:cNvSpPr>
            <a:spLocks noGrp="1" noChangeArrowheads="1"/>
          </p:cNvSpPr>
          <p:nvPr>
            <p:ph idx="4294967295"/>
          </p:nvPr>
        </p:nvSpPr>
        <p:spPr>
          <a:xfrm>
            <a:off x="623392" y="1624856"/>
            <a:ext cx="11099800" cy="4319587"/>
          </a:xfrm>
        </p:spPr>
        <p:txBody>
          <a:bodyPr/>
          <a:lstStyle/>
          <a:p>
            <a:pPr algn="just">
              <a:lnSpc>
                <a:spcPct val="150000"/>
              </a:lnSpc>
              <a:buClr>
                <a:schemeClr val="tx1"/>
              </a:buClr>
              <a:buFont typeface="Wingdings" panose="05000000000000000000" pitchFamily="2" charset="2"/>
              <a:buChar char="§"/>
            </a:pPr>
            <a:r>
              <a:rPr lang="en-GB" sz="2200" dirty="0"/>
              <a:t>A firm generally cannot approach financial markets on its own.</a:t>
            </a:r>
          </a:p>
          <a:p>
            <a:pPr algn="just">
              <a:lnSpc>
                <a:spcPct val="150000"/>
              </a:lnSpc>
              <a:buClr>
                <a:schemeClr val="tx1"/>
              </a:buClr>
              <a:buFont typeface="Wingdings" panose="05000000000000000000" pitchFamily="2" charset="2"/>
              <a:buChar char="§"/>
            </a:pPr>
            <a:r>
              <a:rPr lang="en-GB" sz="2200" dirty="0"/>
              <a:t>Investment banks help the firm to prepare registration requirements, and they provide the credibility a firm may need to induce investors to buy its stock</a:t>
            </a:r>
          </a:p>
          <a:p>
            <a:pPr algn="just">
              <a:lnSpc>
                <a:spcPct val="150000"/>
              </a:lnSpc>
              <a:buClr>
                <a:schemeClr val="tx1"/>
              </a:buClr>
              <a:buFont typeface="Wingdings" panose="05000000000000000000" pitchFamily="2" charset="2"/>
              <a:buChar char="§"/>
            </a:pPr>
            <a:r>
              <a:rPr lang="en-GB" sz="2200" dirty="0"/>
              <a:t>Investment banks provide their advice on the valuation of the company and the </a:t>
            </a:r>
            <a:r>
              <a:rPr lang="en-GB" sz="2200" b="1" u="sng" dirty="0"/>
              <a:t>pricing</a:t>
            </a:r>
            <a:r>
              <a:rPr lang="en-GB" sz="2200" dirty="0"/>
              <a:t> of the new issue</a:t>
            </a:r>
          </a:p>
          <a:p>
            <a:pPr algn="just">
              <a:lnSpc>
                <a:spcPct val="150000"/>
              </a:lnSpc>
              <a:buClr>
                <a:schemeClr val="tx1"/>
              </a:buClr>
              <a:buFont typeface="Wingdings" panose="05000000000000000000" pitchFamily="2" charset="2"/>
              <a:buChar char="§"/>
            </a:pPr>
            <a:r>
              <a:rPr lang="en-GB" sz="2200" dirty="0"/>
              <a:t>Lead investment bank creates the underwriting syndicate (how does it works?)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egnaposto numero diapositiva 5"/>
          <p:cNvSpPr>
            <a:spLocks noGrp="1"/>
          </p:cNvSpPr>
          <p:nvPr>
            <p:ph type="sldNum" sz="quarter" idx="12"/>
          </p:nvPr>
        </p:nvSpPr>
        <p:spPr/>
        <p:txBody>
          <a:bodyPr/>
          <a:lstStyle/>
          <a:p>
            <a:fld id="{FB290B80-0C00-49C8-B02B-9D3981E83757}" type="slidenum">
              <a:rPr lang="it-IT" altLang="en-US"/>
              <a:pPr/>
              <a:t>21</a:t>
            </a:fld>
            <a:endParaRPr lang="it-IT" altLang="en-US"/>
          </a:p>
        </p:txBody>
      </p:sp>
      <p:sp>
        <p:nvSpPr>
          <p:cNvPr id="74755" name="Text Box 3"/>
          <p:cNvSpPr txBox="1">
            <a:spLocks noChangeArrowheads="1"/>
          </p:cNvSpPr>
          <p:nvPr/>
        </p:nvSpPr>
        <p:spPr bwMode="auto">
          <a:xfrm>
            <a:off x="8051354" y="4654277"/>
            <a:ext cx="2328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Sellers</a:t>
            </a:r>
          </a:p>
        </p:txBody>
      </p:sp>
      <p:grpSp>
        <p:nvGrpSpPr>
          <p:cNvPr id="74756" name="Group 4"/>
          <p:cNvGrpSpPr>
            <a:grpSpLocks/>
          </p:cNvGrpSpPr>
          <p:nvPr/>
        </p:nvGrpSpPr>
        <p:grpSpPr bwMode="auto">
          <a:xfrm>
            <a:off x="1631504" y="188640"/>
            <a:ext cx="8382000" cy="5006975"/>
            <a:chOff x="206" y="795"/>
            <a:chExt cx="5280" cy="3154"/>
          </a:xfrm>
        </p:grpSpPr>
        <p:sp>
          <p:nvSpPr>
            <p:cNvPr id="74757" name="Oval 5"/>
            <p:cNvSpPr>
              <a:spLocks noChangeArrowheads="1"/>
            </p:cNvSpPr>
            <p:nvPr/>
          </p:nvSpPr>
          <p:spPr bwMode="auto">
            <a:xfrm>
              <a:off x="1549" y="795"/>
              <a:ext cx="1659" cy="631"/>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chemeClr val="bg1"/>
                  </a:solidFill>
                </a:rPr>
                <a:t>Issuing corporation</a:t>
              </a:r>
            </a:p>
          </p:txBody>
        </p:sp>
        <p:sp>
          <p:nvSpPr>
            <p:cNvPr id="74758" name="Line 6"/>
            <p:cNvSpPr>
              <a:spLocks noChangeShapeType="1"/>
            </p:cNvSpPr>
            <p:nvPr/>
          </p:nvSpPr>
          <p:spPr bwMode="auto">
            <a:xfrm>
              <a:off x="3277" y="1111"/>
              <a:ext cx="60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Rectangle 7"/>
            <p:cNvSpPr>
              <a:spLocks noChangeArrowheads="1"/>
            </p:cNvSpPr>
            <p:nvPr/>
          </p:nvSpPr>
          <p:spPr bwMode="auto">
            <a:xfrm>
              <a:off x="3936" y="796"/>
              <a:ext cx="988" cy="6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Advisor</a:t>
              </a:r>
            </a:p>
          </p:txBody>
        </p:sp>
        <p:sp>
          <p:nvSpPr>
            <p:cNvPr id="74760" name="Line 8"/>
            <p:cNvSpPr>
              <a:spLocks noChangeShapeType="1"/>
            </p:cNvSpPr>
            <p:nvPr/>
          </p:nvSpPr>
          <p:spPr bwMode="auto">
            <a:xfrm>
              <a:off x="2356" y="1480"/>
              <a:ext cx="2" cy="4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1" name="Oval 9"/>
            <p:cNvSpPr>
              <a:spLocks noChangeArrowheads="1"/>
            </p:cNvSpPr>
            <p:nvPr/>
          </p:nvSpPr>
          <p:spPr bwMode="auto">
            <a:xfrm>
              <a:off x="1603" y="1974"/>
              <a:ext cx="1659" cy="631"/>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Lead manager</a:t>
              </a:r>
            </a:p>
          </p:txBody>
        </p:sp>
        <p:sp>
          <p:nvSpPr>
            <p:cNvPr id="74762" name="Line 10"/>
            <p:cNvSpPr>
              <a:spLocks noChangeShapeType="1"/>
            </p:cNvSpPr>
            <p:nvPr/>
          </p:nvSpPr>
          <p:spPr bwMode="auto">
            <a:xfrm>
              <a:off x="2441" y="2619"/>
              <a:ext cx="0" cy="3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3" name="Rectangle 11"/>
            <p:cNvSpPr>
              <a:spLocks noChangeArrowheads="1"/>
            </p:cNvSpPr>
            <p:nvPr/>
          </p:nvSpPr>
          <p:spPr bwMode="auto">
            <a:xfrm>
              <a:off x="3401" y="2249"/>
              <a:ext cx="357"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IB</a:t>
              </a:r>
            </a:p>
          </p:txBody>
        </p:sp>
        <p:sp>
          <p:nvSpPr>
            <p:cNvPr id="74764" name="Rectangle 12"/>
            <p:cNvSpPr>
              <a:spLocks noChangeArrowheads="1"/>
            </p:cNvSpPr>
            <p:nvPr/>
          </p:nvSpPr>
          <p:spPr bwMode="auto">
            <a:xfrm>
              <a:off x="1109" y="2234"/>
              <a:ext cx="357"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IB</a:t>
              </a:r>
            </a:p>
          </p:txBody>
        </p:sp>
        <p:sp>
          <p:nvSpPr>
            <p:cNvPr id="74765" name="Rectangle 13"/>
            <p:cNvSpPr>
              <a:spLocks noChangeArrowheads="1"/>
            </p:cNvSpPr>
            <p:nvPr/>
          </p:nvSpPr>
          <p:spPr bwMode="auto">
            <a:xfrm>
              <a:off x="2934" y="2645"/>
              <a:ext cx="357"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IB</a:t>
              </a:r>
            </a:p>
          </p:txBody>
        </p:sp>
        <p:sp>
          <p:nvSpPr>
            <p:cNvPr id="74766" name="Rectangle 14"/>
            <p:cNvSpPr>
              <a:spLocks noChangeArrowheads="1"/>
            </p:cNvSpPr>
            <p:nvPr/>
          </p:nvSpPr>
          <p:spPr bwMode="auto">
            <a:xfrm>
              <a:off x="1494" y="2741"/>
              <a:ext cx="357"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IB</a:t>
              </a:r>
            </a:p>
          </p:txBody>
        </p:sp>
        <p:sp>
          <p:nvSpPr>
            <p:cNvPr id="74767" name="Rectangle 15"/>
            <p:cNvSpPr>
              <a:spLocks noChangeArrowheads="1"/>
            </p:cNvSpPr>
            <p:nvPr/>
          </p:nvSpPr>
          <p:spPr bwMode="auto">
            <a:xfrm>
              <a:off x="2302" y="2961"/>
              <a:ext cx="357"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IB</a:t>
              </a:r>
            </a:p>
          </p:txBody>
        </p:sp>
        <p:sp>
          <p:nvSpPr>
            <p:cNvPr id="74768" name="Line 16"/>
            <p:cNvSpPr>
              <a:spLocks noChangeShapeType="1"/>
            </p:cNvSpPr>
            <p:nvPr/>
          </p:nvSpPr>
          <p:spPr bwMode="auto">
            <a:xfrm flipH="1">
              <a:off x="1714" y="2592"/>
              <a:ext cx="261"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9" name="Line 17"/>
            <p:cNvSpPr>
              <a:spLocks noChangeShapeType="1"/>
            </p:cNvSpPr>
            <p:nvPr/>
          </p:nvSpPr>
          <p:spPr bwMode="auto">
            <a:xfrm flipH="1">
              <a:off x="1454" y="2318"/>
              <a:ext cx="164"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0" name="Line 18"/>
            <p:cNvSpPr>
              <a:spLocks noChangeShapeType="1"/>
            </p:cNvSpPr>
            <p:nvPr/>
          </p:nvSpPr>
          <p:spPr bwMode="auto">
            <a:xfrm>
              <a:off x="2839" y="2565"/>
              <a:ext cx="178"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1" name="Line 19"/>
            <p:cNvSpPr>
              <a:spLocks noChangeShapeType="1"/>
            </p:cNvSpPr>
            <p:nvPr/>
          </p:nvSpPr>
          <p:spPr bwMode="auto">
            <a:xfrm>
              <a:off x="3209" y="2345"/>
              <a:ext cx="165" cy="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2" name="Oval 20"/>
            <p:cNvSpPr>
              <a:spLocks noChangeArrowheads="1"/>
            </p:cNvSpPr>
            <p:nvPr/>
          </p:nvSpPr>
          <p:spPr bwMode="auto">
            <a:xfrm>
              <a:off x="562" y="1784"/>
              <a:ext cx="3621" cy="159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3" name="Text Box 21"/>
            <p:cNvSpPr txBox="1">
              <a:spLocks noChangeArrowheads="1"/>
            </p:cNvSpPr>
            <p:nvPr/>
          </p:nvSpPr>
          <p:spPr bwMode="auto">
            <a:xfrm>
              <a:off x="4019" y="2002"/>
              <a:ext cx="14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Underwriters</a:t>
              </a:r>
            </a:p>
          </p:txBody>
        </p:sp>
        <p:sp>
          <p:nvSpPr>
            <p:cNvPr id="74774" name="Rectangle 22"/>
            <p:cNvSpPr>
              <a:spLocks noChangeArrowheads="1"/>
            </p:cNvSpPr>
            <p:nvPr/>
          </p:nvSpPr>
          <p:spPr bwMode="auto">
            <a:xfrm>
              <a:off x="467" y="3620"/>
              <a:ext cx="480"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B</a:t>
              </a:r>
            </a:p>
          </p:txBody>
        </p:sp>
        <p:sp>
          <p:nvSpPr>
            <p:cNvPr id="74775" name="Rectangle 23"/>
            <p:cNvSpPr>
              <a:spLocks noChangeArrowheads="1"/>
            </p:cNvSpPr>
            <p:nvPr/>
          </p:nvSpPr>
          <p:spPr bwMode="auto">
            <a:xfrm>
              <a:off x="1056" y="3605"/>
              <a:ext cx="480"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B</a:t>
              </a:r>
            </a:p>
          </p:txBody>
        </p:sp>
        <p:sp>
          <p:nvSpPr>
            <p:cNvPr id="74776" name="Rectangle 24"/>
            <p:cNvSpPr>
              <a:spLocks noChangeArrowheads="1"/>
            </p:cNvSpPr>
            <p:nvPr/>
          </p:nvSpPr>
          <p:spPr bwMode="auto">
            <a:xfrm>
              <a:off x="1658" y="3606"/>
              <a:ext cx="480"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B</a:t>
              </a:r>
            </a:p>
          </p:txBody>
        </p:sp>
        <p:sp>
          <p:nvSpPr>
            <p:cNvPr id="74777" name="Rectangle 25"/>
            <p:cNvSpPr>
              <a:spLocks noChangeArrowheads="1"/>
            </p:cNvSpPr>
            <p:nvPr/>
          </p:nvSpPr>
          <p:spPr bwMode="auto">
            <a:xfrm>
              <a:off x="2303" y="3592"/>
              <a:ext cx="480"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B</a:t>
              </a:r>
            </a:p>
          </p:txBody>
        </p:sp>
        <p:sp>
          <p:nvSpPr>
            <p:cNvPr id="74778" name="Rectangle 26"/>
            <p:cNvSpPr>
              <a:spLocks noChangeArrowheads="1"/>
            </p:cNvSpPr>
            <p:nvPr/>
          </p:nvSpPr>
          <p:spPr bwMode="auto">
            <a:xfrm>
              <a:off x="2934" y="3606"/>
              <a:ext cx="480"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B</a:t>
              </a:r>
            </a:p>
          </p:txBody>
        </p:sp>
        <p:sp>
          <p:nvSpPr>
            <p:cNvPr id="74779" name="Rectangle 27"/>
            <p:cNvSpPr>
              <a:spLocks noChangeArrowheads="1"/>
            </p:cNvSpPr>
            <p:nvPr/>
          </p:nvSpPr>
          <p:spPr bwMode="auto">
            <a:xfrm>
              <a:off x="3593" y="3620"/>
              <a:ext cx="480" cy="32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B</a:t>
              </a:r>
            </a:p>
          </p:txBody>
        </p:sp>
        <p:sp>
          <p:nvSpPr>
            <p:cNvPr id="74780" name="Line 28"/>
            <p:cNvSpPr>
              <a:spLocks noChangeShapeType="1"/>
            </p:cNvSpPr>
            <p:nvPr/>
          </p:nvSpPr>
          <p:spPr bwMode="auto">
            <a:xfrm flipH="1">
              <a:off x="1317" y="3086"/>
              <a:ext cx="288" cy="5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1" name="Line 29"/>
            <p:cNvSpPr>
              <a:spLocks noChangeShapeType="1"/>
            </p:cNvSpPr>
            <p:nvPr/>
          </p:nvSpPr>
          <p:spPr bwMode="auto">
            <a:xfrm>
              <a:off x="1577" y="3058"/>
              <a:ext cx="356" cy="52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2" name="Line 30"/>
            <p:cNvSpPr>
              <a:spLocks noChangeShapeType="1"/>
            </p:cNvSpPr>
            <p:nvPr/>
          </p:nvSpPr>
          <p:spPr bwMode="auto">
            <a:xfrm>
              <a:off x="2510" y="3305"/>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3" name="Line 31"/>
            <p:cNvSpPr>
              <a:spLocks noChangeShapeType="1"/>
            </p:cNvSpPr>
            <p:nvPr/>
          </p:nvSpPr>
          <p:spPr bwMode="auto">
            <a:xfrm flipH="1">
              <a:off x="3086" y="2963"/>
              <a:ext cx="13" cy="6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4" name="Line 32"/>
            <p:cNvSpPr>
              <a:spLocks noChangeShapeType="1"/>
            </p:cNvSpPr>
            <p:nvPr/>
          </p:nvSpPr>
          <p:spPr bwMode="auto">
            <a:xfrm flipH="1">
              <a:off x="686" y="3071"/>
              <a:ext cx="946" cy="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5" name="Line 33"/>
            <p:cNvSpPr>
              <a:spLocks noChangeShapeType="1"/>
            </p:cNvSpPr>
            <p:nvPr/>
          </p:nvSpPr>
          <p:spPr bwMode="auto">
            <a:xfrm flipH="1" flipV="1">
              <a:off x="562" y="1892"/>
              <a:ext cx="521" cy="5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6" name="Rectangle 34"/>
            <p:cNvSpPr>
              <a:spLocks noChangeArrowheads="1"/>
            </p:cNvSpPr>
            <p:nvPr/>
          </p:nvSpPr>
          <p:spPr bwMode="auto">
            <a:xfrm>
              <a:off x="206" y="1399"/>
              <a:ext cx="919" cy="479"/>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Investment </a:t>
              </a:r>
            </a:p>
            <a:p>
              <a:pPr algn="ctr"/>
              <a:r>
                <a:rPr lang="en-US"/>
                <a:t>Fund</a:t>
              </a:r>
            </a:p>
          </p:txBody>
        </p:sp>
        <p:sp>
          <p:nvSpPr>
            <p:cNvPr id="74787" name="Line 35"/>
            <p:cNvSpPr>
              <a:spLocks noChangeShapeType="1"/>
            </p:cNvSpPr>
            <p:nvPr/>
          </p:nvSpPr>
          <p:spPr bwMode="auto">
            <a:xfrm>
              <a:off x="3099" y="2962"/>
              <a:ext cx="700" cy="6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789" name="Text Box 37"/>
          <p:cNvSpPr txBox="1">
            <a:spLocks noChangeArrowheads="1"/>
          </p:cNvSpPr>
          <p:nvPr/>
        </p:nvSpPr>
        <p:spPr bwMode="auto">
          <a:xfrm>
            <a:off x="1704530" y="5589314"/>
            <a:ext cx="8353425" cy="5286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t>Underpricing phenomenon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fld id="{E26EA0A0-D4BD-4CD2-9570-DFFF8FB167A3}" type="slidenum">
              <a:rPr lang="it-IT" altLang="en-US"/>
              <a:pPr/>
              <a:t>22</a:t>
            </a:fld>
            <a:endParaRPr lang="it-IT" altLang="en-US"/>
          </a:p>
        </p:txBody>
      </p:sp>
      <p:sp>
        <p:nvSpPr>
          <p:cNvPr id="69634" name="Rectangle 2"/>
          <p:cNvSpPr>
            <a:spLocks noGrp="1" noChangeArrowheads="1"/>
          </p:cNvSpPr>
          <p:nvPr>
            <p:ph type="ctrTitle" idx="4294967295"/>
          </p:nvPr>
        </p:nvSpPr>
        <p:spPr>
          <a:xfrm>
            <a:off x="6672064" y="1484288"/>
            <a:ext cx="5141912" cy="3744912"/>
          </a:xfr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lnSpc>
                <a:spcPct val="150000"/>
              </a:lnSpc>
            </a:pPr>
            <a:r>
              <a:rPr lang="en-US" sz="5400" b="1">
                <a:solidFill>
                  <a:schemeClr val="bg1"/>
                </a:solidFill>
                <a:latin typeface="Calibri" pitchFamily="34" charset="0"/>
                <a:ea typeface="+mn-ea"/>
                <a:cs typeface="+mn-cs"/>
              </a:rPr>
              <a:t>Crescita e modelli organizzativi </a:t>
            </a:r>
            <a:endParaRPr lang="it-IT" sz="5400" b="1">
              <a:solidFill>
                <a:schemeClr val="bg1"/>
              </a:solidFill>
              <a:latin typeface="Calibri" pitchFamily="34" charset="0"/>
              <a:ea typeface="+mn-ea"/>
              <a:cs typeface="+mn-cs"/>
            </a:endParaRPr>
          </a:p>
        </p:txBody>
      </p:sp>
      <p:pic>
        <p:nvPicPr>
          <p:cNvPr id="3" name="Immagine 2"/>
          <p:cNvPicPr>
            <a:picLocks noChangeAspect="1"/>
          </p:cNvPicPr>
          <p:nvPr/>
        </p:nvPicPr>
        <p:blipFill>
          <a:blip r:embed="rId2"/>
          <a:stretch>
            <a:fillRect/>
          </a:stretch>
        </p:blipFill>
        <p:spPr>
          <a:xfrm>
            <a:off x="695400" y="1484784"/>
            <a:ext cx="5256584" cy="374441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769DCE5D-058D-49BD-A78D-406D0AB29358}" type="slidenum">
              <a:rPr lang="it-IT" altLang="en-US"/>
              <a:pPr/>
              <a:t>23</a:t>
            </a:fld>
            <a:endParaRPr lang="it-IT" altLang="en-US"/>
          </a:p>
        </p:txBody>
      </p:sp>
      <p:sp>
        <p:nvSpPr>
          <p:cNvPr id="92162" name="Rectangle 2"/>
          <p:cNvSpPr>
            <a:spLocks noGrp="1" noChangeArrowheads="1"/>
          </p:cNvSpPr>
          <p:nvPr>
            <p:ph type="title" idx="4294967295"/>
          </p:nvPr>
        </p:nvSpPr>
        <p:spPr>
          <a:xfrm>
            <a:off x="407368" y="373609"/>
            <a:ext cx="8229600" cy="7032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400" b="1" dirty="0">
                <a:solidFill>
                  <a:srgbClr val="002060"/>
                </a:solidFill>
              </a:rPr>
              <a:t>I modelli organizzativi: prime osservazioni</a:t>
            </a:r>
          </a:p>
        </p:txBody>
      </p:sp>
      <p:sp>
        <p:nvSpPr>
          <p:cNvPr id="92163" name="Rectangle 3"/>
          <p:cNvSpPr>
            <a:spLocks noGrp="1" noChangeArrowheads="1"/>
          </p:cNvSpPr>
          <p:nvPr>
            <p:ph idx="4294967295"/>
          </p:nvPr>
        </p:nvSpPr>
        <p:spPr>
          <a:xfrm>
            <a:off x="551384" y="1076872"/>
            <a:ext cx="11352584" cy="4933950"/>
          </a:xfrm>
        </p:spPr>
        <p:txBody>
          <a:bodyPr/>
          <a:lstStyle/>
          <a:p>
            <a:pPr marL="0" indent="0" algn="just">
              <a:lnSpc>
                <a:spcPct val="170000"/>
              </a:lnSpc>
              <a:buNone/>
            </a:pPr>
            <a:r>
              <a:rPr lang="it-IT" sz="2400" b="1" u="sng" dirty="0">
                <a:solidFill>
                  <a:srgbClr val="FF3300"/>
                </a:solidFill>
              </a:rPr>
              <a:t>Come può crescere una banca???</a:t>
            </a:r>
          </a:p>
          <a:p>
            <a:pPr algn="just">
              <a:lnSpc>
                <a:spcPct val="170000"/>
              </a:lnSpc>
            </a:pPr>
            <a:r>
              <a:rPr lang="it-IT" sz="2400" dirty="0"/>
              <a:t>Attraverso </a:t>
            </a:r>
            <a:r>
              <a:rPr lang="it-IT" sz="2400" u="sng" dirty="0"/>
              <a:t>aumento della produzione</a:t>
            </a:r>
            <a:r>
              <a:rPr lang="it-IT" sz="2400" dirty="0"/>
              <a:t> o </a:t>
            </a:r>
            <a:r>
              <a:rPr lang="it-IT" sz="2400" u="sng" dirty="0"/>
              <a:t>attraverso diversificazione</a:t>
            </a:r>
            <a:r>
              <a:rPr lang="it-IT" sz="2400" dirty="0"/>
              <a:t> della produzione </a:t>
            </a:r>
          </a:p>
          <a:p>
            <a:pPr algn="just">
              <a:lnSpc>
                <a:spcPct val="170000"/>
              </a:lnSpc>
            </a:pPr>
            <a:r>
              <a:rPr lang="it-IT" sz="2400" b="1" u="sng" dirty="0"/>
              <a:t>Per via interna</a:t>
            </a:r>
            <a:r>
              <a:rPr lang="it-IT" sz="2400" dirty="0"/>
              <a:t>: aumento della capacità produttiva e apertura di nuove strutture produttive/distributive</a:t>
            </a:r>
          </a:p>
          <a:p>
            <a:pPr algn="just">
              <a:lnSpc>
                <a:spcPct val="170000"/>
              </a:lnSpc>
            </a:pPr>
            <a:r>
              <a:rPr lang="it-IT" sz="2400" b="1" u="sng" dirty="0"/>
              <a:t>Per via esterna</a:t>
            </a:r>
            <a:r>
              <a:rPr lang="it-IT" sz="2400" dirty="0"/>
              <a:t>: fusioni/acquisizioni di partecipazioni di controllo, joint </a:t>
            </a:r>
            <a:r>
              <a:rPr lang="it-IT" sz="2400" dirty="0" err="1"/>
              <a:t>ventures</a:t>
            </a:r>
            <a:r>
              <a:rPr lang="it-IT" sz="2400" dirty="0"/>
              <a:t>, accordi commerciali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484DDCD2-FFC7-42B9-8710-F001EF8D8D74}" type="slidenum">
              <a:rPr lang="it-IT" altLang="en-US"/>
              <a:pPr/>
              <a:t>24</a:t>
            </a:fld>
            <a:endParaRPr lang="it-IT" altLang="en-US"/>
          </a:p>
        </p:txBody>
      </p:sp>
      <p:sp>
        <p:nvSpPr>
          <p:cNvPr id="94210" name="Rectangle 2"/>
          <p:cNvSpPr>
            <a:spLocks noGrp="1" noChangeArrowheads="1"/>
          </p:cNvSpPr>
          <p:nvPr>
            <p:ph type="title" idx="4294967295"/>
          </p:nvPr>
        </p:nvSpPr>
        <p:spPr>
          <a:xfrm>
            <a:off x="0" y="-22225"/>
            <a:ext cx="10058400" cy="1450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400" b="1" dirty="0">
                <a:solidFill>
                  <a:srgbClr val="002060"/>
                </a:solidFill>
              </a:rPr>
              <a:t>La crescita interna/esterna: pro &amp; contro</a:t>
            </a:r>
          </a:p>
        </p:txBody>
      </p:sp>
      <p:sp>
        <p:nvSpPr>
          <p:cNvPr id="94211" name="Rectangle 3"/>
          <p:cNvSpPr>
            <a:spLocks noGrp="1" noChangeArrowheads="1"/>
          </p:cNvSpPr>
          <p:nvPr>
            <p:ph idx="4294967295"/>
          </p:nvPr>
        </p:nvSpPr>
        <p:spPr>
          <a:xfrm>
            <a:off x="396845" y="1124744"/>
            <a:ext cx="10815638" cy="4933950"/>
          </a:xfrm>
        </p:spPr>
        <p:txBody>
          <a:bodyPr/>
          <a:lstStyle/>
          <a:p>
            <a:pPr algn="just">
              <a:lnSpc>
                <a:spcPct val="190000"/>
              </a:lnSpc>
            </a:pPr>
            <a:r>
              <a:rPr lang="it-IT" sz="2600" dirty="0"/>
              <a:t>INTERNA: flessibilità decisionale </a:t>
            </a:r>
            <a:r>
              <a:rPr lang="it-IT" sz="2600" b="1" u="sng" dirty="0"/>
              <a:t>vs</a:t>
            </a:r>
            <a:r>
              <a:rPr lang="it-IT" sz="2600" dirty="0"/>
              <a:t> lentezza nel conquistare quote di mercato</a:t>
            </a:r>
          </a:p>
          <a:p>
            <a:pPr algn="just">
              <a:lnSpc>
                <a:spcPct val="190000"/>
              </a:lnSpc>
            </a:pPr>
            <a:r>
              <a:rPr lang="it-IT" sz="2600" dirty="0"/>
              <a:t>ESTERNA: Crescita rapida </a:t>
            </a:r>
            <a:r>
              <a:rPr lang="it-IT" sz="2600" b="1" u="sng" dirty="0"/>
              <a:t>ma</a:t>
            </a:r>
            <a:r>
              <a:rPr lang="it-IT" sz="2600" dirty="0"/>
              <a:t> problematiche sul fronte dell’integrazione/organizzazione</a:t>
            </a:r>
          </a:p>
          <a:p>
            <a:pPr algn="just">
              <a:lnSpc>
                <a:spcPct val="190000"/>
              </a:lnSpc>
            </a:pPr>
            <a:r>
              <a:rPr lang="it-IT" sz="2600" dirty="0"/>
              <a:t>Non c’è una soluzione ottima!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57239F90-61EB-424D-8A30-FC7C20DB300B}" type="slidenum">
              <a:rPr lang="it-IT" altLang="en-US"/>
              <a:pPr/>
              <a:t>25</a:t>
            </a:fld>
            <a:endParaRPr lang="it-IT" altLang="en-US"/>
          </a:p>
        </p:txBody>
      </p:sp>
      <p:sp>
        <p:nvSpPr>
          <p:cNvPr id="93186" name="Rectangle 2"/>
          <p:cNvSpPr>
            <a:spLocks noGrp="1" noChangeArrowheads="1"/>
          </p:cNvSpPr>
          <p:nvPr>
            <p:ph type="title" idx="4294967295"/>
          </p:nvPr>
        </p:nvSpPr>
        <p:spPr>
          <a:xfrm>
            <a:off x="0" y="-22225"/>
            <a:ext cx="10058400" cy="1450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400" b="1" dirty="0">
                <a:solidFill>
                  <a:srgbClr val="002060"/>
                </a:solidFill>
              </a:rPr>
              <a:t>Grande banca o piccola banca?</a:t>
            </a:r>
          </a:p>
        </p:txBody>
      </p:sp>
      <p:sp>
        <p:nvSpPr>
          <p:cNvPr id="93187" name="Rectangle 3"/>
          <p:cNvSpPr>
            <a:spLocks noGrp="1" noChangeArrowheads="1"/>
          </p:cNvSpPr>
          <p:nvPr>
            <p:ph idx="4294967295"/>
          </p:nvPr>
        </p:nvSpPr>
        <p:spPr>
          <a:xfrm>
            <a:off x="695400" y="1196752"/>
            <a:ext cx="10815638" cy="4862512"/>
          </a:xfrm>
        </p:spPr>
        <p:txBody>
          <a:bodyPr/>
          <a:lstStyle/>
          <a:p>
            <a:pPr algn="just">
              <a:lnSpc>
                <a:spcPct val="140000"/>
              </a:lnSpc>
            </a:pPr>
            <a:r>
              <a:rPr lang="it-IT" sz="2000" dirty="0"/>
              <a:t>Nel sistema bancario italiano (e in generale in tutti i sistemi bancari) convivono intermediari bancari aventi dimensioni significative totalmente differenti </a:t>
            </a:r>
          </a:p>
          <a:p>
            <a:pPr marL="0" indent="0" algn="just">
              <a:lnSpc>
                <a:spcPct val="140000"/>
              </a:lnSpc>
              <a:buNone/>
            </a:pPr>
            <a:endParaRPr lang="it-IT" sz="2000" dirty="0" smtClean="0"/>
          </a:p>
          <a:p>
            <a:pPr marL="0" indent="0" algn="just">
              <a:lnSpc>
                <a:spcPct val="140000"/>
              </a:lnSpc>
              <a:buNone/>
            </a:pPr>
            <a:r>
              <a:rPr lang="it-IT" sz="2000" dirty="0" smtClean="0"/>
              <a:t>La </a:t>
            </a:r>
            <a:r>
              <a:rPr lang="it-IT" sz="2000" b="1" u="sng" dirty="0">
                <a:solidFill>
                  <a:srgbClr val="FF3300"/>
                </a:solidFill>
              </a:rPr>
              <a:t>grande banca</a:t>
            </a:r>
            <a:r>
              <a:rPr lang="it-IT" sz="2000" dirty="0"/>
              <a:t> è caratterizzata da:</a:t>
            </a:r>
          </a:p>
          <a:p>
            <a:pPr algn="just">
              <a:lnSpc>
                <a:spcPct val="140000"/>
              </a:lnSpc>
            </a:pPr>
            <a:r>
              <a:rPr lang="it-IT" sz="2000" dirty="0"/>
              <a:t>Responsabilità di politica economica e rapporti privilegiati con le autorità di vigilanza (</a:t>
            </a:r>
            <a:r>
              <a:rPr lang="it-IT" sz="2000" i="1" dirty="0" err="1"/>
              <a:t>too</a:t>
            </a:r>
            <a:r>
              <a:rPr lang="it-IT" sz="2000" i="1" dirty="0"/>
              <a:t> big </a:t>
            </a:r>
            <a:r>
              <a:rPr lang="it-IT" sz="2000" i="1" dirty="0" err="1"/>
              <a:t>too</a:t>
            </a:r>
            <a:r>
              <a:rPr lang="it-IT" sz="2000" i="1" dirty="0"/>
              <a:t> </a:t>
            </a:r>
            <a:r>
              <a:rPr lang="it-IT" sz="2000" i="1" dirty="0" err="1" smtClean="0"/>
              <a:t>fail</a:t>
            </a:r>
            <a:r>
              <a:rPr lang="it-IT" sz="2000" i="1" dirty="0" smtClean="0"/>
              <a:t>???</a:t>
            </a:r>
            <a:r>
              <a:rPr lang="it-IT" sz="2000" dirty="0" smtClean="0"/>
              <a:t>)</a:t>
            </a:r>
            <a:endParaRPr lang="it-IT" sz="2000" dirty="0"/>
          </a:p>
          <a:p>
            <a:pPr algn="just">
              <a:lnSpc>
                <a:spcPct val="140000"/>
              </a:lnSpc>
            </a:pPr>
            <a:r>
              <a:rPr lang="it-IT" sz="2000" dirty="0"/>
              <a:t>Controllo dei rischi (minori rischi di liquidità e </a:t>
            </a:r>
            <a:r>
              <a:rPr lang="it-IT" sz="2000" dirty="0" smtClean="0"/>
              <a:t>credito??), </a:t>
            </a:r>
            <a:r>
              <a:rPr lang="it-IT" sz="2000" dirty="0"/>
              <a:t>operatività con la clientela istituzionale e corporate di grandi dimensioni, operatività a livello internazionale</a:t>
            </a:r>
          </a:p>
          <a:p>
            <a:pPr algn="just">
              <a:lnSpc>
                <a:spcPct val="140000"/>
              </a:lnSpc>
            </a:pPr>
            <a:r>
              <a:rPr lang="it-IT" sz="2000" u="sng" dirty="0"/>
              <a:t>Economie di scale e scopo</a:t>
            </a:r>
            <a:r>
              <a:rPr lang="it-IT" sz="2000" dirty="0"/>
              <a:t>? Tutte da provare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02381D11-0146-4B9D-897A-8D63C097C673}" type="slidenum">
              <a:rPr lang="it-IT" altLang="en-US"/>
              <a:pPr/>
              <a:t>26</a:t>
            </a:fld>
            <a:endParaRPr lang="it-IT" altLang="en-US"/>
          </a:p>
        </p:txBody>
      </p:sp>
      <p:sp>
        <p:nvSpPr>
          <p:cNvPr id="95234" name="Rectangle 2"/>
          <p:cNvSpPr>
            <a:spLocks noGrp="1" noChangeArrowheads="1"/>
          </p:cNvSpPr>
          <p:nvPr>
            <p:ph type="title" idx="4294967295"/>
          </p:nvPr>
        </p:nvSpPr>
        <p:spPr>
          <a:xfrm>
            <a:off x="0" y="-22225"/>
            <a:ext cx="10058400" cy="1450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400" b="1" dirty="0">
                <a:solidFill>
                  <a:srgbClr val="002060"/>
                </a:solidFill>
              </a:rPr>
              <a:t>Grande banca o piccola banca?</a:t>
            </a:r>
          </a:p>
        </p:txBody>
      </p:sp>
      <p:sp>
        <p:nvSpPr>
          <p:cNvPr id="95235" name="Rectangle 3"/>
          <p:cNvSpPr>
            <a:spLocks noGrp="1" noChangeArrowheads="1"/>
          </p:cNvSpPr>
          <p:nvPr>
            <p:ph idx="4294967295"/>
          </p:nvPr>
        </p:nvSpPr>
        <p:spPr>
          <a:xfrm>
            <a:off x="407368" y="1423346"/>
            <a:ext cx="10972800" cy="3529012"/>
          </a:xfrm>
        </p:spPr>
        <p:txBody>
          <a:bodyPr>
            <a:normAutofit lnSpcReduction="10000"/>
          </a:bodyPr>
          <a:lstStyle/>
          <a:p>
            <a:pPr algn="just">
              <a:lnSpc>
                <a:spcPct val="150000"/>
              </a:lnSpc>
            </a:pPr>
            <a:r>
              <a:rPr lang="it-IT" sz="2000" dirty="0"/>
              <a:t>La banca piccola, d’altra parte, si avvantaggia soprattutto della  conoscenza del territorio in cui opera (possesso di </a:t>
            </a:r>
            <a:r>
              <a:rPr lang="it-IT" sz="2000" i="1" dirty="0"/>
              <a:t>soft information</a:t>
            </a:r>
            <a:r>
              <a:rPr lang="it-IT" sz="2000" dirty="0"/>
              <a:t>) e di un maggiore orientamento (almeno teorico) al </a:t>
            </a:r>
            <a:r>
              <a:rPr lang="it-IT" sz="2000" i="1" dirty="0" err="1"/>
              <a:t>relationship</a:t>
            </a:r>
            <a:r>
              <a:rPr lang="it-IT" sz="2000" i="1" dirty="0"/>
              <a:t> banking</a:t>
            </a:r>
            <a:r>
              <a:rPr lang="it-IT" sz="2000" dirty="0" smtClean="0"/>
              <a:t>. Veramente???</a:t>
            </a:r>
            <a:endParaRPr lang="it-IT" sz="2000" dirty="0"/>
          </a:p>
          <a:p>
            <a:pPr algn="just">
              <a:lnSpc>
                <a:spcPct val="150000"/>
              </a:lnSpc>
            </a:pPr>
            <a:r>
              <a:rPr lang="it-IT" sz="2000" dirty="0"/>
              <a:t>Il concetto di </a:t>
            </a:r>
            <a:r>
              <a:rPr lang="it-IT" sz="2000" b="1" u="sng" dirty="0"/>
              <a:t>localismo bancario</a:t>
            </a:r>
            <a:r>
              <a:rPr lang="it-IT" sz="2000" dirty="0"/>
              <a:t>, tuttavia, non è semplicemente schematizzabile nell’idea di un rapporto privilegiato tra banca locale di piccole dimensioni e clientela </a:t>
            </a:r>
            <a:r>
              <a:rPr lang="it-IT" sz="2000" dirty="0" err="1"/>
              <a:t>retail</a:t>
            </a:r>
            <a:r>
              <a:rPr lang="it-IT" sz="2000" dirty="0"/>
              <a:t>/PMI</a:t>
            </a:r>
          </a:p>
          <a:p>
            <a:pPr algn="just">
              <a:lnSpc>
                <a:spcPct val="150000"/>
              </a:lnSpc>
            </a:pPr>
            <a:r>
              <a:rPr lang="it-IT" sz="2000" dirty="0"/>
              <a:t>Anche la banca grande, infatti, sta cercando di recuperare contatto con il territorio attraverso la rivisitazione di soluzioni organizzative e di marketing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D13C0297-F71D-450D-B632-5889F9B77BBA}" type="slidenum">
              <a:rPr lang="it-IT" altLang="en-US"/>
              <a:pPr/>
              <a:t>27</a:t>
            </a:fld>
            <a:endParaRPr lang="it-IT" altLang="en-US"/>
          </a:p>
        </p:txBody>
      </p:sp>
      <p:sp>
        <p:nvSpPr>
          <p:cNvPr id="96258" name="Rectangle 2"/>
          <p:cNvSpPr>
            <a:spLocks noGrp="1" noChangeArrowheads="1"/>
          </p:cNvSpPr>
          <p:nvPr>
            <p:ph type="title" idx="4294967295"/>
          </p:nvPr>
        </p:nvSpPr>
        <p:spPr>
          <a:xfrm>
            <a:off x="263352" y="188640"/>
            <a:ext cx="11593288" cy="1450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400" b="1" dirty="0">
                <a:solidFill>
                  <a:srgbClr val="002060"/>
                </a:solidFill>
              </a:rPr>
              <a:t>I processi di crescita nel sistema bancario italiano: cosa è successo finora?</a:t>
            </a:r>
          </a:p>
        </p:txBody>
      </p:sp>
      <p:sp>
        <p:nvSpPr>
          <p:cNvPr id="96259" name="Rectangle 3"/>
          <p:cNvSpPr>
            <a:spLocks noGrp="1" noChangeArrowheads="1"/>
          </p:cNvSpPr>
          <p:nvPr>
            <p:ph idx="4294967295"/>
          </p:nvPr>
        </p:nvSpPr>
        <p:spPr>
          <a:xfrm>
            <a:off x="767408" y="1772816"/>
            <a:ext cx="10801200" cy="4024313"/>
          </a:xfrm>
        </p:spPr>
        <p:txBody>
          <a:bodyPr>
            <a:normAutofit lnSpcReduction="10000"/>
          </a:bodyPr>
          <a:lstStyle/>
          <a:p>
            <a:pPr algn="just">
              <a:lnSpc>
                <a:spcPct val="150000"/>
              </a:lnSpc>
              <a:buFont typeface="Wingdings" panose="05000000000000000000" pitchFamily="2" charset="2"/>
              <a:buChar char="§"/>
            </a:pPr>
            <a:r>
              <a:rPr lang="it-IT" sz="2000" dirty="0"/>
              <a:t>Crescita, sia per linee interne ed esterne, favorita dalla liberalizzazione e privatizzazione del sistema</a:t>
            </a:r>
          </a:p>
          <a:p>
            <a:pPr algn="just">
              <a:lnSpc>
                <a:spcPct val="150000"/>
              </a:lnSpc>
              <a:buFont typeface="Wingdings" panose="05000000000000000000" pitchFamily="2" charset="2"/>
              <a:buChar char="§"/>
            </a:pPr>
            <a:r>
              <a:rPr lang="it-IT" sz="2000" dirty="0"/>
              <a:t>Predominanza delle aggregazioni in ambito domestico e all’interno della stessa categoria di banche (ad esempio </a:t>
            </a:r>
            <a:r>
              <a:rPr lang="it-IT" sz="2000" dirty="0" err="1"/>
              <a:t>B.Popolare</a:t>
            </a:r>
            <a:r>
              <a:rPr lang="it-IT" sz="2000" dirty="0"/>
              <a:t> con B. Popolare)</a:t>
            </a:r>
          </a:p>
          <a:p>
            <a:pPr algn="just">
              <a:lnSpc>
                <a:spcPct val="150000"/>
              </a:lnSpc>
              <a:buFont typeface="Wingdings" panose="05000000000000000000" pitchFamily="2" charset="2"/>
              <a:buChar char="§"/>
            </a:pPr>
            <a:r>
              <a:rPr lang="it-IT" sz="2000" dirty="0"/>
              <a:t>Acquisizioni/fusioni di banche piccole in difficoltà da parte di banche più grandi e creazione di pochi </a:t>
            </a:r>
            <a:r>
              <a:rPr lang="it-IT" sz="2000" i="1" dirty="0"/>
              <a:t>big </a:t>
            </a:r>
            <a:r>
              <a:rPr lang="it-IT" sz="2000" i="1" dirty="0" err="1"/>
              <a:t>players</a:t>
            </a:r>
            <a:r>
              <a:rPr lang="it-IT" sz="2000" dirty="0"/>
              <a:t> </a:t>
            </a:r>
          </a:p>
          <a:p>
            <a:pPr algn="just">
              <a:lnSpc>
                <a:spcPct val="150000"/>
              </a:lnSpc>
              <a:buFont typeface="Wingdings" panose="05000000000000000000" pitchFamily="2" charset="2"/>
              <a:buChar char="§"/>
            </a:pPr>
            <a:r>
              <a:rPr lang="it-IT" sz="2000" dirty="0"/>
              <a:t>Prevalenza del modello istituzionale del gruppo</a:t>
            </a:r>
          </a:p>
          <a:p>
            <a:pPr algn="just">
              <a:lnSpc>
                <a:spcPct val="150000"/>
              </a:lnSpc>
              <a:buFont typeface="Wingdings" panose="05000000000000000000" pitchFamily="2" charset="2"/>
              <a:buChar char="§"/>
            </a:pPr>
            <a:r>
              <a:rPr lang="it-IT" sz="2000" dirty="0"/>
              <a:t>Internazionalizzazione e aggregazione con il settore assicurativo</a:t>
            </a:r>
          </a:p>
          <a:p>
            <a:pPr algn="just">
              <a:lnSpc>
                <a:spcPct val="150000"/>
              </a:lnSpc>
              <a:buFont typeface="Wingdings" panose="05000000000000000000" pitchFamily="2" charset="2"/>
              <a:buChar char="§"/>
            </a:pPr>
            <a:endParaRPr lang="it-IT"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C04711C5-5F9E-4C70-9746-DEFCD9882062}" type="slidenum">
              <a:rPr lang="it-IT" altLang="en-US"/>
              <a:pPr/>
              <a:t>28</a:t>
            </a:fld>
            <a:endParaRPr lang="it-IT" altLang="en-US"/>
          </a:p>
        </p:txBody>
      </p:sp>
      <p:sp>
        <p:nvSpPr>
          <p:cNvPr id="14338" name="Rectangle 2"/>
          <p:cNvSpPr>
            <a:spLocks noGrp="1" noChangeArrowheads="1"/>
          </p:cNvSpPr>
          <p:nvPr>
            <p:ph type="title" idx="4294967295"/>
          </p:nvPr>
        </p:nvSpPr>
        <p:spPr>
          <a:xfrm>
            <a:off x="191344" y="188641"/>
            <a:ext cx="9577388" cy="72008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400" b="1" dirty="0">
                <a:solidFill>
                  <a:srgbClr val="002060"/>
                </a:solidFill>
              </a:rPr>
              <a:t>Il modello organizzativo delle banche</a:t>
            </a:r>
          </a:p>
        </p:txBody>
      </p:sp>
      <p:sp>
        <p:nvSpPr>
          <p:cNvPr id="14339" name="Rectangle 3"/>
          <p:cNvSpPr>
            <a:spLocks noGrp="1" noChangeArrowheads="1"/>
          </p:cNvSpPr>
          <p:nvPr>
            <p:ph idx="4294967295"/>
          </p:nvPr>
        </p:nvSpPr>
        <p:spPr>
          <a:xfrm>
            <a:off x="411133" y="1340768"/>
            <a:ext cx="10801350" cy="3816350"/>
          </a:xfrm>
        </p:spPr>
        <p:txBody>
          <a:bodyPr/>
          <a:lstStyle/>
          <a:p>
            <a:pPr algn="just">
              <a:lnSpc>
                <a:spcPct val="150000"/>
              </a:lnSpc>
              <a:buClr>
                <a:schemeClr val="tx1"/>
              </a:buClr>
              <a:buFont typeface="Wingdings" panose="05000000000000000000" pitchFamily="2" charset="2"/>
              <a:buChar char="§"/>
            </a:pPr>
            <a:r>
              <a:rPr lang="it-IT" sz="2000" dirty="0"/>
              <a:t>Fino a fine anni ’80 la scelta del modello organizzativo non era stato un problema per le banche operanti in Italia</a:t>
            </a:r>
          </a:p>
          <a:p>
            <a:pPr algn="just">
              <a:lnSpc>
                <a:spcPct val="150000"/>
              </a:lnSpc>
              <a:buClr>
                <a:schemeClr val="tx1"/>
              </a:buClr>
              <a:buFont typeface="Wingdings" panose="05000000000000000000" pitchFamily="2" charset="2"/>
              <a:buChar char="§"/>
            </a:pPr>
            <a:r>
              <a:rPr lang="it-IT" sz="2000" dirty="0"/>
              <a:t>A seguito del processo di armonizzazione europeo e dell’introduzione delle attività ammesse al mutuo riconoscimento si inizia a discutere su quale sia il modello di banca appropriato per affrontare la globalizzazione dei mercati </a:t>
            </a:r>
          </a:p>
          <a:p>
            <a:pPr algn="just">
              <a:lnSpc>
                <a:spcPct val="150000"/>
              </a:lnSpc>
              <a:buClr>
                <a:schemeClr val="tx1"/>
              </a:buClr>
              <a:buFont typeface="Wingdings" panose="05000000000000000000" pitchFamily="2" charset="2"/>
              <a:buChar char="§"/>
            </a:pPr>
            <a:r>
              <a:rPr lang="it-IT" sz="2000" dirty="0"/>
              <a:t>Inizialmente la legge Amato-</a:t>
            </a:r>
            <a:r>
              <a:rPr lang="it-IT" sz="2000" dirty="0" err="1"/>
              <a:t>Carli</a:t>
            </a:r>
            <a:r>
              <a:rPr lang="it-IT" sz="2000" dirty="0"/>
              <a:t> 1990 aveva spinto per il modello del gruppo polifunzionale, mentre il successivo Testo Unico Bancario sembrò indirizzare verso la Banca Universale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31F3A439-288B-4B0F-8FA4-D7BE28C0EFDC}" type="slidenum">
              <a:rPr lang="it-IT" altLang="en-US"/>
              <a:pPr/>
              <a:t>29</a:t>
            </a:fld>
            <a:endParaRPr lang="it-IT" altLang="en-US"/>
          </a:p>
        </p:txBody>
      </p:sp>
      <p:sp>
        <p:nvSpPr>
          <p:cNvPr id="20482" name="Rectangle 2"/>
          <p:cNvSpPr>
            <a:spLocks noGrp="1" noChangeArrowheads="1"/>
          </p:cNvSpPr>
          <p:nvPr>
            <p:ph type="title" idx="4294967295"/>
          </p:nvPr>
        </p:nvSpPr>
        <p:spPr>
          <a:xfrm>
            <a:off x="263352" y="188640"/>
            <a:ext cx="8229600" cy="774700"/>
          </a:xfrm>
          <a:noFill/>
          <a:ln/>
        </p:spPr>
        <p:txBody>
          <a:bodyPr/>
          <a:lstStyle/>
          <a:p>
            <a:r>
              <a:rPr lang="it-IT" b="1" dirty="0">
                <a:solidFill>
                  <a:srgbClr val="002060"/>
                </a:solidFill>
              </a:rPr>
              <a:t>La banca universale</a:t>
            </a:r>
          </a:p>
        </p:txBody>
      </p:sp>
      <p:sp>
        <p:nvSpPr>
          <p:cNvPr id="20483" name="Rectangle 3"/>
          <p:cNvSpPr>
            <a:spLocks noGrp="1" noChangeArrowheads="1"/>
          </p:cNvSpPr>
          <p:nvPr>
            <p:ph idx="4294967295"/>
          </p:nvPr>
        </p:nvSpPr>
        <p:spPr>
          <a:xfrm>
            <a:off x="695400" y="1124744"/>
            <a:ext cx="10958512" cy="5040312"/>
          </a:xfrm>
        </p:spPr>
        <p:txBody>
          <a:bodyPr>
            <a:normAutofit lnSpcReduction="10000"/>
          </a:bodyPr>
          <a:lstStyle/>
          <a:p>
            <a:pPr marL="0" indent="0" algn="just">
              <a:lnSpc>
                <a:spcPct val="130000"/>
              </a:lnSpc>
              <a:buClr>
                <a:schemeClr val="tx1"/>
              </a:buClr>
              <a:buNone/>
            </a:pPr>
            <a:r>
              <a:rPr lang="it-IT" sz="2000" dirty="0"/>
              <a:t>Banca che può operare sia in breve che in medio/lungo termine ed è in grado di offrire gamma completa di prodotti e servizi finanziari. E’ quindi caratterizzata da</a:t>
            </a:r>
            <a:r>
              <a:rPr lang="it-IT" sz="2000" dirty="0" smtClean="0"/>
              <a:t>:</a:t>
            </a:r>
          </a:p>
          <a:p>
            <a:pPr marL="0" indent="0" algn="just">
              <a:lnSpc>
                <a:spcPct val="130000"/>
              </a:lnSpc>
              <a:buClr>
                <a:schemeClr val="tx1"/>
              </a:buClr>
              <a:buNone/>
            </a:pPr>
            <a:endParaRPr lang="it-IT" sz="2000" dirty="0"/>
          </a:p>
          <a:p>
            <a:pPr>
              <a:lnSpc>
                <a:spcPct val="130000"/>
              </a:lnSpc>
            </a:pPr>
            <a:r>
              <a:rPr lang="it-IT" sz="2000" dirty="0"/>
              <a:t>Estesa attività creditizia </a:t>
            </a:r>
          </a:p>
          <a:p>
            <a:pPr>
              <a:lnSpc>
                <a:spcPct val="130000"/>
              </a:lnSpc>
            </a:pPr>
            <a:r>
              <a:rPr lang="it-IT" sz="2000" dirty="0"/>
              <a:t>Operatività in titoli ampia</a:t>
            </a:r>
          </a:p>
          <a:p>
            <a:pPr algn="just">
              <a:lnSpc>
                <a:spcPct val="130000"/>
              </a:lnSpc>
            </a:pPr>
            <a:r>
              <a:rPr lang="it-IT" sz="2000" dirty="0"/>
              <a:t>Partecipazione al capitale di rischio delle imprese non finanziarie</a:t>
            </a:r>
          </a:p>
          <a:p>
            <a:pPr algn="just">
              <a:lnSpc>
                <a:spcPct val="130000"/>
              </a:lnSpc>
            </a:pPr>
            <a:r>
              <a:rPr lang="it-IT" sz="2000" dirty="0"/>
              <a:t>Organizzazione in forma divisionale (si </a:t>
            </a:r>
            <a:r>
              <a:rPr lang="it-IT" sz="2000" dirty="0" err="1"/>
              <a:t>internalizzano</a:t>
            </a:r>
            <a:r>
              <a:rPr lang="it-IT" sz="2000" dirty="0"/>
              <a:t> attività che potrebbero essere svolte da società esterne)</a:t>
            </a:r>
          </a:p>
          <a:p>
            <a:pPr>
              <a:lnSpc>
                <a:spcPct val="130000"/>
              </a:lnSpc>
            </a:pPr>
            <a:r>
              <a:rPr lang="it-IT" sz="2000" dirty="0"/>
              <a:t>Di grandi dimensioni</a:t>
            </a:r>
          </a:p>
          <a:p>
            <a:pPr algn="just">
              <a:lnSpc>
                <a:spcPct val="130000"/>
              </a:lnSpc>
              <a:buClr>
                <a:schemeClr val="tx1"/>
              </a:buClr>
              <a:buFont typeface="Wingdings" pitchFamily="2" charset="2"/>
              <a:buChar char="Ø"/>
            </a:pPr>
            <a:r>
              <a:rPr lang="it-IT" sz="2000" dirty="0"/>
              <a:t>Di matrice tedesca? Si, ma da non confondersi con il concetto di HAUSBANK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fld id="{0898EF7E-404E-46FF-A8B2-147EB090D1FD}" type="slidenum">
              <a:rPr lang="it-IT" altLang="en-US"/>
              <a:pPr/>
              <a:t>3</a:t>
            </a:fld>
            <a:endParaRPr lang="it-IT" altLang="en-US"/>
          </a:p>
        </p:txBody>
      </p:sp>
      <p:sp>
        <p:nvSpPr>
          <p:cNvPr id="13314" name="Rectangle 2"/>
          <p:cNvSpPr>
            <a:spLocks noGrp="1" noChangeArrowheads="1"/>
          </p:cNvSpPr>
          <p:nvPr>
            <p:ph type="ctrTitle" idx="4294967295"/>
          </p:nvPr>
        </p:nvSpPr>
        <p:spPr>
          <a:xfrm>
            <a:off x="6816080" y="1268760"/>
            <a:ext cx="5041900" cy="3921125"/>
          </a:xfrm>
          <a:solidFill>
            <a:srgbClr val="002060"/>
          </a:solidFill>
          <a:ln>
            <a:noFill/>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lnSpc>
                <a:spcPct val="150000"/>
              </a:lnSpc>
            </a:pPr>
            <a:r>
              <a:rPr lang="en-US" sz="5400" b="1">
                <a:solidFill>
                  <a:schemeClr val="bg1"/>
                </a:solidFill>
                <a:latin typeface="Calibri" pitchFamily="34" charset="0"/>
                <a:ea typeface="+mn-ea"/>
                <a:cs typeface="+mn-cs"/>
              </a:rPr>
              <a:t>Le diverse tipologie di banking</a:t>
            </a:r>
            <a:endParaRPr lang="it-IT" sz="5400" b="1">
              <a:solidFill>
                <a:schemeClr val="bg1"/>
              </a:solidFill>
              <a:latin typeface="Calibri" pitchFamily="34" charset="0"/>
              <a:ea typeface="+mn-ea"/>
              <a:cs typeface="+mn-cs"/>
            </a:endParaRPr>
          </a:p>
        </p:txBody>
      </p:sp>
      <p:pic>
        <p:nvPicPr>
          <p:cNvPr id="3" name="Immagine 2"/>
          <p:cNvPicPr>
            <a:picLocks noChangeAspect="1"/>
          </p:cNvPicPr>
          <p:nvPr/>
        </p:nvPicPr>
        <p:blipFill>
          <a:blip r:embed="rId2"/>
          <a:stretch>
            <a:fillRect/>
          </a:stretch>
        </p:blipFill>
        <p:spPr>
          <a:xfrm>
            <a:off x="623392" y="1268760"/>
            <a:ext cx="5184576" cy="392122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gnaposto numero diapositiva 5"/>
          <p:cNvSpPr>
            <a:spLocks noGrp="1"/>
          </p:cNvSpPr>
          <p:nvPr>
            <p:ph type="sldNum" sz="quarter" idx="12"/>
          </p:nvPr>
        </p:nvSpPr>
        <p:spPr/>
        <p:txBody>
          <a:bodyPr/>
          <a:lstStyle/>
          <a:p>
            <a:fld id="{516919C1-3103-4A3E-8B65-E159405E5D8F}" type="slidenum">
              <a:rPr lang="it-IT" altLang="en-US"/>
              <a:pPr/>
              <a:t>30</a:t>
            </a:fld>
            <a:endParaRPr lang="it-IT" altLang="en-US"/>
          </a:p>
        </p:txBody>
      </p:sp>
      <p:sp>
        <p:nvSpPr>
          <p:cNvPr id="97282" name="Rectangle 2"/>
          <p:cNvSpPr>
            <a:spLocks noGrp="1" noChangeArrowheads="1"/>
          </p:cNvSpPr>
          <p:nvPr>
            <p:ph type="title" idx="4294967295"/>
          </p:nvPr>
        </p:nvSpPr>
        <p:spPr>
          <a:xfrm>
            <a:off x="0" y="385763"/>
            <a:ext cx="8229600" cy="774700"/>
          </a:xfrm>
          <a:noFill/>
          <a:ln/>
        </p:spPr>
        <p:txBody>
          <a:bodyPr anchor="ctr"/>
          <a:lstStyle/>
          <a:p>
            <a:r>
              <a:rPr lang="it-IT" b="1" dirty="0">
                <a:solidFill>
                  <a:srgbClr val="002060"/>
                </a:solidFill>
              </a:rPr>
              <a:t>La banca universale</a:t>
            </a:r>
          </a:p>
        </p:txBody>
      </p:sp>
      <p:grpSp>
        <p:nvGrpSpPr>
          <p:cNvPr id="97283" name="Group 3"/>
          <p:cNvGrpSpPr>
            <a:grpSpLocks/>
          </p:cNvGrpSpPr>
          <p:nvPr/>
        </p:nvGrpSpPr>
        <p:grpSpPr bwMode="auto">
          <a:xfrm>
            <a:off x="1919288" y="1916113"/>
            <a:ext cx="8208962" cy="4392612"/>
            <a:chOff x="249" y="1207"/>
            <a:chExt cx="5171" cy="2767"/>
          </a:xfrm>
        </p:grpSpPr>
        <p:sp>
          <p:nvSpPr>
            <p:cNvPr id="97284" name="AutoShape 4"/>
            <p:cNvSpPr>
              <a:spLocks noChangeArrowheads="1"/>
            </p:cNvSpPr>
            <p:nvPr/>
          </p:nvSpPr>
          <p:spPr bwMode="auto">
            <a:xfrm>
              <a:off x="431" y="1298"/>
              <a:ext cx="4989" cy="258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5" name="Line 5"/>
            <p:cNvSpPr>
              <a:spLocks noChangeShapeType="1"/>
            </p:cNvSpPr>
            <p:nvPr/>
          </p:nvSpPr>
          <p:spPr bwMode="auto">
            <a:xfrm>
              <a:off x="1701" y="2568"/>
              <a:ext cx="0" cy="13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6" name="Line 6"/>
            <p:cNvSpPr>
              <a:spLocks noChangeShapeType="1"/>
            </p:cNvSpPr>
            <p:nvPr/>
          </p:nvSpPr>
          <p:spPr bwMode="auto">
            <a:xfrm>
              <a:off x="2200" y="2069"/>
              <a:ext cx="14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Line 7"/>
            <p:cNvSpPr>
              <a:spLocks noChangeShapeType="1"/>
            </p:cNvSpPr>
            <p:nvPr/>
          </p:nvSpPr>
          <p:spPr bwMode="auto">
            <a:xfrm>
              <a:off x="2200" y="2069"/>
              <a:ext cx="0" cy="1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8" name="Line 8"/>
            <p:cNvSpPr>
              <a:spLocks noChangeShapeType="1"/>
            </p:cNvSpPr>
            <p:nvPr/>
          </p:nvSpPr>
          <p:spPr bwMode="auto">
            <a:xfrm>
              <a:off x="2789" y="2069"/>
              <a:ext cx="0" cy="1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9" name="Line 9"/>
            <p:cNvSpPr>
              <a:spLocks noChangeShapeType="1"/>
            </p:cNvSpPr>
            <p:nvPr/>
          </p:nvSpPr>
          <p:spPr bwMode="auto">
            <a:xfrm>
              <a:off x="3288" y="2069"/>
              <a:ext cx="0" cy="1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0" name="Line 10"/>
            <p:cNvSpPr>
              <a:spLocks noChangeShapeType="1"/>
            </p:cNvSpPr>
            <p:nvPr/>
          </p:nvSpPr>
          <p:spPr bwMode="auto">
            <a:xfrm>
              <a:off x="3923" y="2341"/>
              <a:ext cx="0" cy="15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1" name="Text Box 11"/>
            <p:cNvSpPr txBox="1">
              <a:spLocks noChangeArrowheads="1"/>
            </p:cNvSpPr>
            <p:nvPr/>
          </p:nvSpPr>
          <p:spPr bwMode="auto">
            <a:xfrm>
              <a:off x="2321" y="2205"/>
              <a:ext cx="349"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it-IT" sz="2400"/>
                <a:t>Leasing</a:t>
              </a:r>
            </a:p>
          </p:txBody>
        </p:sp>
        <p:sp>
          <p:nvSpPr>
            <p:cNvPr id="97292" name="Text Box 12"/>
            <p:cNvSpPr txBox="1">
              <a:spLocks noChangeArrowheads="1"/>
            </p:cNvSpPr>
            <p:nvPr/>
          </p:nvSpPr>
          <p:spPr bwMode="auto">
            <a:xfrm>
              <a:off x="2820" y="2251"/>
              <a:ext cx="349"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it-IT" sz="2400"/>
                <a:t>Factoring</a:t>
              </a:r>
            </a:p>
          </p:txBody>
        </p:sp>
        <p:sp>
          <p:nvSpPr>
            <p:cNvPr id="97293" name="Text Box 13"/>
            <p:cNvSpPr txBox="1">
              <a:spLocks noChangeArrowheads="1"/>
            </p:cNvSpPr>
            <p:nvPr/>
          </p:nvSpPr>
          <p:spPr bwMode="auto">
            <a:xfrm>
              <a:off x="3455" y="2341"/>
              <a:ext cx="349" cy="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it-IT" sz="2400"/>
                <a:t>Area finanza</a:t>
              </a:r>
            </a:p>
          </p:txBody>
        </p:sp>
        <p:sp>
          <p:nvSpPr>
            <p:cNvPr id="97294" name="Text Box 14"/>
            <p:cNvSpPr txBox="1">
              <a:spLocks noChangeArrowheads="1"/>
            </p:cNvSpPr>
            <p:nvPr/>
          </p:nvSpPr>
          <p:spPr bwMode="auto">
            <a:xfrm>
              <a:off x="1788" y="2432"/>
              <a:ext cx="349" cy="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it-IT" sz="2400"/>
                <a:t>Area Crediti</a:t>
              </a:r>
            </a:p>
          </p:txBody>
        </p:sp>
        <p:sp>
          <p:nvSpPr>
            <p:cNvPr id="97295" name="Text Box 15"/>
            <p:cNvSpPr txBox="1">
              <a:spLocks noChangeArrowheads="1"/>
            </p:cNvSpPr>
            <p:nvPr/>
          </p:nvSpPr>
          <p:spPr bwMode="auto">
            <a:xfrm>
              <a:off x="2517" y="1706"/>
              <a:ext cx="8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2000" b="1"/>
                <a:t>Direzione</a:t>
              </a:r>
            </a:p>
          </p:txBody>
        </p:sp>
        <p:sp>
          <p:nvSpPr>
            <p:cNvPr id="97296" name="Text Box 16"/>
            <p:cNvSpPr txBox="1">
              <a:spLocks noChangeArrowheads="1"/>
            </p:cNvSpPr>
            <p:nvPr/>
          </p:nvSpPr>
          <p:spPr bwMode="auto">
            <a:xfrm>
              <a:off x="4196" y="2886"/>
              <a:ext cx="349"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it-IT" sz="2400"/>
                <a:t>……</a:t>
              </a:r>
            </a:p>
          </p:txBody>
        </p:sp>
        <p:sp>
          <p:nvSpPr>
            <p:cNvPr id="97297" name="Text Box 17"/>
            <p:cNvSpPr txBox="1">
              <a:spLocks noChangeArrowheads="1"/>
            </p:cNvSpPr>
            <p:nvPr/>
          </p:nvSpPr>
          <p:spPr bwMode="auto">
            <a:xfrm>
              <a:off x="1244" y="2976"/>
              <a:ext cx="349"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it-IT" sz="2400"/>
                <a:t>……</a:t>
              </a:r>
            </a:p>
          </p:txBody>
        </p:sp>
        <p:sp>
          <p:nvSpPr>
            <p:cNvPr id="97298" name="Line 18"/>
            <p:cNvSpPr>
              <a:spLocks noChangeShapeType="1"/>
            </p:cNvSpPr>
            <p:nvPr/>
          </p:nvSpPr>
          <p:spPr bwMode="auto">
            <a:xfrm flipH="1" flipV="1">
              <a:off x="657" y="1434"/>
              <a:ext cx="1407"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9" name="Text Box 19"/>
            <p:cNvSpPr txBox="1">
              <a:spLocks noChangeArrowheads="1"/>
            </p:cNvSpPr>
            <p:nvPr/>
          </p:nvSpPr>
          <p:spPr bwMode="auto">
            <a:xfrm>
              <a:off x="249" y="1207"/>
              <a:ext cx="127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a:t>Assicurazioni</a:t>
              </a:r>
            </a:p>
          </p:txBody>
        </p:sp>
        <p:sp>
          <p:nvSpPr>
            <p:cNvPr id="97300" name="Line 20"/>
            <p:cNvSpPr>
              <a:spLocks noChangeShapeType="1"/>
            </p:cNvSpPr>
            <p:nvPr/>
          </p:nvSpPr>
          <p:spPr bwMode="auto">
            <a:xfrm flipV="1">
              <a:off x="3833" y="1752"/>
              <a:ext cx="816"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01" name="Text Box 21"/>
            <p:cNvSpPr txBox="1">
              <a:spLocks noChangeArrowheads="1"/>
            </p:cNvSpPr>
            <p:nvPr/>
          </p:nvSpPr>
          <p:spPr bwMode="auto">
            <a:xfrm>
              <a:off x="4694" y="1616"/>
              <a:ext cx="5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b="1"/>
                <a:t>SGR</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47F8BF3-53E5-465A-A859-F6119FBCC0A4}" type="slidenum">
              <a:rPr lang="it-IT" altLang="en-US"/>
              <a:pPr/>
              <a:t>31</a:t>
            </a:fld>
            <a:endParaRPr lang="it-IT" altLang="en-US"/>
          </a:p>
        </p:txBody>
      </p:sp>
      <p:sp>
        <p:nvSpPr>
          <p:cNvPr id="100354" name="Rectangle 2"/>
          <p:cNvSpPr>
            <a:spLocks noGrp="1" noChangeArrowheads="1"/>
          </p:cNvSpPr>
          <p:nvPr>
            <p:ph type="title" idx="4294967295"/>
          </p:nvPr>
        </p:nvSpPr>
        <p:spPr>
          <a:xfrm>
            <a:off x="0" y="333375"/>
            <a:ext cx="8229600" cy="487363"/>
          </a:xfrm>
        </p:spPr>
        <p:txBody>
          <a:bodyPr>
            <a:normAutofit fontScale="90000"/>
          </a:bodyPr>
          <a:lstStyle/>
          <a:p>
            <a:r>
              <a:rPr lang="it-IT" sz="3200" b="1" dirty="0">
                <a:solidFill>
                  <a:srgbClr val="002060"/>
                </a:solidFill>
              </a:rPr>
              <a:t>Vantaggi della banca universale</a:t>
            </a:r>
          </a:p>
        </p:txBody>
      </p:sp>
      <p:sp>
        <p:nvSpPr>
          <p:cNvPr id="100355" name="Rectangle 3"/>
          <p:cNvSpPr>
            <a:spLocks noGrp="1" noChangeArrowheads="1"/>
          </p:cNvSpPr>
          <p:nvPr>
            <p:ph idx="4294967295"/>
          </p:nvPr>
        </p:nvSpPr>
        <p:spPr>
          <a:xfrm>
            <a:off x="0" y="1196975"/>
            <a:ext cx="10656888" cy="3167063"/>
          </a:xfrm>
        </p:spPr>
        <p:txBody>
          <a:bodyPr/>
          <a:lstStyle/>
          <a:p>
            <a:pPr algn="just">
              <a:lnSpc>
                <a:spcPct val="120000"/>
              </a:lnSpc>
            </a:pPr>
            <a:r>
              <a:rPr lang="it-IT" sz="1800" dirty="0"/>
              <a:t>Economie di costo dal punto di vista informativo per effetto esercizio congiunto attività creditizia e finanziaria</a:t>
            </a:r>
          </a:p>
          <a:p>
            <a:pPr algn="just">
              <a:lnSpc>
                <a:spcPct val="120000"/>
              </a:lnSpc>
            </a:pPr>
            <a:r>
              <a:rPr lang="it-IT" sz="1800" dirty="0"/>
              <a:t>Potenziale maggior orientamento alla relazione con la clientela e più approfondito grado di conoscenza</a:t>
            </a:r>
          </a:p>
          <a:p>
            <a:pPr algn="just">
              <a:lnSpc>
                <a:spcPct val="120000"/>
              </a:lnSpc>
            </a:pPr>
            <a:r>
              <a:rPr lang="it-IT" sz="1800" dirty="0"/>
              <a:t>Economie di scala e di scopo superiori all’aumentare delle dimensioni e possibilità strategie di </a:t>
            </a:r>
            <a:r>
              <a:rPr lang="it-IT" sz="1800" i="1" dirty="0"/>
              <a:t>cross </a:t>
            </a:r>
            <a:r>
              <a:rPr lang="it-IT" sz="1800" i="1" dirty="0" err="1"/>
              <a:t>subsidizing</a:t>
            </a:r>
            <a:endParaRPr lang="it-IT" sz="1800" dirty="0"/>
          </a:p>
          <a:p>
            <a:pPr algn="just">
              <a:lnSpc>
                <a:spcPct val="120000"/>
              </a:lnSpc>
            </a:pPr>
            <a:r>
              <a:rPr lang="it-IT" sz="1800" dirty="0"/>
              <a:t>Superamento potenziali conflitti fra direzione unitaria della capogruppo e autonomia decisionale degli organi delle società partecipate</a:t>
            </a:r>
          </a:p>
        </p:txBody>
      </p:sp>
      <p:sp>
        <p:nvSpPr>
          <p:cNvPr id="100356" name="Text Box 4"/>
          <p:cNvSpPr txBox="1">
            <a:spLocks noChangeArrowheads="1"/>
          </p:cNvSpPr>
          <p:nvPr/>
        </p:nvSpPr>
        <p:spPr bwMode="auto">
          <a:xfrm>
            <a:off x="695400" y="4364039"/>
            <a:ext cx="10670976" cy="16795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pPr>
            <a:r>
              <a:rPr lang="it-IT" sz="2000"/>
              <a:t>Ma anche diverse </a:t>
            </a:r>
            <a:r>
              <a:rPr lang="it-IT" sz="2000" b="1" u="sng"/>
              <a:t>criticità</a:t>
            </a:r>
            <a:r>
              <a:rPr lang="it-IT" sz="2000"/>
              <a:t> tra cui: </a:t>
            </a:r>
          </a:p>
          <a:p>
            <a:pPr algn="just">
              <a:lnSpc>
                <a:spcPct val="130000"/>
              </a:lnSpc>
              <a:buFontTx/>
              <a:buChar char="•"/>
            </a:pPr>
            <a:r>
              <a:rPr lang="it-IT" sz="2000"/>
              <a:t> Possibili conflitti di interesse: insider trading fra raccolta diretta e indiretta o fra negoziazione per conto proprio e di terzi</a:t>
            </a:r>
          </a:p>
          <a:p>
            <a:pPr algn="just">
              <a:lnSpc>
                <a:spcPct val="130000"/>
              </a:lnSpc>
              <a:buFontTx/>
              <a:buChar char="•"/>
            </a:pPr>
            <a:r>
              <a:rPr lang="it-IT" sz="2000"/>
              <a:t> Difficoltà organizzative ed elevati costi di integrazione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7B919E86-E5D8-4CED-989D-6CC5C1A6602A}" type="slidenum">
              <a:rPr lang="it-IT" altLang="en-US"/>
              <a:pPr/>
              <a:t>32</a:t>
            </a:fld>
            <a:endParaRPr lang="it-IT" altLang="en-US"/>
          </a:p>
        </p:txBody>
      </p:sp>
      <p:sp>
        <p:nvSpPr>
          <p:cNvPr id="16386" name="Rectangle 2"/>
          <p:cNvSpPr>
            <a:spLocks noGrp="1" noChangeArrowheads="1"/>
          </p:cNvSpPr>
          <p:nvPr>
            <p:ph type="title" idx="4294967295"/>
          </p:nvPr>
        </p:nvSpPr>
        <p:spPr>
          <a:xfrm>
            <a:off x="0" y="-22225"/>
            <a:ext cx="10058400" cy="1450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200" b="1">
                <a:solidFill>
                  <a:srgbClr val="002060"/>
                </a:solidFill>
              </a:rPr>
              <a:t>Il modello del gruppo polifunzionale</a:t>
            </a:r>
          </a:p>
        </p:txBody>
      </p:sp>
      <p:sp>
        <p:nvSpPr>
          <p:cNvPr id="16387" name="Rectangle 3"/>
          <p:cNvSpPr>
            <a:spLocks noGrp="1" noChangeArrowheads="1"/>
          </p:cNvSpPr>
          <p:nvPr>
            <p:ph idx="4294967295"/>
          </p:nvPr>
        </p:nvSpPr>
        <p:spPr>
          <a:xfrm>
            <a:off x="551384" y="1196975"/>
            <a:ext cx="10551591" cy="4824413"/>
          </a:xfrm>
        </p:spPr>
        <p:txBody>
          <a:bodyPr/>
          <a:lstStyle/>
          <a:p>
            <a:pPr algn="just">
              <a:lnSpc>
                <a:spcPct val="150000"/>
              </a:lnSpc>
              <a:buSzTx/>
              <a:buFont typeface="Wingdings" pitchFamily="2" charset="2"/>
              <a:buChar char="§"/>
            </a:pPr>
            <a:r>
              <a:rPr lang="it-IT" sz="2000" b="1" dirty="0"/>
              <a:t>Sistema</a:t>
            </a:r>
            <a:r>
              <a:rPr lang="it-IT" sz="2000" dirty="0"/>
              <a:t> di società </a:t>
            </a:r>
            <a:r>
              <a:rPr lang="it-IT" sz="2000" b="1" dirty="0"/>
              <a:t>specializzate</a:t>
            </a:r>
            <a:r>
              <a:rPr lang="it-IT" sz="2000" dirty="0"/>
              <a:t> in determinati servizi finanziari,  governate da un a </a:t>
            </a:r>
            <a:r>
              <a:rPr lang="it-IT" sz="2000" b="1" dirty="0"/>
              <a:t>capogruppo</a:t>
            </a:r>
            <a:r>
              <a:rPr lang="it-IT" sz="2000" dirty="0"/>
              <a:t>, che esercita anche funzioni di pianificazione strategica tra tutte le società del gruppo.</a:t>
            </a:r>
          </a:p>
          <a:p>
            <a:pPr algn="just">
              <a:lnSpc>
                <a:spcPct val="150000"/>
              </a:lnSpc>
              <a:buSzTx/>
              <a:buFont typeface="Wingdings" pitchFamily="2" charset="2"/>
              <a:buChar char="§"/>
            </a:pPr>
            <a:r>
              <a:rPr lang="it-IT" sz="2000" dirty="0"/>
              <a:t>La banca assume partecipazioni in un istituto di credito speciale, in una società di leasing in una società di factoring, in una SIM, in una società di gestione fondi, in un’assicurazione….. </a:t>
            </a:r>
          </a:p>
          <a:p>
            <a:pPr algn="just">
              <a:lnSpc>
                <a:spcPct val="150000"/>
              </a:lnSpc>
              <a:buSzTx/>
              <a:buFont typeface="Wingdings" pitchFamily="2" charset="2"/>
              <a:buChar char="§"/>
            </a:pPr>
            <a:r>
              <a:rPr lang="it-IT" sz="2000" dirty="0"/>
              <a:t>Tramite questa rete di partecipazioni in società specializzate (ognuna fa solo un certo tipo di attività) il gruppo polifunzionale riesce a costituire un polo di offerta ampio e diversificato di servizi finanziari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egnaposto numero diapositiva 5"/>
          <p:cNvSpPr>
            <a:spLocks noGrp="1"/>
          </p:cNvSpPr>
          <p:nvPr>
            <p:ph type="sldNum" sz="quarter" idx="12"/>
          </p:nvPr>
        </p:nvSpPr>
        <p:spPr/>
        <p:txBody>
          <a:bodyPr/>
          <a:lstStyle/>
          <a:p>
            <a:fld id="{4CC6165E-79B4-4CEE-AA8C-6A22121AEBE2}" type="slidenum">
              <a:rPr lang="it-IT" altLang="en-US"/>
              <a:pPr/>
              <a:t>33</a:t>
            </a:fld>
            <a:endParaRPr lang="it-IT" altLang="en-US"/>
          </a:p>
        </p:txBody>
      </p:sp>
      <p:sp>
        <p:nvSpPr>
          <p:cNvPr id="18469" name="Rectangle 37"/>
          <p:cNvSpPr>
            <a:spLocks noGrp="1" noChangeArrowheads="1"/>
          </p:cNvSpPr>
          <p:nvPr>
            <p:ph type="title" idx="4294967295"/>
          </p:nvPr>
        </p:nvSpPr>
        <p:spPr>
          <a:xfrm>
            <a:off x="0" y="-22225"/>
            <a:ext cx="10058400" cy="1450975"/>
          </a:xfrm>
          <a:noFill/>
          <a:ln/>
        </p:spPr>
        <p:txBody>
          <a:bodyPr anchor="ctr"/>
          <a:lstStyle/>
          <a:p>
            <a:r>
              <a:rPr lang="it-IT" b="1" dirty="0">
                <a:solidFill>
                  <a:srgbClr val="002060"/>
                </a:solidFill>
              </a:rPr>
              <a:t>Il gruppo polifunzionale</a:t>
            </a:r>
          </a:p>
        </p:txBody>
      </p:sp>
      <p:sp>
        <p:nvSpPr>
          <p:cNvPr id="18434" name="AutoShape 2"/>
          <p:cNvSpPr>
            <a:spLocks noChangeAspect="1" noChangeArrowheads="1"/>
          </p:cNvSpPr>
          <p:nvPr/>
        </p:nvSpPr>
        <p:spPr bwMode="auto">
          <a:xfrm>
            <a:off x="1847851" y="1989138"/>
            <a:ext cx="82089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8435" name="Group 3"/>
          <p:cNvGrpSpPr>
            <a:grpSpLocks/>
          </p:cNvGrpSpPr>
          <p:nvPr/>
        </p:nvGrpSpPr>
        <p:grpSpPr bwMode="auto">
          <a:xfrm>
            <a:off x="5356225" y="1995488"/>
            <a:ext cx="1009650" cy="982662"/>
            <a:chOff x="5039" y="13310"/>
            <a:chExt cx="731" cy="731"/>
          </a:xfrm>
        </p:grpSpPr>
        <p:sp>
          <p:nvSpPr>
            <p:cNvPr id="18436" name="Oval 4"/>
            <p:cNvSpPr>
              <a:spLocks noChangeArrowheads="1"/>
            </p:cNvSpPr>
            <p:nvPr/>
          </p:nvSpPr>
          <p:spPr bwMode="auto">
            <a:xfrm>
              <a:off x="5039" y="13310"/>
              <a:ext cx="731" cy="731"/>
            </a:xfrm>
            <a:prstGeom prst="ellipse">
              <a:avLst/>
            </a:prstGeom>
            <a:solidFill>
              <a:srgbClr val="E2C5FF"/>
            </a:solidFill>
            <a:ln w="0">
              <a:solidFill>
                <a:srgbClr val="000000"/>
              </a:solidFill>
              <a:round/>
              <a:headEnd/>
              <a:tailEnd/>
            </a:ln>
          </p:spPr>
          <p:txBody>
            <a:bodyPr/>
            <a:lstStyle/>
            <a:p>
              <a:endParaRPr lang="en-US"/>
            </a:p>
          </p:txBody>
        </p:sp>
        <p:sp>
          <p:nvSpPr>
            <p:cNvPr id="18437" name="Freeform 5"/>
            <p:cNvSpPr>
              <a:spLocks/>
            </p:cNvSpPr>
            <p:nvPr/>
          </p:nvSpPr>
          <p:spPr bwMode="auto">
            <a:xfrm>
              <a:off x="5039" y="13310"/>
              <a:ext cx="731" cy="731"/>
            </a:xfrm>
            <a:custGeom>
              <a:avLst/>
              <a:gdLst>
                <a:gd name="T0" fmla="*/ 366 w 731"/>
                <a:gd name="T1" fmla="*/ 0 h 731"/>
                <a:gd name="T2" fmla="*/ 0 w 731"/>
                <a:gd name="T3" fmla="*/ 366 h 731"/>
                <a:gd name="T4" fmla="*/ 366 w 731"/>
                <a:gd name="T5" fmla="*/ 731 h 731"/>
                <a:gd name="T6" fmla="*/ 731 w 731"/>
                <a:gd name="T7" fmla="*/ 366 h 731"/>
                <a:gd name="T8" fmla="*/ 366 w 731"/>
                <a:gd name="T9" fmla="*/ 0 h 731"/>
              </a:gdLst>
              <a:ahLst/>
              <a:cxnLst>
                <a:cxn ang="0">
                  <a:pos x="T0" y="T1"/>
                </a:cxn>
                <a:cxn ang="0">
                  <a:pos x="T2" y="T3"/>
                </a:cxn>
                <a:cxn ang="0">
                  <a:pos x="T4" y="T5"/>
                </a:cxn>
                <a:cxn ang="0">
                  <a:pos x="T6" y="T7"/>
                </a:cxn>
                <a:cxn ang="0">
                  <a:pos x="T8" y="T9"/>
                </a:cxn>
              </a:cxnLst>
              <a:rect l="0" t="0" r="r" b="b"/>
              <a:pathLst>
                <a:path w="731" h="731">
                  <a:moveTo>
                    <a:pt x="366" y="0"/>
                  </a:moveTo>
                  <a:cubicBezTo>
                    <a:pt x="163" y="0"/>
                    <a:pt x="0" y="163"/>
                    <a:pt x="0" y="366"/>
                  </a:cubicBezTo>
                  <a:cubicBezTo>
                    <a:pt x="0" y="566"/>
                    <a:pt x="163" y="731"/>
                    <a:pt x="366" y="731"/>
                  </a:cubicBezTo>
                  <a:cubicBezTo>
                    <a:pt x="565" y="731"/>
                    <a:pt x="731" y="566"/>
                    <a:pt x="731" y="366"/>
                  </a:cubicBezTo>
                  <a:cubicBezTo>
                    <a:pt x="731" y="163"/>
                    <a:pt x="565" y="0"/>
                    <a:pt x="366" y="0"/>
                  </a:cubicBezTo>
                </a:path>
              </a:pathLst>
            </a:custGeom>
            <a:noFill/>
            <a:ln w="4445">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38" name="Rectangle 6"/>
          <p:cNvSpPr>
            <a:spLocks noChangeArrowheads="1"/>
          </p:cNvSpPr>
          <p:nvPr/>
        </p:nvSpPr>
        <p:spPr bwMode="auto">
          <a:xfrm>
            <a:off x="5448300" y="2276475"/>
            <a:ext cx="877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a:solidFill>
                  <a:srgbClr val="000000"/>
                </a:solidFill>
              </a:rPr>
              <a:t>BANCA</a:t>
            </a:r>
            <a:endParaRPr lang="it-IT" sz="2000"/>
          </a:p>
        </p:txBody>
      </p:sp>
      <p:grpSp>
        <p:nvGrpSpPr>
          <p:cNvPr id="18439" name="Group 7"/>
          <p:cNvGrpSpPr>
            <a:grpSpLocks/>
          </p:cNvGrpSpPr>
          <p:nvPr/>
        </p:nvGrpSpPr>
        <p:grpSpPr bwMode="auto">
          <a:xfrm>
            <a:off x="1851026" y="3541713"/>
            <a:ext cx="1196975" cy="539750"/>
            <a:chOff x="2504" y="14461"/>
            <a:chExt cx="866" cy="402"/>
          </a:xfrm>
        </p:grpSpPr>
        <p:sp>
          <p:nvSpPr>
            <p:cNvPr id="18440" name="Rectangle 8"/>
            <p:cNvSpPr>
              <a:spLocks noChangeArrowheads="1"/>
            </p:cNvSpPr>
            <p:nvPr/>
          </p:nvSpPr>
          <p:spPr bwMode="auto">
            <a:xfrm>
              <a:off x="2504" y="14461"/>
              <a:ext cx="866" cy="402"/>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1" name="Rectangle 9"/>
            <p:cNvSpPr>
              <a:spLocks noChangeArrowheads="1"/>
            </p:cNvSpPr>
            <p:nvPr/>
          </p:nvSpPr>
          <p:spPr bwMode="auto">
            <a:xfrm>
              <a:off x="2504" y="14461"/>
              <a:ext cx="866" cy="402"/>
            </a:xfrm>
            <a:prstGeom prst="rect">
              <a:avLst/>
            </a:prstGeom>
            <a:noFill/>
            <a:ln w="444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42" name="Rectangle 10"/>
          <p:cNvSpPr>
            <a:spLocks noChangeArrowheads="1"/>
          </p:cNvSpPr>
          <p:nvPr/>
        </p:nvSpPr>
        <p:spPr bwMode="auto">
          <a:xfrm>
            <a:off x="2208213" y="3716339"/>
            <a:ext cx="4280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a:solidFill>
                  <a:srgbClr val="000000"/>
                </a:solidFill>
              </a:rPr>
              <a:t>ICS</a:t>
            </a:r>
            <a:endParaRPr lang="it-IT" sz="2000"/>
          </a:p>
        </p:txBody>
      </p:sp>
      <p:grpSp>
        <p:nvGrpSpPr>
          <p:cNvPr id="18443" name="Group 11"/>
          <p:cNvGrpSpPr>
            <a:grpSpLocks/>
          </p:cNvGrpSpPr>
          <p:nvPr/>
        </p:nvGrpSpPr>
        <p:grpSpPr bwMode="auto">
          <a:xfrm>
            <a:off x="8699501" y="3644901"/>
            <a:ext cx="1717675" cy="436563"/>
            <a:chOff x="7457" y="14461"/>
            <a:chExt cx="862" cy="402"/>
          </a:xfrm>
        </p:grpSpPr>
        <p:sp>
          <p:nvSpPr>
            <p:cNvPr id="18444" name="Rectangle 12"/>
            <p:cNvSpPr>
              <a:spLocks noChangeArrowheads="1"/>
            </p:cNvSpPr>
            <p:nvPr/>
          </p:nvSpPr>
          <p:spPr bwMode="auto">
            <a:xfrm>
              <a:off x="7457" y="14461"/>
              <a:ext cx="862" cy="402"/>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5" name="Rectangle 13"/>
            <p:cNvSpPr>
              <a:spLocks noChangeArrowheads="1"/>
            </p:cNvSpPr>
            <p:nvPr/>
          </p:nvSpPr>
          <p:spPr bwMode="auto">
            <a:xfrm>
              <a:off x="7457" y="14461"/>
              <a:ext cx="862" cy="402"/>
            </a:xfrm>
            <a:prstGeom prst="rect">
              <a:avLst/>
            </a:prstGeom>
            <a:noFill/>
            <a:ln w="444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46" name="Rectangle 14"/>
          <p:cNvSpPr>
            <a:spLocks noChangeArrowheads="1"/>
          </p:cNvSpPr>
          <p:nvPr/>
        </p:nvSpPr>
        <p:spPr bwMode="auto">
          <a:xfrm>
            <a:off x="8777288" y="3729039"/>
            <a:ext cx="15981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a:solidFill>
                  <a:srgbClr val="000000"/>
                </a:solidFill>
              </a:rPr>
              <a:t>Assicurazione</a:t>
            </a:r>
            <a:endParaRPr lang="it-IT" sz="2000"/>
          </a:p>
        </p:txBody>
      </p:sp>
      <p:grpSp>
        <p:nvGrpSpPr>
          <p:cNvPr id="18447" name="Group 15"/>
          <p:cNvGrpSpPr>
            <a:grpSpLocks/>
          </p:cNvGrpSpPr>
          <p:nvPr/>
        </p:nvGrpSpPr>
        <p:grpSpPr bwMode="auto">
          <a:xfrm>
            <a:off x="4511676" y="4935538"/>
            <a:ext cx="1243013" cy="798512"/>
            <a:chOff x="4464" y="15499"/>
            <a:chExt cx="863" cy="403"/>
          </a:xfrm>
        </p:grpSpPr>
        <p:sp>
          <p:nvSpPr>
            <p:cNvPr id="18448" name="Rectangle 16"/>
            <p:cNvSpPr>
              <a:spLocks noChangeArrowheads="1"/>
            </p:cNvSpPr>
            <p:nvPr/>
          </p:nvSpPr>
          <p:spPr bwMode="auto">
            <a:xfrm>
              <a:off x="4464" y="15499"/>
              <a:ext cx="863" cy="403"/>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9" name="Rectangle 17"/>
            <p:cNvSpPr>
              <a:spLocks noChangeArrowheads="1"/>
            </p:cNvSpPr>
            <p:nvPr/>
          </p:nvSpPr>
          <p:spPr bwMode="auto">
            <a:xfrm>
              <a:off x="4464" y="15499"/>
              <a:ext cx="863" cy="403"/>
            </a:xfrm>
            <a:prstGeom prst="rect">
              <a:avLst/>
            </a:prstGeom>
            <a:noFill/>
            <a:ln w="444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50" name="Rectangle 18"/>
          <p:cNvSpPr>
            <a:spLocks noChangeArrowheads="1"/>
          </p:cNvSpPr>
          <p:nvPr/>
        </p:nvSpPr>
        <p:spPr bwMode="auto">
          <a:xfrm>
            <a:off x="4577663" y="5013326"/>
            <a:ext cx="11269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it-IT" sz="2000">
                <a:solidFill>
                  <a:srgbClr val="000000"/>
                </a:solidFill>
              </a:rPr>
              <a:t>Società di</a:t>
            </a:r>
          </a:p>
          <a:p>
            <a:pPr algn="ctr"/>
            <a:r>
              <a:rPr lang="it-IT" sz="2000">
                <a:solidFill>
                  <a:srgbClr val="000000"/>
                </a:solidFill>
              </a:rPr>
              <a:t>factoring</a:t>
            </a:r>
            <a:r>
              <a:rPr lang="it-IT" sz="600">
                <a:solidFill>
                  <a:srgbClr val="000000"/>
                </a:solidFill>
              </a:rPr>
              <a:t> </a:t>
            </a:r>
            <a:endParaRPr lang="it-IT"/>
          </a:p>
        </p:txBody>
      </p:sp>
      <p:grpSp>
        <p:nvGrpSpPr>
          <p:cNvPr id="18451" name="Group 19"/>
          <p:cNvGrpSpPr>
            <a:grpSpLocks/>
          </p:cNvGrpSpPr>
          <p:nvPr/>
        </p:nvGrpSpPr>
        <p:grpSpPr bwMode="auto">
          <a:xfrm>
            <a:off x="7343775" y="4238625"/>
            <a:ext cx="1193800" cy="539750"/>
            <a:chOff x="6477" y="14980"/>
            <a:chExt cx="863" cy="402"/>
          </a:xfrm>
        </p:grpSpPr>
        <p:sp>
          <p:nvSpPr>
            <p:cNvPr id="18452" name="Rectangle 20"/>
            <p:cNvSpPr>
              <a:spLocks noChangeArrowheads="1"/>
            </p:cNvSpPr>
            <p:nvPr/>
          </p:nvSpPr>
          <p:spPr bwMode="auto">
            <a:xfrm>
              <a:off x="6477" y="14980"/>
              <a:ext cx="863" cy="402"/>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3" name="Rectangle 21"/>
            <p:cNvSpPr>
              <a:spLocks noChangeArrowheads="1"/>
            </p:cNvSpPr>
            <p:nvPr/>
          </p:nvSpPr>
          <p:spPr bwMode="auto">
            <a:xfrm>
              <a:off x="6477" y="14980"/>
              <a:ext cx="863" cy="402"/>
            </a:xfrm>
            <a:prstGeom prst="rect">
              <a:avLst/>
            </a:prstGeom>
            <a:noFill/>
            <a:ln w="444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54" name="Rectangle 22"/>
          <p:cNvSpPr>
            <a:spLocks noChangeArrowheads="1"/>
          </p:cNvSpPr>
          <p:nvPr/>
        </p:nvSpPr>
        <p:spPr bwMode="auto">
          <a:xfrm>
            <a:off x="7751763" y="4365625"/>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it-IT" sz="2000">
                <a:solidFill>
                  <a:srgbClr val="000000"/>
                </a:solidFill>
              </a:rPr>
              <a:t>SGR</a:t>
            </a:r>
            <a:endParaRPr lang="it-IT" sz="2000"/>
          </a:p>
        </p:txBody>
      </p:sp>
      <p:grpSp>
        <p:nvGrpSpPr>
          <p:cNvPr id="18455" name="Group 23"/>
          <p:cNvGrpSpPr>
            <a:grpSpLocks/>
          </p:cNvGrpSpPr>
          <p:nvPr/>
        </p:nvGrpSpPr>
        <p:grpSpPr bwMode="auto">
          <a:xfrm>
            <a:off x="5992813" y="4935539"/>
            <a:ext cx="1192212" cy="541337"/>
            <a:chOff x="5500" y="15499"/>
            <a:chExt cx="862" cy="403"/>
          </a:xfrm>
        </p:grpSpPr>
        <p:sp>
          <p:nvSpPr>
            <p:cNvPr id="18456" name="Rectangle 24"/>
            <p:cNvSpPr>
              <a:spLocks noChangeArrowheads="1"/>
            </p:cNvSpPr>
            <p:nvPr/>
          </p:nvSpPr>
          <p:spPr bwMode="auto">
            <a:xfrm>
              <a:off x="5500" y="15499"/>
              <a:ext cx="862" cy="403"/>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7" name="Rectangle 25"/>
            <p:cNvSpPr>
              <a:spLocks noChangeArrowheads="1"/>
            </p:cNvSpPr>
            <p:nvPr/>
          </p:nvSpPr>
          <p:spPr bwMode="auto">
            <a:xfrm>
              <a:off x="5500" y="15499"/>
              <a:ext cx="862" cy="403"/>
            </a:xfrm>
            <a:prstGeom prst="rect">
              <a:avLst/>
            </a:prstGeom>
            <a:noFill/>
            <a:ln w="444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58" name="Rectangle 26"/>
          <p:cNvSpPr>
            <a:spLocks noChangeArrowheads="1"/>
          </p:cNvSpPr>
          <p:nvPr/>
        </p:nvSpPr>
        <p:spPr bwMode="auto">
          <a:xfrm>
            <a:off x="6311900" y="5084763"/>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it-IT" sz="2000">
                <a:solidFill>
                  <a:srgbClr val="000000"/>
                </a:solidFill>
              </a:rPr>
              <a:t>SIM</a:t>
            </a:r>
            <a:endParaRPr lang="it-IT" sz="2000"/>
          </a:p>
        </p:txBody>
      </p:sp>
      <p:grpSp>
        <p:nvGrpSpPr>
          <p:cNvPr id="18459" name="Group 27"/>
          <p:cNvGrpSpPr>
            <a:grpSpLocks/>
          </p:cNvGrpSpPr>
          <p:nvPr/>
        </p:nvGrpSpPr>
        <p:grpSpPr bwMode="auto">
          <a:xfrm>
            <a:off x="3143251" y="4238626"/>
            <a:ext cx="1255713" cy="703263"/>
            <a:chOff x="3484" y="14980"/>
            <a:chExt cx="863" cy="402"/>
          </a:xfrm>
        </p:grpSpPr>
        <p:sp>
          <p:nvSpPr>
            <p:cNvPr id="18460" name="Rectangle 28"/>
            <p:cNvSpPr>
              <a:spLocks noChangeArrowheads="1"/>
            </p:cNvSpPr>
            <p:nvPr/>
          </p:nvSpPr>
          <p:spPr bwMode="auto">
            <a:xfrm>
              <a:off x="3484" y="14980"/>
              <a:ext cx="863" cy="402"/>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61" name="Rectangle 29"/>
            <p:cNvSpPr>
              <a:spLocks noChangeArrowheads="1"/>
            </p:cNvSpPr>
            <p:nvPr/>
          </p:nvSpPr>
          <p:spPr bwMode="auto">
            <a:xfrm>
              <a:off x="3484" y="14980"/>
              <a:ext cx="863" cy="402"/>
            </a:xfrm>
            <a:prstGeom prst="rect">
              <a:avLst/>
            </a:prstGeom>
            <a:noFill/>
            <a:ln w="444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62" name="Rectangle 30"/>
          <p:cNvSpPr>
            <a:spLocks noChangeArrowheads="1"/>
          </p:cNvSpPr>
          <p:nvPr/>
        </p:nvSpPr>
        <p:spPr bwMode="auto">
          <a:xfrm>
            <a:off x="3216276" y="4221163"/>
            <a:ext cx="11858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it-IT" sz="2000">
                <a:solidFill>
                  <a:srgbClr val="000000"/>
                </a:solidFill>
              </a:rPr>
              <a:t>Società di </a:t>
            </a:r>
          </a:p>
          <a:p>
            <a:pPr algn="ctr"/>
            <a:r>
              <a:rPr lang="it-IT" sz="2000">
                <a:solidFill>
                  <a:srgbClr val="000000"/>
                </a:solidFill>
              </a:rPr>
              <a:t>leasing</a:t>
            </a:r>
            <a:endParaRPr lang="it-IT" sz="2000"/>
          </a:p>
        </p:txBody>
      </p:sp>
      <p:sp>
        <p:nvSpPr>
          <p:cNvPr id="18463" name="Freeform 31"/>
          <p:cNvSpPr>
            <a:spLocks noEditPoints="1"/>
          </p:cNvSpPr>
          <p:nvPr/>
        </p:nvSpPr>
        <p:spPr bwMode="auto">
          <a:xfrm>
            <a:off x="2409825" y="2454276"/>
            <a:ext cx="2947988" cy="1096963"/>
          </a:xfrm>
          <a:custGeom>
            <a:avLst/>
            <a:gdLst>
              <a:gd name="T0" fmla="*/ 874 w 875"/>
              <a:gd name="T1" fmla="*/ 3 h 335"/>
              <a:gd name="T2" fmla="*/ 20 w 875"/>
              <a:gd name="T3" fmla="*/ 326 h 335"/>
              <a:gd name="T4" fmla="*/ 18 w 875"/>
              <a:gd name="T5" fmla="*/ 325 h 335"/>
              <a:gd name="T6" fmla="*/ 18 w 875"/>
              <a:gd name="T7" fmla="*/ 323 h 335"/>
              <a:gd name="T8" fmla="*/ 873 w 875"/>
              <a:gd name="T9" fmla="*/ 0 h 335"/>
              <a:gd name="T10" fmla="*/ 875 w 875"/>
              <a:gd name="T11" fmla="*/ 1 h 335"/>
              <a:gd name="T12" fmla="*/ 874 w 875"/>
              <a:gd name="T13" fmla="*/ 3 h 335"/>
              <a:gd name="T14" fmla="*/ 27 w 875"/>
              <a:gd name="T15" fmla="*/ 335 h 335"/>
              <a:gd name="T16" fmla="*/ 0 w 875"/>
              <a:gd name="T17" fmla="*/ 332 h 335"/>
              <a:gd name="T18" fmla="*/ 19 w 875"/>
              <a:gd name="T19" fmla="*/ 311 h 335"/>
              <a:gd name="T20" fmla="*/ 27 w 875"/>
              <a:gd name="T21"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5" h="335">
                <a:moveTo>
                  <a:pt x="874" y="3"/>
                </a:moveTo>
                <a:lnTo>
                  <a:pt x="20" y="326"/>
                </a:lnTo>
                <a:cubicBezTo>
                  <a:pt x="19" y="326"/>
                  <a:pt x="18" y="326"/>
                  <a:pt x="18" y="325"/>
                </a:cubicBezTo>
                <a:cubicBezTo>
                  <a:pt x="17" y="324"/>
                  <a:pt x="18" y="323"/>
                  <a:pt x="18" y="323"/>
                </a:cubicBezTo>
                <a:lnTo>
                  <a:pt x="873" y="0"/>
                </a:lnTo>
                <a:cubicBezTo>
                  <a:pt x="874" y="0"/>
                  <a:pt x="875" y="0"/>
                  <a:pt x="875" y="1"/>
                </a:cubicBezTo>
                <a:cubicBezTo>
                  <a:pt x="875" y="2"/>
                  <a:pt x="875" y="2"/>
                  <a:pt x="874" y="3"/>
                </a:cubicBezTo>
                <a:close/>
                <a:moveTo>
                  <a:pt x="27" y="335"/>
                </a:moveTo>
                <a:lnTo>
                  <a:pt x="0" y="332"/>
                </a:lnTo>
                <a:lnTo>
                  <a:pt x="19" y="311"/>
                </a:lnTo>
                <a:lnTo>
                  <a:pt x="27" y="335"/>
                </a:lnTo>
                <a:close/>
              </a:path>
            </a:pathLst>
          </a:custGeom>
          <a:solidFill>
            <a:srgbClr val="33CCCC"/>
          </a:solidFill>
          <a:ln w="1270">
            <a:solidFill>
              <a:srgbClr val="33CCCC"/>
            </a:solidFill>
            <a:prstDash val="solid"/>
            <a:round/>
            <a:headEnd/>
            <a:tailEnd/>
          </a:ln>
        </p:spPr>
        <p:txBody>
          <a:bodyPr/>
          <a:lstStyle/>
          <a:p>
            <a:endParaRPr lang="en-US"/>
          </a:p>
        </p:txBody>
      </p:sp>
      <p:sp>
        <p:nvSpPr>
          <p:cNvPr id="18464" name="Freeform 32"/>
          <p:cNvSpPr>
            <a:spLocks noEditPoints="1"/>
          </p:cNvSpPr>
          <p:nvPr/>
        </p:nvSpPr>
        <p:spPr bwMode="auto">
          <a:xfrm>
            <a:off x="6383338" y="2454276"/>
            <a:ext cx="2951162" cy="1096963"/>
          </a:xfrm>
          <a:custGeom>
            <a:avLst/>
            <a:gdLst>
              <a:gd name="T0" fmla="*/ 2 w 876"/>
              <a:gd name="T1" fmla="*/ 0 h 335"/>
              <a:gd name="T2" fmla="*/ 857 w 876"/>
              <a:gd name="T3" fmla="*/ 323 h 335"/>
              <a:gd name="T4" fmla="*/ 858 w 876"/>
              <a:gd name="T5" fmla="*/ 325 h 335"/>
              <a:gd name="T6" fmla="*/ 856 w 876"/>
              <a:gd name="T7" fmla="*/ 326 h 335"/>
              <a:gd name="T8" fmla="*/ 1 w 876"/>
              <a:gd name="T9" fmla="*/ 3 h 335"/>
              <a:gd name="T10" fmla="*/ 0 w 876"/>
              <a:gd name="T11" fmla="*/ 1 h 335"/>
              <a:gd name="T12" fmla="*/ 2 w 876"/>
              <a:gd name="T13" fmla="*/ 0 h 335"/>
              <a:gd name="T14" fmla="*/ 857 w 876"/>
              <a:gd name="T15" fmla="*/ 311 h 335"/>
              <a:gd name="T16" fmla="*/ 876 w 876"/>
              <a:gd name="T17" fmla="*/ 332 h 335"/>
              <a:gd name="T18" fmla="*/ 848 w 876"/>
              <a:gd name="T19" fmla="*/ 335 h 335"/>
              <a:gd name="T20" fmla="*/ 857 w 876"/>
              <a:gd name="T21" fmla="*/ 31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6" h="335">
                <a:moveTo>
                  <a:pt x="2" y="0"/>
                </a:moveTo>
                <a:lnTo>
                  <a:pt x="857" y="323"/>
                </a:lnTo>
                <a:cubicBezTo>
                  <a:pt x="858" y="323"/>
                  <a:pt x="858" y="324"/>
                  <a:pt x="858" y="325"/>
                </a:cubicBezTo>
                <a:cubicBezTo>
                  <a:pt x="857" y="326"/>
                  <a:pt x="857" y="326"/>
                  <a:pt x="856" y="326"/>
                </a:cubicBezTo>
                <a:lnTo>
                  <a:pt x="1" y="3"/>
                </a:lnTo>
                <a:cubicBezTo>
                  <a:pt x="0" y="2"/>
                  <a:pt x="0" y="2"/>
                  <a:pt x="0" y="1"/>
                </a:cubicBezTo>
                <a:cubicBezTo>
                  <a:pt x="1" y="0"/>
                  <a:pt x="2" y="0"/>
                  <a:pt x="2" y="0"/>
                </a:cubicBezTo>
                <a:close/>
                <a:moveTo>
                  <a:pt x="857" y="311"/>
                </a:moveTo>
                <a:lnTo>
                  <a:pt x="876" y="332"/>
                </a:lnTo>
                <a:lnTo>
                  <a:pt x="848" y="335"/>
                </a:lnTo>
                <a:lnTo>
                  <a:pt x="857" y="311"/>
                </a:lnTo>
                <a:close/>
              </a:path>
            </a:pathLst>
          </a:custGeom>
          <a:solidFill>
            <a:srgbClr val="33CCCC"/>
          </a:solidFill>
          <a:ln w="1270">
            <a:solidFill>
              <a:srgbClr val="33CCCC"/>
            </a:solidFill>
            <a:prstDash val="solid"/>
            <a:round/>
            <a:headEnd/>
            <a:tailEnd/>
          </a:ln>
        </p:spPr>
        <p:txBody>
          <a:bodyPr/>
          <a:lstStyle/>
          <a:p>
            <a:endParaRPr lang="en-US"/>
          </a:p>
        </p:txBody>
      </p:sp>
      <p:sp>
        <p:nvSpPr>
          <p:cNvPr id="18465" name="Freeform 33"/>
          <p:cNvSpPr>
            <a:spLocks noEditPoints="1"/>
          </p:cNvSpPr>
          <p:nvPr/>
        </p:nvSpPr>
        <p:spPr bwMode="auto">
          <a:xfrm>
            <a:off x="3684589" y="2608263"/>
            <a:ext cx="1673225" cy="1630362"/>
          </a:xfrm>
          <a:custGeom>
            <a:avLst/>
            <a:gdLst>
              <a:gd name="T0" fmla="*/ 497 w 497"/>
              <a:gd name="T1" fmla="*/ 3 h 498"/>
              <a:gd name="T2" fmla="*/ 16 w 497"/>
              <a:gd name="T3" fmla="*/ 484 h 498"/>
              <a:gd name="T4" fmla="*/ 13 w 497"/>
              <a:gd name="T5" fmla="*/ 484 h 498"/>
              <a:gd name="T6" fmla="*/ 13 w 497"/>
              <a:gd name="T7" fmla="*/ 482 h 498"/>
              <a:gd name="T8" fmla="*/ 494 w 497"/>
              <a:gd name="T9" fmla="*/ 1 h 498"/>
              <a:gd name="T10" fmla="*/ 497 w 497"/>
              <a:gd name="T11" fmla="*/ 1 h 498"/>
              <a:gd name="T12" fmla="*/ 497 w 497"/>
              <a:gd name="T13" fmla="*/ 3 h 498"/>
              <a:gd name="T14" fmla="*/ 26 w 497"/>
              <a:gd name="T15" fmla="*/ 489 h 498"/>
              <a:gd name="T16" fmla="*/ 0 w 497"/>
              <a:gd name="T17" fmla="*/ 498 h 498"/>
              <a:gd name="T18" fmla="*/ 9 w 497"/>
              <a:gd name="T19" fmla="*/ 471 h 498"/>
              <a:gd name="T20" fmla="*/ 26 w 497"/>
              <a:gd name="T21" fmla="*/ 48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498">
                <a:moveTo>
                  <a:pt x="497" y="3"/>
                </a:moveTo>
                <a:lnTo>
                  <a:pt x="16" y="484"/>
                </a:lnTo>
                <a:cubicBezTo>
                  <a:pt x="15" y="484"/>
                  <a:pt x="14" y="484"/>
                  <a:pt x="13" y="484"/>
                </a:cubicBezTo>
                <a:cubicBezTo>
                  <a:pt x="13" y="483"/>
                  <a:pt x="13" y="482"/>
                  <a:pt x="13" y="482"/>
                </a:cubicBezTo>
                <a:lnTo>
                  <a:pt x="494" y="1"/>
                </a:lnTo>
                <a:cubicBezTo>
                  <a:pt x="495" y="0"/>
                  <a:pt x="496" y="0"/>
                  <a:pt x="497" y="1"/>
                </a:cubicBezTo>
                <a:cubicBezTo>
                  <a:pt x="497" y="1"/>
                  <a:pt x="497" y="2"/>
                  <a:pt x="497" y="3"/>
                </a:cubicBezTo>
                <a:close/>
                <a:moveTo>
                  <a:pt x="26" y="489"/>
                </a:moveTo>
                <a:lnTo>
                  <a:pt x="0" y="498"/>
                </a:lnTo>
                <a:lnTo>
                  <a:pt x="9" y="471"/>
                </a:lnTo>
                <a:lnTo>
                  <a:pt x="26" y="489"/>
                </a:lnTo>
                <a:close/>
              </a:path>
            </a:pathLst>
          </a:custGeom>
          <a:solidFill>
            <a:srgbClr val="33CCCC"/>
          </a:solidFill>
          <a:ln w="1270">
            <a:solidFill>
              <a:srgbClr val="33CCCC"/>
            </a:solidFill>
            <a:prstDash val="solid"/>
            <a:round/>
            <a:headEnd/>
            <a:tailEnd/>
          </a:ln>
        </p:spPr>
        <p:txBody>
          <a:bodyPr/>
          <a:lstStyle/>
          <a:p>
            <a:endParaRPr lang="en-US"/>
          </a:p>
        </p:txBody>
      </p:sp>
      <p:sp>
        <p:nvSpPr>
          <p:cNvPr id="18466" name="Freeform 34"/>
          <p:cNvSpPr>
            <a:spLocks noEditPoints="1"/>
          </p:cNvSpPr>
          <p:nvPr/>
        </p:nvSpPr>
        <p:spPr bwMode="auto">
          <a:xfrm>
            <a:off x="6383338" y="2608263"/>
            <a:ext cx="1598612" cy="1630362"/>
          </a:xfrm>
          <a:custGeom>
            <a:avLst/>
            <a:gdLst>
              <a:gd name="T0" fmla="*/ 3 w 474"/>
              <a:gd name="T1" fmla="*/ 1 h 498"/>
              <a:gd name="T2" fmla="*/ 461 w 474"/>
              <a:gd name="T3" fmla="*/ 481 h 498"/>
              <a:gd name="T4" fmla="*/ 461 w 474"/>
              <a:gd name="T5" fmla="*/ 484 h 498"/>
              <a:gd name="T6" fmla="*/ 459 w 474"/>
              <a:gd name="T7" fmla="*/ 484 h 498"/>
              <a:gd name="T8" fmla="*/ 1 w 474"/>
              <a:gd name="T9" fmla="*/ 3 h 498"/>
              <a:gd name="T10" fmla="*/ 1 w 474"/>
              <a:gd name="T11" fmla="*/ 1 h 498"/>
              <a:gd name="T12" fmla="*/ 3 w 474"/>
              <a:gd name="T13" fmla="*/ 1 h 498"/>
              <a:gd name="T14" fmla="*/ 466 w 474"/>
              <a:gd name="T15" fmla="*/ 471 h 498"/>
              <a:gd name="T16" fmla="*/ 474 w 474"/>
              <a:gd name="T17" fmla="*/ 498 h 498"/>
              <a:gd name="T18" fmla="*/ 448 w 474"/>
              <a:gd name="T19" fmla="*/ 488 h 498"/>
              <a:gd name="T20" fmla="*/ 466 w 474"/>
              <a:gd name="T21" fmla="*/ 47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498">
                <a:moveTo>
                  <a:pt x="3" y="1"/>
                </a:moveTo>
                <a:lnTo>
                  <a:pt x="461" y="481"/>
                </a:lnTo>
                <a:cubicBezTo>
                  <a:pt x="462" y="482"/>
                  <a:pt x="462" y="483"/>
                  <a:pt x="461" y="484"/>
                </a:cubicBezTo>
                <a:cubicBezTo>
                  <a:pt x="460" y="484"/>
                  <a:pt x="459" y="484"/>
                  <a:pt x="459" y="484"/>
                </a:cubicBezTo>
                <a:lnTo>
                  <a:pt x="1" y="3"/>
                </a:lnTo>
                <a:cubicBezTo>
                  <a:pt x="0" y="2"/>
                  <a:pt x="0" y="1"/>
                  <a:pt x="1" y="1"/>
                </a:cubicBezTo>
                <a:cubicBezTo>
                  <a:pt x="1" y="0"/>
                  <a:pt x="2" y="0"/>
                  <a:pt x="3" y="1"/>
                </a:cubicBezTo>
                <a:close/>
                <a:moveTo>
                  <a:pt x="466" y="471"/>
                </a:moveTo>
                <a:lnTo>
                  <a:pt x="474" y="498"/>
                </a:lnTo>
                <a:lnTo>
                  <a:pt x="448" y="488"/>
                </a:lnTo>
                <a:lnTo>
                  <a:pt x="466" y="471"/>
                </a:lnTo>
                <a:close/>
              </a:path>
            </a:pathLst>
          </a:custGeom>
          <a:solidFill>
            <a:srgbClr val="33CCCC"/>
          </a:solidFill>
          <a:ln w="1270">
            <a:solidFill>
              <a:srgbClr val="33CCCC"/>
            </a:solidFill>
            <a:prstDash val="solid"/>
            <a:round/>
            <a:headEnd/>
            <a:tailEnd/>
          </a:ln>
        </p:spPr>
        <p:txBody>
          <a:bodyPr/>
          <a:lstStyle/>
          <a:p>
            <a:endParaRPr lang="en-US"/>
          </a:p>
        </p:txBody>
      </p:sp>
      <p:sp>
        <p:nvSpPr>
          <p:cNvPr id="18467" name="Freeform 35"/>
          <p:cNvSpPr>
            <a:spLocks noEditPoints="1"/>
          </p:cNvSpPr>
          <p:nvPr/>
        </p:nvSpPr>
        <p:spPr bwMode="auto">
          <a:xfrm>
            <a:off x="5092701" y="2916238"/>
            <a:ext cx="506413" cy="1941512"/>
          </a:xfrm>
          <a:custGeom>
            <a:avLst/>
            <a:gdLst>
              <a:gd name="T0" fmla="*/ 150 w 150"/>
              <a:gd name="T1" fmla="*/ 2 h 593"/>
              <a:gd name="T2" fmla="*/ 13 w 150"/>
              <a:gd name="T3" fmla="*/ 573 h 593"/>
              <a:gd name="T4" fmla="*/ 11 w 150"/>
              <a:gd name="T5" fmla="*/ 574 h 593"/>
              <a:gd name="T6" fmla="*/ 10 w 150"/>
              <a:gd name="T7" fmla="*/ 572 h 593"/>
              <a:gd name="T8" fmla="*/ 147 w 150"/>
              <a:gd name="T9" fmla="*/ 2 h 593"/>
              <a:gd name="T10" fmla="*/ 149 w 150"/>
              <a:gd name="T11" fmla="*/ 0 h 593"/>
              <a:gd name="T12" fmla="*/ 150 w 150"/>
              <a:gd name="T13" fmla="*/ 2 h 593"/>
              <a:gd name="T14" fmla="*/ 25 w 150"/>
              <a:gd name="T15" fmla="*/ 571 h 593"/>
              <a:gd name="T16" fmla="*/ 7 w 150"/>
              <a:gd name="T17" fmla="*/ 593 h 593"/>
              <a:gd name="T18" fmla="*/ 0 w 150"/>
              <a:gd name="T19" fmla="*/ 565 h 593"/>
              <a:gd name="T20" fmla="*/ 25 w 150"/>
              <a:gd name="T21" fmla="*/ 57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593">
                <a:moveTo>
                  <a:pt x="150" y="2"/>
                </a:moveTo>
                <a:lnTo>
                  <a:pt x="13" y="573"/>
                </a:lnTo>
                <a:cubicBezTo>
                  <a:pt x="13" y="574"/>
                  <a:pt x="12" y="574"/>
                  <a:pt x="11" y="574"/>
                </a:cubicBezTo>
                <a:cubicBezTo>
                  <a:pt x="10" y="574"/>
                  <a:pt x="10" y="573"/>
                  <a:pt x="10" y="572"/>
                </a:cubicBezTo>
                <a:lnTo>
                  <a:pt x="147" y="2"/>
                </a:lnTo>
                <a:cubicBezTo>
                  <a:pt x="147" y="1"/>
                  <a:pt x="148" y="0"/>
                  <a:pt x="149" y="0"/>
                </a:cubicBezTo>
                <a:cubicBezTo>
                  <a:pt x="150" y="1"/>
                  <a:pt x="150" y="1"/>
                  <a:pt x="150" y="2"/>
                </a:cubicBezTo>
                <a:close/>
                <a:moveTo>
                  <a:pt x="25" y="571"/>
                </a:moveTo>
                <a:lnTo>
                  <a:pt x="7" y="593"/>
                </a:lnTo>
                <a:lnTo>
                  <a:pt x="0" y="565"/>
                </a:lnTo>
                <a:lnTo>
                  <a:pt x="25" y="571"/>
                </a:lnTo>
                <a:close/>
              </a:path>
            </a:pathLst>
          </a:custGeom>
          <a:solidFill>
            <a:srgbClr val="33CCCC"/>
          </a:solidFill>
          <a:ln w="1270">
            <a:solidFill>
              <a:srgbClr val="33CCCC"/>
            </a:solidFill>
            <a:prstDash val="solid"/>
            <a:round/>
            <a:headEnd/>
            <a:tailEnd/>
          </a:ln>
        </p:spPr>
        <p:txBody>
          <a:bodyPr/>
          <a:lstStyle/>
          <a:p>
            <a:endParaRPr lang="en-US"/>
          </a:p>
        </p:txBody>
      </p:sp>
      <p:sp>
        <p:nvSpPr>
          <p:cNvPr id="18468" name="Freeform 36"/>
          <p:cNvSpPr>
            <a:spLocks noEditPoints="1"/>
          </p:cNvSpPr>
          <p:nvPr/>
        </p:nvSpPr>
        <p:spPr bwMode="auto">
          <a:xfrm>
            <a:off x="6065838" y="2916238"/>
            <a:ext cx="506412" cy="1941512"/>
          </a:xfrm>
          <a:custGeom>
            <a:avLst/>
            <a:gdLst>
              <a:gd name="T0" fmla="*/ 3 w 150"/>
              <a:gd name="T1" fmla="*/ 2 h 593"/>
              <a:gd name="T2" fmla="*/ 140 w 150"/>
              <a:gd name="T3" fmla="*/ 572 h 593"/>
              <a:gd name="T4" fmla="*/ 139 w 150"/>
              <a:gd name="T5" fmla="*/ 574 h 593"/>
              <a:gd name="T6" fmla="*/ 137 w 150"/>
              <a:gd name="T7" fmla="*/ 573 h 593"/>
              <a:gd name="T8" fmla="*/ 0 w 150"/>
              <a:gd name="T9" fmla="*/ 2 h 593"/>
              <a:gd name="T10" fmla="*/ 1 w 150"/>
              <a:gd name="T11" fmla="*/ 0 h 593"/>
              <a:gd name="T12" fmla="*/ 3 w 150"/>
              <a:gd name="T13" fmla="*/ 2 h 593"/>
              <a:gd name="T14" fmla="*/ 150 w 150"/>
              <a:gd name="T15" fmla="*/ 565 h 593"/>
              <a:gd name="T16" fmla="*/ 143 w 150"/>
              <a:gd name="T17" fmla="*/ 593 h 593"/>
              <a:gd name="T18" fmla="*/ 125 w 150"/>
              <a:gd name="T19" fmla="*/ 571 h 593"/>
              <a:gd name="T20" fmla="*/ 150 w 150"/>
              <a:gd name="T21" fmla="*/ 56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593">
                <a:moveTo>
                  <a:pt x="3" y="2"/>
                </a:moveTo>
                <a:lnTo>
                  <a:pt x="140" y="572"/>
                </a:lnTo>
                <a:cubicBezTo>
                  <a:pt x="140" y="573"/>
                  <a:pt x="140" y="574"/>
                  <a:pt x="139" y="574"/>
                </a:cubicBezTo>
                <a:cubicBezTo>
                  <a:pt x="138" y="574"/>
                  <a:pt x="137" y="574"/>
                  <a:pt x="137" y="573"/>
                </a:cubicBezTo>
                <a:lnTo>
                  <a:pt x="0" y="2"/>
                </a:lnTo>
                <a:cubicBezTo>
                  <a:pt x="0" y="1"/>
                  <a:pt x="0" y="1"/>
                  <a:pt x="1" y="0"/>
                </a:cubicBezTo>
                <a:cubicBezTo>
                  <a:pt x="2" y="0"/>
                  <a:pt x="3" y="1"/>
                  <a:pt x="3" y="2"/>
                </a:cubicBezTo>
                <a:close/>
                <a:moveTo>
                  <a:pt x="150" y="565"/>
                </a:moveTo>
                <a:lnTo>
                  <a:pt x="143" y="593"/>
                </a:lnTo>
                <a:lnTo>
                  <a:pt x="125" y="571"/>
                </a:lnTo>
                <a:lnTo>
                  <a:pt x="150" y="565"/>
                </a:lnTo>
                <a:close/>
              </a:path>
            </a:pathLst>
          </a:custGeom>
          <a:solidFill>
            <a:srgbClr val="33CCCC"/>
          </a:solidFill>
          <a:ln w="1270">
            <a:solidFill>
              <a:srgbClr val="33CCCC"/>
            </a:solidFill>
            <a:prstDash val="solid"/>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C7B88E48-A60B-41D3-8157-FC1A3367B70C}" type="slidenum">
              <a:rPr lang="it-IT" altLang="en-US"/>
              <a:pPr/>
              <a:t>34</a:t>
            </a:fld>
            <a:endParaRPr lang="it-IT" altLang="en-US"/>
          </a:p>
        </p:txBody>
      </p:sp>
      <p:sp>
        <p:nvSpPr>
          <p:cNvPr id="24578" name="Rectangle 2"/>
          <p:cNvSpPr>
            <a:spLocks noGrp="1" noChangeArrowheads="1"/>
          </p:cNvSpPr>
          <p:nvPr>
            <p:ph type="title" idx="4294967295"/>
          </p:nvPr>
        </p:nvSpPr>
        <p:spPr>
          <a:xfrm>
            <a:off x="263352" y="101353"/>
            <a:ext cx="8362950" cy="850900"/>
          </a:xfrm>
          <a:noFill/>
          <a:ln/>
        </p:spPr>
        <p:txBody>
          <a:bodyPr/>
          <a:lstStyle/>
          <a:p>
            <a:r>
              <a:rPr lang="it-IT" b="1" dirty="0">
                <a:solidFill>
                  <a:srgbClr val="002060"/>
                </a:solidFill>
              </a:rPr>
              <a:t>Vantaggi e svantaggi del gruppo</a:t>
            </a:r>
          </a:p>
        </p:txBody>
      </p:sp>
      <p:sp>
        <p:nvSpPr>
          <p:cNvPr id="24579" name="Rectangle 3"/>
          <p:cNvSpPr>
            <a:spLocks noGrp="1" noChangeArrowheads="1"/>
          </p:cNvSpPr>
          <p:nvPr>
            <p:ph idx="4294967295"/>
          </p:nvPr>
        </p:nvSpPr>
        <p:spPr>
          <a:xfrm>
            <a:off x="839416" y="1412776"/>
            <a:ext cx="10866437" cy="4665662"/>
          </a:xfrm>
        </p:spPr>
        <p:txBody>
          <a:bodyPr>
            <a:normAutofit fontScale="92500" lnSpcReduction="10000"/>
          </a:bodyPr>
          <a:lstStyle/>
          <a:p>
            <a:pPr algn="just">
              <a:buFont typeface="Wingdings" pitchFamily="2" charset="2"/>
              <a:buNone/>
            </a:pPr>
            <a:r>
              <a:rPr lang="it-IT" sz="2000" u="sng" dirty="0"/>
              <a:t>Vantaggio (?) del gruppo rispetto alla banca universale:</a:t>
            </a:r>
          </a:p>
          <a:p>
            <a:pPr algn="just">
              <a:buClr>
                <a:schemeClr val="tx1"/>
              </a:buClr>
              <a:buFont typeface="Wingdings" pitchFamily="2" charset="2"/>
              <a:buChar char="Ø"/>
            </a:pPr>
            <a:r>
              <a:rPr lang="it-IT" sz="2000" dirty="0"/>
              <a:t>Economie da specializzazione</a:t>
            </a:r>
          </a:p>
          <a:p>
            <a:pPr algn="just">
              <a:buClr>
                <a:schemeClr val="tx1"/>
              </a:buClr>
              <a:buFont typeface="Wingdings" pitchFamily="2" charset="2"/>
              <a:buChar char="Ø"/>
            </a:pPr>
            <a:r>
              <a:rPr lang="it-IT" sz="2000" dirty="0"/>
              <a:t>Maggiore facilità nell’acquisire risorse finanziarie e nel creare accordi e alleanze</a:t>
            </a:r>
          </a:p>
          <a:p>
            <a:pPr algn="just">
              <a:buClr>
                <a:schemeClr val="tx1"/>
              </a:buClr>
              <a:buFont typeface="Wingdings" pitchFamily="2" charset="2"/>
              <a:buChar char="Ø"/>
            </a:pPr>
            <a:r>
              <a:rPr lang="it-IT" sz="2000" dirty="0"/>
              <a:t>Possibilità di “tagliare i rami secchi” ?? In realtà vi è </a:t>
            </a:r>
            <a:r>
              <a:rPr lang="it-IT" sz="2100" dirty="0"/>
              <a:t>segregazione dei rischi ma permane responsabilità della capogruppo </a:t>
            </a:r>
          </a:p>
          <a:p>
            <a:pPr algn="just">
              <a:buClr>
                <a:schemeClr val="tx1"/>
              </a:buClr>
              <a:buFont typeface="Wingdings" pitchFamily="2" charset="2"/>
              <a:buChar char="Ø"/>
            </a:pPr>
            <a:r>
              <a:rPr lang="it-IT" sz="2100" dirty="0"/>
              <a:t>Maggiore flessibilità operativa</a:t>
            </a:r>
            <a:endParaRPr lang="it-IT" sz="2000" dirty="0"/>
          </a:p>
          <a:p>
            <a:pPr algn="just">
              <a:buClr>
                <a:schemeClr val="tx1"/>
              </a:buClr>
              <a:buFont typeface="Wingdings" pitchFamily="2" charset="2"/>
              <a:buNone/>
            </a:pPr>
            <a:endParaRPr lang="it-IT" sz="2000" dirty="0"/>
          </a:p>
          <a:p>
            <a:pPr algn="just">
              <a:buFont typeface="Wingdings" pitchFamily="2" charset="2"/>
              <a:buNone/>
            </a:pPr>
            <a:r>
              <a:rPr lang="it-IT" sz="2000" u="sng" dirty="0"/>
              <a:t>Svantaggi del gruppo rispetto alla banca universale:</a:t>
            </a:r>
          </a:p>
          <a:p>
            <a:pPr algn="just">
              <a:buClr>
                <a:schemeClr val="tx1"/>
              </a:buClr>
              <a:buFont typeface="Wingdings" pitchFamily="2" charset="2"/>
              <a:buChar char="Ø"/>
            </a:pPr>
            <a:r>
              <a:rPr lang="it-IT" sz="2000" dirty="0"/>
              <a:t>Organizzazione burocratica</a:t>
            </a:r>
          </a:p>
          <a:p>
            <a:pPr algn="just">
              <a:buClr>
                <a:schemeClr val="tx1"/>
              </a:buClr>
              <a:buFont typeface="Wingdings" pitchFamily="2" charset="2"/>
              <a:buChar char="Ø"/>
            </a:pPr>
            <a:r>
              <a:rPr lang="it-IT" sz="2000" dirty="0"/>
              <a:t>Potenziale minore efficienza del modello del gruppo rispetto a quello della banca universale </a:t>
            </a:r>
          </a:p>
          <a:p>
            <a:pPr algn="just">
              <a:buClr>
                <a:schemeClr val="tx1"/>
              </a:buClr>
              <a:buFont typeface="Wingdings" pitchFamily="2" charset="2"/>
              <a:buChar char="Ø"/>
            </a:pPr>
            <a:r>
              <a:rPr lang="it-IT" sz="2000" dirty="0"/>
              <a:t>Problemi di unicità strategica </a:t>
            </a:r>
          </a:p>
          <a:p>
            <a:pPr algn="just">
              <a:buClr>
                <a:schemeClr val="tx1"/>
              </a:buClr>
              <a:buFont typeface="Wingdings" pitchFamily="2" charset="2"/>
              <a:buChar char="Ø"/>
            </a:pPr>
            <a:r>
              <a:rPr lang="it-IT" sz="2000" dirty="0"/>
              <a:t>Costi di trasferimento, di coordinamento e di integrazione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3"/>
          <p:cNvSpPr>
            <a:spLocks noChangeArrowheads="1"/>
          </p:cNvSpPr>
          <p:nvPr/>
        </p:nvSpPr>
        <p:spPr bwMode="auto">
          <a:xfrm>
            <a:off x="767408" y="5949280"/>
            <a:ext cx="6208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it-IT" altLang="it-IT" sz="1200" i="1" dirty="0">
                <a:solidFill>
                  <a:srgbClr val="0F0F0F"/>
                </a:solidFill>
                <a:latin typeface="+mj-lt"/>
              </a:rPr>
              <a:t>Fonte: indagine Osservatorio ABI-</a:t>
            </a:r>
            <a:r>
              <a:rPr lang="it-IT" altLang="it-IT" sz="1200" i="1" dirty="0" err="1">
                <a:solidFill>
                  <a:srgbClr val="0F0F0F"/>
                </a:solidFill>
                <a:latin typeface="+mj-lt"/>
              </a:rPr>
              <a:t>GfK</a:t>
            </a:r>
            <a:r>
              <a:rPr lang="it-IT" altLang="it-IT" sz="1200" i="1" dirty="0">
                <a:solidFill>
                  <a:srgbClr val="0F0F0F"/>
                </a:solidFill>
                <a:latin typeface="+mj-lt"/>
              </a:rPr>
              <a:t>, 2018</a:t>
            </a:r>
          </a:p>
        </p:txBody>
      </p:sp>
      <p:pic>
        <p:nvPicPr>
          <p:cNvPr id="27651"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440" y="1196752"/>
            <a:ext cx="9865096" cy="424678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7652" name="Titolo 1"/>
          <p:cNvSpPr txBox="1">
            <a:spLocks/>
          </p:cNvSpPr>
          <p:nvPr/>
        </p:nvSpPr>
        <p:spPr bwMode="auto">
          <a:xfrm>
            <a:off x="520229" y="260648"/>
            <a:ext cx="9419581" cy="368300"/>
          </a:xfrm>
          <a:prstGeom prst="rect">
            <a:avLst/>
          </a:prstGeom>
          <a:noFill/>
          <a:ln/>
        </p:spPr>
        <p:txBody>
          <a:bodyPr vert="horz" lIns="91440" tIns="45720" rIns="91440" bIns="45720" rtlCol="0" anchor="b">
            <a:normAutofit fontScale="55000" lnSpcReduction="20000"/>
          </a:bodyPr>
          <a:lstStyle>
            <a:lvl1pPr defTabSz="914400" eaLnBrk="1" latinLnBrk="0" hangingPunct="1">
              <a:lnSpc>
                <a:spcPct val="85000"/>
              </a:lnSpc>
              <a:buNone/>
              <a:defRPr sz="4800" b="1" spc="-50" baseline="0">
                <a:solidFill>
                  <a:srgbClr val="002060"/>
                </a:solidFill>
                <a:latin typeface="+mj-lt"/>
                <a:ea typeface="+mj-ea"/>
                <a:cs typeface="+mj-cs"/>
              </a:defRPr>
            </a:lvl1pPr>
          </a:lstStyle>
          <a:p>
            <a:r>
              <a:rPr lang="it-IT" altLang="it-IT" dirty="0">
                <a:latin typeface="Arial" panose="020B0604020202020204" pitchFamily="34" charset="0"/>
                <a:cs typeface="Arial" panose="020B0604020202020204" pitchFamily="34" charset="0"/>
              </a:rPr>
              <a:t>Come cambia il modo in cui si utilizza la banca</a:t>
            </a:r>
          </a:p>
        </p:txBody>
      </p:sp>
    </p:spTree>
    <p:extLst>
      <p:ext uri="{BB962C8B-B14F-4D97-AF65-F5344CB8AC3E}">
        <p14:creationId xmlns:p14="http://schemas.microsoft.com/office/powerpoint/2010/main" val="23609452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385" y="836712"/>
            <a:ext cx="6768752" cy="47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3"/>
          <p:cNvSpPr>
            <a:spLocks noChangeArrowheads="1"/>
          </p:cNvSpPr>
          <p:nvPr/>
        </p:nvSpPr>
        <p:spPr bwMode="auto">
          <a:xfrm>
            <a:off x="263352" y="5949280"/>
            <a:ext cx="6208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it-IT" altLang="it-IT" sz="1200" i="1" dirty="0">
                <a:solidFill>
                  <a:srgbClr val="0F0F0F"/>
                </a:solidFill>
                <a:latin typeface="+mj-lt"/>
              </a:rPr>
              <a:t>Fonte: Intesa Sanpaolo, 2018</a:t>
            </a:r>
          </a:p>
        </p:txBody>
      </p:sp>
      <p:sp>
        <p:nvSpPr>
          <p:cNvPr id="5" name="Titolo 1"/>
          <p:cNvSpPr txBox="1">
            <a:spLocks/>
          </p:cNvSpPr>
          <p:nvPr/>
        </p:nvSpPr>
        <p:spPr bwMode="auto">
          <a:xfrm>
            <a:off x="520229" y="260648"/>
            <a:ext cx="9419581" cy="368300"/>
          </a:xfrm>
          <a:prstGeom prst="rect">
            <a:avLst/>
          </a:prstGeom>
          <a:noFill/>
          <a:ln/>
        </p:spPr>
        <p:txBody>
          <a:bodyPr vert="horz" lIns="91440" tIns="45720" rIns="91440" bIns="45720" rtlCol="0" anchor="b">
            <a:normAutofit fontScale="55000" lnSpcReduction="20000"/>
          </a:bodyPr>
          <a:lstStyle>
            <a:lvl1pPr defTabSz="914400" eaLnBrk="1" latinLnBrk="0" hangingPunct="1">
              <a:lnSpc>
                <a:spcPct val="85000"/>
              </a:lnSpc>
              <a:buNone/>
              <a:defRPr sz="4800" b="1" spc="-50" baseline="0">
                <a:solidFill>
                  <a:srgbClr val="002060"/>
                </a:solidFill>
                <a:latin typeface="+mj-lt"/>
                <a:ea typeface="+mj-ea"/>
                <a:cs typeface="+mj-cs"/>
              </a:defRPr>
            </a:lvl1pPr>
          </a:lstStyle>
          <a:p>
            <a:r>
              <a:rPr lang="it-IT" altLang="it-IT" dirty="0">
                <a:latin typeface="Arial" panose="020B0604020202020204" pitchFamily="34" charset="0"/>
                <a:cs typeface="Arial" panose="020B0604020202020204" pitchFamily="34" charset="0"/>
              </a:rPr>
              <a:t>Come cambia il modo in cui si utilizza la banca</a:t>
            </a:r>
          </a:p>
        </p:txBody>
      </p:sp>
    </p:spTree>
    <p:extLst>
      <p:ext uri="{BB962C8B-B14F-4D97-AF65-F5344CB8AC3E}">
        <p14:creationId xmlns:p14="http://schemas.microsoft.com/office/powerpoint/2010/main" val="205469569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37</a:t>
            </a:fld>
            <a:endParaRPr lang="it-IT" altLang="en-US"/>
          </a:p>
        </p:txBody>
      </p:sp>
      <p:pic>
        <p:nvPicPr>
          <p:cNvPr id="3" name="Immagine 2"/>
          <p:cNvPicPr>
            <a:picLocks noChangeAspect="1"/>
          </p:cNvPicPr>
          <p:nvPr/>
        </p:nvPicPr>
        <p:blipFill rotWithShape="1">
          <a:blip r:embed="rId2"/>
          <a:srcRect t="5634"/>
          <a:stretch/>
        </p:blipFill>
        <p:spPr>
          <a:xfrm>
            <a:off x="767408" y="404664"/>
            <a:ext cx="11089232" cy="54726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79583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38</a:t>
            </a:fld>
            <a:endParaRPr lang="it-IT" altLang="en-US"/>
          </a:p>
        </p:txBody>
      </p:sp>
      <p:pic>
        <p:nvPicPr>
          <p:cNvPr id="3" name="Immagine 2"/>
          <p:cNvPicPr>
            <a:picLocks noChangeAspect="1"/>
          </p:cNvPicPr>
          <p:nvPr/>
        </p:nvPicPr>
        <p:blipFill rotWithShape="1">
          <a:blip r:embed="rId2"/>
          <a:srcRect t="3065"/>
          <a:stretch/>
        </p:blipFill>
        <p:spPr>
          <a:xfrm>
            <a:off x="479376" y="404664"/>
            <a:ext cx="11089232" cy="561662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48305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1"/>
          <p:cNvPicPr>
            <a:picLocks noChangeAspect="1"/>
          </p:cNvPicPr>
          <p:nvPr/>
        </p:nvPicPr>
        <p:blipFill>
          <a:blip r:embed="rId3">
            <a:extLst>
              <a:ext uri="{28A0092B-C50C-407E-A947-70E740481C1C}">
                <a14:useLocalDpi xmlns:a14="http://schemas.microsoft.com/office/drawing/2010/main" val="0"/>
              </a:ext>
            </a:extLst>
          </a:blip>
          <a:srcRect r="4367"/>
          <a:stretch>
            <a:fillRect/>
          </a:stretch>
        </p:blipFill>
        <p:spPr bwMode="auto">
          <a:xfrm>
            <a:off x="839416" y="836712"/>
            <a:ext cx="10009112" cy="49798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1747" name="Titolo 1"/>
          <p:cNvSpPr txBox="1">
            <a:spLocks/>
          </p:cNvSpPr>
          <p:nvPr/>
        </p:nvSpPr>
        <p:spPr bwMode="auto">
          <a:xfrm>
            <a:off x="3935760" y="1340768"/>
            <a:ext cx="6004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it-IT" altLang="it-IT" b="1" i="1" dirty="0">
                <a:latin typeface="Century Gothic" panose="020B0502020202020204" pitchFamily="34" charset="0"/>
                <a:cs typeface="Arial" panose="020B0604020202020204" pitchFamily="34" charset="0"/>
              </a:rPr>
              <a:t>Numero di sportelli bancari ogni 10.000</a:t>
            </a:r>
          </a:p>
          <a:p>
            <a:pPr algn="ctr" eaLnBrk="1" hangingPunct="1"/>
            <a:r>
              <a:rPr lang="it-IT" altLang="it-IT" b="1" i="1" dirty="0">
                <a:latin typeface="Century Gothic" panose="020B0502020202020204" pitchFamily="34" charset="0"/>
                <a:cs typeface="Arial" panose="020B0604020202020204" pitchFamily="34" charset="0"/>
              </a:rPr>
              <a:t>abitanti nell’UE-27, 2017.</a:t>
            </a:r>
          </a:p>
        </p:txBody>
      </p:sp>
      <p:sp>
        <p:nvSpPr>
          <p:cNvPr id="4" name="Rettangolo 3"/>
          <p:cNvSpPr>
            <a:spLocks noChangeArrowheads="1"/>
          </p:cNvSpPr>
          <p:nvPr/>
        </p:nvSpPr>
        <p:spPr bwMode="auto">
          <a:xfrm>
            <a:off x="983432" y="6024364"/>
            <a:ext cx="6303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it-IT" altLang="it-IT" sz="1200" i="1" dirty="0">
                <a:solidFill>
                  <a:srgbClr val="0F0F0F"/>
                </a:solidFill>
                <a:latin typeface="+mj-lt"/>
              </a:rPr>
              <a:t>Fonte: </a:t>
            </a:r>
            <a:r>
              <a:rPr lang="it-IT" sz="1200" dirty="0">
                <a:latin typeface="+mj-lt"/>
              </a:rPr>
              <a:t>Banca Centrale Europea ed </a:t>
            </a:r>
            <a:r>
              <a:rPr lang="it-IT" sz="1200" dirty="0" err="1">
                <a:latin typeface="+mj-lt"/>
              </a:rPr>
              <a:t>Eurostat</a:t>
            </a:r>
            <a:r>
              <a:rPr lang="it-IT" sz="1200" dirty="0">
                <a:latin typeface="+mj-lt"/>
              </a:rPr>
              <a:t>, 2019</a:t>
            </a:r>
            <a:endParaRPr lang="it-IT" altLang="it-IT" sz="1200" i="1" dirty="0">
              <a:latin typeface="+mj-lt"/>
            </a:endParaRPr>
          </a:p>
        </p:txBody>
      </p:sp>
      <p:sp>
        <p:nvSpPr>
          <p:cNvPr id="6" name="Titolo 1"/>
          <p:cNvSpPr txBox="1">
            <a:spLocks/>
          </p:cNvSpPr>
          <p:nvPr/>
        </p:nvSpPr>
        <p:spPr bwMode="auto">
          <a:xfrm>
            <a:off x="520229" y="216384"/>
            <a:ext cx="9419581" cy="368300"/>
          </a:xfrm>
          <a:prstGeom prst="rect">
            <a:avLst/>
          </a:prstGeom>
          <a:noFill/>
          <a:ln/>
        </p:spPr>
        <p:txBody>
          <a:bodyPr vert="horz" lIns="91440" tIns="45720" rIns="91440" bIns="45720" rtlCol="0" anchor="b">
            <a:normAutofit fontScale="55000" lnSpcReduction="20000"/>
          </a:bodyPr>
          <a:lstStyle>
            <a:lvl1pPr defTabSz="914400" eaLnBrk="1" latinLnBrk="0" hangingPunct="1">
              <a:lnSpc>
                <a:spcPct val="85000"/>
              </a:lnSpc>
              <a:buNone/>
              <a:defRPr sz="4800" b="1" spc="-50" baseline="0">
                <a:solidFill>
                  <a:srgbClr val="002060"/>
                </a:solidFill>
                <a:latin typeface="+mj-lt"/>
                <a:ea typeface="+mj-ea"/>
                <a:cs typeface="+mj-cs"/>
              </a:defRPr>
            </a:lvl1pPr>
          </a:lstStyle>
          <a:p>
            <a:r>
              <a:rPr lang="it-IT" altLang="it-IT" dirty="0">
                <a:latin typeface="Arial" panose="020B0604020202020204" pitchFamily="34" charset="0"/>
                <a:cs typeface="Arial" panose="020B0604020202020204" pitchFamily="34" charset="0"/>
              </a:rPr>
              <a:t>Come cambia il modo in cui si utilizza la banca</a:t>
            </a:r>
          </a:p>
        </p:txBody>
      </p:sp>
      <p:pic>
        <p:nvPicPr>
          <p:cNvPr id="2" name="Immagine 1"/>
          <p:cNvPicPr>
            <a:picLocks noChangeAspect="1"/>
          </p:cNvPicPr>
          <p:nvPr/>
        </p:nvPicPr>
        <p:blipFill rotWithShape="1">
          <a:blip r:embed="rId4"/>
          <a:srcRect t="5530"/>
          <a:stretch/>
        </p:blipFill>
        <p:spPr>
          <a:xfrm>
            <a:off x="1705359" y="2615555"/>
            <a:ext cx="8277225" cy="22945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98193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2F203B3F-ECBF-4EDC-8FEE-8D3AD641BE1E}" type="slidenum">
              <a:rPr lang="it-IT" altLang="en-US"/>
              <a:pPr/>
              <a:t>4</a:t>
            </a:fld>
            <a:endParaRPr lang="it-IT" altLang="en-US"/>
          </a:p>
        </p:txBody>
      </p:sp>
      <p:sp>
        <p:nvSpPr>
          <p:cNvPr id="76802" name="Rectangle 2"/>
          <p:cNvSpPr>
            <a:spLocks noGrp="1" noChangeArrowheads="1"/>
          </p:cNvSpPr>
          <p:nvPr>
            <p:ph type="title" idx="4294967295"/>
          </p:nvPr>
        </p:nvSpPr>
        <p:spPr>
          <a:xfrm>
            <a:off x="584705" y="198711"/>
            <a:ext cx="9507016" cy="782017"/>
          </a:xfrm>
        </p:spPr>
        <p:txBody>
          <a:bodyPr anchor="t"/>
          <a:lstStyle/>
          <a:p>
            <a:r>
              <a:rPr lang="it-IT" b="1" dirty="0">
                <a:solidFill>
                  <a:srgbClr val="002060"/>
                </a:solidFill>
              </a:rPr>
              <a:t>Il commercial banking</a:t>
            </a:r>
          </a:p>
        </p:txBody>
      </p:sp>
      <p:sp>
        <p:nvSpPr>
          <p:cNvPr id="76803" name="Rectangle 3"/>
          <p:cNvSpPr>
            <a:spLocks noGrp="1" noChangeArrowheads="1"/>
          </p:cNvSpPr>
          <p:nvPr>
            <p:ph idx="4294967295"/>
          </p:nvPr>
        </p:nvSpPr>
        <p:spPr>
          <a:xfrm>
            <a:off x="551169" y="1124744"/>
            <a:ext cx="10972800" cy="4933950"/>
          </a:xfrm>
        </p:spPr>
        <p:txBody>
          <a:bodyPr/>
          <a:lstStyle/>
          <a:p>
            <a:pPr algn="just">
              <a:lnSpc>
                <a:spcPct val="150000"/>
              </a:lnSpc>
              <a:buFont typeface="Wingdings" panose="05000000000000000000" pitchFamily="2" charset="2"/>
              <a:buChar char="§"/>
            </a:pPr>
            <a:r>
              <a:rPr lang="it-IT" sz="1800" dirty="0"/>
              <a:t>Si tratta, in sostanza, dell’attività tradizionale della banca, cioè quella di raccolta di depositi (da qui  anche il nome di banche di deposito) e di impiego di denaro (in passato prevalentemente a breve termine)</a:t>
            </a:r>
          </a:p>
          <a:p>
            <a:pPr algn="just">
              <a:lnSpc>
                <a:spcPct val="150000"/>
              </a:lnSpc>
              <a:buFont typeface="Wingdings" panose="05000000000000000000" pitchFamily="2" charset="2"/>
              <a:buChar char="§"/>
            </a:pPr>
            <a:r>
              <a:rPr lang="it-IT" sz="1800" dirty="0"/>
              <a:t>Storicamente, infatti, le banche commerciali erano impegnate per lo più nello sconto di crediti commerciali (da qui il nome </a:t>
            </a:r>
            <a:r>
              <a:rPr lang="it-IT" sz="1800" i="1" dirty="0"/>
              <a:t>commercial banking</a:t>
            </a:r>
            <a:r>
              <a:rPr lang="it-IT" sz="1800" dirty="0"/>
              <a:t>), diversamente dagli istituti di credito specializzati, che fornivano invece credito a medio lungo termine all’industria</a:t>
            </a:r>
          </a:p>
          <a:p>
            <a:pPr algn="just">
              <a:lnSpc>
                <a:spcPct val="150000"/>
              </a:lnSpc>
              <a:buFont typeface="Wingdings" panose="05000000000000000000" pitchFamily="2" charset="2"/>
              <a:buChar char="§"/>
            </a:pPr>
            <a:r>
              <a:rPr lang="it-IT" sz="1800" dirty="0"/>
              <a:t>L’attività di sconto di credito commerciale fu in alcuni casi un allargamento dell’attiva di commercianti all’ingrosso, che si trasformarono così in banchieri  </a:t>
            </a:r>
          </a:p>
          <a:p>
            <a:pPr algn="just">
              <a:lnSpc>
                <a:spcPct val="150000"/>
              </a:lnSpc>
              <a:buFont typeface="Wingdings" panose="05000000000000000000" pitchFamily="2" charset="2"/>
              <a:buChar char="§"/>
            </a:pPr>
            <a:r>
              <a:rPr lang="it-IT" sz="1800" dirty="0"/>
              <a:t>Accanto all’attività di raccolta di depositi, le banche commerciali svilupparono fin dalla loro origine strumenti di pagamento alternativi alla moneta che potessero favorire l’attività commerciale, artigianale e anche industriale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40</a:t>
            </a:fld>
            <a:endParaRPr lang="it-IT" altLang="en-US"/>
          </a:p>
        </p:txBody>
      </p:sp>
      <p:pic>
        <p:nvPicPr>
          <p:cNvPr id="3" name="Immagine 2"/>
          <p:cNvPicPr>
            <a:picLocks noChangeAspect="1"/>
          </p:cNvPicPr>
          <p:nvPr/>
        </p:nvPicPr>
        <p:blipFill>
          <a:blip r:embed="rId2"/>
          <a:stretch>
            <a:fillRect/>
          </a:stretch>
        </p:blipFill>
        <p:spPr>
          <a:xfrm>
            <a:off x="5198743" y="245372"/>
            <a:ext cx="5328592" cy="5804904"/>
          </a:xfrm>
          <a:prstGeom prst="rect">
            <a:avLst/>
          </a:prstGeom>
          <a:ln w="88900" cap="sq" cmpd="thickThin">
            <a:solidFill>
              <a:srgbClr val="000000"/>
            </a:solidFill>
            <a:prstDash val="solid"/>
            <a:miter lim="800000"/>
          </a:ln>
          <a:effectLst>
            <a:innerShdw blurRad="76200">
              <a:srgbClr val="000000"/>
            </a:innerShdw>
          </a:effectLst>
        </p:spPr>
      </p:pic>
      <p:sp>
        <p:nvSpPr>
          <p:cNvPr id="4" name="Titolo 1"/>
          <p:cNvSpPr txBox="1">
            <a:spLocks/>
          </p:cNvSpPr>
          <p:nvPr/>
        </p:nvSpPr>
        <p:spPr bwMode="auto">
          <a:xfrm>
            <a:off x="520229" y="216384"/>
            <a:ext cx="9419581" cy="368300"/>
          </a:xfrm>
          <a:prstGeom prst="rect">
            <a:avLst/>
          </a:prstGeom>
          <a:noFill/>
          <a:ln/>
        </p:spPr>
        <p:txBody>
          <a:bodyPr vert="horz" lIns="91440" tIns="45720" rIns="91440" bIns="45720" rtlCol="0" anchor="b">
            <a:normAutofit fontScale="55000" lnSpcReduction="20000"/>
          </a:bodyPr>
          <a:lstStyle>
            <a:lvl1pPr defTabSz="914400" eaLnBrk="1" latinLnBrk="0" hangingPunct="1">
              <a:lnSpc>
                <a:spcPct val="85000"/>
              </a:lnSpc>
              <a:buNone/>
              <a:defRPr sz="4800" b="1" spc="-50" baseline="0">
                <a:solidFill>
                  <a:srgbClr val="002060"/>
                </a:solidFill>
                <a:latin typeface="+mj-lt"/>
                <a:ea typeface="+mj-ea"/>
                <a:cs typeface="+mj-cs"/>
              </a:defRPr>
            </a:lvl1pPr>
          </a:lstStyle>
          <a:p>
            <a:r>
              <a:rPr lang="it-IT" altLang="it-IT" dirty="0" smtClean="0">
                <a:latin typeface="Arial" panose="020B0604020202020204" pitchFamily="34" charset="0"/>
                <a:cs typeface="Arial" panose="020B0604020202020204" pitchFamily="34" charset="0"/>
              </a:rPr>
              <a:t>Sic </a:t>
            </a:r>
            <a:r>
              <a:rPr lang="it-IT" altLang="it-IT" dirty="0" err="1" smtClean="0">
                <a:latin typeface="Arial" panose="020B0604020202020204" pitchFamily="34" charset="0"/>
                <a:cs typeface="Arial" panose="020B0604020202020204" pitchFamily="34" charset="0"/>
              </a:rPr>
              <a:t>transit</a:t>
            </a:r>
            <a:r>
              <a:rPr lang="it-IT" altLang="it-IT" dirty="0" smtClean="0">
                <a:latin typeface="Arial" panose="020B0604020202020204" pitchFamily="34" charset="0"/>
                <a:cs typeface="Arial" panose="020B0604020202020204" pitchFamily="34" charset="0"/>
              </a:rPr>
              <a:t> gloria mundi</a:t>
            </a:r>
            <a:endParaRPr lang="it-IT" alt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608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41</a:t>
            </a:fld>
            <a:endParaRPr lang="it-IT" altLang="en-US"/>
          </a:p>
        </p:txBody>
      </p:sp>
      <p:pic>
        <p:nvPicPr>
          <p:cNvPr id="3" name="Immagine 2"/>
          <p:cNvPicPr>
            <a:picLocks noChangeAspect="1"/>
          </p:cNvPicPr>
          <p:nvPr/>
        </p:nvPicPr>
        <p:blipFill rotWithShape="1">
          <a:blip r:embed="rId2"/>
          <a:srcRect t="16868"/>
          <a:stretch/>
        </p:blipFill>
        <p:spPr>
          <a:xfrm>
            <a:off x="5663952" y="188640"/>
            <a:ext cx="6096000" cy="5760640"/>
          </a:xfrm>
          <a:prstGeom prst="rect">
            <a:avLst/>
          </a:prstGeom>
          <a:ln w="88900" cap="sq" cmpd="thickThin">
            <a:solidFill>
              <a:srgbClr val="000000"/>
            </a:solidFill>
            <a:prstDash val="solid"/>
            <a:miter lim="800000"/>
          </a:ln>
          <a:effectLst>
            <a:innerShdw blurRad="76200">
              <a:srgbClr val="000000"/>
            </a:innerShdw>
          </a:effectLst>
        </p:spPr>
      </p:pic>
      <p:sp>
        <p:nvSpPr>
          <p:cNvPr id="4" name="Titolo 1"/>
          <p:cNvSpPr txBox="1">
            <a:spLocks/>
          </p:cNvSpPr>
          <p:nvPr/>
        </p:nvSpPr>
        <p:spPr bwMode="auto">
          <a:xfrm>
            <a:off x="623392" y="404664"/>
            <a:ext cx="9419581" cy="368300"/>
          </a:xfrm>
          <a:prstGeom prst="rect">
            <a:avLst/>
          </a:prstGeom>
          <a:noFill/>
          <a:ln/>
        </p:spPr>
        <p:txBody>
          <a:bodyPr vert="horz" lIns="91440" tIns="45720" rIns="91440" bIns="45720" rtlCol="0" anchor="b">
            <a:normAutofit fontScale="55000" lnSpcReduction="20000"/>
          </a:bodyPr>
          <a:lstStyle>
            <a:lvl1pPr defTabSz="914400" eaLnBrk="1" latinLnBrk="0" hangingPunct="1">
              <a:lnSpc>
                <a:spcPct val="85000"/>
              </a:lnSpc>
              <a:buNone/>
              <a:defRPr sz="4800" b="1" spc="-50" baseline="0">
                <a:solidFill>
                  <a:srgbClr val="002060"/>
                </a:solidFill>
                <a:latin typeface="+mj-lt"/>
                <a:ea typeface="+mj-ea"/>
                <a:cs typeface="+mj-cs"/>
              </a:defRPr>
            </a:lvl1pPr>
          </a:lstStyle>
          <a:p>
            <a:r>
              <a:rPr lang="it-IT" altLang="it-IT" dirty="0" smtClean="0">
                <a:latin typeface="Arial" panose="020B0604020202020204" pitchFamily="34" charset="0"/>
                <a:cs typeface="Arial" panose="020B0604020202020204" pitchFamily="34" charset="0"/>
              </a:rPr>
              <a:t>Le SIM</a:t>
            </a:r>
            <a:endParaRPr lang="it-IT" alt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66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42</a:t>
            </a:fld>
            <a:endParaRPr lang="it-IT" altLang="en-US"/>
          </a:p>
        </p:txBody>
      </p:sp>
      <p:pic>
        <p:nvPicPr>
          <p:cNvPr id="3" name="Immagine 2"/>
          <p:cNvPicPr>
            <a:picLocks noChangeAspect="1"/>
          </p:cNvPicPr>
          <p:nvPr/>
        </p:nvPicPr>
        <p:blipFill>
          <a:blip r:embed="rId2"/>
          <a:stretch>
            <a:fillRect/>
          </a:stretch>
        </p:blipFill>
        <p:spPr>
          <a:xfrm>
            <a:off x="4151784" y="404664"/>
            <a:ext cx="6840759" cy="5472608"/>
          </a:xfrm>
          <a:prstGeom prst="rect">
            <a:avLst/>
          </a:prstGeom>
          <a:ln w="88900" cap="sq" cmpd="thickThin">
            <a:solidFill>
              <a:srgbClr val="000000"/>
            </a:solidFill>
            <a:prstDash val="solid"/>
            <a:miter lim="800000"/>
          </a:ln>
          <a:effectLst>
            <a:innerShdw blurRad="76200">
              <a:srgbClr val="000000"/>
            </a:innerShdw>
          </a:effectLst>
        </p:spPr>
      </p:pic>
      <p:sp>
        <p:nvSpPr>
          <p:cNvPr id="4" name="Titolo 1"/>
          <p:cNvSpPr txBox="1">
            <a:spLocks/>
          </p:cNvSpPr>
          <p:nvPr/>
        </p:nvSpPr>
        <p:spPr bwMode="auto">
          <a:xfrm>
            <a:off x="623392" y="404664"/>
            <a:ext cx="9419581" cy="368300"/>
          </a:xfrm>
          <a:prstGeom prst="rect">
            <a:avLst/>
          </a:prstGeom>
          <a:noFill/>
          <a:ln/>
        </p:spPr>
        <p:txBody>
          <a:bodyPr vert="horz" lIns="91440" tIns="45720" rIns="91440" bIns="45720" rtlCol="0" anchor="b">
            <a:normAutofit fontScale="55000" lnSpcReduction="20000"/>
          </a:bodyPr>
          <a:lstStyle>
            <a:lvl1pPr defTabSz="914400" eaLnBrk="1" latinLnBrk="0" hangingPunct="1">
              <a:lnSpc>
                <a:spcPct val="85000"/>
              </a:lnSpc>
              <a:buNone/>
              <a:defRPr sz="4800" b="1" spc="-50" baseline="0">
                <a:solidFill>
                  <a:srgbClr val="002060"/>
                </a:solidFill>
                <a:latin typeface="+mj-lt"/>
                <a:ea typeface="+mj-ea"/>
                <a:cs typeface="+mj-cs"/>
              </a:defRPr>
            </a:lvl1pPr>
          </a:lstStyle>
          <a:p>
            <a:r>
              <a:rPr lang="it-IT" altLang="it-IT" dirty="0" smtClean="0">
                <a:latin typeface="Arial" panose="020B0604020202020204" pitchFamily="34" charset="0"/>
                <a:cs typeface="Arial" panose="020B0604020202020204" pitchFamily="34" charset="0"/>
              </a:rPr>
              <a:t>Le SGR</a:t>
            </a:r>
            <a:endParaRPr lang="it-IT" alt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219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43</a:t>
            </a:fld>
            <a:endParaRPr lang="it-IT" altLang="en-US"/>
          </a:p>
        </p:txBody>
      </p:sp>
      <p:pic>
        <p:nvPicPr>
          <p:cNvPr id="3" name="Immagine 2"/>
          <p:cNvPicPr>
            <a:picLocks noChangeAspect="1"/>
          </p:cNvPicPr>
          <p:nvPr/>
        </p:nvPicPr>
        <p:blipFill>
          <a:blip r:embed="rId2"/>
          <a:stretch>
            <a:fillRect/>
          </a:stretch>
        </p:blipFill>
        <p:spPr>
          <a:xfrm>
            <a:off x="5087888" y="476672"/>
            <a:ext cx="5810250" cy="5476875"/>
          </a:xfrm>
          <a:prstGeom prst="rect">
            <a:avLst/>
          </a:prstGeom>
          <a:ln w="88900" cap="sq" cmpd="thickThin">
            <a:solidFill>
              <a:srgbClr val="000000"/>
            </a:solidFill>
            <a:prstDash val="solid"/>
            <a:miter lim="800000"/>
          </a:ln>
          <a:effectLst>
            <a:innerShdw blurRad="76200">
              <a:srgbClr val="000000"/>
            </a:innerShdw>
          </a:effectLst>
        </p:spPr>
      </p:pic>
      <p:pic>
        <p:nvPicPr>
          <p:cNvPr id="4" name="Immagine 3"/>
          <p:cNvPicPr>
            <a:picLocks noChangeAspect="1"/>
          </p:cNvPicPr>
          <p:nvPr/>
        </p:nvPicPr>
        <p:blipFill>
          <a:blip r:embed="rId3"/>
          <a:stretch>
            <a:fillRect/>
          </a:stretch>
        </p:blipFill>
        <p:spPr>
          <a:xfrm>
            <a:off x="407368" y="481220"/>
            <a:ext cx="3657203" cy="136815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25581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fld id="{07577E72-2014-401F-A3D2-CED0A3F6B583}" type="slidenum">
              <a:rPr lang="it-IT" altLang="en-US"/>
              <a:pPr/>
              <a:t>44</a:t>
            </a:fld>
            <a:endParaRPr lang="it-IT" altLang="en-US"/>
          </a:p>
        </p:txBody>
      </p:sp>
      <p:sp>
        <p:nvSpPr>
          <p:cNvPr id="70658" name="Rectangle 2"/>
          <p:cNvSpPr>
            <a:spLocks noGrp="1" noChangeArrowheads="1"/>
          </p:cNvSpPr>
          <p:nvPr>
            <p:ph type="ctrTitle" idx="4294967295"/>
          </p:nvPr>
        </p:nvSpPr>
        <p:spPr>
          <a:xfrm>
            <a:off x="911424" y="620688"/>
            <a:ext cx="10455275" cy="1511300"/>
          </a:xfr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a:lnSpc>
                <a:spcPct val="150000"/>
              </a:lnSpc>
            </a:pPr>
            <a:r>
              <a:rPr lang="en-US" sz="5400" b="1">
                <a:solidFill>
                  <a:schemeClr val="bg1"/>
                </a:solidFill>
                <a:latin typeface="Calibri" pitchFamily="34" charset="0"/>
                <a:ea typeface="+mn-ea"/>
                <a:cs typeface="+mn-cs"/>
              </a:rPr>
              <a:t>Strategie di internazionalizzazione</a:t>
            </a:r>
            <a:endParaRPr lang="it-IT" sz="5400" b="1">
              <a:solidFill>
                <a:schemeClr val="bg1"/>
              </a:solidFill>
              <a:latin typeface="Calibri" pitchFamily="34" charset="0"/>
              <a:ea typeface="+mn-ea"/>
              <a:cs typeface="+mn-cs"/>
            </a:endParaRPr>
          </a:p>
        </p:txBody>
      </p:sp>
      <p:pic>
        <p:nvPicPr>
          <p:cNvPr id="2" name="Immagine 1"/>
          <p:cNvPicPr>
            <a:picLocks noChangeAspect="1"/>
          </p:cNvPicPr>
          <p:nvPr/>
        </p:nvPicPr>
        <p:blipFill>
          <a:blip r:embed="rId2"/>
          <a:stretch>
            <a:fillRect/>
          </a:stretch>
        </p:blipFill>
        <p:spPr>
          <a:xfrm>
            <a:off x="2783632" y="2492896"/>
            <a:ext cx="5544616" cy="352839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DF59B7F2-61B4-40D3-A285-A260C555D103}" type="slidenum">
              <a:rPr lang="it-IT" altLang="en-US"/>
              <a:pPr/>
              <a:t>45</a:t>
            </a:fld>
            <a:endParaRPr lang="it-IT" altLang="en-US"/>
          </a:p>
        </p:txBody>
      </p:sp>
      <p:sp>
        <p:nvSpPr>
          <p:cNvPr id="51202" name="Rectangle 2"/>
          <p:cNvSpPr>
            <a:spLocks noGrp="1" noChangeArrowheads="1"/>
          </p:cNvSpPr>
          <p:nvPr>
            <p:ph type="title" idx="4294967295"/>
          </p:nvPr>
        </p:nvSpPr>
        <p:spPr>
          <a:xfrm>
            <a:off x="191344" y="169286"/>
            <a:ext cx="10058400" cy="1450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b="1" dirty="0">
                <a:solidFill>
                  <a:srgbClr val="002060"/>
                </a:solidFill>
                <a:latin typeface="Arial" panose="020B0604020202020204" pitchFamily="34" charset="0"/>
                <a:cs typeface="Arial" panose="020B0604020202020204" pitchFamily="34" charset="0"/>
              </a:rPr>
              <a:t>Internazionalizzazione</a:t>
            </a:r>
          </a:p>
        </p:txBody>
      </p:sp>
      <p:sp>
        <p:nvSpPr>
          <p:cNvPr id="51203" name="Rectangle 3"/>
          <p:cNvSpPr>
            <a:spLocks noGrp="1" noChangeArrowheads="1"/>
          </p:cNvSpPr>
          <p:nvPr>
            <p:ph idx="4294967295"/>
          </p:nvPr>
        </p:nvSpPr>
        <p:spPr>
          <a:xfrm>
            <a:off x="479376" y="1196752"/>
            <a:ext cx="10512425" cy="4520530"/>
          </a:xfrm>
        </p:spPr>
        <p:txBody>
          <a:bodyPr>
            <a:normAutofit/>
          </a:bodyPr>
          <a:lstStyle/>
          <a:p>
            <a:pPr marL="0" indent="0">
              <a:lnSpc>
                <a:spcPct val="110000"/>
              </a:lnSpc>
              <a:buNone/>
            </a:pPr>
            <a:r>
              <a:rPr lang="it-IT" sz="2600" b="1" u="sng" dirty="0">
                <a:solidFill>
                  <a:srgbClr val="FF6600"/>
                </a:solidFill>
              </a:rPr>
              <a:t>Definizione del concetto di internazionalizzazione:</a:t>
            </a:r>
          </a:p>
          <a:p>
            <a:pPr marL="0" indent="0">
              <a:buNone/>
            </a:pPr>
            <a:endParaRPr lang="it-IT" sz="2600" b="1" u="sng" dirty="0">
              <a:solidFill>
                <a:srgbClr val="FF6600"/>
              </a:solidFill>
            </a:endParaRPr>
          </a:p>
          <a:p>
            <a:pPr>
              <a:buClr>
                <a:schemeClr val="tx1"/>
              </a:buClr>
              <a:buFont typeface="Wingdings" panose="05000000000000000000" pitchFamily="2" charset="2"/>
              <a:buChar char="§"/>
            </a:pPr>
            <a:r>
              <a:rPr lang="it-IT" sz="3400" dirty="0" smtClean="0"/>
              <a:t> in </a:t>
            </a:r>
            <a:r>
              <a:rPr lang="it-IT" sz="3400" dirty="0"/>
              <a:t>entrata</a:t>
            </a:r>
          </a:p>
          <a:p>
            <a:pPr>
              <a:buClr>
                <a:schemeClr val="tx1"/>
              </a:buClr>
              <a:buFont typeface="Wingdings" panose="05000000000000000000" pitchFamily="2" charset="2"/>
              <a:buChar char="§"/>
            </a:pPr>
            <a:r>
              <a:rPr lang="it-IT" sz="3400" dirty="0" smtClean="0"/>
              <a:t> in </a:t>
            </a:r>
            <a:r>
              <a:rPr lang="it-IT" sz="3400" dirty="0"/>
              <a:t>uscita</a:t>
            </a:r>
          </a:p>
          <a:p>
            <a:pPr>
              <a:buClr>
                <a:schemeClr val="tx1"/>
              </a:buClr>
              <a:buFont typeface="Wingdings" panose="05000000000000000000" pitchFamily="2" charset="2"/>
              <a:buChar char="§"/>
            </a:pPr>
            <a:r>
              <a:rPr lang="it-IT" sz="3400" dirty="0" smtClean="0"/>
              <a:t> con </a:t>
            </a:r>
            <a:r>
              <a:rPr lang="it-IT" sz="3400" dirty="0"/>
              <a:t>prodotti in valuta</a:t>
            </a:r>
          </a:p>
          <a:p>
            <a:pPr>
              <a:buClr>
                <a:schemeClr val="tx1"/>
              </a:buClr>
              <a:buFont typeface="Wingdings" panose="05000000000000000000" pitchFamily="2" charset="2"/>
              <a:buChar char="§"/>
            </a:pPr>
            <a:r>
              <a:rPr lang="it-IT" sz="3400" dirty="0"/>
              <a:t> </a:t>
            </a:r>
            <a:r>
              <a:rPr lang="it-IT" sz="3400" dirty="0" smtClean="0"/>
              <a:t>su </a:t>
            </a:r>
            <a:r>
              <a:rPr lang="it-IT" sz="3400" dirty="0"/>
              <a:t>clienti </a:t>
            </a:r>
          </a:p>
          <a:p>
            <a:pPr marL="0" indent="0">
              <a:buNone/>
            </a:pP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574F233C-175B-496C-A7D3-44F94C6C7CE5}" type="slidenum">
              <a:rPr lang="it-IT" altLang="en-US"/>
              <a:pPr/>
              <a:t>46</a:t>
            </a:fld>
            <a:endParaRPr lang="it-IT" altLang="en-US"/>
          </a:p>
        </p:txBody>
      </p:sp>
      <p:sp>
        <p:nvSpPr>
          <p:cNvPr id="52227" name="Rectangle 3"/>
          <p:cNvSpPr>
            <a:spLocks noGrp="1" noChangeArrowheads="1"/>
          </p:cNvSpPr>
          <p:nvPr>
            <p:ph type="title" idx="4294967295"/>
          </p:nvPr>
        </p:nvSpPr>
        <p:spPr>
          <a:xfrm>
            <a:off x="407368" y="205457"/>
            <a:ext cx="8229600" cy="703263"/>
          </a:xfrm>
          <a:noFill/>
          <a:ln/>
          <a:extLst>
            <a:ext uri="{909E8E84-426E-40DD-AFC4-6F175D3DCCD1}">
              <a14:hiddenFill xmlns:a14="http://schemas.microsoft.com/office/drawing/2010/main">
                <a:solidFill>
                  <a:srgbClr val="BBE0E3"/>
                </a:solidFill>
              </a14:hiddenFill>
            </a:ext>
          </a:extLst>
        </p:spPr>
        <p:txBody>
          <a:bodyPr anchor="ctr"/>
          <a:lstStyle/>
          <a:p>
            <a:r>
              <a:rPr lang="it-IT" sz="3800" b="1" dirty="0">
                <a:solidFill>
                  <a:srgbClr val="002060"/>
                </a:solidFill>
                <a:latin typeface="Arial" panose="020B0604020202020204" pitchFamily="34" charset="0"/>
                <a:cs typeface="Arial" panose="020B0604020202020204" pitchFamily="34" charset="0"/>
              </a:rPr>
              <a:t>Internazionalizzazione</a:t>
            </a:r>
          </a:p>
        </p:txBody>
      </p:sp>
      <p:sp>
        <p:nvSpPr>
          <p:cNvPr id="52226" name="Rectangle 2"/>
          <p:cNvSpPr>
            <a:spLocks noGrp="1" noChangeArrowheads="1"/>
          </p:cNvSpPr>
          <p:nvPr>
            <p:ph idx="4294967295"/>
          </p:nvPr>
        </p:nvSpPr>
        <p:spPr>
          <a:xfrm>
            <a:off x="885825" y="1052513"/>
            <a:ext cx="11306175" cy="5068887"/>
          </a:xfrm>
        </p:spPr>
        <p:txBody>
          <a:bodyPr>
            <a:normAutofit fontScale="92500" lnSpcReduction="10000"/>
          </a:bodyPr>
          <a:lstStyle/>
          <a:p>
            <a:pPr marL="0" indent="0" algn="just">
              <a:lnSpc>
                <a:spcPct val="150000"/>
              </a:lnSpc>
              <a:buNone/>
            </a:pPr>
            <a:r>
              <a:rPr lang="it-IT" sz="2100" b="1" u="sng" dirty="0">
                <a:solidFill>
                  <a:srgbClr val="FF6600"/>
                </a:solidFill>
              </a:rPr>
              <a:t>Evoluzione storica della attività delle banche italiane all’estero</a:t>
            </a:r>
          </a:p>
          <a:p>
            <a:pPr marL="0" indent="0">
              <a:lnSpc>
                <a:spcPct val="150000"/>
              </a:lnSpc>
            </a:pPr>
            <a:r>
              <a:rPr lang="it-IT" sz="1900" dirty="0"/>
              <a:t> In epoca remota: i Bardi e i Peruzzi, </a:t>
            </a:r>
            <a:r>
              <a:rPr lang="it-IT" sz="1900" dirty="0" err="1"/>
              <a:t>Lombard</a:t>
            </a:r>
            <a:r>
              <a:rPr lang="it-IT" sz="1900" dirty="0"/>
              <a:t> Street….</a:t>
            </a:r>
          </a:p>
          <a:p>
            <a:pPr marL="0" indent="0">
              <a:lnSpc>
                <a:spcPct val="150000"/>
              </a:lnSpc>
            </a:pPr>
            <a:r>
              <a:rPr lang="it-IT" sz="1900" dirty="0"/>
              <a:t> In epoca moderna</a:t>
            </a:r>
          </a:p>
          <a:p>
            <a:pPr algn="just">
              <a:lnSpc>
                <a:spcPct val="150000"/>
              </a:lnSpc>
              <a:buClr>
                <a:schemeClr val="tx1"/>
              </a:buClr>
              <a:buFont typeface="Wingdings" panose="05000000000000000000" pitchFamily="2" charset="2"/>
              <a:buChar char="§"/>
            </a:pPr>
            <a:r>
              <a:rPr lang="it-IT" sz="1900" b="1" dirty="0" smtClean="0"/>
              <a:t>I </a:t>
            </a:r>
            <a:r>
              <a:rPr lang="it-IT" sz="1900" b="1" dirty="0"/>
              <a:t>Fase (1950-1970) = seguono imprese e migrazione. Filiali ed uffici di rappresentanza</a:t>
            </a:r>
          </a:p>
          <a:p>
            <a:pPr algn="just">
              <a:lnSpc>
                <a:spcPct val="150000"/>
              </a:lnSpc>
              <a:buClr>
                <a:schemeClr val="tx1"/>
              </a:buClr>
              <a:buFont typeface="Wingdings" panose="05000000000000000000" pitchFamily="2" charset="2"/>
              <a:buChar char="§"/>
            </a:pPr>
            <a:r>
              <a:rPr lang="it-IT" sz="1900" b="1" dirty="0" smtClean="0"/>
              <a:t>II </a:t>
            </a:r>
            <a:r>
              <a:rPr lang="it-IT" sz="1900" b="1" dirty="0"/>
              <a:t>Fase (1970-1980) = anche </a:t>
            </a:r>
            <a:r>
              <a:rPr lang="it-IT" sz="1900" b="1" dirty="0" err="1"/>
              <a:t>atv</a:t>
            </a:r>
            <a:r>
              <a:rPr lang="it-IT" sz="1900" b="1" dirty="0"/>
              <a:t> finanziarie, joint </a:t>
            </a:r>
            <a:r>
              <a:rPr lang="it-IT" sz="1900" b="1" dirty="0" err="1"/>
              <a:t>ventures</a:t>
            </a:r>
            <a:r>
              <a:rPr lang="it-IT" sz="1900" b="1" dirty="0"/>
              <a:t> per andare nei paesi emergenti</a:t>
            </a:r>
          </a:p>
          <a:p>
            <a:pPr algn="just">
              <a:lnSpc>
                <a:spcPct val="150000"/>
              </a:lnSpc>
              <a:buClr>
                <a:schemeClr val="tx1"/>
              </a:buClr>
              <a:buFont typeface="Wingdings" panose="05000000000000000000" pitchFamily="2" charset="2"/>
              <a:buChar char="§"/>
            </a:pPr>
            <a:r>
              <a:rPr lang="it-IT" sz="1900" b="1" dirty="0" smtClean="0"/>
              <a:t>III </a:t>
            </a:r>
            <a:r>
              <a:rPr lang="it-IT" sz="1900" b="1" dirty="0"/>
              <a:t>Fase (1980-1990) = inversione di rotta per crisi grandi debitori, consolidamento su piazze maggiori</a:t>
            </a:r>
          </a:p>
          <a:p>
            <a:pPr algn="just">
              <a:lnSpc>
                <a:spcPct val="150000"/>
              </a:lnSpc>
              <a:buClr>
                <a:schemeClr val="tx1"/>
              </a:buClr>
              <a:buFont typeface="Wingdings" panose="05000000000000000000" pitchFamily="2" charset="2"/>
              <a:buChar char="§"/>
            </a:pPr>
            <a:r>
              <a:rPr lang="it-IT" sz="1900" b="1" dirty="0" smtClean="0"/>
              <a:t>IV </a:t>
            </a:r>
            <a:r>
              <a:rPr lang="it-IT" sz="1900" b="1" dirty="0"/>
              <a:t>Fase (1990-2000) = integrazione europea, innovazione tecnologica</a:t>
            </a:r>
          </a:p>
          <a:p>
            <a:pPr algn="just">
              <a:lnSpc>
                <a:spcPct val="150000"/>
              </a:lnSpc>
              <a:buClr>
                <a:schemeClr val="tx1"/>
              </a:buClr>
              <a:buFont typeface="Wingdings" panose="05000000000000000000" pitchFamily="2" charset="2"/>
              <a:buChar char="§"/>
            </a:pPr>
            <a:r>
              <a:rPr lang="it-IT" sz="1900" b="1" dirty="0" smtClean="0"/>
              <a:t>V </a:t>
            </a:r>
            <a:r>
              <a:rPr lang="it-IT" sz="1900" b="1" dirty="0"/>
              <a:t>F</a:t>
            </a:r>
            <a:r>
              <a:rPr lang="it-IT" sz="1900" b="1" dirty="0" smtClean="0"/>
              <a:t>ase </a:t>
            </a:r>
            <a:r>
              <a:rPr lang="it-IT" sz="1900" b="1" dirty="0"/>
              <a:t>(</a:t>
            </a:r>
            <a:r>
              <a:rPr lang="it-IT" sz="1900" b="1" dirty="0" smtClean="0"/>
              <a:t>2001-2008) </a:t>
            </a:r>
            <a:r>
              <a:rPr lang="it-IT" sz="1900" b="1" dirty="0"/>
              <a:t>= espansione dei grandi gruppi bancari specialmente nell’est </a:t>
            </a:r>
            <a:r>
              <a:rPr lang="it-IT" sz="1900" b="1" dirty="0" smtClean="0"/>
              <a:t>Europa</a:t>
            </a:r>
          </a:p>
          <a:p>
            <a:pPr algn="just">
              <a:lnSpc>
                <a:spcPct val="150000"/>
              </a:lnSpc>
              <a:buClr>
                <a:schemeClr val="tx1"/>
              </a:buClr>
              <a:buFont typeface="Wingdings" panose="05000000000000000000" pitchFamily="2" charset="2"/>
              <a:buChar char="§"/>
            </a:pPr>
            <a:r>
              <a:rPr lang="it-IT" sz="1900" b="1" dirty="0" smtClean="0"/>
              <a:t>VI Fase (2011…..) = ……. Status quo</a:t>
            </a:r>
            <a:endParaRPr lang="it-IT" sz="1900" b="1" dirty="0"/>
          </a:p>
          <a:p>
            <a:pPr marL="0" indent="0" algn="just">
              <a:lnSpc>
                <a:spcPct val="150000"/>
              </a:lnSpc>
              <a:buNone/>
            </a:pPr>
            <a:endParaRPr lang="it-IT" sz="1900" b="1" dirty="0">
              <a:solidFill>
                <a:srgbClr val="FF33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60A95405-00BC-421F-BA48-040F659CB4A1}" type="slidenum">
              <a:rPr lang="it-IT" altLang="en-US"/>
              <a:pPr/>
              <a:t>47</a:t>
            </a:fld>
            <a:endParaRPr lang="it-IT" altLang="en-US"/>
          </a:p>
        </p:txBody>
      </p:sp>
      <p:sp>
        <p:nvSpPr>
          <p:cNvPr id="55298" name="Rectangle 2"/>
          <p:cNvSpPr>
            <a:spLocks noGrp="1" noChangeArrowheads="1"/>
          </p:cNvSpPr>
          <p:nvPr>
            <p:ph type="title" idx="4294967295"/>
          </p:nvPr>
        </p:nvSpPr>
        <p:spPr>
          <a:xfrm>
            <a:off x="397674" y="188640"/>
            <a:ext cx="9444038" cy="847725"/>
          </a:xfrm>
          <a:noFill/>
          <a:ln/>
          <a:extLst>
            <a:ext uri="{909E8E84-426E-40DD-AFC4-6F175D3DCCD1}">
              <a14:hiddenFill xmlns:a14="http://schemas.microsoft.com/office/drawing/2010/main">
                <a:solidFill>
                  <a:srgbClr val="BBE0E3"/>
                </a:solidFill>
              </a14:hiddenFill>
            </a:ext>
          </a:extLst>
        </p:spPr>
        <p:txBody>
          <a:bodyPr/>
          <a:lstStyle/>
          <a:p>
            <a:r>
              <a:rPr lang="it-IT" b="1" dirty="0">
                <a:solidFill>
                  <a:srgbClr val="002060"/>
                </a:solidFill>
              </a:rPr>
              <a:t>Teorie dell’internazionalizzazione</a:t>
            </a:r>
          </a:p>
        </p:txBody>
      </p:sp>
      <p:sp>
        <p:nvSpPr>
          <p:cNvPr id="55299" name="Rectangle 3"/>
          <p:cNvSpPr>
            <a:spLocks noGrp="1" noChangeArrowheads="1"/>
          </p:cNvSpPr>
          <p:nvPr>
            <p:ph idx="4294967295"/>
          </p:nvPr>
        </p:nvSpPr>
        <p:spPr>
          <a:xfrm>
            <a:off x="407368" y="1628800"/>
            <a:ext cx="10585450" cy="4104456"/>
          </a:xfrm>
        </p:spPr>
        <p:txBody>
          <a:bodyPr>
            <a:noAutofit/>
          </a:bodyPr>
          <a:lstStyle/>
          <a:p>
            <a:pPr algn="just">
              <a:lnSpc>
                <a:spcPct val="130000"/>
              </a:lnSpc>
              <a:buFont typeface="Wingdings" panose="05000000000000000000" pitchFamily="2" charset="2"/>
              <a:buChar char="§"/>
            </a:pPr>
            <a:r>
              <a:rPr lang="it-IT" sz="2600" dirty="0"/>
              <a:t>Riprendono teorie derivanti dall’industria</a:t>
            </a:r>
          </a:p>
          <a:p>
            <a:pPr algn="just">
              <a:lnSpc>
                <a:spcPct val="130000"/>
              </a:lnSpc>
              <a:buFont typeface="Wingdings" panose="05000000000000000000" pitchFamily="2" charset="2"/>
              <a:buChar char="§"/>
            </a:pPr>
            <a:r>
              <a:rPr lang="it-IT" sz="2600" dirty="0"/>
              <a:t>Da dove deriva vantaggio competitivo per andare all’estero?</a:t>
            </a:r>
          </a:p>
          <a:p>
            <a:pPr algn="just">
              <a:lnSpc>
                <a:spcPct val="130000"/>
              </a:lnSpc>
              <a:buFont typeface="Wingdings" panose="05000000000000000000" pitchFamily="2" charset="2"/>
              <a:buChar char="§"/>
            </a:pPr>
            <a:r>
              <a:rPr lang="it-IT" sz="2600" u="sng" dirty="0"/>
              <a:t>Esogeno</a:t>
            </a:r>
            <a:r>
              <a:rPr lang="it-IT" sz="2600" dirty="0"/>
              <a:t> = banca sfrutta differenziale favorevole fra caratteristiche del mercato di origine e quello di insediamento</a:t>
            </a:r>
          </a:p>
          <a:p>
            <a:pPr algn="just">
              <a:lnSpc>
                <a:spcPct val="130000"/>
              </a:lnSpc>
              <a:buFont typeface="Wingdings" panose="05000000000000000000" pitchFamily="2" charset="2"/>
              <a:buChar char="§"/>
            </a:pPr>
            <a:r>
              <a:rPr lang="it-IT" sz="2600" u="sng" dirty="0"/>
              <a:t>Endogeno</a:t>
            </a:r>
            <a:r>
              <a:rPr lang="it-IT" sz="2600" dirty="0"/>
              <a:t> = deriva da caratteristiche della singola banca</a:t>
            </a:r>
          </a:p>
          <a:p>
            <a:pPr algn="just">
              <a:lnSpc>
                <a:spcPct val="130000"/>
              </a:lnSpc>
              <a:buFont typeface="Wingdings" panose="05000000000000000000" pitchFamily="2" charset="2"/>
              <a:buChar char="§"/>
            </a:pPr>
            <a:r>
              <a:rPr lang="it-IT" sz="2600" dirty="0"/>
              <a:t>Due obiettivi possibili = difendersi o attaccare</a:t>
            </a:r>
            <a:endParaRPr lang="it-IT" sz="2600" b="1" u="sng" dirty="0">
              <a:solidFill>
                <a:srgbClr val="FF66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BC2A5EEF-A0B0-4193-95A8-6C1C9C62C519}" type="slidenum">
              <a:rPr lang="it-IT" altLang="en-US"/>
              <a:pPr/>
              <a:t>48</a:t>
            </a:fld>
            <a:endParaRPr lang="it-IT" altLang="en-US"/>
          </a:p>
        </p:txBody>
      </p:sp>
      <p:sp>
        <p:nvSpPr>
          <p:cNvPr id="59394" name="Rectangle 2"/>
          <p:cNvSpPr>
            <a:spLocks noGrp="1" noChangeArrowheads="1"/>
          </p:cNvSpPr>
          <p:nvPr>
            <p:ph type="title" idx="4294967295"/>
          </p:nvPr>
        </p:nvSpPr>
        <p:spPr>
          <a:xfrm>
            <a:off x="335360" y="269665"/>
            <a:ext cx="10656888" cy="850900"/>
          </a:xfrm>
          <a:noFill/>
          <a:ln/>
          <a:extLst>
            <a:ext uri="{909E8E84-426E-40DD-AFC4-6F175D3DCCD1}">
              <a14:hiddenFill xmlns:a14="http://schemas.microsoft.com/office/drawing/2010/main">
                <a:solidFill>
                  <a:srgbClr val="BBE0E3"/>
                </a:solidFill>
              </a14:hiddenFill>
            </a:ext>
          </a:extLst>
        </p:spPr>
        <p:txBody>
          <a:bodyPr/>
          <a:lstStyle/>
          <a:p>
            <a:r>
              <a:rPr lang="it-IT" sz="3800" b="1" dirty="0">
                <a:solidFill>
                  <a:srgbClr val="002060"/>
                </a:solidFill>
              </a:rPr>
              <a:t>Modalità di espansione all’estero: </a:t>
            </a:r>
            <a:r>
              <a:rPr lang="it-IT" sz="3800" b="1" u="sng" dirty="0">
                <a:solidFill>
                  <a:srgbClr val="002060"/>
                </a:solidFill>
              </a:rPr>
              <a:t>indiretta</a:t>
            </a:r>
          </a:p>
        </p:txBody>
      </p:sp>
      <p:sp>
        <p:nvSpPr>
          <p:cNvPr id="59395" name="Rectangle 3"/>
          <p:cNvSpPr>
            <a:spLocks noGrp="1" noChangeArrowheads="1"/>
          </p:cNvSpPr>
          <p:nvPr>
            <p:ph idx="4294967295"/>
          </p:nvPr>
        </p:nvSpPr>
        <p:spPr>
          <a:xfrm>
            <a:off x="551384" y="1484784"/>
            <a:ext cx="11031538" cy="4246562"/>
          </a:xfrm>
        </p:spPr>
        <p:txBody>
          <a:bodyPr/>
          <a:lstStyle/>
          <a:p>
            <a:pPr algn="just">
              <a:lnSpc>
                <a:spcPct val="150000"/>
              </a:lnSpc>
              <a:buClr>
                <a:schemeClr val="tx1"/>
              </a:buClr>
              <a:buFont typeface="Wingdings" panose="05000000000000000000" pitchFamily="2" charset="2"/>
              <a:buChar char="§"/>
            </a:pPr>
            <a:r>
              <a:rPr lang="it-IT" sz="2200" dirty="0"/>
              <a:t> </a:t>
            </a:r>
            <a:r>
              <a:rPr lang="it-IT" sz="2200" u="sng" dirty="0"/>
              <a:t>Rapporti di corrispondenza</a:t>
            </a:r>
            <a:r>
              <a:rPr lang="it-IT" sz="2200" dirty="0"/>
              <a:t> = apro conto su banca estera per agevolare transazioni con cliente (conti nostri/conti loro)</a:t>
            </a:r>
          </a:p>
          <a:p>
            <a:pPr algn="just">
              <a:lnSpc>
                <a:spcPct val="150000"/>
              </a:lnSpc>
              <a:buClr>
                <a:schemeClr val="tx1"/>
              </a:buClr>
              <a:buFont typeface="Wingdings" panose="05000000000000000000" pitchFamily="2" charset="2"/>
              <a:buChar char="§"/>
            </a:pPr>
            <a:r>
              <a:rPr lang="it-IT" sz="2200" u="sng" dirty="0"/>
              <a:t>Accordi </a:t>
            </a:r>
            <a:r>
              <a:rPr lang="it-IT" sz="2200" i="1" u="sng" dirty="0"/>
              <a:t>una tantum</a:t>
            </a:r>
            <a:r>
              <a:rPr lang="it-IT" sz="2200" i="1" dirty="0"/>
              <a:t> = </a:t>
            </a:r>
            <a:r>
              <a:rPr lang="it-IT" sz="2200" dirty="0"/>
              <a:t>cioè per singole operazioni</a:t>
            </a:r>
            <a:r>
              <a:rPr lang="it-IT" sz="2200" i="1" dirty="0"/>
              <a:t> </a:t>
            </a:r>
          </a:p>
          <a:p>
            <a:pPr algn="just">
              <a:lnSpc>
                <a:spcPct val="150000"/>
              </a:lnSpc>
              <a:buClr>
                <a:schemeClr val="tx1"/>
              </a:buClr>
              <a:buFont typeface="Wingdings" panose="05000000000000000000" pitchFamily="2" charset="2"/>
              <a:buChar char="§"/>
            </a:pPr>
            <a:r>
              <a:rPr lang="it-IT" sz="2200" u="sng" dirty="0"/>
              <a:t>Joint </a:t>
            </a:r>
            <a:r>
              <a:rPr lang="it-IT" sz="2200" u="sng" dirty="0" err="1"/>
              <a:t>ventures</a:t>
            </a:r>
            <a:r>
              <a:rPr lang="it-IT" sz="2200" dirty="0"/>
              <a:t> = creo società apposita per realizzare una collaborazione su scala internazionale</a:t>
            </a:r>
          </a:p>
          <a:p>
            <a:pPr algn="just">
              <a:lnSpc>
                <a:spcPct val="150000"/>
              </a:lnSpc>
              <a:buClr>
                <a:schemeClr val="tx1"/>
              </a:buClr>
              <a:buFont typeface="Wingdings" panose="05000000000000000000" pitchFamily="2" charset="2"/>
              <a:buChar char="§"/>
            </a:pPr>
            <a:r>
              <a:rPr lang="it-IT" sz="2200" u="sng" dirty="0"/>
              <a:t>Consorzi bancari</a:t>
            </a:r>
            <a:r>
              <a:rPr lang="it-IT" sz="2200" dirty="0"/>
              <a:t> = istituzione bancaria dotata di autonomia patrimoniale e giuridica</a:t>
            </a:r>
          </a:p>
          <a:p>
            <a:pPr algn="just">
              <a:lnSpc>
                <a:spcPct val="150000"/>
              </a:lnSpc>
              <a:buClr>
                <a:schemeClr val="tx1"/>
              </a:buClr>
              <a:buFont typeface="Wingdings" panose="05000000000000000000" pitchFamily="2" charset="2"/>
              <a:buChar char="§"/>
            </a:pPr>
            <a:r>
              <a:rPr lang="it-IT" sz="2200" u="sng" dirty="0"/>
              <a:t>Franchising</a:t>
            </a:r>
            <a:r>
              <a:rPr lang="it-IT" sz="2200" dirty="0"/>
              <a:t> = una banca cede segni distintivi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A4A07605-B83D-4197-9681-875C4BD0853B}" type="slidenum">
              <a:rPr lang="it-IT" altLang="en-US"/>
              <a:pPr/>
              <a:t>49</a:t>
            </a:fld>
            <a:endParaRPr lang="it-IT" altLang="en-US"/>
          </a:p>
        </p:txBody>
      </p:sp>
      <p:sp>
        <p:nvSpPr>
          <p:cNvPr id="60418" name="Rectangle 2"/>
          <p:cNvSpPr>
            <a:spLocks noGrp="1" noChangeArrowheads="1"/>
          </p:cNvSpPr>
          <p:nvPr>
            <p:ph type="title" idx="4294967295"/>
          </p:nvPr>
        </p:nvSpPr>
        <p:spPr>
          <a:xfrm>
            <a:off x="263352" y="293106"/>
            <a:ext cx="10801350" cy="1152525"/>
          </a:xfrm>
          <a:noFill/>
          <a:ln/>
          <a:extLst>
            <a:ext uri="{909E8E84-426E-40DD-AFC4-6F175D3DCCD1}">
              <a14:hiddenFill xmlns:a14="http://schemas.microsoft.com/office/drawing/2010/main">
                <a:solidFill>
                  <a:srgbClr val="BBE0E3"/>
                </a:solidFill>
              </a14:hiddenFill>
            </a:ext>
          </a:extLst>
        </p:spPr>
        <p:txBody>
          <a:bodyPr anchor="t"/>
          <a:lstStyle/>
          <a:p>
            <a:r>
              <a:rPr lang="it-IT" sz="3800" b="1" dirty="0">
                <a:solidFill>
                  <a:srgbClr val="002060"/>
                </a:solidFill>
              </a:rPr>
              <a:t>Modalità di espansione all’estero: </a:t>
            </a:r>
            <a:r>
              <a:rPr lang="it-IT" sz="3800" b="1" u="sng" dirty="0">
                <a:solidFill>
                  <a:srgbClr val="002060"/>
                </a:solidFill>
              </a:rPr>
              <a:t>diretta</a:t>
            </a:r>
          </a:p>
        </p:txBody>
      </p:sp>
      <p:sp>
        <p:nvSpPr>
          <p:cNvPr id="60419" name="Rectangle 3"/>
          <p:cNvSpPr>
            <a:spLocks noGrp="1" noChangeArrowheads="1"/>
          </p:cNvSpPr>
          <p:nvPr>
            <p:ph idx="4294967295"/>
          </p:nvPr>
        </p:nvSpPr>
        <p:spPr>
          <a:xfrm>
            <a:off x="479376" y="1052736"/>
            <a:ext cx="11031538" cy="5040313"/>
          </a:xfrm>
        </p:spPr>
        <p:txBody>
          <a:bodyPr>
            <a:normAutofit fontScale="92500"/>
          </a:bodyPr>
          <a:lstStyle/>
          <a:p>
            <a:pPr>
              <a:lnSpc>
                <a:spcPct val="150000"/>
              </a:lnSpc>
              <a:buClr>
                <a:schemeClr val="tx1"/>
              </a:buClr>
              <a:buFont typeface="Wingdings" panose="05000000000000000000" pitchFamily="2" charset="2"/>
              <a:buChar char="§"/>
            </a:pPr>
            <a:r>
              <a:rPr lang="it-IT" sz="1800" u="sng" dirty="0"/>
              <a:t>Uffici di rappresentanza</a:t>
            </a:r>
          </a:p>
          <a:p>
            <a:pPr marL="0" indent="0" algn="just">
              <a:lnSpc>
                <a:spcPct val="150000"/>
              </a:lnSpc>
              <a:buClr>
                <a:schemeClr val="tx1"/>
              </a:buClr>
              <a:buNone/>
            </a:pPr>
            <a:r>
              <a:rPr lang="it-IT" sz="1800" dirty="0"/>
              <a:t>No operatività perché non effettua raccolta; contatta nuova clientela e svolge attività promozionale; controlla efficienza banche corrispondenti; indaga su aziende legate; esamina possibilità di sbocco, esamina possibilità di M&amp;A per imprese </a:t>
            </a:r>
            <a:r>
              <a:rPr lang="it-IT" sz="1800" dirty="0" smtClean="0"/>
              <a:t>clienti</a:t>
            </a:r>
            <a:endParaRPr lang="it-IT" sz="1800" dirty="0"/>
          </a:p>
          <a:p>
            <a:pPr>
              <a:lnSpc>
                <a:spcPct val="150000"/>
              </a:lnSpc>
              <a:buClr>
                <a:schemeClr val="tx1"/>
              </a:buClr>
              <a:buFont typeface="Wingdings" panose="05000000000000000000" pitchFamily="2" charset="2"/>
              <a:buChar char="§"/>
            </a:pPr>
            <a:r>
              <a:rPr lang="it-IT" sz="1800" u="sng" dirty="0"/>
              <a:t>Filiali</a:t>
            </a:r>
          </a:p>
          <a:p>
            <a:pPr marL="0" indent="0" algn="just">
              <a:lnSpc>
                <a:spcPct val="150000"/>
              </a:lnSpc>
              <a:buClr>
                <a:schemeClr val="tx1"/>
              </a:buClr>
              <a:buNone/>
            </a:pPr>
            <a:r>
              <a:rPr lang="it-IT" sz="1800" dirty="0"/>
              <a:t>Dipendenza priva di autonomia giuridica diretta da banca. Mano lunga della sede centrale, ma comunque più autonoma di filiali nazionali; sviluppa in loco un circuito finanziario raccolta/impiego.</a:t>
            </a:r>
            <a:r>
              <a:rPr lang="it-IT" sz="1800" b="1" dirty="0"/>
              <a:t> Raccoglie prevalentemente </a:t>
            </a:r>
            <a:r>
              <a:rPr lang="it-IT" sz="1800" b="1" dirty="0" smtClean="0"/>
              <a:t>all’ingrosso</a:t>
            </a:r>
          </a:p>
          <a:p>
            <a:pPr algn="just">
              <a:lnSpc>
                <a:spcPct val="150000"/>
              </a:lnSpc>
              <a:buClr>
                <a:schemeClr val="tx1"/>
              </a:buClr>
            </a:pPr>
            <a:r>
              <a:rPr lang="it-IT" sz="1800" u="sng" dirty="0"/>
              <a:t>Sussidiarie o Affiliate</a:t>
            </a:r>
            <a:r>
              <a:rPr lang="it-IT" sz="1800" dirty="0"/>
              <a:t> </a:t>
            </a:r>
          </a:p>
          <a:p>
            <a:pPr marL="0" indent="0" algn="just">
              <a:lnSpc>
                <a:spcPct val="150000"/>
              </a:lnSpc>
              <a:buClr>
                <a:schemeClr val="tx1"/>
              </a:buClr>
              <a:buNone/>
            </a:pPr>
            <a:r>
              <a:rPr lang="it-IT" sz="1800" dirty="0"/>
              <a:t>P</a:t>
            </a:r>
            <a:r>
              <a:rPr lang="it-IT" sz="1800" dirty="0" smtClean="0"/>
              <a:t>artecipazioni </a:t>
            </a:r>
            <a:r>
              <a:rPr lang="it-IT" sz="1800" dirty="0"/>
              <a:t>all’estero (più o meno di 50%); compro quota di mercato, ma potrei poi avere difficoltà ad integrarla; ha una sua struttura che devo plasmare.</a:t>
            </a:r>
          </a:p>
          <a:p>
            <a:pPr marL="0" indent="0" algn="just">
              <a:lnSpc>
                <a:spcPct val="150000"/>
              </a:lnSpc>
              <a:buClr>
                <a:schemeClr val="tx1"/>
              </a:buClr>
              <a:buNone/>
            </a:pPr>
            <a:endParaRPr lang="it-IT"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9EB40070-FB52-4AD4-9A49-094191C04525}" type="slidenum">
              <a:rPr lang="it-IT" altLang="en-US"/>
              <a:pPr/>
              <a:t>5</a:t>
            </a:fld>
            <a:endParaRPr lang="it-IT" altLang="en-US"/>
          </a:p>
        </p:txBody>
      </p:sp>
      <p:sp>
        <p:nvSpPr>
          <p:cNvPr id="77826" name="Rectangle 2"/>
          <p:cNvSpPr>
            <a:spLocks noGrp="1" noChangeArrowheads="1"/>
          </p:cNvSpPr>
          <p:nvPr>
            <p:ph type="title" idx="4294967295"/>
          </p:nvPr>
        </p:nvSpPr>
        <p:spPr>
          <a:xfrm>
            <a:off x="335360" y="198711"/>
            <a:ext cx="10058400" cy="1450975"/>
          </a:xfrm>
        </p:spPr>
        <p:txBody>
          <a:bodyPr anchor="t"/>
          <a:lstStyle/>
          <a:p>
            <a:r>
              <a:rPr lang="it-IT" b="1" dirty="0">
                <a:solidFill>
                  <a:srgbClr val="002060"/>
                </a:solidFill>
              </a:rPr>
              <a:t>Il commercial banking</a:t>
            </a:r>
          </a:p>
        </p:txBody>
      </p:sp>
      <p:sp>
        <p:nvSpPr>
          <p:cNvPr id="77827" name="Rectangle 3"/>
          <p:cNvSpPr>
            <a:spLocks noGrp="1" noChangeArrowheads="1"/>
          </p:cNvSpPr>
          <p:nvPr>
            <p:ph idx="4294967295"/>
          </p:nvPr>
        </p:nvSpPr>
        <p:spPr>
          <a:xfrm>
            <a:off x="551384" y="1124744"/>
            <a:ext cx="10972800" cy="4933950"/>
          </a:xfrm>
        </p:spPr>
        <p:txBody>
          <a:bodyPr/>
          <a:lstStyle/>
          <a:p>
            <a:pPr algn="just">
              <a:lnSpc>
                <a:spcPct val="130000"/>
              </a:lnSpc>
              <a:buFont typeface="Wingdings" panose="05000000000000000000" pitchFamily="2" charset="2"/>
              <a:buChar char="§"/>
            </a:pPr>
            <a:r>
              <a:rPr lang="it-IT" sz="2400" dirty="0"/>
              <a:t>Nell’ambito del concetto di </a:t>
            </a:r>
            <a:r>
              <a:rPr lang="it-IT" sz="2400" i="1" dirty="0"/>
              <a:t>commercial banking</a:t>
            </a:r>
            <a:r>
              <a:rPr lang="it-IT" sz="2400" dirty="0"/>
              <a:t>, si possono peraltro annoverare le esperienze storiche di intermediazione finanziaria svolte da particolari istituti e derivanti da specifiche spinte socio-culturali e cioè:</a:t>
            </a:r>
          </a:p>
          <a:p>
            <a:pPr algn="just">
              <a:lnSpc>
                <a:spcPct val="130000"/>
              </a:lnSpc>
              <a:buFont typeface="Wingdings" panose="05000000000000000000" pitchFamily="2" charset="2"/>
              <a:buChar char="§"/>
            </a:pPr>
            <a:endParaRPr lang="it-IT" sz="2400" dirty="0"/>
          </a:p>
          <a:p>
            <a:pPr algn="just">
              <a:lnSpc>
                <a:spcPct val="130000"/>
              </a:lnSpc>
              <a:buFont typeface="Wingdings" panose="05000000000000000000" pitchFamily="2" charset="2"/>
              <a:buChar char="§"/>
            </a:pPr>
            <a:r>
              <a:rPr lang="it-IT" sz="2400" dirty="0"/>
              <a:t>Banche di credito cooperativo</a:t>
            </a:r>
          </a:p>
          <a:p>
            <a:pPr algn="just">
              <a:lnSpc>
                <a:spcPct val="130000"/>
              </a:lnSpc>
              <a:buFont typeface="Wingdings" panose="05000000000000000000" pitchFamily="2" charset="2"/>
              <a:buChar char="§"/>
            </a:pPr>
            <a:r>
              <a:rPr lang="it-IT" sz="2400" dirty="0"/>
              <a:t>Banche popolari  </a:t>
            </a:r>
          </a:p>
          <a:p>
            <a:pPr algn="just">
              <a:lnSpc>
                <a:spcPct val="130000"/>
              </a:lnSpc>
              <a:buFont typeface="Wingdings" panose="05000000000000000000" pitchFamily="2" charset="2"/>
              <a:buChar char="§"/>
            </a:pPr>
            <a:r>
              <a:rPr lang="it-IT" sz="2400" dirty="0"/>
              <a:t>Monti di pietà</a:t>
            </a:r>
          </a:p>
          <a:p>
            <a:pPr algn="just">
              <a:lnSpc>
                <a:spcPct val="130000"/>
              </a:lnSpc>
              <a:buFont typeface="Wingdings" panose="05000000000000000000" pitchFamily="2" charset="2"/>
              <a:buChar char="§"/>
            </a:pPr>
            <a:r>
              <a:rPr lang="it-IT" sz="2400" dirty="0"/>
              <a:t>Casse di risparmio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50</a:t>
            </a:fld>
            <a:endParaRPr lang="it-IT" altLang="en-US"/>
          </a:p>
        </p:txBody>
      </p:sp>
      <p:sp>
        <p:nvSpPr>
          <p:cNvPr id="4" name="Rectangle 2"/>
          <p:cNvSpPr txBox="1">
            <a:spLocks noChangeArrowheads="1"/>
          </p:cNvSpPr>
          <p:nvPr/>
        </p:nvSpPr>
        <p:spPr>
          <a:xfrm>
            <a:off x="263352" y="293106"/>
            <a:ext cx="10801350" cy="1152525"/>
          </a:xfrm>
          <a:prstGeom prst="rect">
            <a:avLst/>
          </a:prstGeom>
          <a:noFill/>
          <a:ln/>
          <a:extLst>
            <a:ext uri="{909E8E84-426E-40DD-AFC4-6F175D3DCCD1}">
              <a14:hiddenFill xmlns:a14="http://schemas.microsoft.com/office/drawing/2010/main">
                <a:solidFill>
                  <a:srgbClr val="BBE0E3"/>
                </a:solidFill>
              </a14:hiddenFill>
            </a:ext>
          </a:extLst>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it-IT" sz="3800" b="1" dirty="0" smtClean="0">
                <a:solidFill>
                  <a:srgbClr val="002060"/>
                </a:solidFill>
              </a:rPr>
              <a:t>Un esempio: il gruppo Unicredit</a:t>
            </a:r>
            <a:endParaRPr lang="it-IT" sz="3800" b="1" u="sng" dirty="0">
              <a:solidFill>
                <a:srgbClr val="002060"/>
              </a:solidFill>
            </a:endParaRPr>
          </a:p>
        </p:txBody>
      </p:sp>
      <p:pic>
        <p:nvPicPr>
          <p:cNvPr id="5" name="Immagine 4"/>
          <p:cNvPicPr>
            <a:picLocks noChangeAspect="1"/>
          </p:cNvPicPr>
          <p:nvPr/>
        </p:nvPicPr>
        <p:blipFill>
          <a:blip r:embed="rId2"/>
          <a:stretch>
            <a:fillRect/>
          </a:stretch>
        </p:blipFill>
        <p:spPr>
          <a:xfrm>
            <a:off x="725727" y="1197145"/>
            <a:ext cx="10661099" cy="2592288"/>
          </a:xfrm>
          <a:prstGeom prst="rect">
            <a:avLst/>
          </a:prstGeom>
          <a:ln w="88900" cap="sq" cmpd="thickThin">
            <a:solidFill>
              <a:srgbClr val="000000"/>
            </a:solidFill>
            <a:prstDash val="solid"/>
            <a:miter lim="800000"/>
          </a:ln>
          <a:effectLst>
            <a:innerShdw blurRad="76200">
              <a:srgbClr val="000000"/>
            </a:innerShdw>
          </a:effectLst>
        </p:spPr>
      </p:pic>
      <p:pic>
        <p:nvPicPr>
          <p:cNvPr id="6" name="Immagine 5"/>
          <p:cNvPicPr>
            <a:picLocks noChangeAspect="1"/>
          </p:cNvPicPr>
          <p:nvPr/>
        </p:nvPicPr>
        <p:blipFill>
          <a:blip r:embed="rId3"/>
          <a:stretch>
            <a:fillRect/>
          </a:stretch>
        </p:blipFill>
        <p:spPr>
          <a:xfrm>
            <a:off x="5593901" y="876652"/>
            <a:ext cx="6115050" cy="5256584"/>
          </a:xfrm>
          <a:prstGeom prst="rect">
            <a:avLst/>
          </a:prstGeom>
          <a:ln w="88900" cap="sq" cmpd="thickThin">
            <a:solidFill>
              <a:srgbClr val="000000"/>
            </a:solidFill>
            <a:prstDash val="solid"/>
            <a:miter lim="800000"/>
          </a:ln>
          <a:effectLst>
            <a:innerShdw blurRad="76200">
              <a:srgbClr val="000000"/>
            </a:innerShdw>
          </a:effectLst>
        </p:spPr>
      </p:pic>
      <p:sp>
        <p:nvSpPr>
          <p:cNvPr id="7" name="CasellaDiTesto 6"/>
          <p:cNvSpPr txBox="1"/>
          <p:nvPr/>
        </p:nvSpPr>
        <p:spPr>
          <a:xfrm>
            <a:off x="623392" y="4221088"/>
            <a:ext cx="4032448"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5400" dirty="0" smtClean="0"/>
              <a:t>2018</a:t>
            </a:r>
            <a:endParaRPr lang="en-US" sz="5400" dirty="0"/>
          </a:p>
        </p:txBody>
      </p:sp>
    </p:spTree>
    <p:extLst>
      <p:ext uri="{BB962C8B-B14F-4D97-AF65-F5344CB8AC3E}">
        <p14:creationId xmlns:p14="http://schemas.microsoft.com/office/powerpoint/2010/main" val="313031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51</a:t>
            </a:fld>
            <a:endParaRPr lang="it-IT" altLang="en-US"/>
          </a:p>
        </p:txBody>
      </p:sp>
      <p:pic>
        <p:nvPicPr>
          <p:cNvPr id="3" name="Immagine 2"/>
          <p:cNvPicPr>
            <a:picLocks noChangeAspect="1"/>
          </p:cNvPicPr>
          <p:nvPr/>
        </p:nvPicPr>
        <p:blipFill>
          <a:blip r:embed="rId2"/>
          <a:stretch>
            <a:fillRect/>
          </a:stretch>
        </p:blipFill>
        <p:spPr>
          <a:xfrm>
            <a:off x="3575720" y="1413730"/>
            <a:ext cx="8210550" cy="4359633"/>
          </a:xfrm>
          <a:prstGeom prst="rect">
            <a:avLst/>
          </a:prstGeom>
          <a:ln w="88900" cap="sq" cmpd="thickThin">
            <a:solidFill>
              <a:srgbClr val="000000"/>
            </a:solidFill>
            <a:prstDash val="solid"/>
            <a:miter lim="800000"/>
          </a:ln>
          <a:effectLst>
            <a:innerShdw blurRad="76200">
              <a:srgbClr val="000000"/>
            </a:innerShdw>
          </a:effectLst>
        </p:spPr>
      </p:pic>
      <p:sp>
        <p:nvSpPr>
          <p:cNvPr id="4" name="Rectangle 2"/>
          <p:cNvSpPr txBox="1">
            <a:spLocks noChangeArrowheads="1"/>
          </p:cNvSpPr>
          <p:nvPr/>
        </p:nvSpPr>
        <p:spPr>
          <a:xfrm>
            <a:off x="263352" y="293106"/>
            <a:ext cx="10801350" cy="1152525"/>
          </a:xfrm>
          <a:prstGeom prst="rect">
            <a:avLst/>
          </a:prstGeom>
          <a:noFill/>
          <a:ln/>
          <a:extLst>
            <a:ext uri="{909E8E84-426E-40DD-AFC4-6F175D3DCCD1}">
              <a14:hiddenFill xmlns:a14="http://schemas.microsoft.com/office/drawing/2010/main">
                <a:solidFill>
                  <a:srgbClr val="BBE0E3"/>
                </a:solidFill>
              </a14:hiddenFill>
            </a:ext>
          </a:extLst>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it-IT" sz="3800" b="1" dirty="0" smtClean="0">
                <a:solidFill>
                  <a:srgbClr val="002060"/>
                </a:solidFill>
              </a:rPr>
              <a:t>Un esempio: il gruppo Unicredit</a:t>
            </a:r>
            <a:endParaRPr lang="it-IT" sz="3800" b="1" u="sng" dirty="0">
              <a:solidFill>
                <a:srgbClr val="002060"/>
              </a:solidFill>
            </a:endParaRPr>
          </a:p>
        </p:txBody>
      </p:sp>
      <p:sp>
        <p:nvSpPr>
          <p:cNvPr id="5" name="CasellaDiTesto 4"/>
          <p:cNvSpPr txBox="1"/>
          <p:nvPr/>
        </p:nvSpPr>
        <p:spPr>
          <a:xfrm>
            <a:off x="623392" y="4221088"/>
            <a:ext cx="2592288"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5400" dirty="0" smtClean="0"/>
              <a:t>2018</a:t>
            </a:r>
            <a:endParaRPr lang="en-US" sz="5400" dirty="0"/>
          </a:p>
        </p:txBody>
      </p:sp>
    </p:spTree>
    <p:extLst>
      <p:ext uri="{BB962C8B-B14F-4D97-AF65-F5344CB8AC3E}">
        <p14:creationId xmlns:p14="http://schemas.microsoft.com/office/powerpoint/2010/main" val="279793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52</a:t>
            </a:fld>
            <a:endParaRPr lang="it-IT" altLang="en-US"/>
          </a:p>
        </p:txBody>
      </p:sp>
      <p:pic>
        <p:nvPicPr>
          <p:cNvPr id="3" name="Immagine 2"/>
          <p:cNvPicPr>
            <a:picLocks noChangeAspect="1"/>
          </p:cNvPicPr>
          <p:nvPr/>
        </p:nvPicPr>
        <p:blipFill>
          <a:blip r:embed="rId2"/>
          <a:stretch>
            <a:fillRect/>
          </a:stretch>
        </p:blipFill>
        <p:spPr>
          <a:xfrm>
            <a:off x="3575720" y="1428297"/>
            <a:ext cx="8395345" cy="432048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2"/>
          <p:cNvSpPr txBox="1">
            <a:spLocks noChangeArrowheads="1"/>
          </p:cNvSpPr>
          <p:nvPr/>
        </p:nvSpPr>
        <p:spPr>
          <a:xfrm>
            <a:off x="263352" y="293106"/>
            <a:ext cx="10801350" cy="1152525"/>
          </a:xfrm>
          <a:prstGeom prst="rect">
            <a:avLst/>
          </a:prstGeom>
          <a:noFill/>
          <a:ln/>
          <a:extLst>
            <a:ext uri="{909E8E84-426E-40DD-AFC4-6F175D3DCCD1}">
              <a14:hiddenFill xmlns:a14="http://schemas.microsoft.com/office/drawing/2010/main">
                <a:solidFill>
                  <a:srgbClr val="BBE0E3"/>
                </a:solidFill>
              </a14:hiddenFill>
            </a:ext>
          </a:extLst>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it-IT" sz="3800" b="1" dirty="0" smtClean="0">
                <a:solidFill>
                  <a:srgbClr val="002060"/>
                </a:solidFill>
              </a:rPr>
              <a:t>Un esempio: il gruppo Unicredit</a:t>
            </a:r>
            <a:endParaRPr lang="it-IT" sz="3800" b="1" u="sng" dirty="0">
              <a:solidFill>
                <a:srgbClr val="002060"/>
              </a:solidFill>
            </a:endParaRPr>
          </a:p>
        </p:txBody>
      </p:sp>
      <p:sp>
        <p:nvSpPr>
          <p:cNvPr id="5" name="CasellaDiTesto 4"/>
          <p:cNvSpPr txBox="1"/>
          <p:nvPr/>
        </p:nvSpPr>
        <p:spPr>
          <a:xfrm>
            <a:off x="623392" y="4221088"/>
            <a:ext cx="2592288"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5400" dirty="0" smtClean="0"/>
              <a:t>2018</a:t>
            </a:r>
            <a:endParaRPr lang="en-US" sz="5400" dirty="0"/>
          </a:p>
        </p:txBody>
      </p:sp>
    </p:spTree>
    <p:extLst>
      <p:ext uri="{BB962C8B-B14F-4D97-AF65-F5344CB8AC3E}">
        <p14:creationId xmlns:p14="http://schemas.microsoft.com/office/powerpoint/2010/main" val="171312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53</a:t>
            </a:fld>
            <a:endParaRPr lang="it-IT" altLang="en-US"/>
          </a:p>
        </p:txBody>
      </p:sp>
      <p:pic>
        <p:nvPicPr>
          <p:cNvPr id="3" name="Immagine 2"/>
          <p:cNvPicPr>
            <a:picLocks noChangeAspect="1"/>
          </p:cNvPicPr>
          <p:nvPr/>
        </p:nvPicPr>
        <p:blipFill>
          <a:blip r:embed="rId2"/>
          <a:stretch>
            <a:fillRect/>
          </a:stretch>
        </p:blipFill>
        <p:spPr>
          <a:xfrm>
            <a:off x="983433" y="1176337"/>
            <a:ext cx="10229050" cy="4772943"/>
          </a:xfrm>
          <a:prstGeom prst="rect">
            <a:avLst/>
          </a:prstGeom>
          <a:ln w="88900" cap="sq" cmpd="thickThin">
            <a:solidFill>
              <a:srgbClr val="000000"/>
            </a:solidFill>
            <a:prstDash val="solid"/>
            <a:miter lim="800000"/>
          </a:ln>
          <a:effectLst>
            <a:innerShdw blurRad="76200">
              <a:srgbClr val="000000"/>
            </a:innerShdw>
          </a:effectLst>
        </p:spPr>
      </p:pic>
      <p:sp>
        <p:nvSpPr>
          <p:cNvPr id="4" name="Rectangle 2"/>
          <p:cNvSpPr txBox="1">
            <a:spLocks noChangeArrowheads="1"/>
          </p:cNvSpPr>
          <p:nvPr/>
        </p:nvSpPr>
        <p:spPr>
          <a:xfrm>
            <a:off x="263352" y="293106"/>
            <a:ext cx="10801350" cy="1152525"/>
          </a:xfrm>
          <a:prstGeom prst="rect">
            <a:avLst/>
          </a:prstGeom>
          <a:noFill/>
          <a:ln/>
          <a:extLst>
            <a:ext uri="{909E8E84-426E-40DD-AFC4-6F175D3DCCD1}">
              <a14:hiddenFill xmlns:a14="http://schemas.microsoft.com/office/drawing/2010/main">
                <a:solidFill>
                  <a:srgbClr val="BBE0E3"/>
                </a:solidFill>
              </a14:hiddenFill>
            </a:ext>
          </a:extLst>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it-IT" sz="3800" b="1" dirty="0" smtClean="0">
                <a:solidFill>
                  <a:srgbClr val="002060"/>
                </a:solidFill>
              </a:rPr>
              <a:t>Un esempio: il gruppo Unicredit</a:t>
            </a:r>
            <a:endParaRPr lang="it-IT" sz="3800" b="1" u="sng" dirty="0">
              <a:solidFill>
                <a:srgbClr val="002060"/>
              </a:solidFill>
            </a:endParaRPr>
          </a:p>
        </p:txBody>
      </p:sp>
      <p:sp>
        <p:nvSpPr>
          <p:cNvPr id="5" name="CasellaDiTesto 4"/>
          <p:cNvSpPr txBox="1"/>
          <p:nvPr/>
        </p:nvSpPr>
        <p:spPr>
          <a:xfrm>
            <a:off x="7180035" y="0"/>
            <a:ext cx="4032448"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5400" dirty="0" smtClean="0"/>
              <a:t>2019</a:t>
            </a:r>
            <a:endParaRPr lang="en-US" sz="5400" dirty="0"/>
          </a:p>
        </p:txBody>
      </p:sp>
    </p:spTree>
    <p:extLst>
      <p:ext uri="{BB962C8B-B14F-4D97-AF65-F5344CB8AC3E}">
        <p14:creationId xmlns:p14="http://schemas.microsoft.com/office/powerpoint/2010/main" val="344677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54</a:t>
            </a:fld>
            <a:endParaRPr lang="it-IT" altLang="en-US"/>
          </a:p>
        </p:txBody>
      </p:sp>
      <p:pic>
        <p:nvPicPr>
          <p:cNvPr id="3" name="Immagine 2"/>
          <p:cNvPicPr>
            <a:picLocks noChangeAspect="1"/>
          </p:cNvPicPr>
          <p:nvPr/>
        </p:nvPicPr>
        <p:blipFill>
          <a:blip r:embed="rId2"/>
          <a:stretch>
            <a:fillRect/>
          </a:stretch>
        </p:blipFill>
        <p:spPr>
          <a:xfrm>
            <a:off x="407368" y="1268760"/>
            <a:ext cx="11521280" cy="396044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2"/>
          <p:cNvSpPr txBox="1">
            <a:spLocks noChangeArrowheads="1"/>
          </p:cNvSpPr>
          <p:nvPr/>
        </p:nvSpPr>
        <p:spPr>
          <a:xfrm>
            <a:off x="263352" y="293106"/>
            <a:ext cx="10801350" cy="1152525"/>
          </a:xfrm>
          <a:prstGeom prst="rect">
            <a:avLst/>
          </a:prstGeom>
          <a:noFill/>
          <a:ln/>
          <a:extLst>
            <a:ext uri="{909E8E84-426E-40DD-AFC4-6F175D3DCCD1}">
              <a14:hiddenFill xmlns:a14="http://schemas.microsoft.com/office/drawing/2010/main">
                <a:solidFill>
                  <a:srgbClr val="BBE0E3"/>
                </a:solidFill>
              </a14:hiddenFill>
            </a:ext>
          </a:extLst>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it-IT" sz="3800" b="1" dirty="0" smtClean="0">
                <a:solidFill>
                  <a:srgbClr val="002060"/>
                </a:solidFill>
              </a:rPr>
              <a:t>Un esempio: il gruppo Unicredit</a:t>
            </a:r>
            <a:endParaRPr lang="it-IT" sz="3800" b="1" u="sng" dirty="0">
              <a:solidFill>
                <a:srgbClr val="002060"/>
              </a:solidFill>
            </a:endParaRPr>
          </a:p>
        </p:txBody>
      </p:sp>
    </p:spTree>
    <p:extLst>
      <p:ext uri="{BB962C8B-B14F-4D97-AF65-F5344CB8AC3E}">
        <p14:creationId xmlns:p14="http://schemas.microsoft.com/office/powerpoint/2010/main" val="1906042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55</a:t>
            </a:fld>
            <a:endParaRPr lang="it-IT" altLang="en-US"/>
          </a:p>
        </p:txBody>
      </p:sp>
      <p:sp>
        <p:nvSpPr>
          <p:cNvPr id="4" name="Rectangle 2"/>
          <p:cNvSpPr txBox="1">
            <a:spLocks noChangeArrowheads="1"/>
          </p:cNvSpPr>
          <p:nvPr/>
        </p:nvSpPr>
        <p:spPr>
          <a:xfrm>
            <a:off x="263352" y="293106"/>
            <a:ext cx="10801350" cy="1152525"/>
          </a:xfrm>
          <a:prstGeom prst="rect">
            <a:avLst/>
          </a:prstGeom>
          <a:noFill/>
          <a:ln/>
          <a:extLst>
            <a:ext uri="{909E8E84-426E-40DD-AFC4-6F175D3DCCD1}">
              <a14:hiddenFill xmlns:a14="http://schemas.microsoft.com/office/drawing/2010/main">
                <a:solidFill>
                  <a:srgbClr val="BBE0E3"/>
                </a:solidFill>
              </a14:hiddenFill>
            </a:ext>
          </a:extLst>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it-IT" sz="3800" b="1" dirty="0" smtClean="0">
                <a:solidFill>
                  <a:srgbClr val="002060"/>
                </a:solidFill>
              </a:rPr>
              <a:t>Un esempio: il gruppo Unicredit</a:t>
            </a:r>
            <a:endParaRPr lang="it-IT" sz="3800" b="1" u="sng" dirty="0">
              <a:solidFill>
                <a:srgbClr val="002060"/>
              </a:solidFill>
            </a:endParaRPr>
          </a:p>
        </p:txBody>
      </p:sp>
      <p:pic>
        <p:nvPicPr>
          <p:cNvPr id="5" name="Immagine 4"/>
          <p:cNvPicPr>
            <a:picLocks noChangeAspect="1"/>
          </p:cNvPicPr>
          <p:nvPr/>
        </p:nvPicPr>
        <p:blipFill>
          <a:blip r:embed="rId2"/>
          <a:stretch>
            <a:fillRect/>
          </a:stretch>
        </p:blipFill>
        <p:spPr>
          <a:xfrm>
            <a:off x="551384" y="1052736"/>
            <a:ext cx="8305800" cy="4800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617247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56</a:t>
            </a:fld>
            <a:endParaRPr lang="it-IT" altLang="en-US"/>
          </a:p>
        </p:txBody>
      </p:sp>
      <p:pic>
        <p:nvPicPr>
          <p:cNvPr id="3" name="Immagine 2"/>
          <p:cNvPicPr>
            <a:picLocks noChangeAspect="1"/>
          </p:cNvPicPr>
          <p:nvPr/>
        </p:nvPicPr>
        <p:blipFill>
          <a:blip r:embed="rId2"/>
          <a:stretch>
            <a:fillRect/>
          </a:stretch>
        </p:blipFill>
        <p:spPr>
          <a:xfrm>
            <a:off x="551384" y="116632"/>
            <a:ext cx="8248650" cy="2133600"/>
          </a:xfrm>
          <a:prstGeom prst="rect">
            <a:avLst/>
          </a:prstGeom>
          <a:ln w="88900" cap="sq" cmpd="thickThin">
            <a:solidFill>
              <a:srgbClr val="000000"/>
            </a:solidFill>
            <a:prstDash val="solid"/>
            <a:miter lim="800000"/>
          </a:ln>
          <a:effectLst>
            <a:innerShdw blurRad="76200">
              <a:srgbClr val="000000"/>
            </a:innerShdw>
          </a:effectLst>
        </p:spPr>
      </p:pic>
      <p:pic>
        <p:nvPicPr>
          <p:cNvPr id="4" name="Immagine 3"/>
          <p:cNvPicPr>
            <a:picLocks noChangeAspect="1"/>
          </p:cNvPicPr>
          <p:nvPr/>
        </p:nvPicPr>
        <p:blipFill>
          <a:blip r:embed="rId3"/>
          <a:stretch>
            <a:fillRect/>
          </a:stretch>
        </p:blipFill>
        <p:spPr>
          <a:xfrm>
            <a:off x="551384" y="2492896"/>
            <a:ext cx="8258175" cy="3429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634337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57</a:t>
            </a:fld>
            <a:endParaRPr lang="it-IT" altLang="en-US"/>
          </a:p>
        </p:txBody>
      </p:sp>
      <p:pic>
        <p:nvPicPr>
          <p:cNvPr id="3" name="Immagine 2"/>
          <p:cNvPicPr>
            <a:picLocks noChangeAspect="1"/>
          </p:cNvPicPr>
          <p:nvPr/>
        </p:nvPicPr>
        <p:blipFill>
          <a:blip r:embed="rId2"/>
          <a:stretch>
            <a:fillRect/>
          </a:stretch>
        </p:blipFill>
        <p:spPr>
          <a:xfrm>
            <a:off x="398494" y="404664"/>
            <a:ext cx="9505056" cy="3312368"/>
          </a:xfrm>
          <a:prstGeom prst="rect">
            <a:avLst/>
          </a:prstGeom>
          <a:ln w="88900" cap="sq" cmpd="thickThin">
            <a:solidFill>
              <a:srgbClr val="000000"/>
            </a:solidFill>
            <a:prstDash val="solid"/>
            <a:miter lim="800000"/>
          </a:ln>
          <a:effectLst>
            <a:innerShdw blurRad="76200">
              <a:srgbClr val="000000"/>
            </a:innerShdw>
          </a:effectLst>
        </p:spPr>
      </p:pic>
      <p:pic>
        <p:nvPicPr>
          <p:cNvPr id="4" name="Immagine 3"/>
          <p:cNvPicPr>
            <a:picLocks noChangeAspect="1"/>
          </p:cNvPicPr>
          <p:nvPr/>
        </p:nvPicPr>
        <p:blipFill>
          <a:blip r:embed="rId3"/>
          <a:stretch>
            <a:fillRect/>
          </a:stretch>
        </p:blipFill>
        <p:spPr>
          <a:xfrm>
            <a:off x="3503712" y="1844824"/>
            <a:ext cx="8143875" cy="402217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858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58</a:t>
            </a:fld>
            <a:endParaRPr lang="it-IT" altLang="en-US"/>
          </a:p>
        </p:txBody>
      </p:sp>
      <p:pic>
        <p:nvPicPr>
          <p:cNvPr id="3" name="Immagine 2"/>
          <p:cNvPicPr>
            <a:picLocks noChangeAspect="1"/>
          </p:cNvPicPr>
          <p:nvPr/>
        </p:nvPicPr>
        <p:blipFill>
          <a:blip r:embed="rId2"/>
          <a:stretch>
            <a:fillRect/>
          </a:stretch>
        </p:blipFill>
        <p:spPr>
          <a:xfrm>
            <a:off x="479376" y="188640"/>
            <a:ext cx="9267825" cy="3431828"/>
          </a:xfrm>
          <a:prstGeom prst="rect">
            <a:avLst/>
          </a:prstGeom>
          <a:ln w="88900" cap="sq" cmpd="thickThin">
            <a:solidFill>
              <a:srgbClr val="000000"/>
            </a:solidFill>
            <a:prstDash val="solid"/>
            <a:miter lim="800000"/>
          </a:ln>
          <a:effectLst>
            <a:innerShdw blurRad="76200">
              <a:srgbClr val="000000"/>
            </a:innerShdw>
          </a:effectLst>
        </p:spPr>
      </p:pic>
      <p:pic>
        <p:nvPicPr>
          <p:cNvPr id="4" name="Immagine 3"/>
          <p:cNvPicPr>
            <a:picLocks noChangeAspect="1"/>
          </p:cNvPicPr>
          <p:nvPr/>
        </p:nvPicPr>
        <p:blipFill>
          <a:blip r:embed="rId3"/>
          <a:stretch>
            <a:fillRect/>
          </a:stretch>
        </p:blipFill>
        <p:spPr>
          <a:xfrm>
            <a:off x="2783632" y="1922422"/>
            <a:ext cx="9153525" cy="39243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51996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C8467AB-D5E3-4111-A63C-C1B5B464C2D0}" type="slidenum">
              <a:rPr lang="it-IT" altLang="en-US" smtClean="0"/>
              <a:pPr/>
              <a:t>59</a:t>
            </a:fld>
            <a:endParaRPr lang="it-IT" altLang="en-US"/>
          </a:p>
        </p:txBody>
      </p:sp>
      <p:pic>
        <p:nvPicPr>
          <p:cNvPr id="3" name="Immagine 2"/>
          <p:cNvPicPr>
            <a:picLocks noChangeAspect="1"/>
          </p:cNvPicPr>
          <p:nvPr/>
        </p:nvPicPr>
        <p:blipFill>
          <a:blip r:embed="rId2"/>
          <a:stretch>
            <a:fillRect/>
          </a:stretch>
        </p:blipFill>
        <p:spPr>
          <a:xfrm>
            <a:off x="479376" y="116632"/>
            <a:ext cx="8856984" cy="604867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55108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9F478432-889A-41EF-BA6C-ADDD371CFA80}" type="slidenum">
              <a:rPr lang="it-IT" altLang="en-US"/>
              <a:pPr/>
              <a:t>6</a:t>
            </a:fld>
            <a:endParaRPr lang="it-IT" altLang="en-US"/>
          </a:p>
        </p:txBody>
      </p:sp>
      <p:sp>
        <p:nvSpPr>
          <p:cNvPr id="78851" name="Rectangle 3"/>
          <p:cNvSpPr>
            <a:spLocks noGrp="1" noChangeArrowheads="1"/>
          </p:cNvSpPr>
          <p:nvPr>
            <p:ph idx="4294967295"/>
          </p:nvPr>
        </p:nvSpPr>
        <p:spPr>
          <a:xfrm>
            <a:off x="623392" y="692696"/>
            <a:ext cx="10887075" cy="4752975"/>
          </a:xfrm>
        </p:spPr>
        <p:txBody>
          <a:bodyPr/>
          <a:lstStyle/>
          <a:p>
            <a:pPr algn="just">
              <a:lnSpc>
                <a:spcPct val="140000"/>
              </a:lnSpc>
              <a:buClr>
                <a:schemeClr val="tx1"/>
              </a:buClr>
              <a:buFont typeface="Wingdings" panose="05000000000000000000" pitchFamily="2" charset="2"/>
              <a:buChar char="§"/>
            </a:pPr>
            <a:r>
              <a:rPr lang="it-IT" sz="2000" dirty="0"/>
              <a:t>E’ importante segnalare che l’attività bancaria si riferisce ad aree d’affari distinte per quanto riguarda sia la segmentazione della clientela, sia la modalità di scambio prevalente. Tale distinzione ha implicazioni notevoli sul piano organizzativo e gestionale</a:t>
            </a:r>
          </a:p>
          <a:p>
            <a:pPr algn="just">
              <a:lnSpc>
                <a:spcPct val="140000"/>
              </a:lnSpc>
              <a:buClr>
                <a:schemeClr val="tx1"/>
              </a:buClr>
              <a:buFont typeface="Wingdings" panose="05000000000000000000" pitchFamily="2" charset="2"/>
              <a:buChar char="§"/>
            </a:pPr>
            <a:r>
              <a:rPr lang="it-IT" sz="2000" dirty="0"/>
              <a:t>Tradizionalmente la banca si è dedicata e si dedica ad attività di </a:t>
            </a:r>
            <a:r>
              <a:rPr lang="it-IT" sz="2000" b="1" i="1" u="sng" dirty="0" err="1"/>
              <a:t>retail</a:t>
            </a:r>
            <a:r>
              <a:rPr lang="it-IT" sz="2000" b="1" i="1" u="sng" dirty="0"/>
              <a:t> banking</a:t>
            </a:r>
            <a:r>
              <a:rPr lang="it-IT" sz="2000" dirty="0"/>
              <a:t> mediante processi produttivi industrializzati e standardizzati, canali distributivi diretti e capillari, e con modalità di scambio orientate alle transazioni </a:t>
            </a:r>
          </a:p>
          <a:p>
            <a:pPr algn="just">
              <a:lnSpc>
                <a:spcPct val="140000"/>
              </a:lnSpc>
              <a:buClr>
                <a:schemeClr val="tx1"/>
              </a:buClr>
              <a:buFont typeface="Wingdings" panose="05000000000000000000" pitchFamily="2" charset="2"/>
              <a:buChar char="§"/>
            </a:pPr>
            <a:r>
              <a:rPr lang="it-IT" sz="2000" dirty="0"/>
              <a:t>Si tratta infatti di produrre e offrire strumenti e servizi di tipo standardizzato ed elementare, con valore aggiunto unitario relativamente basso, di dimensione media piuttosto contenuta, con criteri di efficienza basati prevalentemente sull’attuazione di processi ripetitivi a elevato contenuto tecnologico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4A8E8B53-D53C-4178-8474-ED4C2318FD17}" type="slidenum">
              <a:rPr lang="it-IT" altLang="en-US"/>
              <a:pPr/>
              <a:t>7</a:t>
            </a:fld>
            <a:endParaRPr lang="it-IT" altLang="en-US"/>
          </a:p>
        </p:txBody>
      </p:sp>
      <p:sp>
        <p:nvSpPr>
          <p:cNvPr id="79875" name="Rectangle 3"/>
          <p:cNvSpPr>
            <a:spLocks noGrp="1" noChangeArrowheads="1"/>
          </p:cNvSpPr>
          <p:nvPr>
            <p:ph idx="4294967295"/>
          </p:nvPr>
        </p:nvSpPr>
        <p:spPr>
          <a:xfrm>
            <a:off x="698470" y="764704"/>
            <a:ext cx="10514013" cy="4464050"/>
          </a:xfrm>
        </p:spPr>
        <p:txBody>
          <a:bodyPr/>
          <a:lstStyle/>
          <a:p>
            <a:pPr algn="just">
              <a:lnSpc>
                <a:spcPct val="140000"/>
              </a:lnSpc>
              <a:buClr>
                <a:schemeClr val="tx1"/>
              </a:buClr>
              <a:buFont typeface="Wingdings" panose="05000000000000000000" pitchFamily="2" charset="2"/>
              <a:buChar char="§"/>
            </a:pPr>
            <a:r>
              <a:rPr lang="it-IT" sz="2200" dirty="0"/>
              <a:t>Nel momento presente, e in prospettiva, le banche, specie quelle più grandi, tendono a dedicare attenzione maggiore anche alle attività di </a:t>
            </a:r>
            <a:r>
              <a:rPr lang="it-IT" sz="2200" b="1" u="sng" dirty="0"/>
              <a:t>private banking e di corporate banking</a:t>
            </a:r>
            <a:r>
              <a:rPr lang="it-IT" sz="2200" dirty="0"/>
              <a:t>, le quali presentano caratteristiche del tutto diverse dal </a:t>
            </a:r>
            <a:r>
              <a:rPr lang="it-IT" sz="2200" i="1" dirty="0" err="1"/>
              <a:t>retail</a:t>
            </a:r>
            <a:r>
              <a:rPr lang="it-IT" sz="2200" i="1" dirty="0"/>
              <a:t> banking</a:t>
            </a:r>
            <a:r>
              <a:rPr lang="it-IT" sz="2200" dirty="0"/>
              <a:t>.</a:t>
            </a:r>
          </a:p>
          <a:p>
            <a:pPr algn="just">
              <a:lnSpc>
                <a:spcPct val="140000"/>
              </a:lnSpc>
              <a:buClr>
                <a:schemeClr val="tx1"/>
              </a:buClr>
              <a:buFont typeface="Wingdings" panose="05000000000000000000" pitchFamily="2" charset="2"/>
              <a:buChar char="§"/>
            </a:pPr>
            <a:r>
              <a:rPr lang="it-IT" sz="2200" dirty="0"/>
              <a:t>Si tratta infatti di strumenti e servizi complessi e integrati, messi a punto secondo un criterio di personalizzazione rispetto al bisogno specifico del cliente, di dimensione unitaria non piccola, con valore aggiunto unitario elevato, negoziati all’interno di una relazione di clientela duratura e consolidata (</a:t>
            </a:r>
            <a:r>
              <a:rPr lang="it-IT" sz="2200" i="1" dirty="0" err="1"/>
              <a:t>relationship</a:t>
            </a:r>
            <a:r>
              <a:rPr lang="it-IT" sz="2200" i="1" dirty="0"/>
              <a:t> banking</a:t>
            </a:r>
            <a:r>
              <a:rPr lang="it-IT" sz="2200" dirty="0"/>
              <a:t>) con profili di qualità (</a:t>
            </a:r>
            <a:r>
              <a:rPr lang="it-IT" sz="2200" i="1" dirty="0"/>
              <a:t>performance</a:t>
            </a:r>
            <a:r>
              <a:rPr lang="it-IT" sz="2200" dirty="0"/>
              <a:t>) elevati</a:t>
            </a:r>
          </a:p>
          <a:p>
            <a:pPr>
              <a:lnSpc>
                <a:spcPct val="90000"/>
              </a:lnSpc>
              <a:buFont typeface="Wingdings" panose="05000000000000000000" pitchFamily="2" charset="2"/>
              <a:buChar char="§"/>
            </a:pPr>
            <a:endParaRPr lang="it-IT"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91138" y="338488"/>
            <a:ext cx="8229600" cy="560387"/>
          </a:xfrm>
          <a:noFill/>
          <a:ln/>
        </p:spPr>
        <p:txBody>
          <a:bodyPr/>
          <a:lstStyle/>
          <a:p>
            <a:r>
              <a:rPr lang="it-IT" sz="3000" b="1" dirty="0">
                <a:solidFill>
                  <a:srgbClr val="002060"/>
                </a:solidFill>
              </a:rPr>
              <a:t>Private banking</a:t>
            </a:r>
          </a:p>
        </p:txBody>
      </p:sp>
      <p:sp>
        <p:nvSpPr>
          <p:cNvPr id="80899" name="Rectangle 3"/>
          <p:cNvSpPr>
            <a:spLocks noGrp="1" noChangeArrowheads="1"/>
          </p:cNvSpPr>
          <p:nvPr>
            <p:ph idx="1"/>
          </p:nvPr>
        </p:nvSpPr>
        <p:spPr>
          <a:xfrm>
            <a:off x="695400" y="908050"/>
            <a:ext cx="10887000" cy="5327650"/>
          </a:xfrm>
        </p:spPr>
        <p:txBody>
          <a:bodyPr/>
          <a:lstStyle/>
          <a:p>
            <a:pPr algn="just">
              <a:lnSpc>
                <a:spcPct val="150000"/>
              </a:lnSpc>
              <a:buClr>
                <a:schemeClr val="tx1"/>
              </a:buClr>
              <a:buFont typeface="Wingdings" panose="05000000000000000000" pitchFamily="2" charset="2"/>
              <a:buChar char="§"/>
            </a:pPr>
            <a:r>
              <a:rPr lang="it-IT" sz="2000" dirty="0"/>
              <a:t>Con il termine </a:t>
            </a:r>
            <a:r>
              <a:rPr lang="it-IT" sz="2000" i="1" dirty="0"/>
              <a:t>private banking</a:t>
            </a:r>
            <a:r>
              <a:rPr lang="it-IT" sz="2000" dirty="0"/>
              <a:t> si intende identificare l’insieme dei prodotti e dei servizi che l’intermediario finanziario offre per il soddisfacimento dei bisogni emergenti dalla gestione finanziaria della clientela “privata” (cioè essenzialmente persone fisiche individuali e famiglie) appartenenti a categorie di reddito e/o ricchezza finanziaria superiori alla media</a:t>
            </a:r>
          </a:p>
          <a:p>
            <a:pPr algn="just">
              <a:lnSpc>
                <a:spcPct val="150000"/>
              </a:lnSpc>
              <a:buClr>
                <a:schemeClr val="tx1"/>
              </a:buClr>
              <a:buFont typeface="Wingdings" panose="05000000000000000000" pitchFamily="2" charset="2"/>
              <a:buChar char="§"/>
            </a:pPr>
            <a:r>
              <a:rPr lang="it-IT" sz="2000" dirty="0"/>
              <a:t>Al concetto di </a:t>
            </a:r>
            <a:r>
              <a:rPr lang="it-IT" sz="2000" i="1" dirty="0"/>
              <a:t>private banking</a:t>
            </a:r>
            <a:r>
              <a:rPr lang="it-IT" sz="2000" dirty="0"/>
              <a:t> corrisponde un preciso “modo di essere e di fare banca”: il contenuto del servizio offerto è elevato, l’offerta di prodotto/servizio è personalizzata, cioè focalizzata alla specificità della situazione finanziaria del cliente, la relazione di scambio è orientata a produrre con continuità le migliori soluzioni dei problemi finanziari del cliente (nelle diverse aree: incasso/pagamento, investimento, finanziamento, assicurazione-previdenza) secondo una visione integrata e unitaria della sua gestione finanziaria</a:t>
            </a:r>
          </a:p>
        </p:txBody>
      </p:sp>
      <p:sp>
        <p:nvSpPr>
          <p:cNvPr id="5" name="Segnaposto numero diapositiva 5"/>
          <p:cNvSpPr>
            <a:spLocks noGrp="1"/>
          </p:cNvSpPr>
          <p:nvPr>
            <p:ph type="sldNum" sz="quarter" idx="12"/>
          </p:nvPr>
        </p:nvSpPr>
        <p:spPr/>
        <p:txBody>
          <a:bodyPr/>
          <a:lstStyle/>
          <a:p>
            <a:fld id="{DE1A5D10-49C9-469A-ADC4-7C764B2593C8}" type="slidenum">
              <a:rPr lang="it-IT" altLang="en-US"/>
              <a:pPr/>
              <a:t>8</a:t>
            </a:fld>
            <a:endParaRPr lang="it-IT"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5"/>
          <p:cNvSpPr>
            <a:spLocks noGrp="1"/>
          </p:cNvSpPr>
          <p:nvPr>
            <p:ph type="sldNum" sz="quarter" idx="12"/>
          </p:nvPr>
        </p:nvSpPr>
        <p:spPr/>
        <p:txBody>
          <a:bodyPr/>
          <a:lstStyle/>
          <a:p>
            <a:fld id="{ADB5A9D5-B9A9-4383-A28A-52CB97FEE686}" type="slidenum">
              <a:rPr lang="it-IT" altLang="en-US"/>
              <a:pPr/>
              <a:t>9</a:t>
            </a:fld>
            <a:endParaRPr lang="it-IT" altLang="en-US"/>
          </a:p>
        </p:txBody>
      </p:sp>
      <p:sp>
        <p:nvSpPr>
          <p:cNvPr id="83970" name="Rectangle 2"/>
          <p:cNvSpPr>
            <a:spLocks noGrp="1" noChangeArrowheads="1"/>
          </p:cNvSpPr>
          <p:nvPr>
            <p:ph type="title" idx="4294967295"/>
          </p:nvPr>
        </p:nvSpPr>
        <p:spPr>
          <a:xfrm>
            <a:off x="407368" y="331950"/>
            <a:ext cx="10271125" cy="746125"/>
          </a:xfrm>
          <a:noFill/>
          <a:ln/>
        </p:spPr>
        <p:txBody>
          <a:bodyPr/>
          <a:lstStyle/>
          <a:p>
            <a:r>
              <a:rPr lang="it-IT" sz="3400" b="1" dirty="0">
                <a:solidFill>
                  <a:srgbClr val="002060"/>
                </a:solidFill>
              </a:rPr>
              <a:t>Il Private Banking: definizione e caratteristiche</a:t>
            </a:r>
          </a:p>
        </p:txBody>
      </p:sp>
      <p:sp>
        <p:nvSpPr>
          <p:cNvPr id="83971" name="Rectangle 3"/>
          <p:cNvSpPr>
            <a:spLocks noGrp="1" noChangeArrowheads="1"/>
          </p:cNvSpPr>
          <p:nvPr>
            <p:ph idx="4294967295"/>
          </p:nvPr>
        </p:nvSpPr>
        <p:spPr>
          <a:xfrm>
            <a:off x="1055440" y="1507453"/>
            <a:ext cx="10671175" cy="2501313"/>
          </a:xfrm>
          <a:ln>
            <a:solidFill>
              <a:schemeClr val="tx1"/>
            </a:solidFill>
            <a:miter lim="800000"/>
            <a:headEnd/>
            <a:tailEnd/>
          </a:ln>
        </p:spPr>
        <p:txBody>
          <a:bodyPr>
            <a:noAutofit/>
          </a:bodyPr>
          <a:lstStyle/>
          <a:p>
            <a:pPr marL="0" indent="0" algn="ctr">
              <a:lnSpc>
                <a:spcPct val="120000"/>
              </a:lnSpc>
              <a:buNone/>
            </a:pPr>
            <a:r>
              <a:rPr lang="it-IT" sz="4400">
                <a:solidFill>
                  <a:srgbClr val="FF3300"/>
                </a:solidFill>
              </a:rPr>
              <a:t>“ </a:t>
            </a:r>
            <a:r>
              <a:rPr lang="it-IT" sz="4400" i="1">
                <a:solidFill>
                  <a:srgbClr val="FF3300"/>
                </a:solidFill>
              </a:rPr>
              <a:t>Una attività di produzione e distribuzione di servizi di gestione, amministrazione e consulenza a favore di grandi patrimoni </a:t>
            </a:r>
            <a:r>
              <a:rPr lang="it-IT" sz="4400">
                <a:solidFill>
                  <a:srgbClr val="FF3300"/>
                </a:solidFill>
              </a:rPr>
              <a:t>”</a:t>
            </a:r>
          </a:p>
          <a:p>
            <a:pPr marL="0" indent="0" algn="ctr">
              <a:lnSpc>
                <a:spcPct val="120000"/>
              </a:lnSpc>
              <a:buNone/>
            </a:pPr>
            <a:endParaRPr lang="it-IT" sz="4400"/>
          </a:p>
        </p:txBody>
      </p:sp>
      <p:sp>
        <p:nvSpPr>
          <p:cNvPr id="83972" name="Text Box 4"/>
          <p:cNvSpPr txBox="1">
            <a:spLocks noChangeArrowheads="1"/>
          </p:cNvSpPr>
          <p:nvPr/>
        </p:nvSpPr>
        <p:spPr bwMode="auto">
          <a:xfrm>
            <a:off x="911424" y="4778870"/>
            <a:ext cx="2448272" cy="466725"/>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ct val="50000"/>
              </a:spcBef>
            </a:pPr>
            <a:r>
              <a:rPr lang="it-IT" sz="2400" b="1"/>
              <a:t>Elementi chiave</a:t>
            </a:r>
          </a:p>
        </p:txBody>
      </p:sp>
      <p:sp>
        <p:nvSpPr>
          <p:cNvPr id="83974" name="Text Box 6"/>
          <p:cNvSpPr txBox="1">
            <a:spLocks noChangeArrowheads="1"/>
          </p:cNvSpPr>
          <p:nvPr/>
        </p:nvSpPr>
        <p:spPr bwMode="auto">
          <a:xfrm>
            <a:off x="5015880" y="4363204"/>
            <a:ext cx="3952777" cy="615553"/>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it-IT" sz="3400" b="1" dirty="0"/>
              <a:t>Grandi Patrimoni</a:t>
            </a:r>
          </a:p>
        </p:txBody>
      </p:sp>
      <p:sp>
        <p:nvSpPr>
          <p:cNvPr id="83976" name="Text Box 8"/>
          <p:cNvSpPr txBox="1">
            <a:spLocks noChangeArrowheads="1"/>
          </p:cNvSpPr>
          <p:nvPr/>
        </p:nvSpPr>
        <p:spPr bwMode="auto">
          <a:xfrm>
            <a:off x="5015880" y="5408135"/>
            <a:ext cx="6552728" cy="461665"/>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it-IT" sz="2400" b="1" dirty="0"/>
              <a:t>Produzione e distribuzione di servizi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Personalizzato 3">
      <a:dk1>
        <a:sysClr val="windowText" lastClr="000000"/>
      </a:dk1>
      <a:lt1>
        <a:sysClr val="window" lastClr="FFFFFF"/>
      </a:lt1>
      <a:dk2>
        <a:srgbClr val="344068"/>
      </a:dk2>
      <a:lt2>
        <a:srgbClr val="D9E0E6"/>
      </a:lt2>
      <a:accent1>
        <a:srgbClr val="FF0000"/>
      </a:accent1>
      <a:accent2>
        <a:srgbClr val="002060"/>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 TB 2019</Template>
  <TotalTime>1919</TotalTime>
  <Words>3097</Words>
  <Application>Microsoft Office PowerPoint</Application>
  <PresentationFormat>Widescreen</PresentationFormat>
  <Paragraphs>363</Paragraphs>
  <Slides>59</Slides>
  <Notes>15</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59</vt:i4>
      </vt:variant>
    </vt:vector>
  </HeadingPairs>
  <TitlesOfParts>
    <vt:vector size="71" baseType="lpstr">
      <vt:lpstr>ＭＳ Ｐゴシック</vt:lpstr>
      <vt:lpstr>ＭＳ Ｐゴシック</vt:lpstr>
      <vt:lpstr>Arial</vt:lpstr>
      <vt:lpstr>Arial Narrow</vt:lpstr>
      <vt:lpstr>Calibri</vt:lpstr>
      <vt:lpstr>Calibri Light</vt:lpstr>
      <vt:lpstr>Century Gothic</vt:lpstr>
      <vt:lpstr>Garamond</vt:lpstr>
      <vt:lpstr>Times New Roman</vt:lpstr>
      <vt:lpstr>Wingdings</vt:lpstr>
      <vt:lpstr>Retrospettivo</vt:lpstr>
      <vt:lpstr>Personalizza struttura</vt:lpstr>
      <vt:lpstr>Corso di Tecnica Bancaria (Cagliari - 2020)</vt:lpstr>
      <vt:lpstr>Argomenti </vt:lpstr>
      <vt:lpstr>Le diverse tipologie di banking</vt:lpstr>
      <vt:lpstr>Il commercial banking</vt:lpstr>
      <vt:lpstr>Il commercial banking</vt:lpstr>
      <vt:lpstr>Presentazione standard di PowerPoint</vt:lpstr>
      <vt:lpstr>Presentazione standard di PowerPoint</vt:lpstr>
      <vt:lpstr>Private banking</vt:lpstr>
      <vt:lpstr>Il Private Banking: definizione e caratteristiche</vt:lpstr>
      <vt:lpstr>Presentazione standard di PowerPoint</vt:lpstr>
      <vt:lpstr>Presentazione standard di PowerPoint</vt:lpstr>
      <vt:lpstr>Presentazione standard di PowerPoint</vt:lpstr>
      <vt:lpstr>Corporate banking</vt:lpstr>
      <vt:lpstr>Investment banking</vt:lpstr>
      <vt:lpstr>Investment banking</vt:lpstr>
      <vt:lpstr>Le banche che svolgono attività di investment banking</vt:lpstr>
      <vt:lpstr>Presentazione standard di PowerPoint</vt:lpstr>
      <vt:lpstr>Presentazione standard di PowerPoint</vt:lpstr>
      <vt:lpstr>Presentazione standard di PowerPoint</vt:lpstr>
      <vt:lpstr>Primary market making</vt:lpstr>
      <vt:lpstr>Presentazione standard di PowerPoint</vt:lpstr>
      <vt:lpstr>Crescita e modelli organizzativi </vt:lpstr>
      <vt:lpstr>I modelli organizzativi: prime osservazioni</vt:lpstr>
      <vt:lpstr>La crescita interna/esterna: pro &amp; contro</vt:lpstr>
      <vt:lpstr>Grande banca o piccola banca?</vt:lpstr>
      <vt:lpstr>Grande banca o piccola banca?</vt:lpstr>
      <vt:lpstr>I processi di crescita nel sistema bancario italiano: cosa è successo finora?</vt:lpstr>
      <vt:lpstr>Il modello organizzativo delle banche</vt:lpstr>
      <vt:lpstr>La banca universale</vt:lpstr>
      <vt:lpstr>La banca universale</vt:lpstr>
      <vt:lpstr>Vantaggi della banca universale</vt:lpstr>
      <vt:lpstr>Il modello del gruppo polifunzionale</vt:lpstr>
      <vt:lpstr>Il gruppo polifunzionale</vt:lpstr>
      <vt:lpstr>Vantaggi e svantaggi del gruppo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Strategie di internazionalizzazione</vt:lpstr>
      <vt:lpstr>Internazionalizzazione</vt:lpstr>
      <vt:lpstr>Internazionalizzazione</vt:lpstr>
      <vt:lpstr>Teorie dell’internazionalizzazione</vt:lpstr>
      <vt:lpstr>Modalità di espansione all’estero: indiretta</vt:lpstr>
      <vt:lpstr>Modalità di espansione all’estero: diretta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fcg sasw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Struttura e funzioni del sistema finanziario</dc:title>
  <dc:creator>Crespi</dc:creator>
  <cp:lastModifiedBy>Crespi Fabrizio</cp:lastModifiedBy>
  <cp:revision>37</cp:revision>
  <dcterms:created xsi:type="dcterms:W3CDTF">2010-05-03T17:15:08Z</dcterms:created>
  <dcterms:modified xsi:type="dcterms:W3CDTF">2020-03-03T15:22:00Z</dcterms:modified>
</cp:coreProperties>
</file>