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Lst>
  <p:notesMasterIdLst>
    <p:notesMasterId r:id="rId39"/>
  </p:notesMasterIdLst>
  <p:sldIdLst>
    <p:sldId id="439" r:id="rId3"/>
    <p:sldId id="418" r:id="rId4"/>
    <p:sldId id="419" r:id="rId5"/>
    <p:sldId id="420" r:id="rId6"/>
    <p:sldId id="421" r:id="rId7"/>
    <p:sldId id="422" r:id="rId8"/>
    <p:sldId id="423" r:id="rId9"/>
    <p:sldId id="425" r:id="rId10"/>
    <p:sldId id="426" r:id="rId11"/>
    <p:sldId id="430" r:id="rId12"/>
    <p:sldId id="431" r:id="rId13"/>
    <p:sldId id="432" r:id="rId14"/>
    <p:sldId id="434" r:id="rId15"/>
    <p:sldId id="435" r:id="rId16"/>
    <p:sldId id="436" r:id="rId17"/>
    <p:sldId id="437" r:id="rId18"/>
    <p:sldId id="438" r:id="rId19"/>
    <p:sldId id="394" r:id="rId20"/>
    <p:sldId id="395" r:id="rId21"/>
    <p:sldId id="396" r:id="rId22"/>
    <p:sldId id="397" r:id="rId23"/>
    <p:sldId id="398" r:id="rId24"/>
    <p:sldId id="399" r:id="rId25"/>
    <p:sldId id="400" r:id="rId26"/>
    <p:sldId id="401" r:id="rId27"/>
    <p:sldId id="402" r:id="rId28"/>
    <p:sldId id="403" r:id="rId29"/>
    <p:sldId id="380" r:id="rId30"/>
    <p:sldId id="382" r:id="rId31"/>
    <p:sldId id="383" r:id="rId32"/>
    <p:sldId id="384" r:id="rId33"/>
    <p:sldId id="385" r:id="rId34"/>
    <p:sldId id="386" r:id="rId35"/>
    <p:sldId id="406" r:id="rId36"/>
    <p:sldId id="387" r:id="rId37"/>
    <p:sldId id="388" r:id="rId38"/>
  </p:sldIdLst>
  <p:sldSz cx="12192000" cy="6858000"/>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7561" autoAdjust="0"/>
  </p:normalViewPr>
  <p:slideViewPr>
    <p:cSldViewPr>
      <p:cViewPr varScale="1">
        <p:scale>
          <a:sx n="69" d="100"/>
          <a:sy n="69" d="100"/>
        </p:scale>
        <p:origin x="612" y="60"/>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50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3045CD-2815-4B07-891E-83DF0535BF47}" type="slidenum">
              <a:rPr lang="it-IT"/>
              <a:pPr/>
              <a:t>‹N›</a:t>
            </a:fld>
            <a:endParaRPr lang="it-IT"/>
          </a:p>
        </p:txBody>
      </p:sp>
    </p:spTree>
    <p:extLst>
      <p:ext uri="{BB962C8B-B14F-4D97-AF65-F5344CB8AC3E}">
        <p14:creationId xmlns:p14="http://schemas.microsoft.com/office/powerpoint/2010/main" val="28641472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DAC537B-BC2E-4FD4-84A6-67719FE273F6}" type="slidenum">
              <a:rPr lang="en-US" smtClean="0">
                <a:solidFill>
                  <a:srgbClr val="000000"/>
                </a:solidFill>
              </a:rPr>
              <a:pPr/>
              <a:t>1</a:t>
            </a:fld>
            <a:endParaRPr lang="en-US">
              <a:solidFill>
                <a:srgbClr val="000000"/>
              </a:solidFill>
            </a:endParaRPr>
          </a:p>
        </p:txBody>
      </p:sp>
    </p:spTree>
    <p:extLst>
      <p:ext uri="{BB962C8B-B14F-4D97-AF65-F5344CB8AC3E}">
        <p14:creationId xmlns:p14="http://schemas.microsoft.com/office/powerpoint/2010/main" val="1643096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3FAB6C4-859B-4F8F-A565-7AD27F43DB16}" type="slidenum">
              <a:rPr lang="it-IT"/>
              <a:pPr eaLnBrk="1" hangingPunct="1"/>
              <a:t>28</a:t>
            </a:fld>
            <a:endParaRPr lang="it-IT"/>
          </a:p>
        </p:txBody>
      </p:sp>
      <p:sp>
        <p:nvSpPr>
          <p:cNvPr id="92163" name="Rectangle 2"/>
          <p:cNvSpPr>
            <a:spLocks noGrp="1" noRot="1" noChangeAspect="1" noChangeArrowheads="1" noTextEdit="1"/>
          </p:cNvSpPr>
          <p:nvPr>
            <p:ph type="sldImg"/>
          </p:nvPr>
        </p:nvSpPr>
        <p:spPr>
          <a:xfrm>
            <a:off x="381000" y="685800"/>
            <a:ext cx="6096000" cy="3429000"/>
          </a:xfrm>
          <a:ln/>
        </p:spPr>
      </p:sp>
      <p:sp>
        <p:nvSpPr>
          <p:cNvPr id="9216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2279989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0899D8-D25F-4E59-890E-65B71F8F2F18}" type="slidenum">
              <a:rPr lang="it-IT"/>
              <a:pPr eaLnBrk="1" hangingPunct="1"/>
              <a:t>29</a:t>
            </a:fld>
            <a:endParaRPr lang="it-IT"/>
          </a:p>
        </p:txBody>
      </p:sp>
      <p:sp>
        <p:nvSpPr>
          <p:cNvPr id="94211" name="Rectangle 2"/>
          <p:cNvSpPr>
            <a:spLocks noGrp="1" noRot="1" noChangeAspect="1" noChangeArrowheads="1" noTextEdit="1"/>
          </p:cNvSpPr>
          <p:nvPr>
            <p:ph type="sldImg"/>
          </p:nvPr>
        </p:nvSpPr>
        <p:spPr>
          <a:xfrm>
            <a:off x="381000" y="685800"/>
            <a:ext cx="6096000" cy="3429000"/>
          </a:xfrm>
          <a:ln/>
        </p:spPr>
      </p:sp>
      <p:sp>
        <p:nvSpPr>
          <p:cNvPr id="9421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3458603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9D2CD64-FA35-46FA-B006-53DA78C29439}" type="slidenum">
              <a:rPr lang="it-IT"/>
              <a:pPr eaLnBrk="1" hangingPunct="1"/>
              <a:t>30</a:t>
            </a:fld>
            <a:endParaRPr lang="it-IT"/>
          </a:p>
        </p:txBody>
      </p:sp>
      <p:sp>
        <p:nvSpPr>
          <p:cNvPr id="95235" name="Rectangle 2"/>
          <p:cNvSpPr>
            <a:spLocks noGrp="1" noRot="1" noChangeAspect="1" noChangeArrowheads="1" noTextEdit="1"/>
          </p:cNvSpPr>
          <p:nvPr>
            <p:ph type="sldImg"/>
          </p:nvPr>
        </p:nvSpPr>
        <p:spPr>
          <a:xfrm>
            <a:off x="381000" y="685800"/>
            <a:ext cx="6096000" cy="3429000"/>
          </a:xfrm>
          <a:ln/>
        </p:spPr>
      </p:sp>
      <p:sp>
        <p:nvSpPr>
          <p:cNvPr id="95236"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3424096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5C367D8-8E62-4150-84F8-714860D6A272}" type="slidenum">
              <a:rPr lang="it-IT"/>
              <a:pPr eaLnBrk="1" hangingPunct="1"/>
              <a:t>31</a:t>
            </a:fld>
            <a:endParaRPr lang="it-IT"/>
          </a:p>
        </p:txBody>
      </p:sp>
      <p:sp>
        <p:nvSpPr>
          <p:cNvPr id="96259" name="Rectangle 2"/>
          <p:cNvSpPr>
            <a:spLocks noGrp="1" noRot="1" noChangeAspect="1" noChangeArrowheads="1" noTextEdit="1"/>
          </p:cNvSpPr>
          <p:nvPr>
            <p:ph type="sldImg"/>
          </p:nvPr>
        </p:nvSpPr>
        <p:spPr>
          <a:xfrm>
            <a:off x="381000" y="685800"/>
            <a:ext cx="6096000" cy="3429000"/>
          </a:xfrm>
          <a:ln/>
        </p:spPr>
      </p:sp>
      <p:sp>
        <p:nvSpPr>
          <p:cNvPr id="96260"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104047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A21E904-37A2-497F-BAC0-4C01CE69F245}" type="slidenum">
              <a:rPr lang="it-IT"/>
              <a:pPr eaLnBrk="1" hangingPunct="1"/>
              <a:t>32</a:t>
            </a:fld>
            <a:endParaRPr lang="it-IT"/>
          </a:p>
        </p:txBody>
      </p:sp>
      <p:sp>
        <p:nvSpPr>
          <p:cNvPr id="97283" name="Rectangle 2"/>
          <p:cNvSpPr>
            <a:spLocks noGrp="1" noRot="1" noChangeAspect="1" noChangeArrowheads="1" noTextEdit="1"/>
          </p:cNvSpPr>
          <p:nvPr>
            <p:ph type="sldImg"/>
          </p:nvPr>
        </p:nvSpPr>
        <p:spPr>
          <a:xfrm>
            <a:off x="381000" y="685800"/>
            <a:ext cx="6096000" cy="3429000"/>
          </a:xfrm>
          <a:ln/>
        </p:spPr>
      </p:sp>
      <p:sp>
        <p:nvSpPr>
          <p:cNvPr id="9728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4052285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12DEF72-3208-4195-89EB-61E069C6C02F}" type="slidenum">
              <a:rPr lang="it-IT"/>
              <a:pPr eaLnBrk="1" hangingPunct="1"/>
              <a:t>33</a:t>
            </a:fld>
            <a:endParaRPr lang="it-IT"/>
          </a:p>
        </p:txBody>
      </p:sp>
      <p:sp>
        <p:nvSpPr>
          <p:cNvPr id="98307" name="Rectangle 2"/>
          <p:cNvSpPr>
            <a:spLocks noGrp="1" noRot="1" noChangeAspect="1" noChangeArrowheads="1" noTextEdit="1"/>
          </p:cNvSpPr>
          <p:nvPr>
            <p:ph type="sldImg"/>
          </p:nvPr>
        </p:nvSpPr>
        <p:spPr>
          <a:xfrm>
            <a:off x="381000" y="685800"/>
            <a:ext cx="6096000" cy="3429000"/>
          </a:xfrm>
          <a:ln/>
        </p:spPr>
      </p:sp>
      <p:sp>
        <p:nvSpPr>
          <p:cNvPr id="98308"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300872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EDD6D37-948B-493A-83FE-76E4B82002DC}" type="slidenum">
              <a:rPr lang="it-IT"/>
              <a:pPr eaLnBrk="1" hangingPunct="1"/>
              <a:t>35</a:t>
            </a:fld>
            <a:endParaRPr lang="it-IT"/>
          </a:p>
        </p:txBody>
      </p:sp>
      <p:sp>
        <p:nvSpPr>
          <p:cNvPr id="99331" name="Rectangle 2"/>
          <p:cNvSpPr>
            <a:spLocks noGrp="1" noRot="1" noChangeAspect="1" noChangeArrowheads="1" noTextEdit="1"/>
          </p:cNvSpPr>
          <p:nvPr>
            <p:ph type="sldImg"/>
          </p:nvPr>
        </p:nvSpPr>
        <p:spPr>
          <a:xfrm>
            <a:off x="381000" y="685800"/>
            <a:ext cx="6096000" cy="3429000"/>
          </a:xfrm>
          <a:ln/>
        </p:spPr>
      </p:sp>
      <p:sp>
        <p:nvSpPr>
          <p:cNvPr id="9933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64517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D733845-1B12-482A-9EA5-95D8C5FBB48A}" type="slidenum">
              <a:rPr lang="it-IT"/>
              <a:pPr eaLnBrk="1" hangingPunct="1"/>
              <a:t>36</a:t>
            </a:fld>
            <a:endParaRPr lang="it-IT"/>
          </a:p>
        </p:txBody>
      </p:sp>
      <p:sp>
        <p:nvSpPr>
          <p:cNvPr id="100355" name="Rectangle 2"/>
          <p:cNvSpPr>
            <a:spLocks noGrp="1" noRot="1" noChangeAspect="1" noChangeArrowheads="1" noTextEdit="1"/>
          </p:cNvSpPr>
          <p:nvPr>
            <p:ph type="sldImg"/>
          </p:nvPr>
        </p:nvSpPr>
        <p:spPr>
          <a:xfrm>
            <a:off x="381000" y="685800"/>
            <a:ext cx="6096000" cy="3429000"/>
          </a:xfrm>
          <a:ln/>
        </p:spPr>
      </p:sp>
      <p:sp>
        <p:nvSpPr>
          <p:cNvPr id="100356"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2113294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endParaRPr lang="it-IT" altLang="en-US"/>
          </a:p>
        </p:txBody>
      </p:sp>
      <p:sp>
        <p:nvSpPr>
          <p:cNvPr id="5" name="Footer Placeholder 4"/>
          <p:cNvSpPr>
            <a:spLocks noGrp="1"/>
          </p:cNvSpPr>
          <p:nvPr>
            <p:ph type="ftr" sz="quarter" idx="11"/>
          </p:nvPr>
        </p:nvSpPr>
        <p:spPr/>
        <p:txBody>
          <a:bodyPr/>
          <a:lstStyle/>
          <a:p>
            <a:endParaRPr lang="it-IT" altLang="en-US"/>
          </a:p>
        </p:txBody>
      </p:sp>
      <p:sp>
        <p:nvSpPr>
          <p:cNvPr id="6" name="Slide Number Placeholder 5"/>
          <p:cNvSpPr>
            <a:spLocks noGrp="1"/>
          </p:cNvSpPr>
          <p:nvPr>
            <p:ph type="sldNum" sz="quarter" idx="12"/>
          </p:nvPr>
        </p:nvSpPr>
        <p:spPr/>
        <p:txBody>
          <a:bodyPr/>
          <a:lstStyle/>
          <a:p>
            <a:fld id="{8921774C-7068-48D3-BAB6-8BE349D3507E}" type="slidenum">
              <a:rPr lang="it-IT" altLang="en-US" smtClean="0"/>
              <a:pPr/>
              <a:t>‹N›</a:t>
            </a:fld>
            <a:endParaRPr lang="it-IT"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3682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endParaRPr lang="it-IT" altLang="en-US"/>
          </a:p>
        </p:txBody>
      </p:sp>
      <p:sp>
        <p:nvSpPr>
          <p:cNvPr id="5" name="Footer Placeholder 4"/>
          <p:cNvSpPr>
            <a:spLocks noGrp="1"/>
          </p:cNvSpPr>
          <p:nvPr>
            <p:ph type="ftr" sz="quarter" idx="11"/>
          </p:nvPr>
        </p:nvSpPr>
        <p:spPr/>
        <p:txBody>
          <a:bodyPr/>
          <a:lstStyle/>
          <a:p>
            <a:endParaRPr lang="it-IT" altLang="en-US"/>
          </a:p>
        </p:txBody>
      </p:sp>
      <p:sp>
        <p:nvSpPr>
          <p:cNvPr id="6" name="Slide Number Placeholder 5"/>
          <p:cNvSpPr>
            <a:spLocks noGrp="1"/>
          </p:cNvSpPr>
          <p:nvPr>
            <p:ph type="sldNum" sz="quarter" idx="12"/>
          </p:nvPr>
        </p:nvSpPr>
        <p:spPr/>
        <p:txBody>
          <a:bodyPr/>
          <a:lstStyle/>
          <a:p>
            <a:fld id="{95C99868-AC36-498F-BB65-52B38C7A6D94}" type="slidenum">
              <a:rPr lang="it-IT" altLang="en-US" smtClean="0"/>
              <a:pPr/>
              <a:t>‹N›</a:t>
            </a:fld>
            <a:endParaRPr lang="it-IT" altLang="en-US"/>
          </a:p>
        </p:txBody>
      </p:sp>
    </p:spTree>
    <p:extLst>
      <p:ext uri="{BB962C8B-B14F-4D97-AF65-F5344CB8AC3E}">
        <p14:creationId xmlns:p14="http://schemas.microsoft.com/office/powerpoint/2010/main" val="233571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endParaRPr lang="it-IT" altLang="en-US"/>
          </a:p>
        </p:txBody>
      </p:sp>
      <p:sp>
        <p:nvSpPr>
          <p:cNvPr id="5" name="Footer Placeholder 4"/>
          <p:cNvSpPr>
            <a:spLocks noGrp="1"/>
          </p:cNvSpPr>
          <p:nvPr>
            <p:ph type="ftr" sz="quarter" idx="11"/>
          </p:nvPr>
        </p:nvSpPr>
        <p:spPr/>
        <p:txBody>
          <a:bodyPr/>
          <a:lstStyle/>
          <a:p>
            <a:endParaRPr lang="it-IT" altLang="en-US"/>
          </a:p>
        </p:txBody>
      </p:sp>
      <p:sp>
        <p:nvSpPr>
          <p:cNvPr id="6" name="Slide Number Placeholder 5"/>
          <p:cNvSpPr>
            <a:spLocks noGrp="1"/>
          </p:cNvSpPr>
          <p:nvPr>
            <p:ph type="sldNum" sz="quarter" idx="12"/>
          </p:nvPr>
        </p:nvSpPr>
        <p:spPr/>
        <p:txBody>
          <a:bodyPr/>
          <a:lstStyle/>
          <a:p>
            <a:fld id="{74518A0A-0917-4C72-96F8-123AC1D1BA19}" type="slidenum">
              <a:rPr lang="it-IT" altLang="en-US" smtClean="0"/>
              <a:pPr/>
              <a:t>‹N›</a:t>
            </a:fld>
            <a:endParaRPr lang="it-IT" altLang="en-US"/>
          </a:p>
        </p:txBody>
      </p:sp>
    </p:spTree>
    <p:extLst>
      <p:ext uri="{BB962C8B-B14F-4D97-AF65-F5344CB8AC3E}">
        <p14:creationId xmlns:p14="http://schemas.microsoft.com/office/powerpoint/2010/main" val="111210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olo e contenuto">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495300" y="0"/>
            <a:ext cx="10695517"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it-IT" altLang="it-IT" smtClean="0"/>
              <a:t>Fare clic per modificare lo stile del titolo</a:t>
            </a:r>
            <a:endParaRPr lang="en-US" altLang="it-IT" smtClean="0"/>
          </a:p>
        </p:txBody>
      </p:sp>
    </p:spTree>
    <p:extLst>
      <p:ext uri="{BB962C8B-B14F-4D97-AF65-F5344CB8AC3E}">
        <p14:creationId xmlns:p14="http://schemas.microsoft.com/office/powerpoint/2010/main" val="416094372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F14EB30A-BBF7-4B51-A506-255B61DCAF71}" type="datetime1">
              <a:rPr lang="en-US" smtClean="0"/>
              <a:t>5/4/2020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24023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FD2001D4-3774-4A4D-A7A0-B83CB9F5E40C}" type="datetime1">
              <a:rPr lang="en-US" smtClean="0"/>
              <a:t>5/4/2020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2013647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CE750CA-85D2-4922-91AE-D58BBBEEB02C}" type="datetime1">
              <a:rPr lang="en-US" smtClean="0"/>
              <a:t>5/4/2020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5932414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365C6732-23E5-4B82-968B-61446B596B22}" type="datetime1">
              <a:rPr lang="en-US" smtClean="0"/>
              <a:t>5/4/2020</a:t>
            </a:fld>
            <a:endParaRPr lang="en-US"/>
          </a:p>
        </p:txBody>
      </p:sp>
      <p:sp>
        <p:nvSpPr>
          <p:cNvPr id="6" name="Segnaposto piè di pagina 5"/>
          <p:cNvSpPr>
            <a:spLocks noGrp="1"/>
          </p:cNvSpPr>
          <p:nvPr>
            <p:ph type="ftr" sz="quarter" idx="11"/>
          </p:nvPr>
        </p:nvSpPr>
        <p:spPr/>
        <p:txBody>
          <a:bodyPr/>
          <a:lstStyle/>
          <a:p>
            <a:r>
              <a:rPr lang="en-US" smtClean="0"/>
              <a:t>Bozza team</a:t>
            </a:r>
            <a:endParaRPr lang="en-US"/>
          </a:p>
        </p:txBody>
      </p:sp>
      <p:sp>
        <p:nvSpPr>
          <p:cNvPr id="7" name="Segnaposto numero diapositiva 6"/>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3248987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3855271C-46E6-4791-95F6-AB26A4EF77DE}" type="datetime1">
              <a:rPr lang="en-US" smtClean="0"/>
              <a:t>5/4/2020</a:t>
            </a:fld>
            <a:endParaRPr lang="en-US"/>
          </a:p>
        </p:txBody>
      </p:sp>
      <p:sp>
        <p:nvSpPr>
          <p:cNvPr id="8" name="Segnaposto piè di pagina 7"/>
          <p:cNvSpPr>
            <a:spLocks noGrp="1"/>
          </p:cNvSpPr>
          <p:nvPr>
            <p:ph type="ftr" sz="quarter" idx="11"/>
          </p:nvPr>
        </p:nvSpPr>
        <p:spPr/>
        <p:txBody>
          <a:bodyPr/>
          <a:lstStyle/>
          <a:p>
            <a:r>
              <a:rPr lang="en-US" smtClean="0"/>
              <a:t>Bozza team</a:t>
            </a:r>
            <a:endParaRPr lang="en-US"/>
          </a:p>
        </p:txBody>
      </p:sp>
      <p:sp>
        <p:nvSpPr>
          <p:cNvPr id="9" name="Segnaposto numero diapositiva 8"/>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1005545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7C85EA5-53A1-4869-AC76-FA0FD272FF1D}" type="datetime1">
              <a:rPr lang="en-US" smtClean="0"/>
              <a:t>5/4/2020</a:t>
            </a:fld>
            <a:endParaRPr lang="en-US"/>
          </a:p>
        </p:txBody>
      </p:sp>
      <p:sp>
        <p:nvSpPr>
          <p:cNvPr id="4" name="Segnaposto piè di pagina 3"/>
          <p:cNvSpPr>
            <a:spLocks noGrp="1"/>
          </p:cNvSpPr>
          <p:nvPr>
            <p:ph type="ftr" sz="quarter" idx="11"/>
          </p:nvPr>
        </p:nvSpPr>
        <p:spPr/>
        <p:txBody>
          <a:bodyPr/>
          <a:lstStyle/>
          <a:p>
            <a:r>
              <a:rPr lang="en-US" smtClean="0"/>
              <a:t>Bozza team</a:t>
            </a:r>
            <a:endParaRPr lang="en-US"/>
          </a:p>
        </p:txBody>
      </p:sp>
      <p:sp>
        <p:nvSpPr>
          <p:cNvPr id="5" name="Segnaposto numero diapositiva 4"/>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11374415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0150D51-BCDD-429F-A9AF-F86E2B2DF115}" type="datetime1">
              <a:rPr lang="en-US" smtClean="0"/>
              <a:t>5/4/2020</a:t>
            </a:fld>
            <a:endParaRPr lang="en-US"/>
          </a:p>
        </p:txBody>
      </p:sp>
      <p:sp>
        <p:nvSpPr>
          <p:cNvPr id="3" name="Segnaposto piè di pagina 2"/>
          <p:cNvSpPr>
            <a:spLocks noGrp="1"/>
          </p:cNvSpPr>
          <p:nvPr>
            <p:ph type="ftr" sz="quarter" idx="11"/>
          </p:nvPr>
        </p:nvSpPr>
        <p:spPr/>
        <p:txBody>
          <a:bodyPr/>
          <a:lstStyle/>
          <a:p>
            <a:r>
              <a:rPr lang="en-US" smtClean="0"/>
              <a:t>Bozza team</a:t>
            </a:r>
            <a:endParaRPr lang="en-US"/>
          </a:p>
        </p:txBody>
      </p:sp>
      <p:sp>
        <p:nvSpPr>
          <p:cNvPr id="4" name="Segnaposto numero diapositiva 3"/>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2767676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958734" y="-22167"/>
            <a:ext cx="10058400" cy="1450757"/>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1154083" y="2178243"/>
            <a:ext cx="1005840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endParaRPr lang="it-IT" altLang="en-US"/>
          </a:p>
        </p:txBody>
      </p:sp>
      <p:sp>
        <p:nvSpPr>
          <p:cNvPr id="5" name="Footer Placeholder 4"/>
          <p:cNvSpPr>
            <a:spLocks noGrp="1"/>
          </p:cNvSpPr>
          <p:nvPr>
            <p:ph type="ftr" sz="quarter" idx="11"/>
          </p:nvPr>
        </p:nvSpPr>
        <p:spPr/>
        <p:txBody>
          <a:bodyPr/>
          <a:lstStyle/>
          <a:p>
            <a:endParaRPr lang="it-IT" altLang="en-US"/>
          </a:p>
        </p:txBody>
      </p:sp>
      <p:sp>
        <p:nvSpPr>
          <p:cNvPr id="6" name="Slide Number Placeholder 5"/>
          <p:cNvSpPr>
            <a:spLocks noGrp="1"/>
          </p:cNvSpPr>
          <p:nvPr>
            <p:ph type="sldNum" sz="quarter" idx="12"/>
          </p:nvPr>
        </p:nvSpPr>
        <p:spPr/>
        <p:txBody>
          <a:bodyPr/>
          <a:lstStyle/>
          <a:p>
            <a:fld id="{5AFF7246-C83D-4652-BB1C-CFAEF479DAFE}" type="slidenum">
              <a:rPr lang="it-IT" altLang="en-US" smtClean="0"/>
              <a:pPr/>
              <a:t>‹N›</a:t>
            </a:fld>
            <a:endParaRPr lang="it-IT" altLang="en-US"/>
          </a:p>
        </p:txBody>
      </p:sp>
    </p:spTree>
    <p:extLst>
      <p:ext uri="{BB962C8B-B14F-4D97-AF65-F5344CB8AC3E}">
        <p14:creationId xmlns:p14="http://schemas.microsoft.com/office/powerpoint/2010/main" val="13368643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9D69C58-5773-4175-AA02-A212A7F94E70}" type="datetime1">
              <a:rPr lang="en-US" smtClean="0"/>
              <a:t>5/4/2020</a:t>
            </a:fld>
            <a:endParaRPr lang="en-US"/>
          </a:p>
        </p:txBody>
      </p:sp>
      <p:sp>
        <p:nvSpPr>
          <p:cNvPr id="6" name="Segnaposto piè di pagina 5"/>
          <p:cNvSpPr>
            <a:spLocks noGrp="1"/>
          </p:cNvSpPr>
          <p:nvPr>
            <p:ph type="ftr" sz="quarter" idx="11"/>
          </p:nvPr>
        </p:nvSpPr>
        <p:spPr/>
        <p:txBody>
          <a:bodyPr/>
          <a:lstStyle/>
          <a:p>
            <a:r>
              <a:rPr lang="en-US" smtClean="0"/>
              <a:t>Bozza team</a:t>
            </a:r>
            <a:endParaRPr lang="en-US"/>
          </a:p>
        </p:txBody>
      </p:sp>
      <p:sp>
        <p:nvSpPr>
          <p:cNvPr id="7" name="Segnaposto numero diapositiva 6"/>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19492259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BF9BD03-A051-4A94-A252-57EDA98195E7}" type="datetime1">
              <a:rPr lang="en-US" smtClean="0"/>
              <a:t>5/4/2020</a:t>
            </a:fld>
            <a:endParaRPr lang="en-US"/>
          </a:p>
        </p:txBody>
      </p:sp>
      <p:sp>
        <p:nvSpPr>
          <p:cNvPr id="6" name="Segnaposto piè di pagina 5"/>
          <p:cNvSpPr>
            <a:spLocks noGrp="1"/>
          </p:cNvSpPr>
          <p:nvPr>
            <p:ph type="ftr" sz="quarter" idx="11"/>
          </p:nvPr>
        </p:nvSpPr>
        <p:spPr/>
        <p:txBody>
          <a:bodyPr/>
          <a:lstStyle/>
          <a:p>
            <a:r>
              <a:rPr lang="en-US" smtClean="0"/>
              <a:t>Bozza team</a:t>
            </a:r>
            <a:endParaRPr lang="en-US"/>
          </a:p>
        </p:txBody>
      </p:sp>
      <p:sp>
        <p:nvSpPr>
          <p:cNvPr id="7" name="Segnaposto numero diapositiva 6"/>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8602785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D803D84E-C57A-4543-89A1-92AEA7F6566F}" type="datetime1">
              <a:rPr lang="en-US" smtClean="0"/>
              <a:t>5/4/2020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16229649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BAB08690-CC93-4BCA-995F-A76076EC4466}" type="datetime1">
              <a:rPr lang="en-US" smtClean="0"/>
              <a:t>5/4/2020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220709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endParaRPr lang="it-IT" altLang="en-US"/>
          </a:p>
        </p:txBody>
      </p:sp>
      <p:sp>
        <p:nvSpPr>
          <p:cNvPr id="5" name="Footer Placeholder 4"/>
          <p:cNvSpPr>
            <a:spLocks noGrp="1"/>
          </p:cNvSpPr>
          <p:nvPr>
            <p:ph type="ftr" sz="quarter" idx="11"/>
          </p:nvPr>
        </p:nvSpPr>
        <p:spPr/>
        <p:txBody>
          <a:bodyPr/>
          <a:lstStyle/>
          <a:p>
            <a:endParaRPr lang="it-IT" altLang="en-US"/>
          </a:p>
        </p:txBody>
      </p:sp>
      <p:sp>
        <p:nvSpPr>
          <p:cNvPr id="6" name="Slide Number Placeholder 5"/>
          <p:cNvSpPr>
            <a:spLocks noGrp="1"/>
          </p:cNvSpPr>
          <p:nvPr>
            <p:ph type="sldNum" sz="quarter" idx="12"/>
          </p:nvPr>
        </p:nvSpPr>
        <p:spPr/>
        <p:txBody>
          <a:bodyPr/>
          <a:lstStyle/>
          <a:p>
            <a:fld id="{382EBCA6-A468-4612-A90D-22D4E1C2F6ED}" type="slidenum">
              <a:rPr lang="it-IT" altLang="en-US" smtClean="0"/>
              <a:pPr/>
              <a:t>‹N›</a:t>
            </a:fld>
            <a:endParaRPr lang="it-IT"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27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endParaRPr lang="it-IT" altLang="en-US"/>
          </a:p>
        </p:txBody>
      </p:sp>
      <p:sp>
        <p:nvSpPr>
          <p:cNvPr id="6" name="Footer Placeholder 5"/>
          <p:cNvSpPr>
            <a:spLocks noGrp="1"/>
          </p:cNvSpPr>
          <p:nvPr>
            <p:ph type="ftr" sz="quarter" idx="11"/>
          </p:nvPr>
        </p:nvSpPr>
        <p:spPr/>
        <p:txBody>
          <a:bodyPr/>
          <a:lstStyle/>
          <a:p>
            <a:endParaRPr lang="it-IT" altLang="en-US"/>
          </a:p>
        </p:txBody>
      </p:sp>
      <p:sp>
        <p:nvSpPr>
          <p:cNvPr id="7" name="Slide Number Placeholder 6"/>
          <p:cNvSpPr>
            <a:spLocks noGrp="1"/>
          </p:cNvSpPr>
          <p:nvPr>
            <p:ph type="sldNum" sz="quarter" idx="12"/>
          </p:nvPr>
        </p:nvSpPr>
        <p:spPr/>
        <p:txBody>
          <a:bodyPr/>
          <a:lstStyle/>
          <a:p>
            <a:fld id="{1E594198-4DF0-4BA5-AFD6-A85EE6654B11}" type="slidenum">
              <a:rPr lang="it-IT" altLang="en-US" smtClean="0"/>
              <a:pPr/>
              <a:t>‹N›</a:t>
            </a:fld>
            <a:endParaRPr lang="it-IT" altLang="en-US"/>
          </a:p>
        </p:txBody>
      </p:sp>
    </p:spTree>
    <p:extLst>
      <p:ext uri="{BB962C8B-B14F-4D97-AF65-F5344CB8AC3E}">
        <p14:creationId xmlns:p14="http://schemas.microsoft.com/office/powerpoint/2010/main" val="2991462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97280" y="2582335"/>
            <a:ext cx="493776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217920" y="2582334"/>
            <a:ext cx="493776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endParaRPr lang="it-IT" altLang="en-US"/>
          </a:p>
        </p:txBody>
      </p:sp>
      <p:sp>
        <p:nvSpPr>
          <p:cNvPr id="8" name="Footer Placeholder 7"/>
          <p:cNvSpPr>
            <a:spLocks noGrp="1"/>
          </p:cNvSpPr>
          <p:nvPr>
            <p:ph type="ftr" sz="quarter" idx="11"/>
          </p:nvPr>
        </p:nvSpPr>
        <p:spPr/>
        <p:txBody>
          <a:bodyPr/>
          <a:lstStyle/>
          <a:p>
            <a:endParaRPr lang="it-IT" altLang="en-US"/>
          </a:p>
        </p:txBody>
      </p:sp>
      <p:sp>
        <p:nvSpPr>
          <p:cNvPr id="9" name="Slide Number Placeholder 8"/>
          <p:cNvSpPr>
            <a:spLocks noGrp="1"/>
          </p:cNvSpPr>
          <p:nvPr>
            <p:ph type="sldNum" sz="quarter" idx="12"/>
          </p:nvPr>
        </p:nvSpPr>
        <p:spPr/>
        <p:txBody>
          <a:bodyPr/>
          <a:lstStyle/>
          <a:p>
            <a:fld id="{5C66B2EE-F0E8-4CB7-9695-AA358B1A93D4}" type="slidenum">
              <a:rPr lang="it-IT" altLang="en-US" smtClean="0"/>
              <a:pPr/>
              <a:t>‹N›</a:t>
            </a:fld>
            <a:endParaRPr lang="it-IT" altLang="en-US"/>
          </a:p>
        </p:txBody>
      </p:sp>
    </p:spTree>
    <p:extLst>
      <p:ext uri="{BB962C8B-B14F-4D97-AF65-F5344CB8AC3E}">
        <p14:creationId xmlns:p14="http://schemas.microsoft.com/office/powerpoint/2010/main" val="17763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endParaRPr lang="it-IT" altLang="en-US"/>
          </a:p>
        </p:txBody>
      </p:sp>
      <p:sp>
        <p:nvSpPr>
          <p:cNvPr id="4" name="Footer Placeholder 3"/>
          <p:cNvSpPr>
            <a:spLocks noGrp="1"/>
          </p:cNvSpPr>
          <p:nvPr>
            <p:ph type="ftr" sz="quarter" idx="11"/>
          </p:nvPr>
        </p:nvSpPr>
        <p:spPr/>
        <p:txBody>
          <a:bodyPr/>
          <a:lstStyle/>
          <a:p>
            <a:endParaRPr lang="it-IT" altLang="en-US"/>
          </a:p>
        </p:txBody>
      </p:sp>
      <p:sp>
        <p:nvSpPr>
          <p:cNvPr id="5" name="Slide Number Placeholder 4"/>
          <p:cNvSpPr>
            <a:spLocks noGrp="1"/>
          </p:cNvSpPr>
          <p:nvPr>
            <p:ph type="sldNum" sz="quarter" idx="12"/>
          </p:nvPr>
        </p:nvSpPr>
        <p:spPr/>
        <p:txBody>
          <a:bodyPr/>
          <a:lstStyle/>
          <a:p>
            <a:fld id="{2BD780A6-C341-4D2B-9407-9537C94DEF80}" type="slidenum">
              <a:rPr lang="it-IT" altLang="en-US" smtClean="0"/>
              <a:pPr/>
              <a:t>‹N›</a:t>
            </a:fld>
            <a:endParaRPr lang="it-IT" altLang="en-US"/>
          </a:p>
        </p:txBody>
      </p:sp>
    </p:spTree>
    <p:extLst>
      <p:ext uri="{BB962C8B-B14F-4D97-AF65-F5344CB8AC3E}">
        <p14:creationId xmlns:p14="http://schemas.microsoft.com/office/powerpoint/2010/main" val="3039262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it-IT"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ltLang="en-US"/>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1C8467AB-D5E3-4111-A63C-C1B5B464C2D0}" type="slidenum">
              <a:rPr lang="it-IT" altLang="en-US" smtClean="0">
                <a:solidFill>
                  <a:prstClr val="white"/>
                </a:solidFill>
              </a:rPr>
              <a:pPr/>
              <a:t>‹N›</a:t>
            </a:fld>
            <a:endParaRPr lang="it-IT" altLang="en-US">
              <a:solidFill>
                <a:prstClr val="white"/>
              </a:solidFill>
            </a:endParaRPr>
          </a:p>
        </p:txBody>
      </p:sp>
    </p:spTree>
    <p:extLst>
      <p:ext uri="{BB962C8B-B14F-4D97-AF65-F5344CB8AC3E}">
        <p14:creationId xmlns:p14="http://schemas.microsoft.com/office/powerpoint/2010/main" val="1935111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it-IT"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ltLang="en-US">
              <a:solidFill>
                <a:srgbClr val="344068"/>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F60B12-4D50-4874-87F2-F39F15CFC04C}" type="slidenum">
              <a:rPr lang="it-IT" altLang="en-US" smtClean="0">
                <a:solidFill>
                  <a:srgbClr val="344068"/>
                </a:solidFill>
              </a:rPr>
              <a:pPr/>
              <a:t>‹N›</a:t>
            </a:fld>
            <a:endParaRPr lang="it-IT" altLang="en-US">
              <a:solidFill>
                <a:srgbClr val="344068"/>
              </a:solidFill>
            </a:endParaRPr>
          </a:p>
        </p:txBody>
      </p:sp>
    </p:spTree>
    <p:extLst>
      <p:ext uri="{BB962C8B-B14F-4D97-AF65-F5344CB8AC3E}">
        <p14:creationId xmlns:p14="http://schemas.microsoft.com/office/powerpoint/2010/main" val="3414189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endParaRPr lang="it-IT" altLang="en-US"/>
          </a:p>
        </p:txBody>
      </p:sp>
      <p:sp>
        <p:nvSpPr>
          <p:cNvPr id="6" name="Footer Placeholder 5"/>
          <p:cNvSpPr>
            <a:spLocks noGrp="1"/>
          </p:cNvSpPr>
          <p:nvPr>
            <p:ph type="ftr" sz="quarter" idx="11"/>
          </p:nvPr>
        </p:nvSpPr>
        <p:spPr/>
        <p:txBody>
          <a:bodyPr/>
          <a:lstStyle/>
          <a:p>
            <a:endParaRPr lang="it-IT" altLang="en-US"/>
          </a:p>
        </p:txBody>
      </p:sp>
      <p:sp>
        <p:nvSpPr>
          <p:cNvPr id="7" name="Slide Number Placeholder 6"/>
          <p:cNvSpPr>
            <a:spLocks noGrp="1"/>
          </p:cNvSpPr>
          <p:nvPr>
            <p:ph type="sldNum" sz="quarter" idx="12"/>
          </p:nvPr>
        </p:nvSpPr>
        <p:spPr/>
        <p:txBody>
          <a:bodyPr/>
          <a:lstStyle/>
          <a:p>
            <a:fld id="{D23F76E1-3D81-42AF-A6AF-EBE31ACF4B6B}" type="slidenum">
              <a:rPr lang="it-IT" altLang="en-US" smtClean="0"/>
              <a:pPr/>
              <a:t>‹N›</a:t>
            </a:fld>
            <a:endParaRPr lang="it-IT" altLang="en-US"/>
          </a:p>
        </p:txBody>
      </p:sp>
    </p:spTree>
    <p:extLst>
      <p:ext uri="{BB962C8B-B14F-4D97-AF65-F5344CB8AC3E}">
        <p14:creationId xmlns:p14="http://schemas.microsoft.com/office/powerpoint/2010/main" val="157631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it-IT"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774C851-0E80-4E0B-8E41-045A3C291434}" type="slidenum">
              <a:rPr lang="it-IT" altLang="en-US" smtClean="0"/>
              <a:pPr/>
              <a:t>‹N›</a:t>
            </a:fld>
            <a:endParaRPr lang="it-IT"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906567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D5337-E14E-4654-BD74-801414267A8E}" type="datetime1">
              <a:rPr lang="en-US" smtClean="0"/>
              <a:t>5/4/2020</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Bozza team</a:t>
            </a:r>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3854B9-ED2E-48C5-9FDD-D1F9985D1242}" type="slidenum">
              <a:rPr lang="en-US" smtClean="0"/>
              <a:t>‹N›</a:t>
            </a:fld>
            <a:endParaRPr lang="en-US"/>
          </a:p>
        </p:txBody>
      </p:sp>
    </p:spTree>
    <p:extLst>
      <p:ext uri="{BB962C8B-B14F-4D97-AF65-F5344CB8AC3E}">
        <p14:creationId xmlns:p14="http://schemas.microsoft.com/office/powerpoint/2010/main" val="131144762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abrizio.crespi@unicatt.i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hyperlink" Target="http://www.contemplata.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a:extLs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B586B130-DF3B-4200-AE2D-23A6E102FF05}" type="slidenum">
              <a:rPr lang="en-US" sz="1200">
                <a:solidFill>
                  <a:prstClr val="black"/>
                </a:solidFill>
                <a:latin typeface="Garamond" pitchFamily="18" charset="0"/>
              </a:rPr>
              <a:pPr eaLnBrk="1" hangingPunct="1"/>
              <a:t>1</a:t>
            </a:fld>
            <a:endParaRPr lang="en-US" sz="1200" dirty="0">
              <a:solidFill>
                <a:prstClr val="black"/>
              </a:solidFill>
              <a:latin typeface="Garamond" pitchFamily="18" charset="0"/>
            </a:endParaRPr>
          </a:p>
        </p:txBody>
      </p:sp>
      <p:sp>
        <p:nvSpPr>
          <p:cNvPr id="2" name="Titolo 1"/>
          <p:cNvSpPr>
            <a:spLocks noGrp="1"/>
          </p:cNvSpPr>
          <p:nvPr>
            <p:ph type="ctrTitle" idx="4294967295"/>
          </p:nvPr>
        </p:nvSpPr>
        <p:spPr>
          <a:xfrm>
            <a:off x="554008" y="332656"/>
            <a:ext cx="10658475" cy="2203450"/>
          </a:xfrm>
          <a:solidFill>
            <a:srgbClr val="002060"/>
          </a:solidFill>
          <a:extLst>
            <a:ext uri="{FAA26D3D-D897-4be2-8F04-BA451C77F1D7}">
              <ma14:placeholderFlag xmlns="" xmlns:ma14="http://schemas.microsoft.com/office/mac/drawingml/2011/main" val="1"/>
            </a:ext>
          </a:extLst>
        </p:spPr>
        <p:txBody>
          <a:bodyPr>
            <a:noAutofit/>
          </a:bodyPr>
          <a:lstStyle/>
          <a:p>
            <a:pPr algn="ctr" eaLnBrk="1" hangingPunct="1">
              <a:lnSpc>
                <a:spcPct val="150000"/>
              </a:lnSpc>
              <a:defRPr/>
            </a:pPr>
            <a:r>
              <a:rPr lang="it-IT" sz="5400" b="1" dirty="0" smtClean="0">
                <a:solidFill>
                  <a:schemeClr val="bg1"/>
                </a:solidFill>
                <a:cs typeface="+mj-cs"/>
              </a:rPr>
              <a:t>Corso di Tecnica Bancaria</a:t>
            </a:r>
            <a:br>
              <a:rPr lang="it-IT" sz="5400" b="1" dirty="0" smtClean="0">
                <a:solidFill>
                  <a:schemeClr val="bg1"/>
                </a:solidFill>
                <a:cs typeface="+mj-cs"/>
              </a:rPr>
            </a:br>
            <a:r>
              <a:rPr lang="it-IT" sz="5400" b="1" dirty="0" smtClean="0">
                <a:solidFill>
                  <a:schemeClr val="bg1"/>
                </a:solidFill>
                <a:cs typeface="+mj-cs"/>
              </a:rPr>
              <a:t>(Cagliari - 2020)</a:t>
            </a:r>
          </a:p>
        </p:txBody>
      </p:sp>
      <p:sp>
        <p:nvSpPr>
          <p:cNvPr id="7" name="Rectangle 11"/>
          <p:cNvSpPr txBox="1">
            <a:spLocks noChangeArrowheads="1"/>
          </p:cNvSpPr>
          <p:nvPr/>
        </p:nvSpPr>
        <p:spPr bwMode="auto">
          <a:xfrm>
            <a:off x="307650" y="3432874"/>
            <a:ext cx="5414277" cy="255228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750" indent="-342750" algn="l" defTabSz="913998"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624" indent="-285624" algn="l" defTabSz="91399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500" indent="-228500" algn="l" defTabSz="913998"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498"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6497"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3496"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496"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497"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495"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it-IT" sz="1600" dirty="0">
                <a:solidFill>
                  <a:prstClr val="black"/>
                </a:solidFill>
                <a:latin typeface="Arial Narrow" pitchFamily="34" charset="0"/>
              </a:rPr>
              <a:t>Fabrizio Crespi, Università Cattolica e Università di Cagliari</a:t>
            </a:r>
          </a:p>
          <a:p>
            <a:pPr marL="0" indent="0">
              <a:lnSpc>
                <a:spcPct val="150000"/>
              </a:lnSpc>
              <a:buFont typeface="Arial" panose="020B0604020202020204" pitchFamily="34" charset="0"/>
              <a:buNone/>
            </a:pPr>
            <a:r>
              <a:rPr lang="it-IT" sz="1600" dirty="0" smtClean="0">
                <a:solidFill>
                  <a:prstClr val="black"/>
                </a:solidFill>
                <a:hlinkClick r:id="rId3"/>
              </a:rPr>
              <a:t>fabrizio.crespi@unicatt.it</a:t>
            </a:r>
            <a:r>
              <a:rPr lang="it-IT" sz="1600" dirty="0" smtClean="0">
                <a:solidFill>
                  <a:prstClr val="black"/>
                </a:solidFill>
              </a:rPr>
              <a:t>, fcrespi@unica.it</a:t>
            </a:r>
            <a:endParaRPr lang="it-IT" sz="1600" dirty="0">
              <a:solidFill>
                <a:prstClr val="black"/>
              </a:solidFill>
            </a:endParaRPr>
          </a:p>
          <a:p>
            <a:pPr marL="0" indent="0">
              <a:lnSpc>
                <a:spcPct val="150000"/>
              </a:lnSpc>
              <a:buFont typeface="Arial" panose="020B0604020202020204" pitchFamily="34" charset="0"/>
              <a:buNone/>
            </a:pPr>
            <a:r>
              <a:rPr lang="it-IT" sz="1600" i="1" dirty="0">
                <a:solidFill>
                  <a:prstClr val="black"/>
                </a:solidFill>
              </a:rPr>
              <a:t>https://</a:t>
            </a:r>
            <a:r>
              <a:rPr lang="it-IT" sz="1600" b="1" i="1" dirty="0">
                <a:solidFill>
                  <a:prstClr val="black"/>
                </a:solidFill>
              </a:rPr>
              <a:t>twitter</a:t>
            </a:r>
            <a:r>
              <a:rPr lang="it-IT" sz="1600" i="1" dirty="0">
                <a:solidFill>
                  <a:prstClr val="black"/>
                </a:solidFill>
              </a:rPr>
              <a:t>.com/</a:t>
            </a:r>
            <a:r>
              <a:rPr lang="it-IT" sz="1600" b="1" i="1" dirty="0">
                <a:solidFill>
                  <a:prstClr val="black"/>
                </a:solidFill>
              </a:rPr>
              <a:t>fabriziocrespi</a:t>
            </a:r>
            <a:r>
              <a:rPr lang="it-IT" sz="1600" i="1" dirty="0">
                <a:solidFill>
                  <a:prstClr val="black"/>
                </a:solidFill>
              </a:rPr>
              <a:t>1 </a:t>
            </a:r>
          </a:p>
          <a:p>
            <a:pPr marL="0" indent="0">
              <a:lnSpc>
                <a:spcPct val="150000"/>
              </a:lnSpc>
              <a:buFont typeface="Arial" panose="020B0604020202020204" pitchFamily="34" charset="0"/>
              <a:buNone/>
            </a:pPr>
            <a:r>
              <a:rPr lang="it-IT" sz="1600" i="1" dirty="0">
                <a:solidFill>
                  <a:prstClr val="black"/>
                </a:solidFill>
              </a:rPr>
              <a:t>https://www.facebook.com/contemplata.it</a:t>
            </a:r>
          </a:p>
          <a:p>
            <a:pPr marL="0" indent="0">
              <a:lnSpc>
                <a:spcPct val="150000"/>
              </a:lnSpc>
              <a:buFont typeface="Arial" panose="020B0604020202020204" pitchFamily="34" charset="0"/>
              <a:buNone/>
            </a:pPr>
            <a:r>
              <a:rPr lang="it-IT" sz="1600" i="1" dirty="0" smtClean="0">
                <a:solidFill>
                  <a:prstClr val="black"/>
                </a:solidFill>
                <a:hlinkClick r:id="rId4"/>
              </a:rPr>
              <a:t>www.contemplata.it</a:t>
            </a:r>
            <a:endParaRPr lang="it-IT" sz="1600" i="1" dirty="0" smtClean="0">
              <a:solidFill>
                <a:prstClr val="black"/>
              </a:solidFill>
            </a:endParaRPr>
          </a:p>
          <a:p>
            <a:pPr marL="0" indent="0">
              <a:lnSpc>
                <a:spcPct val="150000"/>
              </a:lnSpc>
              <a:buFont typeface="Arial" panose="020B0604020202020204" pitchFamily="34" charset="0"/>
              <a:buNone/>
            </a:pPr>
            <a:r>
              <a:rPr lang="en-US" sz="1600" dirty="0">
                <a:solidFill>
                  <a:prstClr val="black"/>
                </a:solidFill>
              </a:rPr>
              <a:t>www.linkedin.com/in/fabrizio-crespi-26476b175</a:t>
            </a:r>
            <a:endParaRPr lang="it-IT" sz="1600" dirty="0">
              <a:solidFill>
                <a:prstClr val="black"/>
              </a:solidFill>
            </a:endParaRPr>
          </a:p>
        </p:txBody>
      </p:sp>
      <p:pic>
        <p:nvPicPr>
          <p:cNvPr id="8" name="Immagine 7"/>
          <p:cNvPicPr>
            <a:picLocks noChangeAspect="1"/>
          </p:cNvPicPr>
          <p:nvPr/>
        </p:nvPicPr>
        <p:blipFill>
          <a:blip r:embed="rId5"/>
          <a:stretch>
            <a:fillRect/>
          </a:stretch>
        </p:blipFill>
        <p:spPr>
          <a:xfrm>
            <a:off x="6566708" y="4448772"/>
            <a:ext cx="3333750" cy="1304613"/>
          </a:xfrm>
          <a:prstGeom prst="rect">
            <a:avLst/>
          </a:prstGeom>
          <a:ln w="88900" cap="sq" cmpd="thickThin">
            <a:solidFill>
              <a:srgbClr val="000000"/>
            </a:solidFill>
            <a:prstDash val="solid"/>
            <a:miter lim="800000"/>
          </a:ln>
          <a:effectLst>
            <a:innerShdw blurRad="76200">
              <a:srgbClr val="000000"/>
            </a:innerShdw>
          </a:effectLst>
        </p:spPr>
      </p:pic>
      <p:pic>
        <p:nvPicPr>
          <p:cNvPr id="9" name="Immagin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17539" y="3761272"/>
            <a:ext cx="1780498" cy="2016551"/>
          </a:xfrm>
          <a:prstGeom prst="rect">
            <a:avLst/>
          </a:prstGeom>
        </p:spPr>
      </p:pic>
    </p:spTree>
    <p:extLst>
      <p:ext uri="{BB962C8B-B14F-4D97-AF65-F5344CB8AC3E}">
        <p14:creationId xmlns:p14="http://schemas.microsoft.com/office/powerpoint/2010/main" val="1782339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345AB839-1077-4103-9CA8-BAE70CE3CEBE}" type="slidenum">
              <a:rPr lang="it-IT" altLang="en-US"/>
              <a:pPr>
                <a:defRPr/>
              </a:pPr>
              <a:t>10</a:t>
            </a:fld>
            <a:endParaRPr lang="it-IT" altLang="en-US"/>
          </a:p>
        </p:txBody>
      </p:sp>
      <p:sp>
        <p:nvSpPr>
          <p:cNvPr id="18436" name="Rectangle 2"/>
          <p:cNvSpPr>
            <a:spLocks noGrp="1" noChangeArrowheads="1"/>
          </p:cNvSpPr>
          <p:nvPr>
            <p:ph idx="4294967295"/>
          </p:nvPr>
        </p:nvSpPr>
        <p:spPr>
          <a:xfrm>
            <a:off x="767408" y="404664"/>
            <a:ext cx="10801200" cy="5649913"/>
          </a:xfrm>
        </p:spPr>
        <p:txBody>
          <a:bodyPr>
            <a:noAutofit/>
          </a:bodyPr>
          <a:lstStyle/>
          <a:p>
            <a:pPr algn="just" eaLnBrk="1" hangingPunct="1">
              <a:lnSpc>
                <a:spcPct val="150000"/>
              </a:lnSpc>
            </a:pPr>
            <a:r>
              <a:rPr lang="it-IT" sz="2600" dirty="0"/>
              <a:t>E</a:t>
            </a:r>
            <a:r>
              <a:rPr lang="it-IT" sz="2600" dirty="0" smtClean="0"/>
              <a:t>quilibrio </a:t>
            </a:r>
            <a:r>
              <a:rPr lang="it-IT" sz="2600" dirty="0"/>
              <a:t>statico-dinamico fra la composizione degli impieghi e quella della raccolta</a:t>
            </a:r>
          </a:p>
          <a:p>
            <a:pPr algn="just" eaLnBrk="1" hangingPunct="1">
              <a:lnSpc>
                <a:spcPct val="150000"/>
              </a:lnSpc>
            </a:pPr>
            <a:r>
              <a:rPr lang="it-IT" sz="2600" dirty="0"/>
              <a:t>Al riguardo conviene concentrare l’attenzione sul concetto di </a:t>
            </a:r>
            <a:r>
              <a:rPr lang="it-IT" sz="2600" b="1" u="sng" dirty="0"/>
              <a:t>struttura per scadenze</a:t>
            </a:r>
            <a:r>
              <a:rPr lang="it-IT" sz="2600" dirty="0"/>
              <a:t>.</a:t>
            </a:r>
          </a:p>
          <a:p>
            <a:pPr algn="just" eaLnBrk="1" hangingPunct="1">
              <a:lnSpc>
                <a:spcPct val="150000"/>
              </a:lnSpc>
            </a:pPr>
            <a:r>
              <a:rPr lang="it-IT" sz="2600" dirty="0"/>
              <a:t>Appare in prima approssimazione corretto affermare che debba sussistere una condizione di corrispondenza (di equilibrio o di </a:t>
            </a:r>
            <a:r>
              <a:rPr lang="it-IT" sz="2600" b="1" u="sng" dirty="0" err="1"/>
              <a:t>matching</a:t>
            </a:r>
            <a:r>
              <a:rPr lang="it-IT" sz="2600" dirty="0"/>
              <a:t>) fra le scadenze dei contratti di finanziamento (prestiti) e scadenze dei contratti di indebitamento (depositi, obbligazioni, pronti contro termine)</a:t>
            </a:r>
          </a:p>
        </p:txBody>
      </p:sp>
    </p:spTree>
    <p:extLst>
      <p:ext uri="{BB962C8B-B14F-4D97-AF65-F5344CB8AC3E}">
        <p14:creationId xmlns:p14="http://schemas.microsoft.com/office/powerpoint/2010/main" val="21579335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701E8E87-07F5-4326-B84C-75BE2C001D81}" type="slidenum">
              <a:rPr lang="it-IT" altLang="en-US"/>
              <a:pPr>
                <a:defRPr/>
              </a:pPr>
              <a:t>11</a:t>
            </a:fld>
            <a:endParaRPr lang="it-IT" altLang="en-US"/>
          </a:p>
        </p:txBody>
      </p:sp>
      <p:sp>
        <p:nvSpPr>
          <p:cNvPr id="19460" name="Rectangle 2"/>
          <p:cNvSpPr>
            <a:spLocks noGrp="1" noChangeArrowheads="1"/>
          </p:cNvSpPr>
          <p:nvPr>
            <p:ph idx="4294967295"/>
          </p:nvPr>
        </p:nvSpPr>
        <p:spPr>
          <a:xfrm>
            <a:off x="623392" y="548680"/>
            <a:ext cx="10742612" cy="5649913"/>
          </a:xfrm>
        </p:spPr>
        <p:txBody>
          <a:bodyPr>
            <a:normAutofit/>
          </a:bodyPr>
          <a:lstStyle/>
          <a:p>
            <a:pPr algn="just" eaLnBrk="1" hangingPunct="1">
              <a:lnSpc>
                <a:spcPct val="150000"/>
              </a:lnSpc>
            </a:pPr>
            <a:r>
              <a:rPr lang="it-IT" sz="2400" dirty="0"/>
              <a:t>Questo equilibrio di scadenza – generalizzabile nella condizione di </a:t>
            </a:r>
            <a:r>
              <a:rPr lang="it-IT" sz="2400" b="1" u="sng" dirty="0">
                <a:solidFill>
                  <a:srgbClr val="FF3300"/>
                </a:solidFill>
              </a:rPr>
              <a:t>eguaglianza fra la scadenza media ponderata dell’attivo e quella del passivo</a:t>
            </a:r>
            <a:r>
              <a:rPr lang="it-IT" sz="2400" dirty="0"/>
              <a:t> (che, si noti, non impone necessariamente una di eguaglianza per importo e scadenza fra singoli contratti di indebitamento e singoli contratti di impiego) – apparirebbe opportuno dal punto di vista del corretto governo dell’equilibrio finanziario, poiché </a:t>
            </a:r>
            <a:r>
              <a:rPr lang="it-IT" sz="2400" u="sng" dirty="0"/>
              <a:t>occorrerebbe evitare che la banca si veda impegnata a far fronte al rimborso di passività prima che la naturale estinzione (scadenza) degli impieghi effettuati renda disponibili i flussi monetari (liquidità) allo scopo necessari    </a:t>
            </a:r>
            <a:endParaRPr lang="it-IT" sz="2400" u="sng" dirty="0">
              <a:solidFill>
                <a:srgbClr val="FF3300"/>
              </a:solidFill>
            </a:endParaRPr>
          </a:p>
        </p:txBody>
      </p:sp>
    </p:spTree>
    <p:extLst>
      <p:ext uri="{BB962C8B-B14F-4D97-AF65-F5344CB8AC3E}">
        <p14:creationId xmlns:p14="http://schemas.microsoft.com/office/powerpoint/2010/main" val="4193415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9ADE8599-ED7E-4496-AFD2-625BC581E2EE}" type="slidenum">
              <a:rPr lang="it-IT" altLang="en-US"/>
              <a:pPr>
                <a:defRPr/>
              </a:pPr>
              <a:t>12</a:t>
            </a:fld>
            <a:endParaRPr lang="it-IT" altLang="en-US"/>
          </a:p>
        </p:txBody>
      </p:sp>
      <p:sp>
        <p:nvSpPr>
          <p:cNvPr id="20484" name="Rectangle 2"/>
          <p:cNvSpPr>
            <a:spLocks noGrp="1" noChangeArrowheads="1"/>
          </p:cNvSpPr>
          <p:nvPr>
            <p:ph idx="4294967295"/>
          </p:nvPr>
        </p:nvSpPr>
        <p:spPr>
          <a:xfrm>
            <a:off x="911424" y="404664"/>
            <a:ext cx="10801350" cy="5649913"/>
          </a:xfrm>
        </p:spPr>
        <p:txBody>
          <a:bodyPr/>
          <a:lstStyle/>
          <a:p>
            <a:pPr algn="just" eaLnBrk="1" hangingPunct="1">
              <a:lnSpc>
                <a:spcPct val="140000"/>
              </a:lnSpc>
            </a:pPr>
            <a:r>
              <a:rPr lang="it-IT" sz="1800" dirty="0"/>
              <a:t>L’osservazione della realtà delle strutture patrimoniali delle banche (attivo-passivo) pone in evidenza una situazione ben diversa</a:t>
            </a:r>
          </a:p>
          <a:p>
            <a:pPr algn="just" eaLnBrk="1" hangingPunct="1">
              <a:lnSpc>
                <a:spcPct val="140000"/>
              </a:lnSpc>
            </a:pPr>
            <a:r>
              <a:rPr lang="it-IT" sz="1800" dirty="0"/>
              <a:t>Nella generalità si rileva infatti che la struttura per scadenze del passivo si configura con orizzonti temporali assai più ravvicinati di quelle dell’attivo</a:t>
            </a:r>
          </a:p>
          <a:p>
            <a:pPr algn="just" eaLnBrk="1" hangingPunct="1">
              <a:lnSpc>
                <a:spcPct val="140000"/>
              </a:lnSpc>
            </a:pPr>
            <a:r>
              <a:rPr lang="it-IT" sz="1800" dirty="0"/>
              <a:t>In altre parole, </a:t>
            </a:r>
            <a:r>
              <a:rPr lang="it-IT" sz="1800" b="1" u="sng" dirty="0"/>
              <a:t>la scadenza media ponderata dell’attivo è notevolmente superiore a quella del </a:t>
            </a:r>
            <a:r>
              <a:rPr lang="it-IT" sz="1800" b="1" u="sng" dirty="0" smtClean="0"/>
              <a:t>passivo</a:t>
            </a:r>
          </a:p>
          <a:p>
            <a:pPr algn="just" eaLnBrk="1" hangingPunct="1">
              <a:lnSpc>
                <a:spcPct val="140000"/>
              </a:lnSpc>
            </a:pPr>
            <a:r>
              <a:rPr lang="it-IT" sz="1800" dirty="0"/>
              <a:t>Infatti, fondandosi sull’osservazione della realtà, si è soliti dire che la banca svolge sistematicamente una “</a:t>
            </a:r>
            <a:r>
              <a:rPr lang="it-IT" sz="1800" b="1" u="sng" dirty="0"/>
              <a:t>funzione di trasformazione delle scadenze</a:t>
            </a:r>
            <a:r>
              <a:rPr lang="it-IT" sz="1800" dirty="0"/>
              <a:t>” ed è in grado, ciononostante, di mantenere dinamicamente una condizione di equilibrio finanziario (sostenibile) </a:t>
            </a:r>
          </a:p>
          <a:p>
            <a:pPr algn="just" eaLnBrk="1" hangingPunct="1">
              <a:lnSpc>
                <a:spcPct val="140000"/>
              </a:lnSpc>
            </a:pPr>
            <a:r>
              <a:rPr lang="it-IT" sz="1800" dirty="0"/>
              <a:t>Rappresentando la situazione con parole ancora diverse: l’operatività corrente della gestione bancaria nell’ambito dell’intermediazione creditizia dimostra nei fatti che la politica della </a:t>
            </a:r>
            <a:r>
              <a:rPr lang="it-IT" sz="1800" u="sng" dirty="0"/>
              <a:t>composizione per scadenze della raccolta dispone di notevoli gradi di libertà rispetto alla composizione per scadenze degli impieghi </a:t>
            </a:r>
          </a:p>
          <a:p>
            <a:pPr algn="just" eaLnBrk="1" hangingPunct="1">
              <a:lnSpc>
                <a:spcPct val="140000"/>
              </a:lnSpc>
            </a:pPr>
            <a:endParaRPr lang="it-IT" sz="1800" b="1" u="sng" dirty="0"/>
          </a:p>
        </p:txBody>
      </p:sp>
    </p:spTree>
    <p:extLst>
      <p:ext uri="{BB962C8B-B14F-4D97-AF65-F5344CB8AC3E}">
        <p14:creationId xmlns:p14="http://schemas.microsoft.com/office/powerpoint/2010/main" val="30542027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D991011A-8FCE-4AEB-BD47-1AED613250AA}" type="slidenum">
              <a:rPr lang="it-IT" altLang="en-US"/>
              <a:pPr>
                <a:defRPr/>
              </a:pPr>
              <a:t>13</a:t>
            </a:fld>
            <a:endParaRPr lang="it-IT" altLang="en-US"/>
          </a:p>
        </p:txBody>
      </p:sp>
      <p:sp>
        <p:nvSpPr>
          <p:cNvPr id="22532" name="Rectangle 2"/>
          <p:cNvSpPr>
            <a:spLocks noGrp="1" noChangeArrowheads="1"/>
          </p:cNvSpPr>
          <p:nvPr>
            <p:ph idx="4294967295"/>
          </p:nvPr>
        </p:nvSpPr>
        <p:spPr>
          <a:xfrm>
            <a:off x="479376" y="548680"/>
            <a:ext cx="11223602" cy="5473700"/>
          </a:xfrm>
        </p:spPr>
        <p:txBody>
          <a:bodyPr>
            <a:normAutofit/>
          </a:bodyPr>
          <a:lstStyle/>
          <a:p>
            <a:pPr marL="609600" indent="-609600" algn="just">
              <a:lnSpc>
                <a:spcPct val="130000"/>
              </a:lnSpc>
            </a:pPr>
            <a:r>
              <a:rPr lang="it-IT" sz="2800" dirty="0"/>
              <a:t>Occorre perciò esaminare le condizioni di </a:t>
            </a:r>
            <a:r>
              <a:rPr lang="it-IT" sz="2800" b="1" u="sng" dirty="0"/>
              <a:t>sostenibilità</a:t>
            </a:r>
            <a:r>
              <a:rPr lang="it-IT" sz="2800" dirty="0"/>
              <a:t> della menzionata trasformazione delle scadenze esaminando con attenzione:</a:t>
            </a:r>
          </a:p>
          <a:p>
            <a:pPr marL="609600" indent="-609600" algn="just">
              <a:lnSpc>
                <a:spcPct val="130000"/>
              </a:lnSpc>
              <a:buFontTx/>
              <a:buAutoNum type="alphaLcParenR"/>
            </a:pPr>
            <a:r>
              <a:rPr lang="it-IT" sz="2800" dirty="0"/>
              <a:t>Le </a:t>
            </a:r>
            <a:r>
              <a:rPr lang="it-IT" sz="2800" b="1" u="sng" dirty="0"/>
              <a:t>cause</a:t>
            </a:r>
            <a:r>
              <a:rPr lang="it-IT" sz="2800" dirty="0"/>
              <a:t> che la determinano e i motivi che la rendono conveniente</a:t>
            </a:r>
          </a:p>
          <a:p>
            <a:pPr marL="609600" indent="-609600" algn="just">
              <a:lnSpc>
                <a:spcPct val="130000"/>
              </a:lnSpc>
              <a:buFontTx/>
              <a:buAutoNum type="alphaLcParenR"/>
            </a:pPr>
            <a:r>
              <a:rPr lang="it-IT" sz="2800" dirty="0"/>
              <a:t>I </a:t>
            </a:r>
            <a:r>
              <a:rPr lang="it-IT" sz="2800" b="1" u="sng" dirty="0"/>
              <a:t>rischi </a:t>
            </a:r>
            <a:r>
              <a:rPr lang="it-IT" sz="2800" dirty="0"/>
              <a:t>che ne derivano</a:t>
            </a:r>
          </a:p>
          <a:p>
            <a:pPr marL="609600" indent="-609600" algn="just">
              <a:lnSpc>
                <a:spcPct val="130000"/>
              </a:lnSpc>
              <a:buFontTx/>
              <a:buAutoNum type="alphaLcParenR"/>
            </a:pPr>
            <a:r>
              <a:rPr lang="it-IT" sz="2800" dirty="0"/>
              <a:t>I modi con cui la banca riesce a </a:t>
            </a:r>
            <a:r>
              <a:rPr lang="it-IT" sz="2800" b="1" u="sng" dirty="0"/>
              <a:t>governare questi rischi</a:t>
            </a:r>
            <a:r>
              <a:rPr lang="it-IT" sz="2800" dirty="0"/>
              <a:t>, minimizzando il loro impatto sul proprio equilibrio reddituale e finanziario</a:t>
            </a:r>
          </a:p>
        </p:txBody>
      </p:sp>
    </p:spTree>
    <p:extLst>
      <p:ext uri="{BB962C8B-B14F-4D97-AF65-F5344CB8AC3E}">
        <p14:creationId xmlns:p14="http://schemas.microsoft.com/office/powerpoint/2010/main" val="7310812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956213B4-1AA7-4C7B-A4DA-EB66B8437E3C}" type="slidenum">
              <a:rPr lang="it-IT" altLang="en-US"/>
              <a:pPr>
                <a:defRPr/>
              </a:pPr>
              <a:t>14</a:t>
            </a:fld>
            <a:endParaRPr lang="it-IT" altLang="en-US"/>
          </a:p>
        </p:txBody>
      </p:sp>
      <p:sp>
        <p:nvSpPr>
          <p:cNvPr id="23556" name="Rectangle 2"/>
          <p:cNvSpPr>
            <a:spLocks noGrp="1" noChangeArrowheads="1"/>
          </p:cNvSpPr>
          <p:nvPr>
            <p:ph type="title" idx="4294967295"/>
          </p:nvPr>
        </p:nvSpPr>
        <p:spPr>
          <a:xfrm>
            <a:off x="479376" y="260648"/>
            <a:ext cx="8229600" cy="703263"/>
          </a:xfrm>
          <a:solidFill>
            <a:srgbClr val="CCECFF"/>
          </a:solidFill>
        </p:spPr>
        <p:txBody>
          <a:bodyPr/>
          <a:lstStyle/>
          <a:p>
            <a:pPr algn="ctr" eaLnBrk="1" hangingPunct="1"/>
            <a:r>
              <a:rPr lang="it-IT" sz="3200" b="1"/>
              <a:t>Cause della trasformazione delle scadenze</a:t>
            </a:r>
          </a:p>
        </p:txBody>
      </p:sp>
      <p:sp>
        <p:nvSpPr>
          <p:cNvPr id="23557" name="Rectangle 3"/>
          <p:cNvSpPr>
            <a:spLocks noGrp="1" noChangeArrowheads="1"/>
          </p:cNvSpPr>
          <p:nvPr>
            <p:ph idx="4294967295"/>
          </p:nvPr>
        </p:nvSpPr>
        <p:spPr>
          <a:xfrm>
            <a:off x="513625" y="1268760"/>
            <a:ext cx="11415023" cy="4645025"/>
          </a:xfrm>
        </p:spPr>
        <p:txBody>
          <a:bodyPr/>
          <a:lstStyle/>
          <a:p>
            <a:pPr algn="just" eaLnBrk="1" hangingPunct="1">
              <a:lnSpc>
                <a:spcPct val="150000"/>
              </a:lnSpc>
            </a:pPr>
            <a:r>
              <a:rPr lang="it-IT" sz="2100" dirty="0"/>
              <a:t>Vanno ricercate primariamente nelle </a:t>
            </a:r>
            <a:r>
              <a:rPr lang="it-IT" sz="2100" b="1" u="sng" dirty="0"/>
              <a:t>preferenze della clientela</a:t>
            </a:r>
            <a:r>
              <a:rPr lang="it-IT" sz="2100" dirty="0"/>
              <a:t>.</a:t>
            </a:r>
          </a:p>
          <a:p>
            <a:pPr algn="just" eaLnBrk="1" hangingPunct="1">
              <a:lnSpc>
                <a:spcPct val="150000"/>
              </a:lnSpc>
            </a:pPr>
            <a:r>
              <a:rPr lang="it-IT" sz="2000" dirty="0"/>
              <a:t>Da un lato le </a:t>
            </a:r>
            <a:r>
              <a:rPr lang="it-IT" sz="2000" b="1" u="sng" dirty="0"/>
              <a:t>imprese finanziate</a:t>
            </a:r>
            <a:r>
              <a:rPr lang="it-IT" sz="2000" dirty="0"/>
              <a:t> esprimono mediamente fabbisogni finanziari durevoli nel tempo e proiettati su orizzonti temporali non ravvicinati (investimenti in capitale fisso e in parte capitale circolante)</a:t>
            </a:r>
          </a:p>
          <a:p>
            <a:pPr algn="just" eaLnBrk="1" hangingPunct="1">
              <a:lnSpc>
                <a:spcPct val="150000"/>
              </a:lnSpc>
            </a:pPr>
            <a:r>
              <a:rPr lang="it-IT" sz="2000" dirty="0"/>
              <a:t>Dall’altro lato la </a:t>
            </a:r>
            <a:r>
              <a:rPr lang="it-IT" sz="2000" b="1" u="sng" dirty="0"/>
              <a:t>clientela depositante</a:t>
            </a:r>
            <a:r>
              <a:rPr lang="it-IT" sz="2000" dirty="0"/>
              <a:t> esprime una marcata preferenza per la liquidità, che deriva anzitutto dalla decisione di mantenere e di disporre di adeguati fondi di cassa in forme tecniche di deposito (i depositi in conto corrente) che hanno una specifica funzione monetaria (moneta scritturale)</a:t>
            </a:r>
          </a:p>
          <a:p>
            <a:pPr eaLnBrk="1" hangingPunct="1">
              <a:lnSpc>
                <a:spcPct val="150000"/>
              </a:lnSpc>
              <a:buFont typeface="Wingdings" pitchFamily="2" charset="2"/>
              <a:buNone/>
            </a:pPr>
            <a:endParaRPr lang="it-IT" sz="2100" dirty="0"/>
          </a:p>
        </p:txBody>
      </p:sp>
    </p:spTree>
    <p:extLst>
      <p:ext uri="{BB962C8B-B14F-4D97-AF65-F5344CB8AC3E}">
        <p14:creationId xmlns:p14="http://schemas.microsoft.com/office/powerpoint/2010/main" val="1843850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E54073C7-33C5-4E86-A967-586218758B4E}" type="slidenum">
              <a:rPr lang="it-IT" altLang="en-US"/>
              <a:pPr>
                <a:defRPr/>
              </a:pPr>
              <a:t>15</a:t>
            </a:fld>
            <a:endParaRPr lang="it-IT" altLang="en-US"/>
          </a:p>
        </p:txBody>
      </p:sp>
      <p:sp>
        <p:nvSpPr>
          <p:cNvPr id="24580" name="Rectangle 2"/>
          <p:cNvSpPr>
            <a:spLocks noGrp="1" noChangeArrowheads="1"/>
          </p:cNvSpPr>
          <p:nvPr>
            <p:ph idx="4294967295"/>
          </p:nvPr>
        </p:nvSpPr>
        <p:spPr>
          <a:xfrm>
            <a:off x="263352" y="404664"/>
            <a:ext cx="11521280" cy="5473700"/>
          </a:xfrm>
        </p:spPr>
        <p:txBody>
          <a:bodyPr>
            <a:noAutofit/>
          </a:bodyPr>
          <a:lstStyle/>
          <a:p>
            <a:pPr marL="609600" indent="-609600" algn="just">
              <a:lnSpc>
                <a:spcPct val="160000"/>
              </a:lnSpc>
            </a:pPr>
            <a:r>
              <a:rPr lang="it-IT" sz="2600" dirty="0"/>
              <a:t>Tutto ciò si riflette nella composizione del passivo</a:t>
            </a:r>
          </a:p>
          <a:p>
            <a:pPr marL="609600" indent="-609600" algn="just">
              <a:lnSpc>
                <a:spcPct val="160000"/>
              </a:lnSpc>
            </a:pPr>
            <a:r>
              <a:rPr lang="it-IT" sz="2600" dirty="0"/>
              <a:t>Ne deriva che la stessa configurazione delle domande della clientela attiva e passiva impone alla banca condizioni di raccolta che determinano una scadenza media ponderata del passivo notevolmente più breve di quella dell’attivo</a:t>
            </a:r>
          </a:p>
          <a:p>
            <a:pPr marL="609600" indent="-609600" algn="just">
              <a:lnSpc>
                <a:spcPct val="160000"/>
              </a:lnSpc>
            </a:pPr>
            <a:r>
              <a:rPr lang="it-IT" sz="2600" dirty="0"/>
              <a:t>Se la banca attuasse politiche di raccolta finalizzate a ridurre la trasformazione delle scadenze preferite dagli agenti dell’economia reale, essa dovrebbe rinunciare a una quota rilevante delle opportunità di raccolta e di impiego</a:t>
            </a:r>
          </a:p>
        </p:txBody>
      </p:sp>
    </p:spTree>
    <p:extLst>
      <p:ext uri="{BB962C8B-B14F-4D97-AF65-F5344CB8AC3E}">
        <p14:creationId xmlns:p14="http://schemas.microsoft.com/office/powerpoint/2010/main" val="999501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7E82E4A8-BC78-4D7C-B476-AEADB180A5C8}" type="slidenum">
              <a:rPr lang="it-IT" altLang="en-US"/>
              <a:pPr>
                <a:defRPr/>
              </a:pPr>
              <a:t>16</a:t>
            </a:fld>
            <a:endParaRPr lang="it-IT" altLang="en-US"/>
          </a:p>
        </p:txBody>
      </p:sp>
      <p:sp>
        <p:nvSpPr>
          <p:cNvPr id="25604" name="Rectangle 2"/>
          <p:cNvSpPr>
            <a:spLocks noGrp="1" noChangeArrowheads="1"/>
          </p:cNvSpPr>
          <p:nvPr>
            <p:ph idx="4294967295"/>
          </p:nvPr>
        </p:nvSpPr>
        <p:spPr>
          <a:xfrm>
            <a:off x="767408" y="620688"/>
            <a:ext cx="10729912" cy="5473700"/>
          </a:xfrm>
        </p:spPr>
        <p:txBody>
          <a:bodyPr/>
          <a:lstStyle/>
          <a:p>
            <a:pPr marL="609600" indent="-609600" algn="just">
              <a:lnSpc>
                <a:spcPct val="160000"/>
              </a:lnSpc>
            </a:pPr>
            <a:r>
              <a:rPr lang="it-IT" sz="2000" dirty="0"/>
              <a:t>Occorre aggiungere che </a:t>
            </a:r>
            <a:r>
              <a:rPr lang="it-IT" sz="2000" u="sng" dirty="0"/>
              <a:t>il bilanciamento delle scadenze non sarebbe neppure conveniente dal punto di vista dell’equilibrio reddituale</a:t>
            </a:r>
            <a:r>
              <a:rPr lang="it-IT" sz="2000" dirty="0"/>
              <a:t> della gestione bancaria.</a:t>
            </a:r>
          </a:p>
          <a:p>
            <a:pPr marL="609600" indent="-609600" algn="just">
              <a:lnSpc>
                <a:spcPct val="160000"/>
              </a:lnSpc>
            </a:pPr>
            <a:r>
              <a:rPr lang="it-IT" sz="2000" dirty="0"/>
              <a:t>Se si considera che la struttura per scadenze dei tassi d’interesse esprime solitamente una funzione crescente, in incorporando remunerazioni maggiori per più lunghe durate, risulta evidente che la trasformazione delle scadenze genera margini d’interesse unitari – differenza tra ricavi per interessi attivi e costi per interessi passivi, rapportata al totale dell’attivo finanziario – maggiori di quelli che alternativamente si otterrebbero con strutture attivo-passivo bilanciate </a:t>
            </a:r>
          </a:p>
        </p:txBody>
      </p:sp>
    </p:spTree>
    <p:extLst>
      <p:ext uri="{BB962C8B-B14F-4D97-AF65-F5344CB8AC3E}">
        <p14:creationId xmlns:p14="http://schemas.microsoft.com/office/powerpoint/2010/main" val="2854046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820B262B-1A57-4B6B-8E60-CA53ED5ED2CA}" type="slidenum">
              <a:rPr lang="it-IT" altLang="en-US"/>
              <a:pPr>
                <a:defRPr/>
              </a:pPr>
              <a:t>17</a:t>
            </a:fld>
            <a:endParaRPr lang="it-IT" altLang="en-US"/>
          </a:p>
        </p:txBody>
      </p:sp>
      <p:sp>
        <p:nvSpPr>
          <p:cNvPr id="26628" name="Rectangle 2"/>
          <p:cNvSpPr>
            <a:spLocks noGrp="1" noChangeArrowheads="1"/>
          </p:cNvSpPr>
          <p:nvPr>
            <p:ph type="title" idx="4294967295"/>
          </p:nvPr>
        </p:nvSpPr>
        <p:spPr>
          <a:xfrm>
            <a:off x="2063552" y="192709"/>
            <a:ext cx="8229600" cy="558800"/>
          </a:xfrm>
          <a:solidFill>
            <a:srgbClr val="CCECFF"/>
          </a:solidFill>
        </p:spPr>
        <p:txBody>
          <a:bodyPr/>
          <a:lstStyle/>
          <a:p>
            <a:pPr algn="ctr" eaLnBrk="1" hangingPunct="1"/>
            <a:r>
              <a:rPr lang="it-IT" sz="3200" b="1" dirty="0"/>
              <a:t>Rischi della trasformazione delle scadenze</a:t>
            </a:r>
          </a:p>
        </p:txBody>
      </p:sp>
      <p:sp>
        <p:nvSpPr>
          <p:cNvPr id="26629" name="Rectangle 3"/>
          <p:cNvSpPr>
            <a:spLocks noGrp="1" noChangeArrowheads="1"/>
          </p:cNvSpPr>
          <p:nvPr>
            <p:ph idx="4294967295"/>
          </p:nvPr>
        </p:nvSpPr>
        <p:spPr>
          <a:xfrm>
            <a:off x="644870" y="1066441"/>
            <a:ext cx="11355786" cy="5078412"/>
          </a:xfrm>
        </p:spPr>
        <p:txBody>
          <a:bodyPr/>
          <a:lstStyle/>
          <a:p>
            <a:pPr algn="just" eaLnBrk="1" hangingPunct="1">
              <a:lnSpc>
                <a:spcPct val="130000"/>
              </a:lnSpc>
            </a:pPr>
            <a:r>
              <a:rPr lang="it-IT" sz="2000" dirty="0"/>
              <a:t>La trasformazione delle scadenze comporta </a:t>
            </a:r>
            <a:r>
              <a:rPr lang="it-IT" sz="2000" b="1" u="sng" dirty="0"/>
              <a:t>rischi specifici</a:t>
            </a:r>
            <a:r>
              <a:rPr lang="it-IT" sz="2000" dirty="0"/>
              <a:t> la cui natura e dimensione devono essere comprese per spiegare il contesto in cui la politica della raccolta diretta sviluppa le proprie decisioni e azioni. In particolare si evidenziano:</a:t>
            </a:r>
          </a:p>
          <a:p>
            <a:pPr algn="just" eaLnBrk="1" hangingPunct="1">
              <a:lnSpc>
                <a:spcPct val="130000"/>
              </a:lnSpc>
              <a:buFont typeface="Wingdings" pitchFamily="2" charset="2"/>
              <a:buAutoNum type="arabicParenR"/>
            </a:pPr>
            <a:r>
              <a:rPr lang="it-IT" sz="2000" b="1" u="sng" dirty="0"/>
              <a:t>Rischio di liquidità</a:t>
            </a:r>
            <a:r>
              <a:rPr lang="it-IT" sz="2000" dirty="0"/>
              <a:t>: la minore durata media del passivo rispetto all’attivo può determinare situazioni di squilibrio finanziario, se i flussi di cassa in uscita determinati dall’estinzione delle passività superano o precedono nel tempo flussi di cassa  in entrata derivanti dal rimborso dei finanziamenti concessi</a:t>
            </a:r>
          </a:p>
          <a:p>
            <a:pPr algn="just" eaLnBrk="1" hangingPunct="1">
              <a:lnSpc>
                <a:spcPct val="130000"/>
              </a:lnSpc>
              <a:buFont typeface="Wingdings" pitchFamily="2" charset="2"/>
              <a:buAutoNum type="arabicParenR"/>
            </a:pPr>
            <a:r>
              <a:rPr lang="it-IT" sz="2000" b="1" u="sng" dirty="0"/>
              <a:t>Rischio reddituale</a:t>
            </a:r>
            <a:r>
              <a:rPr lang="it-IT" sz="2000" dirty="0"/>
              <a:t>: diminuzione del margine di interesse unitario in caso di variazioni sfavorevoli del livello di mercato dei tassi di interesse.</a:t>
            </a:r>
          </a:p>
        </p:txBody>
      </p:sp>
    </p:spTree>
    <p:extLst>
      <p:ext uri="{BB962C8B-B14F-4D97-AF65-F5344CB8AC3E}">
        <p14:creationId xmlns:p14="http://schemas.microsoft.com/office/powerpoint/2010/main" val="3495418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prstGeom prst="rect">
            <a:avLst/>
          </a:prstGeom>
        </p:spPr>
        <p:txBody>
          <a:bodyPr/>
          <a:lstStyle/>
          <a:p>
            <a:fld id="{4646A456-7B7A-440C-87CC-30AC719B7EAB}" type="slidenum">
              <a:rPr lang="it-IT" smtClean="0">
                <a:solidFill>
                  <a:prstClr val="black">
                    <a:tint val="75000"/>
                  </a:prstClr>
                </a:solidFill>
              </a:rPr>
              <a:pPr/>
              <a:t>18</a:t>
            </a:fld>
            <a:endParaRPr lang="it-IT">
              <a:solidFill>
                <a:prstClr val="black">
                  <a:tint val="75000"/>
                </a:prstClr>
              </a:solidFill>
            </a:endParaRPr>
          </a:p>
        </p:txBody>
      </p:sp>
      <p:sp>
        <p:nvSpPr>
          <p:cNvPr id="2" name="Titolo 1"/>
          <p:cNvSpPr>
            <a:spLocks noGrp="1"/>
          </p:cNvSpPr>
          <p:nvPr>
            <p:ph type="ctrTitle" idx="4294967295"/>
          </p:nvPr>
        </p:nvSpPr>
        <p:spPr>
          <a:xfrm>
            <a:off x="1271464" y="1700808"/>
            <a:ext cx="10164762" cy="1752600"/>
          </a:xfrm>
          <a:solidFill>
            <a:srgbClr val="002060"/>
          </a:solidFill>
        </p:spPr>
        <p:txBody>
          <a:bodyPr anchor="t">
            <a:normAutofit/>
          </a:bodyPr>
          <a:lstStyle/>
          <a:p>
            <a:pPr algn="ctr">
              <a:lnSpc>
                <a:spcPct val="150000"/>
              </a:lnSpc>
            </a:pPr>
            <a:r>
              <a:rPr lang="it-IT" sz="3300" b="1" dirty="0">
                <a:solidFill>
                  <a:schemeClr val="bg1"/>
                </a:solidFill>
                <a:latin typeface="Georgia" panose="02040502050405020303" pitchFamily="18" charset="0"/>
              </a:rPr>
              <a:t>La trasformazione delle scadenze e il rischio di tasso di interesse</a:t>
            </a:r>
          </a:p>
        </p:txBody>
      </p:sp>
    </p:spTree>
    <p:extLst>
      <p:ext uri="{BB962C8B-B14F-4D97-AF65-F5344CB8AC3E}">
        <p14:creationId xmlns:p14="http://schemas.microsoft.com/office/powerpoint/2010/main" val="37126129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19</a:t>
            </a:fld>
            <a:endParaRPr lang="it-IT">
              <a:solidFill>
                <a:prstClr val="black">
                  <a:tint val="75000"/>
                </a:prstClr>
              </a:solidFill>
            </a:endParaRPr>
          </a:p>
        </p:txBody>
      </p:sp>
      <p:sp>
        <p:nvSpPr>
          <p:cNvPr id="2" name="Titolo 1"/>
          <p:cNvSpPr>
            <a:spLocks noGrp="1"/>
          </p:cNvSpPr>
          <p:nvPr>
            <p:ph type="title" idx="4294967295"/>
          </p:nvPr>
        </p:nvSpPr>
        <p:spPr>
          <a:xfrm>
            <a:off x="263352" y="314078"/>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a:t>
            </a:r>
            <a:endParaRPr lang="it-IT" sz="2100" b="1" dirty="0">
              <a:solidFill>
                <a:srgbClr val="5267AE"/>
              </a:solidFill>
              <a:latin typeface="Georgia" panose="02040502050405020303" pitchFamily="18" charset="0"/>
            </a:endParaRPr>
          </a:p>
        </p:txBody>
      </p:sp>
      <p:sp>
        <p:nvSpPr>
          <p:cNvPr id="3" name="Segnaposto contenuto 2"/>
          <p:cNvSpPr>
            <a:spLocks noGrp="1"/>
          </p:cNvSpPr>
          <p:nvPr>
            <p:ph idx="4294967295"/>
          </p:nvPr>
        </p:nvSpPr>
        <p:spPr>
          <a:xfrm>
            <a:off x="551384" y="1124744"/>
            <a:ext cx="11161240" cy="4751387"/>
          </a:xfrm>
        </p:spPr>
        <p:txBody>
          <a:bodyPr vert="horz" wrap="square" lIns="68580" tIns="34290" rIns="68580" bIns="34290" numCol="1" rtlCol="0" anchor="t" anchorCtr="0" compatLnSpc="1">
            <a:prstTxWarp prst="textNoShape">
              <a:avLst/>
            </a:prstTxWarp>
            <a:normAutofit/>
          </a:bodyPr>
          <a:lstStyle/>
          <a:p>
            <a:pPr algn="just">
              <a:lnSpc>
                <a:spcPct val="150000"/>
              </a:lnSpc>
              <a:buFont typeface="Wingdings" panose="05000000000000000000" pitchFamily="2" charset="2"/>
              <a:buChar char="q"/>
            </a:pPr>
            <a:r>
              <a:rPr lang="it-IT" sz="1800" dirty="0">
                <a:solidFill>
                  <a:srgbClr val="5F5F5F"/>
                </a:solidFill>
              </a:rPr>
              <a:t>Il rischio di tasso di interesse può essere definito come il rischio che variazioni nei tassi di interesse di mercato producano una riduzione della redditività e del valore economico di una banca.</a:t>
            </a:r>
          </a:p>
          <a:p>
            <a:pPr algn="just">
              <a:lnSpc>
                <a:spcPct val="150000"/>
              </a:lnSpc>
              <a:buFont typeface="Wingdings" panose="05000000000000000000" pitchFamily="2" charset="2"/>
              <a:buChar char="q"/>
            </a:pPr>
            <a:r>
              <a:rPr lang="it-IT" sz="1800" dirty="0">
                <a:solidFill>
                  <a:srgbClr val="5F5F5F"/>
                </a:solidFill>
              </a:rPr>
              <a:t>Tale rischio è dovuto principalmente al fatto che attività e passività bancarie hanno differenti scadenze e/o istanti di revisione del tasso (per le poste a tasso variabile); tipicamente, infatti, una banca raccoglie fondi con depositi a vista o a breve termine per finanziarie prestiti a lunga scadenza, anche a tasso fisso</a:t>
            </a:r>
          </a:p>
          <a:p>
            <a:pPr algn="just">
              <a:lnSpc>
                <a:spcPct val="150000"/>
              </a:lnSpc>
              <a:buFont typeface="Wingdings" panose="05000000000000000000" pitchFamily="2" charset="2"/>
              <a:buChar char="q"/>
            </a:pPr>
            <a:r>
              <a:rPr lang="it-IT" sz="1800" dirty="0">
                <a:solidFill>
                  <a:srgbClr val="5F5F5F"/>
                </a:solidFill>
              </a:rPr>
              <a:t>Ciò fa sì che una variazione nei tassi di mercato possa influenzarne la redditività: ad esempio, se i tassi salgono i depositi dovranno essere rinnovati a costi più alti, mentre il rendimento degli impieghi a tasso fisso resterà invariato.</a:t>
            </a:r>
          </a:p>
        </p:txBody>
      </p:sp>
    </p:spTree>
    <p:extLst>
      <p:ext uri="{BB962C8B-B14F-4D97-AF65-F5344CB8AC3E}">
        <p14:creationId xmlns:p14="http://schemas.microsoft.com/office/powerpoint/2010/main" val="4169263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1C8467AB-D5E3-4111-A63C-C1B5B464C2D0}" type="slidenum">
              <a:rPr lang="it-IT" altLang="en-US" smtClean="0"/>
              <a:pPr/>
              <a:t>2</a:t>
            </a:fld>
            <a:endParaRPr lang="it-IT" altLang="en-US"/>
          </a:p>
        </p:txBody>
      </p:sp>
      <p:sp>
        <p:nvSpPr>
          <p:cNvPr id="3" name="CasellaDiTesto 2"/>
          <p:cNvSpPr txBox="1"/>
          <p:nvPr/>
        </p:nvSpPr>
        <p:spPr>
          <a:xfrm>
            <a:off x="1199456" y="1412776"/>
            <a:ext cx="10153128" cy="3139321"/>
          </a:xfrm>
          <a:prstGeom prst="rect">
            <a:avLst/>
          </a:prstGeom>
          <a:solidFill>
            <a:srgbClr val="002060"/>
          </a:solidFill>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150000"/>
              </a:lnSpc>
            </a:pPr>
            <a:r>
              <a:rPr lang="it-IT" sz="4400" dirty="0" smtClean="0"/>
              <a:t>La gestione integrata del passivo e dell’attivo: i tipici rischi dell’attività bancaria</a:t>
            </a:r>
            <a:endParaRPr lang="en-US" sz="4400" dirty="0"/>
          </a:p>
        </p:txBody>
      </p:sp>
    </p:spTree>
    <p:extLst>
      <p:ext uri="{BB962C8B-B14F-4D97-AF65-F5344CB8AC3E}">
        <p14:creationId xmlns:p14="http://schemas.microsoft.com/office/powerpoint/2010/main" val="1346391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20</a:t>
            </a:fld>
            <a:endParaRPr lang="it-IT">
              <a:solidFill>
                <a:prstClr val="black">
                  <a:tint val="75000"/>
                </a:prstClr>
              </a:solidFill>
            </a:endParaRPr>
          </a:p>
        </p:txBody>
      </p:sp>
      <p:sp>
        <p:nvSpPr>
          <p:cNvPr id="2" name="Titolo 1"/>
          <p:cNvSpPr>
            <a:spLocks noGrp="1"/>
          </p:cNvSpPr>
          <p:nvPr>
            <p:ph type="title" idx="4294967295"/>
          </p:nvPr>
        </p:nvSpPr>
        <p:spPr>
          <a:xfrm>
            <a:off x="263352" y="241053"/>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a:t>
            </a:r>
            <a:endParaRPr lang="it-IT" sz="2100" b="1" dirty="0">
              <a:solidFill>
                <a:srgbClr val="5267AE"/>
              </a:solidFill>
              <a:latin typeface="Georgia" panose="02040502050405020303" pitchFamily="18" charset="0"/>
            </a:endParaRPr>
          </a:p>
        </p:txBody>
      </p:sp>
      <p:sp>
        <p:nvSpPr>
          <p:cNvPr id="3" name="Segnaposto contenuto 2"/>
          <p:cNvSpPr>
            <a:spLocks noGrp="1"/>
          </p:cNvSpPr>
          <p:nvPr>
            <p:ph idx="4294967295"/>
          </p:nvPr>
        </p:nvSpPr>
        <p:spPr>
          <a:xfrm>
            <a:off x="407368" y="1124744"/>
            <a:ext cx="11377264" cy="4535488"/>
          </a:xfrm>
        </p:spPr>
        <p:txBody>
          <a:bodyPr vert="horz" wrap="square" lIns="68580" tIns="34290" rIns="68580" bIns="34290" numCol="1" rtlCol="0" anchor="t" anchorCtr="0" compatLnSpc="1">
            <a:prstTxWarp prst="textNoShape">
              <a:avLst/>
            </a:prstTxWarp>
            <a:normAutofit lnSpcReduction="10000"/>
          </a:bodyPr>
          <a:lstStyle/>
          <a:p>
            <a:pPr algn="just">
              <a:lnSpc>
                <a:spcPct val="150000"/>
              </a:lnSpc>
              <a:buFont typeface="Wingdings" panose="05000000000000000000" pitchFamily="2" charset="2"/>
              <a:buChar char="q"/>
            </a:pPr>
            <a:r>
              <a:rPr lang="it-IT" sz="1800" dirty="0">
                <a:solidFill>
                  <a:srgbClr val="5F5F5F"/>
                </a:solidFill>
              </a:rPr>
              <a:t>Ne conseguirà una riduzione del margine di interesse della banca e, inoltre, la riduzione della forbice tra tassi attivi e tassi passivi influenzerà negativamente il valore della banca per i suoi azionisti, che è dato dal valore attuale di tutti i profitti futuri attesi</a:t>
            </a:r>
          </a:p>
          <a:p>
            <a:pPr algn="just">
              <a:lnSpc>
                <a:spcPct val="150000"/>
              </a:lnSpc>
              <a:buFont typeface="Wingdings" panose="05000000000000000000" pitchFamily="2" charset="2"/>
              <a:buChar char="q"/>
            </a:pPr>
            <a:r>
              <a:rPr lang="it-IT" sz="1800" dirty="0">
                <a:solidFill>
                  <a:srgbClr val="5F5F5F"/>
                </a:solidFill>
              </a:rPr>
              <a:t>Se attività e passività della banca sono negoziate su un mercato secondario, allora il rischio di tasso di interesse può essere considerato un caso particolare del rischio di mercato.</a:t>
            </a:r>
          </a:p>
          <a:p>
            <a:pPr algn="just">
              <a:lnSpc>
                <a:spcPct val="150000"/>
              </a:lnSpc>
              <a:buFont typeface="Wingdings" panose="05000000000000000000" pitchFamily="2" charset="2"/>
              <a:buChar char="q"/>
            </a:pPr>
            <a:r>
              <a:rPr lang="it-IT" sz="1800" dirty="0">
                <a:solidFill>
                  <a:srgbClr val="5F5F5F"/>
                </a:solidFill>
              </a:rPr>
              <a:t>Si consideri, ad esempio, una obbligazione del Tesoro a 10 anni a tasso fisso; se i tassi di mercato salgono il prezzo dell’obbligazione scenderà, dando origine a una perdita quando la banca vende il titolo sul mercato (o semplicemente ne aggiorna il prezzo di carico in bilancio)</a:t>
            </a:r>
          </a:p>
          <a:p>
            <a:pPr algn="just">
              <a:lnSpc>
                <a:spcPct val="150000"/>
              </a:lnSpc>
              <a:buFont typeface="Wingdings" panose="05000000000000000000" pitchFamily="2" charset="2"/>
              <a:buChar char="q"/>
            </a:pPr>
            <a:r>
              <a:rPr lang="it-IT" sz="1800" dirty="0">
                <a:solidFill>
                  <a:srgbClr val="5F5F5F"/>
                </a:solidFill>
              </a:rPr>
              <a:t>Infatti per i titoli a tasso fisso: Se r  (tasso di interesse) aumenta, P (il prezzo dell’attività finanziaria) si riduce; viceversa se r si riduce P aumenta</a:t>
            </a:r>
          </a:p>
        </p:txBody>
      </p:sp>
    </p:spTree>
    <p:extLst>
      <p:ext uri="{BB962C8B-B14F-4D97-AF65-F5344CB8AC3E}">
        <p14:creationId xmlns:p14="http://schemas.microsoft.com/office/powerpoint/2010/main" val="5687159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21</a:t>
            </a:fld>
            <a:endParaRPr lang="it-IT">
              <a:solidFill>
                <a:prstClr val="black">
                  <a:tint val="75000"/>
                </a:prstClr>
              </a:solidFill>
            </a:endParaRPr>
          </a:p>
        </p:txBody>
      </p:sp>
      <p:sp>
        <p:nvSpPr>
          <p:cNvPr id="2" name="Titolo 1"/>
          <p:cNvSpPr>
            <a:spLocks noGrp="1"/>
          </p:cNvSpPr>
          <p:nvPr>
            <p:ph type="title" idx="4294967295"/>
          </p:nvPr>
        </p:nvSpPr>
        <p:spPr>
          <a:xfrm>
            <a:off x="263352" y="453067"/>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 due componenti</a:t>
            </a:r>
            <a:endParaRPr lang="it-IT" sz="2100" b="1" dirty="0">
              <a:solidFill>
                <a:srgbClr val="5267AE"/>
              </a:solidFill>
              <a:latin typeface="Georgia" panose="02040502050405020303" pitchFamily="18" charset="0"/>
            </a:endParaRPr>
          </a:p>
        </p:txBody>
      </p:sp>
      <p:grpSp>
        <p:nvGrpSpPr>
          <p:cNvPr id="3" name="Gruppo 2"/>
          <p:cNvGrpSpPr/>
          <p:nvPr/>
        </p:nvGrpSpPr>
        <p:grpSpPr>
          <a:xfrm>
            <a:off x="551384" y="1772816"/>
            <a:ext cx="5112568" cy="3939766"/>
            <a:chOff x="2666297" y="2074753"/>
            <a:chExt cx="2755107" cy="3939766"/>
          </a:xfrm>
        </p:grpSpPr>
        <p:sp>
          <p:nvSpPr>
            <p:cNvPr id="6" name="Text Box 3"/>
            <p:cNvSpPr txBox="1">
              <a:spLocks noChangeArrowheads="1"/>
            </p:cNvSpPr>
            <p:nvPr/>
          </p:nvSpPr>
          <p:spPr bwMode="auto">
            <a:xfrm>
              <a:off x="2666298" y="2074753"/>
              <a:ext cx="2755106" cy="36933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a:t>Rischio di prezzo</a:t>
              </a:r>
            </a:p>
          </p:txBody>
        </p:sp>
        <p:sp>
          <p:nvSpPr>
            <p:cNvPr id="8" name="AutoShape 5"/>
            <p:cNvSpPr>
              <a:spLocks noChangeArrowheads="1"/>
            </p:cNvSpPr>
            <p:nvPr/>
          </p:nvSpPr>
          <p:spPr bwMode="auto">
            <a:xfrm>
              <a:off x="3634623" y="2747149"/>
              <a:ext cx="542736" cy="378321"/>
            </a:xfrm>
            <a:prstGeom prst="downArrow">
              <a:avLst>
                <a:gd name="adj1" fmla="val 50000"/>
                <a:gd name="adj2" fmla="val 3491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Text Box 7"/>
            <p:cNvSpPr txBox="1">
              <a:spLocks noChangeArrowheads="1"/>
            </p:cNvSpPr>
            <p:nvPr/>
          </p:nvSpPr>
          <p:spPr bwMode="auto">
            <a:xfrm>
              <a:off x="2666297" y="3262997"/>
              <a:ext cx="2753916" cy="2751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dirty="0"/>
                <a:t>riguarda la possibilità che alla fine del periodo il tasso sia maggiore (minore) rispetto al periodo iniziale, determinando una diminuzione  (aumento) di prezzo del titolo </a:t>
              </a:r>
            </a:p>
          </p:txBody>
        </p:sp>
      </p:grpSp>
      <p:grpSp>
        <p:nvGrpSpPr>
          <p:cNvPr id="4" name="Gruppo 3"/>
          <p:cNvGrpSpPr/>
          <p:nvPr/>
        </p:nvGrpSpPr>
        <p:grpSpPr>
          <a:xfrm>
            <a:off x="6111445" y="1772816"/>
            <a:ext cx="5437439" cy="3983403"/>
            <a:chOff x="6349680" y="1750701"/>
            <a:chExt cx="4138808" cy="3983403"/>
          </a:xfrm>
        </p:grpSpPr>
        <p:sp>
          <p:nvSpPr>
            <p:cNvPr id="7" name="Text Box 4"/>
            <p:cNvSpPr txBox="1">
              <a:spLocks noChangeArrowheads="1"/>
            </p:cNvSpPr>
            <p:nvPr/>
          </p:nvSpPr>
          <p:spPr bwMode="auto">
            <a:xfrm>
              <a:off x="6532421" y="1750701"/>
              <a:ext cx="3773325" cy="369332"/>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a:t>Rischio di reinvestimento</a:t>
              </a:r>
            </a:p>
          </p:txBody>
        </p:sp>
        <p:sp>
          <p:nvSpPr>
            <p:cNvPr id="9" name="AutoShape 6"/>
            <p:cNvSpPr>
              <a:spLocks noChangeArrowheads="1"/>
            </p:cNvSpPr>
            <p:nvPr/>
          </p:nvSpPr>
          <p:spPr bwMode="auto">
            <a:xfrm>
              <a:off x="8034640" y="2423097"/>
              <a:ext cx="737920" cy="399543"/>
            </a:xfrm>
            <a:prstGeom prst="downArrow">
              <a:avLst>
                <a:gd name="adj1" fmla="val 50000"/>
                <a:gd name="adj2" fmla="val 3491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Text Box 8"/>
            <p:cNvSpPr txBox="1">
              <a:spLocks noChangeArrowheads="1"/>
            </p:cNvSpPr>
            <p:nvPr/>
          </p:nvSpPr>
          <p:spPr bwMode="auto">
            <a:xfrm>
              <a:off x="6349680" y="2982582"/>
              <a:ext cx="4138808" cy="2751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dirty="0"/>
                <a:t>si collega al fatto che i tassi a cui saranno investiti i flussi di cassa percepiti nel corso della vita dell’attività finanziaria possono essere maggiori (minori) di quelli impliciti nel tasso di rendimento a scadenza, causando un rendimento di periodo maggiore (minore) di quello calcolato </a:t>
              </a:r>
              <a:r>
                <a:rPr lang="it-IT" i="1" dirty="0"/>
                <a:t>ex ante</a:t>
              </a:r>
              <a:r>
                <a:rPr lang="it-IT" dirty="0"/>
                <a:t>.</a:t>
              </a:r>
            </a:p>
          </p:txBody>
        </p:sp>
      </p:grpSp>
    </p:spTree>
    <p:extLst>
      <p:ext uri="{BB962C8B-B14F-4D97-AF65-F5344CB8AC3E}">
        <p14:creationId xmlns:p14="http://schemas.microsoft.com/office/powerpoint/2010/main" val="15420628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22</a:t>
            </a:fld>
            <a:endParaRPr lang="it-IT">
              <a:solidFill>
                <a:prstClr val="black">
                  <a:tint val="75000"/>
                </a:prstClr>
              </a:solidFill>
            </a:endParaRPr>
          </a:p>
        </p:txBody>
      </p:sp>
      <p:sp>
        <p:nvSpPr>
          <p:cNvPr id="2" name="Titolo 1"/>
          <p:cNvSpPr>
            <a:spLocks noGrp="1"/>
          </p:cNvSpPr>
          <p:nvPr>
            <p:ph type="title" idx="4294967295"/>
          </p:nvPr>
        </p:nvSpPr>
        <p:spPr>
          <a:xfrm>
            <a:off x="335360" y="188640"/>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a:t>
            </a:r>
            <a:endParaRPr lang="it-IT" sz="2100" b="1" dirty="0">
              <a:solidFill>
                <a:srgbClr val="5267AE"/>
              </a:solidFill>
              <a:latin typeface="Georgia" panose="02040502050405020303" pitchFamily="18" charset="0"/>
            </a:endParaRPr>
          </a:p>
        </p:txBody>
      </p:sp>
      <p:sp>
        <p:nvSpPr>
          <p:cNvPr id="3" name="Segnaposto contenuto 2"/>
          <p:cNvSpPr>
            <a:spLocks noGrp="1"/>
          </p:cNvSpPr>
          <p:nvPr>
            <p:ph idx="4294967295"/>
          </p:nvPr>
        </p:nvSpPr>
        <p:spPr>
          <a:xfrm>
            <a:off x="623392" y="1196752"/>
            <a:ext cx="11017224" cy="4751387"/>
          </a:xfrm>
        </p:spPr>
        <p:txBody>
          <a:bodyPr vert="horz" wrap="square" lIns="68580" tIns="34290" rIns="68580" bIns="34290" numCol="1" rtlCol="0" anchor="t" anchorCtr="0" compatLnSpc="1">
            <a:prstTxWarp prst="textNoShape">
              <a:avLst/>
            </a:prstTxWarp>
            <a:normAutofit/>
          </a:bodyPr>
          <a:lstStyle/>
          <a:p>
            <a:pPr algn="just">
              <a:lnSpc>
                <a:spcPct val="150000"/>
              </a:lnSpc>
              <a:buFont typeface="Wingdings" panose="05000000000000000000" pitchFamily="2" charset="2"/>
              <a:buChar char="q"/>
            </a:pPr>
            <a:r>
              <a:rPr lang="it-IT" sz="1800" dirty="0">
                <a:solidFill>
                  <a:srgbClr val="5F5F5F"/>
                </a:solidFill>
              </a:rPr>
              <a:t>Il rischio di prezzo fa si che il valore di mercato di un’attività finanziaria muti nel corso del tempo in relazione alla dinamica dei tassi di interesse: ciò comporta una differenza tra valore di mercato e valore al quale quell’attività è entrata nel bilancio dell’intermediario finanziario.</a:t>
            </a:r>
          </a:p>
          <a:p>
            <a:pPr algn="just">
              <a:lnSpc>
                <a:spcPct val="150000"/>
              </a:lnSpc>
              <a:buFont typeface="Wingdings" panose="05000000000000000000" pitchFamily="2" charset="2"/>
              <a:buChar char="q"/>
            </a:pPr>
            <a:r>
              <a:rPr lang="it-IT" sz="1800" dirty="0">
                <a:solidFill>
                  <a:srgbClr val="5F5F5F"/>
                </a:solidFill>
              </a:rPr>
              <a:t>Ciò genera potenziali plus o minusvalenze che devono essere contabilizzate ogni volta che le norme di bilancio o settoriali richiedono il cosiddetto </a:t>
            </a:r>
            <a:r>
              <a:rPr lang="it-IT" sz="1800" dirty="0" err="1">
                <a:solidFill>
                  <a:srgbClr val="5F5F5F"/>
                </a:solidFill>
              </a:rPr>
              <a:t>mark</a:t>
            </a:r>
            <a:r>
              <a:rPr lang="it-IT" sz="1800" dirty="0">
                <a:solidFill>
                  <a:srgbClr val="5F5F5F"/>
                </a:solidFill>
              </a:rPr>
              <a:t>-to-market, cioè la valutazione delle attività possedute ai valori di mercato.</a:t>
            </a:r>
          </a:p>
          <a:p>
            <a:pPr algn="just">
              <a:lnSpc>
                <a:spcPct val="150000"/>
              </a:lnSpc>
              <a:buFont typeface="Wingdings" panose="05000000000000000000" pitchFamily="2" charset="2"/>
              <a:buChar char="q"/>
            </a:pPr>
            <a:r>
              <a:rPr lang="it-IT" sz="1800" dirty="0">
                <a:solidFill>
                  <a:srgbClr val="5F5F5F"/>
                </a:solidFill>
              </a:rPr>
              <a:t>Il rischio di reinvestimento si manifesta invece sotto forma di maggiori (o minori) utili collegati al reinvestimento dei flussi di cassa. </a:t>
            </a:r>
          </a:p>
          <a:p>
            <a:pPr algn="just">
              <a:lnSpc>
                <a:spcPct val="150000"/>
              </a:lnSpc>
              <a:buFont typeface="Wingdings" panose="05000000000000000000" pitchFamily="2" charset="2"/>
              <a:buChar char="q"/>
            </a:pPr>
            <a:r>
              <a:rPr lang="it-IT" sz="1800" dirty="0">
                <a:solidFill>
                  <a:srgbClr val="5F5F5F"/>
                </a:solidFill>
              </a:rPr>
              <a:t>Se i tassi di interesse aumentano, ad esempio, le cedole di un titolo potranno essere reinvestite ad un tasso di interesse superiore a quello previsto (e implicito nel calcolo del rendimento ex ante). </a:t>
            </a:r>
          </a:p>
        </p:txBody>
      </p:sp>
    </p:spTree>
    <p:extLst>
      <p:ext uri="{BB962C8B-B14F-4D97-AF65-F5344CB8AC3E}">
        <p14:creationId xmlns:p14="http://schemas.microsoft.com/office/powerpoint/2010/main" val="12577469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23</a:t>
            </a:fld>
            <a:endParaRPr lang="it-IT">
              <a:solidFill>
                <a:prstClr val="black">
                  <a:tint val="75000"/>
                </a:prstClr>
              </a:solidFill>
            </a:endParaRPr>
          </a:p>
        </p:txBody>
      </p:sp>
      <p:sp>
        <p:nvSpPr>
          <p:cNvPr id="2" name="Titolo 1"/>
          <p:cNvSpPr>
            <a:spLocks noGrp="1"/>
          </p:cNvSpPr>
          <p:nvPr>
            <p:ph type="title" idx="4294967295"/>
          </p:nvPr>
        </p:nvSpPr>
        <p:spPr>
          <a:xfrm>
            <a:off x="335360" y="281843"/>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a:t>
            </a:r>
            <a:endParaRPr lang="it-IT" sz="2100" b="1" dirty="0">
              <a:solidFill>
                <a:srgbClr val="5267AE"/>
              </a:solidFill>
              <a:latin typeface="Georgia" panose="02040502050405020303" pitchFamily="18" charset="0"/>
            </a:endParaRPr>
          </a:p>
        </p:txBody>
      </p:sp>
      <p:sp>
        <p:nvSpPr>
          <p:cNvPr id="3" name="Segnaposto contenuto 2"/>
          <p:cNvSpPr>
            <a:spLocks noGrp="1"/>
          </p:cNvSpPr>
          <p:nvPr>
            <p:ph idx="4294967295"/>
          </p:nvPr>
        </p:nvSpPr>
        <p:spPr>
          <a:xfrm>
            <a:off x="695400" y="1196752"/>
            <a:ext cx="11088687" cy="4824413"/>
          </a:xfrm>
        </p:spPr>
        <p:txBody>
          <a:bodyPr vert="horz" wrap="square" lIns="68580" tIns="34290" rIns="68580" bIns="34290" numCol="1" rtlCol="0" anchor="t" anchorCtr="0" compatLnSpc="1">
            <a:prstTxWarp prst="textNoShape">
              <a:avLst/>
            </a:prstTxWarp>
            <a:noAutofit/>
          </a:bodyPr>
          <a:lstStyle/>
          <a:p>
            <a:pPr algn="just">
              <a:lnSpc>
                <a:spcPct val="150000"/>
              </a:lnSpc>
              <a:buFont typeface="Wingdings" panose="05000000000000000000" pitchFamily="2" charset="2"/>
              <a:buChar char="q"/>
            </a:pPr>
            <a:r>
              <a:rPr lang="it-IT" sz="2000" dirty="0">
                <a:solidFill>
                  <a:srgbClr val="5F5F5F"/>
                </a:solidFill>
              </a:rPr>
              <a:t>Il rischio di prezzo e il rischio di reinvestimento hanno effetti opposti sul valore del portafoglio.</a:t>
            </a:r>
          </a:p>
          <a:p>
            <a:pPr algn="just">
              <a:lnSpc>
                <a:spcPct val="150000"/>
              </a:lnSpc>
              <a:buFont typeface="Wingdings" panose="05000000000000000000" pitchFamily="2" charset="2"/>
              <a:buChar char="q"/>
            </a:pPr>
            <a:r>
              <a:rPr lang="it-IT" sz="2000" dirty="0">
                <a:solidFill>
                  <a:srgbClr val="5F5F5F"/>
                </a:solidFill>
              </a:rPr>
              <a:t>Dal punto di vista di un intermediario, la sensibilità al rischio di interesse delle singole attività finanziarie serve per capire la dimensione elementare del problema. </a:t>
            </a:r>
          </a:p>
          <a:p>
            <a:pPr algn="just">
              <a:lnSpc>
                <a:spcPct val="150000"/>
              </a:lnSpc>
              <a:buFont typeface="Wingdings" panose="05000000000000000000" pitchFamily="2" charset="2"/>
              <a:buChar char="q"/>
            </a:pPr>
            <a:r>
              <a:rPr lang="it-IT" sz="2000" dirty="0">
                <a:solidFill>
                  <a:srgbClr val="5F5F5F"/>
                </a:solidFill>
              </a:rPr>
              <a:t>Quello che più interessa, naturalmente, è il rischio relativo al portafoglio nel suo complesso ed in particolare ad un portafoglio composto da attività e passività finanziarie.</a:t>
            </a:r>
          </a:p>
          <a:p>
            <a:pPr algn="just">
              <a:lnSpc>
                <a:spcPct val="150000"/>
              </a:lnSpc>
              <a:buFont typeface="Wingdings" panose="05000000000000000000" pitchFamily="2" charset="2"/>
              <a:buChar char="q"/>
            </a:pPr>
            <a:r>
              <a:rPr lang="it-IT" sz="2000" dirty="0">
                <a:solidFill>
                  <a:srgbClr val="5F5F5F"/>
                </a:solidFill>
              </a:rPr>
              <a:t>Indubbiamente l’assunzione del rischio di interesse rappresenta una condizione normale dell’attività bancaria e una importante fonte di redditività e di creazione di valore.</a:t>
            </a:r>
          </a:p>
          <a:p>
            <a:pPr algn="just">
              <a:lnSpc>
                <a:spcPct val="150000"/>
              </a:lnSpc>
              <a:buFont typeface="Wingdings" panose="05000000000000000000" pitchFamily="2" charset="2"/>
              <a:buChar char="q"/>
            </a:pPr>
            <a:endParaRPr lang="it-IT" sz="2000" dirty="0">
              <a:solidFill>
                <a:srgbClr val="5F5F5F"/>
              </a:solidFill>
            </a:endParaRPr>
          </a:p>
        </p:txBody>
      </p:sp>
    </p:spTree>
    <p:extLst>
      <p:ext uri="{BB962C8B-B14F-4D97-AF65-F5344CB8AC3E}">
        <p14:creationId xmlns:p14="http://schemas.microsoft.com/office/powerpoint/2010/main" val="5614226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24</a:t>
            </a:fld>
            <a:endParaRPr lang="it-IT">
              <a:solidFill>
                <a:prstClr val="black">
                  <a:tint val="75000"/>
                </a:prstClr>
              </a:solidFill>
            </a:endParaRPr>
          </a:p>
        </p:txBody>
      </p:sp>
      <p:sp>
        <p:nvSpPr>
          <p:cNvPr id="2" name="Titolo 1"/>
          <p:cNvSpPr>
            <a:spLocks noGrp="1"/>
          </p:cNvSpPr>
          <p:nvPr>
            <p:ph type="title" idx="4294967295"/>
          </p:nvPr>
        </p:nvSpPr>
        <p:spPr>
          <a:xfrm>
            <a:off x="407368" y="207715"/>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a:t>
            </a:r>
            <a:endParaRPr lang="it-IT" sz="2100" b="1" dirty="0">
              <a:solidFill>
                <a:srgbClr val="5267AE"/>
              </a:solidFill>
              <a:latin typeface="Georgia" panose="02040502050405020303" pitchFamily="18" charset="0"/>
            </a:endParaRPr>
          </a:p>
        </p:txBody>
      </p:sp>
      <p:sp>
        <p:nvSpPr>
          <p:cNvPr id="3" name="Segnaposto contenuto 2"/>
          <p:cNvSpPr>
            <a:spLocks noGrp="1"/>
          </p:cNvSpPr>
          <p:nvPr>
            <p:ph idx="4294967295"/>
          </p:nvPr>
        </p:nvSpPr>
        <p:spPr>
          <a:xfrm>
            <a:off x="407369" y="946150"/>
            <a:ext cx="11305255" cy="5003800"/>
          </a:xfrm>
        </p:spPr>
        <p:txBody>
          <a:bodyPr vert="horz" wrap="square" lIns="68580" tIns="34290" rIns="68580" bIns="34290" numCol="1" rtlCol="0" anchor="t" anchorCtr="0" compatLnSpc="1">
            <a:prstTxWarp prst="textNoShape">
              <a:avLst/>
            </a:prstTxWarp>
            <a:normAutofit/>
          </a:bodyPr>
          <a:lstStyle/>
          <a:p>
            <a:pPr algn="just">
              <a:lnSpc>
                <a:spcPct val="150000"/>
              </a:lnSpc>
              <a:buFont typeface="Wingdings" panose="05000000000000000000" pitchFamily="2" charset="2"/>
              <a:buChar char="q"/>
            </a:pPr>
            <a:r>
              <a:rPr lang="it-IT" sz="1800" dirty="0">
                <a:solidFill>
                  <a:srgbClr val="5F5F5F"/>
                </a:solidFill>
              </a:rPr>
              <a:t>Tuttavia, qualora l’esposizione risulti eccessiva, variazioni nei tassi di interesse di mercato possono avere effetti negativi</a:t>
            </a:r>
            <a:r>
              <a:rPr lang="it-IT" sz="1800" dirty="0" smtClean="0">
                <a:solidFill>
                  <a:srgbClr val="5F5F5F"/>
                </a:solidFill>
              </a:rPr>
              <a:t>:</a:t>
            </a:r>
          </a:p>
          <a:p>
            <a:pPr algn="just">
              <a:lnSpc>
                <a:spcPct val="150000"/>
              </a:lnSpc>
              <a:buFont typeface="Wingdings" panose="05000000000000000000" pitchFamily="2" charset="2"/>
              <a:buChar char="q"/>
            </a:pPr>
            <a:endParaRPr lang="it-IT" sz="1800" dirty="0">
              <a:solidFill>
                <a:srgbClr val="5F5F5F"/>
              </a:solidFill>
            </a:endParaRPr>
          </a:p>
          <a:p>
            <a:pPr lvl="1" algn="just"/>
            <a:r>
              <a:rPr lang="it-IT" sz="1900" dirty="0"/>
              <a:t>sul </a:t>
            </a:r>
            <a:r>
              <a:rPr lang="it-IT" sz="1900" b="1" dirty="0"/>
              <a:t>livello corrente dei profitti</a:t>
            </a:r>
            <a:r>
              <a:rPr lang="it-IT" sz="1900" dirty="0"/>
              <a:t>. Variazioni nei tassi di interesse influenzano il livello corrente dei profitti attraverso variazioni nel flusso netto degli interessi (margine di interesse) e nelle altre componenti di ricavo e costo sensibili al livello dei tassi di mercato</a:t>
            </a:r>
          </a:p>
          <a:p>
            <a:pPr lvl="1" algn="just"/>
            <a:r>
              <a:rPr lang="it-IT" sz="1900" dirty="0"/>
              <a:t>sul </a:t>
            </a:r>
            <a:r>
              <a:rPr lang="it-IT" sz="1900" b="1" dirty="0"/>
              <a:t>valore di capitale della banca</a:t>
            </a:r>
            <a:r>
              <a:rPr lang="it-IT" sz="1900" dirty="0"/>
              <a:t>. Cambiamenti nei tassi di interesse influenzano anche il valore delle attività, passività, in quanto il valore attuale dei cash flow (ed in alcuni casi anche i cash flow stessi) cambia al variare dei tassi di interesse.</a:t>
            </a:r>
          </a:p>
          <a:p>
            <a:pPr lvl="1" algn="just"/>
            <a:endParaRPr lang="it-IT" dirty="0"/>
          </a:p>
          <a:p>
            <a:pPr algn="just">
              <a:lnSpc>
                <a:spcPct val="150000"/>
              </a:lnSpc>
              <a:buFont typeface="Wingdings" panose="05000000000000000000" pitchFamily="2" charset="2"/>
              <a:buChar char="q"/>
            </a:pPr>
            <a:r>
              <a:rPr lang="it-IT" sz="1800" dirty="0">
                <a:solidFill>
                  <a:srgbClr val="5F5F5F"/>
                </a:solidFill>
              </a:rPr>
              <a:t>Posto che variazioni nei tassi di interesse possono dar luogo a effetti negativi sia sul livello corrente dei profitti della banca sia sul suo valore economico la gestione del rischio di interesse può seguire criteri diversi, o meglio concentrarsi sugli effetti sui profitti e/o sul valore del capitale della banca.</a:t>
            </a:r>
          </a:p>
        </p:txBody>
      </p:sp>
    </p:spTree>
    <p:extLst>
      <p:ext uri="{BB962C8B-B14F-4D97-AF65-F5344CB8AC3E}">
        <p14:creationId xmlns:p14="http://schemas.microsoft.com/office/powerpoint/2010/main" val="2689940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25</a:t>
            </a:fld>
            <a:endParaRPr lang="it-IT">
              <a:solidFill>
                <a:prstClr val="black">
                  <a:tint val="75000"/>
                </a:prstClr>
              </a:solidFill>
            </a:endParaRPr>
          </a:p>
        </p:txBody>
      </p:sp>
      <p:sp>
        <p:nvSpPr>
          <p:cNvPr id="2" name="Titolo 1"/>
          <p:cNvSpPr>
            <a:spLocks noGrp="1"/>
          </p:cNvSpPr>
          <p:nvPr>
            <p:ph type="title" idx="4294967295"/>
          </p:nvPr>
        </p:nvSpPr>
        <p:spPr>
          <a:xfrm>
            <a:off x="191344" y="116632"/>
            <a:ext cx="7886700" cy="457200"/>
          </a:xfrm>
        </p:spPr>
        <p:txBody>
          <a:bodyPr anchor="t">
            <a:normAutofit/>
          </a:bodyPr>
          <a:lstStyle/>
          <a:p>
            <a:r>
              <a:rPr lang="it-IT" sz="2400" b="1" dirty="0">
                <a:solidFill>
                  <a:srgbClr val="5267AE"/>
                </a:solidFill>
                <a:latin typeface="Georgia" panose="02040502050405020303" pitchFamily="18" charset="0"/>
              </a:rPr>
              <a:t>Il rischio di tasso di interesse</a:t>
            </a:r>
            <a:endParaRPr lang="it-IT" sz="2100" b="1" dirty="0">
              <a:solidFill>
                <a:srgbClr val="5267AE"/>
              </a:solidFill>
              <a:latin typeface="Georgia" panose="02040502050405020303" pitchFamily="18" charset="0"/>
            </a:endParaRPr>
          </a:p>
        </p:txBody>
      </p:sp>
      <p:sp>
        <p:nvSpPr>
          <p:cNvPr id="3" name="Segnaposto contenuto 2"/>
          <p:cNvSpPr>
            <a:spLocks noGrp="1"/>
          </p:cNvSpPr>
          <p:nvPr>
            <p:ph idx="4294967295"/>
          </p:nvPr>
        </p:nvSpPr>
        <p:spPr>
          <a:xfrm>
            <a:off x="335360" y="1052736"/>
            <a:ext cx="10656888" cy="5046663"/>
          </a:xfrm>
        </p:spPr>
        <p:txBody>
          <a:bodyPr vert="horz" wrap="square" lIns="68580" tIns="34290" rIns="68580" bIns="34290" numCol="1" rtlCol="0" anchor="t" anchorCtr="0" compatLnSpc="1">
            <a:prstTxWarp prst="textNoShape">
              <a:avLst/>
            </a:prstTxWarp>
            <a:normAutofit/>
          </a:bodyPr>
          <a:lstStyle/>
          <a:p>
            <a:pPr algn="just">
              <a:lnSpc>
                <a:spcPct val="150000"/>
              </a:lnSpc>
              <a:buFont typeface="Wingdings" panose="05000000000000000000" pitchFamily="2" charset="2"/>
              <a:buChar char="q"/>
            </a:pPr>
            <a:r>
              <a:rPr lang="it-IT" sz="2000" dirty="0">
                <a:solidFill>
                  <a:srgbClr val="5F5F5F"/>
                </a:solidFill>
              </a:rPr>
              <a:t>I due approcci più noti sono il </a:t>
            </a:r>
            <a:r>
              <a:rPr lang="it-IT" sz="2000" dirty="0" err="1">
                <a:solidFill>
                  <a:srgbClr val="5F5F5F"/>
                </a:solidFill>
              </a:rPr>
              <a:t>repricing</a:t>
            </a:r>
            <a:r>
              <a:rPr lang="it-IT" sz="2000" dirty="0">
                <a:solidFill>
                  <a:srgbClr val="5F5F5F"/>
                </a:solidFill>
              </a:rPr>
              <a:t> gap (o </a:t>
            </a:r>
            <a:r>
              <a:rPr lang="it-IT" sz="2000" dirty="0" err="1">
                <a:solidFill>
                  <a:srgbClr val="5F5F5F"/>
                </a:solidFill>
              </a:rPr>
              <a:t>maturity</a:t>
            </a:r>
            <a:r>
              <a:rPr lang="it-IT" sz="2000" dirty="0">
                <a:solidFill>
                  <a:srgbClr val="5F5F5F"/>
                </a:solidFill>
              </a:rPr>
              <a:t> gap) e il </a:t>
            </a:r>
            <a:r>
              <a:rPr lang="it-IT" sz="2000" dirty="0" err="1">
                <a:solidFill>
                  <a:srgbClr val="5F5F5F"/>
                </a:solidFill>
              </a:rPr>
              <a:t>duration</a:t>
            </a:r>
            <a:r>
              <a:rPr lang="it-IT" sz="2000" dirty="0">
                <a:solidFill>
                  <a:srgbClr val="5F5F5F"/>
                </a:solidFill>
              </a:rPr>
              <a:t> gap. </a:t>
            </a:r>
          </a:p>
          <a:p>
            <a:pPr algn="just">
              <a:lnSpc>
                <a:spcPct val="150000"/>
              </a:lnSpc>
              <a:buFont typeface="Wingdings" panose="05000000000000000000" pitchFamily="2" charset="2"/>
              <a:buChar char="q"/>
            </a:pPr>
            <a:r>
              <a:rPr lang="it-IT" sz="2000" dirty="0">
                <a:solidFill>
                  <a:srgbClr val="5F5F5F"/>
                </a:solidFill>
              </a:rPr>
              <a:t>Il </a:t>
            </a:r>
            <a:r>
              <a:rPr lang="it-IT" sz="2000" dirty="0" err="1">
                <a:solidFill>
                  <a:srgbClr val="5F5F5F"/>
                </a:solidFill>
              </a:rPr>
              <a:t>repricing</a:t>
            </a:r>
            <a:r>
              <a:rPr lang="it-IT" sz="2000" dirty="0">
                <a:solidFill>
                  <a:srgbClr val="5F5F5F"/>
                </a:solidFill>
              </a:rPr>
              <a:t> gap (o </a:t>
            </a:r>
            <a:r>
              <a:rPr lang="it-IT" sz="2000" dirty="0" err="1">
                <a:solidFill>
                  <a:srgbClr val="5F5F5F"/>
                </a:solidFill>
              </a:rPr>
              <a:t>maturity</a:t>
            </a:r>
            <a:r>
              <a:rPr lang="it-IT" sz="2000" dirty="0">
                <a:solidFill>
                  <a:srgbClr val="5F5F5F"/>
                </a:solidFill>
              </a:rPr>
              <a:t> gap) o è di tipo reddituale, perché analizza le conseguenze di una variazione inattesa dei tassi per la redditività futura della banca (ad esempio per l’anno successivo).</a:t>
            </a:r>
          </a:p>
          <a:p>
            <a:pPr algn="just">
              <a:lnSpc>
                <a:spcPct val="150000"/>
              </a:lnSpc>
              <a:buFont typeface="Wingdings" panose="05000000000000000000" pitchFamily="2" charset="2"/>
              <a:buChar char="q"/>
            </a:pPr>
            <a:r>
              <a:rPr lang="it-IT" sz="2000" dirty="0">
                <a:solidFill>
                  <a:srgbClr val="5F5F5F"/>
                </a:solidFill>
              </a:rPr>
              <a:t>Il </a:t>
            </a:r>
            <a:r>
              <a:rPr lang="it-IT" sz="2000" dirty="0" err="1">
                <a:solidFill>
                  <a:srgbClr val="5F5F5F"/>
                </a:solidFill>
              </a:rPr>
              <a:t>repricing</a:t>
            </a:r>
            <a:r>
              <a:rPr lang="it-IT" sz="2000" dirty="0">
                <a:solidFill>
                  <a:srgbClr val="5F5F5F"/>
                </a:solidFill>
              </a:rPr>
              <a:t> gap, infatti, utilizzando come input lo scadenzario delle poste attive e passive misura il grado di disallineamento tra la data di </a:t>
            </a:r>
            <a:r>
              <a:rPr lang="it-IT" sz="2000" dirty="0" err="1">
                <a:solidFill>
                  <a:srgbClr val="5F5F5F"/>
                </a:solidFill>
              </a:rPr>
              <a:t>riprezzamento</a:t>
            </a:r>
            <a:r>
              <a:rPr lang="it-IT" sz="2000" dirty="0">
                <a:solidFill>
                  <a:srgbClr val="5F5F5F"/>
                </a:solidFill>
              </a:rPr>
              <a:t> medio delle attività e delle passività</a:t>
            </a:r>
          </a:p>
          <a:p>
            <a:pPr algn="just">
              <a:lnSpc>
                <a:spcPct val="150000"/>
              </a:lnSpc>
              <a:buFont typeface="Wingdings" panose="05000000000000000000" pitchFamily="2" charset="2"/>
              <a:buChar char="q"/>
            </a:pPr>
            <a:r>
              <a:rPr lang="it-IT" sz="2000" dirty="0">
                <a:solidFill>
                  <a:srgbClr val="5F5F5F"/>
                </a:solidFill>
              </a:rPr>
              <a:t>Se tale disallineamento è positivo (il </a:t>
            </a:r>
            <a:r>
              <a:rPr lang="it-IT" sz="2000" dirty="0" err="1">
                <a:solidFill>
                  <a:srgbClr val="5F5F5F"/>
                </a:solidFill>
              </a:rPr>
              <a:t>repricing</a:t>
            </a:r>
            <a:r>
              <a:rPr lang="it-IT" sz="2000" dirty="0">
                <a:solidFill>
                  <a:srgbClr val="5F5F5F"/>
                </a:solidFill>
              </a:rPr>
              <a:t> dell’attivo è più lontano nel tempo di quello del passivo), allora il margine di interesse futuro della banca è vulnerabile a un eventuale aumento dei tassi ; viceversa se il disallineamento è negativo</a:t>
            </a:r>
          </a:p>
        </p:txBody>
      </p:sp>
    </p:spTree>
    <p:extLst>
      <p:ext uri="{BB962C8B-B14F-4D97-AF65-F5344CB8AC3E}">
        <p14:creationId xmlns:p14="http://schemas.microsoft.com/office/powerpoint/2010/main" val="35148944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26</a:t>
            </a:fld>
            <a:endParaRPr lang="it-IT">
              <a:solidFill>
                <a:prstClr val="black">
                  <a:tint val="75000"/>
                </a:prstClr>
              </a:solidFill>
            </a:endParaRPr>
          </a:p>
        </p:txBody>
      </p:sp>
      <p:sp>
        <p:nvSpPr>
          <p:cNvPr id="2" name="Titolo 1"/>
          <p:cNvSpPr>
            <a:spLocks noGrp="1"/>
          </p:cNvSpPr>
          <p:nvPr>
            <p:ph type="title" idx="4294967295"/>
          </p:nvPr>
        </p:nvSpPr>
        <p:spPr>
          <a:xfrm>
            <a:off x="263352" y="279284"/>
            <a:ext cx="7886700" cy="457200"/>
          </a:xfrm>
        </p:spPr>
        <p:txBody>
          <a:bodyPr anchor="t">
            <a:normAutofit/>
          </a:bodyPr>
          <a:lstStyle/>
          <a:p>
            <a:r>
              <a:rPr lang="it-IT" sz="2400" b="1" dirty="0">
                <a:solidFill>
                  <a:srgbClr val="5267AE"/>
                </a:solidFill>
                <a:latin typeface="Georgia" panose="02040502050405020303" pitchFamily="18" charset="0"/>
              </a:rPr>
              <a:t>Il </a:t>
            </a:r>
            <a:r>
              <a:rPr lang="it-IT" sz="2400" b="1" dirty="0" err="1">
                <a:solidFill>
                  <a:srgbClr val="5267AE"/>
                </a:solidFill>
                <a:latin typeface="Georgia" panose="02040502050405020303" pitchFamily="18" charset="0"/>
              </a:rPr>
              <a:t>Maturity</a:t>
            </a:r>
            <a:r>
              <a:rPr lang="it-IT" sz="2400" b="1" dirty="0">
                <a:solidFill>
                  <a:srgbClr val="5267AE"/>
                </a:solidFill>
                <a:latin typeface="Georgia" panose="02040502050405020303" pitchFamily="18" charset="0"/>
              </a:rPr>
              <a:t> Gap</a:t>
            </a:r>
            <a:endParaRPr lang="it-IT" sz="2100" b="1" dirty="0">
              <a:solidFill>
                <a:srgbClr val="5267AE"/>
              </a:solidFill>
              <a:latin typeface="Georgia" panose="02040502050405020303" pitchFamily="18" charset="0"/>
            </a:endParaRPr>
          </a:p>
        </p:txBody>
      </p:sp>
      <p:sp>
        <p:nvSpPr>
          <p:cNvPr id="6" name="Rectangle 3"/>
          <p:cNvSpPr txBox="1">
            <a:spLocks noChangeArrowheads="1"/>
          </p:cNvSpPr>
          <p:nvPr/>
        </p:nvSpPr>
        <p:spPr>
          <a:xfrm>
            <a:off x="841469" y="1041213"/>
            <a:ext cx="10740931" cy="1026319"/>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30000"/>
              </a:lnSpc>
              <a:buNone/>
            </a:pPr>
            <a:r>
              <a:rPr lang="it-IT" sz="1425" dirty="0"/>
              <a:t>In base alle caratteristiche di revisione dei tassi di interesse di ciascuna attività e passività è possibile riaggregare tutte le poste di bilancio in quattro gruppi:</a:t>
            </a:r>
          </a:p>
        </p:txBody>
      </p:sp>
      <p:grpSp>
        <p:nvGrpSpPr>
          <p:cNvPr id="3" name="Gruppo 2"/>
          <p:cNvGrpSpPr/>
          <p:nvPr/>
        </p:nvGrpSpPr>
        <p:grpSpPr>
          <a:xfrm>
            <a:off x="2207568" y="1916832"/>
            <a:ext cx="6402788" cy="2656053"/>
            <a:chOff x="2781332" y="2785831"/>
            <a:chExt cx="6402788" cy="1571030"/>
          </a:xfrm>
        </p:grpSpPr>
        <p:sp>
          <p:nvSpPr>
            <p:cNvPr id="7" name="Text Box 4"/>
            <p:cNvSpPr txBox="1">
              <a:spLocks noChangeArrowheads="1"/>
            </p:cNvSpPr>
            <p:nvPr/>
          </p:nvSpPr>
          <p:spPr bwMode="auto">
            <a:xfrm>
              <a:off x="2781332" y="2785832"/>
              <a:ext cx="3215411" cy="6463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a:t>Attività sensibili alle variazioni dei tassi di interesse</a:t>
              </a:r>
            </a:p>
          </p:txBody>
        </p:sp>
        <p:sp>
          <p:nvSpPr>
            <p:cNvPr id="8" name="Text Box 5"/>
            <p:cNvSpPr txBox="1">
              <a:spLocks noChangeArrowheads="1"/>
            </p:cNvSpPr>
            <p:nvPr/>
          </p:nvSpPr>
          <p:spPr bwMode="auto">
            <a:xfrm>
              <a:off x="2781332" y="3433531"/>
              <a:ext cx="3215411" cy="9233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dirty="0"/>
                <a:t>Attività non sensibili alle variazioni dei tassi di interesse</a:t>
              </a:r>
            </a:p>
          </p:txBody>
        </p:sp>
        <p:sp>
          <p:nvSpPr>
            <p:cNvPr id="9" name="Text Box 6"/>
            <p:cNvSpPr txBox="1">
              <a:spLocks noChangeArrowheads="1"/>
            </p:cNvSpPr>
            <p:nvPr/>
          </p:nvSpPr>
          <p:spPr bwMode="auto">
            <a:xfrm>
              <a:off x="5967320" y="2785831"/>
              <a:ext cx="3216800" cy="9233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a:t>Passività sensibili alle variazioni dei tassi di interesse</a:t>
              </a:r>
            </a:p>
          </p:txBody>
        </p:sp>
        <p:sp>
          <p:nvSpPr>
            <p:cNvPr id="10" name="Text Box 7"/>
            <p:cNvSpPr txBox="1">
              <a:spLocks noChangeArrowheads="1"/>
            </p:cNvSpPr>
            <p:nvPr/>
          </p:nvSpPr>
          <p:spPr bwMode="auto">
            <a:xfrm>
              <a:off x="5967320" y="3709161"/>
              <a:ext cx="3216800" cy="6477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rm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dirty="0"/>
                <a:t>Passività non sensibili alle variazioni dei tassi di interesse</a:t>
              </a:r>
            </a:p>
          </p:txBody>
        </p:sp>
      </p:grpSp>
      <p:sp>
        <p:nvSpPr>
          <p:cNvPr id="11" name="Text Box 8"/>
          <p:cNvSpPr txBox="1">
            <a:spLocks noChangeArrowheads="1"/>
          </p:cNvSpPr>
          <p:nvPr/>
        </p:nvSpPr>
        <p:spPr bwMode="auto">
          <a:xfrm>
            <a:off x="841469" y="4725144"/>
            <a:ext cx="10585176" cy="1311128"/>
          </a:xfrm>
          <a:prstGeom prst="rect">
            <a:avLst/>
          </a:prstGeom>
          <a:ln/>
          <a:extLst/>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10000"/>
              </a:lnSpc>
              <a:spcBef>
                <a:spcPct val="50000"/>
              </a:spcBef>
            </a:pPr>
            <a:r>
              <a:rPr lang="it-IT"/>
              <a:t>La classificazione tra poste sensibili e insensibili alle variazioni dei tassi richiede in primo luogo di individuare </a:t>
            </a:r>
            <a:r>
              <a:rPr lang="it-IT" b="1" u="sng"/>
              <a:t>l’orizzonte temporale</a:t>
            </a:r>
            <a:r>
              <a:rPr lang="it-IT"/>
              <a:t>, o anche periodo di gap (</a:t>
            </a:r>
            <a:r>
              <a:rPr lang="it-IT" i="1"/>
              <a:t>gapping period</a:t>
            </a:r>
            <a:r>
              <a:rPr lang="it-IT"/>
              <a:t>) a cui riferire la misurazione dell’esposizione al rischio. Ne consegue che la definizione di </a:t>
            </a:r>
            <a:r>
              <a:rPr lang="it-IT" i="1"/>
              <a:t>rate sensitive</a:t>
            </a:r>
            <a:r>
              <a:rPr lang="it-IT"/>
              <a:t> può cambiare in funzione dei diversi orizzonti decisionali.</a:t>
            </a:r>
          </a:p>
        </p:txBody>
      </p:sp>
    </p:spTree>
    <p:extLst>
      <p:ext uri="{BB962C8B-B14F-4D97-AF65-F5344CB8AC3E}">
        <p14:creationId xmlns:p14="http://schemas.microsoft.com/office/powerpoint/2010/main" val="29057640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27</a:t>
            </a:fld>
            <a:endParaRPr lang="it-IT">
              <a:solidFill>
                <a:prstClr val="black">
                  <a:tint val="75000"/>
                </a:prstClr>
              </a:solidFill>
            </a:endParaRPr>
          </a:p>
        </p:txBody>
      </p:sp>
      <p:sp>
        <p:nvSpPr>
          <p:cNvPr id="2" name="Titolo 1"/>
          <p:cNvSpPr>
            <a:spLocks noGrp="1"/>
          </p:cNvSpPr>
          <p:nvPr>
            <p:ph type="title" idx="4294967295"/>
          </p:nvPr>
        </p:nvSpPr>
        <p:spPr>
          <a:xfrm>
            <a:off x="440056" y="336575"/>
            <a:ext cx="7886700" cy="457200"/>
          </a:xfrm>
        </p:spPr>
        <p:txBody>
          <a:bodyPr anchor="t">
            <a:normAutofit/>
          </a:bodyPr>
          <a:lstStyle/>
          <a:p>
            <a:r>
              <a:rPr lang="it-IT" sz="2400" b="1" dirty="0">
                <a:solidFill>
                  <a:srgbClr val="5267AE"/>
                </a:solidFill>
                <a:latin typeface="Georgia" panose="02040502050405020303" pitchFamily="18" charset="0"/>
              </a:rPr>
              <a:t>Il </a:t>
            </a:r>
            <a:r>
              <a:rPr lang="it-IT" sz="2400" b="1" dirty="0" err="1">
                <a:solidFill>
                  <a:srgbClr val="5267AE"/>
                </a:solidFill>
                <a:latin typeface="Georgia" panose="02040502050405020303" pitchFamily="18" charset="0"/>
              </a:rPr>
              <a:t>Maturity</a:t>
            </a:r>
            <a:r>
              <a:rPr lang="it-IT" sz="2400" b="1" dirty="0">
                <a:solidFill>
                  <a:srgbClr val="5267AE"/>
                </a:solidFill>
                <a:latin typeface="Georgia" panose="02040502050405020303" pitchFamily="18" charset="0"/>
              </a:rPr>
              <a:t> Gap</a:t>
            </a:r>
            <a:endParaRPr lang="it-IT" sz="2100" b="1" dirty="0">
              <a:solidFill>
                <a:srgbClr val="5267AE"/>
              </a:solidFill>
              <a:latin typeface="Georgia" panose="02040502050405020303" pitchFamily="18" charset="0"/>
            </a:endParaRPr>
          </a:p>
        </p:txBody>
      </p:sp>
      <p:sp>
        <p:nvSpPr>
          <p:cNvPr id="7" name="Text Box 3"/>
          <p:cNvSpPr txBox="1">
            <a:spLocks noChangeArrowheads="1"/>
          </p:cNvSpPr>
          <p:nvPr/>
        </p:nvSpPr>
        <p:spPr bwMode="auto">
          <a:xfrm>
            <a:off x="972066" y="1192851"/>
            <a:ext cx="4589859" cy="498598"/>
          </a:xfrm>
          <a:prstGeom prst="rect">
            <a:avLst/>
          </a:prstGeom>
          <a:ln>
            <a:headEnd/>
            <a:tailEnd/>
          </a:ln>
          <a:extLst/>
        </p:spPr>
        <p:style>
          <a:lnRef idx="3">
            <a:schemeClr val="lt1"/>
          </a:lnRef>
          <a:fillRef idx="1">
            <a:schemeClr val="accent1"/>
          </a:fillRef>
          <a:effectRef idx="1">
            <a:schemeClr val="accent1"/>
          </a:effectRef>
          <a:fontRef idx="minor">
            <a:schemeClr val="lt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10000"/>
              </a:lnSpc>
              <a:spcBef>
                <a:spcPct val="50000"/>
              </a:spcBef>
            </a:pPr>
            <a:r>
              <a:rPr lang="it-IT" sz="2400" i="1"/>
              <a:t>G</a:t>
            </a:r>
            <a:r>
              <a:rPr lang="it-IT" sz="2400"/>
              <a:t> = As – Ps </a:t>
            </a:r>
          </a:p>
        </p:txBody>
      </p:sp>
      <p:sp>
        <p:nvSpPr>
          <p:cNvPr id="8" name="Text Box 4"/>
          <p:cNvSpPr txBox="1">
            <a:spLocks noChangeArrowheads="1"/>
          </p:cNvSpPr>
          <p:nvPr/>
        </p:nvSpPr>
        <p:spPr bwMode="auto">
          <a:xfrm>
            <a:off x="6560464" y="514659"/>
            <a:ext cx="4989326" cy="923330"/>
          </a:xfrm>
          <a:prstGeom prst="rect">
            <a:avLst/>
          </a:prstGeom>
          <a:ln/>
          <a:extLst/>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dirty="0"/>
              <a:t>Dal valore della posizione del </a:t>
            </a:r>
            <a:r>
              <a:rPr lang="it-IT" i="1" dirty="0"/>
              <a:t>gap</a:t>
            </a:r>
            <a:r>
              <a:rPr lang="it-IT" dirty="0"/>
              <a:t> si individuano tre possibili situazioni per l’intermediario </a:t>
            </a:r>
          </a:p>
        </p:txBody>
      </p:sp>
      <p:grpSp>
        <p:nvGrpSpPr>
          <p:cNvPr id="9" name="Group 5"/>
          <p:cNvGrpSpPr>
            <a:grpSpLocks/>
          </p:cNvGrpSpPr>
          <p:nvPr/>
        </p:nvGrpSpPr>
        <p:grpSpPr bwMode="auto">
          <a:xfrm>
            <a:off x="487209" y="2156543"/>
            <a:ext cx="4685129" cy="1200150"/>
            <a:chOff x="204" y="2614"/>
            <a:chExt cx="4464" cy="1008"/>
          </a:xfrm>
        </p:grpSpPr>
        <p:sp>
          <p:nvSpPr>
            <p:cNvPr id="10" name="Text Box 6"/>
            <p:cNvSpPr txBox="1">
              <a:spLocks noChangeArrowheads="1"/>
            </p:cNvSpPr>
            <p:nvPr/>
          </p:nvSpPr>
          <p:spPr bwMode="auto">
            <a:xfrm>
              <a:off x="204" y="2614"/>
              <a:ext cx="1496" cy="543"/>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dirty="0"/>
                <a:t>Posizione di gap positivo</a:t>
              </a:r>
            </a:p>
          </p:txBody>
        </p:sp>
        <p:sp>
          <p:nvSpPr>
            <p:cNvPr id="12" name="Text Box 8"/>
            <p:cNvSpPr txBox="1">
              <a:spLocks noChangeArrowheads="1"/>
            </p:cNvSpPr>
            <p:nvPr/>
          </p:nvSpPr>
          <p:spPr bwMode="auto">
            <a:xfrm>
              <a:off x="2109" y="2614"/>
              <a:ext cx="2559" cy="1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dirty="0"/>
                <a:t>Il valore delle attività sensibili è superiore a quello delle passività sensibili</a:t>
              </a:r>
            </a:p>
          </p:txBody>
        </p:sp>
      </p:grpSp>
      <p:sp>
        <p:nvSpPr>
          <p:cNvPr id="13" name="Text Box 9"/>
          <p:cNvSpPr txBox="1">
            <a:spLocks noChangeArrowheads="1"/>
          </p:cNvSpPr>
          <p:nvPr/>
        </p:nvSpPr>
        <p:spPr bwMode="auto">
          <a:xfrm>
            <a:off x="5773406" y="2176921"/>
            <a:ext cx="601122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it-IT" sz="1200" dirty="0"/>
              <a:t>In questo caso </a:t>
            </a:r>
            <a:r>
              <a:rPr lang="it-IT" sz="1200" u="sng" dirty="0"/>
              <a:t>l’intermediario è esposto alle variazioni dei tassi di interesse dal lato dell’attivo (</a:t>
            </a:r>
            <a:r>
              <a:rPr lang="it-IT" sz="1200" i="1" u="sng" dirty="0" err="1"/>
              <a:t>asset</a:t>
            </a:r>
            <a:r>
              <a:rPr lang="it-IT" sz="1200" i="1" u="sng" dirty="0"/>
              <a:t> sensitive</a:t>
            </a:r>
            <a:r>
              <a:rPr lang="it-IT" sz="1200" dirty="0"/>
              <a:t>), in quanto una parte delle attività sensibili, pari al valore del </a:t>
            </a:r>
            <a:r>
              <a:rPr lang="it-IT" sz="1200" i="1" dirty="0"/>
              <a:t>gap</a:t>
            </a:r>
            <a:r>
              <a:rPr lang="it-IT" sz="1200" dirty="0"/>
              <a:t>, è finanziata da passività non sensibili, e quindi, nel caso di una variazione dei tassi di interesse, solamente le attività subiranno un </a:t>
            </a:r>
            <a:r>
              <a:rPr lang="it-IT" sz="1200" dirty="0" err="1"/>
              <a:t>riprezzamento</a:t>
            </a:r>
            <a:r>
              <a:rPr lang="it-IT" sz="1200" dirty="0"/>
              <a:t> alle nuove condizioni dei tassi di mercato </a:t>
            </a:r>
          </a:p>
        </p:txBody>
      </p:sp>
      <p:grpSp>
        <p:nvGrpSpPr>
          <p:cNvPr id="14" name="Group 3"/>
          <p:cNvGrpSpPr>
            <a:grpSpLocks/>
          </p:cNvGrpSpPr>
          <p:nvPr/>
        </p:nvGrpSpPr>
        <p:grpSpPr bwMode="auto">
          <a:xfrm>
            <a:off x="487209" y="3537200"/>
            <a:ext cx="5074716" cy="1200150"/>
            <a:chOff x="204" y="2614"/>
            <a:chExt cx="5125" cy="1008"/>
          </a:xfrm>
        </p:grpSpPr>
        <p:sp>
          <p:nvSpPr>
            <p:cNvPr id="15" name="Text Box 4"/>
            <p:cNvSpPr txBox="1">
              <a:spLocks noChangeArrowheads="1"/>
            </p:cNvSpPr>
            <p:nvPr/>
          </p:nvSpPr>
          <p:spPr bwMode="auto">
            <a:xfrm>
              <a:off x="204" y="2614"/>
              <a:ext cx="1718" cy="776"/>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dirty="0"/>
                <a:t>Posizione di gap negativo</a:t>
              </a:r>
            </a:p>
          </p:txBody>
        </p:sp>
        <p:sp>
          <p:nvSpPr>
            <p:cNvPr id="17" name="Text Box 6"/>
            <p:cNvSpPr txBox="1">
              <a:spLocks noChangeArrowheads="1"/>
            </p:cNvSpPr>
            <p:nvPr/>
          </p:nvSpPr>
          <p:spPr bwMode="auto">
            <a:xfrm>
              <a:off x="2109" y="2614"/>
              <a:ext cx="3220" cy="1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dirty="0"/>
                <a:t>Il valore delle attività sensibili è inferiore a quello delle passività sensibili</a:t>
              </a:r>
            </a:p>
          </p:txBody>
        </p:sp>
      </p:grpSp>
      <p:sp>
        <p:nvSpPr>
          <p:cNvPr id="18" name="Text Box 7"/>
          <p:cNvSpPr txBox="1">
            <a:spLocks noChangeArrowheads="1"/>
          </p:cNvSpPr>
          <p:nvPr/>
        </p:nvSpPr>
        <p:spPr bwMode="auto">
          <a:xfrm>
            <a:off x="5773406" y="3629444"/>
            <a:ext cx="601122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it-IT"/>
            </a:defPPr>
            <a:lvl1pPr algn="just" eaLnBrk="1" hangingPunct="1">
              <a:spcBef>
                <a:spcPct val="50000"/>
              </a:spcBef>
              <a:defRPr sz="1200"/>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dirty="0"/>
              <a:t>In questo caso l’intermediario è esposto alle variazioni dei tassi di interesse dal lato del passivo (</a:t>
            </a:r>
            <a:r>
              <a:rPr lang="it-IT" dirty="0" err="1"/>
              <a:t>liabilities</a:t>
            </a:r>
            <a:r>
              <a:rPr lang="it-IT" dirty="0"/>
              <a:t> sensitive), in quanto una parte delle passività sensibili, pari al valore del gap, finanzia attività non sensibili. Il flusso netto di interessi aumenterà a fronte di una variazione negativa nei tassi di mercato, mentre si ridurrà nel caso di una variazione positiva</a:t>
            </a:r>
          </a:p>
        </p:txBody>
      </p:sp>
      <p:grpSp>
        <p:nvGrpSpPr>
          <p:cNvPr id="19" name="Group 3"/>
          <p:cNvGrpSpPr>
            <a:grpSpLocks/>
          </p:cNvGrpSpPr>
          <p:nvPr/>
        </p:nvGrpSpPr>
        <p:grpSpPr bwMode="auto">
          <a:xfrm>
            <a:off x="487209" y="5081967"/>
            <a:ext cx="5680799" cy="964566"/>
            <a:chOff x="204" y="2614"/>
            <a:chExt cx="5125" cy="1008"/>
          </a:xfrm>
        </p:grpSpPr>
        <p:sp>
          <p:nvSpPr>
            <p:cNvPr id="20" name="Text Box 4"/>
            <p:cNvSpPr txBox="1">
              <a:spLocks noChangeArrowheads="1"/>
            </p:cNvSpPr>
            <p:nvPr/>
          </p:nvSpPr>
          <p:spPr bwMode="auto">
            <a:xfrm>
              <a:off x="204" y="2614"/>
              <a:ext cx="1496" cy="77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dirty="0"/>
                <a:t>Posizione di gap </a:t>
              </a:r>
              <a:r>
                <a:rPr lang="it-IT" b="1" dirty="0" smtClean="0"/>
                <a:t>nullo</a:t>
              </a:r>
              <a:endParaRPr lang="it-IT" b="1" dirty="0"/>
            </a:p>
          </p:txBody>
        </p:sp>
        <p:sp>
          <p:nvSpPr>
            <p:cNvPr id="21" name="Text Box 6"/>
            <p:cNvSpPr txBox="1">
              <a:spLocks noChangeArrowheads="1"/>
            </p:cNvSpPr>
            <p:nvPr/>
          </p:nvSpPr>
          <p:spPr bwMode="auto">
            <a:xfrm>
              <a:off x="2109" y="2614"/>
              <a:ext cx="3220" cy="1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dirty="0"/>
                <a:t>Il valore delle attività sensibili è </a:t>
              </a:r>
              <a:r>
                <a:rPr lang="it-IT" b="1" dirty="0" smtClean="0"/>
                <a:t>uguale </a:t>
              </a:r>
              <a:r>
                <a:rPr lang="it-IT" b="1" dirty="0"/>
                <a:t>a quello delle passività sensibili</a:t>
              </a:r>
            </a:p>
          </p:txBody>
        </p:sp>
      </p:grpSp>
    </p:spTree>
    <p:extLst>
      <p:ext uri="{BB962C8B-B14F-4D97-AF65-F5344CB8AC3E}">
        <p14:creationId xmlns:p14="http://schemas.microsoft.com/office/powerpoint/2010/main" val="41472570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C03DFCF9-717E-4595-A0DC-901940A40F6D}" type="slidenum">
              <a:rPr lang="it-IT" altLang="en-US"/>
              <a:pPr>
                <a:defRPr/>
              </a:pPr>
              <a:t>28</a:t>
            </a:fld>
            <a:endParaRPr lang="it-IT" altLang="en-US"/>
          </a:p>
        </p:txBody>
      </p:sp>
      <p:sp>
        <p:nvSpPr>
          <p:cNvPr id="63492" name="Rectangle 2"/>
          <p:cNvSpPr>
            <a:spLocks noGrp="1" noChangeArrowheads="1"/>
          </p:cNvSpPr>
          <p:nvPr>
            <p:ph idx="4294967295"/>
          </p:nvPr>
        </p:nvSpPr>
        <p:spPr>
          <a:xfrm>
            <a:off x="695400" y="332656"/>
            <a:ext cx="11017223" cy="5792788"/>
          </a:xfrm>
        </p:spPr>
        <p:txBody>
          <a:bodyPr/>
          <a:lstStyle/>
          <a:p>
            <a:pPr algn="just" eaLnBrk="1" hangingPunct="1">
              <a:lnSpc>
                <a:spcPct val="170000"/>
              </a:lnSpc>
              <a:buClr>
                <a:schemeClr val="tx1"/>
              </a:buClr>
              <a:buFont typeface="Wingdings" panose="05000000000000000000" pitchFamily="2" charset="2"/>
              <a:buChar char="§"/>
            </a:pPr>
            <a:r>
              <a:rPr lang="it-IT" sz="1800" u="sng" dirty="0" smtClean="0"/>
              <a:t>Una </a:t>
            </a:r>
            <a:r>
              <a:rPr lang="it-IT" sz="1800" u="sng" dirty="0"/>
              <a:t>banca potrebbe gestire in modo attivo la propria posizione di </a:t>
            </a:r>
            <a:r>
              <a:rPr lang="it-IT" sz="1800" i="1" u="sng" dirty="0"/>
              <a:t>gap</a:t>
            </a:r>
            <a:r>
              <a:rPr lang="it-IT" sz="1800" u="sng" dirty="0"/>
              <a:t> mediante strategie di </a:t>
            </a:r>
            <a:r>
              <a:rPr lang="it-IT" sz="1800" i="1" u="sng" dirty="0" err="1"/>
              <a:t>mismatching</a:t>
            </a:r>
            <a:r>
              <a:rPr lang="it-IT" sz="1800" u="sng" dirty="0"/>
              <a:t> volte ad anticipare l’evoluzione dei tassi di interesse nelle varie fasi del ciclo economico</a:t>
            </a:r>
            <a:r>
              <a:rPr lang="it-IT" sz="1800" dirty="0"/>
              <a:t>.</a:t>
            </a:r>
          </a:p>
          <a:p>
            <a:pPr algn="just" eaLnBrk="1" hangingPunct="1">
              <a:lnSpc>
                <a:spcPct val="170000"/>
              </a:lnSpc>
              <a:buClr>
                <a:schemeClr val="tx1"/>
              </a:buClr>
              <a:buFont typeface="Wingdings" panose="05000000000000000000" pitchFamily="2" charset="2"/>
              <a:buChar char="§"/>
            </a:pPr>
            <a:r>
              <a:rPr lang="it-IT" sz="1800" dirty="0"/>
              <a:t>Durante la fase di ripresa potrebbe attuare strategie volte ad anticipare l’aumento dei tassi di interesse mediante un aumento della quota di attività sensibili, rinunciando ad impieghi a tasso fisso ed allo stesso tempo accrescendo la raccolta di fondi a tasso fisso</a:t>
            </a:r>
            <a:r>
              <a:rPr lang="it-IT" sz="1800" dirty="0" smtClean="0"/>
              <a:t>.</a:t>
            </a:r>
          </a:p>
          <a:p>
            <a:pPr algn="just">
              <a:lnSpc>
                <a:spcPct val="160000"/>
              </a:lnSpc>
              <a:buClr>
                <a:schemeClr val="tx1"/>
              </a:buClr>
              <a:buFont typeface="Wingdings" panose="05000000000000000000" pitchFamily="2" charset="2"/>
              <a:buChar char="§"/>
            </a:pPr>
            <a:r>
              <a:rPr lang="it-IT" sz="1800" dirty="0"/>
              <a:t>Tuttavia, le strategie di </a:t>
            </a:r>
            <a:r>
              <a:rPr lang="it-IT" sz="1800" i="1" dirty="0"/>
              <a:t>gap management</a:t>
            </a:r>
            <a:r>
              <a:rPr lang="it-IT" sz="1800" dirty="0"/>
              <a:t> prescelte non dipendono solo dalla variazione della direzione attesa dei tassi di interesse, ma anche dal grado di incertezza nell’evoluzione futura dei tassi di interesse.</a:t>
            </a:r>
          </a:p>
          <a:p>
            <a:pPr algn="just">
              <a:lnSpc>
                <a:spcPct val="160000"/>
              </a:lnSpc>
              <a:buClr>
                <a:schemeClr val="tx1"/>
              </a:buClr>
              <a:buFont typeface="Wingdings" panose="05000000000000000000" pitchFamily="2" charset="2"/>
              <a:buChar char="§"/>
            </a:pPr>
            <a:r>
              <a:rPr lang="it-IT" sz="1800" dirty="0"/>
              <a:t>La banca, quando non è in grado di intervenire in tempi rapidi sulla composizione delle attività e passività in bilancio per poter conseguire la copertura desiderata al rischio di interesse, </a:t>
            </a:r>
            <a:r>
              <a:rPr lang="it-IT" sz="1800" u="sng" dirty="0"/>
              <a:t>può ricorrere a strategia di copertura con strumenti derivati</a:t>
            </a:r>
            <a:r>
              <a:rPr lang="it-IT" sz="1800" dirty="0"/>
              <a:t>.</a:t>
            </a:r>
          </a:p>
          <a:p>
            <a:pPr algn="just" eaLnBrk="1" hangingPunct="1">
              <a:lnSpc>
                <a:spcPct val="170000"/>
              </a:lnSpc>
              <a:buClr>
                <a:schemeClr val="tx1"/>
              </a:buClr>
              <a:buFont typeface="Wingdings" panose="05000000000000000000" pitchFamily="2" charset="2"/>
              <a:buChar char="§"/>
            </a:pPr>
            <a:endParaRPr lang="it-IT" sz="1800" dirty="0"/>
          </a:p>
        </p:txBody>
      </p:sp>
    </p:spTree>
    <p:extLst>
      <p:ext uri="{BB962C8B-B14F-4D97-AF65-F5344CB8AC3E}">
        <p14:creationId xmlns:p14="http://schemas.microsoft.com/office/powerpoint/2010/main" val="27096870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6B7315E5-ECE7-473C-8411-206070C8AB6A}" type="slidenum">
              <a:rPr lang="it-IT" altLang="en-US"/>
              <a:pPr>
                <a:defRPr/>
              </a:pPr>
              <a:t>29</a:t>
            </a:fld>
            <a:endParaRPr lang="it-IT" altLang="en-US"/>
          </a:p>
        </p:txBody>
      </p:sp>
      <p:sp>
        <p:nvSpPr>
          <p:cNvPr id="65540" name="Rectangle 2"/>
          <p:cNvSpPr>
            <a:spLocks noGrp="1" noChangeArrowheads="1"/>
          </p:cNvSpPr>
          <p:nvPr>
            <p:ph idx="4294967295"/>
          </p:nvPr>
        </p:nvSpPr>
        <p:spPr>
          <a:xfrm>
            <a:off x="698470" y="692696"/>
            <a:ext cx="10514013" cy="4248150"/>
          </a:xfrm>
        </p:spPr>
        <p:txBody>
          <a:bodyPr/>
          <a:lstStyle/>
          <a:p>
            <a:pPr algn="just" eaLnBrk="1" hangingPunct="1">
              <a:lnSpc>
                <a:spcPct val="130000"/>
              </a:lnSpc>
              <a:buClr>
                <a:schemeClr val="tx1"/>
              </a:buClr>
              <a:buFont typeface="Wingdings" panose="05000000000000000000" pitchFamily="2" charset="2"/>
              <a:buChar char="§"/>
            </a:pPr>
            <a:r>
              <a:rPr lang="it-IT" sz="1900" dirty="0"/>
              <a:t>Un primo insieme di strategie di copertura è rappresentato dall’assunzione di specifiche posizioni negli strumenti derivati a rischio simmetrico, come i </a:t>
            </a:r>
            <a:r>
              <a:rPr lang="it-IT" sz="1900" i="1" dirty="0" err="1"/>
              <a:t>futures</a:t>
            </a:r>
            <a:r>
              <a:rPr lang="it-IT" sz="1900" dirty="0"/>
              <a:t>, i FRA e gli </a:t>
            </a:r>
            <a:r>
              <a:rPr lang="it-IT" sz="1900" i="1" dirty="0"/>
              <a:t>swap</a:t>
            </a:r>
            <a:r>
              <a:rPr lang="it-IT" sz="1900" dirty="0"/>
              <a:t>, mediante i quali è possibile compensare le variazioni nel margine di interesse che originano dalle fluttuazioni nei tassi di mercato.</a:t>
            </a:r>
          </a:p>
          <a:p>
            <a:pPr algn="just" eaLnBrk="1" hangingPunct="1">
              <a:lnSpc>
                <a:spcPct val="130000"/>
              </a:lnSpc>
              <a:buClr>
                <a:schemeClr val="tx1"/>
              </a:buClr>
              <a:buFont typeface="Wingdings" panose="05000000000000000000" pitchFamily="2" charset="2"/>
              <a:buChar char="§"/>
            </a:pPr>
            <a:r>
              <a:rPr lang="it-IT" sz="1900" dirty="0"/>
              <a:t>Ad esempio, un banca </a:t>
            </a:r>
            <a:r>
              <a:rPr lang="it-IT" sz="1900" i="1" dirty="0" err="1"/>
              <a:t>asset</a:t>
            </a:r>
            <a:r>
              <a:rPr lang="it-IT" sz="1900" i="1" dirty="0"/>
              <a:t> sensitive</a:t>
            </a:r>
            <a:r>
              <a:rPr lang="it-IT" sz="1900" dirty="0"/>
              <a:t>, che presenta cioè un volume di attività sensibili alle variazioni dei tassi di interesse superiore a quello delle passività sensibili (</a:t>
            </a:r>
            <a:r>
              <a:rPr lang="it-IT" sz="1900" i="1" dirty="0"/>
              <a:t>gap</a:t>
            </a:r>
            <a:r>
              <a:rPr lang="it-IT" sz="1900" dirty="0"/>
              <a:t> &gt; 0), potrà proteggere il margine di interesse dalle eventuali diminuzioni dei tassi di mercato acquisendo posizioni sul mercato </a:t>
            </a:r>
            <a:r>
              <a:rPr lang="it-IT" sz="1900" i="1" dirty="0"/>
              <a:t>future</a:t>
            </a:r>
            <a:r>
              <a:rPr lang="it-IT" sz="1900" dirty="0"/>
              <a:t>, su quello dei </a:t>
            </a:r>
            <a:r>
              <a:rPr lang="it-IT" sz="1900" i="1" dirty="0" err="1"/>
              <a:t>forward</a:t>
            </a:r>
            <a:r>
              <a:rPr lang="it-IT" sz="1900" i="1" dirty="0"/>
              <a:t> rate </a:t>
            </a:r>
            <a:r>
              <a:rPr lang="it-IT" sz="1900" i="1" dirty="0" err="1"/>
              <a:t>agreements</a:t>
            </a:r>
            <a:r>
              <a:rPr lang="it-IT" sz="1900" dirty="0"/>
              <a:t> o dei contratti </a:t>
            </a:r>
            <a:r>
              <a:rPr lang="it-IT" sz="1900" i="1" dirty="0"/>
              <a:t>swap</a:t>
            </a:r>
            <a:r>
              <a:rPr lang="it-IT" sz="1900" dirty="0"/>
              <a:t> in modo tale da conseguire un flusso di reddito positivo sufficiente a compensare quello negativo generato dalle posizioni in bilancio, nel caso in cui si realizzi la variazione negativa nei tassi di interesse di mercato. </a:t>
            </a:r>
          </a:p>
        </p:txBody>
      </p:sp>
    </p:spTree>
    <p:extLst>
      <p:ext uri="{BB962C8B-B14F-4D97-AF65-F5344CB8AC3E}">
        <p14:creationId xmlns:p14="http://schemas.microsoft.com/office/powerpoint/2010/main" val="8352226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ctrTitle"/>
          </p:nvPr>
        </p:nvSpPr>
        <p:spPr>
          <a:xfrm>
            <a:off x="2279651" y="1628776"/>
            <a:ext cx="7993063" cy="2232025"/>
          </a:xfrm>
          <a:extLst>
            <a:ext uri="{909E8E84-426E-40DD-AFC4-6F175D3DCCD1}">
              <a14:hiddenFill xmlns:a14="http://schemas.microsoft.com/office/drawing/2010/main">
                <a:gradFill rotWithShape="1">
                  <a:gsLst>
                    <a:gs pos="0">
                      <a:srgbClr val="FFEFD1"/>
                    </a:gs>
                    <a:gs pos="64999">
                      <a:srgbClr val="F0EBD5"/>
                    </a:gs>
                    <a:gs pos="100000">
                      <a:srgbClr val="D1C39F"/>
                    </a:gs>
                  </a:gsLst>
                  <a:path path="shape">
                    <a:fillToRect l="50000" t="50000" r="50000" b="50000"/>
                  </a:path>
                </a:gradFill>
              </a14:hiddenFill>
            </a:ext>
          </a:extLst>
        </p:spPr>
        <p:txBody>
          <a:bodyPr/>
          <a:lstStyle/>
          <a:p>
            <a:pPr eaLnBrk="1" hangingPunct="1">
              <a:lnSpc>
                <a:spcPct val="120000"/>
              </a:lnSpc>
            </a:pPr>
            <a:r>
              <a:rPr lang="it-IT" sz="5600" b="1"/>
              <a:t>La gestione della raccolta</a:t>
            </a:r>
          </a:p>
        </p:txBody>
      </p:sp>
      <p:sp>
        <p:nvSpPr>
          <p:cNvPr id="4" name="Rectangle 6"/>
          <p:cNvSpPr>
            <a:spLocks noGrp="1" noChangeArrowheads="1"/>
          </p:cNvSpPr>
          <p:nvPr>
            <p:ph type="sldNum" sz="quarter" idx="12"/>
          </p:nvPr>
        </p:nvSpPr>
        <p:spPr>
          <a:xfrm>
            <a:off x="8077200" y="6243638"/>
            <a:ext cx="2133600" cy="457200"/>
          </a:xfrm>
          <a:prstGeom prst="rect">
            <a:avLst/>
          </a:prstGeom>
        </p:spPr>
        <p:txBody>
          <a:bodyPr/>
          <a:lstStyle/>
          <a:p>
            <a:pPr>
              <a:defRPr/>
            </a:pPr>
            <a:fld id="{14642CD2-4774-41F2-8D36-2F038537DF21}" type="slidenum">
              <a:rPr lang="it-IT" altLang="en-US"/>
              <a:pPr>
                <a:defRPr/>
              </a:pPr>
              <a:t>3</a:t>
            </a:fld>
            <a:endParaRPr lang="it-IT" altLang="en-US"/>
          </a:p>
        </p:txBody>
      </p:sp>
    </p:spTree>
    <p:extLst>
      <p:ext uri="{BB962C8B-B14F-4D97-AF65-F5344CB8AC3E}">
        <p14:creationId xmlns:p14="http://schemas.microsoft.com/office/powerpoint/2010/main" val="3288760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B806C0F9-0E4E-43A7-BC13-B5FD3749479F}" type="slidenum">
              <a:rPr lang="it-IT" altLang="en-US"/>
              <a:pPr>
                <a:defRPr/>
              </a:pPr>
              <a:t>30</a:t>
            </a:fld>
            <a:endParaRPr lang="it-IT" altLang="en-US"/>
          </a:p>
        </p:txBody>
      </p:sp>
      <p:sp>
        <p:nvSpPr>
          <p:cNvPr id="66564" name="Rectangle 2"/>
          <p:cNvSpPr>
            <a:spLocks noGrp="1" noChangeArrowheads="1"/>
          </p:cNvSpPr>
          <p:nvPr>
            <p:ph idx="4294967295"/>
          </p:nvPr>
        </p:nvSpPr>
        <p:spPr>
          <a:xfrm>
            <a:off x="471551" y="332656"/>
            <a:ext cx="10728325" cy="5792788"/>
          </a:xfrm>
        </p:spPr>
        <p:txBody>
          <a:bodyPr/>
          <a:lstStyle/>
          <a:p>
            <a:pPr algn="just" eaLnBrk="1" hangingPunct="1">
              <a:lnSpc>
                <a:spcPct val="140000"/>
              </a:lnSpc>
              <a:buClr>
                <a:schemeClr val="tx1"/>
              </a:buClr>
              <a:buFont typeface="Wingdings" panose="05000000000000000000" pitchFamily="2" charset="2"/>
              <a:buChar char="§"/>
            </a:pPr>
            <a:r>
              <a:rPr lang="it-IT" sz="2000" dirty="0"/>
              <a:t>In questo modo la banca neutralizza le perdite derivanti dalla sua posizione </a:t>
            </a:r>
            <a:r>
              <a:rPr lang="it-IT" sz="2000" i="1" dirty="0" err="1"/>
              <a:t>asset</a:t>
            </a:r>
            <a:r>
              <a:rPr lang="it-IT" sz="2000" i="1" dirty="0"/>
              <a:t> sensitive</a:t>
            </a:r>
            <a:r>
              <a:rPr lang="it-IT" sz="2000" dirty="0"/>
              <a:t> rinunciando ai benefici che tale posizione avrebbe generato a fronte di un aumento dei tassi di interesse.</a:t>
            </a:r>
          </a:p>
          <a:p>
            <a:pPr algn="just" eaLnBrk="1" hangingPunct="1">
              <a:lnSpc>
                <a:spcPct val="140000"/>
              </a:lnSpc>
              <a:buClr>
                <a:schemeClr val="tx1"/>
              </a:buClr>
              <a:buFont typeface="Wingdings" panose="05000000000000000000" pitchFamily="2" charset="2"/>
              <a:buChar char="§"/>
            </a:pPr>
            <a:r>
              <a:rPr lang="it-IT" sz="2000" dirty="0"/>
              <a:t>Nel caso, invece, le banche intendano proteggersi dalle variazioni avverse dei tassi di interesse, negative per quelle </a:t>
            </a:r>
            <a:r>
              <a:rPr lang="it-IT" sz="2000" i="1" dirty="0" err="1"/>
              <a:t>asset</a:t>
            </a:r>
            <a:r>
              <a:rPr lang="it-IT" sz="2000" i="1" dirty="0"/>
              <a:t> sensitive</a:t>
            </a:r>
            <a:r>
              <a:rPr lang="it-IT" sz="2000" dirty="0"/>
              <a:t> e positive per quelle </a:t>
            </a:r>
            <a:r>
              <a:rPr lang="it-IT" sz="2000" i="1" dirty="0" err="1"/>
              <a:t>liability</a:t>
            </a:r>
            <a:r>
              <a:rPr lang="it-IT" sz="2000" i="1" dirty="0"/>
              <a:t> sensitive</a:t>
            </a:r>
            <a:r>
              <a:rPr lang="it-IT" sz="2000" dirty="0"/>
              <a:t>, ma allo stesso tempo mantenere i benefici delle variazioni favorevoli, dovranno allora perseguire strategie di copertura con strumenti di natura asimmetrica acquisendo posizioni in opzioni su titoli o in specifici contratti come quelli di </a:t>
            </a:r>
            <a:r>
              <a:rPr lang="it-IT" sz="2000" i="1" dirty="0" err="1"/>
              <a:t>cap</a:t>
            </a:r>
            <a:r>
              <a:rPr lang="it-IT" sz="2000" dirty="0"/>
              <a:t> e di </a:t>
            </a:r>
            <a:r>
              <a:rPr lang="it-IT" sz="2000" i="1" dirty="0" err="1"/>
              <a:t>floor</a:t>
            </a:r>
            <a:r>
              <a:rPr lang="it-IT" sz="2000" dirty="0"/>
              <a:t>.</a:t>
            </a:r>
          </a:p>
          <a:p>
            <a:pPr algn="just" eaLnBrk="1" hangingPunct="1">
              <a:lnSpc>
                <a:spcPct val="140000"/>
              </a:lnSpc>
              <a:buClr>
                <a:schemeClr val="tx1"/>
              </a:buClr>
              <a:buFont typeface="Wingdings" panose="05000000000000000000" pitchFamily="2" charset="2"/>
              <a:buChar char="§"/>
            </a:pPr>
            <a:r>
              <a:rPr lang="it-IT" sz="2000" dirty="0"/>
              <a:t>Obiettivo di questa strategia di copertura è quello di difendere la variazione del margine di interesse contro le sole fluttuazioni negative.</a:t>
            </a:r>
          </a:p>
        </p:txBody>
      </p:sp>
    </p:spTree>
    <p:extLst>
      <p:ext uri="{BB962C8B-B14F-4D97-AF65-F5344CB8AC3E}">
        <p14:creationId xmlns:p14="http://schemas.microsoft.com/office/powerpoint/2010/main" val="13331479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C8D753A8-30DE-48F9-A930-913ABA56C2F7}" type="slidenum">
              <a:rPr lang="it-IT" altLang="en-US"/>
              <a:pPr>
                <a:defRPr/>
              </a:pPr>
              <a:t>31</a:t>
            </a:fld>
            <a:endParaRPr lang="it-IT" altLang="en-US"/>
          </a:p>
        </p:txBody>
      </p:sp>
      <p:sp>
        <p:nvSpPr>
          <p:cNvPr id="67588" name="Rectangle 2"/>
          <p:cNvSpPr>
            <a:spLocks noGrp="1" noChangeArrowheads="1"/>
          </p:cNvSpPr>
          <p:nvPr>
            <p:ph type="title" idx="4294967295"/>
          </p:nvPr>
        </p:nvSpPr>
        <p:spPr>
          <a:xfrm>
            <a:off x="0" y="185738"/>
            <a:ext cx="8229600" cy="631825"/>
          </a:xfrm>
          <a:noFill/>
        </p:spPr>
        <p:txBody>
          <a:bodyPr/>
          <a:lstStyle/>
          <a:p>
            <a:pPr eaLnBrk="1" hangingPunct="1"/>
            <a:r>
              <a:rPr lang="it-IT" sz="3800" b="1" dirty="0" err="1"/>
              <a:t>Duration</a:t>
            </a:r>
            <a:r>
              <a:rPr lang="it-IT" sz="3800" b="1" dirty="0"/>
              <a:t> gap</a:t>
            </a:r>
          </a:p>
        </p:txBody>
      </p:sp>
      <p:sp>
        <p:nvSpPr>
          <p:cNvPr id="67589" name="Rectangle 3"/>
          <p:cNvSpPr>
            <a:spLocks noGrp="1" noChangeArrowheads="1"/>
          </p:cNvSpPr>
          <p:nvPr>
            <p:ph idx="4294967295"/>
          </p:nvPr>
        </p:nvSpPr>
        <p:spPr>
          <a:xfrm>
            <a:off x="839416" y="980728"/>
            <a:ext cx="10815637" cy="5113337"/>
          </a:xfrm>
        </p:spPr>
        <p:txBody>
          <a:bodyPr/>
          <a:lstStyle/>
          <a:p>
            <a:pPr algn="just" eaLnBrk="1" hangingPunct="1">
              <a:lnSpc>
                <a:spcPct val="150000"/>
              </a:lnSpc>
              <a:buClr>
                <a:schemeClr val="tx1"/>
              </a:buClr>
              <a:buFont typeface="Wingdings" panose="05000000000000000000" pitchFamily="2" charset="2"/>
              <a:buChar char="§"/>
            </a:pPr>
            <a:r>
              <a:rPr lang="it-IT" sz="2000" dirty="0"/>
              <a:t>Se da un lato la gestione delle posizioni di </a:t>
            </a:r>
            <a:r>
              <a:rPr lang="it-IT" sz="2000" i="1" dirty="0"/>
              <a:t>gap</a:t>
            </a:r>
            <a:r>
              <a:rPr lang="it-IT" sz="2000" dirty="0"/>
              <a:t> tra le scadenze e i periodi di revisione dei tassi di interesse può consentire di minimizzare l’impatto delle fluttuazioni nei tassi di mercato sul margine di interesse nel breve periodo, dall’altro </a:t>
            </a:r>
            <a:r>
              <a:rPr lang="it-IT" sz="2000" u="sng" dirty="0"/>
              <a:t>ciò non impedisce che la banca possa subire perdite, anche consistenti, derivanti da riduzioni dei flussi netti di interesse che percepirà in futuro e che si riflettono in una diminuzione immediata del valore economico del proprio patrimonio.</a:t>
            </a:r>
          </a:p>
          <a:p>
            <a:pPr algn="just" eaLnBrk="1" hangingPunct="1">
              <a:lnSpc>
                <a:spcPct val="150000"/>
              </a:lnSpc>
              <a:buClr>
                <a:schemeClr val="tx1"/>
              </a:buClr>
              <a:buFont typeface="Wingdings" panose="05000000000000000000" pitchFamily="2" charset="2"/>
              <a:buChar char="§"/>
            </a:pPr>
            <a:r>
              <a:rPr lang="it-IT" sz="2000" dirty="0" smtClean="0"/>
              <a:t>L’attenzione </a:t>
            </a:r>
            <a:r>
              <a:rPr lang="it-IT" sz="2000" dirty="0"/>
              <a:t>a questo ulteriore aspetto del rischio di interesse ha richiesto l’applicazione, nelle valutazioni e nelle scelte di composizione delle attività e delle passività delle banche, di criteri e indicatori più propriamente finanziari, già sviluppati nell’ambito della gestione dei portafogli di titoli a reddito fisso.</a:t>
            </a:r>
          </a:p>
        </p:txBody>
      </p:sp>
    </p:spTree>
    <p:extLst>
      <p:ext uri="{BB962C8B-B14F-4D97-AF65-F5344CB8AC3E}">
        <p14:creationId xmlns:p14="http://schemas.microsoft.com/office/powerpoint/2010/main" val="33658451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786D4FFE-0428-457D-9FD4-6A307E209562}" type="slidenum">
              <a:rPr lang="it-IT" altLang="en-US"/>
              <a:pPr>
                <a:defRPr/>
              </a:pPr>
              <a:t>32</a:t>
            </a:fld>
            <a:endParaRPr lang="it-IT" altLang="en-US"/>
          </a:p>
        </p:txBody>
      </p:sp>
      <p:sp>
        <p:nvSpPr>
          <p:cNvPr id="68612" name="Rectangle 2"/>
          <p:cNvSpPr>
            <a:spLocks noGrp="1" noChangeArrowheads="1"/>
          </p:cNvSpPr>
          <p:nvPr>
            <p:ph idx="4294967295"/>
          </p:nvPr>
        </p:nvSpPr>
        <p:spPr>
          <a:xfrm>
            <a:off x="839416" y="692696"/>
            <a:ext cx="10958512" cy="4895850"/>
          </a:xfrm>
        </p:spPr>
        <p:txBody>
          <a:bodyPr/>
          <a:lstStyle/>
          <a:p>
            <a:pPr algn="just" eaLnBrk="1" hangingPunct="1">
              <a:lnSpc>
                <a:spcPct val="150000"/>
              </a:lnSpc>
              <a:buClr>
                <a:schemeClr val="tx1"/>
              </a:buClr>
              <a:buFont typeface="Wingdings" panose="05000000000000000000" pitchFamily="2" charset="2"/>
              <a:buChar char="§"/>
            </a:pPr>
            <a:r>
              <a:rPr lang="it-IT" sz="1900" dirty="0"/>
              <a:t>Il riferimento è all’insieme dei criteri di valutazione delle attività finanziarie, alla valorizzazione corrente dei flussi futuri di cassa generati da ciascuna attività e passività finanziaria nel portafoglio e agli indicatori di rischio sviluppati nell’ambito dell’analisi della durata finanziaria (</a:t>
            </a:r>
            <a:r>
              <a:rPr lang="it-IT" sz="1900" i="1" dirty="0" err="1"/>
              <a:t>duration</a:t>
            </a:r>
            <a:r>
              <a:rPr lang="it-IT" sz="1900" dirty="0"/>
              <a:t>).</a:t>
            </a:r>
          </a:p>
          <a:p>
            <a:pPr algn="just" eaLnBrk="1" hangingPunct="1">
              <a:lnSpc>
                <a:spcPct val="150000"/>
              </a:lnSpc>
              <a:buClr>
                <a:schemeClr val="tx1"/>
              </a:buClr>
              <a:buFont typeface="Wingdings" panose="05000000000000000000" pitchFamily="2" charset="2"/>
              <a:buChar char="§"/>
            </a:pPr>
            <a:r>
              <a:rPr lang="it-IT" sz="1900" dirty="0"/>
              <a:t>L’applicazione degli indicatori di </a:t>
            </a:r>
            <a:r>
              <a:rPr lang="it-IT" sz="1900" i="1" dirty="0" err="1"/>
              <a:t>duration</a:t>
            </a:r>
            <a:r>
              <a:rPr lang="it-IT" sz="1900" dirty="0"/>
              <a:t> all’insieme delle attività e delle passività nel bilancio delle banche ha permesso di quantificare anche gli effetti che le variazioni inattese nei tassi di mercato generano sul valore economico del proprio patrimonio netto. </a:t>
            </a:r>
          </a:p>
          <a:p>
            <a:pPr algn="just" eaLnBrk="1" hangingPunct="1">
              <a:lnSpc>
                <a:spcPct val="150000"/>
              </a:lnSpc>
              <a:buClr>
                <a:schemeClr val="tx1"/>
              </a:buClr>
              <a:buFont typeface="Wingdings" panose="05000000000000000000" pitchFamily="2" charset="2"/>
              <a:buChar char="§"/>
            </a:pPr>
            <a:r>
              <a:rPr lang="it-IT" sz="1900" dirty="0"/>
              <a:t>La variabile oggetto di controllo della gap </a:t>
            </a:r>
            <a:r>
              <a:rPr lang="it-IT" sz="1900" dirty="0" err="1"/>
              <a:t>analysis</a:t>
            </a:r>
            <a:r>
              <a:rPr lang="it-IT" sz="1900" dirty="0"/>
              <a:t> è stata sinora il margine di interesse, grandezza che risulta economicamente di indubbia rilevanza ma che, al tempo stesso, è rappresentativa delle condizioni di equilibrio economico esclusivamente delle attività fruttifere di interesse e delle passività onerose. </a:t>
            </a:r>
          </a:p>
        </p:txBody>
      </p:sp>
    </p:spTree>
    <p:extLst>
      <p:ext uri="{BB962C8B-B14F-4D97-AF65-F5344CB8AC3E}">
        <p14:creationId xmlns:p14="http://schemas.microsoft.com/office/powerpoint/2010/main" val="19553212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90DF97BF-39CF-49FA-B507-56C4A06041A4}" type="slidenum">
              <a:rPr lang="it-IT" altLang="en-US"/>
              <a:pPr>
                <a:defRPr/>
              </a:pPr>
              <a:t>33</a:t>
            </a:fld>
            <a:endParaRPr lang="it-IT" altLang="en-US"/>
          </a:p>
        </p:txBody>
      </p:sp>
      <p:sp>
        <p:nvSpPr>
          <p:cNvPr id="69636" name="Rectangle 2"/>
          <p:cNvSpPr>
            <a:spLocks noGrp="1" noChangeArrowheads="1"/>
          </p:cNvSpPr>
          <p:nvPr>
            <p:ph idx="4294967295"/>
          </p:nvPr>
        </p:nvSpPr>
        <p:spPr>
          <a:xfrm>
            <a:off x="335360" y="476672"/>
            <a:ext cx="10671175" cy="5400675"/>
          </a:xfrm>
        </p:spPr>
        <p:txBody>
          <a:bodyPr/>
          <a:lstStyle/>
          <a:p>
            <a:pPr algn="just" eaLnBrk="1" hangingPunct="1">
              <a:lnSpc>
                <a:spcPct val="150000"/>
              </a:lnSpc>
              <a:buClr>
                <a:schemeClr val="tx1"/>
              </a:buClr>
              <a:buFont typeface="Wingdings" panose="05000000000000000000" pitchFamily="2" charset="2"/>
              <a:buChar char="§"/>
            </a:pPr>
            <a:r>
              <a:rPr lang="it-IT" sz="2100" dirty="0"/>
              <a:t>In altri termini, la gap </a:t>
            </a:r>
            <a:r>
              <a:rPr lang="it-IT" sz="2100" dirty="0" err="1"/>
              <a:t>analysis</a:t>
            </a:r>
            <a:r>
              <a:rPr lang="it-IT" sz="2100" dirty="0"/>
              <a:t> se da un lato aiuta a misurare – e in seconda battuta a gestire – l’impatto degli shock dei tassi di mercato sul margine di interesse nel periodo preso a riferimento, dall’altro ignora completamente l’impatto patrimoniale derivante dalla stessa variazione  delle condizioni di mercato</a:t>
            </a:r>
          </a:p>
          <a:p>
            <a:pPr algn="just" eaLnBrk="1" hangingPunct="1">
              <a:lnSpc>
                <a:spcPct val="150000"/>
              </a:lnSpc>
              <a:buClr>
                <a:schemeClr val="tx1"/>
              </a:buClr>
              <a:buFont typeface="Wingdings" panose="05000000000000000000" pitchFamily="2" charset="2"/>
              <a:buChar char="§"/>
            </a:pPr>
            <a:r>
              <a:rPr lang="it-IT" sz="2100" dirty="0"/>
              <a:t>Posto che la </a:t>
            </a:r>
            <a:r>
              <a:rPr lang="it-IT" sz="2100" dirty="0" err="1"/>
              <a:t>duration</a:t>
            </a:r>
            <a:r>
              <a:rPr lang="it-IT" sz="2100" dirty="0"/>
              <a:t> modificata è un indicatore di sensibilità del prezzo di una attività (o di una passività) finanziaria al variare dei tassi di interesse, di conseguenza, tenendo sotto controllo il </a:t>
            </a:r>
            <a:r>
              <a:rPr lang="it-IT" sz="2100" b="1" u="sng" dirty="0" err="1"/>
              <a:t>duration</a:t>
            </a:r>
            <a:r>
              <a:rPr lang="it-IT" sz="2100" b="1" u="sng" dirty="0"/>
              <a:t> gap</a:t>
            </a:r>
            <a:r>
              <a:rPr lang="it-IT" sz="2100" dirty="0"/>
              <a:t> – </a:t>
            </a:r>
            <a:r>
              <a:rPr lang="it-IT" sz="2100" b="1" u="sng" dirty="0"/>
              <a:t>ossia la differenza tra la </a:t>
            </a:r>
            <a:r>
              <a:rPr lang="it-IT" sz="2100" b="1" u="sng" dirty="0" err="1"/>
              <a:t>duration</a:t>
            </a:r>
            <a:r>
              <a:rPr lang="it-IT" sz="2100" b="1" u="sng" dirty="0"/>
              <a:t> modificata dell’attivo e la </a:t>
            </a:r>
            <a:r>
              <a:rPr lang="it-IT" sz="2100" b="1" u="sng" dirty="0" err="1"/>
              <a:t>duration</a:t>
            </a:r>
            <a:r>
              <a:rPr lang="it-IT" sz="2100" b="1" u="sng" dirty="0"/>
              <a:t> modificata del passivo</a:t>
            </a:r>
            <a:r>
              <a:rPr lang="it-IT" sz="2100" dirty="0"/>
              <a:t> – si ha modo di quantificare l’impatto di istantanee variazioni dei tassi di mercato sul valore del patrimonio netto di una banca</a:t>
            </a:r>
          </a:p>
        </p:txBody>
      </p:sp>
    </p:spTree>
    <p:extLst>
      <p:ext uri="{BB962C8B-B14F-4D97-AF65-F5344CB8AC3E}">
        <p14:creationId xmlns:p14="http://schemas.microsoft.com/office/powerpoint/2010/main" val="4527569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4646A456-7B7A-440C-87CC-30AC719B7EAB}" type="slidenum">
              <a:rPr lang="it-IT" smtClean="0">
                <a:solidFill>
                  <a:prstClr val="black">
                    <a:tint val="75000"/>
                  </a:prstClr>
                </a:solidFill>
              </a:rPr>
              <a:pPr/>
              <a:t>34</a:t>
            </a:fld>
            <a:endParaRPr lang="it-IT">
              <a:solidFill>
                <a:prstClr val="black">
                  <a:tint val="75000"/>
                </a:prstClr>
              </a:solidFill>
            </a:endParaRPr>
          </a:p>
        </p:txBody>
      </p:sp>
      <p:sp>
        <p:nvSpPr>
          <p:cNvPr id="2" name="Titolo 1"/>
          <p:cNvSpPr>
            <a:spLocks noGrp="1"/>
          </p:cNvSpPr>
          <p:nvPr>
            <p:ph type="title" idx="4294967295"/>
          </p:nvPr>
        </p:nvSpPr>
        <p:spPr>
          <a:xfrm>
            <a:off x="335360" y="357870"/>
            <a:ext cx="7886700" cy="411163"/>
          </a:xfrm>
        </p:spPr>
        <p:txBody>
          <a:bodyPr>
            <a:normAutofit/>
          </a:bodyPr>
          <a:lstStyle/>
          <a:p>
            <a:r>
              <a:rPr lang="it-IT" sz="2400" b="1" dirty="0">
                <a:solidFill>
                  <a:srgbClr val="5267AE"/>
                </a:solidFill>
                <a:latin typeface="Georgia" panose="02040502050405020303" pitchFamily="18" charset="0"/>
              </a:rPr>
              <a:t>Il concetto di </a:t>
            </a:r>
            <a:r>
              <a:rPr lang="it-IT" sz="2400" b="1" dirty="0" err="1">
                <a:solidFill>
                  <a:srgbClr val="5267AE"/>
                </a:solidFill>
                <a:latin typeface="Georgia" panose="02040502050405020303" pitchFamily="18" charset="0"/>
              </a:rPr>
              <a:t>Duration</a:t>
            </a:r>
            <a:endParaRPr lang="it-IT" sz="2100" b="1" dirty="0">
              <a:solidFill>
                <a:srgbClr val="5267AE"/>
              </a:solidFill>
              <a:latin typeface="Georgia" panose="02040502050405020303" pitchFamily="18" charset="0"/>
            </a:endParaRPr>
          </a:p>
        </p:txBody>
      </p:sp>
      <p:sp>
        <p:nvSpPr>
          <p:cNvPr id="7" name="Text Box 16"/>
          <p:cNvSpPr txBox="1">
            <a:spLocks noChangeArrowheads="1"/>
          </p:cNvSpPr>
          <p:nvPr/>
        </p:nvSpPr>
        <p:spPr bwMode="auto">
          <a:xfrm>
            <a:off x="6456040" y="3864543"/>
            <a:ext cx="3194447" cy="2219800"/>
          </a:xfrm>
          <a:prstGeom prst="rect">
            <a:avLst/>
          </a:prstGeom>
          <a:noFill/>
          <a:ln w="9525">
            <a:noFill/>
            <a:miter lim="800000"/>
            <a:headEnd/>
            <a:tailEnd/>
          </a:ln>
        </p:spPr>
        <p:txBody>
          <a:bodyPr lIns="64733" tIns="32366" rIns="64733" bIns="32366" anchor="ctr">
            <a:spAutoFit/>
          </a:bodyPr>
          <a:lstStyle/>
          <a:p>
            <a:pPr>
              <a:spcBef>
                <a:spcPct val="50000"/>
              </a:spcBef>
              <a:defRPr/>
            </a:pPr>
            <a:r>
              <a:rPr lang="it-IT" sz="2000" dirty="0">
                <a:ea typeface="ＭＳ Ｐゴシック" pitchFamily="124" charset="-128"/>
              </a:rPr>
              <a:t>Dove:</a:t>
            </a:r>
          </a:p>
          <a:p>
            <a:pPr>
              <a:spcBef>
                <a:spcPct val="50000"/>
              </a:spcBef>
              <a:defRPr/>
            </a:pPr>
            <a:r>
              <a:rPr lang="it-IT" sz="2000" dirty="0">
                <a:ea typeface="ＭＳ Ｐゴシック" pitchFamily="124" charset="-128"/>
              </a:rPr>
              <a:t>D = </a:t>
            </a:r>
            <a:r>
              <a:rPr lang="it-IT" sz="2000" dirty="0" err="1">
                <a:ea typeface="ＭＳ Ｐゴシック" pitchFamily="124" charset="-128"/>
              </a:rPr>
              <a:t>duration</a:t>
            </a:r>
            <a:endParaRPr lang="it-IT" sz="2000" dirty="0">
              <a:ea typeface="ＭＳ Ｐゴシック" pitchFamily="124" charset="-128"/>
            </a:endParaRPr>
          </a:p>
          <a:p>
            <a:pPr>
              <a:spcBef>
                <a:spcPct val="50000"/>
              </a:spcBef>
              <a:defRPr/>
            </a:pPr>
            <a:r>
              <a:rPr lang="it-IT" sz="2000" dirty="0">
                <a:ea typeface="ＭＳ Ｐゴシック" pitchFamily="124" charset="-128"/>
              </a:rPr>
              <a:t>t = scadenza</a:t>
            </a:r>
          </a:p>
          <a:p>
            <a:pPr>
              <a:spcBef>
                <a:spcPct val="50000"/>
              </a:spcBef>
              <a:defRPr/>
            </a:pPr>
            <a:r>
              <a:rPr lang="it-IT" sz="2000" dirty="0" err="1">
                <a:ea typeface="ＭＳ Ｐゴシック" pitchFamily="124" charset="-128"/>
              </a:rPr>
              <a:t>F</a:t>
            </a:r>
            <a:r>
              <a:rPr lang="it-IT" sz="2000" i="1" dirty="0" err="1">
                <a:ea typeface="ＭＳ Ｐゴシック" pitchFamily="124" charset="-128"/>
              </a:rPr>
              <a:t>t</a:t>
            </a:r>
            <a:r>
              <a:rPr lang="it-IT" sz="2000" dirty="0">
                <a:ea typeface="ＭＳ Ｐゴシック" pitchFamily="124" charset="-128"/>
              </a:rPr>
              <a:t> </a:t>
            </a:r>
            <a:r>
              <a:rPr lang="it-IT" sz="2000" dirty="0" err="1">
                <a:ea typeface="ＭＳ Ｐゴシック" pitchFamily="124" charset="-128"/>
              </a:rPr>
              <a:t>=flusso</a:t>
            </a:r>
            <a:r>
              <a:rPr lang="it-IT" sz="2000" dirty="0">
                <a:ea typeface="ＭＳ Ｐゴシック" pitchFamily="124" charset="-128"/>
              </a:rPr>
              <a:t> al tempo t</a:t>
            </a:r>
          </a:p>
          <a:p>
            <a:pPr>
              <a:spcBef>
                <a:spcPct val="50000"/>
              </a:spcBef>
              <a:defRPr/>
            </a:pPr>
            <a:r>
              <a:rPr lang="it-IT" sz="2000" dirty="0">
                <a:ea typeface="ＭＳ Ｐゴシック" pitchFamily="124" charset="-128"/>
              </a:rPr>
              <a:t>P = prezzo del titolo </a:t>
            </a:r>
          </a:p>
        </p:txBody>
      </p:sp>
      <p:sp>
        <p:nvSpPr>
          <p:cNvPr id="8" name="Text Box 25"/>
          <p:cNvSpPr txBox="1">
            <a:spLocks noChangeArrowheads="1"/>
          </p:cNvSpPr>
          <p:nvPr/>
        </p:nvSpPr>
        <p:spPr bwMode="auto">
          <a:xfrm>
            <a:off x="883129" y="1340768"/>
            <a:ext cx="4780823" cy="4128015"/>
          </a:xfrm>
          <a:prstGeom prst="rect">
            <a:avLst/>
          </a:prstGeom>
          <a:noFill/>
          <a:ln w="9525">
            <a:noFill/>
            <a:miter lim="800000"/>
            <a:headEnd/>
            <a:tailEnd/>
          </a:ln>
        </p:spPr>
        <p:txBody>
          <a:bodyPr wrap="square" lIns="64733" tIns="32366" rIns="64733" bIns="32366">
            <a:spAutoFit/>
          </a:bodyPr>
          <a:lstStyle/>
          <a:p>
            <a:pPr algn="just">
              <a:lnSpc>
                <a:spcPct val="150000"/>
              </a:lnSpc>
              <a:defRPr/>
            </a:pPr>
            <a:r>
              <a:rPr lang="it-IT" sz="2200" dirty="0">
                <a:ea typeface="ＭＳ Ｐゴシック" pitchFamily="124" charset="-128"/>
              </a:rPr>
              <a:t>La </a:t>
            </a:r>
            <a:r>
              <a:rPr lang="it-IT" sz="2200" i="1" dirty="0" err="1">
                <a:ea typeface="ＭＳ Ｐゴシック" pitchFamily="124" charset="-128"/>
              </a:rPr>
              <a:t>duration</a:t>
            </a:r>
            <a:r>
              <a:rPr lang="it-IT" sz="2200" i="1" dirty="0">
                <a:ea typeface="ＭＳ Ｐゴシック" pitchFamily="124" charset="-128"/>
              </a:rPr>
              <a:t> </a:t>
            </a:r>
            <a:r>
              <a:rPr lang="it-IT" sz="2200" dirty="0">
                <a:ea typeface="ＭＳ Ｐゴシック" pitchFamily="124" charset="-128"/>
              </a:rPr>
              <a:t>è la media ponderata delle scadenze di ciascun flusso di cassa associato a un titolo obbligazionario, dove il fattore di ponderazione è dato dall'incidenza del valore attuale di ciascun flusso di cassa sul valore attuale complessivo del titolo. </a:t>
            </a:r>
            <a:endParaRPr lang="it-IT" sz="2200" b="1" dirty="0">
              <a:ea typeface="ＭＳ Ｐゴシック" pitchFamily="124" charset="-128"/>
            </a:endParaRPr>
          </a:p>
        </p:txBody>
      </p:sp>
      <p:graphicFrame>
        <p:nvGraphicFramePr>
          <p:cNvPr id="12" name="Object 2"/>
          <p:cNvGraphicFramePr>
            <a:graphicFrameLocks noChangeAspect="1"/>
          </p:cNvGraphicFramePr>
          <p:nvPr>
            <p:extLst/>
          </p:nvPr>
        </p:nvGraphicFramePr>
        <p:xfrm>
          <a:off x="6168008" y="1064890"/>
          <a:ext cx="5760640" cy="1656184"/>
        </p:xfrm>
        <a:graphic>
          <a:graphicData uri="http://schemas.openxmlformats.org/presentationml/2006/ole">
            <mc:AlternateContent xmlns:mc="http://schemas.openxmlformats.org/markup-compatibility/2006">
              <mc:Choice xmlns:v="urn:schemas-microsoft-com:vml" Requires="v">
                <p:oleObj spid="_x0000_s110611" name="Equation" r:id="rId3" imgW="1218960" imgH="444240" progId="Equation.3">
                  <p:embed/>
                </p:oleObj>
              </mc:Choice>
              <mc:Fallback>
                <p:oleObj name="Equation" r:id="rId3" imgW="1218960" imgH="4442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8008" y="1064890"/>
                        <a:ext cx="5760640" cy="1656184"/>
                      </a:xfrm>
                      <a:prstGeom prst="rect">
                        <a:avLst/>
                      </a:prstGeom>
                      <a:noFill/>
                      <a:extLst/>
                    </p:spPr>
                  </p:pic>
                </p:oleObj>
              </mc:Fallback>
            </mc:AlternateContent>
          </a:graphicData>
        </a:graphic>
      </p:graphicFrame>
    </p:spTree>
    <p:extLst>
      <p:ext uri="{BB962C8B-B14F-4D97-AF65-F5344CB8AC3E}">
        <p14:creationId xmlns:p14="http://schemas.microsoft.com/office/powerpoint/2010/main" val="4321736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92164D6A-11BD-44C5-A805-7F5D8C0AC771}" type="slidenum">
              <a:rPr lang="it-IT" altLang="en-US"/>
              <a:pPr>
                <a:defRPr/>
              </a:pPr>
              <a:t>35</a:t>
            </a:fld>
            <a:endParaRPr lang="it-IT" altLang="en-US"/>
          </a:p>
        </p:txBody>
      </p:sp>
      <p:sp>
        <p:nvSpPr>
          <p:cNvPr id="70660" name="Rectangle 2"/>
          <p:cNvSpPr>
            <a:spLocks noGrp="1" noChangeArrowheads="1"/>
          </p:cNvSpPr>
          <p:nvPr>
            <p:ph idx="4294967295"/>
          </p:nvPr>
        </p:nvSpPr>
        <p:spPr>
          <a:xfrm>
            <a:off x="623392" y="980728"/>
            <a:ext cx="10958512" cy="4464050"/>
          </a:xfrm>
        </p:spPr>
        <p:txBody>
          <a:bodyPr>
            <a:normAutofit/>
          </a:bodyPr>
          <a:lstStyle/>
          <a:p>
            <a:pPr algn="just" eaLnBrk="1" hangingPunct="1">
              <a:lnSpc>
                <a:spcPct val="150000"/>
              </a:lnSpc>
              <a:buClr>
                <a:schemeClr val="tx1"/>
              </a:buClr>
              <a:buFont typeface="Wingdings" panose="05000000000000000000" pitchFamily="2" charset="2"/>
              <a:buChar char="§"/>
            </a:pPr>
            <a:r>
              <a:rPr lang="it-IT" sz="2200" dirty="0"/>
              <a:t>Tanto più ampio è il </a:t>
            </a:r>
            <a:r>
              <a:rPr lang="it-IT" sz="2200" dirty="0" err="1"/>
              <a:t>duration</a:t>
            </a:r>
            <a:r>
              <a:rPr lang="it-IT" sz="2200" dirty="0"/>
              <a:t> gap, tanto più sensibile risulterà il valore del patrimonio netto della banca alle variazioni esogene delle condizioni di mercato. </a:t>
            </a:r>
          </a:p>
          <a:p>
            <a:pPr algn="just" eaLnBrk="1" hangingPunct="1">
              <a:lnSpc>
                <a:spcPct val="150000"/>
              </a:lnSpc>
              <a:buClr>
                <a:schemeClr val="tx1"/>
              </a:buClr>
              <a:buFont typeface="Wingdings" panose="05000000000000000000" pitchFamily="2" charset="2"/>
              <a:buChar char="§"/>
            </a:pPr>
            <a:r>
              <a:rPr lang="it-IT" sz="2200" dirty="0"/>
              <a:t>Più precisamente, se il </a:t>
            </a:r>
            <a:r>
              <a:rPr lang="it-IT" sz="2200" u="sng" dirty="0" err="1"/>
              <a:t>duration</a:t>
            </a:r>
            <a:r>
              <a:rPr lang="it-IT" sz="2200" u="sng" dirty="0"/>
              <a:t> gap è positivo</a:t>
            </a:r>
            <a:r>
              <a:rPr lang="it-IT" sz="2200" dirty="0"/>
              <a:t>, ciò comporta che la </a:t>
            </a:r>
            <a:r>
              <a:rPr lang="it-IT" sz="2200" dirty="0" err="1"/>
              <a:t>duration</a:t>
            </a:r>
            <a:r>
              <a:rPr lang="it-IT" sz="2200" dirty="0"/>
              <a:t> modificata dell’attivo risulta maggiore di quella del passivo per cui lo stato patrimoniale della banca viene definito </a:t>
            </a:r>
            <a:r>
              <a:rPr lang="it-IT" sz="2200" i="1" dirty="0" err="1"/>
              <a:t>asset</a:t>
            </a:r>
            <a:r>
              <a:rPr lang="it-IT" sz="2200" i="1" dirty="0"/>
              <a:t> sensitive</a:t>
            </a:r>
            <a:r>
              <a:rPr lang="it-IT" sz="2200" dirty="0"/>
              <a:t>; all’aumentare dei tassi, quindi, il valore dell’attivo scende di più del valore del passivo per cui il valore del patrimonio netto si riduce. </a:t>
            </a:r>
          </a:p>
          <a:p>
            <a:pPr algn="just" eaLnBrk="1" hangingPunct="1">
              <a:lnSpc>
                <a:spcPct val="150000"/>
              </a:lnSpc>
              <a:buClr>
                <a:schemeClr val="tx1"/>
              </a:buClr>
              <a:buFont typeface="Wingdings" panose="05000000000000000000" pitchFamily="2" charset="2"/>
              <a:buChar char="§"/>
            </a:pPr>
            <a:r>
              <a:rPr lang="it-IT" sz="2200" dirty="0"/>
              <a:t>Il fenomeno contrario si registra in uno scenario opposto di tassi al ribasso</a:t>
            </a:r>
          </a:p>
        </p:txBody>
      </p:sp>
    </p:spTree>
    <p:extLst>
      <p:ext uri="{BB962C8B-B14F-4D97-AF65-F5344CB8AC3E}">
        <p14:creationId xmlns:p14="http://schemas.microsoft.com/office/powerpoint/2010/main" val="33843908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0E2E35BF-6933-4655-AC0A-CB9393B4B629}" type="slidenum">
              <a:rPr lang="it-IT" altLang="en-US"/>
              <a:pPr>
                <a:defRPr/>
              </a:pPr>
              <a:t>36</a:t>
            </a:fld>
            <a:endParaRPr lang="it-IT" altLang="en-US"/>
          </a:p>
        </p:txBody>
      </p:sp>
      <p:sp>
        <p:nvSpPr>
          <p:cNvPr id="71684" name="Rectangle 2"/>
          <p:cNvSpPr>
            <a:spLocks noGrp="1" noChangeArrowheads="1"/>
          </p:cNvSpPr>
          <p:nvPr>
            <p:ph idx="4294967295"/>
          </p:nvPr>
        </p:nvSpPr>
        <p:spPr>
          <a:xfrm>
            <a:off x="554008" y="620688"/>
            <a:ext cx="10658475" cy="5576888"/>
          </a:xfrm>
        </p:spPr>
        <p:txBody>
          <a:bodyPr/>
          <a:lstStyle/>
          <a:p>
            <a:pPr algn="just" eaLnBrk="1" hangingPunct="1">
              <a:lnSpc>
                <a:spcPct val="180000"/>
              </a:lnSpc>
              <a:buClr>
                <a:schemeClr val="tx1"/>
              </a:buClr>
              <a:buFont typeface="Wingdings" panose="05000000000000000000" pitchFamily="2" charset="2"/>
              <a:buChar char="§"/>
            </a:pPr>
            <a:r>
              <a:rPr lang="it-IT" sz="2000" dirty="0"/>
              <a:t>I valori delle attività e delle passività, nel caso di strumenti finanziari negoziati, sono ottenuti dalle quotazioni di equilibrio tra la domanda e l’offerta sul mercato, che rappresentano rispettivamente il valore di liquidazione per le attività e di riacquisto per le passività. </a:t>
            </a:r>
          </a:p>
          <a:p>
            <a:pPr algn="just" eaLnBrk="1" hangingPunct="1">
              <a:lnSpc>
                <a:spcPct val="180000"/>
              </a:lnSpc>
              <a:buClr>
                <a:schemeClr val="tx1"/>
              </a:buClr>
              <a:buFont typeface="Wingdings" panose="05000000000000000000" pitchFamily="2" charset="2"/>
              <a:buChar char="§"/>
            </a:pPr>
            <a:r>
              <a:rPr lang="it-IT" sz="2000" dirty="0"/>
              <a:t>In mercati secondari efficienti, le quotazioni di equilibrio sono equivalenti all’attualizzazione dei flussi di cassa al tasso di mercato</a:t>
            </a:r>
          </a:p>
          <a:p>
            <a:pPr algn="just" eaLnBrk="1" hangingPunct="1">
              <a:lnSpc>
                <a:spcPct val="180000"/>
              </a:lnSpc>
              <a:buClr>
                <a:schemeClr val="tx1"/>
              </a:buClr>
              <a:buFont typeface="Wingdings" panose="05000000000000000000" pitchFamily="2" charset="2"/>
              <a:buChar char="§"/>
            </a:pPr>
            <a:r>
              <a:rPr lang="it-IT" sz="2000" dirty="0"/>
              <a:t>Per gli strumenti finanziari non negoziati sui mercati secondari il valore è ottenuto direttamente dall’applicazione del modello di attualizzazione dei flussi di cassa al tasso di interesse.</a:t>
            </a:r>
          </a:p>
          <a:p>
            <a:pPr algn="just" eaLnBrk="1" hangingPunct="1">
              <a:lnSpc>
                <a:spcPct val="180000"/>
              </a:lnSpc>
              <a:buClr>
                <a:schemeClr val="tx1"/>
              </a:buClr>
              <a:buFont typeface="Wingdings" panose="05000000000000000000" pitchFamily="2" charset="2"/>
              <a:buChar char="§"/>
            </a:pPr>
            <a:endParaRPr lang="it-IT" sz="2000" dirty="0"/>
          </a:p>
        </p:txBody>
      </p:sp>
    </p:spTree>
    <p:extLst>
      <p:ext uri="{BB962C8B-B14F-4D97-AF65-F5344CB8AC3E}">
        <p14:creationId xmlns:p14="http://schemas.microsoft.com/office/powerpoint/2010/main" val="194428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egnaposto numero diapositiva 5"/>
          <p:cNvSpPr>
            <a:spLocks noGrp="1"/>
          </p:cNvSpPr>
          <p:nvPr>
            <p:ph type="sldNum" sz="quarter" idx="12"/>
          </p:nvPr>
        </p:nvSpPr>
        <p:spPr/>
        <p:txBody>
          <a:bodyPr/>
          <a:lstStyle/>
          <a:p>
            <a:pPr>
              <a:defRPr/>
            </a:pPr>
            <a:fld id="{171D5DCC-F782-441A-BB64-9EDFFB9FADDA}" type="slidenum">
              <a:rPr lang="it-IT" altLang="en-US"/>
              <a:pPr>
                <a:defRPr/>
              </a:pPr>
              <a:t>4</a:t>
            </a:fld>
            <a:endParaRPr lang="it-IT" altLang="en-US"/>
          </a:p>
        </p:txBody>
      </p:sp>
      <p:sp>
        <p:nvSpPr>
          <p:cNvPr id="8196" name="Rectangle 2"/>
          <p:cNvSpPr>
            <a:spLocks noGrp="1" noChangeArrowheads="1"/>
          </p:cNvSpPr>
          <p:nvPr>
            <p:ph type="title" idx="4294967295"/>
          </p:nvPr>
        </p:nvSpPr>
        <p:spPr>
          <a:xfrm>
            <a:off x="602457" y="122239"/>
            <a:ext cx="8229600" cy="776287"/>
          </a:xfrm>
          <a:extLst>
            <a:ext uri="{909E8E84-426E-40DD-AFC4-6F175D3DCCD1}">
              <a14:hiddenFill xmlns:a14="http://schemas.microsoft.com/office/drawing/2010/main">
                <a:solidFill>
                  <a:srgbClr val="66FFFF"/>
                </a:solidFill>
              </a14:hiddenFill>
            </a:ext>
          </a:extLst>
        </p:spPr>
        <p:txBody>
          <a:bodyPr/>
          <a:lstStyle/>
          <a:p>
            <a:pPr eaLnBrk="1" hangingPunct="1"/>
            <a:r>
              <a:rPr lang="it-IT" sz="3800" b="1" dirty="0"/>
              <a:t>La gestione della raccolta</a:t>
            </a:r>
          </a:p>
        </p:txBody>
      </p:sp>
      <p:sp>
        <p:nvSpPr>
          <p:cNvPr id="8197" name="Rectangle 3"/>
          <p:cNvSpPr>
            <a:spLocks noGrp="1" noChangeArrowheads="1"/>
          </p:cNvSpPr>
          <p:nvPr>
            <p:ph idx="4294967295"/>
          </p:nvPr>
        </p:nvSpPr>
        <p:spPr>
          <a:xfrm>
            <a:off x="617559" y="1214924"/>
            <a:ext cx="10656888" cy="2159000"/>
          </a:xfrm>
        </p:spPr>
        <p:txBody>
          <a:bodyPr/>
          <a:lstStyle/>
          <a:p>
            <a:pPr marL="0" indent="0" algn="just">
              <a:lnSpc>
                <a:spcPct val="130000"/>
              </a:lnSpc>
              <a:buClr>
                <a:schemeClr val="tx1"/>
              </a:buClr>
              <a:buFont typeface="Wingdings" pitchFamily="2" charset="2"/>
              <a:buChar char="Ø"/>
            </a:pPr>
            <a:r>
              <a:rPr lang="it-IT" sz="2000" dirty="0"/>
              <a:t> In termini generali l’espressione “</a:t>
            </a:r>
            <a:r>
              <a:rPr lang="it-IT" sz="2000" b="1" u="sng" dirty="0"/>
              <a:t>politica della raccolta</a:t>
            </a:r>
            <a:r>
              <a:rPr lang="it-IT" sz="2000" dirty="0"/>
              <a:t>” è sinonimo dell’espressione “</a:t>
            </a:r>
            <a:r>
              <a:rPr lang="it-IT" sz="2000" b="1" u="sng" dirty="0"/>
              <a:t>gestione del passivo</a:t>
            </a:r>
            <a:r>
              <a:rPr lang="it-IT" sz="2000" dirty="0"/>
              <a:t>”. </a:t>
            </a:r>
          </a:p>
          <a:p>
            <a:pPr marL="0" indent="0" algn="just">
              <a:lnSpc>
                <a:spcPct val="130000"/>
              </a:lnSpc>
              <a:buClr>
                <a:schemeClr val="tx1"/>
              </a:buClr>
              <a:buFont typeface="Wingdings" pitchFamily="2" charset="2"/>
              <a:buChar char="Ø"/>
            </a:pPr>
            <a:r>
              <a:rPr lang="it-IT" sz="2000" dirty="0"/>
              <a:t> In un’accezione più ristretta, la politica o gestione della raccolta fa riferimento all’attività di </a:t>
            </a:r>
            <a:r>
              <a:rPr lang="it-IT" sz="2000" u="sng" dirty="0"/>
              <a:t>acquisizione</a:t>
            </a:r>
            <a:r>
              <a:rPr lang="it-IT" sz="2000" dirty="0"/>
              <a:t> da parte della banca di </a:t>
            </a:r>
            <a:r>
              <a:rPr lang="it-IT" sz="2000" u="sng" dirty="0"/>
              <a:t>risorse </a:t>
            </a:r>
            <a:r>
              <a:rPr lang="it-IT" sz="2000" dirty="0"/>
              <a:t>dalla clientela esclusivamente a </a:t>
            </a:r>
            <a:r>
              <a:rPr lang="it-IT" sz="2000" u="sng" dirty="0"/>
              <a:t>titolo di debito</a:t>
            </a:r>
            <a:r>
              <a:rPr lang="it-IT" sz="2000" dirty="0"/>
              <a:t>.</a:t>
            </a:r>
          </a:p>
        </p:txBody>
      </p:sp>
      <p:grpSp>
        <p:nvGrpSpPr>
          <p:cNvPr id="2" name="Gruppo 1"/>
          <p:cNvGrpSpPr/>
          <p:nvPr/>
        </p:nvGrpSpPr>
        <p:grpSpPr>
          <a:xfrm>
            <a:off x="1774826" y="3645024"/>
            <a:ext cx="8353425" cy="2087562"/>
            <a:chOff x="1774826" y="3645024"/>
            <a:chExt cx="8353425" cy="2087562"/>
          </a:xfrm>
        </p:grpSpPr>
        <p:sp>
          <p:nvSpPr>
            <p:cNvPr id="8198" name="Text Box 4"/>
            <p:cNvSpPr txBox="1">
              <a:spLocks noChangeArrowheads="1"/>
            </p:cNvSpPr>
            <p:nvPr/>
          </p:nvSpPr>
          <p:spPr bwMode="auto">
            <a:xfrm>
              <a:off x="3359150" y="3645024"/>
              <a:ext cx="4895850" cy="406400"/>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000" b="1"/>
                <a:t>Obiettivi della politica di raccolta</a:t>
              </a:r>
            </a:p>
          </p:txBody>
        </p:sp>
        <p:sp>
          <p:nvSpPr>
            <p:cNvPr id="8199" name="Line 5"/>
            <p:cNvSpPr>
              <a:spLocks noChangeShapeType="1"/>
            </p:cNvSpPr>
            <p:nvPr/>
          </p:nvSpPr>
          <p:spPr bwMode="auto">
            <a:xfrm>
              <a:off x="2566988" y="4437187"/>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0" name="Line 6"/>
            <p:cNvSpPr>
              <a:spLocks noChangeShapeType="1"/>
            </p:cNvSpPr>
            <p:nvPr/>
          </p:nvSpPr>
          <p:spPr bwMode="auto">
            <a:xfrm>
              <a:off x="5591175" y="4076824"/>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1" name="Line 7"/>
            <p:cNvSpPr>
              <a:spLocks noChangeShapeType="1"/>
            </p:cNvSpPr>
            <p:nvPr/>
          </p:nvSpPr>
          <p:spPr bwMode="auto">
            <a:xfrm>
              <a:off x="2566988" y="4437186"/>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 name="Line 8"/>
            <p:cNvSpPr>
              <a:spLocks noChangeShapeType="1"/>
            </p:cNvSpPr>
            <p:nvPr/>
          </p:nvSpPr>
          <p:spPr bwMode="auto">
            <a:xfrm>
              <a:off x="9120188" y="4437187"/>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3" name="Line 9"/>
            <p:cNvSpPr>
              <a:spLocks noChangeShapeType="1"/>
            </p:cNvSpPr>
            <p:nvPr/>
          </p:nvSpPr>
          <p:spPr bwMode="auto">
            <a:xfrm>
              <a:off x="5591175" y="4437187"/>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 name="Oval 10"/>
            <p:cNvSpPr>
              <a:spLocks noChangeArrowheads="1"/>
            </p:cNvSpPr>
            <p:nvPr/>
          </p:nvSpPr>
          <p:spPr bwMode="auto">
            <a:xfrm>
              <a:off x="1774826" y="4724524"/>
              <a:ext cx="2016125" cy="1008062"/>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t>Crescita della </a:t>
              </a:r>
            </a:p>
            <a:p>
              <a:pPr algn="ctr"/>
              <a:r>
                <a:rPr lang="it-IT"/>
                <a:t>raccolta</a:t>
              </a:r>
            </a:p>
          </p:txBody>
        </p:sp>
        <p:sp>
          <p:nvSpPr>
            <p:cNvPr id="8205" name="Oval 11"/>
            <p:cNvSpPr>
              <a:spLocks noChangeArrowheads="1"/>
            </p:cNvSpPr>
            <p:nvPr/>
          </p:nvSpPr>
          <p:spPr bwMode="auto">
            <a:xfrm>
              <a:off x="4367213" y="4724524"/>
              <a:ext cx="2520950" cy="100806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t>Composizione della </a:t>
              </a:r>
            </a:p>
            <a:p>
              <a:pPr algn="ctr"/>
              <a:r>
                <a:rPr lang="it-IT"/>
                <a:t>raccolta</a:t>
              </a:r>
            </a:p>
          </p:txBody>
        </p:sp>
        <p:sp>
          <p:nvSpPr>
            <p:cNvPr id="8206" name="Oval 12"/>
            <p:cNvSpPr>
              <a:spLocks noChangeArrowheads="1"/>
            </p:cNvSpPr>
            <p:nvPr/>
          </p:nvSpPr>
          <p:spPr bwMode="auto">
            <a:xfrm>
              <a:off x="7535864" y="4724524"/>
              <a:ext cx="2592387" cy="100806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t>Stabilizzazione della </a:t>
              </a:r>
            </a:p>
            <a:p>
              <a:pPr algn="ctr"/>
              <a:r>
                <a:rPr lang="it-IT"/>
                <a:t>raccolta</a:t>
              </a:r>
            </a:p>
          </p:txBody>
        </p:sp>
      </p:grpSp>
    </p:spTree>
    <p:extLst>
      <p:ext uri="{BB962C8B-B14F-4D97-AF65-F5344CB8AC3E}">
        <p14:creationId xmlns:p14="http://schemas.microsoft.com/office/powerpoint/2010/main" val="31326466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pPr>
              <a:defRPr/>
            </a:pPr>
            <a:fld id="{824D6E13-833B-4EBB-B1BD-A19F833D560B}" type="slidenum">
              <a:rPr lang="it-IT" altLang="en-US"/>
              <a:pPr>
                <a:defRPr/>
              </a:pPr>
              <a:t>5</a:t>
            </a:fld>
            <a:endParaRPr lang="it-IT" altLang="en-US"/>
          </a:p>
        </p:txBody>
      </p:sp>
      <p:sp>
        <p:nvSpPr>
          <p:cNvPr id="9220" name="Rectangle 2"/>
          <p:cNvSpPr>
            <a:spLocks noGrp="1" noChangeArrowheads="1"/>
          </p:cNvSpPr>
          <p:nvPr>
            <p:ph idx="4294967295"/>
          </p:nvPr>
        </p:nvSpPr>
        <p:spPr>
          <a:xfrm>
            <a:off x="608219" y="296069"/>
            <a:ext cx="11189721" cy="1223963"/>
          </a:xfrm>
        </p:spPr>
        <p:txBody>
          <a:bodyPr/>
          <a:lstStyle/>
          <a:p>
            <a:pPr algn="just" eaLnBrk="1" hangingPunct="1"/>
            <a:r>
              <a:rPr lang="it-IT" sz="2100" dirty="0"/>
              <a:t>L’attività di raccolta diretta persegue obiettivi di </a:t>
            </a:r>
            <a:r>
              <a:rPr lang="it-IT" sz="2100" i="1" u="sng" dirty="0"/>
              <a:t>dimensione</a:t>
            </a:r>
            <a:r>
              <a:rPr lang="it-IT" sz="2100" dirty="0"/>
              <a:t> (volume) e di </a:t>
            </a:r>
            <a:r>
              <a:rPr lang="it-IT" sz="2100" i="1" u="sng" dirty="0"/>
              <a:t>composizione</a:t>
            </a:r>
            <a:r>
              <a:rPr lang="it-IT" sz="2100" dirty="0"/>
              <a:t> che devono essere inquadrati: </a:t>
            </a:r>
          </a:p>
        </p:txBody>
      </p:sp>
      <p:sp>
        <p:nvSpPr>
          <p:cNvPr id="9221" name="AutoShape 3"/>
          <p:cNvSpPr>
            <a:spLocks noChangeArrowheads="1"/>
          </p:cNvSpPr>
          <p:nvPr/>
        </p:nvSpPr>
        <p:spPr bwMode="auto">
          <a:xfrm>
            <a:off x="1559497" y="1700214"/>
            <a:ext cx="1512168" cy="936624"/>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Text Box 4"/>
          <p:cNvSpPr txBox="1">
            <a:spLocks noChangeArrowheads="1"/>
          </p:cNvSpPr>
          <p:nvPr/>
        </p:nvSpPr>
        <p:spPr bwMode="auto">
          <a:xfrm>
            <a:off x="983432" y="2997201"/>
            <a:ext cx="3097213" cy="1416050"/>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sz="2400"/>
              <a:t>Nel contesto delle opportunità e condizioni di mercato</a:t>
            </a:r>
          </a:p>
        </p:txBody>
      </p:sp>
      <p:sp>
        <p:nvSpPr>
          <p:cNvPr id="9223" name="AutoShape 5"/>
          <p:cNvSpPr>
            <a:spLocks noChangeArrowheads="1"/>
          </p:cNvSpPr>
          <p:nvPr/>
        </p:nvSpPr>
        <p:spPr bwMode="auto">
          <a:xfrm>
            <a:off x="4551022" y="3536838"/>
            <a:ext cx="930140" cy="858227"/>
          </a:xfrm>
          <a:prstGeom prst="rightArrow">
            <a:avLst>
              <a:gd name="adj1" fmla="val 50000"/>
              <a:gd name="adj2" fmla="val 4504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Text Box 6"/>
          <p:cNvSpPr txBox="1">
            <a:spLocks noChangeArrowheads="1"/>
          </p:cNvSpPr>
          <p:nvPr/>
        </p:nvSpPr>
        <p:spPr bwMode="auto">
          <a:xfrm>
            <a:off x="5677260" y="1700214"/>
            <a:ext cx="6120680" cy="43858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spcBef>
                <a:spcPct val="50000"/>
              </a:spcBef>
              <a:buFontTx/>
              <a:buChar char="•"/>
            </a:pPr>
            <a:r>
              <a:rPr lang="it-IT" dirty="0"/>
              <a:t> I bisogni e le preferenze della clientela in ordine alla destinazione dei propri flussi di cassa e alla composizione delle proprie attività finanziarie concorrono a determinare la domande delle passività prodotte dalla banca.</a:t>
            </a:r>
          </a:p>
          <a:p>
            <a:pPr algn="just" eaLnBrk="1" hangingPunct="1">
              <a:lnSpc>
                <a:spcPct val="150000"/>
              </a:lnSpc>
              <a:spcBef>
                <a:spcPct val="50000"/>
              </a:spcBef>
              <a:buFontTx/>
              <a:buChar char="•"/>
            </a:pPr>
            <a:r>
              <a:rPr lang="it-IT" dirty="0"/>
              <a:t> Sono presenti altri soggetti che competono per l’acquisizione di risorse finanziarie a scopo di finanziamento, cioè altre banche, altri intermediari finanziari, i vari soggetti componenti il settore pubblico, le imprese emittenti titoli di partecipazione e di debito (azioni e obbligazioni</a:t>
            </a:r>
          </a:p>
        </p:txBody>
      </p:sp>
    </p:spTree>
    <p:extLst>
      <p:ext uri="{BB962C8B-B14F-4D97-AF65-F5344CB8AC3E}">
        <p14:creationId xmlns:p14="http://schemas.microsoft.com/office/powerpoint/2010/main" val="1728620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0A7A6C9E-6998-49F6-9874-03D1913382D1}" type="slidenum">
              <a:rPr lang="it-IT" altLang="en-US"/>
              <a:pPr>
                <a:defRPr/>
              </a:pPr>
              <a:t>6</a:t>
            </a:fld>
            <a:endParaRPr lang="it-IT" altLang="en-US"/>
          </a:p>
        </p:txBody>
      </p:sp>
      <p:sp>
        <p:nvSpPr>
          <p:cNvPr id="10245" name="Text Box 3"/>
          <p:cNvSpPr txBox="1">
            <a:spLocks noChangeArrowheads="1"/>
          </p:cNvSpPr>
          <p:nvPr/>
        </p:nvSpPr>
        <p:spPr bwMode="auto">
          <a:xfrm>
            <a:off x="712031" y="1341438"/>
            <a:ext cx="3830758" cy="3194721"/>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sz="2400" dirty="0"/>
              <a:t>Nell’equilibrio dinamico e statico complessivo dell’intermediazione creditizia poiché esistono relazioni di interdipendenza evidenti tra:</a:t>
            </a:r>
          </a:p>
        </p:txBody>
      </p:sp>
      <p:sp>
        <p:nvSpPr>
          <p:cNvPr id="10246" name="AutoShape 4"/>
          <p:cNvSpPr>
            <a:spLocks noChangeArrowheads="1"/>
          </p:cNvSpPr>
          <p:nvPr/>
        </p:nvSpPr>
        <p:spPr bwMode="auto">
          <a:xfrm>
            <a:off x="5015880" y="2564904"/>
            <a:ext cx="649287" cy="1295970"/>
          </a:xfrm>
          <a:prstGeom prst="rightArrow">
            <a:avLst>
              <a:gd name="adj1" fmla="val 50000"/>
              <a:gd name="adj2" fmla="val 4504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7" name="Text Box 5"/>
          <p:cNvSpPr txBox="1">
            <a:spLocks noChangeArrowheads="1"/>
          </p:cNvSpPr>
          <p:nvPr/>
        </p:nvSpPr>
        <p:spPr bwMode="auto">
          <a:xfrm>
            <a:off x="5994242" y="1628800"/>
            <a:ext cx="5773736" cy="31577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30000"/>
              </a:lnSpc>
              <a:spcBef>
                <a:spcPct val="50000"/>
              </a:spcBef>
              <a:buFontTx/>
              <a:buChar char="•"/>
            </a:pPr>
            <a:r>
              <a:rPr lang="it-IT" sz="2400"/>
              <a:t> Dimensione degli impieghi e dimensione della raccolta</a:t>
            </a:r>
          </a:p>
          <a:p>
            <a:pPr algn="just" eaLnBrk="1" hangingPunct="1">
              <a:lnSpc>
                <a:spcPct val="130000"/>
              </a:lnSpc>
              <a:spcBef>
                <a:spcPct val="50000"/>
              </a:spcBef>
              <a:buFontTx/>
              <a:buChar char="•"/>
            </a:pPr>
            <a:r>
              <a:rPr lang="it-IT" sz="2400"/>
              <a:t>Composizione degli impieghi e composizione della raccolta, cioè fra </a:t>
            </a:r>
            <a:r>
              <a:rPr lang="it-IT" sz="2400" u="sng"/>
              <a:t>struttura dell’attivo e struttura del passivo</a:t>
            </a:r>
            <a:r>
              <a:rPr lang="it-IT" sz="2400"/>
              <a:t> della banca</a:t>
            </a:r>
          </a:p>
        </p:txBody>
      </p:sp>
    </p:spTree>
    <p:extLst>
      <p:ext uri="{BB962C8B-B14F-4D97-AF65-F5344CB8AC3E}">
        <p14:creationId xmlns:p14="http://schemas.microsoft.com/office/powerpoint/2010/main" val="13267394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F66BCEB8-5B2D-4447-811E-7739A7D69CC0}" type="slidenum">
              <a:rPr lang="it-IT" altLang="en-US"/>
              <a:pPr>
                <a:defRPr/>
              </a:pPr>
              <a:t>7</a:t>
            </a:fld>
            <a:endParaRPr lang="it-IT" altLang="en-US"/>
          </a:p>
        </p:txBody>
      </p:sp>
      <p:sp>
        <p:nvSpPr>
          <p:cNvPr id="11268" name="Text Box 2"/>
          <p:cNvSpPr txBox="1">
            <a:spLocks noChangeArrowheads="1"/>
          </p:cNvSpPr>
          <p:nvPr/>
        </p:nvSpPr>
        <p:spPr bwMode="auto">
          <a:xfrm>
            <a:off x="911424" y="497644"/>
            <a:ext cx="1943100" cy="1196975"/>
          </a:xfrm>
          <a:prstGeom prst="rect">
            <a:avLst/>
          </a:prstGeom>
          <a:ln>
            <a:headEnd/>
            <a:tailEnd/>
          </a:ln>
          <a:extLst/>
        </p:spPr>
        <p:style>
          <a:lnRef idx="1">
            <a:schemeClr val="accent2"/>
          </a:lnRef>
          <a:fillRef idx="2">
            <a:schemeClr val="accent2"/>
          </a:fillRef>
          <a:effectRef idx="1">
            <a:schemeClr val="accent2"/>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400" b="1"/>
              <a:t>Crescita della raccolta</a:t>
            </a:r>
          </a:p>
        </p:txBody>
      </p:sp>
      <p:sp>
        <p:nvSpPr>
          <p:cNvPr id="11270" name="Text Box 4"/>
          <p:cNvSpPr txBox="1">
            <a:spLocks noChangeArrowheads="1"/>
          </p:cNvSpPr>
          <p:nvPr/>
        </p:nvSpPr>
        <p:spPr bwMode="auto">
          <a:xfrm>
            <a:off x="3359696" y="476251"/>
            <a:ext cx="8064896" cy="188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85750" indent="-285750" algn="just" eaLnBrk="1" hangingPunct="1">
              <a:lnSpc>
                <a:spcPct val="150000"/>
              </a:lnSpc>
              <a:spcBef>
                <a:spcPts val="0"/>
              </a:spcBef>
              <a:buFont typeface="Wingdings" panose="05000000000000000000" pitchFamily="2" charset="2"/>
              <a:buChar char="§"/>
            </a:pPr>
            <a:r>
              <a:rPr lang="it-IT" sz="2000" dirty="0"/>
              <a:t>La gestione della raccolta si propone innanzitutto un obiettivo di crescita </a:t>
            </a:r>
            <a:r>
              <a:rPr lang="it-IT" sz="2000" u="sng" dirty="0"/>
              <a:t>quantitativa </a:t>
            </a:r>
            <a:r>
              <a:rPr lang="it-IT" sz="2000" dirty="0"/>
              <a:t>che si accompagna anche ad un obiettivo in termini di costi che si vogliono e si possono sostenere per acquisire le risorse finanziarie</a:t>
            </a:r>
            <a:r>
              <a:rPr lang="it-IT" sz="2000" dirty="0" smtClean="0"/>
              <a:t>.</a:t>
            </a:r>
            <a:endParaRPr lang="it-IT" sz="2000" dirty="0"/>
          </a:p>
        </p:txBody>
      </p:sp>
      <p:sp>
        <p:nvSpPr>
          <p:cNvPr id="7" name="Text Box 2"/>
          <p:cNvSpPr txBox="1">
            <a:spLocks noChangeArrowheads="1"/>
          </p:cNvSpPr>
          <p:nvPr/>
        </p:nvSpPr>
        <p:spPr bwMode="auto">
          <a:xfrm>
            <a:off x="766850" y="3356992"/>
            <a:ext cx="2232248" cy="1200329"/>
          </a:xfrm>
          <a:prstGeom prst="rect">
            <a:avLst/>
          </a:prstGeom>
          <a:ln>
            <a:headEnd/>
            <a:tailEnd/>
          </a:ln>
          <a:extLst/>
        </p:spPr>
        <p:style>
          <a:lnRef idx="1">
            <a:schemeClr val="accent2"/>
          </a:lnRef>
          <a:fillRef idx="2">
            <a:schemeClr val="accent2"/>
          </a:fillRef>
          <a:effectRef idx="1">
            <a:schemeClr val="accent2"/>
          </a:effectRef>
          <a:fontRef idx="minor">
            <a:schemeClr val="dk1"/>
          </a:fontRef>
        </p:style>
        <p:txBody>
          <a:bodyPr wrap="square">
            <a:spAutoFit/>
          </a:bodyPr>
          <a:lstStyle>
            <a:defPPr>
              <a:defRPr lang="it-IT"/>
            </a:defPPr>
            <a:lvl1pPr algn="ctr" eaLnBrk="1" hangingPunct="1">
              <a:spcBef>
                <a:spcPct val="50000"/>
              </a:spcBef>
              <a:defRPr sz="2400" b="1"/>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a:t>Composizione della raccolta</a:t>
            </a:r>
          </a:p>
        </p:txBody>
      </p:sp>
      <p:sp>
        <p:nvSpPr>
          <p:cNvPr id="8" name="Text Box 4"/>
          <p:cNvSpPr txBox="1">
            <a:spLocks noChangeArrowheads="1"/>
          </p:cNvSpPr>
          <p:nvPr/>
        </p:nvSpPr>
        <p:spPr bwMode="auto">
          <a:xfrm>
            <a:off x="3647728" y="3136996"/>
            <a:ext cx="8389938" cy="142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it-IT"/>
            </a:defPPr>
            <a:lvl1pPr marL="285750" indent="-285750" algn="just" eaLnBrk="1" hangingPunct="1">
              <a:lnSpc>
                <a:spcPct val="150000"/>
              </a:lnSpc>
              <a:spcBef>
                <a:spcPts val="0"/>
              </a:spcBef>
              <a:buFont typeface="Wingdings" panose="05000000000000000000" pitchFamily="2" charset="2"/>
              <a:buChar char="§"/>
              <a:defRPr sz="2000"/>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dirty="0"/>
              <a:t>Le forme tecniche in cui può essere effettuata la raccolta diretta si differenziano da diversi punti di vista, e in particolare per la natura dei contratti su cui si </a:t>
            </a:r>
            <a:r>
              <a:rPr lang="it-IT" dirty="0" smtClean="0"/>
              <a:t>basano</a:t>
            </a:r>
            <a:endParaRPr lang="it-IT" dirty="0"/>
          </a:p>
        </p:txBody>
      </p:sp>
      <p:sp>
        <p:nvSpPr>
          <p:cNvPr id="2" name="CasellaDiTesto 1"/>
          <p:cNvSpPr txBox="1"/>
          <p:nvPr/>
        </p:nvSpPr>
        <p:spPr>
          <a:xfrm>
            <a:off x="4003323" y="4967900"/>
            <a:ext cx="7416824" cy="8309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marL="342900" indent="-342900">
              <a:buFont typeface="Arial" panose="020B0604020202020204" pitchFamily="34" charset="0"/>
              <a:buChar char="•"/>
            </a:pPr>
            <a:r>
              <a:rPr lang="it-IT" sz="2400" dirty="0" smtClean="0"/>
              <a:t>Raccolta all’ingrosso e raccolta al dettaglio</a:t>
            </a:r>
          </a:p>
          <a:p>
            <a:pPr marL="342900" indent="-342900">
              <a:buFont typeface="Arial" panose="020B0604020202020204" pitchFamily="34" charset="0"/>
              <a:buChar char="•"/>
            </a:pPr>
            <a:r>
              <a:rPr lang="it-IT" sz="2400" dirty="0" smtClean="0"/>
              <a:t>Raccolta a vista, a breve e a medio-lungo termine</a:t>
            </a:r>
          </a:p>
        </p:txBody>
      </p:sp>
    </p:spTree>
    <p:extLst>
      <p:ext uri="{BB962C8B-B14F-4D97-AF65-F5344CB8AC3E}">
        <p14:creationId xmlns:p14="http://schemas.microsoft.com/office/powerpoint/2010/main" val="9151655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numero diapositiva 5"/>
          <p:cNvSpPr>
            <a:spLocks noGrp="1"/>
          </p:cNvSpPr>
          <p:nvPr>
            <p:ph type="sldNum" sz="quarter" idx="12"/>
          </p:nvPr>
        </p:nvSpPr>
        <p:spPr/>
        <p:txBody>
          <a:bodyPr/>
          <a:lstStyle/>
          <a:p>
            <a:pPr>
              <a:defRPr/>
            </a:pPr>
            <a:fld id="{D9F015AD-E93D-4B95-92A6-64CEAB0A4029}" type="slidenum">
              <a:rPr lang="it-IT" altLang="en-US"/>
              <a:pPr>
                <a:defRPr/>
              </a:pPr>
              <a:t>8</a:t>
            </a:fld>
            <a:endParaRPr lang="it-IT" altLang="en-US"/>
          </a:p>
        </p:txBody>
      </p:sp>
      <p:sp>
        <p:nvSpPr>
          <p:cNvPr id="13316" name="Text Box 2"/>
          <p:cNvSpPr txBox="1">
            <a:spLocks noChangeArrowheads="1"/>
          </p:cNvSpPr>
          <p:nvPr/>
        </p:nvSpPr>
        <p:spPr bwMode="auto">
          <a:xfrm>
            <a:off x="822640" y="509588"/>
            <a:ext cx="2374900" cy="831850"/>
          </a:xfrm>
          <a:prstGeom prst="rect">
            <a:avLst/>
          </a:prstGeom>
          <a:ln>
            <a:headEnd/>
            <a:tailEnd/>
          </a:ln>
          <a:extLst/>
        </p:spPr>
        <p:style>
          <a:lnRef idx="1">
            <a:schemeClr val="accent2"/>
          </a:lnRef>
          <a:fillRef idx="2">
            <a:schemeClr val="accent2"/>
          </a:fillRef>
          <a:effectRef idx="1">
            <a:schemeClr val="accent2"/>
          </a:effectRef>
          <a:fontRef idx="minor">
            <a:schemeClr val="dk1"/>
          </a:fontRef>
        </p:style>
        <p:txBody>
          <a:bodyPr>
            <a:spAutoFit/>
          </a:bodyPr>
          <a:lstStyle>
            <a:defPPr>
              <a:defRPr lang="it-IT"/>
            </a:defPPr>
            <a:lvl1pPr algn="ctr" eaLnBrk="1" hangingPunct="1">
              <a:spcBef>
                <a:spcPct val="50000"/>
              </a:spcBef>
              <a:defRPr sz="2400" b="1"/>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a:t>Composizione della raccolta</a:t>
            </a:r>
          </a:p>
        </p:txBody>
      </p:sp>
      <p:sp>
        <p:nvSpPr>
          <p:cNvPr id="13318" name="Text Box 4"/>
          <p:cNvSpPr txBox="1">
            <a:spLocks noChangeArrowheads="1"/>
          </p:cNvSpPr>
          <p:nvPr/>
        </p:nvSpPr>
        <p:spPr bwMode="auto">
          <a:xfrm>
            <a:off x="3503712" y="260350"/>
            <a:ext cx="8078688"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it-IT"/>
            </a:defPPr>
            <a:lvl1pPr marL="285750" indent="-285750" algn="just" eaLnBrk="1" hangingPunct="1">
              <a:lnSpc>
                <a:spcPct val="150000"/>
              </a:lnSpc>
              <a:spcBef>
                <a:spcPts val="0"/>
              </a:spcBef>
              <a:buFont typeface="Wingdings" panose="05000000000000000000" pitchFamily="2" charset="2"/>
              <a:buChar char="§"/>
              <a:defRPr sz="2000"/>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dirty="0"/>
              <a:t>Composizione coerente con il costo medio programmato della raccolta, con il grado di trasformazione delle scadenze e con il rischio di tasso che la banca è disposta ad assumere nel periodo di riferimento.</a:t>
            </a:r>
          </a:p>
          <a:p>
            <a:r>
              <a:rPr lang="it-IT" dirty="0"/>
              <a:t>L’obiettivo in termini di volumi comporta quindi anche la ricerca del mix di raccolta che minimizza pro tempore i costi. </a:t>
            </a:r>
          </a:p>
        </p:txBody>
      </p:sp>
      <p:sp>
        <p:nvSpPr>
          <p:cNvPr id="13319" name="Text Box 5"/>
          <p:cNvSpPr txBox="1">
            <a:spLocks noChangeArrowheads="1"/>
          </p:cNvSpPr>
          <p:nvPr/>
        </p:nvSpPr>
        <p:spPr bwMode="auto">
          <a:xfrm>
            <a:off x="479376" y="3357563"/>
            <a:ext cx="11305256" cy="1200329"/>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a:t>Una variabile chiave della gestione bancaria odierna è il </a:t>
            </a:r>
            <a:r>
              <a:rPr lang="it-IT" b="1" u="sng"/>
              <a:t>controllo del rischio di tasso</a:t>
            </a:r>
            <a:r>
              <a:rPr lang="it-IT"/>
              <a:t>. La banca deve costruire una struttura del passivo flessibile, ovvero modificabile nel breve periodo al fine di sfruttare a suo vantaggio le variazioni attese nella curva dei rendimenti o al fine di correggere le conseguenze negative di previsioni errate sull’andamento dei tassi.</a:t>
            </a:r>
          </a:p>
        </p:txBody>
      </p:sp>
      <p:sp>
        <p:nvSpPr>
          <p:cNvPr id="13320" name="Text Box 6"/>
          <p:cNvSpPr txBox="1">
            <a:spLocks noChangeArrowheads="1"/>
          </p:cNvSpPr>
          <p:nvPr/>
        </p:nvSpPr>
        <p:spPr bwMode="auto">
          <a:xfrm>
            <a:off x="782305" y="4893559"/>
            <a:ext cx="2374900" cy="1014412"/>
          </a:xfrm>
          <a:prstGeom prst="rect">
            <a:avLst/>
          </a:prstGeom>
          <a:ln>
            <a:headEnd/>
            <a:tailEnd/>
          </a:ln>
          <a:extLst/>
        </p:spPr>
        <p:style>
          <a:lnRef idx="1">
            <a:schemeClr val="accent2"/>
          </a:lnRef>
          <a:fillRef idx="2">
            <a:schemeClr val="accent2"/>
          </a:fillRef>
          <a:effectRef idx="1">
            <a:schemeClr val="accent2"/>
          </a:effectRef>
          <a:fontRef idx="minor">
            <a:schemeClr val="dk1"/>
          </a:fontRef>
        </p:style>
        <p:txBody>
          <a:bodyPr>
            <a:spAutoFit/>
          </a:bodyPr>
          <a:lstStyle>
            <a:defPPr>
              <a:defRPr lang="it-IT"/>
            </a:defPPr>
            <a:lvl1pPr algn="ctr" eaLnBrk="1" hangingPunct="1">
              <a:spcBef>
                <a:spcPct val="50000"/>
              </a:spcBef>
              <a:defRPr sz="2400" b="1">
                <a:solidFill>
                  <a:schemeClr val="dk1"/>
                </a:solidFill>
                <a:latin typeface="+mn-lt"/>
              </a:defRPr>
            </a:lvl1pPr>
            <a:lvl2pPr marL="742950" indent="-285750" eaLnBrk="0" hangingPunct="0">
              <a:defRPr>
                <a:solidFill>
                  <a:schemeClr val="dk1"/>
                </a:solidFill>
                <a:latin typeface="+mn-lt"/>
              </a:defRPr>
            </a:lvl2pPr>
            <a:lvl3pPr marL="1143000" indent="-228600" eaLnBrk="0" hangingPunct="0">
              <a:defRPr>
                <a:solidFill>
                  <a:schemeClr val="dk1"/>
                </a:solidFill>
                <a:latin typeface="+mn-lt"/>
              </a:defRPr>
            </a:lvl3pPr>
            <a:lvl4pPr marL="1600200" indent="-228600" eaLnBrk="0" hangingPunct="0">
              <a:defRPr>
                <a:solidFill>
                  <a:schemeClr val="dk1"/>
                </a:solidFill>
                <a:latin typeface="+mn-lt"/>
              </a:defRPr>
            </a:lvl4pPr>
            <a:lvl5pPr marL="2057400" indent="-228600" eaLnBrk="0" hangingPunct="0">
              <a:defRPr>
                <a:solidFill>
                  <a:schemeClr val="dk1"/>
                </a:solidFill>
                <a:latin typeface="+mn-lt"/>
              </a:defRPr>
            </a:lvl5pPr>
            <a:lvl6pPr marL="2514600" indent="-228600" eaLnBrk="0" fontAlgn="base" hangingPunct="0">
              <a:spcBef>
                <a:spcPct val="0"/>
              </a:spcBef>
              <a:spcAft>
                <a:spcPct val="0"/>
              </a:spcAft>
              <a:defRPr>
                <a:solidFill>
                  <a:schemeClr val="dk1"/>
                </a:solidFill>
                <a:latin typeface="+mn-lt"/>
              </a:defRPr>
            </a:lvl6pPr>
            <a:lvl7pPr marL="2971800" indent="-228600" eaLnBrk="0" fontAlgn="base" hangingPunct="0">
              <a:spcBef>
                <a:spcPct val="0"/>
              </a:spcBef>
              <a:spcAft>
                <a:spcPct val="0"/>
              </a:spcAft>
              <a:defRPr>
                <a:solidFill>
                  <a:schemeClr val="dk1"/>
                </a:solidFill>
                <a:latin typeface="+mn-lt"/>
              </a:defRPr>
            </a:lvl7pPr>
            <a:lvl8pPr marL="3429000" indent="-228600" eaLnBrk="0" fontAlgn="base" hangingPunct="0">
              <a:spcBef>
                <a:spcPct val="0"/>
              </a:spcBef>
              <a:spcAft>
                <a:spcPct val="0"/>
              </a:spcAft>
              <a:defRPr>
                <a:solidFill>
                  <a:schemeClr val="dk1"/>
                </a:solidFill>
                <a:latin typeface="+mn-lt"/>
              </a:defRPr>
            </a:lvl8pPr>
            <a:lvl9pPr marL="3886200" indent="-228600" eaLnBrk="0" fontAlgn="base" hangingPunct="0">
              <a:spcBef>
                <a:spcPct val="0"/>
              </a:spcBef>
              <a:spcAft>
                <a:spcPct val="0"/>
              </a:spcAft>
              <a:defRPr>
                <a:solidFill>
                  <a:schemeClr val="dk1"/>
                </a:solidFill>
                <a:latin typeface="+mn-lt"/>
              </a:defRPr>
            </a:lvl9pPr>
          </a:lstStyle>
          <a:p>
            <a:r>
              <a:rPr lang="it-IT" dirty="0"/>
              <a:t>Stabilizzazione</a:t>
            </a:r>
          </a:p>
          <a:p>
            <a:r>
              <a:rPr lang="it-IT" dirty="0"/>
              <a:t>della raccolta</a:t>
            </a:r>
          </a:p>
        </p:txBody>
      </p:sp>
      <p:sp>
        <p:nvSpPr>
          <p:cNvPr id="13322" name="Text Box 8"/>
          <p:cNvSpPr txBox="1">
            <a:spLocks noChangeArrowheads="1"/>
          </p:cNvSpPr>
          <p:nvPr/>
        </p:nvSpPr>
        <p:spPr bwMode="auto">
          <a:xfrm>
            <a:off x="4165577" y="4892933"/>
            <a:ext cx="741682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it-IT"/>
            </a:defPPr>
            <a:lvl1pPr marL="285750" indent="-285750" algn="just" eaLnBrk="1" hangingPunct="1">
              <a:lnSpc>
                <a:spcPct val="150000"/>
              </a:lnSpc>
              <a:spcBef>
                <a:spcPts val="0"/>
              </a:spcBef>
              <a:buFont typeface="Wingdings" panose="05000000000000000000" pitchFamily="2" charset="2"/>
              <a:buChar char="§"/>
              <a:defRPr sz="2000"/>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dirty="0"/>
              <a:t>ovvero minimizzazione degli scostamenti del suo andamento rispetto all’obiettivo programmato. </a:t>
            </a:r>
          </a:p>
        </p:txBody>
      </p:sp>
    </p:spTree>
    <p:extLst>
      <p:ext uri="{BB962C8B-B14F-4D97-AF65-F5344CB8AC3E}">
        <p14:creationId xmlns:p14="http://schemas.microsoft.com/office/powerpoint/2010/main" val="2118736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94B4AE7B-D2F6-47A0-9E91-9F33F47BC9AE}" type="slidenum">
              <a:rPr lang="it-IT" altLang="en-US"/>
              <a:pPr>
                <a:defRPr/>
              </a:pPr>
              <a:t>9</a:t>
            </a:fld>
            <a:endParaRPr lang="it-IT" altLang="en-US"/>
          </a:p>
        </p:txBody>
      </p:sp>
      <p:sp>
        <p:nvSpPr>
          <p:cNvPr id="14340" name="Text Box 2"/>
          <p:cNvSpPr txBox="1">
            <a:spLocks noChangeArrowheads="1"/>
          </p:cNvSpPr>
          <p:nvPr/>
        </p:nvSpPr>
        <p:spPr bwMode="auto">
          <a:xfrm>
            <a:off x="767409" y="549275"/>
            <a:ext cx="9289406"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it-IT"/>
            </a:defPPr>
            <a:lvl1pPr marL="285750" indent="-285750" algn="just" eaLnBrk="1" hangingPunct="1">
              <a:lnSpc>
                <a:spcPct val="150000"/>
              </a:lnSpc>
              <a:spcBef>
                <a:spcPts val="0"/>
              </a:spcBef>
              <a:buFont typeface="Wingdings" panose="05000000000000000000" pitchFamily="2" charset="2"/>
              <a:buChar char="§"/>
              <a:defRPr sz="2000"/>
            </a:lvl1pPr>
            <a:lvl2pPr marL="742950" indent="-285750" eaLnBrk="0" hangingPunct="0"/>
            <a:lvl3pPr marL="1143000" indent="-228600" eaLnBrk="0" hangingPunct="0"/>
            <a:lvl4pPr marL="1600200" indent="-228600" eaLnBrk="0" hangingPunct="0"/>
            <a:lvl5pPr marL="2057400" indent="-228600" eaLnBrk="0" hangingPunct="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r>
              <a:rPr lang="it-IT" dirty="0"/>
              <a:t> Le oscillazioni della raccolta - specie se non desiderate dalla banca - si ripercuotono sulla liquidità e sulla tesoreria della banca stessa.</a:t>
            </a:r>
          </a:p>
          <a:p>
            <a:r>
              <a:rPr lang="it-IT" dirty="0"/>
              <a:t> Tali oscillazioni comportano sempre dei costi e impongono un lavoro di “manutenzione” della clientela particolarmente gravoso. </a:t>
            </a:r>
          </a:p>
        </p:txBody>
      </p:sp>
      <p:sp>
        <p:nvSpPr>
          <p:cNvPr id="14341" name="Text Box 3"/>
          <p:cNvSpPr txBox="1">
            <a:spLocks noChangeArrowheads="1"/>
          </p:cNvSpPr>
          <p:nvPr/>
        </p:nvSpPr>
        <p:spPr bwMode="auto">
          <a:xfrm>
            <a:off x="2063751" y="2708275"/>
            <a:ext cx="7993063" cy="1117600"/>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sz="2800"/>
              <a:t>La stabilità della raccolta va combinata con l’</a:t>
            </a:r>
            <a:r>
              <a:rPr lang="it-IT" sz="2800" b="1" u="sng"/>
              <a:t>elasticità</a:t>
            </a:r>
            <a:r>
              <a:rPr lang="it-IT" sz="2800"/>
              <a:t> della raccolta!!!</a:t>
            </a:r>
          </a:p>
        </p:txBody>
      </p:sp>
      <p:sp>
        <p:nvSpPr>
          <p:cNvPr id="14342" name="Line 4"/>
          <p:cNvSpPr>
            <a:spLocks noChangeShapeType="1"/>
          </p:cNvSpPr>
          <p:nvPr/>
        </p:nvSpPr>
        <p:spPr bwMode="auto">
          <a:xfrm>
            <a:off x="4656138" y="3789363"/>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3" name="Text Box 5"/>
          <p:cNvSpPr txBox="1">
            <a:spLocks noChangeArrowheads="1"/>
          </p:cNvSpPr>
          <p:nvPr/>
        </p:nvSpPr>
        <p:spPr bwMode="auto">
          <a:xfrm>
            <a:off x="839416" y="4292600"/>
            <a:ext cx="10513168" cy="1200329"/>
          </a:xfrm>
          <a:prstGeom prst="rect">
            <a:avLst/>
          </a:prstGeom>
          <a:ln/>
          <a:extLst/>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it-IT" dirty="0"/>
              <a:t>= capacità della raccolta di adattarsi alle mutevoli condizioni interne (alla banca) ed esterne (cioè riguardanti l’ambiente in cui la banca opera) che possono esigere o comunque rendere convenienti e opportuni cambiamenti anche importanti e rapidi del mix di operazioni di cui la raccolta si compone. L’elasticità è una componente necessaria della raccolta affinché essa possa essere stabile</a:t>
            </a:r>
          </a:p>
        </p:txBody>
      </p:sp>
    </p:spTree>
    <p:extLst>
      <p:ext uri="{BB962C8B-B14F-4D97-AF65-F5344CB8AC3E}">
        <p14:creationId xmlns:p14="http://schemas.microsoft.com/office/powerpoint/2010/main" val="339385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Personalizzato 3">
      <a:dk1>
        <a:sysClr val="windowText" lastClr="000000"/>
      </a:dk1>
      <a:lt1>
        <a:sysClr val="window" lastClr="FFFFFF"/>
      </a:lt1>
      <a:dk2>
        <a:srgbClr val="344068"/>
      </a:dk2>
      <a:lt2>
        <a:srgbClr val="D9E0E6"/>
      </a:lt2>
      <a:accent1>
        <a:srgbClr val="FF0000"/>
      </a:accent1>
      <a:accent2>
        <a:srgbClr val="002060"/>
      </a:accent2>
      <a:accent3>
        <a:srgbClr val="28C4CC"/>
      </a:accent3>
      <a:accent4>
        <a:srgbClr val="42BA97"/>
      </a:accent4>
      <a:accent5>
        <a:srgbClr val="3E8853"/>
      </a:accent5>
      <a:accent6>
        <a:srgbClr val="62A39F"/>
      </a:accent6>
      <a:hlink>
        <a:srgbClr val="6EAC1C"/>
      </a:hlink>
      <a:folHlink>
        <a:srgbClr val="B26B02"/>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02 TB 2019</Template>
  <TotalTime>711</TotalTime>
  <Words>3740</Words>
  <Application>Microsoft Office PowerPoint</Application>
  <PresentationFormat>Widescreen</PresentationFormat>
  <Paragraphs>199</Paragraphs>
  <Slides>36</Slides>
  <Notes>9</Notes>
  <HiddenSlides>0</HiddenSlides>
  <MMClips>0</MMClips>
  <ScaleCrop>false</ScaleCrop>
  <HeadingPairs>
    <vt:vector size="8" baseType="variant">
      <vt:variant>
        <vt:lpstr>Caratteri utilizzati</vt:lpstr>
      </vt:variant>
      <vt:variant>
        <vt:i4>8</vt:i4>
      </vt:variant>
      <vt:variant>
        <vt:lpstr>Tema</vt:lpstr>
      </vt:variant>
      <vt:variant>
        <vt:i4>2</vt:i4>
      </vt:variant>
      <vt:variant>
        <vt:lpstr>Server OLE incorporati</vt:lpstr>
      </vt:variant>
      <vt:variant>
        <vt:i4>1</vt:i4>
      </vt:variant>
      <vt:variant>
        <vt:lpstr>Titoli diapositive</vt:lpstr>
      </vt:variant>
      <vt:variant>
        <vt:i4>36</vt:i4>
      </vt:variant>
    </vt:vector>
  </HeadingPairs>
  <TitlesOfParts>
    <vt:vector size="47" baseType="lpstr">
      <vt:lpstr>ＭＳ Ｐゴシック</vt:lpstr>
      <vt:lpstr>Arial</vt:lpstr>
      <vt:lpstr>Arial Narrow</vt:lpstr>
      <vt:lpstr>Calibri</vt:lpstr>
      <vt:lpstr>Calibri Light</vt:lpstr>
      <vt:lpstr>Garamond</vt:lpstr>
      <vt:lpstr>Georgia</vt:lpstr>
      <vt:lpstr>Wingdings</vt:lpstr>
      <vt:lpstr>Retrospettivo</vt:lpstr>
      <vt:lpstr>Personalizza struttura</vt:lpstr>
      <vt:lpstr>Equation</vt:lpstr>
      <vt:lpstr>Corso di Tecnica Bancaria (Cagliari - 2020)</vt:lpstr>
      <vt:lpstr>Presentazione standard di PowerPoint</vt:lpstr>
      <vt:lpstr>La gestione della raccolta</vt:lpstr>
      <vt:lpstr>La gestione della raccolta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Cause della trasformazione delle scadenze</vt:lpstr>
      <vt:lpstr>Presentazione standard di PowerPoint</vt:lpstr>
      <vt:lpstr>Presentazione standard di PowerPoint</vt:lpstr>
      <vt:lpstr>Rischi della trasformazione delle scadenze</vt:lpstr>
      <vt:lpstr>La trasformazione delle scadenze e il rischio di tasso di interesse</vt:lpstr>
      <vt:lpstr>Il rischio di tasso di interesse</vt:lpstr>
      <vt:lpstr>Il rischio di tasso di interesse</vt:lpstr>
      <vt:lpstr>Il rischio di tasso di interesse: due componenti</vt:lpstr>
      <vt:lpstr>Il rischio di tasso di interesse</vt:lpstr>
      <vt:lpstr>Il rischio di tasso di interesse</vt:lpstr>
      <vt:lpstr>Il rischio di tasso di interesse</vt:lpstr>
      <vt:lpstr>Il rischio di tasso di interesse</vt:lpstr>
      <vt:lpstr>Il Maturity Gap</vt:lpstr>
      <vt:lpstr>Il Maturity Gap</vt:lpstr>
      <vt:lpstr>Presentazione standard di PowerPoint</vt:lpstr>
      <vt:lpstr>Presentazione standard di PowerPoint</vt:lpstr>
      <vt:lpstr>Presentazione standard di PowerPoint</vt:lpstr>
      <vt:lpstr>Duration gap</vt:lpstr>
      <vt:lpstr>Presentazione standard di PowerPoint</vt:lpstr>
      <vt:lpstr>Presentazione standard di PowerPoint</vt:lpstr>
      <vt:lpstr>Il concetto di Duration</vt:lpstr>
      <vt:lpstr>Presentazione standard di PowerPoint</vt:lpstr>
      <vt:lpstr>Presentazione standard di PowerPoint</vt:lpstr>
    </vt:vector>
  </TitlesOfParts>
  <Company>fcg sasw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Struttura e funzioni del sistema finanziario</dc:title>
  <dc:creator>Crespi</dc:creator>
  <cp:lastModifiedBy>Crespi Fabrizio</cp:lastModifiedBy>
  <cp:revision>28</cp:revision>
  <dcterms:created xsi:type="dcterms:W3CDTF">2010-05-03T17:15:08Z</dcterms:created>
  <dcterms:modified xsi:type="dcterms:W3CDTF">2020-05-04T12:09:30Z</dcterms:modified>
</cp:coreProperties>
</file>