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01" r:id="rId2"/>
  </p:sldMasterIdLst>
  <p:notesMasterIdLst>
    <p:notesMasterId r:id="rId25"/>
  </p:notesMasterIdLst>
  <p:sldIdLst>
    <p:sldId id="343"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344718-772A-42E2-8CEB-A74EA813E049}" type="datetimeFigureOut">
              <a:rPr lang="en-US" smtClean="0"/>
              <a:t>5/11/2020</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4E54BE-37BA-459E-AC7A-9BF853944260}" type="slidenum">
              <a:rPr lang="en-US" smtClean="0"/>
              <a:t>‹N›</a:t>
            </a:fld>
            <a:endParaRPr lang="en-US"/>
          </a:p>
        </p:txBody>
      </p:sp>
    </p:spTree>
    <p:extLst>
      <p:ext uri="{BB962C8B-B14F-4D97-AF65-F5344CB8AC3E}">
        <p14:creationId xmlns:p14="http://schemas.microsoft.com/office/powerpoint/2010/main" val="1141602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DAC537B-BC2E-4FD4-84A6-67719FE273F6}" type="slidenum">
              <a:rPr lang="en-US" smtClean="0"/>
              <a:pPr/>
              <a:t>1</a:t>
            </a:fld>
            <a:endParaRPr lang="en-US"/>
          </a:p>
        </p:txBody>
      </p:sp>
    </p:spTree>
    <p:extLst>
      <p:ext uri="{BB962C8B-B14F-4D97-AF65-F5344CB8AC3E}">
        <p14:creationId xmlns:p14="http://schemas.microsoft.com/office/powerpoint/2010/main" val="182536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9A4BDC1-F6C9-4B64-9EF1-2567A7B7E0FE}"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B5D0C-05E0-4569-909D-A9EA2678293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3035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9A4BDC1-F6C9-4B64-9EF1-2567A7B7E0FE}"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3180065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9A4BDC1-F6C9-4B64-9EF1-2567A7B7E0FE}"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1738674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olo e contenuto">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495300" y="0"/>
            <a:ext cx="10695517"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it-IT" altLang="it-IT" smtClean="0"/>
              <a:t>Fare clic per modificare lo stile del titolo</a:t>
            </a:r>
            <a:endParaRPr lang="en-US" altLang="it-IT" smtClean="0"/>
          </a:p>
        </p:txBody>
      </p:sp>
    </p:spTree>
    <p:extLst>
      <p:ext uri="{BB962C8B-B14F-4D97-AF65-F5344CB8AC3E}">
        <p14:creationId xmlns:p14="http://schemas.microsoft.com/office/powerpoint/2010/main" val="42798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09600" y="277816"/>
            <a:ext cx="10972800" cy="1139825"/>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609600" y="1600203"/>
            <a:ext cx="10972800" cy="4530725"/>
          </a:xfrm>
        </p:spPr>
        <p:txBody>
          <a:bodyPr/>
          <a:lstStyle/>
          <a:p>
            <a:pPr lvl="0"/>
            <a:r>
              <a:rPr lang="it-IT" noProof="0" smtClean="0"/>
              <a:t>Fare clic sull'icona per inserire una tabella</a:t>
            </a:r>
            <a:endParaRPr lang="it-IT" noProof="0"/>
          </a:p>
        </p:txBody>
      </p:sp>
      <p:sp>
        <p:nvSpPr>
          <p:cNvPr id="4" name="Rectangle 4"/>
          <p:cNvSpPr>
            <a:spLocks noGrp="1" noChangeArrowheads="1"/>
          </p:cNvSpPr>
          <p:nvPr>
            <p:ph type="dt" sz="half" idx="10"/>
          </p:nvPr>
        </p:nvSpPr>
        <p:spPr>
          <a:ln/>
        </p:spPr>
        <p:txBody>
          <a:bodyPr/>
          <a:lstStyle>
            <a:lvl1pPr>
              <a:defRPr/>
            </a:lvl1pPr>
          </a:lstStyle>
          <a:p>
            <a:fld id="{39A4BDC1-F6C9-4B64-9EF1-2567A7B7E0FE}" type="datetimeFigureOut">
              <a:rPr lang="en-US" smtClean="0"/>
              <a:t>5/11/2020</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00B5D0C-05E0-4569-909D-A9EA26782932}" type="slidenum">
              <a:rPr lang="en-US" smtClean="0"/>
              <a:t>‹N›</a:t>
            </a:fld>
            <a:endParaRPr lang="en-US"/>
          </a:p>
        </p:txBody>
      </p:sp>
    </p:spTree>
    <p:extLst>
      <p:ext uri="{BB962C8B-B14F-4D97-AF65-F5344CB8AC3E}">
        <p14:creationId xmlns:p14="http://schemas.microsoft.com/office/powerpoint/2010/main" val="507327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F14EB30A-BBF7-4B51-A506-255B61DCAF71}" type="datetime1">
              <a:rPr lang="en-US" smtClean="0"/>
              <a:t>5/11/2020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685025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FD2001D4-3774-4A4D-A7A0-B83CB9F5E40C}" type="datetime1">
              <a:rPr lang="en-US" smtClean="0"/>
              <a:t>5/11/2020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3091199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CE750CA-85D2-4922-91AE-D58BBBEEB02C}" type="datetime1">
              <a:rPr lang="en-US" smtClean="0"/>
              <a:t>5/11/2020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666349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365C6732-23E5-4B82-968B-61446B596B22}" type="datetime1">
              <a:rPr lang="en-US" smtClean="0"/>
              <a:t>5/11/2020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693626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3855271C-46E6-4791-95F6-AB26A4EF77DE}" type="datetime1">
              <a:rPr lang="en-US" smtClean="0"/>
              <a:t>5/11/2020</a:t>
            </a:fld>
            <a:endParaRPr lang="en-US"/>
          </a:p>
        </p:txBody>
      </p:sp>
      <p:sp>
        <p:nvSpPr>
          <p:cNvPr id="8" name="Segnaposto piè di pagina 7"/>
          <p:cNvSpPr>
            <a:spLocks noGrp="1"/>
          </p:cNvSpPr>
          <p:nvPr>
            <p:ph type="ftr" sz="quarter" idx="11"/>
          </p:nvPr>
        </p:nvSpPr>
        <p:spPr/>
        <p:txBody>
          <a:bodyPr/>
          <a:lstStyle/>
          <a:p>
            <a:r>
              <a:rPr lang="en-US" smtClean="0"/>
              <a:t>Bozza team</a:t>
            </a:r>
            <a:endParaRPr lang="en-US"/>
          </a:p>
        </p:txBody>
      </p:sp>
      <p:sp>
        <p:nvSpPr>
          <p:cNvPr id="9" name="Segnaposto numero diapositiva 8"/>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6247364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7C85EA5-53A1-4869-AC76-FA0FD272FF1D}" type="datetime1">
              <a:rPr lang="en-US" smtClean="0"/>
              <a:t>5/11/2020</a:t>
            </a:fld>
            <a:endParaRPr lang="en-US"/>
          </a:p>
        </p:txBody>
      </p:sp>
      <p:sp>
        <p:nvSpPr>
          <p:cNvPr id="4" name="Segnaposto piè di pagina 3"/>
          <p:cNvSpPr>
            <a:spLocks noGrp="1"/>
          </p:cNvSpPr>
          <p:nvPr>
            <p:ph type="ftr" sz="quarter" idx="11"/>
          </p:nvPr>
        </p:nvSpPr>
        <p:spPr/>
        <p:txBody>
          <a:bodyPr/>
          <a:lstStyle/>
          <a:p>
            <a:r>
              <a:rPr lang="en-US" smtClean="0"/>
              <a:t>Bozza team</a:t>
            </a:r>
            <a:endParaRPr lang="en-US"/>
          </a:p>
        </p:txBody>
      </p:sp>
      <p:sp>
        <p:nvSpPr>
          <p:cNvPr id="5" name="Segnaposto numero diapositiva 4"/>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336675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958734" y="-22167"/>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1154083" y="2178243"/>
            <a:ext cx="1005840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9A4BDC1-F6C9-4B64-9EF1-2567A7B7E0FE}"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9434150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0150D51-BCDD-429F-A9AF-F86E2B2DF115}" type="datetime1">
              <a:rPr lang="en-US" smtClean="0"/>
              <a:t>5/11/2020</a:t>
            </a:fld>
            <a:endParaRPr lang="en-US"/>
          </a:p>
        </p:txBody>
      </p:sp>
      <p:sp>
        <p:nvSpPr>
          <p:cNvPr id="3" name="Segnaposto piè di pagina 2"/>
          <p:cNvSpPr>
            <a:spLocks noGrp="1"/>
          </p:cNvSpPr>
          <p:nvPr>
            <p:ph type="ftr" sz="quarter" idx="11"/>
          </p:nvPr>
        </p:nvSpPr>
        <p:spPr/>
        <p:txBody>
          <a:bodyPr/>
          <a:lstStyle/>
          <a:p>
            <a:r>
              <a:rPr lang="en-US" smtClean="0"/>
              <a:t>Bozza team</a:t>
            </a:r>
            <a:endParaRPr lang="en-US"/>
          </a:p>
        </p:txBody>
      </p:sp>
      <p:sp>
        <p:nvSpPr>
          <p:cNvPr id="4" name="Segnaposto numero diapositiva 3"/>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600768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9D69C58-5773-4175-AA02-A212A7F94E70}" type="datetime1">
              <a:rPr lang="en-US" smtClean="0"/>
              <a:t>5/11/2020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39917342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BF9BD03-A051-4A94-A252-57EDA98195E7}" type="datetime1">
              <a:rPr lang="en-US" smtClean="0"/>
              <a:t>5/11/2020</a:t>
            </a:fld>
            <a:endParaRPr lang="en-US"/>
          </a:p>
        </p:txBody>
      </p:sp>
      <p:sp>
        <p:nvSpPr>
          <p:cNvPr id="6" name="Segnaposto piè di pagina 5"/>
          <p:cNvSpPr>
            <a:spLocks noGrp="1"/>
          </p:cNvSpPr>
          <p:nvPr>
            <p:ph type="ftr" sz="quarter" idx="11"/>
          </p:nvPr>
        </p:nvSpPr>
        <p:spPr/>
        <p:txBody>
          <a:bodyPr/>
          <a:lstStyle/>
          <a:p>
            <a:r>
              <a:rPr lang="en-US" smtClean="0"/>
              <a:t>Bozza team</a:t>
            </a:r>
            <a:endParaRPr lang="en-US"/>
          </a:p>
        </p:txBody>
      </p:sp>
      <p:sp>
        <p:nvSpPr>
          <p:cNvPr id="7" name="Segnaposto numero diapositiva 6"/>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26902990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D803D84E-C57A-4543-89A1-92AEA7F6566F}" type="datetime1">
              <a:rPr lang="en-US" smtClean="0"/>
              <a:t>5/11/2020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1389262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BAB08690-CC93-4BCA-995F-A76076EC4466}" type="datetime1">
              <a:rPr lang="en-US" smtClean="0"/>
              <a:t>5/11/2020</a:t>
            </a:fld>
            <a:endParaRPr lang="en-US"/>
          </a:p>
        </p:txBody>
      </p:sp>
      <p:sp>
        <p:nvSpPr>
          <p:cNvPr id="5" name="Segnaposto piè di pagina 4"/>
          <p:cNvSpPr>
            <a:spLocks noGrp="1"/>
          </p:cNvSpPr>
          <p:nvPr>
            <p:ph type="ftr" sz="quarter" idx="11"/>
          </p:nvPr>
        </p:nvSpPr>
        <p:spPr/>
        <p:txBody>
          <a:bodyPr/>
          <a:lstStyle/>
          <a:p>
            <a:r>
              <a:rPr lang="en-US" smtClean="0"/>
              <a:t>Bozza team</a:t>
            </a:r>
            <a:endParaRPr lang="en-US"/>
          </a:p>
        </p:txBody>
      </p:sp>
      <p:sp>
        <p:nvSpPr>
          <p:cNvPr id="6" name="Segnaposto numero diapositiva 5"/>
          <p:cNvSpPr>
            <a:spLocks noGrp="1"/>
          </p:cNvSpPr>
          <p:nvPr>
            <p:ph type="sldNum" sz="quarter" idx="12"/>
          </p:nvPr>
        </p:nvSpPr>
        <p:spPr/>
        <p:txBody>
          <a:bodyPr/>
          <a:lstStyle/>
          <a:p>
            <a:fld id="{883854B9-ED2E-48C5-9FDD-D1F9985D1242}" type="slidenum">
              <a:rPr lang="en-US" smtClean="0"/>
              <a:t>‹N›</a:t>
            </a:fld>
            <a:endParaRPr lang="en-US"/>
          </a:p>
        </p:txBody>
      </p:sp>
    </p:spTree>
    <p:extLst>
      <p:ext uri="{BB962C8B-B14F-4D97-AF65-F5344CB8AC3E}">
        <p14:creationId xmlns:p14="http://schemas.microsoft.com/office/powerpoint/2010/main" val="30186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9A4BDC1-F6C9-4B64-9EF1-2567A7B7E0FE}"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B5D0C-05E0-4569-909D-A9EA2678293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313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9A4BDC1-F6C9-4B64-9EF1-2567A7B7E0FE}" type="datetimeFigureOut">
              <a:rPr lang="en-US" smtClean="0"/>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30130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97280" y="2582335"/>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17920" y="2582334"/>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9A4BDC1-F6C9-4B64-9EF1-2567A7B7E0FE}" type="datetimeFigureOut">
              <a:rPr lang="en-US" smtClean="0"/>
              <a:t>5/11/2020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318690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9A4BDC1-F6C9-4B64-9EF1-2567A7B7E0FE}" type="datetimeFigureOut">
              <a:rPr lang="en-US" smtClean="0"/>
              <a:t>5/11/2020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2113328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9A4BDC1-F6C9-4B64-9EF1-2567A7B7E0FE}" type="datetimeFigureOut">
              <a:rPr lang="en-US" smtClean="0"/>
              <a:t>5/11/2020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800B5D0C-05E0-4569-909D-A9EA26782932}" type="slidenum">
              <a:rPr lang="en-US" smtClean="0"/>
              <a:t>‹N›</a:t>
            </a:fld>
            <a:endParaRPr lang="en-US"/>
          </a:p>
        </p:txBody>
      </p:sp>
    </p:spTree>
    <p:extLst>
      <p:ext uri="{BB962C8B-B14F-4D97-AF65-F5344CB8AC3E}">
        <p14:creationId xmlns:p14="http://schemas.microsoft.com/office/powerpoint/2010/main" val="595700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9A4BDC1-F6C9-4B64-9EF1-2567A7B7E0FE}" type="datetimeFigureOut">
              <a:rPr lang="en-US" smtClean="0"/>
              <a:t>5/11/2020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00B5D0C-05E0-4569-909D-A9EA26782932}" type="slidenum">
              <a:rPr lang="en-US" smtClean="0"/>
              <a:t>‹N›</a:t>
            </a:fld>
            <a:endParaRPr lang="en-US"/>
          </a:p>
        </p:txBody>
      </p:sp>
    </p:spTree>
    <p:extLst>
      <p:ext uri="{BB962C8B-B14F-4D97-AF65-F5344CB8AC3E}">
        <p14:creationId xmlns:p14="http://schemas.microsoft.com/office/powerpoint/2010/main" val="218598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9A4BDC1-F6C9-4B64-9EF1-2567A7B7E0FE}" type="datetimeFigureOut">
              <a:rPr lang="en-US" smtClean="0"/>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B5D0C-05E0-4569-909D-A9EA26782932}" type="slidenum">
              <a:rPr lang="en-US" smtClean="0"/>
              <a:t>‹N›</a:t>
            </a:fld>
            <a:endParaRPr lang="en-US"/>
          </a:p>
        </p:txBody>
      </p:sp>
    </p:spTree>
    <p:extLst>
      <p:ext uri="{BB962C8B-B14F-4D97-AF65-F5344CB8AC3E}">
        <p14:creationId xmlns:p14="http://schemas.microsoft.com/office/powerpoint/2010/main" val="2625471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9A4BDC1-F6C9-4B64-9EF1-2567A7B7E0FE}" type="datetimeFigureOut">
              <a:rPr lang="en-US" smtClean="0"/>
              <a:t>5/11/2020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00B5D0C-05E0-4569-909D-A9EA26782932}" type="slidenum">
              <a:rPr lang="en-US" smtClean="0"/>
              <a:t>‹N›</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67205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D5337-E14E-4654-BD74-801414267A8E}" type="datetime1">
              <a:rPr lang="en-US" smtClean="0"/>
              <a:t>5/11/2020</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Bozza team</a:t>
            </a:r>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3854B9-ED2E-48C5-9FDD-D1F9985D1242}" type="slidenum">
              <a:rPr lang="en-US" smtClean="0"/>
              <a:t>‹N›</a:t>
            </a:fld>
            <a:endParaRPr lang="en-US"/>
          </a:p>
        </p:txBody>
      </p:sp>
    </p:spTree>
    <p:extLst>
      <p:ext uri="{BB962C8B-B14F-4D97-AF65-F5344CB8AC3E}">
        <p14:creationId xmlns:p14="http://schemas.microsoft.com/office/powerpoint/2010/main" val="3040095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abrizio.crespi@unicatt.i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hyperlink" Target="http://www.contemplata.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a:extLs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B586B130-DF3B-4200-AE2D-23A6E102FF05}" type="slidenum">
              <a:rPr lang="en-US" sz="1200">
                <a:latin typeface="Garamond" pitchFamily="18" charset="0"/>
              </a:rPr>
              <a:pPr eaLnBrk="1" hangingPunct="1"/>
              <a:t>1</a:t>
            </a:fld>
            <a:endParaRPr lang="en-US" sz="1200" dirty="0">
              <a:latin typeface="Garamond" pitchFamily="18" charset="0"/>
            </a:endParaRPr>
          </a:p>
        </p:txBody>
      </p:sp>
      <p:sp>
        <p:nvSpPr>
          <p:cNvPr id="2" name="Titolo 1"/>
          <p:cNvSpPr>
            <a:spLocks noGrp="1"/>
          </p:cNvSpPr>
          <p:nvPr>
            <p:ph type="ctrTitle" idx="4294967295"/>
          </p:nvPr>
        </p:nvSpPr>
        <p:spPr>
          <a:xfrm>
            <a:off x="767408" y="387927"/>
            <a:ext cx="10657184" cy="2202873"/>
          </a:xfrm>
          <a:solidFill>
            <a:srgbClr val="002060"/>
          </a:solidFill>
          <a:extLst>
            <a:ext uri="{FAA26D3D-D897-4be2-8F04-BA451C77F1D7}">
              <ma14:placeholderFlag xmlns:ma14="http://schemas.microsoft.com/office/mac/drawingml/2011/main" xmlns="" val="1"/>
            </a:ext>
          </a:extLst>
        </p:spPr>
        <p:txBody>
          <a:bodyPr>
            <a:noAutofit/>
          </a:bodyPr>
          <a:lstStyle/>
          <a:p>
            <a:pPr algn="ctr" eaLnBrk="1" hangingPunct="1">
              <a:lnSpc>
                <a:spcPct val="150000"/>
              </a:lnSpc>
              <a:defRPr/>
            </a:pPr>
            <a:r>
              <a:rPr lang="it-IT" sz="5400" b="1" dirty="0" smtClean="0">
                <a:solidFill>
                  <a:schemeClr val="bg1"/>
                </a:solidFill>
                <a:cs typeface="+mj-cs"/>
              </a:rPr>
              <a:t>Corso di Tecnica Bancaria</a:t>
            </a:r>
            <a:br>
              <a:rPr lang="it-IT" sz="5400" b="1" dirty="0" smtClean="0">
                <a:solidFill>
                  <a:schemeClr val="bg1"/>
                </a:solidFill>
                <a:cs typeface="+mj-cs"/>
              </a:rPr>
            </a:br>
            <a:r>
              <a:rPr lang="it-IT" sz="5400" b="1" dirty="0" smtClean="0">
                <a:solidFill>
                  <a:schemeClr val="bg1"/>
                </a:solidFill>
                <a:cs typeface="+mj-cs"/>
              </a:rPr>
              <a:t>(Cagliari - 2020)</a:t>
            </a:r>
          </a:p>
        </p:txBody>
      </p:sp>
      <p:sp>
        <p:nvSpPr>
          <p:cNvPr id="7" name="Rectangle 11"/>
          <p:cNvSpPr txBox="1">
            <a:spLocks noChangeArrowheads="1"/>
          </p:cNvSpPr>
          <p:nvPr/>
        </p:nvSpPr>
        <p:spPr bwMode="auto">
          <a:xfrm>
            <a:off x="307650" y="3432874"/>
            <a:ext cx="5414277" cy="255228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750" indent="-342750" algn="l" defTabSz="913998"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624" indent="-285624" algn="l" defTabSz="91399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500" indent="-228500" algn="l" defTabSz="913998"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498"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497"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3496"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496"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497"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495" indent="-228500" algn="l" defTabSz="9139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buNone/>
            </a:pPr>
            <a:r>
              <a:rPr lang="it-IT" sz="1600" dirty="0">
                <a:latin typeface="Arial Narrow" pitchFamily="34" charset="0"/>
              </a:rPr>
              <a:t>Fabrizio Crespi, Università Cattolica e Università di Cagliari</a:t>
            </a:r>
          </a:p>
          <a:p>
            <a:pPr marL="0" indent="0">
              <a:lnSpc>
                <a:spcPct val="150000"/>
              </a:lnSpc>
              <a:buNone/>
            </a:pPr>
            <a:r>
              <a:rPr lang="it-IT" sz="1600" dirty="0" smtClean="0">
                <a:hlinkClick r:id="rId3"/>
              </a:rPr>
              <a:t>fabrizio.crespi@unicatt.it</a:t>
            </a:r>
            <a:r>
              <a:rPr lang="it-IT" sz="1600" dirty="0" smtClean="0"/>
              <a:t>, fcrespi@unica.it</a:t>
            </a:r>
            <a:endParaRPr lang="it-IT" sz="1600" dirty="0"/>
          </a:p>
          <a:p>
            <a:pPr marL="0" indent="0">
              <a:lnSpc>
                <a:spcPct val="150000"/>
              </a:lnSpc>
              <a:buNone/>
            </a:pPr>
            <a:r>
              <a:rPr lang="it-IT" sz="1600" i="1" dirty="0"/>
              <a:t>https://</a:t>
            </a:r>
            <a:r>
              <a:rPr lang="it-IT" sz="1600" b="1" i="1" dirty="0"/>
              <a:t>twitter</a:t>
            </a:r>
            <a:r>
              <a:rPr lang="it-IT" sz="1600" i="1" dirty="0"/>
              <a:t>.com/</a:t>
            </a:r>
            <a:r>
              <a:rPr lang="it-IT" sz="1600" b="1" i="1" dirty="0"/>
              <a:t>fabriziocrespi</a:t>
            </a:r>
            <a:r>
              <a:rPr lang="it-IT" sz="1600" i="1" dirty="0"/>
              <a:t>1 </a:t>
            </a:r>
          </a:p>
          <a:p>
            <a:pPr marL="0" indent="0">
              <a:lnSpc>
                <a:spcPct val="150000"/>
              </a:lnSpc>
              <a:buNone/>
            </a:pPr>
            <a:r>
              <a:rPr lang="it-IT" sz="1600" i="1" dirty="0"/>
              <a:t>https://www.facebook.com/contemplata.it</a:t>
            </a:r>
          </a:p>
          <a:p>
            <a:pPr marL="0" indent="0">
              <a:lnSpc>
                <a:spcPct val="150000"/>
              </a:lnSpc>
              <a:buNone/>
            </a:pPr>
            <a:r>
              <a:rPr lang="it-IT" sz="1600" i="1" dirty="0" smtClean="0">
                <a:hlinkClick r:id="rId4"/>
              </a:rPr>
              <a:t>www.contemplata.it</a:t>
            </a:r>
            <a:endParaRPr lang="it-IT" sz="1600" i="1" dirty="0" smtClean="0"/>
          </a:p>
          <a:p>
            <a:pPr marL="0" indent="0">
              <a:lnSpc>
                <a:spcPct val="150000"/>
              </a:lnSpc>
              <a:buNone/>
            </a:pPr>
            <a:r>
              <a:rPr lang="en-US" sz="1600" dirty="0"/>
              <a:t>www.linkedin.com/in/fabrizio-crespi-26476b175</a:t>
            </a:r>
            <a:endParaRPr lang="it-IT" sz="1600" dirty="0"/>
          </a:p>
        </p:txBody>
      </p:sp>
      <p:pic>
        <p:nvPicPr>
          <p:cNvPr id="8" name="Immagine 7"/>
          <p:cNvPicPr>
            <a:picLocks noChangeAspect="1"/>
          </p:cNvPicPr>
          <p:nvPr/>
        </p:nvPicPr>
        <p:blipFill>
          <a:blip r:embed="rId5"/>
          <a:stretch>
            <a:fillRect/>
          </a:stretch>
        </p:blipFill>
        <p:spPr>
          <a:xfrm>
            <a:off x="6566708" y="4448772"/>
            <a:ext cx="3333750" cy="1304613"/>
          </a:xfrm>
          <a:prstGeom prst="rect">
            <a:avLst/>
          </a:prstGeom>
          <a:ln w="88900" cap="sq" cmpd="thickThin">
            <a:solidFill>
              <a:srgbClr val="000000"/>
            </a:solidFill>
            <a:prstDash val="solid"/>
            <a:miter lim="800000"/>
          </a:ln>
          <a:effectLst>
            <a:innerShdw blurRad="76200">
              <a:srgbClr val="000000"/>
            </a:innerShdw>
          </a:effectLst>
        </p:spPr>
      </p:pic>
      <p:pic>
        <p:nvPicPr>
          <p:cNvPr id="9" name="Immagin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17539" y="3761272"/>
            <a:ext cx="1780498" cy="2016551"/>
          </a:xfrm>
          <a:prstGeom prst="rect">
            <a:avLst/>
          </a:prstGeom>
        </p:spPr>
      </p:pic>
    </p:spTree>
    <p:extLst>
      <p:ext uri="{BB962C8B-B14F-4D97-AF65-F5344CB8AC3E}">
        <p14:creationId xmlns:p14="http://schemas.microsoft.com/office/powerpoint/2010/main" val="22156882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numero diapositiva 5"/>
          <p:cNvSpPr>
            <a:spLocks noGrp="1"/>
          </p:cNvSpPr>
          <p:nvPr>
            <p:ph type="sldNum" sz="quarter" idx="12"/>
          </p:nvPr>
        </p:nvSpPr>
        <p:spPr/>
        <p:txBody>
          <a:bodyPr/>
          <a:lstStyle/>
          <a:p>
            <a:pPr>
              <a:defRPr/>
            </a:pPr>
            <a:fld id="{5F60CFB0-41C0-4482-917F-B8EF10A2B733}" type="slidenum">
              <a:rPr lang="it-IT" altLang="en-US"/>
              <a:pPr>
                <a:defRPr/>
              </a:pPr>
              <a:t>10</a:t>
            </a:fld>
            <a:endParaRPr lang="it-IT" altLang="en-US"/>
          </a:p>
        </p:txBody>
      </p:sp>
      <p:sp>
        <p:nvSpPr>
          <p:cNvPr id="41988" name="Rectangle 2"/>
          <p:cNvSpPr>
            <a:spLocks noGrp="1" noChangeArrowheads="1"/>
          </p:cNvSpPr>
          <p:nvPr>
            <p:ph type="title" idx="4294967295"/>
          </p:nvPr>
        </p:nvSpPr>
        <p:spPr>
          <a:xfrm>
            <a:off x="180976" y="131763"/>
            <a:ext cx="8229600" cy="776287"/>
          </a:xfrm>
          <a:extLst>
            <a:ext uri="{909E8E84-426E-40DD-AFC4-6F175D3DCCD1}">
              <a14:hiddenFill xmlns:a14="http://schemas.microsoft.com/office/drawing/2010/main">
                <a:solidFill>
                  <a:srgbClr val="66FFFF"/>
                </a:solidFill>
              </a14:hiddenFill>
            </a:ext>
          </a:extLst>
        </p:spPr>
        <p:txBody>
          <a:bodyPr anchor="t"/>
          <a:lstStyle/>
          <a:p>
            <a:pPr eaLnBrk="1" hangingPunct="1"/>
            <a:r>
              <a:rPr lang="it-IT" sz="3200" b="1" dirty="0"/>
              <a:t>La gestione del rischio a livello di portafoglio</a:t>
            </a:r>
          </a:p>
        </p:txBody>
      </p:sp>
      <p:sp>
        <p:nvSpPr>
          <p:cNvPr id="41989" name="Rectangle 3"/>
          <p:cNvSpPr>
            <a:spLocks noGrp="1" noChangeArrowheads="1"/>
          </p:cNvSpPr>
          <p:nvPr>
            <p:ph idx="4294967295"/>
          </p:nvPr>
        </p:nvSpPr>
        <p:spPr>
          <a:xfrm>
            <a:off x="969818" y="908050"/>
            <a:ext cx="10242665" cy="1152525"/>
          </a:xfrm>
        </p:spPr>
        <p:txBody>
          <a:bodyPr>
            <a:normAutofit/>
          </a:bodyPr>
          <a:lstStyle/>
          <a:p>
            <a:pPr marL="0" indent="0" algn="ctr">
              <a:lnSpc>
                <a:spcPct val="120000"/>
              </a:lnSpc>
              <a:buNone/>
            </a:pPr>
            <a:r>
              <a:rPr lang="it-IT" sz="2000" dirty="0"/>
              <a:t>Il rischio di ciascun credito deve essere valutato assieme a quello degli altri crediti erogati ed è individuabile nel </a:t>
            </a:r>
            <a:r>
              <a:rPr lang="it-IT" sz="2000" b="1" u="sng" dirty="0"/>
              <a:t>contributo marginale</a:t>
            </a:r>
            <a:r>
              <a:rPr lang="it-IT" sz="2000" dirty="0"/>
              <a:t> del nuovo credito al </a:t>
            </a:r>
            <a:r>
              <a:rPr lang="it-IT" sz="2000" b="1" u="sng" dirty="0"/>
              <a:t>rischio complessivo del portafoglio.</a:t>
            </a:r>
          </a:p>
        </p:txBody>
      </p:sp>
      <p:sp>
        <p:nvSpPr>
          <p:cNvPr id="41990" name="Text Box 4"/>
          <p:cNvSpPr txBox="1">
            <a:spLocks noChangeArrowheads="1"/>
          </p:cNvSpPr>
          <p:nvPr/>
        </p:nvSpPr>
        <p:spPr bwMode="auto">
          <a:xfrm>
            <a:off x="805007" y="2527734"/>
            <a:ext cx="2160588" cy="925513"/>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b="1"/>
              <a:t>Rischio complessivo di portafoglio</a:t>
            </a:r>
          </a:p>
        </p:txBody>
      </p:sp>
      <p:sp>
        <p:nvSpPr>
          <p:cNvPr id="41992" name="Text Box 6"/>
          <p:cNvSpPr txBox="1">
            <a:spLocks noChangeArrowheads="1"/>
          </p:cNvSpPr>
          <p:nvPr/>
        </p:nvSpPr>
        <p:spPr bwMode="auto">
          <a:xfrm>
            <a:off x="5087939" y="2492375"/>
            <a:ext cx="6328206" cy="192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10000"/>
              </a:lnSpc>
              <a:spcBef>
                <a:spcPct val="50000"/>
              </a:spcBef>
            </a:pPr>
            <a:r>
              <a:rPr lang="it-IT" dirty="0"/>
              <a:t>Non dipende soltanto dal rischio di insolvenza di ciascun debitore considerato isolatamente, ma anche  dalla misura in cui la capacità di rimborso di ognuno di essi è influenzata dall’andamento economico generale, ovvero </a:t>
            </a:r>
            <a:r>
              <a:rPr lang="it-IT" u="sng" dirty="0"/>
              <a:t>dalla misura in cui la solvibilità di ogni debitore è correlata con quella degli altri. </a:t>
            </a:r>
          </a:p>
        </p:txBody>
      </p:sp>
      <p:sp>
        <p:nvSpPr>
          <p:cNvPr id="41993" name="Line 7"/>
          <p:cNvSpPr>
            <a:spLocks noChangeShapeType="1"/>
          </p:cNvSpPr>
          <p:nvPr/>
        </p:nvSpPr>
        <p:spPr bwMode="auto">
          <a:xfrm>
            <a:off x="7464425" y="4581526"/>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4" name="Text Box 8"/>
          <p:cNvSpPr txBox="1">
            <a:spLocks noChangeArrowheads="1"/>
          </p:cNvSpPr>
          <p:nvPr/>
        </p:nvSpPr>
        <p:spPr bwMode="auto">
          <a:xfrm>
            <a:off x="595745" y="5013325"/>
            <a:ext cx="10820400" cy="646331"/>
          </a:xfrm>
          <a:prstGeom prst="rect">
            <a:avLst/>
          </a:prstGeom>
          <a:solidFill>
            <a:srgbClr val="99FF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dirty="0"/>
              <a:t>Anzi, al crescere del frazionamento dei rischi, si dimostra che la componente importante è solo la correlazione tra le capacità di rimborso dei debitori</a:t>
            </a:r>
          </a:p>
        </p:txBody>
      </p:sp>
      <p:sp>
        <p:nvSpPr>
          <p:cNvPr id="2" name="Freccia a destra 1"/>
          <p:cNvSpPr/>
          <p:nvPr/>
        </p:nvSpPr>
        <p:spPr>
          <a:xfrm>
            <a:off x="3422073" y="2527734"/>
            <a:ext cx="873703" cy="6865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6452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9ED5E826-68D7-4124-9E57-705CBD4C4252}" type="slidenum">
              <a:rPr lang="it-IT" altLang="en-US"/>
              <a:pPr>
                <a:defRPr/>
              </a:pPr>
              <a:t>11</a:t>
            </a:fld>
            <a:endParaRPr lang="it-IT" altLang="en-US"/>
          </a:p>
        </p:txBody>
      </p:sp>
      <p:sp>
        <p:nvSpPr>
          <p:cNvPr id="43012" name="Rectangle 2"/>
          <p:cNvSpPr>
            <a:spLocks noGrp="1" noChangeArrowheads="1"/>
          </p:cNvSpPr>
          <p:nvPr>
            <p:ph idx="4294967295"/>
          </p:nvPr>
        </p:nvSpPr>
        <p:spPr>
          <a:xfrm>
            <a:off x="845127" y="466147"/>
            <a:ext cx="10751127" cy="5327650"/>
          </a:xfrm>
        </p:spPr>
        <p:txBody>
          <a:bodyPr>
            <a:normAutofit/>
          </a:bodyPr>
          <a:lstStyle/>
          <a:p>
            <a:pPr algn="just" eaLnBrk="1" hangingPunct="1">
              <a:lnSpc>
                <a:spcPct val="150000"/>
              </a:lnSpc>
              <a:buClr>
                <a:schemeClr val="tx1"/>
              </a:buClr>
              <a:buFont typeface="Wingdings" pitchFamily="2" charset="2"/>
              <a:buChar char="Ø"/>
            </a:pPr>
            <a:r>
              <a:rPr lang="it-IT" sz="2200" dirty="0"/>
              <a:t>Pertanto un portafoglio di prestiti tende ad avere rendimenti più stabili (meno variabili) di quelli di ciascun prestito considerato singolarmente. </a:t>
            </a:r>
          </a:p>
          <a:p>
            <a:pPr algn="just" eaLnBrk="1" hangingPunct="1">
              <a:lnSpc>
                <a:spcPct val="150000"/>
              </a:lnSpc>
              <a:buClr>
                <a:schemeClr val="tx1"/>
              </a:buClr>
              <a:buFont typeface="Wingdings" pitchFamily="2" charset="2"/>
              <a:buChar char="Ø"/>
            </a:pPr>
            <a:r>
              <a:rPr lang="it-IT" sz="2200" dirty="0"/>
              <a:t>La ragione di questo risultato sta nel fatto che le capacità di rimborso dei differenti prenditori sono influenzate in maniera differente dai medesimi “eventi”. </a:t>
            </a:r>
          </a:p>
          <a:p>
            <a:pPr algn="just" eaLnBrk="1" hangingPunct="1">
              <a:lnSpc>
                <a:spcPct val="150000"/>
              </a:lnSpc>
              <a:buClr>
                <a:schemeClr val="tx1"/>
              </a:buClr>
              <a:buFont typeface="Wingdings" pitchFamily="2" charset="2"/>
              <a:buChar char="Ø"/>
            </a:pPr>
            <a:r>
              <a:rPr lang="it-IT" sz="2200" dirty="0"/>
              <a:t>Pertanto la valutazione delle nuove operazioni dovrebbe concentrarsi sul rischio marginale della singola operazione, cioè sul </a:t>
            </a:r>
            <a:r>
              <a:rPr lang="it-IT" sz="2200" u="sng" dirty="0"/>
              <a:t>rischio addizionale</a:t>
            </a:r>
            <a:r>
              <a:rPr lang="it-IT" sz="2200" dirty="0"/>
              <a:t> che il finanziamento genera per il portafoglio prestiti della banca.</a:t>
            </a:r>
          </a:p>
        </p:txBody>
      </p:sp>
    </p:spTree>
    <p:extLst>
      <p:ext uri="{BB962C8B-B14F-4D97-AF65-F5344CB8AC3E}">
        <p14:creationId xmlns:p14="http://schemas.microsoft.com/office/powerpoint/2010/main" val="344117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egnaposto numero diapositiva 5"/>
          <p:cNvSpPr>
            <a:spLocks noGrp="1"/>
          </p:cNvSpPr>
          <p:nvPr>
            <p:ph type="sldNum" sz="quarter" idx="12"/>
          </p:nvPr>
        </p:nvSpPr>
        <p:spPr/>
        <p:txBody>
          <a:bodyPr/>
          <a:lstStyle/>
          <a:p>
            <a:pPr>
              <a:defRPr/>
            </a:pPr>
            <a:fld id="{240589DD-DAAF-4421-BC6B-1C63F7ED1A86}" type="slidenum">
              <a:rPr lang="it-IT" altLang="en-US"/>
              <a:pPr>
                <a:defRPr/>
              </a:pPr>
              <a:t>12</a:t>
            </a:fld>
            <a:endParaRPr lang="it-IT" altLang="en-US"/>
          </a:p>
        </p:txBody>
      </p:sp>
      <p:sp>
        <p:nvSpPr>
          <p:cNvPr id="44036" name="Rectangle 2"/>
          <p:cNvSpPr>
            <a:spLocks noGrp="1" noChangeArrowheads="1"/>
          </p:cNvSpPr>
          <p:nvPr>
            <p:ph idx="4294967295"/>
          </p:nvPr>
        </p:nvSpPr>
        <p:spPr>
          <a:xfrm>
            <a:off x="180975" y="296987"/>
            <a:ext cx="11429134" cy="3240088"/>
          </a:xfrm>
        </p:spPr>
        <p:txBody>
          <a:bodyPr/>
          <a:lstStyle/>
          <a:p>
            <a:pPr algn="just" eaLnBrk="1" hangingPunct="1">
              <a:lnSpc>
                <a:spcPct val="130000"/>
              </a:lnSpc>
              <a:buClr>
                <a:schemeClr val="tx1"/>
              </a:buClr>
              <a:buFont typeface="Wingdings" pitchFamily="2" charset="2"/>
              <a:buChar char="Ø"/>
            </a:pPr>
            <a:r>
              <a:rPr lang="it-IT" sz="1800" dirty="0"/>
              <a:t>Sfortunatamente la misurazione dei coefficienti di correlazione tra i singoli prestiti pone problemi metodologici e pratici non ancora del tutto risolti. Pur non essendo possibile l’esatta quantificazione del </a:t>
            </a:r>
            <a:r>
              <a:rPr lang="it-IT" sz="1800" b="1" u="sng" dirty="0"/>
              <a:t>rischio sistematico</a:t>
            </a:r>
            <a:r>
              <a:rPr lang="it-IT" sz="1800" dirty="0"/>
              <a:t> di ciascuna operazione, la banca dispone ugualmente di regole di comportamento utili a ridurre il rischio del proprio portafoglio prestiti.</a:t>
            </a:r>
          </a:p>
          <a:p>
            <a:pPr algn="just" eaLnBrk="1" hangingPunct="1">
              <a:lnSpc>
                <a:spcPct val="130000"/>
              </a:lnSpc>
              <a:buClr>
                <a:schemeClr val="tx1"/>
              </a:buClr>
              <a:buFont typeface="Wingdings" pitchFamily="2" charset="2"/>
              <a:buChar char="Ø"/>
            </a:pPr>
            <a:r>
              <a:rPr lang="it-IT" sz="1800" dirty="0"/>
              <a:t>A tale processo si fa riferimento nella dottrina aziendale con il termine di</a:t>
            </a:r>
            <a:r>
              <a:rPr lang="it-IT" sz="1800" u="sng" dirty="0"/>
              <a:t> frazionamento del rischio</a:t>
            </a:r>
            <a:r>
              <a:rPr lang="it-IT" sz="1800" dirty="0"/>
              <a:t>. Il frazionamento del rischio a livello di portafoglio avviene con riferimento alle seguenti </a:t>
            </a:r>
            <a:r>
              <a:rPr lang="it-IT" sz="1800" b="1" u="sng" dirty="0"/>
              <a:t>quattro</a:t>
            </a:r>
            <a:r>
              <a:rPr lang="it-IT" sz="1800" dirty="0"/>
              <a:t> direttrici:</a:t>
            </a:r>
          </a:p>
        </p:txBody>
      </p:sp>
      <p:sp>
        <p:nvSpPr>
          <p:cNvPr id="44037" name="Text Box 3"/>
          <p:cNvSpPr txBox="1">
            <a:spLocks noChangeArrowheads="1"/>
          </p:cNvSpPr>
          <p:nvPr/>
        </p:nvSpPr>
        <p:spPr bwMode="auto">
          <a:xfrm>
            <a:off x="1281979" y="3785518"/>
            <a:ext cx="2305050" cy="466725"/>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sz="2000" b="1"/>
              <a:t>Diversificazione</a:t>
            </a:r>
          </a:p>
        </p:txBody>
      </p:sp>
      <p:sp>
        <p:nvSpPr>
          <p:cNvPr id="44038" name="Text Box 4"/>
          <p:cNvSpPr txBox="1">
            <a:spLocks noChangeArrowheads="1"/>
          </p:cNvSpPr>
          <p:nvPr/>
        </p:nvSpPr>
        <p:spPr bwMode="auto">
          <a:xfrm>
            <a:off x="4666530" y="3353718"/>
            <a:ext cx="38877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it-IT"/>
              <a:t>Per classi di importo dei fidi</a:t>
            </a:r>
          </a:p>
        </p:txBody>
      </p:sp>
      <p:sp>
        <p:nvSpPr>
          <p:cNvPr id="44039" name="Text Box 5"/>
          <p:cNvSpPr txBox="1">
            <a:spLocks noChangeArrowheads="1"/>
          </p:cNvSpPr>
          <p:nvPr/>
        </p:nvSpPr>
        <p:spPr bwMode="auto">
          <a:xfrm>
            <a:off x="4666529" y="3858543"/>
            <a:ext cx="5364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it-IT"/>
              <a:t>Per settori industriali di appartenenza degli affidati</a:t>
            </a:r>
          </a:p>
        </p:txBody>
      </p:sp>
      <p:sp>
        <p:nvSpPr>
          <p:cNvPr id="44040" name="Text Box 6"/>
          <p:cNvSpPr txBox="1">
            <a:spLocks noChangeArrowheads="1"/>
          </p:cNvSpPr>
          <p:nvPr/>
        </p:nvSpPr>
        <p:spPr bwMode="auto">
          <a:xfrm>
            <a:off x="4737966" y="4361780"/>
            <a:ext cx="36718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it-IT"/>
              <a:t>Geografica delle operazioni</a:t>
            </a:r>
          </a:p>
        </p:txBody>
      </p:sp>
      <p:sp>
        <p:nvSpPr>
          <p:cNvPr id="44041" name="Text Box 7"/>
          <p:cNvSpPr txBox="1">
            <a:spLocks noChangeArrowheads="1"/>
          </p:cNvSpPr>
          <p:nvPr/>
        </p:nvSpPr>
        <p:spPr bwMode="auto">
          <a:xfrm>
            <a:off x="4737966" y="4866605"/>
            <a:ext cx="467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it-IT"/>
              <a:t>Per forme tecniche delle operazioni</a:t>
            </a:r>
          </a:p>
        </p:txBody>
      </p:sp>
      <p:sp>
        <p:nvSpPr>
          <p:cNvPr id="44042" name="Line 8"/>
          <p:cNvSpPr>
            <a:spLocks noChangeShapeType="1"/>
          </p:cNvSpPr>
          <p:nvPr/>
        </p:nvSpPr>
        <p:spPr bwMode="auto">
          <a:xfrm>
            <a:off x="3658466" y="4074442"/>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3" name="Line 9"/>
          <p:cNvSpPr>
            <a:spLocks noChangeShapeType="1"/>
          </p:cNvSpPr>
          <p:nvPr/>
        </p:nvSpPr>
        <p:spPr bwMode="auto">
          <a:xfrm>
            <a:off x="4163291" y="3498180"/>
            <a:ext cx="0" cy="1655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4" name="Line 10"/>
          <p:cNvSpPr>
            <a:spLocks noChangeShapeType="1"/>
          </p:cNvSpPr>
          <p:nvPr/>
        </p:nvSpPr>
        <p:spPr bwMode="auto">
          <a:xfrm>
            <a:off x="4163291" y="5153942"/>
            <a:ext cx="2873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5" name="Line 11"/>
          <p:cNvSpPr>
            <a:spLocks noChangeShapeType="1"/>
          </p:cNvSpPr>
          <p:nvPr/>
        </p:nvSpPr>
        <p:spPr bwMode="auto">
          <a:xfrm>
            <a:off x="4163291" y="4506242"/>
            <a:ext cx="2873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6" name="Line 12"/>
          <p:cNvSpPr>
            <a:spLocks noChangeShapeType="1"/>
          </p:cNvSpPr>
          <p:nvPr/>
        </p:nvSpPr>
        <p:spPr bwMode="auto">
          <a:xfrm>
            <a:off x="4163291" y="4074442"/>
            <a:ext cx="2873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7" name="Line 13"/>
          <p:cNvSpPr>
            <a:spLocks noChangeShapeType="1"/>
          </p:cNvSpPr>
          <p:nvPr/>
        </p:nvSpPr>
        <p:spPr bwMode="auto">
          <a:xfrm>
            <a:off x="4163291" y="3498180"/>
            <a:ext cx="2873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4785579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13</a:t>
            </a:fld>
            <a:endParaRPr lang="it-IT" altLang="en-US"/>
          </a:p>
        </p:txBody>
      </p:sp>
      <p:sp>
        <p:nvSpPr>
          <p:cNvPr id="2" name="Titolo 1"/>
          <p:cNvSpPr>
            <a:spLocks noGrp="1"/>
          </p:cNvSpPr>
          <p:nvPr>
            <p:ph type="title" idx="4294967295"/>
          </p:nvPr>
        </p:nvSpPr>
        <p:spPr>
          <a:xfrm>
            <a:off x="318654" y="171740"/>
            <a:ext cx="10058400" cy="1075170"/>
          </a:xfrm>
        </p:spPr>
        <p:txBody>
          <a:bodyPr anchor="t"/>
          <a:lstStyle/>
          <a:p>
            <a:r>
              <a:rPr lang="it-IT" dirty="0" smtClean="0"/>
              <a:t>Tipologie di prestiti</a:t>
            </a:r>
            <a:endParaRPr lang="it-IT" dirty="0"/>
          </a:p>
        </p:txBody>
      </p:sp>
      <p:sp>
        <p:nvSpPr>
          <p:cNvPr id="3" name="Segnaposto contenuto 2"/>
          <p:cNvSpPr>
            <a:spLocks noGrp="1"/>
          </p:cNvSpPr>
          <p:nvPr>
            <p:ph idx="4294967295"/>
          </p:nvPr>
        </p:nvSpPr>
        <p:spPr>
          <a:xfrm>
            <a:off x="637309" y="1246910"/>
            <a:ext cx="10210800" cy="4849090"/>
          </a:xfrm>
        </p:spPr>
        <p:txBody>
          <a:bodyPr>
            <a:normAutofit/>
          </a:bodyPr>
          <a:lstStyle/>
          <a:p>
            <a:r>
              <a:rPr lang="it-IT" sz="1800" dirty="0"/>
              <a:t>I prestiti per cassa e a breve termine</a:t>
            </a:r>
          </a:p>
          <a:p>
            <a:pPr lvl="1"/>
            <a:r>
              <a:rPr lang="it-IT" sz="1800" dirty="0"/>
              <a:t>Apertura di credito in c/c</a:t>
            </a:r>
          </a:p>
          <a:p>
            <a:pPr lvl="1"/>
            <a:r>
              <a:rPr lang="it-IT" sz="1800" dirty="0"/>
              <a:t>Smobilizzo su crediti</a:t>
            </a:r>
          </a:p>
          <a:p>
            <a:pPr lvl="1"/>
            <a:r>
              <a:rPr lang="it-IT" sz="1800" dirty="0"/>
              <a:t>Anticipazione su pegno</a:t>
            </a:r>
          </a:p>
          <a:p>
            <a:pPr lvl="1"/>
            <a:r>
              <a:rPr lang="it-IT" sz="1800" dirty="0"/>
              <a:t>Operazioni su titoli finanziari</a:t>
            </a:r>
          </a:p>
          <a:p>
            <a:r>
              <a:rPr lang="it-IT" sz="1800" dirty="0"/>
              <a:t>I crediti di firma</a:t>
            </a:r>
          </a:p>
          <a:p>
            <a:r>
              <a:rPr lang="it-IT" sz="1800" dirty="0"/>
              <a:t>I prestiti alle famiglie</a:t>
            </a:r>
          </a:p>
          <a:p>
            <a:pPr lvl="1"/>
            <a:r>
              <a:rPr lang="it-IT" sz="1800" dirty="0"/>
              <a:t>Mutui ipotecari</a:t>
            </a:r>
          </a:p>
          <a:p>
            <a:pPr lvl="1"/>
            <a:r>
              <a:rPr lang="it-IT" sz="1800" dirty="0"/>
              <a:t>Credito al consumo</a:t>
            </a:r>
          </a:p>
          <a:p>
            <a:r>
              <a:rPr lang="it-IT" sz="1800" dirty="0"/>
              <a:t>Prestiti a medio lungo termine</a:t>
            </a:r>
          </a:p>
          <a:p>
            <a:pPr lvl="1"/>
            <a:r>
              <a:rPr lang="it-IT" sz="1800" dirty="0"/>
              <a:t>Il mutuo</a:t>
            </a:r>
          </a:p>
          <a:p>
            <a:pPr lvl="1"/>
            <a:r>
              <a:rPr lang="it-IT" sz="1800" dirty="0"/>
              <a:t>Il leasing </a:t>
            </a:r>
          </a:p>
          <a:p>
            <a:pPr lvl="1"/>
            <a:r>
              <a:rPr lang="it-IT" sz="1800" dirty="0"/>
              <a:t>I prestiti in pool</a:t>
            </a:r>
          </a:p>
          <a:p>
            <a:pPr marL="344487" lvl="1" indent="0">
              <a:buNone/>
            </a:pPr>
            <a:endParaRPr lang="it-IT" dirty="0" smtClean="0"/>
          </a:p>
          <a:p>
            <a:pPr lvl="1"/>
            <a:endParaRPr lang="it-IT" dirty="0"/>
          </a:p>
        </p:txBody>
      </p:sp>
    </p:spTree>
    <p:extLst>
      <p:ext uri="{BB962C8B-B14F-4D97-AF65-F5344CB8AC3E}">
        <p14:creationId xmlns:p14="http://schemas.microsoft.com/office/powerpoint/2010/main" val="2636743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14</a:t>
            </a:fld>
            <a:endParaRPr lang="it-IT" altLang="en-US"/>
          </a:p>
        </p:txBody>
      </p:sp>
      <p:sp>
        <p:nvSpPr>
          <p:cNvPr id="2" name="Titolo 1"/>
          <p:cNvSpPr>
            <a:spLocks noGrp="1"/>
          </p:cNvSpPr>
          <p:nvPr>
            <p:ph type="title" idx="4294967295"/>
          </p:nvPr>
        </p:nvSpPr>
        <p:spPr>
          <a:xfrm>
            <a:off x="263236" y="7835"/>
            <a:ext cx="10058400" cy="1089025"/>
          </a:xfrm>
        </p:spPr>
        <p:txBody>
          <a:bodyPr anchor="t"/>
          <a:lstStyle/>
          <a:p>
            <a:r>
              <a:rPr lang="it-IT" dirty="0" smtClean="0"/>
              <a:t>Il Rischio di credito</a:t>
            </a:r>
            <a:endParaRPr lang="it-IT" dirty="0"/>
          </a:p>
        </p:txBody>
      </p:sp>
      <p:sp>
        <p:nvSpPr>
          <p:cNvPr id="3" name="Segnaposto contenuto 2"/>
          <p:cNvSpPr>
            <a:spLocks noGrp="1"/>
          </p:cNvSpPr>
          <p:nvPr>
            <p:ph idx="4294967295"/>
          </p:nvPr>
        </p:nvSpPr>
        <p:spPr>
          <a:xfrm>
            <a:off x="471055" y="1240704"/>
            <a:ext cx="10972800" cy="4530725"/>
          </a:xfrm>
        </p:spPr>
        <p:txBody>
          <a:bodyPr>
            <a:normAutofit lnSpcReduction="10000"/>
          </a:bodyPr>
          <a:lstStyle/>
          <a:p>
            <a:pPr algn="just">
              <a:lnSpc>
                <a:spcPct val="150000"/>
              </a:lnSpc>
            </a:pPr>
            <a:r>
              <a:rPr lang="it-IT" sz="1800" dirty="0"/>
              <a:t>Una prima accezione </a:t>
            </a:r>
            <a:r>
              <a:rPr lang="it-IT" sz="1800" b="1" dirty="0"/>
              <a:t>(restrittiva</a:t>
            </a:r>
            <a:r>
              <a:rPr lang="it-IT" sz="1800" dirty="0"/>
              <a:t>) di rischio di credito riguarda la possibilità che la controparte (la famiglia o l’impresa alla quale ho erogato il prestito) non adempia alle proprie obbligazioni</a:t>
            </a:r>
          </a:p>
          <a:p>
            <a:pPr algn="just">
              <a:lnSpc>
                <a:spcPct val="150000"/>
              </a:lnSpc>
            </a:pPr>
            <a:r>
              <a:rPr lang="it-IT" sz="1800" dirty="0"/>
              <a:t>Una seconda accezione </a:t>
            </a:r>
            <a:r>
              <a:rPr lang="it-IT" sz="1800" b="1" dirty="0"/>
              <a:t>(più ampia</a:t>
            </a:r>
            <a:r>
              <a:rPr lang="it-IT" sz="1800" dirty="0"/>
              <a:t>) inserisce nella fattispecie del rischio di credito anche il peggioramento del merito creditizio </a:t>
            </a:r>
          </a:p>
          <a:p>
            <a:pPr algn="just">
              <a:lnSpc>
                <a:spcPct val="150000"/>
              </a:lnSpc>
            </a:pPr>
            <a:r>
              <a:rPr lang="it-IT" sz="1800" dirty="0"/>
              <a:t>In quest’ultimo caso il peggioramento del merito creditizio avviene quando il rapporto è già in essere (ad esempio downgrade di un’impresa alla quale ho prestato dei soldi. In altri casi, tipo per i piccoli prestiti, non esiste un ente terzo che definisce questa condizione di «peggioramento del merito creditizio», quindi dovrebbe essere la banca stessa a valutare/verificare lo status dei soggetti)</a:t>
            </a:r>
          </a:p>
          <a:p>
            <a:pPr algn="just">
              <a:lnSpc>
                <a:spcPct val="150000"/>
              </a:lnSpc>
            </a:pPr>
            <a:r>
              <a:rPr lang="it-IT" sz="1800" dirty="0"/>
              <a:t>Un tentativo in questo senso è stato fatto, attraverso il comitato di Basilea, con l’approccio dei rating interni (</a:t>
            </a:r>
            <a:r>
              <a:rPr lang="it-IT" sz="1800" dirty="0" err="1"/>
              <a:t>Internal</a:t>
            </a:r>
            <a:r>
              <a:rPr lang="it-IT" sz="1800" dirty="0"/>
              <a:t> Rating </a:t>
            </a:r>
            <a:r>
              <a:rPr lang="it-IT" sz="1800" dirty="0" err="1"/>
              <a:t>Based</a:t>
            </a:r>
            <a:r>
              <a:rPr lang="it-IT" sz="1800" dirty="0"/>
              <a:t>) attraverso il quale si ponderano (pesano) i rischi (di credito) presenti all’interno della banca</a:t>
            </a:r>
          </a:p>
          <a:p>
            <a:pPr marL="0" indent="0" algn="just">
              <a:lnSpc>
                <a:spcPct val="150000"/>
              </a:lnSpc>
              <a:buNone/>
            </a:pPr>
            <a:endParaRPr lang="it-IT" dirty="0"/>
          </a:p>
        </p:txBody>
      </p:sp>
    </p:spTree>
    <p:extLst>
      <p:ext uri="{BB962C8B-B14F-4D97-AF65-F5344CB8AC3E}">
        <p14:creationId xmlns:p14="http://schemas.microsoft.com/office/powerpoint/2010/main" val="37913447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15</a:t>
            </a:fld>
            <a:endParaRPr lang="it-IT" altLang="en-US"/>
          </a:p>
        </p:txBody>
      </p:sp>
      <p:sp>
        <p:nvSpPr>
          <p:cNvPr id="2" name="Titolo 1"/>
          <p:cNvSpPr>
            <a:spLocks noGrp="1"/>
          </p:cNvSpPr>
          <p:nvPr>
            <p:ph type="title" idx="4294967295"/>
          </p:nvPr>
        </p:nvSpPr>
        <p:spPr>
          <a:xfrm>
            <a:off x="304800" y="179016"/>
            <a:ext cx="11582400" cy="1450975"/>
          </a:xfrm>
        </p:spPr>
        <p:txBody>
          <a:bodyPr anchor="t"/>
          <a:lstStyle/>
          <a:p>
            <a:r>
              <a:rPr lang="it-IT" dirty="0" smtClean="0"/>
              <a:t>In un’accezione ancora più ampia </a:t>
            </a:r>
            <a:endParaRPr lang="it-IT" dirty="0"/>
          </a:p>
        </p:txBody>
      </p:sp>
      <p:sp>
        <p:nvSpPr>
          <p:cNvPr id="3" name="Segnaposto contenuto 2"/>
          <p:cNvSpPr>
            <a:spLocks noGrp="1"/>
          </p:cNvSpPr>
          <p:nvPr>
            <p:ph idx="4294967295"/>
          </p:nvPr>
        </p:nvSpPr>
        <p:spPr>
          <a:xfrm>
            <a:off x="810491" y="1384009"/>
            <a:ext cx="10571018" cy="1846305"/>
          </a:xfrm>
        </p:spPr>
        <p:txBody>
          <a:bodyPr/>
          <a:lstStyle/>
          <a:p>
            <a:pPr>
              <a:buFont typeface="Wingdings" panose="05000000000000000000" pitchFamily="2" charset="2"/>
              <a:buChar char="§"/>
            </a:pPr>
            <a:r>
              <a:rPr lang="it-IT" dirty="0" smtClean="0"/>
              <a:t>Default e </a:t>
            </a:r>
            <a:r>
              <a:rPr lang="it-IT" dirty="0" err="1" smtClean="0"/>
              <a:t>migration</a:t>
            </a:r>
            <a:r>
              <a:rPr lang="it-IT" dirty="0" smtClean="0"/>
              <a:t> </a:t>
            </a:r>
            <a:r>
              <a:rPr lang="it-IT" dirty="0" err="1" smtClean="0"/>
              <a:t>risk</a:t>
            </a:r>
            <a:r>
              <a:rPr lang="it-IT" dirty="0"/>
              <a:t> </a:t>
            </a:r>
            <a:r>
              <a:rPr lang="it-IT" dirty="0" smtClean="0"/>
              <a:t>(vedi slide </a:t>
            </a:r>
            <a:r>
              <a:rPr lang="it-IT" dirty="0" err="1" smtClean="0"/>
              <a:t>precendente</a:t>
            </a:r>
            <a:r>
              <a:rPr lang="it-IT" dirty="0" smtClean="0"/>
              <a:t>)</a:t>
            </a:r>
          </a:p>
          <a:p>
            <a:pPr>
              <a:buFont typeface="Wingdings" panose="05000000000000000000" pitchFamily="2" charset="2"/>
              <a:buChar char="§"/>
            </a:pPr>
            <a:r>
              <a:rPr lang="it-IT" dirty="0" smtClean="0"/>
              <a:t>Rischio di un evento inaspettato;</a:t>
            </a:r>
          </a:p>
          <a:p>
            <a:pPr>
              <a:buFont typeface="Wingdings" panose="05000000000000000000" pitchFamily="2" charset="2"/>
              <a:buChar char="§"/>
            </a:pPr>
            <a:r>
              <a:rPr lang="it-IT" dirty="0" smtClean="0"/>
              <a:t>Rischio legato a partite off-balance (esempio garanzie, derivati non contabilizzati per quanto riguarda il rischio di </a:t>
            </a:r>
            <a:r>
              <a:rPr lang="it-IT" dirty="0" err="1" smtClean="0"/>
              <a:t>settlement</a:t>
            </a:r>
            <a:r>
              <a:rPr lang="it-IT" dirty="0" smtClean="0"/>
              <a:t>);</a:t>
            </a:r>
          </a:p>
          <a:p>
            <a:pPr>
              <a:buFont typeface="Wingdings" panose="05000000000000000000" pitchFamily="2" charset="2"/>
              <a:buChar char="§"/>
            </a:pPr>
            <a:endParaRPr lang="it-IT" dirty="0" smtClean="0"/>
          </a:p>
          <a:p>
            <a:pPr>
              <a:buFont typeface="Wingdings" panose="05000000000000000000" pitchFamily="2" charset="2"/>
              <a:buChar char="§"/>
            </a:pPr>
            <a:endParaRPr lang="it-IT" dirty="0" smtClean="0"/>
          </a:p>
        </p:txBody>
      </p:sp>
      <p:sp>
        <p:nvSpPr>
          <p:cNvPr id="5" name="Freccia in giù 4"/>
          <p:cNvSpPr/>
          <p:nvPr/>
        </p:nvSpPr>
        <p:spPr>
          <a:xfrm>
            <a:off x="2976349" y="3643341"/>
            <a:ext cx="100811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p:cNvSpPr txBox="1"/>
          <p:nvPr/>
        </p:nvSpPr>
        <p:spPr>
          <a:xfrm>
            <a:off x="1046752" y="4674557"/>
            <a:ext cx="9919767" cy="430887"/>
          </a:xfrm>
          <a:prstGeom prst="rect">
            <a:avLst/>
          </a:prstGeom>
          <a:noFill/>
        </p:spPr>
        <p:txBody>
          <a:bodyPr wrap="none" rtlCol="0">
            <a:spAutoFit/>
          </a:bodyPr>
          <a:lstStyle/>
          <a:p>
            <a:r>
              <a:rPr lang="it-IT" sz="2200" dirty="0"/>
              <a:t>Come faccio a determinare il prezzo di un’attività illiquida e non quotata sul mercato?</a:t>
            </a:r>
          </a:p>
        </p:txBody>
      </p:sp>
    </p:spTree>
    <p:extLst>
      <p:ext uri="{BB962C8B-B14F-4D97-AF65-F5344CB8AC3E}">
        <p14:creationId xmlns:p14="http://schemas.microsoft.com/office/powerpoint/2010/main" val="1923968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16</a:t>
            </a:fld>
            <a:endParaRPr lang="it-IT" altLang="en-US"/>
          </a:p>
        </p:txBody>
      </p:sp>
      <p:sp>
        <p:nvSpPr>
          <p:cNvPr id="2" name="Titolo 1"/>
          <p:cNvSpPr>
            <a:spLocks noGrp="1"/>
          </p:cNvSpPr>
          <p:nvPr>
            <p:ph type="title" idx="4294967295"/>
          </p:nvPr>
        </p:nvSpPr>
        <p:spPr>
          <a:xfrm>
            <a:off x="498070" y="0"/>
            <a:ext cx="10058400" cy="1450975"/>
          </a:xfrm>
        </p:spPr>
        <p:txBody>
          <a:bodyPr anchor="t"/>
          <a:lstStyle/>
          <a:p>
            <a:r>
              <a:rPr lang="it-IT" dirty="0" smtClean="0"/>
              <a:t>All’interno del rischio di credito</a:t>
            </a:r>
            <a:endParaRPr lang="it-IT" dirty="0"/>
          </a:p>
        </p:txBody>
      </p:sp>
      <p:sp>
        <p:nvSpPr>
          <p:cNvPr id="3" name="Segnaposto contenuto 2"/>
          <p:cNvSpPr>
            <a:spLocks noGrp="1"/>
          </p:cNvSpPr>
          <p:nvPr>
            <p:ph idx="4294967295"/>
          </p:nvPr>
        </p:nvSpPr>
        <p:spPr>
          <a:xfrm>
            <a:off x="498070" y="1104612"/>
            <a:ext cx="11384714" cy="4530725"/>
          </a:xfrm>
        </p:spPr>
        <p:txBody>
          <a:bodyPr/>
          <a:lstStyle/>
          <a:p>
            <a:pPr algn="just">
              <a:lnSpc>
                <a:spcPct val="150000"/>
              </a:lnSpc>
              <a:buFont typeface="Wingdings" panose="05000000000000000000" pitchFamily="2" charset="2"/>
              <a:buChar char="§"/>
            </a:pPr>
            <a:r>
              <a:rPr lang="it-IT" sz="2800" dirty="0"/>
              <a:t>Rischio di default (insolvenza del cliente) e di migrazione, ovvero peggioramento del merito creditizio della controparte (perdita attesa); </a:t>
            </a:r>
          </a:p>
          <a:p>
            <a:pPr algn="just">
              <a:lnSpc>
                <a:spcPct val="150000"/>
              </a:lnSpc>
              <a:buFont typeface="Wingdings" panose="05000000000000000000" pitchFamily="2" charset="2"/>
              <a:buChar char="§"/>
            </a:pPr>
            <a:r>
              <a:rPr lang="it-IT" sz="2800" dirty="0"/>
              <a:t>Rischio di un evento inatteso, o non calcolabile a priori (perdita inattesa);</a:t>
            </a:r>
          </a:p>
          <a:p>
            <a:pPr algn="just">
              <a:lnSpc>
                <a:spcPct val="150000"/>
              </a:lnSpc>
              <a:buFont typeface="Wingdings" panose="05000000000000000000" pitchFamily="2" charset="2"/>
              <a:buChar char="§"/>
            </a:pPr>
            <a:r>
              <a:rPr lang="it-IT" sz="2800" dirty="0"/>
              <a:t>Rischio dovuto ad un esposizione creditizia, ovvero associato alle operazioni «fuori bilancio» (off-balance-</a:t>
            </a:r>
            <a:r>
              <a:rPr lang="it-IT" sz="2800" dirty="0" err="1"/>
              <a:t>sheet</a:t>
            </a:r>
            <a:r>
              <a:rPr lang="it-IT" sz="2800" dirty="0"/>
              <a:t> </a:t>
            </a:r>
            <a:r>
              <a:rPr lang="it-IT" sz="2800" dirty="0" err="1"/>
              <a:t>operation</a:t>
            </a:r>
            <a:r>
              <a:rPr lang="it-IT" sz="2800" dirty="0"/>
              <a:t>): garanzie, fideiussioni (in passato anche i derivati)</a:t>
            </a:r>
          </a:p>
          <a:p>
            <a:pPr algn="just">
              <a:lnSpc>
                <a:spcPct val="150000"/>
              </a:lnSpc>
              <a:buFont typeface="Wingdings" panose="05000000000000000000" pitchFamily="2" charset="2"/>
              <a:buChar char="§"/>
            </a:pPr>
            <a:endParaRPr lang="it-IT" dirty="0" smtClean="0"/>
          </a:p>
          <a:p>
            <a:pPr algn="just">
              <a:lnSpc>
                <a:spcPct val="150000"/>
              </a:lnSpc>
              <a:buFont typeface="Wingdings" panose="05000000000000000000" pitchFamily="2" charset="2"/>
              <a:buChar char="§"/>
            </a:pPr>
            <a:endParaRPr lang="it-IT" dirty="0"/>
          </a:p>
        </p:txBody>
      </p:sp>
    </p:spTree>
    <p:extLst>
      <p:ext uri="{BB962C8B-B14F-4D97-AF65-F5344CB8AC3E}">
        <p14:creationId xmlns:p14="http://schemas.microsoft.com/office/powerpoint/2010/main" val="34228081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17</a:t>
            </a:fld>
            <a:endParaRPr lang="it-IT" altLang="en-US"/>
          </a:p>
        </p:txBody>
      </p:sp>
      <p:sp>
        <p:nvSpPr>
          <p:cNvPr id="2" name="Titolo 1"/>
          <p:cNvSpPr>
            <a:spLocks noGrp="1"/>
          </p:cNvSpPr>
          <p:nvPr>
            <p:ph type="title" idx="4294967295"/>
          </p:nvPr>
        </p:nvSpPr>
        <p:spPr>
          <a:xfrm>
            <a:off x="360218" y="131329"/>
            <a:ext cx="10058400" cy="1450975"/>
          </a:xfrm>
        </p:spPr>
        <p:txBody>
          <a:bodyPr anchor="t"/>
          <a:lstStyle/>
          <a:p>
            <a:r>
              <a:rPr lang="it-IT" dirty="0" smtClean="0"/>
              <a:t>Il rischio di insolvenza</a:t>
            </a:r>
            <a:endParaRPr lang="it-IT" dirty="0"/>
          </a:p>
        </p:txBody>
      </p:sp>
      <p:sp>
        <p:nvSpPr>
          <p:cNvPr id="3" name="Segnaposto contenuto 2"/>
          <p:cNvSpPr>
            <a:spLocks noGrp="1"/>
          </p:cNvSpPr>
          <p:nvPr>
            <p:ph idx="4294967295"/>
          </p:nvPr>
        </p:nvSpPr>
        <p:spPr>
          <a:xfrm>
            <a:off x="498070" y="1402194"/>
            <a:ext cx="10571712" cy="4024313"/>
          </a:xfrm>
        </p:spPr>
        <p:txBody>
          <a:bodyPr>
            <a:normAutofit fontScale="92500" lnSpcReduction="10000"/>
          </a:bodyPr>
          <a:lstStyle/>
          <a:p>
            <a:pPr>
              <a:lnSpc>
                <a:spcPct val="150000"/>
              </a:lnSpc>
            </a:pPr>
            <a:r>
              <a:rPr lang="it-IT" sz="1800" dirty="0"/>
              <a:t>Risponde ad una accezione più restrittiva del rischio di credito</a:t>
            </a:r>
          </a:p>
          <a:p>
            <a:pPr>
              <a:lnSpc>
                <a:spcPct val="150000"/>
              </a:lnSpc>
            </a:pPr>
            <a:r>
              <a:rPr lang="it-IT" sz="1800" dirty="0"/>
              <a:t>Per stimare il il rischio di insolvenza con un approccio interno bisogna stimare: </a:t>
            </a:r>
          </a:p>
          <a:p>
            <a:pPr lvl="1">
              <a:lnSpc>
                <a:spcPct val="150000"/>
              </a:lnSpc>
            </a:pPr>
            <a:r>
              <a:rPr lang="it-IT" sz="1400" dirty="0"/>
              <a:t>PD= </a:t>
            </a:r>
            <a:r>
              <a:rPr lang="it-IT" sz="1400" dirty="0" err="1"/>
              <a:t>Probability</a:t>
            </a:r>
            <a:r>
              <a:rPr lang="it-IT" sz="1400" dirty="0"/>
              <a:t> of Default . Ovvero la probabilità che il creditore non sia in grado (integralmente) di far fronte alle obbligazioni</a:t>
            </a:r>
          </a:p>
          <a:p>
            <a:pPr lvl="1">
              <a:lnSpc>
                <a:spcPct val="150000"/>
              </a:lnSpc>
            </a:pPr>
            <a:r>
              <a:rPr lang="it-IT" sz="1400" dirty="0"/>
              <a:t>LGD= </a:t>
            </a:r>
            <a:r>
              <a:rPr lang="it-IT" sz="1400" dirty="0" err="1"/>
              <a:t>Loss</a:t>
            </a:r>
            <a:r>
              <a:rPr lang="it-IT" sz="1400" dirty="0"/>
              <a:t> </a:t>
            </a:r>
            <a:r>
              <a:rPr lang="it-IT" sz="1400" dirty="0" err="1"/>
              <a:t>Given</a:t>
            </a:r>
            <a:r>
              <a:rPr lang="it-IT" sz="1400" dirty="0"/>
              <a:t> Default. La perdita che la banca subirà al termine delle procedure di recupero del credito</a:t>
            </a:r>
          </a:p>
          <a:p>
            <a:pPr lvl="1">
              <a:lnSpc>
                <a:spcPct val="150000"/>
              </a:lnSpc>
            </a:pPr>
            <a:r>
              <a:rPr lang="it-IT" sz="1400" dirty="0"/>
              <a:t>EAD= </a:t>
            </a:r>
            <a:r>
              <a:rPr lang="it-IT" sz="1400" dirty="0" err="1"/>
              <a:t>Exposure</a:t>
            </a:r>
            <a:r>
              <a:rPr lang="it-IT" sz="1400" dirty="0"/>
              <a:t> </a:t>
            </a:r>
            <a:r>
              <a:rPr lang="it-IT" sz="1400" dirty="0" err="1"/>
              <a:t>at</a:t>
            </a:r>
            <a:r>
              <a:rPr lang="it-IT" sz="1400" dirty="0"/>
              <a:t>  Default. Ovvero, nel momento in cui si verifica il default quale era l’esposizione della banca</a:t>
            </a:r>
          </a:p>
          <a:p>
            <a:pPr>
              <a:lnSpc>
                <a:spcPct val="150000"/>
              </a:lnSpc>
            </a:pPr>
            <a:r>
              <a:rPr lang="it-IT" sz="1800" dirty="0"/>
              <a:t>Siccome si tratta di grandezze stimate il risultato rappresenterà il valore atteso che la banca dovrà trovarsi a gestire</a:t>
            </a:r>
          </a:p>
          <a:p>
            <a:pPr>
              <a:lnSpc>
                <a:spcPct val="150000"/>
              </a:lnSpc>
            </a:pPr>
            <a:r>
              <a:rPr lang="it-IT" sz="1800" dirty="0"/>
              <a:t>L’aspetto più critico e più problematico non riguarda tanto il valore atteso (perché di questo la banca ne è consapevole) ma la sua variabilità, ovvero la tendenza di questo valore (variabile aleatoria) ad assumere valori diversi rispetto a quello atteso</a:t>
            </a:r>
          </a:p>
          <a:p>
            <a:pPr marL="0" indent="0">
              <a:lnSpc>
                <a:spcPct val="150000"/>
              </a:lnSpc>
              <a:buNone/>
            </a:pPr>
            <a:endParaRPr lang="it-IT" sz="1800" dirty="0"/>
          </a:p>
        </p:txBody>
      </p:sp>
    </p:spTree>
    <p:extLst>
      <p:ext uri="{BB962C8B-B14F-4D97-AF65-F5344CB8AC3E}">
        <p14:creationId xmlns:p14="http://schemas.microsoft.com/office/powerpoint/2010/main" val="26990190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18</a:t>
            </a:fld>
            <a:endParaRPr lang="it-IT" altLang="en-US" dirty="0"/>
          </a:p>
        </p:txBody>
      </p:sp>
      <p:sp>
        <p:nvSpPr>
          <p:cNvPr id="2" name="Titolo 1"/>
          <p:cNvSpPr>
            <a:spLocks noGrp="1"/>
          </p:cNvSpPr>
          <p:nvPr>
            <p:ph type="title" idx="4294967295"/>
          </p:nvPr>
        </p:nvSpPr>
        <p:spPr>
          <a:xfrm>
            <a:off x="318654" y="-174625"/>
            <a:ext cx="10058400" cy="1450975"/>
          </a:xfrm>
        </p:spPr>
        <p:txBody>
          <a:bodyPr/>
          <a:lstStyle/>
          <a:p>
            <a:r>
              <a:rPr lang="it-IT" dirty="0" smtClean="0"/>
              <a:t>Stima della Perdita Attesa e la PD</a:t>
            </a:r>
            <a:endParaRPr lang="it-IT" dirty="0"/>
          </a:p>
        </p:txBody>
      </p:sp>
      <p:sp>
        <p:nvSpPr>
          <p:cNvPr id="3" name="Segnaposto contenuto 2"/>
          <p:cNvSpPr>
            <a:spLocks noGrp="1"/>
          </p:cNvSpPr>
          <p:nvPr>
            <p:ph idx="4294967295"/>
          </p:nvPr>
        </p:nvSpPr>
        <p:spPr>
          <a:xfrm>
            <a:off x="471055" y="1932111"/>
            <a:ext cx="11360727" cy="4024313"/>
          </a:xfrm>
        </p:spPr>
        <p:txBody>
          <a:bodyPr/>
          <a:lstStyle/>
          <a:p>
            <a:r>
              <a:rPr lang="it-IT" dirty="0" smtClean="0"/>
              <a:t>La stima della perdita </a:t>
            </a:r>
            <a:r>
              <a:rPr lang="it-IT" dirty="0" smtClean="0"/>
              <a:t>attesa:</a:t>
            </a:r>
          </a:p>
          <a:p>
            <a:r>
              <a:rPr lang="it-IT" dirty="0" smtClean="0"/>
              <a:t>Perdita </a:t>
            </a:r>
            <a:r>
              <a:rPr lang="it-IT" dirty="0" smtClean="0"/>
              <a:t>Attesa= PD*LGD*EAD</a:t>
            </a:r>
          </a:p>
          <a:p>
            <a:pPr marL="0" indent="0" algn="just">
              <a:buNone/>
            </a:pPr>
            <a:r>
              <a:rPr lang="it-IT" dirty="0" smtClean="0"/>
              <a:t>Come si stimano le diverse componenti?</a:t>
            </a:r>
          </a:p>
          <a:p>
            <a:pPr algn="just"/>
            <a:r>
              <a:rPr lang="it-IT" dirty="0" smtClean="0"/>
              <a:t>PD</a:t>
            </a:r>
          </a:p>
          <a:p>
            <a:pPr lvl="1" algn="just"/>
            <a:r>
              <a:rPr lang="it-IT" sz="2400" dirty="0"/>
              <a:t>Soggettiva, ovvero sul giudizio qualitativo più che quantitativo del soggetto (per grandi prestiti di solito)</a:t>
            </a:r>
          </a:p>
          <a:p>
            <a:pPr lvl="1" algn="just"/>
            <a:r>
              <a:rPr lang="it-IT" sz="2400" dirty="0"/>
              <a:t>Statistical, come ad esempio lo </a:t>
            </a:r>
            <a:r>
              <a:rPr lang="it-IT" sz="2400" dirty="0" err="1"/>
              <a:t>scoring</a:t>
            </a:r>
            <a:r>
              <a:rPr lang="it-IT" sz="2400" dirty="0"/>
              <a:t> (diffuso, anche se non in modo univoco) per il credito la consumo</a:t>
            </a:r>
          </a:p>
          <a:p>
            <a:pPr lvl="1" algn="just"/>
            <a:r>
              <a:rPr lang="it-IT" sz="2400" dirty="0"/>
              <a:t>Ibrido rispetto ai due precedenti approcci</a:t>
            </a:r>
          </a:p>
        </p:txBody>
      </p:sp>
    </p:spTree>
    <p:extLst>
      <p:ext uri="{BB962C8B-B14F-4D97-AF65-F5344CB8AC3E}">
        <p14:creationId xmlns:p14="http://schemas.microsoft.com/office/powerpoint/2010/main" val="18561406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19</a:t>
            </a:fld>
            <a:endParaRPr lang="it-IT" altLang="en-US"/>
          </a:p>
        </p:txBody>
      </p:sp>
      <p:sp>
        <p:nvSpPr>
          <p:cNvPr id="2" name="Titolo 1"/>
          <p:cNvSpPr>
            <a:spLocks noGrp="1"/>
          </p:cNvSpPr>
          <p:nvPr>
            <p:ph type="title" idx="4294967295"/>
          </p:nvPr>
        </p:nvSpPr>
        <p:spPr>
          <a:xfrm>
            <a:off x="498070" y="198768"/>
            <a:ext cx="10058400" cy="1450975"/>
          </a:xfrm>
        </p:spPr>
        <p:txBody>
          <a:bodyPr anchor="t"/>
          <a:lstStyle/>
          <a:p>
            <a:r>
              <a:rPr lang="it-IT" dirty="0" smtClean="0"/>
              <a:t>LGD</a:t>
            </a:r>
            <a:endParaRPr lang="it-IT" dirty="0"/>
          </a:p>
        </p:txBody>
      </p:sp>
      <p:sp>
        <p:nvSpPr>
          <p:cNvPr id="3" name="Segnaposto contenuto 2"/>
          <p:cNvSpPr>
            <a:spLocks noGrp="1"/>
          </p:cNvSpPr>
          <p:nvPr>
            <p:ph idx="4294967295"/>
          </p:nvPr>
        </p:nvSpPr>
        <p:spPr>
          <a:xfrm>
            <a:off x="498069" y="1458191"/>
            <a:ext cx="11264439" cy="4024313"/>
          </a:xfrm>
        </p:spPr>
        <p:txBody>
          <a:bodyPr>
            <a:normAutofit fontScale="92500"/>
          </a:bodyPr>
          <a:lstStyle/>
          <a:p>
            <a:pPr algn="just">
              <a:lnSpc>
                <a:spcPct val="150000"/>
              </a:lnSpc>
              <a:buFont typeface="Wingdings" panose="05000000000000000000" pitchFamily="2" charset="2"/>
              <a:buChar char="§"/>
            </a:pPr>
            <a:r>
              <a:rPr lang="it-IT" sz="2400" dirty="0"/>
              <a:t>Complicata da stimare in quanto, a seconda dei casi, si riferisce al valore del soggetto prenditore dei fondi nel momento del default</a:t>
            </a:r>
          </a:p>
          <a:p>
            <a:pPr algn="just">
              <a:lnSpc>
                <a:spcPct val="150000"/>
              </a:lnSpc>
              <a:buFont typeface="Wingdings" panose="05000000000000000000" pitchFamily="2" charset="2"/>
              <a:buChar char="§"/>
            </a:pPr>
            <a:r>
              <a:rPr lang="it-IT" sz="2400" dirty="0"/>
              <a:t>Ad esempio, nel caso di un’impresa inadempiente, la </a:t>
            </a:r>
            <a:r>
              <a:rPr lang="it-IT" sz="2400" dirty="0" err="1"/>
              <a:t>Loss</a:t>
            </a:r>
            <a:r>
              <a:rPr lang="it-IT" sz="2400" dirty="0"/>
              <a:t> </a:t>
            </a:r>
            <a:r>
              <a:rPr lang="it-IT" sz="2400" dirty="0" err="1"/>
              <a:t>Given</a:t>
            </a:r>
            <a:r>
              <a:rPr lang="it-IT" sz="2400" dirty="0"/>
              <a:t> Default si riferirà al valore che residua dalle procedure di riscossione del credito </a:t>
            </a:r>
            <a:r>
              <a:rPr lang="it-IT" sz="2400" dirty="0" smtClean="0"/>
              <a:t>(e </a:t>
            </a:r>
            <a:r>
              <a:rPr lang="it-IT" sz="2400" dirty="0"/>
              <a:t>quindi al valore dell’impresa non al momento dell’erogazione del prestito, ma nel momento di default)</a:t>
            </a:r>
          </a:p>
          <a:p>
            <a:pPr algn="just">
              <a:lnSpc>
                <a:spcPct val="150000"/>
              </a:lnSpc>
              <a:buFont typeface="Wingdings" panose="05000000000000000000" pitchFamily="2" charset="2"/>
              <a:buChar char="§"/>
            </a:pPr>
            <a:r>
              <a:rPr lang="it-IT" sz="2400" dirty="0"/>
              <a:t>Questo valore può essere calcolato in modo più agevole qualora la controparte sia quotata e/o qualora siano quotate sia le attività sia le passività</a:t>
            </a:r>
          </a:p>
        </p:txBody>
      </p:sp>
    </p:spTree>
    <p:extLst>
      <p:ext uri="{BB962C8B-B14F-4D97-AF65-F5344CB8AC3E}">
        <p14:creationId xmlns:p14="http://schemas.microsoft.com/office/powerpoint/2010/main" val="2162245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prstGeom prst="rect">
            <a:avLst/>
          </a:prstGeom>
        </p:spPr>
        <p:txBody>
          <a:bodyPr/>
          <a:lstStyle/>
          <a:p>
            <a:pPr>
              <a:defRPr/>
            </a:pPr>
            <a:fld id="{3465B5EE-0335-487A-9A6B-C9CFFA0FA2AA}" type="slidenum">
              <a:rPr lang="it-IT" altLang="en-US"/>
              <a:pPr>
                <a:defRPr/>
              </a:pPr>
              <a:t>2</a:t>
            </a:fld>
            <a:endParaRPr lang="it-IT" altLang="en-US" dirty="0"/>
          </a:p>
        </p:txBody>
      </p:sp>
      <p:sp>
        <p:nvSpPr>
          <p:cNvPr id="33796" name="Rectangle 4"/>
          <p:cNvSpPr>
            <a:spLocks noGrp="1" noChangeArrowheads="1"/>
          </p:cNvSpPr>
          <p:nvPr>
            <p:ph type="ctrTitle" idx="4294967295"/>
          </p:nvPr>
        </p:nvSpPr>
        <p:spPr>
          <a:xfrm>
            <a:off x="872836" y="1482437"/>
            <a:ext cx="9975850" cy="2303463"/>
          </a:xfrm>
          <a:solidFill>
            <a:srgbClr val="002060"/>
          </a:solidFill>
        </p:spPr>
        <p:txBody>
          <a:bodyPr/>
          <a:lstStyle/>
          <a:p>
            <a:pPr algn="ctr" eaLnBrk="1" hangingPunct="1">
              <a:lnSpc>
                <a:spcPct val="150000"/>
              </a:lnSpc>
            </a:pPr>
            <a:r>
              <a:rPr lang="it-IT" sz="4600" b="1" dirty="0">
                <a:solidFill>
                  <a:schemeClr val="bg1"/>
                </a:solidFill>
              </a:rPr>
              <a:t>I prestiti e la gestione del rischio di credito a livello di portafoglio</a:t>
            </a:r>
          </a:p>
        </p:txBody>
      </p:sp>
    </p:spTree>
    <p:extLst>
      <p:ext uri="{BB962C8B-B14F-4D97-AF65-F5344CB8AC3E}">
        <p14:creationId xmlns:p14="http://schemas.microsoft.com/office/powerpoint/2010/main" val="306825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20</a:t>
            </a:fld>
            <a:endParaRPr lang="it-IT" altLang="en-US"/>
          </a:p>
        </p:txBody>
      </p:sp>
      <p:sp>
        <p:nvSpPr>
          <p:cNvPr id="2" name="Titolo 1"/>
          <p:cNvSpPr>
            <a:spLocks noGrp="1"/>
          </p:cNvSpPr>
          <p:nvPr>
            <p:ph type="title" idx="4294967295"/>
          </p:nvPr>
        </p:nvSpPr>
        <p:spPr>
          <a:xfrm>
            <a:off x="498070" y="318655"/>
            <a:ext cx="10058400" cy="1450975"/>
          </a:xfrm>
        </p:spPr>
        <p:txBody>
          <a:bodyPr anchor="t"/>
          <a:lstStyle/>
          <a:p>
            <a:r>
              <a:rPr lang="it-IT" dirty="0" smtClean="0"/>
              <a:t>EAD</a:t>
            </a:r>
            <a:endParaRPr lang="it-IT" dirty="0"/>
          </a:p>
        </p:txBody>
      </p:sp>
      <p:sp>
        <p:nvSpPr>
          <p:cNvPr id="3" name="Segnaposto contenuto 2"/>
          <p:cNvSpPr>
            <a:spLocks noGrp="1"/>
          </p:cNvSpPr>
          <p:nvPr>
            <p:ph idx="4294967295"/>
          </p:nvPr>
        </p:nvSpPr>
        <p:spPr>
          <a:xfrm>
            <a:off x="651163" y="1503053"/>
            <a:ext cx="11208328" cy="4024313"/>
          </a:xfrm>
        </p:spPr>
        <p:txBody>
          <a:bodyPr>
            <a:normAutofit fontScale="77500" lnSpcReduction="20000"/>
          </a:bodyPr>
          <a:lstStyle/>
          <a:p>
            <a:pPr algn="just">
              <a:lnSpc>
                <a:spcPct val="150000"/>
              </a:lnSpc>
              <a:buFont typeface="Wingdings" panose="05000000000000000000" pitchFamily="2" charset="2"/>
              <a:buChar char="§"/>
            </a:pPr>
            <a:r>
              <a:rPr lang="it-IT" sz="3400" dirty="0" smtClean="0"/>
              <a:t>Nel caso di prestiti a media lunga scadenza si evince dal piano dei pagamenti a patto che si riesca a definire M (</a:t>
            </a:r>
            <a:r>
              <a:rPr lang="it-IT" sz="3400" dirty="0" err="1" smtClean="0"/>
              <a:t>Maturity</a:t>
            </a:r>
            <a:r>
              <a:rPr lang="it-IT" sz="3400" dirty="0" smtClean="0"/>
              <a:t>) ovvero quando si verifica la condizione di default</a:t>
            </a:r>
          </a:p>
          <a:p>
            <a:pPr algn="just">
              <a:lnSpc>
                <a:spcPct val="150000"/>
              </a:lnSpc>
              <a:buFont typeface="Wingdings" panose="05000000000000000000" pitchFamily="2" charset="2"/>
              <a:buChar char="§"/>
            </a:pPr>
            <a:r>
              <a:rPr lang="it-IT" sz="3400" dirty="0" smtClean="0"/>
              <a:t>Quindi, in sostanza, la EAD dipende molto dalla forma tecnica dell’esposizione</a:t>
            </a:r>
          </a:p>
          <a:p>
            <a:pPr algn="just">
              <a:lnSpc>
                <a:spcPct val="150000"/>
              </a:lnSpc>
              <a:buFont typeface="Wingdings" panose="05000000000000000000" pitchFamily="2" charset="2"/>
              <a:buChar char="§"/>
            </a:pPr>
            <a:r>
              <a:rPr lang="it-IT" sz="3400" dirty="0" smtClean="0"/>
              <a:t>Approcci statistici vengono applicati nel credito al consumo rivolto alle famiglie</a:t>
            </a:r>
            <a:endParaRPr lang="it-IT" sz="3400" dirty="0"/>
          </a:p>
        </p:txBody>
      </p:sp>
    </p:spTree>
    <p:extLst>
      <p:ext uri="{BB962C8B-B14F-4D97-AF65-F5344CB8AC3E}">
        <p14:creationId xmlns:p14="http://schemas.microsoft.com/office/powerpoint/2010/main" val="3531308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21</a:t>
            </a:fld>
            <a:endParaRPr lang="it-IT" altLang="en-US"/>
          </a:p>
        </p:txBody>
      </p:sp>
      <p:sp>
        <p:nvSpPr>
          <p:cNvPr id="2" name="Titolo 1"/>
          <p:cNvSpPr>
            <a:spLocks noGrp="1"/>
          </p:cNvSpPr>
          <p:nvPr>
            <p:ph type="title" idx="4294967295"/>
          </p:nvPr>
        </p:nvSpPr>
        <p:spPr>
          <a:xfrm>
            <a:off x="498070" y="229455"/>
            <a:ext cx="10058400" cy="1450975"/>
          </a:xfrm>
        </p:spPr>
        <p:txBody>
          <a:bodyPr anchor="t"/>
          <a:lstStyle/>
          <a:p>
            <a:r>
              <a:rPr lang="it-IT" dirty="0" smtClean="0"/>
              <a:t>Rischio Paese e rischio di credito</a:t>
            </a:r>
            <a:endParaRPr lang="it-IT" dirty="0"/>
          </a:p>
        </p:txBody>
      </p:sp>
      <p:sp>
        <p:nvSpPr>
          <p:cNvPr id="3" name="Segnaposto contenuto 2"/>
          <p:cNvSpPr>
            <a:spLocks noGrp="1"/>
          </p:cNvSpPr>
          <p:nvPr>
            <p:ph idx="4294967295"/>
          </p:nvPr>
        </p:nvSpPr>
        <p:spPr>
          <a:xfrm>
            <a:off x="498070" y="1320212"/>
            <a:ext cx="10871663" cy="4024313"/>
          </a:xfrm>
        </p:spPr>
        <p:txBody>
          <a:bodyPr>
            <a:normAutofit fontScale="92500" lnSpcReduction="10000"/>
          </a:bodyPr>
          <a:lstStyle/>
          <a:p>
            <a:pPr algn="just">
              <a:lnSpc>
                <a:spcPct val="150000"/>
              </a:lnSpc>
              <a:buFont typeface="Wingdings" panose="05000000000000000000" pitchFamily="2" charset="2"/>
              <a:buChar char="§"/>
            </a:pPr>
            <a:r>
              <a:rPr lang="it-IT" sz="2000" dirty="0"/>
              <a:t>Il più delle volte la condizione di peggioramento del merito creditizio o di default è dettata da condizioni, di tipo soggettivo, legata al prenditore di fondi</a:t>
            </a:r>
          </a:p>
          <a:p>
            <a:pPr algn="just">
              <a:lnSpc>
                <a:spcPct val="150000"/>
              </a:lnSpc>
              <a:buFont typeface="Wingdings" panose="05000000000000000000" pitchFamily="2" charset="2"/>
              <a:buChar char="§"/>
            </a:pPr>
            <a:r>
              <a:rPr lang="it-IT" sz="2000" dirty="0"/>
              <a:t>Ad esempio, nel caso di un’impresa, all’andamento economico dell’azienda o piuttosto che a questioni legate all’equilibrio finanziario della stessa</a:t>
            </a:r>
          </a:p>
          <a:p>
            <a:pPr algn="just">
              <a:lnSpc>
                <a:spcPct val="150000"/>
              </a:lnSpc>
              <a:buFont typeface="Wingdings" panose="05000000000000000000" pitchFamily="2" charset="2"/>
              <a:buChar char="§"/>
            </a:pPr>
            <a:r>
              <a:rPr lang="it-IT" sz="2000" dirty="0"/>
              <a:t>Quando un’impresa opera sul mercato estero la condizione di default potrebbe essere determinata non da fattori endogeni ma esogeni. Ad esempio una condizione legata al rischio del paese nel quale opera (politico, macroeconomico, etc.)</a:t>
            </a:r>
          </a:p>
          <a:p>
            <a:pPr algn="just">
              <a:lnSpc>
                <a:spcPct val="150000"/>
              </a:lnSpc>
              <a:buFont typeface="Wingdings" panose="05000000000000000000" pitchFamily="2" charset="2"/>
              <a:buChar char="§"/>
            </a:pPr>
            <a:r>
              <a:rPr lang="it-IT" sz="2000" dirty="0"/>
              <a:t>In questo caso si fa ricorso a strumenti derivati specifici appartenenti alla categoria dei CDS</a:t>
            </a:r>
          </a:p>
        </p:txBody>
      </p:sp>
    </p:spTree>
    <p:extLst>
      <p:ext uri="{BB962C8B-B14F-4D97-AF65-F5344CB8AC3E}">
        <p14:creationId xmlns:p14="http://schemas.microsoft.com/office/powerpoint/2010/main" val="29885942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5AFF7246-C83D-4652-BB1C-CFAEF479DAFE}" type="slidenum">
              <a:rPr lang="it-IT" altLang="en-US" smtClean="0"/>
              <a:pPr/>
              <a:t>22</a:t>
            </a:fld>
            <a:endParaRPr lang="it-IT" altLang="en-US"/>
          </a:p>
        </p:txBody>
      </p:sp>
      <p:sp>
        <p:nvSpPr>
          <p:cNvPr id="2" name="Titolo 1"/>
          <p:cNvSpPr>
            <a:spLocks noGrp="1"/>
          </p:cNvSpPr>
          <p:nvPr>
            <p:ph type="title" idx="4294967295"/>
          </p:nvPr>
        </p:nvSpPr>
        <p:spPr>
          <a:xfrm>
            <a:off x="166254" y="0"/>
            <a:ext cx="10058400" cy="1450975"/>
          </a:xfrm>
        </p:spPr>
        <p:txBody>
          <a:bodyPr anchor="t"/>
          <a:lstStyle/>
          <a:p>
            <a:r>
              <a:rPr lang="it-IT" dirty="0" smtClean="0"/>
              <a:t>E la perdita inattesa?</a:t>
            </a:r>
            <a:endParaRPr lang="it-IT" dirty="0"/>
          </a:p>
        </p:txBody>
      </p:sp>
      <p:sp>
        <p:nvSpPr>
          <p:cNvPr id="3" name="Segnaposto contenuto 2"/>
          <p:cNvSpPr>
            <a:spLocks noGrp="1"/>
          </p:cNvSpPr>
          <p:nvPr>
            <p:ph idx="4294967295"/>
          </p:nvPr>
        </p:nvSpPr>
        <p:spPr>
          <a:xfrm>
            <a:off x="498070" y="1450975"/>
            <a:ext cx="11028912" cy="4024313"/>
          </a:xfrm>
        </p:spPr>
        <p:txBody>
          <a:bodyPr>
            <a:normAutofit fontScale="85000" lnSpcReduction="10000"/>
          </a:bodyPr>
          <a:lstStyle/>
          <a:p>
            <a:pPr algn="just">
              <a:lnSpc>
                <a:spcPct val="150000"/>
              </a:lnSpc>
              <a:buFont typeface="Wingdings" panose="05000000000000000000" pitchFamily="2" charset="2"/>
              <a:buChar char="§"/>
            </a:pPr>
            <a:r>
              <a:rPr lang="it-IT" sz="2800" dirty="0"/>
              <a:t>Rappresenta il vero rischio di credito</a:t>
            </a:r>
          </a:p>
          <a:p>
            <a:pPr algn="just">
              <a:lnSpc>
                <a:spcPct val="150000"/>
              </a:lnSpc>
              <a:buFont typeface="Wingdings" panose="05000000000000000000" pitchFamily="2" charset="2"/>
              <a:buChar char="§"/>
            </a:pPr>
            <a:r>
              <a:rPr lang="it-IT" sz="2800" dirty="0"/>
              <a:t>A livello di portafoglio, mentre la perdita attesa è data dalla somma delle perdite attese sui singoli prestiti; la variabilità della </a:t>
            </a:r>
            <a:r>
              <a:rPr lang="it-IT" sz="2800" dirty="0" smtClean="0"/>
              <a:t>perdita </a:t>
            </a:r>
            <a:r>
              <a:rPr lang="it-IT" sz="2800" dirty="0"/>
              <a:t>attesa è più bassa della somma della variabilità dei singoli prestiti</a:t>
            </a:r>
          </a:p>
          <a:p>
            <a:pPr algn="just">
              <a:lnSpc>
                <a:spcPct val="150000"/>
              </a:lnSpc>
              <a:buFont typeface="Wingdings" panose="05000000000000000000" pitchFamily="2" charset="2"/>
              <a:buChar char="§"/>
            </a:pPr>
            <a:r>
              <a:rPr lang="it-IT" sz="2800" dirty="0"/>
              <a:t>Deve essere coperta dal capitale di rischio, perché rappresenta il vero rischio d’impresa.</a:t>
            </a:r>
          </a:p>
          <a:p>
            <a:pPr algn="just">
              <a:lnSpc>
                <a:spcPct val="150000"/>
              </a:lnSpc>
              <a:buFont typeface="Wingdings" panose="05000000000000000000" pitchFamily="2" charset="2"/>
              <a:buChar char="§"/>
            </a:pPr>
            <a:r>
              <a:rPr lang="it-IT" sz="2800" dirty="0"/>
              <a:t>Si gestisce, come il rischio di mercato, attraverso modelli  </a:t>
            </a:r>
            <a:r>
              <a:rPr lang="it-IT" sz="2800" dirty="0" err="1"/>
              <a:t>VaR</a:t>
            </a:r>
            <a:endParaRPr lang="it-IT" sz="2800" dirty="0"/>
          </a:p>
        </p:txBody>
      </p:sp>
    </p:spTree>
    <p:extLst>
      <p:ext uri="{BB962C8B-B14F-4D97-AF65-F5344CB8AC3E}">
        <p14:creationId xmlns:p14="http://schemas.microsoft.com/office/powerpoint/2010/main" val="1263649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pPr>
              <a:defRPr/>
            </a:pPr>
            <a:fld id="{C4D63686-09F7-4945-8A1A-85525C4C5030}" type="slidenum">
              <a:rPr lang="it-IT" altLang="en-US"/>
              <a:pPr>
                <a:defRPr/>
              </a:pPr>
              <a:t>3</a:t>
            </a:fld>
            <a:endParaRPr lang="it-IT" altLang="en-US" dirty="0"/>
          </a:p>
        </p:txBody>
      </p:sp>
      <p:sp>
        <p:nvSpPr>
          <p:cNvPr id="34820" name="Rectangle 2"/>
          <p:cNvSpPr>
            <a:spLocks noGrp="1" noChangeArrowheads="1"/>
          </p:cNvSpPr>
          <p:nvPr>
            <p:ph type="title" idx="4294967295"/>
          </p:nvPr>
        </p:nvSpPr>
        <p:spPr>
          <a:xfrm>
            <a:off x="581891" y="137319"/>
            <a:ext cx="8229600" cy="704850"/>
          </a:xfrm>
          <a:extLst>
            <a:ext uri="{909E8E84-426E-40DD-AFC4-6F175D3DCCD1}">
              <a14:hiddenFill xmlns:a14="http://schemas.microsoft.com/office/drawing/2010/main">
                <a:solidFill>
                  <a:srgbClr val="66FFFF"/>
                </a:solidFill>
              </a14:hiddenFill>
            </a:ext>
          </a:extLst>
        </p:spPr>
        <p:txBody>
          <a:bodyPr/>
          <a:lstStyle/>
          <a:p>
            <a:pPr eaLnBrk="1" hangingPunct="1"/>
            <a:r>
              <a:rPr lang="it-IT" sz="2900" b="1" dirty="0"/>
              <a:t>I prestiti bancari e l’efficienza allocativa</a:t>
            </a:r>
          </a:p>
        </p:txBody>
      </p:sp>
      <p:sp>
        <p:nvSpPr>
          <p:cNvPr id="34821" name="Text Box 3"/>
          <p:cNvSpPr txBox="1">
            <a:spLocks noChangeArrowheads="1"/>
          </p:cNvSpPr>
          <p:nvPr/>
        </p:nvSpPr>
        <p:spPr bwMode="auto">
          <a:xfrm>
            <a:off x="935990" y="1086138"/>
            <a:ext cx="81359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it-IT" dirty="0"/>
              <a:t>Le ragioni della centralità dei prestiti nell’attività bancaria vanno ricercate nelle seguenti circostanze.</a:t>
            </a:r>
          </a:p>
        </p:txBody>
      </p:sp>
      <p:sp>
        <p:nvSpPr>
          <p:cNvPr id="34822" name="Text Box 4"/>
          <p:cNvSpPr txBox="1">
            <a:spLocks noChangeArrowheads="1"/>
          </p:cNvSpPr>
          <p:nvPr/>
        </p:nvSpPr>
        <p:spPr bwMode="auto">
          <a:xfrm>
            <a:off x="1080454" y="1805276"/>
            <a:ext cx="10349546" cy="923330"/>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dirty="0"/>
              <a:t>I prestiti bancari costituiscono la principale e più importante </a:t>
            </a:r>
            <a:r>
              <a:rPr lang="it-IT" u="sng" dirty="0"/>
              <a:t>fonte di copertura del fabbisogno finanziario esterno delle imprese</a:t>
            </a:r>
            <a:r>
              <a:rPr lang="it-IT" dirty="0"/>
              <a:t>; questa fonte, per sua natura, è di rapido accesso e, soprattutto, è flessibile (contratti di prestito non </a:t>
            </a:r>
            <a:r>
              <a:rPr lang="it-IT" dirty="0" err="1"/>
              <a:t>standardizzat</a:t>
            </a:r>
            <a:r>
              <a:rPr lang="it-IT" dirty="0"/>
              <a:t>)</a:t>
            </a:r>
          </a:p>
        </p:txBody>
      </p:sp>
      <p:sp>
        <p:nvSpPr>
          <p:cNvPr id="34823" name="Text Box 5"/>
          <p:cNvSpPr txBox="1">
            <a:spLocks noChangeArrowheads="1"/>
          </p:cNvSpPr>
          <p:nvPr/>
        </p:nvSpPr>
        <p:spPr bwMode="auto">
          <a:xfrm>
            <a:off x="1080454" y="3013066"/>
            <a:ext cx="10349546" cy="1477328"/>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dirty="0"/>
              <a:t>I prestiti sono il tramite più efficace per l’avvio delle “</a:t>
            </a:r>
            <a:r>
              <a:rPr lang="it-IT" u="sng" dirty="0"/>
              <a:t>relazioni di clientela</a:t>
            </a:r>
            <a:r>
              <a:rPr lang="it-IT" dirty="0"/>
              <a:t>” dalla cui intensificazione dipendono, fra l’altro, anche le opportunità di sviluppo delle dimensioni di una banca (moltiplicatore dei depositi) e della sua attività di intermediazione. Alimentano sia il margine di interesse che quello di intermediazione (sempre più spesso i prestiti rappresentano il materiale sottostante ai processi di cartolarizzazione)</a:t>
            </a:r>
          </a:p>
        </p:txBody>
      </p:sp>
      <p:sp>
        <p:nvSpPr>
          <p:cNvPr id="34824" name="Text Box 6"/>
          <p:cNvSpPr txBox="1">
            <a:spLocks noChangeArrowheads="1"/>
          </p:cNvSpPr>
          <p:nvPr/>
        </p:nvSpPr>
        <p:spPr bwMode="auto">
          <a:xfrm>
            <a:off x="1080454" y="4955644"/>
            <a:ext cx="10349546" cy="92333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dirty="0"/>
              <a:t>I prestiti rappresentano l’elemento fondamentale che giustifica, in generale, l’esistenza degli intermediari. Una parte del finanziamento esterno delle imprese non può che essere assicurata da quegli intermediari che garantiscono una informazione di tipo riservato</a:t>
            </a:r>
          </a:p>
        </p:txBody>
      </p:sp>
      <p:sp>
        <p:nvSpPr>
          <p:cNvPr id="34825" name="Text Box 7"/>
          <p:cNvSpPr txBox="1">
            <a:spLocks noChangeArrowheads="1"/>
          </p:cNvSpPr>
          <p:nvPr/>
        </p:nvSpPr>
        <p:spPr bwMode="auto">
          <a:xfrm>
            <a:off x="396241" y="1805276"/>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400" b="1">
                <a:latin typeface="Arial Rounded MT Bold" pitchFamily="34" charset="0"/>
              </a:rPr>
              <a:t>1</a:t>
            </a:r>
          </a:p>
        </p:txBody>
      </p:sp>
      <p:sp>
        <p:nvSpPr>
          <p:cNvPr id="34826" name="Text Box 8"/>
          <p:cNvSpPr txBox="1">
            <a:spLocks noChangeArrowheads="1"/>
          </p:cNvSpPr>
          <p:nvPr/>
        </p:nvSpPr>
        <p:spPr bwMode="auto">
          <a:xfrm>
            <a:off x="396241" y="3102263"/>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400" b="1">
                <a:latin typeface="Arial Rounded MT Bold" pitchFamily="34" charset="0"/>
              </a:rPr>
              <a:t>2</a:t>
            </a:r>
          </a:p>
        </p:txBody>
      </p:sp>
      <p:sp>
        <p:nvSpPr>
          <p:cNvPr id="34827" name="Text Box 9"/>
          <p:cNvSpPr txBox="1">
            <a:spLocks noChangeArrowheads="1"/>
          </p:cNvSpPr>
          <p:nvPr/>
        </p:nvSpPr>
        <p:spPr bwMode="auto">
          <a:xfrm>
            <a:off x="396241" y="4973926"/>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400" b="1">
                <a:latin typeface="Arial Rounded MT Bold" pitchFamily="34" charset="0"/>
              </a:rPr>
              <a:t>3</a:t>
            </a:r>
          </a:p>
        </p:txBody>
      </p:sp>
    </p:spTree>
    <p:extLst>
      <p:ext uri="{BB962C8B-B14F-4D97-AF65-F5344CB8AC3E}">
        <p14:creationId xmlns:p14="http://schemas.microsoft.com/office/powerpoint/2010/main" val="434757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pPr>
              <a:defRPr/>
            </a:pPr>
            <a:fld id="{A0FF309B-8EE2-4BFC-A4C2-90B9FE94D48A}" type="slidenum">
              <a:rPr lang="it-IT" altLang="en-US"/>
              <a:pPr>
                <a:defRPr/>
              </a:pPr>
              <a:t>4</a:t>
            </a:fld>
            <a:endParaRPr lang="it-IT" altLang="en-US"/>
          </a:p>
        </p:txBody>
      </p:sp>
      <p:sp>
        <p:nvSpPr>
          <p:cNvPr id="35844" name="Rectangle 2"/>
          <p:cNvSpPr>
            <a:spLocks noChangeArrowheads="1"/>
          </p:cNvSpPr>
          <p:nvPr/>
        </p:nvSpPr>
        <p:spPr bwMode="auto">
          <a:xfrm>
            <a:off x="997528" y="404813"/>
            <a:ext cx="10390908"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lnSpc>
                <a:spcPct val="140000"/>
              </a:lnSpc>
              <a:spcBef>
                <a:spcPct val="20000"/>
              </a:spcBef>
              <a:buClr>
                <a:schemeClr val="tx1"/>
              </a:buClr>
              <a:buSzPct val="65000"/>
              <a:buFont typeface="Wingdings" pitchFamily="2" charset="2"/>
              <a:buChar char="Ø"/>
            </a:pPr>
            <a:r>
              <a:rPr lang="it-IT" sz="2000" dirty="0"/>
              <a:t> Il problema fondamentale dell’attività di prestito è duplice: da un lato, </a:t>
            </a:r>
            <a:r>
              <a:rPr lang="it-IT" sz="2000" b="1" u="sng" dirty="0"/>
              <a:t>valutare la capacità di rimborso del singolo debitore</a:t>
            </a:r>
            <a:r>
              <a:rPr lang="it-IT" sz="2000" dirty="0"/>
              <a:t> (dunque il rischio associato alla singola operazione che può trasformarsi in perdita per la banca); dall’altro realizzare la </a:t>
            </a:r>
            <a:r>
              <a:rPr lang="it-IT" sz="2000" b="1" u="sng" dirty="0"/>
              <a:t>migliore combinazione possibile di operazioni</a:t>
            </a:r>
            <a:r>
              <a:rPr lang="it-IT" sz="2000" dirty="0"/>
              <a:t>, tenendo conto della relazione rischio – rendimento di ciascuna di esse.</a:t>
            </a:r>
          </a:p>
          <a:p>
            <a:pPr algn="just">
              <a:lnSpc>
                <a:spcPct val="140000"/>
              </a:lnSpc>
              <a:spcBef>
                <a:spcPct val="20000"/>
              </a:spcBef>
              <a:buClr>
                <a:schemeClr val="tx1"/>
              </a:buClr>
              <a:buSzPct val="65000"/>
              <a:buFont typeface="Wingdings" pitchFamily="2" charset="2"/>
              <a:buChar char="Ø"/>
            </a:pPr>
            <a:r>
              <a:rPr lang="it-IT" sz="2000" dirty="0"/>
              <a:t> Questi due elementi definiscono i </a:t>
            </a:r>
            <a:r>
              <a:rPr lang="it-IT" sz="2000" b="1" u="sng" dirty="0"/>
              <a:t>due aspetti fondamentali</a:t>
            </a:r>
            <a:r>
              <a:rPr lang="it-IT" sz="2000" dirty="0"/>
              <a:t> dell’attività di prestito di una banca:</a:t>
            </a:r>
          </a:p>
        </p:txBody>
      </p:sp>
      <p:sp>
        <p:nvSpPr>
          <p:cNvPr id="35845" name="Text Box 3"/>
          <p:cNvSpPr txBox="1">
            <a:spLocks noChangeArrowheads="1"/>
          </p:cNvSpPr>
          <p:nvPr/>
        </p:nvSpPr>
        <p:spPr bwMode="auto">
          <a:xfrm>
            <a:off x="997528" y="4028025"/>
            <a:ext cx="3095625" cy="1254125"/>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40000"/>
              </a:lnSpc>
              <a:spcBef>
                <a:spcPct val="50000"/>
              </a:spcBef>
            </a:pPr>
            <a:r>
              <a:rPr lang="it-IT"/>
              <a:t>La valutazione del </a:t>
            </a:r>
            <a:r>
              <a:rPr lang="it-IT" u="sng"/>
              <a:t>rischio della singola operazione</a:t>
            </a:r>
            <a:r>
              <a:rPr lang="it-IT"/>
              <a:t> (selezione dei prestiti)</a:t>
            </a:r>
          </a:p>
        </p:txBody>
      </p:sp>
      <p:sp>
        <p:nvSpPr>
          <p:cNvPr id="35846" name="Text Box 4"/>
          <p:cNvSpPr txBox="1">
            <a:spLocks noChangeArrowheads="1"/>
          </p:cNvSpPr>
          <p:nvPr/>
        </p:nvSpPr>
        <p:spPr bwMode="auto">
          <a:xfrm>
            <a:off x="4597976" y="4028025"/>
            <a:ext cx="6547571" cy="1615827"/>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10000"/>
              </a:lnSpc>
              <a:spcBef>
                <a:spcPct val="50000"/>
              </a:spcBef>
            </a:pPr>
            <a:r>
              <a:rPr lang="it-IT"/>
              <a:t>La costruzione del portafoglio prestiti nel suo complesso (politica dei prestiti), composta a sua volta dalla decisione sulla </a:t>
            </a:r>
            <a:r>
              <a:rPr lang="it-IT" u="sng"/>
              <a:t>dimensione</a:t>
            </a:r>
            <a:r>
              <a:rPr lang="it-IT"/>
              <a:t> del portafoglio e dalla </a:t>
            </a:r>
            <a:r>
              <a:rPr lang="it-IT" u="sng"/>
              <a:t>distribuzione al suo interno fra le singole operazioni</a:t>
            </a:r>
            <a:r>
              <a:rPr lang="it-IT"/>
              <a:t> (aspetti della diversificazione, della ripartizione e del frazionamento dei fidi).</a:t>
            </a:r>
          </a:p>
        </p:txBody>
      </p:sp>
      <p:sp>
        <p:nvSpPr>
          <p:cNvPr id="35847" name="Line 5"/>
          <p:cNvSpPr>
            <a:spLocks noChangeShapeType="1"/>
          </p:cNvSpPr>
          <p:nvPr/>
        </p:nvSpPr>
        <p:spPr bwMode="auto">
          <a:xfrm flipH="1">
            <a:off x="3445452" y="2803051"/>
            <a:ext cx="2116713" cy="100907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8" name="Line 6"/>
          <p:cNvSpPr>
            <a:spLocks noChangeShapeType="1"/>
          </p:cNvSpPr>
          <p:nvPr/>
        </p:nvSpPr>
        <p:spPr bwMode="auto">
          <a:xfrm>
            <a:off x="5562165" y="2803051"/>
            <a:ext cx="1340862" cy="100907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199628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B13FA03E-A9EF-452A-88C2-7F59F17FF967}" type="slidenum">
              <a:rPr lang="it-IT" altLang="en-US"/>
              <a:pPr>
                <a:defRPr/>
              </a:pPr>
              <a:t>5</a:t>
            </a:fld>
            <a:endParaRPr lang="it-IT" altLang="en-US"/>
          </a:p>
        </p:txBody>
      </p:sp>
      <p:sp>
        <p:nvSpPr>
          <p:cNvPr id="36868" name="Rectangle 2"/>
          <p:cNvSpPr>
            <a:spLocks noGrp="1" noChangeArrowheads="1"/>
          </p:cNvSpPr>
          <p:nvPr>
            <p:ph type="title" idx="4294967295"/>
          </p:nvPr>
        </p:nvSpPr>
        <p:spPr>
          <a:xfrm>
            <a:off x="609023" y="204932"/>
            <a:ext cx="8147050" cy="647700"/>
          </a:xfrm>
          <a:extLst>
            <a:ext uri="{909E8E84-426E-40DD-AFC4-6F175D3DCCD1}">
              <a14:hiddenFill xmlns:a14="http://schemas.microsoft.com/office/drawing/2010/main">
                <a:solidFill>
                  <a:srgbClr val="66FFFF"/>
                </a:solidFill>
              </a14:hiddenFill>
            </a:ext>
          </a:extLst>
        </p:spPr>
        <p:txBody>
          <a:bodyPr/>
          <a:lstStyle/>
          <a:p>
            <a:pPr eaLnBrk="1" hangingPunct="1"/>
            <a:r>
              <a:rPr lang="it-IT" sz="2900" b="1" dirty="0"/>
              <a:t>Il rischio di credito: gli strumenti di analisi</a:t>
            </a:r>
          </a:p>
        </p:txBody>
      </p:sp>
      <p:sp>
        <p:nvSpPr>
          <p:cNvPr id="36869" name="Text Box 3"/>
          <p:cNvSpPr txBox="1">
            <a:spLocks noChangeArrowheads="1"/>
          </p:cNvSpPr>
          <p:nvPr/>
        </p:nvSpPr>
        <p:spPr bwMode="auto">
          <a:xfrm>
            <a:off x="847004" y="1060451"/>
            <a:ext cx="10723417"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30000"/>
              </a:lnSpc>
              <a:spcBef>
                <a:spcPct val="50000"/>
              </a:spcBef>
              <a:buFontTx/>
              <a:buChar char="•"/>
            </a:pPr>
            <a:r>
              <a:rPr lang="it-IT" sz="2000" dirty="0"/>
              <a:t> L’attività di prestito espone la banca a rischi di perdita – parziale o totale – del capitale prestato in caso di insolvenza definitiva del debitore (</a:t>
            </a:r>
            <a:r>
              <a:rPr lang="it-IT" sz="2000" b="1" dirty="0"/>
              <a:t>rischio economico</a:t>
            </a:r>
            <a:r>
              <a:rPr lang="it-IT" sz="2000" dirty="0"/>
              <a:t>) o costi finanziari dovuti a tensioni impreviste nella gestione della liquidità, a seguito di ritardi nei pagamenti di capitale o interessi alle scadenze convenute (</a:t>
            </a:r>
            <a:r>
              <a:rPr lang="it-IT" sz="2000" b="1" dirty="0"/>
              <a:t>rischio finanziario</a:t>
            </a:r>
            <a:r>
              <a:rPr lang="it-IT" sz="2000" dirty="0"/>
              <a:t>). </a:t>
            </a:r>
          </a:p>
          <a:p>
            <a:pPr algn="just" eaLnBrk="1" hangingPunct="1">
              <a:lnSpc>
                <a:spcPct val="130000"/>
              </a:lnSpc>
              <a:spcBef>
                <a:spcPct val="50000"/>
              </a:spcBef>
              <a:buFontTx/>
              <a:buChar char="•"/>
            </a:pPr>
            <a:r>
              <a:rPr lang="it-IT" sz="2000" dirty="0"/>
              <a:t>La congiunzione tra rischio economico e rischio finanziario concorre a determinare la qualità dei prestiti, secondo una scala che in ordine decrescente comprende prestiti vivi, partite incagliate, sofferenze e dubbi esiti. </a:t>
            </a:r>
          </a:p>
          <a:p>
            <a:pPr algn="just" eaLnBrk="1" hangingPunct="1">
              <a:lnSpc>
                <a:spcPct val="130000"/>
              </a:lnSpc>
              <a:spcBef>
                <a:spcPct val="50000"/>
              </a:spcBef>
              <a:buFontTx/>
              <a:buChar char="•"/>
            </a:pPr>
            <a:r>
              <a:rPr lang="it-IT" sz="2000" dirty="0"/>
              <a:t>Rispetto alla valutazione, assunzione e gestione del rischio </a:t>
            </a:r>
            <a:r>
              <a:rPr lang="it-IT" sz="2000" b="1" u="sng" dirty="0"/>
              <a:t>cinque</a:t>
            </a:r>
            <a:r>
              <a:rPr lang="it-IT" sz="2000" dirty="0"/>
              <a:t> sono le fasi nelle quali avviene l’elaborazione, da parte della banca, delle opportune informazioni:</a:t>
            </a:r>
          </a:p>
        </p:txBody>
      </p:sp>
    </p:spTree>
    <p:extLst>
      <p:ext uri="{BB962C8B-B14F-4D97-AF65-F5344CB8AC3E}">
        <p14:creationId xmlns:p14="http://schemas.microsoft.com/office/powerpoint/2010/main" val="2267444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numero diapositiva 5"/>
          <p:cNvSpPr>
            <a:spLocks noGrp="1"/>
          </p:cNvSpPr>
          <p:nvPr>
            <p:ph type="sldNum" sz="quarter" idx="12"/>
          </p:nvPr>
        </p:nvSpPr>
        <p:spPr/>
        <p:txBody>
          <a:bodyPr/>
          <a:lstStyle/>
          <a:p>
            <a:pPr>
              <a:defRPr/>
            </a:pPr>
            <a:fld id="{500EC370-D646-4B0F-8FEB-0DAA1F002E5C}" type="slidenum">
              <a:rPr lang="it-IT" altLang="en-US"/>
              <a:pPr>
                <a:defRPr/>
              </a:pPr>
              <a:t>6</a:t>
            </a:fld>
            <a:endParaRPr lang="it-IT" altLang="en-US"/>
          </a:p>
        </p:txBody>
      </p:sp>
      <p:sp>
        <p:nvSpPr>
          <p:cNvPr id="37892" name="Rectangle 2"/>
          <p:cNvSpPr>
            <a:spLocks noGrp="1" noChangeArrowheads="1"/>
          </p:cNvSpPr>
          <p:nvPr>
            <p:ph type="title" idx="4294967295"/>
          </p:nvPr>
        </p:nvSpPr>
        <p:spPr>
          <a:xfrm>
            <a:off x="525896" y="192087"/>
            <a:ext cx="8147050" cy="647700"/>
          </a:xfrm>
          <a:extLst>
            <a:ext uri="{909E8E84-426E-40DD-AFC4-6F175D3DCCD1}">
              <a14:hiddenFill xmlns:a14="http://schemas.microsoft.com/office/drawing/2010/main">
                <a:solidFill>
                  <a:srgbClr val="66FFFF"/>
                </a:solidFill>
              </a14:hiddenFill>
            </a:ext>
          </a:extLst>
        </p:spPr>
        <p:txBody>
          <a:bodyPr/>
          <a:lstStyle/>
          <a:p>
            <a:pPr eaLnBrk="1" hangingPunct="1"/>
            <a:r>
              <a:rPr lang="it-IT" sz="2900" b="1" dirty="0"/>
              <a:t>Il rischio di credito: gli strumenti di analisi</a:t>
            </a:r>
          </a:p>
        </p:txBody>
      </p:sp>
      <p:sp>
        <p:nvSpPr>
          <p:cNvPr id="37893" name="Text Box 3"/>
          <p:cNvSpPr txBox="1">
            <a:spLocks noChangeArrowheads="1"/>
          </p:cNvSpPr>
          <p:nvPr/>
        </p:nvSpPr>
        <p:spPr bwMode="auto">
          <a:xfrm>
            <a:off x="401782" y="1252582"/>
            <a:ext cx="11097491" cy="4365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0000"/>
              </a:lnSpc>
              <a:spcBef>
                <a:spcPct val="50000"/>
              </a:spcBef>
            </a:pPr>
            <a:r>
              <a:rPr lang="it-IT" sz="2000" b="1"/>
              <a:t>Selezione</a:t>
            </a:r>
            <a:r>
              <a:rPr lang="it-IT" sz="2000"/>
              <a:t> delle iniziative da finanziare (definizione del rating interno) </a:t>
            </a:r>
          </a:p>
        </p:txBody>
      </p:sp>
      <p:sp>
        <p:nvSpPr>
          <p:cNvPr id="37894" name="Text Box 4"/>
          <p:cNvSpPr txBox="1">
            <a:spLocks noChangeArrowheads="1"/>
          </p:cNvSpPr>
          <p:nvPr/>
        </p:nvSpPr>
        <p:spPr bwMode="auto">
          <a:xfrm>
            <a:off x="401782" y="2349501"/>
            <a:ext cx="11097491" cy="138499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it-IT" sz="2000" b="1" dirty="0"/>
              <a:t>Definizione del tasso.</a:t>
            </a:r>
            <a:r>
              <a:rPr lang="it-IT" sz="2000" dirty="0"/>
              <a:t> </a:t>
            </a:r>
          </a:p>
          <a:p>
            <a:pPr algn="just" eaLnBrk="1" hangingPunct="1">
              <a:spcBef>
                <a:spcPct val="20000"/>
              </a:spcBef>
            </a:pPr>
            <a:r>
              <a:rPr lang="it-IT" sz="2000" dirty="0"/>
              <a:t>Il tasso praticato viene definito in base al rischio sopportato (rating assegnato), della redditività attesa sul capitale di rischio assorbito dal prestito, nonché dei costi finanziari e operativi connessi all’operazione;</a:t>
            </a:r>
          </a:p>
        </p:txBody>
      </p:sp>
      <p:sp>
        <p:nvSpPr>
          <p:cNvPr id="37895" name="Text Box 5"/>
          <p:cNvSpPr txBox="1">
            <a:spLocks noChangeArrowheads="1"/>
          </p:cNvSpPr>
          <p:nvPr/>
        </p:nvSpPr>
        <p:spPr bwMode="auto">
          <a:xfrm>
            <a:off x="401782" y="3948665"/>
            <a:ext cx="11097491" cy="49244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30000"/>
              </a:lnSpc>
              <a:spcBef>
                <a:spcPct val="20000"/>
              </a:spcBef>
            </a:pPr>
            <a:r>
              <a:rPr lang="it-IT" sz="2000" b="1"/>
              <a:t>Gestione e monitoraggio</a:t>
            </a:r>
            <a:r>
              <a:rPr lang="it-IT" sz="2000"/>
              <a:t> (ovvero controllo e revisione periodica dei rapporti);</a:t>
            </a:r>
          </a:p>
        </p:txBody>
      </p:sp>
      <p:sp>
        <p:nvSpPr>
          <p:cNvPr id="37896" name="Text Box 6"/>
          <p:cNvSpPr txBox="1">
            <a:spLocks noChangeArrowheads="1"/>
          </p:cNvSpPr>
          <p:nvPr/>
        </p:nvSpPr>
        <p:spPr bwMode="auto">
          <a:xfrm>
            <a:off x="401782" y="4647605"/>
            <a:ext cx="11097491" cy="4984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30000"/>
              </a:lnSpc>
              <a:spcBef>
                <a:spcPct val="20000"/>
              </a:spcBef>
            </a:pPr>
            <a:r>
              <a:rPr lang="it-IT" sz="2000" b="1"/>
              <a:t>Gestione di portafoglio</a:t>
            </a:r>
          </a:p>
        </p:txBody>
      </p:sp>
      <p:sp>
        <p:nvSpPr>
          <p:cNvPr id="37897" name="Text Box 7"/>
          <p:cNvSpPr txBox="1">
            <a:spLocks noChangeArrowheads="1"/>
          </p:cNvSpPr>
          <p:nvPr/>
        </p:nvSpPr>
        <p:spPr bwMode="auto">
          <a:xfrm>
            <a:off x="401782" y="1805855"/>
            <a:ext cx="11097491" cy="4365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0000"/>
              </a:lnSpc>
              <a:spcBef>
                <a:spcPct val="50000"/>
              </a:spcBef>
            </a:pPr>
            <a:r>
              <a:rPr lang="it-IT" sz="2000" b="1"/>
              <a:t>Decisione di affidamento</a:t>
            </a:r>
            <a:r>
              <a:rPr lang="it-IT" sz="2000" u="sng"/>
              <a:t> </a:t>
            </a:r>
            <a:r>
              <a:rPr lang="it-IT" sz="2000"/>
              <a:t>e scelta della struttura tecnica</a:t>
            </a:r>
          </a:p>
        </p:txBody>
      </p:sp>
      <p:sp>
        <p:nvSpPr>
          <p:cNvPr id="37898" name="Text Box 8"/>
          <p:cNvSpPr txBox="1">
            <a:spLocks noChangeArrowheads="1"/>
          </p:cNvSpPr>
          <p:nvPr/>
        </p:nvSpPr>
        <p:spPr bwMode="auto">
          <a:xfrm>
            <a:off x="1024544" y="5512420"/>
            <a:ext cx="9531926" cy="581025"/>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1600" dirty="0"/>
              <a:t>La prima fase della valutazione del rischio coincide in larga misura con la tradizionale </a:t>
            </a:r>
            <a:r>
              <a:rPr lang="it-IT" sz="1600" b="1" dirty="0"/>
              <a:t>istruttoria di fido</a:t>
            </a:r>
            <a:r>
              <a:rPr lang="it-IT" sz="1600" dirty="0"/>
              <a:t>. L’assegnazione di un rating sintetizza il rischio percepito dalla banca</a:t>
            </a:r>
          </a:p>
        </p:txBody>
      </p:sp>
    </p:spTree>
    <p:extLst>
      <p:ext uri="{BB962C8B-B14F-4D97-AF65-F5344CB8AC3E}">
        <p14:creationId xmlns:p14="http://schemas.microsoft.com/office/powerpoint/2010/main" val="1141260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pPr>
              <a:defRPr/>
            </a:pPr>
            <a:fld id="{936105F8-38FF-41B5-B33E-FC0D42E1B9C0}" type="slidenum">
              <a:rPr lang="it-IT" altLang="en-US"/>
              <a:pPr>
                <a:defRPr/>
              </a:pPr>
              <a:t>7</a:t>
            </a:fld>
            <a:endParaRPr lang="it-IT" altLang="en-US"/>
          </a:p>
        </p:txBody>
      </p:sp>
      <p:sp>
        <p:nvSpPr>
          <p:cNvPr id="38916" name="Rectangle 2"/>
          <p:cNvSpPr>
            <a:spLocks noGrp="1" noChangeArrowheads="1"/>
          </p:cNvSpPr>
          <p:nvPr>
            <p:ph idx="4294967295"/>
          </p:nvPr>
        </p:nvSpPr>
        <p:spPr>
          <a:xfrm>
            <a:off x="443344" y="340608"/>
            <a:ext cx="11443855" cy="1584325"/>
          </a:xfrm>
        </p:spPr>
        <p:txBody>
          <a:bodyPr/>
          <a:lstStyle/>
          <a:p>
            <a:pPr marL="0" indent="0" algn="just">
              <a:lnSpc>
                <a:spcPct val="120000"/>
              </a:lnSpc>
              <a:buClr>
                <a:schemeClr val="tx1"/>
              </a:buClr>
              <a:buNone/>
            </a:pPr>
            <a:r>
              <a:rPr lang="it-IT" sz="2000" dirty="0"/>
              <a:t>La valutazione del rischio è sostanzialmente un problema di </a:t>
            </a:r>
            <a:r>
              <a:rPr lang="it-IT" sz="2000" u="sng" dirty="0"/>
              <a:t>trattamento delle informazioni</a:t>
            </a:r>
            <a:r>
              <a:rPr lang="it-IT" sz="2000" dirty="0"/>
              <a:t> disponibili e va a costituire il nucleo centrale del criterio di valutazione dei fidi adottato da ciascuna banca, il quale si esplica nelle due seguenti fasi:</a:t>
            </a:r>
          </a:p>
        </p:txBody>
      </p:sp>
      <p:sp>
        <p:nvSpPr>
          <p:cNvPr id="38917" name="Text Box 3"/>
          <p:cNvSpPr txBox="1">
            <a:spLocks noChangeArrowheads="1"/>
          </p:cNvSpPr>
          <p:nvPr/>
        </p:nvSpPr>
        <p:spPr bwMode="auto">
          <a:xfrm>
            <a:off x="748145" y="5043309"/>
            <a:ext cx="10834255" cy="1200329"/>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it-IT" dirty="0"/>
              <a:t>Il rischio del singolo prestito, una volta valutato ed assunto, può essere gestito; si può cioè decidere se mantenerlo, perché si integra efficacemente col portafoglio prestiti posseduto, o trasferirlo (con la </a:t>
            </a:r>
            <a:r>
              <a:rPr lang="it-IT" i="1" dirty="0" err="1"/>
              <a:t>securitisation</a:t>
            </a:r>
            <a:r>
              <a:rPr lang="it-IT" dirty="0"/>
              <a:t> o col ricorso ai </a:t>
            </a:r>
            <a:r>
              <a:rPr lang="it-IT" i="1" dirty="0"/>
              <a:t>credit </a:t>
            </a:r>
            <a:r>
              <a:rPr lang="it-IT" i="1" dirty="0" err="1"/>
              <a:t>derivatives</a:t>
            </a:r>
            <a:r>
              <a:rPr lang="it-IT" i="1" dirty="0"/>
              <a:t>)</a:t>
            </a:r>
            <a:r>
              <a:rPr lang="it-IT" dirty="0"/>
              <a:t> qualora le sue caratteristiche non coincidano con le combinazioni rischio-rendimento desiderate.</a:t>
            </a:r>
          </a:p>
        </p:txBody>
      </p:sp>
      <p:sp>
        <p:nvSpPr>
          <p:cNvPr id="38918" name="Text Box 4"/>
          <p:cNvSpPr txBox="1">
            <a:spLocks noChangeArrowheads="1"/>
          </p:cNvSpPr>
          <p:nvPr/>
        </p:nvSpPr>
        <p:spPr bwMode="auto">
          <a:xfrm>
            <a:off x="2063751" y="2852738"/>
            <a:ext cx="2663825" cy="406400"/>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000" b="1"/>
              <a:t>Screening</a:t>
            </a:r>
          </a:p>
        </p:txBody>
      </p:sp>
      <p:sp>
        <p:nvSpPr>
          <p:cNvPr id="38919" name="Line 5"/>
          <p:cNvSpPr>
            <a:spLocks noChangeShapeType="1"/>
          </p:cNvSpPr>
          <p:nvPr/>
        </p:nvSpPr>
        <p:spPr bwMode="auto">
          <a:xfrm>
            <a:off x="4943476" y="2997200"/>
            <a:ext cx="720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20" name="Text Box 6"/>
          <p:cNvSpPr txBox="1">
            <a:spLocks noChangeArrowheads="1"/>
          </p:cNvSpPr>
          <p:nvPr/>
        </p:nvSpPr>
        <p:spPr bwMode="auto">
          <a:xfrm>
            <a:off x="5808663" y="2420939"/>
            <a:ext cx="439261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20000"/>
              </a:lnSpc>
              <a:spcBef>
                <a:spcPct val="50000"/>
              </a:spcBef>
            </a:pPr>
            <a:r>
              <a:rPr lang="it-IT" sz="2000" u="sng"/>
              <a:t>Prima</a:t>
            </a:r>
            <a:r>
              <a:rPr lang="it-IT" sz="2000"/>
              <a:t> della concessione del prestito viene effettuata la selezione della domande di credito da soddisfare </a:t>
            </a:r>
          </a:p>
        </p:txBody>
      </p:sp>
      <p:sp>
        <p:nvSpPr>
          <p:cNvPr id="38921" name="Text Box 7"/>
          <p:cNvSpPr txBox="1">
            <a:spLocks noChangeArrowheads="1"/>
          </p:cNvSpPr>
          <p:nvPr/>
        </p:nvSpPr>
        <p:spPr bwMode="auto">
          <a:xfrm>
            <a:off x="1992314" y="4076700"/>
            <a:ext cx="2663825" cy="406400"/>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000" b="1"/>
              <a:t>Monitoring</a:t>
            </a:r>
          </a:p>
        </p:txBody>
      </p:sp>
      <p:sp>
        <p:nvSpPr>
          <p:cNvPr id="38922" name="Line 8"/>
          <p:cNvSpPr>
            <a:spLocks noChangeShapeType="1"/>
          </p:cNvSpPr>
          <p:nvPr/>
        </p:nvSpPr>
        <p:spPr bwMode="auto">
          <a:xfrm>
            <a:off x="4943476" y="4221163"/>
            <a:ext cx="720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23" name="Text Box 9"/>
          <p:cNvSpPr txBox="1">
            <a:spLocks noChangeArrowheads="1"/>
          </p:cNvSpPr>
          <p:nvPr/>
        </p:nvSpPr>
        <p:spPr bwMode="auto">
          <a:xfrm>
            <a:off x="5808663" y="3860801"/>
            <a:ext cx="4392612"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it-IT" sz="2000" u="sng"/>
              <a:t>Durante</a:t>
            </a:r>
            <a:r>
              <a:rPr lang="it-IT" sz="2000"/>
              <a:t> la vita del prestito, consiste nell’azione di sorveglianza che accompagna il prestito stesso</a:t>
            </a:r>
          </a:p>
        </p:txBody>
      </p:sp>
    </p:spTree>
    <p:extLst>
      <p:ext uri="{BB962C8B-B14F-4D97-AF65-F5344CB8AC3E}">
        <p14:creationId xmlns:p14="http://schemas.microsoft.com/office/powerpoint/2010/main" val="954568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0CB0BE2D-BE6D-4F8C-8EA2-578E274DCE01}" type="slidenum">
              <a:rPr lang="it-IT" altLang="en-US"/>
              <a:pPr>
                <a:defRPr/>
              </a:pPr>
              <a:t>8</a:t>
            </a:fld>
            <a:endParaRPr lang="it-IT" altLang="en-US"/>
          </a:p>
        </p:txBody>
      </p:sp>
      <p:sp>
        <p:nvSpPr>
          <p:cNvPr id="39940" name="Rectangle 2"/>
          <p:cNvSpPr>
            <a:spLocks noGrp="1" noChangeArrowheads="1"/>
          </p:cNvSpPr>
          <p:nvPr>
            <p:ph idx="4294967295"/>
          </p:nvPr>
        </p:nvSpPr>
        <p:spPr>
          <a:xfrm>
            <a:off x="374074" y="416503"/>
            <a:ext cx="11208326" cy="2663825"/>
          </a:xfrm>
        </p:spPr>
        <p:txBody>
          <a:bodyPr/>
          <a:lstStyle/>
          <a:p>
            <a:pPr algn="just" eaLnBrk="1" hangingPunct="1">
              <a:lnSpc>
                <a:spcPct val="110000"/>
              </a:lnSpc>
              <a:buClr>
                <a:schemeClr val="tx1"/>
              </a:buClr>
              <a:buFont typeface="Wingdings" pitchFamily="2" charset="2"/>
              <a:buNone/>
            </a:pPr>
            <a:r>
              <a:rPr lang="it-IT" sz="1700" dirty="0"/>
              <a:t>La quantità e la qualità delle informazioni disponibili dipendono ovviamente:</a:t>
            </a:r>
          </a:p>
          <a:p>
            <a:pPr algn="just" eaLnBrk="1" hangingPunct="1">
              <a:lnSpc>
                <a:spcPct val="110000"/>
              </a:lnSpc>
              <a:buClr>
                <a:schemeClr val="tx1"/>
              </a:buClr>
              <a:buFont typeface="Wingdings" pitchFamily="2" charset="2"/>
              <a:buAutoNum type="arabicParenR"/>
            </a:pPr>
            <a:r>
              <a:rPr lang="it-IT" sz="1700" dirty="0" smtClean="0"/>
              <a:t> da </a:t>
            </a:r>
            <a:r>
              <a:rPr lang="it-IT" sz="1700" dirty="0"/>
              <a:t>molti fattori di natura istituzionale (l’attendibilità dell’informazione contabile disponibile; la disponibilità dell’impresa a fornire informazioni di tipo riservato, la capacità della banca di produrre informazioni interne, la possibilità di consultare database informatici - come quello della Centrale Rischi - per rilevare l’esposizione debitoria del richiedente verso il sistema), </a:t>
            </a:r>
          </a:p>
          <a:p>
            <a:pPr algn="just" eaLnBrk="1" hangingPunct="1">
              <a:lnSpc>
                <a:spcPct val="110000"/>
              </a:lnSpc>
              <a:buClr>
                <a:schemeClr val="tx1"/>
              </a:buClr>
              <a:buFont typeface="Wingdings" pitchFamily="2" charset="2"/>
              <a:buAutoNum type="arabicParenR"/>
            </a:pPr>
            <a:r>
              <a:rPr lang="it-IT" sz="1700" dirty="0" smtClean="0"/>
              <a:t> dalle </a:t>
            </a:r>
            <a:r>
              <a:rPr lang="it-IT" sz="1700" dirty="0"/>
              <a:t>modalità specifiche che assume il rapporto banca-impresa e dall’intensità del rapporto di clientela che lega la seconda alla prima.</a:t>
            </a:r>
          </a:p>
        </p:txBody>
      </p:sp>
      <p:sp>
        <p:nvSpPr>
          <p:cNvPr id="39941" name="Text Box 3"/>
          <p:cNvSpPr txBox="1">
            <a:spLocks noChangeArrowheads="1"/>
          </p:cNvSpPr>
          <p:nvPr/>
        </p:nvSpPr>
        <p:spPr bwMode="auto">
          <a:xfrm>
            <a:off x="512618" y="3294064"/>
            <a:ext cx="10584872" cy="2234458"/>
          </a:xfrm>
          <a:prstGeom prst="rect">
            <a:avLst/>
          </a:prstGeom>
          <a:noFill/>
          <a:ln w="9525">
            <a:solidFill>
              <a:schemeClr val="tx1"/>
            </a:solidFill>
            <a:prstDash val="lgDash"/>
            <a:miter lim="800000"/>
            <a:headEnd/>
            <a:tailEnd/>
          </a:ln>
          <a:effectLst/>
          <a:extLst>
            <a:ext uri="{909E8E84-426E-40DD-AFC4-6F175D3DCCD1}">
              <a14:hiddenFill xmlns:a14="http://schemas.microsoft.com/office/drawing/2010/main">
                <a:solidFill>
                  <a:srgbClr val="99FF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20000"/>
              </a:lnSpc>
            </a:pPr>
            <a:r>
              <a:rPr lang="it-IT" sz="1600"/>
              <a:t>Le relazioni di clientela (</a:t>
            </a:r>
            <a:r>
              <a:rPr lang="it-IT" sz="1600" i="1"/>
              <a:t>customer relationship</a:t>
            </a:r>
            <a:r>
              <a:rPr lang="it-IT" sz="1600"/>
              <a:t>) indicano l’esistenza di un rapporto d’affari tra banca e cliente dal quale prende avvio uno scambio intenso e completo che si estendende ad una molteplicità di servizi bancari. </a:t>
            </a:r>
          </a:p>
          <a:p>
            <a:pPr algn="just" eaLnBrk="1" hangingPunct="1">
              <a:lnSpc>
                <a:spcPct val="120000"/>
              </a:lnSpc>
            </a:pPr>
            <a:endParaRPr lang="it-IT" sz="1600"/>
          </a:p>
          <a:p>
            <a:pPr algn="just" eaLnBrk="1" hangingPunct="1">
              <a:lnSpc>
                <a:spcPct val="120000"/>
              </a:lnSpc>
            </a:pPr>
            <a:r>
              <a:rPr lang="it-IT" sz="1600"/>
              <a:t>Si possono così realizzare numerosi benefici per i contraenti, fra i quali i più importanti sono la stabilizzazione del costo dei finanziamenti per l’impresa e l’accesso alle informazioni riservate per la banca; questi benefici, infine, possono trasformarsi in altrettanti incentivi affinché il rapporto permanga nel tempo e si estenda a tutti i servizi possibili. (</a:t>
            </a:r>
            <a:r>
              <a:rPr lang="it-IT" sz="2000" b="1"/>
              <a:t>concetto di relationship banking</a:t>
            </a:r>
            <a:r>
              <a:rPr lang="it-IT" sz="1600"/>
              <a:t>)</a:t>
            </a:r>
          </a:p>
        </p:txBody>
      </p:sp>
    </p:spTree>
    <p:extLst>
      <p:ext uri="{BB962C8B-B14F-4D97-AF65-F5344CB8AC3E}">
        <p14:creationId xmlns:p14="http://schemas.microsoft.com/office/powerpoint/2010/main" val="1732998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998AAB20-A587-45CE-B82D-AAA3784CFF4E}" type="slidenum">
              <a:rPr lang="it-IT" altLang="en-US"/>
              <a:pPr>
                <a:defRPr/>
              </a:pPr>
              <a:t>9</a:t>
            </a:fld>
            <a:endParaRPr lang="it-IT" altLang="en-US"/>
          </a:p>
        </p:txBody>
      </p:sp>
      <p:sp>
        <p:nvSpPr>
          <p:cNvPr id="40964" name="Rectangle 2"/>
          <p:cNvSpPr>
            <a:spLocks noGrp="1" noChangeArrowheads="1"/>
          </p:cNvSpPr>
          <p:nvPr>
            <p:ph type="title" idx="4294967295"/>
          </p:nvPr>
        </p:nvSpPr>
        <p:spPr>
          <a:xfrm>
            <a:off x="193964" y="235621"/>
            <a:ext cx="10058400" cy="1450975"/>
          </a:xfrm>
        </p:spPr>
        <p:txBody>
          <a:bodyPr anchor="t"/>
          <a:lstStyle/>
          <a:p>
            <a:pPr eaLnBrk="1" hangingPunct="1"/>
            <a:r>
              <a:rPr lang="it-IT" sz="3200" b="1" dirty="0"/>
              <a:t>La composizione del portafoglio prestiti</a:t>
            </a:r>
          </a:p>
        </p:txBody>
      </p:sp>
      <p:sp>
        <p:nvSpPr>
          <p:cNvPr id="40965" name="Rectangle 3"/>
          <p:cNvSpPr>
            <a:spLocks noGrp="1" noChangeArrowheads="1"/>
          </p:cNvSpPr>
          <p:nvPr>
            <p:ph idx="4294967295"/>
          </p:nvPr>
        </p:nvSpPr>
        <p:spPr>
          <a:xfrm>
            <a:off x="734291" y="1125538"/>
            <a:ext cx="10792691" cy="5005387"/>
          </a:xfrm>
        </p:spPr>
        <p:txBody>
          <a:bodyPr>
            <a:normAutofit/>
          </a:bodyPr>
          <a:lstStyle/>
          <a:p>
            <a:pPr marL="0" indent="0">
              <a:lnSpc>
                <a:spcPct val="130000"/>
              </a:lnSpc>
              <a:buNone/>
            </a:pPr>
            <a:r>
              <a:rPr lang="it-IT" sz="2200" dirty="0"/>
              <a:t>In generale la composizione del portafoglio prestiti può avvenire secondo:</a:t>
            </a:r>
          </a:p>
          <a:p>
            <a:pPr marL="0" indent="0">
              <a:lnSpc>
                <a:spcPct val="130000"/>
              </a:lnSpc>
            </a:pPr>
            <a:r>
              <a:rPr lang="it-IT" sz="2200" dirty="0"/>
              <a:t> la categoria di aziende beneficiarie</a:t>
            </a:r>
          </a:p>
          <a:p>
            <a:pPr marL="0" indent="0">
              <a:lnSpc>
                <a:spcPct val="130000"/>
              </a:lnSpc>
            </a:pPr>
            <a:r>
              <a:rPr lang="it-IT" sz="2200" dirty="0"/>
              <a:t> la forma tecnica </a:t>
            </a:r>
          </a:p>
          <a:p>
            <a:pPr marL="0" indent="0">
              <a:lnSpc>
                <a:spcPct val="130000"/>
              </a:lnSpc>
            </a:pPr>
            <a:r>
              <a:rPr lang="it-IT" sz="2200" dirty="0"/>
              <a:t> la scadenza e la denominazione dell’unità di conto</a:t>
            </a:r>
          </a:p>
          <a:p>
            <a:pPr marL="0" indent="0">
              <a:lnSpc>
                <a:spcPct val="130000"/>
              </a:lnSpc>
              <a:buNone/>
            </a:pPr>
            <a:endParaRPr lang="it-IT" sz="2200" dirty="0"/>
          </a:p>
          <a:p>
            <a:pPr marL="0" indent="0" algn="just">
              <a:lnSpc>
                <a:spcPct val="130000"/>
              </a:lnSpc>
              <a:buNone/>
            </a:pPr>
            <a:r>
              <a:rPr lang="it-IT" sz="2200" dirty="0"/>
              <a:t>La composizione del portafoglio prestiti dipende dalle scelte aziendali in relazione, da un lato, alle dimensione e alla struttura organizzativa della banca, dall’altro lato, alle caratteristiche della domanda di credito espressa dai mercati in cui la banca opera </a:t>
            </a:r>
          </a:p>
        </p:txBody>
      </p:sp>
    </p:spTree>
    <p:extLst>
      <p:ext uri="{BB962C8B-B14F-4D97-AF65-F5344CB8AC3E}">
        <p14:creationId xmlns:p14="http://schemas.microsoft.com/office/powerpoint/2010/main" val="3641556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Personalizzato 3">
      <a:dk1>
        <a:sysClr val="windowText" lastClr="000000"/>
      </a:dk1>
      <a:lt1>
        <a:sysClr val="window" lastClr="FFFFFF"/>
      </a:lt1>
      <a:dk2>
        <a:srgbClr val="344068"/>
      </a:dk2>
      <a:lt2>
        <a:srgbClr val="D9E0E6"/>
      </a:lt2>
      <a:accent1>
        <a:srgbClr val="FF0000"/>
      </a:accent1>
      <a:accent2>
        <a:srgbClr val="002060"/>
      </a:accent2>
      <a:accent3>
        <a:srgbClr val="28C4CC"/>
      </a:accent3>
      <a:accent4>
        <a:srgbClr val="42BA97"/>
      </a:accent4>
      <a:accent5>
        <a:srgbClr val="3E8853"/>
      </a:accent5>
      <a:accent6>
        <a:srgbClr val="62A39F"/>
      </a:accent6>
      <a:hlink>
        <a:srgbClr val="6EAC1C"/>
      </a:hlink>
      <a:folHlink>
        <a:srgbClr val="B26B02"/>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 TB 2019</Template>
  <TotalTime>583</TotalTime>
  <Words>2215</Words>
  <Application>Microsoft Office PowerPoint</Application>
  <PresentationFormat>Widescreen</PresentationFormat>
  <Paragraphs>151</Paragraphs>
  <Slides>22</Slides>
  <Notes>1</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22</vt:i4>
      </vt:variant>
    </vt:vector>
  </HeadingPairs>
  <TitlesOfParts>
    <vt:vector size="32" baseType="lpstr">
      <vt:lpstr>ＭＳ Ｐゴシック</vt:lpstr>
      <vt:lpstr>Arial</vt:lpstr>
      <vt:lpstr>Arial Narrow</vt:lpstr>
      <vt:lpstr>Arial Rounded MT Bold</vt:lpstr>
      <vt:lpstr>Calibri</vt:lpstr>
      <vt:lpstr>Calibri Light</vt:lpstr>
      <vt:lpstr>Garamond</vt:lpstr>
      <vt:lpstr>Wingdings</vt:lpstr>
      <vt:lpstr>Retrospettivo</vt:lpstr>
      <vt:lpstr>Personalizza struttura</vt:lpstr>
      <vt:lpstr>Corso di Tecnica Bancaria (Cagliari - 2020)</vt:lpstr>
      <vt:lpstr>I prestiti e la gestione del rischio di credito a livello di portafoglio</vt:lpstr>
      <vt:lpstr>I prestiti bancari e l’efficienza allocativa</vt:lpstr>
      <vt:lpstr>Presentazione standard di PowerPoint</vt:lpstr>
      <vt:lpstr>Il rischio di credito: gli strumenti di analisi</vt:lpstr>
      <vt:lpstr>Il rischio di credito: gli strumenti di analisi</vt:lpstr>
      <vt:lpstr>Presentazione standard di PowerPoint</vt:lpstr>
      <vt:lpstr>Presentazione standard di PowerPoint</vt:lpstr>
      <vt:lpstr>La composizione del portafoglio prestiti</vt:lpstr>
      <vt:lpstr>La gestione del rischio a livello di portafoglio</vt:lpstr>
      <vt:lpstr>Presentazione standard di PowerPoint</vt:lpstr>
      <vt:lpstr>Presentazione standard di PowerPoint</vt:lpstr>
      <vt:lpstr>Tipologie di prestiti</vt:lpstr>
      <vt:lpstr>Il Rischio di credito</vt:lpstr>
      <vt:lpstr>In un’accezione ancora più ampia </vt:lpstr>
      <vt:lpstr>All’interno del rischio di credito</vt:lpstr>
      <vt:lpstr>Il rischio di insolvenza</vt:lpstr>
      <vt:lpstr>Stima della Perdita Attesa e la PD</vt:lpstr>
      <vt:lpstr>LGD</vt:lpstr>
      <vt:lpstr>EAD</vt:lpstr>
      <vt:lpstr>Rischio Paese e rischio di credito</vt:lpstr>
      <vt:lpstr>E la perdita inattesa?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Crespi Fabrizio</dc:creator>
  <cp:lastModifiedBy>Crespi Fabrizio</cp:lastModifiedBy>
  <cp:revision>12</cp:revision>
  <dcterms:created xsi:type="dcterms:W3CDTF">2018-05-22T08:25:16Z</dcterms:created>
  <dcterms:modified xsi:type="dcterms:W3CDTF">2020-05-11T08:20:57Z</dcterms:modified>
</cp:coreProperties>
</file>