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F0742-876E-469A-81FB-53BABFC0DCE9}" type="datetimeFigureOut">
              <a:rPr lang="it-IT" smtClean="0"/>
              <a:pPr/>
              <a:t>07/04/2018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8D876-C8D8-46C6-86E0-FF6BA2957B0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Art. 117 Costituzione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784976" cy="6480720"/>
          </a:xfrm>
        </p:spPr>
        <p:txBody>
          <a:bodyPr>
            <a:noAutofit/>
          </a:bodyPr>
          <a:lstStyle/>
          <a:p>
            <a:pPr algn="just"/>
            <a:r>
              <a:rPr lang="it-IT" sz="2000" dirty="0" smtClean="0">
                <a:latin typeface="Garamond" pitchFamily="18" charset="0"/>
              </a:rPr>
              <a:t>Oggetto: Competenza legislativa (e regolamentare) di Stato e Regioni Ordinarie e relativi limiti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 117, comma 1: </a:t>
            </a:r>
            <a:r>
              <a:rPr lang="it-IT" sz="2000" b="1" dirty="0" smtClean="0">
                <a:latin typeface="Garamond" pitchFamily="18" charset="0"/>
              </a:rPr>
              <a:t>I limiti Costituzione, UE (in virtù dell’art 11 </a:t>
            </a:r>
            <a:r>
              <a:rPr lang="it-IT" sz="2000" b="1" dirty="0" err="1" smtClean="0">
                <a:latin typeface="Garamond" pitchFamily="18" charset="0"/>
              </a:rPr>
              <a:t>cost</a:t>
            </a:r>
            <a:r>
              <a:rPr lang="it-IT" sz="2000" b="1" dirty="0" smtClean="0">
                <a:latin typeface="Garamond" pitchFamily="18" charset="0"/>
              </a:rPr>
              <a:t>), Internazionali (in virtù dell’art 10 </a:t>
            </a:r>
            <a:r>
              <a:rPr lang="it-IT" sz="2000" b="1" dirty="0" err="1" smtClean="0">
                <a:latin typeface="Garamond" pitchFamily="18" charset="0"/>
              </a:rPr>
              <a:t>cost</a:t>
            </a:r>
            <a:r>
              <a:rPr lang="it-IT" sz="2000" b="1" dirty="0" smtClean="0">
                <a:latin typeface="Garamond" pitchFamily="18" charset="0"/>
              </a:rPr>
              <a:t>)</a:t>
            </a:r>
            <a:endParaRPr lang="it-IT" sz="2000" b="1" dirty="0">
              <a:latin typeface="Garamond" pitchFamily="18" charset="0"/>
            </a:endParaRPr>
          </a:p>
          <a:p>
            <a:pPr algn="just"/>
            <a:r>
              <a:rPr lang="it-IT" sz="2000" dirty="0" smtClean="0">
                <a:latin typeface="Garamond" pitchFamily="18" charset="0"/>
              </a:rPr>
              <a:t>Art. 117, comma 2: </a:t>
            </a:r>
            <a:r>
              <a:rPr lang="it-IT" sz="2000" b="1" dirty="0" smtClean="0">
                <a:latin typeface="Garamond" pitchFamily="18" charset="0"/>
              </a:rPr>
              <a:t>competenza legislativa statale Esclusiva </a:t>
            </a:r>
            <a:r>
              <a:rPr lang="it-IT" sz="2000" dirty="0" smtClean="0">
                <a:latin typeface="Garamond" pitchFamily="18" charset="0"/>
              </a:rPr>
              <a:t>unici </a:t>
            </a:r>
            <a:r>
              <a:rPr lang="it-IT" sz="2000" b="1" dirty="0" smtClean="0">
                <a:latin typeface="Garamond" pitchFamily="18" charset="0"/>
              </a:rPr>
              <a:t>limiti:  </a:t>
            </a:r>
            <a:r>
              <a:rPr lang="it-IT" sz="2000" dirty="0" smtClean="0">
                <a:latin typeface="Garamond" pitchFamily="18" charset="0"/>
              </a:rPr>
              <a:t>quelli di cui all’art. 117, comma 1.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 .117, comma 3: </a:t>
            </a:r>
            <a:r>
              <a:rPr lang="it-IT" sz="2000" b="1" dirty="0" smtClean="0">
                <a:latin typeface="Garamond" pitchFamily="18" charset="0"/>
              </a:rPr>
              <a:t>competenza regioni ordinarie Concorrente, l</a:t>
            </a:r>
            <a:r>
              <a:rPr lang="it-IT" sz="2000" dirty="0" smtClean="0">
                <a:latin typeface="Garamond" pitchFamily="18" charset="0"/>
              </a:rPr>
              <a:t>imiti: quelli di cui all’art .117, comma 1 + comma 3 (Principi dettati dallo Stato)+ alcune “materie “ di competenza esclusiva statale che di fatto interferiscono nella competenza regionale es. lettera m</a:t>
            </a:r>
            <a:r>
              <a:rPr lang="it-IT" sz="2000" smtClean="0">
                <a:latin typeface="Garamond" pitchFamily="18" charset="0"/>
              </a:rPr>
              <a:t>), lettera s) </a:t>
            </a:r>
            <a:r>
              <a:rPr lang="it-IT" sz="2000" dirty="0" smtClean="0">
                <a:latin typeface="Garamond" pitchFamily="18" charset="0"/>
              </a:rPr>
              <a:t>.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Art. 117, comma 4: </a:t>
            </a:r>
            <a:r>
              <a:rPr lang="it-IT" sz="2000" b="1" dirty="0" smtClean="0">
                <a:latin typeface="Garamond" pitchFamily="18" charset="0"/>
              </a:rPr>
              <a:t>competenza regioni ordinarie “Residuale”,</a:t>
            </a:r>
            <a:r>
              <a:rPr lang="it-IT" sz="2000" dirty="0" smtClean="0">
                <a:latin typeface="Garamond" pitchFamily="18" charset="0"/>
              </a:rPr>
              <a:t> limiti: quelli di cui all’art. 117, comma 1 + alcune materie di competenza esclusiva statale.</a:t>
            </a:r>
          </a:p>
          <a:p>
            <a:pPr algn="just"/>
            <a:r>
              <a:rPr lang="it-IT" sz="2000" b="1" dirty="0" smtClean="0">
                <a:latin typeface="Garamond" pitchFamily="18" charset="0"/>
              </a:rPr>
              <a:t>Ricorda</a:t>
            </a:r>
            <a:r>
              <a:rPr lang="it-IT" sz="2000" dirty="0" smtClean="0">
                <a:latin typeface="Garamond" pitchFamily="18" charset="0"/>
              </a:rPr>
              <a:t>: art 10 legge costituzionale 3/2001 che esprime il c.d. Principio di maggior favore per le Regioni a Statuto Speciale</a:t>
            </a:r>
          </a:p>
          <a:p>
            <a:pPr algn="just"/>
            <a:r>
              <a:rPr lang="it-IT" sz="2000" dirty="0" smtClean="0">
                <a:latin typeface="Garamond" pitchFamily="18" charset="0"/>
              </a:rPr>
              <a:t>Nelle relazioni valgono:</a:t>
            </a:r>
          </a:p>
          <a:p>
            <a:pPr algn="just"/>
            <a:r>
              <a:rPr lang="it-IT" sz="2000" b="1" dirty="0" smtClean="0">
                <a:latin typeface="Garamond" pitchFamily="18" charset="0"/>
              </a:rPr>
              <a:t>Principio di gerarchia e competenza </a:t>
            </a:r>
            <a:r>
              <a:rPr lang="it-IT" sz="2000" dirty="0" smtClean="0">
                <a:latin typeface="Garamond" pitchFamily="18" charset="0"/>
              </a:rPr>
              <a:t>che opera fra le fonti: i limiti sono per lo più  espressione della gerarchia e la suddivisione per materie della competenza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207</Words>
  <Application>Microsoft Office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Art. 117 Costituzione 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117 cost Competenze legislative  stato e regioni ordinarie</dc:title>
  <dc:creator>Pc</dc:creator>
  <cp:lastModifiedBy>UTENTE</cp:lastModifiedBy>
  <cp:revision>7</cp:revision>
  <dcterms:created xsi:type="dcterms:W3CDTF">2016-11-03T09:07:17Z</dcterms:created>
  <dcterms:modified xsi:type="dcterms:W3CDTF">2018-04-07T08:15:18Z</dcterms:modified>
</cp:coreProperties>
</file>