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18079-369B-4584-8B92-7DEF01798CE3}" type="datetimeFigureOut">
              <a:rPr lang="it-IT" smtClean="0"/>
              <a:pPr/>
              <a:t>07/04/2018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BE2E-4F67-471D-86E0-18C18839A36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18079-369B-4584-8B92-7DEF01798CE3}" type="datetimeFigureOut">
              <a:rPr lang="it-IT" smtClean="0"/>
              <a:pPr/>
              <a:t>07/04/2018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BE2E-4F67-471D-86E0-18C18839A36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18079-369B-4584-8B92-7DEF01798CE3}" type="datetimeFigureOut">
              <a:rPr lang="it-IT" smtClean="0"/>
              <a:pPr/>
              <a:t>07/04/2018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BE2E-4F67-471D-86E0-18C18839A36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18079-369B-4584-8B92-7DEF01798CE3}" type="datetimeFigureOut">
              <a:rPr lang="it-IT" smtClean="0"/>
              <a:pPr/>
              <a:t>07/04/2018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BE2E-4F67-471D-86E0-18C18839A36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18079-369B-4584-8B92-7DEF01798CE3}" type="datetimeFigureOut">
              <a:rPr lang="it-IT" smtClean="0"/>
              <a:pPr/>
              <a:t>07/04/2018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BE2E-4F67-471D-86E0-18C18839A36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18079-369B-4584-8B92-7DEF01798CE3}" type="datetimeFigureOut">
              <a:rPr lang="it-IT" smtClean="0"/>
              <a:pPr/>
              <a:t>07/04/2018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BE2E-4F67-471D-86E0-18C18839A36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18079-369B-4584-8B92-7DEF01798CE3}" type="datetimeFigureOut">
              <a:rPr lang="it-IT" smtClean="0"/>
              <a:pPr/>
              <a:t>07/04/2018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BE2E-4F67-471D-86E0-18C18839A36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18079-369B-4584-8B92-7DEF01798CE3}" type="datetimeFigureOut">
              <a:rPr lang="it-IT" smtClean="0"/>
              <a:pPr/>
              <a:t>07/04/2018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BE2E-4F67-471D-86E0-18C18839A36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18079-369B-4584-8B92-7DEF01798CE3}" type="datetimeFigureOut">
              <a:rPr lang="it-IT" smtClean="0"/>
              <a:pPr/>
              <a:t>07/04/2018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BE2E-4F67-471D-86E0-18C18839A36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18079-369B-4584-8B92-7DEF01798CE3}" type="datetimeFigureOut">
              <a:rPr lang="it-IT" smtClean="0"/>
              <a:pPr/>
              <a:t>07/04/2018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BE2E-4F67-471D-86E0-18C18839A36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18079-369B-4584-8B92-7DEF01798CE3}" type="datetimeFigureOut">
              <a:rPr lang="it-IT" smtClean="0"/>
              <a:pPr/>
              <a:t>07/04/2018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BE2E-4F67-471D-86E0-18C18839A36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18079-369B-4584-8B92-7DEF01798CE3}" type="datetimeFigureOut">
              <a:rPr lang="it-IT" smtClean="0"/>
              <a:pPr/>
              <a:t>07/04/2018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7BE2E-4F67-471D-86E0-18C18839A36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1071545"/>
          </a:xfrm>
        </p:spPr>
        <p:txBody>
          <a:bodyPr>
            <a:noAutofit/>
          </a:bodyPr>
          <a:lstStyle/>
          <a:p>
            <a:r>
              <a:rPr lang="it-IT" sz="3600" b="1" dirty="0" smtClean="0">
                <a:latin typeface="Garamond" pitchFamily="18" charset="0"/>
              </a:rPr>
              <a:t>Tipologie di competenza art. 117 </a:t>
            </a:r>
            <a:r>
              <a:rPr lang="it-IT" sz="3600" b="1" dirty="0" err="1" smtClean="0">
                <a:latin typeface="Garamond" pitchFamily="18" charset="0"/>
              </a:rPr>
              <a:t>C</a:t>
            </a:r>
            <a:r>
              <a:rPr lang="it-IT" sz="3600" b="1" dirty="0" err="1" smtClean="0">
                <a:latin typeface="Garamond" pitchFamily="18" charset="0"/>
              </a:rPr>
              <a:t>ost</a:t>
            </a:r>
            <a:r>
              <a:rPr lang="it-IT" sz="3600" b="1" dirty="0" smtClean="0">
                <a:latin typeface="Garamond" pitchFamily="18" charset="0"/>
              </a:rPr>
              <a:t>.</a:t>
            </a:r>
            <a:endParaRPr lang="it-IT" sz="3600" b="1" dirty="0">
              <a:latin typeface="Garamond" pitchFamily="18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79512" y="836712"/>
            <a:ext cx="8640960" cy="5521246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it-IT" b="1" dirty="0" smtClean="0"/>
              <a:t>Competenza esclusiva </a:t>
            </a:r>
            <a:r>
              <a:rPr lang="it-IT" dirty="0" smtClean="0"/>
              <a:t>dello Stato: nelle materie indicate dal comma 2 dell’art 117 solo lo Stato può emanare norme per la loro disciplina senza che le Regioni possano intervenire es. in materia tutela dei beni culturali solo lo Stato è competente ad emanare norme relative alla loro </a:t>
            </a:r>
            <a:r>
              <a:rPr lang="it-IT" b="1" dirty="0" smtClean="0"/>
              <a:t>individuazione</a:t>
            </a:r>
            <a:r>
              <a:rPr lang="it-IT" dirty="0" smtClean="0"/>
              <a:t>.</a:t>
            </a:r>
          </a:p>
          <a:p>
            <a:pPr algn="just"/>
            <a:r>
              <a:rPr lang="it-IT" b="1" dirty="0" smtClean="0"/>
              <a:t>Competenza Concorrente </a:t>
            </a:r>
            <a:r>
              <a:rPr lang="it-IT" dirty="0" smtClean="0"/>
              <a:t>delle Regioni: nelle materie indicate nel comma 3 dell’art 117 </a:t>
            </a:r>
            <a:r>
              <a:rPr lang="it-IT" dirty="0" err="1" smtClean="0"/>
              <a:t>cost</a:t>
            </a:r>
            <a:r>
              <a:rPr lang="it-IT" dirty="0" smtClean="0"/>
              <a:t> le Regioni possono </a:t>
            </a:r>
            <a:r>
              <a:rPr lang="it-IT" b="1" dirty="0" smtClean="0"/>
              <a:t>emanare una normativa c.d. di dettaglio e lo Stato emana le norme di principio </a:t>
            </a:r>
            <a:r>
              <a:rPr lang="it-IT" dirty="0" smtClean="0"/>
              <a:t>es. nella valorizzazione dei beni culturali lo Stato emana le norme di principi che regolano questa materia e all’interno di questa cornice le Regioni possono emanare delle proprie normative non in contrasto con questi principi che troviamo nel codice 42/2004.</a:t>
            </a:r>
          </a:p>
          <a:p>
            <a:pPr algn="just"/>
            <a:r>
              <a:rPr lang="it-IT" b="1" dirty="0" smtClean="0"/>
              <a:t>Competenza residuale </a:t>
            </a:r>
            <a:r>
              <a:rPr lang="it-IT" dirty="0" smtClean="0"/>
              <a:t>delle regioni: teoricamente tutte le materie non espressamente contenute negli elenchi dei commi 2 e 3 sono di competenza «esclusiva» delle Regioni; di fatto, ci dice la Corte Costituzionale, bisogna verificare che quella materia non sia concettualmente contenuta in quelle elencate; inoltre, la competenza non è esclusiva coma quella del comma 2 dello Stato che deve sottostare ai soli limiti di cui al comma 1 perché di fatto ci sono materie di competenza statale che interferiscono anche nelle materie di cui al comma 4 agendo come limite a questa competenza che meglio sarà definita come «residuale» regionale es. </a:t>
            </a:r>
            <a:r>
              <a:rPr lang="it-IT" b="1" dirty="0" smtClean="0"/>
              <a:t>la gestione </a:t>
            </a:r>
            <a:r>
              <a:rPr lang="it-IT" dirty="0" smtClean="0"/>
              <a:t>dei beni culturali pur non essendo espressamente nominata di fatto rientra nella valorizzazione (per certi aspetti anche nella tutela). </a:t>
            </a:r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266</Words>
  <Application>Microsoft Office PowerPoint</Application>
  <PresentationFormat>Presentazione su schermo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Tipologie di competenza art. 117 Cost.</vt:lpstr>
    </vt:vector>
  </TitlesOfParts>
  <Company>BASTARDS TeaM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Limiti</dc:title>
  <dc:creator>Pc</dc:creator>
  <cp:lastModifiedBy>UTENTE</cp:lastModifiedBy>
  <cp:revision>5</cp:revision>
  <dcterms:created xsi:type="dcterms:W3CDTF">2016-11-03T09:03:04Z</dcterms:created>
  <dcterms:modified xsi:type="dcterms:W3CDTF">2018-04-07T08:15:06Z</dcterms:modified>
</cp:coreProperties>
</file>