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3B354-0ACA-4ACA-A912-E1E99290CD04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E21D5-C326-4161-8EB4-213FB02AD62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694999"/>
          </a:xfrm>
        </p:spPr>
        <p:txBody>
          <a:bodyPr>
            <a:normAutofit/>
          </a:bodyPr>
          <a:lstStyle/>
          <a:p>
            <a:r>
              <a:rPr lang="it-IT" sz="3600" dirty="0" smtClean="0">
                <a:latin typeface="Garamond" pitchFamily="18" charset="0"/>
              </a:rPr>
              <a:t>Limiti regione </a:t>
            </a:r>
            <a:r>
              <a:rPr lang="it-IT" sz="3600" dirty="0">
                <a:latin typeface="Garamond" pitchFamily="18" charset="0"/>
              </a:rPr>
              <a:t>S</a:t>
            </a:r>
            <a:r>
              <a:rPr lang="it-IT" sz="3600" dirty="0" smtClean="0">
                <a:latin typeface="Garamond" pitchFamily="18" charset="0"/>
              </a:rPr>
              <a:t>ardegna 2</a:t>
            </a:r>
            <a:endParaRPr lang="it-IT" sz="3600" dirty="0">
              <a:latin typeface="Garamond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784976" cy="537609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b="1" dirty="0">
                <a:latin typeface="Garamond" pitchFamily="18" charset="0"/>
              </a:rPr>
              <a:t>Differenza fra norme di principio e principi generali </a:t>
            </a:r>
            <a:r>
              <a:rPr lang="it-IT" b="1" dirty="0" smtClean="0">
                <a:latin typeface="Garamond" pitchFamily="18" charset="0"/>
              </a:rPr>
              <a:t>dell’ordinamento.</a:t>
            </a:r>
          </a:p>
          <a:p>
            <a:pPr algn="just"/>
            <a:r>
              <a:rPr lang="it-IT" b="1" dirty="0" smtClean="0">
                <a:latin typeface="Garamond" pitchFamily="18" charset="0"/>
              </a:rPr>
              <a:t>Il </a:t>
            </a:r>
            <a:r>
              <a:rPr lang="it-IT" b="1" dirty="0">
                <a:latin typeface="Garamond" pitchFamily="18" charset="0"/>
              </a:rPr>
              <a:t>principio </a:t>
            </a:r>
            <a:r>
              <a:rPr lang="it-IT" b="1" dirty="0" smtClean="0">
                <a:latin typeface="Garamond" pitchFamily="18" charset="0"/>
              </a:rPr>
              <a:t>fondamentale, </a:t>
            </a:r>
            <a:r>
              <a:rPr lang="it-IT" dirty="0" smtClean="0">
                <a:latin typeface="Garamond" pitchFamily="18" charset="0"/>
              </a:rPr>
              <a:t>come </a:t>
            </a:r>
            <a:r>
              <a:rPr lang="it-IT" dirty="0">
                <a:latin typeface="Garamond" pitchFamily="18" charset="0"/>
              </a:rPr>
              <a:t>del resto  si  desume  dal  </a:t>
            </a:r>
            <a:r>
              <a:rPr lang="it-IT" dirty="0" smtClean="0">
                <a:latin typeface="Garamond" pitchFamily="18" charset="0"/>
              </a:rPr>
              <a:t>terzo comma  </a:t>
            </a:r>
            <a:r>
              <a:rPr lang="it-IT" dirty="0">
                <a:latin typeface="Garamond" pitchFamily="18" charset="0"/>
              </a:rPr>
              <a:t>dell'art.  117  della  Costituzione,  relativo  alle regioni </a:t>
            </a:r>
            <a:r>
              <a:rPr lang="it-IT" dirty="0" smtClean="0">
                <a:latin typeface="Garamond" pitchFamily="18" charset="0"/>
              </a:rPr>
              <a:t>a </a:t>
            </a:r>
            <a:r>
              <a:rPr lang="it-IT" dirty="0">
                <a:latin typeface="Garamond" pitchFamily="18" charset="0"/>
              </a:rPr>
              <a:t>statuto ordinario e dallo stesso art. </a:t>
            </a:r>
            <a:r>
              <a:rPr lang="it-IT" dirty="0" smtClean="0">
                <a:latin typeface="Garamond" pitchFamily="18" charset="0"/>
              </a:rPr>
              <a:t>4 </a:t>
            </a:r>
            <a:r>
              <a:rPr lang="it-IT" dirty="0">
                <a:latin typeface="Garamond" pitchFamily="18" charset="0"/>
              </a:rPr>
              <a:t>dello  Statuto  sardo </a:t>
            </a:r>
            <a:r>
              <a:rPr lang="it-IT" dirty="0" smtClean="0">
                <a:latin typeface="Garamond" pitchFamily="18" charset="0"/>
              </a:rPr>
              <a:t>e' </a:t>
            </a:r>
            <a:r>
              <a:rPr lang="it-IT" dirty="0">
                <a:latin typeface="Garamond" pitchFamily="18" charset="0"/>
              </a:rPr>
              <a:t>sempre  un  principio  affermato  o  estratto  da  una  legge o da </a:t>
            </a:r>
            <a:r>
              <a:rPr lang="it-IT" dirty="0" smtClean="0">
                <a:latin typeface="Garamond" pitchFamily="18" charset="0"/>
              </a:rPr>
              <a:t>un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smtClean="0">
                <a:latin typeface="Garamond" pitchFamily="18" charset="0"/>
              </a:rPr>
              <a:t>complesso </a:t>
            </a:r>
            <a:r>
              <a:rPr lang="it-IT" dirty="0">
                <a:latin typeface="Garamond" pitchFamily="18" charset="0"/>
              </a:rPr>
              <a:t>di leggi dello Stato  in  materie  </a:t>
            </a:r>
            <a:r>
              <a:rPr lang="it-IT" dirty="0" smtClean="0">
                <a:latin typeface="Garamond" pitchFamily="18" charset="0"/>
              </a:rPr>
              <a:t>determinate;  </a:t>
            </a:r>
          </a:p>
          <a:p>
            <a:pPr algn="just"/>
            <a:r>
              <a:rPr lang="it-IT" dirty="0" smtClean="0">
                <a:latin typeface="Garamond" pitchFamily="18" charset="0"/>
              </a:rPr>
              <a:t>mentre  </a:t>
            </a:r>
            <a:r>
              <a:rPr lang="it-IT" b="1" dirty="0" smtClean="0">
                <a:latin typeface="Garamond" pitchFamily="18" charset="0"/>
              </a:rPr>
              <a:t>il</a:t>
            </a:r>
            <a:r>
              <a:rPr lang="it-IT" b="1" dirty="0">
                <a:latin typeface="Garamond" pitchFamily="18" charset="0"/>
              </a:rPr>
              <a:t> </a:t>
            </a:r>
            <a:r>
              <a:rPr lang="it-IT" b="1" dirty="0" smtClean="0">
                <a:latin typeface="Garamond" pitchFamily="18" charset="0"/>
              </a:rPr>
              <a:t>principio  </a:t>
            </a:r>
            <a:r>
              <a:rPr lang="it-IT" b="1" dirty="0">
                <a:latin typeface="Garamond" pitchFamily="18" charset="0"/>
              </a:rPr>
              <a:t>dell'ordinamento  giuridico  dello  Stato </a:t>
            </a:r>
            <a:r>
              <a:rPr lang="it-IT" dirty="0">
                <a:latin typeface="Garamond" pitchFamily="18" charset="0"/>
              </a:rPr>
              <a:t>e' ricavabile </a:t>
            </a:r>
            <a:r>
              <a:rPr lang="it-IT" dirty="0" smtClean="0">
                <a:latin typeface="Garamond" pitchFamily="18" charset="0"/>
              </a:rPr>
              <a:t>da</a:t>
            </a:r>
            <a:r>
              <a:rPr lang="it-IT" dirty="0">
                <a:latin typeface="Garamond" pitchFamily="18" charset="0"/>
              </a:rPr>
              <a:t> </a:t>
            </a:r>
            <a:r>
              <a:rPr lang="it-IT" dirty="0" smtClean="0">
                <a:latin typeface="Garamond" pitchFamily="18" charset="0"/>
              </a:rPr>
              <a:t>tutto l’</a:t>
            </a:r>
            <a:r>
              <a:rPr lang="it-IT" dirty="0" smtClean="0">
                <a:latin typeface="Garamond" pitchFamily="18" charset="0"/>
              </a:rPr>
              <a:t> ordinamento giuridico,  </a:t>
            </a:r>
            <a:r>
              <a:rPr lang="it-IT" dirty="0">
                <a:latin typeface="Garamond" pitchFamily="18" charset="0"/>
              </a:rPr>
              <a:t>considerato  come  espressione  complessiva  </a:t>
            </a:r>
            <a:r>
              <a:rPr lang="it-IT" dirty="0" smtClean="0">
                <a:latin typeface="Garamond" pitchFamily="18" charset="0"/>
              </a:rPr>
              <a:t>del </a:t>
            </a:r>
            <a:r>
              <a:rPr lang="it-IT" dirty="0">
                <a:latin typeface="Garamond" pitchFamily="18" charset="0"/>
              </a:rPr>
              <a:t>sistema normativo e non di singole leggi</a:t>
            </a:r>
            <a:r>
              <a:rPr lang="it-IT" dirty="0" smtClean="0">
                <a:latin typeface="Garamond" pitchFamily="18" charset="0"/>
              </a:rPr>
              <a:t>.</a:t>
            </a:r>
          </a:p>
          <a:p>
            <a:endParaRPr lang="it-IT" b="1" dirty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100</Words>
  <Application>Microsoft Office PowerPoint</Application>
  <PresentationFormat>Presentazione su schermo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Limiti regione Sardegna 2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Differenza fra norme di principio e principi generali dell’ordinamento</dc:title>
  <dc:creator>Pc</dc:creator>
  <cp:lastModifiedBy>UTENTE</cp:lastModifiedBy>
  <cp:revision>6</cp:revision>
  <dcterms:created xsi:type="dcterms:W3CDTF">2016-11-03T09:27:12Z</dcterms:created>
  <dcterms:modified xsi:type="dcterms:W3CDTF">2018-04-16T08:10:03Z</dcterms:modified>
</cp:coreProperties>
</file>