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D0DB-1953-46B4-8AE1-472EE72702C9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351D-9AD6-49EF-828B-1EB2E81EB63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D0DB-1953-46B4-8AE1-472EE72702C9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351D-9AD6-49EF-828B-1EB2E81EB63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D0DB-1953-46B4-8AE1-472EE72702C9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351D-9AD6-49EF-828B-1EB2E81EB63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D0DB-1953-46B4-8AE1-472EE72702C9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351D-9AD6-49EF-828B-1EB2E81EB63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D0DB-1953-46B4-8AE1-472EE72702C9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351D-9AD6-49EF-828B-1EB2E81EB63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D0DB-1953-46B4-8AE1-472EE72702C9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351D-9AD6-49EF-828B-1EB2E81EB63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D0DB-1953-46B4-8AE1-472EE72702C9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351D-9AD6-49EF-828B-1EB2E81EB63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D0DB-1953-46B4-8AE1-472EE72702C9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351D-9AD6-49EF-828B-1EB2E81EB63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D0DB-1953-46B4-8AE1-472EE72702C9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351D-9AD6-49EF-828B-1EB2E81EB63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D0DB-1953-46B4-8AE1-472EE72702C9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351D-9AD6-49EF-828B-1EB2E81EB63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D0DB-1953-46B4-8AE1-472EE72702C9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B351D-9AD6-49EF-828B-1EB2E81EB63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7D0DB-1953-46B4-8AE1-472EE72702C9}" type="datetimeFigureOut">
              <a:rPr lang="it-IT" smtClean="0"/>
              <a:pPr/>
              <a:t>16/04/2018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B351D-9AD6-49EF-828B-1EB2E81EB63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iurcost.org/decisioni/2006/0051s-06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477836"/>
          </a:xfrm>
        </p:spPr>
        <p:txBody>
          <a:bodyPr>
            <a:normAutofit fontScale="90000"/>
          </a:bodyPr>
          <a:lstStyle/>
          <a:p>
            <a:r>
              <a:rPr lang="it-IT" sz="4000" b="1" dirty="0" smtClean="0">
                <a:latin typeface="Garamond" pitchFamily="18" charset="0"/>
              </a:rPr>
              <a:t/>
            </a:r>
            <a:br>
              <a:rPr lang="it-IT" sz="4000" b="1" dirty="0" smtClean="0">
                <a:latin typeface="Garamond" pitchFamily="18" charset="0"/>
              </a:rPr>
            </a:br>
            <a:r>
              <a:rPr lang="it-IT" sz="2700" b="1" dirty="0" smtClean="0">
                <a:latin typeface="Garamond" pitchFamily="18" charset="0"/>
              </a:rPr>
              <a:t>Limiti </a:t>
            </a:r>
            <a:r>
              <a:rPr lang="it-IT" sz="2700" b="1" dirty="0" smtClean="0">
                <a:latin typeface="Garamond" pitchFamily="18" charset="0"/>
              </a:rPr>
              <a:t>regione </a:t>
            </a:r>
            <a:r>
              <a:rPr lang="it-IT" sz="2700" b="1" dirty="0" smtClean="0">
                <a:latin typeface="Garamond" pitchFamily="18" charset="0"/>
              </a:rPr>
              <a:t>Sardegna 3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00034" y="620688"/>
            <a:ext cx="8072494" cy="6094460"/>
          </a:xfrm>
        </p:spPr>
        <p:txBody>
          <a:bodyPr>
            <a:normAutofit fontScale="25000" lnSpcReduction="20000"/>
          </a:bodyPr>
          <a:lstStyle/>
          <a:p>
            <a:r>
              <a:rPr lang="it-IT" sz="9600" b="1" dirty="0" smtClean="0">
                <a:latin typeface="Garamond" pitchFamily="18" charset="0"/>
              </a:rPr>
              <a:t>Norme di riforma economico </a:t>
            </a:r>
            <a:r>
              <a:rPr lang="it-IT" sz="9600" b="1" dirty="0" smtClean="0">
                <a:latin typeface="Garamond" pitchFamily="18" charset="0"/>
              </a:rPr>
              <a:t>sociale</a:t>
            </a:r>
          </a:p>
          <a:p>
            <a:endParaRPr lang="it-IT" sz="9600" b="1" dirty="0" smtClean="0">
              <a:latin typeface="Garamond" pitchFamily="18" charset="0"/>
            </a:endParaRPr>
          </a:p>
          <a:p>
            <a:pPr algn="just"/>
            <a:r>
              <a:rPr lang="it-IT" sz="7200" dirty="0" smtClean="0">
                <a:latin typeface="Garamond" pitchFamily="18" charset="0"/>
              </a:rPr>
              <a:t>Sentenza </a:t>
            </a:r>
            <a:r>
              <a:rPr lang="it-IT" sz="7200" dirty="0" smtClean="0">
                <a:latin typeface="Garamond" pitchFamily="18" charset="0"/>
              </a:rPr>
              <a:t>Corte Cost. n 238/2013: “ È </a:t>
            </a:r>
            <a:r>
              <a:rPr lang="it-IT" sz="7200" dirty="0">
                <a:latin typeface="Garamond" pitchFamily="18" charset="0"/>
              </a:rPr>
              <a:t>da premettere che la giurisprudenza di questa Corte ha già esaminato la problematica dei rapporti tra lo Stato e le Regioni a Statuto </a:t>
            </a:r>
            <a:r>
              <a:rPr lang="it-IT" sz="7200" dirty="0" smtClean="0">
                <a:latin typeface="Garamond" pitchFamily="18" charset="0"/>
              </a:rPr>
              <a:t>speciale, anche </a:t>
            </a:r>
            <a:r>
              <a:rPr lang="it-IT" sz="7200" dirty="0">
                <a:latin typeface="Garamond" pitchFamily="18" charset="0"/>
              </a:rPr>
              <a:t>con specifico riferimento alla Regione Valle d’Aosta/Vallée </a:t>
            </a:r>
            <a:r>
              <a:rPr lang="it-IT" sz="7200" dirty="0" smtClean="0">
                <a:latin typeface="Garamond" pitchFamily="18" charset="0"/>
              </a:rPr>
              <a:t>d’</a:t>
            </a:r>
            <a:r>
              <a:rPr lang="it-IT" sz="7200" dirty="0" err="1" smtClean="0">
                <a:latin typeface="Garamond" pitchFamily="18" charset="0"/>
              </a:rPr>
              <a:t>Aoste</a:t>
            </a:r>
            <a:r>
              <a:rPr lang="it-IT" sz="7200" dirty="0" smtClean="0">
                <a:latin typeface="Garamond" pitchFamily="18" charset="0"/>
              </a:rPr>
              <a:t>, relativamente </a:t>
            </a:r>
            <a:r>
              <a:rPr lang="it-IT" sz="7200" dirty="0">
                <a:latin typeface="Garamond" pitchFamily="18" charset="0"/>
              </a:rPr>
              <a:t>al riparto di competenze in materia di tutela paesaggistica, dichiarando costituzionalmente illegittime norme regionali che si ponevano in contrasto con disposizioni previste dal codice dei beni culturali e del paesaggio, qualificate norme di grande riforma </a:t>
            </a:r>
            <a:r>
              <a:rPr lang="it-IT" sz="7200" dirty="0" smtClean="0">
                <a:latin typeface="Garamond" pitchFamily="18" charset="0"/>
              </a:rPr>
              <a:t>economico-sociale.</a:t>
            </a:r>
          </a:p>
          <a:p>
            <a:pPr algn="just"/>
            <a:r>
              <a:rPr lang="it-IT" sz="7200" dirty="0" smtClean="0">
                <a:latin typeface="Garamond" pitchFamily="18" charset="0"/>
              </a:rPr>
              <a:t>Al </a:t>
            </a:r>
            <a:r>
              <a:rPr lang="it-IT" sz="7200" dirty="0">
                <a:latin typeface="Garamond" pitchFamily="18" charset="0"/>
              </a:rPr>
              <a:t>riguardo, è stato sottolineato che il legislatore statale, tramite l’emanazione di tali norme, conserva il </a:t>
            </a:r>
            <a:r>
              <a:rPr lang="it-IT" sz="7200" dirty="0" smtClean="0">
                <a:latin typeface="Garamond" pitchFamily="18" charset="0"/>
              </a:rPr>
              <a:t>potere, anche </a:t>
            </a:r>
            <a:r>
              <a:rPr lang="it-IT" sz="7200" dirty="0">
                <a:latin typeface="Garamond" pitchFamily="18" charset="0"/>
              </a:rPr>
              <a:t>relativamente al titolo </a:t>
            </a:r>
            <a:r>
              <a:rPr lang="it-IT" sz="7200" dirty="0" err="1">
                <a:latin typeface="Garamond" pitchFamily="18" charset="0"/>
              </a:rPr>
              <a:t>competenziale</a:t>
            </a:r>
            <a:r>
              <a:rPr lang="it-IT" sz="7200" dirty="0">
                <a:latin typeface="Garamond" pitchFamily="18" charset="0"/>
              </a:rPr>
              <a:t> </a:t>
            </a:r>
            <a:r>
              <a:rPr lang="it-IT" sz="7200" dirty="0" smtClean="0">
                <a:latin typeface="Garamond" pitchFamily="18" charset="0"/>
              </a:rPr>
              <a:t>legislativo nella </a:t>
            </a:r>
            <a:r>
              <a:rPr lang="it-IT" sz="7200" dirty="0">
                <a:latin typeface="Garamond" pitchFamily="18" charset="0"/>
              </a:rPr>
              <a:t>materia “tutela dell’ambiente, dell’ecosistema e dei beni culturali”, di cui all’art. 117, secondo comma, lettera s), della Costituzione, comprensiva tanto della tutela del paesaggio quanto della tutela dei beni ambientali o culturali» (per tutte, </a:t>
            </a:r>
            <a:r>
              <a:rPr lang="it-IT" sz="7200" dirty="0">
                <a:latin typeface="Garamond" pitchFamily="18" charset="0"/>
                <a:hlinkClick r:id="rId2"/>
              </a:rPr>
              <a:t>sentenza n. 51 del </a:t>
            </a:r>
            <a:r>
              <a:rPr lang="it-IT" sz="7200" dirty="0" smtClean="0">
                <a:latin typeface="Garamond" pitchFamily="18" charset="0"/>
                <a:hlinkClick r:id="rId2"/>
              </a:rPr>
              <a:t>2006</a:t>
            </a:r>
            <a:r>
              <a:rPr lang="it-IT" sz="7200" dirty="0" smtClean="0">
                <a:latin typeface="Garamond" pitchFamily="18" charset="0"/>
              </a:rPr>
              <a:t>), di </a:t>
            </a:r>
            <a:r>
              <a:rPr lang="it-IT" sz="7200" dirty="0">
                <a:latin typeface="Garamond" pitchFamily="18" charset="0"/>
              </a:rPr>
              <a:t>vincolare la potestà legislativa primaria delle Regioni a statuto speciale, così che le norme qualificabili come «riforme economico-sociali» si impongono al legislatore di queste ultime ai sensi, per ciò che concerne la Regione autonoma Valle d’Aosta/Vallée d’</a:t>
            </a:r>
            <a:r>
              <a:rPr lang="it-IT" sz="7200" dirty="0" err="1">
                <a:latin typeface="Garamond" pitchFamily="18" charset="0"/>
              </a:rPr>
              <a:t>Aoste</a:t>
            </a:r>
            <a:r>
              <a:rPr lang="it-IT" sz="7200" dirty="0">
                <a:latin typeface="Garamond" pitchFamily="18" charset="0"/>
              </a:rPr>
              <a:t>, di quanto prevede l’art. 2 dello statuto speciale, che limita l’esercizio del potere legislativo primario della Regione nella materia del «paesaggio» al rispetto delle norme fondamentali delle riforme economico-sociali dello Stato. </a:t>
            </a:r>
            <a:r>
              <a:rPr lang="it-IT" sz="7200" dirty="0" smtClean="0">
                <a:latin typeface="Garamond" pitchFamily="18" charset="0"/>
              </a:rPr>
              <a:t>”</a:t>
            </a:r>
          </a:p>
          <a:p>
            <a:pPr algn="just"/>
            <a:r>
              <a:rPr lang="it-IT" sz="7200" b="1" dirty="0" smtClean="0">
                <a:latin typeface="Garamond" pitchFamily="18" charset="0"/>
              </a:rPr>
              <a:t>Analogo discorso vale per la regione Sardegna ai sensi dell’art 3 </a:t>
            </a:r>
            <a:r>
              <a:rPr lang="it-IT" sz="7200" b="1" dirty="0" smtClean="0">
                <a:latin typeface="Garamond" pitchFamily="18" charset="0"/>
              </a:rPr>
              <a:t>Statuto</a:t>
            </a:r>
          </a:p>
          <a:p>
            <a:pPr algn="just"/>
            <a:r>
              <a:rPr lang="it-IT" sz="7200" b="1" dirty="0" smtClean="0">
                <a:latin typeface="Garamond" pitchFamily="18" charset="0"/>
              </a:rPr>
              <a:t>Si veda anche sentenza 189/2016 potestà statutaria limitata dalle norme del codice considerate di riforma </a:t>
            </a:r>
            <a:r>
              <a:rPr lang="it-IT" sz="7200" b="1" dirty="0" err="1" smtClean="0">
                <a:latin typeface="Garamond" pitchFamily="18" charset="0"/>
              </a:rPr>
              <a:t>ec</a:t>
            </a:r>
            <a:r>
              <a:rPr lang="it-IT" sz="7200" b="1" dirty="0" smtClean="0">
                <a:latin typeface="Garamond" pitchFamily="18" charset="0"/>
              </a:rPr>
              <a:t>. </a:t>
            </a:r>
            <a:r>
              <a:rPr lang="it-IT" sz="7200" b="1" dirty="0">
                <a:latin typeface="Garamond" pitchFamily="18" charset="0"/>
              </a:rPr>
              <a:t>e</a:t>
            </a:r>
            <a:r>
              <a:rPr lang="it-IT" sz="7200" b="1" dirty="0" smtClean="0">
                <a:latin typeface="Garamond" pitchFamily="18" charset="0"/>
              </a:rPr>
              <a:t> sociale; si ribadisce che il Paesaggio è ricompreso nella lettera s art 117 </a:t>
            </a:r>
            <a:r>
              <a:rPr lang="it-IT" sz="7200" b="1" dirty="0" err="1" smtClean="0">
                <a:latin typeface="Garamond" pitchFamily="18" charset="0"/>
              </a:rPr>
              <a:t>cost</a:t>
            </a:r>
            <a:r>
              <a:rPr lang="it-IT" sz="7200" b="1" smtClean="0">
                <a:latin typeface="Garamond" pitchFamily="18" charset="0"/>
              </a:rPr>
              <a:t> ).</a:t>
            </a:r>
            <a:endParaRPr lang="it-IT" sz="7200" b="1" dirty="0" smtClean="0">
              <a:latin typeface="Garamond" pitchFamily="18" charset="0"/>
            </a:endParaRPr>
          </a:p>
          <a:p>
            <a:pPr algn="just"/>
            <a:endParaRPr lang="it-IT" sz="8000" b="1" dirty="0">
              <a:latin typeface="Garamond" pitchFamily="18" charset="0"/>
            </a:endParaRPr>
          </a:p>
          <a:p>
            <a:pPr algn="just"/>
            <a:endParaRPr lang="it-IT" sz="8000" b="1" dirty="0">
              <a:latin typeface="Garamond" pitchFamily="18" charset="0"/>
            </a:endParaRPr>
          </a:p>
          <a:p>
            <a:endParaRPr lang="it-IT" b="1" dirty="0"/>
          </a:p>
          <a:p>
            <a:endParaRPr lang="it-IT" b="1" dirty="0" smtClean="0"/>
          </a:p>
          <a:p>
            <a:endParaRPr lang="it-IT" b="1" dirty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47</Words>
  <Application>Microsoft Office PowerPoint</Application>
  <PresentationFormat>Presentazione su schermo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 Limiti regione Sardegna 3 </vt:lpstr>
    </vt:vector>
  </TitlesOfParts>
  <Company>BASTARDS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Norme di riforma economico sociale</dc:title>
  <dc:creator>Pc</dc:creator>
  <cp:lastModifiedBy>UTENTE</cp:lastModifiedBy>
  <cp:revision>5</cp:revision>
  <dcterms:created xsi:type="dcterms:W3CDTF">2016-11-03T09:29:07Z</dcterms:created>
  <dcterms:modified xsi:type="dcterms:W3CDTF">2018-04-16T08:14:58Z</dcterms:modified>
</cp:coreProperties>
</file>