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6"/>
  </p:notesMasterIdLst>
  <p:sldIdLst>
    <p:sldId id="256" r:id="rId2"/>
    <p:sldId id="257" r:id="rId3"/>
    <p:sldId id="259" r:id="rId4"/>
    <p:sldId id="260" r:id="rId5"/>
    <p:sldId id="258" r:id="rId6"/>
    <p:sldId id="263" r:id="rId7"/>
    <p:sldId id="282" r:id="rId8"/>
    <p:sldId id="283" r:id="rId9"/>
    <p:sldId id="277" r:id="rId10"/>
    <p:sldId id="268" r:id="rId11"/>
    <p:sldId id="285" r:id="rId12"/>
    <p:sldId id="292" r:id="rId13"/>
    <p:sldId id="284" r:id="rId14"/>
    <p:sldId id="289" r:id="rId15"/>
    <p:sldId id="279" r:id="rId16"/>
    <p:sldId id="290" r:id="rId17"/>
    <p:sldId id="281" r:id="rId18"/>
    <p:sldId id="286" r:id="rId19"/>
    <p:sldId id="273" r:id="rId20"/>
    <p:sldId id="275" r:id="rId21"/>
    <p:sldId id="276" r:id="rId22"/>
    <p:sldId id="287" r:id="rId23"/>
    <p:sldId id="261" r:id="rId24"/>
    <p:sldId id="262"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3961" autoAdjust="0"/>
    <p:restoredTop sz="94660"/>
  </p:normalViewPr>
  <p:slideViewPr>
    <p:cSldViewPr>
      <p:cViewPr varScale="1">
        <p:scale>
          <a:sx n="45" d="100"/>
          <a:sy n="45" d="100"/>
        </p:scale>
        <p:origin x="-984" y="-90"/>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1518" y="21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987C05-3252-40CF-814F-C47DE0E09860}" type="datetimeFigureOut">
              <a:rPr lang="it-IT" smtClean="0"/>
              <a:pPr/>
              <a:t>05/11/2015</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1A9F04-349C-4990-9606-E5141A9B8213}" type="slidenum">
              <a:rPr lang="en-US" smtClean="0"/>
              <a:pPr/>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228600" indent="-228600">
              <a:buAutoNum type="alphaUcPeriod"/>
            </a:pPr>
            <a:r>
              <a:rPr lang="en-US" sz="1200" b="1" kern="1200" dirty="0" smtClean="0">
                <a:solidFill>
                  <a:schemeClr val="tx1"/>
                </a:solidFill>
                <a:latin typeface="+mn-lt"/>
                <a:ea typeface="+mn-ea"/>
                <a:cs typeface="+mn-cs"/>
              </a:rPr>
              <a:t>Disclosure of Conflicts. </a:t>
            </a:r>
            <a:r>
              <a:rPr lang="en-US" sz="1200" kern="1200" dirty="0" smtClean="0">
                <a:solidFill>
                  <a:schemeClr val="tx1"/>
                </a:solidFill>
                <a:latin typeface="+mn-lt"/>
                <a:ea typeface="+mn-ea"/>
                <a:cs typeface="+mn-cs"/>
              </a:rPr>
              <a:t>ONE OF THE HOTTEST ISSUES REGARDS CONFLICTS OF INTEREST AND COMPENSATION IN PARTICULAR. WHEN THEY MAY ARISE, THEY MUST BE DISCLOSED IN A CLEAR AND EFFECTIVE WAY, IN PLAIN LANGUAGE</a:t>
            </a:r>
          </a:p>
          <a:p>
            <a:pPr marL="228600" indent="-228600"/>
            <a:r>
              <a:rPr lang="en-US" dirty="0" smtClean="0"/>
              <a:t>	IN THE CORPUS, MOODY’S AND S&amp;P EMPLOY MORE EXPRESSIONS TYPICAL OF LEGAL DISCOURSE THAN GS </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DUTIES TO CLIENTS</a:t>
            </a:r>
            <a:r>
              <a:rPr lang="en-US" u="sng" dirty="0" smtClean="0"/>
              <a:t>. </a:t>
            </a:r>
            <a:r>
              <a:rPr lang="en-US" sz="1200" u="sng" kern="1200" dirty="0" smtClean="0">
                <a:solidFill>
                  <a:schemeClr val="tx1"/>
                </a:solidFill>
                <a:latin typeface="+mn-lt"/>
                <a:ea typeface="+mn-ea"/>
                <a:cs typeface="+mn-cs"/>
              </a:rPr>
              <a:t>a duty of loyalty to their clients and must act with reasonable care and exercise prudent judgment</a:t>
            </a:r>
            <a:r>
              <a:rPr lang="en-US" dirty="0" smtClean="0"/>
              <a:t> AND UPDATE INFORMATION</a:t>
            </a:r>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a</a:t>
            </a:r>
            <a:endParaRPr lang="en-US" dirty="0" smtClean="0"/>
          </a:p>
          <a:p>
            <a:r>
              <a:rPr lang="en-US" sz="1200" kern="1200" dirty="0" smtClean="0">
                <a:solidFill>
                  <a:schemeClr val="tx1"/>
                </a:solidFill>
                <a:latin typeface="+mn-lt"/>
                <a:ea typeface="+mn-ea"/>
                <a:cs typeface="+mn-cs"/>
              </a:rPr>
              <a:t>BEFORE MAKING ANY RECOMMENDATIONS, ANALYSTS NEED TO KNOW THEIR CLIENTS’ PROPENSITIES, THEIR FINANCIAL CONSTRAINTS, THE SUITABILITY OF THE INVESTMENT FOR THEM</a:t>
            </a:r>
            <a:endParaRPr lang="it-IT" sz="1200" kern="1200" dirty="0" smtClean="0">
              <a:solidFill>
                <a:schemeClr val="tx1"/>
              </a:solidFill>
              <a:latin typeface="+mn-lt"/>
              <a:ea typeface="+mn-ea"/>
              <a:cs typeface="+mn-cs"/>
            </a:endParaRPr>
          </a:p>
        </p:txBody>
      </p:sp>
      <p:sp>
        <p:nvSpPr>
          <p:cNvPr id="4" name="Segnaposto numero diapositiva 3"/>
          <p:cNvSpPr>
            <a:spLocks noGrp="1"/>
          </p:cNvSpPr>
          <p:nvPr>
            <p:ph type="sldNum" sz="quarter" idx="10"/>
          </p:nvPr>
        </p:nvSpPr>
        <p:spPr/>
        <p:txBody>
          <a:bodyPr/>
          <a:lstStyle/>
          <a:p>
            <a:fld id="{4C1A9F04-349C-4990-9606-E5141A9B8213}"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THE FRAMEWORK OF ANALYSTS’ LIABILITY IN THE TEXT DEPENDS ON:</a:t>
            </a:r>
          </a:p>
          <a:p>
            <a:r>
              <a:rPr lang="en-US" dirty="0" smtClean="0"/>
              <a:t>THE REGULATION ANALYST CERTIFICATION (BY THE SEC)</a:t>
            </a:r>
          </a:p>
          <a:p>
            <a:r>
              <a:rPr lang="en-US" dirty="0" smtClean="0"/>
              <a:t>THE  CLAIM THAT THE REPORT IS FOR THE COMPANY’S CLIENTS ONLY</a:t>
            </a:r>
          </a:p>
          <a:p>
            <a:r>
              <a:rPr lang="en-US" dirty="0" smtClean="0"/>
              <a:t>AND A MYRIAD OF EXPRESSIONS MAKING REFERENCE TO THEIR RESPONSIBILITY AND LIABILITY, AS IN THE FOLLOWING EXAMPLES.</a:t>
            </a:r>
          </a:p>
          <a:p>
            <a:r>
              <a:rPr lang="en-US" dirty="0" smtClean="0"/>
              <a:t>HOWEVER, MOST OF THE TIMES, THIS RESPONSIBILITY IS ATTRIBUTED TO THE INVESTOR, CAREFULLY DEFINED</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With the specification of everything herein included</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err="1" smtClean="0"/>
              <a:t>Analysts</a:t>
            </a:r>
            <a:r>
              <a:rPr lang="it-IT" dirty="0" smtClean="0"/>
              <a:t> </a:t>
            </a:r>
            <a:r>
              <a:rPr lang="it-IT" dirty="0" err="1" smtClean="0"/>
              <a:t>employ</a:t>
            </a:r>
            <a:r>
              <a:rPr lang="it-IT" dirty="0" smtClean="0"/>
              <a:t> </a:t>
            </a:r>
            <a:r>
              <a:rPr lang="it-IT" dirty="0" err="1" smtClean="0"/>
              <a:t>linguistic</a:t>
            </a:r>
            <a:r>
              <a:rPr lang="it-IT" dirty="0" smtClean="0"/>
              <a:t> </a:t>
            </a:r>
            <a:r>
              <a:rPr lang="it-IT" dirty="0" err="1" smtClean="0"/>
              <a:t>strategies</a:t>
            </a:r>
            <a:r>
              <a:rPr lang="it-IT" dirty="0" smtClean="0"/>
              <a:t> on the </a:t>
            </a:r>
            <a:r>
              <a:rPr lang="it-IT" dirty="0" err="1" smtClean="0"/>
              <a:t>one</a:t>
            </a:r>
            <a:r>
              <a:rPr lang="it-IT" dirty="0" smtClean="0"/>
              <a:t> </a:t>
            </a:r>
            <a:r>
              <a:rPr lang="it-IT" dirty="0" err="1" smtClean="0"/>
              <a:t>hand</a:t>
            </a:r>
            <a:r>
              <a:rPr lang="it-IT" dirty="0" smtClean="0"/>
              <a:t> </a:t>
            </a:r>
            <a:r>
              <a:rPr lang="it-IT" dirty="0" err="1" smtClean="0"/>
              <a:t>to</a:t>
            </a:r>
            <a:r>
              <a:rPr lang="it-IT" dirty="0" smtClean="0"/>
              <a:t> </a:t>
            </a:r>
            <a:r>
              <a:rPr lang="it-IT" dirty="0" err="1" smtClean="0"/>
              <a:t>meet</a:t>
            </a:r>
            <a:r>
              <a:rPr lang="it-IT" dirty="0" smtClean="0"/>
              <a:t> the </a:t>
            </a:r>
            <a:r>
              <a:rPr lang="it-IT" dirty="0" err="1" smtClean="0"/>
              <a:t>requirements</a:t>
            </a:r>
            <a:r>
              <a:rPr lang="it-IT" dirty="0" smtClean="0"/>
              <a:t> under the </a:t>
            </a:r>
            <a:r>
              <a:rPr lang="it-IT" dirty="0" err="1" smtClean="0"/>
              <a:t>laws</a:t>
            </a:r>
            <a:r>
              <a:rPr lang="it-IT" dirty="0" smtClean="0"/>
              <a:t> and </a:t>
            </a:r>
            <a:r>
              <a:rPr lang="it-IT" dirty="0" err="1" smtClean="0"/>
              <a:t>regulations</a:t>
            </a:r>
            <a:r>
              <a:rPr lang="it-IT" dirty="0" smtClean="0"/>
              <a:t> </a:t>
            </a:r>
            <a:r>
              <a:rPr lang="it-IT" dirty="0" err="1" smtClean="0"/>
              <a:t>of</a:t>
            </a:r>
            <a:r>
              <a:rPr lang="it-IT" dirty="0" smtClean="0"/>
              <a:t> </a:t>
            </a:r>
            <a:r>
              <a:rPr lang="it-IT" dirty="0" err="1" smtClean="0"/>
              <a:t>jurisdictions</a:t>
            </a:r>
            <a:r>
              <a:rPr lang="it-IT" dirty="0" smtClean="0"/>
              <a:t> </a:t>
            </a:r>
            <a:r>
              <a:rPr lang="it-IT" dirty="0" err="1" smtClean="0"/>
              <a:t>they</a:t>
            </a:r>
            <a:r>
              <a:rPr lang="it-IT" dirty="0" smtClean="0"/>
              <a:t> </a:t>
            </a:r>
            <a:r>
              <a:rPr lang="it-IT" dirty="0" err="1" smtClean="0"/>
              <a:t>have</a:t>
            </a:r>
            <a:r>
              <a:rPr lang="it-IT" dirty="0" smtClean="0"/>
              <a:t> </a:t>
            </a:r>
            <a:r>
              <a:rPr lang="it-IT" dirty="0" err="1" smtClean="0"/>
              <a:t>to</a:t>
            </a:r>
            <a:r>
              <a:rPr lang="it-IT" dirty="0" smtClean="0"/>
              <a:t> </a:t>
            </a:r>
            <a:r>
              <a:rPr lang="it-IT" dirty="0" err="1" smtClean="0"/>
              <a:t>comply</a:t>
            </a:r>
            <a:r>
              <a:rPr lang="it-IT" dirty="0" smtClean="0"/>
              <a:t> </a:t>
            </a:r>
            <a:r>
              <a:rPr lang="it-IT" dirty="0" err="1" smtClean="0"/>
              <a:t>with</a:t>
            </a:r>
            <a:r>
              <a:rPr lang="it-IT" dirty="0" smtClean="0"/>
              <a:t>, and, on the </a:t>
            </a:r>
            <a:r>
              <a:rPr lang="it-IT" dirty="0" err="1" smtClean="0"/>
              <a:t>other</a:t>
            </a:r>
            <a:r>
              <a:rPr lang="it-IT" dirty="0" smtClean="0"/>
              <a:t> </a:t>
            </a:r>
            <a:r>
              <a:rPr lang="it-IT" dirty="0" err="1" smtClean="0"/>
              <a:t>hand</a:t>
            </a:r>
            <a:r>
              <a:rPr lang="it-IT" dirty="0" smtClean="0"/>
              <a:t>, </a:t>
            </a:r>
            <a:r>
              <a:rPr lang="it-IT" dirty="0" err="1" smtClean="0"/>
              <a:t>to</a:t>
            </a:r>
            <a:r>
              <a:rPr lang="it-IT" dirty="0" smtClean="0"/>
              <a:t> </a:t>
            </a:r>
            <a:r>
              <a:rPr lang="it-IT" dirty="0" err="1" smtClean="0"/>
              <a:t>manage</a:t>
            </a:r>
            <a:r>
              <a:rPr lang="it-IT" dirty="0" smtClean="0"/>
              <a:t> </a:t>
            </a:r>
            <a:r>
              <a:rPr lang="it-IT" dirty="0" err="1" smtClean="0"/>
              <a:t>their</a:t>
            </a:r>
            <a:r>
              <a:rPr lang="it-IT" dirty="0" smtClean="0"/>
              <a:t> client </a:t>
            </a:r>
            <a:r>
              <a:rPr lang="it-IT" dirty="0" err="1" smtClean="0"/>
              <a:t>relationships</a:t>
            </a:r>
            <a:r>
              <a:rPr lang="it-IT" dirty="0" smtClean="0"/>
              <a:t>.</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23</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4C1A9F04-349C-4990-9606-E5141A9B8213}"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This paper is part of an ongoing research on analyst reports from an interdisciplinary perspective. The approach to this research includes …</a:t>
            </a:r>
          </a:p>
          <a:p>
            <a:r>
              <a:rPr lang="en-US" dirty="0" smtClean="0"/>
              <a:t>In particular, Bhatia’s applied genre-analytical model has been applied to examine the legal aspects of the reports from several perspectives. Therefore, the textual investigation has focused on the formal and functional features of the disclaimers, both embedded and more broadly specified at the end of the documents.</a:t>
            </a:r>
          </a:p>
          <a:p>
            <a:r>
              <a:rPr lang="en-US" dirty="0" smtClean="0"/>
              <a:t>Thus, they have been studied as a genre specific of social, institutional and professional settings, where financial and legal discourse intermingle, and as social practice, concentrating more on the communicative purpose of the texts. </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Financial analyst reports are the main sources of financial markets’ public information. They give account of the economic and financial situation of a certain company, institution or country in a certain period, providing information, evaluations and recommendations.</a:t>
            </a:r>
          </a:p>
          <a:p>
            <a:r>
              <a:rPr lang="en-US" dirty="0" smtClean="0"/>
              <a:t>From previous research, we have been able to observe that analysts employ linguistic strategies to mitigate or enhance certain events, to either reveal or conceal the market sentiment, to orientate investors, trying to  identify behavioral biases (mainly represented by cognitive dissonances). </a:t>
            </a:r>
          </a:p>
          <a:p>
            <a:r>
              <a:rPr lang="en-US" dirty="0" smtClean="0"/>
              <a:t>In particular, I have </a:t>
            </a:r>
            <a:r>
              <a:rPr lang="en-US" dirty="0" err="1" smtClean="0"/>
              <a:t>analysed</a:t>
            </a:r>
            <a:r>
              <a:rPr lang="en-US" dirty="0" smtClean="0"/>
              <a:t> reports by GS, an international bank, and M, S&amp;P and F that are rating agencies.</a:t>
            </a:r>
          </a:p>
        </p:txBody>
      </p:sp>
      <p:sp>
        <p:nvSpPr>
          <p:cNvPr id="4" name="Segnaposto numero diapositiva 3"/>
          <p:cNvSpPr>
            <a:spLocks noGrp="1"/>
          </p:cNvSpPr>
          <p:nvPr>
            <p:ph type="sldNum" sz="quarter" idx="10"/>
          </p:nvPr>
        </p:nvSpPr>
        <p:spPr/>
        <p:txBody>
          <a:bodyPr/>
          <a:lstStyle/>
          <a:p>
            <a:fld id="{4C1A9F04-349C-4990-9606-E5141A9B821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algn="just"/>
            <a:r>
              <a:rPr lang="en-US" dirty="0" smtClean="0"/>
              <a:t>Markets are social institutions and, as such, they are the result of conscious deductive processes of human reason.  Rationality is then a basic tool of consciousness and correct information is the basic ingredient.</a:t>
            </a:r>
          </a:p>
          <a:p>
            <a:pPr algn="just"/>
            <a:r>
              <a:rPr lang="en-US" dirty="0" smtClean="0"/>
              <a:t>In this framework, financial analysts operate at a pivotal point of social exchange, attempting to transform intellectual capital into economic capital. However, as security prices are infamous for their unpredictability, they cannot guarantee that their recommendations, if followed, will result in capital appreciation.</a:t>
            </a:r>
          </a:p>
          <a:p>
            <a:pPr algn="just"/>
            <a:r>
              <a:rPr lang="en-US" dirty="0" smtClean="0"/>
              <a:t>They span the boundary between those who need capital and those who have it, reducing the perception that investors have of uncertainty.</a:t>
            </a:r>
          </a:p>
          <a:p>
            <a:pPr algn="just"/>
            <a:r>
              <a:rPr lang="en-US" dirty="0" smtClean="0"/>
              <a:t>In this context, therefore, business writing has a social effect and, for this reason, should be carried out by people able to understand the ethical and economic implications.</a:t>
            </a:r>
          </a:p>
          <a:p>
            <a:pPr algn="just"/>
            <a:r>
              <a:rPr lang="en-US" dirty="0" smtClean="0"/>
              <a:t>The analyst work is based on information in income statements v balance sheets, management provided v gathered independently, audited v unaudited, from conference calls.</a:t>
            </a:r>
          </a:p>
          <a:p>
            <a:pPr algn="just"/>
            <a:r>
              <a:rPr lang="en-US" dirty="0" smtClean="0"/>
              <a:t>The reports therefore contain both numeral data and rhetorical language which helps build responsibility and trustworthiness, credibility and trust, authoritativeness and reliability.</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algn="just"/>
            <a:r>
              <a:rPr lang="en-US" dirty="0" smtClean="0"/>
              <a:t>Analysts forge themselves to be the kind of </a:t>
            </a:r>
            <a:r>
              <a:rPr lang="en-US" u="sng" dirty="0" smtClean="0"/>
              <a:t>person one would trust (personal, professional, ethical) . </a:t>
            </a:r>
            <a:r>
              <a:rPr lang="en-US" dirty="0" smtClean="0"/>
              <a:t>They tend to act, think and write in a reliable manner.</a:t>
            </a:r>
          </a:p>
          <a:p>
            <a:pPr algn="just"/>
            <a:r>
              <a:rPr lang="en-US" dirty="0" smtClean="0"/>
              <a:t>Their reliability depends on their  …</a:t>
            </a:r>
          </a:p>
          <a:p>
            <a:pPr algn="just"/>
            <a:r>
              <a:rPr lang="en-US" dirty="0" smtClean="0"/>
              <a:t>Analysts can be certified analysts from the chartered Financial analyst institute, not certified, certified by the bank/rating agency they work for</a:t>
            </a:r>
          </a:p>
          <a:p>
            <a:pPr algn="just"/>
            <a:r>
              <a:rPr lang="en-US" dirty="0" smtClean="0"/>
              <a:t>They have to comply w high standards in professional requirements , for example the code of ethics &amp; the standards of professional conduct in the us, the EU Directive 2003/125/EC, </a:t>
            </a:r>
            <a:r>
              <a:rPr lang="en-US" dirty="0" smtClean="0">
                <a:solidFill>
                  <a:schemeClr val="bg1">
                    <a:lumMod val="25000"/>
                  </a:schemeClr>
                </a:solidFill>
              </a:rPr>
              <a:t>which entail to act with integrity, competence, diligence, respect, and ethics towards the public, their clients and their interests, abiding by the rules of capital markets</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US"/>
          </a:p>
        </p:txBody>
      </p:sp>
      <p:sp>
        <p:nvSpPr>
          <p:cNvPr id="4" name="Segnaposto numero diapositiva 3"/>
          <p:cNvSpPr>
            <a:spLocks noGrp="1"/>
          </p:cNvSpPr>
          <p:nvPr>
            <p:ph type="sldNum" sz="quarter" idx="10"/>
          </p:nvPr>
        </p:nvSpPr>
        <p:spPr/>
        <p:txBody>
          <a:bodyPr/>
          <a:lstStyle/>
          <a:p>
            <a:fld id="{4C1A9F04-349C-4990-9606-E5141A9B821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dirty="0" smtClean="0"/>
              <a:t>Identification of knowledge of the law</a:t>
            </a:r>
            <a:r>
              <a:rPr lang="en-US" baseline="0" dirty="0" smtClean="0"/>
              <a:t> and abidance, of the people involved, both the addressees and the addressers, </a:t>
            </a:r>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Members and affiliates must understand and comply with all applicable laws, rules, and regulations of any government, regulatory organization, licensing agency, or professional association governing their professional activities. </a:t>
            </a:r>
            <a:r>
              <a:rPr lang="en-US" dirty="0" smtClean="0">
                <a:solidFill>
                  <a:schemeClr val="bg1">
                    <a:lumMod val="10000"/>
                  </a:schemeClr>
                </a:solidFill>
              </a:rPr>
              <a:t>Additional disclosures required under the laws and regulations of jurisdictions other than the United States)</a:t>
            </a:r>
          </a:p>
          <a:p>
            <a:endParaRPr lang="en-US" dirty="0"/>
          </a:p>
        </p:txBody>
      </p:sp>
      <p:sp>
        <p:nvSpPr>
          <p:cNvPr id="4" name="Segnaposto numero diapositiva 3"/>
          <p:cNvSpPr>
            <a:spLocks noGrp="1"/>
          </p:cNvSpPr>
          <p:nvPr>
            <p:ph type="sldNum" sz="quarter" idx="10"/>
          </p:nvPr>
        </p:nvSpPr>
        <p:spPr/>
        <p:txBody>
          <a:bodyPr/>
          <a:lstStyle/>
          <a:p>
            <a:fld id="{4C1A9F04-349C-4990-9606-E5141A9B821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Tito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it-IT" smtClean="0"/>
              <a:t>Fare clic per modificare lo stile del titolo</a:t>
            </a:r>
            <a:endParaRPr kumimoji="0" lang="en-US"/>
          </a:p>
        </p:txBody>
      </p:sp>
      <p:cxnSp>
        <p:nvCxnSpPr>
          <p:cNvPr id="8" name="Connettore 1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egnaposto data 14"/>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16" name="Segnaposto numero diapositiva 15"/>
          <p:cNvSpPr>
            <a:spLocks noGrp="1"/>
          </p:cNvSpPr>
          <p:nvPr>
            <p:ph type="sldNum" sz="quarter" idx="11"/>
          </p:nvPr>
        </p:nvSpPr>
        <p:spPr/>
        <p:txBody>
          <a:bodyPr/>
          <a:lstStyle/>
          <a:p>
            <a:fld id="{B37BBDE8-1C41-4411-8253-616028BA649E}" type="slidenum">
              <a:rPr lang="en-US" smtClean="0"/>
              <a:pPr/>
              <a:t>‹N›</a:t>
            </a:fld>
            <a:endParaRPr lang="en-US"/>
          </a:p>
        </p:txBody>
      </p:sp>
      <p:pic>
        <p:nvPicPr>
          <p:cNvPr id="10" name="Picture 4" descr="univlog2"/>
          <p:cNvPicPr>
            <a:picLocks noChangeAspect="1" noChangeArrowheads="1"/>
          </p:cNvPicPr>
          <p:nvPr userDrawn="1"/>
        </p:nvPicPr>
        <p:blipFill>
          <a:blip r:embed="rId2" cstate="print"/>
          <a:srcRect/>
          <a:stretch>
            <a:fillRect/>
          </a:stretch>
        </p:blipFill>
        <p:spPr bwMode="auto">
          <a:xfrm>
            <a:off x="8215338" y="428604"/>
            <a:ext cx="666750" cy="6762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37BBDE8-1C41-4411-8253-616028BA649E}"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37BBDE8-1C41-4411-8253-616028BA649E}"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4" name="Segnaposto data 13"/>
          <p:cNvSpPr>
            <a:spLocks noGrp="1"/>
          </p:cNvSpPr>
          <p:nvPr>
            <p:ph type="dt" sz="half" idx="14"/>
          </p:nvPr>
        </p:nvSpPr>
        <p:spPr/>
        <p:txBody>
          <a:bodyPr/>
          <a:lstStyle/>
          <a:p>
            <a:fld id="{2A7D94A9-3553-4039-89FC-D185AF76E7BE}" type="datetimeFigureOut">
              <a:rPr lang="it-IT" smtClean="0"/>
              <a:pPr/>
              <a:t>05/11/2015</a:t>
            </a:fld>
            <a:endParaRPr lang="en-US"/>
          </a:p>
        </p:txBody>
      </p:sp>
      <p:sp>
        <p:nvSpPr>
          <p:cNvPr id="15" name="Segnaposto numero diapositiva 14"/>
          <p:cNvSpPr>
            <a:spLocks noGrp="1"/>
          </p:cNvSpPr>
          <p:nvPr>
            <p:ph type="sldNum" sz="quarter" idx="15"/>
          </p:nvPr>
        </p:nvSpPr>
        <p:spPr/>
        <p:txBody>
          <a:bodyPr/>
          <a:lstStyle>
            <a:lvl1pPr algn="ctr">
              <a:defRPr/>
            </a:lvl1pPr>
          </a:lstStyle>
          <a:p>
            <a:fld id="{B37BBDE8-1C41-4411-8253-616028BA649E}" type="slidenum">
              <a:rPr lang="en-US" smtClean="0"/>
              <a:pPr/>
              <a:t>‹N›</a:t>
            </a:fld>
            <a:endParaRPr lang="en-US"/>
          </a:p>
        </p:txBody>
      </p:sp>
      <p:sp>
        <p:nvSpPr>
          <p:cNvPr id="16" name="Segnaposto piè di pagina 15"/>
          <p:cNvSpPr>
            <a:spLocks noGrp="1"/>
          </p:cNvSpPr>
          <p:nvPr>
            <p:ph type="ftr" sz="quarter" idx="16"/>
          </p:nvPr>
        </p:nvSpPr>
        <p:spPr/>
        <p:txBody>
          <a:bodyPr/>
          <a:lstStyle/>
          <a:p>
            <a:endParaRPr lang="en-US"/>
          </a:p>
        </p:txBody>
      </p:sp>
      <p:sp>
        <p:nvSpPr>
          <p:cNvPr id="17" name="Titolo 16"/>
          <p:cNvSpPr>
            <a:spLocks noGrp="1"/>
          </p:cNvSpPr>
          <p:nvPr>
            <p:ph type="title"/>
          </p:nvPr>
        </p:nvSpPr>
        <p:spPr/>
        <p:txBody>
          <a:bodyPr rtlCol="0" anchor="b" anchorCtr="0"/>
          <a:lstStyle/>
          <a:p>
            <a:r>
              <a:rPr kumimoji="0" lang="it-IT" smtClean="0"/>
              <a:t>Fare clic per modificare lo stile del titolo</a:t>
            </a:r>
            <a:endParaRPr kumimoji="0" lang="en-US"/>
          </a:p>
        </p:txBody>
      </p:sp>
      <p:pic>
        <p:nvPicPr>
          <p:cNvPr id="7" name="Picture 4" descr="univlog2"/>
          <p:cNvPicPr>
            <a:picLocks noChangeAspect="1" noChangeArrowheads="1"/>
          </p:cNvPicPr>
          <p:nvPr userDrawn="1"/>
        </p:nvPicPr>
        <p:blipFill>
          <a:blip r:embed="rId2" cstate="print"/>
          <a:srcRect/>
          <a:stretch>
            <a:fillRect/>
          </a:stretch>
        </p:blipFill>
        <p:spPr bwMode="auto">
          <a:xfrm>
            <a:off x="8215338" y="285728"/>
            <a:ext cx="666750" cy="67627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Segnaposto data 3"/>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B37BBDE8-1C41-4411-8253-616028BA649E}" type="slidenum">
              <a:rPr lang="en-US" smtClean="0"/>
              <a:pPr/>
              <a:t>‹N›</a:t>
            </a:fld>
            <a:endParaRPr lang="en-US"/>
          </a:p>
        </p:txBody>
      </p: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cxnSp>
        <p:nvCxnSpPr>
          <p:cNvPr id="7" name="Connettore 1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Segnaposto data 4"/>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B37BBDE8-1C41-4411-8253-616028BA649E}" type="slidenum">
              <a:rPr lang="en-US" smtClean="0"/>
              <a:pPr/>
              <a:t>‹N›</a:t>
            </a:fld>
            <a:endParaRPr lang="en-US"/>
          </a:p>
        </p:txBody>
      </p:sp>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11" name="Segnaposto contenuto 10"/>
          <p:cNvSpPr>
            <a:spLocks noGrp="1"/>
          </p:cNvSpPr>
          <p:nvPr>
            <p:ph sz="half" idx="1"/>
          </p:nvPr>
        </p:nvSpPr>
        <p:spPr>
          <a:xfrm>
            <a:off x="457200" y="1524000"/>
            <a:ext cx="4059936"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half" idx="2"/>
          </p:nvPr>
        </p:nvSpPr>
        <p:spPr>
          <a:xfrm>
            <a:off x="4648200" y="1524000"/>
            <a:ext cx="4059936"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9" name="Segnaposto numero diapositiva 8"/>
          <p:cNvSpPr>
            <a:spLocks noGrp="1"/>
          </p:cNvSpPr>
          <p:nvPr>
            <p:ph type="sldNum" sz="quarter" idx="12"/>
          </p:nvPr>
        </p:nvSpPr>
        <p:spPr/>
        <p:txBody>
          <a:bodyPr/>
          <a:lstStyle/>
          <a:p>
            <a:fld id="{B37BBDE8-1C41-4411-8253-616028BA649E}" type="slidenum">
              <a:rPr lang="en-US" smtClean="0"/>
              <a:pPr/>
              <a:t>‹N›</a:t>
            </a:fld>
            <a:endParaRPr lang="en-US"/>
          </a:p>
        </p:txBody>
      </p:sp>
      <p:sp>
        <p:nvSpPr>
          <p:cNvPr id="8" name="Segnaposto piè di pagina 7"/>
          <p:cNvSpPr>
            <a:spLocks noGrp="1"/>
          </p:cNvSpPr>
          <p:nvPr>
            <p:ph type="ftr" sz="quarter" idx="11"/>
          </p:nvPr>
        </p:nvSpPr>
        <p:spPr/>
        <p:txBody>
          <a:bodyPr/>
          <a:lstStyle/>
          <a:p>
            <a:endParaRPr lang="en-US"/>
          </a:p>
        </p:txBody>
      </p:sp>
      <p:sp>
        <p:nvSpPr>
          <p:cNvPr id="7" name="Segnaposto data 6"/>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34" name="Segnaposto contenuto 33"/>
          <p:cNvSpPr>
            <a:spLocks noGrp="1"/>
          </p:cNvSpPr>
          <p:nvPr>
            <p:ph sz="quarter" idx="4"/>
          </p:nvPr>
        </p:nvSpPr>
        <p:spPr>
          <a:xfrm>
            <a:off x="4649788" y="2201896"/>
            <a:ext cx="4038600" cy="391363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 name="Titolo 1"/>
          <p:cNvSpPr>
            <a:spLocks noGrp="1"/>
          </p:cNvSpPr>
          <p:nvPr>
            <p:ph type="title"/>
          </p:nvPr>
        </p:nvSpPr>
        <p:spPr>
          <a:xfrm>
            <a:off x="457200" y="155448"/>
            <a:ext cx="8229600" cy="1143000"/>
          </a:xfrm>
        </p:spPr>
        <p:txBody>
          <a:bodyPr anchor="b" anchorCtr="0"/>
          <a:lstStyle>
            <a:lvl1pPr>
              <a:defRPr/>
            </a:lvl1pPr>
          </a:lstStyle>
          <a:p>
            <a:r>
              <a:rPr kumimoji="0" lang="it-IT" smtClean="0"/>
              <a:t>Fare clic per modificare lo stile del titolo</a:t>
            </a:r>
            <a:endParaRPr kumimoji="0"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cxnSp>
        <p:nvCxnSpPr>
          <p:cNvPr id="10" name="Connettore 1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ttore 1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B37BBDE8-1C41-4411-8253-616028BA649E}" type="slidenum">
              <a:rPr lang="en-US" smtClean="0"/>
              <a:pPr/>
              <a:t>‹N›</a:t>
            </a:fld>
            <a:endParaRPr lang="en-US"/>
          </a:p>
        </p:txBody>
      </p:sp>
      <p:sp>
        <p:nvSpPr>
          <p:cNvPr id="2" name="Titolo 1"/>
          <p:cNvSpPr>
            <a:spLocks noGrp="1"/>
          </p:cNvSpPr>
          <p:nvPr>
            <p:ph type="title"/>
          </p:nvPr>
        </p:nvSpPr>
        <p:spPr/>
        <p:txBody>
          <a:bodyPr/>
          <a:lstStyle/>
          <a:p>
            <a:r>
              <a:rPr kumimoji="0" lang="it-IT" smtClean="0"/>
              <a:t>Fare clic per modificare lo stile del titolo</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B37BBDE8-1C41-4411-8253-616028BA649E}"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3" name="Segnaposto tes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31" name="Tito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smtClean="0"/>
              <a:t>Fare clic per modificare lo stile del titolo</a:t>
            </a:r>
            <a:endParaRPr kumimoji="0" lang="en-US"/>
          </a:p>
        </p:txBody>
      </p:sp>
      <p:sp>
        <p:nvSpPr>
          <p:cNvPr id="8" name="Segnaposto data 7"/>
          <p:cNvSpPr>
            <a:spLocks noGrp="1"/>
          </p:cNvSpPr>
          <p:nvPr>
            <p:ph type="dt" sz="half" idx="14"/>
          </p:nvPr>
        </p:nvSpPr>
        <p:spPr/>
        <p:txBody>
          <a:bodyPr/>
          <a:lstStyle/>
          <a:p>
            <a:fld id="{2A7D94A9-3553-4039-89FC-D185AF76E7BE}" type="datetimeFigureOut">
              <a:rPr lang="it-IT" smtClean="0"/>
              <a:pPr/>
              <a:t>05/11/2015</a:t>
            </a:fld>
            <a:endParaRPr lang="en-US"/>
          </a:p>
        </p:txBody>
      </p:sp>
      <p:sp>
        <p:nvSpPr>
          <p:cNvPr id="9" name="Segnaposto numero diapositiva 8"/>
          <p:cNvSpPr>
            <a:spLocks noGrp="1"/>
          </p:cNvSpPr>
          <p:nvPr>
            <p:ph type="sldNum" sz="quarter" idx="15"/>
          </p:nvPr>
        </p:nvSpPr>
        <p:spPr/>
        <p:txBody>
          <a:bodyPr/>
          <a:lstStyle/>
          <a:p>
            <a:fld id="{B37BBDE8-1C41-4411-8253-616028BA649E}" type="slidenum">
              <a:rPr lang="en-US" smtClean="0"/>
              <a:pPr/>
              <a:t>‹N›</a:t>
            </a:fld>
            <a:endParaRPr lang="en-US"/>
          </a:p>
        </p:txBody>
      </p:sp>
      <p:sp>
        <p:nvSpPr>
          <p:cNvPr id="10" name="Segnaposto piè di pagina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it-IT" smtClean="0"/>
              <a:t>Fare clic sull'icona per inserire un'immagine</a:t>
            </a:r>
            <a:endParaRPr kumimoji="0" lang="en-US"/>
          </a:p>
        </p:txBody>
      </p:sp>
      <p:sp>
        <p:nvSpPr>
          <p:cNvPr id="4" name="Segnaposto tes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8" name="Segnaposto data 7"/>
          <p:cNvSpPr>
            <a:spLocks noGrp="1"/>
          </p:cNvSpPr>
          <p:nvPr>
            <p:ph type="dt" sz="half" idx="10"/>
          </p:nvPr>
        </p:nvSpPr>
        <p:spPr/>
        <p:txBody>
          <a:bodyPr/>
          <a:lstStyle/>
          <a:p>
            <a:fld id="{2A7D94A9-3553-4039-89FC-D185AF76E7BE}" type="datetimeFigureOut">
              <a:rPr lang="it-IT" smtClean="0"/>
              <a:pPr/>
              <a:t>05/11/2015</a:t>
            </a:fld>
            <a:endParaRPr lang="en-US"/>
          </a:p>
        </p:txBody>
      </p:sp>
      <p:sp>
        <p:nvSpPr>
          <p:cNvPr id="9" name="Segnaposto numero diapositiva 8"/>
          <p:cNvSpPr>
            <a:spLocks noGrp="1"/>
          </p:cNvSpPr>
          <p:nvPr>
            <p:ph type="sldNum" sz="quarter" idx="11"/>
          </p:nvPr>
        </p:nvSpPr>
        <p:spPr/>
        <p:txBody>
          <a:bodyPr/>
          <a:lstStyle/>
          <a:p>
            <a:fld id="{B37BBDE8-1C41-4411-8253-616028BA649E}" type="slidenum">
              <a:rPr lang="en-US" smtClean="0"/>
              <a:pPr/>
              <a:t>‹N›</a:t>
            </a:fld>
            <a:endParaRPr lang="en-US"/>
          </a:p>
        </p:txBody>
      </p:sp>
      <p:sp>
        <p:nvSpPr>
          <p:cNvPr id="10" name="Segnaposto piè di pagina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egnaposto tes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A7D94A9-3553-4039-89FC-D185AF76E7BE}" type="datetimeFigureOut">
              <a:rPr lang="it-IT" smtClean="0"/>
              <a:pPr/>
              <a:t>05/11/2015</a:t>
            </a:fld>
            <a:endParaRPr lang="en-US"/>
          </a:p>
        </p:txBody>
      </p:sp>
      <p:sp>
        <p:nvSpPr>
          <p:cNvPr id="10" name="Segnaposto piè di pagina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egnaposto numero diapositiva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37BBDE8-1C41-4411-8253-616028BA649E}" type="slidenum">
              <a:rPr lang="en-US" smtClean="0"/>
              <a:pPr/>
              <a:t>‹N›</a:t>
            </a:fld>
            <a:endParaRPr lang="en-US"/>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it-IT" smtClean="0"/>
              <a:t>Fare clic per modificare lo stile del titolo</a:t>
            </a:r>
            <a:endParaRPr kumimoji="0"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odenti@unica.i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428596" y="3643314"/>
            <a:ext cx="3286148" cy="1571636"/>
          </a:xfrm>
        </p:spPr>
        <p:txBody>
          <a:bodyPr>
            <a:normAutofit fontScale="92500" lnSpcReduction="10000"/>
          </a:bodyPr>
          <a:lstStyle/>
          <a:p>
            <a:r>
              <a:rPr lang="en-US" b="1" dirty="0" smtClean="0">
                <a:solidFill>
                  <a:schemeClr val="tx1"/>
                </a:solidFill>
              </a:rPr>
              <a:t>ALAPP Conference </a:t>
            </a:r>
            <a:r>
              <a:rPr lang="en-US" dirty="0" smtClean="0">
                <a:solidFill>
                  <a:schemeClr val="tx1"/>
                </a:solidFill>
              </a:rPr>
              <a:t/>
            </a:r>
            <a:br>
              <a:rPr lang="en-US" dirty="0" smtClean="0">
                <a:solidFill>
                  <a:schemeClr val="tx1"/>
                </a:solidFill>
              </a:rPr>
            </a:br>
            <a:r>
              <a:rPr lang="en-US" dirty="0" smtClean="0">
                <a:solidFill>
                  <a:schemeClr val="tx1"/>
                </a:solidFill>
              </a:rPr>
              <a:t>5-7 November 2015</a:t>
            </a:r>
          </a:p>
          <a:p>
            <a:r>
              <a:rPr lang="en-US" dirty="0" smtClean="0">
                <a:solidFill>
                  <a:schemeClr val="tx1"/>
                </a:solidFill>
              </a:rPr>
              <a:t>Language, discourse and action in professional practice</a:t>
            </a:r>
          </a:p>
          <a:p>
            <a:endParaRPr lang="en-US" b="1" dirty="0" smtClean="0">
              <a:solidFill>
                <a:schemeClr val="tx1"/>
              </a:solidFill>
            </a:endParaRPr>
          </a:p>
        </p:txBody>
      </p:sp>
      <p:sp>
        <p:nvSpPr>
          <p:cNvPr id="2" name="Titolo 1"/>
          <p:cNvSpPr>
            <a:spLocks noGrp="1"/>
          </p:cNvSpPr>
          <p:nvPr>
            <p:ph type="ctrTitle"/>
          </p:nvPr>
        </p:nvSpPr>
        <p:spPr>
          <a:xfrm>
            <a:off x="285720" y="714356"/>
            <a:ext cx="8229600" cy="2271730"/>
          </a:xfrm>
        </p:spPr>
        <p:txBody>
          <a:bodyPr>
            <a:normAutofit fontScale="90000"/>
          </a:bodyPr>
          <a:lstStyle/>
          <a:p>
            <a:r>
              <a:rPr dirty="0" smtClean="0">
                <a:solidFill>
                  <a:srgbClr val="FF0000"/>
                </a:solidFill>
              </a:rPr>
              <a:t>Financial analyst reports’ reliability and liability: compliance with international regulations</a:t>
            </a:r>
            <a:r>
              <a:rPr lang="en-US" dirty="0" smtClean="0">
                <a:solidFill>
                  <a:schemeClr val="accent2">
                    <a:lumMod val="25000"/>
                  </a:schemeClr>
                </a:solidFill>
              </a:rPr>
              <a:t/>
            </a:r>
            <a:br>
              <a:rPr lang="en-US" dirty="0" smtClean="0">
                <a:solidFill>
                  <a:schemeClr val="accent2">
                    <a:lumMod val="25000"/>
                  </a:schemeClr>
                </a:solidFill>
              </a:rPr>
            </a:br>
            <a:r>
              <a:rPr lang="en-US" sz="2200" i="1" dirty="0" smtClean="0">
                <a:solidFill>
                  <a:schemeClr val="accent2">
                    <a:lumMod val="25000"/>
                  </a:schemeClr>
                </a:solidFill>
              </a:rPr>
              <a:t>Olga Denti, University of Cagliari, Italy</a:t>
            </a:r>
            <a:endParaRPr lang="en-US" sz="2200" i="1" dirty="0">
              <a:solidFill>
                <a:schemeClr val="accent2">
                  <a:lumMod val="25000"/>
                </a:schemeClr>
              </a:solidFill>
            </a:endParaRPr>
          </a:p>
        </p:txBody>
      </p:sp>
      <p:pic>
        <p:nvPicPr>
          <p:cNvPr id="40962" name="Picture 2" descr="Logo_DiSMeLSI"/>
          <p:cNvPicPr>
            <a:picLocks noChangeAspect="1" noChangeArrowheads="1"/>
          </p:cNvPicPr>
          <p:nvPr/>
        </p:nvPicPr>
        <p:blipFill>
          <a:blip r:embed="rId3" cstate="print"/>
          <a:srcRect/>
          <a:stretch>
            <a:fillRect/>
          </a:stretch>
        </p:blipFill>
        <p:spPr bwMode="auto">
          <a:xfrm>
            <a:off x="1285852" y="5500702"/>
            <a:ext cx="1071530" cy="1071530"/>
          </a:xfrm>
          <a:prstGeom prst="rect">
            <a:avLst/>
          </a:prstGeom>
          <a:noFill/>
        </p:spPr>
      </p:pic>
      <p:pic>
        <p:nvPicPr>
          <p:cNvPr id="40964" name="Picture 4" descr="Logo_unimi"/>
          <p:cNvPicPr>
            <a:picLocks noChangeAspect="1" noChangeArrowheads="1"/>
          </p:cNvPicPr>
          <p:nvPr/>
        </p:nvPicPr>
        <p:blipFill>
          <a:blip r:embed="rId4" cstate="print"/>
          <a:srcRect/>
          <a:stretch>
            <a:fillRect/>
          </a:stretch>
        </p:blipFill>
        <p:spPr bwMode="auto">
          <a:xfrm>
            <a:off x="642910" y="5214950"/>
            <a:ext cx="2555237" cy="571504"/>
          </a:xfrm>
          <a:prstGeom prst="rect">
            <a:avLst/>
          </a:prstGeom>
          <a:noFill/>
        </p:spPr>
      </p:pic>
      <p:pic>
        <p:nvPicPr>
          <p:cNvPr id="40966" name="Picture 6" descr="http://uninews24.cybertronick.it/images/roma3.jpg"/>
          <p:cNvPicPr>
            <a:picLocks noChangeAspect="1" noChangeArrowheads="1"/>
          </p:cNvPicPr>
          <p:nvPr/>
        </p:nvPicPr>
        <p:blipFill>
          <a:blip r:embed="rId5" cstate="print"/>
          <a:srcRect/>
          <a:stretch>
            <a:fillRect/>
          </a:stretch>
        </p:blipFill>
        <p:spPr bwMode="auto">
          <a:xfrm>
            <a:off x="4357686" y="3543046"/>
            <a:ext cx="4463880" cy="266249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524000"/>
            <a:ext cx="8229600" cy="4833958"/>
          </a:xfrm>
        </p:spPr>
        <p:txBody>
          <a:bodyPr>
            <a:normAutofit/>
          </a:bodyPr>
          <a:lstStyle/>
          <a:p>
            <a:pPr algn="just"/>
            <a:r>
              <a:rPr lang="en-US" dirty="0" smtClean="0">
                <a:solidFill>
                  <a:schemeClr val="bg1">
                    <a:lumMod val="10000"/>
                  </a:schemeClr>
                </a:solidFill>
              </a:rPr>
              <a:t>SEC, Regulation Analyst Certification, FINRA, international laws applicable to the countries where the company operates, Financial Services Authority, the regional Investment Review Committee </a:t>
            </a:r>
          </a:p>
          <a:p>
            <a:pPr algn="just"/>
            <a:r>
              <a:rPr lang="en-US" dirty="0" smtClean="0">
                <a:solidFill>
                  <a:schemeClr val="bg1">
                    <a:lumMod val="10000"/>
                  </a:schemeClr>
                </a:solidFill>
              </a:rPr>
              <a:t>“United Kingdom: Persons who would be categorized as retail clients in the United Kingdom, as such term is </a:t>
            </a:r>
            <a:r>
              <a:rPr lang="en-US" u="sng" dirty="0" smtClean="0">
                <a:solidFill>
                  <a:schemeClr val="bg1">
                    <a:lumMod val="10000"/>
                  </a:schemeClr>
                </a:solidFill>
              </a:rPr>
              <a:t>defined in the rules of the Financial Services Authority</a:t>
            </a:r>
            <a:r>
              <a:rPr lang="en-US" dirty="0" smtClean="0">
                <a:solidFill>
                  <a:schemeClr val="bg1">
                    <a:lumMod val="10000"/>
                  </a:schemeClr>
                </a:solidFill>
              </a:rPr>
              <a:t>, should read this research…” </a:t>
            </a:r>
          </a:p>
          <a:p>
            <a:pPr algn="just"/>
            <a:r>
              <a:rPr lang="en-US" dirty="0" smtClean="0">
                <a:solidFill>
                  <a:schemeClr val="bg1">
                    <a:lumMod val="10000"/>
                  </a:schemeClr>
                </a:solidFill>
              </a:rPr>
              <a:t>“European Union: Disclosure information </a:t>
            </a:r>
            <a:r>
              <a:rPr lang="en-US" u="sng" dirty="0" smtClean="0">
                <a:solidFill>
                  <a:schemeClr val="bg1">
                    <a:lumMod val="10000"/>
                  </a:schemeClr>
                </a:solidFill>
              </a:rPr>
              <a:t>in relation to Article 4(1) (d) and Article 6 (2) of the European Union Directive 2003/126/EC</a:t>
            </a:r>
            <a:r>
              <a:rPr lang="en-US" dirty="0" smtClean="0">
                <a:solidFill>
                  <a:schemeClr val="bg1">
                    <a:lumMod val="10000"/>
                  </a:schemeClr>
                </a:solidFill>
              </a:rPr>
              <a:t>” (GS BB)</a:t>
            </a:r>
            <a:endParaRPr lang="en-US" dirty="0">
              <a:solidFill>
                <a:schemeClr val="bg1">
                  <a:lumMod val="10000"/>
                </a:schemeClr>
              </a:solidFill>
            </a:endParaRPr>
          </a:p>
        </p:txBody>
      </p:sp>
      <p:sp>
        <p:nvSpPr>
          <p:cNvPr id="3" name="Titolo 2"/>
          <p:cNvSpPr>
            <a:spLocks noGrp="1"/>
          </p:cNvSpPr>
          <p:nvPr>
            <p:ph type="title"/>
          </p:nvPr>
        </p:nvSpPr>
        <p:spPr/>
        <p:txBody>
          <a:bodyPr/>
          <a:lstStyle/>
          <a:p>
            <a:r>
              <a:rPr b="1" dirty="0" smtClean="0"/>
              <a:t>Examples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524000"/>
            <a:ext cx="8229600" cy="5048272"/>
          </a:xfrm>
        </p:spPr>
        <p:txBody>
          <a:bodyPr>
            <a:normAutofit/>
          </a:bodyPr>
          <a:lstStyle/>
          <a:p>
            <a:pPr algn="just"/>
            <a:r>
              <a:rPr lang="en-US" dirty="0" smtClean="0"/>
              <a:t>Definitions:</a:t>
            </a:r>
          </a:p>
          <a:p>
            <a:pPr algn="just">
              <a:buFont typeface="Wingdings" pitchFamily="2" charset="2"/>
              <a:buChar char="Ø"/>
            </a:pPr>
            <a:r>
              <a:rPr lang="en-US" dirty="0" smtClean="0">
                <a:solidFill>
                  <a:srgbClr val="000000"/>
                </a:solidFill>
              </a:rPr>
              <a:t>Investment firm</a:t>
            </a:r>
          </a:p>
          <a:p>
            <a:pPr algn="just">
              <a:buFont typeface="Wingdings" pitchFamily="2" charset="2"/>
              <a:buChar char="Ø"/>
            </a:pPr>
            <a:r>
              <a:rPr lang="en-US" dirty="0" smtClean="0">
                <a:solidFill>
                  <a:srgbClr val="000000"/>
                </a:solidFill>
              </a:rPr>
              <a:t>Credit institution</a:t>
            </a:r>
          </a:p>
          <a:p>
            <a:pPr algn="just">
              <a:buFont typeface="Wingdings" pitchFamily="2" charset="2"/>
              <a:buChar char="Ø"/>
            </a:pPr>
            <a:r>
              <a:rPr lang="en-US" u="sng" dirty="0" smtClean="0">
                <a:solidFill>
                  <a:srgbClr val="000000"/>
                </a:solidFill>
              </a:rPr>
              <a:t>Recommendation</a:t>
            </a:r>
            <a:r>
              <a:rPr lang="en-US" dirty="0" smtClean="0">
                <a:solidFill>
                  <a:srgbClr val="000000"/>
                </a:solidFill>
              </a:rPr>
              <a:t>: “research or other information recommending or suggesting an investment strategy, explicitly or implicitly, concerning one or several financial instruments or the issuers of financial instruments, including any opinion as to the present or future value or price of such instruments, intended for distribution channels or for the public”</a:t>
            </a:r>
            <a:endParaRPr lang="en-US" dirty="0" smtClean="0">
              <a:solidFill>
                <a:srgbClr val="000000"/>
              </a:solidFill>
            </a:endParaRPr>
          </a:p>
        </p:txBody>
      </p:sp>
      <p:sp>
        <p:nvSpPr>
          <p:cNvPr id="3" name="Titolo 2"/>
          <p:cNvSpPr>
            <a:spLocks noGrp="1"/>
          </p:cNvSpPr>
          <p:nvPr>
            <p:ph type="title"/>
          </p:nvPr>
        </p:nvSpPr>
        <p:spPr/>
        <p:txBody>
          <a:bodyPr>
            <a:normAutofit/>
          </a:bodyPr>
          <a:lstStyle/>
          <a:p>
            <a:r>
              <a:rPr lang="en-US" sz="3600" b="1" dirty="0" smtClean="0">
                <a:solidFill>
                  <a:schemeClr val="tx1"/>
                </a:solidFill>
              </a:rPr>
              <a:t>On the same issues, Chapter </a:t>
            </a:r>
            <a:r>
              <a:rPr lang="en-US" sz="3600" b="1" dirty="0" smtClean="0">
                <a:solidFill>
                  <a:schemeClr val="tx1"/>
                </a:solidFill>
              </a:rPr>
              <a:t>1, Article 1</a:t>
            </a:r>
            <a:endParaRPr lang="en-US" sz="3600"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142984"/>
            <a:ext cx="8229600" cy="4953016"/>
          </a:xfrm>
        </p:spPr>
        <p:txBody>
          <a:bodyPr/>
          <a:lstStyle/>
          <a:p>
            <a:pPr algn="just">
              <a:buFont typeface="Wingdings" pitchFamily="2" charset="2"/>
              <a:buChar char="Ø"/>
            </a:pPr>
            <a:r>
              <a:rPr lang="en-US" dirty="0" smtClean="0">
                <a:solidFill>
                  <a:srgbClr val="000000"/>
                </a:solidFill>
              </a:rPr>
              <a:t>Research</a:t>
            </a:r>
          </a:p>
          <a:p>
            <a:pPr algn="just">
              <a:buFont typeface="Wingdings" pitchFamily="2" charset="2"/>
              <a:buChar char="Ø"/>
            </a:pPr>
            <a:r>
              <a:rPr lang="en-US" u="sng" dirty="0" smtClean="0">
                <a:solidFill>
                  <a:srgbClr val="000000"/>
                </a:solidFill>
              </a:rPr>
              <a:t>Relevant person</a:t>
            </a:r>
            <a:r>
              <a:rPr lang="en-US" dirty="0" smtClean="0">
                <a:solidFill>
                  <a:srgbClr val="000000"/>
                </a:solidFill>
              </a:rPr>
              <a:t>: “an </a:t>
            </a:r>
            <a:r>
              <a:rPr lang="en-US" dirty="0" smtClean="0">
                <a:solidFill>
                  <a:srgbClr val="000000"/>
                </a:solidFill>
              </a:rPr>
              <a:t>independent analyst, an investment firm, a credit institution, any related legal person, any other relevant person whose main business is </a:t>
            </a:r>
            <a:r>
              <a:rPr lang="en-US" dirty="0" smtClean="0">
                <a:solidFill>
                  <a:srgbClr val="000000"/>
                </a:solidFill>
              </a:rPr>
              <a:t>to produce </a:t>
            </a:r>
            <a:r>
              <a:rPr lang="en-US" dirty="0" smtClean="0">
                <a:solidFill>
                  <a:srgbClr val="000000"/>
                </a:solidFill>
              </a:rPr>
              <a:t>recommendations, or a natural person working for them under a contract of employment or otherwise” -&gt; reasonable care</a:t>
            </a:r>
            <a:endParaRPr lang="en-US" dirty="0" smtClean="0">
              <a:solidFill>
                <a:srgbClr val="000000"/>
              </a:solidFill>
            </a:endParaRPr>
          </a:p>
          <a:p>
            <a:pPr algn="just">
              <a:buFont typeface="Wingdings" pitchFamily="2" charset="2"/>
              <a:buChar char="Ø"/>
            </a:pPr>
            <a:r>
              <a:rPr lang="en-US" dirty="0" smtClean="0">
                <a:solidFill>
                  <a:srgbClr val="000000"/>
                </a:solidFill>
              </a:rPr>
              <a:t>Issuer</a:t>
            </a:r>
          </a:p>
          <a:p>
            <a:pPr algn="just">
              <a:buFont typeface="Wingdings" pitchFamily="2" charset="2"/>
              <a:buChar char="Ø"/>
            </a:pPr>
            <a:r>
              <a:rPr lang="en-US" dirty="0" smtClean="0">
                <a:solidFill>
                  <a:srgbClr val="000000"/>
                </a:solidFill>
              </a:rPr>
              <a:t>Distribution channels</a:t>
            </a:r>
          </a:p>
          <a:p>
            <a:pPr algn="just">
              <a:buFont typeface="Wingdings" pitchFamily="2" charset="2"/>
              <a:buChar char="Ø"/>
            </a:pPr>
            <a:r>
              <a:rPr lang="en-US" dirty="0" smtClean="0">
                <a:solidFill>
                  <a:srgbClr val="000000"/>
                </a:solidFill>
              </a:rPr>
              <a:t>Appropriate regulation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algn="just"/>
            <a:r>
              <a:rPr lang="en-US" dirty="0" smtClean="0"/>
              <a:t>Identity of producers of </a:t>
            </a:r>
            <a:r>
              <a:rPr lang="en-US" dirty="0" smtClean="0"/>
              <a:t>recommendations &amp; disclosure</a:t>
            </a:r>
            <a:endParaRPr lang="en-US" dirty="0" smtClean="0"/>
          </a:p>
          <a:p>
            <a:pPr algn="just">
              <a:buFont typeface="Wingdings" pitchFamily="2" charset="2"/>
              <a:buChar char="Ø"/>
            </a:pPr>
            <a:r>
              <a:rPr lang="en-US" dirty="0" smtClean="0">
                <a:solidFill>
                  <a:srgbClr val="000000"/>
                </a:solidFill>
              </a:rPr>
              <a:t>“Member States shall ensure that there is </a:t>
            </a:r>
            <a:r>
              <a:rPr lang="en-US" dirty="0" smtClean="0">
                <a:solidFill>
                  <a:srgbClr val="FF0000"/>
                </a:solidFill>
              </a:rPr>
              <a:t>appropriate</a:t>
            </a:r>
            <a:r>
              <a:rPr lang="en-US" dirty="0" smtClean="0">
                <a:solidFill>
                  <a:srgbClr val="000000"/>
                </a:solidFill>
              </a:rPr>
              <a:t> </a:t>
            </a:r>
            <a:r>
              <a:rPr lang="en-US" dirty="0" smtClean="0">
                <a:solidFill>
                  <a:srgbClr val="FF0000"/>
                </a:solidFill>
              </a:rPr>
              <a:t>regulation</a:t>
            </a:r>
            <a:r>
              <a:rPr lang="en-US" dirty="0" smtClean="0">
                <a:solidFill>
                  <a:srgbClr val="000000"/>
                </a:solidFill>
              </a:rPr>
              <a:t> </a:t>
            </a:r>
            <a:r>
              <a:rPr lang="en-US" dirty="0" smtClean="0">
                <a:solidFill>
                  <a:srgbClr val="000000"/>
                </a:solidFill>
              </a:rPr>
              <a:t> in place to ensure that any </a:t>
            </a:r>
            <a:r>
              <a:rPr lang="en-US" dirty="0" smtClean="0">
                <a:solidFill>
                  <a:srgbClr val="FF0000"/>
                </a:solidFill>
              </a:rPr>
              <a:t>recommendation</a:t>
            </a:r>
            <a:r>
              <a:rPr lang="en-US" dirty="0" smtClean="0">
                <a:solidFill>
                  <a:srgbClr val="000000"/>
                </a:solidFill>
              </a:rPr>
              <a:t> </a:t>
            </a:r>
            <a:r>
              <a:rPr lang="en-US" dirty="0" smtClean="0">
                <a:solidFill>
                  <a:srgbClr val="FF0000"/>
                </a:solidFill>
              </a:rPr>
              <a:t>discloses</a:t>
            </a:r>
            <a:r>
              <a:rPr lang="en-US" dirty="0" smtClean="0">
                <a:solidFill>
                  <a:srgbClr val="000000"/>
                </a:solidFill>
              </a:rPr>
              <a:t> clearly and prominently the </a:t>
            </a:r>
            <a:r>
              <a:rPr lang="en-US" dirty="0" smtClean="0">
                <a:solidFill>
                  <a:srgbClr val="FF0000"/>
                </a:solidFill>
              </a:rPr>
              <a:t>identity</a:t>
            </a:r>
            <a:r>
              <a:rPr lang="en-US" dirty="0" smtClean="0">
                <a:solidFill>
                  <a:srgbClr val="000000"/>
                </a:solidFill>
              </a:rPr>
              <a:t> of </a:t>
            </a:r>
            <a:r>
              <a:rPr lang="en-US" dirty="0" smtClean="0">
                <a:solidFill>
                  <a:srgbClr val="000000"/>
                </a:solidFill>
              </a:rPr>
              <a:t>the person responsible for </a:t>
            </a:r>
            <a:r>
              <a:rPr lang="en-US" dirty="0" smtClean="0">
                <a:solidFill>
                  <a:srgbClr val="000000"/>
                </a:solidFill>
              </a:rPr>
              <a:t>its production”  both </a:t>
            </a:r>
            <a:r>
              <a:rPr lang="en-US" dirty="0" smtClean="0">
                <a:solidFill>
                  <a:srgbClr val="000000"/>
                </a:solidFill>
              </a:rPr>
              <a:t>individual &amp; </a:t>
            </a:r>
            <a:r>
              <a:rPr lang="en-US" dirty="0" smtClean="0">
                <a:solidFill>
                  <a:srgbClr val="000000"/>
                </a:solidFill>
              </a:rPr>
              <a:t>legal</a:t>
            </a:r>
            <a:endParaRPr lang="en-US" dirty="0" smtClean="0">
              <a:solidFill>
                <a:srgbClr val="000000"/>
              </a:solidFill>
            </a:endParaRPr>
          </a:p>
          <a:p>
            <a:pPr algn="just">
              <a:buFont typeface="Wingdings" pitchFamily="2" charset="2"/>
              <a:buChar char="Ø"/>
            </a:pPr>
            <a:r>
              <a:rPr lang="en-US" dirty="0" smtClean="0">
                <a:solidFill>
                  <a:srgbClr val="000000"/>
                </a:solidFill>
              </a:rPr>
              <a:t>Non-written recommendations -&gt; directly &amp; easily accessed by people </a:t>
            </a:r>
          </a:p>
          <a:p>
            <a:pPr algn="just">
              <a:buFont typeface="Wingdings" pitchFamily="2" charset="2"/>
              <a:buChar char="Ø"/>
            </a:pPr>
            <a:r>
              <a:rPr lang="en-US" dirty="0" smtClean="0">
                <a:solidFill>
                  <a:srgbClr val="000000"/>
                </a:solidFill>
              </a:rPr>
              <a:t>Non application to journalists</a:t>
            </a:r>
          </a:p>
        </p:txBody>
      </p:sp>
      <p:sp>
        <p:nvSpPr>
          <p:cNvPr id="3" name="Titolo 2"/>
          <p:cNvSpPr>
            <a:spLocks noGrp="1"/>
          </p:cNvSpPr>
          <p:nvPr>
            <p:ph type="title"/>
          </p:nvPr>
        </p:nvSpPr>
        <p:spPr/>
        <p:txBody>
          <a:bodyPr/>
          <a:lstStyle/>
          <a:p>
            <a:r>
              <a:rPr lang="en-US" b="1" dirty="0" smtClean="0">
                <a:solidFill>
                  <a:schemeClr val="tx1"/>
                </a:solidFill>
              </a:rPr>
              <a:t>Chapter 2, Article 2</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28596" y="1428736"/>
            <a:ext cx="8229600" cy="5072098"/>
          </a:xfrm>
        </p:spPr>
        <p:txBody>
          <a:bodyPr>
            <a:normAutofit fontScale="92500" lnSpcReduction="20000"/>
          </a:bodyPr>
          <a:lstStyle/>
          <a:p>
            <a:pPr algn="just">
              <a:buNone/>
            </a:pPr>
            <a:r>
              <a:rPr lang="en-US" sz="2800" dirty="0" smtClean="0"/>
              <a:t>2) </a:t>
            </a:r>
            <a:r>
              <a:rPr lang="en-US" sz="2800" dirty="0" smtClean="0">
                <a:solidFill>
                  <a:srgbClr val="000000"/>
                </a:solidFill>
              </a:rPr>
              <a:t>Explicit &amp; implicit recommendations: </a:t>
            </a:r>
            <a:r>
              <a:rPr lang="en-US" sz="2800" dirty="0" smtClean="0">
                <a:solidFill>
                  <a:schemeClr val="bg1">
                    <a:lumMod val="10000"/>
                  </a:schemeClr>
                </a:solidFill>
              </a:rPr>
              <a:t>“This research is not an offer to sell or the </a:t>
            </a:r>
            <a:r>
              <a:rPr lang="en-US" sz="2800" u="sng" dirty="0" smtClean="0">
                <a:solidFill>
                  <a:schemeClr val="bg1">
                    <a:lumMod val="10000"/>
                  </a:schemeClr>
                </a:solidFill>
              </a:rPr>
              <a:t>solicitation</a:t>
            </a:r>
            <a:r>
              <a:rPr lang="en-US" sz="2800" dirty="0" smtClean="0">
                <a:solidFill>
                  <a:schemeClr val="bg1">
                    <a:lumMod val="10000"/>
                  </a:schemeClr>
                </a:solidFill>
              </a:rPr>
              <a:t> of an offer to buy any security in any jurisdiction where such an offer would be illegal” (GS BB)</a:t>
            </a:r>
            <a:endParaRPr lang="en-US" sz="2800" dirty="0" smtClean="0">
              <a:solidFill>
                <a:srgbClr val="000000"/>
              </a:solidFill>
            </a:endParaRPr>
          </a:p>
          <a:p>
            <a:pPr algn="just">
              <a:buNone/>
            </a:pPr>
            <a:r>
              <a:rPr lang="en-US" sz="2800" dirty="0" smtClean="0"/>
              <a:t>3) Personal recommendations not likely to become publicly available – not to be included: </a:t>
            </a:r>
            <a:r>
              <a:rPr lang="en-US" sz="2800" dirty="0" smtClean="0">
                <a:solidFill>
                  <a:schemeClr val="bg1">
                    <a:lumMod val="10000"/>
                  </a:schemeClr>
                </a:solidFill>
              </a:rPr>
              <a:t>“Standard &amp; Poor's has established policies and procedures to </a:t>
            </a:r>
            <a:r>
              <a:rPr lang="en-US" sz="2800" u="sng" dirty="0" smtClean="0">
                <a:solidFill>
                  <a:schemeClr val="bg1">
                    <a:lumMod val="10000"/>
                  </a:schemeClr>
                </a:solidFill>
              </a:rPr>
              <a:t>maintain the confidentiality of non-public information </a:t>
            </a:r>
            <a:r>
              <a:rPr lang="en-US" sz="2800" dirty="0" smtClean="0">
                <a:solidFill>
                  <a:schemeClr val="bg1">
                    <a:lumMod val="10000"/>
                  </a:schemeClr>
                </a:solidFill>
              </a:rPr>
              <a:t>received during the ratings process.” (S&amp;P RD)</a:t>
            </a:r>
            <a:endParaRPr lang="en-US" sz="2800" dirty="0" smtClean="0"/>
          </a:p>
          <a:p>
            <a:pPr algn="just">
              <a:buNone/>
            </a:pPr>
            <a:r>
              <a:rPr lang="en-US" sz="2800" dirty="0" smtClean="0"/>
              <a:t>4) Investment recommendations as basis for investment decisions -&gt; produced &amp; disseminated with high standards of care (…) to avoid misleading market participants</a:t>
            </a:r>
          </a:p>
          <a:p>
            <a:pPr algn="just">
              <a:buNone/>
            </a:pPr>
            <a:endParaRPr lang="en-US" dirty="0">
              <a:solidFill>
                <a:srgbClr val="000000"/>
              </a:solidFill>
            </a:endParaRPr>
          </a:p>
        </p:txBody>
      </p:sp>
      <p:sp>
        <p:nvSpPr>
          <p:cNvPr id="3" name="Titolo 2"/>
          <p:cNvSpPr>
            <a:spLocks noGrp="1"/>
          </p:cNvSpPr>
          <p:nvPr>
            <p:ph type="title"/>
          </p:nvPr>
        </p:nvSpPr>
        <p:spPr/>
        <p:txBody>
          <a:bodyPr/>
          <a:lstStyle/>
          <a:p>
            <a:r>
              <a:rPr lang="en-US" b="1" dirty="0" smtClean="0"/>
              <a:t>In particular,</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28604"/>
            <a:ext cx="8229600" cy="5929354"/>
          </a:xfrm>
        </p:spPr>
        <p:txBody>
          <a:bodyPr>
            <a:normAutofit/>
          </a:bodyPr>
          <a:lstStyle/>
          <a:p>
            <a:pPr algn="just">
              <a:buNone/>
            </a:pPr>
            <a:r>
              <a:rPr lang="en-US" dirty="0" smtClean="0"/>
              <a:t>5) </a:t>
            </a:r>
            <a:r>
              <a:rPr lang="en-US" dirty="0" smtClean="0"/>
              <a:t>Disclosure of </a:t>
            </a:r>
            <a:r>
              <a:rPr lang="en-US" dirty="0" smtClean="0">
                <a:solidFill>
                  <a:srgbClr val="000000"/>
                </a:solidFill>
              </a:rPr>
              <a:t>Identity </a:t>
            </a:r>
            <a:r>
              <a:rPr lang="en-US" dirty="0" smtClean="0">
                <a:solidFill>
                  <a:srgbClr val="000000"/>
                </a:solidFill>
              </a:rPr>
              <a:t>+ conduct of the producer of investment recommendations &amp;  of the competent authority + </a:t>
            </a:r>
            <a:r>
              <a:rPr lang="en-US" dirty="0" smtClean="0"/>
              <a:t>8) </a:t>
            </a:r>
            <a:r>
              <a:rPr lang="en-US" dirty="0" smtClean="0">
                <a:solidFill>
                  <a:srgbClr val="000000"/>
                </a:solidFill>
              </a:rPr>
              <a:t>of the disseminator of recommendations, conduct &amp; extent of alteration  </a:t>
            </a:r>
          </a:p>
          <a:p>
            <a:pPr algn="just">
              <a:buNone/>
            </a:pPr>
            <a:r>
              <a:rPr lang="en-US" dirty="0" smtClean="0"/>
              <a:t>6) Clear &amp; accurate recommendations</a:t>
            </a:r>
          </a:p>
          <a:p>
            <a:pPr algn="just">
              <a:buNone/>
            </a:pPr>
            <a:r>
              <a:rPr lang="en-US" dirty="0" smtClean="0"/>
              <a:t>7) </a:t>
            </a:r>
            <a:r>
              <a:rPr lang="en-US" dirty="0" smtClean="0">
                <a:solidFill>
                  <a:srgbClr val="000000"/>
                </a:solidFill>
              </a:rPr>
              <a:t>Own interests or conflicts of interest of persons recommending may influence choice. To ensure the objectivity &amp; reliability of information -&gt; appropriate disclosures</a:t>
            </a:r>
          </a:p>
          <a:p>
            <a:pPr algn="just">
              <a:buNone/>
            </a:pPr>
            <a:r>
              <a:rPr lang="en-US" dirty="0" smtClean="0"/>
              <a:t>“Analytic services provided by Standard &amp; Poor's Ratings Services are the result of separate activities designed to preserve </a:t>
            </a:r>
            <a:r>
              <a:rPr lang="en-US" u="sng" dirty="0" smtClean="0"/>
              <a:t>the independence and objectivity </a:t>
            </a:r>
            <a:r>
              <a:rPr lang="en-US" dirty="0" smtClean="0"/>
              <a:t>of ratings opinions” (S&amp;P RD)”</a:t>
            </a:r>
            <a:endParaRPr lang="it-IT" dirty="0" smtClean="0"/>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28596" y="1500174"/>
            <a:ext cx="8429684" cy="5072098"/>
          </a:xfrm>
        </p:spPr>
        <p:txBody>
          <a:bodyPr>
            <a:normAutofit/>
          </a:bodyPr>
          <a:lstStyle/>
          <a:p>
            <a:pPr algn="just"/>
            <a:r>
              <a:rPr lang="en-US" dirty="0" smtClean="0">
                <a:solidFill>
                  <a:schemeClr val="bg1">
                    <a:lumMod val="10000"/>
                  </a:schemeClr>
                </a:solidFill>
              </a:rPr>
              <a:t>“Member States shall require disclosure in general terms, of the effective </a:t>
            </a:r>
            <a:r>
              <a:rPr lang="en-US" dirty="0" err="1" smtClean="0">
                <a:solidFill>
                  <a:schemeClr val="bg1">
                    <a:lumMod val="10000"/>
                  </a:schemeClr>
                </a:solidFill>
              </a:rPr>
              <a:t>organisational</a:t>
            </a:r>
            <a:r>
              <a:rPr lang="en-US" dirty="0" smtClean="0">
                <a:solidFill>
                  <a:schemeClr val="bg1">
                    <a:lumMod val="10000"/>
                  </a:schemeClr>
                </a:solidFill>
              </a:rPr>
              <a:t> and administrative arrangements set up with the investment firm or the credit institution for the </a:t>
            </a:r>
            <a:r>
              <a:rPr lang="en-US" dirty="0" smtClean="0">
                <a:solidFill>
                  <a:srgbClr val="FF0000"/>
                </a:solidFill>
              </a:rPr>
              <a:t>prevention and avoidance of conflicts of interest </a:t>
            </a:r>
            <a:r>
              <a:rPr lang="en-US" dirty="0" smtClean="0">
                <a:solidFill>
                  <a:schemeClr val="bg1">
                    <a:lumMod val="10000"/>
                  </a:schemeClr>
                </a:solidFill>
              </a:rPr>
              <a:t>with respect to recommendations, including information barriers”.</a:t>
            </a:r>
          </a:p>
          <a:p>
            <a:pPr algn="just"/>
            <a:r>
              <a:rPr lang="en-US" dirty="0" smtClean="0">
                <a:solidFill>
                  <a:schemeClr val="bg1">
                    <a:lumMod val="10000"/>
                  </a:schemeClr>
                </a:solidFill>
              </a:rPr>
              <a:t>Disclosures </a:t>
            </a:r>
            <a:r>
              <a:rPr lang="en-US" dirty="0" smtClean="0">
                <a:solidFill>
                  <a:schemeClr val="bg1">
                    <a:lumMod val="10000"/>
                  </a:schemeClr>
                </a:solidFill>
              </a:rPr>
              <a:t>of Interest - AMP LIMITED: AMP: Goldman Sachs </a:t>
            </a:r>
            <a:r>
              <a:rPr lang="en-US" dirty="0" err="1" smtClean="0">
                <a:solidFill>
                  <a:schemeClr val="bg1">
                    <a:lumMod val="10000"/>
                  </a:schemeClr>
                </a:solidFill>
              </a:rPr>
              <a:t>JBWere</a:t>
            </a:r>
            <a:r>
              <a:rPr lang="en-US" dirty="0" smtClean="0">
                <a:solidFill>
                  <a:schemeClr val="bg1">
                    <a:lumMod val="10000"/>
                  </a:schemeClr>
                </a:solidFill>
              </a:rPr>
              <a:t> and/or its affiliates have </a:t>
            </a:r>
            <a:r>
              <a:rPr lang="en-US" dirty="0" smtClean="0">
                <a:solidFill>
                  <a:schemeClr val="bg1">
                    <a:lumMod val="10000"/>
                  </a:schemeClr>
                </a:solidFill>
              </a:rPr>
              <a:t>received /  </a:t>
            </a:r>
            <a:r>
              <a:rPr lang="en-US" u="sng" dirty="0" smtClean="0">
                <a:solidFill>
                  <a:schemeClr val="bg1">
                    <a:lumMod val="10000"/>
                  </a:schemeClr>
                </a:solidFill>
              </a:rPr>
              <a:t>expect to receive or intend to seek </a:t>
            </a:r>
            <a:r>
              <a:rPr lang="en-US" dirty="0" smtClean="0">
                <a:solidFill>
                  <a:srgbClr val="FF0000"/>
                </a:solidFill>
              </a:rPr>
              <a:t>compensation</a:t>
            </a:r>
            <a:r>
              <a:rPr lang="en-US" dirty="0" smtClean="0">
                <a:solidFill>
                  <a:schemeClr val="bg1">
                    <a:lumMod val="10000"/>
                  </a:schemeClr>
                </a:solidFill>
              </a:rPr>
              <a:t> </a:t>
            </a:r>
            <a:r>
              <a:rPr lang="en-US" dirty="0" smtClean="0">
                <a:solidFill>
                  <a:schemeClr val="bg1">
                    <a:lumMod val="10000"/>
                  </a:schemeClr>
                </a:solidFill>
              </a:rPr>
              <a:t>for </a:t>
            </a:r>
            <a:r>
              <a:rPr lang="en-US" dirty="0" smtClean="0">
                <a:solidFill>
                  <a:schemeClr val="bg1">
                    <a:lumMod val="10000"/>
                  </a:schemeClr>
                </a:solidFill>
              </a:rPr>
              <a:t>financial and advisory services from the company, its parent, or its wholly owned or majority owned </a:t>
            </a:r>
            <a:r>
              <a:rPr lang="en-US" dirty="0" smtClean="0">
                <a:solidFill>
                  <a:schemeClr val="bg1">
                    <a:lumMod val="10000"/>
                  </a:schemeClr>
                </a:solidFill>
              </a:rPr>
              <a:t>subsidiary (during the past 12 </a:t>
            </a:r>
            <a:r>
              <a:rPr lang="en-US" dirty="0" smtClean="0">
                <a:solidFill>
                  <a:schemeClr val="bg1">
                    <a:lumMod val="10000"/>
                  </a:schemeClr>
                </a:solidFill>
              </a:rPr>
              <a:t>months</a:t>
            </a:r>
            <a:r>
              <a:rPr lang="en-US" dirty="0" smtClean="0">
                <a:solidFill>
                  <a:schemeClr val="bg1">
                    <a:lumMod val="10000"/>
                  </a:schemeClr>
                </a:solidFill>
              </a:rPr>
              <a:t> </a:t>
            </a:r>
            <a:r>
              <a:rPr lang="en-US" dirty="0" smtClean="0">
                <a:solidFill>
                  <a:schemeClr val="bg1">
                    <a:lumMod val="10000"/>
                  </a:schemeClr>
                </a:solidFill>
              </a:rPr>
              <a:t>/ </a:t>
            </a:r>
            <a:r>
              <a:rPr lang="en-US" dirty="0" smtClean="0">
                <a:solidFill>
                  <a:schemeClr val="bg1">
                    <a:lumMod val="10000"/>
                  </a:schemeClr>
                </a:solidFill>
              </a:rPr>
              <a:t>in </a:t>
            </a:r>
            <a:r>
              <a:rPr lang="en-US" dirty="0" smtClean="0">
                <a:solidFill>
                  <a:schemeClr val="bg1">
                    <a:lumMod val="10000"/>
                  </a:schemeClr>
                </a:solidFill>
              </a:rPr>
              <a:t>the next 3 </a:t>
            </a:r>
            <a:r>
              <a:rPr lang="en-US" dirty="0" smtClean="0">
                <a:solidFill>
                  <a:schemeClr val="bg1">
                    <a:lumMod val="10000"/>
                  </a:schemeClr>
                </a:solidFill>
              </a:rPr>
              <a:t>months) (</a:t>
            </a:r>
            <a:r>
              <a:rPr lang="en-US" dirty="0" smtClean="0">
                <a:solidFill>
                  <a:schemeClr val="bg1">
                    <a:lumMod val="10000"/>
                  </a:schemeClr>
                </a:solidFill>
              </a:rPr>
              <a:t>GS MMR)</a:t>
            </a:r>
            <a:endParaRPr lang="en-US" dirty="0">
              <a:solidFill>
                <a:schemeClr val="bg1">
                  <a:lumMod val="10000"/>
                </a:schemeClr>
              </a:solidFill>
            </a:endParaRPr>
          </a:p>
        </p:txBody>
      </p:sp>
      <p:sp>
        <p:nvSpPr>
          <p:cNvPr id="3" name="Titolo 2"/>
          <p:cNvSpPr>
            <a:spLocks noGrp="1"/>
          </p:cNvSpPr>
          <p:nvPr>
            <p:ph type="title"/>
          </p:nvPr>
        </p:nvSpPr>
        <p:spPr>
          <a:xfrm>
            <a:off x="500034" y="285728"/>
            <a:ext cx="8229600" cy="1219200"/>
          </a:xfrm>
        </p:spPr>
        <p:txBody>
          <a:bodyPr>
            <a:normAutofit fontScale="90000"/>
          </a:bodyPr>
          <a:lstStyle/>
          <a:p>
            <a:r>
              <a:rPr sz="4400" b="1" dirty="0" smtClean="0">
                <a:solidFill>
                  <a:schemeClr val="tx1"/>
                </a:solidFill>
              </a:rPr>
              <a:t>Disclosure </a:t>
            </a:r>
            <a:r>
              <a:rPr sz="4400" b="1" dirty="0" smtClean="0">
                <a:solidFill>
                  <a:schemeClr val="tx1"/>
                </a:solidFill>
              </a:rPr>
              <a:t>of </a:t>
            </a:r>
            <a:r>
              <a:rPr sz="4400" b="1" dirty="0" smtClean="0">
                <a:solidFill>
                  <a:schemeClr val="tx1"/>
                </a:solidFill>
              </a:rPr>
              <a:t>Conflicts: </a:t>
            </a:r>
            <a:br>
              <a:rPr sz="4400" b="1" dirty="0" smtClean="0">
                <a:solidFill>
                  <a:schemeClr val="tx1"/>
                </a:solidFill>
              </a:rPr>
            </a:br>
            <a:r>
              <a:rPr sz="4400" b="1" dirty="0" smtClean="0">
                <a:solidFill>
                  <a:schemeClr val="tx1"/>
                </a:solidFill>
              </a:rPr>
              <a:t>CH. II, Art. 6 (2)</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500034" y="1643050"/>
            <a:ext cx="8229600" cy="3929090"/>
          </a:xfrm>
        </p:spPr>
        <p:txBody>
          <a:bodyPr/>
          <a:lstStyle/>
          <a:p>
            <a:pPr>
              <a:buNone/>
            </a:pPr>
            <a:r>
              <a:rPr lang="en-US" dirty="0" smtClean="0"/>
              <a:t>9)Posting on websites (reference to other directives)</a:t>
            </a:r>
          </a:p>
          <a:p>
            <a:pPr>
              <a:buNone/>
            </a:pPr>
            <a:r>
              <a:rPr lang="en-US" dirty="0" smtClean="0"/>
              <a:t>10) </a:t>
            </a:r>
            <a:r>
              <a:rPr lang="en-US" dirty="0" smtClean="0">
                <a:solidFill>
                  <a:srgbClr val="000000"/>
                </a:solidFill>
              </a:rPr>
              <a:t>Opinions by credit rating agencies are not considered as recommendations -&gt; adoption of internal policies &amp; procedures</a:t>
            </a:r>
          </a:p>
          <a:p>
            <a:pPr>
              <a:buNone/>
            </a:pPr>
            <a:r>
              <a:rPr lang="en-US" dirty="0" smtClean="0"/>
              <a:t>11) Freedom of the press &amp; freedom of expression in the </a:t>
            </a:r>
            <a:r>
              <a:rPr lang="en-US" dirty="0" smtClean="0"/>
              <a:t>media</a:t>
            </a:r>
          </a:p>
          <a:p>
            <a:pPr>
              <a:buNone/>
            </a:pPr>
            <a:r>
              <a:rPr lang="en-US" dirty="0" smtClean="0">
                <a:solidFill>
                  <a:srgbClr val="000000"/>
                </a:solidFill>
              </a:rPr>
              <a:t>12) The European Securities Committee</a:t>
            </a:r>
            <a:endParaRPr lang="en-US" dirty="0" smtClean="0">
              <a:solidFill>
                <a:srgbClr val="000000"/>
              </a:solidFill>
            </a:endParaRP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285720" y="1524000"/>
            <a:ext cx="8401080" cy="4833958"/>
          </a:xfrm>
        </p:spPr>
        <p:txBody>
          <a:bodyPr>
            <a:noAutofit/>
          </a:bodyPr>
          <a:lstStyle/>
          <a:p>
            <a:pPr algn="just">
              <a:buNone/>
            </a:pPr>
            <a:r>
              <a:rPr lang="en-US" sz="2800" dirty="0" smtClean="0">
                <a:solidFill>
                  <a:schemeClr val="bg1">
                    <a:lumMod val="10000"/>
                  </a:schemeClr>
                </a:solidFill>
              </a:rPr>
              <a:t>	“</a:t>
            </a:r>
            <a:r>
              <a:rPr lang="en-US" sz="2800" dirty="0" smtClean="0">
                <a:solidFill>
                  <a:schemeClr val="bg1">
                    <a:lumMod val="10000"/>
                  </a:schemeClr>
                </a:solidFill>
              </a:rPr>
              <a:t>All information contained herein is obtained by MOODY’S from </a:t>
            </a:r>
            <a:r>
              <a:rPr lang="en-US" sz="2800" u="sng" dirty="0" smtClean="0">
                <a:solidFill>
                  <a:srgbClr val="FF0000"/>
                </a:solidFill>
              </a:rPr>
              <a:t>sources</a:t>
            </a:r>
            <a:r>
              <a:rPr lang="en-US" sz="2800" u="sng" dirty="0" smtClean="0">
                <a:solidFill>
                  <a:schemeClr val="bg1">
                    <a:lumMod val="10000"/>
                  </a:schemeClr>
                </a:solidFill>
              </a:rPr>
              <a:t> believed by it to be accurate and reliable</a:t>
            </a:r>
            <a:r>
              <a:rPr lang="en-US" sz="2800" dirty="0" smtClean="0">
                <a:solidFill>
                  <a:schemeClr val="bg1">
                    <a:lumMod val="10000"/>
                  </a:schemeClr>
                </a:solidFill>
              </a:rPr>
              <a:t>. Because of the possibility of human or mechanical error as well as other factors, however, such </a:t>
            </a:r>
            <a:r>
              <a:rPr lang="en-US" sz="2800" u="sng" dirty="0" smtClean="0">
                <a:solidFill>
                  <a:schemeClr val="bg1">
                    <a:lumMod val="10000"/>
                  </a:schemeClr>
                </a:solidFill>
              </a:rPr>
              <a:t>information is provided “as is” </a:t>
            </a:r>
            <a:r>
              <a:rPr lang="en-US" sz="2800" dirty="0" smtClean="0">
                <a:solidFill>
                  <a:schemeClr val="bg1">
                    <a:lumMod val="10000"/>
                  </a:schemeClr>
                </a:solidFill>
              </a:rPr>
              <a:t>without warranty of any kind and MOODY’S, in particular, </a:t>
            </a:r>
            <a:r>
              <a:rPr lang="en-US" sz="2800" u="sng" dirty="0" smtClean="0">
                <a:solidFill>
                  <a:schemeClr val="bg1">
                    <a:lumMod val="10000"/>
                  </a:schemeClr>
                </a:solidFill>
              </a:rPr>
              <a:t>makes no representation or warranty</a:t>
            </a:r>
            <a:r>
              <a:rPr lang="en-US" sz="2800" dirty="0" smtClean="0">
                <a:solidFill>
                  <a:schemeClr val="bg1">
                    <a:lumMod val="10000"/>
                  </a:schemeClr>
                </a:solidFill>
              </a:rPr>
              <a:t>, express or implied, as to the accuracy, timeliness, completeness, merchantability or fitness for any particular purpose of any such information” (Moody’s Annual Report)</a:t>
            </a:r>
            <a:endParaRPr lang="en-US" sz="2800" dirty="0"/>
          </a:p>
        </p:txBody>
      </p:sp>
      <p:sp>
        <p:nvSpPr>
          <p:cNvPr id="3" name="Titolo 2"/>
          <p:cNvSpPr>
            <a:spLocks noGrp="1"/>
          </p:cNvSpPr>
          <p:nvPr>
            <p:ph type="title"/>
          </p:nvPr>
        </p:nvSpPr>
        <p:spPr/>
        <p:txBody>
          <a:bodyPr/>
          <a:lstStyle/>
          <a:p>
            <a:r>
              <a:rPr lang="en-US" b="1" dirty="0" smtClean="0"/>
              <a:t>Chapter II, Article 3, b.</a:t>
            </a:r>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algn="just"/>
            <a:r>
              <a:rPr lang="en-US" dirty="0" smtClean="0">
                <a:solidFill>
                  <a:schemeClr val="bg1">
                    <a:lumMod val="10000"/>
                  </a:schemeClr>
                </a:solidFill>
              </a:rPr>
              <a:t>“It does not constitute a personal recommendation or </a:t>
            </a:r>
            <a:r>
              <a:rPr lang="en-US" u="sng" dirty="0" smtClean="0">
                <a:solidFill>
                  <a:schemeClr val="bg1">
                    <a:lumMod val="10000"/>
                  </a:schemeClr>
                </a:solidFill>
              </a:rPr>
              <a:t>take into account </a:t>
            </a:r>
            <a:r>
              <a:rPr lang="en-US" dirty="0" smtClean="0">
                <a:solidFill>
                  <a:schemeClr val="bg1">
                    <a:lumMod val="10000"/>
                  </a:schemeClr>
                </a:solidFill>
              </a:rPr>
              <a:t>the particular </a:t>
            </a:r>
            <a:r>
              <a:rPr lang="en-US" u="sng" dirty="0" smtClean="0">
                <a:solidFill>
                  <a:schemeClr val="bg1">
                    <a:lumMod val="10000"/>
                  </a:schemeClr>
                </a:solidFill>
              </a:rPr>
              <a:t>investment objectives, financial situations, or needs</a:t>
            </a:r>
            <a:r>
              <a:rPr lang="en-US" dirty="0" smtClean="0">
                <a:solidFill>
                  <a:schemeClr val="bg1">
                    <a:lumMod val="10000"/>
                  </a:schemeClr>
                </a:solidFill>
              </a:rPr>
              <a:t> of </a:t>
            </a:r>
            <a:r>
              <a:rPr lang="en-US" dirty="0" smtClean="0">
                <a:solidFill>
                  <a:srgbClr val="FF0000"/>
                </a:solidFill>
              </a:rPr>
              <a:t>individual clients</a:t>
            </a:r>
            <a:r>
              <a:rPr lang="en-US" dirty="0" smtClean="0">
                <a:solidFill>
                  <a:schemeClr val="bg1">
                    <a:lumMod val="10000"/>
                  </a:schemeClr>
                </a:solidFill>
              </a:rPr>
              <a:t>. Clients should consider whether any advice or recommendation in this research </a:t>
            </a:r>
            <a:r>
              <a:rPr lang="en-US" u="sng" dirty="0" smtClean="0">
                <a:solidFill>
                  <a:schemeClr val="bg1">
                    <a:lumMod val="10000"/>
                  </a:schemeClr>
                </a:solidFill>
              </a:rPr>
              <a:t>is suitable for their particular circumstances</a:t>
            </a:r>
            <a:r>
              <a:rPr lang="en-US" dirty="0" smtClean="0">
                <a:solidFill>
                  <a:schemeClr val="bg1">
                    <a:lumMod val="10000"/>
                  </a:schemeClr>
                </a:solidFill>
              </a:rPr>
              <a:t> and, if appropriate, seek professional advice, including tax advice.” (GS BB)</a:t>
            </a:r>
          </a:p>
          <a:p>
            <a:pPr algn="just"/>
            <a:r>
              <a:rPr lang="en-US" dirty="0" smtClean="0">
                <a:solidFill>
                  <a:schemeClr val="bg1">
                    <a:lumMod val="10000"/>
                  </a:schemeClr>
                </a:solidFill>
              </a:rPr>
              <a:t>“Derivatives research is </a:t>
            </a:r>
            <a:r>
              <a:rPr lang="en-US" u="sng" dirty="0" smtClean="0">
                <a:solidFill>
                  <a:schemeClr val="bg1">
                    <a:lumMod val="10000"/>
                  </a:schemeClr>
                </a:solidFill>
              </a:rPr>
              <a:t>not suitable for retail clients </a:t>
            </a:r>
            <a:r>
              <a:rPr lang="en-US" dirty="0" smtClean="0">
                <a:solidFill>
                  <a:schemeClr val="bg1">
                    <a:lumMod val="10000"/>
                  </a:schemeClr>
                </a:solidFill>
              </a:rPr>
              <a:t>(…) options involve risk and are </a:t>
            </a:r>
            <a:r>
              <a:rPr lang="en-US" u="sng" dirty="0" smtClean="0">
                <a:solidFill>
                  <a:schemeClr val="bg1">
                    <a:lumMod val="10000"/>
                  </a:schemeClr>
                </a:solidFill>
              </a:rPr>
              <a:t>not suitable for all investors</a:t>
            </a:r>
            <a:r>
              <a:rPr lang="en-US" dirty="0" smtClean="0">
                <a:solidFill>
                  <a:schemeClr val="bg1">
                    <a:lumMod val="10000"/>
                  </a:schemeClr>
                </a:solidFill>
              </a:rPr>
              <a:t>” (GS GEW)</a:t>
            </a:r>
          </a:p>
          <a:p>
            <a:pPr algn="just"/>
            <a:r>
              <a:rPr lang="en-US" dirty="0" smtClean="0">
                <a:solidFill>
                  <a:schemeClr val="bg1">
                    <a:lumMod val="10000"/>
                  </a:schemeClr>
                </a:solidFill>
              </a:rPr>
              <a:t>“We seek to </a:t>
            </a:r>
            <a:r>
              <a:rPr lang="en-US" u="sng" dirty="0" smtClean="0">
                <a:solidFill>
                  <a:schemeClr val="bg1">
                    <a:lumMod val="10000"/>
                  </a:schemeClr>
                </a:solidFill>
              </a:rPr>
              <a:t>update</a:t>
            </a:r>
            <a:r>
              <a:rPr lang="en-US" dirty="0" smtClean="0">
                <a:solidFill>
                  <a:schemeClr val="bg1">
                    <a:lumMod val="10000"/>
                  </a:schemeClr>
                </a:solidFill>
              </a:rPr>
              <a:t> our research as appropriate”  (GS GEW)</a:t>
            </a:r>
            <a:endParaRPr lang="en-US" dirty="0">
              <a:solidFill>
                <a:schemeClr val="bg1">
                  <a:lumMod val="10000"/>
                </a:schemeClr>
              </a:solidFill>
            </a:endParaRPr>
          </a:p>
        </p:txBody>
      </p:sp>
      <p:sp>
        <p:nvSpPr>
          <p:cNvPr id="3" name="Titolo 2"/>
          <p:cNvSpPr>
            <a:spLocks noGrp="1"/>
          </p:cNvSpPr>
          <p:nvPr>
            <p:ph type="title"/>
          </p:nvPr>
        </p:nvSpPr>
        <p:spPr/>
        <p:txBody>
          <a:bodyPr>
            <a:normAutofit fontScale="90000"/>
          </a:bodyPr>
          <a:lstStyle/>
          <a:p>
            <a:r>
              <a:rPr b="1" dirty="0" smtClean="0"/>
              <a:t>Suitability: Preamble, Art. 4, Ch. II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2214554"/>
            <a:ext cx="8186766" cy="3881446"/>
          </a:xfrm>
        </p:spPr>
        <p:txBody>
          <a:bodyPr/>
          <a:lstStyle/>
          <a:p>
            <a:r>
              <a:rPr lang="en-US" dirty="0" smtClean="0">
                <a:solidFill>
                  <a:schemeClr val="tx2">
                    <a:lumMod val="25000"/>
                  </a:schemeClr>
                </a:solidFill>
              </a:rPr>
              <a:t>Literature &amp; Methodology </a:t>
            </a:r>
          </a:p>
          <a:p>
            <a:r>
              <a:rPr lang="en-US" dirty="0" smtClean="0">
                <a:solidFill>
                  <a:schemeClr val="tx2">
                    <a:lumMod val="25000"/>
                  </a:schemeClr>
                </a:solidFill>
              </a:rPr>
              <a:t>Data</a:t>
            </a:r>
          </a:p>
          <a:p>
            <a:r>
              <a:rPr lang="en-US" dirty="0" smtClean="0">
                <a:solidFill>
                  <a:schemeClr val="tx2">
                    <a:lumMod val="25000"/>
                  </a:schemeClr>
                </a:solidFill>
              </a:rPr>
              <a:t>Financial Analysts: Professional Requirements in the US and abroad</a:t>
            </a:r>
          </a:p>
          <a:p>
            <a:r>
              <a:rPr lang="en-US" dirty="0" smtClean="0">
                <a:solidFill>
                  <a:schemeClr val="tx2">
                    <a:lumMod val="25000"/>
                  </a:schemeClr>
                </a:solidFill>
              </a:rPr>
              <a:t>Linguistic Analysis</a:t>
            </a:r>
          </a:p>
          <a:p>
            <a:r>
              <a:rPr lang="en-US" dirty="0" smtClean="0">
                <a:solidFill>
                  <a:schemeClr val="tx2">
                    <a:lumMod val="25000"/>
                  </a:schemeClr>
                </a:solidFill>
              </a:rPr>
              <a:t>Conclusions &amp; Further Research</a:t>
            </a:r>
            <a:endParaRPr lang="en-US" dirty="0">
              <a:solidFill>
                <a:schemeClr val="tx2">
                  <a:lumMod val="25000"/>
                </a:schemeClr>
              </a:solidFill>
            </a:endParaRPr>
          </a:p>
        </p:txBody>
      </p:sp>
      <p:sp>
        <p:nvSpPr>
          <p:cNvPr id="2" name="Titolo 1"/>
          <p:cNvSpPr>
            <a:spLocks noGrp="1"/>
          </p:cNvSpPr>
          <p:nvPr>
            <p:ph type="title"/>
          </p:nvPr>
        </p:nvSpPr>
        <p:spPr>
          <a:xfrm>
            <a:off x="571472" y="428604"/>
            <a:ext cx="8001056" cy="1576366"/>
          </a:xfrm>
        </p:spPr>
        <p:txBody>
          <a:bodyPr>
            <a:noAutofit/>
          </a:bodyPr>
          <a:lstStyle/>
          <a:p>
            <a:pPr algn="ctr"/>
            <a:r>
              <a:rPr sz="3600" dirty="0" smtClean="0">
                <a:solidFill>
                  <a:srgbClr val="FF0000"/>
                </a:solidFill>
                <a:effectLst>
                  <a:outerShdw blurRad="38100" dist="38100" dir="2700000" algn="tl">
                    <a:srgbClr val="000000">
                      <a:alpha val="43137"/>
                    </a:srgbClr>
                  </a:outerShdw>
                </a:effectLst>
              </a:rPr>
              <a:t>Financial analyst reports’ reliability and liability: compliance with international regulations</a:t>
            </a:r>
            <a:endParaRPr lang="it-IT" sz="3600"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524000"/>
            <a:ext cx="8229600" cy="4976834"/>
          </a:xfrm>
        </p:spPr>
        <p:txBody>
          <a:bodyPr>
            <a:normAutofit fontScale="92500" lnSpcReduction="10000"/>
          </a:bodyPr>
          <a:lstStyle/>
          <a:p>
            <a:pPr algn="just"/>
            <a:r>
              <a:rPr lang="en-US" dirty="0" err="1" smtClean="0">
                <a:solidFill>
                  <a:schemeClr val="bg1">
                    <a:lumMod val="10000"/>
                  </a:schemeClr>
                </a:solidFill>
              </a:rPr>
              <a:t>Reg</a:t>
            </a:r>
            <a:r>
              <a:rPr lang="en-US" dirty="0" smtClean="0">
                <a:solidFill>
                  <a:schemeClr val="bg1">
                    <a:lumMod val="10000"/>
                  </a:schemeClr>
                </a:solidFill>
              </a:rPr>
              <a:t> AC: “I, Chris </a:t>
            </a:r>
            <a:r>
              <a:rPr lang="en-US" dirty="0" err="1" smtClean="0">
                <a:solidFill>
                  <a:schemeClr val="bg1">
                    <a:lumMod val="10000"/>
                  </a:schemeClr>
                </a:solidFill>
              </a:rPr>
              <a:t>Pidcock</a:t>
            </a:r>
            <a:r>
              <a:rPr lang="en-US" dirty="0" smtClean="0">
                <a:solidFill>
                  <a:schemeClr val="bg1">
                    <a:lumMod val="10000"/>
                  </a:schemeClr>
                </a:solidFill>
              </a:rPr>
              <a:t>, hereby certify that </a:t>
            </a:r>
            <a:r>
              <a:rPr lang="en-US" u="sng" dirty="0" smtClean="0">
                <a:solidFill>
                  <a:schemeClr val="bg1">
                    <a:lumMod val="10000"/>
                  </a:schemeClr>
                </a:solidFill>
              </a:rPr>
              <a:t>all of the views expressed in this report accurately reflect my personal views </a:t>
            </a:r>
            <a:r>
              <a:rPr lang="en-US" dirty="0" smtClean="0">
                <a:solidFill>
                  <a:schemeClr val="bg1">
                    <a:lumMod val="10000"/>
                  </a:schemeClr>
                </a:solidFill>
              </a:rPr>
              <a:t>about the subject company or companies and its or their securities. I also certify that no part of my compensation was, is, or will be, directly or indirectly, related to specific recommendations or views expressed in this report.” (BB, MMR GS)</a:t>
            </a:r>
            <a:endParaRPr lang="it-IT" dirty="0" smtClean="0">
              <a:solidFill>
                <a:schemeClr val="bg1">
                  <a:lumMod val="10000"/>
                </a:schemeClr>
              </a:solidFill>
            </a:endParaRPr>
          </a:p>
          <a:p>
            <a:pPr algn="just"/>
            <a:r>
              <a:rPr lang="en-US" dirty="0" smtClean="0">
                <a:solidFill>
                  <a:schemeClr val="bg1">
                    <a:lumMod val="10000"/>
                  </a:schemeClr>
                </a:solidFill>
              </a:rPr>
              <a:t>“Investment results are </a:t>
            </a:r>
            <a:r>
              <a:rPr lang="en-US" u="sng" dirty="0" smtClean="0">
                <a:solidFill>
                  <a:schemeClr val="bg1">
                    <a:lumMod val="10000"/>
                  </a:schemeClr>
                </a:solidFill>
              </a:rPr>
              <a:t>the responsibility </a:t>
            </a:r>
            <a:r>
              <a:rPr lang="en-US" dirty="0" smtClean="0">
                <a:solidFill>
                  <a:schemeClr val="bg1">
                    <a:lumMod val="10000"/>
                  </a:schemeClr>
                </a:solidFill>
              </a:rPr>
              <a:t>of the individual investor.” (BB GS)</a:t>
            </a:r>
            <a:endParaRPr lang="it-IT" dirty="0" smtClean="0">
              <a:solidFill>
                <a:schemeClr val="bg1">
                  <a:lumMod val="10000"/>
                </a:schemeClr>
              </a:solidFill>
            </a:endParaRPr>
          </a:p>
          <a:p>
            <a:pPr algn="just"/>
            <a:r>
              <a:rPr lang="en-US" dirty="0" smtClean="0">
                <a:solidFill>
                  <a:schemeClr val="bg1">
                    <a:lumMod val="10000"/>
                  </a:schemeClr>
                </a:solidFill>
              </a:rPr>
              <a:t>“S&amp;P, its affiliates and its third party licensors </a:t>
            </a:r>
            <a:r>
              <a:rPr lang="en-US" u="sng" dirty="0" smtClean="0">
                <a:solidFill>
                  <a:schemeClr val="bg1">
                    <a:lumMod val="10000"/>
                  </a:schemeClr>
                </a:solidFill>
              </a:rPr>
              <a:t>do not guarantee</a:t>
            </a:r>
            <a:r>
              <a:rPr lang="en-US" dirty="0" smtClean="0">
                <a:solidFill>
                  <a:schemeClr val="bg1">
                    <a:lumMod val="10000"/>
                  </a:schemeClr>
                </a:solidFill>
              </a:rPr>
              <a:t> the accuracy, adequacy, completeness or availability of any information and </a:t>
            </a:r>
            <a:r>
              <a:rPr lang="en-US" u="sng" dirty="0" smtClean="0">
                <a:solidFill>
                  <a:schemeClr val="bg1">
                    <a:lumMod val="10000"/>
                  </a:schemeClr>
                </a:solidFill>
              </a:rPr>
              <a:t>is not responsible for</a:t>
            </a:r>
            <a:r>
              <a:rPr lang="en-US" dirty="0" smtClean="0">
                <a:solidFill>
                  <a:schemeClr val="bg1">
                    <a:lumMod val="10000"/>
                  </a:schemeClr>
                </a:solidFill>
              </a:rPr>
              <a:t> any errors or omissions or for the results obtained from the use of such information” (S&amp;P RD)</a:t>
            </a:r>
          </a:p>
        </p:txBody>
      </p:sp>
      <p:sp>
        <p:nvSpPr>
          <p:cNvPr id="3" name="Titolo 2"/>
          <p:cNvSpPr>
            <a:spLocks noGrp="1"/>
          </p:cNvSpPr>
          <p:nvPr>
            <p:ph type="title"/>
          </p:nvPr>
        </p:nvSpPr>
        <p:spPr/>
        <p:txBody>
          <a:bodyPr/>
          <a:lstStyle/>
          <a:p>
            <a:r>
              <a:rPr lang="en-US" b="1" dirty="0" smtClean="0">
                <a:solidFill>
                  <a:schemeClr val="tx1"/>
                </a:solidFill>
              </a:rPr>
              <a:t>Analyst </a:t>
            </a:r>
            <a:r>
              <a:rPr b="1" dirty="0" smtClean="0">
                <a:solidFill>
                  <a:schemeClr val="tx1"/>
                </a:solidFill>
              </a:rPr>
              <a:t>Reports' </a:t>
            </a:r>
            <a:r>
              <a:rPr lang="en-US" b="1" dirty="0" smtClean="0">
                <a:solidFill>
                  <a:schemeClr val="tx1"/>
                </a:solidFill>
              </a:rPr>
              <a:t>Liability</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928670"/>
            <a:ext cx="8229600" cy="5167330"/>
          </a:xfrm>
          <a:ln>
            <a:noFill/>
          </a:ln>
        </p:spPr>
        <p:txBody>
          <a:bodyPr>
            <a:normAutofit lnSpcReduction="10000"/>
          </a:bodyPr>
          <a:lstStyle/>
          <a:p>
            <a:r>
              <a:rPr lang="en-US" dirty="0" smtClean="0">
                <a:solidFill>
                  <a:schemeClr val="bg1">
                    <a:lumMod val="10000"/>
                  </a:schemeClr>
                </a:solidFill>
              </a:rPr>
              <a:t> “</a:t>
            </a:r>
            <a:r>
              <a:rPr lang="en-US" u="sng" dirty="0" smtClean="0">
                <a:solidFill>
                  <a:schemeClr val="bg1">
                    <a:lumMod val="10000"/>
                  </a:schemeClr>
                </a:solidFill>
              </a:rPr>
              <a:t>Under no circumstances shall MOODY’S have any </a:t>
            </a:r>
            <a:r>
              <a:rPr lang="en-US" dirty="0" smtClean="0">
                <a:solidFill>
                  <a:srgbClr val="FF0000"/>
                </a:solidFill>
              </a:rPr>
              <a:t>liability</a:t>
            </a:r>
            <a:r>
              <a:rPr lang="en-US" dirty="0" smtClean="0">
                <a:solidFill>
                  <a:schemeClr val="bg1">
                    <a:lumMod val="10000"/>
                  </a:schemeClr>
                </a:solidFill>
              </a:rPr>
              <a:t> to any person or entity for (a) any loss or damage in whole or in part caused by, resulting from, or relating to, any error (negligent or otherwise) or other circumstance or contingency within or outside the control of MOODY’S or any of its directors, officers, employees or agents in connection with the procurement, collection, compilation, analysis, interpretation, communication, publication or delivery of any such information, or (b) any direct, indirect, special, consequential, compensatory or incidental damages whatsoever (including without limitation, lost profits),”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r>
              <a:rPr lang="en-US" dirty="0" smtClean="0">
                <a:solidFill>
                  <a:schemeClr val="bg1">
                    <a:lumMod val="10000"/>
                  </a:schemeClr>
                </a:solidFill>
              </a:rPr>
              <a:t>Legalese (herein, hereof, hereby); </a:t>
            </a:r>
            <a:endParaRPr lang="en-US" dirty="0" smtClean="0">
              <a:solidFill>
                <a:schemeClr val="bg1">
                  <a:lumMod val="10000"/>
                </a:schemeClr>
              </a:solidFill>
            </a:endParaRPr>
          </a:p>
          <a:p>
            <a:r>
              <a:rPr lang="en-US" dirty="0" smtClean="0">
                <a:solidFill>
                  <a:schemeClr val="bg1">
                    <a:lumMod val="10000"/>
                  </a:schemeClr>
                </a:solidFill>
              </a:rPr>
              <a:t>Use </a:t>
            </a:r>
            <a:r>
              <a:rPr lang="en-US" dirty="0" smtClean="0">
                <a:solidFill>
                  <a:schemeClr val="bg1">
                    <a:lumMod val="10000"/>
                  </a:schemeClr>
                </a:solidFill>
              </a:rPr>
              <a:t>of three-part lists (or longer); </a:t>
            </a:r>
            <a:endParaRPr lang="en-US" dirty="0" smtClean="0">
              <a:solidFill>
                <a:schemeClr val="bg1">
                  <a:lumMod val="10000"/>
                </a:schemeClr>
              </a:solidFill>
            </a:endParaRPr>
          </a:p>
          <a:p>
            <a:r>
              <a:rPr lang="en-US" dirty="0" smtClean="0">
                <a:solidFill>
                  <a:schemeClr val="bg1">
                    <a:lumMod val="10000"/>
                  </a:schemeClr>
                </a:solidFill>
              </a:rPr>
              <a:t>Use </a:t>
            </a:r>
            <a:r>
              <a:rPr lang="en-US" dirty="0" smtClean="0">
                <a:solidFill>
                  <a:schemeClr val="bg1">
                    <a:lumMod val="10000"/>
                  </a:schemeClr>
                </a:solidFill>
              </a:rPr>
              <a:t>of legal linguistic devices such as any, any and all, including but not limited to, express or implied; </a:t>
            </a:r>
            <a:endParaRPr lang="en-US" dirty="0" smtClean="0">
              <a:solidFill>
                <a:schemeClr val="bg1">
                  <a:lumMod val="10000"/>
                </a:schemeClr>
              </a:solidFill>
            </a:endParaRPr>
          </a:p>
          <a:p>
            <a:r>
              <a:rPr lang="en-US" dirty="0" smtClean="0">
                <a:solidFill>
                  <a:schemeClr val="bg1">
                    <a:lumMod val="10000"/>
                  </a:schemeClr>
                </a:solidFill>
              </a:rPr>
              <a:t>Use </a:t>
            </a:r>
            <a:r>
              <a:rPr lang="en-US" dirty="0" smtClean="0">
                <a:solidFill>
                  <a:schemeClr val="bg1">
                    <a:lumMod val="10000"/>
                  </a:schemeClr>
                </a:solidFill>
              </a:rPr>
              <a:t>of pronouns v the name of the company; </a:t>
            </a:r>
            <a:endParaRPr lang="en-US" dirty="0" smtClean="0">
              <a:solidFill>
                <a:schemeClr val="bg1">
                  <a:lumMod val="10000"/>
                </a:schemeClr>
              </a:solidFill>
            </a:endParaRPr>
          </a:p>
          <a:p>
            <a:r>
              <a:rPr lang="en-US" dirty="0" smtClean="0">
                <a:solidFill>
                  <a:schemeClr val="bg1">
                    <a:lumMod val="10000"/>
                  </a:schemeClr>
                </a:solidFill>
              </a:rPr>
              <a:t>Use </a:t>
            </a:r>
            <a:r>
              <a:rPr lang="en-US" dirty="0" smtClean="0">
                <a:solidFill>
                  <a:schemeClr val="bg1">
                    <a:lumMod val="10000"/>
                  </a:schemeClr>
                </a:solidFill>
              </a:rPr>
              <a:t>of modal verbs (may, should/should not, could, would, will, shall</a:t>
            </a:r>
            <a:r>
              <a:rPr lang="en-US" dirty="0" smtClean="0">
                <a:solidFill>
                  <a:schemeClr val="bg1">
                    <a:lumMod val="10000"/>
                  </a:schemeClr>
                </a:solidFill>
              </a:rPr>
              <a:t>); simple present v will/shall + infinitive</a:t>
            </a:r>
            <a:endParaRPr lang="en-US" dirty="0"/>
          </a:p>
        </p:txBody>
      </p:sp>
      <p:sp>
        <p:nvSpPr>
          <p:cNvPr id="3" name="Titolo 2"/>
          <p:cNvSpPr>
            <a:spLocks noGrp="1"/>
          </p:cNvSpPr>
          <p:nvPr>
            <p:ph type="title"/>
          </p:nvPr>
        </p:nvSpPr>
        <p:spPr/>
        <p:txBody>
          <a:bodyPr/>
          <a:lstStyle/>
          <a:p>
            <a:r>
              <a:rPr b="1" dirty="0" smtClean="0"/>
              <a:t>Linguistic devices</a:t>
            </a:r>
            <a:endParaRPr lang="en-US"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en-US" dirty="0" smtClean="0">
                <a:solidFill>
                  <a:schemeClr val="bg1">
                    <a:lumMod val="10000"/>
                  </a:schemeClr>
                </a:solidFill>
              </a:rPr>
              <a:t>Analysts as reliable people -&gt; use of linguistic strategies to comply with rules and regulations and to manage their client relationships</a:t>
            </a:r>
          </a:p>
          <a:p>
            <a:pPr algn="just"/>
            <a:r>
              <a:rPr lang="en-US" dirty="0" smtClean="0">
                <a:solidFill>
                  <a:schemeClr val="bg1">
                    <a:lumMod val="10000"/>
                  </a:schemeClr>
                </a:solidFill>
              </a:rPr>
              <a:t>Differences between the US and the EU: </a:t>
            </a:r>
          </a:p>
          <a:p>
            <a:pPr algn="just">
              <a:buFont typeface="Wingdings" pitchFamily="2" charset="2"/>
              <a:buChar char="Ø"/>
            </a:pPr>
            <a:r>
              <a:rPr lang="en-US" dirty="0" smtClean="0">
                <a:solidFill>
                  <a:schemeClr val="bg1">
                    <a:lumMod val="10000"/>
                  </a:schemeClr>
                </a:solidFill>
              </a:rPr>
              <a:t>approach &amp; focus, </a:t>
            </a:r>
          </a:p>
          <a:p>
            <a:pPr algn="just">
              <a:buFont typeface="Wingdings" pitchFamily="2" charset="2"/>
              <a:buChar char="Ø"/>
            </a:pPr>
            <a:r>
              <a:rPr lang="en-US" dirty="0" smtClean="0">
                <a:solidFill>
                  <a:schemeClr val="bg1">
                    <a:lumMod val="10000"/>
                  </a:schemeClr>
                </a:solidFill>
              </a:rPr>
              <a:t>identification of the analyst, </a:t>
            </a:r>
          </a:p>
          <a:p>
            <a:pPr algn="just">
              <a:buFont typeface="Wingdings" pitchFamily="2" charset="2"/>
              <a:buChar char="Ø"/>
            </a:pPr>
            <a:r>
              <a:rPr lang="en-US" dirty="0" smtClean="0">
                <a:solidFill>
                  <a:schemeClr val="bg1">
                    <a:lumMod val="10000"/>
                  </a:schemeClr>
                </a:solidFill>
              </a:rPr>
              <a:t>a</a:t>
            </a:r>
            <a:r>
              <a:rPr lang="en-US" dirty="0" smtClean="0">
                <a:solidFill>
                  <a:schemeClr val="bg1">
                    <a:lumMod val="10000"/>
                  </a:schemeClr>
                </a:solidFill>
              </a:rPr>
              <a:t>vailability to the public</a:t>
            </a:r>
          </a:p>
          <a:p>
            <a:pPr algn="just">
              <a:buFont typeface="Arial" pitchFamily="34" charset="0"/>
              <a:buChar char="•"/>
            </a:pPr>
            <a:r>
              <a:rPr lang="en-US" dirty="0" smtClean="0">
                <a:solidFill>
                  <a:schemeClr val="bg1">
                    <a:lumMod val="10000"/>
                  </a:schemeClr>
                </a:solidFill>
              </a:rPr>
              <a:t>Further Research</a:t>
            </a:r>
            <a:endParaRPr lang="en-US" dirty="0">
              <a:solidFill>
                <a:schemeClr val="bg1">
                  <a:lumMod val="10000"/>
                </a:schemeClr>
              </a:solidFill>
            </a:endParaRPr>
          </a:p>
        </p:txBody>
      </p:sp>
      <p:sp>
        <p:nvSpPr>
          <p:cNvPr id="2" name="Titolo 1"/>
          <p:cNvSpPr>
            <a:spLocks noGrp="1"/>
          </p:cNvSpPr>
          <p:nvPr>
            <p:ph type="title"/>
          </p:nvPr>
        </p:nvSpPr>
        <p:spPr/>
        <p:txBody>
          <a:bodyPr/>
          <a:lstStyle/>
          <a:p>
            <a:r>
              <a:rPr lang="en-US" b="1" dirty="0" smtClean="0"/>
              <a:t>Conclusions</a:t>
            </a:r>
            <a:endParaRPr lang="en-US"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524000"/>
            <a:ext cx="8229600" cy="2190752"/>
          </a:xfrm>
        </p:spPr>
        <p:txBody>
          <a:bodyPr/>
          <a:lstStyle/>
          <a:p>
            <a:pPr algn="ctr">
              <a:buNone/>
            </a:pPr>
            <a:r>
              <a:rPr lang="en-US" dirty="0" smtClean="0">
                <a:solidFill>
                  <a:schemeClr val="bg1">
                    <a:lumMod val="50000"/>
                  </a:schemeClr>
                </a:solidFill>
              </a:rPr>
              <a:t>THANK YOU VERY MUCH!!!</a:t>
            </a:r>
          </a:p>
          <a:p>
            <a:pPr algn="ctr">
              <a:buNone/>
            </a:pPr>
            <a:r>
              <a:rPr lang="en-US" dirty="0" smtClean="0"/>
              <a:t>Olga Denti</a:t>
            </a:r>
          </a:p>
          <a:p>
            <a:pPr algn="ctr">
              <a:buNone/>
            </a:pPr>
            <a:r>
              <a:rPr lang="en-US" dirty="0" smtClean="0"/>
              <a:t>University of Cagliari</a:t>
            </a:r>
          </a:p>
          <a:p>
            <a:pPr algn="ctr">
              <a:buNone/>
            </a:pPr>
            <a:r>
              <a:rPr lang="en-US" dirty="0" smtClean="0">
                <a:hlinkClick r:id="rId3"/>
              </a:rPr>
              <a:t>odenti@unica.it</a:t>
            </a:r>
            <a:endParaRPr lang="en-US" dirty="0" smtClean="0"/>
          </a:p>
        </p:txBody>
      </p:sp>
      <p:sp>
        <p:nvSpPr>
          <p:cNvPr id="2" name="Titolo 1"/>
          <p:cNvSpPr>
            <a:spLocks noGrp="1"/>
          </p:cNvSpPr>
          <p:nvPr>
            <p:ph type="title"/>
          </p:nvPr>
        </p:nvSpPr>
        <p:spPr/>
        <p:txBody>
          <a:bodyPr>
            <a:normAutofit/>
          </a:bodyPr>
          <a:lstStyle/>
          <a:p>
            <a:pPr algn="ctr"/>
            <a:r>
              <a:rPr sz="2800" dirty="0" smtClean="0">
                <a:solidFill>
                  <a:srgbClr val="FF0000"/>
                </a:solidFill>
              </a:rPr>
              <a:t>Financial analyst reports’ reliability and liability: compliance with international regulations</a:t>
            </a:r>
            <a:endParaRPr sz="2800" dirty="0"/>
          </a:p>
        </p:txBody>
      </p:sp>
      <p:pic>
        <p:nvPicPr>
          <p:cNvPr id="4" name="Picture 2" descr="http://t3.gstatic.com/images?q=tbn:ANd9GcSfh6WSzqWpNXbtmCo-uTt3NNIYrICoesTEu5PFyIftGM-wLF7u"/>
          <p:cNvPicPr>
            <a:picLocks noChangeAspect="1" noChangeArrowheads="1"/>
          </p:cNvPicPr>
          <p:nvPr/>
        </p:nvPicPr>
        <p:blipFill>
          <a:blip r:embed="rId4" cstate="print"/>
          <a:srcRect/>
          <a:stretch>
            <a:fillRect/>
          </a:stretch>
        </p:blipFill>
        <p:spPr bwMode="auto">
          <a:xfrm>
            <a:off x="2500298" y="3643314"/>
            <a:ext cx="3886893" cy="287421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1357298"/>
            <a:ext cx="8401080" cy="5214974"/>
          </a:xfrm>
        </p:spPr>
        <p:txBody>
          <a:bodyPr>
            <a:normAutofit lnSpcReduction="10000"/>
          </a:bodyPr>
          <a:lstStyle/>
          <a:p>
            <a:pPr algn="just"/>
            <a:r>
              <a:rPr lang="en-US" u="sng" dirty="0" smtClean="0">
                <a:solidFill>
                  <a:srgbClr val="FF0000"/>
                </a:solidFill>
              </a:rPr>
              <a:t>DA &amp; Genre A</a:t>
            </a:r>
            <a:r>
              <a:rPr lang="en-US" dirty="0" smtClean="0">
                <a:solidFill>
                  <a:srgbClr val="FF0000"/>
                </a:solidFill>
              </a:rPr>
              <a:t> </a:t>
            </a:r>
            <a:r>
              <a:rPr lang="en-US" dirty="0" smtClean="0"/>
              <a:t>– </a:t>
            </a:r>
            <a:r>
              <a:rPr lang="en-US" dirty="0" smtClean="0">
                <a:solidFill>
                  <a:schemeClr val="accent5">
                    <a:lumMod val="10000"/>
                  </a:schemeClr>
                </a:solidFill>
              </a:rPr>
              <a:t>Bhatia (1993, 2002, 2008, 2010),  </a:t>
            </a:r>
            <a:r>
              <a:rPr lang="en-US" dirty="0" err="1" smtClean="0">
                <a:solidFill>
                  <a:schemeClr val="accent5">
                    <a:lumMod val="10000"/>
                  </a:schemeClr>
                </a:solidFill>
              </a:rPr>
              <a:t>Bamford</a:t>
            </a:r>
            <a:r>
              <a:rPr lang="en-US" dirty="0" smtClean="0">
                <a:solidFill>
                  <a:schemeClr val="accent5">
                    <a:lumMod val="10000"/>
                  </a:schemeClr>
                </a:solidFill>
              </a:rPr>
              <a:t> (2005), </a:t>
            </a:r>
            <a:r>
              <a:rPr lang="en-US" dirty="0" err="1" smtClean="0">
                <a:solidFill>
                  <a:schemeClr val="accent5">
                    <a:lumMod val="10000"/>
                  </a:schemeClr>
                </a:solidFill>
              </a:rPr>
              <a:t>Facchinetti</a:t>
            </a:r>
            <a:r>
              <a:rPr lang="en-US" dirty="0" smtClean="0">
                <a:solidFill>
                  <a:schemeClr val="accent5">
                    <a:lumMod val="10000"/>
                  </a:schemeClr>
                </a:solidFill>
              </a:rPr>
              <a:t> (1992), </a:t>
            </a:r>
            <a:r>
              <a:rPr lang="en-US" dirty="0" err="1" smtClean="0">
                <a:solidFill>
                  <a:schemeClr val="accent5">
                    <a:lumMod val="10000"/>
                  </a:schemeClr>
                </a:solidFill>
              </a:rPr>
              <a:t>Garzone</a:t>
            </a:r>
            <a:r>
              <a:rPr lang="en-US" dirty="0" smtClean="0">
                <a:solidFill>
                  <a:schemeClr val="accent5">
                    <a:lumMod val="10000"/>
                  </a:schemeClr>
                </a:solidFill>
              </a:rPr>
              <a:t> (2001), </a:t>
            </a:r>
            <a:r>
              <a:rPr lang="en-US" dirty="0" err="1" smtClean="0">
                <a:solidFill>
                  <a:schemeClr val="accent5">
                    <a:lumMod val="10000"/>
                  </a:schemeClr>
                </a:solidFill>
              </a:rPr>
              <a:t>Garzone</a:t>
            </a:r>
            <a:r>
              <a:rPr lang="en-US" dirty="0" smtClean="0">
                <a:solidFill>
                  <a:schemeClr val="accent5">
                    <a:lumMod val="10000"/>
                  </a:schemeClr>
                </a:solidFill>
              </a:rPr>
              <a:t> (2004), Gee (2005), </a:t>
            </a:r>
            <a:r>
              <a:rPr lang="en-US" dirty="0" err="1" smtClean="0">
                <a:solidFill>
                  <a:schemeClr val="accent5">
                    <a:lumMod val="10000"/>
                  </a:schemeClr>
                </a:solidFill>
              </a:rPr>
              <a:t>Gotti</a:t>
            </a:r>
            <a:r>
              <a:rPr lang="en-US" dirty="0" smtClean="0">
                <a:solidFill>
                  <a:schemeClr val="accent5">
                    <a:lumMod val="10000"/>
                  </a:schemeClr>
                </a:solidFill>
              </a:rPr>
              <a:t> (2005),  Lemke (2003), Palmer (1986), Swales (1990, 2004)</a:t>
            </a:r>
          </a:p>
          <a:p>
            <a:pPr algn="just"/>
            <a:r>
              <a:rPr lang="en-US" u="sng" dirty="0" smtClean="0">
                <a:solidFill>
                  <a:srgbClr val="FF0000"/>
                </a:solidFill>
              </a:rPr>
              <a:t>Corpus Analysis</a:t>
            </a:r>
            <a:r>
              <a:rPr lang="en-US" dirty="0" smtClean="0">
                <a:solidFill>
                  <a:srgbClr val="FF0000"/>
                </a:solidFill>
              </a:rPr>
              <a:t> </a:t>
            </a:r>
            <a:r>
              <a:rPr lang="en-US" dirty="0" smtClean="0"/>
              <a:t>– </a:t>
            </a:r>
            <a:r>
              <a:rPr lang="en-US" dirty="0" smtClean="0">
                <a:solidFill>
                  <a:schemeClr val="accent5">
                    <a:lumMod val="10000"/>
                  </a:schemeClr>
                </a:solidFill>
              </a:rPr>
              <a:t>Baker (2006), </a:t>
            </a:r>
            <a:r>
              <a:rPr lang="en-US" dirty="0" err="1" smtClean="0">
                <a:solidFill>
                  <a:schemeClr val="accent5">
                    <a:lumMod val="10000"/>
                  </a:schemeClr>
                </a:solidFill>
              </a:rPr>
              <a:t>Baket</a:t>
            </a:r>
            <a:r>
              <a:rPr lang="en-US" dirty="0" smtClean="0">
                <a:solidFill>
                  <a:schemeClr val="accent5">
                    <a:lumMod val="10000"/>
                  </a:schemeClr>
                </a:solidFill>
              </a:rPr>
              <a:t> et al. (2008), </a:t>
            </a:r>
            <a:r>
              <a:rPr lang="en-US" dirty="0" err="1" smtClean="0">
                <a:solidFill>
                  <a:schemeClr val="accent5">
                    <a:lumMod val="10000"/>
                  </a:schemeClr>
                </a:solidFill>
              </a:rPr>
              <a:t>Biber</a:t>
            </a:r>
            <a:r>
              <a:rPr lang="en-US" dirty="0" smtClean="0">
                <a:solidFill>
                  <a:schemeClr val="accent5">
                    <a:lumMod val="10000"/>
                  </a:schemeClr>
                </a:solidFill>
              </a:rPr>
              <a:t> et al. (2007), </a:t>
            </a:r>
            <a:r>
              <a:rPr lang="en-US" dirty="0" err="1" smtClean="0">
                <a:solidFill>
                  <a:schemeClr val="accent5">
                    <a:lumMod val="10000"/>
                  </a:schemeClr>
                </a:solidFill>
              </a:rPr>
              <a:t>Facchinetti</a:t>
            </a:r>
            <a:r>
              <a:rPr lang="en-US" dirty="0" smtClean="0">
                <a:solidFill>
                  <a:schemeClr val="accent5">
                    <a:lumMod val="10000"/>
                  </a:schemeClr>
                </a:solidFill>
              </a:rPr>
              <a:t> (2007), </a:t>
            </a:r>
            <a:r>
              <a:rPr lang="en-US" dirty="0" err="1" smtClean="0">
                <a:solidFill>
                  <a:schemeClr val="accent5">
                    <a:lumMod val="10000"/>
                  </a:schemeClr>
                </a:solidFill>
              </a:rPr>
              <a:t>Partington</a:t>
            </a:r>
            <a:r>
              <a:rPr lang="en-US" dirty="0" smtClean="0">
                <a:solidFill>
                  <a:schemeClr val="accent5">
                    <a:lumMod val="10000"/>
                  </a:schemeClr>
                </a:solidFill>
              </a:rPr>
              <a:t> (1998), </a:t>
            </a:r>
            <a:r>
              <a:rPr lang="en-US" dirty="0" err="1" smtClean="0">
                <a:solidFill>
                  <a:schemeClr val="accent5">
                    <a:lumMod val="10000"/>
                  </a:schemeClr>
                </a:solidFill>
              </a:rPr>
              <a:t>Partington</a:t>
            </a:r>
            <a:r>
              <a:rPr lang="en-US" dirty="0" smtClean="0">
                <a:solidFill>
                  <a:schemeClr val="accent5">
                    <a:lumMod val="10000"/>
                  </a:schemeClr>
                </a:solidFill>
              </a:rPr>
              <a:t> et al. (2004), Sinclair (1991, 2004) </a:t>
            </a:r>
          </a:p>
          <a:p>
            <a:pPr algn="just"/>
            <a:r>
              <a:rPr lang="en-US" u="sng" dirty="0" smtClean="0">
                <a:solidFill>
                  <a:srgbClr val="FF0000"/>
                </a:solidFill>
              </a:rPr>
              <a:t>Behavioral Finance</a:t>
            </a:r>
            <a:r>
              <a:rPr lang="en-US" dirty="0" smtClean="0">
                <a:solidFill>
                  <a:srgbClr val="FF0000"/>
                </a:solidFill>
              </a:rPr>
              <a:t> </a:t>
            </a:r>
            <a:r>
              <a:rPr lang="en-US" dirty="0" smtClean="0"/>
              <a:t>– </a:t>
            </a:r>
            <a:r>
              <a:rPr lang="en-US" dirty="0" smtClean="0">
                <a:solidFill>
                  <a:schemeClr val="accent5">
                    <a:lumMod val="10000"/>
                  </a:schemeClr>
                </a:solidFill>
              </a:rPr>
              <a:t>Clarke et al. (2006),  </a:t>
            </a:r>
            <a:r>
              <a:rPr lang="en-US" dirty="0" err="1" smtClean="0">
                <a:solidFill>
                  <a:schemeClr val="accent5">
                    <a:lumMod val="10000"/>
                  </a:schemeClr>
                </a:solidFill>
              </a:rPr>
              <a:t>Kanheman</a:t>
            </a:r>
            <a:r>
              <a:rPr lang="en-US" dirty="0" smtClean="0">
                <a:solidFill>
                  <a:schemeClr val="accent5">
                    <a:lumMod val="10000"/>
                  </a:schemeClr>
                </a:solidFill>
              </a:rPr>
              <a:t>/</a:t>
            </a:r>
            <a:r>
              <a:rPr lang="en-US" dirty="0" err="1" smtClean="0">
                <a:solidFill>
                  <a:schemeClr val="accent5">
                    <a:lumMod val="10000"/>
                  </a:schemeClr>
                </a:solidFill>
              </a:rPr>
              <a:t>Tversky</a:t>
            </a:r>
            <a:r>
              <a:rPr lang="en-US" dirty="0" smtClean="0">
                <a:solidFill>
                  <a:schemeClr val="accent5">
                    <a:lumMod val="10000"/>
                  </a:schemeClr>
                </a:solidFill>
              </a:rPr>
              <a:t> (1979), Mikhail et al. (2007), Miller (2009),  </a:t>
            </a:r>
            <a:r>
              <a:rPr lang="en-US" dirty="0" err="1" smtClean="0">
                <a:solidFill>
                  <a:schemeClr val="accent5">
                    <a:lumMod val="10000"/>
                  </a:schemeClr>
                </a:solidFill>
              </a:rPr>
              <a:t>Piras</a:t>
            </a:r>
            <a:r>
              <a:rPr lang="en-US" dirty="0" smtClean="0">
                <a:solidFill>
                  <a:schemeClr val="accent5">
                    <a:lumMod val="10000"/>
                  </a:schemeClr>
                </a:solidFill>
              </a:rPr>
              <a:t>/Denti/</a:t>
            </a:r>
            <a:r>
              <a:rPr lang="en-US" dirty="0" err="1" smtClean="0">
                <a:solidFill>
                  <a:schemeClr val="accent5">
                    <a:lumMod val="10000"/>
                  </a:schemeClr>
                </a:solidFill>
              </a:rPr>
              <a:t>Cervellati</a:t>
            </a:r>
            <a:r>
              <a:rPr lang="en-US" dirty="0" smtClean="0">
                <a:solidFill>
                  <a:schemeClr val="accent5">
                    <a:lumMod val="10000"/>
                  </a:schemeClr>
                </a:solidFill>
              </a:rPr>
              <a:t> (2012)</a:t>
            </a:r>
          </a:p>
          <a:p>
            <a:pPr algn="just"/>
            <a:r>
              <a:rPr lang="en-US" u="sng" dirty="0" smtClean="0">
                <a:solidFill>
                  <a:srgbClr val="FF0000"/>
                </a:solidFill>
              </a:rPr>
              <a:t>Financial Discourse </a:t>
            </a:r>
            <a:r>
              <a:rPr lang="en-US" dirty="0" smtClean="0"/>
              <a:t>– </a:t>
            </a:r>
            <a:r>
              <a:rPr lang="en-US" dirty="0" smtClean="0">
                <a:solidFill>
                  <a:schemeClr val="accent5">
                    <a:lumMod val="10000"/>
                  </a:schemeClr>
                </a:solidFill>
              </a:rPr>
              <a:t>Del </a:t>
            </a:r>
            <a:r>
              <a:rPr lang="en-US" dirty="0" err="1" smtClean="0">
                <a:solidFill>
                  <a:schemeClr val="accent5">
                    <a:lumMod val="10000"/>
                  </a:schemeClr>
                </a:solidFill>
              </a:rPr>
              <a:t>Lungo</a:t>
            </a:r>
            <a:r>
              <a:rPr lang="en-US" dirty="0" smtClean="0">
                <a:solidFill>
                  <a:schemeClr val="accent5">
                    <a:lumMod val="10000"/>
                  </a:schemeClr>
                </a:solidFill>
              </a:rPr>
              <a:t> </a:t>
            </a:r>
            <a:r>
              <a:rPr lang="en-US" dirty="0" err="1" smtClean="0">
                <a:solidFill>
                  <a:schemeClr val="accent5">
                    <a:lumMod val="10000"/>
                  </a:schemeClr>
                </a:solidFill>
              </a:rPr>
              <a:t>Camiciotti</a:t>
            </a:r>
            <a:r>
              <a:rPr lang="en-US" dirty="0" smtClean="0">
                <a:solidFill>
                  <a:schemeClr val="accent5">
                    <a:lumMod val="10000"/>
                  </a:schemeClr>
                </a:solidFill>
              </a:rPr>
              <a:t> (1998)</a:t>
            </a:r>
          </a:p>
          <a:p>
            <a:pPr algn="just"/>
            <a:r>
              <a:rPr lang="en-US" dirty="0" smtClean="0">
                <a:solidFill>
                  <a:schemeClr val="accent5">
                    <a:lumMod val="10000"/>
                  </a:schemeClr>
                </a:solidFill>
              </a:rPr>
              <a:t>Legal Discourse – Denti/Giordano (2010), Hunt (2002),  Wagner et al. (2006), Williams (2004, 2006)</a:t>
            </a:r>
            <a:endParaRPr lang="en-US" dirty="0">
              <a:solidFill>
                <a:schemeClr val="accent5">
                  <a:lumMod val="10000"/>
                </a:schemeClr>
              </a:solidFill>
            </a:endParaRPr>
          </a:p>
        </p:txBody>
      </p:sp>
      <p:sp>
        <p:nvSpPr>
          <p:cNvPr id="2" name="Titolo 1"/>
          <p:cNvSpPr>
            <a:spLocks noGrp="1"/>
          </p:cNvSpPr>
          <p:nvPr>
            <p:ph type="title"/>
          </p:nvPr>
        </p:nvSpPr>
        <p:spPr>
          <a:xfrm>
            <a:off x="457200" y="152400"/>
            <a:ext cx="8229600" cy="990584"/>
          </a:xfrm>
        </p:spPr>
        <p:txBody>
          <a:bodyPr/>
          <a:lstStyle/>
          <a:p>
            <a:r>
              <a:rPr lang="en-US" b="1" dirty="0" smtClean="0">
                <a:solidFill>
                  <a:schemeClr val="tx1"/>
                </a:solidFill>
              </a:rPr>
              <a:t>Literature &amp; Methodology</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en-US" dirty="0" smtClean="0">
                <a:solidFill>
                  <a:schemeClr val="bg1">
                    <a:lumMod val="10000"/>
                  </a:schemeClr>
                </a:solidFill>
              </a:rPr>
              <a:t>Goldman Sachs, Moody’s, S&amp;P, Fitch</a:t>
            </a:r>
          </a:p>
          <a:p>
            <a:r>
              <a:rPr lang="en-US" dirty="0" smtClean="0">
                <a:solidFill>
                  <a:schemeClr val="bg1">
                    <a:lumMod val="10000"/>
                  </a:schemeClr>
                </a:solidFill>
              </a:rPr>
              <a:t>S&amp;Ps Research and </a:t>
            </a:r>
            <a:r>
              <a:rPr lang="en-US" dirty="0" err="1" smtClean="0">
                <a:solidFill>
                  <a:schemeClr val="bg1">
                    <a:lumMod val="10000"/>
                  </a:schemeClr>
                </a:solidFill>
              </a:rPr>
              <a:t>RatingsDirect</a:t>
            </a:r>
            <a:r>
              <a:rPr lang="en-US" dirty="0" smtClean="0">
                <a:solidFill>
                  <a:schemeClr val="bg1">
                    <a:lumMod val="10000"/>
                  </a:schemeClr>
                </a:solidFill>
              </a:rPr>
              <a:t> (S&amp;P R, S&amp;P RD)</a:t>
            </a:r>
            <a:endParaRPr lang="it-IT" dirty="0" smtClean="0">
              <a:solidFill>
                <a:schemeClr val="bg1">
                  <a:lumMod val="10000"/>
                </a:schemeClr>
              </a:solidFill>
            </a:endParaRPr>
          </a:p>
          <a:p>
            <a:r>
              <a:rPr lang="en-US" dirty="0" smtClean="0">
                <a:solidFill>
                  <a:schemeClr val="bg1">
                    <a:lumMod val="10000"/>
                  </a:schemeClr>
                </a:solidFill>
              </a:rPr>
              <a:t>Goldman Sachs Equity Strategy (GS MMR)</a:t>
            </a:r>
          </a:p>
          <a:p>
            <a:r>
              <a:rPr lang="en-US" dirty="0" smtClean="0">
                <a:solidFill>
                  <a:schemeClr val="bg1">
                    <a:lumMod val="10000"/>
                  </a:schemeClr>
                </a:solidFill>
              </a:rPr>
              <a:t>Goldman Sachs Global Economics Weekly  (GS GEW)</a:t>
            </a:r>
          </a:p>
          <a:p>
            <a:r>
              <a:rPr lang="en-US" dirty="0" smtClean="0">
                <a:solidFill>
                  <a:schemeClr val="bg1">
                    <a:lumMod val="10000"/>
                  </a:schemeClr>
                </a:solidFill>
              </a:rPr>
              <a:t>Goldman Sachs Beige Books (GS BB)</a:t>
            </a:r>
          </a:p>
          <a:p>
            <a:r>
              <a:rPr lang="en-US" dirty="0" smtClean="0">
                <a:solidFill>
                  <a:schemeClr val="bg1">
                    <a:lumMod val="10000"/>
                  </a:schemeClr>
                </a:solidFill>
              </a:rPr>
              <a:t>Goldman Sachs Kick Starts (GS KS)</a:t>
            </a:r>
          </a:p>
          <a:p>
            <a:r>
              <a:rPr lang="en-US" dirty="0" smtClean="0">
                <a:solidFill>
                  <a:schemeClr val="bg1">
                    <a:lumMod val="10000"/>
                  </a:schemeClr>
                </a:solidFill>
              </a:rPr>
              <a:t>Goldman Sachs </a:t>
            </a:r>
            <a:r>
              <a:rPr lang="en-US" dirty="0" err="1" smtClean="0">
                <a:solidFill>
                  <a:schemeClr val="bg1">
                    <a:lumMod val="10000"/>
                  </a:schemeClr>
                </a:solidFill>
              </a:rPr>
              <a:t>Tradswinds</a:t>
            </a:r>
            <a:r>
              <a:rPr lang="en-US" dirty="0" smtClean="0">
                <a:solidFill>
                  <a:schemeClr val="bg1">
                    <a:lumMod val="10000"/>
                  </a:schemeClr>
                </a:solidFill>
              </a:rPr>
              <a:t> (GS TW)</a:t>
            </a:r>
          </a:p>
          <a:p>
            <a:r>
              <a:rPr lang="en-US" dirty="0" smtClean="0">
                <a:solidFill>
                  <a:schemeClr val="bg1">
                    <a:lumMod val="10000"/>
                  </a:schemeClr>
                </a:solidFill>
              </a:rPr>
              <a:t>Moody’s Credit Analysis (M CA)</a:t>
            </a:r>
            <a:endParaRPr lang="it-IT" dirty="0" smtClean="0">
              <a:solidFill>
                <a:schemeClr val="bg1">
                  <a:lumMod val="10000"/>
                </a:schemeClr>
              </a:solidFill>
            </a:endParaRPr>
          </a:p>
        </p:txBody>
      </p:sp>
      <p:sp>
        <p:nvSpPr>
          <p:cNvPr id="2" name="Titolo 1"/>
          <p:cNvSpPr>
            <a:spLocks noGrp="1"/>
          </p:cNvSpPr>
          <p:nvPr>
            <p:ph type="title"/>
          </p:nvPr>
        </p:nvSpPr>
        <p:spPr/>
        <p:txBody>
          <a:bodyPr/>
          <a:lstStyle/>
          <a:p>
            <a:r>
              <a:rPr lang="en-US" b="1" dirty="0" smtClean="0">
                <a:solidFill>
                  <a:schemeClr val="tx1"/>
                </a:solidFill>
              </a:rPr>
              <a:t>Data</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28596" y="2143116"/>
            <a:ext cx="8229600" cy="4167198"/>
          </a:xfrm>
        </p:spPr>
        <p:txBody>
          <a:bodyPr/>
          <a:lstStyle/>
          <a:p>
            <a:pPr algn="just"/>
            <a:r>
              <a:rPr lang="en-US" dirty="0" smtClean="0">
                <a:solidFill>
                  <a:schemeClr val="tx2">
                    <a:lumMod val="25000"/>
                  </a:schemeClr>
                </a:solidFill>
              </a:rPr>
              <a:t>Financial analysts’ functions:</a:t>
            </a:r>
          </a:p>
          <a:p>
            <a:pPr algn="just">
              <a:buFont typeface="Wingdings" pitchFamily="2" charset="2"/>
              <a:buChar char="Ø"/>
            </a:pPr>
            <a:r>
              <a:rPr lang="en-US" dirty="0" smtClean="0">
                <a:solidFill>
                  <a:schemeClr val="tx2">
                    <a:lumMod val="25000"/>
                  </a:schemeClr>
                </a:solidFill>
              </a:rPr>
              <a:t>They operate at a pivotal point of social exchange</a:t>
            </a:r>
          </a:p>
          <a:p>
            <a:pPr algn="just">
              <a:buFont typeface="Wingdings" pitchFamily="2" charset="2"/>
              <a:buChar char="Ø"/>
            </a:pPr>
            <a:r>
              <a:rPr lang="en-US" dirty="0" smtClean="0">
                <a:solidFill>
                  <a:schemeClr val="tx2">
                    <a:lumMod val="25000"/>
                  </a:schemeClr>
                </a:solidFill>
              </a:rPr>
              <a:t>They span the boundary between those who need capital and those who have it</a:t>
            </a:r>
          </a:p>
          <a:p>
            <a:pPr algn="just"/>
            <a:r>
              <a:rPr lang="en-US" dirty="0" smtClean="0">
                <a:solidFill>
                  <a:schemeClr val="tx2">
                    <a:lumMod val="25000"/>
                  </a:schemeClr>
                </a:solidFill>
              </a:rPr>
              <a:t>Business writing as a social effect</a:t>
            </a:r>
          </a:p>
          <a:p>
            <a:pPr algn="just"/>
            <a:r>
              <a:rPr lang="en-US" dirty="0" smtClean="0">
                <a:solidFill>
                  <a:schemeClr val="tx2">
                    <a:lumMod val="25000"/>
                  </a:schemeClr>
                </a:solidFill>
              </a:rPr>
              <a:t>Numeric data &amp; rhetorical language – building credibility and trust, authoritativeness &amp; reliability</a:t>
            </a:r>
          </a:p>
          <a:p>
            <a:pPr>
              <a:buNone/>
            </a:pPr>
            <a:endParaRPr lang="en-US" dirty="0">
              <a:solidFill>
                <a:schemeClr val="tx2">
                  <a:lumMod val="25000"/>
                </a:schemeClr>
              </a:solidFill>
            </a:endParaRPr>
          </a:p>
        </p:txBody>
      </p:sp>
      <p:sp>
        <p:nvSpPr>
          <p:cNvPr id="2" name="Titolo 1"/>
          <p:cNvSpPr>
            <a:spLocks noGrp="1"/>
          </p:cNvSpPr>
          <p:nvPr>
            <p:ph type="title"/>
          </p:nvPr>
        </p:nvSpPr>
        <p:spPr/>
        <p:txBody>
          <a:bodyPr/>
          <a:lstStyle/>
          <a:p>
            <a:r>
              <a:rPr lang="en-US" b="1" dirty="0" smtClean="0">
                <a:solidFill>
                  <a:schemeClr val="tx1"/>
                </a:solidFill>
              </a:rPr>
              <a:t>Financial Analysts</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500174"/>
            <a:ext cx="8229600" cy="4929222"/>
          </a:xfrm>
        </p:spPr>
        <p:txBody>
          <a:bodyPr>
            <a:normAutofit fontScale="92500" lnSpcReduction="10000"/>
          </a:bodyPr>
          <a:lstStyle/>
          <a:p>
            <a:pPr lvl="0" algn="just"/>
            <a:r>
              <a:rPr lang="en-US" sz="2800" dirty="0" smtClean="0">
                <a:solidFill>
                  <a:srgbClr val="000000"/>
                </a:solidFill>
              </a:rPr>
              <a:t>high professional education with an economic, business or financial background, analytical and numerical competences; </a:t>
            </a:r>
          </a:p>
          <a:p>
            <a:pPr lvl="0" algn="just"/>
            <a:r>
              <a:rPr lang="en-US" sz="2800" dirty="0" smtClean="0">
                <a:solidFill>
                  <a:srgbClr val="000000"/>
                </a:solidFill>
              </a:rPr>
              <a:t>compliance with high standards in professional requirements (e.g., the Code of Ethics and the Standards of Professional Conduct in the US);</a:t>
            </a:r>
          </a:p>
          <a:p>
            <a:pPr lvl="0" algn="just"/>
            <a:r>
              <a:rPr lang="en-US" sz="2800" dirty="0" smtClean="0">
                <a:solidFill>
                  <a:srgbClr val="000000"/>
                </a:solidFill>
              </a:rPr>
              <a:t>compliance with the EU Commission Directive 2003/125/3 of 22 December 2003 (i.e., the fair presentation of investment recommendations and the disclosure of conflicts of interest), implementing Directive 2003/6/EC of the European Parliament and of the Council of 28 January 2003 on insider trading and market manipulation</a:t>
            </a:r>
            <a:endParaRPr lang="en-US" sz="2800" dirty="0">
              <a:solidFill>
                <a:srgbClr val="000000"/>
              </a:solidFill>
            </a:endParaRPr>
          </a:p>
        </p:txBody>
      </p:sp>
      <p:sp>
        <p:nvSpPr>
          <p:cNvPr id="2" name="Titolo 1"/>
          <p:cNvSpPr>
            <a:spLocks noGrp="1"/>
          </p:cNvSpPr>
          <p:nvPr>
            <p:ph type="title"/>
          </p:nvPr>
        </p:nvSpPr>
        <p:spPr/>
        <p:txBody>
          <a:bodyPr/>
          <a:lstStyle/>
          <a:p>
            <a:r>
              <a:rPr lang="en-US" b="1" dirty="0" smtClean="0">
                <a:solidFill>
                  <a:schemeClr val="tx1"/>
                </a:solidFill>
              </a:rPr>
              <a:t>Analysts’ reliability</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357158" y="1524000"/>
            <a:ext cx="8429684" cy="4762520"/>
          </a:xfrm>
        </p:spPr>
        <p:txBody>
          <a:bodyPr>
            <a:normAutofit lnSpcReduction="10000"/>
          </a:bodyPr>
          <a:lstStyle/>
          <a:p>
            <a:pPr algn="just"/>
            <a:r>
              <a:rPr lang="en-US" dirty="0" smtClean="0">
                <a:solidFill>
                  <a:srgbClr val="000000"/>
                </a:solidFill>
              </a:rPr>
              <a:t>Preamble (12 points)</a:t>
            </a:r>
          </a:p>
          <a:p>
            <a:pPr algn="just"/>
            <a:r>
              <a:rPr lang="en-US" dirty="0" smtClean="0">
                <a:solidFill>
                  <a:srgbClr val="000000"/>
                </a:solidFill>
              </a:rPr>
              <a:t>Chapter I </a:t>
            </a:r>
            <a:endParaRPr lang="en-US" dirty="0" smtClean="0">
              <a:solidFill>
                <a:srgbClr val="000000"/>
              </a:solidFill>
            </a:endParaRPr>
          </a:p>
          <a:p>
            <a:pPr algn="just">
              <a:buFont typeface="Wingdings" pitchFamily="2" charset="2"/>
              <a:buChar char="Ø"/>
            </a:pPr>
            <a:r>
              <a:rPr lang="en-US" dirty="0" smtClean="0">
                <a:solidFill>
                  <a:srgbClr val="000000"/>
                </a:solidFill>
              </a:rPr>
              <a:t>Article </a:t>
            </a:r>
            <a:r>
              <a:rPr lang="en-US" dirty="0" smtClean="0">
                <a:solidFill>
                  <a:srgbClr val="000000"/>
                </a:solidFill>
              </a:rPr>
              <a:t>1 – Definitions; </a:t>
            </a:r>
          </a:p>
          <a:p>
            <a:pPr algn="just"/>
            <a:r>
              <a:rPr lang="en-US" dirty="0" smtClean="0">
                <a:solidFill>
                  <a:srgbClr val="000000"/>
                </a:solidFill>
              </a:rPr>
              <a:t>Chapter II </a:t>
            </a:r>
            <a:endParaRPr lang="en-US" dirty="0" smtClean="0">
              <a:solidFill>
                <a:srgbClr val="000000"/>
              </a:solidFill>
            </a:endParaRPr>
          </a:p>
          <a:p>
            <a:pPr algn="just">
              <a:buFont typeface="Wingdings" pitchFamily="2" charset="2"/>
              <a:buChar char="Ø"/>
            </a:pPr>
            <a:r>
              <a:rPr lang="en-US" dirty="0" smtClean="0">
                <a:solidFill>
                  <a:srgbClr val="000000"/>
                </a:solidFill>
              </a:rPr>
              <a:t>Art</a:t>
            </a:r>
            <a:r>
              <a:rPr lang="en-US" dirty="0" smtClean="0">
                <a:solidFill>
                  <a:srgbClr val="000000"/>
                </a:solidFill>
              </a:rPr>
              <a:t>. 2 – Identity of producers of recommendations; </a:t>
            </a:r>
          </a:p>
          <a:p>
            <a:pPr algn="just">
              <a:buFont typeface="Wingdings" pitchFamily="2" charset="2"/>
              <a:buChar char="Ø"/>
            </a:pPr>
            <a:r>
              <a:rPr lang="en-US" dirty="0" smtClean="0">
                <a:solidFill>
                  <a:srgbClr val="000000"/>
                </a:solidFill>
              </a:rPr>
              <a:t>Art. 3 – General standard for fair presentation of recommendations; </a:t>
            </a:r>
          </a:p>
          <a:p>
            <a:pPr algn="just">
              <a:buFont typeface="Wingdings" pitchFamily="2" charset="2"/>
              <a:buChar char="Ø"/>
            </a:pPr>
            <a:r>
              <a:rPr lang="en-US" dirty="0" smtClean="0">
                <a:solidFill>
                  <a:srgbClr val="000000"/>
                </a:solidFill>
              </a:rPr>
              <a:t>Art. 4 – Additional obligations in relation to fair presentation of recommendations; </a:t>
            </a:r>
          </a:p>
          <a:p>
            <a:pPr algn="just">
              <a:buFont typeface="Wingdings" pitchFamily="2" charset="2"/>
              <a:buChar char="Ø"/>
            </a:pPr>
            <a:r>
              <a:rPr lang="en-US" dirty="0" smtClean="0">
                <a:solidFill>
                  <a:srgbClr val="000000"/>
                </a:solidFill>
              </a:rPr>
              <a:t>Article 5 – General standard for disclosure of interests and conflicts of interest; </a:t>
            </a:r>
            <a:endParaRPr lang="en-US" dirty="0">
              <a:solidFill>
                <a:srgbClr val="000000"/>
              </a:solidFill>
            </a:endParaRPr>
          </a:p>
        </p:txBody>
      </p:sp>
      <p:sp>
        <p:nvSpPr>
          <p:cNvPr id="3" name="Titolo 2"/>
          <p:cNvSpPr>
            <a:spLocks noGrp="1"/>
          </p:cNvSpPr>
          <p:nvPr>
            <p:ph type="title"/>
          </p:nvPr>
        </p:nvSpPr>
        <p:spPr/>
        <p:txBody>
          <a:bodyPr/>
          <a:lstStyle/>
          <a:p>
            <a:r>
              <a:rPr lang="en-US" b="1" dirty="0" smtClean="0"/>
              <a:t>EU Directive 2003/125/EC</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714356"/>
            <a:ext cx="8229600" cy="5857916"/>
          </a:xfrm>
        </p:spPr>
        <p:txBody>
          <a:bodyPr>
            <a:normAutofit/>
          </a:bodyPr>
          <a:lstStyle/>
          <a:p>
            <a:pPr>
              <a:buFont typeface="Wingdings" pitchFamily="2" charset="2"/>
              <a:buChar char="Ø"/>
            </a:pPr>
            <a:r>
              <a:rPr lang="en-US" dirty="0" smtClean="0">
                <a:solidFill>
                  <a:srgbClr val="000000"/>
                </a:solidFill>
              </a:rPr>
              <a:t>Article 6 – Additional obligations in relation to disclosure of interests or conflicts of interest; </a:t>
            </a:r>
          </a:p>
          <a:p>
            <a:r>
              <a:rPr lang="en-US" dirty="0" smtClean="0">
                <a:solidFill>
                  <a:srgbClr val="000000"/>
                </a:solidFill>
              </a:rPr>
              <a:t>Chapter III </a:t>
            </a:r>
            <a:endParaRPr lang="en-US" dirty="0" smtClean="0">
              <a:solidFill>
                <a:srgbClr val="000000"/>
              </a:solidFill>
            </a:endParaRPr>
          </a:p>
          <a:p>
            <a:pPr>
              <a:buFont typeface="Wingdings" pitchFamily="2" charset="2"/>
              <a:buChar char="Ø"/>
            </a:pPr>
            <a:r>
              <a:rPr lang="en-US" dirty="0" smtClean="0">
                <a:solidFill>
                  <a:srgbClr val="000000"/>
                </a:solidFill>
              </a:rPr>
              <a:t>Article </a:t>
            </a:r>
            <a:r>
              <a:rPr lang="en-US" dirty="0" smtClean="0">
                <a:solidFill>
                  <a:srgbClr val="000000"/>
                </a:solidFill>
              </a:rPr>
              <a:t>7 – Identity of disseminators of recommendations; </a:t>
            </a:r>
          </a:p>
          <a:p>
            <a:pPr>
              <a:buFont typeface="Wingdings" pitchFamily="2" charset="2"/>
              <a:buChar char="Ø"/>
            </a:pPr>
            <a:r>
              <a:rPr lang="en-US" dirty="0" smtClean="0">
                <a:solidFill>
                  <a:srgbClr val="000000"/>
                </a:solidFill>
              </a:rPr>
              <a:t>Article 8 – General standard for dissemination of recommendations; </a:t>
            </a:r>
          </a:p>
          <a:p>
            <a:pPr>
              <a:buFont typeface="Wingdings" pitchFamily="2" charset="2"/>
              <a:buChar char="Ø"/>
            </a:pPr>
            <a:r>
              <a:rPr lang="en-US" dirty="0" smtClean="0">
                <a:solidFill>
                  <a:srgbClr val="000000"/>
                </a:solidFill>
              </a:rPr>
              <a:t>Article 9 – Additional obligations for investment firms and credit institutions; </a:t>
            </a:r>
          </a:p>
          <a:p>
            <a:r>
              <a:rPr lang="en-US" dirty="0" smtClean="0">
                <a:solidFill>
                  <a:srgbClr val="000000"/>
                </a:solidFill>
              </a:rPr>
              <a:t>Chapter IV </a:t>
            </a:r>
            <a:endParaRPr lang="en-US" dirty="0" smtClean="0">
              <a:solidFill>
                <a:srgbClr val="000000"/>
              </a:solidFill>
            </a:endParaRPr>
          </a:p>
          <a:p>
            <a:pPr>
              <a:buFont typeface="Wingdings" pitchFamily="2" charset="2"/>
              <a:buChar char="Ø"/>
            </a:pPr>
            <a:r>
              <a:rPr lang="en-US" dirty="0" smtClean="0">
                <a:solidFill>
                  <a:srgbClr val="000000"/>
                </a:solidFill>
              </a:rPr>
              <a:t>Article </a:t>
            </a:r>
            <a:r>
              <a:rPr lang="en-US" dirty="0" smtClean="0">
                <a:solidFill>
                  <a:srgbClr val="000000"/>
                </a:solidFill>
              </a:rPr>
              <a:t>10 – Transpositions; </a:t>
            </a:r>
          </a:p>
          <a:p>
            <a:pPr>
              <a:buFont typeface="Wingdings" pitchFamily="2" charset="2"/>
              <a:buChar char="Ø"/>
            </a:pPr>
            <a:r>
              <a:rPr lang="en-US" dirty="0" smtClean="0">
                <a:solidFill>
                  <a:srgbClr val="000000"/>
                </a:solidFill>
              </a:rPr>
              <a:t>Art. 11 </a:t>
            </a:r>
            <a:r>
              <a:rPr lang="en-US" dirty="0" smtClean="0">
                <a:solidFill>
                  <a:srgbClr val="000000"/>
                </a:solidFill>
              </a:rPr>
              <a:t>– Entry into </a:t>
            </a:r>
            <a:r>
              <a:rPr lang="en-US" dirty="0" smtClean="0">
                <a:solidFill>
                  <a:srgbClr val="000000"/>
                </a:solidFill>
              </a:rPr>
              <a:t>force; </a:t>
            </a:r>
          </a:p>
          <a:p>
            <a:pPr>
              <a:buFont typeface="Wingdings" pitchFamily="2" charset="2"/>
              <a:buChar char="Ø"/>
            </a:pPr>
            <a:r>
              <a:rPr lang="en-US" dirty="0" smtClean="0">
                <a:solidFill>
                  <a:srgbClr val="000000"/>
                </a:solidFill>
              </a:rPr>
              <a:t>Art. </a:t>
            </a:r>
            <a:r>
              <a:rPr lang="en-US" dirty="0" smtClean="0">
                <a:solidFill>
                  <a:srgbClr val="000000"/>
                </a:solidFill>
              </a:rPr>
              <a:t>12 – Addressees.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524000"/>
            <a:ext cx="8229600" cy="4262454"/>
          </a:xfrm>
        </p:spPr>
        <p:txBody>
          <a:bodyPr/>
          <a:lstStyle/>
          <a:p>
            <a:pPr algn="just">
              <a:buNone/>
            </a:pPr>
            <a:r>
              <a:rPr lang="en-US" dirty="0" smtClean="0"/>
              <a:t>1) </a:t>
            </a:r>
            <a:r>
              <a:rPr lang="en-US" dirty="0" smtClean="0">
                <a:solidFill>
                  <a:srgbClr val="FF0000"/>
                </a:solidFill>
              </a:rPr>
              <a:t>Harmonized standards </a:t>
            </a:r>
            <a:r>
              <a:rPr lang="en-US" dirty="0" smtClean="0">
                <a:solidFill>
                  <a:srgbClr val="000000"/>
                </a:solidFill>
              </a:rPr>
              <a:t>for the </a:t>
            </a:r>
            <a:r>
              <a:rPr lang="en-US" u="sng" dirty="0" smtClean="0">
                <a:solidFill>
                  <a:srgbClr val="000000"/>
                </a:solidFill>
              </a:rPr>
              <a:t>fair, clear &amp; accurate presentation of information &amp; disclosure of interests &amp; conflicts of interests</a:t>
            </a:r>
            <a:r>
              <a:rPr lang="en-US" dirty="0" smtClean="0">
                <a:solidFill>
                  <a:srgbClr val="000000"/>
                </a:solidFill>
              </a:rPr>
              <a:t> to be complied with </a:t>
            </a:r>
            <a:r>
              <a:rPr lang="en-US" i="1" dirty="0" smtClean="0">
                <a:solidFill>
                  <a:srgbClr val="000000"/>
                </a:solidFill>
              </a:rPr>
              <a:t>by </a:t>
            </a:r>
            <a:r>
              <a:rPr lang="en-US" i="1" dirty="0" smtClean="0">
                <a:solidFill>
                  <a:srgbClr val="FF0000"/>
                </a:solidFill>
              </a:rPr>
              <a:t>persons</a:t>
            </a:r>
            <a:r>
              <a:rPr lang="en-US" i="1" dirty="0" smtClean="0">
                <a:solidFill>
                  <a:srgbClr val="000000"/>
                </a:solidFill>
              </a:rPr>
              <a:t> producing or disseminating information recommending or suggesting an investment strategy, intended for distribution channels or for the public</a:t>
            </a:r>
            <a:r>
              <a:rPr lang="en-US" dirty="0" smtClean="0">
                <a:solidFill>
                  <a:srgbClr val="000000"/>
                </a:solidFill>
              </a:rPr>
              <a:t>. In particular, </a:t>
            </a:r>
            <a:r>
              <a:rPr lang="en-US" u="sng" dirty="0" smtClean="0">
                <a:solidFill>
                  <a:srgbClr val="000000"/>
                </a:solidFill>
              </a:rPr>
              <a:t>market integrity</a:t>
            </a:r>
            <a:r>
              <a:rPr lang="en-US" dirty="0" smtClean="0">
                <a:solidFill>
                  <a:srgbClr val="000000"/>
                </a:solidFill>
              </a:rPr>
              <a:t> requires </a:t>
            </a:r>
            <a:r>
              <a:rPr lang="en-US" dirty="0" smtClean="0">
                <a:solidFill>
                  <a:srgbClr val="FF0000"/>
                </a:solidFill>
              </a:rPr>
              <a:t>high standards </a:t>
            </a:r>
            <a:r>
              <a:rPr lang="en-US" dirty="0" smtClean="0">
                <a:solidFill>
                  <a:srgbClr val="000000"/>
                </a:solidFill>
              </a:rPr>
              <a:t>of </a:t>
            </a:r>
            <a:r>
              <a:rPr lang="en-US" u="sng" dirty="0" smtClean="0">
                <a:solidFill>
                  <a:srgbClr val="000000"/>
                </a:solidFill>
              </a:rPr>
              <a:t>fairness, probity and transparency</a:t>
            </a:r>
            <a:r>
              <a:rPr lang="en-US" dirty="0" smtClean="0">
                <a:solidFill>
                  <a:srgbClr val="000000"/>
                </a:solidFill>
              </a:rPr>
              <a:t> when information recommending or suggesting an investment strategy is presented.</a:t>
            </a:r>
          </a:p>
        </p:txBody>
      </p:sp>
      <p:sp>
        <p:nvSpPr>
          <p:cNvPr id="3" name="Titolo 2"/>
          <p:cNvSpPr>
            <a:spLocks noGrp="1"/>
          </p:cNvSpPr>
          <p:nvPr>
            <p:ph type="title"/>
          </p:nvPr>
        </p:nvSpPr>
        <p:spPr/>
        <p:txBody>
          <a:bodyPr/>
          <a:lstStyle/>
          <a:p>
            <a:r>
              <a:rPr lang="en-US" b="1" dirty="0" smtClean="0">
                <a:solidFill>
                  <a:schemeClr val="tx1"/>
                </a:solidFill>
              </a:rPr>
              <a:t>Preamble </a:t>
            </a:r>
            <a:endParaRPr lang="en-US" b="1"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Personalizzato 8">
      <a:dk1>
        <a:srgbClr val="E5E1F4"/>
      </a:dk1>
      <a:lt1>
        <a:sysClr val="window" lastClr="FFFFFF"/>
      </a:lt1>
      <a:dk2>
        <a:srgbClr val="E5E1F4"/>
      </a:dk2>
      <a:lt2>
        <a:srgbClr val="E9E6EC"/>
      </a:lt2>
      <a:accent1>
        <a:srgbClr val="E1D5A3"/>
      </a:accent1>
      <a:accent2>
        <a:srgbClr val="E7EBE1"/>
      </a:accent2>
      <a:accent3>
        <a:srgbClr val="DBECF1"/>
      </a:accent3>
      <a:accent4>
        <a:srgbClr val="DBECF1"/>
      </a:accent4>
      <a:accent5>
        <a:srgbClr val="E9E6EC"/>
      </a:accent5>
      <a:accent6>
        <a:srgbClr val="E9E6EC"/>
      </a:accent6>
      <a:hlink>
        <a:srgbClr val="410082"/>
      </a:hlink>
      <a:folHlink>
        <a:srgbClr val="932968"/>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5263</TotalTime>
  <Words>2640</Words>
  <Application>Microsoft Office PowerPoint</Application>
  <PresentationFormat>Presentazione su schermo (4:3)</PresentationFormat>
  <Paragraphs>163</Paragraphs>
  <Slides>24</Slides>
  <Notes>15</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Carta</vt:lpstr>
      <vt:lpstr>Financial analyst reports’ reliability and liability: compliance with international regulations Olga Denti, University of Cagliari, Italy</vt:lpstr>
      <vt:lpstr>Financial analyst reports’ reliability and liability: compliance with international regulations</vt:lpstr>
      <vt:lpstr>Literature &amp; Methodology</vt:lpstr>
      <vt:lpstr>Data</vt:lpstr>
      <vt:lpstr>Financial Analysts</vt:lpstr>
      <vt:lpstr>Analysts’ reliability</vt:lpstr>
      <vt:lpstr>EU Directive 2003/125/EC</vt:lpstr>
      <vt:lpstr>Diapositiva 8</vt:lpstr>
      <vt:lpstr>Preamble </vt:lpstr>
      <vt:lpstr>Examples</vt:lpstr>
      <vt:lpstr>On the same issues, Chapter 1, Article 1</vt:lpstr>
      <vt:lpstr>Diapositiva 12</vt:lpstr>
      <vt:lpstr>Chapter 2, Article 2</vt:lpstr>
      <vt:lpstr>In particular,</vt:lpstr>
      <vt:lpstr>Diapositiva 15</vt:lpstr>
      <vt:lpstr>Disclosure of Conflicts:  CH. II, Art. 6 (2)</vt:lpstr>
      <vt:lpstr>Diapositiva 17</vt:lpstr>
      <vt:lpstr>Chapter II, Article 3, b.</vt:lpstr>
      <vt:lpstr>Suitability: Preamble, Art. 4, Ch. II</vt:lpstr>
      <vt:lpstr>Analyst Reports' Liability</vt:lpstr>
      <vt:lpstr>Diapositiva 21</vt:lpstr>
      <vt:lpstr>Linguistic devices</vt:lpstr>
      <vt:lpstr>Conclusions</vt:lpstr>
      <vt:lpstr>Financial analyst reports’ reliability and liability: compliance with international regulations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analyst reports: reliability and liability</dc:title>
  <dc:creator>Olga</dc:creator>
  <cp:lastModifiedBy>Olga</cp:lastModifiedBy>
  <cp:revision>146</cp:revision>
  <dcterms:created xsi:type="dcterms:W3CDTF">2014-05-02T08:23:01Z</dcterms:created>
  <dcterms:modified xsi:type="dcterms:W3CDTF">2015-11-05T11:57:38Z</dcterms:modified>
</cp:coreProperties>
</file>