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7" r:id="rId14"/>
    <p:sldId id="268" r:id="rId15"/>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autoAdjust="0"/>
    <p:restoredTop sz="94606" autoAdjust="0"/>
  </p:normalViewPr>
  <p:slideViewPr>
    <p:cSldViewPr snapToGrid="0" snapToObjects="1">
      <p:cViewPr varScale="1">
        <p:scale>
          <a:sx n="68" d="100"/>
          <a:sy n="68" d="100"/>
        </p:scale>
        <p:origin x="144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41FE370F-BDCF-CF41-A026-AD3426D75793}" type="datetimeFigureOut">
              <a:rPr lang="it-IT" smtClean="0"/>
              <a:pPr/>
              <a:t>14/09/2020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363039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1FE370F-BDCF-CF41-A026-AD3426D75793}" type="datetimeFigureOut">
              <a:rPr lang="it-IT" smtClean="0"/>
              <a:pPr/>
              <a:t>14/09/2020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817625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1FE370F-BDCF-CF41-A026-AD3426D75793}" type="datetimeFigureOut">
              <a:rPr lang="it-IT" smtClean="0"/>
              <a:pPr/>
              <a:t>14/09/2020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2128551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1FE370F-BDCF-CF41-A026-AD3426D75793}" type="datetimeFigureOut">
              <a:rPr lang="it-IT" smtClean="0"/>
              <a:pPr/>
              <a:t>14/09/2020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1736953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41FE370F-BDCF-CF41-A026-AD3426D75793}" type="datetimeFigureOut">
              <a:rPr lang="it-IT" smtClean="0"/>
              <a:pPr/>
              <a:t>14/09/2020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579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41FE370F-BDCF-CF41-A026-AD3426D75793}" type="datetimeFigureOut">
              <a:rPr lang="it-IT" smtClean="0"/>
              <a:pPr/>
              <a:t>14/09/2020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401479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41FE370F-BDCF-CF41-A026-AD3426D75793}" type="datetimeFigureOut">
              <a:rPr lang="it-IT" smtClean="0"/>
              <a:pPr/>
              <a:t>14/09/2020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2575948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41FE370F-BDCF-CF41-A026-AD3426D75793}" type="datetimeFigureOut">
              <a:rPr lang="it-IT" smtClean="0"/>
              <a:pPr/>
              <a:t>14/09/2020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2042385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1FE370F-BDCF-CF41-A026-AD3426D75793}" type="datetimeFigureOut">
              <a:rPr lang="it-IT" smtClean="0"/>
              <a:pPr/>
              <a:t>14/09/2020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2601699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41FE370F-BDCF-CF41-A026-AD3426D75793}" type="datetimeFigureOut">
              <a:rPr lang="it-IT" smtClean="0"/>
              <a:pPr/>
              <a:t>14/09/2020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3586191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41FE370F-BDCF-CF41-A026-AD3426D75793}" type="datetimeFigureOut">
              <a:rPr lang="it-IT" smtClean="0"/>
              <a:pPr/>
              <a:t>14/09/2020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val="1043691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FE370F-BDCF-CF41-A026-AD3426D75793}" type="datetimeFigureOut">
              <a:rPr lang="it-IT" smtClean="0"/>
              <a:pPr/>
              <a:t>14/09/2020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72B1D3-1D64-1243-9721-9B5B793AB3C1}" type="slidenum">
              <a:rPr lang="it-IT" smtClean="0"/>
              <a:pPr/>
              <a:t>‹N›</a:t>
            </a:fld>
            <a:endParaRPr lang="it-IT"/>
          </a:p>
        </p:txBody>
      </p:sp>
    </p:spTree>
    <p:extLst>
      <p:ext uri="{BB962C8B-B14F-4D97-AF65-F5344CB8AC3E}">
        <p14:creationId xmlns:p14="http://schemas.microsoft.com/office/powerpoint/2010/main" val="1807858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402696"/>
            <a:ext cx="7772400" cy="1470024"/>
          </a:xfrm>
        </p:spPr>
        <p:txBody>
          <a:bodyPr/>
          <a:lstStyle/>
          <a:p>
            <a:r>
              <a:rPr lang="it-IT" dirty="0"/>
              <a:t>Letteratura italiana</a:t>
            </a:r>
            <a:br>
              <a:rPr lang="it-IT" dirty="0"/>
            </a:br>
            <a:r>
              <a:rPr lang="it-IT" sz="1800" dirty="0"/>
              <a:t>percorso mutuato dagli studi di Giulio </a:t>
            </a:r>
            <a:r>
              <a:rPr lang="it-IT" sz="1800" dirty="0" err="1"/>
              <a:t>Ferroni</a:t>
            </a:r>
            <a:r>
              <a:rPr lang="it-IT" sz="1800" dirty="0"/>
              <a:t> e Romano Luperini</a:t>
            </a:r>
            <a:endParaRPr lang="it-IT" dirty="0"/>
          </a:p>
        </p:txBody>
      </p:sp>
      <p:sp>
        <p:nvSpPr>
          <p:cNvPr id="3" name="Sottotitolo 2"/>
          <p:cNvSpPr>
            <a:spLocks noGrp="1"/>
          </p:cNvSpPr>
          <p:nvPr>
            <p:ph type="subTitle" idx="1"/>
          </p:nvPr>
        </p:nvSpPr>
        <p:spPr>
          <a:xfrm>
            <a:off x="685800" y="1872720"/>
            <a:ext cx="7772400" cy="1086932"/>
          </a:xfrm>
        </p:spPr>
        <p:txBody>
          <a:bodyPr>
            <a:normAutofit/>
          </a:bodyPr>
          <a:lstStyle/>
          <a:p>
            <a:pPr algn="just"/>
            <a:r>
              <a:rPr lang="it-IT" sz="2000" dirty="0">
                <a:solidFill>
                  <a:schemeClr val="tx1"/>
                </a:solidFill>
              </a:rPr>
              <a:t>La Letteratura in lingua italiana è il nostro più esteso deposito della coscienza collettiva, un insieme denso e ricchissimo delle forme in cui la coscienza collettiva si è sviluppata espressa, esaltata, contestata</a:t>
            </a:r>
          </a:p>
        </p:txBody>
      </p:sp>
      <p:sp>
        <p:nvSpPr>
          <p:cNvPr id="6" name="Rettangolo 5"/>
          <p:cNvSpPr/>
          <p:nvPr/>
        </p:nvSpPr>
        <p:spPr>
          <a:xfrm>
            <a:off x="685800" y="3894255"/>
            <a:ext cx="7772400" cy="2246769"/>
          </a:xfrm>
          <a:prstGeom prst="rect">
            <a:avLst/>
          </a:prstGeom>
        </p:spPr>
        <p:txBody>
          <a:bodyPr wrap="square">
            <a:spAutoFit/>
          </a:bodyPr>
          <a:lstStyle/>
          <a:p>
            <a:r>
              <a:rPr lang="it-IT" sz="2000" b="1" dirty="0"/>
              <a:t>Attraverso storia e opere della letteratura, percepiamo:</a:t>
            </a:r>
          </a:p>
          <a:p>
            <a:pPr marL="285750" indent="-285750">
              <a:buFont typeface="Arial"/>
              <a:buChar char="•"/>
            </a:pPr>
            <a:r>
              <a:rPr lang="it-IT" sz="2000" dirty="0"/>
              <a:t>costituirsi della tradizione </a:t>
            </a:r>
          </a:p>
          <a:p>
            <a:pPr marL="285750" indent="-285750">
              <a:buFont typeface="Arial"/>
              <a:buChar char="•"/>
            </a:pPr>
            <a:r>
              <a:rPr lang="it-IT" sz="2000" dirty="0"/>
              <a:t>memoria di esperienze storico-culturali </a:t>
            </a:r>
          </a:p>
          <a:p>
            <a:pPr marL="285750" indent="-285750">
              <a:buFont typeface="Arial"/>
              <a:buChar char="•"/>
            </a:pPr>
            <a:r>
              <a:rPr lang="it-IT" sz="2000" dirty="0"/>
              <a:t>memoria dell’immaginazione</a:t>
            </a:r>
          </a:p>
          <a:p>
            <a:pPr marL="285750" indent="-285750">
              <a:buFont typeface="Arial"/>
              <a:buChar char="•"/>
            </a:pPr>
            <a:r>
              <a:rPr lang="it-IT" sz="2000" dirty="0"/>
              <a:t>evolvere di ambienti e paesaggi </a:t>
            </a:r>
          </a:p>
          <a:p>
            <a:pPr marL="285750" indent="-285750">
              <a:buFont typeface="Arial"/>
              <a:buChar char="•"/>
            </a:pPr>
            <a:r>
              <a:rPr lang="it-IT" sz="2000" dirty="0"/>
              <a:t>articolazione più ampia della lingua in forme e possibilità operanti ancora oggi</a:t>
            </a:r>
          </a:p>
        </p:txBody>
      </p:sp>
    </p:spTree>
    <p:extLst>
      <p:ext uri="{BB962C8B-B14F-4D97-AF65-F5344CB8AC3E}">
        <p14:creationId xmlns:p14="http://schemas.microsoft.com/office/powerpoint/2010/main" val="242505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Canone letterario</a:t>
            </a:r>
          </a:p>
        </p:txBody>
      </p:sp>
      <p:sp>
        <p:nvSpPr>
          <p:cNvPr id="3" name="Segnaposto contenuto 2"/>
          <p:cNvSpPr>
            <a:spLocks noGrp="1"/>
          </p:cNvSpPr>
          <p:nvPr>
            <p:ph idx="1"/>
          </p:nvPr>
        </p:nvSpPr>
        <p:spPr>
          <a:xfrm>
            <a:off x="457200" y="1240937"/>
            <a:ext cx="8229600" cy="5328727"/>
          </a:xfrm>
        </p:spPr>
        <p:txBody>
          <a:bodyPr>
            <a:normAutofit fontScale="70000" lnSpcReduction="20000"/>
          </a:bodyPr>
          <a:lstStyle/>
          <a:p>
            <a:pPr marL="0" indent="0">
              <a:buNone/>
            </a:pPr>
            <a:r>
              <a:rPr lang="it-IT" dirty="0"/>
              <a:t>La nozione di canone ci si presenta in due accezioni assai diverse.</a:t>
            </a:r>
          </a:p>
          <a:p>
            <a:pPr marL="0" lvl="0" indent="0">
              <a:buNone/>
            </a:pPr>
            <a:endParaRPr lang="it-IT" dirty="0"/>
          </a:p>
          <a:p>
            <a:pPr marL="0" lvl="0" indent="0" algn="just">
              <a:buNone/>
            </a:pPr>
            <a:r>
              <a:rPr lang="it-IT" dirty="0"/>
              <a:t>A)  Dal punto di vista delle opere e della loro influenza: è l’insieme di norme/tendenze (retoriche, di gusto, di poetica ecc.), tratte da un’opera o da un gruppo di opere omogenee, che fonda una tradizione e che perciò determina l’elaborazione di una serie di altre opere. Ovviamente l’affermazione di un canone determina spesso la nascita di un anti-canone, che però introietta – anche solo per contestarle – alcune delle modalità del canone. </a:t>
            </a:r>
          </a:p>
          <a:p>
            <a:pPr marL="0" lvl="0" indent="0" algn="just">
              <a:buNone/>
            </a:pPr>
            <a:endParaRPr lang="it-IT" dirty="0"/>
          </a:p>
          <a:p>
            <a:pPr marL="0" lvl="0" indent="0" algn="just">
              <a:buNone/>
            </a:pPr>
            <a:r>
              <a:rPr lang="it-IT" dirty="0"/>
              <a:t>B) 	Dal punto di vista dei lettori e del pubblico, dunque della ricezione: indica la tavola dei valori prevalente. Essa si traduce poi nell’elenco dei libri di cui si prescrive la lettura nell’ambito delle istituzioni educative di una determinata comunità. Poiché tale tavola varia a seconda dei secoli e delle comunità, e anche all’interno di una stessa comunità con il mutare del gusto e delle esigenze culturali, in questa seconda accezione il canone riflette, e nello stesso tempo aggiorna ininterrottamente, la memoria selettiva di un popolo. </a:t>
            </a:r>
          </a:p>
        </p:txBody>
      </p:sp>
    </p:spTree>
    <p:extLst>
      <p:ext uri="{BB962C8B-B14F-4D97-AF65-F5344CB8AC3E}">
        <p14:creationId xmlns:p14="http://schemas.microsoft.com/office/powerpoint/2010/main" val="2459632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25487"/>
          </a:xfrm>
        </p:spPr>
        <p:txBody>
          <a:bodyPr>
            <a:normAutofit fontScale="90000"/>
          </a:bodyPr>
          <a:lstStyle/>
          <a:p>
            <a:r>
              <a:rPr lang="it-IT" dirty="0"/>
              <a:t>Canone e storiografia letteraria</a:t>
            </a:r>
          </a:p>
        </p:txBody>
      </p:sp>
      <p:sp>
        <p:nvSpPr>
          <p:cNvPr id="3" name="Segnaposto contenuto 2"/>
          <p:cNvSpPr>
            <a:spLocks noGrp="1"/>
          </p:cNvSpPr>
          <p:nvPr>
            <p:ph idx="1"/>
          </p:nvPr>
        </p:nvSpPr>
        <p:spPr>
          <a:xfrm>
            <a:off x="457200" y="1000126"/>
            <a:ext cx="8229600" cy="5126038"/>
          </a:xfrm>
        </p:spPr>
        <p:txBody>
          <a:bodyPr>
            <a:normAutofit fontScale="70000" lnSpcReduction="20000"/>
          </a:bodyPr>
          <a:lstStyle/>
          <a:p>
            <a:pPr marL="0" indent="0" algn="just">
              <a:buNone/>
            </a:pPr>
            <a:r>
              <a:rPr lang="it-IT" dirty="0"/>
              <a:t>Fra canone e storiografia letteraria i rapporti sono strettissimi. </a:t>
            </a:r>
          </a:p>
          <a:p>
            <a:pPr algn="just"/>
            <a:r>
              <a:rPr lang="it-IT" dirty="0"/>
              <a:t>La storia letteraria trova il suo fondamento nel bisogno che ogni comunità avverte di definire la propria memoria storica. </a:t>
            </a:r>
          </a:p>
          <a:p>
            <a:pPr algn="just"/>
            <a:endParaRPr lang="it-IT" dirty="0"/>
          </a:p>
          <a:p>
            <a:pPr algn="just"/>
            <a:r>
              <a:rPr lang="it-IT" dirty="0"/>
              <a:t>Il canone esprime appunto tale memoria, perciò non è mai statico, ma si presenta in continuo divenire. Ogni comunità è infatti attraversata da un incessante conflitto delle interpretazioni che ne modifica, nel contempo, l’immagine e l’identità presenti e quelle passate. Da un lato i mutamenti di gusto e di cultura del presente si riverberano all’indietro, alla ricerca di giustificazioni e di sollecitazioni nei secoli scorsi; dall’altro le scoperte della filologia, la ripubblicazione dei testi del passato, la loro rilettura critica si ripercuotono sulla cultura del </a:t>
            </a:r>
            <a:r>
              <a:rPr lang="it-IT"/>
              <a:t>presente.</a:t>
            </a:r>
          </a:p>
          <a:p>
            <a:pPr algn="just"/>
            <a:endParaRPr lang="it-IT" dirty="0"/>
          </a:p>
          <a:p>
            <a:pPr algn="just"/>
            <a:r>
              <a:rPr lang="it-IT" dirty="0"/>
              <a:t>La storiografia letteraria esprime la memoria selettiva di una determinata comunità in campo letterario e nel contempo ne riflette il conflitto attuale delle interpretazioni. </a:t>
            </a:r>
          </a:p>
        </p:txBody>
      </p:sp>
    </p:spTree>
    <p:extLst>
      <p:ext uri="{BB962C8B-B14F-4D97-AF65-F5344CB8AC3E}">
        <p14:creationId xmlns:p14="http://schemas.microsoft.com/office/powerpoint/2010/main" val="334223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a:t>PERIODIZZAZIONE STORICO-LETTERARIA</a:t>
            </a:r>
          </a:p>
        </p:txBody>
      </p:sp>
      <p:sp>
        <p:nvSpPr>
          <p:cNvPr id="3" name="Segnaposto contenuto 2"/>
          <p:cNvSpPr>
            <a:spLocks noGrp="1"/>
          </p:cNvSpPr>
          <p:nvPr>
            <p:ph idx="1"/>
          </p:nvPr>
        </p:nvSpPr>
        <p:spPr/>
        <p:txBody>
          <a:bodyPr>
            <a:normAutofit fontScale="85000" lnSpcReduction="20000"/>
          </a:bodyPr>
          <a:lstStyle/>
          <a:p>
            <a:pPr marL="0" indent="0" algn="just">
              <a:buNone/>
            </a:pPr>
            <a:r>
              <a:rPr lang="it-IT" dirty="0"/>
              <a:t>È un’operazione convenzionale, a posteriori, messa in atto dai critici incrociando due modalità:</a:t>
            </a:r>
          </a:p>
          <a:p>
            <a:pPr marL="0" indent="0" algn="just">
              <a:buNone/>
            </a:pPr>
            <a:endParaRPr lang="it-IT" b="1" dirty="0"/>
          </a:p>
          <a:p>
            <a:pPr marL="0" lvl="0" indent="0" algn="just">
              <a:buNone/>
            </a:pPr>
            <a:r>
              <a:rPr lang="it-IT" b="1" dirty="0"/>
              <a:t>estrinseca</a:t>
            </a:r>
            <a:r>
              <a:rPr lang="it-IT" dirty="0"/>
              <a:t>,  come la divisione della materia per secoli,  fondata su criteri didattico-editoriali</a:t>
            </a:r>
            <a:endParaRPr lang="it-IT" b="1" dirty="0"/>
          </a:p>
          <a:p>
            <a:pPr marL="0" lvl="0" indent="0" algn="just">
              <a:buNone/>
            </a:pPr>
            <a:r>
              <a:rPr lang="it-IT" b="1" dirty="0"/>
              <a:t>Intrinseca,</a:t>
            </a:r>
            <a:r>
              <a:rPr lang="it-IT" dirty="0"/>
              <a:t>  che poggia su  eventi ritenuti determinanti per l’evoluzione di un contesto storico-culturale-letterario, come la perdita dell’indipendenza di uno stato, una conquista della tecnologia (per es. la stampa), un evento che influisce fortemente sull’immaginario collettivo, la pubblicazione e/o la circolazione di un’opera riconosciuta come canonica</a:t>
            </a:r>
            <a:endParaRPr lang="it-IT" b="1" dirty="0"/>
          </a:p>
          <a:p>
            <a:endParaRPr lang="it-IT" dirty="0"/>
          </a:p>
        </p:txBody>
      </p:sp>
    </p:spTree>
    <p:extLst>
      <p:ext uri="{BB962C8B-B14F-4D97-AF65-F5344CB8AC3E}">
        <p14:creationId xmlns:p14="http://schemas.microsoft.com/office/powerpoint/2010/main" val="4246420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69372"/>
            <a:ext cx="8229600" cy="5556792"/>
          </a:xfrm>
        </p:spPr>
        <p:txBody>
          <a:bodyPr>
            <a:normAutofit fontScale="70000" lnSpcReduction="20000"/>
          </a:bodyPr>
          <a:lstStyle/>
          <a:p>
            <a:pPr marL="0" lvl="0" indent="0" algn="just">
              <a:buNone/>
            </a:pPr>
            <a:r>
              <a:rPr lang="it-IT" dirty="0"/>
              <a:t>Lungo la linea di sviluppo che unisce i tre grandi del ’300 sino al Cinquecento, il prestigio </a:t>
            </a:r>
            <a:r>
              <a:rPr lang="it-IT" b="1" dirty="0"/>
              <a:t>letterario-culturale </a:t>
            </a:r>
            <a:r>
              <a:rPr lang="it-IT" dirty="0"/>
              <a:t>italiano in Europa diviene altissimo.</a:t>
            </a:r>
          </a:p>
          <a:p>
            <a:pPr marL="0" lvl="0" indent="0" algn="just">
              <a:buNone/>
            </a:pPr>
            <a:endParaRPr lang="it-IT" dirty="0"/>
          </a:p>
          <a:p>
            <a:pPr marL="0" lvl="0" indent="0" algn="just">
              <a:buNone/>
            </a:pPr>
            <a:r>
              <a:rPr lang="it-IT" dirty="0"/>
              <a:t>Mai come nel ’500 i letterati (e gli artisti) italiani sono riconosciuti maestri da conoscere e imitare</a:t>
            </a:r>
          </a:p>
          <a:p>
            <a:pPr marL="0" lvl="0" indent="0" algn="just">
              <a:buNone/>
            </a:pPr>
            <a:endParaRPr lang="it-IT" dirty="0"/>
          </a:p>
          <a:p>
            <a:pPr marL="0" lvl="0" indent="0" algn="just">
              <a:buNone/>
            </a:pPr>
            <a:r>
              <a:rPr lang="it-IT" dirty="0"/>
              <a:t>Machiavelli, Ariosto, Tasso (tra gli altri) diventano punti di riferimenti nell’intero panorama letterario europeo</a:t>
            </a:r>
          </a:p>
          <a:p>
            <a:pPr marL="0" lvl="0" indent="0" algn="just">
              <a:buNone/>
            </a:pPr>
            <a:r>
              <a:rPr lang="it-IT" dirty="0"/>
              <a:t>I modelli letterari italiani determinano i canoni con i quali tutta la letteratura continentale si confronta</a:t>
            </a:r>
          </a:p>
          <a:p>
            <a:pPr marL="0" lvl="0" indent="0" algn="just">
              <a:buNone/>
            </a:pPr>
            <a:r>
              <a:rPr lang="it-IT" i="1" dirty="0"/>
              <a:t> </a:t>
            </a:r>
          </a:p>
          <a:p>
            <a:pPr marL="0" lvl="0" indent="0" algn="just">
              <a:buNone/>
            </a:pPr>
            <a:r>
              <a:rPr lang="it-IT" dirty="0"/>
              <a:t>Il ’500 costituisce l’apogeo delle fortune letterarie italiane. Nel secolo successivo, Francia, Spagna e Inghilterra sviluppano l’insegnamento italiano, proponendo grandi autori e grandi opere, anche grazie alla politica culturale delle monarchie assolute     </a:t>
            </a:r>
            <a:endParaRPr lang="it-IT" b="1" dirty="0"/>
          </a:p>
          <a:p>
            <a:endParaRPr lang="it-IT" dirty="0"/>
          </a:p>
        </p:txBody>
      </p:sp>
    </p:spTree>
    <p:extLst>
      <p:ext uri="{BB962C8B-B14F-4D97-AF65-F5344CB8AC3E}">
        <p14:creationId xmlns:p14="http://schemas.microsoft.com/office/powerpoint/2010/main" val="1869681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8779"/>
            <a:ext cx="8229600" cy="6117087"/>
          </a:xfrm>
        </p:spPr>
        <p:txBody>
          <a:bodyPr>
            <a:normAutofit fontScale="85000" lnSpcReduction="20000"/>
          </a:bodyPr>
          <a:lstStyle/>
          <a:p>
            <a:pPr marL="0" indent="0" algn="just">
              <a:buNone/>
            </a:pPr>
            <a:r>
              <a:rPr lang="it-IT" dirty="0"/>
              <a:t>In un'ottica europea, </a:t>
            </a:r>
          </a:p>
          <a:p>
            <a:pPr algn="just"/>
            <a:r>
              <a:rPr lang="it-IT" dirty="0"/>
              <a:t>il secolo della cultura barocca coincide – per le grandi nazioni come Inghilterra, Francia e Spagna – con il secolo della rifondazione globale di culture, letterature, lingue proprie (basti elencare pochi nomi esemplari, Shakespeare, </a:t>
            </a:r>
            <a:r>
              <a:rPr lang="it-IT" dirty="0" err="1"/>
              <a:t>Corneille</a:t>
            </a:r>
            <a:r>
              <a:rPr lang="it-IT" dirty="0"/>
              <a:t>, </a:t>
            </a:r>
            <a:r>
              <a:rPr lang="it-IT" dirty="0" err="1"/>
              <a:t>Racine</a:t>
            </a:r>
            <a:r>
              <a:rPr lang="it-IT" dirty="0"/>
              <a:t>, </a:t>
            </a:r>
            <a:r>
              <a:rPr lang="it-IT" dirty="0" err="1"/>
              <a:t>Moliére</a:t>
            </a:r>
            <a:r>
              <a:rPr lang="it-IT" dirty="0"/>
              <a:t>, </a:t>
            </a:r>
            <a:r>
              <a:rPr lang="it-IT" dirty="0" err="1"/>
              <a:t>Lope</a:t>
            </a:r>
            <a:r>
              <a:rPr lang="it-IT" dirty="0"/>
              <a:t> de Vega, </a:t>
            </a:r>
            <a:r>
              <a:rPr lang="it-IT" dirty="0" err="1"/>
              <a:t>Calderòn</a:t>
            </a:r>
            <a:r>
              <a:rPr lang="it-IT" dirty="0"/>
              <a:t> de la Barca ecc.) </a:t>
            </a:r>
          </a:p>
          <a:p>
            <a:pPr algn="just"/>
            <a:r>
              <a:rPr lang="it-IT" dirty="0"/>
              <a:t>In Italia i fatti letterari conoscono una sorta di ripiegamento rispetto ai periodi precedenti, si inaugura però, con Galilei, una stagione nuova, ovvero l'inizio della scienza moderna e della sua inedita periodizzazione. </a:t>
            </a:r>
          </a:p>
          <a:p>
            <a:pPr algn="just"/>
            <a:r>
              <a:rPr lang="it-IT" dirty="0"/>
              <a:t>L'epoca romantica – la cui durata già all'interno del Settecento o fin nel pieno Ottocento – è definibile a partire da "mappe" ben diversificate del fenomeno: mondo tedesco e inglese, Francia, Italia, Spagna. </a:t>
            </a:r>
          </a:p>
        </p:txBody>
      </p:sp>
    </p:spTree>
    <p:extLst>
      <p:ext uri="{BB962C8B-B14F-4D97-AF65-F5344CB8AC3E}">
        <p14:creationId xmlns:p14="http://schemas.microsoft.com/office/powerpoint/2010/main" val="2221878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it-IT" dirty="0"/>
            </a:br>
            <a:r>
              <a:rPr lang="it-IT" dirty="0"/>
              <a:t>Relazione tra letteratura e identità italiana</a:t>
            </a:r>
            <a:br>
              <a:rPr lang="it-IT" dirty="0"/>
            </a:br>
            <a:endParaRPr lang="it-IT" dirty="0"/>
          </a:p>
        </p:txBody>
      </p:sp>
      <p:sp>
        <p:nvSpPr>
          <p:cNvPr id="3" name="Segnaposto contenuto 2"/>
          <p:cNvSpPr>
            <a:spLocks noGrp="1"/>
          </p:cNvSpPr>
          <p:nvPr>
            <p:ph idx="1"/>
          </p:nvPr>
        </p:nvSpPr>
        <p:spPr>
          <a:xfrm>
            <a:off x="457200" y="1682681"/>
            <a:ext cx="8229600" cy="4708525"/>
          </a:xfrm>
        </p:spPr>
        <p:txBody>
          <a:bodyPr>
            <a:normAutofit fontScale="47500" lnSpcReduction="20000"/>
          </a:bodyPr>
          <a:lstStyle/>
          <a:p>
            <a:pPr marL="0" indent="0">
              <a:buNone/>
            </a:pPr>
            <a:r>
              <a:rPr lang="it-IT" sz="3800" dirty="0"/>
              <a:t>Prevalenza nella storiografia letteraria dell’idea che a lungo, in assenza di uno Stato unitario, la letteratura avrebbe supplito l’unità politica:</a:t>
            </a:r>
          </a:p>
          <a:p>
            <a:pPr marL="0" indent="0">
              <a:buNone/>
            </a:pPr>
            <a:r>
              <a:rPr lang="it-IT" sz="3800" dirty="0"/>
              <a:t> </a:t>
            </a:r>
          </a:p>
          <a:p>
            <a:r>
              <a:rPr lang="it-IT" sz="3800" dirty="0"/>
              <a:t>l’Italia avrebbe trovato attraverso la comunità dei letterati, partecipi dei valori comuni, una sua ideale unità</a:t>
            </a:r>
          </a:p>
          <a:p>
            <a:endParaRPr lang="it-IT" sz="3800" dirty="0"/>
          </a:p>
          <a:p>
            <a:r>
              <a:rPr lang="it-IT" sz="3800" dirty="0"/>
              <a:t>lingua letteraria capace di imporsi nei diversi centri della penisola superando la frantumazione in tanti stati diversi e la dominazione straniera</a:t>
            </a:r>
          </a:p>
          <a:p>
            <a:pPr marL="0" indent="0">
              <a:buNone/>
            </a:pPr>
            <a:r>
              <a:rPr lang="it-IT" sz="3800" dirty="0"/>
              <a:t> </a:t>
            </a:r>
          </a:p>
          <a:p>
            <a:pPr marL="0" indent="0">
              <a:buNone/>
            </a:pPr>
            <a:r>
              <a:rPr lang="it-IT" sz="3800" dirty="0"/>
              <a:t>Cinquecento secolo </a:t>
            </a:r>
            <a:r>
              <a:rPr lang="it-IT" sz="3800" dirty="0" err="1"/>
              <a:t>fondativo</a:t>
            </a:r>
            <a:r>
              <a:rPr lang="it-IT" sz="3800" dirty="0"/>
              <a:t> in questa prospettiva:</a:t>
            </a:r>
          </a:p>
          <a:p>
            <a:pPr marL="0" indent="0">
              <a:buNone/>
            </a:pPr>
            <a:r>
              <a:rPr lang="it-IT" sz="3800" dirty="0"/>
              <a:t> </a:t>
            </a:r>
          </a:p>
          <a:p>
            <a:r>
              <a:rPr lang="it-IT" sz="3800" dirty="0"/>
              <a:t>Pietro </a:t>
            </a:r>
            <a:r>
              <a:rPr lang="it-IT" sz="3800" dirty="0" err="1"/>
              <a:t>Bembo</a:t>
            </a:r>
            <a:r>
              <a:rPr lang="it-IT" sz="3800" dirty="0"/>
              <a:t> (</a:t>
            </a:r>
            <a:r>
              <a:rPr lang="it-IT" sz="3800" i="1" dirty="0"/>
              <a:t>Prose della volgar lingua</a:t>
            </a:r>
            <a:r>
              <a:rPr lang="it-IT" sz="3800" dirty="0"/>
              <a:t>, 1525) elabora modello linguistico</a:t>
            </a:r>
          </a:p>
          <a:p>
            <a:pPr marL="0" indent="0">
              <a:buNone/>
            </a:pPr>
            <a:endParaRPr lang="it-IT" sz="3800" dirty="0"/>
          </a:p>
          <a:p>
            <a:r>
              <a:rPr lang="it-IT" sz="3800" dirty="0"/>
              <a:t>si formalizzano i generi letterari moderni</a:t>
            </a:r>
          </a:p>
          <a:p>
            <a:endParaRPr lang="it-IT" sz="3800" dirty="0"/>
          </a:p>
          <a:p>
            <a:r>
              <a:rPr lang="it-IT" sz="3800" dirty="0"/>
              <a:t>La letteratura italiana diventa modellizzante per l’intera Europa</a:t>
            </a:r>
          </a:p>
          <a:p>
            <a:pPr marL="0" indent="0">
              <a:buNone/>
            </a:pPr>
            <a:r>
              <a:rPr lang="it-IT" sz="3800" dirty="0"/>
              <a:t> </a:t>
            </a:r>
          </a:p>
          <a:p>
            <a:endParaRPr lang="it-IT" dirty="0"/>
          </a:p>
        </p:txBody>
      </p:sp>
    </p:spTree>
    <p:extLst>
      <p:ext uri="{BB962C8B-B14F-4D97-AF65-F5344CB8AC3E}">
        <p14:creationId xmlns:p14="http://schemas.microsoft.com/office/powerpoint/2010/main" val="930511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006405"/>
          </a:xfrm>
        </p:spPr>
        <p:txBody>
          <a:bodyPr>
            <a:normAutofit fontScale="90000"/>
          </a:bodyPr>
          <a:lstStyle/>
          <a:p>
            <a:r>
              <a:rPr lang="it-IT" sz="3600" b="1" dirty="0"/>
              <a:t> Paradigmi</a:t>
            </a:r>
            <a:br>
              <a:rPr lang="it-IT" sz="3600" dirty="0"/>
            </a:br>
            <a:r>
              <a:rPr lang="it-IT" sz="3600" dirty="0"/>
              <a:t>(due esempi</a:t>
            </a:r>
            <a:r>
              <a:rPr lang="it-IT" sz="2700" dirty="0"/>
              <a:t>)</a:t>
            </a:r>
          </a:p>
        </p:txBody>
      </p:sp>
      <p:sp>
        <p:nvSpPr>
          <p:cNvPr id="3" name="Segnaposto contenuto 2"/>
          <p:cNvSpPr>
            <a:spLocks noGrp="1"/>
          </p:cNvSpPr>
          <p:nvPr>
            <p:ph idx="1"/>
          </p:nvPr>
        </p:nvSpPr>
        <p:spPr>
          <a:xfrm>
            <a:off x="457200" y="1600201"/>
            <a:ext cx="8229600" cy="3921538"/>
          </a:xfrm>
        </p:spPr>
        <p:txBody>
          <a:bodyPr>
            <a:normAutofit fontScale="92500" lnSpcReduction="20000"/>
          </a:bodyPr>
          <a:lstStyle/>
          <a:p>
            <a:pPr marL="0" indent="0">
              <a:buNone/>
            </a:pPr>
            <a:r>
              <a:rPr lang="it-IT" sz="2800" b="1" dirty="0"/>
              <a:t>1) Antonio Gramsci, </a:t>
            </a:r>
            <a:r>
              <a:rPr lang="it-IT" sz="2800" b="1" i="1" dirty="0"/>
              <a:t>Quaderni dal carcere</a:t>
            </a:r>
            <a:r>
              <a:rPr lang="it-IT" sz="2800" b="1" dirty="0"/>
              <a:t> (scritti tra il 1929 e il 1935)</a:t>
            </a:r>
          </a:p>
          <a:p>
            <a:pPr marL="0" indent="0">
              <a:buNone/>
            </a:pPr>
            <a:r>
              <a:rPr lang="it-IT" dirty="0"/>
              <a:t> </a:t>
            </a:r>
          </a:p>
          <a:p>
            <a:r>
              <a:rPr lang="it-IT" dirty="0"/>
              <a:t>Sostiene che in queste dinamiche si attuò il distacco tra intellettuali e vicende del paese reale</a:t>
            </a:r>
          </a:p>
          <a:p>
            <a:r>
              <a:rPr lang="it-IT" dirty="0"/>
              <a:t>Sviluppo letterario retorico e formalistico lontano da un orizzonte nazionalpopolare</a:t>
            </a:r>
          </a:p>
          <a:p>
            <a:r>
              <a:rPr lang="it-IT" dirty="0"/>
              <a:t>Scissione tra letteratura e storia</a:t>
            </a:r>
          </a:p>
          <a:p>
            <a:pPr marL="0" indent="0">
              <a:buNone/>
            </a:pPr>
            <a:r>
              <a:rPr lang="it-IT" dirty="0"/>
              <a:t> </a:t>
            </a:r>
          </a:p>
          <a:p>
            <a:endParaRPr lang="it-IT" dirty="0"/>
          </a:p>
        </p:txBody>
      </p:sp>
    </p:spTree>
    <p:extLst>
      <p:ext uri="{BB962C8B-B14F-4D97-AF65-F5344CB8AC3E}">
        <p14:creationId xmlns:p14="http://schemas.microsoft.com/office/powerpoint/2010/main" val="2427172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07623"/>
          </a:xfrm>
        </p:spPr>
        <p:txBody>
          <a:bodyPr>
            <a:normAutofit fontScale="90000"/>
          </a:bodyPr>
          <a:lstStyle/>
          <a:p>
            <a:r>
              <a:rPr lang="it-IT" sz="2700" b="1" dirty="0"/>
              <a:t>2) Francesco De Sanctis, </a:t>
            </a:r>
            <a:r>
              <a:rPr lang="it-IT" sz="2700" b="1" i="1" dirty="0"/>
              <a:t>Storia della letteratura italiana</a:t>
            </a:r>
            <a:r>
              <a:rPr lang="it-IT" sz="2700" b="1" dirty="0"/>
              <a:t>, 1870</a:t>
            </a:r>
            <a:br>
              <a:rPr lang="it-IT" b="1" dirty="0"/>
            </a:br>
            <a:endParaRPr lang="it-IT" b="1" dirty="0"/>
          </a:p>
        </p:txBody>
      </p:sp>
      <p:sp>
        <p:nvSpPr>
          <p:cNvPr id="4" name="Segnaposto contenuto 3"/>
          <p:cNvSpPr>
            <a:spLocks noGrp="1"/>
          </p:cNvSpPr>
          <p:nvPr>
            <p:ph idx="1"/>
          </p:nvPr>
        </p:nvSpPr>
        <p:spPr>
          <a:xfrm>
            <a:off x="457200" y="871331"/>
            <a:ext cx="8229600" cy="5447645"/>
          </a:xfrm>
          <a:prstGeom prst="rect">
            <a:avLst/>
          </a:prstGeom>
        </p:spPr>
        <p:txBody>
          <a:bodyPr wrap="square">
            <a:spAutoFit/>
          </a:bodyPr>
          <a:lstStyle/>
          <a:p>
            <a:pPr marL="0" indent="0">
              <a:buNone/>
            </a:pPr>
            <a:r>
              <a:rPr lang="it-IT" sz="2000" dirty="0"/>
              <a:t>Attenzione per la </a:t>
            </a:r>
            <a:r>
              <a:rPr lang="it-IT" sz="2000" b="1" dirty="0"/>
              <a:t>storicità della letteratura</a:t>
            </a:r>
          </a:p>
          <a:p>
            <a:pPr marL="0" indent="0">
              <a:buNone/>
            </a:pPr>
            <a:r>
              <a:rPr lang="it-IT" sz="2000" dirty="0"/>
              <a:t>Storia letteraria come “romanzo” in cui le opere letterarie divengono “personaggi” che incarnano i volti diversi, i diversi tratti psicologici, i diversi orizzonti civili della storia morale del nostro paese. </a:t>
            </a:r>
          </a:p>
          <a:p>
            <a:pPr marL="0" indent="0">
              <a:buNone/>
            </a:pPr>
            <a:r>
              <a:rPr lang="it-IT" sz="2000" dirty="0"/>
              <a:t>Diagramma che disegna un percorso:  </a:t>
            </a:r>
          </a:p>
          <a:p>
            <a:r>
              <a:rPr lang="it-IT" sz="2000" dirty="0"/>
              <a:t>trascendenza medievale a cui Dante avrebbe dato sostanza reale e forza civile; scoperta del mondo naturale e della sua immanenza</a:t>
            </a:r>
          </a:p>
          <a:p>
            <a:r>
              <a:rPr lang="it-IT" sz="2000" dirty="0"/>
              <a:t>modernità del Rinascimento italiano, ma decadenza generata da assenza di tensione civile e morale che avrebbe animato, invece, le altre culture europee; indifferenza delle classi dirigenti che produceva il dominio straniero e l’azione invadente e negativa della Chiesa di Roma</a:t>
            </a:r>
          </a:p>
          <a:p>
            <a:r>
              <a:rPr lang="it-IT" sz="2000" dirty="0"/>
              <a:t>sviluppo della nuova scienza con apertura profonda alla realtà</a:t>
            </a:r>
          </a:p>
          <a:p>
            <a:r>
              <a:rPr lang="it-IT" sz="2000" dirty="0"/>
              <a:t>solo a fine Settecento letteratura nutrita da uno spirito nazionale e di senso morale</a:t>
            </a:r>
          </a:p>
          <a:p>
            <a:r>
              <a:rPr lang="it-IT" sz="2000" dirty="0"/>
              <a:t>felice coincidenza tra della conclusione della </a:t>
            </a:r>
            <a:r>
              <a:rPr lang="it-IT" sz="2000" i="1" dirty="0"/>
              <a:t>Storia letteraria </a:t>
            </a:r>
            <a:r>
              <a:rPr lang="it-IT" sz="2000" dirty="0"/>
              <a:t>di De Sanctis e la raggiunta Unità d’Italia</a:t>
            </a:r>
          </a:p>
        </p:txBody>
      </p:sp>
    </p:spTree>
    <p:extLst>
      <p:ext uri="{BB962C8B-B14F-4D97-AF65-F5344CB8AC3E}">
        <p14:creationId xmlns:p14="http://schemas.microsoft.com/office/powerpoint/2010/main" val="1458926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idx="1"/>
          </p:nvPr>
        </p:nvSpPr>
        <p:spPr>
          <a:xfrm>
            <a:off x="457200" y="604896"/>
            <a:ext cx="8229600" cy="5521268"/>
          </a:xfrm>
        </p:spPr>
        <p:txBody>
          <a:bodyPr>
            <a:normAutofit fontScale="85000" lnSpcReduction="20000"/>
          </a:bodyPr>
          <a:lstStyle/>
          <a:p>
            <a:pPr marL="0" indent="0" algn="ctr">
              <a:buNone/>
            </a:pPr>
            <a:r>
              <a:rPr lang="it-IT" b="1" dirty="0"/>
              <a:t>Entrambi i paradigmi risultano </a:t>
            </a:r>
          </a:p>
          <a:p>
            <a:pPr marL="0" indent="0" algn="ctr">
              <a:buNone/>
            </a:pPr>
            <a:r>
              <a:rPr lang="it-IT" b="1" dirty="0"/>
              <a:t>troppo lineari e schematici </a:t>
            </a:r>
          </a:p>
          <a:p>
            <a:pPr marL="0" indent="0" algn="just">
              <a:buNone/>
            </a:pPr>
            <a:endParaRPr lang="it-IT" dirty="0"/>
          </a:p>
          <a:p>
            <a:pPr algn="just"/>
            <a:r>
              <a:rPr lang="it-IT" dirty="0"/>
              <a:t>La letteratura ha piuttosto dato voce a un’identità che esisteva anche prima e fuori dallo spazio letterario</a:t>
            </a:r>
          </a:p>
          <a:p>
            <a:pPr marL="0" indent="0" algn="just">
              <a:buNone/>
            </a:pPr>
            <a:endParaRPr lang="it-IT" dirty="0"/>
          </a:p>
          <a:p>
            <a:pPr algn="just"/>
            <a:r>
              <a:rPr lang="it-IT" dirty="0"/>
              <a:t>La travagliata storia materiale, sociale, politica del nostro paese ha semmai trovato nella letteratura il suo grande quadro d’espressione, di riflessione, di conflitto</a:t>
            </a:r>
          </a:p>
          <a:p>
            <a:pPr algn="just"/>
            <a:endParaRPr lang="it-IT" dirty="0"/>
          </a:p>
          <a:p>
            <a:pPr algn="just"/>
            <a:r>
              <a:rPr lang="it-IT" dirty="0"/>
              <a:t>Non soltanto specchio della realtà, la letteratura è stata spinta attiva e dinamica, in un viluppo di desideri, passioni, immaginazioni, di esaltazioni e depressioni, di entusiasmi e miserie</a:t>
            </a:r>
          </a:p>
          <a:p>
            <a:endParaRPr lang="it-IT" dirty="0"/>
          </a:p>
        </p:txBody>
      </p:sp>
    </p:spTree>
    <p:extLst>
      <p:ext uri="{BB962C8B-B14F-4D97-AF65-F5344CB8AC3E}">
        <p14:creationId xmlns:p14="http://schemas.microsoft.com/office/powerpoint/2010/main" val="1508866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a:t>Da quando si può parlare di letteratura italiana?</a:t>
            </a:r>
          </a:p>
        </p:txBody>
      </p:sp>
      <p:sp>
        <p:nvSpPr>
          <p:cNvPr id="4" name="Segnaposto contenuto 2"/>
          <p:cNvSpPr>
            <a:spLocks noGrp="1"/>
          </p:cNvSpPr>
          <p:nvPr>
            <p:ph idx="1"/>
          </p:nvPr>
        </p:nvSpPr>
        <p:spPr>
          <a:xfrm>
            <a:off x="457200" y="1258957"/>
            <a:ext cx="8229600" cy="5289825"/>
          </a:xfrm>
        </p:spPr>
        <p:txBody>
          <a:bodyPr>
            <a:normAutofit fontScale="70000" lnSpcReduction="20000"/>
          </a:bodyPr>
          <a:lstStyle/>
          <a:p>
            <a:pPr marL="0" indent="0" algn="just">
              <a:buNone/>
            </a:pPr>
            <a:r>
              <a:rPr lang="it-IT" dirty="0"/>
              <a:t> </a:t>
            </a:r>
          </a:p>
          <a:p>
            <a:pPr lvl="0" algn="just"/>
            <a:r>
              <a:rPr lang="it-IT" dirty="0"/>
              <a:t>da quando esiste la percezione di un’identità, già in atto nei primi secoli della nostra lingua</a:t>
            </a:r>
          </a:p>
          <a:p>
            <a:pPr lvl="0" algn="just"/>
            <a:endParaRPr lang="it-IT" dirty="0"/>
          </a:p>
          <a:p>
            <a:pPr lvl="0" algn="just"/>
            <a:r>
              <a:rPr lang="it-IT" dirty="0"/>
              <a:t>questa identità precede di molto l’emergere del concetto moderno di nazione e l’aspirazione a uno Stato unitario</a:t>
            </a:r>
          </a:p>
          <a:p>
            <a:pPr lvl="0" algn="just"/>
            <a:endParaRPr lang="it-IT" dirty="0"/>
          </a:p>
          <a:p>
            <a:pPr lvl="0" algn="just"/>
            <a:r>
              <a:rPr lang="it-IT" dirty="0"/>
              <a:t>la letteratura contribuisce allo sviluppo di questa identità che è convergenza di pluralità, nel conflitto tra l’eredità della Roma antica e gli eterogenei intrecci con le culture dei più diversi invasori</a:t>
            </a:r>
          </a:p>
          <a:p>
            <a:pPr marL="0" lvl="0" indent="0" algn="just">
              <a:buNone/>
            </a:pPr>
            <a:endParaRPr lang="it-IT" dirty="0"/>
          </a:p>
          <a:p>
            <a:pPr lvl="0" algn="just"/>
            <a:r>
              <a:rPr lang="it-IT" dirty="0"/>
              <a:t>già Dante, nel </a:t>
            </a:r>
            <a:r>
              <a:rPr lang="it-IT" i="1" dirty="0"/>
              <a:t>Convivio</a:t>
            </a:r>
            <a:r>
              <a:rPr lang="it-IT" dirty="0"/>
              <a:t> e nel </a:t>
            </a:r>
            <a:r>
              <a:rPr lang="it-IT" i="1" dirty="0"/>
              <a:t>De </a:t>
            </a:r>
            <a:r>
              <a:rPr lang="it-IT" i="1" dirty="0" err="1"/>
              <a:t>vulgari</a:t>
            </a:r>
            <a:r>
              <a:rPr lang="it-IT" i="1" dirty="0"/>
              <a:t> </a:t>
            </a:r>
            <a:r>
              <a:rPr lang="it-IT" i="1" dirty="0" err="1"/>
              <a:t>eloquentia</a:t>
            </a:r>
            <a:r>
              <a:rPr lang="it-IT" i="1" dirty="0"/>
              <a:t>,</a:t>
            </a:r>
            <a:r>
              <a:rPr lang="it-IT" dirty="0"/>
              <a:t> individua l’Italia e la sua lingua come un organismo che è nello stesso tempo unitario e disgregato. E individua il suo pubblico tra gli italici, quelli che usano l’«italica loquela». Il Dante della </a:t>
            </a:r>
            <a:r>
              <a:rPr lang="it-IT" i="1" dirty="0"/>
              <a:t>Commedia</a:t>
            </a:r>
            <a:r>
              <a:rPr lang="it-IT" dirty="0"/>
              <a:t> riconosce e afferma la specificità italiana proprio nel conflitto e nella lacerazione</a:t>
            </a:r>
          </a:p>
          <a:p>
            <a:endParaRPr lang="it-IT" dirty="0"/>
          </a:p>
        </p:txBody>
      </p:sp>
    </p:spTree>
    <p:extLst>
      <p:ext uri="{BB962C8B-B14F-4D97-AF65-F5344CB8AC3E}">
        <p14:creationId xmlns:p14="http://schemas.microsoft.com/office/powerpoint/2010/main" val="105038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9044"/>
            <a:ext cx="8229600" cy="5607120"/>
          </a:xfrm>
        </p:spPr>
        <p:txBody>
          <a:bodyPr/>
          <a:lstStyle/>
          <a:p>
            <a:pPr marL="0" indent="0" algn="just">
              <a:buNone/>
            </a:pPr>
            <a:r>
              <a:rPr lang="it-IT" sz="3600" b="1" dirty="0"/>
              <a:t>La letteratura italiana riflette una storia costituita da una perenne dialettica tra </a:t>
            </a:r>
          </a:p>
          <a:p>
            <a:pPr marL="0" indent="0" algn="just">
              <a:buNone/>
            </a:pPr>
            <a:endParaRPr lang="it-IT" sz="3600" b="1" dirty="0"/>
          </a:p>
          <a:p>
            <a:r>
              <a:rPr lang="it-IT" dirty="0"/>
              <a:t>unità e pluralità </a:t>
            </a:r>
          </a:p>
          <a:p>
            <a:endParaRPr lang="it-IT" dirty="0"/>
          </a:p>
          <a:p>
            <a:r>
              <a:rPr lang="it-IT" dirty="0"/>
              <a:t>spinta centralizzante e policentrismo</a:t>
            </a:r>
          </a:p>
          <a:p>
            <a:pPr marL="0" indent="0">
              <a:buNone/>
            </a:pPr>
            <a:r>
              <a:rPr lang="it-IT" dirty="0"/>
              <a:t> </a:t>
            </a:r>
          </a:p>
          <a:p>
            <a:r>
              <a:rPr lang="it-IT" dirty="0"/>
              <a:t>minacce di disgregazione e tensione aggregante</a:t>
            </a:r>
          </a:p>
          <a:p>
            <a:endParaRPr lang="it-IT" dirty="0"/>
          </a:p>
        </p:txBody>
      </p:sp>
    </p:spTree>
    <p:extLst>
      <p:ext uri="{BB962C8B-B14F-4D97-AF65-F5344CB8AC3E}">
        <p14:creationId xmlns:p14="http://schemas.microsoft.com/office/powerpoint/2010/main" val="2663588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50229"/>
            <a:ext cx="8229600" cy="1592814"/>
          </a:xfrm>
        </p:spPr>
        <p:txBody>
          <a:bodyPr>
            <a:noAutofit/>
          </a:bodyPr>
          <a:lstStyle/>
          <a:p>
            <a:pPr algn="just"/>
            <a:r>
              <a:rPr lang="it-IT" sz="3200" b="1" dirty="0"/>
              <a:t>Rapporto imprescindibile tra identità letteraria e linguistica italiana / culture e letterature straniere</a:t>
            </a:r>
            <a:br>
              <a:rPr lang="it-IT" sz="3200" b="1" dirty="0"/>
            </a:br>
            <a:endParaRPr lang="it-IT" sz="3200" b="1" dirty="0"/>
          </a:p>
        </p:txBody>
      </p:sp>
      <p:sp>
        <p:nvSpPr>
          <p:cNvPr id="3" name="Segnaposto contenuto 2"/>
          <p:cNvSpPr>
            <a:spLocks noGrp="1"/>
          </p:cNvSpPr>
          <p:nvPr>
            <p:ph idx="1"/>
          </p:nvPr>
        </p:nvSpPr>
        <p:spPr>
          <a:xfrm>
            <a:off x="457200" y="1833217"/>
            <a:ext cx="8229600" cy="4292946"/>
          </a:xfrm>
        </p:spPr>
        <p:txBody>
          <a:bodyPr>
            <a:normAutofit fontScale="92500" lnSpcReduction="20000"/>
          </a:bodyPr>
          <a:lstStyle/>
          <a:p>
            <a:pPr marL="0" indent="0">
              <a:buNone/>
            </a:pPr>
            <a:endParaRPr lang="it-IT" dirty="0"/>
          </a:p>
          <a:p>
            <a:pPr algn="just"/>
            <a:r>
              <a:rPr lang="it-IT" dirty="0"/>
              <a:t>Letteratura e identità italiane, che si riconoscono nel conflitto che le anima e nell’aspirazione al confronto, devono intendersi sempre proiettate verso l’Europa, che nella comune matrice latina ravvisa la propria unità culturale</a:t>
            </a:r>
          </a:p>
          <a:p>
            <a:pPr marL="0" indent="0" algn="just">
              <a:buNone/>
            </a:pPr>
            <a:r>
              <a:rPr lang="it-IT" dirty="0"/>
              <a:t> </a:t>
            </a:r>
          </a:p>
          <a:p>
            <a:pPr algn="just"/>
            <a:r>
              <a:rPr lang="it-IT" dirty="0"/>
              <a:t>Dalla sua nascita, la letteratura italiana è strettamente legata alle vicine letterature europee</a:t>
            </a:r>
          </a:p>
          <a:p>
            <a:endParaRPr lang="it-IT" dirty="0"/>
          </a:p>
        </p:txBody>
      </p:sp>
    </p:spTree>
    <p:extLst>
      <p:ext uri="{BB962C8B-B14F-4D97-AF65-F5344CB8AC3E}">
        <p14:creationId xmlns:p14="http://schemas.microsoft.com/office/powerpoint/2010/main" val="1699207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18058"/>
          </a:xfrm>
        </p:spPr>
        <p:txBody>
          <a:bodyPr>
            <a:normAutofit/>
          </a:bodyPr>
          <a:lstStyle/>
          <a:p>
            <a:r>
              <a:rPr lang="it-IT" sz="2400" b="1" dirty="0"/>
              <a:t>La letteratura italiana va studiata in chiave europea</a:t>
            </a:r>
            <a:br>
              <a:rPr lang="it-IT" sz="2400" dirty="0"/>
            </a:br>
            <a:endParaRPr lang="it-IT" sz="2400" b="1" dirty="0"/>
          </a:p>
        </p:txBody>
      </p:sp>
      <p:sp>
        <p:nvSpPr>
          <p:cNvPr id="3" name="Segnaposto contenuto 2"/>
          <p:cNvSpPr>
            <a:spLocks noGrp="1"/>
          </p:cNvSpPr>
          <p:nvPr>
            <p:ph idx="1"/>
          </p:nvPr>
        </p:nvSpPr>
        <p:spPr>
          <a:xfrm>
            <a:off x="457200" y="1016000"/>
            <a:ext cx="8229600" cy="5565913"/>
          </a:xfrm>
        </p:spPr>
        <p:txBody>
          <a:bodyPr>
            <a:normAutofit fontScale="47500" lnSpcReduction="20000"/>
          </a:bodyPr>
          <a:lstStyle/>
          <a:p>
            <a:endParaRPr lang="it-IT" dirty="0"/>
          </a:p>
          <a:p>
            <a:r>
              <a:rPr lang="it-IT" sz="3800" dirty="0"/>
              <a:t>Ritardo rispetto ai primi sviluppi di altre letterature volgari, soprattutto rispetto a quelle francese e provenzale (d’</a:t>
            </a:r>
            <a:r>
              <a:rPr lang="it-IT" sz="3800" i="1" dirty="0" err="1"/>
              <a:t>oïl</a:t>
            </a:r>
            <a:r>
              <a:rPr lang="it-IT" sz="3800" dirty="0"/>
              <a:t> e d’</a:t>
            </a:r>
            <a:r>
              <a:rPr lang="it-IT" sz="3800" i="1" dirty="0"/>
              <a:t>oc</a:t>
            </a:r>
            <a:r>
              <a:rPr lang="it-IT" sz="3800" dirty="0"/>
              <a:t>), la cui fioritura risale all’XI e poi al XII secolo</a:t>
            </a:r>
          </a:p>
          <a:p>
            <a:endParaRPr lang="it-IT" sz="3800" dirty="0"/>
          </a:p>
          <a:p>
            <a:r>
              <a:rPr lang="it-IT" sz="3800" dirty="0"/>
              <a:t>In Italia le prime forme evolute letterarie risalgono al XIII secolo (Francesco, </a:t>
            </a:r>
            <a:r>
              <a:rPr lang="it-IT" sz="3800" i="1" dirty="0"/>
              <a:t>Cantico di Frate Sole</a:t>
            </a:r>
            <a:r>
              <a:rPr lang="it-IT" sz="3800" dirty="0"/>
              <a:t> e Scuola siciliana)</a:t>
            </a:r>
          </a:p>
          <a:p>
            <a:pPr marL="0" indent="0">
              <a:buNone/>
            </a:pPr>
            <a:r>
              <a:rPr lang="it-IT" sz="3800" dirty="0"/>
              <a:t> </a:t>
            </a:r>
          </a:p>
          <a:p>
            <a:r>
              <a:rPr lang="it-IT" sz="3800" dirty="0"/>
              <a:t>Solo con Dante, Petrarca e Boccaccio si indebolisce il rilievo  dei modelli francesi</a:t>
            </a:r>
          </a:p>
          <a:p>
            <a:pPr marL="0" indent="0">
              <a:buNone/>
            </a:pPr>
            <a:r>
              <a:rPr lang="it-IT" sz="3800" dirty="0"/>
              <a:t> </a:t>
            </a:r>
          </a:p>
          <a:p>
            <a:r>
              <a:rPr lang="it-IT" sz="3800" dirty="0"/>
              <a:t>Con l’Umanesimo e poi nel Cinquecento, la cultura italiana si impone, nella letteratura e nelle arti, con un prestigio e una forza esemplari, che suscitano ammirazione e imitazione in tutta Europa</a:t>
            </a:r>
          </a:p>
          <a:p>
            <a:pPr marL="0" indent="0">
              <a:buNone/>
            </a:pPr>
            <a:r>
              <a:rPr lang="it-IT" sz="3800" dirty="0"/>
              <a:t> </a:t>
            </a:r>
          </a:p>
          <a:p>
            <a:r>
              <a:rPr lang="it-IT" sz="3800" dirty="0"/>
              <a:t>Importanza della lingua e della cultura italiana in Europa, specie sino al Settecento</a:t>
            </a:r>
          </a:p>
          <a:p>
            <a:pPr marL="0" indent="0">
              <a:buNone/>
            </a:pPr>
            <a:r>
              <a:rPr lang="it-IT" sz="3800" dirty="0"/>
              <a:t> </a:t>
            </a:r>
          </a:p>
          <a:p>
            <a:r>
              <a:rPr lang="it-IT" sz="3800" dirty="0"/>
              <a:t>Circolazione da e per l’Italia di opere e artisti</a:t>
            </a:r>
          </a:p>
          <a:p>
            <a:pPr marL="0" indent="0">
              <a:buNone/>
            </a:pPr>
            <a:r>
              <a:rPr lang="it-IT" sz="3800" dirty="0"/>
              <a:t> </a:t>
            </a:r>
          </a:p>
          <a:p>
            <a:r>
              <a:rPr lang="it-IT" sz="3800" dirty="0"/>
              <a:t>Esemplarità del teatro e del melodramma (diffusione di modelli e capolavori)</a:t>
            </a:r>
            <a:r>
              <a:rPr lang="it-IT" sz="3800" dirty="0">
                <a:effectLst/>
              </a:rPr>
              <a:t> </a:t>
            </a:r>
            <a:endParaRPr lang="it-IT" sz="3800" dirty="0"/>
          </a:p>
        </p:txBody>
      </p:sp>
    </p:spTree>
    <p:extLst>
      <p:ext uri="{BB962C8B-B14F-4D97-AF65-F5344CB8AC3E}">
        <p14:creationId xmlns:p14="http://schemas.microsoft.com/office/powerpoint/2010/main" val="262317686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287</TotalTime>
  <Words>1572</Words>
  <Application>Microsoft Office PowerPoint</Application>
  <PresentationFormat>Presentazione su schermo (4:3)</PresentationFormat>
  <Paragraphs>113</Paragraphs>
  <Slides>14</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14</vt:i4>
      </vt:variant>
    </vt:vector>
  </HeadingPairs>
  <TitlesOfParts>
    <vt:vector size="17" baseType="lpstr">
      <vt:lpstr>Arial</vt:lpstr>
      <vt:lpstr>Calibri</vt:lpstr>
      <vt:lpstr>Tema di Office</vt:lpstr>
      <vt:lpstr>Letteratura italiana percorso mutuato dagli studi di Giulio Ferroni e Romano Luperini</vt:lpstr>
      <vt:lpstr> Relazione tra letteratura e identità italiana </vt:lpstr>
      <vt:lpstr> Paradigmi (due esempi)</vt:lpstr>
      <vt:lpstr>2) Francesco De Sanctis, Storia della letteratura italiana, 1870 </vt:lpstr>
      <vt:lpstr>Presentazione standard di PowerPoint</vt:lpstr>
      <vt:lpstr>Da quando si può parlare di letteratura italiana?</vt:lpstr>
      <vt:lpstr>Presentazione standard di PowerPoint</vt:lpstr>
      <vt:lpstr>Rapporto imprescindibile tra identità letteraria e linguistica italiana / culture e letterature straniere </vt:lpstr>
      <vt:lpstr>La letteratura italiana va studiata in chiave europea </vt:lpstr>
      <vt:lpstr>Canone letterario</vt:lpstr>
      <vt:lpstr>Canone e storiografia letteraria</vt:lpstr>
      <vt:lpstr>PERIODIZZAZIONE STORICO-LETTERARIA</vt:lpstr>
      <vt:lpstr>Presentazione standard di PowerPoint</vt:lpstr>
      <vt:lpstr>Presentazione standard di PowerPoint</vt:lpstr>
    </vt:vector>
  </TitlesOfParts>
  <Company>Università di Cagliari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Letteratura italiana</dc:title>
  <dc:creator>Roberto Puggioni</dc:creator>
  <cp:lastModifiedBy>De Rosa Pietro</cp:lastModifiedBy>
  <cp:revision>32</cp:revision>
  <dcterms:created xsi:type="dcterms:W3CDTF">2015-03-03T07:52:40Z</dcterms:created>
  <dcterms:modified xsi:type="dcterms:W3CDTF">2020-09-14T13:09:45Z</dcterms:modified>
</cp:coreProperties>
</file>