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0-04-14T11:13:14.269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EB997256-9091-42D5-8C62-A413515717B7}" emma:medium="tactile" emma:mode="ink">
          <msink:context xmlns:msink="http://schemas.microsoft.com/ink/2010/main" type="inkDrawing" rotatedBoundingBox="3314,1855 3314,1907 3299,1907 3299,1855" shapeName="None"/>
        </emma:interpretation>
      </emma:emma>
    </inkml:annotationXML>
    <inkml:trace contextRef="#ctx0" brushRef="#br0">0 52 64 0,'0'0'101'0,"0"0"-61"16,0 0-7-16,0 0 3 15,0 0 3-15,0 0 15 16,0 0 6-16,0-52-4 0,0 52-22 31,0 0-23-31,0 0-10 16,0 0-1-16,0 0-10 0,0 0-38 15,0 0-70-15,0 0-58 16</inkml:trace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2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69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11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543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923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558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39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667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19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66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68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6AE60-7C1D-47E5-99A8-6A2C84020DE5}" type="datetimeFigureOut">
              <a:rPr lang="en-GB" smtClean="0"/>
              <a:t>14/04/2020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1BFAB-B207-4070-88D7-9F4BD9978DC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Es.3 soluzioni e grafici</a:t>
            </a: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5283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egnaposto contenuto 8" descr="Ritaglio schermata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787700"/>
            <a:ext cx="5181600" cy="5358800"/>
          </a:xfrm>
        </p:spPr>
      </p:pic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xfrm>
            <a:off x="6446982" y="849745"/>
            <a:ext cx="4906818" cy="5327218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it-IT" dirty="0" smtClean="0"/>
              <a:t>D.1 </a:t>
            </a:r>
          </a:p>
          <a:p>
            <a:pPr marL="0" lvl="0" indent="0">
              <a:buNone/>
            </a:pPr>
            <a:r>
              <a:rPr lang="it-IT" dirty="0" smtClean="0"/>
              <a:t>La </a:t>
            </a:r>
            <a:r>
              <a:rPr lang="it-IT" dirty="0"/>
              <a:t>riduzione del prezzo di un bene lungo una curva di offerta:</a:t>
            </a:r>
            <a:endParaRPr lang="en-GB" dirty="0"/>
          </a:p>
          <a:p>
            <a:pPr marL="0" lvl="0" indent="0">
              <a:buNone/>
            </a:pPr>
            <a:r>
              <a:rPr lang="it-IT" b="1" dirty="0" smtClean="0"/>
              <a:t>riduce </a:t>
            </a:r>
            <a:r>
              <a:rPr lang="it-IT" b="1" dirty="0"/>
              <a:t>il surplus del </a:t>
            </a:r>
            <a:r>
              <a:rPr lang="it-IT" b="1" dirty="0" smtClean="0"/>
              <a:t>produttore</a:t>
            </a:r>
          </a:p>
          <a:p>
            <a:pPr marL="0" indent="0">
              <a:buNone/>
            </a:pPr>
            <a:r>
              <a:rPr lang="it-IT" dirty="0" smtClean="0"/>
              <a:t>Supponiamo che ci sia una riduzione della domanda che determini una riduzione del prezzo lungo la curva di offerta. Il surplus del produttore prima era: CDE (area compresa tra il prezzo di equilibrio precedente e la curva di offerta); adesso è HIE (are compresa tra il prezzo di equilibrio attuale e la curva di offerta)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830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xfrm>
            <a:off x="6446982" y="517236"/>
            <a:ext cx="4906818" cy="5659727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it-IT" dirty="0" smtClean="0"/>
              <a:t>D.2</a:t>
            </a:r>
          </a:p>
          <a:p>
            <a:pPr marL="0" lvl="0" indent="0">
              <a:buNone/>
            </a:pPr>
            <a:r>
              <a:rPr lang="it-IT" dirty="0" smtClean="0"/>
              <a:t>Supponete </a:t>
            </a:r>
            <a:r>
              <a:rPr lang="it-IT" dirty="0"/>
              <a:t>siano posti in vendita tre biglietti per vedere un concerto in platea. Il compratore 1 è disposto a pagare 36€ per un biglietto, il compratore 2 è disposto a pagare 32€ e il compratore 3 è disposto a pagare 27€. Se il prezzo di un biglietto in platea è 30€, quanti biglietti saranno venduti e qual è il valore del surplus del consumatore in questo mercato?</a:t>
            </a:r>
            <a:endParaRPr lang="en-GB" dirty="0"/>
          </a:p>
          <a:p>
            <a:pPr marL="0" lvl="0" indent="0">
              <a:buNone/>
            </a:pPr>
            <a:r>
              <a:rPr lang="it-IT" b="1" dirty="0" smtClean="0"/>
              <a:t>vengono </a:t>
            </a:r>
            <a:r>
              <a:rPr lang="it-IT" b="1" dirty="0"/>
              <a:t>venduti due biglietti e il surplus del consumatore è 8</a:t>
            </a:r>
            <a:r>
              <a:rPr lang="it-IT" b="1" dirty="0" smtClean="0"/>
              <a:t>€ </a:t>
            </a:r>
          </a:p>
          <a:p>
            <a:pPr marL="0" lvl="0" indent="0">
              <a:buNone/>
            </a:pPr>
            <a:r>
              <a:rPr lang="it-IT" dirty="0" smtClean="0"/>
              <a:t>Infatti il primo consumatore è disposto a pagare 6 euro in più per una unità, ed il secondo due euro in più per una unità: il surplus totale sarà 8 euro. Il terzo non acquisterà il biglietto perché la sua disponibilità a pagare è inferiore al prezzo richiesto.</a:t>
            </a:r>
          </a:p>
          <a:p>
            <a:pPr marL="0" lvl="0" indent="0">
              <a:buNone/>
            </a:pPr>
            <a:endParaRPr lang="en-GB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0" name="Input penna 19"/>
              <p14:cNvContentPartPr/>
              <p14:nvPr/>
            </p14:nvContentPartPr>
            <p14:xfrm>
              <a:off x="1187793" y="668080"/>
              <a:ext cx="360" cy="19080"/>
            </p14:xfrm>
          </p:contentPart>
        </mc:Choice>
        <mc:Fallback>
          <p:pic>
            <p:nvPicPr>
              <p:cNvPr id="20" name="Input penna 19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79873" y="660160"/>
                <a:ext cx="16200" cy="34200"/>
              </a:xfrm>
              <a:prstGeom prst="rect">
                <a:avLst/>
              </a:prstGeom>
            </p:spPr>
          </p:pic>
        </mc:Fallback>
      </mc:AlternateContent>
      <p:pic>
        <p:nvPicPr>
          <p:cNvPr id="52" name="Segnaposto contenuto 51" descr="Ritaglio schermata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55" y="960582"/>
            <a:ext cx="5588000" cy="5216381"/>
          </a:xfrm>
        </p:spPr>
      </p:pic>
    </p:spTree>
    <p:extLst>
      <p:ext uri="{BB962C8B-B14F-4D97-AF65-F5344CB8AC3E}">
        <p14:creationId xmlns:p14="http://schemas.microsoft.com/office/powerpoint/2010/main" val="173835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xfrm>
            <a:off x="6446982" y="849745"/>
            <a:ext cx="4906818" cy="532721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t-IT" dirty="0" smtClean="0"/>
              <a:t>D.3</a:t>
            </a:r>
          </a:p>
          <a:p>
            <a:pPr marL="0" lvl="0" indent="0">
              <a:buNone/>
            </a:pPr>
            <a:r>
              <a:rPr lang="it-IT" dirty="0" smtClean="0"/>
              <a:t>Il </a:t>
            </a:r>
            <a:r>
              <a:rPr lang="it-IT" dirty="0"/>
              <a:t>surplus del produttore è:</a:t>
            </a:r>
            <a:endParaRPr lang="en-GB" dirty="0"/>
          </a:p>
          <a:p>
            <a:pPr marL="0" lvl="0" indent="0">
              <a:buNone/>
            </a:pPr>
            <a:r>
              <a:rPr lang="it-IT" b="1" dirty="0"/>
              <a:t>l’area compresa tra la curva di offerta e il livello del </a:t>
            </a:r>
            <a:r>
              <a:rPr lang="it-IT" b="1" dirty="0" smtClean="0"/>
              <a:t>prezzo</a:t>
            </a:r>
            <a:endParaRPr lang="en-GB" b="1" dirty="0"/>
          </a:p>
        </p:txBody>
      </p:sp>
      <p:pic>
        <p:nvPicPr>
          <p:cNvPr id="3" name="Segnaposto contenuto 2" descr="Ritaglio schermata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72" y="748145"/>
            <a:ext cx="5218545" cy="5428818"/>
          </a:xfrm>
        </p:spPr>
      </p:pic>
    </p:spTree>
    <p:extLst>
      <p:ext uri="{BB962C8B-B14F-4D97-AF65-F5344CB8AC3E}">
        <p14:creationId xmlns:p14="http://schemas.microsoft.com/office/powerpoint/2010/main" val="35583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xfrm>
            <a:off x="6446982" y="849745"/>
            <a:ext cx="4906818" cy="5327218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it-IT" dirty="0" smtClean="0"/>
              <a:t>D.4 </a:t>
            </a:r>
          </a:p>
          <a:p>
            <a:pPr marL="0" lvl="0" indent="0">
              <a:buNone/>
            </a:pPr>
            <a:r>
              <a:rPr lang="it-IT" dirty="0" smtClean="0"/>
              <a:t>In </a:t>
            </a:r>
            <a:r>
              <a:rPr lang="it-IT" dirty="0"/>
              <a:t>equilibrio:</a:t>
            </a:r>
            <a:endParaRPr lang="en-GB" dirty="0"/>
          </a:p>
          <a:p>
            <a:pPr marL="0" lvl="0" indent="0">
              <a:buNone/>
            </a:pPr>
            <a:r>
              <a:rPr lang="it-IT" b="1" dirty="0" smtClean="0"/>
              <a:t>il </a:t>
            </a:r>
            <a:r>
              <a:rPr lang="it-IT" b="1" dirty="0"/>
              <a:t>valore dell’ultima unità per i consumatori è uguale al costo dell’ultima unità per i </a:t>
            </a:r>
            <a:r>
              <a:rPr lang="it-IT" b="1" dirty="0" smtClean="0"/>
              <a:t>produttori</a:t>
            </a:r>
          </a:p>
          <a:p>
            <a:pPr marL="0" lvl="0" indent="0">
              <a:buNone/>
            </a:pPr>
            <a:r>
              <a:rPr lang="it-IT" dirty="0" smtClean="0"/>
              <a:t>Nel grafico di fianco osserviamo che in equilibrio il valore per i compratori (disponibilità a pagare) è uguale al valore per i venditori (disponibilità ad accettare). Vedremo più avanti, nella parte di teoria dell’impresa, che la disponibilità ad accettare dei venditori dipende dai costi di produzione, ed in particolare è determinata dai costi marginali.</a:t>
            </a:r>
            <a:endParaRPr lang="en-GB" dirty="0"/>
          </a:p>
        </p:txBody>
      </p:sp>
      <p:pic>
        <p:nvPicPr>
          <p:cNvPr id="3" name="Segnaposto contenuto 2" descr="Ritaglio schermata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55" y="775855"/>
            <a:ext cx="5200071" cy="5401108"/>
          </a:xfrm>
        </p:spPr>
      </p:pic>
    </p:spTree>
    <p:extLst>
      <p:ext uri="{BB962C8B-B14F-4D97-AF65-F5344CB8AC3E}">
        <p14:creationId xmlns:p14="http://schemas.microsoft.com/office/powerpoint/2010/main" val="3280230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t-IT" sz="2000" dirty="0" smtClean="0">
                <a:latin typeface="+mn-lt"/>
              </a:rPr>
              <a:t>D.5 La </a:t>
            </a:r>
            <a:r>
              <a:rPr lang="it-IT" sz="2000" dirty="0">
                <a:latin typeface="+mn-lt"/>
              </a:rPr>
              <a:t>perdita secca è </a:t>
            </a:r>
            <a:r>
              <a:rPr lang="it-IT" sz="2000" dirty="0" smtClean="0">
                <a:latin typeface="+mn-lt"/>
              </a:rPr>
              <a:t>maggiore: </a:t>
            </a:r>
            <a:br>
              <a:rPr lang="it-IT" sz="2000" dirty="0" smtClean="0">
                <a:latin typeface="+mn-lt"/>
              </a:rPr>
            </a:br>
            <a:r>
              <a:rPr lang="it-IT" sz="2000" dirty="0" smtClean="0">
                <a:latin typeface="+mn-lt"/>
              </a:rPr>
              <a:t>quando</a:t>
            </a:r>
            <a:r>
              <a:rPr lang="en-GB" sz="2000" dirty="0" smtClean="0">
                <a:latin typeface="+mn-lt"/>
              </a:rPr>
              <a:t> </a:t>
            </a:r>
            <a:r>
              <a:rPr lang="it-IT" sz="2000" b="1" dirty="0" smtClean="0">
                <a:latin typeface="+mn-lt"/>
              </a:rPr>
              <a:t>offerta </a:t>
            </a:r>
            <a:r>
              <a:rPr lang="it-IT" sz="2000" b="1" dirty="0">
                <a:latin typeface="+mn-lt"/>
              </a:rPr>
              <a:t>e domanda sono entrambe relativamente </a:t>
            </a:r>
            <a:r>
              <a:rPr lang="it-IT" sz="2000" b="1" dirty="0" smtClean="0">
                <a:latin typeface="+mn-lt"/>
              </a:rPr>
              <a:t>elastiche: </a:t>
            </a:r>
            <a:r>
              <a:rPr lang="it-IT" sz="2000" dirty="0" smtClean="0">
                <a:latin typeface="+mn-lt"/>
              </a:rPr>
              <a:t>per esempio, nel grafico a sinistra sia la domanda che l’offerta sono relativamente elastiche; nel grafico di destra, la curva di domanda è relativamente rigida (</a:t>
            </a:r>
            <a:r>
              <a:rPr lang="en-GB" sz="2000" dirty="0" err="1" smtClean="0">
                <a:latin typeface="+mn-lt"/>
              </a:rPr>
              <a:t>anelastica</a:t>
            </a:r>
            <a:r>
              <a:rPr lang="en-GB" sz="2000" dirty="0" smtClean="0">
                <a:latin typeface="+mn-lt"/>
              </a:rPr>
              <a:t>), e la </a:t>
            </a:r>
            <a:r>
              <a:rPr lang="en-GB" sz="2000" dirty="0" err="1" smtClean="0">
                <a:latin typeface="+mn-lt"/>
              </a:rPr>
              <a:t>riduzione</a:t>
            </a:r>
            <a:r>
              <a:rPr lang="en-GB" sz="2000" dirty="0" smtClean="0">
                <a:latin typeface="+mn-lt"/>
              </a:rPr>
              <a:t> </a:t>
            </a:r>
            <a:r>
              <a:rPr lang="en-GB" sz="2000" dirty="0" err="1" smtClean="0">
                <a:latin typeface="+mn-lt"/>
              </a:rPr>
              <a:t>della</a:t>
            </a:r>
            <a:r>
              <a:rPr lang="en-GB" sz="2000" dirty="0" smtClean="0">
                <a:latin typeface="+mn-lt"/>
              </a:rPr>
              <a:t> </a:t>
            </a:r>
            <a:r>
              <a:rPr lang="en-GB" sz="2000" dirty="0" err="1" smtClean="0">
                <a:latin typeface="+mn-lt"/>
              </a:rPr>
              <a:t>quantità</a:t>
            </a:r>
            <a:r>
              <a:rPr lang="en-GB" sz="2000" dirty="0" smtClean="0">
                <a:latin typeface="+mn-lt"/>
              </a:rPr>
              <a:t>  </a:t>
            </a:r>
            <a:r>
              <a:rPr lang="en-GB" sz="2000" dirty="0" err="1" smtClean="0">
                <a:latin typeface="+mn-lt"/>
              </a:rPr>
              <a:t>scambiata</a:t>
            </a:r>
            <a:r>
              <a:rPr lang="en-GB" sz="2000" dirty="0" smtClean="0">
                <a:latin typeface="+mn-lt"/>
              </a:rPr>
              <a:t> è </a:t>
            </a:r>
            <a:r>
              <a:rPr lang="en-GB" sz="2000" dirty="0" err="1" smtClean="0">
                <a:latin typeface="+mn-lt"/>
              </a:rPr>
              <a:t>relativamente</a:t>
            </a:r>
            <a:r>
              <a:rPr lang="en-GB" sz="2000" dirty="0" smtClean="0">
                <a:latin typeface="+mn-lt"/>
              </a:rPr>
              <a:t> </a:t>
            </a:r>
            <a:r>
              <a:rPr lang="en-GB" sz="2000" dirty="0" err="1" smtClean="0">
                <a:latin typeface="+mn-lt"/>
              </a:rPr>
              <a:t>limitata</a:t>
            </a:r>
            <a:r>
              <a:rPr lang="en-GB" sz="2000" dirty="0" smtClean="0">
                <a:latin typeface="+mn-lt"/>
              </a:rPr>
              <a:t>. La </a:t>
            </a:r>
            <a:r>
              <a:rPr lang="en-GB" sz="2000" dirty="0" err="1" smtClean="0">
                <a:latin typeface="+mn-lt"/>
              </a:rPr>
              <a:t>perdita</a:t>
            </a:r>
            <a:r>
              <a:rPr lang="en-GB" sz="2000" dirty="0" smtClean="0">
                <a:latin typeface="+mn-lt"/>
              </a:rPr>
              <a:t> </a:t>
            </a:r>
            <a:r>
              <a:rPr lang="en-GB" sz="2000" dirty="0" err="1" smtClean="0">
                <a:latin typeface="+mn-lt"/>
              </a:rPr>
              <a:t>secca</a:t>
            </a:r>
            <a:r>
              <a:rPr lang="en-GB" sz="2000" dirty="0" smtClean="0">
                <a:latin typeface="+mn-lt"/>
              </a:rPr>
              <a:t> è </a:t>
            </a:r>
            <a:r>
              <a:rPr lang="en-GB" sz="2000" dirty="0" err="1" smtClean="0">
                <a:latin typeface="+mn-lt"/>
              </a:rPr>
              <a:t>maggiore</a:t>
            </a:r>
            <a:r>
              <a:rPr lang="en-GB" sz="2000" dirty="0" smtClean="0">
                <a:latin typeface="+mn-lt"/>
              </a:rPr>
              <a:t> </a:t>
            </a:r>
            <a:r>
              <a:rPr lang="en-GB" sz="2000" dirty="0" err="1" smtClean="0">
                <a:latin typeface="+mn-lt"/>
              </a:rPr>
              <a:t>nel</a:t>
            </a:r>
            <a:r>
              <a:rPr lang="en-GB" sz="2000" dirty="0" smtClean="0">
                <a:latin typeface="+mn-lt"/>
              </a:rPr>
              <a:t> primo </a:t>
            </a:r>
            <a:r>
              <a:rPr lang="en-GB" sz="2000" dirty="0" err="1" smtClean="0">
                <a:latin typeface="+mn-lt"/>
              </a:rPr>
              <a:t>caso</a:t>
            </a:r>
            <a:r>
              <a:rPr lang="en-GB" sz="2000" dirty="0" smtClean="0">
                <a:latin typeface="+mn-lt"/>
              </a:rPr>
              <a:t> (</a:t>
            </a:r>
            <a:r>
              <a:rPr lang="en-GB" sz="2000" dirty="0" err="1" smtClean="0">
                <a:latin typeface="+mn-lt"/>
              </a:rPr>
              <a:t>triangolo</a:t>
            </a:r>
            <a:r>
              <a:rPr lang="en-GB" sz="2000" dirty="0" smtClean="0">
                <a:latin typeface="+mn-lt"/>
              </a:rPr>
              <a:t> ODS è </a:t>
            </a:r>
            <a:r>
              <a:rPr lang="en-GB" sz="2000" dirty="0" err="1" smtClean="0">
                <a:latin typeface="+mn-lt"/>
              </a:rPr>
              <a:t>maggiore</a:t>
            </a:r>
            <a:r>
              <a:rPr lang="en-GB" sz="2000" dirty="0" smtClean="0">
                <a:latin typeface="+mn-lt"/>
              </a:rPr>
              <a:t> del </a:t>
            </a:r>
            <a:r>
              <a:rPr lang="en-GB" sz="2000" dirty="0" err="1" smtClean="0">
                <a:latin typeface="+mn-lt"/>
              </a:rPr>
              <a:t>triangolo</a:t>
            </a:r>
            <a:r>
              <a:rPr lang="en-GB" sz="2000" dirty="0" smtClean="0">
                <a:latin typeface="+mn-lt"/>
              </a:rPr>
              <a:t> JGM).</a:t>
            </a:r>
            <a:r>
              <a:rPr lang="en-GB" dirty="0">
                <a:latin typeface="+mn-lt"/>
              </a:rPr>
              <a:t/>
            </a:r>
            <a:br>
              <a:rPr lang="en-GB" dirty="0">
                <a:latin typeface="+mn-lt"/>
              </a:rPr>
            </a:br>
            <a:endParaRPr lang="en-GB" sz="1400" dirty="0">
              <a:latin typeface="+mn-lt"/>
            </a:endParaRPr>
          </a:p>
        </p:txBody>
      </p:sp>
      <p:pic>
        <p:nvPicPr>
          <p:cNvPr id="10" name="Segnaposto contenuto 9" descr="Ritaglio schermata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146" y="1825625"/>
            <a:ext cx="4867564" cy="4351338"/>
          </a:xfrm>
        </p:spPr>
      </p:pic>
      <p:pic>
        <p:nvPicPr>
          <p:cNvPr id="12" name="Segnaposto contenuto 11" descr="Ritaglio schermata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060" y="1825625"/>
            <a:ext cx="4091879" cy="4351338"/>
          </a:xfrm>
        </p:spPr>
      </p:pic>
    </p:spTree>
    <p:extLst>
      <p:ext uri="{BB962C8B-B14F-4D97-AF65-F5344CB8AC3E}">
        <p14:creationId xmlns:p14="http://schemas.microsoft.com/office/powerpoint/2010/main" val="3243475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080655"/>
            <a:ext cx="5181600" cy="5096308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it-IT" dirty="0" smtClean="0"/>
              <a:t>D.6</a:t>
            </a:r>
          </a:p>
          <a:p>
            <a:pPr marL="0" lvl="0" indent="0">
              <a:buNone/>
            </a:pPr>
            <a:r>
              <a:rPr lang="it-IT" dirty="0" smtClean="0"/>
              <a:t>Il </a:t>
            </a:r>
            <a:r>
              <a:rPr lang="it-IT" dirty="0"/>
              <a:t>problema del free rider:</a:t>
            </a:r>
            <a:endParaRPr lang="en-GB" dirty="0"/>
          </a:p>
          <a:p>
            <a:pPr marL="0" lvl="0" indent="0">
              <a:buNone/>
            </a:pPr>
            <a:r>
              <a:rPr lang="it-IT" b="1" dirty="0" smtClean="0"/>
              <a:t>riguarda </a:t>
            </a:r>
            <a:r>
              <a:rPr lang="it-IT" b="1" dirty="0"/>
              <a:t>i beni non escludibili e può avere come conseguenza la sotto-offerta degli </a:t>
            </a:r>
            <a:r>
              <a:rPr lang="it-IT" b="1" dirty="0" smtClean="0"/>
              <a:t>stessi</a:t>
            </a:r>
          </a:p>
          <a:p>
            <a:pPr marL="0" lv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it-IT" dirty="0" smtClean="0"/>
              <a:t>D.7</a:t>
            </a:r>
            <a:r>
              <a:rPr lang="it-IT" dirty="0"/>
              <a:t> </a:t>
            </a:r>
            <a:endParaRPr lang="en-GB" dirty="0"/>
          </a:p>
          <a:p>
            <a:pPr marL="0" lvl="0" indent="0">
              <a:buNone/>
            </a:pPr>
            <a:r>
              <a:rPr lang="it-IT" dirty="0"/>
              <a:t>Un bene comune è: </a:t>
            </a:r>
            <a:endParaRPr lang="en-GB" dirty="0"/>
          </a:p>
          <a:p>
            <a:pPr marL="0" lvl="0" indent="0">
              <a:buNone/>
            </a:pPr>
            <a:r>
              <a:rPr lang="it-IT" b="1" dirty="0"/>
              <a:t>non escludibile ma </a:t>
            </a:r>
            <a:r>
              <a:rPr lang="it-IT" b="1" dirty="0" smtClean="0"/>
              <a:t>rivale</a:t>
            </a:r>
          </a:p>
          <a:p>
            <a:pPr marL="0" lvl="0" indent="0">
              <a:buNone/>
            </a:pPr>
            <a:endParaRPr lang="it-IT" b="1" dirty="0" smtClean="0"/>
          </a:p>
          <a:p>
            <a:pPr marL="0" lvl="0" indent="0">
              <a:buNone/>
            </a:pPr>
            <a:r>
              <a:rPr lang="it-IT" dirty="0" smtClean="0"/>
              <a:t>D.8 Un parco cittadino molto frequentato è un esempio di: </a:t>
            </a:r>
            <a:endParaRPr lang="en-GB" dirty="0" smtClean="0"/>
          </a:p>
          <a:p>
            <a:pPr marL="0" lvl="0" indent="0">
              <a:buNone/>
            </a:pPr>
            <a:r>
              <a:rPr lang="it-IT" b="1" dirty="0" smtClean="0"/>
              <a:t>bene comune</a:t>
            </a:r>
            <a:endParaRPr lang="en-GB" b="1" dirty="0" smtClean="0"/>
          </a:p>
          <a:p>
            <a:pPr marL="0" lv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080655"/>
            <a:ext cx="5181600" cy="5096308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it-IT" dirty="0" smtClean="0"/>
              <a:t>D.9</a:t>
            </a:r>
          </a:p>
          <a:p>
            <a:pPr marL="0" lvl="0" indent="0">
              <a:buNone/>
            </a:pPr>
            <a:r>
              <a:rPr lang="it-IT" dirty="0" smtClean="0"/>
              <a:t>La </a:t>
            </a:r>
            <a:r>
              <a:rPr lang="it-IT" dirty="0"/>
              <a:t>tragedia dei beni comuni può essere vista come:</a:t>
            </a:r>
            <a:endParaRPr lang="en-GB" dirty="0"/>
          </a:p>
          <a:p>
            <a:pPr lvl="0"/>
            <a:r>
              <a:rPr lang="it-IT" dirty="0"/>
              <a:t>conseguenza di uno sfruttamento eccessivo delle risorse comuni da parte dei singoli individui </a:t>
            </a:r>
            <a:endParaRPr lang="en-GB" dirty="0"/>
          </a:p>
          <a:p>
            <a:pPr lvl="0"/>
            <a:r>
              <a:rPr lang="it-IT" dirty="0"/>
              <a:t>conseguenza di una difficile o inappropriata definizione dei diritti di proprietà</a:t>
            </a:r>
            <a:endParaRPr lang="en-GB" dirty="0"/>
          </a:p>
          <a:p>
            <a:pPr lvl="0"/>
            <a:r>
              <a:rPr lang="it-IT" dirty="0"/>
              <a:t>conseguenza dell’esternalità dovuta alla rivalità nel consumo dei beni comuni</a:t>
            </a:r>
            <a:endParaRPr lang="en-GB" dirty="0"/>
          </a:p>
          <a:p>
            <a:pPr lvl="0"/>
            <a:r>
              <a:rPr lang="it-IT" b="1" dirty="0">
                <a:solidFill>
                  <a:srgbClr val="C00000"/>
                </a:solidFill>
              </a:rPr>
              <a:t>tutte le precedenti affermazioni sono vere</a:t>
            </a:r>
            <a:endParaRPr lang="en-GB" b="1" dirty="0">
              <a:solidFill>
                <a:srgbClr val="C0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40208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406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Es.3 soluzioni e grafici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D.5 La perdita secca è maggiore:  quando offerta e domanda sono entrambe relativamente elastiche: per esempio, nel grafico a sinistra sia la domanda che l’offerta sono relativamente elastiche; nel grafico di destra, la curva di domanda è relativamente rigida (anelastica), e la riduzione della quantità  scambiata è relativamente limitata. La perdita secca è maggiore nel primo caso (triangolo ODS è maggiore del triangolo JGM).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Es.3 soluzioni</dc:title>
  <dc:creator>Elisabetta Strazzera</dc:creator>
  <cp:lastModifiedBy>Elisabetta Strazzera</cp:lastModifiedBy>
  <cp:revision>14</cp:revision>
  <dcterms:created xsi:type="dcterms:W3CDTF">2020-04-14T10:21:20Z</dcterms:created>
  <dcterms:modified xsi:type="dcterms:W3CDTF">2020-04-14T15:54:38Z</dcterms:modified>
</cp:coreProperties>
</file>