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7"/>
  </p:notesMasterIdLst>
  <p:sldIdLst>
    <p:sldId id="256" r:id="rId2"/>
    <p:sldId id="257" r:id="rId3"/>
    <p:sldId id="259" r:id="rId4"/>
    <p:sldId id="260" r:id="rId5"/>
    <p:sldId id="267" r:id="rId6"/>
    <p:sldId id="263" r:id="rId7"/>
    <p:sldId id="264" r:id="rId8"/>
    <p:sldId id="268" r:id="rId9"/>
    <p:sldId id="269" r:id="rId10"/>
    <p:sldId id="270" r:id="rId11"/>
    <p:sldId id="266" r:id="rId12"/>
    <p:sldId id="272" r:id="rId13"/>
    <p:sldId id="273" r:id="rId14"/>
    <p:sldId id="274" r:id="rId15"/>
    <p:sldId id="262"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CCFF"/>
    <a:srgbClr val="CC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615" autoAdjust="0"/>
  </p:normalViewPr>
  <p:slideViewPr>
    <p:cSldViewPr>
      <p:cViewPr>
        <p:scale>
          <a:sx n="50" d="100"/>
          <a:sy n="50" d="100"/>
        </p:scale>
        <p:origin x="-1086" y="-78"/>
      </p:cViewPr>
      <p:guideLst>
        <p:guide orient="horz" pos="2160"/>
        <p:guide pos="2880"/>
      </p:guideLst>
    </p:cSldViewPr>
  </p:slideViewPr>
  <p:outlineViewPr>
    <p:cViewPr>
      <p:scale>
        <a:sx n="33" d="100"/>
        <a:sy n="33" d="100"/>
      </p:scale>
      <p:origin x="0" y="1716"/>
    </p:cViewPr>
  </p:outlineViewPr>
  <p:notesTextViewPr>
    <p:cViewPr>
      <p:scale>
        <a:sx n="100" d="100"/>
        <a:sy n="100" d="100"/>
      </p:scale>
      <p:origin x="0" y="0"/>
    </p:cViewPr>
  </p:notesTextViewPr>
  <p:notesViewPr>
    <p:cSldViewPr>
      <p:cViewPr>
        <p:scale>
          <a:sx n="70" d="100"/>
          <a:sy n="70" d="100"/>
        </p:scale>
        <p:origin x="-1518" y="171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987C05-3252-40CF-814F-C47DE0E09860}" type="datetimeFigureOut">
              <a:rPr lang="it-IT" smtClean="0"/>
              <a:pPr/>
              <a:t>27/08/2014</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1A9F04-349C-4990-9606-E5141A9B8213}" type="slidenum">
              <a:rPr lang="en-US" smtClean="0"/>
              <a:pPr/>
              <a:t>‹N›</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4C1A9F04-349C-4990-9606-E5141A9B821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20000"/>
          </a:bodyPr>
          <a:lstStyle/>
          <a:p>
            <a:r>
              <a:rPr lang="en-US" dirty="0" smtClean="0"/>
              <a:t>Given these characteristics and the unlimited extension of the Internet participation framework, the definition of textual moves has become difficult and unstable (</a:t>
            </a:r>
            <a:r>
              <a:rPr lang="en-US" dirty="0" err="1" smtClean="0"/>
              <a:t>Campagna</a:t>
            </a:r>
            <a:r>
              <a:rPr lang="en-US" dirty="0" smtClean="0"/>
              <a:t> </a:t>
            </a:r>
            <a:r>
              <a:rPr lang="en-US" i="1" dirty="0" smtClean="0"/>
              <a:t>et al</a:t>
            </a:r>
            <a:r>
              <a:rPr lang="en-US" dirty="0" smtClean="0"/>
              <a:t>. 2012:11), especially if we consider the possibility for the users not only to download information but also to upload text and images, contributing to build the app and personalize it, to interact with the app, share on social networks, and look at information through a path which may change each time. </a:t>
            </a:r>
            <a:endParaRPr lang="it-IT" dirty="0" smtClean="0"/>
          </a:p>
          <a:p>
            <a:r>
              <a:rPr lang="en-US" dirty="0" smtClean="0"/>
              <a:t>Co-construction and multiple authoring affect the function of media, the text, due to the different role of the user/author, their stance, background and expertise (are we all experts?), textual coherence, and, in the end, textual genres which are increasingly becoming hybrid (</a:t>
            </a:r>
            <a:r>
              <a:rPr lang="en-US" dirty="0" err="1" smtClean="0"/>
              <a:t>Campagna</a:t>
            </a:r>
            <a:r>
              <a:rPr lang="en-US" dirty="0" smtClean="0"/>
              <a:t> et al. 2012: 13). </a:t>
            </a:r>
            <a:endParaRPr lang="it-IT" dirty="0" smtClean="0"/>
          </a:p>
          <a:p>
            <a:r>
              <a:rPr lang="en-US" dirty="0" smtClean="0"/>
              <a:t>This has led to consider the influence of computer systems and computer-mediated communication practices on genre theory and </a:t>
            </a:r>
            <a:r>
              <a:rPr lang="en-US" dirty="0" err="1" smtClean="0"/>
              <a:t>viceversa</a:t>
            </a:r>
            <a:r>
              <a:rPr lang="en-US" dirty="0" smtClean="0"/>
              <a:t>, as they are increasingly bound together (Yates, </a:t>
            </a:r>
            <a:r>
              <a:rPr lang="en-US" dirty="0" err="1" smtClean="0"/>
              <a:t>Orlikowski</a:t>
            </a:r>
            <a:r>
              <a:rPr lang="en-US" dirty="0" smtClean="0"/>
              <a:t>, </a:t>
            </a:r>
            <a:r>
              <a:rPr lang="en-US" dirty="0" err="1" smtClean="0"/>
              <a:t>Renneker</a:t>
            </a:r>
            <a:r>
              <a:rPr lang="en-US" dirty="0" smtClean="0"/>
              <a:t> 1997, </a:t>
            </a:r>
            <a:r>
              <a:rPr lang="en-US" dirty="0" err="1" smtClean="0"/>
              <a:t>Catenaccio</a:t>
            </a:r>
            <a:r>
              <a:rPr lang="en-US" dirty="0" smtClean="0"/>
              <a:t> 2012, </a:t>
            </a:r>
            <a:r>
              <a:rPr lang="en-US" dirty="0" err="1" smtClean="0"/>
              <a:t>Garzone</a:t>
            </a:r>
            <a:r>
              <a:rPr lang="en-US" dirty="0" smtClean="0"/>
              <a:t> 2007).</a:t>
            </a:r>
            <a:endParaRPr lang="it-IT" dirty="0" smtClean="0"/>
          </a:p>
          <a:p>
            <a:r>
              <a:rPr lang="en-US" dirty="0" smtClean="0"/>
              <a:t>First of all, a sort of migration has originated in moving texts from traditional media to the </a:t>
            </a:r>
            <a:r>
              <a:rPr lang="en-US" dirty="0" err="1" smtClean="0"/>
              <a:t>hypertextual</a:t>
            </a:r>
            <a:r>
              <a:rPr lang="en-US" dirty="0" smtClean="0"/>
              <a:t> and multimodal environment (</a:t>
            </a:r>
            <a:r>
              <a:rPr lang="en-US" dirty="0" err="1" smtClean="0"/>
              <a:t>Catenaccio</a:t>
            </a:r>
            <a:r>
              <a:rPr lang="en-US" dirty="0" smtClean="0"/>
              <a:t> 2012: 30). The combination of </a:t>
            </a:r>
            <a:r>
              <a:rPr lang="en-US" dirty="0" err="1" smtClean="0"/>
              <a:t>hypertextuality</a:t>
            </a:r>
            <a:r>
              <a:rPr lang="en-US" dirty="0" smtClean="0"/>
              <a:t> and multimodality gives origin to </a:t>
            </a:r>
            <a:r>
              <a:rPr lang="en-US" dirty="0" err="1" smtClean="0"/>
              <a:t>hypermodality</a:t>
            </a:r>
            <a:r>
              <a:rPr lang="en-US" dirty="0" smtClean="0"/>
              <a:t> where all semiotic objects are to be considered in their interaction (Lemke 2002 a: 301). The resulting connections, which link both diverse communicative modes (text, music, images) and genres (reports, instructions, calendars, biographies) are called </a:t>
            </a:r>
            <a:r>
              <a:rPr lang="en-US" i="1" dirty="0" smtClean="0"/>
              <a:t>traversals</a:t>
            </a:r>
            <a:r>
              <a:rPr lang="en-US" dirty="0" smtClean="0"/>
              <a:t>: “virtual genres which transcend the traditional norms of time and space in specific, fragmented ways, constructing hybrid patterns of coherence” (</a:t>
            </a:r>
            <a:r>
              <a:rPr lang="en-US" dirty="0" err="1" smtClean="0"/>
              <a:t>Wodak</a:t>
            </a:r>
            <a:r>
              <a:rPr lang="en-US" dirty="0" smtClean="0"/>
              <a:t> 2006: 3 and Lemke 2003, 2009, in </a:t>
            </a:r>
            <a:r>
              <a:rPr lang="en-US" dirty="0" err="1" smtClean="0"/>
              <a:t>Catenaccio</a:t>
            </a:r>
            <a:r>
              <a:rPr lang="en-US" dirty="0" smtClean="0"/>
              <a:t> 2012: 30). As an example, Fig. 7, which is very simple in its design and content, summarizes this concept. First of all, it needs to be considered dynamically and not statically, because the links are there to complete the page meaning. </a:t>
            </a:r>
            <a:r>
              <a:rPr lang="en-US" u="sng" dirty="0" smtClean="0"/>
              <a:t>Apart from very short descriptive, narrative, expositive, instructive and hardly ever argumentative texts, throughout the app written content is often substituted by a map location or a link to another page (Fig. 9-10). For example, sometimes the address is defined by words and written details (Fig. 5), sometimes only the name of the street or square is written down and clickable to be visualized on a meticulous map (Fig. 10). </a:t>
            </a:r>
            <a:endParaRPr lang="it-IT" u="sng" dirty="0" smtClean="0"/>
          </a:p>
          <a:p>
            <a:endParaRPr lang="en-US" dirty="0"/>
          </a:p>
        </p:txBody>
      </p:sp>
      <p:sp>
        <p:nvSpPr>
          <p:cNvPr id="4" name="Segnaposto numero diapositiva 3"/>
          <p:cNvSpPr>
            <a:spLocks noGrp="1"/>
          </p:cNvSpPr>
          <p:nvPr>
            <p:ph type="sldNum" sz="quarter" idx="10"/>
          </p:nvPr>
        </p:nvSpPr>
        <p:spPr/>
        <p:txBody>
          <a:bodyPr/>
          <a:lstStyle/>
          <a:p>
            <a:fld id="{4C1A9F04-349C-4990-9606-E5141A9B821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More examples</a:t>
            </a:r>
          </a:p>
          <a:p>
            <a:endParaRPr lang="en-US" dirty="0" smtClean="0"/>
          </a:p>
          <a:p>
            <a:endParaRPr lang="en-US" dirty="0"/>
          </a:p>
        </p:txBody>
      </p:sp>
      <p:sp>
        <p:nvSpPr>
          <p:cNvPr id="4" name="Segnaposto numero diapositiva 3"/>
          <p:cNvSpPr>
            <a:spLocks noGrp="1"/>
          </p:cNvSpPr>
          <p:nvPr>
            <p:ph type="sldNum" sz="quarter" idx="10"/>
          </p:nvPr>
        </p:nvSpPr>
        <p:spPr/>
        <p:txBody>
          <a:bodyPr/>
          <a:lstStyle/>
          <a:p>
            <a:fld id="{4C1A9F04-349C-4990-9606-E5141A9B821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a:xfrm>
            <a:off x="857232" y="4343400"/>
            <a:ext cx="5072098" cy="4514880"/>
          </a:xfrm>
        </p:spPr>
        <p:txBody>
          <a:bodyPr>
            <a:normAutofit/>
          </a:bodyPr>
          <a:lstStyle/>
          <a:p>
            <a:r>
              <a:rPr lang="en-US" dirty="0" smtClean="0"/>
              <a:t>A comparison between Cagliari, City maps2go, </a:t>
            </a:r>
            <a:r>
              <a:rPr lang="en-US" dirty="0" err="1" smtClean="0"/>
              <a:t>iSmeralda</a:t>
            </a:r>
            <a:r>
              <a:rPr lang="en-US" dirty="0" smtClean="0"/>
              <a:t>, Visit </a:t>
            </a:r>
            <a:r>
              <a:rPr lang="en-US" dirty="0" err="1" smtClean="0"/>
              <a:t>Sulcis</a:t>
            </a:r>
            <a:r>
              <a:rPr lang="en-US" dirty="0" smtClean="0"/>
              <a:t>.</a:t>
            </a:r>
            <a:r>
              <a:rPr lang="en-US" baseline="0" dirty="0" smtClean="0"/>
              <a:t> Different degrees of technology, information details, </a:t>
            </a:r>
            <a:r>
              <a:rPr lang="en-US" baseline="0" dirty="0" err="1" smtClean="0"/>
              <a:t>hypertextuality</a:t>
            </a:r>
            <a:r>
              <a:rPr lang="en-US" baseline="0" dirty="0" smtClean="0"/>
              <a:t>, text types</a:t>
            </a:r>
          </a:p>
          <a:p>
            <a:r>
              <a:rPr lang="en-US" dirty="0" smtClean="0"/>
              <a:t>Predominance of certain text types</a:t>
            </a:r>
          </a:p>
          <a:p>
            <a:r>
              <a:rPr lang="en-US" dirty="0" smtClean="0"/>
              <a:t>The instructive basically  replaced by interactive sequences</a:t>
            </a:r>
          </a:p>
          <a:p>
            <a:r>
              <a:rPr lang="en-US" dirty="0" smtClean="0"/>
              <a:t>However, as often text types identify diverse genres, and the difference between items is not only semiotic, we can often recognize individual and definite genres which “come to play and interact in the broader semiotic space inhabited by the communicative event as a whole” (</a:t>
            </a:r>
            <a:r>
              <a:rPr lang="en-US" dirty="0" err="1" smtClean="0"/>
              <a:t>Catenaccio</a:t>
            </a:r>
            <a:r>
              <a:rPr lang="en-US" dirty="0" smtClean="0"/>
              <a:t> 2012: 31). This is why in </a:t>
            </a:r>
            <a:r>
              <a:rPr lang="en-US" dirty="0" err="1" smtClean="0"/>
              <a:t>hypermodality</a:t>
            </a:r>
            <a:r>
              <a:rPr lang="en-US" dirty="0" smtClean="0"/>
              <a:t> we need to focus more on the relationship among the genres identified than to analyze the genres individually recognized (Swales 2004). </a:t>
            </a:r>
            <a:endParaRPr lang="it-IT" dirty="0" smtClean="0"/>
          </a:p>
          <a:p>
            <a:endParaRPr lang="it-IT" dirty="0" smtClean="0"/>
          </a:p>
          <a:p>
            <a:endParaRPr lang="it-IT" dirty="0" smtClean="0"/>
          </a:p>
          <a:p>
            <a:endParaRPr lang="en-US" dirty="0"/>
          </a:p>
        </p:txBody>
      </p:sp>
      <p:sp>
        <p:nvSpPr>
          <p:cNvPr id="4" name="Segnaposto numero diapositiva 3"/>
          <p:cNvSpPr>
            <a:spLocks noGrp="1"/>
          </p:cNvSpPr>
          <p:nvPr>
            <p:ph type="sldNum" sz="quarter" idx="10"/>
          </p:nvPr>
        </p:nvSpPr>
        <p:spPr/>
        <p:txBody>
          <a:bodyPr/>
          <a:lstStyle/>
          <a:p>
            <a:fld id="{4C1A9F04-349C-4990-9606-E5141A9B821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From basically textual apps with little interaction</a:t>
            </a:r>
            <a:r>
              <a:rPr lang="en-US" baseline="0" dirty="0" smtClean="0"/>
              <a:t> and co-creation, to </a:t>
            </a:r>
            <a:r>
              <a:rPr lang="en-US" baseline="0" dirty="0" err="1" smtClean="0"/>
              <a:t>performative</a:t>
            </a:r>
            <a:r>
              <a:rPr lang="en-US" baseline="0" dirty="0" smtClean="0"/>
              <a:t> apps almost lacking texts.</a:t>
            </a:r>
          </a:p>
          <a:p>
            <a:endParaRPr lang="en-US" dirty="0" smtClean="0"/>
          </a:p>
          <a:p>
            <a:r>
              <a:rPr lang="en-US" dirty="0" smtClean="0"/>
              <a:t>It does resemble a book index but, unlike it, it is dynamic as it gives access to several topics, suggesting diverse paths and producing traversals across documents identifying specific genres (</a:t>
            </a:r>
            <a:r>
              <a:rPr lang="en-US" dirty="0" err="1" smtClean="0"/>
              <a:t>Catenaccio</a:t>
            </a:r>
            <a:r>
              <a:rPr lang="en-US" dirty="0" smtClean="0"/>
              <a:t> 2012: 34, Lemke 2005). Hypertext functions as the medium through which the app, as a genre, develops. Unlike websites, most apps have definite boundaries within which the user can move, though sometimes the link goes to an outside site. An app functions as a </a:t>
            </a:r>
            <a:r>
              <a:rPr lang="en-US" i="1" dirty="0" smtClean="0"/>
              <a:t>rhetorical interface</a:t>
            </a:r>
            <a:r>
              <a:rPr lang="en-US" dirty="0" smtClean="0"/>
              <a:t>, i.e. an intermediary “between the affordances of the medium and the rhetorical function(s) of genres” (</a:t>
            </a:r>
            <a:r>
              <a:rPr lang="en-US" dirty="0" err="1" smtClean="0"/>
              <a:t>Catenaccio</a:t>
            </a:r>
            <a:r>
              <a:rPr lang="en-US" dirty="0" smtClean="0"/>
              <a:t> 2012: 35).</a:t>
            </a:r>
            <a:endParaRPr lang="it-IT" dirty="0" smtClean="0"/>
          </a:p>
          <a:p>
            <a:r>
              <a:rPr lang="en-US" dirty="0" smtClean="0"/>
              <a:t>Therefore, the key idea is that, on the one hand, the app is a genre with specific features, and, on the other, it is made up of different genres, according to its particular communicative purpose</a:t>
            </a:r>
            <a:endParaRPr lang="en-US" dirty="0"/>
          </a:p>
        </p:txBody>
      </p:sp>
      <p:sp>
        <p:nvSpPr>
          <p:cNvPr id="4" name="Segnaposto numero diapositiva 3"/>
          <p:cNvSpPr>
            <a:spLocks noGrp="1"/>
          </p:cNvSpPr>
          <p:nvPr>
            <p:ph type="sldNum" sz="quarter" idx="10"/>
          </p:nvPr>
        </p:nvSpPr>
        <p:spPr/>
        <p:txBody>
          <a:bodyPr/>
          <a:lstStyle/>
          <a:p>
            <a:fld id="{4C1A9F04-349C-4990-9606-E5141A9B821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a:xfrm>
            <a:off x="685800" y="4343400"/>
            <a:ext cx="5886472" cy="4586318"/>
          </a:xfrm>
        </p:spPr>
        <p:txBody>
          <a:bodyPr>
            <a:normAutofit fontScale="92500" lnSpcReduction="10000"/>
          </a:bodyPr>
          <a:lstStyle/>
          <a:p>
            <a:r>
              <a:rPr lang="en-US" dirty="0" smtClean="0"/>
              <a:t>As already mentioned, there are different types of apps (Navigation/Directional Services, Social, Mobile Marketing, Security/Emergency, Transactional, Entertainment, Information; </a:t>
            </a:r>
            <a:r>
              <a:rPr lang="en-US" dirty="0" err="1" smtClean="0"/>
              <a:t>cfr</a:t>
            </a:r>
            <a:r>
              <a:rPr lang="en-US" dirty="0" smtClean="0"/>
              <a:t>. Denti forthcoming) and they would identify different types of genres. However, they also share a general communicative purpose and rhetorical expectations. Moreover, they share some general characteristics, as above mentioned. </a:t>
            </a:r>
          </a:p>
          <a:p>
            <a:r>
              <a:rPr lang="en-US" dirty="0" smtClean="0"/>
              <a:t>Yates, </a:t>
            </a:r>
            <a:r>
              <a:rPr lang="en-US" dirty="0" err="1" smtClean="0"/>
              <a:t>Orlikowski</a:t>
            </a:r>
            <a:r>
              <a:rPr lang="en-US" dirty="0" smtClean="0"/>
              <a:t> and </a:t>
            </a:r>
            <a:r>
              <a:rPr lang="en-US" dirty="0" err="1" smtClean="0"/>
              <a:t>Rennecker</a:t>
            </a:r>
            <a:r>
              <a:rPr lang="en-US" dirty="0" smtClean="0"/>
              <a:t> define it as </a:t>
            </a:r>
            <a:r>
              <a:rPr lang="en-US" i="1" dirty="0" smtClean="0"/>
              <a:t>genre system</a:t>
            </a:r>
            <a:r>
              <a:rPr lang="en-US" dirty="0" smtClean="0"/>
              <a:t>, which is “an interrelated sequence of genres enacted by members of a particular community. (…) Such systems are composed of a well-coordinated set of communicative moves that together accomplish an interaction (…) (T)he system as a whole, as well as the individual genres constituting the system, can be said to have a socially recognized purpose and common characteristics of form” (1997). </a:t>
            </a:r>
            <a:endParaRPr lang="it-IT" dirty="0" smtClean="0"/>
          </a:p>
          <a:p>
            <a:r>
              <a:rPr lang="en-US" dirty="0" smtClean="0"/>
              <a:t> They also highlight that this is especially applicable in the presence of digital media, of “collaborative communicative activities in electronic media, because a genre system is an interlocking and interdependent set of genres that, by definition, requires collaboration” (</a:t>
            </a:r>
            <a:r>
              <a:rPr lang="en-US" i="1" dirty="0" err="1" smtClean="0"/>
              <a:t>ibidem</a:t>
            </a:r>
            <a:r>
              <a:rPr lang="en-US" dirty="0" smtClean="0"/>
              <a:t>).  </a:t>
            </a:r>
            <a:endParaRPr lang="it-IT" dirty="0" smtClean="0"/>
          </a:p>
          <a:p>
            <a:r>
              <a:rPr lang="en-US" dirty="0" smtClean="0"/>
              <a:t>Another element that needs to be taken into account is the definition of the audience. The writer and the designer of an app must have in mind a particular addressee they want to reach. Tourism communication is dialogical. This is of course determined in relation to the information provided. However, when dealing with the Internet, we can’t really constrain the audience who will access the app. In addition, the multiple navigation paths that are offered may lead different users to diverse results. This aspect is better dealt with in Swales’ concept of </a:t>
            </a:r>
            <a:r>
              <a:rPr lang="en-US" i="1" dirty="0" smtClean="0"/>
              <a:t>genre network</a:t>
            </a:r>
            <a:r>
              <a:rPr lang="en-US" dirty="0" smtClean="0"/>
              <a:t>, as “networks operate at an intermediate level between the structural properties of institutions (…) and the communicative activities of single individuals. Having a network frame allow us, by tracing </a:t>
            </a:r>
            <a:r>
              <a:rPr lang="en-US" dirty="0" err="1" smtClean="0"/>
              <a:t>intertextual</a:t>
            </a:r>
            <a:r>
              <a:rPr lang="en-US" dirty="0" smtClean="0"/>
              <a:t> links and other kinds of </a:t>
            </a:r>
            <a:r>
              <a:rPr lang="en-US" dirty="0" err="1" smtClean="0"/>
              <a:t>recontextualization</a:t>
            </a:r>
            <a:r>
              <a:rPr lang="en-US" dirty="0" smtClean="0"/>
              <a:t>, to place individual genres within a heuristically valuable wider concept” (Swales 2004: 23).</a:t>
            </a:r>
          </a:p>
          <a:p>
            <a:pPr algn="just"/>
            <a:r>
              <a:rPr lang="en-US" dirty="0" smtClean="0">
                <a:solidFill>
                  <a:schemeClr val="bg1">
                    <a:lumMod val="10000"/>
                  </a:schemeClr>
                </a:solidFill>
              </a:rPr>
              <a:t>Apps as a network of genres:</a:t>
            </a:r>
          </a:p>
          <a:p>
            <a:pPr algn="just">
              <a:buFont typeface="Wingdings" pitchFamily="2" charset="2"/>
              <a:buChar char="Ø"/>
            </a:pPr>
            <a:r>
              <a:rPr lang="en-US" dirty="0" smtClean="0">
                <a:solidFill>
                  <a:schemeClr val="bg1">
                    <a:lumMod val="10000"/>
                  </a:schemeClr>
                </a:solidFill>
              </a:rPr>
              <a:t>less rich than websites due to the conciseness of their texts</a:t>
            </a:r>
          </a:p>
          <a:p>
            <a:pPr algn="just">
              <a:buFont typeface="Wingdings" pitchFamily="2" charset="2"/>
              <a:buChar char="Ø"/>
            </a:pPr>
            <a:r>
              <a:rPr lang="en-US" dirty="0" smtClean="0">
                <a:solidFill>
                  <a:schemeClr val="bg1">
                    <a:lumMod val="10000"/>
                  </a:schemeClr>
                </a:solidFill>
              </a:rPr>
              <a:t>accessed through variable and unpredictable sequences and </a:t>
            </a:r>
            <a:r>
              <a:rPr lang="en-US" dirty="0" err="1" smtClean="0">
                <a:solidFill>
                  <a:schemeClr val="bg1">
                    <a:lumMod val="10000"/>
                  </a:schemeClr>
                </a:solidFill>
              </a:rPr>
              <a:t>recontextualization</a:t>
            </a:r>
            <a:r>
              <a:rPr lang="en-US" dirty="0" smtClean="0">
                <a:solidFill>
                  <a:schemeClr val="bg1">
                    <a:lumMod val="10000"/>
                  </a:schemeClr>
                </a:solidFill>
              </a:rPr>
              <a:t> processes </a:t>
            </a:r>
          </a:p>
          <a:p>
            <a:pPr algn="just">
              <a:buFont typeface="Wingdings" pitchFamily="2" charset="2"/>
              <a:buChar char="Ø"/>
            </a:pPr>
            <a:r>
              <a:rPr lang="en-US" dirty="0" smtClean="0">
                <a:solidFill>
                  <a:schemeClr val="bg1">
                    <a:lumMod val="10000"/>
                  </a:schemeClr>
                </a:solidFill>
              </a:rPr>
              <a:t>The result is in the construction of user-generated traversals within an institutional framework</a:t>
            </a:r>
          </a:p>
          <a:p>
            <a:endParaRPr lang="en-US" dirty="0"/>
          </a:p>
        </p:txBody>
      </p:sp>
      <p:sp>
        <p:nvSpPr>
          <p:cNvPr id="4" name="Segnaposto numero diapositiva 3"/>
          <p:cNvSpPr>
            <a:spLocks noGrp="1"/>
          </p:cNvSpPr>
          <p:nvPr>
            <p:ph type="sldNum" sz="quarter" idx="10"/>
          </p:nvPr>
        </p:nvSpPr>
        <p:spPr/>
        <p:txBody>
          <a:bodyPr/>
          <a:lstStyle/>
          <a:p>
            <a:fld id="{4C1A9F04-349C-4990-9606-E5141A9B821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a:p>
        </p:txBody>
      </p:sp>
      <p:sp>
        <p:nvSpPr>
          <p:cNvPr id="4" name="Segnaposto numero diapositiva 3"/>
          <p:cNvSpPr>
            <a:spLocks noGrp="1"/>
          </p:cNvSpPr>
          <p:nvPr>
            <p:ph type="sldNum" sz="quarter" idx="10"/>
          </p:nvPr>
        </p:nvSpPr>
        <p:spPr/>
        <p:txBody>
          <a:bodyPr/>
          <a:lstStyle/>
          <a:p>
            <a:fld id="{4C1A9F04-349C-4990-9606-E5141A9B8213}"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4C1A9F04-349C-4990-9606-E5141A9B821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4C1A9F04-349C-4990-9606-E5141A9B821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lvl="0"/>
            <a:r>
              <a:rPr lang="en-GB" sz="1200" kern="1200" dirty="0" smtClean="0">
                <a:solidFill>
                  <a:schemeClr val="tx1"/>
                </a:solidFill>
                <a:latin typeface="+mn-lt"/>
                <a:ea typeface="+mn-ea"/>
                <a:cs typeface="+mn-cs"/>
              </a:rPr>
              <a:t>Navigation/Directional Services – location-based services such as tour guiding and maps, way-finding around an area; GPS, augmented reality and transportation (e.g. </a:t>
            </a:r>
            <a:r>
              <a:rPr lang="en-GB" sz="1200" kern="1200" dirty="0" err="1" smtClean="0">
                <a:solidFill>
                  <a:schemeClr val="tx1"/>
                </a:solidFill>
                <a:latin typeface="+mn-lt"/>
                <a:ea typeface="+mn-ea"/>
                <a:cs typeface="+mn-cs"/>
              </a:rPr>
              <a:t>Skyscanner</a:t>
            </a:r>
            <a:r>
              <a:rPr lang="en-GB" sz="1200" kern="1200" dirty="0" smtClean="0">
                <a:solidFill>
                  <a:schemeClr val="tx1"/>
                </a:solidFill>
                <a:latin typeface="+mn-lt"/>
                <a:ea typeface="+mn-ea"/>
                <a:cs typeface="+mn-cs"/>
              </a:rPr>
              <a:t>, to scan and find the best flight for a certain destination; United Airlines, a company specific app; </a:t>
            </a:r>
            <a:r>
              <a:rPr lang="en-GB" sz="1200" kern="1200" dirty="0" err="1" smtClean="0">
                <a:solidFill>
                  <a:schemeClr val="tx1"/>
                </a:solidFill>
                <a:latin typeface="+mn-lt"/>
                <a:ea typeface="+mn-ea"/>
                <a:cs typeface="+mn-cs"/>
              </a:rPr>
              <a:t>Sardegna</a:t>
            </a:r>
            <a:r>
              <a:rPr lang="en-GB" sz="1200" kern="1200" dirty="0" smtClean="0">
                <a:solidFill>
                  <a:schemeClr val="tx1"/>
                </a:solidFill>
                <a:latin typeface="+mn-lt"/>
                <a:ea typeface="+mn-ea"/>
                <a:cs typeface="+mn-cs"/>
              </a:rPr>
              <a:t> App, a tour guide app or </a:t>
            </a:r>
            <a:r>
              <a:rPr lang="en-GB" sz="1200" kern="1200" dirty="0" err="1" smtClean="0">
                <a:solidFill>
                  <a:schemeClr val="tx1"/>
                </a:solidFill>
                <a:latin typeface="+mn-lt"/>
                <a:ea typeface="+mn-ea"/>
                <a:cs typeface="+mn-cs"/>
              </a:rPr>
              <a:t>iSmeralda</a:t>
            </a:r>
            <a:r>
              <a:rPr lang="en-GB" sz="1200" kern="1200" dirty="0" smtClean="0">
                <a:solidFill>
                  <a:schemeClr val="tx1"/>
                </a:solidFill>
                <a:latin typeface="+mn-lt"/>
                <a:ea typeface="+mn-ea"/>
                <a:cs typeface="+mn-cs"/>
              </a:rPr>
              <a:t>, a tour guide app for northern Sardinia). </a:t>
            </a:r>
            <a:endParaRPr lang="it-IT"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Social – sharing, collaborating, communicating the tourist experience, e.g. photo, recommendations and thoughts sharing, including methods of communication such as texting and Skype.  </a:t>
            </a:r>
            <a:endParaRPr lang="it-IT"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Mobile Marketing – such as text messages for coupons, contests, etc. (e.g. </a:t>
            </a:r>
            <a:r>
              <a:rPr lang="en-GB" sz="1200" kern="1200" dirty="0" err="1" smtClean="0">
                <a:solidFill>
                  <a:schemeClr val="tx1"/>
                </a:solidFill>
                <a:latin typeface="+mn-lt"/>
                <a:ea typeface="+mn-ea"/>
                <a:cs typeface="+mn-cs"/>
              </a:rPr>
              <a:t>Groupon</a:t>
            </a:r>
            <a:r>
              <a:rPr lang="en-GB" sz="1200" kern="1200" dirty="0" smtClean="0">
                <a:solidFill>
                  <a:schemeClr val="tx1"/>
                </a:solidFill>
                <a:latin typeface="+mn-lt"/>
                <a:ea typeface="+mn-ea"/>
                <a:cs typeface="+mn-cs"/>
              </a:rPr>
              <a:t>). </a:t>
            </a:r>
            <a:endParaRPr lang="it-IT"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Security/Emergency – emergency locator services, health monitoring, weather alerts. </a:t>
            </a:r>
            <a:endParaRPr lang="it-IT"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Transactional – a transaction of some sort, money or other such as auctions, financial/banking, tickets/reservations, shopping. </a:t>
            </a:r>
            <a:endParaRPr lang="it-IT"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Entertainment – games, movies, e-readers, music,  photograph/editing, fantasy sports, and location-based social-networking apps (e.g., </a:t>
            </a:r>
            <a:r>
              <a:rPr lang="en-GB" sz="1200" kern="1200" dirty="0" err="1" smtClean="0">
                <a:solidFill>
                  <a:schemeClr val="tx1"/>
                </a:solidFill>
                <a:latin typeface="+mn-lt"/>
                <a:ea typeface="+mn-ea"/>
                <a:cs typeface="+mn-cs"/>
              </a:rPr>
              <a:t>Gowalla</a:t>
            </a:r>
            <a:r>
              <a:rPr lang="en-GB" sz="1200" kern="1200" dirty="0" smtClean="0">
                <a:solidFill>
                  <a:schemeClr val="tx1"/>
                </a:solidFill>
                <a:latin typeface="+mn-lt"/>
                <a:ea typeface="+mn-ea"/>
                <a:cs typeface="+mn-cs"/>
              </a:rPr>
              <a:t>).</a:t>
            </a:r>
            <a:endParaRPr lang="it-IT"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Information – travel planning and reservations, info search relating to tourism, from general information search to guided tours without GPS, event schedule, translator/money conversion apps (e.g., Babylon and XE, assisting tourists in facilitating and increasing interaction; Booking/Airbnb – accommodation planning apps; Sardinian Monuments – attraction apps through which users can point their phone camera at a location and receive additional information;  Sardinia Mobile Reference, providing information of all types).</a:t>
            </a:r>
            <a:endParaRPr lang="it-IT" sz="1200" kern="1200" dirty="0" smtClean="0">
              <a:solidFill>
                <a:schemeClr val="tx1"/>
              </a:solidFill>
              <a:latin typeface="+mn-lt"/>
              <a:ea typeface="+mn-ea"/>
              <a:cs typeface="+mn-cs"/>
            </a:endParaRPr>
          </a:p>
          <a:p>
            <a:endParaRPr lang="en-US" dirty="0" smtClean="0"/>
          </a:p>
        </p:txBody>
      </p:sp>
      <p:sp>
        <p:nvSpPr>
          <p:cNvPr id="4" name="Segnaposto numero diapositiva 3"/>
          <p:cNvSpPr>
            <a:spLocks noGrp="1"/>
          </p:cNvSpPr>
          <p:nvPr>
            <p:ph type="sldNum" sz="quarter" idx="10"/>
          </p:nvPr>
        </p:nvSpPr>
        <p:spPr/>
        <p:txBody>
          <a:bodyPr/>
          <a:lstStyle/>
          <a:p>
            <a:fld id="{4C1A9F04-349C-4990-9606-E5141A9B821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most important variable which has influenced the designers of these apps are: the feature of customers to be </a:t>
            </a:r>
            <a:r>
              <a:rPr lang="en-US" sz="1200" kern="1200" dirty="0" err="1" smtClean="0">
                <a:solidFill>
                  <a:schemeClr val="tx1"/>
                </a:solidFill>
                <a:latin typeface="+mn-lt"/>
                <a:ea typeface="+mn-ea"/>
                <a:cs typeface="+mn-cs"/>
              </a:rPr>
              <a:t>smartphone</a:t>
            </a:r>
            <a:r>
              <a:rPr lang="en-US" sz="1200" kern="1200" dirty="0" smtClean="0">
                <a:solidFill>
                  <a:schemeClr val="tx1"/>
                </a:solidFill>
                <a:latin typeface="+mn-lt"/>
                <a:ea typeface="+mn-ea"/>
                <a:cs typeface="+mn-cs"/>
              </a:rPr>
              <a:t> and non-</a:t>
            </a:r>
            <a:r>
              <a:rPr lang="en-US" sz="1200" kern="1200" dirty="0" err="1" smtClean="0">
                <a:solidFill>
                  <a:schemeClr val="tx1"/>
                </a:solidFill>
                <a:latin typeface="+mn-lt"/>
                <a:ea typeface="+mn-ea"/>
                <a:cs typeface="+mn-cs"/>
              </a:rPr>
              <a:t>smartphone</a:t>
            </a:r>
            <a:r>
              <a:rPr lang="en-US" sz="1200" kern="1200" dirty="0" smtClean="0">
                <a:solidFill>
                  <a:schemeClr val="tx1"/>
                </a:solidFill>
                <a:latin typeface="+mn-lt"/>
                <a:ea typeface="+mn-ea"/>
                <a:cs typeface="+mn-cs"/>
              </a:rPr>
              <a:t> users, more in general their different degrees of engagement with technology and apps; the characteristic of customers to be frequent and non-frequent </a:t>
            </a:r>
            <a:r>
              <a:rPr lang="en-US" sz="1200" kern="1200" dirty="0" err="1" smtClean="0">
                <a:solidFill>
                  <a:schemeClr val="tx1"/>
                </a:solidFill>
                <a:latin typeface="+mn-lt"/>
                <a:ea typeface="+mn-ea"/>
                <a:cs typeface="+mn-cs"/>
              </a:rPr>
              <a:t>travellers</a:t>
            </a:r>
            <a:r>
              <a:rPr lang="en-US" sz="1200" kern="1200" dirty="0" smtClean="0">
                <a:solidFill>
                  <a:schemeClr val="tx1"/>
                </a:solidFill>
                <a:latin typeface="+mn-lt"/>
                <a:ea typeface="+mn-ea"/>
                <a:cs typeface="+mn-cs"/>
              </a:rPr>
              <a:t>, who seek different types of information – i.e. booking services versus destination information, maps and directional guides, as well as diverse types of travelers and travels that require different types of information, as well as different activities – i.e. booking, information search, what’s on, </a:t>
            </a:r>
            <a:r>
              <a:rPr lang="en-US" sz="1200" kern="1200" dirty="0" err="1" smtClean="0">
                <a:solidFill>
                  <a:schemeClr val="tx1"/>
                </a:solidFill>
                <a:latin typeface="+mn-lt"/>
                <a:ea typeface="+mn-ea"/>
                <a:cs typeface="+mn-cs"/>
              </a:rPr>
              <a:t>eCheck</a:t>
            </a:r>
            <a:r>
              <a:rPr lang="en-US" sz="1200" kern="1200" dirty="0" smtClean="0">
                <a:solidFill>
                  <a:schemeClr val="tx1"/>
                </a:solidFill>
                <a:latin typeface="+mn-lt"/>
                <a:ea typeface="+mn-ea"/>
                <a:cs typeface="+mn-cs"/>
              </a:rPr>
              <a:t> in, transport, etc. -,  and different channels through which they decide to access information – i.e. tourism info </a:t>
            </a:r>
            <a:r>
              <a:rPr lang="en-US" sz="1200" kern="1200" dirty="0" err="1" smtClean="0">
                <a:solidFill>
                  <a:schemeClr val="tx1"/>
                </a:solidFill>
                <a:latin typeface="+mn-lt"/>
                <a:ea typeface="+mn-ea"/>
                <a:cs typeface="+mn-cs"/>
              </a:rPr>
              <a:t>centres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smartphones</a:t>
            </a:r>
            <a:r>
              <a:rPr lang="en-US" sz="1200" kern="1200" dirty="0" smtClean="0">
                <a:solidFill>
                  <a:schemeClr val="tx1"/>
                </a:solidFill>
                <a:latin typeface="+mn-lt"/>
                <a:ea typeface="+mn-ea"/>
                <a:cs typeface="+mn-cs"/>
              </a:rPr>
              <a:t>, a mobile computer or a computer service at a hotel or café. (to be finished)</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Most of the times </a:t>
            </a:r>
            <a:r>
              <a:rPr lang="en-US" sz="1200" kern="1200" dirty="0" err="1" smtClean="0">
                <a:solidFill>
                  <a:schemeClr val="tx1"/>
                </a:solidFill>
                <a:latin typeface="+mn-lt"/>
                <a:ea typeface="+mn-ea"/>
                <a:cs typeface="+mn-cs"/>
              </a:rPr>
              <a:t>smartphones</a:t>
            </a:r>
            <a:r>
              <a:rPr lang="en-US" sz="1200" kern="1200" dirty="0" smtClean="0">
                <a:solidFill>
                  <a:schemeClr val="tx1"/>
                </a:solidFill>
                <a:latin typeface="+mn-lt"/>
                <a:ea typeface="+mn-ea"/>
                <a:cs typeface="+mn-cs"/>
              </a:rPr>
              <a:t> are exploited to serve functional, information needs, rather than to enrich the experience of travel itself. However, apps enable travelers to express their evaluations (user-generated evaluations), as we will see further on, which generates the dilemma about authoritative stance and the quality of information provided. This also leads to the coexistence of the consumer perception and communication about the destination image and the construction and communication of the institutional identity. Will they match?</a:t>
            </a:r>
            <a:endParaRPr lang="it-IT" sz="1200" kern="1200" dirty="0" smtClean="0">
              <a:solidFill>
                <a:schemeClr val="tx1"/>
              </a:solidFill>
              <a:latin typeface="+mn-lt"/>
              <a:ea typeface="+mn-ea"/>
              <a:cs typeface="+mn-cs"/>
            </a:endParaRPr>
          </a:p>
          <a:p>
            <a:endParaRPr lang="en-US" dirty="0"/>
          </a:p>
        </p:txBody>
      </p:sp>
      <p:sp>
        <p:nvSpPr>
          <p:cNvPr id="4" name="Segnaposto numero diapositiva 3"/>
          <p:cNvSpPr>
            <a:spLocks noGrp="1"/>
          </p:cNvSpPr>
          <p:nvPr>
            <p:ph type="sldNum" sz="quarter" idx="10"/>
          </p:nvPr>
        </p:nvSpPr>
        <p:spPr/>
        <p:txBody>
          <a:bodyPr/>
          <a:lstStyle/>
          <a:p>
            <a:fld id="{4C1A9F04-349C-4990-9606-E5141A9B821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a:xfrm>
            <a:off x="214290" y="4214810"/>
            <a:ext cx="6500858" cy="4929190"/>
          </a:xfrm>
        </p:spPr>
        <p:txBody>
          <a:bodyPr>
            <a:normAutofit fontScale="92500" lnSpcReduction="10000"/>
          </a:bodyPr>
          <a:lstStyle/>
          <a:p>
            <a:r>
              <a:rPr lang="en-US" sz="1200" kern="1200" dirty="0" smtClean="0">
                <a:solidFill>
                  <a:schemeClr val="tx1"/>
                </a:solidFill>
                <a:latin typeface="+mn-lt"/>
                <a:ea typeface="+mn-ea"/>
                <a:cs typeface="+mn-cs"/>
              </a:rPr>
              <a:t>In the design of an app, the typical features of institutional discourse and the way it has changed are evident:</a:t>
            </a:r>
          </a:p>
          <a:p>
            <a:r>
              <a:rPr lang="en-US" sz="1200" kern="1200" dirty="0" smtClean="0">
                <a:solidFill>
                  <a:schemeClr val="tx1"/>
                </a:solidFill>
                <a:latin typeface="+mn-lt"/>
                <a:ea typeface="+mn-ea"/>
                <a:cs typeface="+mn-cs"/>
              </a:rPr>
              <a:t>Institutional discourse refers to those institutional practices common among professionals and clients, exchanged between institutions, their employees and clients “characterized by rational, legitimate accounting practices which are authoritatively backed up by a set of rules and regulations governing an institution” (</a:t>
            </a:r>
            <a:r>
              <a:rPr lang="en-US" sz="1200" kern="1200" dirty="0" err="1" smtClean="0">
                <a:solidFill>
                  <a:schemeClr val="tx1"/>
                </a:solidFill>
                <a:latin typeface="+mn-lt"/>
                <a:ea typeface="+mn-ea"/>
                <a:cs typeface="+mn-cs"/>
              </a:rPr>
              <a:t>Sarangi</a:t>
            </a:r>
            <a:r>
              <a:rPr lang="en-US" sz="1200" kern="1200" dirty="0" smtClean="0">
                <a:solidFill>
                  <a:schemeClr val="tx1"/>
                </a:solidFill>
                <a:latin typeface="+mn-lt"/>
                <a:ea typeface="+mn-ea"/>
                <a:cs typeface="+mn-cs"/>
              </a:rPr>
              <a:t>, Roberts 1999: 15). Institutional communication in tourism is strongly affected by professional discourse, which entails the way professionals behave to meet their objectives (</a:t>
            </a:r>
            <a:r>
              <a:rPr lang="en-US" sz="1200" i="1" kern="1200" dirty="0" err="1" smtClean="0">
                <a:solidFill>
                  <a:schemeClr val="tx1"/>
                </a:solidFill>
                <a:latin typeface="+mn-lt"/>
                <a:ea typeface="+mn-ea"/>
                <a:cs typeface="+mn-cs"/>
              </a:rPr>
              <a:t>ibidem</a:t>
            </a:r>
            <a:r>
              <a:rPr lang="en-US" sz="1200" kern="1200" dirty="0" smtClean="0">
                <a:solidFill>
                  <a:schemeClr val="tx1"/>
                </a:solidFill>
                <a:latin typeface="+mn-lt"/>
                <a:ea typeface="+mn-ea"/>
                <a:cs typeface="+mn-cs"/>
              </a:rPr>
              <a:t>).</a:t>
            </a:r>
            <a:endParaRPr lang="it-I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investigating institutional discourse, several issues are to be addressed. </a:t>
            </a:r>
          </a:p>
          <a:p>
            <a:r>
              <a:rPr lang="en-US" dirty="0" smtClean="0"/>
              <a:t>Therefore, institutional communication discourse forms an essential part of multi-layered and multi-faceted processes of identity formation, leading to a continuous negotiation and reconstruction of meaning and identity throughout the institution seen as an organization (</a:t>
            </a:r>
            <a:r>
              <a:rPr lang="en-US" dirty="0" err="1" smtClean="0"/>
              <a:t>Iedema</a:t>
            </a:r>
            <a:r>
              <a:rPr lang="en-US" dirty="0" smtClean="0"/>
              <a:t>, Rhodes, </a:t>
            </a:r>
            <a:r>
              <a:rPr lang="en-US" dirty="0" err="1" smtClean="0"/>
              <a:t>Scheeres</a:t>
            </a:r>
            <a:r>
              <a:rPr lang="en-US" dirty="0" smtClean="0"/>
              <a:t>  2005). The institution must interact with the surrounding environment in which it operates. In particular, the reference is to the tourist environment, which is a complex one, as it is characterized by very diverse contexts, settings, actors, and exceptionally dynamic and evolving scenarios.</a:t>
            </a:r>
            <a:endParaRPr lang="it-IT" dirty="0" smtClean="0"/>
          </a:p>
          <a:p>
            <a:r>
              <a:rPr lang="en-US" dirty="0" smtClean="0"/>
              <a:t>In this environment, communication is a fundamental tool to organize and coordinate the destination management and, in particular, the communicative strategies which aim at implementing the process of image formation and identity construction, to orient the tourist perception of the destination and of its products (</a:t>
            </a:r>
            <a:r>
              <a:rPr lang="en-US" dirty="0" err="1" smtClean="0"/>
              <a:t>Evangelisti</a:t>
            </a:r>
            <a:r>
              <a:rPr lang="en-US" dirty="0" smtClean="0"/>
              <a:t> </a:t>
            </a:r>
            <a:r>
              <a:rPr lang="en-US" dirty="0" err="1" smtClean="0"/>
              <a:t>Allori</a:t>
            </a:r>
            <a:r>
              <a:rPr lang="en-US" dirty="0" smtClean="0"/>
              <a:t>, </a:t>
            </a:r>
            <a:r>
              <a:rPr lang="en-US" dirty="0" err="1" smtClean="0"/>
              <a:t>Garzone</a:t>
            </a:r>
            <a:r>
              <a:rPr lang="en-US" dirty="0" smtClean="0"/>
              <a:t> 2010). </a:t>
            </a:r>
          </a:p>
          <a:p>
            <a:r>
              <a:rPr lang="en-US" dirty="0" smtClean="0"/>
              <a:t>Moreover, institutions are increasingly using discursive practices typical of the profession, of business, as if trying to persuade a customer to purchase the product. Therefore, the edges between the public and the private domains are blurring, and institutional discursive genres are strongly influenced by the discourses of marketing and promotion. The hybridization and colonization of these genres allow for less formal, cold and conservatory linguistic features, for more personal, creative and emotive messages. We witness a sort of </a:t>
            </a:r>
            <a:r>
              <a:rPr lang="en-US" dirty="0" err="1" smtClean="0"/>
              <a:t>commodification</a:t>
            </a:r>
            <a:r>
              <a:rPr lang="en-US" dirty="0" smtClean="0"/>
              <a:t> whereas “texts of the information-and-publicity or telling-and-selling sort” are frequent in institutional discourse and society, notwithstanding the lack of production for sale, distribution and consumption in a strict sense (</a:t>
            </a:r>
            <a:r>
              <a:rPr lang="en-US" dirty="0" err="1" smtClean="0"/>
              <a:t>Fairclough</a:t>
            </a:r>
            <a:r>
              <a:rPr lang="en-US" dirty="0" smtClean="0"/>
              <a:t> 1992).</a:t>
            </a:r>
            <a:endParaRPr lang="it-IT" dirty="0" smtClean="0"/>
          </a:p>
          <a:p>
            <a:r>
              <a:rPr lang="en-US" dirty="0" smtClean="0"/>
              <a:t>Power relations become more democratic (</a:t>
            </a:r>
            <a:r>
              <a:rPr lang="en-US" dirty="0" err="1" smtClean="0"/>
              <a:t>Fairclough</a:t>
            </a:r>
            <a:r>
              <a:rPr lang="en-US" dirty="0" smtClean="0"/>
              <a:t> 1992, 1995a, 1995b; </a:t>
            </a:r>
            <a:r>
              <a:rPr lang="en-US" dirty="0" err="1" smtClean="0"/>
              <a:t>Dann</a:t>
            </a:r>
            <a:r>
              <a:rPr lang="en-US" dirty="0" smtClean="0"/>
              <a:t> 2012). The language is simplified through the use of more colloquial vocabulary, demonstratives and pronouns, the narrative present tense, fewer overt markers of power asymmetry between people of unequal institutional power (</a:t>
            </a:r>
            <a:r>
              <a:rPr lang="en-US" dirty="0" err="1" smtClean="0"/>
              <a:t>Fairclough</a:t>
            </a:r>
            <a:r>
              <a:rPr lang="en-US" dirty="0" smtClean="0"/>
              <a:t> 1992: 98) switching from information to entertainment. We assist to the </a:t>
            </a:r>
            <a:r>
              <a:rPr lang="en-US" dirty="0" err="1" smtClean="0"/>
              <a:t>conversationalization</a:t>
            </a:r>
            <a:r>
              <a:rPr lang="en-US" dirty="0" smtClean="0"/>
              <a:t> of language, to its </a:t>
            </a:r>
            <a:r>
              <a:rPr lang="en-US" dirty="0" err="1" smtClean="0"/>
              <a:t>marketization</a:t>
            </a:r>
            <a:r>
              <a:rPr lang="en-US" dirty="0" smtClean="0"/>
              <a:t>, i.e. a process influencing not only mass media but also several domains of social life to operate according to market principles. </a:t>
            </a:r>
            <a:endParaRPr lang="it-IT" dirty="0" smtClean="0"/>
          </a:p>
          <a:p>
            <a:endParaRPr lang="it-IT" dirty="0" smtClean="0"/>
          </a:p>
          <a:p>
            <a:endParaRPr lang="en-US" dirty="0"/>
          </a:p>
        </p:txBody>
      </p:sp>
      <p:sp>
        <p:nvSpPr>
          <p:cNvPr id="4" name="Segnaposto numero diapositiva 3"/>
          <p:cNvSpPr>
            <a:spLocks noGrp="1"/>
          </p:cNvSpPr>
          <p:nvPr>
            <p:ph type="sldNum" sz="quarter" idx="10"/>
          </p:nvPr>
        </p:nvSpPr>
        <p:spPr/>
        <p:txBody>
          <a:bodyPr/>
          <a:lstStyle/>
          <a:p>
            <a:fld id="{4C1A9F04-349C-4990-9606-E5141A9B821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a:xfrm>
            <a:off x="685800" y="4343400"/>
            <a:ext cx="5886472" cy="4586318"/>
          </a:xfrm>
        </p:spPr>
        <p:txBody>
          <a:bodyPr>
            <a:normAutofit fontScale="92500"/>
          </a:bodyPr>
          <a:lstStyle/>
          <a:p>
            <a:r>
              <a:rPr lang="en-US" dirty="0" smtClean="0"/>
              <a:t>Therefore, looking at apps as a genre, these are the characteristics that emerge:</a:t>
            </a:r>
          </a:p>
          <a:p>
            <a:r>
              <a:rPr lang="en-US" dirty="0" smtClean="0"/>
              <a:t>Anyone could be involved in content creation regardless of a predetermined rigid hierarchy and better associated with the developing organizational principles of social communities. The approach to expand user-led content creation perfectly matches the rules of Web 2.0 considered as a tool to engage with other users, sharing with them data and services though an easily accessible app located between the provider and the user. The concept of </a:t>
            </a:r>
            <a:r>
              <a:rPr lang="en-US" dirty="0" err="1" smtClean="0"/>
              <a:t>produsage</a:t>
            </a:r>
            <a:r>
              <a:rPr lang="en-US" dirty="0" smtClean="0"/>
              <a:t> links different changing cultural, social, commercial, intellectual, economic and societal domains. Technology, with media integration, and new affordances, such as the lack of constraints or limitations on language, geography, background, financial status, etc., or the possibility to filter and evaluate collaborative processes and output, represent the real accomplishment. This has generated an increase in information volume and pervasiveness (</a:t>
            </a:r>
            <a:r>
              <a:rPr lang="en-US" dirty="0" err="1" smtClean="0"/>
              <a:t>Campagna</a:t>
            </a:r>
            <a:r>
              <a:rPr lang="en-US" dirty="0" smtClean="0"/>
              <a:t>, </a:t>
            </a:r>
            <a:r>
              <a:rPr lang="en-US" dirty="0" err="1" smtClean="0"/>
              <a:t>Garzone</a:t>
            </a:r>
            <a:r>
              <a:rPr lang="en-US" dirty="0" smtClean="0"/>
              <a:t>, </a:t>
            </a:r>
            <a:r>
              <a:rPr lang="en-US" dirty="0" err="1" smtClean="0"/>
              <a:t>Ilie</a:t>
            </a:r>
            <a:r>
              <a:rPr lang="en-US" dirty="0" smtClean="0"/>
              <a:t>, Rowley-</a:t>
            </a:r>
            <a:r>
              <a:rPr lang="en-US" dirty="0" err="1" smtClean="0"/>
              <a:t>Jolivet</a:t>
            </a:r>
            <a:r>
              <a:rPr lang="en-US" dirty="0" smtClean="0"/>
              <a:t> 2012) and in the development of new web genres. Sometimes, as apps may be designed in very different ways, we may think of dealing with different genres but the communicative purpose is one single one. This is a characteristic called polymorphism that apps have in common with websites (</a:t>
            </a:r>
            <a:r>
              <a:rPr lang="en-US" dirty="0" err="1" smtClean="0"/>
              <a:t>Catenaccio</a:t>
            </a:r>
            <a:r>
              <a:rPr lang="en-US" dirty="0" smtClean="0"/>
              <a:t> 2012: 33). “convergent communicative goals meant to establish and uphold interpersonal and institutional relations, enhanced inter-disciplinary and cross-cultural use of participatory affordances, multi-level strategies facilitating open access to and evaluation of information, widespread commitment to encouraging collective linguistic creativity and rhetorical emancipation” (</a:t>
            </a:r>
            <a:r>
              <a:rPr lang="en-US" dirty="0" err="1" smtClean="0"/>
              <a:t>Campagna</a:t>
            </a:r>
            <a:r>
              <a:rPr lang="en-US" dirty="0" smtClean="0"/>
              <a:t> </a:t>
            </a:r>
            <a:r>
              <a:rPr lang="en-US" i="1" dirty="0" smtClean="0"/>
              <a:t>et al</a:t>
            </a:r>
            <a:r>
              <a:rPr lang="en-US" dirty="0" smtClean="0"/>
              <a:t>. 2012: 10) </a:t>
            </a:r>
            <a:r>
              <a:rPr lang="en-US" sz="1200" kern="1200" dirty="0" smtClean="0">
                <a:solidFill>
                  <a:schemeClr val="tx1"/>
                </a:solidFill>
                <a:latin typeface="+mn-lt"/>
                <a:ea typeface="+mn-ea"/>
                <a:cs typeface="+mn-cs"/>
              </a:rPr>
              <a:t>not to mention </a:t>
            </a:r>
            <a:r>
              <a:rPr lang="en-US" sz="1200" kern="1200" dirty="0" err="1" smtClean="0">
                <a:solidFill>
                  <a:schemeClr val="tx1"/>
                </a:solidFill>
                <a:latin typeface="+mn-lt"/>
                <a:ea typeface="+mn-ea"/>
                <a:cs typeface="+mn-cs"/>
              </a:rPr>
              <a:t>hypertextuality</a:t>
            </a:r>
            <a:r>
              <a:rPr lang="en-US" sz="1200" kern="1200" dirty="0" smtClean="0">
                <a:solidFill>
                  <a:schemeClr val="tx1"/>
                </a:solidFill>
                <a:latin typeface="+mn-lt"/>
                <a:ea typeface="+mn-ea"/>
                <a:cs typeface="+mn-cs"/>
              </a:rPr>
              <a:t> and multimodality. In particular, </a:t>
            </a:r>
            <a:r>
              <a:rPr lang="en-US" sz="1200" kern="1200" dirty="0" err="1" smtClean="0">
                <a:solidFill>
                  <a:schemeClr val="tx1"/>
                </a:solidFill>
                <a:latin typeface="+mn-lt"/>
                <a:ea typeface="+mn-ea"/>
                <a:cs typeface="+mn-cs"/>
              </a:rPr>
              <a:t>hypermediality</a:t>
            </a:r>
            <a:r>
              <a:rPr lang="en-US" sz="1200" kern="1200" dirty="0" smtClean="0">
                <a:solidFill>
                  <a:schemeClr val="tx1"/>
                </a:solidFill>
                <a:latin typeface="+mn-lt"/>
                <a:ea typeface="+mn-ea"/>
                <a:cs typeface="+mn-cs"/>
              </a:rPr>
              <a:t> has emerged, which is “text composed in blocks of words (or images) linked electronically by paths, chains, or trails in an open-ended, perpetually unfinished </a:t>
            </a:r>
            <a:r>
              <a:rPr lang="en-US" sz="1200" kern="1200" dirty="0" err="1" smtClean="0">
                <a:solidFill>
                  <a:schemeClr val="tx1"/>
                </a:solidFill>
                <a:latin typeface="+mn-lt"/>
                <a:ea typeface="+mn-ea"/>
                <a:cs typeface="+mn-cs"/>
              </a:rPr>
              <a:t>textuality</a:t>
            </a:r>
            <a:r>
              <a:rPr lang="en-US" sz="1200" kern="1200" dirty="0" smtClean="0">
                <a:solidFill>
                  <a:schemeClr val="tx1"/>
                </a:solidFill>
                <a:latin typeface="+mn-lt"/>
                <a:ea typeface="+mn-ea"/>
                <a:cs typeface="+mn-cs"/>
              </a:rPr>
              <a:t> described by the terms link, node, network, web and path” (</a:t>
            </a:r>
            <a:r>
              <a:rPr lang="en-US" sz="1200" kern="1200" dirty="0" err="1" smtClean="0">
                <a:solidFill>
                  <a:schemeClr val="tx1"/>
                </a:solidFill>
                <a:latin typeface="+mn-lt"/>
                <a:ea typeface="+mn-ea"/>
                <a:cs typeface="+mn-cs"/>
              </a:rPr>
              <a:t>Landow</a:t>
            </a:r>
            <a:r>
              <a:rPr lang="en-US" sz="1200" kern="1200" dirty="0" smtClean="0">
                <a:solidFill>
                  <a:schemeClr val="tx1"/>
                </a:solidFill>
                <a:latin typeface="+mn-lt"/>
                <a:ea typeface="+mn-ea"/>
                <a:cs typeface="+mn-cs"/>
              </a:rPr>
              <a:t> 1992: 3). As highlighted in </a:t>
            </a:r>
            <a:r>
              <a:rPr lang="en-US" sz="1200" kern="1200" dirty="0" err="1" smtClean="0">
                <a:solidFill>
                  <a:schemeClr val="tx1"/>
                </a:solidFill>
                <a:latin typeface="+mn-lt"/>
                <a:ea typeface="+mn-ea"/>
                <a:cs typeface="+mn-cs"/>
              </a:rPr>
              <a:t>Campagna</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et al</a:t>
            </a:r>
            <a:r>
              <a:rPr lang="en-US" sz="1200" kern="1200" dirty="0" smtClean="0">
                <a:solidFill>
                  <a:schemeClr val="tx1"/>
                </a:solidFill>
                <a:latin typeface="+mn-lt"/>
                <a:ea typeface="+mn-ea"/>
                <a:cs typeface="+mn-cs"/>
              </a:rPr>
              <a:t>. (2012: 10), </a:t>
            </a:r>
            <a:r>
              <a:rPr lang="en-US" sz="1200" kern="1200" dirty="0" err="1" smtClean="0">
                <a:solidFill>
                  <a:schemeClr val="tx1"/>
                </a:solidFill>
                <a:latin typeface="+mn-lt"/>
                <a:ea typeface="+mn-ea"/>
                <a:cs typeface="+mn-cs"/>
              </a:rPr>
              <a:t>hypermediality</a:t>
            </a:r>
            <a:r>
              <a:rPr lang="en-US" sz="1200" kern="1200" dirty="0" smtClean="0">
                <a:solidFill>
                  <a:schemeClr val="tx1"/>
                </a:solidFill>
                <a:latin typeface="+mn-lt"/>
                <a:ea typeface="+mn-ea"/>
                <a:cs typeface="+mn-cs"/>
              </a:rPr>
              <a:t> is characterized by </a:t>
            </a:r>
            <a:r>
              <a:rPr lang="en-US" sz="1200" i="1" kern="1200" dirty="0" smtClean="0">
                <a:solidFill>
                  <a:schemeClr val="tx1"/>
                </a:solidFill>
                <a:latin typeface="+mn-lt"/>
                <a:ea typeface="+mn-ea"/>
                <a:cs typeface="+mn-cs"/>
              </a:rPr>
              <a:t>granularity</a:t>
            </a:r>
            <a:r>
              <a:rPr lang="en-US" sz="1200" kern="1200" dirty="0" smtClean="0">
                <a:solidFill>
                  <a:schemeClr val="tx1"/>
                </a:solidFill>
                <a:latin typeface="+mn-lt"/>
                <a:ea typeface="+mn-ea"/>
                <a:cs typeface="+mn-cs"/>
              </a:rPr>
              <a:t> – i.e. the text is cut in distinct units (Fig. 5, 7, 9) –, the possibility to choose among different </a:t>
            </a:r>
            <a:r>
              <a:rPr lang="en-US" sz="1200" i="1" kern="1200" dirty="0" smtClean="0">
                <a:solidFill>
                  <a:schemeClr val="tx1"/>
                </a:solidFill>
                <a:latin typeface="+mn-lt"/>
                <a:ea typeface="+mn-ea"/>
                <a:cs typeface="+mn-cs"/>
              </a:rPr>
              <a:t>consumption modes</a:t>
            </a:r>
            <a:r>
              <a:rPr lang="en-US" sz="1200" kern="1200" dirty="0" smtClean="0">
                <a:solidFill>
                  <a:schemeClr val="tx1"/>
                </a:solidFill>
                <a:latin typeface="+mn-lt"/>
                <a:ea typeface="+mn-ea"/>
                <a:cs typeface="+mn-cs"/>
              </a:rPr>
              <a:t>, i.e. linear reading and navigation, and </a:t>
            </a:r>
            <a:r>
              <a:rPr lang="en-US" sz="1200" i="1" kern="1200" dirty="0" smtClean="0">
                <a:solidFill>
                  <a:schemeClr val="tx1"/>
                </a:solidFill>
                <a:latin typeface="+mn-lt"/>
                <a:ea typeface="+mn-ea"/>
                <a:cs typeface="+mn-cs"/>
              </a:rPr>
              <a:t>co-articulation</a:t>
            </a:r>
            <a:r>
              <a:rPr lang="en-US" sz="1200" kern="1200" dirty="0" smtClean="0">
                <a:solidFill>
                  <a:schemeClr val="tx1"/>
                </a:solidFill>
                <a:latin typeface="+mn-lt"/>
                <a:ea typeface="+mn-ea"/>
                <a:cs typeface="+mn-cs"/>
              </a:rPr>
              <a:t>, i.e. the possibility for the user to opt for his/her own sequence of information access (from Fig. 2 to 10).  </a:t>
            </a:r>
            <a:r>
              <a:rPr lang="en-US" dirty="0" smtClean="0"/>
              <a:t>The following slides give several examples of these characteristics according to diverse degrees.</a:t>
            </a:r>
          </a:p>
          <a:p>
            <a:endParaRPr lang="en-US" dirty="0"/>
          </a:p>
        </p:txBody>
      </p:sp>
      <p:sp>
        <p:nvSpPr>
          <p:cNvPr id="4" name="Segnaposto numero diapositiva 3"/>
          <p:cNvSpPr>
            <a:spLocks noGrp="1"/>
          </p:cNvSpPr>
          <p:nvPr>
            <p:ph type="sldNum" sz="quarter" idx="10"/>
          </p:nvPr>
        </p:nvSpPr>
        <p:spPr/>
        <p:txBody>
          <a:bodyPr/>
          <a:lstStyle/>
          <a:p>
            <a:fld id="{4C1A9F04-349C-4990-9606-E5141A9B821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First of all, the presence of different paths the user can choose are evident from the map of the app textual organization </a:t>
            </a:r>
            <a:endParaRPr lang="en-US" dirty="0"/>
          </a:p>
        </p:txBody>
      </p:sp>
      <p:sp>
        <p:nvSpPr>
          <p:cNvPr id="4" name="Segnaposto numero diapositiva 3"/>
          <p:cNvSpPr>
            <a:spLocks noGrp="1"/>
          </p:cNvSpPr>
          <p:nvPr>
            <p:ph type="sldNum" sz="quarter" idx="10"/>
          </p:nvPr>
        </p:nvSpPr>
        <p:spPr/>
        <p:txBody>
          <a:bodyPr/>
          <a:lstStyle/>
          <a:p>
            <a:fld id="{4C1A9F04-349C-4990-9606-E5141A9B821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20000"/>
          </a:bodyPr>
          <a:lstStyle/>
          <a:p>
            <a:r>
              <a:rPr lang="en-US" dirty="0" smtClean="0"/>
              <a:t>This is another way to look at it.</a:t>
            </a:r>
          </a:p>
          <a:p>
            <a:r>
              <a:rPr lang="en-US" dirty="0" smtClean="0"/>
              <a:t>If we consider the app for the city of Cagliari as an example (Fig. 1), once the app has been accessed, the user may choose which topic to click (</a:t>
            </a:r>
            <a:r>
              <a:rPr lang="en-US" i="1" dirty="0" smtClean="0"/>
              <a:t>Visit</a:t>
            </a:r>
            <a:r>
              <a:rPr lang="en-US" dirty="0" smtClean="0"/>
              <a:t>, </a:t>
            </a:r>
            <a:r>
              <a:rPr lang="en-US" i="1" dirty="0" smtClean="0"/>
              <a:t>Enjoy</a:t>
            </a:r>
            <a:r>
              <a:rPr lang="en-US" dirty="0" smtClean="0"/>
              <a:t>, </a:t>
            </a:r>
            <a:r>
              <a:rPr lang="en-US" i="1" dirty="0" smtClean="0"/>
              <a:t>Events</a:t>
            </a:r>
            <a:r>
              <a:rPr lang="en-US" dirty="0" smtClean="0"/>
              <a:t>, </a:t>
            </a:r>
            <a:r>
              <a:rPr lang="en-US" i="1" dirty="0" smtClean="0"/>
              <a:t>Routes</a:t>
            </a:r>
            <a:r>
              <a:rPr lang="en-US" dirty="0" smtClean="0"/>
              <a:t>, </a:t>
            </a:r>
            <a:r>
              <a:rPr lang="en-US" i="1" dirty="0" smtClean="0"/>
              <a:t>Gallery</a:t>
            </a:r>
            <a:r>
              <a:rPr lang="en-US" dirty="0" smtClean="0"/>
              <a:t>), which type of information (</a:t>
            </a:r>
            <a:r>
              <a:rPr lang="en-US" i="1" dirty="0" smtClean="0"/>
              <a:t>Places</a:t>
            </a:r>
            <a:r>
              <a:rPr lang="en-US" dirty="0" smtClean="0"/>
              <a:t> </a:t>
            </a:r>
            <a:r>
              <a:rPr lang="en-US" i="1" dirty="0" smtClean="0"/>
              <a:t>of</a:t>
            </a:r>
            <a:r>
              <a:rPr lang="en-US" dirty="0" smtClean="0"/>
              <a:t> </a:t>
            </a:r>
            <a:r>
              <a:rPr lang="en-US" i="1" dirty="0" smtClean="0"/>
              <a:t>art</a:t>
            </a:r>
            <a:r>
              <a:rPr lang="en-US" dirty="0" smtClean="0"/>
              <a:t> </a:t>
            </a:r>
            <a:r>
              <a:rPr lang="en-US" i="1" dirty="0" smtClean="0"/>
              <a:t>and</a:t>
            </a:r>
            <a:r>
              <a:rPr lang="en-US" dirty="0" smtClean="0"/>
              <a:t> </a:t>
            </a:r>
            <a:r>
              <a:rPr lang="en-US" i="1" dirty="0" smtClean="0"/>
              <a:t>culture</a:t>
            </a:r>
            <a:r>
              <a:rPr lang="en-US" dirty="0" smtClean="0"/>
              <a:t>, </a:t>
            </a:r>
            <a:r>
              <a:rPr lang="en-US" i="1" dirty="0" smtClean="0"/>
              <a:t>of</a:t>
            </a:r>
            <a:r>
              <a:rPr lang="en-US" dirty="0" smtClean="0"/>
              <a:t> </a:t>
            </a:r>
            <a:r>
              <a:rPr lang="en-US" i="1" dirty="0" smtClean="0"/>
              <a:t>faith</a:t>
            </a:r>
            <a:r>
              <a:rPr lang="en-US" dirty="0" smtClean="0"/>
              <a:t>, </a:t>
            </a:r>
            <a:r>
              <a:rPr lang="en-US" i="1" dirty="0" smtClean="0"/>
              <a:t>of</a:t>
            </a:r>
            <a:r>
              <a:rPr lang="en-US" dirty="0" smtClean="0"/>
              <a:t> </a:t>
            </a:r>
            <a:r>
              <a:rPr lang="en-US" i="1" dirty="0" smtClean="0"/>
              <a:t>history</a:t>
            </a:r>
            <a:r>
              <a:rPr lang="en-US" dirty="0" smtClean="0"/>
              <a:t>, </a:t>
            </a:r>
            <a:r>
              <a:rPr lang="en-US" i="1" dirty="0" smtClean="0"/>
              <a:t>of leisure</a:t>
            </a:r>
            <a:r>
              <a:rPr lang="en-US" dirty="0" smtClean="0"/>
              <a:t>, </a:t>
            </a:r>
            <a:r>
              <a:rPr lang="en-US" i="1" dirty="0" smtClean="0"/>
              <a:t>of memories</a:t>
            </a:r>
            <a:r>
              <a:rPr lang="en-US" dirty="0" smtClean="0"/>
              <a:t>, </a:t>
            </a:r>
            <a:r>
              <a:rPr lang="en-US" i="1" dirty="0" smtClean="0"/>
              <a:t>of nature</a:t>
            </a:r>
            <a:r>
              <a:rPr lang="en-US" dirty="0" smtClean="0"/>
              <a:t>), which additional details to look at either located on a map or textually described and linearly readable. </a:t>
            </a:r>
            <a:r>
              <a:rPr lang="en-US" i="1" dirty="0" smtClean="0"/>
              <a:t>Related points of interest</a:t>
            </a:r>
            <a:r>
              <a:rPr lang="en-US" dirty="0" smtClean="0"/>
              <a:t> are also clickable to further broaden the research. Sometimes the same information is accessible from different paths, for example, if the user chooses an itinerary (</a:t>
            </a:r>
            <a:r>
              <a:rPr lang="en-US" i="1" dirty="0" smtClean="0"/>
              <a:t>Routes</a:t>
            </a:r>
            <a:r>
              <a:rPr lang="en-US" dirty="0" smtClean="0"/>
              <a:t>) reaching at the end the same descriptions, differently gathered, he/she would reach from </a:t>
            </a:r>
            <a:r>
              <a:rPr lang="en-US" i="1" dirty="0" smtClean="0"/>
              <a:t>Visit</a:t>
            </a:r>
            <a:r>
              <a:rPr lang="en-US" dirty="0" smtClean="0"/>
              <a:t>. Users can choose where to go, how to put together sequences of information from a logic, temporal, experiential point of view, and what meaning to make on their own (Lemke 2002 b: 52).  </a:t>
            </a:r>
            <a:endParaRPr lang="it-IT" dirty="0" smtClean="0"/>
          </a:p>
          <a:p>
            <a:r>
              <a:rPr lang="en-US" dirty="0" smtClean="0"/>
              <a:t>The other feature, once again exceptionally enhanced by app technology, is multimodality, the use of several diverse modes in the design and construction of the app itself, which enables the user to easily and simultaneously access the media and links, providing “the opportunity to combine different semiotic resources into a single communicative act” (</a:t>
            </a:r>
            <a:r>
              <a:rPr lang="en-US" dirty="0" err="1" smtClean="0"/>
              <a:t>Campagna</a:t>
            </a:r>
            <a:r>
              <a:rPr lang="en-US" dirty="0" smtClean="0"/>
              <a:t> </a:t>
            </a:r>
            <a:r>
              <a:rPr lang="en-US" i="1" dirty="0" smtClean="0"/>
              <a:t>et al</a:t>
            </a:r>
            <a:r>
              <a:rPr lang="en-US" dirty="0" smtClean="0"/>
              <a:t>. 2012: 11). If we consider Cagliari app again, the first page basically shows the picture of Cagliari’s </a:t>
            </a:r>
            <a:r>
              <a:rPr lang="en-US" dirty="0" err="1" smtClean="0"/>
              <a:t>Poetto</a:t>
            </a:r>
            <a:r>
              <a:rPr lang="en-US" dirty="0" smtClean="0"/>
              <a:t> beach and of a woman, who both represents the destination and the tourist, inviting the user to come and experience, framed by several icons that render the page layout clean, easy to read and effective. The first icon following the Western sequence, top left corner is the star, which throughout the web represents </a:t>
            </a:r>
            <a:r>
              <a:rPr lang="en-US" i="1" dirty="0" smtClean="0"/>
              <a:t>Favorites</a:t>
            </a:r>
            <a:r>
              <a:rPr lang="en-US" dirty="0" smtClean="0"/>
              <a:t> (preferred sites/topics). Then, it is followed by the</a:t>
            </a:r>
            <a:r>
              <a:rPr lang="en-US" i="1" dirty="0" smtClean="0"/>
              <a:t> </a:t>
            </a:r>
            <a:r>
              <a:rPr lang="en-US" i="1" dirty="0" err="1" smtClean="0"/>
              <a:t>i</a:t>
            </a:r>
            <a:r>
              <a:rPr lang="en-US" dirty="0" smtClean="0"/>
              <a:t> sign (information), which is a little misleading, as it refers to the </a:t>
            </a:r>
            <a:r>
              <a:rPr lang="en-US" i="1" dirty="0" smtClean="0"/>
              <a:t>Credits</a:t>
            </a:r>
            <a:r>
              <a:rPr lang="en-US" dirty="0" smtClean="0"/>
              <a:t>. However, it is an important section as it directly encourages people to give a feedback by rating the app (</a:t>
            </a:r>
            <a:r>
              <a:rPr lang="en-US" i="1" dirty="0" smtClean="0"/>
              <a:t>Rate on </a:t>
            </a:r>
            <a:r>
              <a:rPr lang="en-US" i="1" dirty="0" err="1" smtClean="0"/>
              <a:t>AppStore</a:t>
            </a:r>
            <a:r>
              <a:rPr lang="en-US" dirty="0" smtClean="0"/>
              <a:t>) and to signal errors (</a:t>
            </a:r>
            <a:r>
              <a:rPr lang="en-US" i="1" dirty="0" smtClean="0"/>
              <a:t>Found and error?</a:t>
            </a:r>
            <a:r>
              <a:rPr lang="en-US" dirty="0" smtClean="0"/>
              <a:t>), in a colloquial way, employing an exhortative/</a:t>
            </a:r>
            <a:r>
              <a:rPr lang="en-US" dirty="0" err="1" smtClean="0"/>
              <a:t>conative</a:t>
            </a:r>
            <a:r>
              <a:rPr lang="en-US" dirty="0" smtClean="0"/>
              <a:t> imperative in the first case, and an elliptical question form in the second one. On the bottom of the screen, we see the main topics, highlighted in the different colors and icons: the symbol of archaeology for </a:t>
            </a:r>
            <a:r>
              <a:rPr lang="en-US" i="1" dirty="0" smtClean="0"/>
              <a:t>Visit</a:t>
            </a:r>
            <a:r>
              <a:rPr lang="en-US" dirty="0" smtClean="0"/>
              <a:t>, a walking person for </a:t>
            </a:r>
            <a:r>
              <a:rPr lang="en-US" i="1" dirty="0" smtClean="0"/>
              <a:t>Enjoy</a:t>
            </a:r>
            <a:r>
              <a:rPr lang="en-US" dirty="0" smtClean="0"/>
              <a:t> (pragmatic information on accommodation, eating and tourism services available in the area), a calendar to symbolize </a:t>
            </a:r>
            <a:r>
              <a:rPr lang="en-US" i="1" dirty="0" smtClean="0"/>
              <a:t>Events</a:t>
            </a:r>
            <a:r>
              <a:rPr lang="en-US" dirty="0" smtClean="0"/>
              <a:t>, a road sign for </a:t>
            </a:r>
            <a:r>
              <a:rPr lang="en-US" i="1" dirty="0" smtClean="0"/>
              <a:t>Routes</a:t>
            </a:r>
            <a:r>
              <a:rPr lang="en-US" dirty="0" smtClean="0"/>
              <a:t> and the typical symbol of landscape picture present on cameras to indicate the access to the </a:t>
            </a:r>
            <a:r>
              <a:rPr lang="en-US" i="1" dirty="0" smtClean="0"/>
              <a:t>Gallery</a:t>
            </a:r>
            <a:r>
              <a:rPr lang="en-US" dirty="0" smtClean="0"/>
              <a:t>. </a:t>
            </a:r>
            <a:endParaRPr lang="it-IT" dirty="0" smtClean="0"/>
          </a:p>
          <a:p>
            <a:endParaRPr lang="en-US" dirty="0"/>
          </a:p>
        </p:txBody>
      </p:sp>
      <p:sp>
        <p:nvSpPr>
          <p:cNvPr id="4" name="Segnaposto numero diapositiva 3"/>
          <p:cNvSpPr>
            <a:spLocks noGrp="1"/>
          </p:cNvSpPr>
          <p:nvPr>
            <p:ph type="sldNum" sz="quarter" idx="10"/>
          </p:nvPr>
        </p:nvSpPr>
        <p:spPr/>
        <p:txBody>
          <a:bodyPr/>
          <a:lstStyle/>
          <a:p>
            <a:fld id="{4C1A9F04-349C-4990-9606-E5141A9B821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fld id="{2A7D94A9-3553-4039-89FC-D185AF76E7BE}" type="datetimeFigureOut">
              <a:rPr lang="it-IT" smtClean="0"/>
              <a:pPr/>
              <a:t>27/08/2014</a:t>
            </a:fld>
            <a:endParaRPr lang="en-US"/>
          </a:p>
        </p:txBody>
      </p:sp>
      <p:sp>
        <p:nvSpPr>
          <p:cNvPr id="16" name="Segnaposto numero diapositiva 15"/>
          <p:cNvSpPr>
            <a:spLocks noGrp="1"/>
          </p:cNvSpPr>
          <p:nvPr>
            <p:ph type="sldNum" sz="quarter" idx="11"/>
          </p:nvPr>
        </p:nvSpPr>
        <p:spPr/>
        <p:txBody>
          <a:bodyPr/>
          <a:lstStyle/>
          <a:p>
            <a:fld id="{B37BBDE8-1C41-4411-8253-616028BA649E}"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A7D94A9-3553-4039-89FC-D185AF76E7BE}" type="datetimeFigureOut">
              <a:rPr lang="it-IT" smtClean="0"/>
              <a:pPr/>
              <a:t>27/08/2014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B37BBDE8-1C41-4411-8253-616028BA649E}"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A7D94A9-3553-4039-89FC-D185AF76E7BE}" type="datetimeFigureOut">
              <a:rPr lang="it-IT" smtClean="0"/>
              <a:pPr/>
              <a:t>27/08/2014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B37BBDE8-1C41-4411-8253-616028BA649E}"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155448"/>
            <a:ext cx="8229600" cy="1252728"/>
          </a:xfrm>
        </p:spPr>
        <p:txBody>
          <a:bodyPr/>
          <a:lstStyle>
            <a:extLst/>
          </a:lstStyle>
          <a:p>
            <a:r>
              <a:rPr kumimoji="0" lang="it-IT" smtClean="0"/>
              <a:t>Fare clic per modificare lo stile del titolo</a:t>
            </a:r>
            <a:endParaRPr kumimoji="0" lang="en-US"/>
          </a:p>
        </p:txBody>
      </p:sp>
      <p:sp>
        <p:nvSpPr>
          <p:cNvPr id="8" name="Rettangolo 7"/>
          <p:cNvSpPr/>
          <p:nvPr userDrawn="1"/>
        </p:nvSpPr>
        <p:spPr>
          <a:xfrm>
            <a:off x="0" y="1412776"/>
            <a:ext cx="914400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fld id="{2A7D94A9-3553-4039-89FC-D185AF76E7BE}" type="datetimeFigureOut">
              <a:rPr lang="it-IT" smtClean="0"/>
              <a:pPr/>
              <a:t>27/08/2014</a:t>
            </a:fld>
            <a:endParaRPr lang="en-US"/>
          </a:p>
        </p:txBody>
      </p:sp>
      <p:sp>
        <p:nvSpPr>
          <p:cNvPr id="15" name="Segnaposto numero diapositiva 14"/>
          <p:cNvSpPr>
            <a:spLocks noGrp="1"/>
          </p:cNvSpPr>
          <p:nvPr>
            <p:ph type="sldNum" sz="quarter" idx="15"/>
          </p:nvPr>
        </p:nvSpPr>
        <p:spPr/>
        <p:txBody>
          <a:bodyPr/>
          <a:lstStyle>
            <a:lvl1pPr algn="ctr">
              <a:defRPr/>
            </a:lvl1pPr>
          </a:lstStyle>
          <a:p>
            <a:fld id="{B37BBDE8-1C41-4411-8253-616028BA649E}" type="slidenum">
              <a:rPr lang="en-US" smtClean="0"/>
              <a:pPr/>
              <a:t>‹N›</a:t>
            </a:fld>
            <a:endParaRPr lang="en-US"/>
          </a:p>
        </p:txBody>
      </p:sp>
      <p:sp>
        <p:nvSpPr>
          <p:cNvPr id="16" name="Segnaposto piè di pagina 15"/>
          <p:cNvSpPr>
            <a:spLocks noGrp="1"/>
          </p:cNvSpPr>
          <p:nvPr>
            <p:ph type="ftr" sz="quarter" idx="16"/>
          </p:nvPr>
        </p:nvSpPr>
        <p:spPr/>
        <p:txBody>
          <a:bodyPr/>
          <a:lstStyle/>
          <a:p>
            <a:endParaRPr lang="en-US" dirty="0"/>
          </a:p>
        </p:txBody>
      </p:sp>
      <p:sp>
        <p:nvSpPr>
          <p:cNvPr id="17" name="Titolo 16"/>
          <p:cNvSpPr>
            <a:spLocks noGrp="1"/>
          </p:cNvSpPr>
          <p:nvPr>
            <p:ph type="title"/>
          </p:nvPr>
        </p:nvSpPr>
        <p:spPr/>
        <p:txBody>
          <a:bodyPr rtlCol="0" anchor="b" anchorCtr="0"/>
          <a:lstStyle/>
          <a:p>
            <a:r>
              <a:rPr kumimoji="0" lang="it-IT" smtClean="0"/>
              <a:t>Fare clic per modificare lo stile del titolo</a:t>
            </a:r>
            <a:endParaRPr kumimoji="0" lang="en-US"/>
          </a:p>
        </p:txBody>
      </p:sp>
      <p:sp>
        <p:nvSpPr>
          <p:cNvPr id="7" name="Rettangolo 6"/>
          <p:cNvSpPr/>
          <p:nvPr userDrawn="1"/>
        </p:nvSpPr>
        <p:spPr>
          <a:xfrm>
            <a:off x="0" y="6357958"/>
            <a:ext cx="5786478" cy="338554"/>
          </a:xfrm>
          <a:prstGeom prst="rect">
            <a:avLst/>
          </a:prstGeom>
        </p:spPr>
        <p:txBody>
          <a:bodyPr wrap="square">
            <a:spAutoFit/>
          </a:bodyPr>
          <a:lstStyle/>
          <a:p>
            <a:r>
              <a:rPr lang="en-US" sz="1600" dirty="0" smtClean="0"/>
              <a:t>O. Denti, From Websites to Apps in Tourism Discourse</a:t>
            </a:r>
            <a:endParaRPr lang="en-US" sz="1600" dirty="0"/>
          </a:p>
        </p:txBody>
      </p:sp>
      <p:pic>
        <p:nvPicPr>
          <p:cNvPr id="8" name="Picture 3"/>
          <p:cNvPicPr>
            <a:picLocks noChangeAspect="1" noChangeArrowheads="1"/>
          </p:cNvPicPr>
          <p:nvPr userDrawn="1"/>
        </p:nvPicPr>
        <p:blipFill>
          <a:blip r:embed="rId2" cstate="print"/>
          <a:srcRect/>
          <a:stretch>
            <a:fillRect/>
          </a:stretch>
        </p:blipFill>
        <p:spPr bwMode="auto">
          <a:xfrm>
            <a:off x="8501090" y="6143644"/>
            <a:ext cx="500066" cy="526001"/>
          </a:xfrm>
          <a:prstGeom prst="rect">
            <a:avLst/>
          </a:prstGeom>
          <a:noFill/>
          <a:ln w="9525">
            <a:noFill/>
            <a:miter lim="800000"/>
            <a:headEnd/>
            <a:tailEnd/>
          </a:ln>
          <a:effectLst/>
        </p:spPr>
      </p:pic>
      <p:pic>
        <p:nvPicPr>
          <p:cNvPr id="10" name="Picture 2"/>
          <p:cNvPicPr>
            <a:picLocks noChangeAspect="1" noChangeArrowheads="1"/>
          </p:cNvPicPr>
          <p:nvPr userDrawn="1"/>
        </p:nvPicPr>
        <p:blipFill>
          <a:blip r:embed="rId3" cstate="print"/>
          <a:srcRect/>
          <a:stretch>
            <a:fillRect/>
          </a:stretch>
        </p:blipFill>
        <p:spPr bwMode="auto">
          <a:xfrm>
            <a:off x="144464" y="144464"/>
            <a:ext cx="427008" cy="431094"/>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2A7D94A9-3553-4039-89FC-D185AF76E7BE}" type="datetimeFigureOut">
              <a:rPr lang="it-IT" smtClean="0"/>
              <a:pPr/>
              <a:t>27/08/2014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B37BBDE8-1C41-4411-8253-616028BA649E}" type="slidenum">
              <a:rPr lang="en-US" smtClean="0"/>
              <a:pPr/>
              <a:t>‹N›</a:t>
            </a:fld>
            <a:endParaRPr lang="en-US"/>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2A7D94A9-3553-4039-89FC-D185AF76E7BE}" type="datetimeFigureOut">
              <a:rPr lang="it-IT" smtClean="0"/>
              <a:pPr/>
              <a:t>27/08/2014</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B37BBDE8-1C41-4411-8253-616028BA649E}" type="slidenum">
              <a:rPr lang="en-US" smtClean="0"/>
              <a:pPr/>
              <a:t>‹N›</a:t>
            </a:fld>
            <a:endParaRPr lang="en-US"/>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B37BBDE8-1C41-4411-8253-616028BA649E}" type="slidenum">
              <a:rPr lang="en-US" smtClean="0"/>
              <a:pPr/>
              <a:t>‹N›</a:t>
            </a:fld>
            <a:endParaRPr lang="en-US"/>
          </a:p>
        </p:txBody>
      </p:sp>
      <p:sp>
        <p:nvSpPr>
          <p:cNvPr id="8" name="Segnaposto piè di pagina 7"/>
          <p:cNvSpPr>
            <a:spLocks noGrp="1"/>
          </p:cNvSpPr>
          <p:nvPr>
            <p:ph type="ftr" sz="quarter" idx="11"/>
          </p:nvPr>
        </p:nvSpPr>
        <p:spPr/>
        <p:txBody>
          <a:bodyPr/>
          <a:lstStyle/>
          <a:p>
            <a:endParaRPr lang="en-US"/>
          </a:p>
        </p:txBody>
      </p:sp>
      <p:sp>
        <p:nvSpPr>
          <p:cNvPr id="7" name="Segnaposto data 6"/>
          <p:cNvSpPr>
            <a:spLocks noGrp="1"/>
          </p:cNvSpPr>
          <p:nvPr>
            <p:ph type="dt" sz="half" idx="10"/>
          </p:nvPr>
        </p:nvSpPr>
        <p:spPr/>
        <p:txBody>
          <a:bodyPr/>
          <a:lstStyle/>
          <a:p>
            <a:fld id="{2A7D94A9-3553-4039-89FC-D185AF76E7BE}" type="datetimeFigureOut">
              <a:rPr lang="it-IT" smtClean="0"/>
              <a:pPr/>
              <a:t>27/08/2014</a:t>
            </a:fld>
            <a:endParaRPr lang="en-US"/>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2A7D94A9-3553-4039-89FC-D185AF76E7BE}" type="datetimeFigureOut">
              <a:rPr lang="it-IT" smtClean="0"/>
              <a:pPr/>
              <a:t>27/08/2014</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B37BBDE8-1C41-4411-8253-616028BA649E}" type="slidenum">
              <a:rPr lang="en-US" smtClean="0"/>
              <a:pPr/>
              <a:t>‹N›</a:t>
            </a:fld>
            <a:endParaRPr lang="en-US"/>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A7D94A9-3553-4039-89FC-D185AF76E7BE}" type="datetimeFigureOut">
              <a:rPr lang="it-IT" smtClean="0"/>
              <a:pPr/>
              <a:t>27/08/2014</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B37BBDE8-1C41-4411-8253-616028BA649E}"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8" name="Segnaposto data 7"/>
          <p:cNvSpPr>
            <a:spLocks noGrp="1"/>
          </p:cNvSpPr>
          <p:nvPr>
            <p:ph type="dt" sz="half" idx="14"/>
          </p:nvPr>
        </p:nvSpPr>
        <p:spPr/>
        <p:txBody>
          <a:bodyPr/>
          <a:lstStyle/>
          <a:p>
            <a:fld id="{2A7D94A9-3553-4039-89FC-D185AF76E7BE}" type="datetimeFigureOut">
              <a:rPr lang="it-IT" smtClean="0"/>
              <a:pPr/>
              <a:t>27/08/2014</a:t>
            </a:fld>
            <a:endParaRPr lang="en-US"/>
          </a:p>
        </p:txBody>
      </p:sp>
      <p:sp>
        <p:nvSpPr>
          <p:cNvPr id="9" name="Segnaposto numero diapositiva 8"/>
          <p:cNvSpPr>
            <a:spLocks noGrp="1"/>
          </p:cNvSpPr>
          <p:nvPr>
            <p:ph type="sldNum" sz="quarter" idx="15"/>
          </p:nvPr>
        </p:nvSpPr>
        <p:spPr/>
        <p:txBody>
          <a:bodyPr/>
          <a:lstStyle/>
          <a:p>
            <a:fld id="{B37BBDE8-1C41-4411-8253-616028BA649E}" type="slidenum">
              <a:rPr lang="en-US" smtClean="0"/>
              <a:pPr/>
              <a:t>‹N›</a:t>
            </a:fld>
            <a:endParaRPr lang="en-US"/>
          </a:p>
        </p:txBody>
      </p:sp>
      <p:sp>
        <p:nvSpPr>
          <p:cNvPr id="10" name="Segnaposto piè di pagina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p:txBody>
          <a:bodyPr/>
          <a:lstStyle/>
          <a:p>
            <a:fld id="{2A7D94A9-3553-4039-89FC-D185AF76E7BE}" type="datetimeFigureOut">
              <a:rPr lang="it-IT" smtClean="0"/>
              <a:pPr/>
              <a:t>27/08/2014</a:t>
            </a:fld>
            <a:endParaRPr lang="en-US"/>
          </a:p>
        </p:txBody>
      </p:sp>
      <p:sp>
        <p:nvSpPr>
          <p:cNvPr id="9" name="Segnaposto numero diapositiva 8"/>
          <p:cNvSpPr>
            <a:spLocks noGrp="1"/>
          </p:cNvSpPr>
          <p:nvPr>
            <p:ph type="sldNum" sz="quarter" idx="11"/>
          </p:nvPr>
        </p:nvSpPr>
        <p:spPr/>
        <p:txBody>
          <a:bodyPr/>
          <a:lstStyle/>
          <a:p>
            <a:fld id="{B37BBDE8-1C41-4411-8253-616028BA649E}" type="slidenum">
              <a:rPr lang="en-US" smtClean="0"/>
              <a:pPr/>
              <a:t>‹N›</a:t>
            </a:fld>
            <a:endParaRPr lang="en-US"/>
          </a:p>
        </p:txBody>
      </p:sp>
      <p:sp>
        <p:nvSpPr>
          <p:cNvPr id="10" name="Segnaposto piè di pagina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A7D94A9-3553-4039-89FC-D185AF76E7BE}" type="datetimeFigureOut">
              <a:rPr lang="it-IT" smtClean="0"/>
              <a:pPr/>
              <a:t>27/08/2014</a:t>
            </a:fld>
            <a:endParaRPr lang="en-US"/>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37BBDE8-1C41-4411-8253-616028BA649E}" type="slidenum">
              <a:rPr lang="en-US" smtClean="0"/>
              <a:pPr/>
              <a:t>‹N›</a:t>
            </a:fld>
            <a:endParaRPr lang="en-US"/>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lo stile del titolo</a:t>
            </a:r>
            <a:endParaRPr kumimoji="0" lang="en-US"/>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odenti@unica.i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428596" y="4929198"/>
            <a:ext cx="3286148" cy="928694"/>
          </a:xfrm>
        </p:spPr>
        <p:txBody>
          <a:bodyPr>
            <a:normAutofit/>
          </a:bodyPr>
          <a:lstStyle/>
          <a:p>
            <a:r>
              <a:rPr lang="en-US" b="1" dirty="0" smtClean="0">
                <a:solidFill>
                  <a:schemeClr val="tx1"/>
                </a:solidFill>
              </a:rPr>
              <a:t>SLANG 14 </a:t>
            </a:r>
            <a:r>
              <a:rPr lang="en-US" dirty="0" smtClean="0">
                <a:solidFill>
                  <a:schemeClr val="tx1"/>
                </a:solidFill>
              </a:rPr>
              <a:t/>
            </a:r>
            <a:br>
              <a:rPr lang="en-US" dirty="0" smtClean="0">
                <a:solidFill>
                  <a:schemeClr val="tx1"/>
                </a:solidFill>
              </a:rPr>
            </a:br>
            <a:r>
              <a:rPr lang="en-US" dirty="0" smtClean="0">
                <a:solidFill>
                  <a:schemeClr val="tx1"/>
                </a:solidFill>
              </a:rPr>
              <a:t>29 Aug. – 2 Sept.</a:t>
            </a:r>
            <a:r>
              <a:rPr lang="en-US" b="1" dirty="0" smtClean="0">
                <a:solidFill>
                  <a:schemeClr val="tx1"/>
                </a:solidFill>
              </a:rPr>
              <a:t> 2014</a:t>
            </a:r>
            <a:endParaRPr lang="it-IT" dirty="0" smtClean="0">
              <a:solidFill>
                <a:schemeClr val="tx1"/>
              </a:solidFill>
            </a:endParaRPr>
          </a:p>
        </p:txBody>
      </p:sp>
      <p:sp>
        <p:nvSpPr>
          <p:cNvPr id="2" name="Titolo 1"/>
          <p:cNvSpPr>
            <a:spLocks noGrp="1"/>
          </p:cNvSpPr>
          <p:nvPr>
            <p:ph type="ctrTitle"/>
          </p:nvPr>
        </p:nvSpPr>
        <p:spPr>
          <a:xfrm>
            <a:off x="285720" y="357166"/>
            <a:ext cx="8229600" cy="2271730"/>
          </a:xfrm>
        </p:spPr>
        <p:txBody>
          <a:bodyPr>
            <a:normAutofit/>
          </a:bodyPr>
          <a:lstStyle/>
          <a:p>
            <a:r>
              <a:rPr lang="en-US" dirty="0" smtClean="0">
                <a:solidFill>
                  <a:schemeClr val="accent2">
                    <a:lumMod val="25000"/>
                  </a:schemeClr>
                </a:solidFill>
              </a:rPr>
              <a:t>From Websites to Apps in Tourism </a:t>
            </a:r>
            <a:r>
              <a:rPr dirty="0" smtClean="0">
                <a:solidFill>
                  <a:schemeClr val="accent2">
                    <a:lumMod val="25000"/>
                  </a:schemeClr>
                </a:solidFill>
              </a:rPr>
              <a:t>D</a:t>
            </a:r>
            <a:r>
              <a:rPr lang="en-US" dirty="0" smtClean="0">
                <a:solidFill>
                  <a:schemeClr val="accent2">
                    <a:lumMod val="25000"/>
                  </a:schemeClr>
                </a:solidFill>
              </a:rPr>
              <a:t>iscourse</a:t>
            </a:r>
            <a:br>
              <a:rPr lang="en-US" dirty="0" smtClean="0">
                <a:solidFill>
                  <a:schemeClr val="accent2">
                    <a:lumMod val="25000"/>
                  </a:schemeClr>
                </a:solidFill>
              </a:rPr>
            </a:br>
            <a:r>
              <a:rPr lang="en-US" sz="2200" i="1" dirty="0" smtClean="0">
                <a:solidFill>
                  <a:schemeClr val="accent2">
                    <a:lumMod val="25000"/>
                  </a:schemeClr>
                </a:solidFill>
              </a:rPr>
              <a:t>Olga Denti, University of Cagliari, Italy</a:t>
            </a:r>
            <a:endParaRPr lang="en-US" sz="2200" i="1" dirty="0">
              <a:solidFill>
                <a:schemeClr val="accent2">
                  <a:lumMod val="25000"/>
                </a:schemeClr>
              </a:solidFill>
            </a:endParaRPr>
          </a:p>
        </p:txBody>
      </p:sp>
      <p:pic>
        <p:nvPicPr>
          <p:cNvPr id="1026" name="Picture 2"/>
          <p:cNvPicPr>
            <a:picLocks noChangeAspect="1" noChangeArrowheads="1"/>
          </p:cNvPicPr>
          <p:nvPr/>
        </p:nvPicPr>
        <p:blipFill>
          <a:blip r:embed="rId3" cstate="print"/>
          <a:srcRect/>
          <a:stretch>
            <a:fillRect/>
          </a:stretch>
        </p:blipFill>
        <p:spPr bwMode="auto">
          <a:xfrm>
            <a:off x="785786" y="3929066"/>
            <a:ext cx="2437105" cy="927083"/>
          </a:xfrm>
          <a:prstGeom prst="rect">
            <a:avLst/>
          </a:prstGeom>
          <a:noFill/>
          <a:ln w="9525">
            <a:noFill/>
            <a:miter lim="800000"/>
            <a:headEnd/>
            <a:tailEnd/>
          </a:ln>
          <a:effectLst/>
        </p:spPr>
      </p:pic>
      <p:sp>
        <p:nvSpPr>
          <p:cNvPr id="7" name="CasellaDiTesto 6"/>
          <p:cNvSpPr txBox="1"/>
          <p:nvPr/>
        </p:nvSpPr>
        <p:spPr>
          <a:xfrm>
            <a:off x="1357290" y="5857892"/>
            <a:ext cx="357190" cy="369332"/>
          </a:xfrm>
          <a:prstGeom prst="rect">
            <a:avLst/>
          </a:prstGeom>
          <a:solidFill>
            <a:schemeClr val="accent4">
              <a:lumMod val="25000"/>
            </a:schemeClr>
          </a:solidFill>
        </p:spPr>
        <p:txBody>
          <a:bodyPr wrap="square" rtlCol="0">
            <a:spAutoFit/>
          </a:bodyPr>
          <a:lstStyle/>
          <a:p>
            <a:r>
              <a:rPr lang="en-US" b="1" dirty="0" smtClean="0"/>
              <a:t>B</a:t>
            </a:r>
            <a:endParaRPr lang="en-US" b="1" dirty="0"/>
          </a:p>
        </p:txBody>
      </p:sp>
      <p:sp>
        <p:nvSpPr>
          <p:cNvPr id="8" name="CasellaDiTesto 7"/>
          <p:cNvSpPr txBox="1"/>
          <p:nvPr/>
        </p:nvSpPr>
        <p:spPr>
          <a:xfrm>
            <a:off x="1714480" y="5857892"/>
            <a:ext cx="357190" cy="369332"/>
          </a:xfrm>
          <a:prstGeom prst="rect">
            <a:avLst/>
          </a:prstGeom>
          <a:solidFill>
            <a:srgbClr val="FF0000"/>
          </a:solidFill>
        </p:spPr>
        <p:txBody>
          <a:bodyPr wrap="square" rtlCol="0">
            <a:spAutoFit/>
          </a:bodyPr>
          <a:lstStyle/>
          <a:p>
            <a:r>
              <a:rPr lang="en-US" b="1" dirty="0" smtClean="0"/>
              <a:t>A</a:t>
            </a:r>
            <a:endParaRPr lang="en-US" b="1" dirty="0"/>
          </a:p>
        </p:txBody>
      </p:sp>
      <p:sp>
        <p:nvSpPr>
          <p:cNvPr id="9" name="CasellaDiTesto 8"/>
          <p:cNvSpPr txBox="1"/>
          <p:nvPr/>
        </p:nvSpPr>
        <p:spPr>
          <a:xfrm>
            <a:off x="2071670" y="5857892"/>
            <a:ext cx="357190" cy="369332"/>
          </a:xfrm>
          <a:prstGeom prst="rect">
            <a:avLst/>
          </a:prstGeom>
          <a:solidFill>
            <a:schemeClr val="tx1">
              <a:lumMod val="50000"/>
            </a:schemeClr>
          </a:solidFill>
        </p:spPr>
        <p:txBody>
          <a:bodyPr wrap="square" rtlCol="0">
            <a:spAutoFit/>
          </a:bodyPr>
          <a:lstStyle/>
          <a:p>
            <a:r>
              <a:rPr lang="en-US" b="1" dirty="0" smtClean="0"/>
              <a:t>S</a:t>
            </a:r>
            <a:endParaRPr lang="en-US" b="1" dirty="0"/>
          </a:p>
        </p:txBody>
      </p:sp>
      <p:pic>
        <p:nvPicPr>
          <p:cNvPr id="1027" name="Picture 3"/>
          <p:cNvPicPr>
            <a:picLocks noChangeAspect="1" noChangeArrowheads="1"/>
          </p:cNvPicPr>
          <p:nvPr/>
        </p:nvPicPr>
        <p:blipFill>
          <a:blip r:embed="rId4" cstate="print"/>
          <a:srcRect/>
          <a:stretch>
            <a:fillRect/>
          </a:stretch>
        </p:blipFill>
        <p:spPr bwMode="auto">
          <a:xfrm>
            <a:off x="428596" y="2928934"/>
            <a:ext cx="514155" cy="540821"/>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4387517" y="3571876"/>
            <a:ext cx="4408745" cy="2786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en-US" dirty="0" smtClean="0"/>
              <a:t>Cagliari 2</a:t>
            </a:r>
            <a:endParaRPr lang="en-US" dirty="0"/>
          </a:p>
        </p:txBody>
      </p:sp>
      <p:pic>
        <p:nvPicPr>
          <p:cNvPr id="4" name="Immagine 3" descr="C:\Users\Olga\Documents\Documenti_nuovi\Convegni 2013-14\ESSE2014\IMG_8003.PNG"/>
          <p:cNvPicPr/>
          <p:nvPr/>
        </p:nvPicPr>
        <p:blipFill>
          <a:blip r:embed="rId3" cstate="print"/>
          <a:srcRect/>
          <a:stretch>
            <a:fillRect/>
          </a:stretch>
        </p:blipFill>
        <p:spPr bwMode="auto">
          <a:xfrm>
            <a:off x="285720" y="1500174"/>
            <a:ext cx="3143272" cy="4857784"/>
          </a:xfrm>
          <a:prstGeom prst="rect">
            <a:avLst/>
          </a:prstGeom>
          <a:noFill/>
          <a:ln w="9525">
            <a:noFill/>
            <a:miter lim="800000"/>
            <a:headEnd/>
            <a:tailEnd/>
          </a:ln>
        </p:spPr>
      </p:pic>
      <p:pic>
        <p:nvPicPr>
          <p:cNvPr id="5" name="Immagine 4" descr="C:\Users\Olga\Documents\Documenti_nuovi\Convegni 2013-14\ESSE2014\IMG_8004.PNG"/>
          <p:cNvPicPr/>
          <p:nvPr/>
        </p:nvPicPr>
        <p:blipFill>
          <a:blip r:embed="rId4" cstate="print"/>
          <a:srcRect/>
          <a:stretch>
            <a:fillRect/>
          </a:stretch>
        </p:blipFill>
        <p:spPr bwMode="auto">
          <a:xfrm>
            <a:off x="2928926" y="1500174"/>
            <a:ext cx="3143272" cy="4857784"/>
          </a:xfrm>
          <a:prstGeom prst="rect">
            <a:avLst/>
          </a:prstGeom>
          <a:noFill/>
          <a:ln w="9525">
            <a:noFill/>
            <a:miter lim="800000"/>
            <a:headEnd/>
            <a:tailEnd/>
          </a:ln>
        </p:spPr>
      </p:pic>
      <p:pic>
        <p:nvPicPr>
          <p:cNvPr id="6" name="Immagine 5" descr="C:\Users\Olga\Documents\Documenti_nuovi\Convegni 2013-14\AIA_2013\CagliariApp\screen568x568 (1).jpeg"/>
          <p:cNvPicPr/>
          <p:nvPr/>
        </p:nvPicPr>
        <p:blipFill>
          <a:blip r:embed="rId5" cstate="print"/>
          <a:srcRect/>
          <a:stretch>
            <a:fillRect/>
          </a:stretch>
        </p:blipFill>
        <p:spPr bwMode="auto">
          <a:xfrm>
            <a:off x="4572000" y="1500174"/>
            <a:ext cx="3286148" cy="48577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City </a:t>
            </a:r>
            <a:r>
              <a:rPr lang="it-IT" dirty="0" err="1" smtClean="0"/>
              <a:t>maps</a:t>
            </a:r>
            <a:r>
              <a:rPr lang="it-IT" dirty="0" smtClean="0"/>
              <a:t> 2go</a:t>
            </a:r>
            <a:endParaRPr lang="it-IT" dirty="0"/>
          </a:p>
        </p:txBody>
      </p:sp>
      <p:pic>
        <p:nvPicPr>
          <p:cNvPr id="2050" name="Picture 2"/>
          <p:cNvPicPr>
            <a:picLocks noChangeAspect="1" noChangeArrowheads="1"/>
          </p:cNvPicPr>
          <p:nvPr/>
        </p:nvPicPr>
        <p:blipFill>
          <a:blip r:embed="rId3" cstate="print"/>
          <a:srcRect/>
          <a:stretch>
            <a:fillRect/>
          </a:stretch>
        </p:blipFill>
        <p:spPr bwMode="auto">
          <a:xfrm>
            <a:off x="0" y="1447800"/>
            <a:ext cx="3048000" cy="5410200"/>
          </a:xfrm>
          <a:prstGeom prst="rect">
            <a:avLst/>
          </a:prstGeom>
          <a:noFill/>
          <a:ln w="9525">
            <a:noFill/>
            <a:miter lim="800000"/>
            <a:headEnd/>
            <a:tailEnd/>
          </a:ln>
          <a:effectLst/>
        </p:spPr>
      </p:pic>
      <p:pic>
        <p:nvPicPr>
          <p:cNvPr id="2051" name="Picture 3" descr="C:\Users\Olga\Documents\Documenti_nuovi\Convegni 2013-14\City maps 2go\screen568x568 (5)_city maps 2go.jpeg"/>
          <p:cNvPicPr>
            <a:picLocks noChangeAspect="1" noChangeArrowheads="1"/>
          </p:cNvPicPr>
          <p:nvPr/>
        </p:nvPicPr>
        <p:blipFill>
          <a:blip r:embed="rId4" cstate="print"/>
          <a:srcRect/>
          <a:stretch>
            <a:fillRect/>
          </a:stretch>
        </p:blipFill>
        <p:spPr bwMode="auto">
          <a:xfrm>
            <a:off x="1428728" y="1447800"/>
            <a:ext cx="3048000" cy="5410200"/>
          </a:xfrm>
          <a:prstGeom prst="rect">
            <a:avLst/>
          </a:prstGeom>
          <a:noFill/>
        </p:spPr>
      </p:pic>
      <p:pic>
        <p:nvPicPr>
          <p:cNvPr id="2053" name="Picture 5" descr="C:\Users\Olga\Documents\Documenti_nuovi\Convegni 2013-14\City maps 2go\screen568x568 (5)_city maps (4).jpeg"/>
          <p:cNvPicPr>
            <a:picLocks noChangeAspect="1" noChangeArrowheads="1"/>
          </p:cNvPicPr>
          <p:nvPr/>
        </p:nvPicPr>
        <p:blipFill>
          <a:blip r:embed="rId5" cstate="print"/>
          <a:srcRect/>
          <a:stretch>
            <a:fillRect/>
          </a:stretch>
        </p:blipFill>
        <p:spPr bwMode="auto">
          <a:xfrm>
            <a:off x="3000364" y="1447800"/>
            <a:ext cx="3048000" cy="5410200"/>
          </a:xfrm>
          <a:prstGeom prst="rect">
            <a:avLst/>
          </a:prstGeom>
          <a:noFill/>
        </p:spPr>
      </p:pic>
      <p:pic>
        <p:nvPicPr>
          <p:cNvPr id="2052" name="Picture 4" descr="C:\Users\Olga\Documents\Documenti_nuovi\Convegni 2013-14\City maps 2go\screen568x568 (5)_citymaps (3).jpeg"/>
          <p:cNvPicPr>
            <a:picLocks noChangeAspect="1" noChangeArrowheads="1"/>
          </p:cNvPicPr>
          <p:nvPr/>
        </p:nvPicPr>
        <p:blipFill>
          <a:blip r:embed="rId6" cstate="print"/>
          <a:srcRect/>
          <a:stretch>
            <a:fillRect/>
          </a:stretch>
        </p:blipFill>
        <p:spPr bwMode="auto">
          <a:xfrm>
            <a:off x="4572000" y="1447800"/>
            <a:ext cx="3048000" cy="5410200"/>
          </a:xfrm>
          <a:prstGeom prst="rect">
            <a:avLst/>
          </a:prstGeom>
          <a:noFill/>
        </p:spPr>
      </p:pic>
      <p:pic>
        <p:nvPicPr>
          <p:cNvPr id="2054" name="Picture 6" descr="C:\Users\Olga\Documents\Documenti_nuovi\Convegni 2013-14\City maps 2go\screen568x568 (5)_city maps (5).jpeg"/>
          <p:cNvPicPr>
            <a:picLocks noChangeAspect="1" noChangeArrowheads="1"/>
          </p:cNvPicPr>
          <p:nvPr/>
        </p:nvPicPr>
        <p:blipFill>
          <a:blip r:embed="rId7" cstate="print"/>
          <a:srcRect/>
          <a:stretch>
            <a:fillRect/>
          </a:stretch>
        </p:blipFill>
        <p:spPr bwMode="auto">
          <a:xfrm>
            <a:off x="6096000" y="1447800"/>
            <a:ext cx="3048000" cy="541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1+#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1+#ppt_w/2"/>
                                          </p:val>
                                        </p:tav>
                                        <p:tav tm="100000">
                                          <p:val>
                                            <p:strVal val="#ppt_x"/>
                                          </p:val>
                                        </p:tav>
                                      </p:tavLst>
                                    </p:anim>
                                    <p:anim calcmode="lin" valueType="num">
                                      <p:cBhvr additive="base">
                                        <p:cTn id="14" dur="500" fill="hold"/>
                                        <p:tgtEl>
                                          <p:spTgt spid="205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anim calcmode="lin" valueType="num">
                                      <p:cBhvr additive="base">
                                        <p:cTn id="19" dur="500" fill="hold"/>
                                        <p:tgtEl>
                                          <p:spTgt spid="2053"/>
                                        </p:tgtEl>
                                        <p:attrNameLst>
                                          <p:attrName>ppt_x</p:attrName>
                                        </p:attrNameLst>
                                      </p:cBhvr>
                                      <p:tavLst>
                                        <p:tav tm="0">
                                          <p:val>
                                            <p:strVal val="1+#ppt_w/2"/>
                                          </p:val>
                                        </p:tav>
                                        <p:tav tm="100000">
                                          <p:val>
                                            <p:strVal val="#ppt_x"/>
                                          </p:val>
                                        </p:tav>
                                      </p:tavLst>
                                    </p:anim>
                                    <p:anim calcmode="lin" valueType="num">
                                      <p:cBhvr additive="base">
                                        <p:cTn id="20" dur="500" fill="hold"/>
                                        <p:tgtEl>
                                          <p:spTgt spid="205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 calcmode="lin" valueType="num">
                                      <p:cBhvr additive="base">
                                        <p:cTn id="25" dur="500" fill="hold"/>
                                        <p:tgtEl>
                                          <p:spTgt spid="2052"/>
                                        </p:tgtEl>
                                        <p:attrNameLst>
                                          <p:attrName>ppt_x</p:attrName>
                                        </p:attrNameLst>
                                      </p:cBhvr>
                                      <p:tavLst>
                                        <p:tav tm="0">
                                          <p:val>
                                            <p:strVal val="1+#ppt_w/2"/>
                                          </p:val>
                                        </p:tav>
                                        <p:tav tm="100000">
                                          <p:val>
                                            <p:strVal val="#ppt_x"/>
                                          </p:val>
                                        </p:tav>
                                      </p:tavLst>
                                    </p:anim>
                                    <p:anim calcmode="lin" valueType="num">
                                      <p:cBhvr additive="base">
                                        <p:cTn id="26"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054"/>
                                        </p:tgtEl>
                                        <p:attrNameLst>
                                          <p:attrName>style.visibility</p:attrName>
                                        </p:attrNameLst>
                                      </p:cBhvr>
                                      <p:to>
                                        <p:strVal val="visible"/>
                                      </p:to>
                                    </p:set>
                                    <p:anim calcmode="lin" valueType="num">
                                      <p:cBhvr additive="base">
                                        <p:cTn id="31" dur="500" fill="hold"/>
                                        <p:tgtEl>
                                          <p:spTgt spid="2054"/>
                                        </p:tgtEl>
                                        <p:attrNameLst>
                                          <p:attrName>ppt_x</p:attrName>
                                        </p:attrNameLst>
                                      </p:cBhvr>
                                      <p:tavLst>
                                        <p:tav tm="0">
                                          <p:val>
                                            <p:strVal val="1+#ppt_w/2"/>
                                          </p:val>
                                        </p:tav>
                                        <p:tav tm="100000">
                                          <p:val>
                                            <p:strVal val="#ppt_x"/>
                                          </p:val>
                                        </p:tav>
                                      </p:tavLst>
                                    </p:anim>
                                    <p:anim calcmode="lin" valueType="num">
                                      <p:cBhvr additive="base">
                                        <p:cTn id="32" dur="500" fill="hold"/>
                                        <p:tgtEl>
                                          <p:spTgt spid="20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152400"/>
            <a:ext cx="8229600" cy="919146"/>
          </a:xfrm>
        </p:spPr>
        <p:txBody>
          <a:bodyPr/>
          <a:lstStyle/>
          <a:p>
            <a:r>
              <a:rPr lang="en-US" dirty="0" err="1" smtClean="0"/>
              <a:t>iSmeralda</a:t>
            </a:r>
            <a:endParaRPr lang="en-US" dirty="0"/>
          </a:p>
        </p:txBody>
      </p:sp>
      <p:pic>
        <p:nvPicPr>
          <p:cNvPr id="37891" name="Picture 3"/>
          <p:cNvPicPr>
            <a:picLocks noChangeAspect="1" noChangeArrowheads="1"/>
          </p:cNvPicPr>
          <p:nvPr/>
        </p:nvPicPr>
        <p:blipFill>
          <a:blip r:embed="rId3" cstate="print"/>
          <a:srcRect/>
          <a:stretch>
            <a:fillRect/>
          </a:stretch>
        </p:blipFill>
        <p:spPr bwMode="auto">
          <a:xfrm>
            <a:off x="0" y="992997"/>
            <a:ext cx="3304226" cy="5865003"/>
          </a:xfrm>
          <a:prstGeom prst="rect">
            <a:avLst/>
          </a:prstGeom>
          <a:noFill/>
          <a:ln w="9525">
            <a:noFill/>
            <a:miter lim="800000"/>
            <a:headEnd/>
            <a:tailEnd/>
          </a:ln>
          <a:effectLst/>
        </p:spPr>
      </p:pic>
      <p:pic>
        <p:nvPicPr>
          <p:cNvPr id="37892" name="Picture 4"/>
          <p:cNvPicPr>
            <a:picLocks noChangeAspect="1" noChangeArrowheads="1"/>
          </p:cNvPicPr>
          <p:nvPr/>
        </p:nvPicPr>
        <p:blipFill>
          <a:blip r:embed="rId4" cstate="print"/>
          <a:srcRect/>
          <a:stretch>
            <a:fillRect/>
          </a:stretch>
        </p:blipFill>
        <p:spPr bwMode="auto">
          <a:xfrm>
            <a:off x="1214414" y="1142984"/>
            <a:ext cx="3089946" cy="5484654"/>
          </a:xfrm>
          <a:prstGeom prst="rect">
            <a:avLst/>
          </a:prstGeom>
          <a:noFill/>
          <a:ln w="9525">
            <a:noFill/>
            <a:miter lim="800000"/>
            <a:headEnd/>
            <a:tailEnd/>
          </a:ln>
          <a:effectLst/>
        </p:spPr>
      </p:pic>
      <p:pic>
        <p:nvPicPr>
          <p:cNvPr id="37893" name="Picture 5"/>
          <p:cNvPicPr>
            <a:picLocks noChangeAspect="1" noChangeArrowheads="1"/>
          </p:cNvPicPr>
          <p:nvPr/>
        </p:nvPicPr>
        <p:blipFill>
          <a:blip r:embed="rId5" cstate="print"/>
          <a:srcRect/>
          <a:stretch>
            <a:fillRect/>
          </a:stretch>
        </p:blipFill>
        <p:spPr bwMode="auto">
          <a:xfrm>
            <a:off x="2571736" y="1310813"/>
            <a:ext cx="3125176" cy="5547187"/>
          </a:xfrm>
          <a:prstGeom prst="rect">
            <a:avLst/>
          </a:prstGeom>
          <a:noFill/>
          <a:ln w="9525">
            <a:noFill/>
            <a:miter lim="800000"/>
            <a:headEnd/>
            <a:tailEnd/>
          </a:ln>
          <a:effectLst/>
        </p:spPr>
      </p:pic>
      <p:pic>
        <p:nvPicPr>
          <p:cNvPr id="37894" name="Picture 6"/>
          <p:cNvPicPr>
            <a:picLocks noChangeAspect="1" noChangeArrowheads="1"/>
          </p:cNvPicPr>
          <p:nvPr/>
        </p:nvPicPr>
        <p:blipFill>
          <a:blip r:embed="rId6" cstate="print"/>
          <a:srcRect/>
          <a:stretch>
            <a:fillRect/>
          </a:stretch>
        </p:blipFill>
        <p:spPr bwMode="auto">
          <a:xfrm>
            <a:off x="3929058" y="1214422"/>
            <a:ext cx="3179480" cy="5643578"/>
          </a:xfrm>
          <a:prstGeom prst="rect">
            <a:avLst/>
          </a:prstGeom>
          <a:noFill/>
          <a:ln w="9525">
            <a:noFill/>
            <a:miter lim="800000"/>
            <a:headEnd/>
            <a:tailEnd/>
          </a:ln>
          <a:effectLst/>
        </p:spPr>
      </p:pic>
      <p:pic>
        <p:nvPicPr>
          <p:cNvPr id="37895" name="Picture 7"/>
          <p:cNvPicPr>
            <a:picLocks noChangeAspect="1" noChangeArrowheads="1"/>
          </p:cNvPicPr>
          <p:nvPr/>
        </p:nvPicPr>
        <p:blipFill>
          <a:blip r:embed="rId7" cstate="print"/>
          <a:srcRect/>
          <a:stretch>
            <a:fillRect/>
          </a:stretch>
        </p:blipFill>
        <p:spPr bwMode="auto">
          <a:xfrm>
            <a:off x="5931902" y="1156525"/>
            <a:ext cx="3212098" cy="57014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7891"/>
                                        </p:tgtEl>
                                        <p:attrNameLst>
                                          <p:attrName>style.visibility</p:attrName>
                                        </p:attrNameLst>
                                      </p:cBhvr>
                                      <p:to>
                                        <p:strVal val="visible"/>
                                      </p:to>
                                    </p:set>
                                    <p:anim calcmode="lin" valueType="num">
                                      <p:cBhvr additive="base">
                                        <p:cTn id="7" dur="500" fill="hold"/>
                                        <p:tgtEl>
                                          <p:spTgt spid="37891"/>
                                        </p:tgtEl>
                                        <p:attrNameLst>
                                          <p:attrName>ppt_x</p:attrName>
                                        </p:attrNameLst>
                                      </p:cBhvr>
                                      <p:tavLst>
                                        <p:tav tm="0">
                                          <p:val>
                                            <p:strVal val="0-#ppt_w/2"/>
                                          </p:val>
                                        </p:tav>
                                        <p:tav tm="100000">
                                          <p:val>
                                            <p:strVal val="#ppt_x"/>
                                          </p:val>
                                        </p:tav>
                                      </p:tavLst>
                                    </p:anim>
                                    <p:anim calcmode="lin" valueType="num">
                                      <p:cBhvr additive="base">
                                        <p:cTn id="8" dur="500" fill="hold"/>
                                        <p:tgtEl>
                                          <p:spTgt spid="3789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7892"/>
                                        </p:tgtEl>
                                        <p:attrNameLst>
                                          <p:attrName>style.visibility</p:attrName>
                                        </p:attrNameLst>
                                      </p:cBhvr>
                                      <p:to>
                                        <p:strVal val="visible"/>
                                      </p:to>
                                    </p:set>
                                    <p:anim calcmode="lin" valueType="num">
                                      <p:cBhvr additive="base">
                                        <p:cTn id="13" dur="500" fill="hold"/>
                                        <p:tgtEl>
                                          <p:spTgt spid="37892"/>
                                        </p:tgtEl>
                                        <p:attrNameLst>
                                          <p:attrName>ppt_x</p:attrName>
                                        </p:attrNameLst>
                                      </p:cBhvr>
                                      <p:tavLst>
                                        <p:tav tm="0">
                                          <p:val>
                                            <p:strVal val="0-#ppt_w/2"/>
                                          </p:val>
                                        </p:tav>
                                        <p:tav tm="100000">
                                          <p:val>
                                            <p:strVal val="#ppt_x"/>
                                          </p:val>
                                        </p:tav>
                                      </p:tavLst>
                                    </p:anim>
                                    <p:anim calcmode="lin" valueType="num">
                                      <p:cBhvr additive="base">
                                        <p:cTn id="14" dur="500" fill="hold"/>
                                        <p:tgtEl>
                                          <p:spTgt spid="3789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7893"/>
                                        </p:tgtEl>
                                        <p:attrNameLst>
                                          <p:attrName>style.visibility</p:attrName>
                                        </p:attrNameLst>
                                      </p:cBhvr>
                                      <p:to>
                                        <p:strVal val="visible"/>
                                      </p:to>
                                    </p:set>
                                    <p:anim calcmode="lin" valueType="num">
                                      <p:cBhvr additive="base">
                                        <p:cTn id="19" dur="500" fill="hold"/>
                                        <p:tgtEl>
                                          <p:spTgt spid="37893"/>
                                        </p:tgtEl>
                                        <p:attrNameLst>
                                          <p:attrName>ppt_x</p:attrName>
                                        </p:attrNameLst>
                                      </p:cBhvr>
                                      <p:tavLst>
                                        <p:tav tm="0">
                                          <p:val>
                                            <p:strVal val="0-#ppt_w/2"/>
                                          </p:val>
                                        </p:tav>
                                        <p:tav tm="100000">
                                          <p:val>
                                            <p:strVal val="#ppt_x"/>
                                          </p:val>
                                        </p:tav>
                                      </p:tavLst>
                                    </p:anim>
                                    <p:anim calcmode="lin" valueType="num">
                                      <p:cBhvr additive="base">
                                        <p:cTn id="20" dur="500" fill="hold"/>
                                        <p:tgtEl>
                                          <p:spTgt spid="3789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7894"/>
                                        </p:tgtEl>
                                        <p:attrNameLst>
                                          <p:attrName>style.visibility</p:attrName>
                                        </p:attrNameLst>
                                      </p:cBhvr>
                                      <p:to>
                                        <p:strVal val="visible"/>
                                      </p:to>
                                    </p:set>
                                    <p:anim calcmode="lin" valueType="num">
                                      <p:cBhvr additive="base">
                                        <p:cTn id="25" dur="500" fill="hold"/>
                                        <p:tgtEl>
                                          <p:spTgt spid="37894"/>
                                        </p:tgtEl>
                                        <p:attrNameLst>
                                          <p:attrName>ppt_x</p:attrName>
                                        </p:attrNameLst>
                                      </p:cBhvr>
                                      <p:tavLst>
                                        <p:tav tm="0">
                                          <p:val>
                                            <p:strVal val="0-#ppt_w/2"/>
                                          </p:val>
                                        </p:tav>
                                        <p:tav tm="100000">
                                          <p:val>
                                            <p:strVal val="#ppt_x"/>
                                          </p:val>
                                        </p:tav>
                                      </p:tavLst>
                                    </p:anim>
                                    <p:anim calcmode="lin" valueType="num">
                                      <p:cBhvr additive="base">
                                        <p:cTn id="26" dur="500" fill="hold"/>
                                        <p:tgtEl>
                                          <p:spTgt spid="3789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7895"/>
                                        </p:tgtEl>
                                        <p:attrNameLst>
                                          <p:attrName>style.visibility</p:attrName>
                                        </p:attrNameLst>
                                      </p:cBhvr>
                                      <p:to>
                                        <p:strVal val="visible"/>
                                      </p:to>
                                    </p:set>
                                    <p:anim calcmode="lin" valueType="num">
                                      <p:cBhvr additive="base">
                                        <p:cTn id="31" dur="500" fill="hold"/>
                                        <p:tgtEl>
                                          <p:spTgt spid="37895"/>
                                        </p:tgtEl>
                                        <p:attrNameLst>
                                          <p:attrName>ppt_x</p:attrName>
                                        </p:attrNameLst>
                                      </p:cBhvr>
                                      <p:tavLst>
                                        <p:tav tm="0">
                                          <p:val>
                                            <p:strVal val="0-#ppt_w/2"/>
                                          </p:val>
                                        </p:tav>
                                        <p:tav tm="100000">
                                          <p:val>
                                            <p:strVal val="#ppt_x"/>
                                          </p:val>
                                        </p:tav>
                                      </p:tavLst>
                                    </p:anim>
                                    <p:anim calcmode="lin" valueType="num">
                                      <p:cBhvr additive="base">
                                        <p:cTn id="32" dur="500" fill="hold"/>
                                        <p:tgtEl>
                                          <p:spTgt spid="378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152400"/>
            <a:ext cx="8229600" cy="847708"/>
          </a:xfrm>
        </p:spPr>
        <p:txBody>
          <a:bodyPr/>
          <a:lstStyle/>
          <a:p>
            <a:r>
              <a:rPr lang="en-US" dirty="0" smtClean="0"/>
              <a:t>Different degrees…</a:t>
            </a:r>
            <a:endParaRPr lang="en-US" dirty="0"/>
          </a:p>
        </p:txBody>
      </p:sp>
      <p:pic>
        <p:nvPicPr>
          <p:cNvPr id="38914" name="Picture 2"/>
          <p:cNvPicPr>
            <a:picLocks noChangeAspect="1" noChangeArrowheads="1"/>
          </p:cNvPicPr>
          <p:nvPr/>
        </p:nvPicPr>
        <p:blipFill>
          <a:blip r:embed="rId3" cstate="print"/>
          <a:srcRect/>
          <a:stretch>
            <a:fillRect/>
          </a:stretch>
        </p:blipFill>
        <p:spPr bwMode="auto">
          <a:xfrm>
            <a:off x="0" y="1000084"/>
            <a:ext cx="3300234" cy="5857916"/>
          </a:xfrm>
          <a:prstGeom prst="rect">
            <a:avLst/>
          </a:prstGeom>
          <a:noFill/>
          <a:ln w="9525">
            <a:noFill/>
            <a:miter lim="800000"/>
            <a:headEnd/>
            <a:tailEnd/>
          </a:ln>
          <a:effectLst/>
        </p:spPr>
      </p:pic>
      <p:pic>
        <p:nvPicPr>
          <p:cNvPr id="38916" name="Picture 4"/>
          <p:cNvPicPr>
            <a:picLocks noChangeAspect="1" noChangeArrowheads="1"/>
          </p:cNvPicPr>
          <p:nvPr/>
        </p:nvPicPr>
        <p:blipFill>
          <a:blip r:embed="rId4" cstate="print"/>
          <a:srcRect/>
          <a:stretch>
            <a:fillRect/>
          </a:stretch>
        </p:blipFill>
        <p:spPr bwMode="auto">
          <a:xfrm>
            <a:off x="1071538" y="1000108"/>
            <a:ext cx="3300221" cy="5857892"/>
          </a:xfrm>
          <a:prstGeom prst="rect">
            <a:avLst/>
          </a:prstGeom>
          <a:noFill/>
          <a:ln w="9525">
            <a:noFill/>
            <a:miter lim="800000"/>
            <a:headEnd/>
            <a:tailEnd/>
          </a:ln>
          <a:effectLst/>
        </p:spPr>
      </p:pic>
      <p:pic>
        <p:nvPicPr>
          <p:cNvPr id="38915" name="Picture 3"/>
          <p:cNvPicPr>
            <a:picLocks noChangeAspect="1" noChangeArrowheads="1"/>
          </p:cNvPicPr>
          <p:nvPr/>
        </p:nvPicPr>
        <p:blipFill>
          <a:blip r:embed="rId5" cstate="print"/>
          <a:srcRect/>
          <a:stretch>
            <a:fillRect/>
          </a:stretch>
        </p:blipFill>
        <p:spPr bwMode="auto">
          <a:xfrm>
            <a:off x="2214546" y="1000108"/>
            <a:ext cx="3300220" cy="5857892"/>
          </a:xfrm>
          <a:prstGeom prst="rect">
            <a:avLst/>
          </a:prstGeom>
          <a:noFill/>
          <a:ln w="9525">
            <a:noFill/>
            <a:miter lim="800000"/>
            <a:headEnd/>
            <a:tailEnd/>
          </a:ln>
          <a:effectLst/>
        </p:spPr>
      </p:pic>
      <p:pic>
        <p:nvPicPr>
          <p:cNvPr id="38917" name="Picture 5"/>
          <p:cNvPicPr>
            <a:picLocks noChangeAspect="1" noChangeArrowheads="1"/>
          </p:cNvPicPr>
          <p:nvPr/>
        </p:nvPicPr>
        <p:blipFill>
          <a:blip r:embed="rId6" cstate="print"/>
          <a:srcRect/>
          <a:stretch>
            <a:fillRect/>
          </a:stretch>
        </p:blipFill>
        <p:spPr bwMode="auto">
          <a:xfrm>
            <a:off x="3929058" y="1000107"/>
            <a:ext cx="3300221" cy="5857893"/>
          </a:xfrm>
          <a:prstGeom prst="rect">
            <a:avLst/>
          </a:prstGeom>
          <a:noFill/>
          <a:ln w="9525">
            <a:noFill/>
            <a:miter lim="800000"/>
            <a:headEnd/>
            <a:tailEnd/>
          </a:ln>
          <a:effectLst/>
        </p:spPr>
      </p:pic>
      <p:pic>
        <p:nvPicPr>
          <p:cNvPr id="38918" name="Picture 6"/>
          <p:cNvPicPr>
            <a:picLocks noChangeAspect="1" noChangeArrowheads="1"/>
          </p:cNvPicPr>
          <p:nvPr/>
        </p:nvPicPr>
        <p:blipFill>
          <a:blip r:embed="rId7" cstate="print"/>
          <a:srcRect/>
          <a:stretch>
            <a:fillRect/>
          </a:stretch>
        </p:blipFill>
        <p:spPr bwMode="auto">
          <a:xfrm>
            <a:off x="5810267" y="940624"/>
            <a:ext cx="3333733" cy="591737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0-#ppt_w/2"/>
                                          </p:val>
                                        </p:tav>
                                        <p:tav tm="100000">
                                          <p:val>
                                            <p:strVal val="#ppt_x"/>
                                          </p:val>
                                        </p:tav>
                                      </p:tavLst>
                                    </p:anim>
                                    <p:anim calcmode="lin" valueType="num">
                                      <p:cBhvr additive="base">
                                        <p:cTn id="8"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8916"/>
                                        </p:tgtEl>
                                        <p:attrNameLst>
                                          <p:attrName>style.visibility</p:attrName>
                                        </p:attrNameLst>
                                      </p:cBhvr>
                                      <p:to>
                                        <p:strVal val="visible"/>
                                      </p:to>
                                    </p:set>
                                    <p:anim calcmode="lin" valueType="num">
                                      <p:cBhvr additive="base">
                                        <p:cTn id="13" dur="500" fill="hold"/>
                                        <p:tgtEl>
                                          <p:spTgt spid="38916"/>
                                        </p:tgtEl>
                                        <p:attrNameLst>
                                          <p:attrName>ppt_x</p:attrName>
                                        </p:attrNameLst>
                                      </p:cBhvr>
                                      <p:tavLst>
                                        <p:tav tm="0">
                                          <p:val>
                                            <p:strVal val="0-#ppt_w/2"/>
                                          </p:val>
                                        </p:tav>
                                        <p:tav tm="100000">
                                          <p:val>
                                            <p:strVal val="#ppt_x"/>
                                          </p:val>
                                        </p:tav>
                                      </p:tavLst>
                                    </p:anim>
                                    <p:anim calcmode="lin" valueType="num">
                                      <p:cBhvr additive="base">
                                        <p:cTn id="14" dur="500" fill="hold"/>
                                        <p:tgtEl>
                                          <p:spTgt spid="389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8915"/>
                                        </p:tgtEl>
                                        <p:attrNameLst>
                                          <p:attrName>style.visibility</p:attrName>
                                        </p:attrNameLst>
                                      </p:cBhvr>
                                      <p:to>
                                        <p:strVal val="visible"/>
                                      </p:to>
                                    </p:set>
                                    <p:anim calcmode="lin" valueType="num">
                                      <p:cBhvr additive="base">
                                        <p:cTn id="19" dur="500" fill="hold"/>
                                        <p:tgtEl>
                                          <p:spTgt spid="38915"/>
                                        </p:tgtEl>
                                        <p:attrNameLst>
                                          <p:attrName>ppt_x</p:attrName>
                                        </p:attrNameLst>
                                      </p:cBhvr>
                                      <p:tavLst>
                                        <p:tav tm="0">
                                          <p:val>
                                            <p:strVal val="0-#ppt_w/2"/>
                                          </p:val>
                                        </p:tav>
                                        <p:tav tm="100000">
                                          <p:val>
                                            <p:strVal val="#ppt_x"/>
                                          </p:val>
                                        </p:tav>
                                      </p:tavLst>
                                    </p:anim>
                                    <p:anim calcmode="lin" valueType="num">
                                      <p:cBhvr additive="base">
                                        <p:cTn id="20" dur="500" fill="hold"/>
                                        <p:tgtEl>
                                          <p:spTgt spid="389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8917"/>
                                        </p:tgtEl>
                                        <p:attrNameLst>
                                          <p:attrName>style.visibility</p:attrName>
                                        </p:attrNameLst>
                                      </p:cBhvr>
                                      <p:to>
                                        <p:strVal val="visible"/>
                                      </p:to>
                                    </p:set>
                                    <p:anim calcmode="lin" valueType="num">
                                      <p:cBhvr additive="base">
                                        <p:cTn id="25" dur="500" fill="hold"/>
                                        <p:tgtEl>
                                          <p:spTgt spid="38917"/>
                                        </p:tgtEl>
                                        <p:attrNameLst>
                                          <p:attrName>ppt_x</p:attrName>
                                        </p:attrNameLst>
                                      </p:cBhvr>
                                      <p:tavLst>
                                        <p:tav tm="0">
                                          <p:val>
                                            <p:strVal val="0-#ppt_w/2"/>
                                          </p:val>
                                        </p:tav>
                                        <p:tav tm="100000">
                                          <p:val>
                                            <p:strVal val="#ppt_x"/>
                                          </p:val>
                                        </p:tav>
                                      </p:tavLst>
                                    </p:anim>
                                    <p:anim calcmode="lin" valueType="num">
                                      <p:cBhvr additive="base">
                                        <p:cTn id="26" dur="500" fill="hold"/>
                                        <p:tgtEl>
                                          <p:spTgt spid="3891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8918"/>
                                        </p:tgtEl>
                                        <p:attrNameLst>
                                          <p:attrName>style.visibility</p:attrName>
                                        </p:attrNameLst>
                                      </p:cBhvr>
                                      <p:to>
                                        <p:strVal val="visible"/>
                                      </p:to>
                                    </p:set>
                                    <p:anim calcmode="lin" valueType="num">
                                      <p:cBhvr additive="base">
                                        <p:cTn id="31" dur="500" fill="hold"/>
                                        <p:tgtEl>
                                          <p:spTgt spid="38918"/>
                                        </p:tgtEl>
                                        <p:attrNameLst>
                                          <p:attrName>ppt_x</p:attrName>
                                        </p:attrNameLst>
                                      </p:cBhvr>
                                      <p:tavLst>
                                        <p:tav tm="0">
                                          <p:val>
                                            <p:strVal val="0-#ppt_w/2"/>
                                          </p:val>
                                        </p:tav>
                                        <p:tav tm="100000">
                                          <p:val>
                                            <p:strVal val="#ppt_x"/>
                                          </p:val>
                                        </p:tav>
                                      </p:tavLst>
                                    </p:anim>
                                    <p:anim calcmode="lin" valueType="num">
                                      <p:cBhvr additive="base">
                                        <p:cTn id="32" dur="500" fill="hold"/>
                                        <p:tgtEl>
                                          <p:spTgt spid="389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en-US" dirty="0" smtClean="0"/>
              <a:t>Conclusions </a:t>
            </a:r>
            <a:endParaRPr lang="en-US" dirty="0"/>
          </a:p>
        </p:txBody>
      </p:sp>
      <p:sp>
        <p:nvSpPr>
          <p:cNvPr id="4" name="Ovale 3"/>
          <p:cNvSpPr/>
          <p:nvPr/>
        </p:nvSpPr>
        <p:spPr>
          <a:xfrm>
            <a:off x="285720" y="2285992"/>
            <a:ext cx="2391084"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lumMod val="10000"/>
                  </a:schemeClr>
                </a:solidFill>
              </a:rPr>
              <a:t>Types &amp; purpose</a:t>
            </a:r>
            <a:endParaRPr lang="en-US" sz="2400" dirty="0">
              <a:solidFill>
                <a:schemeClr val="bg1">
                  <a:lumMod val="10000"/>
                </a:schemeClr>
              </a:solidFill>
            </a:endParaRPr>
          </a:p>
        </p:txBody>
      </p:sp>
      <p:sp>
        <p:nvSpPr>
          <p:cNvPr id="5" name="CasellaDiTesto 4"/>
          <p:cNvSpPr txBox="1"/>
          <p:nvPr/>
        </p:nvSpPr>
        <p:spPr>
          <a:xfrm>
            <a:off x="3500430" y="1643050"/>
            <a:ext cx="1857388" cy="830997"/>
          </a:xfrm>
          <a:prstGeom prst="rect">
            <a:avLst/>
          </a:prstGeom>
          <a:solidFill>
            <a:srgbClr val="92D050"/>
          </a:solidFill>
          <a:ln w="28575">
            <a:solidFill>
              <a:srgbClr val="00B050"/>
            </a:solidFill>
          </a:ln>
        </p:spPr>
        <p:txBody>
          <a:bodyPr wrap="square" rtlCol="0">
            <a:spAutoFit/>
          </a:bodyPr>
          <a:lstStyle/>
          <a:p>
            <a:pPr algn="ctr"/>
            <a:r>
              <a:rPr lang="en-US" sz="2400" i="1" dirty="0" smtClean="0">
                <a:solidFill>
                  <a:schemeClr val="bg1"/>
                </a:solidFill>
              </a:rPr>
              <a:t>Genre system </a:t>
            </a:r>
            <a:endParaRPr lang="en-US" sz="2400" i="1" dirty="0"/>
          </a:p>
        </p:txBody>
      </p:sp>
      <p:sp>
        <p:nvSpPr>
          <p:cNvPr id="6" name="Ovale 5"/>
          <p:cNvSpPr/>
          <p:nvPr/>
        </p:nvSpPr>
        <p:spPr>
          <a:xfrm>
            <a:off x="6072198" y="2214554"/>
            <a:ext cx="2391084" cy="172819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lumMod val="10000"/>
                  </a:schemeClr>
                </a:solidFill>
              </a:rPr>
              <a:t>Audience</a:t>
            </a:r>
            <a:endParaRPr lang="en-US" sz="2400" dirty="0">
              <a:solidFill>
                <a:schemeClr val="bg1">
                  <a:lumMod val="10000"/>
                </a:schemeClr>
              </a:solidFill>
            </a:endParaRPr>
          </a:p>
        </p:txBody>
      </p:sp>
      <p:sp>
        <p:nvSpPr>
          <p:cNvPr id="7" name="CasellaDiTesto 6"/>
          <p:cNvSpPr txBox="1"/>
          <p:nvPr/>
        </p:nvSpPr>
        <p:spPr>
          <a:xfrm>
            <a:off x="2928926" y="4286256"/>
            <a:ext cx="2871770" cy="461665"/>
          </a:xfrm>
          <a:prstGeom prst="rect">
            <a:avLst/>
          </a:prstGeom>
          <a:solidFill>
            <a:srgbClr val="FFCC66"/>
          </a:solidFill>
          <a:ln w="28575">
            <a:solidFill>
              <a:srgbClr val="00B050"/>
            </a:solidFill>
          </a:ln>
        </p:spPr>
        <p:txBody>
          <a:bodyPr wrap="square" rtlCol="0">
            <a:spAutoFit/>
          </a:bodyPr>
          <a:lstStyle/>
          <a:p>
            <a:pPr algn="ctr"/>
            <a:r>
              <a:rPr lang="en-US" sz="2400" i="1" dirty="0" smtClean="0">
                <a:solidFill>
                  <a:schemeClr val="bg1">
                    <a:lumMod val="10000"/>
                  </a:schemeClr>
                </a:solidFill>
              </a:rPr>
              <a:t>Network of genres</a:t>
            </a:r>
            <a:endParaRPr lang="en-US" sz="2400" i="1" dirty="0">
              <a:solidFill>
                <a:schemeClr val="bg1">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4357694"/>
            <a:ext cx="5000628" cy="2143140"/>
          </a:xfrm>
        </p:spPr>
        <p:txBody>
          <a:bodyPr/>
          <a:lstStyle/>
          <a:p>
            <a:pPr>
              <a:buNone/>
            </a:pPr>
            <a:r>
              <a:rPr lang="en-US" dirty="0" smtClean="0"/>
              <a:t> 	THANK YOU VERY MUCH!!!</a:t>
            </a:r>
          </a:p>
          <a:p>
            <a:pPr>
              <a:buNone/>
            </a:pPr>
            <a:r>
              <a:rPr lang="en-US" dirty="0" smtClean="0"/>
              <a:t> 	Olga Denti</a:t>
            </a:r>
          </a:p>
          <a:p>
            <a:pPr>
              <a:buNone/>
            </a:pPr>
            <a:r>
              <a:rPr lang="en-US" dirty="0" smtClean="0"/>
              <a:t> 	University of Cagliari</a:t>
            </a:r>
          </a:p>
          <a:p>
            <a:pPr>
              <a:buNone/>
            </a:pPr>
            <a:r>
              <a:rPr lang="en-US" dirty="0" smtClean="0"/>
              <a:t>	</a:t>
            </a:r>
            <a:r>
              <a:rPr lang="en-US" dirty="0" smtClean="0">
                <a:hlinkClick r:id="rId3"/>
              </a:rPr>
              <a:t>odenti@unica.it</a:t>
            </a:r>
            <a:r>
              <a:rPr lang="en-US" dirty="0" smtClean="0"/>
              <a:t>  </a:t>
            </a:r>
          </a:p>
        </p:txBody>
      </p:sp>
      <p:sp>
        <p:nvSpPr>
          <p:cNvPr id="2" name="Titolo 1"/>
          <p:cNvSpPr>
            <a:spLocks noGrp="1"/>
          </p:cNvSpPr>
          <p:nvPr>
            <p:ph type="title"/>
          </p:nvPr>
        </p:nvSpPr>
        <p:spPr/>
        <p:txBody>
          <a:bodyPr>
            <a:normAutofit fontScale="90000"/>
          </a:bodyPr>
          <a:lstStyle/>
          <a:p>
            <a:r>
              <a:rPr lang="en-US" dirty="0" smtClean="0"/>
              <a:t>From Websites to Apps in 							Tourism Discourse</a:t>
            </a:r>
            <a:endParaRPr lang="en-US" dirty="0"/>
          </a:p>
        </p:txBody>
      </p:sp>
      <p:pic>
        <p:nvPicPr>
          <p:cNvPr id="4" name="Picture 2" descr="http://t3.gstatic.com/images?q=tbn:ANd9GcSfh6WSzqWpNXbtmCo-uTt3NNIYrICoesTEu5PFyIftGM-wLF7u"/>
          <p:cNvPicPr>
            <a:picLocks noChangeAspect="1" noChangeArrowheads="1"/>
          </p:cNvPicPr>
          <p:nvPr/>
        </p:nvPicPr>
        <p:blipFill>
          <a:blip r:embed="rId4" cstate="print"/>
          <a:srcRect/>
          <a:stretch>
            <a:fillRect/>
          </a:stretch>
        </p:blipFill>
        <p:spPr bwMode="auto">
          <a:xfrm>
            <a:off x="4714876" y="2857496"/>
            <a:ext cx="3933161" cy="2908430"/>
          </a:xfrm>
          <a:prstGeom prst="rect">
            <a:avLst/>
          </a:prstGeom>
          <a:noFill/>
        </p:spPr>
      </p:pic>
      <p:pic>
        <p:nvPicPr>
          <p:cNvPr id="5" name="Picture 7" descr="Img_0191"/>
          <p:cNvPicPr>
            <a:picLocks noChangeAspect="1" noChangeArrowheads="1"/>
          </p:cNvPicPr>
          <p:nvPr/>
        </p:nvPicPr>
        <p:blipFill>
          <a:blip r:embed="rId5" cstate="print"/>
          <a:srcRect/>
          <a:stretch>
            <a:fillRect/>
          </a:stretch>
        </p:blipFill>
        <p:spPr bwMode="auto">
          <a:xfrm>
            <a:off x="500034" y="1428736"/>
            <a:ext cx="3968448" cy="25822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214554"/>
            <a:ext cx="4471990" cy="3881446"/>
          </a:xfrm>
        </p:spPr>
        <p:txBody>
          <a:bodyPr>
            <a:normAutofit/>
          </a:bodyPr>
          <a:lstStyle/>
          <a:p>
            <a:r>
              <a:rPr lang="en-US" sz="2800" dirty="0" smtClean="0">
                <a:solidFill>
                  <a:schemeClr val="tx2">
                    <a:lumMod val="25000"/>
                  </a:schemeClr>
                </a:solidFill>
              </a:rPr>
              <a:t>Literature &amp; Methodology </a:t>
            </a:r>
          </a:p>
          <a:p>
            <a:r>
              <a:rPr lang="en-US" sz="2800" dirty="0" smtClean="0">
                <a:solidFill>
                  <a:schemeClr val="tx2">
                    <a:lumMod val="25000"/>
                  </a:schemeClr>
                </a:solidFill>
              </a:rPr>
              <a:t>Data</a:t>
            </a:r>
          </a:p>
          <a:p>
            <a:r>
              <a:rPr lang="en-US" sz="2800" dirty="0" smtClean="0">
                <a:solidFill>
                  <a:schemeClr val="tx2">
                    <a:lumMod val="25000"/>
                  </a:schemeClr>
                </a:solidFill>
              </a:rPr>
              <a:t>Institutional discourse</a:t>
            </a:r>
          </a:p>
          <a:p>
            <a:r>
              <a:rPr lang="en-US" sz="2800" dirty="0" smtClean="0">
                <a:solidFill>
                  <a:schemeClr val="tx2">
                    <a:lumMod val="25000"/>
                  </a:schemeClr>
                </a:solidFill>
              </a:rPr>
              <a:t>Apps as a genre</a:t>
            </a:r>
          </a:p>
          <a:p>
            <a:r>
              <a:rPr lang="en-US" sz="2800" dirty="0" smtClean="0">
                <a:solidFill>
                  <a:schemeClr val="tx2">
                    <a:lumMod val="25000"/>
                  </a:schemeClr>
                </a:solidFill>
              </a:rPr>
              <a:t>Conclusions</a:t>
            </a:r>
            <a:endParaRPr lang="en-US" sz="2800" dirty="0">
              <a:solidFill>
                <a:schemeClr val="tx2">
                  <a:lumMod val="25000"/>
                </a:schemeClr>
              </a:solidFill>
            </a:endParaRPr>
          </a:p>
        </p:txBody>
      </p:sp>
      <p:sp>
        <p:nvSpPr>
          <p:cNvPr id="2" name="Titolo 1"/>
          <p:cNvSpPr>
            <a:spLocks noGrp="1"/>
          </p:cNvSpPr>
          <p:nvPr>
            <p:ph type="title"/>
          </p:nvPr>
        </p:nvSpPr>
        <p:spPr>
          <a:xfrm>
            <a:off x="714348" y="357166"/>
            <a:ext cx="7572428" cy="1219200"/>
          </a:xfrm>
        </p:spPr>
        <p:txBody>
          <a:bodyPr>
            <a:normAutofit fontScale="90000"/>
          </a:bodyPr>
          <a:lstStyle/>
          <a:p>
            <a:r>
              <a:rPr dirty="0" smtClean="0">
                <a:solidFill>
                  <a:schemeClr val="accent2">
                    <a:lumMod val="25000"/>
                  </a:schemeClr>
                </a:solidFill>
              </a:rPr>
              <a:t>From Websites to Apps </a:t>
            </a:r>
            <a:br>
              <a:rPr dirty="0" smtClean="0">
                <a:solidFill>
                  <a:schemeClr val="accent2">
                    <a:lumMod val="25000"/>
                  </a:schemeClr>
                </a:solidFill>
              </a:rPr>
            </a:br>
            <a:r>
              <a:rPr dirty="0" smtClean="0">
                <a:solidFill>
                  <a:schemeClr val="accent2">
                    <a:lumMod val="25000"/>
                  </a:schemeClr>
                </a:solidFill>
              </a:rPr>
              <a:t>			in Tourism Discourse</a:t>
            </a:r>
            <a:endParaRPr lang="en-US"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4643438" y="2857496"/>
            <a:ext cx="3924300" cy="3105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85720" y="1357298"/>
            <a:ext cx="8401080" cy="5072098"/>
          </a:xfrm>
        </p:spPr>
        <p:txBody>
          <a:bodyPr>
            <a:normAutofit fontScale="92500"/>
          </a:bodyPr>
          <a:lstStyle/>
          <a:p>
            <a:pPr algn="just"/>
            <a:r>
              <a:rPr lang="en-US" u="sng" dirty="0" smtClean="0">
                <a:solidFill>
                  <a:schemeClr val="bg1">
                    <a:lumMod val="10000"/>
                  </a:schemeClr>
                </a:solidFill>
              </a:rPr>
              <a:t>DA &amp; Genre A</a:t>
            </a:r>
            <a:r>
              <a:rPr lang="en-US" dirty="0" smtClean="0">
                <a:solidFill>
                  <a:schemeClr val="bg1">
                    <a:lumMod val="10000"/>
                  </a:schemeClr>
                </a:solidFill>
              </a:rPr>
              <a:t> </a:t>
            </a:r>
            <a:r>
              <a:rPr lang="en-US" dirty="0" smtClean="0"/>
              <a:t>– </a:t>
            </a:r>
            <a:r>
              <a:rPr lang="en-US" dirty="0" err="1" smtClean="0"/>
              <a:t>Askehave</a:t>
            </a:r>
            <a:r>
              <a:rPr lang="en-US" dirty="0" smtClean="0"/>
              <a:t>, </a:t>
            </a:r>
            <a:r>
              <a:rPr lang="en-US" dirty="0" err="1" smtClean="0"/>
              <a:t>Ellerup</a:t>
            </a:r>
            <a:r>
              <a:rPr lang="en-US" dirty="0" smtClean="0"/>
              <a:t> Nielsen (2004, 2005), Bhatia (2005), </a:t>
            </a:r>
            <a:r>
              <a:rPr lang="en-US" dirty="0" err="1" smtClean="0"/>
              <a:t>Bruns</a:t>
            </a:r>
            <a:r>
              <a:rPr lang="en-US" dirty="0" smtClean="0"/>
              <a:t> (2008), </a:t>
            </a:r>
            <a:r>
              <a:rPr lang="en-US" dirty="0" err="1" smtClean="0"/>
              <a:t>Campagna</a:t>
            </a:r>
            <a:r>
              <a:rPr lang="en-US" dirty="0" smtClean="0"/>
              <a:t>, </a:t>
            </a:r>
            <a:r>
              <a:rPr lang="en-US" dirty="0" err="1" smtClean="0"/>
              <a:t>Garzone</a:t>
            </a:r>
            <a:r>
              <a:rPr lang="en-US" dirty="0" smtClean="0"/>
              <a:t>, </a:t>
            </a:r>
            <a:r>
              <a:rPr lang="en-US" dirty="0" err="1" smtClean="0"/>
              <a:t>Ilie</a:t>
            </a:r>
            <a:r>
              <a:rPr lang="en-US" dirty="0" smtClean="0"/>
              <a:t> &amp; </a:t>
            </a:r>
            <a:r>
              <a:rPr lang="en-US" dirty="0" smtClean="0"/>
              <a:t>Rowley-</a:t>
            </a:r>
            <a:r>
              <a:rPr lang="en-US" dirty="0" err="1" smtClean="0"/>
              <a:t>Jolivet</a:t>
            </a:r>
            <a:r>
              <a:rPr lang="en-US" dirty="0" smtClean="0"/>
              <a:t> (2012), </a:t>
            </a:r>
            <a:r>
              <a:rPr lang="en-US" dirty="0" err="1" smtClean="0"/>
              <a:t>Catenaccio</a:t>
            </a:r>
            <a:r>
              <a:rPr lang="en-US" dirty="0" smtClean="0"/>
              <a:t> (2012), </a:t>
            </a:r>
            <a:r>
              <a:rPr lang="en-US" dirty="0" err="1" smtClean="0"/>
              <a:t>Garzone</a:t>
            </a:r>
            <a:r>
              <a:rPr lang="en-US" dirty="0" smtClean="0"/>
              <a:t> (2007), </a:t>
            </a:r>
            <a:r>
              <a:rPr lang="en-US" dirty="0" err="1" smtClean="0"/>
              <a:t>Garzone</a:t>
            </a:r>
            <a:r>
              <a:rPr lang="en-US" dirty="0" smtClean="0"/>
              <a:t> </a:t>
            </a:r>
            <a:r>
              <a:rPr lang="en-US" i="1" dirty="0" smtClean="0"/>
              <a:t>et al</a:t>
            </a:r>
            <a:r>
              <a:rPr lang="en-US" dirty="0" smtClean="0"/>
              <a:t>. (</a:t>
            </a:r>
            <a:r>
              <a:rPr lang="en-US" dirty="0" smtClean="0"/>
              <a:t>2007, 2010), </a:t>
            </a:r>
            <a:r>
              <a:rPr lang="en-US" dirty="0" err="1" smtClean="0"/>
              <a:t>Gotti</a:t>
            </a:r>
            <a:r>
              <a:rPr lang="en-US" dirty="0" smtClean="0"/>
              <a:t> (2005), </a:t>
            </a:r>
            <a:r>
              <a:rPr lang="en-US" dirty="0" err="1" smtClean="0"/>
              <a:t>Landow</a:t>
            </a:r>
            <a:r>
              <a:rPr lang="en-US" dirty="0" smtClean="0"/>
              <a:t> (2005), Lemke (2002 </a:t>
            </a:r>
            <a:r>
              <a:rPr lang="en-US" dirty="0" err="1" smtClean="0"/>
              <a:t>a,b</a:t>
            </a:r>
            <a:r>
              <a:rPr lang="en-US" dirty="0" smtClean="0"/>
              <a:t>, 2003, 2005, 2009), Swales (1990, 2004) </a:t>
            </a:r>
          </a:p>
          <a:p>
            <a:pPr algn="just"/>
            <a:r>
              <a:rPr lang="en-US" u="sng" dirty="0" smtClean="0">
                <a:solidFill>
                  <a:schemeClr val="bg1">
                    <a:lumMod val="10000"/>
                  </a:schemeClr>
                </a:solidFill>
              </a:rPr>
              <a:t>Institutional Discourse</a:t>
            </a:r>
            <a:r>
              <a:rPr lang="en-US" dirty="0" smtClean="0">
                <a:solidFill>
                  <a:schemeClr val="bg1">
                    <a:lumMod val="10000"/>
                  </a:schemeClr>
                </a:solidFill>
              </a:rPr>
              <a:t> </a:t>
            </a:r>
            <a:r>
              <a:rPr lang="en-US" dirty="0" smtClean="0"/>
              <a:t>– </a:t>
            </a:r>
            <a:r>
              <a:rPr lang="en-US" dirty="0" err="1" smtClean="0"/>
              <a:t>Evangelisti</a:t>
            </a:r>
            <a:r>
              <a:rPr lang="en-US" dirty="0" smtClean="0"/>
              <a:t> </a:t>
            </a:r>
            <a:r>
              <a:rPr lang="en-US" dirty="0" err="1" smtClean="0"/>
              <a:t>Allori</a:t>
            </a:r>
            <a:r>
              <a:rPr lang="en-US" dirty="0" smtClean="0"/>
              <a:t> &amp; </a:t>
            </a:r>
            <a:r>
              <a:rPr lang="en-US" dirty="0" err="1" smtClean="0"/>
              <a:t>Garzone</a:t>
            </a:r>
            <a:r>
              <a:rPr lang="en-US" dirty="0" smtClean="0"/>
              <a:t> (2010), </a:t>
            </a:r>
            <a:r>
              <a:rPr lang="en-US" dirty="0" err="1" smtClean="0"/>
              <a:t>Fairclough</a:t>
            </a:r>
            <a:r>
              <a:rPr lang="en-US" dirty="0" smtClean="0"/>
              <a:t> (1992, 1995 </a:t>
            </a:r>
            <a:r>
              <a:rPr lang="en-US" dirty="0" err="1" smtClean="0"/>
              <a:t>a,b</a:t>
            </a:r>
            <a:r>
              <a:rPr lang="en-US" dirty="0" smtClean="0"/>
              <a:t>), </a:t>
            </a:r>
            <a:r>
              <a:rPr lang="en-US" dirty="0" err="1" smtClean="0"/>
              <a:t>Mayr</a:t>
            </a:r>
            <a:r>
              <a:rPr lang="en-US" dirty="0" smtClean="0"/>
              <a:t> (2008), </a:t>
            </a:r>
            <a:r>
              <a:rPr lang="en-US" dirty="0" err="1" smtClean="0"/>
              <a:t>Sarangi</a:t>
            </a:r>
            <a:r>
              <a:rPr lang="en-US" dirty="0" smtClean="0"/>
              <a:t> &amp; Roberts (1999), Van </a:t>
            </a:r>
            <a:r>
              <a:rPr lang="en-US" dirty="0" err="1" smtClean="0"/>
              <a:t>Dijk</a:t>
            </a:r>
            <a:r>
              <a:rPr lang="en-US" dirty="0" smtClean="0"/>
              <a:t> (1993 </a:t>
            </a:r>
            <a:r>
              <a:rPr lang="en-US" dirty="0" err="1" smtClean="0"/>
              <a:t>a,b</a:t>
            </a:r>
            <a:r>
              <a:rPr lang="en-US" dirty="0" smtClean="0"/>
              <a:t>, 2003); </a:t>
            </a:r>
            <a:r>
              <a:rPr lang="en-US" dirty="0" err="1" smtClean="0"/>
              <a:t>Wodak</a:t>
            </a:r>
            <a:r>
              <a:rPr lang="en-US" dirty="0" smtClean="0"/>
              <a:t> (206), </a:t>
            </a:r>
            <a:r>
              <a:rPr lang="en-US" dirty="0" err="1" smtClean="0"/>
              <a:t>Wodak</a:t>
            </a:r>
            <a:r>
              <a:rPr lang="en-US" dirty="0" smtClean="0"/>
              <a:t> </a:t>
            </a:r>
            <a:r>
              <a:rPr lang="en-US" i="1" dirty="0" smtClean="0"/>
              <a:t>et al. </a:t>
            </a:r>
            <a:r>
              <a:rPr lang="en-US" dirty="0" smtClean="0"/>
              <a:t>(1999, 2005, 2007) </a:t>
            </a:r>
          </a:p>
          <a:p>
            <a:pPr algn="just"/>
            <a:r>
              <a:rPr lang="en-US" u="sng" dirty="0" smtClean="0">
                <a:solidFill>
                  <a:schemeClr val="bg1">
                    <a:lumMod val="10000"/>
                  </a:schemeClr>
                </a:solidFill>
              </a:rPr>
              <a:t>Tourism &amp; Tourism Discourse</a:t>
            </a:r>
            <a:r>
              <a:rPr lang="en-US" dirty="0" smtClean="0">
                <a:solidFill>
                  <a:schemeClr val="bg1">
                    <a:lumMod val="10000"/>
                  </a:schemeClr>
                </a:solidFill>
              </a:rPr>
              <a:t> </a:t>
            </a:r>
            <a:r>
              <a:rPr lang="en-US" dirty="0" smtClean="0"/>
              <a:t>– Brown &amp; Chalmers (2003), Bums &amp; </a:t>
            </a:r>
            <a:r>
              <a:rPr lang="en-US" dirty="0" err="1" smtClean="0"/>
              <a:t>Novelli</a:t>
            </a:r>
            <a:r>
              <a:rPr lang="en-US" dirty="0" smtClean="0"/>
              <a:t> (2006), </a:t>
            </a:r>
            <a:r>
              <a:rPr lang="en-US" dirty="0" err="1" smtClean="0"/>
              <a:t>Dann</a:t>
            </a:r>
            <a:r>
              <a:rPr lang="en-US" dirty="0" smtClean="0"/>
              <a:t> (2004, 2012), </a:t>
            </a:r>
            <a:r>
              <a:rPr lang="en-US" dirty="0" err="1" smtClean="0"/>
              <a:t>Jansson</a:t>
            </a:r>
            <a:r>
              <a:rPr lang="en-US" dirty="0" smtClean="0"/>
              <a:t> (2002), Xiang &amp; </a:t>
            </a:r>
            <a:r>
              <a:rPr lang="en-US" dirty="0" err="1" smtClean="0"/>
              <a:t>Gretzel</a:t>
            </a:r>
            <a:r>
              <a:rPr lang="en-US" dirty="0" smtClean="0"/>
              <a:t> (2010), McCabe (2008, forthcoming), </a:t>
            </a:r>
            <a:r>
              <a:rPr lang="en-US" dirty="0" err="1" smtClean="0"/>
              <a:t>Mahmood</a:t>
            </a:r>
            <a:r>
              <a:rPr lang="en-US" dirty="0" smtClean="0"/>
              <a:t> &amp; Bin Abdul Salam (2013)</a:t>
            </a:r>
          </a:p>
        </p:txBody>
      </p:sp>
      <p:sp>
        <p:nvSpPr>
          <p:cNvPr id="2" name="Titolo 1"/>
          <p:cNvSpPr>
            <a:spLocks noGrp="1"/>
          </p:cNvSpPr>
          <p:nvPr>
            <p:ph type="title"/>
          </p:nvPr>
        </p:nvSpPr>
        <p:spPr>
          <a:xfrm>
            <a:off x="457200" y="152400"/>
            <a:ext cx="8229600" cy="990584"/>
          </a:xfrm>
        </p:spPr>
        <p:txBody>
          <a:bodyPr/>
          <a:lstStyle/>
          <a:p>
            <a:r>
              <a:rPr lang="en-US" dirty="0" smtClean="0">
                <a:solidFill>
                  <a:schemeClr val="tx1"/>
                </a:solidFill>
              </a:rPr>
              <a:t>Literature &amp; Methodology</a:t>
            </a:r>
            <a:endParaRPr lang="en-US"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357298"/>
            <a:ext cx="8229600" cy="5143536"/>
          </a:xfrm>
        </p:spPr>
        <p:txBody>
          <a:bodyPr>
            <a:normAutofit fontScale="92500" lnSpcReduction="20000"/>
          </a:bodyPr>
          <a:lstStyle/>
          <a:p>
            <a:pPr lvl="0"/>
            <a:r>
              <a:rPr lang="en-GB" u="sng" dirty="0" smtClean="0"/>
              <a:t>Navigation/Directional Services </a:t>
            </a:r>
            <a:r>
              <a:rPr lang="en-GB" dirty="0" smtClean="0">
                <a:solidFill>
                  <a:schemeClr val="bg1">
                    <a:lumMod val="10000"/>
                  </a:schemeClr>
                </a:solidFill>
              </a:rPr>
              <a:t>– location-based services (e.g. </a:t>
            </a:r>
            <a:r>
              <a:rPr lang="en-GB" dirty="0" err="1" smtClean="0">
                <a:solidFill>
                  <a:schemeClr val="bg1">
                    <a:lumMod val="10000"/>
                  </a:schemeClr>
                </a:solidFill>
              </a:rPr>
              <a:t>Skyscanner</a:t>
            </a:r>
            <a:r>
              <a:rPr lang="en-GB" dirty="0" smtClean="0">
                <a:solidFill>
                  <a:schemeClr val="bg1">
                    <a:lumMod val="10000"/>
                  </a:schemeClr>
                </a:solidFill>
              </a:rPr>
              <a:t>, United Airlines, </a:t>
            </a:r>
            <a:r>
              <a:rPr lang="en-GB" dirty="0" err="1" smtClean="0">
                <a:solidFill>
                  <a:schemeClr val="bg1">
                    <a:lumMod val="10000"/>
                  </a:schemeClr>
                </a:solidFill>
              </a:rPr>
              <a:t>Sardegna</a:t>
            </a:r>
            <a:r>
              <a:rPr lang="en-GB" dirty="0" smtClean="0">
                <a:solidFill>
                  <a:schemeClr val="bg1">
                    <a:lumMod val="10000"/>
                  </a:schemeClr>
                </a:solidFill>
              </a:rPr>
              <a:t> App, </a:t>
            </a:r>
            <a:r>
              <a:rPr lang="en-GB" dirty="0" err="1" smtClean="0">
                <a:solidFill>
                  <a:schemeClr val="bg1">
                    <a:lumMod val="10000"/>
                  </a:schemeClr>
                </a:solidFill>
              </a:rPr>
              <a:t>iSmeralda</a:t>
            </a:r>
            <a:r>
              <a:rPr lang="en-GB" dirty="0" smtClean="0">
                <a:solidFill>
                  <a:schemeClr val="bg1">
                    <a:lumMod val="10000"/>
                  </a:schemeClr>
                </a:solidFill>
              </a:rPr>
              <a:t>, </a:t>
            </a:r>
            <a:r>
              <a:rPr lang="en-GB" dirty="0" err="1" smtClean="0">
                <a:solidFill>
                  <a:schemeClr val="bg1">
                    <a:lumMod val="10000"/>
                  </a:schemeClr>
                </a:solidFill>
              </a:rPr>
              <a:t>TripAdvisor</a:t>
            </a:r>
            <a:r>
              <a:rPr lang="en-GB" dirty="0" smtClean="0">
                <a:solidFill>
                  <a:schemeClr val="bg1">
                    <a:lumMod val="10000"/>
                  </a:schemeClr>
                </a:solidFill>
              </a:rPr>
              <a:t>). </a:t>
            </a:r>
            <a:endParaRPr lang="it-IT" dirty="0" smtClean="0">
              <a:solidFill>
                <a:schemeClr val="bg1">
                  <a:lumMod val="10000"/>
                </a:schemeClr>
              </a:solidFill>
            </a:endParaRPr>
          </a:p>
          <a:p>
            <a:pPr lvl="0"/>
            <a:r>
              <a:rPr lang="en-GB" u="sng" dirty="0" smtClean="0"/>
              <a:t>Social</a:t>
            </a:r>
            <a:r>
              <a:rPr lang="en-GB" dirty="0" smtClean="0">
                <a:solidFill>
                  <a:schemeClr val="bg1">
                    <a:lumMod val="10000"/>
                  </a:schemeClr>
                </a:solidFill>
              </a:rPr>
              <a:t> – sharing, collaborating, communicating the tourist experience (e.g., texting, Skype, </a:t>
            </a:r>
            <a:r>
              <a:rPr lang="en-GB" dirty="0" err="1" smtClean="0">
                <a:solidFill>
                  <a:schemeClr val="bg1">
                    <a:lumMod val="10000"/>
                  </a:schemeClr>
                </a:solidFill>
              </a:rPr>
              <a:t>Facebook</a:t>
            </a:r>
            <a:r>
              <a:rPr lang="en-GB" dirty="0" smtClean="0">
                <a:solidFill>
                  <a:schemeClr val="bg1">
                    <a:lumMod val="10000"/>
                  </a:schemeClr>
                </a:solidFill>
              </a:rPr>
              <a:t>, Twitter). </a:t>
            </a:r>
            <a:endParaRPr lang="it-IT" dirty="0" smtClean="0">
              <a:solidFill>
                <a:schemeClr val="bg1">
                  <a:lumMod val="10000"/>
                </a:schemeClr>
              </a:solidFill>
            </a:endParaRPr>
          </a:p>
          <a:p>
            <a:pPr lvl="0"/>
            <a:r>
              <a:rPr lang="en-GB" u="sng" dirty="0" smtClean="0"/>
              <a:t>Mobile</a:t>
            </a:r>
            <a:r>
              <a:rPr lang="en-GB" dirty="0" smtClean="0"/>
              <a:t> </a:t>
            </a:r>
            <a:r>
              <a:rPr lang="en-GB" u="sng" dirty="0" smtClean="0"/>
              <a:t>Marketing</a:t>
            </a:r>
            <a:r>
              <a:rPr lang="en-GB" dirty="0" smtClean="0"/>
              <a:t> </a:t>
            </a:r>
            <a:r>
              <a:rPr lang="en-GB" dirty="0" smtClean="0">
                <a:solidFill>
                  <a:schemeClr val="bg1">
                    <a:lumMod val="10000"/>
                  </a:schemeClr>
                </a:solidFill>
              </a:rPr>
              <a:t>– coupons, contests, etc. (e.g. </a:t>
            </a:r>
            <a:r>
              <a:rPr lang="en-GB" dirty="0" err="1" smtClean="0">
                <a:solidFill>
                  <a:schemeClr val="bg1">
                    <a:lumMod val="10000"/>
                  </a:schemeClr>
                </a:solidFill>
              </a:rPr>
              <a:t>Groupon</a:t>
            </a:r>
            <a:r>
              <a:rPr lang="en-GB" dirty="0" smtClean="0">
                <a:solidFill>
                  <a:schemeClr val="bg1">
                    <a:lumMod val="10000"/>
                  </a:schemeClr>
                </a:solidFill>
              </a:rPr>
              <a:t>). </a:t>
            </a:r>
            <a:endParaRPr lang="it-IT" dirty="0" smtClean="0">
              <a:solidFill>
                <a:schemeClr val="bg1">
                  <a:lumMod val="10000"/>
                </a:schemeClr>
              </a:solidFill>
            </a:endParaRPr>
          </a:p>
          <a:p>
            <a:pPr lvl="0"/>
            <a:r>
              <a:rPr lang="en-GB" u="sng" dirty="0" smtClean="0"/>
              <a:t>Security/Emergency</a:t>
            </a:r>
            <a:r>
              <a:rPr lang="en-GB" dirty="0" smtClean="0">
                <a:solidFill>
                  <a:schemeClr val="bg1">
                    <a:lumMod val="10000"/>
                  </a:schemeClr>
                </a:solidFill>
              </a:rPr>
              <a:t> – emergency locator services, weather alerts. </a:t>
            </a:r>
            <a:endParaRPr lang="it-IT" dirty="0" smtClean="0">
              <a:solidFill>
                <a:schemeClr val="bg1">
                  <a:lumMod val="10000"/>
                </a:schemeClr>
              </a:solidFill>
            </a:endParaRPr>
          </a:p>
          <a:p>
            <a:pPr lvl="0"/>
            <a:r>
              <a:rPr lang="en-GB" u="sng" dirty="0" smtClean="0"/>
              <a:t>Transactional</a:t>
            </a:r>
            <a:r>
              <a:rPr lang="en-GB" dirty="0" smtClean="0">
                <a:solidFill>
                  <a:schemeClr val="bg1">
                    <a:lumMod val="10000"/>
                  </a:schemeClr>
                </a:solidFill>
              </a:rPr>
              <a:t> – a transaction of some kind.</a:t>
            </a:r>
            <a:endParaRPr lang="it-IT" dirty="0" smtClean="0">
              <a:solidFill>
                <a:schemeClr val="bg1">
                  <a:lumMod val="10000"/>
                </a:schemeClr>
              </a:solidFill>
            </a:endParaRPr>
          </a:p>
          <a:p>
            <a:pPr lvl="0"/>
            <a:r>
              <a:rPr lang="en-GB" u="sng" dirty="0" smtClean="0"/>
              <a:t>Entertainment</a:t>
            </a:r>
            <a:r>
              <a:rPr lang="en-GB" dirty="0" smtClean="0">
                <a:solidFill>
                  <a:schemeClr val="bg1">
                    <a:lumMod val="10000"/>
                  </a:schemeClr>
                </a:solidFill>
              </a:rPr>
              <a:t> – e.g., games and location-based social-networking apps (e.g., </a:t>
            </a:r>
            <a:r>
              <a:rPr lang="en-GB" dirty="0" err="1" smtClean="0">
                <a:solidFill>
                  <a:schemeClr val="bg1">
                    <a:lumMod val="10000"/>
                  </a:schemeClr>
                </a:solidFill>
              </a:rPr>
              <a:t>Gowalla</a:t>
            </a:r>
            <a:r>
              <a:rPr lang="en-GB" dirty="0" smtClean="0">
                <a:solidFill>
                  <a:schemeClr val="bg1">
                    <a:lumMod val="10000"/>
                  </a:schemeClr>
                </a:solidFill>
              </a:rPr>
              <a:t>).</a:t>
            </a:r>
            <a:endParaRPr lang="it-IT" dirty="0" smtClean="0">
              <a:solidFill>
                <a:schemeClr val="bg1">
                  <a:lumMod val="10000"/>
                </a:schemeClr>
              </a:solidFill>
            </a:endParaRPr>
          </a:p>
          <a:p>
            <a:pPr lvl="0"/>
            <a:r>
              <a:rPr lang="en-GB" u="sng" dirty="0" smtClean="0"/>
              <a:t>Information</a:t>
            </a:r>
            <a:r>
              <a:rPr lang="en-GB" dirty="0" smtClean="0">
                <a:solidFill>
                  <a:schemeClr val="bg1">
                    <a:lumMod val="10000"/>
                  </a:schemeClr>
                </a:solidFill>
              </a:rPr>
              <a:t> – tourism info, travel planning and reservations, translator/money conversion apps (e.g., Babylon and XE, Booking/Airbnb; Sardinian Monuments; Sardinia Mobile Reference; </a:t>
            </a:r>
            <a:r>
              <a:rPr lang="en-GB" dirty="0" err="1" smtClean="0">
                <a:solidFill>
                  <a:schemeClr val="bg1">
                    <a:lumMod val="10000"/>
                  </a:schemeClr>
                </a:solidFill>
              </a:rPr>
              <a:t>Buzzd</a:t>
            </a:r>
            <a:r>
              <a:rPr lang="en-GB" dirty="0" smtClean="0">
                <a:solidFill>
                  <a:schemeClr val="bg1">
                    <a:lumMod val="10000"/>
                  </a:schemeClr>
                </a:solidFill>
              </a:rPr>
              <a:t>)</a:t>
            </a:r>
            <a:endParaRPr lang="it-IT" dirty="0" smtClean="0">
              <a:solidFill>
                <a:schemeClr val="bg1">
                  <a:lumMod val="10000"/>
                </a:schemeClr>
              </a:solidFill>
            </a:endParaRPr>
          </a:p>
        </p:txBody>
      </p:sp>
      <p:sp>
        <p:nvSpPr>
          <p:cNvPr id="2" name="Titolo 1"/>
          <p:cNvSpPr>
            <a:spLocks noGrp="1"/>
          </p:cNvSpPr>
          <p:nvPr>
            <p:ph type="title"/>
          </p:nvPr>
        </p:nvSpPr>
        <p:spPr/>
        <p:txBody>
          <a:bodyPr/>
          <a:lstStyle/>
          <a:p>
            <a:r>
              <a:rPr lang="en-US" dirty="0" smtClean="0">
                <a:solidFill>
                  <a:schemeClr val="tx1"/>
                </a:solidFill>
              </a:rPr>
              <a:t>Data</a:t>
            </a:r>
            <a:endParaRPr lang="en-US"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r>
              <a:rPr lang="en-US" dirty="0" smtClean="0">
                <a:solidFill>
                  <a:schemeClr val="bg1">
                    <a:lumMod val="10000"/>
                  </a:schemeClr>
                </a:solidFill>
              </a:rPr>
              <a:t>The design of an app – a blend of the following variables: </a:t>
            </a:r>
          </a:p>
          <a:p>
            <a:pPr>
              <a:buFont typeface="Wingdings" pitchFamily="2" charset="2"/>
              <a:buChar char="Ø"/>
            </a:pPr>
            <a:r>
              <a:rPr lang="en-US" dirty="0" smtClean="0"/>
              <a:t>Degree of engagement with technology </a:t>
            </a:r>
          </a:p>
          <a:p>
            <a:pPr>
              <a:buFont typeface="Wingdings" pitchFamily="2" charset="2"/>
              <a:buChar char="Ø"/>
            </a:pPr>
            <a:r>
              <a:rPr lang="en-US" dirty="0" smtClean="0"/>
              <a:t>Features of customers/travelers</a:t>
            </a:r>
          </a:p>
          <a:p>
            <a:pPr>
              <a:buFont typeface="Wingdings" pitchFamily="2" charset="2"/>
              <a:buChar char="Ø"/>
            </a:pPr>
            <a:r>
              <a:rPr lang="en-US" dirty="0" smtClean="0"/>
              <a:t>Timing </a:t>
            </a:r>
          </a:p>
          <a:p>
            <a:pPr>
              <a:buFont typeface="Wingdings" pitchFamily="2" charset="2"/>
              <a:buChar char="Ø"/>
            </a:pPr>
            <a:r>
              <a:rPr lang="en-US" dirty="0" smtClean="0"/>
              <a:t>Types of info and functions</a:t>
            </a:r>
          </a:p>
          <a:p>
            <a:pPr>
              <a:buFont typeface="Wingdings" pitchFamily="2" charset="2"/>
              <a:buChar char="Ø"/>
            </a:pPr>
            <a:r>
              <a:rPr lang="en-US" dirty="0" smtClean="0"/>
              <a:t>Access channels</a:t>
            </a:r>
          </a:p>
          <a:p>
            <a:pPr>
              <a:buFont typeface="Wingdings" pitchFamily="2" charset="2"/>
              <a:buChar char="Ø"/>
            </a:pPr>
            <a:endParaRPr lang="en-US" dirty="0"/>
          </a:p>
        </p:txBody>
      </p:sp>
      <p:sp>
        <p:nvSpPr>
          <p:cNvPr id="3" name="Titolo 2"/>
          <p:cNvSpPr>
            <a:spLocks noGrp="1"/>
          </p:cNvSpPr>
          <p:nvPr>
            <p:ph type="title"/>
          </p:nvPr>
        </p:nvSpPr>
        <p:spPr/>
        <p:txBody>
          <a:bodyPr/>
          <a:lstStyle/>
          <a:p>
            <a:r>
              <a:rPr lang="en-US" dirty="0" smtClean="0"/>
              <a:t>Variables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r>
              <a:rPr lang="en-US" dirty="0" smtClean="0">
                <a:solidFill>
                  <a:schemeClr val="bg1">
                    <a:lumMod val="10000"/>
                  </a:schemeClr>
                </a:solidFill>
              </a:rPr>
              <a:t>Institutional &amp; professional discourse </a:t>
            </a:r>
          </a:p>
          <a:p>
            <a:r>
              <a:rPr lang="en-US" dirty="0" smtClean="0"/>
              <a:t>Culture</a:t>
            </a:r>
          </a:p>
          <a:p>
            <a:r>
              <a:rPr lang="en-US" dirty="0" err="1" smtClean="0">
                <a:solidFill>
                  <a:schemeClr val="bg1">
                    <a:lumMod val="10000"/>
                  </a:schemeClr>
                </a:solidFill>
              </a:rPr>
              <a:t>Decontextualization</a:t>
            </a:r>
            <a:r>
              <a:rPr lang="en-US" dirty="0" smtClean="0">
                <a:solidFill>
                  <a:schemeClr val="bg1">
                    <a:lumMod val="10000"/>
                  </a:schemeClr>
                </a:solidFill>
              </a:rPr>
              <a:t> &amp; </a:t>
            </a:r>
            <a:r>
              <a:rPr lang="en-US" dirty="0" err="1" smtClean="0">
                <a:solidFill>
                  <a:schemeClr val="bg1">
                    <a:lumMod val="10000"/>
                  </a:schemeClr>
                </a:solidFill>
              </a:rPr>
              <a:t>recontextualization</a:t>
            </a:r>
            <a:endParaRPr lang="en-US" dirty="0" smtClean="0">
              <a:solidFill>
                <a:schemeClr val="bg1">
                  <a:lumMod val="10000"/>
                </a:schemeClr>
              </a:solidFill>
            </a:endParaRPr>
          </a:p>
          <a:p>
            <a:r>
              <a:rPr lang="en-US" dirty="0" smtClean="0"/>
              <a:t>National and cultural identity building</a:t>
            </a:r>
          </a:p>
          <a:p>
            <a:r>
              <a:rPr lang="en-US" dirty="0" smtClean="0">
                <a:solidFill>
                  <a:schemeClr val="bg1">
                    <a:lumMod val="10000"/>
                  </a:schemeClr>
                </a:solidFill>
              </a:rPr>
              <a:t>Cultural representations</a:t>
            </a:r>
          </a:p>
          <a:p>
            <a:r>
              <a:rPr lang="en-US" dirty="0" smtClean="0"/>
              <a:t>Brand identity &amp; brand image</a:t>
            </a:r>
          </a:p>
          <a:p>
            <a:r>
              <a:rPr lang="en-US" dirty="0" smtClean="0">
                <a:solidFill>
                  <a:schemeClr val="bg1">
                    <a:lumMod val="10000"/>
                  </a:schemeClr>
                </a:solidFill>
              </a:rPr>
              <a:t>Institutional discursive genres &amp; the discourses of marketing and promotion</a:t>
            </a:r>
          </a:p>
          <a:p>
            <a:endParaRPr lang="en-US" dirty="0"/>
          </a:p>
        </p:txBody>
      </p:sp>
      <p:sp>
        <p:nvSpPr>
          <p:cNvPr id="3" name="Titolo 2"/>
          <p:cNvSpPr>
            <a:spLocks noGrp="1"/>
          </p:cNvSpPr>
          <p:nvPr>
            <p:ph type="title"/>
          </p:nvPr>
        </p:nvSpPr>
        <p:spPr/>
        <p:txBody>
          <a:bodyPr/>
          <a:lstStyle/>
          <a:p>
            <a:r>
              <a:rPr lang="en-US" dirty="0" smtClean="0"/>
              <a:t>Institutional Tourism Discourse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r>
              <a:rPr lang="en-US" dirty="0" smtClean="0">
                <a:solidFill>
                  <a:schemeClr val="bg1">
                    <a:lumMod val="10000"/>
                  </a:schemeClr>
                </a:solidFill>
              </a:rPr>
              <a:t>The democratization of power relations</a:t>
            </a:r>
          </a:p>
          <a:p>
            <a:r>
              <a:rPr lang="en-US" dirty="0" smtClean="0"/>
              <a:t>The role of customers/travelers (from Web 1.0 to Web 2.0): from feedback to new forms of interaction</a:t>
            </a:r>
          </a:p>
          <a:p>
            <a:r>
              <a:rPr lang="en-US" dirty="0" smtClean="0">
                <a:solidFill>
                  <a:schemeClr val="bg1">
                    <a:lumMod val="10000"/>
                  </a:schemeClr>
                </a:solidFill>
              </a:rPr>
              <a:t>Co-creation, sharing, technology &amp; media integration, new affordances, </a:t>
            </a:r>
            <a:r>
              <a:rPr lang="en-US" dirty="0" smtClean="0">
                <a:solidFill>
                  <a:schemeClr val="bg1">
                    <a:lumMod val="10000"/>
                  </a:schemeClr>
                </a:solidFill>
              </a:rPr>
              <a:t>filtering </a:t>
            </a:r>
            <a:r>
              <a:rPr lang="en-US" dirty="0" smtClean="0">
                <a:solidFill>
                  <a:schemeClr val="bg1">
                    <a:lumMod val="10000"/>
                  </a:schemeClr>
                </a:solidFill>
              </a:rPr>
              <a:t>and evaluation</a:t>
            </a:r>
          </a:p>
          <a:p>
            <a:r>
              <a:rPr lang="en-US" dirty="0" err="1" smtClean="0"/>
              <a:t>Hypertextuality</a:t>
            </a:r>
            <a:r>
              <a:rPr lang="en-US" dirty="0" smtClean="0"/>
              <a:t>, </a:t>
            </a:r>
            <a:r>
              <a:rPr lang="en-US" dirty="0" err="1" smtClean="0"/>
              <a:t>hypermediality</a:t>
            </a:r>
            <a:r>
              <a:rPr lang="en-US" dirty="0" smtClean="0"/>
              <a:t> &amp; multimodality</a:t>
            </a:r>
          </a:p>
          <a:p>
            <a:r>
              <a:rPr lang="en-US" dirty="0" err="1" smtClean="0">
                <a:solidFill>
                  <a:schemeClr val="bg1">
                    <a:lumMod val="10000"/>
                  </a:schemeClr>
                </a:solidFill>
              </a:rPr>
              <a:t>Hypermediality</a:t>
            </a:r>
            <a:r>
              <a:rPr lang="en-US" dirty="0" smtClean="0"/>
              <a:t>: granularity, consumption modes &amp; co-articulation</a:t>
            </a:r>
          </a:p>
          <a:p>
            <a:endParaRPr lang="en-US" dirty="0"/>
          </a:p>
        </p:txBody>
      </p:sp>
      <p:sp>
        <p:nvSpPr>
          <p:cNvPr id="3" name="Titolo 2"/>
          <p:cNvSpPr>
            <a:spLocks noGrp="1"/>
          </p:cNvSpPr>
          <p:nvPr>
            <p:ph type="title"/>
          </p:nvPr>
        </p:nvSpPr>
        <p:spPr/>
        <p:txBody>
          <a:bodyPr/>
          <a:lstStyle/>
          <a:p>
            <a:r>
              <a:rPr lang="en-US" dirty="0" smtClean="0"/>
              <a:t>Apps as a genre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a 6"/>
          <p:cNvGraphicFramePr>
            <a:graphicFrameLocks noGrp="1"/>
          </p:cNvGraphicFramePr>
          <p:nvPr/>
        </p:nvGraphicFramePr>
        <p:xfrm>
          <a:off x="-3" y="1"/>
          <a:ext cx="9072597" cy="10343056"/>
        </p:xfrm>
        <a:graphic>
          <a:graphicData uri="http://schemas.openxmlformats.org/drawingml/2006/table">
            <a:tbl>
              <a:tblPr/>
              <a:tblGrid>
                <a:gridCol w="428599"/>
                <a:gridCol w="500066"/>
                <a:gridCol w="1952951"/>
                <a:gridCol w="2690519"/>
                <a:gridCol w="3500462"/>
              </a:tblGrid>
              <a:tr h="367459">
                <a:tc>
                  <a:txBody>
                    <a:bodyPr/>
                    <a:lstStyle/>
                    <a:p>
                      <a:pPr algn="l" fontAlgn="b"/>
                      <a:endParaRPr lang="it-IT" sz="900" b="0" i="0" u="none" strike="noStrike" dirty="0">
                        <a:solidFill>
                          <a:schemeClr val="bg1">
                            <a:lumMod val="10000"/>
                          </a:schemeClr>
                        </a:solidFill>
                        <a:latin typeface="Calibri"/>
                      </a:endParaRPr>
                    </a:p>
                  </a:txBody>
                  <a:tcPr marL="2156" marR="2156" marT="2156" marB="0">
                    <a:lnL>
                      <a:noFill/>
                    </a:lnL>
                    <a:lnR>
                      <a:noFill/>
                    </a:lnR>
                    <a:lnT>
                      <a:noFill/>
                    </a:lnT>
                    <a:lnB>
                      <a:noFill/>
                    </a:lnB>
                    <a:solidFill>
                      <a:schemeClr val="tx1"/>
                    </a:solidFill>
                  </a:tcPr>
                </a:tc>
                <a:tc>
                  <a:txBody>
                    <a:bodyPr/>
                    <a:lstStyle/>
                    <a:p>
                      <a:pPr algn="l" fontAlgn="b"/>
                      <a:endParaRPr lang="it-IT" sz="900" b="0" i="0" u="none" strike="noStrike" dirty="0">
                        <a:solidFill>
                          <a:schemeClr val="bg1">
                            <a:lumMod val="10000"/>
                          </a:schemeClr>
                        </a:solidFill>
                        <a:latin typeface="Calibri"/>
                      </a:endParaRPr>
                    </a:p>
                  </a:txBody>
                  <a:tcPr marL="2156" marR="2156" marT="2156" marB="0">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algn="l" fontAlgn="b"/>
                      <a:r>
                        <a:rPr lang="it-IT" sz="900" b="0" i="0" u="none" strike="noStrike" dirty="0" err="1">
                          <a:solidFill>
                            <a:schemeClr val="bg1">
                              <a:lumMod val="10000"/>
                            </a:schemeClr>
                          </a:solidFill>
                          <a:latin typeface="Calibri"/>
                        </a:rPr>
                        <a:t>Places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of</a:t>
                      </a:r>
                      <a:r>
                        <a:rPr lang="it-IT" sz="900" b="0" i="0" u="none" strike="noStrike" dirty="0">
                          <a:solidFill>
                            <a:schemeClr val="bg1">
                              <a:lumMod val="10000"/>
                            </a:schemeClr>
                          </a:solidFill>
                          <a:latin typeface="Calibri"/>
                        </a:rPr>
                        <a:t> art and culture</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just" fontAlgn="t"/>
                      <a:r>
                        <a:rPr lang="it-IT" sz="900" b="0" i="0" u="none" strike="noStrike">
                          <a:solidFill>
                            <a:schemeClr val="bg1">
                              <a:lumMod val="10000"/>
                            </a:schemeClr>
                          </a:solidFill>
                          <a:latin typeface="Calibri"/>
                        </a:rPr>
                        <a:t>Archives, Art Galleries, Collections and permanent exhibitions, Cultural centres, Deconsecrated churches, Meeting, Incentive, Congress &amp; …, Museums, Theatres, University of Cagliari</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just" fontAlgn="t"/>
                      <a:r>
                        <a:rPr lang="it-IT" sz="900" b="0" i="0" u="none" strike="noStrike">
                          <a:solidFill>
                            <a:schemeClr val="bg1">
                              <a:lumMod val="10000"/>
                            </a:schemeClr>
                          </a:solidFill>
                          <a:latin typeface="Calibri"/>
                        </a:rPr>
                        <a:t>For each: an alphabetical list of places. For each place: Picture, Info (Address, Locality, Info, Add Contact, Price, Related points of interest, Related Routes</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76401">
                <a:tc>
                  <a:txBody>
                    <a:bodyPr/>
                    <a:lstStyle/>
                    <a:p>
                      <a:pPr algn="l" fontAlgn="b"/>
                      <a:endParaRPr lang="it-IT" sz="900" b="0" i="0" u="none" strike="noStrike">
                        <a:solidFill>
                          <a:schemeClr val="bg1">
                            <a:lumMod val="10000"/>
                          </a:schemeClr>
                        </a:solidFill>
                        <a:latin typeface="Calibri"/>
                      </a:endParaRPr>
                    </a:p>
                  </a:txBody>
                  <a:tcPr marL="2156" marR="2156" marT="2156" marB="0">
                    <a:lnL>
                      <a:noFill/>
                    </a:lnL>
                    <a:lnR>
                      <a:noFill/>
                    </a:lnR>
                    <a:lnT>
                      <a:noFill/>
                    </a:lnT>
                    <a:lnB>
                      <a:noFill/>
                    </a:lnB>
                    <a:solidFill>
                      <a:schemeClr val="tx1"/>
                    </a:solidFill>
                  </a:tcPr>
                </a:tc>
                <a:tc>
                  <a:txBody>
                    <a:bodyPr/>
                    <a:lstStyle/>
                    <a:p>
                      <a:pPr algn="l" fontAlgn="b"/>
                      <a:endParaRPr lang="it-IT" sz="900" b="0" i="0" u="none" strike="noStrike">
                        <a:solidFill>
                          <a:schemeClr val="bg1">
                            <a:lumMod val="10000"/>
                          </a:schemeClr>
                        </a:solidFill>
                        <a:latin typeface="Calibri"/>
                      </a:endParaRPr>
                    </a:p>
                  </a:txBody>
                  <a:tcPr marL="2156" marR="2156" marT="2156" marB="0">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algn="l" fontAlgn="b"/>
                      <a:r>
                        <a:rPr lang="it-IT" sz="900" b="0" i="0" u="none" strike="noStrike" dirty="0" err="1">
                          <a:solidFill>
                            <a:schemeClr val="bg1">
                              <a:lumMod val="10000"/>
                            </a:schemeClr>
                          </a:solidFill>
                          <a:latin typeface="Calibri"/>
                        </a:rPr>
                        <a:t>Places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of</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faith</a:t>
                      </a:r>
                      <a:endParaRPr lang="it-IT" sz="900" b="0" i="0" u="none" strike="noStrike" dirty="0">
                        <a:solidFill>
                          <a:schemeClr val="bg1">
                            <a:lumMod val="10000"/>
                          </a:schemeClr>
                        </a:solidFill>
                        <a:latin typeface="Calibri"/>
                      </a:endParaRP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l" fontAlgn="b"/>
                      <a:r>
                        <a:rPr lang="it-IT" sz="900" b="0" i="0" u="none" strike="noStrike">
                          <a:solidFill>
                            <a:schemeClr val="bg1">
                              <a:lumMod val="10000"/>
                            </a:schemeClr>
                          </a:solidFill>
                          <a:latin typeface="Calibri"/>
                        </a:rPr>
                        <a:t>Churches</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CC"/>
                    </a:solidFill>
                  </a:tcPr>
                </a:tc>
                <a:tc>
                  <a:txBody>
                    <a:bodyPr/>
                    <a:lstStyle/>
                    <a:p>
                      <a:pPr algn="l" fontAlgn="b"/>
                      <a:r>
                        <a:rPr lang="it-IT" sz="900" b="0" i="0" u="none" strike="noStrike">
                          <a:solidFill>
                            <a:schemeClr val="bg1">
                              <a:lumMod val="10000"/>
                            </a:schemeClr>
                          </a:solidFill>
                          <a:latin typeface="Calibri"/>
                        </a:rPr>
                        <a:t>For each: an alphabetical list of places</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CC"/>
                    </a:solidFill>
                  </a:tcPr>
                </a:tc>
              </a:tr>
              <a:tr h="145529">
                <a:tc>
                  <a:txBody>
                    <a:bodyPr/>
                    <a:lstStyle/>
                    <a:p>
                      <a:pPr algn="l" fontAlgn="b"/>
                      <a:endParaRPr lang="it-IT" sz="900" b="0" i="0" u="none" strike="noStrike">
                        <a:solidFill>
                          <a:schemeClr val="bg1">
                            <a:lumMod val="10000"/>
                          </a:schemeClr>
                        </a:solidFill>
                        <a:latin typeface="Calibri"/>
                      </a:endParaRPr>
                    </a:p>
                  </a:txBody>
                  <a:tcPr marL="2156" marR="2156" marT="2156" marB="0">
                    <a:lnL>
                      <a:noFill/>
                    </a:lnL>
                    <a:lnR>
                      <a:noFill/>
                    </a:lnR>
                    <a:lnT>
                      <a:noFill/>
                    </a:lnT>
                    <a:lnB>
                      <a:noFill/>
                    </a:lnB>
                    <a:solidFill>
                      <a:schemeClr val="tx1"/>
                    </a:solidFill>
                  </a:tcPr>
                </a:tc>
                <a:tc>
                  <a:txBody>
                    <a:bodyPr/>
                    <a:lstStyle/>
                    <a:p>
                      <a:pPr algn="l" fontAlgn="b"/>
                      <a:endParaRPr lang="it-IT" sz="900" b="0" i="0" u="none" strike="noStrike" dirty="0">
                        <a:solidFill>
                          <a:schemeClr val="bg1">
                            <a:lumMod val="10000"/>
                          </a:schemeClr>
                        </a:solidFill>
                        <a:latin typeface="Calibri"/>
                      </a:endParaRPr>
                    </a:p>
                  </a:txBody>
                  <a:tcPr marL="2156" marR="2156" marT="2156" marB="0">
                    <a:lnL>
                      <a:noFill/>
                    </a:lnL>
                    <a:lnR>
                      <a:noFill/>
                    </a:lnR>
                    <a:lnT>
                      <a:noFill/>
                    </a:lnT>
                    <a:lnB>
                      <a:noFill/>
                    </a:lnB>
                    <a:solidFill>
                      <a:schemeClr val="tx1"/>
                    </a:solidFill>
                  </a:tcPr>
                </a:tc>
                <a:tc>
                  <a:txBody>
                    <a:bodyPr/>
                    <a:lstStyle/>
                    <a:p>
                      <a:pPr algn="l" fontAlgn="b"/>
                      <a:endParaRPr lang="it-IT" sz="900" b="0" i="0" u="none" strike="noStrike" dirty="0">
                        <a:solidFill>
                          <a:schemeClr val="bg1">
                            <a:lumMod val="10000"/>
                          </a:schemeClr>
                        </a:solidFill>
                        <a:latin typeface="Calibri"/>
                      </a:endParaRPr>
                    </a:p>
                  </a:txBody>
                  <a:tcPr marL="2156" marR="2156" marT="215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CC"/>
                    </a:solidFill>
                  </a:tcPr>
                </a:tc>
                <a:tc>
                  <a:txBody>
                    <a:bodyPr/>
                    <a:lstStyle/>
                    <a:p>
                      <a:pPr algn="l" fontAlgn="t"/>
                      <a:r>
                        <a:rPr lang="it-IT" sz="900" b="0" i="0" u="none" strike="noStrike">
                          <a:solidFill>
                            <a:schemeClr val="bg1">
                              <a:lumMod val="10000"/>
                            </a:schemeClr>
                          </a:solidFill>
                          <a:latin typeface="Calibri"/>
                        </a:rPr>
                        <a:t>Convents and monasteries</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just" fontAlgn="b"/>
                      <a:r>
                        <a:rPr lang="it-IT" sz="900" b="0" i="0" u="none" strike="noStrike">
                          <a:solidFill>
                            <a:schemeClr val="bg1">
                              <a:lumMod val="10000"/>
                            </a:schemeClr>
                          </a:solidFill>
                          <a:latin typeface="Calibri"/>
                        </a:rPr>
                        <a:t>For some places: Picture, Summary, Description, Info (as in the previous), Add Contact, Price, Related points of interest, Related routes</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r>
              <a:tr h="149167">
                <a:tc>
                  <a:txBody>
                    <a:bodyPr/>
                    <a:lstStyle/>
                    <a:p>
                      <a:pPr algn="l" fontAlgn="b"/>
                      <a:endParaRPr lang="it-IT" sz="900" b="0" i="0" u="none" strike="noStrike">
                        <a:solidFill>
                          <a:schemeClr val="bg1">
                            <a:lumMod val="10000"/>
                          </a:schemeClr>
                        </a:solidFill>
                        <a:latin typeface="Calibri"/>
                      </a:endParaRPr>
                    </a:p>
                  </a:txBody>
                  <a:tcPr marL="2156" marR="2156" marT="2156" marB="0">
                    <a:lnL>
                      <a:noFill/>
                    </a:lnL>
                    <a:lnR>
                      <a:noFill/>
                    </a:lnR>
                    <a:lnT>
                      <a:noFill/>
                    </a:lnT>
                    <a:lnB>
                      <a:noFill/>
                    </a:lnB>
                    <a:solidFill>
                      <a:schemeClr val="tx1"/>
                    </a:solidFill>
                  </a:tcPr>
                </a:tc>
                <a:tc>
                  <a:txBody>
                    <a:bodyPr/>
                    <a:lstStyle/>
                    <a:p>
                      <a:pPr algn="l" fontAlgn="b"/>
                      <a:endParaRPr lang="it-IT" sz="900" b="0" i="0" u="none" strike="noStrike">
                        <a:solidFill>
                          <a:schemeClr val="bg1">
                            <a:lumMod val="10000"/>
                          </a:schemeClr>
                        </a:solidFill>
                        <a:latin typeface="Calibri"/>
                      </a:endParaRPr>
                    </a:p>
                  </a:txBody>
                  <a:tcPr marL="2156" marR="2156" marT="2156" marB="0">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l" fontAlgn="b"/>
                      <a:endParaRPr lang="it-IT" sz="900" b="0" i="0" u="none" strike="noStrike" dirty="0">
                        <a:solidFill>
                          <a:schemeClr val="bg1">
                            <a:lumMod val="10000"/>
                          </a:schemeClr>
                        </a:solidFill>
                        <a:latin typeface="Calibri"/>
                      </a:endParaRPr>
                    </a:p>
                  </a:txBody>
                  <a:tcPr marL="2156" marR="2156" marT="215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CC"/>
                    </a:solidFill>
                  </a:tcPr>
                </a:tc>
                <a:tc>
                  <a:txBody>
                    <a:bodyPr/>
                    <a:lstStyle/>
                    <a:p>
                      <a:pPr algn="l" fontAlgn="b"/>
                      <a:r>
                        <a:rPr lang="it-IT" sz="900" b="0" i="0" u="none" strike="noStrike" dirty="0" err="1">
                          <a:solidFill>
                            <a:schemeClr val="bg1">
                              <a:lumMod val="10000"/>
                            </a:schemeClr>
                          </a:solidFill>
                          <a:latin typeface="Calibri"/>
                        </a:rPr>
                        <a:t>Crypts</a:t>
                      </a:r>
                      <a:endParaRPr lang="it-IT" sz="900" b="0" i="0" u="none" strike="noStrike" dirty="0">
                        <a:solidFill>
                          <a:schemeClr val="bg1">
                            <a:lumMod val="10000"/>
                          </a:schemeClr>
                        </a:solidFill>
                        <a:latin typeface="Calibri"/>
                      </a:endParaRP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CC"/>
                    </a:solidFill>
                  </a:tcPr>
                </a:tc>
                <a:tc>
                  <a:txBody>
                    <a:bodyPr/>
                    <a:lstStyle/>
                    <a:p>
                      <a:pPr algn="just" fontAlgn="b"/>
                      <a:r>
                        <a:rPr lang="it-IT" sz="900" b="0" i="0" u="none" strike="noStrike">
                          <a:solidFill>
                            <a:schemeClr val="bg1">
                              <a:lumMod val="10000"/>
                            </a:schemeClr>
                          </a:solidFill>
                          <a:latin typeface="Calibri"/>
                        </a:rPr>
                        <a:t>For some places: Picture, Info (Address, Locality, Phone, Email, Url), Add Contact, Related points of interest</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CC"/>
                    </a:solidFill>
                  </a:tcPr>
                </a:tc>
              </a:tr>
              <a:tr h="294693">
                <a:tc>
                  <a:txBody>
                    <a:bodyPr/>
                    <a:lstStyle/>
                    <a:p>
                      <a:pPr algn="l" fontAlgn="b"/>
                      <a:endParaRPr lang="it-IT" sz="900" b="0" i="0" u="none" strike="noStrike">
                        <a:solidFill>
                          <a:schemeClr val="bg1">
                            <a:lumMod val="10000"/>
                          </a:schemeClr>
                        </a:solidFill>
                        <a:latin typeface="Calibri"/>
                      </a:endParaRPr>
                    </a:p>
                  </a:txBody>
                  <a:tcPr marL="2156" marR="2156" marT="2156" marB="0">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algn="l" fontAlgn="b"/>
                      <a:r>
                        <a:rPr lang="it-IT" sz="900" b="0" i="0" u="none" strike="noStrike" dirty="0" err="1">
                          <a:solidFill>
                            <a:schemeClr val="bg1">
                              <a:lumMod val="10000"/>
                            </a:schemeClr>
                          </a:solidFill>
                          <a:latin typeface="Calibri"/>
                        </a:rPr>
                        <a:t>Visit</a:t>
                      </a:r>
                      <a:endParaRPr lang="it-IT" sz="900" b="0" i="0" u="none" strike="noStrike" dirty="0">
                        <a:solidFill>
                          <a:schemeClr val="bg1">
                            <a:lumMod val="10000"/>
                          </a:schemeClr>
                        </a:solidFill>
                        <a:latin typeface="Calibri"/>
                      </a:endParaRP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fontAlgn="b"/>
                      <a:r>
                        <a:rPr lang="it-IT" sz="900" b="0" i="0" u="none" strike="noStrike" dirty="0" err="1">
                          <a:solidFill>
                            <a:schemeClr val="bg1">
                              <a:lumMod val="10000"/>
                            </a:schemeClr>
                          </a:solidFill>
                          <a:latin typeface="Calibri"/>
                        </a:rPr>
                        <a:t>Places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of</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history</a:t>
                      </a:r>
                      <a:r>
                        <a:rPr lang="it-IT" sz="900" b="0" i="0" u="none" strike="noStrike" dirty="0">
                          <a:solidFill>
                            <a:schemeClr val="bg1">
                              <a:lumMod val="10000"/>
                            </a:schemeClr>
                          </a:solidFill>
                          <a:latin typeface="Calibri"/>
                        </a:rPr>
                        <a:t> </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just" fontAlgn="t"/>
                      <a:r>
                        <a:rPr lang="it-IT" sz="900" b="0" i="0" u="none" strike="noStrike" dirty="0" err="1">
                          <a:solidFill>
                            <a:schemeClr val="bg1">
                              <a:lumMod val="10000"/>
                            </a:schemeClr>
                          </a:solidFill>
                          <a:latin typeface="Calibri"/>
                        </a:rPr>
                        <a:t>Archaeological</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areas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Bastions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Districts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Historic</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palaces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Lighthouse</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Monuments</a:t>
                      </a:r>
                      <a:r>
                        <a:rPr lang="it-IT" sz="900" b="0" i="0" u="none" strike="noStrike" dirty="0">
                          <a:solidFill>
                            <a:schemeClr val="bg1">
                              <a:lumMod val="10000"/>
                            </a:schemeClr>
                          </a:solidFill>
                          <a:latin typeface="Calibri"/>
                        </a:rPr>
                        <a:t>, Towers, Underground </a:t>
                      </a:r>
                      <a:r>
                        <a:rPr lang="it-IT" sz="900" b="0" i="0" u="none" strike="noStrike" dirty="0" err="1">
                          <a:solidFill>
                            <a:schemeClr val="bg1">
                              <a:lumMod val="10000"/>
                            </a:schemeClr>
                          </a:solidFill>
                          <a:latin typeface="Calibri"/>
                        </a:rPr>
                        <a:t>cavities</a:t>
                      </a:r>
                      <a:r>
                        <a:rPr lang="it-IT" sz="900" b="0" i="0" u="none" strike="noStrike" dirty="0">
                          <a:solidFill>
                            <a:schemeClr val="bg1">
                              <a:lumMod val="10000"/>
                            </a:schemeClr>
                          </a:solidFill>
                          <a:latin typeface="Calibri"/>
                        </a:rPr>
                        <a:t> and </a:t>
                      </a:r>
                      <a:r>
                        <a:rPr lang="it-IT" sz="900" b="0" i="0" u="none" strike="noStrike" dirty="0" err="1">
                          <a:solidFill>
                            <a:schemeClr val="bg1">
                              <a:lumMod val="10000"/>
                            </a:schemeClr>
                          </a:solidFill>
                          <a:latin typeface="Calibri"/>
                        </a:rPr>
                        <a:t>caves</a:t>
                      </a:r>
                      <a:r>
                        <a:rPr lang="it-IT" sz="900" b="0" i="0" u="none" strike="noStrike" dirty="0">
                          <a:solidFill>
                            <a:schemeClr val="bg1">
                              <a:lumMod val="10000"/>
                            </a:schemeClr>
                          </a:solidFill>
                          <a:latin typeface="Calibri"/>
                        </a:rPr>
                        <a:t>, Wells and </a:t>
                      </a:r>
                      <a:r>
                        <a:rPr lang="it-IT" sz="900" b="0" i="0" u="none" strike="noStrike" dirty="0" err="1">
                          <a:solidFill>
                            <a:schemeClr val="bg1">
                              <a:lumMod val="10000"/>
                            </a:schemeClr>
                          </a:solidFill>
                          <a:latin typeface="Calibri"/>
                        </a:rPr>
                        <a:t>cisterns</a:t>
                      </a:r>
                      <a:endParaRPr lang="it-IT" sz="900" b="0" i="0" u="none" strike="noStrike" dirty="0">
                        <a:solidFill>
                          <a:schemeClr val="bg1">
                            <a:lumMod val="10000"/>
                          </a:schemeClr>
                        </a:solidFill>
                        <a:latin typeface="Calibri"/>
                      </a:endParaRP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just" fontAlgn="t"/>
                      <a:r>
                        <a:rPr lang="it-IT" sz="900" b="0" i="0" u="none" strike="noStrike">
                          <a:solidFill>
                            <a:schemeClr val="bg1">
                              <a:lumMod val="10000"/>
                            </a:schemeClr>
                          </a:solidFill>
                          <a:latin typeface="Calibri"/>
                        </a:rPr>
                        <a:t>For each: an alphabetical list of places. For each place: Picture, Summary, Description, Info, Add Contact, Price, Related points of interest. Sometimes: Picture, Summary, Info, Add contact, Price, Related points of interest.</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76401">
                <a:tc>
                  <a:txBody>
                    <a:bodyPr/>
                    <a:lstStyle/>
                    <a:p>
                      <a:pPr algn="l" fontAlgn="b"/>
                      <a:endParaRPr lang="it-IT" sz="900" b="0" i="0" u="none" strike="noStrike">
                        <a:solidFill>
                          <a:schemeClr val="bg1">
                            <a:lumMod val="10000"/>
                          </a:schemeClr>
                        </a:solidFill>
                        <a:latin typeface="Calibri"/>
                      </a:endParaRPr>
                    </a:p>
                  </a:txBody>
                  <a:tcPr marL="2156" marR="2156" marT="2156" marB="0">
                    <a:lnL>
                      <a:noFill/>
                    </a:lnL>
                    <a:lnR>
                      <a:noFill/>
                    </a:lnR>
                    <a:lnT>
                      <a:noFill/>
                    </a:lnT>
                    <a:lnB>
                      <a:noFill/>
                    </a:lnB>
                    <a:solidFill>
                      <a:schemeClr val="tx1"/>
                    </a:solidFill>
                  </a:tcPr>
                </a:tc>
                <a:tc>
                  <a:txBody>
                    <a:bodyPr/>
                    <a:lstStyle/>
                    <a:p>
                      <a:pPr algn="l" fontAlgn="b"/>
                      <a:endParaRPr lang="it-IT" sz="900" b="0" i="0" u="none" strike="noStrike" dirty="0">
                        <a:solidFill>
                          <a:schemeClr val="bg1">
                            <a:lumMod val="10000"/>
                          </a:schemeClr>
                        </a:solidFill>
                        <a:latin typeface="Calibri"/>
                      </a:endParaRPr>
                    </a:p>
                  </a:txBody>
                  <a:tcPr marL="2156" marR="2156" marT="215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l" fontAlgn="b"/>
                      <a:r>
                        <a:rPr lang="it-IT" sz="900" b="0" i="0" u="none" strike="noStrike" dirty="0" err="1">
                          <a:solidFill>
                            <a:schemeClr val="bg1">
                              <a:lumMod val="10000"/>
                            </a:schemeClr>
                          </a:solidFill>
                          <a:latin typeface="Calibri"/>
                        </a:rPr>
                        <a:t>Places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of</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leisure</a:t>
                      </a:r>
                      <a:endParaRPr lang="it-IT" sz="900" b="0" i="0" u="none" strike="noStrike" dirty="0">
                        <a:solidFill>
                          <a:schemeClr val="bg1">
                            <a:lumMod val="10000"/>
                          </a:schemeClr>
                        </a:solidFill>
                        <a:latin typeface="Calibri"/>
                      </a:endParaRP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l" fontAlgn="b"/>
                      <a:r>
                        <a:rPr lang="it-IT" sz="900" b="0" i="0" u="none" strike="noStrike" dirty="0" err="1">
                          <a:solidFill>
                            <a:schemeClr val="bg1">
                              <a:lumMod val="10000"/>
                            </a:schemeClr>
                          </a:solidFill>
                          <a:latin typeface="Calibri"/>
                        </a:rPr>
                        <a:t>Beaches</a:t>
                      </a:r>
                      <a:endParaRPr lang="it-IT" sz="900" b="0" i="0" u="none" strike="noStrike" dirty="0">
                        <a:solidFill>
                          <a:schemeClr val="bg1">
                            <a:lumMod val="10000"/>
                          </a:schemeClr>
                        </a:solidFill>
                        <a:latin typeface="Calibri"/>
                      </a:endParaRP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CC"/>
                    </a:solidFill>
                  </a:tcPr>
                </a:tc>
                <a:tc>
                  <a:txBody>
                    <a:bodyPr/>
                    <a:lstStyle/>
                    <a:p>
                      <a:pPr algn="l" fontAlgn="b"/>
                      <a:r>
                        <a:rPr lang="it-IT" sz="900" b="0" i="0" u="none" strike="noStrike">
                          <a:solidFill>
                            <a:schemeClr val="bg1">
                              <a:lumMod val="10000"/>
                            </a:schemeClr>
                          </a:solidFill>
                          <a:latin typeface="Calibri"/>
                        </a:rPr>
                        <a:t>For each: an alphabetical list of places</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149167">
                <a:tc>
                  <a:txBody>
                    <a:bodyPr/>
                    <a:lstStyle/>
                    <a:p>
                      <a:pPr algn="l" fontAlgn="b"/>
                      <a:endParaRPr lang="it-IT" sz="900" b="0" i="0" u="none" strike="noStrike">
                        <a:solidFill>
                          <a:schemeClr val="bg1">
                            <a:lumMod val="10000"/>
                          </a:schemeClr>
                        </a:solidFill>
                        <a:latin typeface="Calibri"/>
                      </a:endParaRPr>
                    </a:p>
                  </a:txBody>
                  <a:tcPr marL="2156" marR="2156" marT="2156" marB="0">
                    <a:lnL>
                      <a:noFill/>
                    </a:lnL>
                    <a:lnR>
                      <a:noFill/>
                    </a:lnR>
                    <a:lnT>
                      <a:noFill/>
                    </a:lnT>
                    <a:lnB>
                      <a:noFill/>
                    </a:lnB>
                    <a:solidFill>
                      <a:schemeClr val="tx1"/>
                    </a:solidFill>
                  </a:tcPr>
                </a:tc>
                <a:tc>
                  <a:txBody>
                    <a:bodyPr/>
                    <a:lstStyle/>
                    <a:p>
                      <a:pPr algn="l" fontAlgn="b"/>
                      <a:endParaRPr lang="it-IT" sz="900" b="0" i="0" u="none" strike="noStrike" dirty="0">
                        <a:solidFill>
                          <a:schemeClr val="bg1">
                            <a:lumMod val="10000"/>
                          </a:schemeClr>
                        </a:solidFill>
                        <a:latin typeface="Calibri"/>
                      </a:endParaRPr>
                    </a:p>
                  </a:txBody>
                  <a:tcPr marL="2156" marR="2156" marT="2156" marB="0">
                    <a:lnL>
                      <a:noFill/>
                    </a:lnL>
                    <a:lnR>
                      <a:noFill/>
                    </a:lnR>
                    <a:lnT>
                      <a:noFill/>
                    </a:lnT>
                    <a:lnB>
                      <a:noFill/>
                    </a:lnB>
                    <a:solidFill>
                      <a:schemeClr val="tx1"/>
                    </a:solidFill>
                  </a:tcPr>
                </a:tc>
                <a:tc>
                  <a:txBody>
                    <a:bodyPr/>
                    <a:lstStyle/>
                    <a:p>
                      <a:pPr algn="l" fontAlgn="b"/>
                      <a:endParaRPr lang="it-IT" sz="900" b="0" i="0" u="none" strike="noStrike" dirty="0">
                        <a:solidFill>
                          <a:schemeClr val="bg1">
                            <a:lumMod val="10000"/>
                          </a:schemeClr>
                        </a:solidFill>
                        <a:latin typeface="Calibri"/>
                      </a:endParaRPr>
                    </a:p>
                  </a:txBody>
                  <a:tcPr marL="2156" marR="2156" marT="215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CC"/>
                    </a:solidFill>
                  </a:tcPr>
                </a:tc>
                <a:tc>
                  <a:txBody>
                    <a:bodyPr/>
                    <a:lstStyle/>
                    <a:p>
                      <a:pPr algn="l" fontAlgn="b"/>
                      <a:r>
                        <a:rPr lang="it-IT" sz="900" b="0" i="0" u="none" strike="noStrike" dirty="0" err="1">
                          <a:solidFill>
                            <a:schemeClr val="bg1">
                              <a:lumMod val="10000"/>
                            </a:schemeClr>
                          </a:solidFill>
                          <a:latin typeface="Calibri"/>
                        </a:rPr>
                        <a:t>Harbours</a:t>
                      </a:r>
                      <a:endParaRPr lang="it-IT" sz="900" b="0" i="0" u="none" strike="noStrike" dirty="0">
                        <a:solidFill>
                          <a:schemeClr val="bg1">
                            <a:lumMod val="10000"/>
                          </a:schemeClr>
                        </a:solidFill>
                        <a:latin typeface="Calibri"/>
                      </a:endParaRP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just" fontAlgn="t"/>
                      <a:r>
                        <a:rPr lang="it-IT" sz="900" b="0" i="0" u="none" strike="noStrike">
                          <a:solidFill>
                            <a:schemeClr val="bg1">
                              <a:lumMod val="10000"/>
                            </a:schemeClr>
                          </a:solidFill>
                          <a:latin typeface="Calibri"/>
                        </a:rPr>
                        <a:t>For each place: Picture, Summary, Info, Add Contact, Related points of interest</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72763">
                <a:tc>
                  <a:txBody>
                    <a:bodyPr/>
                    <a:lstStyle/>
                    <a:p>
                      <a:pPr algn="l" fontAlgn="b"/>
                      <a:endParaRPr lang="it-IT" sz="900" b="0" i="0" u="none" strike="noStrike">
                        <a:solidFill>
                          <a:schemeClr val="bg1">
                            <a:lumMod val="10000"/>
                          </a:schemeClr>
                        </a:solidFill>
                        <a:latin typeface="Calibri"/>
                      </a:endParaRPr>
                    </a:p>
                  </a:txBody>
                  <a:tcPr marL="2156" marR="2156" marT="2156" marB="0">
                    <a:lnL>
                      <a:noFill/>
                    </a:lnL>
                    <a:lnR>
                      <a:noFill/>
                    </a:lnR>
                    <a:lnT>
                      <a:noFill/>
                    </a:lnT>
                    <a:lnB>
                      <a:noFill/>
                    </a:lnB>
                    <a:solidFill>
                      <a:schemeClr val="tx1"/>
                    </a:solidFill>
                  </a:tcPr>
                </a:tc>
                <a:tc>
                  <a:txBody>
                    <a:bodyPr/>
                    <a:lstStyle/>
                    <a:p>
                      <a:pPr algn="l" fontAlgn="b"/>
                      <a:endParaRPr lang="it-IT" sz="900" b="0" i="0" u="none" strike="noStrike">
                        <a:solidFill>
                          <a:schemeClr val="bg1">
                            <a:lumMod val="10000"/>
                          </a:schemeClr>
                        </a:solidFill>
                        <a:latin typeface="Calibri"/>
                      </a:endParaRPr>
                    </a:p>
                  </a:txBody>
                  <a:tcPr marL="2156" marR="2156" marT="2156" marB="0">
                    <a:lnL>
                      <a:noFill/>
                    </a:lnL>
                    <a:lnR>
                      <a:noFill/>
                    </a:lnR>
                    <a:lnT>
                      <a:noFill/>
                    </a:lnT>
                    <a:lnB>
                      <a:noFill/>
                    </a:lnB>
                    <a:solidFill>
                      <a:schemeClr val="tx1"/>
                    </a:solidFill>
                  </a:tcPr>
                </a:tc>
                <a:tc>
                  <a:txBody>
                    <a:bodyPr/>
                    <a:lstStyle/>
                    <a:p>
                      <a:pPr algn="l" fontAlgn="b"/>
                      <a:endParaRPr lang="it-IT" sz="900" b="0" i="0" u="none" strike="noStrike" dirty="0">
                        <a:solidFill>
                          <a:schemeClr val="bg1">
                            <a:lumMod val="10000"/>
                          </a:schemeClr>
                        </a:solidFill>
                        <a:latin typeface="Calibri"/>
                      </a:endParaRPr>
                    </a:p>
                  </a:txBody>
                  <a:tcPr marL="2156" marR="2156" marT="2156" marB="0">
                    <a:lnL>
                      <a:noFill/>
                    </a:lnL>
                    <a:lnR w="1270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l" fontAlgn="b"/>
                      <a:r>
                        <a:rPr lang="it-IT" sz="900" b="0" i="0" u="none" strike="noStrike">
                          <a:solidFill>
                            <a:schemeClr val="bg1">
                              <a:lumMod val="10000"/>
                            </a:schemeClr>
                          </a:solidFill>
                          <a:latin typeface="Calibri"/>
                        </a:rPr>
                        <a:t>Info points</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l" fontAlgn="b"/>
                      <a:endParaRPr lang="it-IT" sz="900" b="0" i="0" u="none" strike="noStrike">
                        <a:solidFill>
                          <a:schemeClr val="bg1">
                            <a:lumMod val="10000"/>
                          </a:schemeClr>
                        </a:solidFill>
                        <a:latin typeface="Calibri"/>
                      </a:endParaRPr>
                    </a:p>
                  </a:txBody>
                  <a:tcPr marL="2156" marR="2156" marT="215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CFFCC"/>
                    </a:solidFill>
                  </a:tcPr>
                </a:tc>
              </a:tr>
              <a:tr h="72763">
                <a:tc>
                  <a:txBody>
                    <a:bodyPr/>
                    <a:lstStyle/>
                    <a:p>
                      <a:pPr algn="l" fontAlgn="b"/>
                      <a:endParaRPr lang="it-IT" sz="900" b="0" i="0" u="none" strike="noStrike">
                        <a:solidFill>
                          <a:schemeClr val="bg1">
                            <a:lumMod val="10000"/>
                          </a:schemeClr>
                        </a:solidFill>
                        <a:latin typeface="Calibri"/>
                      </a:endParaRPr>
                    </a:p>
                  </a:txBody>
                  <a:tcPr marL="2156" marR="2156" marT="2156" marB="0">
                    <a:lnL>
                      <a:noFill/>
                    </a:lnL>
                    <a:lnR>
                      <a:noFill/>
                    </a:lnR>
                    <a:lnT>
                      <a:noFill/>
                    </a:lnT>
                    <a:lnB>
                      <a:noFill/>
                    </a:lnB>
                    <a:solidFill>
                      <a:schemeClr val="tx1"/>
                    </a:solidFill>
                  </a:tcPr>
                </a:tc>
                <a:tc>
                  <a:txBody>
                    <a:bodyPr/>
                    <a:lstStyle/>
                    <a:p>
                      <a:pPr algn="l" fontAlgn="b"/>
                      <a:endParaRPr lang="it-IT" sz="900" b="0" i="0" u="none" strike="noStrike">
                        <a:solidFill>
                          <a:schemeClr val="bg1">
                            <a:lumMod val="10000"/>
                          </a:schemeClr>
                        </a:solidFill>
                        <a:latin typeface="Calibri"/>
                      </a:endParaRPr>
                    </a:p>
                  </a:txBody>
                  <a:tcPr marL="2156" marR="2156" marT="2156" marB="0">
                    <a:lnL>
                      <a:noFill/>
                    </a:lnL>
                    <a:lnR>
                      <a:noFill/>
                    </a:lnR>
                    <a:lnT>
                      <a:noFill/>
                    </a:lnT>
                    <a:lnB>
                      <a:noFill/>
                    </a:lnB>
                    <a:solidFill>
                      <a:schemeClr val="tx1"/>
                    </a:solidFill>
                  </a:tcPr>
                </a:tc>
                <a:tc>
                  <a:txBody>
                    <a:bodyPr/>
                    <a:lstStyle/>
                    <a:p>
                      <a:pPr algn="l" fontAlgn="b"/>
                      <a:endParaRPr lang="it-IT" sz="900" b="0" i="0" u="none" strike="noStrike" dirty="0">
                        <a:solidFill>
                          <a:schemeClr val="bg1">
                            <a:lumMod val="10000"/>
                          </a:schemeClr>
                        </a:solidFill>
                        <a:latin typeface="Calibri"/>
                      </a:endParaRPr>
                    </a:p>
                  </a:txBody>
                  <a:tcPr marL="2156" marR="2156" marT="2156" marB="0">
                    <a:lnL>
                      <a:noFill/>
                    </a:lnL>
                    <a:lnR w="1270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l" fontAlgn="b"/>
                      <a:r>
                        <a:rPr lang="it-IT" sz="900" b="0" i="0" u="none" strike="noStrike">
                          <a:solidFill>
                            <a:schemeClr val="bg1">
                              <a:lumMod val="10000"/>
                            </a:schemeClr>
                          </a:solidFill>
                          <a:latin typeface="Calibri"/>
                        </a:rPr>
                        <a:t>International Trade Fair of Sardinia</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l" fontAlgn="b"/>
                      <a:endParaRPr lang="it-IT" sz="900" b="0" i="0" u="none" strike="noStrike" dirty="0">
                        <a:solidFill>
                          <a:schemeClr val="bg1">
                            <a:lumMod val="10000"/>
                          </a:schemeClr>
                        </a:solidFill>
                        <a:latin typeface="Calibri"/>
                      </a:endParaRPr>
                    </a:p>
                  </a:txBody>
                  <a:tcPr marL="2156" marR="2156" marT="2156" marB="0">
                    <a:lnL w="12700" cap="flat" cmpd="sng" algn="ctr">
                      <a:solidFill>
                        <a:srgbClr val="000000"/>
                      </a:solidFill>
                      <a:prstDash val="solid"/>
                      <a:round/>
                      <a:headEnd type="none" w="med" len="med"/>
                      <a:tailEnd type="none" w="med" len="med"/>
                    </a:lnL>
                    <a:lnR>
                      <a:noFill/>
                    </a:lnR>
                    <a:lnT>
                      <a:noFill/>
                    </a:lnT>
                    <a:lnB>
                      <a:noFill/>
                    </a:lnB>
                    <a:solidFill>
                      <a:srgbClr val="CCFFCC"/>
                    </a:solidFill>
                  </a:tcPr>
                </a:tc>
              </a:tr>
              <a:tr h="76401">
                <a:tc>
                  <a:txBody>
                    <a:bodyPr/>
                    <a:lstStyle/>
                    <a:p>
                      <a:pPr algn="l" fontAlgn="b"/>
                      <a:endParaRPr lang="it-IT" sz="900" b="0" i="0" u="none" strike="noStrike">
                        <a:solidFill>
                          <a:schemeClr val="bg1">
                            <a:lumMod val="10000"/>
                          </a:schemeClr>
                        </a:solidFill>
                        <a:latin typeface="Calibri"/>
                      </a:endParaRPr>
                    </a:p>
                  </a:txBody>
                  <a:tcPr marL="2156" marR="2156" marT="2156" marB="0">
                    <a:lnL>
                      <a:noFill/>
                    </a:lnL>
                    <a:lnR>
                      <a:noFill/>
                    </a:lnR>
                    <a:lnT>
                      <a:noFill/>
                    </a:lnT>
                    <a:lnB>
                      <a:noFill/>
                    </a:lnB>
                    <a:solidFill>
                      <a:schemeClr val="tx1"/>
                    </a:solidFill>
                  </a:tcPr>
                </a:tc>
                <a:tc>
                  <a:txBody>
                    <a:bodyPr/>
                    <a:lstStyle/>
                    <a:p>
                      <a:pPr algn="l" fontAlgn="b"/>
                      <a:endParaRPr lang="it-IT" sz="900" b="0" i="0" u="none" strike="noStrike" dirty="0">
                        <a:solidFill>
                          <a:schemeClr val="bg1">
                            <a:lumMod val="10000"/>
                          </a:schemeClr>
                        </a:solidFill>
                        <a:latin typeface="Calibri"/>
                      </a:endParaRPr>
                    </a:p>
                  </a:txBody>
                  <a:tcPr marL="2156" marR="2156" marT="2156" marB="0">
                    <a:lnL>
                      <a:noFill/>
                    </a:lnL>
                    <a:lnR>
                      <a:noFill/>
                    </a:lnR>
                    <a:lnT>
                      <a:noFill/>
                    </a:lnT>
                    <a:lnB>
                      <a:noFill/>
                    </a:lnB>
                    <a:solidFill>
                      <a:schemeClr val="tx1"/>
                    </a:solidFill>
                  </a:tcPr>
                </a:tc>
                <a:tc>
                  <a:txBody>
                    <a:bodyPr/>
                    <a:lstStyle/>
                    <a:p>
                      <a:pPr algn="l" fontAlgn="b"/>
                      <a:endParaRPr lang="it-IT" sz="900" b="0" i="0" u="none" strike="noStrike" dirty="0">
                        <a:solidFill>
                          <a:schemeClr val="bg1">
                            <a:lumMod val="10000"/>
                          </a:schemeClr>
                        </a:solidFill>
                        <a:latin typeface="Calibri"/>
                      </a:endParaRPr>
                    </a:p>
                  </a:txBody>
                  <a:tcPr marL="2156" marR="2156" marT="215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CC"/>
                    </a:solidFill>
                  </a:tcPr>
                </a:tc>
                <a:tc>
                  <a:txBody>
                    <a:bodyPr/>
                    <a:lstStyle/>
                    <a:p>
                      <a:pPr algn="l" fontAlgn="b"/>
                      <a:r>
                        <a:rPr lang="it-IT" sz="900" b="0" i="0" u="none" strike="noStrike">
                          <a:solidFill>
                            <a:schemeClr val="bg1">
                              <a:lumMod val="10000"/>
                            </a:schemeClr>
                          </a:solidFill>
                          <a:latin typeface="Calibri"/>
                        </a:rPr>
                        <a:t>Panoramic views</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CC"/>
                    </a:solidFill>
                  </a:tcPr>
                </a:tc>
                <a:tc>
                  <a:txBody>
                    <a:bodyPr/>
                    <a:lstStyle/>
                    <a:p>
                      <a:pPr algn="l" fontAlgn="b"/>
                      <a:endParaRPr lang="it-IT" sz="900" b="0" i="0" u="none" strike="noStrike">
                        <a:solidFill>
                          <a:schemeClr val="bg1">
                            <a:lumMod val="10000"/>
                          </a:schemeClr>
                        </a:solidFill>
                        <a:latin typeface="Calibri"/>
                      </a:endParaRPr>
                    </a:p>
                  </a:txBody>
                  <a:tcPr marL="2156" marR="2156" marT="215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CFFCC"/>
                    </a:solidFill>
                  </a:tcPr>
                </a:tc>
              </a:tr>
              <a:tr h="76401">
                <a:tc>
                  <a:txBody>
                    <a:bodyPr/>
                    <a:lstStyle/>
                    <a:p>
                      <a:pPr algn="l" fontAlgn="b"/>
                      <a:endParaRPr lang="it-IT" sz="900" b="0" i="0" u="none" strike="noStrike">
                        <a:solidFill>
                          <a:schemeClr val="bg1">
                            <a:lumMod val="10000"/>
                          </a:schemeClr>
                        </a:solidFill>
                        <a:latin typeface="Calibri"/>
                      </a:endParaRPr>
                    </a:p>
                  </a:txBody>
                  <a:tcPr marL="2156" marR="2156" marT="2156" marB="0">
                    <a:lnL>
                      <a:noFill/>
                    </a:lnL>
                    <a:lnR>
                      <a:noFill/>
                    </a:lnR>
                    <a:lnT>
                      <a:noFill/>
                    </a:lnT>
                    <a:lnB>
                      <a:noFill/>
                    </a:lnB>
                    <a:solidFill>
                      <a:schemeClr val="tx1"/>
                    </a:solidFill>
                  </a:tcPr>
                </a:tc>
                <a:tc>
                  <a:txBody>
                    <a:bodyPr/>
                    <a:lstStyle/>
                    <a:p>
                      <a:pPr algn="l" fontAlgn="b"/>
                      <a:endParaRPr lang="it-IT" sz="900" b="0" i="0" u="none" strike="noStrike" dirty="0">
                        <a:solidFill>
                          <a:schemeClr val="bg1">
                            <a:lumMod val="10000"/>
                          </a:schemeClr>
                        </a:solidFill>
                        <a:latin typeface="Calibri"/>
                      </a:endParaRPr>
                    </a:p>
                  </a:txBody>
                  <a:tcPr marL="2156" marR="2156" marT="2156" marB="0">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algn="l" fontAlgn="b"/>
                      <a:r>
                        <a:rPr lang="it-IT" sz="900" b="0" i="0" u="none" strike="noStrike" dirty="0" err="1">
                          <a:solidFill>
                            <a:schemeClr val="bg1">
                              <a:lumMod val="10000"/>
                            </a:schemeClr>
                          </a:solidFill>
                          <a:latin typeface="Calibri"/>
                        </a:rPr>
                        <a:t>Places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of</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memories</a:t>
                      </a:r>
                      <a:endParaRPr lang="it-IT" sz="900" b="0" i="0" u="none" strike="noStrike" dirty="0">
                        <a:solidFill>
                          <a:schemeClr val="bg1">
                            <a:lumMod val="10000"/>
                          </a:schemeClr>
                        </a:solidFill>
                        <a:latin typeface="Calibri"/>
                      </a:endParaRP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l" fontAlgn="b"/>
                      <a:r>
                        <a:rPr lang="it-IT" sz="900" b="0" i="0" u="none" strike="noStrike" dirty="0" err="1">
                          <a:solidFill>
                            <a:schemeClr val="bg1">
                              <a:lumMod val="10000"/>
                            </a:schemeClr>
                          </a:solidFill>
                          <a:latin typeface="Calibri"/>
                        </a:rPr>
                        <a:t>Dugout</a:t>
                      </a:r>
                      <a:endParaRPr lang="it-IT" sz="900" b="0" i="0" u="none" strike="noStrike" dirty="0">
                        <a:solidFill>
                          <a:schemeClr val="bg1">
                            <a:lumMod val="10000"/>
                          </a:schemeClr>
                        </a:solidFill>
                        <a:latin typeface="Calibri"/>
                      </a:endParaRP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CC"/>
                    </a:solidFill>
                  </a:tcPr>
                </a:tc>
                <a:tc>
                  <a:txBody>
                    <a:bodyPr/>
                    <a:lstStyle/>
                    <a:p>
                      <a:pPr algn="l" fontAlgn="b"/>
                      <a:r>
                        <a:rPr lang="it-IT" sz="900" b="0" i="0" u="none" strike="noStrike">
                          <a:solidFill>
                            <a:schemeClr val="bg1">
                              <a:lumMod val="10000"/>
                            </a:schemeClr>
                          </a:solidFill>
                          <a:latin typeface="Calibri"/>
                        </a:rPr>
                        <a:t>For each: an alphabetical list of places</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149167">
                <a:tc>
                  <a:txBody>
                    <a:bodyPr/>
                    <a:lstStyle/>
                    <a:p>
                      <a:pPr algn="l" fontAlgn="b"/>
                      <a:endParaRPr lang="it-IT" sz="900" b="0" i="0" u="none" strike="noStrike">
                        <a:solidFill>
                          <a:schemeClr val="bg1">
                            <a:lumMod val="10000"/>
                          </a:schemeClr>
                        </a:solidFill>
                        <a:latin typeface="Calibri"/>
                      </a:endParaRPr>
                    </a:p>
                  </a:txBody>
                  <a:tcPr marL="2156" marR="2156" marT="2156" marB="0">
                    <a:lnL>
                      <a:noFill/>
                    </a:lnL>
                    <a:lnR>
                      <a:noFill/>
                    </a:lnR>
                    <a:lnT>
                      <a:noFill/>
                    </a:lnT>
                    <a:lnB>
                      <a:noFill/>
                    </a:lnB>
                    <a:solidFill>
                      <a:schemeClr val="tx1"/>
                    </a:solidFill>
                  </a:tcPr>
                </a:tc>
                <a:tc>
                  <a:txBody>
                    <a:bodyPr/>
                    <a:lstStyle/>
                    <a:p>
                      <a:pPr algn="l" fontAlgn="b"/>
                      <a:endParaRPr lang="it-IT" sz="900" b="0" i="0" u="none" strike="noStrike" dirty="0">
                        <a:solidFill>
                          <a:schemeClr val="bg1">
                            <a:lumMod val="10000"/>
                          </a:schemeClr>
                        </a:solidFill>
                        <a:latin typeface="Calibri"/>
                      </a:endParaRPr>
                    </a:p>
                  </a:txBody>
                  <a:tcPr marL="2156" marR="2156" marT="2156" marB="0">
                    <a:lnL>
                      <a:noFill/>
                    </a:lnL>
                    <a:lnR>
                      <a:noFill/>
                    </a:lnR>
                    <a:lnT>
                      <a:noFill/>
                    </a:lnT>
                    <a:lnB>
                      <a:noFill/>
                    </a:lnB>
                    <a:solidFill>
                      <a:schemeClr val="tx1"/>
                    </a:solidFill>
                  </a:tcPr>
                </a:tc>
                <a:tc>
                  <a:txBody>
                    <a:bodyPr/>
                    <a:lstStyle/>
                    <a:p>
                      <a:pPr algn="l" fontAlgn="b"/>
                      <a:endParaRPr lang="it-IT" sz="900" b="0" i="0" u="none" strike="noStrike" dirty="0">
                        <a:solidFill>
                          <a:schemeClr val="bg1">
                            <a:lumMod val="10000"/>
                          </a:schemeClr>
                        </a:solidFill>
                        <a:latin typeface="Calibri"/>
                      </a:endParaRPr>
                    </a:p>
                  </a:txBody>
                  <a:tcPr marL="2156" marR="2156" marT="215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CC"/>
                    </a:solidFill>
                  </a:tcPr>
                </a:tc>
                <a:tc>
                  <a:txBody>
                    <a:bodyPr/>
                    <a:lstStyle/>
                    <a:p>
                      <a:pPr algn="l" fontAlgn="b"/>
                      <a:r>
                        <a:rPr lang="it-IT" sz="900" b="0" i="0" u="none" strike="noStrike" dirty="0" err="1">
                          <a:solidFill>
                            <a:schemeClr val="bg1">
                              <a:lumMod val="10000"/>
                            </a:schemeClr>
                          </a:solidFill>
                          <a:latin typeface="Calibri"/>
                        </a:rPr>
                        <a:t>Garrison</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defence</a:t>
                      </a:r>
                      <a:endParaRPr lang="it-IT" sz="900" b="0" i="0" u="none" strike="noStrike" dirty="0">
                        <a:solidFill>
                          <a:schemeClr val="bg1">
                            <a:lumMod val="10000"/>
                          </a:schemeClr>
                        </a:solidFill>
                        <a:latin typeface="Calibri"/>
                      </a:endParaRP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just" fontAlgn="t"/>
                      <a:r>
                        <a:rPr lang="it-IT" sz="900" b="0" i="0" u="none" strike="noStrike">
                          <a:solidFill>
                            <a:schemeClr val="bg1">
                              <a:lumMod val="10000"/>
                            </a:schemeClr>
                          </a:solidFill>
                          <a:latin typeface="Calibri"/>
                        </a:rPr>
                        <a:t>For each place: Picture, Summary, Info, Add Contact, Related points of interest</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76401">
                <a:tc>
                  <a:txBody>
                    <a:bodyPr/>
                    <a:lstStyle/>
                    <a:p>
                      <a:pPr algn="l" fontAlgn="b"/>
                      <a:endParaRPr lang="it-IT" sz="900" b="0" i="0" u="none" strike="noStrike">
                        <a:solidFill>
                          <a:schemeClr val="bg1">
                            <a:lumMod val="10000"/>
                          </a:schemeClr>
                        </a:solidFill>
                        <a:latin typeface="Calibri"/>
                      </a:endParaRPr>
                    </a:p>
                  </a:txBody>
                  <a:tcPr marL="2156" marR="2156" marT="2156" marB="0">
                    <a:lnL>
                      <a:noFill/>
                    </a:lnL>
                    <a:lnR>
                      <a:noFill/>
                    </a:lnR>
                    <a:lnT>
                      <a:noFill/>
                    </a:lnT>
                    <a:lnB>
                      <a:noFill/>
                    </a:lnB>
                    <a:solidFill>
                      <a:schemeClr val="tx1"/>
                    </a:solidFill>
                  </a:tcPr>
                </a:tc>
                <a:tc>
                  <a:txBody>
                    <a:bodyPr/>
                    <a:lstStyle/>
                    <a:p>
                      <a:pPr algn="l" fontAlgn="b"/>
                      <a:endParaRPr lang="it-IT" sz="900" b="0" i="0" u="none" strike="noStrike" dirty="0">
                        <a:solidFill>
                          <a:schemeClr val="bg1">
                            <a:lumMod val="10000"/>
                          </a:schemeClr>
                        </a:solidFill>
                        <a:latin typeface="Calibri"/>
                      </a:endParaRPr>
                    </a:p>
                  </a:txBody>
                  <a:tcPr marL="2156" marR="2156" marT="2156" marB="0">
                    <a:lnL>
                      <a:noFill/>
                    </a:lnL>
                    <a:lnR>
                      <a:noFill/>
                    </a:lnR>
                    <a:lnT>
                      <a:noFill/>
                    </a:lnT>
                    <a:lnB>
                      <a:noFill/>
                    </a:lnB>
                    <a:solidFill>
                      <a:schemeClr val="tx1"/>
                    </a:solidFill>
                  </a:tcPr>
                </a:tc>
                <a:tc>
                  <a:txBody>
                    <a:bodyPr/>
                    <a:lstStyle/>
                    <a:p>
                      <a:pPr algn="l" fontAlgn="b"/>
                      <a:endParaRPr lang="it-IT" sz="900" b="0" i="0" u="none" strike="noStrike" dirty="0">
                        <a:solidFill>
                          <a:schemeClr val="bg1">
                            <a:lumMod val="10000"/>
                          </a:schemeClr>
                        </a:solidFill>
                        <a:latin typeface="Calibri"/>
                      </a:endParaRPr>
                    </a:p>
                  </a:txBody>
                  <a:tcPr marL="2156" marR="2156" marT="2156" marB="0">
                    <a:lnL>
                      <a:noFill/>
                    </a:lnL>
                    <a:lnR w="1270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l" fontAlgn="b"/>
                      <a:r>
                        <a:rPr lang="it-IT" sz="900" b="0" i="0" u="none" strike="noStrike">
                          <a:solidFill>
                            <a:schemeClr val="bg1">
                              <a:lumMod val="10000"/>
                            </a:schemeClr>
                          </a:solidFill>
                          <a:latin typeface="Calibri"/>
                        </a:rPr>
                        <a:t>Monumental cemeteries</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l" fontAlgn="b"/>
                      <a:r>
                        <a:rPr lang="it-IT" sz="900" b="0" i="0" u="none" strike="noStrike" dirty="0" err="1">
                          <a:solidFill>
                            <a:schemeClr val="bg1">
                              <a:lumMod val="10000"/>
                            </a:schemeClr>
                          </a:solidFill>
                          <a:latin typeface="Calibri"/>
                        </a:rPr>
                        <a:t>Sometimes</a:t>
                      </a:r>
                      <a:r>
                        <a:rPr lang="it-IT" sz="900" b="0" i="0" u="none" strike="noStrike" dirty="0">
                          <a:solidFill>
                            <a:schemeClr val="bg1">
                              <a:lumMod val="10000"/>
                            </a:schemeClr>
                          </a:solidFill>
                          <a:latin typeface="Calibri"/>
                        </a:rPr>
                        <a:t> a </a:t>
                      </a:r>
                      <a:r>
                        <a:rPr lang="it-IT" sz="900" b="0" i="0" u="none" strike="noStrike" dirty="0" err="1">
                          <a:solidFill>
                            <a:schemeClr val="bg1">
                              <a:lumMod val="10000"/>
                            </a:schemeClr>
                          </a:solidFill>
                          <a:latin typeface="Calibri"/>
                        </a:rPr>
                        <a:t>description</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is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added</a:t>
                      </a:r>
                      <a:endParaRPr lang="it-IT" sz="900" b="0" i="0" u="none" strike="noStrike" dirty="0">
                        <a:solidFill>
                          <a:schemeClr val="bg1">
                            <a:lumMod val="10000"/>
                          </a:schemeClr>
                        </a:solidFill>
                        <a:latin typeface="Calibri"/>
                      </a:endParaRP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76401">
                <a:tc>
                  <a:txBody>
                    <a:bodyPr/>
                    <a:lstStyle/>
                    <a:p>
                      <a:pPr algn="l" fontAlgn="b"/>
                      <a:endParaRPr lang="it-IT" sz="900" b="0" i="0" u="none" strike="noStrike">
                        <a:solidFill>
                          <a:schemeClr val="bg1">
                            <a:lumMod val="10000"/>
                          </a:schemeClr>
                        </a:solidFill>
                        <a:latin typeface="Calibri"/>
                      </a:endParaRPr>
                    </a:p>
                  </a:txBody>
                  <a:tcPr marL="2156" marR="2156" marT="2156" marB="0">
                    <a:lnL>
                      <a:noFill/>
                    </a:lnL>
                    <a:lnR>
                      <a:noFill/>
                    </a:lnR>
                    <a:lnT>
                      <a:noFill/>
                    </a:lnT>
                    <a:lnB>
                      <a:noFill/>
                    </a:lnB>
                    <a:solidFill>
                      <a:schemeClr val="tx1"/>
                    </a:solidFill>
                  </a:tcPr>
                </a:tc>
                <a:tc>
                  <a:txBody>
                    <a:bodyPr/>
                    <a:lstStyle/>
                    <a:p>
                      <a:pPr algn="l" fontAlgn="b"/>
                      <a:endParaRPr lang="it-IT" sz="900" b="0" i="0" u="none" strike="noStrike">
                        <a:solidFill>
                          <a:schemeClr val="bg1">
                            <a:lumMod val="10000"/>
                          </a:schemeClr>
                        </a:solidFill>
                        <a:latin typeface="Calibri"/>
                      </a:endParaRPr>
                    </a:p>
                  </a:txBody>
                  <a:tcPr marL="2156" marR="2156" marT="2156" marB="0">
                    <a:lnL>
                      <a:noFill/>
                    </a:lnL>
                    <a:lnR>
                      <a:noFill/>
                    </a:lnR>
                    <a:lnT>
                      <a:noFill/>
                    </a:lnT>
                    <a:lnB>
                      <a:noFill/>
                    </a:lnB>
                    <a:solidFill>
                      <a:schemeClr val="tx1"/>
                    </a:solidFill>
                  </a:tcPr>
                </a:tc>
                <a:tc>
                  <a:txBody>
                    <a:bodyPr/>
                    <a:lstStyle/>
                    <a:p>
                      <a:pPr algn="l" fontAlgn="b"/>
                      <a:endParaRPr lang="it-IT" sz="900" b="0" i="0" u="none" strike="noStrike" dirty="0">
                        <a:solidFill>
                          <a:schemeClr val="bg1">
                            <a:lumMod val="10000"/>
                          </a:schemeClr>
                        </a:solidFill>
                        <a:latin typeface="Calibri"/>
                      </a:endParaRPr>
                    </a:p>
                  </a:txBody>
                  <a:tcPr marL="2156" marR="2156" marT="215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CC"/>
                    </a:solidFill>
                  </a:tcPr>
                </a:tc>
                <a:tc>
                  <a:txBody>
                    <a:bodyPr/>
                    <a:lstStyle/>
                    <a:p>
                      <a:pPr algn="l" fontAlgn="b"/>
                      <a:r>
                        <a:rPr lang="it-IT" sz="900" b="0" i="0" u="none" strike="noStrike">
                          <a:solidFill>
                            <a:schemeClr val="bg1">
                              <a:lumMod val="10000"/>
                            </a:schemeClr>
                          </a:solidFill>
                          <a:latin typeface="Calibri"/>
                        </a:rPr>
                        <a:t>Pantheon</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CC"/>
                    </a:solidFill>
                  </a:tcPr>
                </a:tc>
                <a:tc>
                  <a:txBody>
                    <a:bodyPr/>
                    <a:lstStyle/>
                    <a:p>
                      <a:pPr algn="l" fontAlgn="b"/>
                      <a:endParaRPr lang="it-IT" sz="900" b="0" i="0" u="none" strike="noStrike">
                        <a:solidFill>
                          <a:schemeClr val="bg1">
                            <a:lumMod val="10000"/>
                          </a:schemeClr>
                        </a:solidFill>
                        <a:latin typeface="Calibri"/>
                      </a:endParaRPr>
                    </a:p>
                  </a:txBody>
                  <a:tcPr marL="2156" marR="2156" marT="215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221930">
                <a:tc>
                  <a:txBody>
                    <a:bodyPr/>
                    <a:lstStyle/>
                    <a:p>
                      <a:pPr algn="l" fontAlgn="b"/>
                      <a:endParaRPr lang="it-IT" sz="900" b="0" i="0" u="none" strike="noStrike">
                        <a:solidFill>
                          <a:schemeClr val="bg1">
                            <a:lumMod val="10000"/>
                          </a:schemeClr>
                        </a:solidFill>
                        <a:latin typeface="Calibri"/>
                      </a:endParaRPr>
                    </a:p>
                  </a:txBody>
                  <a:tcPr marL="2156" marR="2156" marT="2156" marB="0">
                    <a:lnL>
                      <a:noFill/>
                    </a:lnL>
                    <a:lnR>
                      <a:noFill/>
                    </a:lnR>
                    <a:lnT>
                      <a:noFill/>
                    </a:lnT>
                    <a:lnB>
                      <a:noFill/>
                    </a:lnB>
                    <a:solidFill>
                      <a:schemeClr val="tx1"/>
                    </a:solidFill>
                  </a:tcPr>
                </a:tc>
                <a:tc>
                  <a:txBody>
                    <a:bodyPr/>
                    <a:lstStyle/>
                    <a:p>
                      <a:pPr algn="l" fontAlgn="b"/>
                      <a:endParaRPr lang="it-IT" sz="900" b="0" i="0" u="none" strike="noStrike" dirty="0">
                        <a:solidFill>
                          <a:schemeClr val="bg1">
                            <a:lumMod val="10000"/>
                          </a:schemeClr>
                        </a:solidFill>
                        <a:latin typeface="Calibri"/>
                      </a:endParaRPr>
                    </a:p>
                  </a:txBody>
                  <a:tcPr marL="2156" marR="2156" marT="215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it-IT" sz="900" b="0" i="0" u="none" strike="noStrike" dirty="0" err="1">
                          <a:solidFill>
                            <a:schemeClr val="bg1">
                              <a:lumMod val="10000"/>
                            </a:schemeClr>
                          </a:solidFill>
                          <a:latin typeface="Calibri"/>
                        </a:rPr>
                        <a:t>Places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of</a:t>
                      </a:r>
                      <a:r>
                        <a:rPr lang="it-IT" sz="900" b="0" i="0" u="none" strike="noStrike" dirty="0">
                          <a:solidFill>
                            <a:schemeClr val="bg1">
                              <a:lumMod val="10000"/>
                            </a:schemeClr>
                          </a:solidFill>
                          <a:latin typeface="Calibri"/>
                        </a:rPr>
                        <a:t> nature</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just" fontAlgn="t"/>
                      <a:r>
                        <a:rPr lang="it-IT" sz="900" b="0" i="0" u="none" strike="noStrike" dirty="0">
                          <a:solidFill>
                            <a:schemeClr val="bg1">
                              <a:lumMod val="10000"/>
                            </a:schemeClr>
                          </a:solidFill>
                          <a:latin typeface="Calibri"/>
                        </a:rPr>
                        <a:t>Green </a:t>
                      </a:r>
                      <a:r>
                        <a:rPr lang="it-IT" sz="900" b="0" i="0" u="none" strike="noStrike" dirty="0" err="1">
                          <a:solidFill>
                            <a:schemeClr val="bg1">
                              <a:lumMod val="10000"/>
                            </a:schemeClr>
                          </a:solidFill>
                          <a:latin typeface="Calibri"/>
                        </a:rPr>
                        <a:t>areas</a:t>
                      </a:r>
                      <a:r>
                        <a:rPr lang="it-IT" sz="900" b="0" i="0" u="none" strike="noStrike" dirty="0">
                          <a:solidFill>
                            <a:schemeClr val="bg1">
                              <a:lumMod val="10000"/>
                            </a:schemeClr>
                          </a:solidFill>
                          <a:latin typeface="Calibri"/>
                        </a:rPr>
                        <a:t>, Green </a:t>
                      </a:r>
                      <a:r>
                        <a:rPr lang="it-IT" sz="900" b="0" i="0" u="none" strike="noStrike" dirty="0" err="1">
                          <a:solidFill>
                            <a:schemeClr val="bg1">
                              <a:lumMod val="10000"/>
                            </a:schemeClr>
                          </a:solidFill>
                          <a:latin typeface="Calibri"/>
                        </a:rPr>
                        <a:t>areas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parks</a:t>
                      </a:r>
                      <a:r>
                        <a:rPr lang="it-IT" sz="900" b="0" i="0" u="none" strike="noStrike" dirty="0">
                          <a:solidFill>
                            <a:schemeClr val="bg1">
                              <a:lumMod val="10000"/>
                            </a:schemeClr>
                          </a:solidFill>
                          <a:latin typeface="Calibri"/>
                        </a:rPr>
                        <a:t>, Hills, </a:t>
                      </a:r>
                      <a:r>
                        <a:rPr lang="it-IT" sz="900" b="0" i="0" u="none" strike="noStrike" dirty="0" err="1">
                          <a:solidFill>
                            <a:schemeClr val="bg1">
                              <a:lumMod val="10000"/>
                            </a:schemeClr>
                          </a:solidFill>
                          <a:latin typeface="Calibri"/>
                        </a:rPr>
                        <a:t>Naturalist</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areas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of</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great</a:t>
                      </a:r>
                      <a:r>
                        <a:rPr lang="it-IT" sz="900" b="0" i="0" u="none" strike="noStrike" dirty="0">
                          <a:solidFill>
                            <a:schemeClr val="bg1">
                              <a:lumMod val="10000"/>
                            </a:schemeClr>
                          </a:solidFill>
                          <a:latin typeface="Calibri"/>
                        </a:rPr>
                        <a:t> interest, </a:t>
                      </a:r>
                      <a:r>
                        <a:rPr lang="it-IT" sz="900" b="0" i="0" u="none" strike="noStrike" dirty="0" err="1">
                          <a:solidFill>
                            <a:schemeClr val="bg1">
                              <a:lumMod val="10000"/>
                            </a:schemeClr>
                          </a:solidFill>
                          <a:latin typeface="Calibri"/>
                        </a:rPr>
                        <a:t>Wetlands</a:t>
                      </a:r>
                      <a:r>
                        <a:rPr lang="it-IT" sz="900" b="0" i="0" u="none" strike="noStrike" dirty="0">
                          <a:solidFill>
                            <a:schemeClr val="bg1">
                              <a:lumMod val="10000"/>
                            </a:schemeClr>
                          </a:solidFill>
                          <a:latin typeface="Calibri"/>
                        </a:rPr>
                        <a:t> and </a:t>
                      </a:r>
                      <a:r>
                        <a:rPr lang="it-IT" sz="900" b="0" i="0" u="none" strike="noStrike" dirty="0" err="1">
                          <a:solidFill>
                            <a:schemeClr val="bg1">
                              <a:lumMod val="10000"/>
                            </a:schemeClr>
                          </a:solidFill>
                          <a:latin typeface="Calibri"/>
                        </a:rPr>
                        <a:t>ponds</a:t>
                      </a:r>
                      <a:endParaRPr lang="it-IT" sz="900" b="0" i="0" u="none" strike="noStrike" dirty="0">
                        <a:solidFill>
                          <a:schemeClr val="bg1">
                            <a:lumMod val="10000"/>
                          </a:schemeClr>
                        </a:solidFill>
                        <a:latin typeface="Calibri"/>
                      </a:endParaRP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just" fontAlgn="t"/>
                      <a:r>
                        <a:rPr lang="it-IT" sz="900" b="0" i="0" u="none" strike="noStrike" dirty="0" err="1">
                          <a:solidFill>
                            <a:schemeClr val="bg1">
                              <a:lumMod val="10000"/>
                            </a:schemeClr>
                          </a:solidFill>
                          <a:latin typeface="Calibri"/>
                        </a:rPr>
                        <a:t>For</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each</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an</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alphabetical</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list</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of</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places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For</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each</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place</a:t>
                      </a:r>
                      <a:r>
                        <a:rPr lang="it-IT" sz="900" b="0" i="0" u="none" strike="noStrike" dirty="0">
                          <a:solidFill>
                            <a:schemeClr val="bg1">
                              <a:lumMod val="10000"/>
                            </a:schemeClr>
                          </a:solidFill>
                          <a:latin typeface="Calibri"/>
                        </a:rPr>
                        <a:t>: Picture, </a:t>
                      </a:r>
                      <a:r>
                        <a:rPr lang="it-IT" sz="900" b="0" i="0" u="none" strike="noStrike" dirty="0" err="1">
                          <a:solidFill>
                            <a:schemeClr val="bg1">
                              <a:lumMod val="10000"/>
                            </a:schemeClr>
                          </a:solidFill>
                          <a:latin typeface="Calibri"/>
                        </a:rPr>
                        <a:t>Summary</a:t>
                      </a:r>
                      <a:r>
                        <a:rPr lang="it-IT" sz="900" b="0" i="0" u="none" strike="noStrike" dirty="0">
                          <a:solidFill>
                            <a:schemeClr val="bg1">
                              <a:lumMod val="10000"/>
                            </a:schemeClr>
                          </a:solidFill>
                          <a:latin typeface="Calibri"/>
                        </a:rPr>
                        <a:t>, Info, </a:t>
                      </a:r>
                      <a:r>
                        <a:rPr lang="it-IT" sz="900" b="0" i="0" u="none" strike="noStrike" dirty="0" err="1">
                          <a:solidFill>
                            <a:schemeClr val="bg1">
                              <a:lumMod val="10000"/>
                            </a:schemeClr>
                          </a:solidFill>
                          <a:latin typeface="Calibri"/>
                        </a:rPr>
                        <a:t>Add</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Contact</a:t>
                      </a:r>
                      <a:r>
                        <a:rPr lang="it-IT" sz="900" b="0" i="0" u="none" strike="noStrike" dirty="0">
                          <a:solidFill>
                            <a:schemeClr val="bg1">
                              <a:lumMod val="10000"/>
                            </a:schemeClr>
                          </a:solidFill>
                          <a:latin typeface="Calibri"/>
                        </a:rPr>
                        <a:t>, Price, </a:t>
                      </a:r>
                      <a:r>
                        <a:rPr lang="it-IT" sz="900" b="0" i="0" u="none" strike="noStrike" dirty="0" err="1">
                          <a:solidFill>
                            <a:schemeClr val="bg1">
                              <a:lumMod val="10000"/>
                            </a:schemeClr>
                          </a:solidFill>
                          <a:latin typeface="Calibri"/>
                        </a:rPr>
                        <a:t>Related</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photogallery</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Related</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Routes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Sometimes</a:t>
                      </a:r>
                      <a:r>
                        <a:rPr lang="it-IT" sz="900" b="0" i="0" u="none" strike="noStrike" dirty="0">
                          <a:solidFill>
                            <a:schemeClr val="bg1">
                              <a:lumMod val="10000"/>
                            </a:schemeClr>
                          </a:solidFill>
                          <a:latin typeface="Calibri"/>
                        </a:rPr>
                        <a:t>: Picture, </a:t>
                      </a:r>
                      <a:r>
                        <a:rPr lang="it-IT" sz="900" b="0" i="0" u="none" strike="noStrike" dirty="0" err="1">
                          <a:solidFill>
                            <a:schemeClr val="bg1">
                              <a:lumMod val="10000"/>
                            </a:schemeClr>
                          </a:solidFill>
                          <a:latin typeface="Calibri"/>
                        </a:rPr>
                        <a:t>Summary</a:t>
                      </a:r>
                      <a:r>
                        <a:rPr lang="it-IT" sz="900" b="0" i="0" u="none" strike="noStrike" dirty="0">
                          <a:solidFill>
                            <a:schemeClr val="bg1">
                              <a:lumMod val="10000"/>
                            </a:schemeClr>
                          </a:solidFill>
                          <a:latin typeface="Calibri"/>
                        </a:rPr>
                        <a:t>, Info, </a:t>
                      </a:r>
                      <a:r>
                        <a:rPr lang="it-IT" sz="900" b="0" i="0" u="none" strike="noStrike" dirty="0" err="1">
                          <a:solidFill>
                            <a:schemeClr val="bg1">
                              <a:lumMod val="10000"/>
                            </a:schemeClr>
                          </a:solidFill>
                          <a:latin typeface="Calibri"/>
                        </a:rPr>
                        <a:t>Add</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contact</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Related</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points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of</a:t>
                      </a:r>
                      <a:r>
                        <a:rPr lang="it-IT" sz="900" b="0" i="0" u="none" strike="noStrike" dirty="0">
                          <a:solidFill>
                            <a:schemeClr val="bg1">
                              <a:lumMod val="10000"/>
                            </a:schemeClr>
                          </a:solidFill>
                          <a:latin typeface="Calibri"/>
                        </a:rPr>
                        <a:t> interest.</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156443">
                <a:tc>
                  <a:txBody>
                    <a:bodyPr/>
                    <a:lstStyle/>
                    <a:p>
                      <a:pPr algn="l" fontAlgn="b"/>
                      <a:endParaRPr lang="it-IT" sz="900" b="0" i="0" u="none" strike="noStrike">
                        <a:solidFill>
                          <a:schemeClr val="bg1">
                            <a:lumMod val="10000"/>
                          </a:schemeClr>
                        </a:solidFill>
                        <a:latin typeface="Calibri"/>
                      </a:endParaRPr>
                    </a:p>
                  </a:txBody>
                  <a:tcPr marL="2156" marR="2156" marT="215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it-IT" sz="900" b="0" i="0" u="none" strike="noStrike" dirty="0" err="1">
                          <a:solidFill>
                            <a:schemeClr val="bg1">
                              <a:lumMod val="10000"/>
                            </a:schemeClr>
                          </a:solidFill>
                          <a:latin typeface="Calibri"/>
                        </a:rPr>
                        <a:t>Enjoy</a:t>
                      </a:r>
                      <a:endParaRPr lang="it-IT" sz="900" b="0" i="0" u="none" strike="noStrike" dirty="0">
                        <a:solidFill>
                          <a:schemeClr val="bg1">
                            <a:lumMod val="10000"/>
                          </a:schemeClr>
                        </a:solidFill>
                        <a:latin typeface="Calibri"/>
                      </a:endParaRP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fontAlgn="b"/>
                      <a:r>
                        <a:rPr lang="it-IT" sz="900" b="0" i="0" u="none" strike="noStrike" dirty="0" err="1">
                          <a:solidFill>
                            <a:schemeClr val="bg1">
                              <a:lumMod val="10000"/>
                            </a:schemeClr>
                          </a:solidFill>
                          <a:latin typeface="Calibri"/>
                        </a:rPr>
                        <a:t>Accommodation</a:t>
                      </a:r>
                      <a:endParaRPr lang="it-IT" sz="900" b="0" i="0" u="none" strike="noStrike" dirty="0">
                        <a:solidFill>
                          <a:schemeClr val="bg1">
                            <a:lumMod val="10000"/>
                          </a:schemeClr>
                        </a:solidFill>
                        <a:latin typeface="Calibri"/>
                      </a:endParaRP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just" fontAlgn="t"/>
                      <a:r>
                        <a:rPr lang="it-IT" sz="900" b="0" i="0" u="none" strike="noStrike">
                          <a:solidFill>
                            <a:schemeClr val="bg1">
                              <a:lumMod val="10000"/>
                            </a:schemeClr>
                          </a:solidFill>
                          <a:latin typeface="Calibri"/>
                        </a:rPr>
                        <a:t>Bed and Breakfasts, Holiday homes, Hostels, Hotels, Residence hotel, Room rentals</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just" fontAlgn="t"/>
                      <a:r>
                        <a:rPr lang="it-IT" sz="900" b="0" i="0" u="none" strike="noStrike" dirty="0" err="1">
                          <a:solidFill>
                            <a:schemeClr val="bg1">
                              <a:lumMod val="10000"/>
                            </a:schemeClr>
                          </a:solidFill>
                          <a:latin typeface="Calibri"/>
                        </a:rPr>
                        <a:t>For</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each</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an</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alphabetical</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list</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of</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places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For</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each</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place</a:t>
                      </a:r>
                      <a:r>
                        <a:rPr lang="it-IT" sz="900" b="0" i="0" u="none" strike="noStrike" dirty="0">
                          <a:solidFill>
                            <a:schemeClr val="bg1">
                              <a:lumMod val="10000"/>
                            </a:schemeClr>
                          </a:solidFill>
                          <a:latin typeface="Calibri"/>
                        </a:rPr>
                        <a:t>: Picture, </a:t>
                      </a:r>
                      <a:r>
                        <a:rPr lang="it-IT" sz="900" b="0" i="0" u="none" strike="noStrike" dirty="0" err="1">
                          <a:solidFill>
                            <a:schemeClr val="bg1">
                              <a:lumMod val="10000"/>
                            </a:schemeClr>
                          </a:solidFill>
                          <a:latin typeface="Calibri"/>
                        </a:rPr>
                        <a:t>Summary</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Description</a:t>
                      </a:r>
                      <a:r>
                        <a:rPr lang="it-IT" sz="900" b="0" i="0" u="none" strike="noStrike" dirty="0">
                          <a:solidFill>
                            <a:schemeClr val="bg1">
                              <a:lumMod val="10000"/>
                            </a:schemeClr>
                          </a:solidFill>
                          <a:latin typeface="Calibri"/>
                        </a:rPr>
                        <a:t>, Info, </a:t>
                      </a:r>
                      <a:r>
                        <a:rPr lang="it-IT" sz="900" b="0" i="0" u="none" strike="noStrike" dirty="0" err="1">
                          <a:solidFill>
                            <a:schemeClr val="bg1">
                              <a:lumMod val="10000"/>
                            </a:schemeClr>
                          </a:solidFill>
                          <a:latin typeface="Calibri"/>
                        </a:rPr>
                        <a:t>Add</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Contact</a:t>
                      </a:r>
                      <a:r>
                        <a:rPr lang="it-IT" sz="900" b="0" i="0" u="none" strike="noStrike" dirty="0">
                          <a:solidFill>
                            <a:schemeClr val="bg1">
                              <a:lumMod val="10000"/>
                            </a:schemeClr>
                          </a:solidFill>
                          <a:latin typeface="Calibri"/>
                        </a:rPr>
                        <a:t>, Price</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r>
              <a:tr h="440222">
                <a:tc>
                  <a:txBody>
                    <a:bodyPr/>
                    <a:lstStyle/>
                    <a:p>
                      <a:pPr algn="l" fontAlgn="b"/>
                      <a:r>
                        <a:rPr lang="it-IT" sz="900" b="0" i="0" u="none" strike="noStrike" dirty="0">
                          <a:solidFill>
                            <a:schemeClr val="bg1">
                              <a:lumMod val="10000"/>
                            </a:schemeClr>
                          </a:solidFill>
                          <a:latin typeface="Calibri"/>
                        </a:rPr>
                        <a:t>Cagliari</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it-IT" sz="900" b="0" i="0" u="none" strike="noStrike" dirty="0">
                        <a:solidFill>
                          <a:schemeClr val="bg1">
                            <a:lumMod val="10000"/>
                          </a:schemeClr>
                        </a:solidFill>
                        <a:latin typeface="Calibri"/>
                      </a:endParaRP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l" fontAlgn="t"/>
                      <a:r>
                        <a:rPr lang="it-IT" sz="900" b="0" i="0" u="none" strike="noStrike">
                          <a:solidFill>
                            <a:schemeClr val="bg1">
                              <a:lumMod val="10000"/>
                            </a:schemeClr>
                          </a:solidFill>
                          <a:latin typeface="Calibri"/>
                        </a:rPr>
                        <a:t>Leisure</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just" fontAlgn="t"/>
                      <a:r>
                        <a:rPr lang="it-IT" sz="900" b="0" i="0" u="none" strike="noStrike" dirty="0">
                          <a:solidFill>
                            <a:schemeClr val="bg1">
                              <a:lumMod val="10000"/>
                            </a:schemeClr>
                          </a:solidFill>
                          <a:latin typeface="Calibri"/>
                        </a:rPr>
                        <a:t>Associazione moto d'epoca, </a:t>
                      </a:r>
                      <a:r>
                        <a:rPr lang="it-IT" sz="900" b="0" i="0" u="none" strike="noStrike" dirty="0" err="1">
                          <a:solidFill>
                            <a:schemeClr val="bg1">
                              <a:lumMod val="10000"/>
                            </a:schemeClr>
                          </a:solidFill>
                          <a:latin typeface="Calibri"/>
                        </a:rPr>
                        <a:t>Betting</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agencies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Cinemas</a:t>
                      </a:r>
                      <a:r>
                        <a:rPr lang="it-IT" sz="900" b="0" i="0" u="none" strike="noStrike" dirty="0">
                          <a:solidFill>
                            <a:schemeClr val="bg1">
                              <a:lumMod val="10000"/>
                            </a:schemeClr>
                          </a:solidFill>
                          <a:latin typeface="Calibri"/>
                        </a:rPr>
                        <a:t>, Disco, </a:t>
                      </a:r>
                      <a:r>
                        <a:rPr lang="it-IT" sz="900" b="0" i="0" u="none" strike="noStrike" dirty="0" err="1">
                          <a:solidFill>
                            <a:schemeClr val="bg1">
                              <a:lumMod val="10000"/>
                            </a:schemeClr>
                          </a:solidFill>
                          <a:latin typeface="Calibri"/>
                        </a:rPr>
                        <a:t>Diving</a:t>
                      </a:r>
                      <a:r>
                        <a:rPr lang="it-IT" sz="900" b="0" i="0" u="none" strike="noStrike" dirty="0">
                          <a:solidFill>
                            <a:schemeClr val="bg1">
                              <a:lumMod val="10000"/>
                            </a:schemeClr>
                          </a:solidFill>
                          <a:latin typeface="Calibri"/>
                        </a:rPr>
                        <a:t> Center, </a:t>
                      </a:r>
                      <a:r>
                        <a:rPr lang="it-IT" sz="900" b="0" i="0" u="none" strike="noStrike" dirty="0" err="1">
                          <a:solidFill>
                            <a:schemeClr val="bg1">
                              <a:lumMod val="10000"/>
                            </a:schemeClr>
                          </a:solidFill>
                          <a:latin typeface="Calibri"/>
                        </a:rPr>
                        <a:t>Exhibition</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rooms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Extreme</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Sports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Gyms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Pedestrian</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areas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Pubs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Riding</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stables</a:t>
                      </a:r>
                      <a:r>
                        <a:rPr lang="it-IT" sz="900" b="0" i="0" u="none" strike="noStrike" dirty="0">
                          <a:solidFill>
                            <a:schemeClr val="bg1">
                              <a:lumMod val="10000"/>
                            </a:schemeClr>
                          </a:solidFill>
                          <a:latin typeface="Calibri"/>
                        </a:rPr>
                        <a:t>, Sport </a:t>
                      </a:r>
                      <a:r>
                        <a:rPr lang="it-IT" sz="900" b="0" i="0" u="none" strike="noStrike" dirty="0" err="1">
                          <a:solidFill>
                            <a:schemeClr val="bg1">
                              <a:lumMod val="10000"/>
                            </a:schemeClr>
                          </a:solidFill>
                          <a:latin typeface="Calibri"/>
                        </a:rPr>
                        <a:t>fishing</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Sports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facilities</a:t>
                      </a:r>
                      <a:r>
                        <a:rPr lang="it-IT" sz="900" b="0" i="0" u="none" strike="noStrike" dirty="0">
                          <a:solidFill>
                            <a:schemeClr val="bg1">
                              <a:lumMod val="10000"/>
                            </a:schemeClr>
                          </a:solidFill>
                          <a:latin typeface="Calibri"/>
                        </a:rPr>
                        <a:t>, Trekking, </a:t>
                      </a:r>
                      <a:r>
                        <a:rPr lang="it-IT" sz="900" b="0" i="0" u="none" strike="noStrike" dirty="0" err="1">
                          <a:solidFill>
                            <a:schemeClr val="bg1">
                              <a:lumMod val="10000"/>
                            </a:schemeClr>
                          </a:solidFill>
                          <a:latin typeface="Calibri"/>
                        </a:rPr>
                        <a:t>Wellness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centres</a:t>
                      </a:r>
                      <a:endParaRPr lang="it-IT" sz="900" b="0" i="0" u="none" strike="noStrike" dirty="0">
                        <a:solidFill>
                          <a:schemeClr val="bg1">
                            <a:lumMod val="10000"/>
                          </a:schemeClr>
                        </a:solidFill>
                        <a:latin typeface="Calibri"/>
                      </a:endParaRP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just" fontAlgn="t"/>
                      <a:r>
                        <a:rPr lang="it-IT" sz="900" b="0" i="0" u="none" strike="noStrike" dirty="0" err="1">
                          <a:solidFill>
                            <a:schemeClr val="bg1">
                              <a:lumMod val="10000"/>
                            </a:schemeClr>
                          </a:solidFill>
                          <a:latin typeface="Calibri"/>
                        </a:rPr>
                        <a:t>For</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each</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an</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alphabetical</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list</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of</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places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For</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each</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place</a:t>
                      </a:r>
                      <a:r>
                        <a:rPr lang="it-IT" sz="900" b="0" i="0" u="none" strike="noStrike" dirty="0">
                          <a:solidFill>
                            <a:schemeClr val="bg1">
                              <a:lumMod val="10000"/>
                            </a:schemeClr>
                          </a:solidFill>
                          <a:latin typeface="Calibri"/>
                        </a:rPr>
                        <a:t>: Picture, </a:t>
                      </a:r>
                      <a:r>
                        <a:rPr lang="it-IT" sz="900" b="0" i="0" u="none" strike="noStrike" dirty="0" err="1">
                          <a:solidFill>
                            <a:schemeClr val="bg1">
                              <a:lumMod val="10000"/>
                            </a:schemeClr>
                          </a:solidFill>
                          <a:latin typeface="Calibri"/>
                        </a:rPr>
                        <a:t>Summary</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Description</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sometimes</a:t>
                      </a:r>
                      <a:r>
                        <a:rPr lang="it-IT" sz="900" b="0" i="0" u="none" strike="noStrike" dirty="0">
                          <a:solidFill>
                            <a:schemeClr val="bg1">
                              <a:lumMod val="10000"/>
                            </a:schemeClr>
                          </a:solidFill>
                          <a:latin typeface="Calibri"/>
                        </a:rPr>
                        <a:t>), Info, </a:t>
                      </a:r>
                      <a:r>
                        <a:rPr lang="it-IT" sz="900" b="0" i="0" u="none" strike="noStrike" dirty="0" err="1">
                          <a:solidFill>
                            <a:schemeClr val="bg1">
                              <a:lumMod val="10000"/>
                            </a:schemeClr>
                          </a:solidFill>
                          <a:latin typeface="Calibri"/>
                        </a:rPr>
                        <a:t>Add</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Contact</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Sometimes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only</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picture</a:t>
                      </a:r>
                      <a:r>
                        <a:rPr lang="it-IT" sz="900" b="0" i="0" u="none" strike="noStrike" dirty="0">
                          <a:solidFill>
                            <a:schemeClr val="bg1">
                              <a:lumMod val="10000"/>
                            </a:schemeClr>
                          </a:solidFill>
                          <a:latin typeface="Calibri"/>
                        </a:rPr>
                        <a:t>, Info, </a:t>
                      </a:r>
                      <a:r>
                        <a:rPr lang="it-IT" sz="900" b="0" i="0" u="none" strike="noStrike" dirty="0" err="1">
                          <a:solidFill>
                            <a:schemeClr val="bg1">
                              <a:lumMod val="10000"/>
                            </a:schemeClr>
                          </a:solidFill>
                          <a:latin typeface="Calibri"/>
                        </a:rPr>
                        <a:t>Related</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points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of</a:t>
                      </a:r>
                      <a:r>
                        <a:rPr lang="it-IT" sz="900" b="0" i="0" u="none" strike="noStrike" dirty="0">
                          <a:solidFill>
                            <a:schemeClr val="bg1">
                              <a:lumMod val="10000"/>
                            </a:schemeClr>
                          </a:solidFill>
                          <a:latin typeface="Calibri"/>
                        </a:rPr>
                        <a:t> interest. </a:t>
                      </a:r>
                      <a:r>
                        <a:rPr lang="it-IT" sz="900" b="0" i="0" u="none" strike="noStrike" dirty="0" err="1">
                          <a:solidFill>
                            <a:schemeClr val="bg1">
                              <a:lumMod val="10000"/>
                            </a:schemeClr>
                          </a:solidFill>
                          <a:latin typeface="Calibri"/>
                        </a:rPr>
                        <a:t>Twice</a:t>
                      </a:r>
                      <a:r>
                        <a:rPr lang="it-IT" sz="900" b="0" i="0" u="none" strike="noStrike" dirty="0">
                          <a:solidFill>
                            <a:schemeClr val="bg1">
                              <a:lumMod val="10000"/>
                            </a:schemeClr>
                          </a:solidFill>
                          <a:latin typeface="Calibri"/>
                        </a:rPr>
                        <a:t>: No </a:t>
                      </a:r>
                      <a:r>
                        <a:rPr lang="it-IT" sz="900" b="0" i="0" u="none" strike="noStrike" dirty="0" err="1">
                          <a:solidFill>
                            <a:schemeClr val="bg1">
                              <a:lumMod val="10000"/>
                            </a:schemeClr>
                          </a:solidFill>
                          <a:latin typeface="Calibri"/>
                        </a:rPr>
                        <a:t>points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of</a:t>
                      </a:r>
                      <a:r>
                        <a:rPr lang="it-IT" sz="900" b="0" i="0" u="none" strike="noStrike" dirty="0">
                          <a:solidFill>
                            <a:schemeClr val="bg1">
                              <a:lumMod val="10000"/>
                            </a:schemeClr>
                          </a:solidFill>
                          <a:latin typeface="Calibri"/>
                        </a:rPr>
                        <a:t> interest/No data </a:t>
                      </a:r>
                      <a:r>
                        <a:rPr lang="it-IT" sz="900" b="0" i="0" u="none" strike="noStrike" dirty="0" err="1">
                          <a:solidFill>
                            <a:schemeClr val="bg1">
                              <a:lumMod val="10000"/>
                            </a:schemeClr>
                          </a:solidFill>
                          <a:latin typeface="Calibri"/>
                        </a:rPr>
                        <a:t>to</a:t>
                      </a:r>
                      <a:r>
                        <a:rPr lang="it-IT" sz="900" b="0" i="0" u="none" strike="noStrike" dirty="0">
                          <a:solidFill>
                            <a:schemeClr val="bg1">
                              <a:lumMod val="10000"/>
                            </a:schemeClr>
                          </a:solidFill>
                          <a:latin typeface="Calibri"/>
                        </a:rPr>
                        <a:t> display</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r>
              <a:tr h="312885">
                <a:tc>
                  <a:txBody>
                    <a:bodyPr/>
                    <a:lstStyle/>
                    <a:p>
                      <a:pPr algn="l" fontAlgn="b"/>
                      <a:endParaRPr lang="it-IT" sz="900" b="0" i="0" u="none" strike="noStrike">
                        <a:solidFill>
                          <a:schemeClr val="bg1">
                            <a:lumMod val="10000"/>
                          </a:schemeClr>
                        </a:solidFill>
                        <a:latin typeface="Calibri"/>
                      </a:endParaRPr>
                    </a:p>
                  </a:txBody>
                  <a:tcPr marL="2156" marR="2156" marT="2156" marB="0">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l" fontAlgn="b"/>
                      <a:endParaRPr lang="it-IT" sz="900" b="0" i="0" u="none" strike="noStrike" dirty="0">
                        <a:solidFill>
                          <a:schemeClr val="bg1">
                            <a:lumMod val="10000"/>
                          </a:schemeClr>
                        </a:solidFill>
                        <a:latin typeface="Calibri"/>
                      </a:endParaRPr>
                    </a:p>
                  </a:txBody>
                  <a:tcPr marL="2156" marR="2156" marT="2156" marB="0">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algn="l" fontAlgn="t"/>
                      <a:r>
                        <a:rPr lang="it-IT" sz="900" b="0" i="0" u="none" strike="noStrike">
                          <a:solidFill>
                            <a:schemeClr val="bg1">
                              <a:lumMod val="10000"/>
                            </a:schemeClr>
                          </a:solidFill>
                          <a:latin typeface="Calibri"/>
                        </a:rPr>
                        <a:t>Market</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just" fontAlgn="b"/>
                      <a:r>
                        <a:rPr lang="it-IT" sz="900" b="0" i="0" u="none" strike="noStrike" dirty="0">
                          <a:solidFill>
                            <a:schemeClr val="bg1">
                              <a:lumMod val="10000"/>
                            </a:schemeClr>
                          </a:solidFill>
                          <a:latin typeface="Calibri"/>
                        </a:rPr>
                        <a:t>Art </a:t>
                      </a:r>
                      <a:r>
                        <a:rPr lang="it-IT" sz="900" b="0" i="0" u="none" strike="noStrike" dirty="0" err="1">
                          <a:solidFill>
                            <a:schemeClr val="bg1">
                              <a:lumMod val="10000"/>
                            </a:schemeClr>
                          </a:solidFill>
                          <a:latin typeface="Calibri"/>
                        </a:rPr>
                        <a:t>workshops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Bookshops</a:t>
                      </a:r>
                      <a:r>
                        <a:rPr lang="it-IT" sz="900" b="0" i="0" u="none" strike="noStrike" dirty="0">
                          <a:solidFill>
                            <a:schemeClr val="bg1">
                              <a:lumMod val="10000"/>
                            </a:schemeClr>
                          </a:solidFill>
                          <a:latin typeface="Calibri"/>
                        </a:rPr>
                        <a:t>, Enogastronomia tradizionale, </a:t>
                      </a:r>
                      <a:r>
                        <a:rPr lang="it-IT" sz="900" b="0" i="0" u="none" strike="noStrike" dirty="0" err="1">
                          <a:solidFill>
                            <a:schemeClr val="bg1">
                              <a:lumMod val="10000"/>
                            </a:schemeClr>
                          </a:solidFill>
                          <a:latin typeface="Calibri"/>
                        </a:rPr>
                        <a:t>Handicraft</a:t>
                      </a:r>
                      <a:r>
                        <a:rPr lang="it-IT" sz="900" b="0" i="0" u="none" strike="noStrike" dirty="0">
                          <a:solidFill>
                            <a:schemeClr val="bg1">
                              <a:lumMod val="10000"/>
                            </a:schemeClr>
                          </a:solidFill>
                          <a:latin typeface="Calibri"/>
                        </a:rPr>
                        <a:t> and </a:t>
                      </a:r>
                      <a:r>
                        <a:rPr lang="it-IT" sz="900" b="0" i="0" u="none" strike="noStrike" dirty="0" err="1">
                          <a:solidFill>
                            <a:schemeClr val="bg1">
                              <a:lumMod val="10000"/>
                            </a:schemeClr>
                          </a:solidFill>
                          <a:latin typeface="Calibri"/>
                        </a:rPr>
                        <a:t>souvenirs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shops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Markets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Open-air</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markets</a:t>
                      </a:r>
                      <a:r>
                        <a:rPr lang="it-IT" sz="900" b="0" i="0" u="none" strike="noStrike" dirty="0">
                          <a:solidFill>
                            <a:schemeClr val="bg1">
                              <a:lumMod val="10000"/>
                            </a:schemeClr>
                          </a:solidFill>
                          <a:latin typeface="Calibri"/>
                        </a:rPr>
                        <a:t>, Wine shop</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just" fontAlgn="t"/>
                      <a:r>
                        <a:rPr lang="it-IT" sz="900" b="0" i="0" u="none" strike="noStrike" dirty="0" err="1">
                          <a:solidFill>
                            <a:schemeClr val="bg1">
                              <a:lumMod val="10000"/>
                            </a:schemeClr>
                          </a:solidFill>
                          <a:latin typeface="Calibri"/>
                        </a:rPr>
                        <a:t>For</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each</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an</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alphabetical</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list</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of</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places</a:t>
                      </a:r>
                      <a:r>
                        <a:rPr lang="it-IT" sz="900" b="0" i="0" u="none" strike="noStrike" dirty="0">
                          <a:solidFill>
                            <a:schemeClr val="bg1">
                              <a:lumMod val="10000"/>
                            </a:schemeClr>
                          </a:solidFill>
                          <a:latin typeface="Calibri"/>
                        </a:rPr>
                        <a:t>.  </a:t>
                      </a:r>
                      <a:r>
                        <a:rPr lang="it-IT" sz="900" b="0" i="0" u="none" strike="noStrike" dirty="0" err="1" smtClean="0">
                          <a:solidFill>
                            <a:schemeClr val="bg1">
                              <a:lumMod val="10000"/>
                            </a:schemeClr>
                          </a:solidFill>
                          <a:latin typeface="Calibri"/>
                        </a:rPr>
                        <a:t>For</a:t>
                      </a:r>
                      <a:r>
                        <a:rPr lang="it-IT" sz="900" b="0" i="0" u="none" strike="noStrike" dirty="0" smtClean="0">
                          <a:solidFill>
                            <a:schemeClr val="bg1">
                              <a:lumMod val="10000"/>
                            </a:schemeClr>
                          </a:solidFill>
                          <a:latin typeface="Calibri"/>
                        </a:rPr>
                        <a:t> </a:t>
                      </a:r>
                      <a:r>
                        <a:rPr lang="it-IT" sz="900" b="0" i="0" u="none" strike="noStrike" dirty="0" err="1">
                          <a:solidFill>
                            <a:schemeClr val="bg1">
                              <a:lumMod val="10000"/>
                            </a:schemeClr>
                          </a:solidFill>
                          <a:latin typeface="Calibri"/>
                        </a:rPr>
                        <a:t>each</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place</a:t>
                      </a:r>
                      <a:r>
                        <a:rPr lang="it-IT" sz="900" b="0" i="0" u="none" strike="noStrike" dirty="0">
                          <a:solidFill>
                            <a:schemeClr val="bg1">
                              <a:lumMod val="10000"/>
                            </a:schemeClr>
                          </a:solidFill>
                          <a:latin typeface="Calibri"/>
                        </a:rPr>
                        <a:t>: Picture, </a:t>
                      </a:r>
                      <a:r>
                        <a:rPr lang="it-IT" sz="900" b="0" i="0" u="none" strike="noStrike" dirty="0" err="1">
                          <a:solidFill>
                            <a:schemeClr val="bg1">
                              <a:lumMod val="10000"/>
                            </a:schemeClr>
                          </a:solidFill>
                          <a:latin typeface="Calibri"/>
                        </a:rPr>
                        <a:t>Summary</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Description</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sometimes</a:t>
                      </a:r>
                      <a:r>
                        <a:rPr lang="it-IT" sz="900" b="0" i="0" u="none" strike="noStrike" dirty="0">
                          <a:solidFill>
                            <a:schemeClr val="bg1">
                              <a:lumMod val="10000"/>
                            </a:schemeClr>
                          </a:solidFill>
                          <a:latin typeface="Calibri"/>
                        </a:rPr>
                        <a:t>), Info, </a:t>
                      </a:r>
                      <a:r>
                        <a:rPr lang="it-IT" sz="900" b="0" i="0" u="none" strike="noStrike" dirty="0" err="1">
                          <a:solidFill>
                            <a:schemeClr val="bg1">
                              <a:lumMod val="10000"/>
                            </a:schemeClr>
                          </a:solidFill>
                          <a:latin typeface="Calibri"/>
                        </a:rPr>
                        <a:t>Add</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Contact</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Related</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points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of</a:t>
                      </a:r>
                      <a:r>
                        <a:rPr lang="it-IT" sz="900" b="0" i="0" u="none" strike="noStrike" dirty="0">
                          <a:solidFill>
                            <a:schemeClr val="bg1">
                              <a:lumMod val="10000"/>
                            </a:schemeClr>
                          </a:solidFill>
                          <a:latin typeface="Calibri"/>
                        </a:rPr>
                        <a:t> interest (</a:t>
                      </a:r>
                      <a:r>
                        <a:rPr lang="it-IT" sz="900" b="0" i="0" u="none" strike="noStrike" dirty="0" err="1">
                          <a:solidFill>
                            <a:schemeClr val="bg1">
                              <a:lumMod val="10000"/>
                            </a:schemeClr>
                          </a:solidFill>
                          <a:latin typeface="Calibri"/>
                        </a:rPr>
                        <a:t>sometimes</a:t>
                      </a:r>
                      <a:r>
                        <a:rPr lang="it-IT" sz="900" b="0" i="0" u="none" strike="noStrike" dirty="0">
                          <a:solidFill>
                            <a:schemeClr val="bg1">
                              <a:lumMod val="10000"/>
                            </a:schemeClr>
                          </a:solidFill>
                          <a:latin typeface="Calibri"/>
                        </a:rPr>
                        <a:t>)</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r>
              <a:tr h="574835">
                <a:tc>
                  <a:txBody>
                    <a:bodyPr/>
                    <a:lstStyle/>
                    <a:p>
                      <a:pPr algn="l" fontAlgn="b"/>
                      <a:endParaRPr lang="it-IT" sz="900" b="0" i="0" u="none" strike="noStrike">
                        <a:solidFill>
                          <a:schemeClr val="bg1">
                            <a:lumMod val="10000"/>
                          </a:schemeClr>
                        </a:solidFill>
                        <a:latin typeface="Calibri"/>
                      </a:endParaRPr>
                    </a:p>
                  </a:txBody>
                  <a:tcPr marL="2156" marR="2156" marT="2156" marB="0">
                    <a:lnL>
                      <a:noFill/>
                    </a:lnL>
                    <a:lnR>
                      <a:noFill/>
                    </a:lnR>
                    <a:lnT>
                      <a:noFill/>
                    </a:lnT>
                    <a:lnB>
                      <a:noFill/>
                    </a:lnB>
                    <a:solidFill>
                      <a:schemeClr val="tx1"/>
                    </a:solidFill>
                  </a:tcPr>
                </a:tc>
                <a:tc>
                  <a:txBody>
                    <a:bodyPr/>
                    <a:lstStyle/>
                    <a:p>
                      <a:pPr algn="l" fontAlgn="b"/>
                      <a:endParaRPr lang="it-IT" sz="900" b="0" i="0" u="none" strike="noStrike">
                        <a:solidFill>
                          <a:schemeClr val="bg1">
                            <a:lumMod val="10000"/>
                          </a:schemeClr>
                        </a:solidFill>
                        <a:latin typeface="Calibri"/>
                      </a:endParaRPr>
                    </a:p>
                  </a:txBody>
                  <a:tcPr marL="2156" marR="2156" marT="2156" marB="0">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algn="l" fontAlgn="t"/>
                      <a:r>
                        <a:rPr lang="it-IT" sz="900" b="0" i="0" u="none" strike="noStrike">
                          <a:solidFill>
                            <a:schemeClr val="bg1">
                              <a:lumMod val="10000"/>
                            </a:schemeClr>
                          </a:solidFill>
                          <a:latin typeface="Calibri"/>
                        </a:rPr>
                        <a:t>Public services</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just" fontAlgn="b"/>
                      <a:r>
                        <a:rPr lang="it-IT" sz="900" b="0" i="0" u="none" strike="noStrike" dirty="0" err="1">
                          <a:solidFill>
                            <a:schemeClr val="bg1">
                              <a:lumMod val="10000"/>
                            </a:schemeClr>
                          </a:solidFill>
                          <a:latin typeface="Calibri"/>
                        </a:rPr>
                        <a:t>Awereness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Campaign</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Bathing</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Establishments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Beaches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Services</a:t>
                      </a:r>
                      <a:r>
                        <a:rPr lang="it-IT" sz="900" b="0" i="0" u="none" strike="noStrike" dirty="0">
                          <a:solidFill>
                            <a:schemeClr val="bg1">
                              <a:lumMod val="10000"/>
                            </a:schemeClr>
                          </a:solidFill>
                          <a:latin typeface="Calibri"/>
                        </a:rPr>
                        <a:t>, Bike </a:t>
                      </a:r>
                      <a:r>
                        <a:rPr lang="it-IT" sz="900" b="0" i="0" u="none" strike="noStrike" dirty="0" err="1">
                          <a:solidFill>
                            <a:schemeClr val="bg1">
                              <a:lumMod val="10000"/>
                            </a:schemeClr>
                          </a:solidFill>
                          <a:latin typeface="Calibri"/>
                        </a:rPr>
                        <a:t>rental</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Chemists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Consulates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Hospitals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Infopoint</a:t>
                      </a:r>
                      <a:r>
                        <a:rPr lang="it-IT" sz="900" b="0" i="0" u="none" strike="noStrike" dirty="0">
                          <a:solidFill>
                            <a:schemeClr val="bg1">
                              <a:lumMod val="10000"/>
                            </a:schemeClr>
                          </a:solidFill>
                          <a:latin typeface="Calibri"/>
                        </a:rPr>
                        <a:t>, Internet </a:t>
                      </a:r>
                      <a:r>
                        <a:rPr lang="it-IT" sz="900" b="0" i="0" u="none" strike="noStrike" dirty="0" err="1">
                          <a:solidFill>
                            <a:schemeClr val="bg1">
                              <a:lumMod val="10000"/>
                            </a:schemeClr>
                          </a:solidFill>
                          <a:latin typeface="Calibri"/>
                        </a:rPr>
                        <a:t>points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Libraries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Lifts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Elevators</a:t>
                      </a:r>
                      <a:r>
                        <a:rPr lang="it-IT" sz="900" b="0" i="0" u="none" strike="noStrike" dirty="0">
                          <a:solidFill>
                            <a:schemeClr val="bg1">
                              <a:lumMod val="10000"/>
                            </a:schemeClr>
                          </a:solidFill>
                          <a:latin typeface="Calibri"/>
                        </a:rPr>
                        <a:t>), Multimedia </a:t>
                      </a:r>
                      <a:r>
                        <a:rPr lang="it-IT" sz="900" b="0" i="0" u="none" strike="noStrike" dirty="0" err="1">
                          <a:solidFill>
                            <a:schemeClr val="bg1">
                              <a:lumMod val="10000"/>
                            </a:schemeClr>
                          </a:solidFill>
                          <a:latin typeface="Calibri"/>
                        </a:rPr>
                        <a:t>Libraries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Newspaper</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reading</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rooms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Payphones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Photobooths</a:t>
                      </a:r>
                      <a:r>
                        <a:rPr lang="it-IT" sz="900" b="0" i="0" u="none" strike="noStrike" dirty="0">
                          <a:solidFill>
                            <a:schemeClr val="bg1">
                              <a:lumMod val="10000"/>
                            </a:schemeClr>
                          </a:solidFill>
                          <a:latin typeface="Calibri"/>
                        </a:rPr>
                        <a:t>, Post </a:t>
                      </a:r>
                      <a:r>
                        <a:rPr lang="it-IT" sz="900" b="0" i="0" u="none" strike="noStrike" dirty="0" err="1">
                          <a:solidFill>
                            <a:schemeClr val="bg1">
                              <a:lumMod val="10000"/>
                            </a:schemeClr>
                          </a:solidFill>
                          <a:latin typeface="Calibri"/>
                        </a:rPr>
                        <a:t>boxes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Mailboxes</a:t>
                      </a:r>
                      <a:r>
                        <a:rPr lang="it-IT" sz="900" b="0" i="0" u="none" strike="noStrike" dirty="0">
                          <a:solidFill>
                            <a:schemeClr val="bg1">
                              <a:lumMod val="10000"/>
                            </a:schemeClr>
                          </a:solidFill>
                          <a:latin typeface="Calibri"/>
                        </a:rPr>
                        <a:t>), Post </a:t>
                      </a:r>
                      <a:r>
                        <a:rPr lang="it-IT" sz="900" b="0" i="0" u="none" strike="noStrike" dirty="0" err="1">
                          <a:solidFill>
                            <a:schemeClr val="bg1">
                              <a:lumMod val="10000"/>
                            </a:schemeClr>
                          </a:solidFill>
                          <a:latin typeface="Calibri"/>
                        </a:rPr>
                        <a:t>offices</a:t>
                      </a:r>
                      <a:r>
                        <a:rPr lang="it-IT" sz="900" b="0" i="0" u="none" strike="noStrike" dirty="0">
                          <a:solidFill>
                            <a:schemeClr val="bg1">
                              <a:lumMod val="10000"/>
                            </a:schemeClr>
                          </a:solidFill>
                          <a:latin typeface="Calibri"/>
                        </a:rPr>
                        <a:t>, Public </a:t>
                      </a:r>
                      <a:r>
                        <a:rPr lang="it-IT" sz="900" b="0" i="0" u="none" strike="noStrike" dirty="0" err="1">
                          <a:solidFill>
                            <a:schemeClr val="bg1">
                              <a:lumMod val="10000"/>
                            </a:schemeClr>
                          </a:solidFill>
                          <a:latin typeface="Calibri"/>
                        </a:rPr>
                        <a:t>toilets</a:t>
                      </a:r>
                      <a:r>
                        <a:rPr lang="it-IT" sz="900" b="0" i="0" u="none" strike="noStrike" dirty="0">
                          <a:solidFill>
                            <a:schemeClr val="bg1">
                              <a:lumMod val="10000"/>
                            </a:schemeClr>
                          </a:solidFill>
                          <a:latin typeface="Calibri"/>
                        </a:rPr>
                        <a:t>, WIFI </a:t>
                      </a:r>
                      <a:r>
                        <a:rPr lang="it-IT" sz="900" b="0" i="0" u="none" strike="noStrike" dirty="0" err="1">
                          <a:solidFill>
                            <a:schemeClr val="bg1">
                              <a:lumMod val="10000"/>
                            </a:schemeClr>
                          </a:solidFill>
                          <a:latin typeface="Calibri"/>
                        </a:rPr>
                        <a:t>zones</a:t>
                      </a:r>
                      <a:endParaRPr lang="it-IT" sz="900" b="0" i="0" u="none" strike="noStrike" dirty="0">
                        <a:solidFill>
                          <a:schemeClr val="bg1">
                            <a:lumMod val="10000"/>
                          </a:schemeClr>
                        </a:solidFill>
                        <a:latin typeface="Calibri"/>
                      </a:endParaRP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just" fontAlgn="t"/>
                      <a:r>
                        <a:rPr lang="it-IT" sz="900" b="0" i="0" u="none" strike="noStrike" dirty="0" err="1">
                          <a:solidFill>
                            <a:schemeClr val="bg1">
                              <a:lumMod val="10000"/>
                            </a:schemeClr>
                          </a:solidFill>
                          <a:latin typeface="Calibri"/>
                        </a:rPr>
                        <a:t>For</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each</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an</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alphabetical</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list</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of</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places</a:t>
                      </a:r>
                      <a:r>
                        <a:rPr lang="it-IT" sz="900" b="0" i="0" u="none" strike="noStrike" dirty="0">
                          <a:solidFill>
                            <a:schemeClr val="bg1">
                              <a:lumMod val="10000"/>
                            </a:schemeClr>
                          </a:solidFill>
                          <a:latin typeface="Calibri"/>
                        </a:rPr>
                        <a:t>. </a:t>
                      </a:r>
                      <a:r>
                        <a:rPr lang="it-IT" sz="900" b="0" i="0" u="none" strike="noStrike" dirty="0" err="1" smtClean="0">
                          <a:solidFill>
                            <a:schemeClr val="bg1">
                              <a:lumMod val="10000"/>
                            </a:schemeClr>
                          </a:solidFill>
                          <a:latin typeface="Calibri"/>
                        </a:rPr>
                        <a:t>For</a:t>
                      </a:r>
                      <a:r>
                        <a:rPr lang="it-IT" sz="900" b="0" i="0" u="none" strike="noStrike" dirty="0" smtClean="0">
                          <a:solidFill>
                            <a:schemeClr val="bg1">
                              <a:lumMod val="10000"/>
                            </a:schemeClr>
                          </a:solidFill>
                          <a:latin typeface="Calibri"/>
                        </a:rPr>
                        <a:t> </a:t>
                      </a:r>
                      <a:r>
                        <a:rPr lang="it-IT" sz="900" b="0" i="0" u="none" strike="noStrike" dirty="0" err="1">
                          <a:solidFill>
                            <a:schemeClr val="bg1">
                              <a:lumMod val="10000"/>
                            </a:schemeClr>
                          </a:solidFill>
                          <a:latin typeface="Calibri"/>
                        </a:rPr>
                        <a:t>each</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place</a:t>
                      </a:r>
                      <a:r>
                        <a:rPr lang="it-IT" sz="900" b="0" i="0" u="none" strike="noStrike" dirty="0">
                          <a:solidFill>
                            <a:schemeClr val="bg1">
                              <a:lumMod val="10000"/>
                            </a:schemeClr>
                          </a:solidFill>
                          <a:latin typeface="Calibri"/>
                        </a:rPr>
                        <a:t>: Picture, </a:t>
                      </a:r>
                      <a:r>
                        <a:rPr lang="it-IT" sz="900" b="0" i="0" u="none" strike="noStrike" dirty="0" err="1">
                          <a:solidFill>
                            <a:schemeClr val="bg1">
                              <a:lumMod val="10000"/>
                            </a:schemeClr>
                          </a:solidFill>
                          <a:latin typeface="Calibri"/>
                        </a:rPr>
                        <a:t>Summary</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Description</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sometimes</a:t>
                      </a:r>
                      <a:r>
                        <a:rPr lang="it-IT" sz="900" b="0" i="0" u="none" strike="noStrike" dirty="0">
                          <a:solidFill>
                            <a:schemeClr val="bg1">
                              <a:lumMod val="10000"/>
                            </a:schemeClr>
                          </a:solidFill>
                          <a:latin typeface="Calibri"/>
                        </a:rPr>
                        <a:t>), Info, </a:t>
                      </a:r>
                      <a:r>
                        <a:rPr lang="it-IT" sz="900" b="0" i="0" u="none" strike="noStrike" dirty="0" err="1">
                          <a:solidFill>
                            <a:schemeClr val="bg1">
                              <a:lumMod val="10000"/>
                            </a:schemeClr>
                          </a:solidFill>
                          <a:latin typeface="Calibri"/>
                        </a:rPr>
                        <a:t>Add</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Contact</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Related</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points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of</a:t>
                      </a:r>
                      <a:r>
                        <a:rPr lang="it-IT" sz="900" b="0" i="0" u="none" strike="noStrike" dirty="0">
                          <a:solidFill>
                            <a:schemeClr val="bg1">
                              <a:lumMod val="10000"/>
                            </a:schemeClr>
                          </a:solidFill>
                          <a:latin typeface="Calibri"/>
                        </a:rPr>
                        <a:t> interest (</a:t>
                      </a:r>
                      <a:r>
                        <a:rPr lang="it-IT" sz="900" b="0" i="0" u="none" strike="noStrike" dirty="0" err="1">
                          <a:solidFill>
                            <a:schemeClr val="bg1">
                              <a:lumMod val="10000"/>
                            </a:schemeClr>
                          </a:solidFill>
                          <a:latin typeface="Calibri"/>
                        </a:rPr>
                        <a:t>sometimes</a:t>
                      </a:r>
                      <a:r>
                        <a:rPr lang="it-IT" sz="900" b="0" i="0" u="none" strike="noStrike" dirty="0">
                          <a:solidFill>
                            <a:schemeClr val="bg1">
                              <a:lumMod val="10000"/>
                            </a:schemeClr>
                          </a:solidFill>
                          <a:latin typeface="Calibri"/>
                        </a:rPr>
                        <a:t>)</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r>
              <a:tr h="294693">
                <a:tc>
                  <a:txBody>
                    <a:bodyPr/>
                    <a:lstStyle/>
                    <a:p>
                      <a:pPr algn="l" fontAlgn="b"/>
                      <a:endParaRPr lang="it-IT" sz="900" b="0" i="0" u="none" strike="noStrike">
                        <a:solidFill>
                          <a:schemeClr val="bg1">
                            <a:lumMod val="10000"/>
                          </a:schemeClr>
                        </a:solidFill>
                        <a:latin typeface="Calibri"/>
                      </a:endParaRPr>
                    </a:p>
                  </a:txBody>
                  <a:tcPr marL="2156" marR="2156" marT="2156" marB="0">
                    <a:lnL>
                      <a:noFill/>
                    </a:lnL>
                    <a:lnR>
                      <a:noFill/>
                    </a:lnR>
                    <a:lnT>
                      <a:noFill/>
                    </a:lnT>
                    <a:lnB>
                      <a:noFill/>
                    </a:lnB>
                    <a:solidFill>
                      <a:schemeClr val="tx1"/>
                    </a:solidFill>
                  </a:tcPr>
                </a:tc>
                <a:tc>
                  <a:txBody>
                    <a:bodyPr/>
                    <a:lstStyle/>
                    <a:p>
                      <a:pPr algn="l" fontAlgn="b"/>
                      <a:endParaRPr lang="it-IT" sz="900" b="0" i="0" u="none" strike="noStrike" dirty="0">
                        <a:solidFill>
                          <a:schemeClr val="bg1">
                            <a:lumMod val="10000"/>
                          </a:schemeClr>
                        </a:solidFill>
                        <a:latin typeface="Calibri"/>
                      </a:endParaRPr>
                    </a:p>
                  </a:txBody>
                  <a:tcPr marL="2156" marR="2156" marT="2156" marB="0">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algn="l" fontAlgn="t"/>
                      <a:r>
                        <a:rPr lang="it-IT" sz="900" b="0" i="0" u="none" strike="noStrike">
                          <a:solidFill>
                            <a:schemeClr val="bg1">
                              <a:lumMod val="10000"/>
                            </a:schemeClr>
                          </a:solidFill>
                          <a:latin typeface="Calibri"/>
                        </a:rPr>
                        <a:t>Tourism</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just" fontAlgn="b"/>
                      <a:r>
                        <a:rPr lang="it-IT" sz="900" b="0" i="0" u="none" strike="noStrike">
                          <a:solidFill>
                            <a:schemeClr val="bg1">
                              <a:lumMod val="10000"/>
                            </a:schemeClr>
                          </a:solidFill>
                          <a:latin typeface="Calibri"/>
                        </a:rPr>
                        <a:t>Affitto case vacanze, Boat escursions, Fish tourism, left-luggage, Marinas, Open-top bus tour, torusit guides associations, Tours, Travel agencies</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just" fontAlgn="t"/>
                      <a:r>
                        <a:rPr lang="it-IT" sz="900" b="0" i="0" u="none" strike="noStrike">
                          <a:solidFill>
                            <a:schemeClr val="bg1">
                              <a:lumMod val="10000"/>
                            </a:schemeClr>
                          </a:solidFill>
                          <a:latin typeface="Calibri"/>
                        </a:rPr>
                        <a:t>For each place: Picture, Summary, Description (sometimes), Info, Add Contact, Related points of interest (sometimes)</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r>
              <a:tr h="585751">
                <a:tc>
                  <a:txBody>
                    <a:bodyPr/>
                    <a:lstStyle/>
                    <a:p>
                      <a:pPr algn="l" fontAlgn="b"/>
                      <a:endParaRPr lang="it-IT" sz="900" b="0" i="0" u="none" strike="noStrike">
                        <a:solidFill>
                          <a:schemeClr val="bg1">
                            <a:lumMod val="10000"/>
                          </a:schemeClr>
                        </a:solidFill>
                        <a:latin typeface="Calibri"/>
                      </a:endParaRPr>
                    </a:p>
                  </a:txBody>
                  <a:tcPr marL="2156" marR="2156" marT="2156" marB="0">
                    <a:lnL>
                      <a:noFill/>
                    </a:lnL>
                    <a:lnR>
                      <a:noFill/>
                    </a:lnR>
                    <a:lnT>
                      <a:noFill/>
                    </a:lnT>
                    <a:lnB>
                      <a:noFill/>
                    </a:lnB>
                    <a:solidFill>
                      <a:schemeClr val="tx1"/>
                    </a:solidFill>
                  </a:tcPr>
                </a:tc>
                <a:tc>
                  <a:txBody>
                    <a:bodyPr/>
                    <a:lstStyle/>
                    <a:p>
                      <a:pPr algn="l" fontAlgn="b"/>
                      <a:endParaRPr lang="it-IT" sz="900" b="0" i="0" u="none" strike="noStrike" dirty="0">
                        <a:solidFill>
                          <a:schemeClr val="bg1">
                            <a:lumMod val="10000"/>
                          </a:schemeClr>
                        </a:solidFill>
                        <a:latin typeface="Calibri"/>
                      </a:endParaRPr>
                    </a:p>
                  </a:txBody>
                  <a:tcPr marL="2156" marR="2156" marT="2156" marB="0">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algn="l" fontAlgn="t"/>
                      <a:r>
                        <a:rPr lang="it-IT" sz="900" b="0" i="0" u="none" strike="noStrike">
                          <a:solidFill>
                            <a:schemeClr val="bg1">
                              <a:lumMod val="10000"/>
                            </a:schemeClr>
                          </a:solidFill>
                          <a:latin typeface="Calibri"/>
                        </a:rPr>
                        <a:t>Transports</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just" fontAlgn="b"/>
                      <a:r>
                        <a:rPr lang="it-IT" sz="900" b="0" i="0" u="none" strike="noStrike">
                          <a:solidFill>
                            <a:schemeClr val="bg1">
                              <a:lumMod val="10000"/>
                            </a:schemeClr>
                          </a:solidFill>
                          <a:latin typeface="Calibri"/>
                        </a:rPr>
                        <a:t>ARST, Airport, Airport shuttle buses, Bus station, Buses for disabled people, Cagliari International Container …, Car parking lots, Car rental and hack services, Ctm, Delibery Service, Free Parking areas, MetroCagliari, Motorcycle parkings, No traffic areas, Port, Public transports, Railway station, Taxi and Taxi ranks</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just" fontAlgn="t"/>
                      <a:r>
                        <a:rPr lang="it-IT" sz="900" b="0" i="0" u="none" strike="noStrike" dirty="0" err="1">
                          <a:solidFill>
                            <a:schemeClr val="bg1">
                              <a:lumMod val="10000"/>
                            </a:schemeClr>
                          </a:solidFill>
                          <a:latin typeface="Calibri"/>
                        </a:rPr>
                        <a:t>For</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each</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an</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alphabetical</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list</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of</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places</a:t>
                      </a:r>
                      <a:r>
                        <a:rPr lang="it-IT" sz="900" b="0" i="0" u="none" strike="noStrike" dirty="0">
                          <a:solidFill>
                            <a:schemeClr val="bg1">
                              <a:lumMod val="10000"/>
                            </a:schemeClr>
                          </a:solidFill>
                          <a:latin typeface="Calibri"/>
                        </a:rPr>
                        <a:t>. </a:t>
                      </a:r>
                      <a:r>
                        <a:rPr lang="it-IT" sz="900" b="0" i="0" u="none" strike="noStrike" dirty="0" err="1" smtClean="0">
                          <a:solidFill>
                            <a:schemeClr val="bg1">
                              <a:lumMod val="10000"/>
                            </a:schemeClr>
                          </a:solidFill>
                          <a:latin typeface="Calibri"/>
                        </a:rPr>
                        <a:t>For</a:t>
                      </a:r>
                      <a:r>
                        <a:rPr lang="it-IT" sz="900" b="0" i="0" u="none" strike="noStrike" dirty="0" smtClean="0">
                          <a:solidFill>
                            <a:schemeClr val="bg1">
                              <a:lumMod val="10000"/>
                            </a:schemeClr>
                          </a:solidFill>
                          <a:latin typeface="Calibri"/>
                        </a:rPr>
                        <a:t> </a:t>
                      </a:r>
                      <a:r>
                        <a:rPr lang="it-IT" sz="900" b="0" i="0" u="none" strike="noStrike" dirty="0" err="1">
                          <a:solidFill>
                            <a:schemeClr val="bg1">
                              <a:lumMod val="10000"/>
                            </a:schemeClr>
                          </a:solidFill>
                          <a:latin typeface="Calibri"/>
                        </a:rPr>
                        <a:t>each</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place</a:t>
                      </a:r>
                      <a:r>
                        <a:rPr lang="it-IT" sz="900" b="0" i="0" u="none" strike="noStrike" dirty="0">
                          <a:solidFill>
                            <a:schemeClr val="bg1">
                              <a:lumMod val="10000"/>
                            </a:schemeClr>
                          </a:solidFill>
                          <a:latin typeface="Calibri"/>
                        </a:rPr>
                        <a:t>: Picture, Info, </a:t>
                      </a:r>
                      <a:r>
                        <a:rPr lang="it-IT" sz="900" b="0" i="0" u="none" strike="noStrike" dirty="0" err="1">
                          <a:solidFill>
                            <a:schemeClr val="bg1">
                              <a:lumMod val="10000"/>
                            </a:schemeClr>
                          </a:solidFill>
                          <a:latin typeface="Calibri"/>
                        </a:rPr>
                        <a:t>Add</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Contact</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Related</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points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of</a:t>
                      </a:r>
                      <a:r>
                        <a:rPr lang="it-IT" sz="900" b="0" i="0" u="none" strike="noStrike" dirty="0">
                          <a:solidFill>
                            <a:schemeClr val="bg1">
                              <a:lumMod val="10000"/>
                            </a:schemeClr>
                          </a:solidFill>
                          <a:latin typeface="Calibri"/>
                        </a:rPr>
                        <a:t> interest (</a:t>
                      </a:r>
                      <a:r>
                        <a:rPr lang="it-IT" sz="900" b="0" i="0" u="none" strike="noStrike" dirty="0" err="1">
                          <a:solidFill>
                            <a:schemeClr val="bg1">
                              <a:lumMod val="10000"/>
                            </a:schemeClr>
                          </a:solidFill>
                          <a:latin typeface="Calibri"/>
                        </a:rPr>
                        <a:t>sometimes</a:t>
                      </a:r>
                      <a:r>
                        <a:rPr lang="it-IT" sz="900" b="0" i="0" u="none" strike="noStrike" dirty="0">
                          <a:solidFill>
                            <a:schemeClr val="bg1">
                              <a:lumMod val="10000"/>
                            </a:schemeClr>
                          </a:solidFill>
                          <a:latin typeface="Calibri"/>
                        </a:rPr>
                        <a:t>)</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r>
              <a:tr h="294693">
                <a:tc>
                  <a:txBody>
                    <a:bodyPr/>
                    <a:lstStyle/>
                    <a:p>
                      <a:pPr algn="l" fontAlgn="b"/>
                      <a:endParaRPr lang="it-IT" sz="900" b="0" i="0" u="none" strike="noStrike">
                        <a:solidFill>
                          <a:schemeClr val="bg1">
                            <a:lumMod val="10000"/>
                          </a:schemeClr>
                        </a:solidFill>
                        <a:latin typeface="Calibri"/>
                      </a:endParaRPr>
                    </a:p>
                  </a:txBody>
                  <a:tcPr marL="2156" marR="2156" marT="2156" marB="0">
                    <a:lnL>
                      <a:noFill/>
                    </a:lnL>
                    <a:lnR>
                      <a:noFill/>
                    </a:lnR>
                    <a:lnT>
                      <a:noFill/>
                    </a:lnT>
                    <a:lnB>
                      <a:noFill/>
                    </a:lnB>
                    <a:solidFill>
                      <a:schemeClr val="tx1"/>
                    </a:solidFill>
                  </a:tcPr>
                </a:tc>
                <a:tc>
                  <a:txBody>
                    <a:bodyPr/>
                    <a:lstStyle/>
                    <a:p>
                      <a:pPr algn="l" fontAlgn="b"/>
                      <a:endParaRPr lang="it-IT" sz="900" b="0" i="0" u="none" strike="noStrike" dirty="0">
                        <a:solidFill>
                          <a:schemeClr val="bg1">
                            <a:lumMod val="10000"/>
                          </a:schemeClr>
                        </a:solidFill>
                        <a:latin typeface="Calibri"/>
                      </a:endParaRPr>
                    </a:p>
                  </a:txBody>
                  <a:tcPr marL="2156" marR="2156" marT="2156"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l" fontAlgn="t"/>
                      <a:r>
                        <a:rPr lang="it-IT" sz="900" b="0" i="0" u="none" strike="noStrike">
                          <a:solidFill>
                            <a:schemeClr val="bg1">
                              <a:lumMod val="10000"/>
                            </a:schemeClr>
                          </a:solidFill>
                          <a:latin typeface="Calibri"/>
                        </a:rPr>
                        <a:t>Where to eat</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just" fontAlgn="b"/>
                      <a:r>
                        <a:rPr lang="it-IT" sz="900" b="0" i="0" u="none" strike="noStrike">
                          <a:solidFill>
                            <a:schemeClr val="bg1">
                              <a:lumMod val="10000"/>
                            </a:schemeClr>
                          </a:solidFill>
                          <a:latin typeface="Calibri"/>
                        </a:rPr>
                        <a:t>Bars, Coeliacs restaurants, Ethnic restaurants, Fast foods, Ice-cream parlour, Pizzerias, Restaurants, Slow foods, Vegetarian and Vegan restaurants</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just" fontAlgn="t"/>
                      <a:r>
                        <a:rPr lang="it-IT" sz="900" b="0" i="0" u="none" strike="noStrike" dirty="0" err="1">
                          <a:solidFill>
                            <a:schemeClr val="bg1">
                              <a:lumMod val="10000"/>
                            </a:schemeClr>
                          </a:solidFill>
                          <a:latin typeface="Calibri"/>
                        </a:rPr>
                        <a:t>For</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each</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an</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alphabetical</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list</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of</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places</a:t>
                      </a:r>
                      <a:r>
                        <a:rPr lang="it-IT" sz="900" b="0" i="0" u="none" strike="noStrike" dirty="0">
                          <a:solidFill>
                            <a:schemeClr val="bg1">
                              <a:lumMod val="10000"/>
                            </a:schemeClr>
                          </a:solidFill>
                          <a:latin typeface="Calibri"/>
                        </a:rPr>
                        <a:t>. </a:t>
                      </a:r>
                      <a:r>
                        <a:rPr lang="it-IT" sz="900" b="0" i="0" u="none" strike="noStrike" dirty="0" err="1" smtClean="0">
                          <a:solidFill>
                            <a:schemeClr val="bg1">
                              <a:lumMod val="10000"/>
                            </a:schemeClr>
                          </a:solidFill>
                          <a:latin typeface="Calibri"/>
                        </a:rPr>
                        <a:t>For</a:t>
                      </a:r>
                      <a:r>
                        <a:rPr lang="it-IT" sz="900" b="0" i="0" u="none" strike="noStrike" dirty="0" smtClean="0">
                          <a:solidFill>
                            <a:schemeClr val="bg1">
                              <a:lumMod val="10000"/>
                            </a:schemeClr>
                          </a:solidFill>
                          <a:latin typeface="Calibri"/>
                        </a:rPr>
                        <a:t> </a:t>
                      </a:r>
                      <a:r>
                        <a:rPr lang="it-IT" sz="900" b="0" i="0" u="none" strike="noStrike" dirty="0" err="1">
                          <a:solidFill>
                            <a:schemeClr val="bg1">
                              <a:lumMod val="10000"/>
                            </a:schemeClr>
                          </a:solidFill>
                          <a:latin typeface="Calibri"/>
                        </a:rPr>
                        <a:t>each</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place</a:t>
                      </a:r>
                      <a:r>
                        <a:rPr lang="it-IT" sz="900" b="0" i="0" u="none" strike="noStrike" dirty="0">
                          <a:solidFill>
                            <a:schemeClr val="bg1">
                              <a:lumMod val="10000"/>
                            </a:schemeClr>
                          </a:solidFill>
                          <a:latin typeface="Calibri"/>
                        </a:rPr>
                        <a:t>: Picture, </a:t>
                      </a:r>
                      <a:r>
                        <a:rPr lang="it-IT" sz="900" b="0" i="0" u="none" strike="noStrike" dirty="0" err="1">
                          <a:solidFill>
                            <a:schemeClr val="bg1">
                              <a:lumMod val="10000"/>
                            </a:schemeClr>
                          </a:solidFill>
                          <a:latin typeface="Calibri"/>
                        </a:rPr>
                        <a:t>Summary</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Description</a:t>
                      </a:r>
                      <a:r>
                        <a:rPr lang="it-IT" sz="900" b="0" i="0" u="none" strike="noStrike" dirty="0">
                          <a:solidFill>
                            <a:schemeClr val="bg1">
                              <a:lumMod val="10000"/>
                            </a:schemeClr>
                          </a:solidFill>
                          <a:latin typeface="Calibri"/>
                        </a:rPr>
                        <a:t>, Info, </a:t>
                      </a:r>
                      <a:r>
                        <a:rPr lang="it-IT" sz="900" b="0" i="0" u="none" strike="noStrike" dirty="0" err="1">
                          <a:solidFill>
                            <a:schemeClr val="bg1">
                              <a:lumMod val="10000"/>
                            </a:schemeClr>
                          </a:solidFill>
                          <a:latin typeface="Calibri"/>
                        </a:rPr>
                        <a:t>Add</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Contact</a:t>
                      </a:r>
                      <a:r>
                        <a:rPr lang="it-IT" sz="900" b="0" i="0" u="none" strike="noStrike" dirty="0">
                          <a:solidFill>
                            <a:schemeClr val="bg1">
                              <a:lumMod val="10000"/>
                            </a:schemeClr>
                          </a:solidFill>
                          <a:latin typeface="Calibri"/>
                        </a:rPr>
                        <a:t>, Price</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r>
              <a:tr h="76401">
                <a:tc>
                  <a:txBody>
                    <a:bodyPr/>
                    <a:lstStyle/>
                    <a:p>
                      <a:pPr algn="l" fontAlgn="b"/>
                      <a:endParaRPr lang="it-IT" sz="900" b="0" i="0" u="none" strike="noStrike">
                        <a:solidFill>
                          <a:schemeClr val="bg1">
                            <a:lumMod val="10000"/>
                          </a:schemeClr>
                        </a:solidFill>
                        <a:latin typeface="Calibri"/>
                      </a:endParaRPr>
                    </a:p>
                  </a:txBody>
                  <a:tcPr marL="2156" marR="2156" marT="2156" marB="0">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algn="l" fontAlgn="b"/>
                      <a:r>
                        <a:rPr lang="it-IT" sz="900" b="0" i="0" u="none" strike="noStrike" dirty="0" err="1">
                          <a:solidFill>
                            <a:schemeClr val="bg1">
                              <a:lumMod val="10000"/>
                            </a:schemeClr>
                          </a:solidFill>
                          <a:latin typeface="Calibri"/>
                        </a:rPr>
                        <a:t>Events</a:t>
                      </a:r>
                      <a:endParaRPr lang="it-IT" sz="900" b="0" i="0" u="none" strike="noStrike" dirty="0">
                        <a:solidFill>
                          <a:schemeClr val="bg1">
                            <a:lumMod val="10000"/>
                          </a:schemeClr>
                        </a:solidFill>
                        <a:latin typeface="Calibri"/>
                      </a:endParaRP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fontAlgn="b"/>
                      <a:r>
                        <a:rPr lang="it-IT" sz="900" b="0" i="0" u="none" strike="noStrike">
                          <a:solidFill>
                            <a:schemeClr val="bg1">
                              <a:lumMod val="10000"/>
                            </a:schemeClr>
                          </a:solidFill>
                          <a:latin typeface="Calibri"/>
                        </a:rPr>
                        <a:t>Calendar </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l" fontAlgn="b"/>
                      <a:endParaRPr lang="it-IT" sz="900" b="0" i="0" u="none" strike="noStrike">
                        <a:solidFill>
                          <a:schemeClr val="bg1">
                            <a:lumMod val="10000"/>
                          </a:schemeClr>
                        </a:solidFill>
                        <a:latin typeface="Calibri"/>
                      </a:endParaRPr>
                    </a:p>
                  </a:txBody>
                  <a:tcPr marL="2156" marR="2156" marT="215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l" fontAlgn="b"/>
                      <a:endParaRPr lang="it-IT" sz="900" b="0" i="0" u="none" strike="noStrike" dirty="0">
                        <a:solidFill>
                          <a:schemeClr val="bg1">
                            <a:lumMod val="10000"/>
                          </a:schemeClr>
                        </a:solidFill>
                        <a:latin typeface="Calibri"/>
                      </a:endParaRPr>
                    </a:p>
                  </a:txBody>
                  <a:tcPr marL="2156" marR="2156" marT="2156" marB="0">
                    <a:lnL>
                      <a:noFill/>
                    </a:lnL>
                    <a:lnR>
                      <a:noFill/>
                    </a:lnR>
                    <a:lnT w="12700" cap="flat" cmpd="sng" algn="ctr">
                      <a:solidFill>
                        <a:srgbClr val="000000"/>
                      </a:solidFill>
                      <a:prstDash val="solid"/>
                      <a:round/>
                      <a:headEnd type="none" w="med" len="med"/>
                      <a:tailEnd type="none" w="med" len="med"/>
                    </a:lnT>
                    <a:lnB>
                      <a:noFill/>
                    </a:lnB>
                    <a:solidFill>
                      <a:schemeClr val="tx1"/>
                    </a:solidFill>
                  </a:tcPr>
                </a:tc>
              </a:tr>
              <a:tr h="141891">
                <a:tc>
                  <a:txBody>
                    <a:bodyPr/>
                    <a:lstStyle/>
                    <a:p>
                      <a:pPr algn="l" fontAlgn="b"/>
                      <a:endParaRPr lang="it-IT" sz="900" b="0" i="0" u="none" strike="noStrike">
                        <a:solidFill>
                          <a:schemeClr val="bg1">
                            <a:lumMod val="10000"/>
                          </a:schemeClr>
                        </a:solidFill>
                        <a:latin typeface="Calibri"/>
                      </a:endParaRPr>
                    </a:p>
                  </a:txBody>
                  <a:tcPr marL="2156" marR="2156" marT="2156" marB="0">
                    <a:lnL>
                      <a:noFill/>
                    </a:lnL>
                    <a:lnR>
                      <a:noFill/>
                    </a:lnR>
                    <a:lnT>
                      <a:noFill/>
                    </a:lnT>
                    <a:lnB>
                      <a:noFill/>
                    </a:lnB>
                    <a:solidFill>
                      <a:schemeClr val="tx1"/>
                    </a:solidFill>
                  </a:tcPr>
                </a:tc>
                <a:tc>
                  <a:txBody>
                    <a:bodyPr/>
                    <a:lstStyle/>
                    <a:p>
                      <a:pPr algn="l" fontAlgn="b"/>
                      <a:endParaRPr lang="it-IT" sz="900" b="0" i="0" u="none" strike="noStrike" dirty="0">
                        <a:solidFill>
                          <a:schemeClr val="bg1">
                            <a:lumMod val="10000"/>
                          </a:schemeClr>
                        </a:solidFill>
                        <a:latin typeface="Calibri"/>
                      </a:endParaRPr>
                    </a:p>
                  </a:txBody>
                  <a:tcPr marL="2156" marR="2156" marT="215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just" fontAlgn="b"/>
                      <a:r>
                        <a:rPr lang="it-IT" sz="900" b="0" i="0" u="none" strike="noStrike" dirty="0" err="1">
                          <a:solidFill>
                            <a:schemeClr val="bg1">
                              <a:lumMod val="10000"/>
                            </a:schemeClr>
                          </a:solidFill>
                          <a:latin typeface="Calibri"/>
                        </a:rPr>
                        <a:t>Description</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of</a:t>
                      </a:r>
                      <a:r>
                        <a:rPr lang="it-IT" sz="900" b="0" i="0" u="none" strike="noStrike" dirty="0">
                          <a:solidFill>
                            <a:schemeClr val="bg1">
                              <a:lumMod val="10000"/>
                            </a:schemeClr>
                          </a:solidFill>
                          <a:latin typeface="Calibri"/>
                        </a:rPr>
                        <a:t> a </a:t>
                      </a:r>
                      <a:r>
                        <a:rPr lang="it-IT" sz="900" b="0" i="0" u="none" strike="noStrike" dirty="0" err="1">
                          <a:solidFill>
                            <a:schemeClr val="bg1">
                              <a:lumMod val="10000"/>
                            </a:schemeClr>
                          </a:solidFill>
                          <a:latin typeface="Calibri"/>
                        </a:rPr>
                        <a:t>special</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exhibition</a:t>
                      </a:r>
                      <a:r>
                        <a:rPr lang="it-IT" sz="900" b="0" i="0" u="none" strike="noStrike" dirty="0">
                          <a:solidFill>
                            <a:schemeClr val="bg1">
                              <a:lumMod val="10000"/>
                            </a:schemeClr>
                          </a:solidFill>
                          <a:latin typeface="Calibri"/>
                        </a:rPr>
                        <a:t> Mar 14 - </a:t>
                      </a:r>
                      <a:r>
                        <a:rPr lang="it-IT" sz="900" b="0" i="0" u="none" strike="noStrike" dirty="0" err="1">
                          <a:solidFill>
                            <a:schemeClr val="bg1">
                              <a:lumMod val="10000"/>
                            </a:schemeClr>
                          </a:solidFill>
                          <a:latin typeface="Calibri"/>
                        </a:rPr>
                        <a:t>Dec</a:t>
                      </a:r>
                      <a:r>
                        <a:rPr lang="it-IT" sz="900" b="0" i="0" u="none" strike="noStrike" dirty="0">
                          <a:solidFill>
                            <a:schemeClr val="bg1">
                              <a:lumMod val="10000"/>
                            </a:schemeClr>
                          </a:solidFill>
                          <a:latin typeface="Calibri"/>
                        </a:rPr>
                        <a:t> 30</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just" fontAlgn="b"/>
                      <a:endParaRPr lang="it-IT" sz="900" b="0" i="0" u="none" strike="noStrike" dirty="0">
                        <a:solidFill>
                          <a:schemeClr val="bg1">
                            <a:lumMod val="10000"/>
                          </a:schemeClr>
                        </a:solidFill>
                        <a:latin typeface="Calibri"/>
                      </a:endParaRPr>
                    </a:p>
                  </a:txBody>
                  <a:tcPr marL="2156" marR="2156" marT="2156"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l" fontAlgn="b"/>
                      <a:endParaRPr lang="it-IT" sz="900" b="0" i="0" u="none" strike="noStrike" dirty="0">
                        <a:solidFill>
                          <a:schemeClr val="bg1">
                            <a:lumMod val="10000"/>
                          </a:schemeClr>
                        </a:solidFill>
                        <a:latin typeface="Calibri"/>
                      </a:endParaRPr>
                    </a:p>
                  </a:txBody>
                  <a:tcPr marL="2156" marR="2156" marT="2156" marB="0">
                    <a:lnL>
                      <a:noFill/>
                    </a:lnL>
                    <a:lnR>
                      <a:noFill/>
                    </a:lnR>
                    <a:lnT>
                      <a:noFill/>
                    </a:lnT>
                    <a:lnB>
                      <a:noFill/>
                    </a:lnB>
                    <a:solidFill>
                      <a:schemeClr val="tx1"/>
                    </a:solidFill>
                  </a:tcPr>
                </a:tc>
              </a:tr>
              <a:tr h="731278">
                <a:tc>
                  <a:txBody>
                    <a:bodyPr/>
                    <a:lstStyle/>
                    <a:p>
                      <a:pPr algn="l" fontAlgn="b"/>
                      <a:endParaRPr lang="it-IT" sz="900" b="0" i="0" u="none" strike="noStrike">
                        <a:solidFill>
                          <a:schemeClr val="bg1">
                            <a:lumMod val="10000"/>
                          </a:schemeClr>
                        </a:solidFill>
                        <a:latin typeface="Calibri"/>
                      </a:endParaRPr>
                    </a:p>
                  </a:txBody>
                  <a:tcPr marL="2156" marR="2156" marT="2156" marB="0">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algn="just" fontAlgn="t"/>
                      <a:r>
                        <a:rPr lang="it-IT" sz="900" b="0" i="0" u="none" strike="noStrike" dirty="0" err="1">
                          <a:solidFill>
                            <a:schemeClr val="bg1">
                              <a:lumMod val="10000"/>
                            </a:schemeClr>
                          </a:solidFill>
                          <a:latin typeface="Calibri"/>
                        </a:rPr>
                        <a:t>Routes</a:t>
                      </a:r>
                      <a:r>
                        <a:rPr lang="it-IT" sz="900" b="0" i="0" u="none" strike="noStrike" dirty="0">
                          <a:solidFill>
                            <a:schemeClr val="bg1">
                              <a:lumMod val="10000"/>
                            </a:schemeClr>
                          </a:solidFill>
                          <a:latin typeface="Calibri"/>
                        </a:rPr>
                        <a:t> </a:t>
                      </a:r>
                      <a:r>
                        <a:rPr lang="it-IT" sz="900" b="0" i="0" u="none" strike="noStrike" dirty="0" err="1" smtClean="0">
                          <a:solidFill>
                            <a:schemeClr val="bg1">
                              <a:lumMod val="10000"/>
                            </a:schemeClr>
                          </a:solidFill>
                          <a:latin typeface="Calibri"/>
                        </a:rPr>
                        <a:t>Itineraries</a:t>
                      </a:r>
                      <a:endParaRPr lang="it-IT" sz="900" b="0" i="0" u="none" strike="noStrike" dirty="0">
                        <a:solidFill>
                          <a:schemeClr val="bg1">
                            <a:lumMod val="10000"/>
                          </a:schemeClr>
                        </a:solidFill>
                        <a:latin typeface="Calibri"/>
                      </a:endParaRP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fontAlgn="t"/>
                      <a:r>
                        <a:rPr lang="it-IT" sz="900" b="0" i="0" u="none" strike="noStrike" dirty="0">
                          <a:solidFill>
                            <a:schemeClr val="bg1">
                              <a:lumMod val="10000"/>
                            </a:schemeClr>
                          </a:solidFill>
                          <a:latin typeface="Calibri"/>
                        </a:rPr>
                        <a:t>A trip </a:t>
                      </a:r>
                      <a:r>
                        <a:rPr lang="it-IT" sz="900" b="0" i="0" u="none" strike="noStrike" dirty="0" err="1">
                          <a:solidFill>
                            <a:schemeClr val="bg1">
                              <a:lumMod val="10000"/>
                            </a:schemeClr>
                          </a:solidFill>
                          <a:latin typeface="Calibri"/>
                        </a:rPr>
                        <a:t>around</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museums</a:t>
                      </a:r>
                      <a:r>
                        <a:rPr lang="it-IT" sz="900" b="0" i="0" u="none" strike="noStrike" dirty="0">
                          <a:solidFill>
                            <a:schemeClr val="bg1">
                              <a:lumMod val="10000"/>
                            </a:schemeClr>
                          </a:solidFill>
                          <a:latin typeface="Calibri"/>
                        </a:rPr>
                        <a:t>, Bonaria Tour, Cagliari Archeologica, </a:t>
                      </a:r>
                      <a:r>
                        <a:rPr lang="it-IT" sz="900" b="0" i="0" u="none" strike="noStrike" dirty="0" err="1">
                          <a:solidFill>
                            <a:schemeClr val="bg1">
                              <a:lumMod val="10000"/>
                            </a:schemeClr>
                          </a:solidFill>
                          <a:latin typeface="Calibri"/>
                        </a:rPr>
                        <a:t>Poetto</a:t>
                      </a:r>
                      <a:r>
                        <a:rPr lang="it-IT" sz="900" b="0" i="0" u="none" strike="noStrike" dirty="0">
                          <a:solidFill>
                            <a:schemeClr val="bg1">
                              <a:lumMod val="10000"/>
                            </a:schemeClr>
                          </a:solidFill>
                          <a:latin typeface="Calibri"/>
                        </a:rPr>
                        <a:t> beach Tour, </a:t>
                      </a:r>
                      <a:r>
                        <a:rPr lang="it-IT" sz="900" b="0" i="0" u="none" strike="noStrike" dirty="0" err="1">
                          <a:solidFill>
                            <a:schemeClr val="bg1">
                              <a:lumMod val="10000"/>
                            </a:schemeClr>
                          </a:solidFill>
                          <a:latin typeface="Calibri"/>
                        </a:rPr>
                        <a:t>Sunday</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Morning</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Markets</a:t>
                      </a:r>
                      <a:r>
                        <a:rPr lang="it-IT" sz="900" b="0" i="0" u="none" strike="noStrike" dirty="0">
                          <a:solidFill>
                            <a:schemeClr val="bg1">
                              <a:lumMod val="10000"/>
                            </a:schemeClr>
                          </a:solidFill>
                          <a:latin typeface="Calibri"/>
                        </a:rPr>
                        <a:t>, The </a:t>
                      </a:r>
                      <a:r>
                        <a:rPr lang="it-IT" sz="900" b="0" i="0" u="none" strike="noStrike" dirty="0" err="1">
                          <a:solidFill>
                            <a:schemeClr val="bg1">
                              <a:lumMod val="10000"/>
                            </a:schemeClr>
                          </a:solidFill>
                          <a:latin typeface="Calibri"/>
                        </a:rPr>
                        <a:t>Old</a:t>
                      </a:r>
                      <a:r>
                        <a:rPr lang="it-IT" sz="900" b="0" i="0" u="none" strike="noStrike" dirty="0">
                          <a:solidFill>
                            <a:schemeClr val="bg1">
                              <a:lumMod val="10000"/>
                            </a:schemeClr>
                          </a:solidFill>
                          <a:latin typeface="Calibri"/>
                        </a:rPr>
                        <a:t> Way </a:t>
                      </a:r>
                      <a:r>
                        <a:rPr lang="it-IT" sz="900" b="0" i="0" u="none" strike="noStrike" dirty="0" err="1">
                          <a:solidFill>
                            <a:schemeClr val="bg1">
                              <a:lumMod val="10000"/>
                            </a:schemeClr>
                          </a:solidFill>
                          <a:latin typeface="Calibri"/>
                        </a:rPr>
                        <a:t>of</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teh</a:t>
                      </a:r>
                      <a:r>
                        <a:rPr lang="it-IT" sz="900" b="0" i="0" u="none" strike="noStrike" dirty="0">
                          <a:solidFill>
                            <a:schemeClr val="bg1">
                              <a:lumMod val="10000"/>
                            </a:schemeClr>
                          </a:solidFill>
                          <a:latin typeface="Calibri"/>
                        </a:rPr>
                        <a:t> Cross, The shopping </a:t>
                      </a:r>
                      <a:r>
                        <a:rPr lang="it-IT" sz="900" b="0" i="0" u="none" strike="noStrike" dirty="0" err="1">
                          <a:solidFill>
                            <a:schemeClr val="bg1">
                              <a:lumMod val="10000"/>
                            </a:schemeClr>
                          </a:solidFill>
                          <a:latin typeface="Calibri"/>
                        </a:rPr>
                        <a:t>Streets</a:t>
                      </a:r>
                      <a:r>
                        <a:rPr lang="it-IT" sz="900" b="0" i="0" u="none" strike="noStrike" dirty="0">
                          <a:solidFill>
                            <a:schemeClr val="bg1">
                              <a:lumMod val="10000"/>
                            </a:schemeClr>
                          </a:solidFill>
                          <a:latin typeface="Calibri"/>
                        </a:rPr>
                        <a:t>, Villanova </a:t>
                      </a:r>
                      <a:r>
                        <a:rPr lang="it-IT" sz="900" b="0" i="0" u="none" strike="noStrike" dirty="0" err="1">
                          <a:solidFill>
                            <a:schemeClr val="bg1">
                              <a:lumMod val="10000"/>
                            </a:schemeClr>
                          </a:solidFill>
                          <a:latin typeface="Calibri"/>
                        </a:rPr>
                        <a:t>district</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Visit</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to</a:t>
                      </a:r>
                      <a:r>
                        <a:rPr lang="it-IT" sz="900" b="0" i="0" u="none" strike="noStrike" dirty="0">
                          <a:solidFill>
                            <a:schemeClr val="bg1">
                              <a:lumMod val="10000"/>
                            </a:schemeClr>
                          </a:solidFill>
                          <a:latin typeface="Calibri"/>
                        </a:rPr>
                        <a:t> Castello </a:t>
                      </a:r>
                      <a:r>
                        <a:rPr lang="it-IT" sz="900" b="0" i="0" u="none" strike="noStrike" dirty="0" err="1">
                          <a:solidFill>
                            <a:schemeClr val="bg1">
                              <a:lumMod val="10000"/>
                            </a:schemeClr>
                          </a:solidFill>
                          <a:latin typeface="Calibri"/>
                        </a:rPr>
                        <a:t>district</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Visit</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to</a:t>
                      </a:r>
                      <a:r>
                        <a:rPr lang="it-IT" sz="900" b="0" i="0" u="none" strike="noStrike" dirty="0">
                          <a:solidFill>
                            <a:schemeClr val="bg1">
                              <a:lumMod val="10000"/>
                            </a:schemeClr>
                          </a:solidFill>
                          <a:latin typeface="Calibri"/>
                        </a:rPr>
                        <a:t> Marina </a:t>
                      </a:r>
                      <a:r>
                        <a:rPr lang="it-IT" sz="900" b="0" i="0" u="none" strike="noStrike" dirty="0" err="1">
                          <a:solidFill>
                            <a:schemeClr val="bg1">
                              <a:lumMod val="10000"/>
                            </a:schemeClr>
                          </a:solidFill>
                          <a:latin typeface="Calibri"/>
                        </a:rPr>
                        <a:t>district</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Visit</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to</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Stampace</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district</a:t>
                      </a:r>
                      <a:endParaRPr lang="it-IT" sz="900" b="0" i="0" u="none" strike="noStrike" dirty="0">
                        <a:solidFill>
                          <a:schemeClr val="bg1">
                            <a:lumMod val="10000"/>
                          </a:schemeClr>
                        </a:solidFill>
                        <a:latin typeface="Calibri"/>
                      </a:endParaRP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just" fontAlgn="t"/>
                      <a:r>
                        <a:rPr lang="it-IT" sz="900" b="0" i="0" u="none" strike="noStrike" dirty="0" err="1">
                          <a:solidFill>
                            <a:schemeClr val="bg1">
                              <a:lumMod val="10000"/>
                            </a:schemeClr>
                          </a:solidFill>
                          <a:latin typeface="Calibri"/>
                        </a:rPr>
                        <a:t>For</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each</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one</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Identification</a:t>
                      </a:r>
                      <a:r>
                        <a:rPr lang="it-IT" sz="900" b="0" i="0" u="none" strike="noStrike" dirty="0">
                          <a:solidFill>
                            <a:schemeClr val="bg1">
                              <a:lumMod val="10000"/>
                            </a:schemeClr>
                          </a:solidFill>
                          <a:latin typeface="Calibri"/>
                        </a:rPr>
                        <a:t> on the </a:t>
                      </a:r>
                      <a:r>
                        <a:rPr lang="it-IT" sz="900" b="0" i="0" u="none" strike="noStrike" dirty="0" err="1">
                          <a:solidFill>
                            <a:schemeClr val="bg1">
                              <a:lumMod val="10000"/>
                            </a:schemeClr>
                          </a:solidFill>
                          <a:latin typeface="Calibri"/>
                        </a:rPr>
                        <a:t>map</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Summary</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Description</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Related</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points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of</a:t>
                      </a:r>
                      <a:r>
                        <a:rPr lang="it-IT" sz="900" b="0" i="0" u="none" strike="noStrike" dirty="0">
                          <a:solidFill>
                            <a:schemeClr val="bg1">
                              <a:lumMod val="10000"/>
                            </a:schemeClr>
                          </a:solidFill>
                          <a:latin typeface="Calibri"/>
                        </a:rPr>
                        <a:t> interest</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l" fontAlgn="b"/>
                      <a:endParaRPr lang="it-IT" sz="900" b="0" i="0" u="none" strike="noStrike" dirty="0">
                        <a:solidFill>
                          <a:schemeClr val="bg1">
                            <a:lumMod val="10000"/>
                          </a:schemeClr>
                        </a:solidFill>
                        <a:latin typeface="Calibri"/>
                      </a:endParaRPr>
                    </a:p>
                  </a:txBody>
                  <a:tcPr marL="2156" marR="2156" marT="2156" marB="0">
                    <a:lnL w="12700" cap="flat" cmpd="sng" algn="ctr">
                      <a:solidFill>
                        <a:srgbClr val="000000"/>
                      </a:solidFill>
                      <a:prstDash val="solid"/>
                      <a:round/>
                      <a:headEnd type="none" w="med" len="med"/>
                      <a:tailEnd type="none" w="med" len="med"/>
                    </a:lnL>
                    <a:lnR>
                      <a:noFill/>
                    </a:lnR>
                    <a:lnT>
                      <a:noFill/>
                    </a:lnT>
                    <a:lnB>
                      <a:noFill/>
                    </a:lnB>
                    <a:solidFill>
                      <a:schemeClr val="tx1"/>
                    </a:solidFill>
                  </a:tcPr>
                </a:tc>
              </a:tr>
              <a:tr h="1167862">
                <a:tc>
                  <a:txBody>
                    <a:bodyPr/>
                    <a:lstStyle/>
                    <a:p>
                      <a:pPr algn="l" fontAlgn="b"/>
                      <a:endParaRPr lang="it-IT" sz="900" b="0" i="0" u="none" strike="noStrike">
                        <a:solidFill>
                          <a:schemeClr val="bg1">
                            <a:lumMod val="10000"/>
                          </a:schemeClr>
                        </a:solidFill>
                        <a:latin typeface="Calibri"/>
                      </a:endParaRPr>
                    </a:p>
                  </a:txBody>
                  <a:tcPr marL="2156" marR="2156" marT="2156" marB="0">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algn="l" fontAlgn="t"/>
                      <a:r>
                        <a:rPr lang="it-IT" sz="900" b="0" i="0" u="none" strike="noStrike" dirty="0" err="1">
                          <a:solidFill>
                            <a:schemeClr val="bg1">
                              <a:lumMod val="10000"/>
                            </a:schemeClr>
                          </a:solidFill>
                          <a:latin typeface="Calibri"/>
                        </a:rPr>
                        <a:t>Gallery</a:t>
                      </a:r>
                      <a:endParaRPr lang="it-IT" sz="900" b="0" i="0" u="none" strike="noStrike" dirty="0">
                        <a:solidFill>
                          <a:schemeClr val="bg1">
                            <a:lumMod val="10000"/>
                          </a:schemeClr>
                        </a:solidFill>
                        <a:latin typeface="Calibri"/>
                      </a:endParaRP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fontAlgn="t"/>
                      <a:r>
                        <a:rPr lang="it-IT" sz="900" b="0" i="0" u="none" strike="noStrike" dirty="0" err="1">
                          <a:solidFill>
                            <a:schemeClr val="bg1">
                              <a:lumMod val="10000"/>
                            </a:schemeClr>
                          </a:solidFill>
                          <a:latin typeface="Calibri"/>
                        </a:rPr>
                        <a:t>Beaches</a:t>
                      </a:r>
                      <a:r>
                        <a:rPr lang="it-IT" sz="900" b="0" i="0" u="none" strike="noStrike" dirty="0">
                          <a:solidFill>
                            <a:schemeClr val="bg1">
                              <a:lumMod val="10000"/>
                            </a:schemeClr>
                          </a:solidFill>
                          <a:latin typeface="Calibri"/>
                        </a:rPr>
                        <a:t>, Bonaria, </a:t>
                      </a:r>
                      <a:r>
                        <a:rPr lang="it-IT" sz="900" b="0" i="0" u="none" strike="noStrike" dirty="0" err="1">
                          <a:solidFill>
                            <a:schemeClr val="bg1">
                              <a:lumMod val="10000"/>
                            </a:schemeClr>
                          </a:solidFill>
                          <a:latin typeface="Calibri"/>
                        </a:rPr>
                        <a:t>Botanic</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Gardens</a:t>
                      </a:r>
                      <a:r>
                        <a:rPr lang="it-IT" sz="900" b="0" i="0" u="none" strike="noStrike" dirty="0">
                          <a:solidFill>
                            <a:schemeClr val="bg1">
                              <a:lumMod val="10000"/>
                            </a:schemeClr>
                          </a:solidFill>
                          <a:latin typeface="Calibri"/>
                        </a:rPr>
                        <a:t>, Castello - </a:t>
                      </a:r>
                      <a:r>
                        <a:rPr lang="it-IT" sz="900" b="0" i="0" u="none" strike="noStrike" dirty="0" err="1">
                          <a:solidFill>
                            <a:schemeClr val="bg1">
                              <a:lumMod val="10000"/>
                            </a:schemeClr>
                          </a:solidFill>
                          <a:latin typeface="Calibri"/>
                        </a:rPr>
                        <a:t>Historic</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District</a:t>
                      </a:r>
                      <a:r>
                        <a:rPr lang="it-IT" sz="900" b="0" i="0" u="none" strike="noStrike" dirty="0">
                          <a:solidFill>
                            <a:schemeClr val="bg1">
                              <a:lumMod val="10000"/>
                            </a:schemeClr>
                          </a:solidFill>
                          <a:latin typeface="Calibri"/>
                        </a:rPr>
                        <a:t>, Cagliari Tour, Galleria dello Sperone, </a:t>
                      </a:r>
                      <a:r>
                        <a:rPr lang="it-IT" sz="900" b="0" i="0" u="none" strike="noStrike" dirty="0" err="1">
                          <a:solidFill>
                            <a:schemeClr val="bg1">
                              <a:lumMod val="10000"/>
                            </a:schemeClr>
                          </a:solidFill>
                          <a:latin typeface="Calibri"/>
                        </a:rPr>
                        <a:t>Historic</a:t>
                      </a:r>
                      <a:r>
                        <a:rPr lang="it-IT" sz="900" b="0" i="0" u="none" strike="noStrike" dirty="0">
                          <a:solidFill>
                            <a:schemeClr val="bg1">
                              <a:lumMod val="10000"/>
                            </a:schemeClr>
                          </a:solidFill>
                          <a:latin typeface="Calibri"/>
                        </a:rPr>
                        <a:t> and Cultural </a:t>
                      </a:r>
                      <a:r>
                        <a:rPr lang="it-IT" sz="900" b="0" i="0" u="none" strike="noStrike" dirty="0" err="1">
                          <a:solidFill>
                            <a:schemeClr val="bg1">
                              <a:lumMod val="10000"/>
                            </a:schemeClr>
                          </a:solidFill>
                          <a:latin typeface="Calibri"/>
                        </a:rPr>
                        <a:t>Places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Historic</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Districts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Holy</a:t>
                      </a:r>
                      <a:r>
                        <a:rPr lang="it-IT" sz="900" b="0" i="0" u="none" strike="noStrike" dirty="0">
                          <a:solidFill>
                            <a:schemeClr val="bg1">
                              <a:lumMod val="10000"/>
                            </a:schemeClr>
                          </a:solidFill>
                          <a:latin typeface="Calibri"/>
                        </a:rPr>
                        <a:t> Week 2011, </a:t>
                      </a:r>
                      <a:r>
                        <a:rPr lang="it-IT" sz="900" b="0" i="0" u="none" strike="noStrike" dirty="0" err="1">
                          <a:solidFill>
                            <a:schemeClr val="bg1">
                              <a:lumMod val="10000"/>
                            </a:schemeClr>
                          </a:solidFill>
                          <a:latin typeface="Calibri"/>
                        </a:rPr>
                        <a:t>Is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Misterius</a:t>
                      </a:r>
                      <a:r>
                        <a:rPr lang="it-IT" sz="900" b="0" i="0" u="none" strike="noStrike" dirty="0">
                          <a:solidFill>
                            <a:schemeClr val="bg1">
                              <a:lumMod val="10000"/>
                            </a:schemeClr>
                          </a:solidFill>
                          <a:latin typeface="Calibri"/>
                        </a:rPr>
                        <a:t> 2011, Marina - </a:t>
                      </a:r>
                      <a:r>
                        <a:rPr lang="it-IT" sz="900" b="0" i="0" u="none" strike="noStrike" dirty="0" err="1">
                          <a:solidFill>
                            <a:schemeClr val="bg1">
                              <a:lumMod val="10000"/>
                            </a:schemeClr>
                          </a:solidFill>
                          <a:latin typeface="Calibri"/>
                        </a:rPr>
                        <a:t>Historic</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District</a:t>
                      </a:r>
                      <a:r>
                        <a:rPr lang="it-IT" sz="900" b="0" i="0" u="none" strike="noStrike" dirty="0">
                          <a:solidFill>
                            <a:schemeClr val="bg1">
                              <a:lumMod val="10000"/>
                            </a:schemeClr>
                          </a:solidFill>
                          <a:latin typeface="Calibri"/>
                        </a:rPr>
                        <a:t>, MEM - Mediateca Emeroteca del Mediterraneo, </a:t>
                      </a:r>
                      <a:r>
                        <a:rPr lang="it-IT" sz="900" b="0" i="0" u="none" strike="noStrike" dirty="0" err="1">
                          <a:solidFill>
                            <a:schemeClr val="bg1">
                              <a:lumMod val="10000"/>
                            </a:schemeClr>
                          </a:solidFill>
                          <a:latin typeface="Calibri"/>
                        </a:rPr>
                        <a:t>Municipal</a:t>
                      </a:r>
                      <a:r>
                        <a:rPr lang="it-IT" sz="900" b="0" i="0" u="none" strike="noStrike" dirty="0">
                          <a:solidFill>
                            <a:schemeClr val="bg1">
                              <a:lumMod val="10000"/>
                            </a:schemeClr>
                          </a:solidFill>
                          <a:latin typeface="Calibri"/>
                        </a:rPr>
                        <a:t> Art </a:t>
                      </a:r>
                      <a:r>
                        <a:rPr lang="it-IT" sz="900" b="0" i="0" u="none" strike="noStrike" dirty="0" err="1">
                          <a:solidFill>
                            <a:schemeClr val="bg1">
                              <a:lumMod val="10000"/>
                            </a:schemeClr>
                          </a:solidFill>
                          <a:latin typeface="Calibri"/>
                        </a:rPr>
                        <a:t>Gallery</a:t>
                      </a:r>
                      <a:r>
                        <a:rPr lang="it-IT" sz="900" b="0" i="0" u="none" strike="noStrike" dirty="0">
                          <a:solidFill>
                            <a:schemeClr val="bg1">
                              <a:lumMod val="10000"/>
                            </a:schemeClr>
                          </a:solidFill>
                          <a:latin typeface="Calibri"/>
                        </a:rPr>
                        <a:t>, Parchi, </a:t>
                      </a:r>
                      <a:r>
                        <a:rPr lang="it-IT" sz="900" b="0" i="0" u="none" strike="noStrike" dirty="0" err="1">
                          <a:solidFill>
                            <a:schemeClr val="bg1">
                              <a:lumMod val="10000"/>
                            </a:schemeClr>
                          </a:solidFill>
                          <a:latin typeface="Calibri"/>
                        </a:rPr>
                        <a:t>Port</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of</a:t>
                      </a:r>
                      <a:r>
                        <a:rPr lang="it-IT" sz="900" b="0" i="0" u="none" strike="noStrike" dirty="0">
                          <a:solidFill>
                            <a:schemeClr val="bg1">
                              <a:lumMod val="10000"/>
                            </a:schemeClr>
                          </a:solidFill>
                          <a:latin typeface="Calibri"/>
                        </a:rPr>
                        <a:t> Cagliari, </a:t>
                      </a:r>
                      <a:r>
                        <a:rPr lang="it-IT" sz="900" b="0" i="0" u="none" strike="noStrike" dirty="0" err="1">
                          <a:solidFill>
                            <a:schemeClr val="bg1">
                              <a:lumMod val="10000"/>
                            </a:schemeClr>
                          </a:solidFill>
                          <a:latin typeface="Calibri"/>
                        </a:rPr>
                        <a:t>Stampace</a:t>
                      </a:r>
                      <a:r>
                        <a:rPr lang="it-IT" sz="900" b="0" i="0" u="none" strike="noStrike" dirty="0">
                          <a:solidFill>
                            <a:schemeClr val="bg1">
                              <a:lumMod val="10000"/>
                            </a:schemeClr>
                          </a:solidFill>
                          <a:latin typeface="Calibri"/>
                        </a:rPr>
                        <a:t> - </a:t>
                      </a:r>
                      <a:r>
                        <a:rPr lang="it-IT" sz="900" b="0" i="0" u="none" strike="noStrike" dirty="0" err="1">
                          <a:solidFill>
                            <a:schemeClr val="bg1">
                              <a:lumMod val="10000"/>
                            </a:schemeClr>
                          </a:solidFill>
                          <a:latin typeface="Calibri"/>
                        </a:rPr>
                        <a:t>Historic</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District</a:t>
                      </a:r>
                      <a:r>
                        <a:rPr lang="it-IT" sz="900" b="0" i="0" u="none" strike="noStrike" dirty="0">
                          <a:solidFill>
                            <a:schemeClr val="bg1">
                              <a:lumMod val="10000"/>
                            </a:schemeClr>
                          </a:solidFill>
                          <a:latin typeface="Calibri"/>
                        </a:rPr>
                        <a:t>, Sant'</a:t>
                      </a:r>
                      <a:r>
                        <a:rPr lang="it-IT" sz="900" b="0" i="0" u="none" strike="noStrike" dirty="0" err="1">
                          <a:solidFill>
                            <a:schemeClr val="bg1">
                              <a:lumMod val="10000"/>
                            </a:schemeClr>
                          </a:solidFill>
                          <a:latin typeface="Calibri"/>
                        </a:rPr>
                        <a:t>Efisio</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Sea</a:t>
                      </a:r>
                      <a:r>
                        <a:rPr lang="it-IT" sz="900" b="0" i="0" u="none" strike="noStrike" dirty="0">
                          <a:solidFill>
                            <a:schemeClr val="bg1">
                              <a:lumMod val="10000"/>
                            </a:schemeClr>
                          </a:solidFill>
                          <a:latin typeface="Calibri"/>
                        </a:rPr>
                        <a:t> and </a:t>
                      </a:r>
                      <a:r>
                        <a:rPr lang="it-IT" sz="900" b="0" i="0" u="none" strike="noStrike" dirty="0" err="1">
                          <a:solidFill>
                            <a:schemeClr val="bg1">
                              <a:lumMod val="10000"/>
                            </a:schemeClr>
                          </a:solidFill>
                          <a:latin typeface="Calibri"/>
                        </a:rPr>
                        <a:t>Sports</a:t>
                      </a:r>
                      <a:r>
                        <a:rPr lang="it-IT" sz="900" b="0" i="0" u="none" strike="noStrike" dirty="0">
                          <a:solidFill>
                            <a:schemeClr val="bg1">
                              <a:lumMod val="10000"/>
                            </a:schemeClr>
                          </a:solidFill>
                          <a:latin typeface="Calibri"/>
                        </a:rPr>
                        <a:t>, Teatro Lirico (Opera House), Villanova - </a:t>
                      </a:r>
                      <a:r>
                        <a:rPr lang="it-IT" sz="900" b="0" i="0" u="none" strike="noStrike" dirty="0" err="1">
                          <a:solidFill>
                            <a:schemeClr val="bg1">
                              <a:lumMod val="10000"/>
                            </a:schemeClr>
                          </a:solidFill>
                          <a:latin typeface="Calibri"/>
                        </a:rPr>
                        <a:t>Historic</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District</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Views</a:t>
                      </a:r>
                      <a:r>
                        <a:rPr lang="it-IT" sz="900" b="0" i="0" u="none" strike="noStrike" dirty="0">
                          <a:solidFill>
                            <a:schemeClr val="bg1">
                              <a:lumMod val="10000"/>
                            </a:schemeClr>
                          </a:solidFill>
                          <a:latin typeface="Calibri"/>
                        </a:rPr>
                        <a:t>.</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fontAlgn="t"/>
                      <a:r>
                        <a:rPr lang="it-IT" sz="900" b="0" i="0" u="none" strike="noStrike" dirty="0" err="1">
                          <a:solidFill>
                            <a:schemeClr val="bg1">
                              <a:lumMod val="10000"/>
                            </a:schemeClr>
                          </a:solidFill>
                          <a:latin typeface="Calibri"/>
                        </a:rPr>
                        <a:t>Pictures</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only</a:t>
                      </a:r>
                      <a:r>
                        <a:rPr lang="it-IT" sz="900" b="0" i="0" u="none" strike="noStrike" dirty="0">
                          <a:solidFill>
                            <a:schemeClr val="bg1">
                              <a:lumMod val="10000"/>
                            </a:schemeClr>
                          </a:solidFill>
                          <a:latin typeface="Calibri"/>
                        </a:rPr>
                        <a:t>, </a:t>
                      </a:r>
                      <a:r>
                        <a:rPr lang="it-IT" sz="900" b="0" i="0" u="none" strike="noStrike" dirty="0" err="1">
                          <a:solidFill>
                            <a:schemeClr val="bg1">
                              <a:lumMod val="10000"/>
                            </a:schemeClr>
                          </a:solidFill>
                          <a:latin typeface="Calibri"/>
                        </a:rPr>
                        <a:t>with</a:t>
                      </a:r>
                      <a:r>
                        <a:rPr lang="it-IT" sz="900" b="0" i="0" u="none" strike="noStrike" dirty="0">
                          <a:solidFill>
                            <a:schemeClr val="bg1">
                              <a:lumMod val="10000"/>
                            </a:schemeClr>
                          </a:solidFill>
                          <a:latin typeface="Calibri"/>
                        </a:rPr>
                        <a:t> no text</a:t>
                      </a:r>
                    </a:p>
                  </a:txBody>
                  <a:tcPr marL="2156" marR="2156" marT="21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fontAlgn="b"/>
                      <a:endParaRPr lang="it-IT" sz="900" b="0" i="0" u="none" strike="noStrike" dirty="0">
                        <a:solidFill>
                          <a:schemeClr val="bg1">
                            <a:lumMod val="10000"/>
                          </a:schemeClr>
                        </a:solidFill>
                        <a:latin typeface="Calibri"/>
                      </a:endParaRPr>
                    </a:p>
                  </a:txBody>
                  <a:tcPr marL="2156" marR="2156" marT="2156" marB="0">
                    <a:lnL w="12700" cap="flat" cmpd="sng" algn="ctr">
                      <a:solidFill>
                        <a:srgbClr val="000000"/>
                      </a:solidFill>
                      <a:prstDash val="solid"/>
                      <a:round/>
                      <a:headEnd type="none" w="med" len="med"/>
                      <a:tailEnd type="none" w="med" len="med"/>
                    </a:lnL>
                    <a:lnR>
                      <a:noFill/>
                    </a:lnR>
                    <a:lnT>
                      <a:noFill/>
                    </a:lnT>
                    <a:lnB>
                      <a:noFill/>
                    </a:lnB>
                    <a:solidFill>
                      <a:schemeClr val="tx1"/>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en-US" dirty="0" smtClean="0"/>
              <a:t>Cagliari</a:t>
            </a:r>
            <a:endParaRPr lang="en-US" dirty="0"/>
          </a:p>
        </p:txBody>
      </p:sp>
      <p:pic>
        <p:nvPicPr>
          <p:cNvPr id="4" name="Picture 2" descr="C:\Users\Olga\Documents\Documenti_nuovi\Convegni 2013-14\CagliariApp\screen568x568.jpeg"/>
          <p:cNvPicPr>
            <a:picLocks noChangeAspect="1" noChangeArrowheads="1"/>
          </p:cNvPicPr>
          <p:nvPr/>
        </p:nvPicPr>
        <p:blipFill>
          <a:blip r:embed="rId3" cstate="print"/>
          <a:srcRect/>
          <a:stretch>
            <a:fillRect/>
          </a:stretch>
        </p:blipFill>
        <p:spPr bwMode="auto">
          <a:xfrm>
            <a:off x="214281" y="1334081"/>
            <a:ext cx="3112067" cy="5523919"/>
          </a:xfrm>
          <a:prstGeom prst="rect">
            <a:avLst/>
          </a:prstGeom>
          <a:noFill/>
        </p:spPr>
      </p:pic>
      <p:pic>
        <p:nvPicPr>
          <p:cNvPr id="5" name="Segnaposto contenuto 4" descr="C:\Users\Olga\Documents\Documenti_nuovi\Convegni 2013-14\ESSE2014\image.jpg"/>
          <p:cNvPicPr>
            <a:picLocks noGrp="1"/>
          </p:cNvPicPr>
          <p:nvPr>
            <p:ph idx="1"/>
          </p:nvPr>
        </p:nvPicPr>
        <p:blipFill>
          <a:blip r:embed="rId4" cstate="print"/>
          <a:srcRect/>
          <a:stretch>
            <a:fillRect/>
          </a:stretch>
        </p:blipFill>
        <p:spPr bwMode="auto">
          <a:xfrm>
            <a:off x="1714480" y="1357298"/>
            <a:ext cx="3000396" cy="5500702"/>
          </a:xfrm>
          <a:prstGeom prst="rect">
            <a:avLst/>
          </a:prstGeom>
          <a:noFill/>
          <a:ln w="9525">
            <a:noFill/>
            <a:miter lim="800000"/>
            <a:headEnd/>
            <a:tailEnd/>
          </a:ln>
        </p:spPr>
      </p:pic>
      <p:pic>
        <p:nvPicPr>
          <p:cNvPr id="6" name="Immagine 5" descr="C:\Users\Olga\Documents\Documenti_nuovi\Convegni 2013-14\ESSE2014\places of art and culture.jpg"/>
          <p:cNvPicPr/>
          <p:nvPr/>
        </p:nvPicPr>
        <p:blipFill>
          <a:blip r:embed="rId5" cstate="print"/>
          <a:srcRect/>
          <a:stretch>
            <a:fillRect/>
          </a:stretch>
        </p:blipFill>
        <p:spPr bwMode="auto">
          <a:xfrm>
            <a:off x="3214678" y="1357298"/>
            <a:ext cx="2786082" cy="5500702"/>
          </a:xfrm>
          <a:prstGeom prst="rect">
            <a:avLst/>
          </a:prstGeom>
          <a:noFill/>
          <a:ln w="9525">
            <a:noFill/>
            <a:miter lim="800000"/>
            <a:headEnd/>
            <a:tailEnd/>
          </a:ln>
        </p:spPr>
      </p:pic>
      <p:pic>
        <p:nvPicPr>
          <p:cNvPr id="7" name="Immagine 6" descr="C:\Users\Olga\Documents\Documenti_nuovi\Convegni 2013-14\ESSE2014\Archivio di stato.jpg"/>
          <p:cNvPicPr/>
          <p:nvPr/>
        </p:nvPicPr>
        <p:blipFill>
          <a:blip r:embed="rId6" cstate="print"/>
          <a:srcRect/>
          <a:stretch>
            <a:fillRect/>
          </a:stretch>
        </p:blipFill>
        <p:spPr bwMode="auto">
          <a:xfrm>
            <a:off x="4643438" y="1357298"/>
            <a:ext cx="2928958" cy="5500702"/>
          </a:xfrm>
          <a:prstGeom prst="rect">
            <a:avLst/>
          </a:prstGeom>
          <a:noFill/>
          <a:ln w="9525">
            <a:noFill/>
            <a:miter lim="800000"/>
            <a:headEnd/>
            <a:tailEnd/>
          </a:ln>
        </p:spPr>
      </p:pic>
      <p:pic>
        <p:nvPicPr>
          <p:cNvPr id="8" name="Immagine 7" descr="C:\Users\Olga\Documents\Documenti_nuovi\Convegni 2013-14\AIA_2013\CagliariApp\screen568x568 (3).jpeg"/>
          <p:cNvPicPr/>
          <p:nvPr/>
        </p:nvPicPr>
        <p:blipFill>
          <a:blip r:embed="rId7" cstate="print"/>
          <a:srcRect/>
          <a:stretch>
            <a:fillRect/>
          </a:stretch>
        </p:blipFill>
        <p:spPr bwMode="auto">
          <a:xfrm>
            <a:off x="5786446" y="1357298"/>
            <a:ext cx="3357554" cy="550070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a">
  <a:themeElements>
    <a:clrScheme name="Personalizzato 8">
      <a:dk1>
        <a:srgbClr val="E5E1F4"/>
      </a:dk1>
      <a:lt1>
        <a:sysClr val="window" lastClr="FFFFFF"/>
      </a:lt1>
      <a:dk2>
        <a:srgbClr val="E5E1F4"/>
      </a:dk2>
      <a:lt2>
        <a:srgbClr val="E9E6EC"/>
      </a:lt2>
      <a:accent1>
        <a:srgbClr val="E1D5A3"/>
      </a:accent1>
      <a:accent2>
        <a:srgbClr val="E7EBE1"/>
      </a:accent2>
      <a:accent3>
        <a:srgbClr val="DBECF1"/>
      </a:accent3>
      <a:accent4>
        <a:srgbClr val="DBECF1"/>
      </a:accent4>
      <a:accent5>
        <a:srgbClr val="E9E6EC"/>
      </a:accent5>
      <a:accent6>
        <a:srgbClr val="E9E6EC"/>
      </a:accent6>
      <a:hlink>
        <a:srgbClr val="410082"/>
      </a:hlink>
      <a:folHlink>
        <a:srgbClr val="932968"/>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3684</TotalTime>
  <Words>4205</Words>
  <Application>Microsoft Office PowerPoint</Application>
  <PresentationFormat>Presentazione su schermo (4:3)</PresentationFormat>
  <Paragraphs>183</Paragraphs>
  <Slides>15</Slides>
  <Notes>15</Notes>
  <HiddenSlides>0</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Carta</vt:lpstr>
      <vt:lpstr>From Websites to Apps in Tourism Discourse Olga Denti, University of Cagliari, Italy</vt:lpstr>
      <vt:lpstr>From Websites to Apps     in Tourism Discourse</vt:lpstr>
      <vt:lpstr>Literature &amp; Methodology</vt:lpstr>
      <vt:lpstr>Data</vt:lpstr>
      <vt:lpstr>Variables </vt:lpstr>
      <vt:lpstr>Institutional Tourism Discourse</vt:lpstr>
      <vt:lpstr>Apps as a genre</vt:lpstr>
      <vt:lpstr>Diapositiva 8</vt:lpstr>
      <vt:lpstr>Cagliari</vt:lpstr>
      <vt:lpstr>Cagliari 2</vt:lpstr>
      <vt:lpstr>City maps 2go</vt:lpstr>
      <vt:lpstr>iSmeralda</vt:lpstr>
      <vt:lpstr>Different degrees…</vt:lpstr>
      <vt:lpstr>Conclusions </vt:lpstr>
      <vt:lpstr>From Websites to Apps in        Tourism Discourse</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analyst reports: reliability and liability</dc:title>
  <dc:creator>Olga</dc:creator>
  <cp:lastModifiedBy>Olga</cp:lastModifiedBy>
  <cp:revision>205</cp:revision>
  <dcterms:created xsi:type="dcterms:W3CDTF">2014-05-02T08:23:01Z</dcterms:created>
  <dcterms:modified xsi:type="dcterms:W3CDTF">2014-08-27T21:33:12Z</dcterms:modified>
</cp:coreProperties>
</file>