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1" r:id="rId7"/>
    <p:sldId id="265" r:id="rId8"/>
    <p:sldId id="264" r:id="rId9"/>
    <p:sldId id="266"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4" d="100"/>
          <a:sy n="114" d="100"/>
        </p:scale>
        <p:origin x="41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C0A6EAB7-CC89-4077-8DD4-9A016EB9E7A1}" type="datetimeFigureOut">
              <a:rPr lang="it-IT" smtClean="0"/>
              <a:t>14/04/2018</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7D7962BD-4D9B-434E-BFBD-48D9065BB221}" type="slidenum">
              <a:rPr lang="it-IT" smtClean="0"/>
              <a:t>‹N›</a:t>
            </a:fld>
            <a:endParaRPr lang="it-IT"/>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066658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C0A6EAB7-CC89-4077-8DD4-9A016EB9E7A1}" type="datetimeFigureOut">
              <a:rPr lang="it-IT" smtClean="0"/>
              <a:t>14/04/2018</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7D7962BD-4D9B-434E-BFBD-48D9065BB221}" type="slidenum">
              <a:rPr lang="it-IT" smtClean="0"/>
              <a:t>‹N›</a:t>
            </a:fld>
            <a:endParaRPr lang="it-IT"/>
          </a:p>
        </p:txBody>
      </p:sp>
    </p:spTree>
    <p:extLst>
      <p:ext uri="{BB962C8B-B14F-4D97-AF65-F5344CB8AC3E}">
        <p14:creationId xmlns:p14="http://schemas.microsoft.com/office/powerpoint/2010/main" val="31330878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1_Titolo e testo vertical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C0A6EAB7-CC89-4077-8DD4-9A016EB9E7A1}" type="datetimeFigureOut">
              <a:rPr lang="it-IT" smtClean="0"/>
              <a:t>14/04/2018</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7D7962BD-4D9B-434E-BFBD-48D9065BB221}" type="slidenum">
              <a:rPr lang="it-IT" smtClean="0"/>
              <a:t>‹N›</a:t>
            </a:fld>
            <a:endParaRPr lang="it-IT"/>
          </a:p>
        </p:txBody>
      </p:sp>
    </p:spTree>
    <p:extLst>
      <p:ext uri="{BB962C8B-B14F-4D97-AF65-F5344CB8AC3E}">
        <p14:creationId xmlns:p14="http://schemas.microsoft.com/office/powerpoint/2010/main" val="16478354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C0A6EAB7-CC89-4077-8DD4-9A016EB9E7A1}" type="datetimeFigureOut">
              <a:rPr lang="it-IT" smtClean="0"/>
              <a:t>14/04/2018</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7D7962BD-4D9B-434E-BFBD-48D9065BB221}" type="slidenum">
              <a:rPr lang="it-IT" smtClean="0"/>
              <a:t>‹N›</a:t>
            </a:fld>
            <a:endParaRPr lang="it-IT"/>
          </a:p>
        </p:txBody>
      </p:sp>
    </p:spTree>
    <p:extLst>
      <p:ext uri="{BB962C8B-B14F-4D97-AF65-F5344CB8AC3E}">
        <p14:creationId xmlns:p14="http://schemas.microsoft.com/office/powerpoint/2010/main" val="3330139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C0A6EAB7-CC89-4077-8DD4-9A016EB9E7A1}" type="datetimeFigureOut">
              <a:rPr lang="it-IT" smtClean="0"/>
              <a:t>14/04/2018</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7D7962BD-4D9B-434E-BFBD-48D9065BB221}" type="slidenum">
              <a:rPr lang="it-IT" smtClean="0"/>
              <a:t>‹N›</a:t>
            </a:fld>
            <a:endParaRPr lang="it-IT"/>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246296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C0A6EAB7-CC89-4077-8DD4-9A016EB9E7A1}" type="datetimeFigureOut">
              <a:rPr lang="it-IT" smtClean="0"/>
              <a:t>14/04/2018</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7D7962BD-4D9B-434E-BFBD-48D9065BB221}" type="slidenum">
              <a:rPr lang="it-IT" smtClean="0"/>
              <a:t>‹N›</a:t>
            </a:fld>
            <a:endParaRPr lang="it-IT"/>
          </a:p>
        </p:txBody>
      </p:sp>
    </p:spTree>
    <p:extLst>
      <p:ext uri="{BB962C8B-B14F-4D97-AF65-F5344CB8AC3E}">
        <p14:creationId xmlns:p14="http://schemas.microsoft.com/office/powerpoint/2010/main" val="13482977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Content Placeholder 3"/>
          <p:cNvSpPr>
            <a:spLocks noGrp="1"/>
          </p:cNvSpPr>
          <p:nvPr>
            <p:ph sz="half" idx="2"/>
          </p:nvPr>
        </p:nvSpPr>
        <p:spPr>
          <a:xfrm>
            <a:off x="1097280" y="2582334"/>
            <a:ext cx="4937760" cy="3378200"/>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Content Placeholder 5"/>
          <p:cNvSpPr>
            <a:spLocks noGrp="1"/>
          </p:cNvSpPr>
          <p:nvPr>
            <p:ph sz="quarter" idx="4"/>
          </p:nvPr>
        </p:nvSpPr>
        <p:spPr>
          <a:xfrm>
            <a:off x="6217920" y="2582334"/>
            <a:ext cx="4937760" cy="3378200"/>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C0A6EAB7-CC89-4077-8DD4-9A016EB9E7A1}" type="datetimeFigureOut">
              <a:rPr lang="it-IT" smtClean="0"/>
              <a:t>14/04/2018</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7D7962BD-4D9B-434E-BFBD-48D9065BB221}" type="slidenum">
              <a:rPr lang="it-IT" smtClean="0"/>
              <a:t>‹N›</a:t>
            </a:fld>
            <a:endParaRPr lang="it-IT"/>
          </a:p>
        </p:txBody>
      </p:sp>
    </p:spTree>
    <p:extLst>
      <p:ext uri="{BB962C8B-B14F-4D97-AF65-F5344CB8AC3E}">
        <p14:creationId xmlns:p14="http://schemas.microsoft.com/office/powerpoint/2010/main" val="9408405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C0A6EAB7-CC89-4077-8DD4-9A016EB9E7A1}" type="datetimeFigureOut">
              <a:rPr lang="it-IT" smtClean="0"/>
              <a:t>14/04/2018</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7D7962BD-4D9B-434E-BFBD-48D9065BB221}" type="slidenum">
              <a:rPr lang="it-IT" smtClean="0"/>
              <a:t>‹N›</a:t>
            </a:fld>
            <a:endParaRPr lang="it-IT"/>
          </a:p>
        </p:txBody>
      </p:sp>
    </p:spTree>
    <p:extLst>
      <p:ext uri="{BB962C8B-B14F-4D97-AF65-F5344CB8AC3E}">
        <p14:creationId xmlns:p14="http://schemas.microsoft.com/office/powerpoint/2010/main" val="40731401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C0A6EAB7-CC89-4077-8DD4-9A016EB9E7A1}" type="datetimeFigureOut">
              <a:rPr lang="it-IT" smtClean="0"/>
              <a:t>14/04/2018</a:t>
            </a:fld>
            <a:endParaRPr lang="it-IT"/>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it-IT"/>
          </a:p>
        </p:txBody>
      </p:sp>
      <p:sp>
        <p:nvSpPr>
          <p:cNvPr id="9" name="Slide Number Placeholder 8"/>
          <p:cNvSpPr>
            <a:spLocks noGrp="1"/>
          </p:cNvSpPr>
          <p:nvPr>
            <p:ph type="sldNum" sz="quarter" idx="12"/>
          </p:nvPr>
        </p:nvSpPr>
        <p:spPr/>
        <p:txBody>
          <a:bodyPr/>
          <a:lstStyle/>
          <a:p>
            <a:fld id="{7D7962BD-4D9B-434E-BFBD-48D9065BB221}" type="slidenum">
              <a:rPr lang="it-IT" smtClean="0"/>
              <a:t>‹N›</a:t>
            </a:fld>
            <a:endParaRPr lang="it-IT"/>
          </a:p>
        </p:txBody>
      </p:sp>
    </p:spTree>
    <p:extLst>
      <p:ext uri="{BB962C8B-B14F-4D97-AF65-F5344CB8AC3E}">
        <p14:creationId xmlns:p14="http://schemas.microsoft.com/office/powerpoint/2010/main" val="36370635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it-IT"/>
              <a:t>Fare clic per modificare lo stile del titolo dello schema</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C0A6EAB7-CC89-4077-8DD4-9A016EB9E7A1}" type="datetimeFigureOut">
              <a:rPr lang="it-IT" smtClean="0"/>
              <a:t>14/04/2018</a:t>
            </a:fld>
            <a:endParaRPr lang="it-IT"/>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it-IT"/>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7D7962BD-4D9B-434E-BFBD-48D9065BB221}" type="slidenum">
              <a:rPr lang="it-IT" smtClean="0"/>
              <a:t>‹N›</a:t>
            </a:fld>
            <a:endParaRPr lang="it-IT"/>
          </a:p>
        </p:txBody>
      </p:sp>
    </p:spTree>
    <p:extLst>
      <p:ext uri="{BB962C8B-B14F-4D97-AF65-F5344CB8AC3E}">
        <p14:creationId xmlns:p14="http://schemas.microsoft.com/office/powerpoint/2010/main" val="20907961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C0A6EAB7-CC89-4077-8DD4-9A016EB9E7A1}" type="datetimeFigureOut">
              <a:rPr lang="it-IT" smtClean="0"/>
              <a:t>14/04/2018</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7D7962BD-4D9B-434E-BFBD-48D9065BB221}" type="slidenum">
              <a:rPr lang="it-IT" smtClean="0"/>
              <a:t>‹N›</a:t>
            </a:fld>
            <a:endParaRPr lang="it-IT"/>
          </a:p>
        </p:txBody>
      </p:sp>
    </p:spTree>
    <p:extLst>
      <p:ext uri="{BB962C8B-B14F-4D97-AF65-F5344CB8AC3E}">
        <p14:creationId xmlns:p14="http://schemas.microsoft.com/office/powerpoint/2010/main" val="42199460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C0A6EAB7-CC89-4077-8DD4-9A016EB9E7A1}" type="datetimeFigureOut">
              <a:rPr lang="it-IT" smtClean="0"/>
              <a:t>14/04/2018</a:t>
            </a:fld>
            <a:endParaRPr lang="it-IT"/>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it-IT"/>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7D7962BD-4D9B-434E-BFBD-48D9065BB221}" type="slidenum">
              <a:rPr lang="it-IT" smtClean="0"/>
              <a:t>‹N›</a:t>
            </a:fld>
            <a:endParaRPr lang="it-IT"/>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75492523"/>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3257075-6536-452A-9B4C-4B9F9510762F}"/>
              </a:ext>
            </a:extLst>
          </p:cNvPr>
          <p:cNvSpPr>
            <a:spLocks noGrp="1"/>
          </p:cNvSpPr>
          <p:nvPr>
            <p:ph type="ctrTitle"/>
          </p:nvPr>
        </p:nvSpPr>
        <p:spPr/>
        <p:txBody>
          <a:bodyPr>
            <a:normAutofit fontScale="90000"/>
          </a:bodyPr>
          <a:lstStyle/>
          <a:p>
            <a:r>
              <a:rPr lang="it-IT" dirty="0"/>
              <a:t>Formare a relazioni nonviolente tra generi. Il contributo dell’educazione degli adulti</a:t>
            </a:r>
            <a:br>
              <a:rPr lang="it-IT" dirty="0"/>
            </a:br>
            <a:r>
              <a:rPr lang="it-IT" dirty="0"/>
              <a:t>Iniziativa nell’ambito di «25 novembre tutto l’anno»</a:t>
            </a:r>
          </a:p>
        </p:txBody>
      </p:sp>
      <p:sp>
        <p:nvSpPr>
          <p:cNvPr id="3" name="Sottotitolo 2">
            <a:extLst>
              <a:ext uri="{FF2B5EF4-FFF2-40B4-BE49-F238E27FC236}">
                <a16:creationId xmlns:a16="http://schemas.microsoft.com/office/drawing/2014/main" id="{455BCCC4-A1D4-4AE6-82AB-CFACBF0BA415}"/>
              </a:ext>
            </a:extLst>
          </p:cNvPr>
          <p:cNvSpPr>
            <a:spLocks noGrp="1"/>
          </p:cNvSpPr>
          <p:nvPr>
            <p:ph type="subTitle" idx="1"/>
          </p:nvPr>
        </p:nvSpPr>
        <p:spPr/>
        <p:txBody>
          <a:bodyPr/>
          <a:lstStyle/>
          <a:p>
            <a:r>
              <a:rPr lang="it-IT" dirty="0"/>
              <a:t>Claudia </a:t>
            </a:r>
            <a:r>
              <a:rPr lang="it-IT"/>
              <a:t>Secci</a:t>
            </a:r>
            <a:endParaRPr lang="it-IT" dirty="0"/>
          </a:p>
        </p:txBody>
      </p:sp>
    </p:spTree>
    <p:extLst>
      <p:ext uri="{BB962C8B-B14F-4D97-AF65-F5344CB8AC3E}">
        <p14:creationId xmlns:p14="http://schemas.microsoft.com/office/powerpoint/2010/main" val="12234274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587EAC5-7C1C-493B-BD47-85C457AB2A2D}"/>
              </a:ext>
            </a:extLst>
          </p:cNvPr>
          <p:cNvSpPr>
            <a:spLocks noGrp="1"/>
          </p:cNvSpPr>
          <p:nvPr>
            <p:ph type="title"/>
          </p:nvPr>
        </p:nvSpPr>
        <p:spPr/>
        <p:txBody>
          <a:bodyPr>
            <a:normAutofit fontScale="90000"/>
          </a:bodyPr>
          <a:lstStyle/>
          <a:p>
            <a:r>
              <a:rPr lang="it-IT" dirty="0"/>
              <a:t>Formare a relazioni nonviolente tra generi. Il contributo dell’educazione degli adulti</a:t>
            </a:r>
          </a:p>
        </p:txBody>
      </p:sp>
      <p:sp>
        <p:nvSpPr>
          <p:cNvPr id="3" name="Segnaposto contenuto 2">
            <a:extLst>
              <a:ext uri="{FF2B5EF4-FFF2-40B4-BE49-F238E27FC236}">
                <a16:creationId xmlns:a16="http://schemas.microsoft.com/office/drawing/2014/main" id="{CCAE7DA6-E65C-4CA8-9B4A-C16039E94B52}"/>
              </a:ext>
            </a:extLst>
          </p:cNvPr>
          <p:cNvSpPr>
            <a:spLocks noGrp="1"/>
          </p:cNvSpPr>
          <p:nvPr>
            <p:ph idx="1"/>
          </p:nvPr>
        </p:nvSpPr>
        <p:spPr/>
        <p:txBody>
          <a:bodyPr>
            <a:normAutofit fontScale="62500" lnSpcReduction="20000"/>
          </a:bodyPr>
          <a:lstStyle/>
          <a:p>
            <a:r>
              <a:rPr lang="en-US" dirty="0"/>
              <a:t> </a:t>
            </a:r>
            <a:endParaRPr lang="it-IT" dirty="0"/>
          </a:p>
          <a:p>
            <a:r>
              <a:rPr lang="it-IT" sz="3800" dirty="0"/>
              <a:t>“Questo è solo un giorno come un altro/ Scaccia via le insicurezze/</a:t>
            </a:r>
          </a:p>
          <a:p>
            <a:r>
              <a:rPr lang="it-IT" sz="3800" dirty="0"/>
              <a:t>Guardando con la coda dell’occhio/ Riesco a vedere diradarsi l’oscurità”</a:t>
            </a:r>
          </a:p>
          <a:p>
            <a:r>
              <a:rPr lang="it-IT" sz="3800" dirty="0"/>
              <a:t>“Questo è l’inizio della tua giornata/ La vita è più complessa di quanto sembri/</a:t>
            </a:r>
          </a:p>
          <a:p>
            <a:r>
              <a:rPr lang="it-IT" sz="3800" dirty="0"/>
              <a:t>Sii sempre te stessa lungo la via/ Attraversa fino in fondo lo spirito dei tuoi sogni”.</a:t>
            </a:r>
          </a:p>
          <a:p>
            <a:r>
              <a:rPr lang="it-IT" sz="3800" dirty="0"/>
              <a:t>“Che cosa al mondo, che cosa al mondo/ Potrebbe mai separarci/</a:t>
            </a:r>
          </a:p>
          <a:p>
            <a:r>
              <a:rPr lang="it-IT" sz="3800" dirty="0"/>
              <a:t>Splendida ragazza, splendida ragazza/ Io non ti abbandonerò mai; mai; mai”</a:t>
            </a:r>
          </a:p>
          <a:p>
            <a:r>
              <a:rPr lang="it-IT" sz="3800" dirty="0"/>
              <a:t>Dolores </a:t>
            </a:r>
            <a:r>
              <a:rPr lang="it-IT" sz="3800" dirty="0" err="1"/>
              <a:t>O’Riordan</a:t>
            </a:r>
            <a:r>
              <a:rPr lang="it-IT" sz="3800" dirty="0"/>
              <a:t>, </a:t>
            </a:r>
            <a:r>
              <a:rPr lang="it-IT" sz="3800" i="1" dirty="0" err="1"/>
              <a:t>Ordinary</a:t>
            </a:r>
            <a:r>
              <a:rPr lang="it-IT" sz="3800" i="1" dirty="0"/>
              <a:t> Day</a:t>
            </a:r>
            <a:r>
              <a:rPr lang="it-IT" sz="3800" dirty="0"/>
              <a:t>, 2007</a:t>
            </a:r>
          </a:p>
          <a:p>
            <a:r>
              <a:rPr lang="it-IT" sz="3800" dirty="0"/>
              <a:t> </a:t>
            </a:r>
          </a:p>
          <a:p>
            <a:endParaRPr lang="it-IT" dirty="0"/>
          </a:p>
        </p:txBody>
      </p:sp>
    </p:spTree>
    <p:extLst>
      <p:ext uri="{BB962C8B-B14F-4D97-AF65-F5344CB8AC3E}">
        <p14:creationId xmlns:p14="http://schemas.microsoft.com/office/powerpoint/2010/main" val="33010385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909DB6D-7AE4-4D46-BA90-2C9F360DAC25}"/>
              </a:ext>
            </a:extLst>
          </p:cNvPr>
          <p:cNvSpPr>
            <a:spLocks noGrp="1"/>
          </p:cNvSpPr>
          <p:nvPr>
            <p:ph type="title"/>
          </p:nvPr>
        </p:nvSpPr>
        <p:spPr/>
        <p:txBody>
          <a:bodyPr>
            <a:normAutofit fontScale="90000"/>
          </a:bodyPr>
          <a:lstStyle/>
          <a:p>
            <a:r>
              <a:rPr lang="it-IT" dirty="0"/>
              <a:t>Formare a relazioni nonviolente tra generi. Il contributo dell’educazione degli adulti</a:t>
            </a:r>
          </a:p>
        </p:txBody>
      </p:sp>
      <p:sp>
        <p:nvSpPr>
          <p:cNvPr id="3" name="Segnaposto contenuto 2">
            <a:extLst>
              <a:ext uri="{FF2B5EF4-FFF2-40B4-BE49-F238E27FC236}">
                <a16:creationId xmlns:a16="http://schemas.microsoft.com/office/drawing/2014/main" id="{6169DC11-1AF8-4978-9C5E-72C20DF4790B}"/>
              </a:ext>
            </a:extLst>
          </p:cNvPr>
          <p:cNvSpPr>
            <a:spLocks noGrp="1"/>
          </p:cNvSpPr>
          <p:nvPr>
            <p:ph idx="1"/>
          </p:nvPr>
        </p:nvSpPr>
        <p:spPr/>
        <p:txBody>
          <a:bodyPr>
            <a:normAutofit fontScale="70000" lnSpcReduction="20000"/>
          </a:bodyPr>
          <a:lstStyle/>
          <a:p>
            <a:pPr algn="just"/>
            <a:r>
              <a:rPr lang="it-IT" dirty="0"/>
              <a:t>Questa è la mia interpretazione di alcuni dei versi di </a:t>
            </a:r>
            <a:r>
              <a:rPr lang="it-IT" i="1" dirty="0" err="1"/>
              <a:t>Ordinary</a:t>
            </a:r>
            <a:r>
              <a:rPr lang="it-IT" i="1" dirty="0"/>
              <a:t> Day</a:t>
            </a:r>
            <a:r>
              <a:rPr lang="it-IT" dirty="0"/>
              <a:t>, il brano di Dolores </a:t>
            </a:r>
            <a:r>
              <a:rPr lang="it-IT" dirty="0" err="1"/>
              <a:t>O’Riordan</a:t>
            </a:r>
            <a:r>
              <a:rPr lang="it-IT" dirty="0"/>
              <a:t>, la cantautrice irlandese, storica cantante dei </a:t>
            </a:r>
            <a:r>
              <a:rPr lang="it-IT" dirty="0" err="1"/>
              <a:t>Cranberries</a:t>
            </a:r>
            <a:r>
              <a:rPr lang="it-IT" dirty="0"/>
              <a:t>, scomparsa a gennaio di quest’anno – qui con il singolo del suo primo disco da solista.</a:t>
            </a:r>
          </a:p>
          <a:p>
            <a:pPr algn="just"/>
            <a:r>
              <a:rPr lang="it-IT" dirty="0"/>
              <a:t>Organizzando le idee per questo seminario non ho potuto fare a meno di pensare ai testi delle sue canzoni; sono emerse, quindi, le parole, appena citate, che richiamano alle paure di una madre verso la figlia, in particolare il timore che essa possa subire la stessa sua esperienza traumatizzante (nel video della canzone, diretto da </a:t>
            </a:r>
            <a:r>
              <a:rPr lang="it-IT" dirty="0" err="1"/>
              <a:t>Caswell</a:t>
            </a:r>
            <a:r>
              <a:rPr lang="it-IT" dirty="0"/>
              <a:t> </a:t>
            </a:r>
            <a:r>
              <a:rPr lang="it-IT" dirty="0" err="1"/>
              <a:t>Coggins</a:t>
            </a:r>
            <a:r>
              <a:rPr lang="it-IT" dirty="0"/>
              <a:t>, il tema è appena più chiaro che nel testo), ma anche la consapevolezza di un legame che si erge contro tutto. Un legame madre-figlia, che rappresenta la trasmissione intergenerazionale di un germe di resistenza contro la violenza e che, esteso alla società, è proprio quello che noi stesse stiamo realizzando in questo contesto. </a:t>
            </a:r>
          </a:p>
          <a:p>
            <a:pPr algn="just"/>
            <a:r>
              <a:rPr lang="it-IT" dirty="0"/>
              <a:t>“Andrò in bicicletta/</a:t>
            </a:r>
          </a:p>
          <a:p>
            <a:pPr algn="just"/>
            <a:r>
              <a:rPr lang="it-IT" dirty="0"/>
              <a:t>Correrò pensando a te</a:t>
            </a:r>
          </a:p>
          <a:p>
            <a:pPr algn="just"/>
            <a:r>
              <a:rPr lang="it-IT" dirty="0"/>
              <a:t>Andrò sul triciclo/</a:t>
            </a:r>
          </a:p>
          <a:p>
            <a:pPr algn="just"/>
            <a:r>
              <a:rPr lang="it-IT" dirty="0"/>
              <a:t>Correrò pensando a te”</a:t>
            </a:r>
          </a:p>
          <a:p>
            <a:pPr algn="just"/>
            <a:r>
              <a:rPr lang="it-IT" dirty="0"/>
              <a:t>Dolores </a:t>
            </a:r>
            <a:r>
              <a:rPr lang="it-IT" dirty="0" err="1"/>
              <a:t>O’Riordan</a:t>
            </a:r>
            <a:r>
              <a:rPr lang="it-IT" dirty="0"/>
              <a:t>, </a:t>
            </a:r>
            <a:r>
              <a:rPr lang="it-IT" i="1" dirty="0" err="1"/>
              <a:t>Sorry</a:t>
            </a:r>
            <a:r>
              <a:rPr lang="it-IT" i="1" dirty="0"/>
              <a:t> Son</a:t>
            </a:r>
            <a:r>
              <a:rPr lang="it-IT" dirty="0"/>
              <a:t>, 1999</a:t>
            </a:r>
          </a:p>
          <a:p>
            <a:pPr algn="just"/>
            <a:r>
              <a:rPr lang="it-IT" dirty="0"/>
              <a:t>I versi citati provengono, invece, da una canzone di qualche anno prima; un pezzo, questa volta, rivolto al figlio. Improvvisamente, nel refrain, l’autrice canta dal punto di vista di sé stessa bambina, quasi dicendo a sé stessa di resistere, assicurando alla bambina Dolores che sopravvivrà, che diventerà madre, che conoscerà la felicità.</a:t>
            </a:r>
          </a:p>
          <a:p>
            <a:endParaRPr lang="it-IT" dirty="0"/>
          </a:p>
        </p:txBody>
      </p:sp>
    </p:spTree>
    <p:extLst>
      <p:ext uri="{BB962C8B-B14F-4D97-AF65-F5344CB8AC3E}">
        <p14:creationId xmlns:p14="http://schemas.microsoft.com/office/powerpoint/2010/main" val="14985588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EFB3398-8C2E-45D1-A0C9-EDBD60D63BF6}"/>
              </a:ext>
            </a:extLst>
          </p:cNvPr>
          <p:cNvSpPr>
            <a:spLocks noGrp="1"/>
          </p:cNvSpPr>
          <p:nvPr>
            <p:ph type="title"/>
          </p:nvPr>
        </p:nvSpPr>
        <p:spPr/>
        <p:txBody>
          <a:bodyPr>
            <a:normAutofit fontScale="90000"/>
          </a:bodyPr>
          <a:lstStyle/>
          <a:p>
            <a:r>
              <a:rPr lang="it-IT" dirty="0"/>
              <a:t>Formare a relazioni nonviolente tra generi. Il contributo dell’educazione degli adulti</a:t>
            </a:r>
          </a:p>
        </p:txBody>
      </p:sp>
      <p:sp>
        <p:nvSpPr>
          <p:cNvPr id="3" name="Segnaposto contenuto 2">
            <a:extLst>
              <a:ext uri="{FF2B5EF4-FFF2-40B4-BE49-F238E27FC236}">
                <a16:creationId xmlns:a16="http://schemas.microsoft.com/office/drawing/2014/main" id="{B5B2C84C-3C44-45CC-BDF0-7F8B2313C567}"/>
              </a:ext>
            </a:extLst>
          </p:cNvPr>
          <p:cNvSpPr>
            <a:spLocks noGrp="1"/>
          </p:cNvSpPr>
          <p:nvPr>
            <p:ph idx="1"/>
          </p:nvPr>
        </p:nvSpPr>
        <p:spPr/>
        <p:txBody>
          <a:bodyPr>
            <a:normAutofit fontScale="92500" lnSpcReduction="20000"/>
          </a:bodyPr>
          <a:lstStyle/>
          <a:p>
            <a:pPr algn="just"/>
            <a:r>
              <a:rPr lang="it-IT" dirty="0"/>
              <a:t>La violenza, soprattutto quella sui minori, è stata una delle ossessioni, forse la più importante, nella vita personale e artistica di questa autrice. Il tema è evocato in modo diretto e indiretto, talvolta emerge quasi non voluto nel racconto di una storia differente.</a:t>
            </a:r>
          </a:p>
          <a:p>
            <a:pPr algn="just"/>
            <a:r>
              <a:rPr lang="it-IT" dirty="0"/>
              <a:t>In che modo, tuttavia, la violenza sui minori è legata a quella di genere, di cui oggi ci proponiamo di trattare?</a:t>
            </a:r>
          </a:p>
          <a:p>
            <a:pPr algn="just"/>
            <a:r>
              <a:rPr lang="it-IT" dirty="0"/>
              <a:t>Dobbiamo innanzitutto chiarire che cosa s’intenda per violenza di genere: in sintesi si potrebbe dire che si tratta di una violenza che è perpetrata a partire da un’idea dei ruoli ascritti a ciascun genere. Se in questa idea entra in qualche modo il concetto della supremazia di un genere sull’altro, il concetto che a un genere spetti dettare delle norme e che all’altro spetti di attenervisi, ma, prima ancora, se nella cultura diffusa prevale l’idea che i generi siano qualcosa di rigido e immutabile nel tempo, con delle funzioni anch’esse rigidamente prestabilite, allora è evidente che ogni comportamento di autodeterminazione, di scelta, di libertà, messo in atto da una donna, diventa minaccioso e legittimamente punibile, nell’ottica di un uomo cresciuto nei valori della supremazia di genere.</a:t>
            </a:r>
          </a:p>
          <a:p>
            <a:pPr algn="just"/>
            <a:r>
              <a:rPr lang="it-IT" dirty="0"/>
              <a:t>Ma la violenza di genere è anche confronto tra un potere minore e maggiore (economico, sociale, politico, fisico, come nella violenza sui minori) in cui il maggiore abusa del minore in quanto questo non è protetto ed è incapace di difendersi.</a:t>
            </a:r>
          </a:p>
          <a:p>
            <a:endParaRPr lang="it-IT" dirty="0"/>
          </a:p>
        </p:txBody>
      </p:sp>
    </p:spTree>
    <p:extLst>
      <p:ext uri="{BB962C8B-B14F-4D97-AF65-F5344CB8AC3E}">
        <p14:creationId xmlns:p14="http://schemas.microsoft.com/office/powerpoint/2010/main" val="10652198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10E7FCC-87B1-4CFE-955F-F735F7C6BACC}"/>
              </a:ext>
            </a:extLst>
          </p:cNvPr>
          <p:cNvSpPr>
            <a:spLocks noGrp="1"/>
          </p:cNvSpPr>
          <p:nvPr>
            <p:ph type="title"/>
          </p:nvPr>
        </p:nvSpPr>
        <p:spPr/>
        <p:txBody>
          <a:bodyPr>
            <a:normAutofit fontScale="90000"/>
          </a:bodyPr>
          <a:lstStyle/>
          <a:p>
            <a:r>
              <a:rPr lang="it-IT" dirty="0"/>
              <a:t>Formare a relazioni nonviolente tra generi. Il contributo dell’educazione degli adulti</a:t>
            </a:r>
          </a:p>
        </p:txBody>
      </p:sp>
      <p:sp>
        <p:nvSpPr>
          <p:cNvPr id="3" name="Segnaposto contenuto 2">
            <a:extLst>
              <a:ext uri="{FF2B5EF4-FFF2-40B4-BE49-F238E27FC236}">
                <a16:creationId xmlns:a16="http://schemas.microsoft.com/office/drawing/2014/main" id="{31DD8D2E-BB2F-4646-AF08-683B0BA1D98E}"/>
              </a:ext>
            </a:extLst>
          </p:cNvPr>
          <p:cNvSpPr>
            <a:spLocks noGrp="1"/>
          </p:cNvSpPr>
          <p:nvPr>
            <p:ph idx="1"/>
          </p:nvPr>
        </p:nvSpPr>
        <p:spPr/>
        <p:txBody>
          <a:bodyPr>
            <a:normAutofit fontScale="92500" lnSpcReduction="20000"/>
          </a:bodyPr>
          <a:lstStyle/>
          <a:p>
            <a:pPr algn="just"/>
            <a:r>
              <a:rPr lang="it-IT" dirty="0"/>
              <a:t>Io mi chiedo tra me e me/</a:t>
            </a:r>
          </a:p>
          <a:p>
            <a:pPr algn="just"/>
            <a:r>
              <a:rPr lang="it-IT" dirty="0"/>
              <a:t>Chi protegge coloro i quali non possono proteggersi da soli?</a:t>
            </a:r>
          </a:p>
          <a:p>
            <a:pPr algn="just"/>
            <a:r>
              <a:rPr lang="it-IT" dirty="0"/>
              <a:t>Dolores </a:t>
            </a:r>
            <a:r>
              <a:rPr lang="it-IT" dirty="0" err="1"/>
              <a:t>O’Riordan</a:t>
            </a:r>
            <a:r>
              <a:rPr lang="it-IT" dirty="0"/>
              <a:t>, </a:t>
            </a:r>
            <a:r>
              <a:rPr lang="it-IT" i="1" dirty="0" err="1"/>
              <a:t>Fee</a:t>
            </a:r>
            <a:r>
              <a:rPr lang="it-IT" i="1" dirty="0"/>
              <a:t> Fi Fo</a:t>
            </a:r>
            <a:r>
              <a:rPr lang="it-IT" dirty="0"/>
              <a:t>, 1999</a:t>
            </a:r>
          </a:p>
          <a:p>
            <a:pPr algn="just"/>
            <a:r>
              <a:rPr lang="it-IT" dirty="0"/>
              <a:t> </a:t>
            </a:r>
          </a:p>
          <a:p>
            <a:pPr algn="just"/>
            <a:r>
              <a:rPr lang="it-IT" dirty="0"/>
              <a:t>Qualche tempo fa ho avuto l’opportunità di leggere un’interpretazione maschile dei fenomeni legati alla violenza degli uomini sulle donne, che mi ha colpito, perché ha rievocato alcuni motivi di ricerca che ho frequentato anni fa ai fini di una pubblicazione (educazione e dolore).</a:t>
            </a:r>
          </a:p>
          <a:p>
            <a:pPr algn="just"/>
            <a:r>
              <a:rPr lang="it-IT" dirty="0"/>
              <a:t>L’autore sosteneva questo: una delle ragioni per le quali gli uomini diventano violenti con le donne è il fatto che non son educati ad affrontare un certo tipo di dolore: quello del non essere corrisposti, del non essere accettati e dell’essere lasciati, il dolore della malattia, del lutto, inteso in senso stretto ma anche simbolico come fine di un amore. La mancanza di questa dimensione dell’educazione maschile è inscritta in quella educazione stereotipata di genere di cui abbiamo detto e che deve essere affrontata. Le donne, come sostiene anche Daniel </a:t>
            </a:r>
            <a:r>
              <a:rPr lang="it-IT" dirty="0" err="1"/>
              <a:t>Goleman</a:t>
            </a:r>
            <a:r>
              <a:rPr lang="it-IT" dirty="0"/>
              <a:t> (</a:t>
            </a:r>
            <a:r>
              <a:rPr lang="it-IT" i="1" dirty="0"/>
              <a:t>Intelligenza emotiva</a:t>
            </a:r>
            <a:r>
              <a:rPr lang="it-IT" dirty="0"/>
              <a:t>) si allenano fin da piccole ad affrontare questo tipo di dolori.</a:t>
            </a:r>
          </a:p>
          <a:p>
            <a:endParaRPr lang="it-IT" dirty="0"/>
          </a:p>
        </p:txBody>
      </p:sp>
    </p:spTree>
    <p:extLst>
      <p:ext uri="{BB962C8B-B14F-4D97-AF65-F5344CB8AC3E}">
        <p14:creationId xmlns:p14="http://schemas.microsoft.com/office/powerpoint/2010/main" val="19362741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ABAE282-B55A-4AE5-BF22-4F1B87E5936C}"/>
              </a:ext>
            </a:extLst>
          </p:cNvPr>
          <p:cNvSpPr>
            <a:spLocks noGrp="1"/>
          </p:cNvSpPr>
          <p:nvPr>
            <p:ph type="title"/>
          </p:nvPr>
        </p:nvSpPr>
        <p:spPr/>
        <p:txBody>
          <a:bodyPr>
            <a:normAutofit fontScale="90000"/>
          </a:bodyPr>
          <a:lstStyle/>
          <a:p>
            <a:r>
              <a:rPr lang="it-IT" dirty="0"/>
              <a:t>Formare a relazioni nonviolente tra generi. Il contributo dell’educazione degli adulti</a:t>
            </a:r>
          </a:p>
        </p:txBody>
      </p:sp>
      <p:sp>
        <p:nvSpPr>
          <p:cNvPr id="3" name="Segnaposto contenuto 2">
            <a:extLst>
              <a:ext uri="{FF2B5EF4-FFF2-40B4-BE49-F238E27FC236}">
                <a16:creationId xmlns:a16="http://schemas.microsoft.com/office/drawing/2014/main" id="{9D7C3562-21B4-4D2B-8344-88E53AFB9B50}"/>
              </a:ext>
            </a:extLst>
          </p:cNvPr>
          <p:cNvSpPr>
            <a:spLocks noGrp="1"/>
          </p:cNvSpPr>
          <p:nvPr>
            <p:ph idx="1"/>
          </p:nvPr>
        </p:nvSpPr>
        <p:spPr/>
        <p:txBody>
          <a:bodyPr/>
          <a:lstStyle/>
          <a:p>
            <a:pPr algn="just"/>
            <a:r>
              <a:rPr lang="it-IT" dirty="0"/>
              <a:t>In breve sintesi, vorrei provare a dire quale potrebbe essere un contributo più fattivo, mirato, esplicito dell’educazione degli adulti per affrontare il tema dell’educazione stereotipata di genere. </a:t>
            </a:r>
          </a:p>
          <a:p>
            <a:pPr algn="just"/>
            <a:r>
              <a:rPr lang="it-IT" dirty="0"/>
              <a:t>Non v’è dubbio che, da un certo punto di vista, ci sia un ritardo. </a:t>
            </a:r>
          </a:p>
          <a:p>
            <a:pPr algn="just"/>
            <a:r>
              <a:rPr lang="it-IT" dirty="0"/>
              <a:t>Se, infatti, guardiamo all’educazione degli adulti, in senso accademico, ai programmi proposti – da tutti noi, quindi quest’affermazione contiene una necessaria autocritica – non vi sono o sono pochi e lievi, espliciti riferimenti al tema della violenza di genere e a un suo contrasto in senso educativo, formativo e da qui proviene anche il grande valore dell’iniziativa promossa dall’Ateneo.</a:t>
            </a:r>
          </a:p>
        </p:txBody>
      </p:sp>
    </p:spTree>
    <p:extLst>
      <p:ext uri="{BB962C8B-B14F-4D97-AF65-F5344CB8AC3E}">
        <p14:creationId xmlns:p14="http://schemas.microsoft.com/office/powerpoint/2010/main" val="38941317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D3B1B8F-D9D6-47E2-86BB-4B39F2395960}"/>
              </a:ext>
            </a:extLst>
          </p:cNvPr>
          <p:cNvSpPr>
            <a:spLocks noGrp="1"/>
          </p:cNvSpPr>
          <p:nvPr>
            <p:ph type="title"/>
          </p:nvPr>
        </p:nvSpPr>
        <p:spPr/>
        <p:txBody>
          <a:bodyPr>
            <a:normAutofit fontScale="90000"/>
          </a:bodyPr>
          <a:lstStyle/>
          <a:p>
            <a:r>
              <a:rPr lang="it-IT" dirty="0"/>
              <a:t>Formare a relazioni nonviolente tra generi. Il contributo dell’educazione degli adulti</a:t>
            </a:r>
          </a:p>
        </p:txBody>
      </p:sp>
      <p:sp>
        <p:nvSpPr>
          <p:cNvPr id="3" name="Segnaposto contenuto 2">
            <a:extLst>
              <a:ext uri="{FF2B5EF4-FFF2-40B4-BE49-F238E27FC236}">
                <a16:creationId xmlns:a16="http://schemas.microsoft.com/office/drawing/2014/main" id="{4406AFC6-5444-46A4-95BC-071D52AEAA54}"/>
              </a:ext>
            </a:extLst>
          </p:cNvPr>
          <p:cNvSpPr>
            <a:spLocks noGrp="1"/>
          </p:cNvSpPr>
          <p:nvPr>
            <p:ph idx="1"/>
          </p:nvPr>
        </p:nvSpPr>
        <p:spPr/>
        <p:txBody>
          <a:bodyPr>
            <a:normAutofit fontScale="92500" lnSpcReduction="20000"/>
          </a:bodyPr>
          <a:lstStyle/>
          <a:p>
            <a:pPr algn="just"/>
            <a:r>
              <a:rPr lang="it-IT" dirty="0"/>
              <a:t>Se l’educazione degli adulti continua a non portare in primo piano il suo impegno nel contrastare la violenza di genere non significa che tale contrasto non sia implicito: lo è. Perché non possiamo pensare a un’educazione degli adulti intesa come formazione critica e autocritica, nella quale, ogni soggetto, uomo o donna che sia, non sentendosi mai compiuto, si interroga, ogni </a:t>
            </a:r>
            <a:r>
              <a:rPr lang="it-IT" i="1" dirty="0"/>
              <a:t>giorno ordinario</a:t>
            </a:r>
            <a:r>
              <a:rPr lang="it-IT" dirty="0"/>
              <a:t>, sulla validità del modello che persegue, in tutte le dimensioni, compresa quella relazionale, affettiva e sessuale, che più attengono all’oggetto della nostra discussione ed è pronto ad affrontare dei cambiamenti rispetto ad esso.</a:t>
            </a:r>
          </a:p>
          <a:p>
            <a:pPr algn="just"/>
            <a:r>
              <a:rPr lang="it-IT" dirty="0"/>
              <a:t>Ma c’è anche un grande contributo teorico del pensiero femminile e femminista rispetto ai temi e alle prospettive politico/sociali della nonviolenza. </a:t>
            </a:r>
          </a:p>
          <a:p>
            <a:pPr algn="just"/>
            <a:r>
              <a:rPr lang="it-IT" dirty="0"/>
              <a:t>Innanzitutto si può parlare di un contributo «mediato» delle donne al pensiero nonviolento: quello, ad esempio, raccolto dal padre moderno della nonviolenza. Gandhi aveva una grande opinione del ruolo della donna nella prospettiva nonviolenta, tant’è che la sua stessa visione includeva un modo nuovo di guardare alle relazioni tra generi: intanto, assumeva uno sguardo spregiudicato (in senso buono) e laico: lo si evince da quello che scrive a un giovane, la cui moglie, in sua assenza, aveva avuto dei rapporti con il suo migliore amico ed era rimasta incinta. Gandhi consiglia all’uomo di perdonare la sposa, continuare ad amarla e di accettare il bambino (molti l’hanno voluta interpretare come una posizione antiabortista di Gandhi, ma mi pare che non sia questo il tema della discussione).</a:t>
            </a:r>
          </a:p>
          <a:p>
            <a:endParaRPr lang="it-IT" dirty="0"/>
          </a:p>
        </p:txBody>
      </p:sp>
    </p:spTree>
    <p:extLst>
      <p:ext uri="{BB962C8B-B14F-4D97-AF65-F5344CB8AC3E}">
        <p14:creationId xmlns:p14="http://schemas.microsoft.com/office/powerpoint/2010/main" val="15764532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433E360-763D-4020-AD69-D2A9032F9574}"/>
              </a:ext>
            </a:extLst>
          </p:cNvPr>
          <p:cNvSpPr>
            <a:spLocks noGrp="1"/>
          </p:cNvSpPr>
          <p:nvPr>
            <p:ph type="title"/>
          </p:nvPr>
        </p:nvSpPr>
        <p:spPr/>
        <p:txBody>
          <a:bodyPr>
            <a:normAutofit fontScale="90000"/>
          </a:bodyPr>
          <a:lstStyle/>
          <a:p>
            <a:r>
              <a:rPr lang="it-IT" dirty="0"/>
              <a:t>Formare a relazioni nonviolente tra generi. Il contributo dell’educazione degli adulti</a:t>
            </a:r>
          </a:p>
        </p:txBody>
      </p:sp>
      <p:sp>
        <p:nvSpPr>
          <p:cNvPr id="3" name="Segnaposto contenuto 2">
            <a:extLst>
              <a:ext uri="{FF2B5EF4-FFF2-40B4-BE49-F238E27FC236}">
                <a16:creationId xmlns:a16="http://schemas.microsoft.com/office/drawing/2014/main" id="{8AEF97CE-388B-41F6-861F-C4C6B9AC0BEB}"/>
              </a:ext>
            </a:extLst>
          </p:cNvPr>
          <p:cNvSpPr>
            <a:spLocks noGrp="1"/>
          </p:cNvSpPr>
          <p:nvPr>
            <p:ph idx="1"/>
          </p:nvPr>
        </p:nvSpPr>
        <p:spPr/>
        <p:txBody>
          <a:bodyPr>
            <a:normAutofit fontScale="92500" lnSpcReduction="10000"/>
          </a:bodyPr>
          <a:lstStyle/>
          <a:p>
            <a:pPr algn="just"/>
            <a:r>
              <a:rPr lang="it-IT" dirty="0"/>
              <a:t>Gandhi inoltre sosteneva: “Quando una donna è assalita non può perdere tempo a riflettere su violenza o non-violenza. Il suo compito primario è l'autodifesa. È libera di impiegare qualsiasi metodo o mezzo che le venga in mente pur di difendere il proprio onore. Dio le ha dato unghie e denti” (si potrebbe aprire una parentesi sull’autodifesa, che non è l’ultima delle questioni, quando si parla di contrasto alla violenza, essa pone certamente dei problemi morali, ma può risparmiare qualche dolore. Il padre della nonviolenza aveva dunque una posizione non banale verso le donne e si rivelò meno misogino di molti suoi seguaci.</a:t>
            </a:r>
          </a:p>
          <a:p>
            <a:pPr algn="just"/>
            <a:r>
              <a:rPr lang="it-IT" dirty="0"/>
              <a:t>Ma penso che il contributo più grande del pensiero femminile alla nonviolenza sia l’idea di un’etica della cura (Carol </a:t>
            </a:r>
            <a:r>
              <a:rPr lang="it-IT" dirty="0" err="1"/>
              <a:t>Gilligan</a:t>
            </a:r>
            <a:r>
              <a:rPr lang="it-IT" dirty="0"/>
              <a:t>) come priorità assoluta: si tratta di un’idea etica nella quale il principio di cura, un principio che va declinato nelle situazioni particolari nelle quali si manifesta il dilemma morale, sta al di là e al di sopra di un senso astratto di giustizia, dal quale possono discendere tanti atti lesivi individuali.</a:t>
            </a:r>
          </a:p>
          <a:p>
            <a:pPr algn="just"/>
            <a:r>
              <a:rPr lang="it-IT" dirty="0"/>
              <a:t>Tuttavia – se non ora quando – è giunto anche il momento di una più esplicita esposizione, da parte di quella branca della pedagogia che si occupa della formazione in età adulta, che aiuti quante e quanti ogni giorno percorrono il cammino contro la violenza di genere.</a:t>
            </a:r>
          </a:p>
        </p:txBody>
      </p:sp>
    </p:spTree>
    <p:extLst>
      <p:ext uri="{BB962C8B-B14F-4D97-AF65-F5344CB8AC3E}">
        <p14:creationId xmlns:p14="http://schemas.microsoft.com/office/powerpoint/2010/main" val="30328171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896AB06-D317-4649-AF67-50F5B804CF99}"/>
              </a:ext>
            </a:extLst>
          </p:cNvPr>
          <p:cNvSpPr>
            <a:spLocks noGrp="1"/>
          </p:cNvSpPr>
          <p:nvPr>
            <p:ph type="title"/>
          </p:nvPr>
        </p:nvSpPr>
        <p:spPr/>
        <p:txBody>
          <a:bodyPr>
            <a:normAutofit fontScale="90000"/>
          </a:bodyPr>
          <a:lstStyle/>
          <a:p>
            <a:r>
              <a:rPr lang="it-IT" dirty="0"/>
              <a:t>Formare a relazioni nonviolente tra generi. Il contributo dell’educazione degli adulti</a:t>
            </a:r>
          </a:p>
        </p:txBody>
      </p:sp>
      <p:sp>
        <p:nvSpPr>
          <p:cNvPr id="3" name="Segnaposto contenuto 2">
            <a:extLst>
              <a:ext uri="{FF2B5EF4-FFF2-40B4-BE49-F238E27FC236}">
                <a16:creationId xmlns:a16="http://schemas.microsoft.com/office/drawing/2014/main" id="{CE2152E2-EC4F-4452-8082-CACB3EA29CAA}"/>
              </a:ext>
            </a:extLst>
          </p:cNvPr>
          <p:cNvSpPr>
            <a:spLocks noGrp="1"/>
          </p:cNvSpPr>
          <p:nvPr>
            <p:ph idx="1"/>
          </p:nvPr>
        </p:nvSpPr>
        <p:spPr/>
        <p:txBody>
          <a:bodyPr/>
          <a:lstStyle/>
          <a:p>
            <a:pPr algn="just"/>
            <a:r>
              <a:rPr lang="it-IT" dirty="0"/>
              <a:t>Nelle associazioni che offrono servizi di accoglienza, sostegno e reinserimento sociale e lavorativo alle donne vittime di violenza, si è rilevata recentemente una tendenza che preoccupa in modo particolare: le donne sotto i 23 anni che denunciano sono cresciute dal 18 al 26%. Questo, se è vero che, a fronte di un alto tasso di violenze sommerse e non denunciate, potrebbe significare un incremento di denunce, rappresenta anche un’emergenza culturale e educativa, che riguarda le nuove generazioni di donne e di uomini</a:t>
            </a:r>
          </a:p>
          <a:p>
            <a:pPr algn="just"/>
            <a:r>
              <a:rPr lang="it-IT" dirty="0"/>
              <a:t>Al di là dello specifico dell’educazione e della formazione in età adulta, allora, occorre un contributo che possa accompagnare anche teoreticamente questo impegno sociale, tramutando l ’emergenza, il percorso solitario, la prevenzione sporadica in cultura diffusa, cultura della progettazione e riprogettazione educativa e, come già detto, cultura delle relazioni </a:t>
            </a:r>
            <a:r>
              <a:rPr lang="it-IT" dirty="0" err="1"/>
              <a:t>nonvilente</a:t>
            </a:r>
            <a:r>
              <a:rPr lang="it-IT" dirty="0"/>
              <a:t>.</a:t>
            </a:r>
          </a:p>
          <a:p>
            <a:endParaRPr lang="it-IT" dirty="0"/>
          </a:p>
        </p:txBody>
      </p:sp>
    </p:spTree>
    <p:extLst>
      <p:ext uri="{BB962C8B-B14F-4D97-AF65-F5344CB8AC3E}">
        <p14:creationId xmlns:p14="http://schemas.microsoft.com/office/powerpoint/2010/main" val="3943471754"/>
      </p:ext>
    </p:extLst>
  </p:cSld>
  <p:clrMapOvr>
    <a:masterClrMapping/>
  </p:clrMapOvr>
</p:sld>
</file>

<file path=ppt/theme/theme1.xml><?xml version="1.0" encoding="utf-8"?>
<a:theme xmlns:a="http://schemas.openxmlformats.org/drawingml/2006/main" name="Retrospettivo">
  <a:themeElements>
    <a:clrScheme name="Retrospettivo">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ttivo">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ttivo">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121</TotalTime>
  <Words>1446</Words>
  <Application>Microsoft Office PowerPoint</Application>
  <PresentationFormat>Widescreen</PresentationFormat>
  <Paragraphs>48</Paragraphs>
  <Slides>9</Slides>
  <Notes>0</Notes>
  <HiddenSlides>0</HiddenSlides>
  <MMClips>0</MMClips>
  <ScaleCrop>false</ScaleCrop>
  <HeadingPairs>
    <vt:vector size="6" baseType="variant">
      <vt:variant>
        <vt:lpstr>Caratteri utilizzati</vt:lpstr>
      </vt:variant>
      <vt:variant>
        <vt:i4>2</vt:i4>
      </vt:variant>
      <vt:variant>
        <vt:lpstr>Tema</vt:lpstr>
      </vt:variant>
      <vt:variant>
        <vt:i4>1</vt:i4>
      </vt:variant>
      <vt:variant>
        <vt:lpstr>Titoli diapositive</vt:lpstr>
      </vt:variant>
      <vt:variant>
        <vt:i4>9</vt:i4>
      </vt:variant>
    </vt:vector>
  </HeadingPairs>
  <TitlesOfParts>
    <vt:vector size="12" baseType="lpstr">
      <vt:lpstr>Calibri</vt:lpstr>
      <vt:lpstr>Calibri Light</vt:lpstr>
      <vt:lpstr>Retrospettivo</vt:lpstr>
      <vt:lpstr>Formare a relazioni nonviolente tra generi. Il contributo dell’educazione degli adulti Iniziativa nell’ambito di «25 novembre tutto l’anno»</vt:lpstr>
      <vt:lpstr>Formare a relazioni nonviolente tra generi. Il contributo dell’educazione degli adulti</vt:lpstr>
      <vt:lpstr>Formare a relazioni nonviolente tra generi. Il contributo dell’educazione degli adulti</vt:lpstr>
      <vt:lpstr>Formare a relazioni nonviolente tra generi. Il contributo dell’educazione degli adulti</vt:lpstr>
      <vt:lpstr>Formare a relazioni nonviolente tra generi. Il contributo dell’educazione degli adulti</vt:lpstr>
      <vt:lpstr>Formare a relazioni nonviolente tra generi. Il contributo dell’educazione degli adulti</vt:lpstr>
      <vt:lpstr>Formare a relazioni nonviolente tra generi. Il contributo dell’educazione degli adulti</vt:lpstr>
      <vt:lpstr>Formare a relazioni nonviolente tra generi. Il contributo dell’educazione degli adulti</vt:lpstr>
      <vt:lpstr>Formare a relazioni nonviolente tra generi. Il contributo dell’educazione degli adulti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Claudia</dc:creator>
  <cp:lastModifiedBy>Claudia</cp:lastModifiedBy>
  <cp:revision>13</cp:revision>
  <dcterms:created xsi:type="dcterms:W3CDTF">2018-04-08T12:25:44Z</dcterms:created>
  <dcterms:modified xsi:type="dcterms:W3CDTF">2018-04-14T16:19:38Z</dcterms:modified>
</cp:coreProperties>
</file>