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1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6" d="100"/>
          <a:sy n="126" d="100"/>
        </p:scale>
        <p:origin x="-236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1173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4174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8308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73654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5327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7755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7920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585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8154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2340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202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FD9AFE-C6B2-E049-AE7D-696AD4C627AC}" type="datetimeFigureOut">
              <a:rPr lang="it-IT" smtClean="0"/>
              <a:pPr/>
              <a:t>15/04/19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8D8DF-1E47-7B44-B3D0-70AE7764A46F}" type="slidenum">
              <a:rPr lang="it-IT" smtClean="0"/>
              <a:pPr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3323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5130374"/>
            <a:ext cx="7772400" cy="900066"/>
          </a:xfrm>
        </p:spPr>
        <p:txBody>
          <a:bodyPr/>
          <a:lstStyle/>
          <a:p>
            <a:r>
              <a:rPr lang="it-IT" dirty="0" smtClean="0"/>
              <a:t>Ugo Foscolo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120009"/>
            <a:ext cx="6400800" cy="5518791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4" name="Immagine 3" descr="ttp://www.ilnuovolupo.it/wp-content/uploads/2018/03/foscolo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922" y="553915"/>
            <a:ext cx="7336155" cy="43700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598326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30910"/>
            <a:ext cx="8229600" cy="5895254"/>
          </a:xfrm>
        </p:spPr>
        <p:txBody>
          <a:bodyPr>
            <a:normAutofit lnSpcReduction="10000"/>
          </a:bodyPr>
          <a:lstStyle/>
          <a:p>
            <a:r>
              <a:rPr lang="it-IT" dirty="0" smtClean="0"/>
              <a:t>Tra il 1802 e il 1803 il poeta si cimenta nella traduzione e nel commento della </a:t>
            </a:r>
            <a:r>
              <a:rPr lang="it-IT" i="1" dirty="0" smtClean="0"/>
              <a:t>Chioma di Berenice </a:t>
            </a:r>
            <a:r>
              <a:rPr lang="it-IT" dirty="0" smtClean="0"/>
              <a:t>di Catullo (pubblicata a Milano, per il Genio Tipografico, nel novembre 1803), ambizioso e singolare esperimento che trascende i limiti dell’esercizio per mettere capo a una proposta di poetica più ampia. </a:t>
            </a:r>
          </a:p>
          <a:p>
            <a:r>
              <a:rPr lang="it-IT" dirty="0" smtClean="0"/>
              <a:t>Storicizzazione della religione – «il cielo» viene visto come leva con la quale il discorso poetico può «accendere gli animi al valore», percuotendo «le menti col meraviglioso, ed il cuore con le passioni».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b="1" i="1" dirty="0" smtClean="0"/>
              <a:t>				Le ultime lettere di Jacopo </a:t>
            </a:r>
            <a:r>
              <a:rPr lang="it-IT" b="1" i="1" dirty="0" err="1" smtClean="0"/>
              <a:t>Ortis</a:t>
            </a:r>
            <a:endParaRPr lang="it-IT" b="1" i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Le Poesie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 smtClean="0"/>
              <a:t>3 edizioni tra il 1802 e il 1803</a:t>
            </a:r>
          </a:p>
          <a:p>
            <a:pPr algn="just"/>
            <a:endParaRPr lang="it-IT" dirty="0" smtClean="0"/>
          </a:p>
          <a:p>
            <a:pPr algn="just"/>
            <a:r>
              <a:rPr lang="it-IT" dirty="0" smtClean="0"/>
              <a:t>consapevole tentativo dell’autore di tracciare una precisa immagine di sé</a:t>
            </a:r>
          </a:p>
          <a:p>
            <a:pPr algn="just"/>
            <a:r>
              <a:rPr lang="it-IT" dirty="0" smtClean="0"/>
              <a:t>Alla maniera del </a:t>
            </a:r>
            <a:r>
              <a:rPr lang="it-IT" i="1" dirty="0" smtClean="0"/>
              <a:t>Sublime specchio di veraci detti </a:t>
            </a:r>
            <a:r>
              <a:rPr lang="it-IT" dirty="0" smtClean="0"/>
              <a:t>di Alfieri</a:t>
            </a:r>
            <a:r>
              <a:rPr lang="it-IT" i="1" dirty="0" smtClean="0"/>
              <a:t>, Solcata ho fronte, occhi incavati intenti  è un </a:t>
            </a:r>
            <a:r>
              <a:rPr lang="it-IT" dirty="0" smtClean="0"/>
              <a:t>autoritratto in cui l’autore restituisce un’immagine di se stesso consumata e segnata dalle passioni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i="1" dirty="0" smtClean="0"/>
              <a:t>Solcata ho fronte, occhi incavati intenti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it-IT" dirty="0" smtClean="0"/>
              <a:t>Sonetto con schema ABAB BABA CDE </a:t>
            </a:r>
            <a:r>
              <a:rPr lang="it-IT" dirty="0" err="1" smtClean="0"/>
              <a:t>CED</a:t>
            </a:r>
            <a:r>
              <a:rPr lang="it-IT" dirty="0" smtClean="0"/>
              <a:t>. </a:t>
            </a:r>
          </a:p>
          <a:p>
            <a:endParaRPr lang="it-IT" dirty="0" smtClean="0"/>
          </a:p>
          <a:p>
            <a:pPr>
              <a:buNone/>
            </a:pPr>
            <a:r>
              <a:rPr lang="it-IT" dirty="0" smtClean="0"/>
              <a:t>Solcata ho fronte, occhi incavati intenti, </a:t>
            </a:r>
          </a:p>
          <a:p>
            <a:pPr>
              <a:buNone/>
            </a:pPr>
            <a:r>
              <a:rPr lang="it-IT" dirty="0" err="1" smtClean="0"/>
              <a:t>Crin</a:t>
            </a:r>
            <a:r>
              <a:rPr lang="it-IT" dirty="0" smtClean="0"/>
              <a:t> fulvo , </a:t>
            </a:r>
            <a:r>
              <a:rPr lang="it-IT" dirty="0" err="1" smtClean="0"/>
              <a:t>emunte</a:t>
            </a:r>
            <a:r>
              <a:rPr lang="it-IT" dirty="0" smtClean="0"/>
              <a:t> guance, ardito aspetto, </a:t>
            </a:r>
          </a:p>
          <a:p>
            <a:pPr>
              <a:buNone/>
            </a:pPr>
            <a:r>
              <a:rPr lang="it-IT" dirty="0" smtClean="0"/>
              <a:t>Labbro tumido acceso, e tersi denti, </a:t>
            </a:r>
          </a:p>
          <a:p>
            <a:pPr>
              <a:buNone/>
            </a:pPr>
            <a:r>
              <a:rPr lang="it-IT" dirty="0" smtClean="0"/>
              <a:t>Capo chino, bel collo, e largo petto;  </a:t>
            </a:r>
          </a:p>
          <a:p>
            <a:pPr>
              <a:buNone/>
            </a:pPr>
            <a:r>
              <a:rPr lang="it-IT" dirty="0" smtClean="0"/>
              <a:t>Giuste membra; vestir semplice eletto; </a:t>
            </a:r>
          </a:p>
          <a:p>
            <a:pPr>
              <a:buNone/>
            </a:pPr>
            <a:r>
              <a:rPr lang="it-IT" dirty="0" smtClean="0"/>
              <a:t>Ratti i passi, i </a:t>
            </a:r>
            <a:r>
              <a:rPr lang="it-IT" dirty="0" err="1" smtClean="0"/>
              <a:t>pensier</a:t>
            </a:r>
            <a:r>
              <a:rPr lang="it-IT" dirty="0" smtClean="0"/>
              <a:t>, gli atti, gli accenti; </a:t>
            </a:r>
          </a:p>
          <a:p>
            <a:pPr>
              <a:buNone/>
            </a:pPr>
            <a:r>
              <a:rPr lang="it-IT" dirty="0" smtClean="0"/>
              <a:t>Sobrio, umano, </a:t>
            </a:r>
            <a:r>
              <a:rPr lang="it-IT" dirty="0" err="1" smtClean="0"/>
              <a:t>leal</a:t>
            </a:r>
            <a:r>
              <a:rPr lang="it-IT" dirty="0" smtClean="0"/>
              <a:t>, prodigo, schietto; </a:t>
            </a:r>
          </a:p>
          <a:p>
            <a:pPr>
              <a:buNone/>
            </a:pPr>
            <a:r>
              <a:rPr lang="it-IT" dirty="0" smtClean="0"/>
              <a:t>Avverso al mondo, avversi a me gli eventi: </a:t>
            </a:r>
          </a:p>
          <a:p>
            <a:pPr>
              <a:buNone/>
            </a:pPr>
            <a:r>
              <a:rPr lang="it-IT" dirty="0" err="1" smtClean="0"/>
              <a:t>Talor</a:t>
            </a:r>
            <a:r>
              <a:rPr lang="it-IT" dirty="0" smtClean="0"/>
              <a:t> di lingua, e spesso di man prode; </a:t>
            </a:r>
          </a:p>
          <a:p>
            <a:pPr>
              <a:buNone/>
            </a:pPr>
            <a:r>
              <a:rPr lang="it-IT" dirty="0" smtClean="0"/>
              <a:t>Mesto i più giorni e solo, </a:t>
            </a:r>
            <a:r>
              <a:rPr lang="it-IT" dirty="0" err="1" smtClean="0"/>
              <a:t>ognor</a:t>
            </a:r>
            <a:r>
              <a:rPr lang="it-IT" dirty="0" smtClean="0"/>
              <a:t> pensoso, </a:t>
            </a:r>
          </a:p>
          <a:p>
            <a:pPr>
              <a:buNone/>
            </a:pPr>
            <a:r>
              <a:rPr lang="it-IT" dirty="0" smtClean="0"/>
              <a:t>Pronto, iracondo, inquieto, tenace:  </a:t>
            </a:r>
          </a:p>
          <a:p>
            <a:pPr>
              <a:buNone/>
            </a:pPr>
            <a:r>
              <a:rPr lang="it-IT" dirty="0" smtClean="0"/>
              <a:t>Di </a:t>
            </a:r>
            <a:r>
              <a:rPr lang="it-IT" dirty="0" err="1" smtClean="0"/>
              <a:t>vizj</a:t>
            </a:r>
            <a:r>
              <a:rPr lang="it-IT" dirty="0" smtClean="0"/>
              <a:t> ricco e di virtù, do lode </a:t>
            </a:r>
          </a:p>
          <a:p>
            <a:pPr>
              <a:buNone/>
            </a:pPr>
            <a:r>
              <a:rPr lang="it-IT" dirty="0" smtClean="0"/>
              <a:t>Alla ragion, ma corro ove al </a:t>
            </a:r>
            <a:r>
              <a:rPr lang="it-IT" dirty="0" err="1" smtClean="0"/>
              <a:t>cor</a:t>
            </a:r>
            <a:r>
              <a:rPr lang="it-IT" dirty="0" smtClean="0"/>
              <a:t> piace: </a:t>
            </a:r>
          </a:p>
          <a:p>
            <a:pPr>
              <a:buNone/>
            </a:pPr>
            <a:r>
              <a:rPr lang="it-IT" dirty="0" smtClean="0"/>
              <a:t>Morte sol mi darà fama e riposo. 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60218"/>
            <a:ext cx="8229600" cy="5765945"/>
          </a:xfrm>
        </p:spPr>
        <p:txBody>
          <a:bodyPr/>
          <a:lstStyle/>
          <a:p>
            <a:pPr algn="just">
              <a:buNone/>
            </a:pPr>
            <a:r>
              <a:rPr lang="it-IT" dirty="0" smtClean="0"/>
              <a:t>    La scelta della forma sonetto e l’organizzazione interna delle raccolte</a:t>
            </a:r>
          </a:p>
          <a:p>
            <a:pPr algn="just"/>
            <a:endParaRPr lang="it-IT" dirty="0" smtClean="0"/>
          </a:p>
          <a:p>
            <a:pPr algn="just">
              <a:buNone/>
            </a:pPr>
            <a:r>
              <a:rPr lang="it-IT" dirty="0" smtClean="0"/>
              <a:t>    Il libro si chiude con l’amara constatazione della chiusura di un secolo, che si porta via con sé le speranze in un avvenire realmente democratico e libertario; al poeta resta solo la compensatoria possibilità di illustrarsi con «fatiche dotte» e di trovare rifugio e fama nella libertà dello studio e dell’attività poetica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smtClean="0"/>
              <a:t>Dei Sepolcri </a:t>
            </a:r>
            <a:r>
              <a:rPr lang="it-IT" dirty="0" smtClean="0"/>
              <a:t>(1807)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182256"/>
            <a:ext cx="8229600" cy="4943908"/>
          </a:xfrm>
        </p:spPr>
        <p:txBody>
          <a:bodyPr>
            <a:normAutofit fontScale="92500" lnSpcReduction="10000"/>
          </a:bodyPr>
          <a:lstStyle/>
          <a:p>
            <a:r>
              <a:rPr lang="it-IT" dirty="0" smtClean="0"/>
              <a:t>carme formato da 295 endecasillabi sciolti Foscolo porta a maturazione i frutti delle riflessioni politiche e delle sperimentazioni formali praticate nei decenni precedenti,</a:t>
            </a:r>
          </a:p>
          <a:p>
            <a:r>
              <a:rPr lang="it-IT" dirty="0" smtClean="0"/>
              <a:t>modulo dell’epistola settecentesca </a:t>
            </a:r>
          </a:p>
          <a:p>
            <a:r>
              <a:rPr lang="it-IT" dirty="0" smtClean="0"/>
              <a:t>capolavoro della poesia funebre</a:t>
            </a:r>
          </a:p>
          <a:p>
            <a:r>
              <a:rPr lang="it-IT" dirty="0" smtClean="0"/>
              <a:t>quadro storico e biografico in cui il carme si va ad inserire: tra il giugno del 1804 e il marzo del 1806 (soggiorno in  Francia, ripresa dell’impegno militare, editto di </a:t>
            </a:r>
            <a:r>
              <a:rPr lang="it-IT" dirty="0" err="1" smtClean="0"/>
              <a:t>Saint-Cloud</a:t>
            </a:r>
            <a:r>
              <a:rPr lang="it-IT" dirty="0" smtClean="0"/>
              <a:t> del 5 settembre 1806)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50982"/>
            <a:ext cx="8229600" cy="5775181"/>
          </a:xfrm>
        </p:spPr>
        <p:txBody>
          <a:bodyPr>
            <a:normAutofit/>
          </a:bodyPr>
          <a:lstStyle/>
          <a:p>
            <a:r>
              <a:rPr lang="it-IT" dirty="0" smtClean="0"/>
              <a:t>La concezione </a:t>
            </a:r>
            <a:r>
              <a:rPr lang="it-IT" dirty="0" err="1" smtClean="0"/>
              <a:t>foscoliana</a:t>
            </a:r>
            <a:r>
              <a:rPr lang="it-IT" dirty="0" smtClean="0"/>
              <a:t> dei sepolcri come «documento storico della funzione civile»  poggia le sue basi su un insieme nutrito di documenti poetici, eruditi e pubblicistici sul tema</a:t>
            </a:r>
          </a:p>
          <a:p>
            <a:r>
              <a:rPr lang="it-IT" dirty="0" smtClean="0"/>
              <a:t>Funzione civile significa funzione politica, soprattutto quando ad essere onorati con sepolture dignitose e individuali sono gli uomini magnanimi, da additarsi come paradigmi etici per tutti. </a:t>
            </a:r>
          </a:p>
          <a:p>
            <a:r>
              <a:rPr lang="it-IT" dirty="0" smtClean="0"/>
              <a:t>poesia con valenza </a:t>
            </a:r>
            <a:r>
              <a:rPr lang="it-IT" dirty="0" err="1" smtClean="0"/>
              <a:t>eternatrice</a:t>
            </a: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Tra Milano e Firenze (1808-1815)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Professore di Eloquenza latina e italiana a Pavia 1808</a:t>
            </a:r>
          </a:p>
          <a:p>
            <a:endParaRPr lang="it-IT" dirty="0" smtClean="0"/>
          </a:p>
          <a:p>
            <a:r>
              <a:rPr lang="it-IT" dirty="0" smtClean="0"/>
              <a:t>prolusione </a:t>
            </a:r>
            <a:r>
              <a:rPr lang="it-IT" i="1" dirty="0" smtClean="0"/>
              <a:t>Dell’origine e dell’ufficio della letteratura</a:t>
            </a:r>
            <a:r>
              <a:rPr lang="it-IT" dirty="0" smtClean="0"/>
              <a:t>, pronunciata il 22 gennaio 1809</a:t>
            </a:r>
          </a:p>
          <a:p>
            <a:endParaRPr lang="it-IT" dirty="0" smtClean="0"/>
          </a:p>
          <a:p>
            <a:r>
              <a:rPr lang="it-IT" dirty="0" smtClean="0"/>
              <a:t>A Firenze Amore e Amicizia per </a:t>
            </a:r>
            <a:r>
              <a:rPr lang="it-IT" dirty="0" err="1" smtClean="0"/>
              <a:t>Quirina</a:t>
            </a:r>
            <a:r>
              <a:rPr lang="it-IT" dirty="0" smtClean="0"/>
              <a:t> </a:t>
            </a:r>
            <a:r>
              <a:rPr lang="it-IT" dirty="0" err="1" smtClean="0"/>
              <a:t>Mocenni</a:t>
            </a:r>
            <a:r>
              <a:rPr lang="it-IT" dirty="0" smtClean="0"/>
              <a:t> </a:t>
            </a:r>
            <a:r>
              <a:rPr lang="it-IT" dirty="0" err="1" smtClean="0"/>
              <a:t>Magiotti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67856"/>
            <a:ext cx="8229600" cy="5858308"/>
          </a:xfrm>
        </p:spPr>
        <p:txBody>
          <a:bodyPr/>
          <a:lstStyle/>
          <a:p>
            <a:r>
              <a:rPr lang="it-IT" dirty="0" smtClean="0"/>
              <a:t>Composizione delle </a:t>
            </a:r>
            <a:r>
              <a:rPr lang="it-IT" i="1" dirty="0" smtClean="0"/>
              <a:t>Grazie</a:t>
            </a:r>
            <a:r>
              <a:rPr lang="it-IT" dirty="0" smtClean="0"/>
              <a:t> (carme dedicato a tre dee: Venere, Vesta e </a:t>
            </a:r>
            <a:r>
              <a:rPr lang="it-IT" dirty="0" err="1" smtClean="0"/>
              <a:t>Pallade</a:t>
            </a:r>
            <a:r>
              <a:rPr lang="it-IT" dirty="0" smtClean="0"/>
              <a:t>)</a:t>
            </a:r>
          </a:p>
          <a:p>
            <a:pPr>
              <a:buNone/>
            </a:pPr>
            <a:r>
              <a:rPr lang="it-IT" dirty="0" smtClean="0"/>
              <a:t>Poema </a:t>
            </a:r>
            <a:r>
              <a:rPr lang="it-IT" dirty="0" err="1" smtClean="0"/>
              <a:t>didattico-allegorico</a:t>
            </a:r>
            <a:r>
              <a:rPr lang="it-IT" dirty="0" smtClean="0"/>
              <a:t> che doveva rappresentare l’incivilimento del genere umano attraverso le arti</a:t>
            </a:r>
          </a:p>
          <a:p>
            <a:endParaRPr lang="it-IT" dirty="0" smtClean="0"/>
          </a:p>
          <a:p>
            <a:r>
              <a:rPr lang="it-IT" dirty="0" smtClean="0"/>
              <a:t>Traduzione del </a:t>
            </a:r>
            <a:r>
              <a:rPr lang="it-IT" i="1" dirty="0" smtClean="0"/>
              <a:t>Viaggio sentimentale</a:t>
            </a:r>
            <a:r>
              <a:rPr lang="it-IT" dirty="0" smtClean="0"/>
              <a:t> di Sterne</a:t>
            </a:r>
          </a:p>
          <a:p>
            <a:endParaRPr lang="it-IT" dirty="0" smtClean="0"/>
          </a:p>
          <a:p>
            <a:r>
              <a:rPr lang="it-IT" dirty="0" smtClean="0"/>
              <a:t>Composizione delle tragedie (</a:t>
            </a:r>
            <a:r>
              <a:rPr lang="it-IT" i="1" dirty="0" err="1" smtClean="0"/>
              <a:t>Ajace</a:t>
            </a:r>
            <a:r>
              <a:rPr lang="it-IT" i="1" dirty="0" smtClean="0"/>
              <a:t>, Edipo, </a:t>
            </a:r>
            <a:r>
              <a:rPr lang="it-IT" i="1" dirty="0" err="1" smtClean="0"/>
              <a:t>Ricciarda</a:t>
            </a:r>
            <a:r>
              <a:rPr lang="it-IT" dirty="0" smtClean="0"/>
              <a:t>)</a:t>
            </a:r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L’esilio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Austriaci a Milano dall’aprile del 1814 dopo disfatta di Napoleone</a:t>
            </a:r>
          </a:p>
          <a:p>
            <a:r>
              <a:rPr lang="it-IT" dirty="0" smtClean="0"/>
              <a:t>Foscolo visto come potenziale interlocutore</a:t>
            </a:r>
          </a:p>
          <a:p>
            <a:endParaRPr lang="it-IT" dirty="0" smtClean="0"/>
          </a:p>
          <a:p>
            <a:r>
              <a:rPr lang="it-IT" dirty="0" smtClean="0"/>
              <a:t>Nella notte tra il 30 e il </a:t>
            </a:r>
            <a:r>
              <a:rPr lang="it-IT" smtClean="0"/>
              <a:t>31 marzo </a:t>
            </a:r>
            <a:r>
              <a:rPr lang="it-IT" dirty="0" smtClean="0"/>
              <a:t>1815, Foscolo fugge in Svizzera sotto falso nome e abbandona per sempre l’Italia</a:t>
            </a:r>
          </a:p>
          <a:p>
            <a:r>
              <a:rPr lang="it-IT" dirty="0" smtClean="0"/>
              <a:t>Tra le altre opere letterarie, si ricordano gli incompiuti discorsi </a:t>
            </a:r>
            <a:r>
              <a:rPr lang="it-IT" i="1" dirty="0" smtClean="0"/>
              <a:t>Della servitù dell’Italia</a:t>
            </a:r>
            <a:endParaRPr lang="it-IT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Una formazione policentrica e autonoma</a:t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it-IT" dirty="0" smtClean="0"/>
              <a:t>Nicolò </a:t>
            </a:r>
            <a:r>
              <a:rPr lang="it-IT" dirty="0"/>
              <a:t>Ugo Foscolo nasce a </a:t>
            </a:r>
            <a:r>
              <a:rPr lang="it-IT" dirty="0" err="1"/>
              <a:t>Zante</a:t>
            </a:r>
            <a:r>
              <a:rPr lang="it-IT" dirty="0"/>
              <a:t>, isola greca allora sotto la </a:t>
            </a:r>
            <a:r>
              <a:rPr lang="it-IT" dirty="0" smtClean="0"/>
              <a:t>dominazione veneziana</a:t>
            </a:r>
            <a:r>
              <a:rPr lang="it-IT" dirty="0"/>
              <a:t>, il 6 febbraio del </a:t>
            </a:r>
            <a:r>
              <a:rPr lang="it-IT" dirty="0" smtClean="0"/>
              <a:t>1778</a:t>
            </a:r>
          </a:p>
          <a:p>
            <a:pPr algn="just"/>
            <a:r>
              <a:rPr lang="it-IT" dirty="0"/>
              <a:t>F</a:t>
            </a:r>
            <a:r>
              <a:rPr lang="it-IT" dirty="0" smtClean="0"/>
              <a:t>iglio </a:t>
            </a:r>
            <a:r>
              <a:rPr lang="it-IT" dirty="0"/>
              <a:t>di un medico di </a:t>
            </a:r>
            <a:r>
              <a:rPr lang="it-IT" dirty="0" err="1"/>
              <a:t>Corcira</a:t>
            </a:r>
            <a:r>
              <a:rPr lang="it-IT" dirty="0"/>
              <a:t>, Andrea</a:t>
            </a:r>
            <a:r>
              <a:rPr lang="it-IT" dirty="0" smtClean="0"/>
              <a:t>, e </a:t>
            </a:r>
            <a:r>
              <a:rPr lang="it-IT" dirty="0"/>
              <a:t>di Diamantina </a:t>
            </a:r>
            <a:r>
              <a:rPr lang="it-IT" dirty="0" err="1"/>
              <a:t>Spathys</a:t>
            </a:r>
            <a:r>
              <a:rPr lang="it-IT" dirty="0"/>
              <a:t>. </a:t>
            </a:r>
            <a:endParaRPr lang="it-IT" dirty="0" smtClean="0"/>
          </a:p>
          <a:p>
            <a:pPr algn="just"/>
            <a:r>
              <a:rPr lang="it-IT" dirty="0" smtClean="0"/>
              <a:t>Riceve </a:t>
            </a:r>
            <a:r>
              <a:rPr lang="it-IT" dirty="0"/>
              <a:t>i primi rudimenti di latino e </a:t>
            </a:r>
            <a:r>
              <a:rPr lang="it-IT" dirty="0" smtClean="0"/>
              <a:t>greco classici </a:t>
            </a:r>
            <a:r>
              <a:rPr lang="it-IT" dirty="0"/>
              <a:t>al seminario arcivescovile di Spalato, città in cui la famiglia si </a:t>
            </a:r>
            <a:r>
              <a:rPr lang="it-IT" dirty="0" smtClean="0"/>
              <a:t>è trasferita </a:t>
            </a:r>
            <a:r>
              <a:rPr lang="it-IT" dirty="0"/>
              <a:t>nel 1785 per seguire la carriera del padre. </a:t>
            </a:r>
            <a:endParaRPr lang="it-IT" dirty="0" smtClean="0"/>
          </a:p>
          <a:p>
            <a:pPr algn="just"/>
            <a:r>
              <a:rPr lang="it-IT" dirty="0" smtClean="0"/>
              <a:t>La </a:t>
            </a:r>
            <a:r>
              <a:rPr lang="it-IT" dirty="0"/>
              <a:t>morte </a:t>
            </a:r>
            <a:r>
              <a:rPr lang="it-IT" dirty="0" smtClean="0"/>
              <a:t>improvvisa di </a:t>
            </a:r>
            <a:r>
              <a:rPr lang="it-IT" dirty="0"/>
              <a:t>quest’ultimo, nell’ottobre del 1788, determina una temporanea </a:t>
            </a:r>
            <a:r>
              <a:rPr lang="it-IT" dirty="0" smtClean="0"/>
              <a:t>dispersione familiare </a:t>
            </a:r>
            <a:r>
              <a:rPr lang="it-IT" dirty="0"/>
              <a:t>che si conclude solo all’inizio del 1793 con il </a:t>
            </a:r>
            <a:r>
              <a:rPr lang="it-IT" dirty="0" smtClean="0"/>
              <a:t>ricongiungimento della </a:t>
            </a:r>
            <a:r>
              <a:rPr lang="it-IT" dirty="0"/>
              <a:t>madre e dei quattro figli – oltre a Ugo, Giovanni, Rubina e </a:t>
            </a:r>
            <a:r>
              <a:rPr lang="it-IT" dirty="0" smtClean="0"/>
              <a:t>Costantino Angelo </a:t>
            </a:r>
            <a:r>
              <a:rPr lang="it-IT" dirty="0"/>
              <a:t>– a Venezia. </a:t>
            </a:r>
            <a:endParaRPr lang="it-IT" dirty="0" smtClean="0"/>
          </a:p>
          <a:p>
            <a:pPr algn="just"/>
            <a:r>
              <a:rPr lang="it-IT" dirty="0" smtClean="0"/>
              <a:t>A </a:t>
            </a:r>
            <a:r>
              <a:rPr lang="it-IT" dirty="0"/>
              <a:t>quest’altezza cronologica Foscolo, di </a:t>
            </a:r>
            <a:r>
              <a:rPr lang="it-IT" dirty="0" smtClean="0"/>
              <a:t>madrelingua greca</a:t>
            </a:r>
            <a:r>
              <a:rPr lang="it-IT" dirty="0"/>
              <a:t>, non padroneggia ancora l’italiano, idioma che adotta </a:t>
            </a:r>
            <a:r>
              <a:rPr lang="it-IT" dirty="0" smtClean="0"/>
              <a:t>e impara </a:t>
            </a:r>
            <a:r>
              <a:rPr lang="it-IT" dirty="0"/>
              <a:t>imponendosi una rigida «disciplina linguistica» (</a:t>
            </a:r>
            <a:r>
              <a:rPr lang="it-IT" dirty="0" err="1"/>
              <a:t>Dionisotti</a:t>
            </a:r>
            <a:r>
              <a:rPr lang="it-IT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660686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Esilio in Inghilterra (1816-1827)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All’inizio trova generosa accoglienza presso circoli intellettuali, salotti mondani, riviste</a:t>
            </a:r>
          </a:p>
          <a:p>
            <a:endParaRPr lang="it-IT" dirty="0" smtClean="0"/>
          </a:p>
          <a:p>
            <a:r>
              <a:rPr lang="it-IT" dirty="0" smtClean="0"/>
              <a:t>Poi problemi economici sempre più gravi</a:t>
            </a:r>
          </a:p>
          <a:p>
            <a:endParaRPr lang="it-IT" dirty="0" smtClean="0"/>
          </a:p>
          <a:p>
            <a:r>
              <a:rPr lang="it-IT" dirty="0" smtClean="0"/>
              <a:t>Saggi critici di divulgazione e edizioni di classici</a:t>
            </a:r>
          </a:p>
          <a:p>
            <a:r>
              <a:rPr lang="it-IT" dirty="0" smtClean="0"/>
              <a:t>Legami epistolari con l’’Italia e con esuli a Londra</a:t>
            </a:r>
          </a:p>
          <a:p>
            <a:r>
              <a:rPr lang="it-IT" dirty="0" smtClean="0"/>
              <a:t>Degrado fisico e morte 10 settembre 1827</a:t>
            </a:r>
          </a:p>
          <a:p>
            <a:r>
              <a:rPr lang="it-IT" dirty="0" smtClean="0"/>
              <a:t>1871, dopo l’Unità d’Italia, le sue ossa vengo portate nella chiesa di Santa Croce a Firenze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7891" y="572655"/>
            <a:ext cx="8229600" cy="59666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t-IT" dirty="0"/>
              <a:t> Alla fine del 1795 </a:t>
            </a:r>
            <a:r>
              <a:rPr lang="it-IT" dirty="0" smtClean="0"/>
              <a:t>individua </a:t>
            </a:r>
            <a:r>
              <a:rPr lang="it-IT" dirty="0"/>
              <a:t>in </a:t>
            </a:r>
            <a:r>
              <a:rPr lang="it-IT" dirty="0" smtClean="0"/>
              <a:t>Melchiorre </a:t>
            </a:r>
            <a:r>
              <a:rPr lang="it-IT" dirty="0" err="1" smtClean="0"/>
              <a:t>Cesarotti</a:t>
            </a:r>
            <a:r>
              <a:rPr lang="it-IT" dirty="0" smtClean="0"/>
              <a:t> il </a:t>
            </a:r>
            <a:r>
              <a:rPr lang="it-IT" dirty="0"/>
              <a:t>«Poeta della nazione</a:t>
            </a:r>
            <a:r>
              <a:rPr lang="it-IT" dirty="0" smtClean="0"/>
              <a:t>», un </a:t>
            </a:r>
            <a:r>
              <a:rPr lang="it-IT" dirty="0"/>
              <a:t>maestro </a:t>
            </a:r>
            <a:r>
              <a:rPr lang="it-IT" dirty="0" smtClean="0"/>
              <a:t>di cui </a:t>
            </a:r>
            <a:r>
              <a:rPr lang="it-IT" dirty="0"/>
              <a:t>subire l’influenza: per seguire le </a:t>
            </a:r>
            <a:r>
              <a:rPr lang="it-IT" dirty="0" smtClean="0"/>
              <a:t>lezioni del </a:t>
            </a:r>
            <a:r>
              <a:rPr lang="it-IT" dirty="0"/>
              <a:t>traduttore dell’Iliade  e </a:t>
            </a:r>
            <a:r>
              <a:rPr lang="it-IT" dirty="0" smtClean="0"/>
              <a:t>dell’</a:t>
            </a:r>
            <a:r>
              <a:rPr lang="it-IT" dirty="0" err="1" smtClean="0"/>
              <a:t>Ossian</a:t>
            </a:r>
            <a:r>
              <a:rPr lang="it-IT" dirty="0"/>
              <a:t> </a:t>
            </a:r>
            <a:r>
              <a:rPr lang="it-IT" dirty="0" smtClean="0"/>
              <a:t>frequenta, nell’estate </a:t>
            </a:r>
            <a:r>
              <a:rPr lang="it-IT" dirty="0"/>
              <a:t>del 1796, l’ateneo </a:t>
            </a:r>
            <a:r>
              <a:rPr lang="it-IT" dirty="0" smtClean="0"/>
              <a:t>di Padova,</a:t>
            </a:r>
            <a:r>
              <a:rPr lang="it-IT" dirty="0"/>
              <a:t> </a:t>
            </a:r>
            <a:r>
              <a:rPr lang="it-IT" dirty="0" smtClean="0"/>
              <a:t>entrando </a:t>
            </a:r>
            <a:r>
              <a:rPr lang="it-IT" dirty="0"/>
              <a:t>in contatto </a:t>
            </a:r>
            <a:r>
              <a:rPr lang="it-IT" dirty="0" smtClean="0"/>
              <a:t>con </a:t>
            </a:r>
            <a:r>
              <a:rPr lang="it-IT" dirty="0"/>
              <a:t>future figure di spicco </a:t>
            </a:r>
            <a:r>
              <a:rPr lang="it-IT" dirty="0" smtClean="0"/>
              <a:t>della classe dirigente rivoluzionaria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Formazione politico-guerresca e letteraria tra Veneto e Milano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246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/>
              <a:t> Piano di studi (1796),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 smtClean="0"/>
              <a:t>DUE SEZIONI  </a:t>
            </a:r>
          </a:p>
          <a:p>
            <a:pPr algn="just"/>
            <a:r>
              <a:rPr lang="it-IT" dirty="0" smtClean="0"/>
              <a:t>La prima (suddivisa in «Morale», «Politica», «Metafisica», «Teologia», «Storia», «Poesia», «Critica», </a:t>
            </a:r>
            <a:r>
              <a:rPr lang="it-IT" dirty="0"/>
              <a:t>«Arti e </a:t>
            </a:r>
            <a:r>
              <a:rPr lang="it-IT" dirty="0" err="1"/>
              <a:t>Scoltura</a:t>
            </a:r>
            <a:r>
              <a:rPr lang="it-IT" dirty="0"/>
              <a:t>»</a:t>
            </a:r>
            <a:r>
              <a:rPr lang="it-IT" dirty="0" smtClean="0"/>
              <a:t>) </a:t>
            </a:r>
            <a:r>
              <a:rPr lang="it-IT" dirty="0"/>
              <a:t>offre un canone di letture che va dalla Sacra </a:t>
            </a:r>
            <a:r>
              <a:rPr lang="it-IT" dirty="0" smtClean="0"/>
              <a:t>Scrittura a </a:t>
            </a:r>
            <a:r>
              <a:rPr lang="it-IT" dirty="0"/>
              <a:t>Goethe, passando per la tradizione poetica greco-latina e italiana, </a:t>
            </a:r>
            <a:r>
              <a:rPr lang="it-IT" dirty="0" smtClean="0"/>
              <a:t>ma senza </a:t>
            </a:r>
            <a:r>
              <a:rPr lang="it-IT" dirty="0"/>
              <a:t>per questo escludere poeti contemporanei come l’amico </a:t>
            </a:r>
            <a:r>
              <a:rPr lang="it-IT" dirty="0" err="1"/>
              <a:t>Bertòla</a:t>
            </a:r>
            <a:r>
              <a:rPr lang="it-IT" dirty="0"/>
              <a:t> </a:t>
            </a:r>
            <a:r>
              <a:rPr lang="it-IT" dirty="0" smtClean="0"/>
              <a:t>e Monti.</a:t>
            </a:r>
          </a:p>
          <a:p>
            <a:pPr algn="just"/>
            <a:r>
              <a:rPr lang="it-IT" dirty="0" smtClean="0"/>
              <a:t>La </a:t>
            </a:r>
            <a:r>
              <a:rPr lang="it-IT" dirty="0"/>
              <a:t>seconda sezione (suddivisa </a:t>
            </a:r>
            <a:r>
              <a:rPr lang="it-IT" dirty="0" smtClean="0"/>
              <a:t>in «</a:t>
            </a:r>
            <a:r>
              <a:rPr lang="it-IT" dirty="0"/>
              <a:t>Prose originali», «Prose tradotte», «Prose varie», «Versi», «Originali</a:t>
            </a:r>
            <a:r>
              <a:rPr lang="it-IT" dirty="0" smtClean="0"/>
              <a:t>», «</a:t>
            </a:r>
            <a:r>
              <a:rPr lang="it-IT" dirty="0"/>
              <a:t>Poemi», «Appendice – Versi Stampati») presenta una serie di </a:t>
            </a:r>
            <a:r>
              <a:rPr lang="it-IT" dirty="0" smtClean="0"/>
              <a:t>progetti terminati</a:t>
            </a:r>
            <a:r>
              <a:rPr lang="it-IT" dirty="0"/>
              <a:t>, in corso, o solo in fase d’ideazione, chiusi dalla nota di </a:t>
            </a:r>
            <a:r>
              <a:rPr lang="it-IT" dirty="0" smtClean="0"/>
              <a:t>cautela «che </a:t>
            </a:r>
            <a:r>
              <a:rPr lang="it-IT" dirty="0"/>
              <a:t>queste opere tutte sono altre destinate alle fiamme, altre alla </a:t>
            </a:r>
            <a:r>
              <a:rPr lang="it-IT" dirty="0" smtClean="0"/>
              <a:t>privata lettura </a:t>
            </a:r>
            <a:r>
              <a:rPr lang="it-IT" dirty="0"/>
              <a:t>di pochi amici, ed il minor numero alla correzione ed alla </a:t>
            </a:r>
            <a:r>
              <a:rPr lang="it-IT" dirty="0" smtClean="0"/>
              <a:t>stampa dopo </a:t>
            </a:r>
            <a:r>
              <a:rPr lang="it-IT" dirty="0"/>
              <a:t>il termine di dieci anni».</a:t>
            </a:r>
          </a:p>
        </p:txBody>
      </p:sp>
    </p:spTree>
    <p:extLst>
      <p:ext uri="{BB962C8B-B14F-4D97-AF65-F5344CB8AC3E}">
        <p14:creationId xmlns:p14="http://schemas.microsoft.com/office/powerpoint/2010/main" val="1278317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3274"/>
            <a:ext cx="8229600" cy="580289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it-IT" dirty="0" smtClean="0"/>
              <a:t>La prima tragedia: il </a:t>
            </a:r>
            <a:r>
              <a:rPr lang="it-IT" i="1" dirty="0" err="1" smtClean="0"/>
              <a:t>Tieste</a:t>
            </a:r>
            <a:r>
              <a:rPr lang="it-IT" dirty="0" smtClean="0"/>
              <a:t> 1795</a:t>
            </a:r>
          </a:p>
          <a:p>
            <a:pPr algn="just">
              <a:buNone/>
            </a:pPr>
            <a:r>
              <a:rPr lang="it-IT" dirty="0" smtClean="0"/>
              <a:t>	contrapposizione tra l’assolutismo </a:t>
            </a:r>
            <a:r>
              <a:rPr lang="it-IT" i="1" dirty="0" smtClean="0"/>
              <a:t>dell’ancien régime</a:t>
            </a:r>
            <a:r>
              <a:rPr lang="it-IT" dirty="0" smtClean="0"/>
              <a:t> da un lato e un atteggiamento riformista e di apertura democratica dall’altro</a:t>
            </a:r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Entusiasmo politico per Napoleone come liberatore emerge in alcune </a:t>
            </a:r>
            <a:r>
              <a:rPr lang="it-IT" i="1" dirty="0" smtClean="0"/>
              <a:t>Odi, </a:t>
            </a:r>
            <a:r>
              <a:rPr lang="it-IT" dirty="0" smtClean="0"/>
              <a:t>come </a:t>
            </a:r>
            <a:r>
              <a:rPr lang="it-IT" i="1" dirty="0" smtClean="0"/>
              <a:t>Bonaparte liberatore </a:t>
            </a:r>
            <a:r>
              <a:rPr lang="it-IT" dirty="0" smtClean="0"/>
              <a:t>(1797)</a:t>
            </a:r>
            <a:endParaRPr lang="it-IT" i="1" dirty="0" smtClean="0"/>
          </a:p>
          <a:p>
            <a:pPr algn="just">
              <a:buNone/>
            </a:pPr>
            <a:endParaRPr lang="it-IT" dirty="0" smtClean="0"/>
          </a:p>
          <a:p>
            <a:pPr algn="just">
              <a:buNone/>
            </a:pPr>
            <a:r>
              <a:rPr lang="it-IT" dirty="0" smtClean="0"/>
              <a:t>17 ottobre 1797, Il trattato di </a:t>
            </a:r>
            <a:r>
              <a:rPr lang="it-IT" dirty="0" err="1" smtClean="0"/>
              <a:t>Campoformio</a:t>
            </a:r>
            <a:r>
              <a:rPr lang="it-IT" dirty="0" smtClean="0"/>
              <a:t> ridimensiona violentemente la figura di Napoleone agli occhi di Foscolo, che, deluso dal «baratto» con il quale il generale ha svenduto la città, a metà novembre lascia Venezia alla volta di Milano.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Soldato e giornalista </a:t>
            </a:r>
            <a:br>
              <a:rPr lang="it-IT" dirty="0" smtClean="0"/>
            </a:br>
            <a:r>
              <a:rPr lang="it-IT" dirty="0" smtClean="0"/>
              <a:t>tra Milano e Bologna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Frequenta circoli democratici e scrive sui giornali patriottici come “Il Monitore” milanese e “Giornale Repubblicano di Pubblica Istruzione” bolognese</a:t>
            </a:r>
          </a:p>
          <a:p>
            <a:pPr algn="just"/>
            <a:r>
              <a:rPr lang="it-IT" i="1" dirty="0" smtClean="0"/>
              <a:t>Le Istruzioni politico-morali </a:t>
            </a:r>
            <a:r>
              <a:rPr lang="it-IT" dirty="0" smtClean="0"/>
              <a:t>sono un concentrato delle sue posizioni politiche a quell’altezza cronologica. In questo scritto – che già dal titolo rivela il proprio intento pedagogico – Foscolo propone una serie di modifiche alla Costituzione repubblicana al fine di ottenere maggiore autonomia nazionale e libertà individuale.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637310"/>
            <a:ext cx="8229600" cy="548885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it-IT" dirty="0" smtClean="0"/>
              <a:t>Gli anni tra il 1798 e il 1801 sono anni di intensa vita militare: il cantiere del romanzo epistolare </a:t>
            </a:r>
            <a:r>
              <a:rPr lang="it-IT" i="1" dirty="0" smtClean="0"/>
              <a:t>Le ultime lettere di Jacopo Ortis </a:t>
            </a:r>
            <a:r>
              <a:rPr lang="it-IT" dirty="0" smtClean="0"/>
              <a:t>è interrotto dalla presa di servizio come luogotenente della Guardia nazionale agli ordini del generale </a:t>
            </a:r>
            <a:r>
              <a:rPr lang="it-IT" dirty="0" err="1" smtClean="0"/>
              <a:t>Tripoult</a:t>
            </a:r>
            <a:endParaRPr lang="it-IT" dirty="0" smtClean="0"/>
          </a:p>
          <a:p>
            <a:pPr algn="just">
              <a:buNone/>
            </a:pPr>
            <a:r>
              <a:rPr lang="it-IT" dirty="0" smtClean="0"/>
              <a:t>Foscolo esorta Napoleone ad agire per la salvezza dell’Italia in toni tutt’altro che adulatori, sottolineando la gravità dell’errore commesso a </a:t>
            </a:r>
            <a:r>
              <a:rPr lang="it-IT" dirty="0" err="1" smtClean="0"/>
              <a:t>Campoformio</a:t>
            </a:r>
            <a:r>
              <a:rPr lang="it-IT" dirty="0" smtClean="0"/>
              <a:t> e adombrando lo spettro di Cesare: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95564"/>
            <a:ext cx="8229600" cy="620683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it-IT" dirty="0" smtClean="0"/>
              <a:t>     Possa io </a:t>
            </a:r>
            <a:r>
              <a:rPr lang="it-IT" dirty="0" err="1" smtClean="0"/>
              <a:t>intuonare</a:t>
            </a:r>
            <a:r>
              <a:rPr lang="it-IT" dirty="0" smtClean="0"/>
              <a:t> di nuovo il canto della vittoria quando tu tornerai a passare le Alpi, a vedere ed a vincere! Vero è che, più che della tua lontananza, la nostra rovina è colpa degli uomini guasti dall’antico servaggio e dalla nuova licenza. Ma poiché la nostra salute sta nelle mani di un conquistatore, ed è vero pur troppo che il fondatore di una repubblica deve essere un despota, noi e per i tuoi benefici, e pel tuo genio che sovrasta tutti gli altri della età nostra siamo in dovere di invocarti, e tu in dovere di soccorrerci, non solo perché partecipi del sangue italiano, e la rivoluzione d’Italia è opera tua, ma per fare che i secoli tacciano di quel Trattato che trafficò la mia patria, insospettì le nazioni, e scemò dignità al tuo nome. […] Uomo tu sei e mortale e nato in tempi ove la universale scelleratezza sommi ostacoli frappone alle magnanime imprese, e potentissimi incitamenti al mal fare (</a:t>
            </a:r>
            <a:r>
              <a:rPr lang="it-IT" i="1" dirty="0" smtClean="0"/>
              <a:t>Scritti letterari e politici</a:t>
            </a:r>
            <a:r>
              <a:rPr lang="it-IT" dirty="0" smtClean="0"/>
              <a:t>, pp. 163-164)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La nascita dell’alter ego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t-IT" dirty="0" smtClean="0"/>
              <a:t>    Fra il maggio del 1799 e la fine del 1802 il poeta lavora a un abbozzo in prosa, chiamato dagli editori – sulla scorta dell’autore stesso – </a:t>
            </a:r>
            <a:r>
              <a:rPr lang="it-IT" i="1" dirty="0" smtClean="0"/>
              <a:t>Sesto tomo dell’io</a:t>
            </a:r>
            <a:r>
              <a:rPr lang="it-IT" dirty="0" smtClean="0"/>
              <a:t> o, più genericamente, </a:t>
            </a:r>
            <a:r>
              <a:rPr lang="it-IT" i="1" dirty="0" smtClean="0"/>
              <a:t>Frammenti di un romanzo autobiografico</a:t>
            </a:r>
            <a:r>
              <a:rPr lang="it-IT" dirty="0" smtClean="0"/>
              <a:t>: è l’atto di genesi dell’alter ego ironico di Foscolo, del rovescio della scrittura appassionata e seria del romanzo </a:t>
            </a:r>
            <a:r>
              <a:rPr lang="it-IT" dirty="0" err="1" smtClean="0"/>
              <a:t>ortisiano</a:t>
            </a:r>
            <a:r>
              <a:rPr lang="it-IT" dirty="0" smtClean="0"/>
              <a:t> e, più in generale, della tradizione autobiografica settecentesca, che troverà pieno compimento in Didimo Chierico</a:t>
            </a: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1538</Words>
  <Application>Microsoft Macintosh PowerPoint</Application>
  <PresentationFormat>Presentazione su schermo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Ugo Foscolo</vt:lpstr>
      <vt:lpstr> Una formazione policentrica e autonoma </vt:lpstr>
      <vt:lpstr>Presentazione di PowerPoint</vt:lpstr>
      <vt:lpstr> Piano di studi (1796), </vt:lpstr>
      <vt:lpstr>Presentazione di PowerPoint</vt:lpstr>
      <vt:lpstr>Soldato e giornalista  tra Milano e Bologna</vt:lpstr>
      <vt:lpstr>Presentazione di PowerPoint</vt:lpstr>
      <vt:lpstr>Presentazione di PowerPoint</vt:lpstr>
      <vt:lpstr>La nascita dell’alter ego</vt:lpstr>
      <vt:lpstr>Presentazione di PowerPoint</vt:lpstr>
      <vt:lpstr>Presentazione di PowerPoint</vt:lpstr>
      <vt:lpstr>Le Poesie</vt:lpstr>
      <vt:lpstr>Solcata ho fronte, occhi incavati intenti</vt:lpstr>
      <vt:lpstr>Presentazione di PowerPoint</vt:lpstr>
      <vt:lpstr>Dei Sepolcri (1807)</vt:lpstr>
      <vt:lpstr>Presentazione di PowerPoint</vt:lpstr>
      <vt:lpstr>Tra Milano e Firenze (1808-1815)</vt:lpstr>
      <vt:lpstr>Presentazione di PowerPoint</vt:lpstr>
      <vt:lpstr>L’esilio</vt:lpstr>
      <vt:lpstr>Esilio in Inghilterra (1816-1827)</vt:lpstr>
    </vt:vector>
  </TitlesOfParts>
  <Company>Università di Cagliari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Ugo Foscolo</dc:title>
  <dc:creator>Roberto Puggioni</dc:creator>
  <cp:lastModifiedBy>Roberto Puggioni</cp:lastModifiedBy>
  <cp:revision>23</cp:revision>
  <dcterms:created xsi:type="dcterms:W3CDTF">2018-10-14T21:10:38Z</dcterms:created>
  <dcterms:modified xsi:type="dcterms:W3CDTF">2019-04-14T22:14:55Z</dcterms:modified>
</cp:coreProperties>
</file>