
<file path=[Content_Types].xml><?xml version="1.0" encoding="utf-8"?>
<Types xmlns="http://schemas.openxmlformats.org/package/2006/content-types">
  <Default Extension="png" ContentType="image/png"/>
  <Default Extension="jpg&amp;ehk=d2PF1M5b69GXlvRQ6"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7" r:id="rId3"/>
    <p:sldId id="263" r:id="rId4"/>
    <p:sldId id="264" r:id="rId5"/>
    <p:sldId id="258" r:id="rId6"/>
    <p:sldId id="259" r:id="rId7"/>
    <p:sldId id="260" r:id="rId8"/>
    <p:sldId id="261" r:id="rId9"/>
    <p:sldId id="262"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96" d="100"/>
          <a:sy n="96" d="100"/>
        </p:scale>
        <p:origin x="86"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1" Type="http://schemas.openxmlformats.org/officeDocument/2006/relationships/image" Target="../media/image4.jpg&amp;ehk=d2PF1M5b69GXlvRQ6"/></Relationships>
</file>

<file path=ppt/diagrams/_rels/drawing1.xml.rels><?xml version="1.0" encoding="UTF-8" standalone="yes"?>
<Relationships xmlns="http://schemas.openxmlformats.org/package/2006/relationships"><Relationship Id="rId1" Type="http://schemas.openxmlformats.org/officeDocument/2006/relationships/image" Target="../media/image4.jpg&amp;ehk=d2PF1M5b69GXlvRQ6"/></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47F030-4C03-4C3E-9936-0C9B847D655A}"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it-IT"/>
        </a:p>
      </dgm:t>
    </dgm:pt>
    <dgm:pt modelId="{C1041743-9CCA-4FFF-A750-E0FA4541FB9B}">
      <dgm:prSet phldrT="[Testo]"/>
      <dgm:spPr/>
      <dgm:t>
        <a:bodyPr/>
        <a:lstStyle/>
        <a:p>
          <a:pPr algn="just"/>
          <a:r>
            <a:rPr lang="it-IT" dirty="0"/>
            <a:t>Come scrive P. Mayo, </a:t>
          </a:r>
          <a:r>
            <a:rPr lang="it-IT" dirty="0" err="1"/>
            <a:t>Freire</a:t>
          </a:r>
          <a:r>
            <a:rPr lang="it-IT" dirty="0"/>
            <a:t> conosce gli scritti di Gramsci attraverso una traduzione argentina nel 1968 (</a:t>
          </a:r>
          <a:r>
            <a:rPr lang="it-IT" dirty="0" err="1"/>
            <a:t>Morrow</a:t>
          </a:r>
          <a:r>
            <a:rPr lang="it-IT" dirty="0"/>
            <a:t> e Torres, 1995), ma afferma di averne subito l’influenza prima di essere entrato in contatto con la sua opera</a:t>
          </a:r>
        </a:p>
      </dgm:t>
    </dgm:pt>
    <dgm:pt modelId="{66C1A7CA-6210-4D62-8DE8-E1C58497BDF9}" type="parTrans" cxnId="{0B5B6CA0-5824-43E9-951B-7CB59A9418D8}">
      <dgm:prSet/>
      <dgm:spPr/>
      <dgm:t>
        <a:bodyPr/>
        <a:lstStyle/>
        <a:p>
          <a:endParaRPr lang="it-IT"/>
        </a:p>
      </dgm:t>
    </dgm:pt>
    <dgm:pt modelId="{F1F4A89A-06C7-45FE-99B7-332B7D4CAC5F}" type="sibTrans" cxnId="{0B5B6CA0-5824-43E9-951B-7CB59A9418D8}">
      <dgm:prSet/>
      <dgm:spPr/>
      <dgm:t>
        <a:bodyPr/>
        <a:lstStyle/>
        <a:p>
          <a:endParaRPr lang="it-IT"/>
        </a:p>
      </dgm:t>
    </dgm:pt>
    <dgm:pt modelId="{8B5E1F35-2F61-447A-AE0A-66988F4B40A2}">
      <dgm:prSet phldrT="[Testo]"/>
      <dgm:spPr/>
      <dgm:t>
        <a:bodyPr/>
        <a:lstStyle/>
        <a:p>
          <a:pPr algn="just"/>
          <a:r>
            <a:rPr lang="it-IT" dirty="0"/>
            <a:t>Sono soprattutto i libri conversativi di </a:t>
          </a:r>
          <a:r>
            <a:rPr lang="it-IT" dirty="0" err="1"/>
            <a:t>Freire</a:t>
          </a:r>
          <a:r>
            <a:rPr lang="it-IT" dirty="0"/>
            <a:t> a nominare Gramsci (</a:t>
          </a:r>
          <a:r>
            <a:rPr lang="it-IT" dirty="0" err="1"/>
            <a:t>Freire</a:t>
          </a:r>
          <a:r>
            <a:rPr lang="it-IT" dirty="0"/>
            <a:t> e </a:t>
          </a:r>
          <a:r>
            <a:rPr lang="it-IT" dirty="0" err="1"/>
            <a:t>Faundez</a:t>
          </a:r>
          <a:r>
            <a:rPr lang="it-IT" dirty="0"/>
            <a:t>, 1989); Horton e </a:t>
          </a:r>
          <a:r>
            <a:rPr lang="it-IT" dirty="0" err="1"/>
            <a:t>Freire</a:t>
          </a:r>
          <a:r>
            <a:rPr lang="it-IT" dirty="0"/>
            <a:t>, 1990); (</a:t>
          </a:r>
          <a:r>
            <a:rPr lang="it-IT" dirty="0" err="1"/>
            <a:t>Freire</a:t>
          </a:r>
          <a:r>
            <a:rPr lang="it-IT" dirty="0"/>
            <a:t>, </a:t>
          </a:r>
          <a:r>
            <a:rPr lang="it-IT" dirty="0" err="1"/>
            <a:t>Gadotti</a:t>
          </a:r>
          <a:r>
            <a:rPr lang="it-IT" dirty="0"/>
            <a:t> e </a:t>
          </a:r>
          <a:r>
            <a:rPr lang="it-IT" dirty="0" err="1"/>
            <a:t>Guimaraes</a:t>
          </a:r>
          <a:r>
            <a:rPr lang="it-IT" dirty="0"/>
            <a:t>, 1995), a testimonianza di una lettura del pensiero gramsciano come «territorio comune».</a:t>
          </a:r>
        </a:p>
      </dgm:t>
    </dgm:pt>
    <dgm:pt modelId="{A19F8628-1653-4054-9878-64B19A15C0B5}" type="parTrans" cxnId="{814E3F32-09B8-41F3-8411-345593D3A4BC}">
      <dgm:prSet/>
      <dgm:spPr/>
      <dgm:t>
        <a:bodyPr/>
        <a:lstStyle/>
        <a:p>
          <a:endParaRPr lang="it-IT"/>
        </a:p>
      </dgm:t>
    </dgm:pt>
    <dgm:pt modelId="{CDDBE21C-04B1-4B28-861E-72716E768729}" type="sibTrans" cxnId="{814E3F32-09B8-41F3-8411-345593D3A4BC}">
      <dgm:prSet/>
      <dgm:spPr/>
      <dgm:t>
        <a:bodyPr/>
        <a:lstStyle/>
        <a:p>
          <a:endParaRPr lang="it-IT"/>
        </a:p>
      </dgm:t>
    </dgm:pt>
    <dgm:pt modelId="{18956F1B-3CEE-4C44-A887-5A8C75F9029A}" type="pres">
      <dgm:prSet presAssocID="{3647F030-4C03-4C3E-9936-0C9B847D655A}" presName="linear" presStyleCnt="0">
        <dgm:presLayoutVars>
          <dgm:dir/>
          <dgm:resizeHandles val="exact"/>
        </dgm:presLayoutVars>
      </dgm:prSet>
      <dgm:spPr/>
    </dgm:pt>
    <dgm:pt modelId="{B130B8EF-E012-445D-A44F-4ECAF9BE427A}" type="pres">
      <dgm:prSet presAssocID="{C1041743-9CCA-4FFF-A750-E0FA4541FB9B}" presName="comp" presStyleCnt="0"/>
      <dgm:spPr/>
    </dgm:pt>
    <dgm:pt modelId="{76F3AFC1-E247-45F5-87D6-3511CC3BD490}" type="pres">
      <dgm:prSet presAssocID="{C1041743-9CCA-4FFF-A750-E0FA4541FB9B}" presName="box" presStyleLbl="node1" presStyleIdx="0" presStyleCnt="2"/>
      <dgm:spPr/>
    </dgm:pt>
    <dgm:pt modelId="{F7CB9B17-F9BE-42C9-8FAF-A721268CB2ED}" type="pres">
      <dgm:prSet presAssocID="{C1041743-9CCA-4FFF-A750-E0FA4541FB9B}" presName="img" presStyleLbl="fgImgPlace1" presStyleIdx="0" presStyleCnt="2"/>
      <dgm:spPr>
        <a:blipFill>
          <a:blip xmlns:r="http://schemas.openxmlformats.org/officeDocument/2006/relationships" r:embed="rId1"/>
          <a:srcRect/>
          <a:stretch>
            <a:fillRect t="-57000" b="-57000"/>
          </a:stretch>
        </a:blipFill>
      </dgm:spPr>
      <dgm:extLst>
        <a:ext uri="{E40237B7-FDA0-4F09-8148-C483321AD2D9}">
          <dgm14:cNvPr xmlns:dgm14="http://schemas.microsoft.com/office/drawing/2010/diagram" id="0" name="" descr="... hegeliana a la educación popular en Antonio &lt;strong&gt;Gramsci&lt;/strong&gt; y Paulo &lt;strong&gt;Freire&lt;/strong&gt;"/>
        </a:ext>
      </dgm:extLst>
    </dgm:pt>
    <dgm:pt modelId="{9A083ADD-3125-43CF-BECD-C8B82B7A14A5}" type="pres">
      <dgm:prSet presAssocID="{C1041743-9CCA-4FFF-A750-E0FA4541FB9B}" presName="text" presStyleLbl="node1" presStyleIdx="0" presStyleCnt="2">
        <dgm:presLayoutVars>
          <dgm:bulletEnabled val="1"/>
        </dgm:presLayoutVars>
      </dgm:prSet>
      <dgm:spPr/>
    </dgm:pt>
    <dgm:pt modelId="{2E4B42C1-E530-4EF5-9025-34BCC73B5FB2}" type="pres">
      <dgm:prSet presAssocID="{F1F4A89A-06C7-45FE-99B7-332B7D4CAC5F}" presName="spacer" presStyleCnt="0"/>
      <dgm:spPr/>
    </dgm:pt>
    <dgm:pt modelId="{11208038-85A8-4147-AB0F-8E0A47B3ED92}" type="pres">
      <dgm:prSet presAssocID="{8B5E1F35-2F61-447A-AE0A-66988F4B40A2}" presName="comp" presStyleCnt="0"/>
      <dgm:spPr/>
    </dgm:pt>
    <dgm:pt modelId="{9ACAEC50-6852-4773-B891-BFCECE7C427B}" type="pres">
      <dgm:prSet presAssocID="{8B5E1F35-2F61-447A-AE0A-66988F4B40A2}" presName="box" presStyleLbl="node1" presStyleIdx="1" presStyleCnt="2"/>
      <dgm:spPr/>
    </dgm:pt>
    <dgm:pt modelId="{CB664E12-2AFC-4F57-B748-A57F7BEB7DB8}" type="pres">
      <dgm:prSet presAssocID="{8B5E1F35-2F61-447A-AE0A-66988F4B40A2}" presName="img" presStyleLbl="fgImgPlace1" presStyleIdx="1" presStyleCnt="2"/>
      <dgm:spPr>
        <a:blipFill>
          <a:blip xmlns:r="http://schemas.openxmlformats.org/officeDocument/2006/relationships" r:embed="rId1">
            <a:extLst>
              <a:ext uri="{28A0092B-C50C-407E-A947-70E740481C1C}">
                <a14:useLocalDpi xmlns:a14="http://schemas.microsoft.com/office/drawing/2010/main" val="0"/>
              </a:ext>
            </a:extLst>
          </a:blip>
          <a:srcRect/>
          <a:stretch>
            <a:fillRect t="-20000" b="-20000"/>
          </a:stretch>
        </a:blipFill>
      </dgm:spPr>
      <dgm:extLst>
        <a:ext uri="{E40237B7-FDA0-4F09-8148-C483321AD2D9}">
          <dgm14:cNvPr xmlns:dgm14="http://schemas.microsoft.com/office/drawing/2010/diagram" id="0" name="" descr="... hegeliana a la educación popular en Antonio &lt;strong&gt;Gramsci&lt;/strong&gt; y Paulo &lt;strong&gt;Freire&lt;/strong&gt;"/>
        </a:ext>
      </dgm:extLst>
    </dgm:pt>
    <dgm:pt modelId="{C11662F6-4C79-4387-9259-ED26CC4D7664}" type="pres">
      <dgm:prSet presAssocID="{8B5E1F35-2F61-447A-AE0A-66988F4B40A2}" presName="text" presStyleLbl="node1" presStyleIdx="1" presStyleCnt="2">
        <dgm:presLayoutVars>
          <dgm:bulletEnabled val="1"/>
        </dgm:presLayoutVars>
      </dgm:prSet>
      <dgm:spPr/>
    </dgm:pt>
  </dgm:ptLst>
  <dgm:cxnLst>
    <dgm:cxn modelId="{8563CC0B-2573-46AC-B324-2AE950703950}" type="presOf" srcId="{3647F030-4C03-4C3E-9936-0C9B847D655A}" destId="{18956F1B-3CEE-4C44-A887-5A8C75F9029A}" srcOrd="0" destOrd="0" presId="urn:microsoft.com/office/officeart/2005/8/layout/vList4"/>
    <dgm:cxn modelId="{C7753111-1F3E-486D-BB93-9433F17E50C2}" type="presOf" srcId="{C1041743-9CCA-4FFF-A750-E0FA4541FB9B}" destId="{76F3AFC1-E247-45F5-87D6-3511CC3BD490}" srcOrd="0" destOrd="0" presId="urn:microsoft.com/office/officeart/2005/8/layout/vList4"/>
    <dgm:cxn modelId="{814E3F32-09B8-41F3-8411-345593D3A4BC}" srcId="{3647F030-4C03-4C3E-9936-0C9B847D655A}" destId="{8B5E1F35-2F61-447A-AE0A-66988F4B40A2}" srcOrd="1" destOrd="0" parTransId="{A19F8628-1653-4054-9878-64B19A15C0B5}" sibTransId="{CDDBE21C-04B1-4B28-861E-72716E768729}"/>
    <dgm:cxn modelId="{9F195649-6C82-43C2-9079-F7C3FB043365}" type="presOf" srcId="{8B5E1F35-2F61-447A-AE0A-66988F4B40A2}" destId="{9ACAEC50-6852-4773-B891-BFCECE7C427B}" srcOrd="0" destOrd="0" presId="urn:microsoft.com/office/officeart/2005/8/layout/vList4"/>
    <dgm:cxn modelId="{90638A95-5333-4A72-8ACE-CF8325318ECF}" type="presOf" srcId="{8B5E1F35-2F61-447A-AE0A-66988F4B40A2}" destId="{C11662F6-4C79-4387-9259-ED26CC4D7664}" srcOrd="1" destOrd="0" presId="urn:microsoft.com/office/officeart/2005/8/layout/vList4"/>
    <dgm:cxn modelId="{0B5B6CA0-5824-43E9-951B-7CB59A9418D8}" srcId="{3647F030-4C03-4C3E-9936-0C9B847D655A}" destId="{C1041743-9CCA-4FFF-A750-E0FA4541FB9B}" srcOrd="0" destOrd="0" parTransId="{66C1A7CA-6210-4D62-8DE8-E1C58497BDF9}" sibTransId="{F1F4A89A-06C7-45FE-99B7-332B7D4CAC5F}"/>
    <dgm:cxn modelId="{125D65D2-4926-4F41-B328-A03BA3A4D2D0}" type="presOf" srcId="{C1041743-9CCA-4FFF-A750-E0FA4541FB9B}" destId="{9A083ADD-3125-43CF-BECD-C8B82B7A14A5}" srcOrd="1" destOrd="0" presId="urn:microsoft.com/office/officeart/2005/8/layout/vList4"/>
    <dgm:cxn modelId="{B98EA5DD-AE36-4B35-9B6D-0C4EFB1E67C8}" type="presParOf" srcId="{18956F1B-3CEE-4C44-A887-5A8C75F9029A}" destId="{B130B8EF-E012-445D-A44F-4ECAF9BE427A}" srcOrd="0" destOrd="0" presId="urn:microsoft.com/office/officeart/2005/8/layout/vList4"/>
    <dgm:cxn modelId="{2CFD45AA-8B42-4331-837E-1F39BF11ED32}" type="presParOf" srcId="{B130B8EF-E012-445D-A44F-4ECAF9BE427A}" destId="{76F3AFC1-E247-45F5-87D6-3511CC3BD490}" srcOrd="0" destOrd="0" presId="urn:microsoft.com/office/officeart/2005/8/layout/vList4"/>
    <dgm:cxn modelId="{298FABE4-908E-4AA7-974A-753639199F1E}" type="presParOf" srcId="{B130B8EF-E012-445D-A44F-4ECAF9BE427A}" destId="{F7CB9B17-F9BE-42C9-8FAF-A721268CB2ED}" srcOrd="1" destOrd="0" presId="urn:microsoft.com/office/officeart/2005/8/layout/vList4"/>
    <dgm:cxn modelId="{E626B22F-679D-4F8B-AEEC-5F1D9CE88F88}" type="presParOf" srcId="{B130B8EF-E012-445D-A44F-4ECAF9BE427A}" destId="{9A083ADD-3125-43CF-BECD-C8B82B7A14A5}" srcOrd="2" destOrd="0" presId="urn:microsoft.com/office/officeart/2005/8/layout/vList4"/>
    <dgm:cxn modelId="{7681F253-CE52-43C1-A430-31698D479A14}" type="presParOf" srcId="{18956F1B-3CEE-4C44-A887-5A8C75F9029A}" destId="{2E4B42C1-E530-4EF5-9025-34BCC73B5FB2}" srcOrd="1" destOrd="0" presId="urn:microsoft.com/office/officeart/2005/8/layout/vList4"/>
    <dgm:cxn modelId="{4D70F877-2DF3-420C-AF8C-A18E3C1E30EF}" type="presParOf" srcId="{18956F1B-3CEE-4C44-A887-5A8C75F9029A}" destId="{11208038-85A8-4147-AB0F-8E0A47B3ED92}" srcOrd="2" destOrd="0" presId="urn:microsoft.com/office/officeart/2005/8/layout/vList4"/>
    <dgm:cxn modelId="{2812A831-D38A-47FA-B214-A5C0692EADAE}" type="presParOf" srcId="{11208038-85A8-4147-AB0F-8E0A47B3ED92}" destId="{9ACAEC50-6852-4773-B891-BFCECE7C427B}" srcOrd="0" destOrd="0" presId="urn:microsoft.com/office/officeart/2005/8/layout/vList4"/>
    <dgm:cxn modelId="{4215A5E9-B1EA-414E-99E1-308047083990}" type="presParOf" srcId="{11208038-85A8-4147-AB0F-8E0A47B3ED92}" destId="{CB664E12-2AFC-4F57-B748-A57F7BEB7DB8}" srcOrd="1" destOrd="0" presId="urn:microsoft.com/office/officeart/2005/8/layout/vList4"/>
    <dgm:cxn modelId="{39B9650A-E102-415B-B690-E8E7F431ED53}" type="presParOf" srcId="{11208038-85A8-4147-AB0F-8E0A47B3ED92}" destId="{C11662F6-4C79-4387-9259-ED26CC4D7664}"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7737D74-6E5E-433A-8B8D-1C367E11250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t-IT"/>
        </a:p>
      </dgm:t>
    </dgm:pt>
    <dgm:pt modelId="{98A7CE21-70EB-4068-B58F-F3058E09F38E}">
      <dgm:prSet phldrT="[Testo]"/>
      <dgm:spPr/>
      <dgm:t>
        <a:bodyPr/>
        <a:lstStyle/>
        <a:p>
          <a:r>
            <a:rPr lang="it-IT" dirty="0"/>
            <a:t>Paulo </a:t>
          </a:r>
          <a:r>
            <a:rPr lang="it-IT" dirty="0" err="1"/>
            <a:t>Freire</a:t>
          </a:r>
          <a:r>
            <a:rPr lang="it-IT" dirty="0"/>
            <a:t>, </a:t>
          </a:r>
          <a:r>
            <a:rPr lang="it-IT" i="1" dirty="0"/>
            <a:t>The </a:t>
          </a:r>
          <a:r>
            <a:rPr lang="it-IT" i="1" dirty="0" err="1"/>
            <a:t>Politics</a:t>
          </a:r>
          <a:r>
            <a:rPr lang="it-IT" i="1" dirty="0"/>
            <a:t> Of </a:t>
          </a:r>
          <a:r>
            <a:rPr lang="it-IT" i="1" dirty="0" err="1"/>
            <a:t>Education</a:t>
          </a:r>
          <a:r>
            <a:rPr lang="it-IT" dirty="0"/>
            <a:t>, 1985</a:t>
          </a:r>
        </a:p>
      </dgm:t>
    </dgm:pt>
    <dgm:pt modelId="{5AB68FC8-9BBE-4E94-8B3B-0376EA57C686}" type="parTrans" cxnId="{D5EE38F6-D83E-4ADA-B980-A1512D1621D9}">
      <dgm:prSet/>
      <dgm:spPr/>
      <dgm:t>
        <a:bodyPr/>
        <a:lstStyle/>
        <a:p>
          <a:endParaRPr lang="it-IT"/>
        </a:p>
      </dgm:t>
    </dgm:pt>
    <dgm:pt modelId="{14A22468-14C6-4F91-BF87-DA585A533184}" type="sibTrans" cxnId="{D5EE38F6-D83E-4ADA-B980-A1512D1621D9}">
      <dgm:prSet/>
      <dgm:spPr/>
      <dgm:t>
        <a:bodyPr/>
        <a:lstStyle/>
        <a:p>
          <a:endParaRPr lang="it-IT"/>
        </a:p>
      </dgm:t>
    </dgm:pt>
    <dgm:pt modelId="{BC436607-40AE-477F-B258-97594CA6B76C}">
      <dgm:prSet phldrT="[Testo]"/>
      <dgm:spPr/>
      <dgm:t>
        <a:bodyPr/>
        <a:lstStyle/>
        <a:p>
          <a:pPr algn="just"/>
          <a:r>
            <a:rPr lang="it-IT" dirty="0" err="1"/>
            <a:t>Freire</a:t>
          </a:r>
          <a:r>
            <a:rPr lang="it-IT" dirty="0"/>
            <a:t> afferma di essere stato profondamente influenzato dallo sguardo acuto di Gramsci verso le altre culture</a:t>
          </a:r>
        </a:p>
      </dgm:t>
    </dgm:pt>
    <dgm:pt modelId="{F9E86AC5-F369-49D2-85C8-1843F1994111}" type="parTrans" cxnId="{91E9CF60-6DD2-481C-A031-EF6E8D119AD8}">
      <dgm:prSet/>
      <dgm:spPr/>
      <dgm:t>
        <a:bodyPr/>
        <a:lstStyle/>
        <a:p>
          <a:endParaRPr lang="it-IT"/>
        </a:p>
      </dgm:t>
    </dgm:pt>
    <dgm:pt modelId="{A54241A9-5670-4331-A285-9F6AF4F9C1C9}" type="sibTrans" cxnId="{91E9CF60-6DD2-481C-A031-EF6E8D119AD8}">
      <dgm:prSet/>
      <dgm:spPr/>
      <dgm:t>
        <a:bodyPr/>
        <a:lstStyle/>
        <a:p>
          <a:endParaRPr lang="it-IT"/>
        </a:p>
      </dgm:t>
    </dgm:pt>
    <dgm:pt modelId="{1E23FC11-9A0C-493B-B0F3-C94CEEDE7A12}" type="pres">
      <dgm:prSet presAssocID="{27737D74-6E5E-433A-8B8D-1C367E11250E}" presName="linear" presStyleCnt="0">
        <dgm:presLayoutVars>
          <dgm:animLvl val="lvl"/>
          <dgm:resizeHandles val="exact"/>
        </dgm:presLayoutVars>
      </dgm:prSet>
      <dgm:spPr/>
    </dgm:pt>
    <dgm:pt modelId="{1E689BDE-D2DB-4650-80D3-8D60F6527950}" type="pres">
      <dgm:prSet presAssocID="{98A7CE21-70EB-4068-B58F-F3058E09F38E}" presName="parentText" presStyleLbl="node1" presStyleIdx="0" presStyleCnt="1">
        <dgm:presLayoutVars>
          <dgm:chMax val="0"/>
          <dgm:bulletEnabled val="1"/>
        </dgm:presLayoutVars>
      </dgm:prSet>
      <dgm:spPr/>
    </dgm:pt>
    <dgm:pt modelId="{9FDD66FC-FF03-462C-84AB-D6B3D1CC5806}" type="pres">
      <dgm:prSet presAssocID="{98A7CE21-70EB-4068-B58F-F3058E09F38E}" presName="childText" presStyleLbl="revTx" presStyleIdx="0" presStyleCnt="1">
        <dgm:presLayoutVars>
          <dgm:bulletEnabled val="1"/>
        </dgm:presLayoutVars>
      </dgm:prSet>
      <dgm:spPr/>
    </dgm:pt>
  </dgm:ptLst>
  <dgm:cxnLst>
    <dgm:cxn modelId="{BCD87212-9DEB-4A4B-9597-F1E8AB557F33}" type="presOf" srcId="{98A7CE21-70EB-4068-B58F-F3058E09F38E}" destId="{1E689BDE-D2DB-4650-80D3-8D60F6527950}" srcOrd="0" destOrd="0" presId="urn:microsoft.com/office/officeart/2005/8/layout/vList2"/>
    <dgm:cxn modelId="{91E9CF60-6DD2-481C-A031-EF6E8D119AD8}" srcId="{98A7CE21-70EB-4068-B58F-F3058E09F38E}" destId="{BC436607-40AE-477F-B258-97594CA6B76C}" srcOrd="0" destOrd="0" parTransId="{F9E86AC5-F369-49D2-85C8-1843F1994111}" sibTransId="{A54241A9-5670-4331-A285-9F6AF4F9C1C9}"/>
    <dgm:cxn modelId="{71C026F1-AF21-401B-B185-FDAEBE1E130E}" type="presOf" srcId="{BC436607-40AE-477F-B258-97594CA6B76C}" destId="{9FDD66FC-FF03-462C-84AB-D6B3D1CC5806}" srcOrd="0" destOrd="0" presId="urn:microsoft.com/office/officeart/2005/8/layout/vList2"/>
    <dgm:cxn modelId="{D5EE38F6-D83E-4ADA-B980-A1512D1621D9}" srcId="{27737D74-6E5E-433A-8B8D-1C367E11250E}" destId="{98A7CE21-70EB-4068-B58F-F3058E09F38E}" srcOrd="0" destOrd="0" parTransId="{5AB68FC8-9BBE-4E94-8B3B-0376EA57C686}" sibTransId="{14A22468-14C6-4F91-BF87-DA585A533184}"/>
    <dgm:cxn modelId="{496837FF-841D-4A1D-B732-3C8AC540DC76}" type="presOf" srcId="{27737D74-6E5E-433A-8B8D-1C367E11250E}" destId="{1E23FC11-9A0C-493B-B0F3-C94CEEDE7A12}" srcOrd="0" destOrd="0" presId="urn:microsoft.com/office/officeart/2005/8/layout/vList2"/>
    <dgm:cxn modelId="{87DB52A7-9D81-4E68-94DA-85FDC92887D2}" type="presParOf" srcId="{1E23FC11-9A0C-493B-B0F3-C94CEEDE7A12}" destId="{1E689BDE-D2DB-4650-80D3-8D60F6527950}" srcOrd="0" destOrd="0" presId="urn:microsoft.com/office/officeart/2005/8/layout/vList2"/>
    <dgm:cxn modelId="{84BA96DD-729E-4BC1-BE9C-15AA46EFC293}" type="presParOf" srcId="{1E23FC11-9A0C-493B-B0F3-C94CEEDE7A12}" destId="{9FDD66FC-FF03-462C-84AB-D6B3D1CC5806}"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61F39CE-A7C9-40E7-884A-DC894B3D11E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t-IT"/>
        </a:p>
      </dgm:t>
    </dgm:pt>
    <dgm:pt modelId="{86530F0D-E196-4A28-A22F-77C857AFD156}">
      <dgm:prSet phldrT="[Testo]"/>
      <dgm:spPr/>
      <dgm:t>
        <a:bodyPr/>
        <a:lstStyle/>
        <a:p>
          <a:r>
            <a:rPr lang="it-IT" dirty="0"/>
            <a:t>Paulo </a:t>
          </a:r>
          <a:r>
            <a:rPr lang="it-IT" dirty="0" err="1"/>
            <a:t>Freire</a:t>
          </a:r>
          <a:r>
            <a:rPr lang="it-IT" dirty="0"/>
            <a:t>, </a:t>
          </a:r>
          <a:r>
            <a:rPr lang="it-IT" dirty="0" err="1"/>
            <a:t>Moacir</a:t>
          </a:r>
          <a:r>
            <a:rPr lang="it-IT" dirty="0"/>
            <a:t> </a:t>
          </a:r>
          <a:r>
            <a:rPr lang="it-IT" dirty="0" err="1"/>
            <a:t>Gadotti</a:t>
          </a:r>
          <a:r>
            <a:rPr lang="it-IT" dirty="0"/>
            <a:t>, Sergio </a:t>
          </a:r>
          <a:r>
            <a:rPr lang="it-IT" dirty="0" err="1"/>
            <a:t>Guimaraes</a:t>
          </a:r>
          <a:r>
            <a:rPr lang="it-IT" dirty="0"/>
            <a:t>, </a:t>
          </a:r>
          <a:r>
            <a:rPr lang="it-IT" i="1" dirty="0"/>
            <a:t>Pedagogia, dialogo e conflito</a:t>
          </a:r>
          <a:r>
            <a:rPr lang="it-IT" dirty="0"/>
            <a:t>,1995</a:t>
          </a:r>
        </a:p>
      </dgm:t>
    </dgm:pt>
    <dgm:pt modelId="{5AE7DE78-3CC8-4276-9584-4178BBEE25C3}" type="parTrans" cxnId="{5640B9DC-4765-44DA-9EC0-05C0272A81E7}">
      <dgm:prSet/>
      <dgm:spPr/>
      <dgm:t>
        <a:bodyPr/>
        <a:lstStyle/>
        <a:p>
          <a:endParaRPr lang="it-IT"/>
        </a:p>
      </dgm:t>
    </dgm:pt>
    <dgm:pt modelId="{04AC9331-E6F0-4870-AC88-97A59513EC00}" type="sibTrans" cxnId="{5640B9DC-4765-44DA-9EC0-05C0272A81E7}">
      <dgm:prSet/>
      <dgm:spPr/>
      <dgm:t>
        <a:bodyPr/>
        <a:lstStyle/>
        <a:p>
          <a:endParaRPr lang="it-IT"/>
        </a:p>
      </dgm:t>
    </dgm:pt>
    <dgm:pt modelId="{D04E8832-39E3-4ED8-AB85-3C2A1832F8A7}">
      <dgm:prSet phldrT="[Testo]"/>
      <dgm:spPr/>
      <dgm:t>
        <a:bodyPr/>
        <a:lstStyle/>
        <a:p>
          <a:pPr algn="just"/>
          <a:r>
            <a:rPr lang="it-IT" dirty="0"/>
            <a:t>In particolare nel dialogo con </a:t>
          </a:r>
          <a:r>
            <a:rPr lang="it-IT" dirty="0" err="1"/>
            <a:t>Gadotti</a:t>
          </a:r>
          <a:r>
            <a:rPr lang="it-IT" dirty="0"/>
            <a:t>, emerge il tema dell’</a:t>
          </a:r>
          <a:r>
            <a:rPr lang="it-IT" dirty="0" err="1"/>
            <a:t>antiegemonia</a:t>
          </a:r>
          <a:r>
            <a:rPr lang="it-IT" dirty="0"/>
            <a:t> e della «reinvenzione del potere» da parte della classe operaia, che gli autori latinoamericani leggono in Gramsci e che riecheggia nella </a:t>
          </a:r>
          <a:r>
            <a:rPr lang="it-IT" i="1" dirty="0"/>
            <a:t>Pedagogia degli oppressi. </a:t>
          </a:r>
        </a:p>
      </dgm:t>
    </dgm:pt>
    <dgm:pt modelId="{4A501FE8-3CA5-4FFC-BA3F-66CF4E806056}" type="parTrans" cxnId="{70EA38B9-069B-4DC8-918C-9C5811D1CC1B}">
      <dgm:prSet/>
      <dgm:spPr/>
      <dgm:t>
        <a:bodyPr/>
        <a:lstStyle/>
        <a:p>
          <a:endParaRPr lang="it-IT"/>
        </a:p>
      </dgm:t>
    </dgm:pt>
    <dgm:pt modelId="{F7AB2C21-538B-4E28-8411-F601A352822D}" type="sibTrans" cxnId="{70EA38B9-069B-4DC8-918C-9C5811D1CC1B}">
      <dgm:prSet/>
      <dgm:spPr/>
      <dgm:t>
        <a:bodyPr/>
        <a:lstStyle/>
        <a:p>
          <a:endParaRPr lang="it-IT"/>
        </a:p>
      </dgm:t>
    </dgm:pt>
    <dgm:pt modelId="{3F87E9CF-DF6E-44AB-BB80-E6EE74D0CBA6}">
      <dgm:prSet phldrT="[Testo]"/>
      <dgm:spPr/>
      <dgm:t>
        <a:bodyPr/>
        <a:lstStyle/>
        <a:p>
          <a:pPr algn="just"/>
          <a:r>
            <a:rPr lang="it-IT" i="0" dirty="0" err="1"/>
            <a:t>Freire</a:t>
          </a:r>
          <a:r>
            <a:rPr lang="it-IT" i="0" dirty="0"/>
            <a:t>: «Per me il cammino gramsciano è affascinante. È in questa prospettiva che mi colloco. In fondo tutto ciò ha a che vedere con il compito del cosiddetto intellettuale, che Gramsci studia così bene e così ampiamente».</a:t>
          </a:r>
        </a:p>
      </dgm:t>
    </dgm:pt>
    <dgm:pt modelId="{04B5DF68-0B3E-4482-9158-C5A90ED9B0E8}" type="parTrans" cxnId="{DB8C323D-368D-4EB7-9E38-C8487C034B9E}">
      <dgm:prSet/>
      <dgm:spPr/>
    </dgm:pt>
    <dgm:pt modelId="{5144A920-6B70-4080-8545-BC40C3F5B87F}" type="sibTrans" cxnId="{DB8C323D-368D-4EB7-9E38-C8487C034B9E}">
      <dgm:prSet/>
      <dgm:spPr/>
    </dgm:pt>
    <dgm:pt modelId="{CD675AEE-AEE7-45A5-9CC2-D43DB311B812}">
      <dgm:prSet phldrT="[Testo]"/>
      <dgm:spPr/>
      <dgm:t>
        <a:bodyPr/>
        <a:lstStyle/>
        <a:p>
          <a:pPr algn="just"/>
          <a:r>
            <a:rPr lang="it-IT" i="0" dirty="0"/>
            <a:t>Nei due autori questo concetto spazia dall’idea della necessità di impossessarsi della cultura borghese da parte della classe operaia a quella di superare l’aderenza psicologica all’oppressore da parte dell’oppresso</a:t>
          </a:r>
        </a:p>
      </dgm:t>
    </dgm:pt>
    <dgm:pt modelId="{4AB2359E-EE24-4776-9C45-71F8E7268205}" type="parTrans" cxnId="{FE16437D-3F51-4C34-BF79-B5137482B211}">
      <dgm:prSet/>
      <dgm:spPr/>
    </dgm:pt>
    <dgm:pt modelId="{1A01D1CE-E4E6-4F33-BE0F-35CBD1DEB10D}" type="sibTrans" cxnId="{FE16437D-3F51-4C34-BF79-B5137482B211}">
      <dgm:prSet/>
      <dgm:spPr/>
    </dgm:pt>
    <dgm:pt modelId="{15CBFC81-64D3-4394-A1BE-D990C8AFF21F}" type="pres">
      <dgm:prSet presAssocID="{661F39CE-A7C9-40E7-884A-DC894B3D11EB}" presName="linear" presStyleCnt="0">
        <dgm:presLayoutVars>
          <dgm:animLvl val="lvl"/>
          <dgm:resizeHandles val="exact"/>
        </dgm:presLayoutVars>
      </dgm:prSet>
      <dgm:spPr/>
    </dgm:pt>
    <dgm:pt modelId="{F8F71A83-EB66-4EC2-9107-F6D931F7E7C6}" type="pres">
      <dgm:prSet presAssocID="{86530F0D-E196-4A28-A22F-77C857AFD156}" presName="parentText" presStyleLbl="node1" presStyleIdx="0" presStyleCnt="1">
        <dgm:presLayoutVars>
          <dgm:chMax val="0"/>
          <dgm:bulletEnabled val="1"/>
        </dgm:presLayoutVars>
      </dgm:prSet>
      <dgm:spPr/>
    </dgm:pt>
    <dgm:pt modelId="{C47A9AB6-81F0-462B-9C22-C7940220FB5A}" type="pres">
      <dgm:prSet presAssocID="{86530F0D-E196-4A28-A22F-77C857AFD156}" presName="childText" presStyleLbl="revTx" presStyleIdx="0" presStyleCnt="1">
        <dgm:presLayoutVars>
          <dgm:bulletEnabled val="1"/>
        </dgm:presLayoutVars>
      </dgm:prSet>
      <dgm:spPr/>
    </dgm:pt>
  </dgm:ptLst>
  <dgm:cxnLst>
    <dgm:cxn modelId="{AA597015-9F1F-4F51-9F10-7AD4135843BA}" type="presOf" srcId="{D04E8832-39E3-4ED8-AB85-3C2A1832F8A7}" destId="{C47A9AB6-81F0-462B-9C22-C7940220FB5A}" srcOrd="0" destOrd="0" presId="urn:microsoft.com/office/officeart/2005/8/layout/vList2"/>
    <dgm:cxn modelId="{DB8C323D-368D-4EB7-9E38-C8487C034B9E}" srcId="{86530F0D-E196-4A28-A22F-77C857AFD156}" destId="{3F87E9CF-DF6E-44AB-BB80-E6EE74D0CBA6}" srcOrd="2" destOrd="0" parTransId="{04B5DF68-0B3E-4482-9158-C5A90ED9B0E8}" sibTransId="{5144A920-6B70-4080-8545-BC40C3F5B87F}"/>
    <dgm:cxn modelId="{01D9CF52-6968-452C-8FD4-95023FF1057F}" type="presOf" srcId="{661F39CE-A7C9-40E7-884A-DC894B3D11EB}" destId="{15CBFC81-64D3-4394-A1BE-D990C8AFF21F}" srcOrd="0" destOrd="0" presId="urn:microsoft.com/office/officeart/2005/8/layout/vList2"/>
    <dgm:cxn modelId="{FE16437D-3F51-4C34-BF79-B5137482B211}" srcId="{86530F0D-E196-4A28-A22F-77C857AFD156}" destId="{CD675AEE-AEE7-45A5-9CC2-D43DB311B812}" srcOrd="1" destOrd="0" parTransId="{4AB2359E-EE24-4776-9C45-71F8E7268205}" sibTransId="{1A01D1CE-E4E6-4F33-BE0F-35CBD1DEB10D}"/>
    <dgm:cxn modelId="{999B149F-6CE6-4F97-AD95-6E8F2AF1400B}" type="presOf" srcId="{3F87E9CF-DF6E-44AB-BB80-E6EE74D0CBA6}" destId="{C47A9AB6-81F0-462B-9C22-C7940220FB5A}" srcOrd="0" destOrd="2" presId="urn:microsoft.com/office/officeart/2005/8/layout/vList2"/>
    <dgm:cxn modelId="{994D35A2-79DC-4A1D-B8FB-AC69155980CE}" type="presOf" srcId="{86530F0D-E196-4A28-A22F-77C857AFD156}" destId="{F8F71A83-EB66-4EC2-9107-F6D931F7E7C6}" srcOrd="0" destOrd="0" presId="urn:microsoft.com/office/officeart/2005/8/layout/vList2"/>
    <dgm:cxn modelId="{70EA38B9-069B-4DC8-918C-9C5811D1CC1B}" srcId="{86530F0D-E196-4A28-A22F-77C857AFD156}" destId="{D04E8832-39E3-4ED8-AB85-3C2A1832F8A7}" srcOrd="0" destOrd="0" parTransId="{4A501FE8-3CA5-4FFC-BA3F-66CF4E806056}" sibTransId="{F7AB2C21-538B-4E28-8411-F601A352822D}"/>
    <dgm:cxn modelId="{42E0ADBF-4A67-4112-B482-8CDD11E9B478}" type="presOf" srcId="{CD675AEE-AEE7-45A5-9CC2-D43DB311B812}" destId="{C47A9AB6-81F0-462B-9C22-C7940220FB5A}" srcOrd="0" destOrd="1" presId="urn:microsoft.com/office/officeart/2005/8/layout/vList2"/>
    <dgm:cxn modelId="{5640B9DC-4765-44DA-9EC0-05C0272A81E7}" srcId="{661F39CE-A7C9-40E7-884A-DC894B3D11EB}" destId="{86530F0D-E196-4A28-A22F-77C857AFD156}" srcOrd="0" destOrd="0" parTransId="{5AE7DE78-3CC8-4276-9584-4178BBEE25C3}" sibTransId="{04AC9331-E6F0-4870-AC88-97A59513EC00}"/>
    <dgm:cxn modelId="{F1C2E220-7CD0-4088-A1F0-14A9315834E4}" type="presParOf" srcId="{15CBFC81-64D3-4394-A1BE-D990C8AFF21F}" destId="{F8F71A83-EB66-4EC2-9107-F6D931F7E7C6}" srcOrd="0" destOrd="0" presId="urn:microsoft.com/office/officeart/2005/8/layout/vList2"/>
    <dgm:cxn modelId="{F7EE7FE1-8698-435F-ACED-C78C17C0B9F8}" type="presParOf" srcId="{15CBFC81-64D3-4394-A1BE-D990C8AFF21F}" destId="{C47A9AB6-81F0-462B-9C22-C7940220FB5A}"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2E3AE49-9EBC-48F8-9832-8B7C2F9CDF4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t-IT"/>
        </a:p>
      </dgm:t>
    </dgm:pt>
    <dgm:pt modelId="{760A77CF-D16C-4014-8726-C46FA4F4EF23}">
      <dgm:prSet phldrT="[Testo]"/>
      <dgm:spPr/>
      <dgm:t>
        <a:bodyPr/>
        <a:lstStyle/>
        <a:p>
          <a:r>
            <a:rPr lang="it-IT" i="0" dirty="0"/>
            <a:t>Paulo </a:t>
          </a:r>
          <a:r>
            <a:rPr lang="it-IT" i="0" dirty="0" err="1"/>
            <a:t>Freire</a:t>
          </a:r>
          <a:r>
            <a:rPr lang="it-IT" i="0" dirty="0"/>
            <a:t>, Antonio </a:t>
          </a:r>
          <a:r>
            <a:rPr lang="it-IT" i="0" dirty="0" err="1"/>
            <a:t>Faundez</a:t>
          </a:r>
          <a:r>
            <a:rPr lang="it-IT" i="1" dirty="0"/>
            <a:t>, Por </a:t>
          </a:r>
          <a:r>
            <a:rPr lang="it-IT" i="1" dirty="0" err="1"/>
            <a:t>uma</a:t>
          </a:r>
          <a:r>
            <a:rPr lang="it-IT" i="1" dirty="0"/>
            <a:t> pedagogia da </a:t>
          </a:r>
          <a:r>
            <a:rPr lang="it-IT" i="1" dirty="0" err="1"/>
            <a:t>pergunta</a:t>
          </a:r>
          <a:r>
            <a:rPr lang="it-IT" dirty="0"/>
            <a:t>, 1985</a:t>
          </a:r>
        </a:p>
      </dgm:t>
    </dgm:pt>
    <dgm:pt modelId="{C9A7B94B-E85F-4245-A1D9-9D9F5C744664}" type="parTrans" cxnId="{5A374CE4-A420-4EEF-AD82-F282DB747993}">
      <dgm:prSet/>
      <dgm:spPr/>
      <dgm:t>
        <a:bodyPr/>
        <a:lstStyle/>
        <a:p>
          <a:endParaRPr lang="it-IT"/>
        </a:p>
      </dgm:t>
    </dgm:pt>
    <dgm:pt modelId="{CDAFFE7E-AA65-414A-A038-3432B90653B7}" type="sibTrans" cxnId="{5A374CE4-A420-4EEF-AD82-F282DB747993}">
      <dgm:prSet/>
      <dgm:spPr/>
      <dgm:t>
        <a:bodyPr/>
        <a:lstStyle/>
        <a:p>
          <a:endParaRPr lang="it-IT"/>
        </a:p>
      </dgm:t>
    </dgm:pt>
    <dgm:pt modelId="{C63706AB-8B80-41F5-B8CB-DBEB80607DBE}">
      <dgm:prSet phldrT="[Testo]"/>
      <dgm:spPr/>
      <dgm:t>
        <a:bodyPr/>
        <a:lstStyle/>
        <a:p>
          <a:pPr algn="just"/>
          <a:r>
            <a:rPr lang="it-IT" dirty="0"/>
            <a:t>In questo scritto è soprattutto </a:t>
          </a:r>
          <a:r>
            <a:rPr lang="it-IT" dirty="0" err="1"/>
            <a:t>Faundez</a:t>
          </a:r>
          <a:r>
            <a:rPr lang="it-IT" dirty="0"/>
            <a:t> ad affrontare temi gramsciani: il pensiero dell’autore italiano influenza in modo forte una forma di materialismo dialettico affermatasi in America Latina, con l’idea della non separazione tra intellettuali e realtà sociale e tra concetto e realtà concreta. </a:t>
          </a:r>
        </a:p>
      </dgm:t>
    </dgm:pt>
    <dgm:pt modelId="{C5E0486C-F36D-40C4-B58E-6EBCC752A538}" type="parTrans" cxnId="{6D7F1422-5EB2-4CE1-AB58-786C32D6C7FF}">
      <dgm:prSet/>
      <dgm:spPr/>
      <dgm:t>
        <a:bodyPr/>
        <a:lstStyle/>
        <a:p>
          <a:endParaRPr lang="it-IT"/>
        </a:p>
      </dgm:t>
    </dgm:pt>
    <dgm:pt modelId="{00CDDD45-CEBA-4567-B42E-6F19DBA392DD}" type="sibTrans" cxnId="{6D7F1422-5EB2-4CE1-AB58-786C32D6C7FF}">
      <dgm:prSet/>
      <dgm:spPr/>
      <dgm:t>
        <a:bodyPr/>
        <a:lstStyle/>
        <a:p>
          <a:endParaRPr lang="it-IT"/>
        </a:p>
      </dgm:t>
    </dgm:pt>
    <dgm:pt modelId="{EE046EC2-FAC3-4CBE-945E-F590A3157034}">
      <dgm:prSet/>
      <dgm:spPr/>
      <dgm:t>
        <a:bodyPr/>
        <a:lstStyle/>
        <a:p>
          <a:pPr algn="just"/>
          <a:r>
            <a:rPr lang="it-IT" dirty="0" err="1"/>
            <a:t>Freire</a:t>
          </a:r>
          <a:r>
            <a:rPr lang="it-IT" dirty="0"/>
            <a:t> riprende il discorso per orientarlo verso una direzione politica, difendendo l’idea per cui l’intellettuale deve orientare il suo compito in senso pedagogico/politico</a:t>
          </a:r>
        </a:p>
      </dgm:t>
    </dgm:pt>
    <dgm:pt modelId="{4DA16FE6-F751-41AD-83D9-3ED1EB63E215}" type="parTrans" cxnId="{781BCDF2-20F1-45B1-A4D9-522D847D70BF}">
      <dgm:prSet/>
      <dgm:spPr/>
      <dgm:t>
        <a:bodyPr/>
        <a:lstStyle/>
        <a:p>
          <a:endParaRPr lang="it-IT"/>
        </a:p>
      </dgm:t>
    </dgm:pt>
    <dgm:pt modelId="{233EBE48-D937-4A15-BADD-5CADDC6A5E6B}" type="sibTrans" cxnId="{781BCDF2-20F1-45B1-A4D9-522D847D70BF}">
      <dgm:prSet/>
      <dgm:spPr/>
      <dgm:t>
        <a:bodyPr/>
        <a:lstStyle/>
        <a:p>
          <a:endParaRPr lang="it-IT"/>
        </a:p>
      </dgm:t>
    </dgm:pt>
    <dgm:pt modelId="{FE338874-A1E4-417A-A913-5EB70A6D6B8B}">
      <dgm:prSet phldrT="[Testo]"/>
      <dgm:spPr/>
      <dgm:t>
        <a:bodyPr/>
        <a:lstStyle/>
        <a:p>
          <a:pPr algn="just"/>
          <a:r>
            <a:rPr lang="it-IT" dirty="0"/>
            <a:t>Gramsci, per </a:t>
          </a:r>
          <a:r>
            <a:rPr lang="it-IT" dirty="0" err="1"/>
            <a:t>Faundez</a:t>
          </a:r>
          <a:r>
            <a:rPr lang="it-IT" dirty="0"/>
            <a:t>, fu il vero traduttore del marxismo in Italia per la sua interpretazione antidogmatica, empiricamente calata nelle condizioni reali, giacché per essere autenticamente universali occorre essere nazionali, contro un vuoto cosmopolitismo.</a:t>
          </a:r>
        </a:p>
      </dgm:t>
    </dgm:pt>
    <dgm:pt modelId="{43E059B8-8448-40D0-B5D3-A039115193BF}" type="parTrans" cxnId="{92A441F4-9D7D-4D07-ADE8-7FD566360437}">
      <dgm:prSet/>
      <dgm:spPr/>
      <dgm:t>
        <a:bodyPr/>
        <a:lstStyle/>
        <a:p>
          <a:endParaRPr lang="it-IT"/>
        </a:p>
      </dgm:t>
    </dgm:pt>
    <dgm:pt modelId="{945DFF37-AAE8-468F-A0BC-44CF07C26F60}" type="sibTrans" cxnId="{92A441F4-9D7D-4D07-ADE8-7FD566360437}">
      <dgm:prSet/>
      <dgm:spPr/>
      <dgm:t>
        <a:bodyPr/>
        <a:lstStyle/>
        <a:p>
          <a:endParaRPr lang="it-IT"/>
        </a:p>
      </dgm:t>
    </dgm:pt>
    <dgm:pt modelId="{2E0F924D-8216-4E74-9AB6-CF1BE032C8CB}" type="pres">
      <dgm:prSet presAssocID="{52E3AE49-9EBC-48F8-9832-8B7C2F9CDF4E}" presName="linear" presStyleCnt="0">
        <dgm:presLayoutVars>
          <dgm:animLvl val="lvl"/>
          <dgm:resizeHandles val="exact"/>
        </dgm:presLayoutVars>
      </dgm:prSet>
      <dgm:spPr/>
    </dgm:pt>
    <dgm:pt modelId="{E4DC820E-F53D-432D-9B97-A0B76133381C}" type="pres">
      <dgm:prSet presAssocID="{760A77CF-D16C-4014-8726-C46FA4F4EF23}" presName="parentText" presStyleLbl="node1" presStyleIdx="0" presStyleCnt="1">
        <dgm:presLayoutVars>
          <dgm:chMax val="0"/>
          <dgm:bulletEnabled val="1"/>
        </dgm:presLayoutVars>
      </dgm:prSet>
      <dgm:spPr/>
    </dgm:pt>
    <dgm:pt modelId="{A18F2443-BBF2-4397-A07F-66A07B76F9E3}" type="pres">
      <dgm:prSet presAssocID="{760A77CF-D16C-4014-8726-C46FA4F4EF23}" presName="childText" presStyleLbl="revTx" presStyleIdx="0" presStyleCnt="1">
        <dgm:presLayoutVars>
          <dgm:bulletEnabled val="1"/>
        </dgm:presLayoutVars>
      </dgm:prSet>
      <dgm:spPr/>
    </dgm:pt>
  </dgm:ptLst>
  <dgm:cxnLst>
    <dgm:cxn modelId="{54502A20-2154-4D6A-AE8E-55718BED1432}" type="presOf" srcId="{760A77CF-D16C-4014-8726-C46FA4F4EF23}" destId="{E4DC820E-F53D-432D-9B97-A0B76133381C}" srcOrd="0" destOrd="0" presId="urn:microsoft.com/office/officeart/2005/8/layout/vList2"/>
    <dgm:cxn modelId="{6D7F1422-5EB2-4CE1-AB58-786C32D6C7FF}" srcId="{760A77CF-D16C-4014-8726-C46FA4F4EF23}" destId="{C63706AB-8B80-41F5-B8CB-DBEB80607DBE}" srcOrd="0" destOrd="0" parTransId="{C5E0486C-F36D-40C4-B58E-6EBCC752A538}" sibTransId="{00CDDD45-CEBA-4567-B42E-6F19DBA392DD}"/>
    <dgm:cxn modelId="{B091079B-EFEF-4FB9-9D21-C3311592D3A4}" type="presOf" srcId="{FE338874-A1E4-417A-A913-5EB70A6D6B8B}" destId="{A18F2443-BBF2-4397-A07F-66A07B76F9E3}" srcOrd="0" destOrd="1" presId="urn:microsoft.com/office/officeart/2005/8/layout/vList2"/>
    <dgm:cxn modelId="{056746B5-8175-4797-8ECE-51A482E22490}" type="presOf" srcId="{52E3AE49-9EBC-48F8-9832-8B7C2F9CDF4E}" destId="{2E0F924D-8216-4E74-9AB6-CF1BE032C8CB}" srcOrd="0" destOrd="0" presId="urn:microsoft.com/office/officeart/2005/8/layout/vList2"/>
    <dgm:cxn modelId="{EE78B6B9-43F2-486B-9E89-29335BD410BA}" type="presOf" srcId="{C63706AB-8B80-41F5-B8CB-DBEB80607DBE}" destId="{A18F2443-BBF2-4397-A07F-66A07B76F9E3}" srcOrd="0" destOrd="0" presId="urn:microsoft.com/office/officeart/2005/8/layout/vList2"/>
    <dgm:cxn modelId="{5A374CE4-A420-4EEF-AD82-F282DB747993}" srcId="{52E3AE49-9EBC-48F8-9832-8B7C2F9CDF4E}" destId="{760A77CF-D16C-4014-8726-C46FA4F4EF23}" srcOrd="0" destOrd="0" parTransId="{C9A7B94B-E85F-4245-A1D9-9D9F5C744664}" sibTransId="{CDAFFE7E-AA65-414A-A038-3432B90653B7}"/>
    <dgm:cxn modelId="{2A27BFE4-88A0-41A0-ACC1-750CA7559079}" type="presOf" srcId="{EE046EC2-FAC3-4CBE-945E-F590A3157034}" destId="{A18F2443-BBF2-4397-A07F-66A07B76F9E3}" srcOrd="0" destOrd="2" presId="urn:microsoft.com/office/officeart/2005/8/layout/vList2"/>
    <dgm:cxn modelId="{781BCDF2-20F1-45B1-A4D9-522D847D70BF}" srcId="{760A77CF-D16C-4014-8726-C46FA4F4EF23}" destId="{EE046EC2-FAC3-4CBE-945E-F590A3157034}" srcOrd="2" destOrd="0" parTransId="{4DA16FE6-F751-41AD-83D9-3ED1EB63E215}" sibTransId="{233EBE48-D937-4A15-BADD-5CADDC6A5E6B}"/>
    <dgm:cxn modelId="{92A441F4-9D7D-4D07-ADE8-7FD566360437}" srcId="{760A77CF-D16C-4014-8726-C46FA4F4EF23}" destId="{FE338874-A1E4-417A-A913-5EB70A6D6B8B}" srcOrd="1" destOrd="0" parTransId="{43E059B8-8448-40D0-B5D3-A039115193BF}" sibTransId="{945DFF37-AAE8-468F-A0BC-44CF07C26F60}"/>
    <dgm:cxn modelId="{587F7071-21E9-4F9A-A74B-1AE397D0FE10}" type="presParOf" srcId="{2E0F924D-8216-4E74-9AB6-CF1BE032C8CB}" destId="{E4DC820E-F53D-432D-9B97-A0B76133381C}" srcOrd="0" destOrd="0" presId="urn:microsoft.com/office/officeart/2005/8/layout/vList2"/>
    <dgm:cxn modelId="{743DF946-5E76-47C5-B5D8-C5A5980FC632}" type="presParOf" srcId="{2E0F924D-8216-4E74-9AB6-CF1BE032C8CB}" destId="{A18F2443-BBF2-4397-A07F-66A07B76F9E3}"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CB38BF2-5855-425E-B42F-305F2B09971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t-IT"/>
        </a:p>
      </dgm:t>
    </dgm:pt>
    <dgm:pt modelId="{4AA61ED9-3B91-4D2B-94B1-3C6B025DAB75}">
      <dgm:prSet phldrT="[Testo]"/>
      <dgm:spPr/>
      <dgm:t>
        <a:bodyPr/>
        <a:lstStyle/>
        <a:p>
          <a:r>
            <a:rPr lang="it-IT" dirty="0" err="1"/>
            <a:t>Myles</a:t>
          </a:r>
          <a:r>
            <a:rPr lang="it-IT" dirty="0"/>
            <a:t> </a:t>
          </a:r>
          <a:r>
            <a:rPr lang="it-IT" dirty="0" err="1"/>
            <a:t>Horton,Paulo</a:t>
          </a:r>
          <a:r>
            <a:rPr lang="it-IT" dirty="0"/>
            <a:t> </a:t>
          </a:r>
          <a:r>
            <a:rPr lang="it-IT" dirty="0" err="1"/>
            <a:t>Freire</a:t>
          </a:r>
          <a:r>
            <a:rPr lang="it-IT" dirty="0"/>
            <a:t>, </a:t>
          </a:r>
          <a:r>
            <a:rPr lang="it-IT" dirty="0" err="1"/>
            <a:t>We</a:t>
          </a:r>
          <a:r>
            <a:rPr lang="it-IT" dirty="0"/>
            <a:t> Make The Road By </a:t>
          </a:r>
          <a:r>
            <a:rPr lang="it-IT" dirty="0" err="1"/>
            <a:t>Walking</a:t>
          </a:r>
          <a:r>
            <a:rPr lang="it-IT" dirty="0"/>
            <a:t>, 1990</a:t>
          </a:r>
        </a:p>
      </dgm:t>
    </dgm:pt>
    <dgm:pt modelId="{08909226-05B0-4E62-A4D6-5ED2ECF589CA}" type="parTrans" cxnId="{88172C72-182B-4DB9-90A6-090508F0FD1B}">
      <dgm:prSet/>
      <dgm:spPr/>
      <dgm:t>
        <a:bodyPr/>
        <a:lstStyle/>
        <a:p>
          <a:endParaRPr lang="it-IT"/>
        </a:p>
      </dgm:t>
    </dgm:pt>
    <dgm:pt modelId="{78A7FC4B-48DB-43B4-9985-93AB6B326277}" type="sibTrans" cxnId="{88172C72-182B-4DB9-90A6-090508F0FD1B}">
      <dgm:prSet/>
      <dgm:spPr/>
      <dgm:t>
        <a:bodyPr/>
        <a:lstStyle/>
        <a:p>
          <a:endParaRPr lang="it-IT"/>
        </a:p>
      </dgm:t>
    </dgm:pt>
    <dgm:pt modelId="{0DF614FC-F130-48EA-87EE-C9784DACCC47}">
      <dgm:prSet/>
      <dgm:spPr/>
      <dgm:t>
        <a:bodyPr/>
        <a:lstStyle/>
        <a:p>
          <a:pPr algn="just"/>
          <a:r>
            <a:rPr lang="it-IT" dirty="0"/>
            <a:t>«Non posso semplicemente suggerire agli studenti di leggere Gramsci. Mi sento obbligato a dire qualcosa sul tempo e lo spazio di Gramsci. Non posso tradurre semplicemente Gramsci in Portoghese, perché, al fine di fare tale traduzione, per me è necessario comprendere il contesto nel quale egli scriveva e pensava».</a:t>
          </a:r>
        </a:p>
      </dgm:t>
    </dgm:pt>
    <dgm:pt modelId="{816E016C-85E0-4950-B297-55187A5BFBB2}" type="parTrans" cxnId="{7B1524CE-25C5-409F-B77A-BE447694F7A0}">
      <dgm:prSet/>
      <dgm:spPr/>
      <dgm:t>
        <a:bodyPr/>
        <a:lstStyle/>
        <a:p>
          <a:endParaRPr lang="it-IT"/>
        </a:p>
      </dgm:t>
    </dgm:pt>
    <dgm:pt modelId="{CD104796-B63B-4300-A32C-36DE124CAA82}" type="sibTrans" cxnId="{7B1524CE-25C5-409F-B77A-BE447694F7A0}">
      <dgm:prSet/>
      <dgm:spPr/>
      <dgm:t>
        <a:bodyPr/>
        <a:lstStyle/>
        <a:p>
          <a:endParaRPr lang="it-IT"/>
        </a:p>
      </dgm:t>
    </dgm:pt>
    <dgm:pt modelId="{406FB920-BFBE-41D7-9E47-F42CAA036CC5}">
      <dgm:prSet phldrT="[Testo]"/>
      <dgm:spPr/>
      <dgm:t>
        <a:bodyPr/>
        <a:lstStyle/>
        <a:p>
          <a:pPr algn="just"/>
          <a:r>
            <a:rPr lang="it-IT" dirty="0" err="1"/>
            <a:t>Freire</a:t>
          </a:r>
          <a:r>
            <a:rPr lang="it-IT" dirty="0"/>
            <a:t> rappresenta Gramsci come lettura relativa alla sua formazione; i libri sono testo e contesto e gli scritti gramsciani sono stati capaci di dare a </a:t>
          </a:r>
          <a:r>
            <a:rPr lang="it-IT" dirty="0" err="1"/>
            <a:t>Freire</a:t>
          </a:r>
          <a:r>
            <a:rPr lang="it-IT" dirty="0"/>
            <a:t> una base teorica per </a:t>
          </a:r>
          <a:r>
            <a:rPr lang="it-IT" i="1" dirty="0"/>
            <a:t>comprendere meglio </a:t>
          </a:r>
          <a:r>
            <a:rPr lang="it-IT" dirty="0"/>
            <a:t>la propria azione</a:t>
          </a:r>
        </a:p>
      </dgm:t>
    </dgm:pt>
    <dgm:pt modelId="{4824BF74-7B7F-45E2-BFB0-50B64CFF2F92}" type="parTrans" cxnId="{7C0C5F87-569C-4351-B9BC-54D793B651A7}">
      <dgm:prSet/>
      <dgm:spPr/>
      <dgm:t>
        <a:bodyPr/>
        <a:lstStyle/>
        <a:p>
          <a:endParaRPr lang="it-IT"/>
        </a:p>
      </dgm:t>
    </dgm:pt>
    <dgm:pt modelId="{4E6029AE-201E-4088-9C23-C7FC376FE011}" type="sibTrans" cxnId="{7C0C5F87-569C-4351-B9BC-54D793B651A7}">
      <dgm:prSet/>
      <dgm:spPr/>
      <dgm:t>
        <a:bodyPr/>
        <a:lstStyle/>
        <a:p>
          <a:endParaRPr lang="it-IT"/>
        </a:p>
      </dgm:t>
    </dgm:pt>
    <dgm:pt modelId="{8740D14A-82A3-448B-B9FF-572F78A9B69A}">
      <dgm:prSet phldrT="[Testo]"/>
      <dgm:spPr/>
      <dgm:t>
        <a:bodyPr/>
        <a:lstStyle/>
        <a:p>
          <a:pPr algn="just"/>
          <a:r>
            <a:rPr lang="it-IT" dirty="0"/>
            <a:t>«Quando leggo Gramsci, </a:t>
          </a:r>
          <a:r>
            <a:rPr lang="it-IT" dirty="0" err="1"/>
            <a:t>Vigotsky</a:t>
          </a:r>
          <a:r>
            <a:rPr lang="it-IT" dirty="0"/>
            <a:t> o </a:t>
          </a:r>
          <a:r>
            <a:rPr lang="it-IT" dirty="0" err="1"/>
            <a:t>Giroux</a:t>
          </a:r>
          <a:r>
            <a:rPr lang="it-IT" dirty="0"/>
            <a:t>, quando leggevo il tuo scritto stamane, ero e sono in cerca di una certa forma di bellezza, che poi coincide con il sapere che traggo dalla lettura».</a:t>
          </a:r>
        </a:p>
      </dgm:t>
    </dgm:pt>
    <dgm:pt modelId="{351810C2-E513-444D-A51C-3C6E5A5B4DC3}" type="parTrans" cxnId="{3E9C5700-1A31-48F5-96FE-FAA8C24A2C6C}">
      <dgm:prSet/>
      <dgm:spPr/>
      <dgm:t>
        <a:bodyPr/>
        <a:lstStyle/>
        <a:p>
          <a:endParaRPr lang="it-IT"/>
        </a:p>
      </dgm:t>
    </dgm:pt>
    <dgm:pt modelId="{BEA85EF6-CF80-4AE2-A2B5-E002518729AA}" type="sibTrans" cxnId="{3E9C5700-1A31-48F5-96FE-FAA8C24A2C6C}">
      <dgm:prSet/>
      <dgm:spPr/>
      <dgm:t>
        <a:bodyPr/>
        <a:lstStyle/>
        <a:p>
          <a:endParaRPr lang="it-IT"/>
        </a:p>
      </dgm:t>
    </dgm:pt>
    <dgm:pt modelId="{04F6B516-B005-4A59-BACC-64E7397DC5EC}" type="pres">
      <dgm:prSet presAssocID="{4CB38BF2-5855-425E-B42F-305F2B099711}" presName="linear" presStyleCnt="0">
        <dgm:presLayoutVars>
          <dgm:animLvl val="lvl"/>
          <dgm:resizeHandles val="exact"/>
        </dgm:presLayoutVars>
      </dgm:prSet>
      <dgm:spPr/>
    </dgm:pt>
    <dgm:pt modelId="{C97D582B-0E90-44B9-8DF9-90665A920834}" type="pres">
      <dgm:prSet presAssocID="{4AA61ED9-3B91-4D2B-94B1-3C6B025DAB75}" presName="parentText" presStyleLbl="node1" presStyleIdx="0" presStyleCnt="1">
        <dgm:presLayoutVars>
          <dgm:chMax val="0"/>
          <dgm:bulletEnabled val="1"/>
        </dgm:presLayoutVars>
      </dgm:prSet>
      <dgm:spPr/>
    </dgm:pt>
    <dgm:pt modelId="{75AA63F2-BE9B-448C-8209-0B8DFFBD535A}" type="pres">
      <dgm:prSet presAssocID="{4AA61ED9-3B91-4D2B-94B1-3C6B025DAB75}" presName="childText" presStyleLbl="revTx" presStyleIdx="0" presStyleCnt="1">
        <dgm:presLayoutVars>
          <dgm:bulletEnabled val="1"/>
        </dgm:presLayoutVars>
      </dgm:prSet>
      <dgm:spPr/>
    </dgm:pt>
  </dgm:ptLst>
  <dgm:cxnLst>
    <dgm:cxn modelId="{3E9C5700-1A31-48F5-96FE-FAA8C24A2C6C}" srcId="{4AA61ED9-3B91-4D2B-94B1-3C6B025DAB75}" destId="{8740D14A-82A3-448B-B9FF-572F78A9B69A}" srcOrd="1" destOrd="0" parTransId="{351810C2-E513-444D-A51C-3C6E5A5B4DC3}" sibTransId="{BEA85EF6-CF80-4AE2-A2B5-E002518729AA}"/>
    <dgm:cxn modelId="{CFEA4D10-EF02-42BE-BB72-6AEB80E49D59}" type="presOf" srcId="{4CB38BF2-5855-425E-B42F-305F2B099711}" destId="{04F6B516-B005-4A59-BACC-64E7397DC5EC}" srcOrd="0" destOrd="0" presId="urn:microsoft.com/office/officeart/2005/8/layout/vList2"/>
    <dgm:cxn modelId="{F08F3325-FC6A-464E-BED1-46FE35771FC1}" type="presOf" srcId="{8740D14A-82A3-448B-B9FF-572F78A9B69A}" destId="{75AA63F2-BE9B-448C-8209-0B8DFFBD535A}" srcOrd="0" destOrd="1" presId="urn:microsoft.com/office/officeart/2005/8/layout/vList2"/>
    <dgm:cxn modelId="{88172C72-182B-4DB9-90A6-090508F0FD1B}" srcId="{4CB38BF2-5855-425E-B42F-305F2B099711}" destId="{4AA61ED9-3B91-4D2B-94B1-3C6B025DAB75}" srcOrd="0" destOrd="0" parTransId="{08909226-05B0-4E62-A4D6-5ED2ECF589CA}" sibTransId="{78A7FC4B-48DB-43B4-9985-93AB6B326277}"/>
    <dgm:cxn modelId="{7C0C5F87-569C-4351-B9BC-54D793B651A7}" srcId="{4AA61ED9-3B91-4D2B-94B1-3C6B025DAB75}" destId="{406FB920-BFBE-41D7-9E47-F42CAA036CC5}" srcOrd="0" destOrd="0" parTransId="{4824BF74-7B7F-45E2-BFB0-50B64CFF2F92}" sibTransId="{4E6029AE-201E-4088-9C23-C7FC376FE011}"/>
    <dgm:cxn modelId="{7B1524CE-25C5-409F-B77A-BE447694F7A0}" srcId="{4AA61ED9-3B91-4D2B-94B1-3C6B025DAB75}" destId="{0DF614FC-F130-48EA-87EE-C9784DACCC47}" srcOrd="2" destOrd="0" parTransId="{816E016C-85E0-4950-B297-55187A5BFBB2}" sibTransId="{CD104796-B63B-4300-A32C-36DE124CAA82}"/>
    <dgm:cxn modelId="{D7D771E0-616F-469C-BF4D-4D65851D0DA8}" type="presOf" srcId="{4AA61ED9-3B91-4D2B-94B1-3C6B025DAB75}" destId="{C97D582B-0E90-44B9-8DF9-90665A920834}" srcOrd="0" destOrd="0" presId="urn:microsoft.com/office/officeart/2005/8/layout/vList2"/>
    <dgm:cxn modelId="{FA2DDFE1-F3D7-46F3-98AE-979E01FD1D19}" type="presOf" srcId="{406FB920-BFBE-41D7-9E47-F42CAA036CC5}" destId="{75AA63F2-BE9B-448C-8209-0B8DFFBD535A}" srcOrd="0" destOrd="0" presId="urn:microsoft.com/office/officeart/2005/8/layout/vList2"/>
    <dgm:cxn modelId="{455F7EEF-9DBC-46B3-946E-B2D1F8C1E4FE}" type="presOf" srcId="{0DF614FC-F130-48EA-87EE-C9784DACCC47}" destId="{75AA63F2-BE9B-448C-8209-0B8DFFBD535A}" srcOrd="0" destOrd="2" presId="urn:microsoft.com/office/officeart/2005/8/layout/vList2"/>
    <dgm:cxn modelId="{B6B5434B-080B-4A7C-9C9C-80A7D9388C63}" type="presParOf" srcId="{04F6B516-B005-4A59-BACC-64E7397DC5EC}" destId="{C97D582B-0E90-44B9-8DF9-90665A920834}" srcOrd="0" destOrd="0" presId="urn:microsoft.com/office/officeart/2005/8/layout/vList2"/>
    <dgm:cxn modelId="{DB6AF42B-630E-435B-ABB9-0D455B956EE9}" type="presParOf" srcId="{04F6B516-B005-4A59-BACC-64E7397DC5EC}" destId="{75AA63F2-BE9B-448C-8209-0B8DFFBD535A}"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F9D1FD6-DE79-43D8-B84C-8319365E6B6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t-IT"/>
        </a:p>
      </dgm:t>
    </dgm:pt>
    <dgm:pt modelId="{42CF3070-305E-497F-B00D-B7949840ACE1}">
      <dgm:prSet/>
      <dgm:spPr/>
      <dgm:t>
        <a:bodyPr/>
        <a:lstStyle/>
        <a:p>
          <a:pPr algn="just"/>
          <a:r>
            <a:rPr lang="it-IT" dirty="0"/>
            <a:t>Il Movimento dei  Contadini Senza Terra e in generale, l’educazione popolare brasiliana, è ispirata a una rilettura di Gramsci (</a:t>
          </a:r>
          <a:r>
            <a:rPr lang="it-IT" dirty="0" err="1"/>
            <a:t>Leher</a:t>
          </a:r>
          <a:r>
            <a:rPr lang="it-IT" dirty="0"/>
            <a:t> e Vittoria)</a:t>
          </a:r>
        </a:p>
      </dgm:t>
    </dgm:pt>
    <dgm:pt modelId="{3759E9BC-C9C0-4022-949B-1F05F7EB5627}" type="parTrans" cxnId="{D96B04A8-29DA-4625-A350-B7A557853EAF}">
      <dgm:prSet/>
      <dgm:spPr/>
      <dgm:t>
        <a:bodyPr/>
        <a:lstStyle/>
        <a:p>
          <a:endParaRPr lang="it-IT"/>
        </a:p>
      </dgm:t>
    </dgm:pt>
    <dgm:pt modelId="{78012B4E-7B61-48D3-8C94-FA47EF2B363D}" type="sibTrans" cxnId="{D96B04A8-29DA-4625-A350-B7A557853EAF}">
      <dgm:prSet/>
      <dgm:spPr/>
      <dgm:t>
        <a:bodyPr/>
        <a:lstStyle/>
        <a:p>
          <a:endParaRPr lang="it-IT"/>
        </a:p>
      </dgm:t>
    </dgm:pt>
    <dgm:pt modelId="{68FE4582-A436-4B93-A5EC-64266244E3DE}">
      <dgm:prSet/>
      <dgm:spPr/>
      <dgm:t>
        <a:bodyPr/>
        <a:lstStyle/>
        <a:p>
          <a:pPr algn="just"/>
          <a:r>
            <a:rPr lang="it-IT" dirty="0"/>
            <a:t>Nell’introduzione della </a:t>
          </a:r>
          <a:r>
            <a:rPr lang="it-IT" i="1" dirty="0"/>
            <a:t>Pedagogia degli Oppressi </a:t>
          </a:r>
          <a:r>
            <a:rPr lang="it-IT" dirty="0"/>
            <a:t>in Italia, all’inizio degli anni Settanta, si sottolineò l’affinità tra il pensiero di Gramsci e quello di </a:t>
          </a:r>
          <a:r>
            <a:rPr lang="it-IT" dirty="0" err="1"/>
            <a:t>Freire</a:t>
          </a:r>
          <a:r>
            <a:rPr lang="it-IT" dirty="0"/>
            <a:t>, rispetto a una coincidenza tra ”Educatore militante” e intellettuale organico, nella lettura del processo educativo trasformativo</a:t>
          </a:r>
        </a:p>
      </dgm:t>
    </dgm:pt>
    <dgm:pt modelId="{28BBFA73-C476-4454-9C3B-1BB6E1050B2C}" type="parTrans" cxnId="{11BBADF4-9564-469E-9F6B-B5D76530AAEB}">
      <dgm:prSet/>
      <dgm:spPr/>
      <dgm:t>
        <a:bodyPr/>
        <a:lstStyle/>
        <a:p>
          <a:endParaRPr lang="it-IT"/>
        </a:p>
      </dgm:t>
    </dgm:pt>
    <dgm:pt modelId="{2FE1E632-DEA5-47D9-8C03-F366D58AF7CD}" type="sibTrans" cxnId="{11BBADF4-9564-469E-9F6B-B5D76530AAEB}">
      <dgm:prSet/>
      <dgm:spPr/>
      <dgm:t>
        <a:bodyPr/>
        <a:lstStyle/>
        <a:p>
          <a:endParaRPr lang="it-IT"/>
        </a:p>
      </dgm:t>
    </dgm:pt>
    <dgm:pt modelId="{8B38FCAA-9C35-477C-B3B7-AB013B19C18D}">
      <dgm:prSet/>
      <dgm:spPr/>
      <dgm:t>
        <a:bodyPr/>
        <a:lstStyle/>
        <a:p>
          <a:pPr algn="just"/>
          <a:r>
            <a:rPr lang="it-IT" dirty="0"/>
            <a:t>G. Gutierrez, fautore della Teologia della Liberazione, accosta l’opera gramsciana a quella che, con l’aiuto di P. </a:t>
          </a:r>
          <a:r>
            <a:rPr lang="it-IT" dirty="0" err="1"/>
            <a:t>Freire</a:t>
          </a:r>
          <a:r>
            <a:rPr lang="it-IT" dirty="0"/>
            <a:t>, fecero anche i teologi sudamericani: avvicinare la dottrina ecclesiastica al popolo, incarnarla nei suoi obiettivi politico/sociali, così come Gramsci fece con la filosofia (seguendo Marx). </a:t>
          </a:r>
        </a:p>
      </dgm:t>
    </dgm:pt>
    <dgm:pt modelId="{B7EA9E46-539F-4988-8DF8-03CD2F4CA99C}" type="parTrans" cxnId="{2227D71C-F9BC-48CA-AAA2-1A9051D6081E}">
      <dgm:prSet/>
      <dgm:spPr/>
      <dgm:t>
        <a:bodyPr/>
        <a:lstStyle/>
        <a:p>
          <a:endParaRPr lang="it-IT"/>
        </a:p>
      </dgm:t>
    </dgm:pt>
    <dgm:pt modelId="{1C036FEA-A797-4D04-9701-F13BF85D2104}" type="sibTrans" cxnId="{2227D71C-F9BC-48CA-AAA2-1A9051D6081E}">
      <dgm:prSet/>
      <dgm:spPr/>
      <dgm:t>
        <a:bodyPr/>
        <a:lstStyle/>
        <a:p>
          <a:endParaRPr lang="it-IT"/>
        </a:p>
      </dgm:t>
    </dgm:pt>
    <dgm:pt modelId="{E9A83E87-CF2D-44BD-8949-27FB1A62603E}">
      <dgm:prSet/>
      <dgm:spPr/>
      <dgm:t>
        <a:bodyPr/>
        <a:lstStyle/>
        <a:p>
          <a:r>
            <a:rPr lang="it-IT" dirty="0"/>
            <a:t>Gramsci e </a:t>
          </a:r>
          <a:r>
            <a:rPr lang="it-IT" dirty="0" err="1"/>
            <a:t>Freire</a:t>
          </a:r>
          <a:r>
            <a:rPr lang="it-IT" dirty="0"/>
            <a:t> in America Latina</a:t>
          </a:r>
        </a:p>
      </dgm:t>
    </dgm:pt>
    <dgm:pt modelId="{CBF9320C-FDB3-4B59-B3A3-C95673F7BF21}" type="parTrans" cxnId="{03FFD56E-E745-4B12-BCF9-69BD1118B62D}">
      <dgm:prSet/>
      <dgm:spPr/>
      <dgm:t>
        <a:bodyPr/>
        <a:lstStyle/>
        <a:p>
          <a:endParaRPr lang="it-IT"/>
        </a:p>
      </dgm:t>
    </dgm:pt>
    <dgm:pt modelId="{D184E12F-A51B-45BE-BE10-31A8B16FDD2B}" type="sibTrans" cxnId="{03FFD56E-E745-4B12-BCF9-69BD1118B62D}">
      <dgm:prSet/>
      <dgm:spPr/>
      <dgm:t>
        <a:bodyPr/>
        <a:lstStyle/>
        <a:p>
          <a:endParaRPr lang="it-IT"/>
        </a:p>
      </dgm:t>
    </dgm:pt>
    <dgm:pt modelId="{98B4E992-37BB-4251-B8AF-A455E2B5CE1C}">
      <dgm:prSet/>
      <dgm:spPr/>
      <dgm:t>
        <a:bodyPr/>
        <a:lstStyle/>
        <a:p>
          <a:pPr algn="just"/>
          <a:r>
            <a:rPr lang="it-IT" dirty="0"/>
            <a:t>Studiosi brasiliani e argentini sottolineano gli obiettivi anti-egemonici della pedagogia </a:t>
          </a:r>
          <a:r>
            <a:rPr lang="it-IT" dirty="0" err="1"/>
            <a:t>freireiana</a:t>
          </a:r>
          <a:r>
            <a:rPr lang="it-IT" dirty="0"/>
            <a:t>, utilizzando, dunque, un lessico riferito a Gramsci; indicano nell’oscillazione tra direttività e spontaneità e tra  coercizione e consenso il problema pedagogico «irrisolto» comune ai due autori</a:t>
          </a:r>
        </a:p>
      </dgm:t>
    </dgm:pt>
    <dgm:pt modelId="{C494A218-9A8D-4968-9699-3C758343DE01}" type="parTrans" cxnId="{ECF11B7F-DA50-4932-B52C-1C63885F1EBA}">
      <dgm:prSet/>
      <dgm:spPr/>
      <dgm:t>
        <a:bodyPr/>
        <a:lstStyle/>
        <a:p>
          <a:endParaRPr lang="it-IT"/>
        </a:p>
      </dgm:t>
    </dgm:pt>
    <dgm:pt modelId="{23DCE4ED-F0C9-44E5-9FF0-29412D6EB1DA}" type="sibTrans" cxnId="{ECF11B7F-DA50-4932-B52C-1C63885F1EBA}">
      <dgm:prSet/>
      <dgm:spPr/>
      <dgm:t>
        <a:bodyPr/>
        <a:lstStyle/>
        <a:p>
          <a:endParaRPr lang="it-IT"/>
        </a:p>
      </dgm:t>
    </dgm:pt>
    <dgm:pt modelId="{756AADF2-629A-44EE-BD39-EA6CBC9C8F43}" type="pres">
      <dgm:prSet presAssocID="{8F9D1FD6-DE79-43D8-B84C-8319365E6B61}" presName="linear" presStyleCnt="0">
        <dgm:presLayoutVars>
          <dgm:animLvl val="lvl"/>
          <dgm:resizeHandles val="exact"/>
        </dgm:presLayoutVars>
      </dgm:prSet>
      <dgm:spPr/>
    </dgm:pt>
    <dgm:pt modelId="{87008EFA-DCDE-4D3B-BC9C-131913AF3A2A}" type="pres">
      <dgm:prSet presAssocID="{E9A83E87-CF2D-44BD-8949-27FB1A62603E}" presName="parentText" presStyleLbl="node1" presStyleIdx="0" presStyleCnt="1">
        <dgm:presLayoutVars>
          <dgm:chMax val="0"/>
          <dgm:bulletEnabled val="1"/>
        </dgm:presLayoutVars>
      </dgm:prSet>
      <dgm:spPr/>
    </dgm:pt>
    <dgm:pt modelId="{E2D5B368-7678-4B57-B7D4-D8C612DAB5A7}" type="pres">
      <dgm:prSet presAssocID="{E9A83E87-CF2D-44BD-8949-27FB1A62603E}" presName="childText" presStyleLbl="revTx" presStyleIdx="0" presStyleCnt="1">
        <dgm:presLayoutVars>
          <dgm:bulletEnabled val="1"/>
        </dgm:presLayoutVars>
      </dgm:prSet>
      <dgm:spPr/>
    </dgm:pt>
  </dgm:ptLst>
  <dgm:cxnLst>
    <dgm:cxn modelId="{97DBA001-CC66-414B-B15C-661003E00AF4}" type="presOf" srcId="{E9A83E87-CF2D-44BD-8949-27FB1A62603E}" destId="{87008EFA-DCDE-4D3B-BC9C-131913AF3A2A}" srcOrd="0" destOrd="0" presId="urn:microsoft.com/office/officeart/2005/8/layout/vList2"/>
    <dgm:cxn modelId="{2227D71C-F9BC-48CA-AAA2-1A9051D6081E}" srcId="{E9A83E87-CF2D-44BD-8949-27FB1A62603E}" destId="{8B38FCAA-9C35-477C-B3B7-AB013B19C18D}" srcOrd="2" destOrd="0" parTransId="{B7EA9E46-539F-4988-8DF8-03CD2F4CA99C}" sibTransId="{1C036FEA-A797-4D04-9701-F13BF85D2104}"/>
    <dgm:cxn modelId="{17EDDC2B-0285-42FC-97CA-10A2C2FF3847}" type="presOf" srcId="{68FE4582-A436-4B93-A5EC-64266244E3DE}" destId="{E2D5B368-7678-4B57-B7D4-D8C612DAB5A7}" srcOrd="0" destOrd="1" presId="urn:microsoft.com/office/officeart/2005/8/layout/vList2"/>
    <dgm:cxn modelId="{0C3E734E-4B54-4FAD-8AB9-362D48CF58A6}" type="presOf" srcId="{42CF3070-305E-497F-B00D-B7949840ACE1}" destId="{E2D5B368-7678-4B57-B7D4-D8C612DAB5A7}" srcOrd="0" destOrd="0" presId="urn:microsoft.com/office/officeart/2005/8/layout/vList2"/>
    <dgm:cxn modelId="{03FFD56E-E745-4B12-BCF9-69BD1118B62D}" srcId="{8F9D1FD6-DE79-43D8-B84C-8319365E6B61}" destId="{E9A83E87-CF2D-44BD-8949-27FB1A62603E}" srcOrd="0" destOrd="0" parTransId="{CBF9320C-FDB3-4B59-B3A3-C95673F7BF21}" sibTransId="{D184E12F-A51B-45BE-BE10-31A8B16FDD2B}"/>
    <dgm:cxn modelId="{ECF11B7F-DA50-4932-B52C-1C63885F1EBA}" srcId="{E9A83E87-CF2D-44BD-8949-27FB1A62603E}" destId="{98B4E992-37BB-4251-B8AF-A455E2B5CE1C}" srcOrd="3" destOrd="0" parTransId="{C494A218-9A8D-4968-9699-3C758343DE01}" sibTransId="{23DCE4ED-F0C9-44E5-9FF0-29412D6EB1DA}"/>
    <dgm:cxn modelId="{D96B04A8-29DA-4625-A350-B7A557853EAF}" srcId="{E9A83E87-CF2D-44BD-8949-27FB1A62603E}" destId="{42CF3070-305E-497F-B00D-B7949840ACE1}" srcOrd="0" destOrd="0" parTransId="{3759E9BC-C9C0-4022-949B-1F05F7EB5627}" sibTransId="{78012B4E-7B61-48D3-8C94-FA47EF2B363D}"/>
    <dgm:cxn modelId="{64D125C1-D1AE-4DDC-8A04-231DC070BD92}" type="presOf" srcId="{8F9D1FD6-DE79-43D8-B84C-8319365E6B61}" destId="{756AADF2-629A-44EE-BD39-EA6CBC9C8F43}" srcOrd="0" destOrd="0" presId="urn:microsoft.com/office/officeart/2005/8/layout/vList2"/>
    <dgm:cxn modelId="{BA501CC6-CBAB-4208-BA67-8907592F80C9}" type="presOf" srcId="{98B4E992-37BB-4251-B8AF-A455E2B5CE1C}" destId="{E2D5B368-7678-4B57-B7D4-D8C612DAB5A7}" srcOrd="0" destOrd="3" presId="urn:microsoft.com/office/officeart/2005/8/layout/vList2"/>
    <dgm:cxn modelId="{3B1B37D6-0763-4F25-9AD6-F07FC3CC7AB1}" type="presOf" srcId="{8B38FCAA-9C35-477C-B3B7-AB013B19C18D}" destId="{E2D5B368-7678-4B57-B7D4-D8C612DAB5A7}" srcOrd="0" destOrd="2" presId="urn:microsoft.com/office/officeart/2005/8/layout/vList2"/>
    <dgm:cxn modelId="{11BBADF4-9564-469E-9F6B-B5D76530AAEB}" srcId="{E9A83E87-CF2D-44BD-8949-27FB1A62603E}" destId="{68FE4582-A436-4B93-A5EC-64266244E3DE}" srcOrd="1" destOrd="0" parTransId="{28BBFA73-C476-4454-9C3B-1BB6E1050B2C}" sibTransId="{2FE1E632-DEA5-47D9-8C03-F366D58AF7CD}"/>
    <dgm:cxn modelId="{385FF4B0-3E26-4A90-A1D9-F024DE0DE5B9}" type="presParOf" srcId="{756AADF2-629A-44EE-BD39-EA6CBC9C8F43}" destId="{87008EFA-DCDE-4D3B-BC9C-131913AF3A2A}" srcOrd="0" destOrd="0" presId="urn:microsoft.com/office/officeart/2005/8/layout/vList2"/>
    <dgm:cxn modelId="{1CC8D828-DE4B-4F53-A6AD-C29565B504A4}" type="presParOf" srcId="{756AADF2-629A-44EE-BD39-EA6CBC9C8F43}" destId="{E2D5B368-7678-4B57-B7D4-D8C612DAB5A7}"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4841549-A907-4EE9-B8B4-CA7738228AD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t-IT"/>
        </a:p>
      </dgm:t>
    </dgm:pt>
    <dgm:pt modelId="{1A2DB871-B79C-4397-9B26-C957E6FE6D39}">
      <dgm:prSet/>
      <dgm:spPr/>
      <dgm:t>
        <a:bodyPr/>
        <a:lstStyle/>
        <a:p>
          <a:pPr algn="just"/>
          <a:r>
            <a:rPr lang="it-IT" dirty="0"/>
            <a:t>La pedagogia d’ispirazione deweyana, che si riferisce al pragmatismo e all’attivismo, utilizza dei riferimenti a Gramsci e a </a:t>
          </a:r>
          <a:r>
            <a:rPr lang="it-IT" dirty="0" err="1"/>
            <a:t>Freire</a:t>
          </a:r>
          <a:r>
            <a:rPr lang="it-IT" dirty="0"/>
            <a:t> quali autori della «filosofia della </a:t>
          </a:r>
          <a:r>
            <a:rPr lang="it-IT" i="1" dirty="0" err="1"/>
            <a:t>praxis</a:t>
          </a:r>
          <a:r>
            <a:rPr lang="it-IT" i="1" dirty="0"/>
            <a:t>»</a:t>
          </a:r>
          <a:endParaRPr lang="it-IT" dirty="0"/>
        </a:p>
      </dgm:t>
    </dgm:pt>
    <dgm:pt modelId="{80680D5F-DA69-4668-AA93-EF27809A807B}" type="parTrans" cxnId="{DCC8D32C-49BD-4B98-9DAB-1EA79C669922}">
      <dgm:prSet/>
      <dgm:spPr/>
      <dgm:t>
        <a:bodyPr/>
        <a:lstStyle/>
        <a:p>
          <a:endParaRPr lang="it-IT"/>
        </a:p>
      </dgm:t>
    </dgm:pt>
    <dgm:pt modelId="{AE88C545-ECAA-412D-B04F-E0EA758FA95D}" type="sibTrans" cxnId="{DCC8D32C-49BD-4B98-9DAB-1EA79C669922}">
      <dgm:prSet/>
      <dgm:spPr/>
      <dgm:t>
        <a:bodyPr/>
        <a:lstStyle/>
        <a:p>
          <a:endParaRPr lang="it-IT"/>
        </a:p>
      </dgm:t>
    </dgm:pt>
    <dgm:pt modelId="{99CB47DC-A1FF-4667-B221-2054BA92FD4E}">
      <dgm:prSet/>
      <dgm:spPr/>
      <dgm:t>
        <a:bodyPr/>
        <a:lstStyle/>
        <a:p>
          <a:pPr algn="just"/>
          <a:r>
            <a:rPr lang="it-IT" dirty="0"/>
            <a:t>I due autori sono punti di riferimento per intellettuali palestinesi e israeliani delle generazioni più recenti in ordine a una possibile risoluzione culturale del conflitto.</a:t>
          </a:r>
        </a:p>
      </dgm:t>
    </dgm:pt>
    <dgm:pt modelId="{33442CEB-D59A-40E6-9348-F43F1D3AB48E}" type="parTrans" cxnId="{E583F8C3-751F-45EA-AE34-7814C1FCF1C4}">
      <dgm:prSet/>
      <dgm:spPr/>
      <dgm:t>
        <a:bodyPr/>
        <a:lstStyle/>
        <a:p>
          <a:endParaRPr lang="it-IT"/>
        </a:p>
      </dgm:t>
    </dgm:pt>
    <dgm:pt modelId="{6D4ACBFA-4B0F-4CE0-BA6C-121927B2FC62}" type="sibTrans" cxnId="{E583F8C3-751F-45EA-AE34-7814C1FCF1C4}">
      <dgm:prSet/>
      <dgm:spPr/>
      <dgm:t>
        <a:bodyPr/>
        <a:lstStyle/>
        <a:p>
          <a:endParaRPr lang="it-IT"/>
        </a:p>
      </dgm:t>
    </dgm:pt>
    <dgm:pt modelId="{CAFBAC7F-E742-476E-977E-D7B06A935A80}">
      <dgm:prSet/>
      <dgm:spPr/>
      <dgm:t>
        <a:bodyPr/>
        <a:lstStyle/>
        <a:p>
          <a:pPr algn="just"/>
          <a:r>
            <a:rPr lang="it-IT" dirty="0"/>
            <a:t>Gramsci è ritenuto un «classico» dai fautori della “</a:t>
          </a:r>
          <a:r>
            <a:rPr lang="it-IT" dirty="0" err="1"/>
            <a:t>critical</a:t>
          </a:r>
          <a:r>
            <a:rPr lang="it-IT" dirty="0"/>
            <a:t> </a:t>
          </a:r>
          <a:r>
            <a:rPr lang="it-IT" dirty="0" err="1"/>
            <a:t>pedagogy</a:t>
          </a:r>
          <a:r>
            <a:rPr lang="it-IT" dirty="0"/>
            <a:t>”, movimento educativo americano che si ispira direttamente a </a:t>
          </a:r>
          <a:r>
            <a:rPr lang="it-IT" dirty="0" err="1"/>
            <a:t>Freire</a:t>
          </a:r>
          <a:r>
            <a:rPr lang="it-IT" dirty="0"/>
            <a:t> e alla sua attività conferenziera e come </a:t>
          </a:r>
          <a:r>
            <a:rPr lang="it-IT" dirty="0" err="1"/>
            <a:t>Visting</a:t>
          </a:r>
          <a:r>
            <a:rPr lang="it-IT" dirty="0"/>
            <a:t> Professor negli Stati Uniti: parliamo soprattutto della teoria degli intellettuali (</a:t>
          </a:r>
          <a:r>
            <a:rPr lang="it-IT" dirty="0" err="1"/>
            <a:t>Giroux</a:t>
          </a:r>
          <a:r>
            <a:rPr lang="it-IT" dirty="0"/>
            <a:t>), e di quella dell’egemonia (McLaren).</a:t>
          </a:r>
        </a:p>
      </dgm:t>
    </dgm:pt>
    <dgm:pt modelId="{0C386739-700D-4039-BF04-B8FA537811FC}" type="parTrans" cxnId="{FDDCE322-8833-4916-9B97-15ECCAA21606}">
      <dgm:prSet/>
      <dgm:spPr/>
      <dgm:t>
        <a:bodyPr/>
        <a:lstStyle/>
        <a:p>
          <a:endParaRPr lang="it-IT"/>
        </a:p>
      </dgm:t>
    </dgm:pt>
    <dgm:pt modelId="{98777422-F13A-4F33-BB27-044B3DC57EE7}" type="sibTrans" cxnId="{FDDCE322-8833-4916-9B97-15ECCAA21606}">
      <dgm:prSet/>
      <dgm:spPr/>
      <dgm:t>
        <a:bodyPr/>
        <a:lstStyle/>
        <a:p>
          <a:endParaRPr lang="it-IT"/>
        </a:p>
      </dgm:t>
    </dgm:pt>
    <dgm:pt modelId="{73CF46A7-68B8-4F4D-8EC2-7D2A0AA63E11}">
      <dgm:prSet/>
      <dgm:spPr/>
      <dgm:t>
        <a:bodyPr/>
        <a:lstStyle/>
        <a:p>
          <a:pPr algn="just"/>
          <a:r>
            <a:rPr lang="it-IT" dirty="0"/>
            <a:t>Anche J. </a:t>
          </a:r>
          <a:r>
            <a:rPr lang="it-IT" dirty="0" err="1"/>
            <a:t>Mezirow</a:t>
          </a:r>
          <a:r>
            <a:rPr lang="it-IT" dirty="0"/>
            <a:t>, fortemente ispirato dalla pedagogia degli oppressi </a:t>
          </a:r>
          <a:r>
            <a:rPr lang="it-IT" dirty="0" err="1"/>
            <a:t>freireiana</a:t>
          </a:r>
          <a:r>
            <a:rPr lang="it-IT" dirty="0"/>
            <a:t>, cita Gramsci, soprattutto in una lettura pessimistica dell’ideologia (che per la verità in Gramsci non è prevalente), quale elemento della distorsione sociolinguistica delle prospettive di significato.</a:t>
          </a:r>
        </a:p>
      </dgm:t>
    </dgm:pt>
    <dgm:pt modelId="{20DFDB14-6937-4501-92F8-718FDD4A5F72}" type="parTrans" cxnId="{6267CD56-CB93-4E6B-BA82-E1E5261C3297}">
      <dgm:prSet/>
      <dgm:spPr/>
      <dgm:t>
        <a:bodyPr/>
        <a:lstStyle/>
        <a:p>
          <a:endParaRPr lang="it-IT"/>
        </a:p>
      </dgm:t>
    </dgm:pt>
    <dgm:pt modelId="{13ED14BE-00F0-468E-8A0D-83BA95D1841B}" type="sibTrans" cxnId="{6267CD56-CB93-4E6B-BA82-E1E5261C3297}">
      <dgm:prSet/>
      <dgm:spPr/>
      <dgm:t>
        <a:bodyPr/>
        <a:lstStyle/>
        <a:p>
          <a:endParaRPr lang="it-IT"/>
        </a:p>
      </dgm:t>
    </dgm:pt>
    <dgm:pt modelId="{C6ECAE47-752C-46A3-B4C2-759490EF25E6}">
      <dgm:prSet/>
      <dgm:spPr/>
      <dgm:t>
        <a:bodyPr/>
        <a:lstStyle/>
        <a:p>
          <a:r>
            <a:rPr lang="it-IT" dirty="0"/>
            <a:t>Gramsci e </a:t>
          </a:r>
          <a:r>
            <a:rPr lang="it-IT" dirty="0" err="1"/>
            <a:t>Freire</a:t>
          </a:r>
          <a:r>
            <a:rPr lang="it-IT" dirty="0"/>
            <a:t> nel mondo</a:t>
          </a:r>
        </a:p>
      </dgm:t>
    </dgm:pt>
    <dgm:pt modelId="{C7920B4F-09E6-4894-BB92-E788B28E0547}" type="parTrans" cxnId="{C6389FEA-9419-4C6D-8119-37B8F9A01089}">
      <dgm:prSet/>
      <dgm:spPr/>
      <dgm:t>
        <a:bodyPr/>
        <a:lstStyle/>
        <a:p>
          <a:endParaRPr lang="it-IT"/>
        </a:p>
      </dgm:t>
    </dgm:pt>
    <dgm:pt modelId="{9E69F263-63AA-49BB-A8E3-35AE0BFA1CAF}" type="sibTrans" cxnId="{C6389FEA-9419-4C6D-8119-37B8F9A01089}">
      <dgm:prSet/>
      <dgm:spPr/>
      <dgm:t>
        <a:bodyPr/>
        <a:lstStyle/>
        <a:p>
          <a:endParaRPr lang="it-IT"/>
        </a:p>
      </dgm:t>
    </dgm:pt>
    <dgm:pt modelId="{15DF1787-3255-4BA2-BD02-13B19BB7A7CF}" type="pres">
      <dgm:prSet presAssocID="{54841549-A907-4EE9-B8B4-CA7738228AD3}" presName="linear" presStyleCnt="0">
        <dgm:presLayoutVars>
          <dgm:animLvl val="lvl"/>
          <dgm:resizeHandles val="exact"/>
        </dgm:presLayoutVars>
      </dgm:prSet>
      <dgm:spPr/>
    </dgm:pt>
    <dgm:pt modelId="{0F307C56-77C2-40F3-A48E-9A448DDBB9D4}" type="pres">
      <dgm:prSet presAssocID="{C6ECAE47-752C-46A3-B4C2-759490EF25E6}" presName="parentText" presStyleLbl="node1" presStyleIdx="0" presStyleCnt="1">
        <dgm:presLayoutVars>
          <dgm:chMax val="0"/>
          <dgm:bulletEnabled val="1"/>
        </dgm:presLayoutVars>
      </dgm:prSet>
      <dgm:spPr/>
    </dgm:pt>
    <dgm:pt modelId="{D58E0032-89BB-4B5F-B0A1-0DF60BA6DE73}" type="pres">
      <dgm:prSet presAssocID="{C6ECAE47-752C-46A3-B4C2-759490EF25E6}" presName="childText" presStyleLbl="revTx" presStyleIdx="0" presStyleCnt="1">
        <dgm:presLayoutVars>
          <dgm:bulletEnabled val="1"/>
        </dgm:presLayoutVars>
      </dgm:prSet>
      <dgm:spPr/>
    </dgm:pt>
  </dgm:ptLst>
  <dgm:cxnLst>
    <dgm:cxn modelId="{BEF22B17-B060-4AAC-874B-1D47889A2E23}" type="presOf" srcId="{99CB47DC-A1FF-4667-B221-2054BA92FD4E}" destId="{D58E0032-89BB-4B5F-B0A1-0DF60BA6DE73}" srcOrd="0" destOrd="1" presId="urn:microsoft.com/office/officeart/2005/8/layout/vList2"/>
    <dgm:cxn modelId="{FB3D471D-F761-4019-B176-F4A121426753}" type="presOf" srcId="{73CF46A7-68B8-4F4D-8EC2-7D2A0AA63E11}" destId="{D58E0032-89BB-4B5F-B0A1-0DF60BA6DE73}" srcOrd="0" destOrd="3" presId="urn:microsoft.com/office/officeart/2005/8/layout/vList2"/>
    <dgm:cxn modelId="{FDDCE322-8833-4916-9B97-15ECCAA21606}" srcId="{C6ECAE47-752C-46A3-B4C2-759490EF25E6}" destId="{CAFBAC7F-E742-476E-977E-D7B06A935A80}" srcOrd="2" destOrd="0" parTransId="{0C386739-700D-4039-BF04-B8FA537811FC}" sibTransId="{98777422-F13A-4F33-BB27-044B3DC57EE7}"/>
    <dgm:cxn modelId="{DCC8D32C-49BD-4B98-9DAB-1EA79C669922}" srcId="{C6ECAE47-752C-46A3-B4C2-759490EF25E6}" destId="{1A2DB871-B79C-4397-9B26-C957E6FE6D39}" srcOrd="0" destOrd="0" parTransId="{80680D5F-DA69-4668-AA93-EF27809A807B}" sibTransId="{AE88C545-ECAA-412D-B04F-E0EA758FA95D}"/>
    <dgm:cxn modelId="{D75D3964-FA5B-4962-85B7-3F4DD575C137}" type="presOf" srcId="{C6ECAE47-752C-46A3-B4C2-759490EF25E6}" destId="{0F307C56-77C2-40F3-A48E-9A448DDBB9D4}" srcOrd="0" destOrd="0" presId="urn:microsoft.com/office/officeart/2005/8/layout/vList2"/>
    <dgm:cxn modelId="{6267CD56-CB93-4E6B-BA82-E1E5261C3297}" srcId="{C6ECAE47-752C-46A3-B4C2-759490EF25E6}" destId="{73CF46A7-68B8-4F4D-8EC2-7D2A0AA63E11}" srcOrd="3" destOrd="0" parTransId="{20DFDB14-6937-4501-92F8-718FDD4A5F72}" sibTransId="{13ED14BE-00F0-468E-8A0D-83BA95D1841B}"/>
    <dgm:cxn modelId="{74D70084-8A7A-4655-8DD8-6D67F2CAA3E1}" type="presOf" srcId="{54841549-A907-4EE9-B8B4-CA7738228AD3}" destId="{15DF1787-3255-4BA2-BD02-13B19BB7A7CF}" srcOrd="0" destOrd="0" presId="urn:microsoft.com/office/officeart/2005/8/layout/vList2"/>
    <dgm:cxn modelId="{E583F8C3-751F-45EA-AE34-7814C1FCF1C4}" srcId="{C6ECAE47-752C-46A3-B4C2-759490EF25E6}" destId="{99CB47DC-A1FF-4667-B221-2054BA92FD4E}" srcOrd="1" destOrd="0" parTransId="{33442CEB-D59A-40E6-9348-F43F1D3AB48E}" sibTransId="{6D4ACBFA-4B0F-4CE0-BA6C-121927B2FC62}"/>
    <dgm:cxn modelId="{328E37CF-0BBF-4DD4-BCC1-3178FF877A65}" type="presOf" srcId="{CAFBAC7F-E742-476E-977E-D7B06A935A80}" destId="{D58E0032-89BB-4B5F-B0A1-0DF60BA6DE73}" srcOrd="0" destOrd="2" presId="urn:microsoft.com/office/officeart/2005/8/layout/vList2"/>
    <dgm:cxn modelId="{C6389FEA-9419-4C6D-8119-37B8F9A01089}" srcId="{54841549-A907-4EE9-B8B4-CA7738228AD3}" destId="{C6ECAE47-752C-46A3-B4C2-759490EF25E6}" srcOrd="0" destOrd="0" parTransId="{C7920B4F-09E6-4894-BB92-E788B28E0547}" sibTransId="{9E69F263-63AA-49BB-A8E3-35AE0BFA1CAF}"/>
    <dgm:cxn modelId="{E86241F8-1D46-425F-B114-1BBA8C0E23EF}" type="presOf" srcId="{1A2DB871-B79C-4397-9B26-C957E6FE6D39}" destId="{D58E0032-89BB-4B5F-B0A1-0DF60BA6DE73}" srcOrd="0" destOrd="0" presId="urn:microsoft.com/office/officeart/2005/8/layout/vList2"/>
    <dgm:cxn modelId="{F00659C3-E196-4355-A524-D9E07910BBBC}" type="presParOf" srcId="{15DF1787-3255-4BA2-BD02-13B19BB7A7CF}" destId="{0F307C56-77C2-40F3-A48E-9A448DDBB9D4}" srcOrd="0" destOrd="0" presId="urn:microsoft.com/office/officeart/2005/8/layout/vList2"/>
    <dgm:cxn modelId="{24C2018E-9380-426C-980A-273A5FE6810F}" type="presParOf" srcId="{15DF1787-3255-4BA2-BD02-13B19BB7A7CF}" destId="{D58E0032-89BB-4B5F-B0A1-0DF60BA6DE73}"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F3AFC1-E247-45F5-87D6-3511CC3BD490}">
      <dsp:nvSpPr>
        <dsp:cNvPr id="0" name=""/>
        <dsp:cNvSpPr/>
      </dsp:nvSpPr>
      <dsp:spPr>
        <a:xfrm>
          <a:off x="0" y="0"/>
          <a:ext cx="9613900" cy="171332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just" defTabSz="1022350">
            <a:lnSpc>
              <a:spcPct val="90000"/>
            </a:lnSpc>
            <a:spcBef>
              <a:spcPct val="0"/>
            </a:spcBef>
            <a:spcAft>
              <a:spcPct val="35000"/>
            </a:spcAft>
            <a:buNone/>
          </a:pPr>
          <a:r>
            <a:rPr lang="it-IT" sz="2300" kern="1200" dirty="0"/>
            <a:t>Come scrive P. Mayo, </a:t>
          </a:r>
          <a:r>
            <a:rPr lang="it-IT" sz="2300" kern="1200" dirty="0" err="1"/>
            <a:t>Freire</a:t>
          </a:r>
          <a:r>
            <a:rPr lang="it-IT" sz="2300" kern="1200" dirty="0"/>
            <a:t> conosce gli scritti di Gramsci attraverso una traduzione argentina nel 1968 (</a:t>
          </a:r>
          <a:r>
            <a:rPr lang="it-IT" sz="2300" kern="1200" dirty="0" err="1"/>
            <a:t>Morrow</a:t>
          </a:r>
          <a:r>
            <a:rPr lang="it-IT" sz="2300" kern="1200" dirty="0"/>
            <a:t> e Torres, 1995), ma afferma di averne subito l’influenza prima di essere entrato in contatto con la sua opera</a:t>
          </a:r>
        </a:p>
      </dsp:txBody>
      <dsp:txXfrm>
        <a:off x="2094112" y="0"/>
        <a:ext cx="7519787" cy="1713325"/>
      </dsp:txXfrm>
    </dsp:sp>
    <dsp:sp modelId="{F7CB9B17-F9BE-42C9-8FAF-A721268CB2ED}">
      <dsp:nvSpPr>
        <dsp:cNvPr id="0" name=""/>
        <dsp:cNvSpPr/>
      </dsp:nvSpPr>
      <dsp:spPr>
        <a:xfrm>
          <a:off x="171332" y="171332"/>
          <a:ext cx="1922780" cy="1370660"/>
        </a:xfrm>
        <a:prstGeom prst="roundRect">
          <a:avLst>
            <a:gd name="adj" fmla="val 10000"/>
          </a:avLst>
        </a:prstGeom>
        <a:blipFill>
          <a:blip xmlns:r="http://schemas.openxmlformats.org/officeDocument/2006/relationships" r:embed="rId1"/>
          <a:srcRect/>
          <a:stretch>
            <a:fillRect t="-57000" b="-57000"/>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ACAEC50-6852-4773-B891-BFCECE7C427B}">
      <dsp:nvSpPr>
        <dsp:cNvPr id="0" name=""/>
        <dsp:cNvSpPr/>
      </dsp:nvSpPr>
      <dsp:spPr>
        <a:xfrm>
          <a:off x="0" y="1884658"/>
          <a:ext cx="9613900" cy="171332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just" defTabSz="1022350">
            <a:lnSpc>
              <a:spcPct val="90000"/>
            </a:lnSpc>
            <a:spcBef>
              <a:spcPct val="0"/>
            </a:spcBef>
            <a:spcAft>
              <a:spcPct val="35000"/>
            </a:spcAft>
            <a:buNone/>
          </a:pPr>
          <a:r>
            <a:rPr lang="it-IT" sz="2300" kern="1200" dirty="0"/>
            <a:t>Sono soprattutto i libri conversativi di </a:t>
          </a:r>
          <a:r>
            <a:rPr lang="it-IT" sz="2300" kern="1200" dirty="0" err="1"/>
            <a:t>Freire</a:t>
          </a:r>
          <a:r>
            <a:rPr lang="it-IT" sz="2300" kern="1200" dirty="0"/>
            <a:t> a nominare Gramsci (</a:t>
          </a:r>
          <a:r>
            <a:rPr lang="it-IT" sz="2300" kern="1200" dirty="0" err="1"/>
            <a:t>Freire</a:t>
          </a:r>
          <a:r>
            <a:rPr lang="it-IT" sz="2300" kern="1200" dirty="0"/>
            <a:t> e </a:t>
          </a:r>
          <a:r>
            <a:rPr lang="it-IT" sz="2300" kern="1200" dirty="0" err="1"/>
            <a:t>Faundez</a:t>
          </a:r>
          <a:r>
            <a:rPr lang="it-IT" sz="2300" kern="1200" dirty="0"/>
            <a:t>, 1989); Horton e </a:t>
          </a:r>
          <a:r>
            <a:rPr lang="it-IT" sz="2300" kern="1200" dirty="0" err="1"/>
            <a:t>Freire</a:t>
          </a:r>
          <a:r>
            <a:rPr lang="it-IT" sz="2300" kern="1200" dirty="0"/>
            <a:t>, 1990); (</a:t>
          </a:r>
          <a:r>
            <a:rPr lang="it-IT" sz="2300" kern="1200" dirty="0" err="1"/>
            <a:t>Freire</a:t>
          </a:r>
          <a:r>
            <a:rPr lang="it-IT" sz="2300" kern="1200" dirty="0"/>
            <a:t>, </a:t>
          </a:r>
          <a:r>
            <a:rPr lang="it-IT" sz="2300" kern="1200" dirty="0" err="1"/>
            <a:t>Gadotti</a:t>
          </a:r>
          <a:r>
            <a:rPr lang="it-IT" sz="2300" kern="1200" dirty="0"/>
            <a:t> e </a:t>
          </a:r>
          <a:r>
            <a:rPr lang="it-IT" sz="2300" kern="1200" dirty="0" err="1"/>
            <a:t>Guimaraes</a:t>
          </a:r>
          <a:r>
            <a:rPr lang="it-IT" sz="2300" kern="1200" dirty="0"/>
            <a:t>, 1995), a testimonianza di una lettura del pensiero gramsciano come «territorio comune».</a:t>
          </a:r>
        </a:p>
      </dsp:txBody>
      <dsp:txXfrm>
        <a:off x="2094112" y="1884658"/>
        <a:ext cx="7519787" cy="1713325"/>
      </dsp:txXfrm>
    </dsp:sp>
    <dsp:sp modelId="{CB664E12-2AFC-4F57-B748-A57F7BEB7DB8}">
      <dsp:nvSpPr>
        <dsp:cNvPr id="0" name=""/>
        <dsp:cNvSpPr/>
      </dsp:nvSpPr>
      <dsp:spPr>
        <a:xfrm>
          <a:off x="171332" y="2055991"/>
          <a:ext cx="1922780" cy="1370660"/>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20000" b="-20000"/>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689BDE-D2DB-4650-80D3-8D60F6527950}">
      <dsp:nvSpPr>
        <dsp:cNvPr id="0" name=""/>
        <dsp:cNvSpPr/>
      </dsp:nvSpPr>
      <dsp:spPr>
        <a:xfrm>
          <a:off x="0" y="125836"/>
          <a:ext cx="9613900" cy="17760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marL="0" lvl="0" indent="0" algn="l" defTabSz="2044700">
            <a:lnSpc>
              <a:spcPct val="90000"/>
            </a:lnSpc>
            <a:spcBef>
              <a:spcPct val="0"/>
            </a:spcBef>
            <a:spcAft>
              <a:spcPct val="35000"/>
            </a:spcAft>
            <a:buNone/>
          </a:pPr>
          <a:r>
            <a:rPr lang="it-IT" sz="4600" kern="1200" dirty="0"/>
            <a:t>Paulo </a:t>
          </a:r>
          <a:r>
            <a:rPr lang="it-IT" sz="4600" kern="1200" dirty="0" err="1"/>
            <a:t>Freire</a:t>
          </a:r>
          <a:r>
            <a:rPr lang="it-IT" sz="4600" kern="1200" dirty="0"/>
            <a:t>, </a:t>
          </a:r>
          <a:r>
            <a:rPr lang="it-IT" sz="4600" i="1" kern="1200" dirty="0"/>
            <a:t>The </a:t>
          </a:r>
          <a:r>
            <a:rPr lang="it-IT" sz="4600" i="1" kern="1200" dirty="0" err="1"/>
            <a:t>Politics</a:t>
          </a:r>
          <a:r>
            <a:rPr lang="it-IT" sz="4600" i="1" kern="1200" dirty="0"/>
            <a:t> Of </a:t>
          </a:r>
          <a:r>
            <a:rPr lang="it-IT" sz="4600" i="1" kern="1200" dirty="0" err="1"/>
            <a:t>Education</a:t>
          </a:r>
          <a:r>
            <a:rPr lang="it-IT" sz="4600" kern="1200" dirty="0"/>
            <a:t>, 1985</a:t>
          </a:r>
        </a:p>
      </dsp:txBody>
      <dsp:txXfrm>
        <a:off x="86700" y="212536"/>
        <a:ext cx="9440500" cy="1602660"/>
      </dsp:txXfrm>
    </dsp:sp>
    <dsp:sp modelId="{9FDD66FC-FF03-462C-84AB-D6B3D1CC5806}">
      <dsp:nvSpPr>
        <dsp:cNvPr id="0" name=""/>
        <dsp:cNvSpPr/>
      </dsp:nvSpPr>
      <dsp:spPr>
        <a:xfrm>
          <a:off x="0" y="1901896"/>
          <a:ext cx="9613900" cy="15711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5241" tIns="58420" rIns="327152" bIns="58420" numCol="1" spcCol="1270" anchor="t" anchorCtr="0">
          <a:noAutofit/>
        </a:bodyPr>
        <a:lstStyle/>
        <a:p>
          <a:pPr marL="285750" lvl="1" indent="-285750" algn="just" defTabSz="1600200">
            <a:lnSpc>
              <a:spcPct val="90000"/>
            </a:lnSpc>
            <a:spcBef>
              <a:spcPct val="0"/>
            </a:spcBef>
            <a:spcAft>
              <a:spcPct val="20000"/>
            </a:spcAft>
            <a:buChar char="•"/>
          </a:pPr>
          <a:r>
            <a:rPr lang="it-IT" sz="3600" kern="1200" dirty="0" err="1"/>
            <a:t>Freire</a:t>
          </a:r>
          <a:r>
            <a:rPr lang="it-IT" sz="3600" kern="1200" dirty="0"/>
            <a:t> afferma di essere stato profondamente influenzato dallo sguardo acuto di Gramsci verso le altre culture</a:t>
          </a:r>
        </a:p>
      </dsp:txBody>
      <dsp:txXfrm>
        <a:off x="0" y="1901896"/>
        <a:ext cx="9613900" cy="157113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F71A83-EB66-4EC2-9107-F6D931F7E7C6}">
      <dsp:nvSpPr>
        <dsp:cNvPr id="0" name=""/>
        <dsp:cNvSpPr/>
      </dsp:nvSpPr>
      <dsp:spPr>
        <a:xfrm>
          <a:off x="0" y="188971"/>
          <a:ext cx="9613900" cy="8880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it-IT" sz="2300" kern="1200" dirty="0"/>
            <a:t>Paulo </a:t>
          </a:r>
          <a:r>
            <a:rPr lang="it-IT" sz="2300" kern="1200" dirty="0" err="1"/>
            <a:t>Freire</a:t>
          </a:r>
          <a:r>
            <a:rPr lang="it-IT" sz="2300" kern="1200" dirty="0"/>
            <a:t>, </a:t>
          </a:r>
          <a:r>
            <a:rPr lang="it-IT" sz="2300" kern="1200" dirty="0" err="1"/>
            <a:t>Moacir</a:t>
          </a:r>
          <a:r>
            <a:rPr lang="it-IT" sz="2300" kern="1200" dirty="0"/>
            <a:t> </a:t>
          </a:r>
          <a:r>
            <a:rPr lang="it-IT" sz="2300" kern="1200" dirty="0" err="1"/>
            <a:t>Gadotti</a:t>
          </a:r>
          <a:r>
            <a:rPr lang="it-IT" sz="2300" kern="1200" dirty="0"/>
            <a:t>, Sergio </a:t>
          </a:r>
          <a:r>
            <a:rPr lang="it-IT" sz="2300" kern="1200" dirty="0" err="1"/>
            <a:t>Guimaraes</a:t>
          </a:r>
          <a:r>
            <a:rPr lang="it-IT" sz="2300" kern="1200" dirty="0"/>
            <a:t>, </a:t>
          </a:r>
          <a:r>
            <a:rPr lang="it-IT" sz="2300" i="1" kern="1200" dirty="0"/>
            <a:t>Pedagogia, dialogo e conflito</a:t>
          </a:r>
          <a:r>
            <a:rPr lang="it-IT" sz="2300" kern="1200" dirty="0"/>
            <a:t>,1995</a:t>
          </a:r>
        </a:p>
      </dsp:txBody>
      <dsp:txXfrm>
        <a:off x="43350" y="232321"/>
        <a:ext cx="9527200" cy="801330"/>
      </dsp:txXfrm>
    </dsp:sp>
    <dsp:sp modelId="{C47A9AB6-81F0-462B-9C22-C7940220FB5A}">
      <dsp:nvSpPr>
        <dsp:cNvPr id="0" name=""/>
        <dsp:cNvSpPr/>
      </dsp:nvSpPr>
      <dsp:spPr>
        <a:xfrm>
          <a:off x="0" y="1077001"/>
          <a:ext cx="9613900" cy="23328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5241" tIns="29210" rIns="163576" bIns="29210" numCol="1" spcCol="1270" anchor="t" anchorCtr="0">
          <a:noAutofit/>
        </a:bodyPr>
        <a:lstStyle/>
        <a:p>
          <a:pPr marL="171450" lvl="1" indent="-171450" algn="just" defTabSz="800100">
            <a:lnSpc>
              <a:spcPct val="90000"/>
            </a:lnSpc>
            <a:spcBef>
              <a:spcPct val="0"/>
            </a:spcBef>
            <a:spcAft>
              <a:spcPct val="20000"/>
            </a:spcAft>
            <a:buChar char="•"/>
          </a:pPr>
          <a:r>
            <a:rPr lang="it-IT" sz="1800" kern="1200" dirty="0"/>
            <a:t>In particolare nel dialogo con </a:t>
          </a:r>
          <a:r>
            <a:rPr lang="it-IT" sz="1800" kern="1200" dirty="0" err="1"/>
            <a:t>Gadotti</a:t>
          </a:r>
          <a:r>
            <a:rPr lang="it-IT" sz="1800" kern="1200" dirty="0"/>
            <a:t>, emerge il tema dell’</a:t>
          </a:r>
          <a:r>
            <a:rPr lang="it-IT" sz="1800" kern="1200" dirty="0" err="1"/>
            <a:t>antiegemonia</a:t>
          </a:r>
          <a:r>
            <a:rPr lang="it-IT" sz="1800" kern="1200" dirty="0"/>
            <a:t> e della «reinvenzione del potere» da parte della classe operaia, che gli autori latinoamericani leggono in Gramsci e che riecheggia nella </a:t>
          </a:r>
          <a:r>
            <a:rPr lang="it-IT" sz="1800" i="1" kern="1200" dirty="0"/>
            <a:t>Pedagogia degli oppressi. </a:t>
          </a:r>
        </a:p>
        <a:p>
          <a:pPr marL="171450" lvl="1" indent="-171450" algn="just" defTabSz="800100">
            <a:lnSpc>
              <a:spcPct val="90000"/>
            </a:lnSpc>
            <a:spcBef>
              <a:spcPct val="0"/>
            </a:spcBef>
            <a:spcAft>
              <a:spcPct val="20000"/>
            </a:spcAft>
            <a:buChar char="•"/>
          </a:pPr>
          <a:r>
            <a:rPr lang="it-IT" sz="1800" i="0" kern="1200" dirty="0"/>
            <a:t>Nei due autori questo concetto spazia dall’idea della necessità di impossessarsi della cultura borghese da parte della classe operaia a quella di superare l’aderenza psicologica all’oppressore da parte dell’oppresso</a:t>
          </a:r>
        </a:p>
        <a:p>
          <a:pPr marL="171450" lvl="1" indent="-171450" algn="just" defTabSz="800100">
            <a:lnSpc>
              <a:spcPct val="90000"/>
            </a:lnSpc>
            <a:spcBef>
              <a:spcPct val="0"/>
            </a:spcBef>
            <a:spcAft>
              <a:spcPct val="20000"/>
            </a:spcAft>
            <a:buChar char="•"/>
          </a:pPr>
          <a:r>
            <a:rPr lang="it-IT" sz="1800" i="0" kern="1200" dirty="0" err="1"/>
            <a:t>Freire</a:t>
          </a:r>
          <a:r>
            <a:rPr lang="it-IT" sz="1800" i="0" kern="1200" dirty="0"/>
            <a:t>: «Per me il cammino gramsciano è affascinante. È in questa prospettiva che mi colloco. In fondo tutto ciò ha a che vedere con il compito del cosiddetto intellettuale, che Gramsci studia così bene e così ampiamente».</a:t>
          </a:r>
        </a:p>
      </dsp:txBody>
      <dsp:txXfrm>
        <a:off x="0" y="1077001"/>
        <a:ext cx="9613900" cy="233289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DC820E-F53D-432D-9B97-A0B76133381C}">
      <dsp:nvSpPr>
        <dsp:cNvPr id="0" name=""/>
        <dsp:cNvSpPr/>
      </dsp:nvSpPr>
      <dsp:spPr>
        <a:xfrm>
          <a:off x="0" y="244861"/>
          <a:ext cx="9613900" cy="5382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it-IT" sz="2300" i="0" kern="1200" dirty="0"/>
            <a:t>Paulo </a:t>
          </a:r>
          <a:r>
            <a:rPr lang="it-IT" sz="2300" i="0" kern="1200" dirty="0" err="1"/>
            <a:t>Freire</a:t>
          </a:r>
          <a:r>
            <a:rPr lang="it-IT" sz="2300" i="0" kern="1200" dirty="0"/>
            <a:t>, Antonio </a:t>
          </a:r>
          <a:r>
            <a:rPr lang="it-IT" sz="2300" i="0" kern="1200" dirty="0" err="1"/>
            <a:t>Faundez</a:t>
          </a:r>
          <a:r>
            <a:rPr lang="it-IT" sz="2300" i="1" kern="1200" dirty="0"/>
            <a:t>, Por </a:t>
          </a:r>
          <a:r>
            <a:rPr lang="it-IT" sz="2300" i="1" kern="1200" dirty="0" err="1"/>
            <a:t>uma</a:t>
          </a:r>
          <a:r>
            <a:rPr lang="it-IT" sz="2300" i="1" kern="1200" dirty="0"/>
            <a:t> pedagogia da </a:t>
          </a:r>
          <a:r>
            <a:rPr lang="it-IT" sz="2300" i="1" kern="1200" dirty="0" err="1"/>
            <a:t>pergunta</a:t>
          </a:r>
          <a:r>
            <a:rPr lang="it-IT" sz="2300" kern="1200" dirty="0"/>
            <a:t>, 1985</a:t>
          </a:r>
        </a:p>
      </dsp:txBody>
      <dsp:txXfrm>
        <a:off x="26273" y="271134"/>
        <a:ext cx="9561354" cy="485654"/>
      </dsp:txXfrm>
    </dsp:sp>
    <dsp:sp modelId="{A18F2443-BBF2-4397-A07F-66A07B76F9E3}">
      <dsp:nvSpPr>
        <dsp:cNvPr id="0" name=""/>
        <dsp:cNvSpPr/>
      </dsp:nvSpPr>
      <dsp:spPr>
        <a:xfrm>
          <a:off x="0" y="783061"/>
          <a:ext cx="9613900" cy="25709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5241" tIns="29210" rIns="163576" bIns="29210" numCol="1" spcCol="1270" anchor="t" anchorCtr="0">
          <a:noAutofit/>
        </a:bodyPr>
        <a:lstStyle/>
        <a:p>
          <a:pPr marL="171450" lvl="1" indent="-171450" algn="just" defTabSz="800100">
            <a:lnSpc>
              <a:spcPct val="90000"/>
            </a:lnSpc>
            <a:spcBef>
              <a:spcPct val="0"/>
            </a:spcBef>
            <a:spcAft>
              <a:spcPct val="20000"/>
            </a:spcAft>
            <a:buChar char="•"/>
          </a:pPr>
          <a:r>
            <a:rPr lang="it-IT" sz="1800" kern="1200" dirty="0"/>
            <a:t>In questo scritto è soprattutto </a:t>
          </a:r>
          <a:r>
            <a:rPr lang="it-IT" sz="1800" kern="1200" dirty="0" err="1"/>
            <a:t>Faundez</a:t>
          </a:r>
          <a:r>
            <a:rPr lang="it-IT" sz="1800" kern="1200" dirty="0"/>
            <a:t> ad affrontare temi gramsciani: il pensiero dell’autore italiano influenza in modo forte una forma di materialismo dialettico affermatasi in America Latina, con l’idea della non separazione tra intellettuali e realtà sociale e tra concetto e realtà concreta. </a:t>
          </a:r>
        </a:p>
        <a:p>
          <a:pPr marL="171450" lvl="1" indent="-171450" algn="just" defTabSz="800100">
            <a:lnSpc>
              <a:spcPct val="90000"/>
            </a:lnSpc>
            <a:spcBef>
              <a:spcPct val="0"/>
            </a:spcBef>
            <a:spcAft>
              <a:spcPct val="20000"/>
            </a:spcAft>
            <a:buChar char="•"/>
          </a:pPr>
          <a:r>
            <a:rPr lang="it-IT" sz="1800" kern="1200" dirty="0"/>
            <a:t>Gramsci, per </a:t>
          </a:r>
          <a:r>
            <a:rPr lang="it-IT" sz="1800" kern="1200" dirty="0" err="1"/>
            <a:t>Faundez</a:t>
          </a:r>
          <a:r>
            <a:rPr lang="it-IT" sz="1800" kern="1200" dirty="0"/>
            <a:t>, fu il vero traduttore del marxismo in Italia per la sua interpretazione antidogmatica, empiricamente calata nelle condizioni reali, giacché per essere autenticamente universali occorre essere nazionali, contro un vuoto cosmopolitismo.</a:t>
          </a:r>
        </a:p>
        <a:p>
          <a:pPr marL="171450" lvl="1" indent="-171450" algn="just" defTabSz="800100">
            <a:lnSpc>
              <a:spcPct val="90000"/>
            </a:lnSpc>
            <a:spcBef>
              <a:spcPct val="0"/>
            </a:spcBef>
            <a:spcAft>
              <a:spcPct val="20000"/>
            </a:spcAft>
            <a:buChar char="•"/>
          </a:pPr>
          <a:r>
            <a:rPr lang="it-IT" sz="1800" kern="1200" dirty="0" err="1"/>
            <a:t>Freire</a:t>
          </a:r>
          <a:r>
            <a:rPr lang="it-IT" sz="1800" kern="1200" dirty="0"/>
            <a:t> riprende il discorso per orientarlo verso una direzione politica, difendendo l’idea per cui l’intellettuale deve orientare il suo compito in senso pedagogico/politico</a:t>
          </a:r>
        </a:p>
      </dsp:txBody>
      <dsp:txXfrm>
        <a:off x="0" y="783061"/>
        <a:ext cx="9613900" cy="257093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7D582B-0E90-44B9-8DF9-90665A920834}">
      <dsp:nvSpPr>
        <dsp:cNvPr id="0" name=""/>
        <dsp:cNvSpPr/>
      </dsp:nvSpPr>
      <dsp:spPr>
        <a:xfrm>
          <a:off x="0" y="152431"/>
          <a:ext cx="9613900" cy="56159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it-IT" sz="2400" kern="1200" dirty="0" err="1"/>
            <a:t>Myles</a:t>
          </a:r>
          <a:r>
            <a:rPr lang="it-IT" sz="2400" kern="1200" dirty="0"/>
            <a:t> </a:t>
          </a:r>
          <a:r>
            <a:rPr lang="it-IT" sz="2400" kern="1200" dirty="0" err="1"/>
            <a:t>Horton,Paulo</a:t>
          </a:r>
          <a:r>
            <a:rPr lang="it-IT" sz="2400" kern="1200" dirty="0"/>
            <a:t> </a:t>
          </a:r>
          <a:r>
            <a:rPr lang="it-IT" sz="2400" kern="1200" dirty="0" err="1"/>
            <a:t>Freire</a:t>
          </a:r>
          <a:r>
            <a:rPr lang="it-IT" sz="2400" kern="1200" dirty="0"/>
            <a:t>, </a:t>
          </a:r>
          <a:r>
            <a:rPr lang="it-IT" sz="2400" kern="1200" dirty="0" err="1"/>
            <a:t>We</a:t>
          </a:r>
          <a:r>
            <a:rPr lang="it-IT" sz="2400" kern="1200" dirty="0"/>
            <a:t> Make The Road By </a:t>
          </a:r>
          <a:r>
            <a:rPr lang="it-IT" sz="2400" kern="1200" dirty="0" err="1"/>
            <a:t>Walking</a:t>
          </a:r>
          <a:r>
            <a:rPr lang="it-IT" sz="2400" kern="1200" dirty="0"/>
            <a:t>, 1990</a:t>
          </a:r>
        </a:p>
      </dsp:txBody>
      <dsp:txXfrm>
        <a:off x="27415" y="179846"/>
        <a:ext cx="9559070" cy="506769"/>
      </dsp:txXfrm>
    </dsp:sp>
    <dsp:sp modelId="{75AA63F2-BE9B-448C-8209-0B8DFFBD535A}">
      <dsp:nvSpPr>
        <dsp:cNvPr id="0" name=""/>
        <dsp:cNvSpPr/>
      </dsp:nvSpPr>
      <dsp:spPr>
        <a:xfrm>
          <a:off x="0" y="714031"/>
          <a:ext cx="9613900" cy="2732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5241" tIns="30480" rIns="170688" bIns="30480" numCol="1" spcCol="1270" anchor="t" anchorCtr="0">
          <a:noAutofit/>
        </a:bodyPr>
        <a:lstStyle/>
        <a:p>
          <a:pPr marL="171450" lvl="1" indent="-171450" algn="just" defTabSz="844550">
            <a:lnSpc>
              <a:spcPct val="90000"/>
            </a:lnSpc>
            <a:spcBef>
              <a:spcPct val="0"/>
            </a:spcBef>
            <a:spcAft>
              <a:spcPct val="20000"/>
            </a:spcAft>
            <a:buChar char="•"/>
          </a:pPr>
          <a:r>
            <a:rPr lang="it-IT" sz="1900" kern="1200" dirty="0" err="1"/>
            <a:t>Freire</a:t>
          </a:r>
          <a:r>
            <a:rPr lang="it-IT" sz="1900" kern="1200" dirty="0"/>
            <a:t> rappresenta Gramsci come lettura relativa alla sua formazione; i libri sono testo e contesto e gli scritti gramsciani sono stati capaci di dare a </a:t>
          </a:r>
          <a:r>
            <a:rPr lang="it-IT" sz="1900" kern="1200" dirty="0" err="1"/>
            <a:t>Freire</a:t>
          </a:r>
          <a:r>
            <a:rPr lang="it-IT" sz="1900" kern="1200" dirty="0"/>
            <a:t> una base teorica per </a:t>
          </a:r>
          <a:r>
            <a:rPr lang="it-IT" sz="1900" i="1" kern="1200" dirty="0"/>
            <a:t>comprendere meglio </a:t>
          </a:r>
          <a:r>
            <a:rPr lang="it-IT" sz="1900" kern="1200" dirty="0"/>
            <a:t>la propria azione</a:t>
          </a:r>
        </a:p>
        <a:p>
          <a:pPr marL="171450" lvl="1" indent="-171450" algn="just" defTabSz="844550">
            <a:lnSpc>
              <a:spcPct val="90000"/>
            </a:lnSpc>
            <a:spcBef>
              <a:spcPct val="0"/>
            </a:spcBef>
            <a:spcAft>
              <a:spcPct val="20000"/>
            </a:spcAft>
            <a:buChar char="•"/>
          </a:pPr>
          <a:r>
            <a:rPr lang="it-IT" sz="1900" kern="1200" dirty="0"/>
            <a:t>«Quando leggo Gramsci, </a:t>
          </a:r>
          <a:r>
            <a:rPr lang="it-IT" sz="1900" kern="1200" dirty="0" err="1"/>
            <a:t>Vigotsky</a:t>
          </a:r>
          <a:r>
            <a:rPr lang="it-IT" sz="1900" kern="1200" dirty="0"/>
            <a:t> o </a:t>
          </a:r>
          <a:r>
            <a:rPr lang="it-IT" sz="1900" kern="1200" dirty="0" err="1"/>
            <a:t>Giroux</a:t>
          </a:r>
          <a:r>
            <a:rPr lang="it-IT" sz="1900" kern="1200" dirty="0"/>
            <a:t>, quando leggevo il tuo scritto stamane, ero e sono in cerca di una certa forma di bellezza, che poi coincide con il sapere che traggo dalla lettura».</a:t>
          </a:r>
        </a:p>
        <a:p>
          <a:pPr marL="171450" lvl="1" indent="-171450" algn="just" defTabSz="844550">
            <a:lnSpc>
              <a:spcPct val="90000"/>
            </a:lnSpc>
            <a:spcBef>
              <a:spcPct val="0"/>
            </a:spcBef>
            <a:spcAft>
              <a:spcPct val="20000"/>
            </a:spcAft>
            <a:buChar char="•"/>
          </a:pPr>
          <a:r>
            <a:rPr lang="it-IT" sz="1900" kern="1200" dirty="0"/>
            <a:t>«Non posso semplicemente suggerire agli studenti di leggere Gramsci. Mi sento obbligato a dire qualcosa sul tempo e lo spazio di Gramsci. Non posso tradurre semplicemente Gramsci in Portoghese, perché, al fine di fare tale traduzione, per me è necessario comprendere il contesto nel quale egli scriveva e pensava».</a:t>
          </a:r>
        </a:p>
      </dsp:txBody>
      <dsp:txXfrm>
        <a:off x="0" y="714031"/>
        <a:ext cx="9613900" cy="27324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008EFA-DCDE-4D3B-BC9C-131913AF3A2A}">
      <dsp:nvSpPr>
        <dsp:cNvPr id="0" name=""/>
        <dsp:cNvSpPr/>
      </dsp:nvSpPr>
      <dsp:spPr>
        <a:xfrm>
          <a:off x="0" y="162691"/>
          <a:ext cx="9613900" cy="49139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it-IT" sz="2100" kern="1200" dirty="0"/>
            <a:t>Gramsci e </a:t>
          </a:r>
          <a:r>
            <a:rPr lang="it-IT" sz="2100" kern="1200" dirty="0" err="1"/>
            <a:t>Freire</a:t>
          </a:r>
          <a:r>
            <a:rPr lang="it-IT" sz="2100" kern="1200" dirty="0"/>
            <a:t> in America Latina</a:t>
          </a:r>
        </a:p>
      </dsp:txBody>
      <dsp:txXfrm>
        <a:off x="23988" y="186679"/>
        <a:ext cx="9565924" cy="443423"/>
      </dsp:txXfrm>
    </dsp:sp>
    <dsp:sp modelId="{E2D5B368-7678-4B57-B7D4-D8C612DAB5A7}">
      <dsp:nvSpPr>
        <dsp:cNvPr id="0" name=""/>
        <dsp:cNvSpPr/>
      </dsp:nvSpPr>
      <dsp:spPr>
        <a:xfrm>
          <a:off x="0" y="654091"/>
          <a:ext cx="9613900" cy="2782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5241" tIns="26670" rIns="149352" bIns="26670" numCol="1" spcCol="1270" anchor="t" anchorCtr="0">
          <a:noAutofit/>
        </a:bodyPr>
        <a:lstStyle/>
        <a:p>
          <a:pPr marL="171450" lvl="1" indent="-171450" algn="just" defTabSz="711200">
            <a:lnSpc>
              <a:spcPct val="90000"/>
            </a:lnSpc>
            <a:spcBef>
              <a:spcPct val="0"/>
            </a:spcBef>
            <a:spcAft>
              <a:spcPct val="20000"/>
            </a:spcAft>
            <a:buChar char="•"/>
          </a:pPr>
          <a:r>
            <a:rPr lang="it-IT" sz="1600" kern="1200" dirty="0"/>
            <a:t>Il Movimento dei  Contadini Senza Terra e in generale, l’educazione popolare brasiliana, è ispirata a una rilettura di Gramsci (</a:t>
          </a:r>
          <a:r>
            <a:rPr lang="it-IT" sz="1600" kern="1200" dirty="0" err="1"/>
            <a:t>Leher</a:t>
          </a:r>
          <a:r>
            <a:rPr lang="it-IT" sz="1600" kern="1200" dirty="0"/>
            <a:t> e Vittoria)</a:t>
          </a:r>
        </a:p>
        <a:p>
          <a:pPr marL="171450" lvl="1" indent="-171450" algn="just" defTabSz="711200">
            <a:lnSpc>
              <a:spcPct val="90000"/>
            </a:lnSpc>
            <a:spcBef>
              <a:spcPct val="0"/>
            </a:spcBef>
            <a:spcAft>
              <a:spcPct val="20000"/>
            </a:spcAft>
            <a:buChar char="•"/>
          </a:pPr>
          <a:r>
            <a:rPr lang="it-IT" sz="1600" kern="1200" dirty="0"/>
            <a:t>Nell’introduzione della </a:t>
          </a:r>
          <a:r>
            <a:rPr lang="it-IT" sz="1600" i="1" kern="1200" dirty="0"/>
            <a:t>Pedagogia degli Oppressi </a:t>
          </a:r>
          <a:r>
            <a:rPr lang="it-IT" sz="1600" kern="1200" dirty="0"/>
            <a:t>in Italia, all’inizio degli anni Settanta, si sottolineò l’affinità tra il pensiero di Gramsci e quello di </a:t>
          </a:r>
          <a:r>
            <a:rPr lang="it-IT" sz="1600" kern="1200" dirty="0" err="1"/>
            <a:t>Freire</a:t>
          </a:r>
          <a:r>
            <a:rPr lang="it-IT" sz="1600" kern="1200" dirty="0"/>
            <a:t>, rispetto a una coincidenza tra ”Educatore militante” e intellettuale organico, nella lettura del processo educativo trasformativo</a:t>
          </a:r>
        </a:p>
        <a:p>
          <a:pPr marL="171450" lvl="1" indent="-171450" algn="just" defTabSz="711200">
            <a:lnSpc>
              <a:spcPct val="90000"/>
            </a:lnSpc>
            <a:spcBef>
              <a:spcPct val="0"/>
            </a:spcBef>
            <a:spcAft>
              <a:spcPct val="20000"/>
            </a:spcAft>
            <a:buChar char="•"/>
          </a:pPr>
          <a:r>
            <a:rPr lang="it-IT" sz="1600" kern="1200" dirty="0"/>
            <a:t>G. Gutierrez, fautore della Teologia della Liberazione, accosta l’opera gramsciana a quella che, con l’aiuto di P. </a:t>
          </a:r>
          <a:r>
            <a:rPr lang="it-IT" sz="1600" kern="1200" dirty="0" err="1"/>
            <a:t>Freire</a:t>
          </a:r>
          <a:r>
            <a:rPr lang="it-IT" sz="1600" kern="1200" dirty="0"/>
            <a:t>, fecero anche i teologi sudamericani: avvicinare la dottrina ecclesiastica al popolo, incarnarla nei suoi obiettivi politico/sociali, così come Gramsci fece con la filosofia (seguendo Marx). </a:t>
          </a:r>
        </a:p>
        <a:p>
          <a:pPr marL="171450" lvl="1" indent="-171450" algn="just" defTabSz="711200">
            <a:lnSpc>
              <a:spcPct val="90000"/>
            </a:lnSpc>
            <a:spcBef>
              <a:spcPct val="0"/>
            </a:spcBef>
            <a:spcAft>
              <a:spcPct val="20000"/>
            </a:spcAft>
            <a:buChar char="•"/>
          </a:pPr>
          <a:r>
            <a:rPr lang="it-IT" sz="1600" kern="1200" dirty="0"/>
            <a:t>Studiosi brasiliani e argentini sottolineano gli obiettivi anti-egemonici della pedagogia </a:t>
          </a:r>
          <a:r>
            <a:rPr lang="it-IT" sz="1600" kern="1200" dirty="0" err="1"/>
            <a:t>freireiana</a:t>
          </a:r>
          <a:r>
            <a:rPr lang="it-IT" sz="1600" kern="1200" dirty="0"/>
            <a:t>, utilizzando, dunque, un lessico riferito a Gramsci; indicano nell’oscillazione tra direttività e spontaneità e tra  coercizione e consenso il problema pedagogico «irrisolto» comune ai due autori</a:t>
          </a:r>
        </a:p>
      </dsp:txBody>
      <dsp:txXfrm>
        <a:off x="0" y="654091"/>
        <a:ext cx="9613900" cy="278208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307C56-77C2-40F3-A48E-9A448DDBB9D4}">
      <dsp:nvSpPr>
        <dsp:cNvPr id="0" name=""/>
        <dsp:cNvSpPr/>
      </dsp:nvSpPr>
      <dsp:spPr>
        <a:xfrm>
          <a:off x="0" y="84751"/>
          <a:ext cx="9613900" cy="514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it-IT" sz="2200" kern="1200" dirty="0"/>
            <a:t>Gramsci e </a:t>
          </a:r>
          <a:r>
            <a:rPr lang="it-IT" sz="2200" kern="1200" dirty="0" err="1"/>
            <a:t>Freire</a:t>
          </a:r>
          <a:r>
            <a:rPr lang="it-IT" sz="2200" kern="1200" dirty="0"/>
            <a:t> nel mondo</a:t>
          </a:r>
        </a:p>
      </dsp:txBody>
      <dsp:txXfrm>
        <a:off x="25130" y="109881"/>
        <a:ext cx="9563640" cy="464540"/>
      </dsp:txXfrm>
    </dsp:sp>
    <dsp:sp modelId="{D58E0032-89BB-4B5F-B0A1-0DF60BA6DE73}">
      <dsp:nvSpPr>
        <dsp:cNvPr id="0" name=""/>
        <dsp:cNvSpPr/>
      </dsp:nvSpPr>
      <dsp:spPr>
        <a:xfrm>
          <a:off x="0" y="599551"/>
          <a:ext cx="9613900" cy="29145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5241" tIns="27940" rIns="156464" bIns="27940" numCol="1" spcCol="1270" anchor="t" anchorCtr="0">
          <a:noAutofit/>
        </a:bodyPr>
        <a:lstStyle/>
        <a:p>
          <a:pPr marL="171450" lvl="1" indent="-171450" algn="just" defTabSz="755650">
            <a:lnSpc>
              <a:spcPct val="90000"/>
            </a:lnSpc>
            <a:spcBef>
              <a:spcPct val="0"/>
            </a:spcBef>
            <a:spcAft>
              <a:spcPct val="20000"/>
            </a:spcAft>
            <a:buChar char="•"/>
          </a:pPr>
          <a:r>
            <a:rPr lang="it-IT" sz="1700" kern="1200" dirty="0"/>
            <a:t>La pedagogia d’ispirazione deweyana, che si riferisce al pragmatismo e all’attivismo, utilizza dei riferimenti a Gramsci e a </a:t>
          </a:r>
          <a:r>
            <a:rPr lang="it-IT" sz="1700" kern="1200" dirty="0" err="1"/>
            <a:t>Freire</a:t>
          </a:r>
          <a:r>
            <a:rPr lang="it-IT" sz="1700" kern="1200" dirty="0"/>
            <a:t> quali autori della «filosofia della </a:t>
          </a:r>
          <a:r>
            <a:rPr lang="it-IT" sz="1700" i="1" kern="1200" dirty="0" err="1"/>
            <a:t>praxis</a:t>
          </a:r>
          <a:r>
            <a:rPr lang="it-IT" sz="1700" i="1" kern="1200" dirty="0"/>
            <a:t>»</a:t>
          </a:r>
          <a:endParaRPr lang="it-IT" sz="1700" kern="1200" dirty="0"/>
        </a:p>
        <a:p>
          <a:pPr marL="171450" lvl="1" indent="-171450" algn="just" defTabSz="755650">
            <a:lnSpc>
              <a:spcPct val="90000"/>
            </a:lnSpc>
            <a:spcBef>
              <a:spcPct val="0"/>
            </a:spcBef>
            <a:spcAft>
              <a:spcPct val="20000"/>
            </a:spcAft>
            <a:buChar char="•"/>
          </a:pPr>
          <a:r>
            <a:rPr lang="it-IT" sz="1700" kern="1200" dirty="0"/>
            <a:t>I due autori sono punti di riferimento per intellettuali palestinesi e israeliani delle generazioni più recenti in ordine a una possibile risoluzione culturale del conflitto.</a:t>
          </a:r>
        </a:p>
        <a:p>
          <a:pPr marL="171450" lvl="1" indent="-171450" algn="just" defTabSz="755650">
            <a:lnSpc>
              <a:spcPct val="90000"/>
            </a:lnSpc>
            <a:spcBef>
              <a:spcPct val="0"/>
            </a:spcBef>
            <a:spcAft>
              <a:spcPct val="20000"/>
            </a:spcAft>
            <a:buChar char="•"/>
          </a:pPr>
          <a:r>
            <a:rPr lang="it-IT" sz="1700" kern="1200" dirty="0"/>
            <a:t>Gramsci è ritenuto un «classico» dai fautori della “</a:t>
          </a:r>
          <a:r>
            <a:rPr lang="it-IT" sz="1700" kern="1200" dirty="0" err="1"/>
            <a:t>critical</a:t>
          </a:r>
          <a:r>
            <a:rPr lang="it-IT" sz="1700" kern="1200" dirty="0"/>
            <a:t> </a:t>
          </a:r>
          <a:r>
            <a:rPr lang="it-IT" sz="1700" kern="1200" dirty="0" err="1"/>
            <a:t>pedagogy</a:t>
          </a:r>
          <a:r>
            <a:rPr lang="it-IT" sz="1700" kern="1200" dirty="0"/>
            <a:t>”, movimento educativo americano che si ispira direttamente a </a:t>
          </a:r>
          <a:r>
            <a:rPr lang="it-IT" sz="1700" kern="1200" dirty="0" err="1"/>
            <a:t>Freire</a:t>
          </a:r>
          <a:r>
            <a:rPr lang="it-IT" sz="1700" kern="1200" dirty="0"/>
            <a:t> e alla sua attività conferenziera e come </a:t>
          </a:r>
          <a:r>
            <a:rPr lang="it-IT" sz="1700" kern="1200" dirty="0" err="1"/>
            <a:t>Visting</a:t>
          </a:r>
          <a:r>
            <a:rPr lang="it-IT" sz="1700" kern="1200" dirty="0"/>
            <a:t> Professor negli Stati Uniti: parliamo soprattutto della teoria degli intellettuali (</a:t>
          </a:r>
          <a:r>
            <a:rPr lang="it-IT" sz="1700" kern="1200" dirty="0" err="1"/>
            <a:t>Giroux</a:t>
          </a:r>
          <a:r>
            <a:rPr lang="it-IT" sz="1700" kern="1200" dirty="0"/>
            <a:t>), e di quella dell’egemonia (McLaren).</a:t>
          </a:r>
        </a:p>
        <a:p>
          <a:pPr marL="171450" lvl="1" indent="-171450" algn="just" defTabSz="755650">
            <a:lnSpc>
              <a:spcPct val="90000"/>
            </a:lnSpc>
            <a:spcBef>
              <a:spcPct val="0"/>
            </a:spcBef>
            <a:spcAft>
              <a:spcPct val="20000"/>
            </a:spcAft>
            <a:buChar char="•"/>
          </a:pPr>
          <a:r>
            <a:rPr lang="it-IT" sz="1700" kern="1200" dirty="0"/>
            <a:t>Anche J. </a:t>
          </a:r>
          <a:r>
            <a:rPr lang="it-IT" sz="1700" kern="1200" dirty="0" err="1"/>
            <a:t>Mezirow</a:t>
          </a:r>
          <a:r>
            <a:rPr lang="it-IT" sz="1700" kern="1200" dirty="0"/>
            <a:t>, fortemente ispirato dalla pedagogia degli oppressi </a:t>
          </a:r>
          <a:r>
            <a:rPr lang="it-IT" sz="1700" kern="1200" dirty="0" err="1"/>
            <a:t>freireiana</a:t>
          </a:r>
          <a:r>
            <a:rPr lang="it-IT" sz="1700" kern="1200" dirty="0"/>
            <a:t>, cita Gramsci, soprattutto in una lettura pessimistica dell’ideologia (che per la verità in Gramsci non è prevalente), quale elemento della distorsione sociolinguistica delle prospettive di significato.</a:t>
          </a:r>
        </a:p>
      </dsp:txBody>
      <dsp:txXfrm>
        <a:off x="0" y="599551"/>
        <a:ext cx="9613900" cy="2914560"/>
      </dsp:txXfrm>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it-IT"/>
              <a:t>Fare clic per modificare lo stile del titolo</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97E0307-B85C-446A-8EF0-0407D435D787}" type="datetimeFigureOut">
              <a:rPr lang="en-US" smtClean="0"/>
              <a:t>3/16/2017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513776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8BD862E7-95FA-4FC4-9EC5-DDBFA8DC7417}" type="datetimeFigureOut">
              <a:rPr lang="en-US" smtClean="0"/>
              <a:t>3/16/2017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905804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it-IT"/>
              <a:t>Fare clic per modificare lo stile del titolo</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8DB987F2-A784-4F72-BB57-0E9EACDE722E}" type="datetimeFigureOut">
              <a:rPr lang="en-US" smtClean="0"/>
              <a:t>3/16/2017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6542450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it-IT"/>
              <a:t>Fare clic per modificare lo stile del titolo</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40BBD51E-4B19-444E-85C0-DBD7EB6263F4}" type="datetimeFigureOut">
              <a:rPr lang="en-US" smtClean="0"/>
              <a:t>3/16/2017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t>‹N›</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3914289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it-IT"/>
              <a:t>Fare clic per modificare lo stile del titolo</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F0D7255A-4AD5-4D3E-9A0A-689DA3BA976C}" type="datetimeFigureOut">
              <a:rPr lang="en-US" smtClean="0"/>
              <a:t>3/16/2017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2094956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it-IT"/>
              <a:t>Fare clic per modificare lo stile del titolo</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3" name="Date Placeholder 2"/>
          <p:cNvSpPr>
            <a:spLocks noGrp="1"/>
          </p:cNvSpPr>
          <p:nvPr>
            <p:ph type="dt" sz="half" idx="10"/>
          </p:nvPr>
        </p:nvSpPr>
        <p:spPr/>
        <p:txBody>
          <a:bodyPr/>
          <a:lstStyle/>
          <a:p>
            <a:fld id="{3EE0AD15-87AC-45B2-9EE5-8D165AF83CD7}" type="datetimeFigureOut">
              <a:rPr lang="en-US" smtClean="0"/>
              <a:t>3/16/2017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5993803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it-IT"/>
              <a:t>Fare clic per modificare lo stile del titolo</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3" name="Date Placeholder 2"/>
          <p:cNvSpPr>
            <a:spLocks noGrp="1"/>
          </p:cNvSpPr>
          <p:nvPr>
            <p:ph type="dt" sz="half" idx="10"/>
          </p:nvPr>
        </p:nvSpPr>
        <p:spPr/>
        <p:txBody>
          <a:bodyPr/>
          <a:lstStyle/>
          <a:p>
            <a:fld id="{FCC40CCD-F0D6-4CC2-A4C8-2D7D0D875F02}" type="datetimeFigureOut">
              <a:rPr lang="en-US" smtClean="0"/>
              <a:t>3/16/2017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7632291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3CFE2CC-454D-4466-AC55-B86DA0A87BAE}" type="datetimeFigureOut">
              <a:rPr lang="en-US" smtClean="0"/>
              <a:t>3/16/2017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6896845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30EF52CC-F3D9-41D4-BCE4-C208E61A3F31}" type="datetimeFigureOut">
              <a:rPr lang="en-US" smtClean="0"/>
              <a:t>3/16/2017</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623724349"/>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AA39ACE-9343-4EBE-B5CA-AEA240A1DC53}" type="datetimeFigureOut">
              <a:rPr lang="en-US" smtClean="0"/>
              <a:t>3/16/2017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07532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it-IT"/>
              <a:t>Fare clic per modificare lo stile del titolo</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C9A00F7B-89C5-4DF7-A309-6263220147D4}" type="datetimeFigureOut">
              <a:rPr lang="en-US" smtClean="0"/>
              <a:t>3/16/2017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3305249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49C95DE-FD64-4606-AE61-EC1136867CC6}" type="datetimeFigureOut">
              <a:rPr lang="en-US" smtClean="0"/>
              <a:t>3/16/2017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80544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680322" y="3030008"/>
            <a:ext cx="4698355" cy="2906179"/>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5594123" y="3030008"/>
            <a:ext cx="4700059" cy="2906179"/>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5DEB0BBD-30FE-4CF1-900A-0C45149F8AF8}" type="datetimeFigureOut">
              <a:rPr lang="en-US" smtClean="0"/>
              <a:t>3/16/2017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718438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B91A5F7F-3E81-4C65-A4D1-CB62D5B9DB91}" type="datetimeFigureOut">
              <a:rPr lang="en-US" smtClean="0"/>
              <a:t>3/16/2017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818868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77ECC86-1672-4627-AEFE-EC5485C73905}" type="datetimeFigureOut">
              <a:rPr lang="en-US" smtClean="0"/>
              <a:t>3/16/2017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71518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it-IT"/>
              <a:t>Fare clic per modificare lo stile del titolo</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3CDCB01F-D966-4C62-B900-0BE008A90C98}" type="datetimeFigureOut">
              <a:rPr lang="en-US" smtClean="0"/>
              <a:t>3/16/2017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917214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5E73A0EA-7DC7-4964-BB97-B173EF3B859A}" type="datetimeFigureOut">
              <a:rPr lang="en-US" smtClean="0"/>
              <a:t>3/16/2017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18938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0EF52CC-F3D9-41D4-BCE4-C208E61A3F31}" type="datetimeFigureOut">
              <a:rPr lang="en-US" smtClean="0"/>
              <a:t>3/16/2017</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213456890"/>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INFLUENZE GRAMSCIANE NEL PENSIERO E NELLA PRATICA EDUCATIVA DI PAULO FREIRE</a:t>
            </a:r>
          </a:p>
        </p:txBody>
      </p:sp>
      <p:sp>
        <p:nvSpPr>
          <p:cNvPr id="3" name="Sottotitolo 2"/>
          <p:cNvSpPr>
            <a:spLocks noGrp="1"/>
          </p:cNvSpPr>
          <p:nvPr>
            <p:ph type="subTitle" idx="1"/>
          </p:nvPr>
        </p:nvSpPr>
        <p:spPr/>
        <p:txBody>
          <a:bodyPr/>
          <a:lstStyle/>
          <a:p>
            <a:endParaRPr lang="it-IT"/>
          </a:p>
        </p:txBody>
      </p:sp>
    </p:spTree>
    <p:extLst>
      <p:ext uri="{BB962C8B-B14F-4D97-AF65-F5344CB8AC3E}">
        <p14:creationId xmlns:p14="http://schemas.microsoft.com/office/powerpoint/2010/main" val="2313769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2. Biografie, temi e concetti</a:t>
            </a:r>
          </a:p>
        </p:txBody>
      </p:sp>
      <p:sp>
        <p:nvSpPr>
          <p:cNvPr id="3" name="Segnaposto contenuto 2"/>
          <p:cNvSpPr>
            <a:spLocks noGrp="1"/>
          </p:cNvSpPr>
          <p:nvPr>
            <p:ph idx="1"/>
          </p:nvPr>
        </p:nvSpPr>
        <p:spPr/>
        <p:txBody>
          <a:bodyPr>
            <a:normAutofit fontScale="92500" lnSpcReduction="20000"/>
          </a:bodyPr>
          <a:lstStyle/>
          <a:p>
            <a:pPr algn="just"/>
            <a:r>
              <a:rPr lang="it-IT" dirty="0"/>
              <a:t>In ambedue gli autori c’è la consapevolezza della reciprocità («essere contemporaneamente maestri e scolari») insita nell’educazione degli adulti, benché sia più consapevole </a:t>
            </a:r>
            <a:r>
              <a:rPr lang="it-IT" dirty="0" err="1"/>
              <a:t>Freire</a:t>
            </a:r>
            <a:r>
              <a:rPr lang="it-IT" dirty="0"/>
              <a:t> della direttività implicita anche nel rapporto educativo tra adulti.</a:t>
            </a:r>
          </a:p>
          <a:p>
            <a:pPr algn="just"/>
            <a:r>
              <a:rPr lang="it-IT" dirty="0"/>
              <a:t>L’ideale marxista/gramsciano dell’educazione onnilaterale e politecnica si ritrova in </a:t>
            </a:r>
            <a:r>
              <a:rPr lang="it-IT" dirty="0" err="1"/>
              <a:t>Freire</a:t>
            </a:r>
            <a:r>
              <a:rPr lang="it-IT" dirty="0"/>
              <a:t>, ad esempio, nel superamento dell’alfabetizzazione come mera strumentalità.</a:t>
            </a:r>
          </a:p>
          <a:p>
            <a:pPr algn="just"/>
            <a:r>
              <a:rPr lang="it-IT" dirty="0" err="1"/>
              <a:t>Praxis</a:t>
            </a:r>
            <a:r>
              <a:rPr lang="it-IT" dirty="0"/>
              <a:t> (eufemismo gramsciano per aggirare la censura del carcere) è fondamentale parola chiave per ambedue gli autori; </a:t>
            </a:r>
            <a:r>
              <a:rPr lang="it-IT" dirty="0" err="1"/>
              <a:t>Freire</a:t>
            </a:r>
            <a:r>
              <a:rPr lang="it-IT" dirty="0"/>
              <a:t> la usa per significare un’azione densa di riflessione.</a:t>
            </a:r>
          </a:p>
          <a:p>
            <a:pPr algn="just"/>
            <a:r>
              <a:rPr lang="it-IT" dirty="0"/>
              <a:t>Così la concezione di una lingua che possa essere estesamente padroneggiata.</a:t>
            </a:r>
          </a:p>
          <a:p>
            <a:pPr algn="just"/>
            <a:endParaRPr lang="it-IT" dirty="0"/>
          </a:p>
        </p:txBody>
      </p:sp>
    </p:spTree>
    <p:extLst>
      <p:ext uri="{BB962C8B-B14F-4D97-AF65-F5344CB8AC3E}">
        <p14:creationId xmlns:p14="http://schemas.microsoft.com/office/powerpoint/2010/main" val="4088717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2. Biografie, temi e concetti</a:t>
            </a:r>
          </a:p>
        </p:txBody>
      </p:sp>
      <p:sp>
        <p:nvSpPr>
          <p:cNvPr id="3" name="Segnaposto contenuto 2"/>
          <p:cNvSpPr>
            <a:spLocks noGrp="1"/>
          </p:cNvSpPr>
          <p:nvPr>
            <p:ph idx="1"/>
          </p:nvPr>
        </p:nvSpPr>
        <p:spPr/>
        <p:txBody>
          <a:bodyPr>
            <a:normAutofit fontScale="92500" lnSpcReduction="10000"/>
          </a:bodyPr>
          <a:lstStyle/>
          <a:p>
            <a:pPr algn="just"/>
            <a:r>
              <a:rPr lang="it-IT" dirty="0"/>
              <a:t>Gramsci e </a:t>
            </a:r>
            <a:r>
              <a:rPr lang="it-IT" dirty="0" err="1"/>
              <a:t>Freire</a:t>
            </a:r>
            <a:r>
              <a:rPr lang="it-IT" dirty="0"/>
              <a:t> sostengono l’impossibilità della neutralità dell’educazione. Il tema è presente in Gramsci come legame insolubile tra educazione e egemonia («Ogni rapporto di “egemonia” è necessariamente un rapporto pedagogico») </a:t>
            </a:r>
          </a:p>
          <a:p>
            <a:pPr algn="just"/>
            <a:r>
              <a:rPr lang="it-IT" dirty="0"/>
              <a:t>Il movimento trasformatore guidato dall’educatore deve essere improntato a una fiducia non ingenua nel valore strutturale dei processi educativi, per la quale essi non sono sufficienti a produrre cambiamento, ma nemmeno meri esecutori di dettami politici (cfr. C. A. Torres).</a:t>
            </a:r>
          </a:p>
          <a:p>
            <a:pPr algn="just"/>
            <a:r>
              <a:rPr lang="it-IT" dirty="0"/>
              <a:t>L’influenza gramsciana su </a:t>
            </a:r>
            <a:r>
              <a:rPr lang="it-IT" dirty="0" err="1"/>
              <a:t>Freire</a:t>
            </a:r>
            <a:r>
              <a:rPr lang="it-IT" dirty="0"/>
              <a:t> va letta nell’ambito di una più complessiva opera di traduzione della filosofia europea in America Latina portata avanti dal pedagogista brasiliano.</a:t>
            </a:r>
          </a:p>
          <a:p>
            <a:endParaRPr lang="it-IT" dirty="0"/>
          </a:p>
          <a:p>
            <a:endParaRPr lang="it-IT" dirty="0"/>
          </a:p>
        </p:txBody>
      </p:sp>
    </p:spTree>
    <p:extLst>
      <p:ext uri="{BB962C8B-B14F-4D97-AF65-F5344CB8AC3E}">
        <p14:creationId xmlns:p14="http://schemas.microsoft.com/office/powerpoint/2010/main" val="13931811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2. Biografie, temi e concetti</a:t>
            </a:r>
          </a:p>
        </p:txBody>
      </p:sp>
      <p:sp>
        <p:nvSpPr>
          <p:cNvPr id="3" name="Segnaposto contenuto 2"/>
          <p:cNvSpPr>
            <a:spLocks noGrp="1"/>
          </p:cNvSpPr>
          <p:nvPr>
            <p:ph idx="1"/>
          </p:nvPr>
        </p:nvSpPr>
        <p:spPr/>
        <p:txBody>
          <a:bodyPr/>
          <a:lstStyle/>
          <a:p>
            <a:pPr algn="just"/>
            <a:r>
              <a:rPr lang="it-IT" dirty="0"/>
              <a:t>Il passaggio da una scuola “attiva a una scuola creativa” può essere osservato come </a:t>
            </a:r>
            <a:r>
              <a:rPr lang="it-IT" i="1" dirty="0"/>
              <a:t>trait d’union</a:t>
            </a:r>
            <a:r>
              <a:rPr lang="it-IT" dirty="0"/>
              <a:t> tra il pensiero gramsciano e quello </a:t>
            </a:r>
            <a:r>
              <a:rPr lang="it-IT" dirty="0" err="1"/>
              <a:t>freireiano</a:t>
            </a:r>
            <a:endParaRPr lang="it-IT" dirty="0"/>
          </a:p>
          <a:p>
            <a:pPr algn="just"/>
            <a:r>
              <a:rPr lang="it-IT" dirty="0"/>
              <a:t>L’idea di </a:t>
            </a:r>
            <a:r>
              <a:rPr lang="it-IT" dirty="0" err="1"/>
              <a:t>Freire</a:t>
            </a:r>
            <a:r>
              <a:rPr lang="it-IT" dirty="0"/>
              <a:t> di una «rivoluzione amorosa» che liberi gli oppressori insieme agli oppressi ha aperto una via all’interpretazione in chiave nonviolenta del suo pensiero, una prospettiva interpretativa non estranea ad alcuni commentatori di Gramsci</a:t>
            </a:r>
          </a:p>
          <a:p>
            <a:endParaRPr lang="it-IT" dirty="0"/>
          </a:p>
        </p:txBody>
      </p:sp>
    </p:spTree>
    <p:extLst>
      <p:ext uri="{BB962C8B-B14F-4D97-AF65-F5344CB8AC3E}">
        <p14:creationId xmlns:p14="http://schemas.microsoft.com/office/powerpoint/2010/main" val="24034993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3. Il pensiero di Gramsci territorio comune </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1193198221"/>
              </p:ext>
            </p:extLst>
          </p:nvPr>
        </p:nvGraphicFramePr>
        <p:xfrm>
          <a:off x="681038" y="2336800"/>
          <a:ext cx="9613900" cy="3598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748538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3. Il pensiero di Gramsci territorio comune </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3558939423"/>
              </p:ext>
            </p:extLst>
          </p:nvPr>
        </p:nvGraphicFramePr>
        <p:xfrm>
          <a:off x="681038" y="2336800"/>
          <a:ext cx="9613900" cy="3598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3597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1. Le influenze dirette</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2272911319"/>
              </p:ext>
            </p:extLst>
          </p:nvPr>
        </p:nvGraphicFramePr>
        <p:xfrm>
          <a:off x="681038" y="2336800"/>
          <a:ext cx="9613900" cy="3598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41363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1. Le influenze dirette</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3401726470"/>
              </p:ext>
            </p:extLst>
          </p:nvPr>
        </p:nvGraphicFramePr>
        <p:xfrm>
          <a:off x="681038" y="2336800"/>
          <a:ext cx="9613900" cy="3598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2052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1. Le influenze dirette</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598518389"/>
              </p:ext>
            </p:extLst>
          </p:nvPr>
        </p:nvGraphicFramePr>
        <p:xfrm>
          <a:off x="681038" y="2336800"/>
          <a:ext cx="9613900" cy="3598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048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26811" y="737325"/>
            <a:ext cx="9613861" cy="1080938"/>
          </a:xfrm>
        </p:spPr>
        <p:txBody>
          <a:bodyPr/>
          <a:lstStyle/>
          <a:p>
            <a:r>
              <a:rPr lang="it-IT" dirty="0"/>
              <a:t>1. Le influenze dirette</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3122301010"/>
              </p:ext>
            </p:extLst>
          </p:nvPr>
        </p:nvGraphicFramePr>
        <p:xfrm>
          <a:off x="681038" y="2336800"/>
          <a:ext cx="9613900" cy="3598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1067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1. Le influenze dirette</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1953694924"/>
              </p:ext>
            </p:extLst>
          </p:nvPr>
        </p:nvGraphicFramePr>
        <p:xfrm>
          <a:off x="681038" y="2336800"/>
          <a:ext cx="9613900" cy="3598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20225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1. Le influenze dirette</a:t>
            </a:r>
          </a:p>
        </p:txBody>
      </p:sp>
      <p:sp>
        <p:nvSpPr>
          <p:cNvPr id="3" name="Segnaposto contenuto 2"/>
          <p:cNvSpPr>
            <a:spLocks noGrp="1"/>
          </p:cNvSpPr>
          <p:nvPr>
            <p:ph idx="1"/>
          </p:nvPr>
        </p:nvSpPr>
        <p:spPr/>
        <p:txBody>
          <a:bodyPr>
            <a:normAutofit fontScale="92500"/>
          </a:bodyPr>
          <a:lstStyle/>
          <a:p>
            <a:pPr algn="just"/>
            <a:r>
              <a:rPr lang="it-IT" dirty="0" err="1"/>
              <a:t>Morrow</a:t>
            </a:r>
            <a:r>
              <a:rPr lang="it-IT" dirty="0"/>
              <a:t> e Torres (1995 e oltre), trattando della diffusione del pensiero gramsciano in America Latina, ne sottolineano l’importanza per l’opera </a:t>
            </a:r>
            <a:r>
              <a:rPr lang="it-IT" dirty="0" err="1"/>
              <a:t>freireiana</a:t>
            </a:r>
            <a:r>
              <a:rPr lang="it-IT" dirty="0"/>
              <a:t>, osservando alcune divergenze d’impostazione:</a:t>
            </a:r>
          </a:p>
          <a:p>
            <a:pPr algn="just"/>
            <a:r>
              <a:rPr lang="it-IT" dirty="0"/>
              <a:t>«La ricezione polarizzata dell’educazione popolare di Gramsci si riflette in due posizioni conflittuali: una prospettiva dialettica rappresentata in Brasile nel lavoro di Paulo </a:t>
            </a:r>
            <a:r>
              <a:rPr lang="it-IT" dirty="0" err="1"/>
              <a:t>Freire</a:t>
            </a:r>
            <a:r>
              <a:rPr lang="it-IT" dirty="0"/>
              <a:t> e </a:t>
            </a:r>
            <a:r>
              <a:rPr lang="it-IT" dirty="0" err="1"/>
              <a:t>Moacir</a:t>
            </a:r>
            <a:r>
              <a:rPr lang="it-IT" dirty="0"/>
              <a:t> </a:t>
            </a:r>
            <a:r>
              <a:rPr lang="it-IT" dirty="0" err="1"/>
              <a:t>Gadotti</a:t>
            </a:r>
            <a:r>
              <a:rPr lang="it-IT" dirty="0"/>
              <a:t>, opposta alla prospettiva che enfatizza l’appropriazione critica e sociale della conoscenza universale in favore dei settori popolari – migliorando l’accesso e il controllo della scuola pubblica alle masse popolari – rappresentata in Brasile negli scritti di </a:t>
            </a:r>
            <a:r>
              <a:rPr lang="it-IT" dirty="0" err="1"/>
              <a:t>Giomar</a:t>
            </a:r>
            <a:r>
              <a:rPr lang="it-IT" dirty="0"/>
              <a:t> </a:t>
            </a:r>
            <a:r>
              <a:rPr lang="it-IT" dirty="0" err="1"/>
              <a:t>Namo</a:t>
            </a:r>
            <a:r>
              <a:rPr lang="it-IT" dirty="0"/>
              <a:t> de Mello e </a:t>
            </a:r>
            <a:r>
              <a:rPr lang="it-IT" dirty="0" err="1"/>
              <a:t>Dermerval</a:t>
            </a:r>
            <a:r>
              <a:rPr lang="it-IT" dirty="0"/>
              <a:t> </a:t>
            </a:r>
            <a:r>
              <a:rPr lang="it-IT" dirty="0" err="1"/>
              <a:t>Saviani</a:t>
            </a:r>
            <a:r>
              <a:rPr lang="it-IT" dirty="0"/>
              <a:t>, tra gli altri».</a:t>
            </a:r>
          </a:p>
          <a:p>
            <a:endParaRPr lang="it-IT" dirty="0"/>
          </a:p>
        </p:txBody>
      </p:sp>
    </p:spTree>
    <p:extLst>
      <p:ext uri="{BB962C8B-B14F-4D97-AF65-F5344CB8AC3E}">
        <p14:creationId xmlns:p14="http://schemas.microsoft.com/office/powerpoint/2010/main" val="2611618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1. Le influenze dirette</a:t>
            </a:r>
          </a:p>
        </p:txBody>
      </p:sp>
      <p:sp>
        <p:nvSpPr>
          <p:cNvPr id="3" name="Segnaposto contenuto 2"/>
          <p:cNvSpPr>
            <a:spLocks noGrp="1"/>
          </p:cNvSpPr>
          <p:nvPr>
            <p:ph idx="1"/>
          </p:nvPr>
        </p:nvSpPr>
        <p:spPr/>
        <p:txBody>
          <a:bodyPr/>
          <a:lstStyle/>
          <a:p>
            <a:pPr algn="just"/>
            <a:r>
              <a:rPr lang="it-IT" dirty="0"/>
              <a:t>Ana Maria </a:t>
            </a:r>
            <a:r>
              <a:rPr lang="it-IT" dirty="0" err="1"/>
              <a:t>Araujo</a:t>
            </a:r>
            <a:r>
              <a:rPr lang="it-IT" dirty="0"/>
              <a:t> </a:t>
            </a:r>
            <a:r>
              <a:rPr lang="it-IT" dirty="0" err="1"/>
              <a:t>Freire</a:t>
            </a:r>
            <a:r>
              <a:rPr lang="it-IT" dirty="0"/>
              <a:t>, </a:t>
            </a:r>
            <a:r>
              <a:rPr lang="it-IT" dirty="0" err="1"/>
              <a:t>Moacir</a:t>
            </a:r>
            <a:r>
              <a:rPr lang="it-IT" dirty="0"/>
              <a:t> </a:t>
            </a:r>
            <a:r>
              <a:rPr lang="it-IT" dirty="0" err="1"/>
              <a:t>Gadotti</a:t>
            </a:r>
            <a:r>
              <a:rPr lang="it-IT" dirty="0"/>
              <a:t> e Carlos Alberto Torres testimoniano di un’influenza esercitata dal pensiero gramsciano su </a:t>
            </a:r>
            <a:r>
              <a:rPr lang="it-IT" dirty="0" err="1"/>
              <a:t>Freire</a:t>
            </a:r>
            <a:r>
              <a:rPr lang="it-IT" dirty="0"/>
              <a:t>, quest’ultimo facendo riferimento a una «musica di sottofondo» che ha accompagnato la ricerca teorico-pratica di </a:t>
            </a:r>
            <a:r>
              <a:rPr lang="it-IT" dirty="0" err="1"/>
              <a:t>Freire</a:t>
            </a:r>
            <a:r>
              <a:rPr lang="it-IT" dirty="0"/>
              <a:t>, un </a:t>
            </a:r>
            <a:r>
              <a:rPr lang="it-IT" i="1" dirty="0"/>
              <a:t>«Gramsci popolare appreso nelle favelas».</a:t>
            </a:r>
          </a:p>
        </p:txBody>
      </p:sp>
    </p:spTree>
    <p:extLst>
      <p:ext uri="{BB962C8B-B14F-4D97-AF65-F5344CB8AC3E}">
        <p14:creationId xmlns:p14="http://schemas.microsoft.com/office/powerpoint/2010/main" val="2767238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2. Biografie, temi e concetti</a:t>
            </a:r>
          </a:p>
        </p:txBody>
      </p:sp>
      <p:sp>
        <p:nvSpPr>
          <p:cNvPr id="3" name="Segnaposto contenuto 2"/>
          <p:cNvSpPr>
            <a:spLocks noGrp="1"/>
          </p:cNvSpPr>
          <p:nvPr>
            <p:ph idx="1"/>
          </p:nvPr>
        </p:nvSpPr>
        <p:spPr/>
        <p:txBody>
          <a:bodyPr>
            <a:normAutofit fontScale="92500" lnSpcReduction="10000"/>
          </a:bodyPr>
          <a:lstStyle/>
          <a:p>
            <a:pPr algn="just"/>
            <a:r>
              <a:rPr lang="it-IT" dirty="0"/>
              <a:t>In ambedue le vicende esistenziali ci sono stati degli eventi marcatori, riferibili a un improvviso tracollo economico e finanziario, situazioni di grande rivendicazione politica da parte delle classi subalterne, imponenti trasformazioni sociali e forme di colonialismo interno (P. Mayo).</a:t>
            </a:r>
          </a:p>
          <a:p>
            <a:pPr algn="just"/>
            <a:r>
              <a:rPr lang="it-IT" dirty="0"/>
              <a:t>La gramsciana “guerra di posizione”, quale messa in atto di un lavoro graduale, di carattere culturale, esteso alla società civile, è una delle prospettive centrali di </a:t>
            </a:r>
            <a:r>
              <a:rPr lang="it-IT" dirty="0" err="1"/>
              <a:t>Freire</a:t>
            </a:r>
            <a:r>
              <a:rPr lang="it-IT" dirty="0"/>
              <a:t>, che la intende come «azione culturale per la libertà»</a:t>
            </a:r>
          </a:p>
          <a:p>
            <a:pPr algn="just"/>
            <a:r>
              <a:rPr lang="it-IT" dirty="0"/>
              <a:t>In entrambi gli autori vi è centralità dell’essere umano come attivo costruttore della propria storia nel superamento degli elementi che lo determinano passivamente.</a:t>
            </a:r>
          </a:p>
          <a:p>
            <a:endParaRPr lang="it-IT" dirty="0"/>
          </a:p>
        </p:txBody>
      </p:sp>
    </p:spTree>
    <p:extLst>
      <p:ext uri="{BB962C8B-B14F-4D97-AF65-F5344CB8AC3E}">
        <p14:creationId xmlns:p14="http://schemas.microsoft.com/office/powerpoint/2010/main" val="2886534863"/>
      </p:ext>
    </p:extLst>
  </p:cSld>
  <p:clrMapOvr>
    <a:masterClrMapping/>
  </p:clrMapOvr>
</p:sld>
</file>

<file path=ppt/theme/theme1.xml><?xml version="1.0" encoding="utf-8"?>
<a:theme xmlns:a="http://schemas.openxmlformats.org/drawingml/2006/main" name="Berlino">
  <a:themeElements>
    <a:clrScheme name="Berlino">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o">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o">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docProps/app.xml><?xml version="1.0" encoding="utf-8"?>
<Properties xmlns="http://schemas.openxmlformats.org/officeDocument/2006/extended-properties" xmlns:vt="http://schemas.openxmlformats.org/officeDocument/2006/docPropsVTypes">
  <Template>TM04033917[[fn=Berlino]]</Template>
  <TotalTime>292</TotalTime>
  <Words>1469</Words>
  <Application>Microsoft Office PowerPoint</Application>
  <PresentationFormat>Widescreen</PresentationFormat>
  <Paragraphs>55</Paragraphs>
  <Slides>14</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14</vt:i4>
      </vt:variant>
    </vt:vector>
  </HeadingPairs>
  <TitlesOfParts>
    <vt:vector size="17" baseType="lpstr">
      <vt:lpstr>Arial</vt:lpstr>
      <vt:lpstr>Trebuchet MS</vt:lpstr>
      <vt:lpstr>Berlino</vt:lpstr>
      <vt:lpstr>INFLUENZE GRAMSCIANE NEL PENSIERO E NELLA PRATICA EDUCATIVA DI PAULO FREIRE</vt:lpstr>
      <vt:lpstr>1. Le influenze dirette</vt:lpstr>
      <vt:lpstr>1. Le influenze dirette</vt:lpstr>
      <vt:lpstr>1. Le influenze dirette</vt:lpstr>
      <vt:lpstr>1. Le influenze dirette</vt:lpstr>
      <vt:lpstr>1. Le influenze dirette</vt:lpstr>
      <vt:lpstr>1. Le influenze dirette</vt:lpstr>
      <vt:lpstr>1. Le influenze dirette</vt:lpstr>
      <vt:lpstr>2. Biografie, temi e concetti</vt:lpstr>
      <vt:lpstr>2. Biografie, temi e concetti</vt:lpstr>
      <vt:lpstr>2. Biografie, temi e concetti</vt:lpstr>
      <vt:lpstr>2. Biografie, temi e concetti</vt:lpstr>
      <vt:lpstr>3. Il pensiero di Gramsci territorio comune </vt:lpstr>
      <vt:lpstr>3. Il pensiero di Gramsci territorio comune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Claudia</dc:creator>
  <cp:lastModifiedBy>Claudia</cp:lastModifiedBy>
  <cp:revision>32</cp:revision>
  <dcterms:created xsi:type="dcterms:W3CDTF">2017-03-12T10:36:51Z</dcterms:created>
  <dcterms:modified xsi:type="dcterms:W3CDTF">2017-03-16T10:47:46Z</dcterms:modified>
</cp:coreProperties>
</file>