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2"/>
  </p:sldMasterIdLst>
  <p:sldIdLst>
    <p:sldId id="315" r:id="rId3"/>
    <p:sldId id="316" r:id="rId4"/>
    <p:sldId id="318" r:id="rId5"/>
    <p:sldId id="301" r:id="rId6"/>
    <p:sldId id="302" r:id="rId7"/>
    <p:sldId id="303" r:id="rId8"/>
    <p:sldId id="304" r:id="rId9"/>
    <p:sldId id="260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323" r:id="rId18"/>
    <p:sldId id="324" r:id="rId19"/>
    <p:sldId id="326" r:id="rId20"/>
    <p:sldId id="272" r:id="rId21"/>
    <p:sldId id="274" r:id="rId22"/>
    <p:sldId id="275" r:id="rId23"/>
    <p:sldId id="284" r:id="rId24"/>
    <p:sldId id="285" r:id="rId25"/>
    <p:sldId id="288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22388" autoAdjust="0"/>
    <p:restoredTop sz="94660"/>
  </p:normalViewPr>
  <p:slideViewPr>
    <p:cSldViewPr snapToGrid="0">
      <p:cViewPr>
        <p:scale>
          <a:sx n="75" d="100"/>
          <a:sy n="75" d="100"/>
        </p:scale>
        <p:origin x="-58" y="-31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544338-84EB-4657-9A16-F4B67D7A140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17783" y="802294"/>
            <a:ext cx="8637074" cy="2541428"/>
          </a:xfrm>
        </p:spPr>
        <p:txBody>
          <a:bodyPr bIns="0" anchor="b"/>
          <a:lstStyle>
            <a:lvl1pPr>
              <a:defRPr sz="6600"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21D074D-1E54-4D7E-AFB8-9C1217C5B12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17783" y="3531202"/>
            <a:ext cx="8637074" cy="977621"/>
          </a:xfrm>
        </p:spPr>
        <p:txBody>
          <a:bodyPr tIns="91440" bIns="91440"/>
          <a:lstStyle>
            <a:lvl1pPr marL="0" indent="0">
              <a:buNone/>
              <a:defRPr sz="1800" cap="all"/>
            </a:lvl1pPr>
          </a:lstStyle>
          <a:p>
            <a:pPr lvl="0"/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9056493-8F74-4970-9267-E592FD79711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D9FED1A6-E366-448D-8899-C79909CA23E2}" type="datetime1">
              <a:rPr/>
              <a:pPr/>
              <a:t>11/26/2020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15AE639-460D-4747-B45A-76066E31712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2416503" y="329302"/>
            <a:ext cx="4973915" cy="309204"/>
          </a:xfr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7DC2852-19BB-4D1B-90E8-0892FDF51C4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437665" y="798975"/>
            <a:ext cx="811017" cy="503578"/>
          </a:xfrm>
        </p:spPr>
        <p:txBody>
          <a:bodyPr/>
          <a:lstStyle>
            <a:lvl1pPr>
              <a:defRPr/>
            </a:lvl1pPr>
          </a:lstStyle>
          <a:p>
            <a:fld id="{8C48B174-1218-4A61-BC2A-B0A7AC19A823}" type="slidenum">
              <a:rPr/>
              <a:pPr/>
              <a:t>‹N›</a:t>
            </a:fld>
            <a:endParaRPr/>
          </a:p>
        </p:txBody>
      </p:sp>
      <p:cxnSp>
        <p:nvCxnSpPr>
          <p:cNvPr id="7" name="Straight Connector 14">
            <a:extLst>
              <a:ext uri="{FF2B5EF4-FFF2-40B4-BE49-F238E27FC236}">
                <a16:creationId xmlns:a16="http://schemas.microsoft.com/office/drawing/2014/main" xmlns="" id="{AB565182-C9C9-4E3D-8EE1-FD9C2A36CE30}"/>
              </a:ext>
            </a:extLst>
          </p:cNvPr>
          <p:cNvCxnSpPr/>
          <p:nvPr/>
        </p:nvCxnSpPr>
        <p:spPr>
          <a:xfrm>
            <a:off x="2417783" y="3528541"/>
            <a:ext cx="8637066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6340482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56B75D-3F8A-4543-812A-D8522E990F0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26830BD-B95A-4779-AA71-C4F264686BC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6F3C12E-FDC4-4B55-87BD-D0C5DBB21FA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1301DF1-8C5F-48C9-99CB-D1326F3962BB}" type="datetime1">
              <a:rPr/>
              <a:pPr/>
              <a:t>11/26/2020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BE73A6-654C-4FEF-867D-24AD24AC4F3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590144F-A8B2-4D3A-B670-446ED21AF71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2505DD1-3810-4EDA-BA82-5EE9ACD10CFC}" type="slidenum">
              <a:rPr/>
              <a:pPr/>
              <a:t>‹N›</a:t>
            </a:fld>
            <a:endParaRPr/>
          </a:p>
        </p:txBody>
      </p:sp>
      <p:cxnSp>
        <p:nvCxnSpPr>
          <p:cNvPr id="7" name="Straight Connector 32">
            <a:extLst>
              <a:ext uri="{FF2B5EF4-FFF2-40B4-BE49-F238E27FC236}">
                <a16:creationId xmlns:a16="http://schemas.microsoft.com/office/drawing/2014/main" xmlns="" id="{6120ADBE-7663-4F7B-AF60-757B06621EA2}"/>
              </a:ext>
            </a:extLst>
          </p:cNvPr>
          <p:cNvCxnSpPr/>
          <p:nvPr/>
        </p:nvCxnSpPr>
        <p:spPr>
          <a:xfrm>
            <a:off x="1453896" y="1847088"/>
            <a:ext cx="9607518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38689665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022807-828A-4A20-B833-DAC74E87FC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54243" y="1756132"/>
            <a:ext cx="8643155" cy="1887952"/>
          </a:xfrm>
        </p:spPr>
        <p:txBody>
          <a:bodyPr anchor="b"/>
          <a:lstStyle>
            <a:lvl1pPr>
              <a:defRPr sz="3600"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68D831F-9756-4CF1-9BA1-A80FFCE7B63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454243" y="3806199"/>
            <a:ext cx="8630445" cy="1012926"/>
          </a:xfrm>
        </p:spPr>
        <p:txBody>
          <a:bodyPr tIns="91440"/>
          <a:lstStyle>
            <a:lvl1pPr marL="0" indent="0">
              <a:buNone/>
              <a:defRPr sz="1800"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72207C1-F8F9-41E6-8DDF-1C0BC96C324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0B50F66-BC64-49E7-8BD6-F214D6060B67}" type="datetime1">
              <a:rPr/>
              <a:pPr/>
              <a:t>11/26/2020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367496A-1834-4498-8CE1-92CBA8C23A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A9B8EF-9799-4C7F-9EFE-55EF52BAE2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DE839DC-C1A9-4413-A3C4-BCC5C1F935B3}" type="slidenum">
              <a:rPr/>
              <a:pPr/>
              <a:t>‹N›</a:t>
            </a:fld>
            <a:endParaRPr/>
          </a:p>
        </p:txBody>
      </p:sp>
      <p:cxnSp>
        <p:nvCxnSpPr>
          <p:cNvPr id="7" name="Straight Connector 14">
            <a:extLst>
              <a:ext uri="{FF2B5EF4-FFF2-40B4-BE49-F238E27FC236}">
                <a16:creationId xmlns:a16="http://schemas.microsoft.com/office/drawing/2014/main" xmlns="" id="{A2F24137-AFC3-479A-9606-7561ED886586}"/>
              </a:ext>
            </a:extLst>
          </p:cNvPr>
          <p:cNvCxnSpPr/>
          <p:nvPr/>
        </p:nvCxnSpPr>
        <p:spPr>
          <a:xfrm>
            <a:off x="1454243" y="3804982"/>
            <a:ext cx="8630445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3562501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040934-6A72-4263-944D-163096AD9F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9214" y="804891"/>
            <a:ext cx="9605634" cy="10593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20652B-7400-4FCC-B16F-F412E5A5864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447330" y="2010875"/>
            <a:ext cx="4645152" cy="344859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597201D-2CEA-40F4-856F-A39C28A30B9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413775" y="2017340"/>
            <a:ext cx="4645152" cy="344151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B6A4ACD-2A8F-4CCF-8433-1D5051390BA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6B8F5594-5A5E-43FA-B710-FBFAE5E2470D}" type="datetime1">
              <a:rPr/>
              <a:pPr/>
              <a:t>11/26/2020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1D6E3D4-835C-4F22-9178-DB260C314C7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6FA5026-F8A3-4465-B499-52AA50A27CA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BF45E0B2-C4B0-4EB2-8922-2CA6BB3244EC}" type="slidenum">
              <a:rPr/>
              <a:pPr/>
              <a:t>‹N›</a:t>
            </a:fld>
            <a:endParaRPr/>
          </a:p>
        </p:txBody>
      </p:sp>
      <p:cxnSp>
        <p:nvCxnSpPr>
          <p:cNvPr id="8" name="Straight Connector 34">
            <a:extLst>
              <a:ext uri="{FF2B5EF4-FFF2-40B4-BE49-F238E27FC236}">
                <a16:creationId xmlns:a16="http://schemas.microsoft.com/office/drawing/2014/main" xmlns="" id="{220442F6-5C67-499C-9535-04BC02E6540E}"/>
              </a:ext>
            </a:extLst>
          </p:cNvPr>
          <p:cNvCxnSpPr/>
          <p:nvPr/>
        </p:nvCxnSpPr>
        <p:spPr>
          <a:xfrm>
            <a:off x="1453896" y="1847088"/>
            <a:ext cx="9607518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3240216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368CAE-55A6-4603-84C2-518AC3320A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7193" y="804159"/>
            <a:ext cx="9607664" cy="105631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2CDFB89-28DD-47EE-A18E-5A6CC4A6956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447193" y="2019552"/>
            <a:ext cx="4645152" cy="801947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200" cap="all">
                <a:solidFill>
                  <a:srgbClr val="B71E42"/>
                </a:solidFill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1A7F0BF-410D-408E-B689-AE6E7341357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447193" y="2824270"/>
            <a:ext cx="4645152" cy="264445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898080C-7E5F-4D38-8FB7-6B20667B9AE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412358" y="2023000"/>
            <a:ext cx="4645152" cy="802239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200" cap="all">
                <a:solidFill>
                  <a:srgbClr val="B71E42"/>
                </a:solidFill>
              </a:defRPr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92B3948-E49F-4035-8AFD-3E16ECC40F71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412358" y="2821490"/>
            <a:ext cx="4645152" cy="263736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0A1630B-B226-4538-9AD5-8887FFDC4AB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09BEEFFC-6F15-4139-812F-BE86CDBACFFF}" type="datetime1">
              <a:rPr/>
              <a:pPr/>
              <a:t>11/26/2020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C3A2F18-68F5-4247-AFB9-5305767E1AC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426EFF7-B011-4670-A611-EB0FB7B6ED7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B771B40-2C4C-4C85-8D5B-A4FDC0D009A4}" type="slidenum">
              <a:rPr/>
              <a:pPr/>
              <a:t>‹N›</a:t>
            </a:fld>
            <a:endParaRPr/>
          </a:p>
        </p:txBody>
      </p:sp>
      <p:cxnSp>
        <p:nvCxnSpPr>
          <p:cNvPr id="10" name="Straight Connector 28">
            <a:extLst>
              <a:ext uri="{FF2B5EF4-FFF2-40B4-BE49-F238E27FC236}">
                <a16:creationId xmlns:a16="http://schemas.microsoft.com/office/drawing/2014/main" xmlns="" id="{C5E7A8BD-FA75-48F7-BA84-EFFD13D5FC6E}"/>
              </a:ext>
            </a:extLst>
          </p:cNvPr>
          <p:cNvCxnSpPr/>
          <p:nvPr/>
        </p:nvCxnSpPr>
        <p:spPr>
          <a:xfrm>
            <a:off x="1453896" y="1847088"/>
            <a:ext cx="9607518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6227180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566063-BD0E-4D4B-90E0-52DDD4B61AB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73E0FB3-6818-4F78-8D61-7315D6A648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AA640D48-80FB-4EBF-99C7-663F650EB8A0}" type="datetime1">
              <a:rPr/>
              <a:pPr/>
              <a:t>11/26/2020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3DD82F2-DF93-4F75-9E34-F4F5AE0D589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332A98F-DB1E-44AA-A132-1EEA7A4190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3B9AE0CE-C7F8-422A-BEEB-8C62ED105629}" type="slidenum">
              <a:rPr/>
              <a:pPr/>
              <a:t>‹N›</a:t>
            </a:fld>
            <a:endParaRPr/>
          </a:p>
        </p:txBody>
      </p:sp>
      <p:cxnSp>
        <p:nvCxnSpPr>
          <p:cNvPr id="6" name="Straight Connector 24">
            <a:extLst>
              <a:ext uri="{FF2B5EF4-FFF2-40B4-BE49-F238E27FC236}">
                <a16:creationId xmlns:a16="http://schemas.microsoft.com/office/drawing/2014/main" xmlns="" id="{6A8A5869-A51F-4B91-A8C2-789FF73C84D0}"/>
              </a:ext>
            </a:extLst>
          </p:cNvPr>
          <p:cNvCxnSpPr/>
          <p:nvPr/>
        </p:nvCxnSpPr>
        <p:spPr>
          <a:xfrm>
            <a:off x="1453896" y="1847088"/>
            <a:ext cx="9607518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5630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2822E73-6B79-4848-AAE3-56F1F2E3D0F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135A8F16-15CC-42DB-BB56-67743488FDA1}" type="datetime1">
              <a:rPr/>
              <a:pPr/>
              <a:t>11/26/2020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E3B279C6-6565-45E9-AB1A-68EC16E97FF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810AE30-FC4C-4A00-816D-E1B5AF946DB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D452B9C-8CB5-45F4-84DC-42C9D89ABDC7}" type="slidenum">
              <a:rPr/>
              <a:pPr/>
              <a:t>‹N›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76152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4695A6-1392-4D2D-B51B-A5A81E9B89B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4669" y="798975"/>
            <a:ext cx="3273094" cy="2247119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34BE93-E148-4B87-B6BD-7A1F8871E4E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043711" y="798975"/>
            <a:ext cx="6012472" cy="4658822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361989F-1A37-4129-BADC-F41FCD07565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444669" y="3205493"/>
            <a:ext cx="3275015" cy="2248180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997D8D5-E94E-4DD4-9521-7CC9A2DAF4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0DC833E6-E437-49BB-9E7D-191ACD9137B8}" type="datetime1">
              <a:rPr/>
              <a:pPr/>
              <a:t>11/26/2020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7322D75-6BA3-4B6D-B12F-6D5CF87C457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E23B635-8B03-4455-A1C8-C9070D87A95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39B3FE89-DB39-4C16-A167-81225939CB75}" type="slidenum">
              <a:rPr/>
              <a:pPr/>
              <a:t>‹N›</a:t>
            </a:fld>
            <a:endParaRPr/>
          </a:p>
        </p:txBody>
      </p:sp>
      <p:cxnSp>
        <p:nvCxnSpPr>
          <p:cNvPr id="8" name="Straight Connector 16">
            <a:extLst>
              <a:ext uri="{FF2B5EF4-FFF2-40B4-BE49-F238E27FC236}">
                <a16:creationId xmlns:a16="http://schemas.microsoft.com/office/drawing/2014/main" xmlns="" id="{4D814CB5-8083-466F-9893-CED0DFFB6143}"/>
              </a:ext>
            </a:extLst>
          </p:cNvPr>
          <p:cNvCxnSpPr/>
          <p:nvPr/>
        </p:nvCxnSpPr>
        <p:spPr>
          <a:xfrm>
            <a:off x="1448281" y="3205493"/>
            <a:ext cx="3269492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085205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xmlns="" id="{0503C383-FAF0-464D-B58E-DD0143461347}"/>
              </a:ext>
            </a:extLst>
          </p:cNvPr>
          <p:cNvGrpSpPr/>
          <p:nvPr/>
        </p:nvGrpSpPr>
        <p:grpSpPr>
          <a:xfrm>
            <a:off x="7477387" y="482172"/>
            <a:ext cx="4074529" cy="5149105"/>
            <a:chOff x="7477387" y="482172"/>
            <a:chExt cx="4074529" cy="5149105"/>
          </a:xfrm>
        </p:grpSpPr>
        <p:sp>
          <p:nvSpPr>
            <p:cNvPr id="3" name="Rectangle 17">
              <a:extLst>
                <a:ext uri="{FF2B5EF4-FFF2-40B4-BE49-F238E27FC236}">
                  <a16:creationId xmlns:a16="http://schemas.microsoft.com/office/drawing/2014/main" xmlns="" id="{5EEB9980-1FF8-43E8-8A0D-5B8B9EEFEE6B}"/>
                </a:ext>
              </a:extLst>
            </p:cNvPr>
            <p:cNvSpPr/>
            <p:nvPr/>
          </p:nvSpPr>
          <p:spPr>
            <a:xfrm>
              <a:off x="7477387" y="482172"/>
              <a:ext cx="4074529" cy="514910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228601" dir="4740049" algn="tl">
                <a:srgbClr val="000000">
                  <a:alpha val="34000"/>
                </a:srgbClr>
              </a:outerShdw>
            </a:effectLst>
          </p:spPr>
          <p:txBody>
            <a:bodyPr lIns="0" tIns="0" rIns="0" bIns="0"/>
            <a:lstStyle/>
            <a:p>
              <a:pPr defTabSz="914400"/>
              <a:endParaRPr lang="it-IT">
                <a:solidFill>
                  <a:prstClr val="black"/>
                </a:solidFill>
              </a:endParaRPr>
            </a:p>
          </p:txBody>
        </p:sp>
        <p:sp>
          <p:nvSpPr>
            <p:cNvPr id="4" name="Rectangle 18">
              <a:extLst>
                <a:ext uri="{FF2B5EF4-FFF2-40B4-BE49-F238E27FC236}">
                  <a16:creationId xmlns:a16="http://schemas.microsoft.com/office/drawing/2014/main" xmlns="" id="{75F062F9-0586-4F0A-8081-9307C3F6AE7E}"/>
                </a:ext>
              </a:extLst>
            </p:cNvPr>
            <p:cNvSpPr/>
            <p:nvPr/>
          </p:nvSpPr>
          <p:spPr>
            <a:xfrm>
              <a:off x="7790450" y="812508"/>
              <a:ext cx="3450287" cy="4466450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/>
            </a:gradFill>
            <a:ln w="50804" cap="flat">
              <a:solidFill>
                <a:srgbClr val="191919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pPr defTabSz="914400"/>
              <a:endParaRPr lang="it-IT">
                <a:solidFill>
                  <a:prstClr val="black"/>
                </a:solidFill>
              </a:endParaRPr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757CD8E0-B0CB-498E-84F0-D22578853AB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51207" y="1129512"/>
            <a:ext cx="5532330" cy="1830583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F5938FBC-8379-41D8-A817-3F0B99A6454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8124389" y="1122544"/>
            <a:ext cx="2791169" cy="3866330"/>
          </a:xfrm>
          <a:solidFill>
            <a:srgbClr val="D9D9D9"/>
          </a:solidFill>
        </p:spPr>
        <p:txBody>
          <a:bodyPr anchorCtr="1"/>
          <a:lstStyle>
            <a:lvl1pPr marL="0" indent="0" algn="ctr">
              <a:buNone/>
              <a:defRPr sz="3200"/>
            </a:lvl1pPr>
          </a:lstStyle>
          <a:p>
            <a:pPr lvl="0"/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787554B9-28B4-4FBE-928E-AAD2B158825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450329" y="3145993"/>
            <a:ext cx="5524402" cy="2003743"/>
          </a:xfr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xmlns="" id="{A90B34F7-F2C3-47FD-BC93-2B60464D26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447385" y="5469858"/>
            <a:ext cx="5527346" cy="320122"/>
          </a:xfrm>
        </p:spPr>
        <p:txBody>
          <a:bodyPr/>
          <a:lstStyle>
            <a:lvl1pPr algn="l">
              <a:defRPr/>
            </a:lvl1pPr>
          </a:lstStyle>
          <a:p>
            <a:fld id="{D00C57BB-A31E-4BDF-A045-2B2316427983}" type="datetime1">
              <a:rPr/>
              <a:pPr/>
              <a:t>11/26/2020</a:t>
            </a:fld>
            <a:endParaRPr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xmlns="" id="{115260AE-8C6A-4C24-AB85-F74ED4B4212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1447385" y="318640"/>
            <a:ext cx="5541007" cy="320926"/>
          </a:xfr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xmlns="" id="{4AC07508-928B-48C9-AAF3-EEE47AB6DFB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1828D3C-A58F-437A-AE6B-3136D3E21186}" type="slidenum">
              <a:rPr/>
              <a:pPr/>
              <a:t>‹N›</a:t>
            </a:fld>
            <a:endParaRPr/>
          </a:p>
        </p:txBody>
      </p:sp>
      <p:cxnSp>
        <p:nvCxnSpPr>
          <p:cNvPr id="11" name="Straight Connector 30">
            <a:extLst>
              <a:ext uri="{FF2B5EF4-FFF2-40B4-BE49-F238E27FC236}">
                <a16:creationId xmlns:a16="http://schemas.microsoft.com/office/drawing/2014/main" xmlns="" id="{D34F6F84-32CC-4CAB-9678-FD4B38FB8897}"/>
              </a:ext>
            </a:extLst>
          </p:cNvPr>
          <p:cNvCxnSpPr/>
          <p:nvPr/>
        </p:nvCxnSpPr>
        <p:spPr>
          <a:xfrm>
            <a:off x="1447385" y="3143606"/>
            <a:ext cx="5527347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7287654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F9A60-D352-42E2-82E8-D747FC07548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1554264-AF6C-45F9-B4D8-BC4FD55A7FB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56209B8-04E0-424D-A78C-356762BF0C9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9423BC3-9236-4C80-810E-F129B8819F5E}" type="datetime1">
              <a:rPr/>
              <a:pPr/>
              <a:t>11/26/2020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86EFA6-955F-4D53-ABA2-141CF01A730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AFD10D-8FE3-4B4D-973B-DBD6C5A2B93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4CBFB1E-21A4-459F-9F46-B86CD018FD33}" type="slidenum">
              <a:rPr/>
              <a:pPr/>
              <a:t>‹N›</a:t>
            </a:fld>
            <a:endParaRPr/>
          </a:p>
        </p:txBody>
      </p:sp>
      <p:cxnSp>
        <p:nvCxnSpPr>
          <p:cNvPr id="7" name="Straight Connector 25">
            <a:extLst>
              <a:ext uri="{FF2B5EF4-FFF2-40B4-BE49-F238E27FC236}">
                <a16:creationId xmlns:a16="http://schemas.microsoft.com/office/drawing/2014/main" xmlns="" id="{D0FBF1AE-AC2D-4DBB-8BEE-8F1E0AB03843}"/>
              </a:ext>
            </a:extLst>
          </p:cNvPr>
          <p:cNvCxnSpPr/>
          <p:nvPr/>
        </p:nvCxnSpPr>
        <p:spPr>
          <a:xfrm>
            <a:off x="1453896" y="1847088"/>
            <a:ext cx="9607518" cy="0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9361972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31D1EB5-1C8E-48F1-B507-D0299C97C70C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9439113" y="798975"/>
            <a:ext cx="1615744" cy="4659892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D1A6262-E6C2-48E0-AC11-B8960FF6C3DB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444669" y="798975"/>
            <a:ext cx="7828827" cy="4659892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F2BFE5-2B06-4642-AA32-A36EBE79CC0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F8793DD-B6AA-4F13-B462-12AB5F88B392}" type="datetime1">
              <a:rPr/>
              <a:pPr/>
              <a:t>11/26/2020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42620BE-DCB2-410B-87A8-BDB82E14DD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3D655B2-95E7-433A-8BCF-EA667EFA1DA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AA8D01D-16A5-4EDF-8999-ABEC70ABB59A}" type="slidenum">
              <a:rPr/>
              <a:pPr/>
              <a:t>‹N›</a:t>
            </a:fld>
            <a:endParaRPr/>
          </a:p>
        </p:txBody>
      </p:sp>
      <p:cxnSp>
        <p:nvCxnSpPr>
          <p:cNvPr id="7" name="Straight Connector 14">
            <a:extLst>
              <a:ext uri="{FF2B5EF4-FFF2-40B4-BE49-F238E27FC236}">
                <a16:creationId xmlns:a16="http://schemas.microsoft.com/office/drawing/2014/main" xmlns="" id="{026EDC75-210D-46F4-AF17-1745C11B5F6D}"/>
              </a:ext>
            </a:extLst>
          </p:cNvPr>
          <p:cNvCxnSpPr/>
          <p:nvPr/>
        </p:nvCxnSpPr>
        <p:spPr>
          <a:xfrm>
            <a:off x="9439113" y="798975"/>
            <a:ext cx="0" cy="4659883"/>
          </a:xfrm>
          <a:prstGeom prst="straightConnector1">
            <a:avLst/>
          </a:prstGeom>
          <a:noFill/>
          <a:ln w="31747" cap="flat">
            <a:solidFill>
              <a:srgbClr val="B71E42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3340181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CEAE7"/>
            </a:gs>
            <a:gs pos="100000">
              <a:srgbClr val="CAC6C1"/>
            </a:gs>
          </a:gsLst>
          <a:path path="circle">
            <a:fillToRect l="43000" r="57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xmlns="" id="{968BC579-BDD0-40BC-9831-DEAB0B501787}"/>
              </a:ext>
            </a:extLst>
          </p:cNvPr>
          <p:cNvSpPr/>
          <p:nvPr/>
        </p:nvSpPr>
        <p:spPr>
          <a:xfrm>
            <a:off x="0" y="2019479"/>
            <a:ext cx="12191996" cy="4105939"/>
          </a:xfrm>
          <a:prstGeom prst="rect">
            <a:avLst/>
          </a:prstGeom>
          <a:gradFill>
            <a:gsLst>
              <a:gs pos="0">
                <a:srgbClr val="DFDBD5">
                  <a:alpha val="0"/>
                </a:srgbClr>
              </a:gs>
              <a:gs pos="100000">
                <a:srgbClr val="DFDBD5"/>
              </a:gs>
            </a:gsLst>
            <a:lin ang="5400000"/>
          </a:gradFill>
          <a:ln cap="flat">
            <a:noFill/>
            <a:prstDash val="solid"/>
          </a:ln>
        </p:spPr>
        <p:txBody>
          <a:bodyPr lIns="0" tIns="0" rIns="0" bIns="0"/>
          <a:lstStyle/>
          <a:p>
            <a:pPr defTabSz="914400"/>
            <a:endParaRPr lang="it-IT">
              <a:solidFill>
                <a:prstClr val="black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xmlns="" id="{B86B30F1-0C58-4D46-BEE3-F84A6A13D925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1538" b="-1538"/>
          <a:stretch>
            <a:fillRect/>
          </a:stretch>
        </p:blipFill>
        <p:spPr>
          <a:xfrm>
            <a:off x="0" y="6126480"/>
            <a:ext cx="12191996" cy="7429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FA767FB9-2BBF-479E-860F-D3344296CEB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51582" y="804516"/>
            <a:ext cx="9603275" cy="10492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xmlns="" id="{2DB3A408-AAFC-4A40-B28A-68D8EB5D8F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451582" y="2015730"/>
            <a:ext cx="9603275" cy="345061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CDDA1226-C0F8-485D-BBAE-5760F93DBD4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554141" y="330372"/>
            <a:ext cx="3500716" cy="3092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0" i="0" u="none" strike="noStrike" kern="1200" cap="none" spc="0" baseline="0">
                <a:solidFill>
                  <a:srgbClr val="898989"/>
                </a:solidFill>
                <a:uFillTx/>
                <a:latin typeface="Gill Sans MT"/>
              </a:defRPr>
            </a:lvl1pPr>
          </a:lstStyle>
          <a:p>
            <a:fld id="{59DD1630-52DB-4ADE-AF79-0E052C3EC953}" type="datetime1">
              <a:rPr/>
              <a:pPr/>
              <a:t>11/26/2020</a:t>
            </a:fld>
            <a:endParaRPr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5F19683D-CD71-4956-8D7A-11C43C19890B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451582" y="329302"/>
            <a:ext cx="5938835" cy="3092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000" b="0" i="0" u="none" strike="noStrike" kern="1200" cap="none" spc="0" baseline="0">
                <a:solidFill>
                  <a:srgbClr val="898989"/>
                </a:solidFill>
                <a:uFillTx/>
                <a:latin typeface="Gill Sans MT"/>
              </a:defRPr>
            </a:lvl1pPr>
          </a:lstStyle>
          <a:p>
            <a:endParaRPr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95FA0EAA-1A3B-4AC3-9B45-06B52834E59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480060" y="798975"/>
            <a:ext cx="811017" cy="5035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800" b="0" i="0" u="none" strike="noStrike" kern="1200" cap="none" spc="0" baseline="0">
                <a:solidFill>
                  <a:srgbClr val="B71E42"/>
                </a:solidFill>
                <a:uFillTx/>
                <a:latin typeface="Gill Sans MT"/>
              </a:defRPr>
            </a:lvl1pPr>
          </a:lstStyle>
          <a:p>
            <a:fld id="{A4C6C141-0B1D-4336-8B8A-54A1D2678BD8}" type="slidenum">
              <a:rPr/>
              <a:pPr/>
              <a:t>‹N›</a:t>
            </a:fld>
            <a:endParaRPr/>
          </a:p>
        </p:txBody>
      </p:sp>
      <p:cxnSp>
        <p:nvCxnSpPr>
          <p:cNvPr id="9" name="Straight Connector 9">
            <a:extLst>
              <a:ext uri="{FF2B5EF4-FFF2-40B4-BE49-F238E27FC236}">
                <a16:creationId xmlns:a16="http://schemas.microsoft.com/office/drawing/2014/main" xmlns="" id="{1AF1B4E7-0A93-46C5-BD5E-EA03B8203963}"/>
              </a:ext>
            </a:extLst>
          </p:cNvPr>
          <p:cNvCxnSpPr/>
          <p:nvPr/>
        </p:nvCxnSpPr>
        <p:spPr>
          <a:xfrm>
            <a:off x="0" y="6128409"/>
            <a:ext cx="12191996" cy="0"/>
          </a:xfrm>
          <a:prstGeom prst="straightConnector1">
            <a:avLst/>
          </a:prstGeom>
          <a:noFill/>
          <a:ln w="12701" cap="flat">
            <a:solidFill>
              <a:srgbClr val="000001">
                <a:alpha val="20000"/>
              </a:srgbClr>
            </a:solidFill>
            <a:prstDash val="solid"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it-IT" sz="3200" b="0" i="0" u="none" strike="noStrike" kern="1200" cap="all" spc="0" baseline="0">
          <a:solidFill>
            <a:srgbClr val="000000"/>
          </a:solidFill>
          <a:uFillTx/>
          <a:latin typeface="Gill Sans MT"/>
        </a:defRPr>
      </a:lvl1pPr>
    </p:titleStyle>
    <p:bodyStyle>
      <a:lvl1pPr marL="228600" marR="0" lvl="0" indent="-228600" algn="l" defTabSz="9144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71E42"/>
        </a:buClr>
        <a:buSzPct val="100000"/>
        <a:buFont typeface="Arial" pitchFamily="34"/>
        <a:buChar char="•"/>
        <a:tabLst/>
        <a:defRPr lang="it-IT" sz="2000" b="0" i="0" u="none" strike="noStrike" kern="1200" cap="none" spc="0" baseline="0">
          <a:solidFill>
            <a:srgbClr val="000000"/>
          </a:solidFill>
          <a:uFillTx/>
          <a:latin typeface="Gill Sans MT"/>
        </a:defRPr>
      </a:lvl1pPr>
      <a:lvl2pPr marL="685800" marR="0" lvl="1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71E42"/>
        </a:buClr>
        <a:buSzPct val="100000"/>
        <a:buFont typeface="Arial" pitchFamily="34"/>
        <a:buChar char="•"/>
        <a:tabLst/>
        <a:defRPr lang="it-IT" sz="1800" b="0" i="0" u="none" strike="noStrike" kern="1200" cap="none" spc="0" baseline="0">
          <a:solidFill>
            <a:srgbClr val="000000"/>
          </a:solidFill>
          <a:uFillTx/>
          <a:latin typeface="Gill Sans MT"/>
        </a:defRPr>
      </a:lvl2pPr>
      <a:lvl3pPr marL="1143000" marR="0" lvl="2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71E42"/>
        </a:buClr>
        <a:buSzPct val="100000"/>
        <a:buFont typeface="Arial" pitchFamily="34"/>
        <a:buChar char="•"/>
        <a:tabLst/>
        <a:defRPr lang="it-IT" sz="1600" b="0" i="0" u="none" strike="noStrike" kern="1200" cap="none" spc="0" baseline="0">
          <a:solidFill>
            <a:srgbClr val="000000"/>
          </a:solidFill>
          <a:uFillTx/>
          <a:latin typeface="Gill Sans MT"/>
        </a:defRPr>
      </a:lvl3pPr>
      <a:lvl4pPr marL="1600200" marR="0" lvl="3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71E42"/>
        </a:buClr>
        <a:buSzPct val="100000"/>
        <a:buFont typeface="Arial" pitchFamily="34"/>
        <a:buChar char="•"/>
        <a:tabLst/>
        <a:defRPr lang="it-IT" sz="1400" b="0" i="0" u="none" strike="noStrike" kern="1200" cap="none" spc="0" baseline="0">
          <a:solidFill>
            <a:srgbClr val="000000"/>
          </a:solidFill>
          <a:uFillTx/>
          <a:latin typeface="Gill Sans MT"/>
        </a:defRPr>
      </a:lvl4pPr>
      <a:lvl5pPr marL="2057400" marR="0" lvl="4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B71E42"/>
        </a:buClr>
        <a:buSzPct val="100000"/>
        <a:buFont typeface="Arial" pitchFamily="34"/>
        <a:buChar char="•"/>
        <a:tabLst/>
        <a:defRPr lang="it-IT" sz="1200" b="0" i="0" u="none" strike="noStrike" kern="1200" cap="none" spc="0" baseline="0">
          <a:solidFill>
            <a:srgbClr val="000000"/>
          </a:solidFill>
          <a:uFillTx/>
          <a:latin typeface="Gill Sans M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sardegna.beniculturali.it/it/466/beni-dichiarati-di-interesse-culturale/14222/cagliari" TargetMode="Externa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ardegna.beniculturali.it/it/466/beni-dichiarati-di-interesse-culturale/18784/san-gavino-monreale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sardegna.beniculturali.it/it/466/beni-dichiarati-di-interesse-culturale/18556/cagliari" TargetMode="Externa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0FFD518E-62C1-4105-A843-AFA85922B71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it-IT"/>
              <a:t>Verifica interesse culturale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797FF6BA-B165-4295-9585-02EBDFBE5CBE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dirty="0">
                <a:hlinkClick r:id="rId2"/>
              </a:rPr>
              <a:t>https://sardegna.beniculturali.it/it/466/beni-dichiarati-di-interesse-culturale/14222/cagliari</a:t>
            </a:r>
            <a:endParaRPr lang="it-IT" dirty="0"/>
          </a:p>
          <a:p>
            <a:pPr lvl="0"/>
            <a:r>
              <a:rPr lang="it-IT" dirty="0"/>
              <a:t>Art 10 comma 1 enti ecclesiastici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C6AF8B13-41B2-48C3-971B-A58E333CF96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it-IT"/>
              <a:t>Dichiarazione interesse culturale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54B98D2E-1A81-4194-B0B4-4D364179266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dirty="0"/>
              <a:t>Art 10 comma 3 lettera e)</a:t>
            </a:r>
          </a:p>
          <a:p>
            <a:pPr lvl="0"/>
            <a:r>
              <a:rPr lang="it-IT" dirty="0">
                <a:hlinkClick r:id="rId2"/>
              </a:rPr>
              <a:t>https://sardegna.beniculturali.it/it/466/beni-dichiarati-di-interesse-culturale/18784/san-gavino-monreale</a:t>
            </a:r>
            <a:endParaRPr lang="it-IT" dirty="0"/>
          </a:p>
          <a:p>
            <a:pPr lvl="0"/>
            <a:r>
              <a:rPr lang="it-IT" dirty="0"/>
              <a:t>privati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92885102-3EF4-4AD2-B4D1-A8F5E235CE8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it-IT"/>
              <a:t>Lettera d) art 10 comma 3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4C5528C6-1AC9-45F0-BB6C-8CEA0D12043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it-IT" dirty="0"/>
          </a:p>
          <a:p>
            <a:pPr lvl="0"/>
            <a:r>
              <a:rPr lang="it-IT" dirty="0">
                <a:hlinkClick r:id="rId2"/>
              </a:rPr>
              <a:t>https://sardegna.beniculturali.it/it/466/beni-dichiarati-di-interesse-culturale/18556/cagliari</a:t>
            </a:r>
            <a:endParaRPr lang="it-IT" dirty="0"/>
          </a:p>
          <a:p>
            <a:pPr lvl="0"/>
            <a:r>
              <a:rPr lang="it-IT" dirty="0"/>
              <a:t>Privati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965480D7-6F6E-421F-BE93-11F17342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Artt. 2, 10, 11, 12, 13 codice urbani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D1588ED1-1FC8-4EE7-BE6F-3653F2AB9F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Ai sensi dell'art. 2, c. 2, del </a:t>
            </a:r>
            <a:r>
              <a:rPr lang="it-IT" dirty="0" err="1">
                <a:solidFill>
                  <a:srgbClr val="000000"/>
                </a:solidFill>
                <a:latin typeface="Verdana" panose="020B0604030504040204" pitchFamily="34" charset="0"/>
              </a:rPr>
              <a:t>d.lg.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 42/2004, "</a:t>
            </a:r>
            <a:r>
              <a:rPr lang="it-IT" i="1" dirty="0">
                <a:solidFill>
                  <a:srgbClr val="000000"/>
                </a:solidFill>
                <a:latin typeface="Verdana" panose="020B0604030504040204" pitchFamily="34" charset="0"/>
              </a:rPr>
              <a:t>sono beni culturali le cose immobili e mobili che, ai sensi degli artt. 10 e 11, presentano interesse artistico, storico, archeologico, etnoantropologico, archivistico e bibliografico e le altre cose individuate dalla legge o in base alla legge quali testimonianze aventi valore di civiltà". 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Quindi è richiesta una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previa qualificazione da parte del Legislatore</a:t>
            </a:r>
            <a:r>
              <a:rPr lang="it-IT" i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"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: 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è necessaria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una "individuazione" specifica perché tali beni (ad esempio, una statua, un edificio, ecc.) siano assoggettati al regime previsto dal Codice e ai relativi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vincoli.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72418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E2F09F1-1B16-463B-88CB-CE29C47D3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Art 13 dichiarazione di interesse culturale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26E60667-5D40-4A3D-B55A-D77672D68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D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etta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individuazione, ove si tratti di beni di proprietà privata,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avviene con la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"dichiarazione dell'interesse culturale". </a:t>
            </a:r>
            <a:endParaRPr lang="it-IT" dirty="0" smtClean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Procedimento amministrativo effettuato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da parte del Ministero, sulla base, peraltro, di parametri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determinati dalla legge (interesse storico artistico, etnoantropologico ecc.. eccezionalmente importante ecc..)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I cui termini restano comunque da riempire attraverso una analisi tecnica svolta caso per caso.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Il legislatore ha già operato una ponderazione di interessi fra l’interesse costituzionalmente garantito alla tutela del patrimonio culturale per la sua conoscenza e fruizione e l’interesse del proprietario di poter godere e disporre del proprio bene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1072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4738ADE-BA55-4DE1-9F87-C9881ACFC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Concetti determinati dalla legge ma generici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650F235A-11F2-4453-AFE0-9E3E781B4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Tale </a:t>
            </a:r>
            <a:r>
              <a:rPr lang="it-IT" dirty="0"/>
              <a:t>valutazione e dichiarazione si basa su concetti generici ("</a:t>
            </a:r>
            <a:r>
              <a:rPr lang="it-IT" i="1" dirty="0"/>
              <a:t>l'interesse particolarmente importante</a:t>
            </a:r>
            <a:r>
              <a:rPr lang="it-IT" dirty="0"/>
              <a:t>" delle cose di interesse artistico, "</a:t>
            </a:r>
            <a:r>
              <a:rPr lang="it-IT" i="1" dirty="0"/>
              <a:t>l'interesse storico particolarmente importante</a:t>
            </a:r>
            <a:r>
              <a:rPr lang="it-IT" dirty="0"/>
              <a:t>" degli archivi, "</a:t>
            </a:r>
            <a:r>
              <a:rPr lang="it-IT" i="1" dirty="0"/>
              <a:t>l'eccezionale interesse" </a:t>
            </a:r>
            <a:r>
              <a:rPr lang="it-IT" dirty="0"/>
              <a:t>delle raccolte librarie, "</a:t>
            </a:r>
            <a:r>
              <a:rPr lang="it-IT" i="1" dirty="0"/>
              <a:t>l'interesse particolarmente importante"</a:t>
            </a:r>
            <a:r>
              <a:rPr lang="it-IT" dirty="0"/>
              <a:t> di immobili e mobili con riferimento alla storia politica, militare, ecc.). </a:t>
            </a: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Il </a:t>
            </a:r>
            <a:r>
              <a:rPr lang="it-IT" dirty="0"/>
              <a:t>che implica uno spazio di </a:t>
            </a:r>
            <a:r>
              <a:rPr lang="it-IT" dirty="0" smtClean="0"/>
              <a:t>discrezionalità </a:t>
            </a:r>
            <a:r>
              <a:rPr lang="it-IT" dirty="0"/>
              <a:t>ampia per l'Autorità preposta, difficilmente comprimibile </a:t>
            </a:r>
            <a:r>
              <a:rPr lang="it-IT" i="1" dirty="0"/>
              <a:t>ex </a:t>
            </a:r>
            <a:r>
              <a:rPr lang="it-IT" i="1" dirty="0" smtClean="0"/>
              <a:t>ante cioè con criteri predeterminati a livello legislativo che vincoli il procedimento di verifica dell’interesse.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21653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6F9AA3D1-EC4D-440D-A37D-EB2FA0376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Discrezionalita’</a:t>
            </a:r>
            <a:r>
              <a:rPr lang="it-IT" dirty="0" smtClean="0"/>
              <a:t> tecnica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018F6C5B-4C47-4195-BDE7-8F6325A7B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Al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riguardo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,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si tratta di discrezionalità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tecnica.</a:t>
            </a:r>
          </a:p>
          <a:p>
            <a:pPr marL="0" indent="0" algn="just">
              <a:buNone/>
            </a:pP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La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valutazione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della sussistenza di detto interesse variamente modulato richiesto dalla legge deve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essere operata sulla base di criteri tipici delle scienze specialistiche, che sono i soli in grado di stabilire, obbiettivamente, il "particolare interesse" di un determinato bene, avente il substrato astrattamente culturale,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che poi viene dichiarato culturale attraverso un procedimento amministrativo e da quel momento acquisisce la qualifica giuridica di bene culturale e quindi risulta vincolato e sottoposto alle norme di tutela.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73929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7D18CDE-99D5-4921-91E1-9ED26CF22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Potere </a:t>
            </a:r>
            <a:r>
              <a:rPr lang="it-IT" dirty="0"/>
              <a:t>discrezionale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F16DAB84-351B-4668-94EC-A2B6A7FFF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L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P.A. </a:t>
            </a:r>
            <a:r>
              <a:rPr lang="it-IT" b="1" dirty="0">
                <a:solidFill>
                  <a:srgbClr val="272B33"/>
                </a:solidFill>
                <a:latin typeface="Verdana" panose="020B0604030504040204" pitchFamily="34" charset="0"/>
              </a:rPr>
              <a:t>individua la via migliore per il perseguimento dell'interesse pubblico, valutando i fatti e gli interessi contrapposti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, giungendo poi all'emanazione del provvedimento finale.</a:t>
            </a:r>
            <a:r>
              <a:rPr lang="it-IT" dirty="0"/>
              <a:t/>
            </a:r>
            <a:br>
              <a:rPr lang="it-IT" dirty="0"/>
            </a:b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In questo senso, può agevolmente affermarsi che il procedimento amministrativo svela il modo in cui l'Amministrazione persegue l'interesse pubblico, esercitando il potere ad essa conferito dalla legge.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95712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A3CEDBEA-D8BB-422C-9920-50D299AA0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Il procedimento amministrativo è la sede in cui si sostanzia l'azione amministrativa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C4084B16-E0DB-470B-92A0-CF7400A06B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Da un punto di vista meramente pratico, il procedimento amministrativo si compone di un insieme di atti, susseguenti ed eterogenei tra loro, finalisticamente orientati all'emanazione di un provvedimento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58295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3FE8E945-8B18-4F87-8231-23B92A22E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Legge 241 del </a:t>
            </a:r>
            <a:r>
              <a:rPr lang="it-IT" dirty="0" smtClean="0"/>
              <a:t>1990 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1E8D8376-691F-47EC-9852-7261B21F0A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P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rocedimento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si articola in quattro fasi principali: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la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fase dell'iniziativa,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quella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istruttoria,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quella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decisoria 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quella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integrativa dell'efficacia.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22667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A136F142-15B3-4BD3-AA86-CB7571449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iniziativa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D8C0FE74-811B-4965-9177-3232FCAE7E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La fase dell'iniziativa rappresenta il momento propulsivo dell'azione 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amministrativa. L'iniziativa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può provenire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dall'Amministrazione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stessa (c.d. “procedimento ad istanza d'ufficio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”);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da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un soggetto privato (c.d. “procedimento ad iniziativa privata”).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Nel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primo caso, l'iniziativa d'ufficio può provenire dallo stesso organo competente per il procedimento (iniziativa autonoma) o da un'altra Autorità, che sollecita l'avvio del procedimento attraverso una proposta o una richiesta (iniziativa eteronoma).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Nel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secondo caso, invece, è il privato che stimola l'Amministrazione competente ad avviare un procedimento, rivolgendo ad essa una istanza, una denunzia o un ricorso.  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L’inizio del procedimento è comunicato ai soggetti interessati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68469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B2205631-C1C7-48B7-B08C-42A1AB111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istruttoria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19D1E04D-2815-410F-838D-E71113632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buClr>
                <a:srgbClr val="B71E42"/>
              </a:buClr>
              <a:buNone/>
            </a:pP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La fase istruttoria costituisce la fase centrale del procedimento amministrativo, essendo volta ad acquisire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lvl="0" indent="0" algn="just">
              <a:buClr>
                <a:srgbClr val="B71E42"/>
              </a:buClr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gli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elementi di fatto e di diritto</a:t>
            </a:r>
          </a:p>
          <a:p>
            <a:pPr marL="0" indent="0" algn="just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rilevare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gli interessi coinvolti nel procedimento 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valutare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e ponderare gli stessi ai fini dell'adozione del provvedimento finale.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66045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BC1F3182-05D8-43BD-9F23-A09FA76A2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Responsabile del procedimento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83066FB9-D00B-423A-925B-A8717C749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buClr>
                <a:srgbClr val="B71E42"/>
              </a:buClr>
              <a:buNone/>
            </a:pPr>
            <a:r>
              <a:rPr lang="it-IT" sz="1700" dirty="0">
                <a:solidFill>
                  <a:srgbClr val="272B33"/>
                </a:solidFill>
                <a:latin typeface="Verdana" panose="020B0604030504040204" pitchFamily="34" charset="0"/>
              </a:rPr>
              <a:t>L'istruzione del procedimento compete normalmente alla stessa Autorità cui spetta l'adozione del provvedimento finale.</a:t>
            </a:r>
          </a:p>
          <a:p>
            <a:pPr marL="0" lvl="0" indent="0" algn="just">
              <a:buClr>
                <a:srgbClr val="B71E42"/>
              </a:buClr>
              <a:buNone/>
            </a:pPr>
            <a:r>
              <a:rPr lang="it-IT" sz="1700" dirty="0">
                <a:solidFill>
                  <a:srgbClr val="272B33"/>
                </a:solidFill>
                <a:latin typeface="Verdana" panose="020B0604030504040204" pitchFamily="34" charset="0"/>
              </a:rPr>
              <a:t>La L. n. 241/1990 impone che ogni procedimento venga assegnato alla responsabilità di una specifica “unità organizzativa” (ufficio o servizio), in modo che il cittadino abbia sempre un interlocutore </a:t>
            </a:r>
            <a:r>
              <a:rPr lang="it-IT" sz="1700" dirty="0" smtClean="0">
                <a:solidFill>
                  <a:srgbClr val="272B33"/>
                </a:solidFill>
                <a:latin typeface="Verdana" panose="020B0604030504040204" pitchFamily="34" charset="0"/>
              </a:rPr>
              <a:t>identificabile.</a:t>
            </a:r>
            <a:endParaRPr lang="it-IT" sz="1700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B71E42"/>
              </a:buClr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Il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dirigente di ciascuna unità organizzativa deve assegnare a sé o ad altro dipendente (addetto all'unità stessa) la responsabilità del procedimento: se non lo fa, è considerato egli stesso responsabile.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14767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E9654951-7BAE-415F-916E-994702319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decisoria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EB174F7B-EF07-4FCE-BC88-2EE8A59A2C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La fase decisoria è quella in cui si determina il contenuto dell'atto da adottare e si provvede alla formazione e all'emanazione dello stesso.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 algn="just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Il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provvedimento amministrativo deve intervenire entro il termine di trenta giorni dall'apertura del procedimento, secondo quanto prescritto dall'art. 2, comma 2, della L. n. 241/1990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.</a:t>
            </a:r>
          </a:p>
          <a:p>
            <a:pPr lvl="0">
              <a:buClr>
                <a:srgbClr val="B71E42"/>
              </a:buClr>
            </a:pPr>
            <a:r>
              <a:rPr lang="it-IT" dirty="0" smtClean="0">
                <a:solidFill>
                  <a:prstClr val="black"/>
                </a:solidFill>
              </a:rPr>
              <a:t>SALVO </a:t>
            </a:r>
            <a:r>
              <a:rPr lang="it-IT" dirty="0">
                <a:solidFill>
                  <a:prstClr val="black"/>
                </a:solidFill>
              </a:rPr>
              <a:t>TEMPI DIVERSI ADOTTATI CON LEGGE O REGOLAMENTO</a:t>
            </a:r>
          </a:p>
          <a:p>
            <a:pPr lvl="0">
              <a:buClr>
                <a:srgbClr val="B71E42"/>
              </a:buClr>
            </a:pPr>
            <a:r>
              <a:rPr lang="it-IT" dirty="0">
                <a:solidFill>
                  <a:prstClr val="black"/>
                </a:solidFill>
              </a:rPr>
              <a:t>LA TUTELA CONTRO IL SILENZIO </a:t>
            </a:r>
            <a:r>
              <a:rPr lang="it-IT" dirty="0" smtClean="0">
                <a:solidFill>
                  <a:prstClr val="black"/>
                </a:solidFill>
              </a:rPr>
              <a:t>nel </a:t>
            </a:r>
            <a:r>
              <a:rPr lang="it-IT" dirty="0">
                <a:solidFill>
                  <a:prstClr val="black"/>
                </a:solidFill>
              </a:rPr>
              <a:t>CODICE DEL PROCESSO </a:t>
            </a:r>
            <a:r>
              <a:rPr lang="it-IT" dirty="0" smtClean="0">
                <a:solidFill>
                  <a:prstClr val="black"/>
                </a:solidFill>
              </a:rPr>
              <a:t>AMMINISTRATIVO</a:t>
            </a:r>
            <a:endParaRPr lang="it-IT" dirty="0">
              <a:solidFill>
                <a:prstClr val="black"/>
              </a:solidFill>
            </a:endParaRPr>
          </a:p>
          <a:p>
            <a:pPr lvl="0">
              <a:buClr>
                <a:srgbClr val="B71E42"/>
              </a:buClr>
            </a:pPr>
            <a:r>
              <a:rPr lang="it-IT" dirty="0">
                <a:solidFill>
                  <a:prstClr val="black"/>
                </a:solidFill>
              </a:rPr>
              <a:t>TESPONSABILITA DISCIPLINARE O </a:t>
            </a:r>
            <a:r>
              <a:rPr lang="it-IT" dirty="0" smtClean="0">
                <a:solidFill>
                  <a:prstClr val="black"/>
                </a:solidFill>
              </a:rPr>
              <a:t>AMMINISTRATIVA CONTABILE </a:t>
            </a:r>
            <a:r>
              <a:rPr lang="it-IT" dirty="0">
                <a:solidFill>
                  <a:prstClr val="black"/>
                </a:solidFill>
              </a:rPr>
              <a:t>DEL D</a:t>
            </a:r>
            <a:r>
              <a:rPr lang="it-IT" dirty="0" smtClean="0">
                <a:solidFill>
                  <a:prstClr val="black"/>
                </a:solidFill>
              </a:rPr>
              <a:t>IRIGENTE E </a:t>
            </a:r>
            <a:r>
              <a:rPr lang="it-IT" dirty="0">
                <a:solidFill>
                  <a:prstClr val="black"/>
                </a:solidFill>
              </a:rPr>
              <a:t>DEL FUNZIONARIO INADEMPIENTE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98289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ECF7A4C-1CED-4E1B-8A7A-A467B513E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Fase integrativa dell’efficacia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DA9E480F-3898-44C7-9FE2-A8C5DE0E4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La fase integrativa dell'efficacia è una fase di carattere eventuale, che serve a conferire efficacia al provvedimento che ne sia ancora privo.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Pertanto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, se di regola il provvedimento finale è già perfetto ed efficace a seguito della sua emanazione da parte dell'organo che ha istruito il procedimento, in alcuni casi l'efficacia risulta subordinata </a:t>
            </a:r>
            <a:endParaRPr lang="it-IT" dirty="0" smtClean="0">
              <a:solidFill>
                <a:srgbClr val="272B33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alla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necessità di un controllo da parte di un'autorità diversa dall'organo procedente, 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alla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necessità di comunicare il provvedimento stesso al suo 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destinatario (notifica)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in </a:t>
            </a:r>
            <a:r>
              <a:rPr lang="it-IT" dirty="0">
                <a:solidFill>
                  <a:srgbClr val="272B33"/>
                </a:solidFill>
                <a:latin typeface="Verdana" panose="020B0604030504040204" pitchFamily="34" charset="0"/>
              </a:rPr>
              <a:t>questi casi si apre la fase eventuale adesso in considerazione, volta ad integrare l'efficacia del provvedimento mediante l'apertura di un sub-procedimento di controllo o di comunicazione</a:t>
            </a: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.</a:t>
            </a:r>
          </a:p>
          <a:p>
            <a:pPr marL="0" indent="0">
              <a:buNone/>
            </a:pPr>
            <a:r>
              <a:rPr lang="it-IT" dirty="0" smtClean="0">
                <a:solidFill>
                  <a:srgbClr val="272B33"/>
                </a:solidFill>
                <a:latin typeface="Verdana" panose="020B0604030504040204" pitchFamily="34" charset="0"/>
              </a:rPr>
              <a:t>Nel caso della notifica di cui all’art 13 integrativa dell’efficacia di un atto già perfetto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78020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motivazione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Deve motivare rifacendosi all’istruttoria il giudice può sindacare l’iter logico che ha portato alla decisione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991019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Situazione di fatto e di diritto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solidFill>
                  <a:srgbClr val="202122"/>
                </a:solidFill>
                <a:latin typeface="Arial"/>
              </a:rPr>
              <a:t>Quando si afferma che l'autorità deve valutare la situazione concreta su cui la norma viene ad </a:t>
            </a:r>
            <a:r>
              <a:rPr lang="it-IT" dirty="0" smtClean="0">
                <a:solidFill>
                  <a:srgbClr val="202122"/>
                </a:solidFill>
                <a:latin typeface="Arial"/>
              </a:rPr>
              <a:t>incidere</a:t>
            </a:r>
            <a:r>
              <a:rPr lang="it-IT" dirty="0">
                <a:solidFill>
                  <a:srgbClr val="202122"/>
                </a:solidFill>
                <a:latin typeface="Arial"/>
              </a:rPr>
              <a:t>, occorre che questa:</a:t>
            </a:r>
          </a:p>
          <a:p>
            <a:pPr>
              <a:buFont typeface="+mj-lt"/>
              <a:buAutoNum type="arabicPeriod"/>
            </a:pPr>
            <a:r>
              <a:rPr lang="it-IT" dirty="0">
                <a:solidFill>
                  <a:srgbClr val="202122"/>
                </a:solidFill>
                <a:latin typeface="Arial"/>
              </a:rPr>
              <a:t>individui con precisione ed esattezza la situazione concreta (o situazione di fatto) su cui l'atto è destinato ad </a:t>
            </a:r>
            <a:r>
              <a:rPr lang="it-IT" dirty="0" smtClean="0">
                <a:solidFill>
                  <a:srgbClr val="202122"/>
                </a:solidFill>
                <a:latin typeface="Arial"/>
              </a:rPr>
              <a:t>incidere e di diritto la cornice normativa italiana e estera</a:t>
            </a:r>
            <a:endParaRPr lang="it-IT" dirty="0">
              <a:solidFill>
                <a:srgbClr val="202122"/>
              </a:solidFill>
              <a:latin typeface="Arial"/>
            </a:endParaRPr>
          </a:p>
          <a:p>
            <a:pPr>
              <a:buFont typeface="+mj-lt"/>
              <a:buAutoNum type="arabicPeriod"/>
            </a:pPr>
            <a:r>
              <a:rPr lang="it-IT" dirty="0">
                <a:solidFill>
                  <a:srgbClr val="202122"/>
                </a:solidFill>
                <a:latin typeface="Arial"/>
              </a:rPr>
              <a:t>che la situazione concreta sia correttamente rappresentata;</a:t>
            </a:r>
          </a:p>
          <a:p>
            <a:pPr>
              <a:buFont typeface="+mj-lt"/>
              <a:buAutoNum type="arabicPeriod"/>
            </a:pPr>
            <a:r>
              <a:rPr lang="it-IT" dirty="0">
                <a:solidFill>
                  <a:srgbClr val="202122"/>
                </a:solidFill>
                <a:latin typeface="Arial"/>
              </a:rPr>
              <a:t>che il processo valutativo segua un corretto iter logico, tale che il contenuto dell'atto sia coerente con le norme e la situazione concreta.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85278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Iter logico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O</a:t>
            </a:r>
            <a:r>
              <a:rPr lang="it-IT" dirty="0" smtClean="0"/>
              <a:t>gni </a:t>
            </a:r>
            <a:r>
              <a:rPr lang="it-IT" dirty="0"/>
              <a:t>scelta </a:t>
            </a:r>
            <a:r>
              <a:rPr lang="it-IT" dirty="0" smtClean="0"/>
              <a:t>(provvedimento) deve </a:t>
            </a:r>
            <a:r>
              <a:rPr lang="it-IT" dirty="0"/>
              <a:t>essere conseguenziale sul piano logico rispetto alle premesse costituite dai dati evidenziati nella situazione </a:t>
            </a:r>
            <a:r>
              <a:rPr lang="it-IT" dirty="0" smtClean="0"/>
              <a:t>concreta di fatto e di diritto che sono gli interessi da tutelare, il fine da raggiungere.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553408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B0F429C-EC61-4B1A-927D-DF6AD4445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Potere </a:t>
            </a:r>
            <a:r>
              <a:rPr lang="it-IT" dirty="0"/>
              <a:t>di </a:t>
            </a:r>
            <a:r>
              <a:rPr lang="it-IT" dirty="0" smtClean="0"/>
              <a:t>decisione e di scelta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15350CC8-2F11-4736-83C2-BDE594481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Può </a:t>
            </a:r>
            <a:r>
              <a:rPr lang="it-IT" dirty="0"/>
              <a:t>essere diversamente ampio</a:t>
            </a:r>
          </a:p>
          <a:p>
            <a:r>
              <a:rPr lang="it-IT" dirty="0"/>
              <a:t>A</a:t>
            </a:r>
            <a:r>
              <a:rPr lang="it-IT" dirty="0" smtClean="0"/>
              <a:t>ttività </a:t>
            </a:r>
            <a:r>
              <a:rPr lang="it-IT" dirty="0"/>
              <a:t>vincolata se ci sono questi presupposti il provvedimento </a:t>
            </a:r>
            <a:r>
              <a:rPr lang="it-IT" dirty="0" smtClean="0"/>
              <a:t>deve </a:t>
            </a:r>
            <a:r>
              <a:rPr lang="it-IT" dirty="0"/>
              <a:t>essere emanato</a:t>
            </a:r>
          </a:p>
          <a:p>
            <a:r>
              <a:rPr lang="it-IT" dirty="0" smtClean="0"/>
              <a:t>Accertamento </a:t>
            </a:r>
            <a:r>
              <a:rPr lang="it-IT" dirty="0"/>
              <a:t>tecnico Es. misure, </a:t>
            </a:r>
            <a:r>
              <a:rPr lang="it-IT" dirty="0" smtClean="0"/>
              <a:t>vetustà </a:t>
            </a:r>
            <a:r>
              <a:rPr lang="it-IT" dirty="0"/>
              <a:t>alla presenza di determinati presupposti corrisponde un certa decisione </a:t>
            </a:r>
            <a:r>
              <a:rPr lang="it-IT" dirty="0" smtClean="0"/>
              <a:t>e un </a:t>
            </a:r>
            <a:r>
              <a:rPr lang="it-IT" dirty="0"/>
              <a:t>certo provvedimento</a:t>
            </a:r>
          </a:p>
          <a:p>
            <a:r>
              <a:rPr lang="it-IT" dirty="0"/>
              <a:t>Discrezionalità tecnica accertamento + </a:t>
            </a:r>
            <a:r>
              <a:rPr lang="it-IT" dirty="0" smtClean="0"/>
              <a:t>criterio </a:t>
            </a:r>
            <a:r>
              <a:rPr lang="it-IT" dirty="0"/>
              <a:t>t</a:t>
            </a:r>
            <a:r>
              <a:rPr lang="it-IT" dirty="0" smtClean="0"/>
              <a:t>ecnico </a:t>
            </a:r>
            <a:r>
              <a:rPr lang="it-IT" dirty="0"/>
              <a:t>scientifico (opinabile in misura </a:t>
            </a:r>
            <a:r>
              <a:rPr lang="it-IT" dirty="0" smtClean="0"/>
              <a:t>più </a:t>
            </a:r>
            <a:r>
              <a:rPr lang="it-IT" dirty="0"/>
              <a:t>o mino) ma poi deve </a:t>
            </a:r>
            <a:r>
              <a:rPr lang="it-IT" dirty="0" smtClean="0"/>
              <a:t>corrispondere </a:t>
            </a:r>
            <a:r>
              <a:rPr lang="it-IT" dirty="0"/>
              <a:t>una certa </a:t>
            </a:r>
            <a:r>
              <a:rPr lang="it-IT" dirty="0" smtClean="0"/>
              <a:t>decisione in presenza di determinati presupposti</a:t>
            </a:r>
            <a:endParaRPr lang="it-IT" dirty="0"/>
          </a:p>
          <a:p>
            <a:r>
              <a:rPr lang="it-IT" dirty="0" smtClean="0"/>
              <a:t>Discrezionalità amministrativa </a:t>
            </a:r>
            <a:r>
              <a:rPr lang="it-IT" dirty="0"/>
              <a:t>al seguito di una istruttoria segue una scelta libera </a:t>
            </a:r>
            <a:r>
              <a:rPr lang="it-IT" dirty="0" smtClean="0"/>
              <a:t>nel se come quando perché es. </a:t>
            </a:r>
            <a:r>
              <a:rPr lang="it-IT" dirty="0"/>
              <a:t>prelazione </a:t>
            </a:r>
            <a:r>
              <a:rPr lang="it-IT" dirty="0" smtClean="0"/>
              <a:t>artistica, espropriazione ecc.. Ponderazione di interessi pubblici e privati coinvolti.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428310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63EDE585-0B5A-424A-90B2-1E7251468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Art 13 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EEE701BF-0B74-4184-B745-6A3A997474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La giurisprudenza amministrativa in modo </a:t>
            </a:r>
            <a:r>
              <a:rPr lang="it-IT" dirty="0" err="1" smtClean="0"/>
              <a:t>pressochè</a:t>
            </a:r>
            <a:r>
              <a:rPr lang="it-IT" dirty="0" smtClean="0"/>
              <a:t> </a:t>
            </a:r>
            <a:r>
              <a:rPr lang="it-IT" dirty="0"/>
              <a:t>costante ha ricondotto il potere </a:t>
            </a:r>
            <a:r>
              <a:rPr lang="it-IT" dirty="0" smtClean="0"/>
              <a:t>relativo all’art 13 </a:t>
            </a:r>
            <a:r>
              <a:rPr lang="it-IT" dirty="0"/>
              <a:t>nell’alveo della </a:t>
            </a:r>
            <a:r>
              <a:rPr lang="it-IT" dirty="0" smtClean="0"/>
              <a:t>discrezionalità </a:t>
            </a:r>
            <a:r>
              <a:rPr lang="it-IT" dirty="0"/>
              <a:t>tecnica per quanto attiene all’imposizione del </a:t>
            </a:r>
            <a:r>
              <a:rPr lang="it-IT" dirty="0" smtClean="0"/>
              <a:t>vincolo.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89399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820D1A45-F3C8-42C4-BEFF-1579717DB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Tuttavia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2B71E79F-7528-489D-87CE-4448593937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buFont typeface="+mj-lt"/>
              <a:buAutoNum type="arabicPeriod"/>
            </a:pPr>
            <a:r>
              <a:rPr lang="it-IT" dirty="0"/>
              <a:t>Non mero controllo formale dell’iter logico seguito ma estendersi alla verifica delle operazioni tecniche sotto il profilo della correttezza e adeguatezza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t-IT" dirty="0"/>
              <a:t>Sindacato debole del </a:t>
            </a:r>
            <a:r>
              <a:rPr lang="it-IT" dirty="0" smtClean="0"/>
              <a:t>giudice </a:t>
            </a:r>
            <a:r>
              <a:rPr lang="it-IT" dirty="0"/>
              <a:t>volto a colpire le valutazioni tecniche inattendibili della </a:t>
            </a:r>
            <a:r>
              <a:rPr lang="it-IT" dirty="0" err="1"/>
              <a:t>pa</a:t>
            </a:r>
            <a:r>
              <a:rPr lang="it-IT" dirty="0"/>
              <a:t> ma non su quelle formalmente corrette e solo opinabili non potendo sostituire la propria valutazione sulla </a:t>
            </a:r>
            <a:r>
              <a:rPr lang="it-IT" dirty="0" smtClean="0"/>
              <a:t>sussistenza </a:t>
            </a:r>
            <a:r>
              <a:rPr lang="it-IT" dirty="0"/>
              <a:t>o meno dell’interesse culturale</a:t>
            </a:r>
          </a:p>
          <a:p>
            <a:pPr marL="457200" indent="-457200">
              <a:buFont typeface="+mj-lt"/>
              <a:buAutoNum type="arabicPeriod"/>
            </a:pPr>
            <a:endParaRPr lang="it-IT" dirty="0"/>
          </a:p>
          <a:p>
            <a:pPr marL="457200" indent="-457200">
              <a:buFont typeface="+mj-lt"/>
              <a:buAutoNum type="arabicPeriod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528532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33EA58E7-1CB9-481E-8CB7-085C74B99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tecnica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A88A0764-D38B-42B4-B13A-C550C00F5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Nella </a:t>
            </a:r>
            <a:r>
              <a:rPr lang="it-IT" dirty="0" smtClean="0"/>
              <a:t>discrezionalità </a:t>
            </a:r>
            <a:r>
              <a:rPr lang="it-IT" dirty="0"/>
              <a:t>tecnica la decisione da prendere </a:t>
            </a:r>
            <a:r>
              <a:rPr lang="it-IT" dirty="0" smtClean="0"/>
              <a:t>è </a:t>
            </a:r>
            <a:r>
              <a:rPr lang="it-IT" dirty="0"/>
              <a:t>vincolata nel senso che è decisa dalla legge se sussiste l’interesse storico </a:t>
            </a:r>
            <a:r>
              <a:rPr lang="it-IT" dirty="0" smtClean="0"/>
              <a:t>artistico </a:t>
            </a:r>
            <a:r>
              <a:rPr lang="it-IT" dirty="0"/>
              <a:t>ecc.. </a:t>
            </a:r>
            <a:r>
              <a:rPr lang="it-IT" dirty="0" smtClean="0"/>
              <a:t>allora </a:t>
            </a:r>
            <a:r>
              <a:rPr lang="it-IT" dirty="0"/>
              <a:t>il bene e dichiarato culturale</a:t>
            </a:r>
          </a:p>
          <a:p>
            <a:r>
              <a:rPr lang="it-IT" dirty="0"/>
              <a:t>La tecnica </a:t>
            </a:r>
            <a:r>
              <a:rPr lang="it-IT" dirty="0" smtClean="0"/>
              <a:t>può </a:t>
            </a:r>
            <a:r>
              <a:rPr lang="it-IT" dirty="0"/>
              <a:t>essere </a:t>
            </a:r>
            <a:r>
              <a:rPr lang="it-IT" dirty="0" smtClean="0"/>
              <a:t>più </a:t>
            </a:r>
            <a:r>
              <a:rPr lang="it-IT" dirty="0"/>
              <a:t>o meno espressione di una scienza certa (accertare la </a:t>
            </a:r>
            <a:r>
              <a:rPr lang="it-IT" dirty="0" smtClean="0"/>
              <a:t>vetustà </a:t>
            </a:r>
            <a:r>
              <a:rPr lang="it-IT" dirty="0"/>
              <a:t>dell’opera e della morte dell’autore </a:t>
            </a:r>
            <a:r>
              <a:rPr lang="it-IT" dirty="0" smtClean="0"/>
              <a:t>ecc.) </a:t>
            </a:r>
            <a:r>
              <a:rPr lang="it-IT" dirty="0"/>
              <a:t>oppure di una tecnica di una scienza per sua natura incerta opinabile cui ancorare la decisione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76267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67BCDEBC-AB5D-4643-8B0F-5C7025EC7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Discipline non esatte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F1964681-2D23-49C4-BBBA-7C9785CCF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Il giudizio di discrezionalità tecnica inerente a una "disciplina non esatta", qual è nell'esercizio della funzione pubblica di tutela, è stato addirittura assunto a paradigma per indicare che la possibile, </a:t>
            </a:r>
            <a:r>
              <a:rPr lang="it-IT" b="1" dirty="0">
                <a:solidFill>
                  <a:srgbClr val="000000"/>
                </a:solidFill>
                <a:latin typeface="Verdana" panose="020B0604030504040204" pitchFamily="34" charset="0"/>
              </a:rPr>
              <a:t>fisiologica opinabilità del risultato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non converte la valutazione tecnica - da compiere alla stregua delle sole cognizioni tecniche rilevanti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in ponderazione e scelta tra più interessi, cioè in discrezionalità amministrativa: </a:t>
            </a:r>
            <a:r>
              <a:rPr lang="it-IT" b="1" dirty="0">
                <a:solidFill>
                  <a:srgbClr val="000000"/>
                </a:solidFill>
                <a:latin typeface="Verdana" panose="020B0604030504040204" pitchFamily="34" charset="0"/>
              </a:rPr>
              <a:t>"malgrado il carattere fortemente valutativo che possiedono siffatti giudizi, essi rimangono nell'ambito dell'apprezzamento tecnico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, e non debordano nella potestà discrezionale: abbiamo sempre dei giudizi tecnici, giuridicamente distinti dai giudizi di opportunità e dal momento decisionale" (M.S. Giannini).</a:t>
            </a:r>
          </a:p>
          <a:p>
            <a:pPr algn="just"/>
            <a:r>
              <a:rPr lang="it-IT" b="1" dirty="0">
                <a:solidFill>
                  <a:srgbClr val="000000"/>
                </a:solidFill>
                <a:latin typeface="Verdana" panose="020B0604030504040204" pitchFamily="34" charset="0"/>
              </a:rPr>
              <a:t>La ragione di questo tecnicismo è, al fondo, di ordine costituzionale: l'elevazione della tutela del paesaggio e del patrimonio storico e artistico a principio fondamentale della Costituzione (art. 9 Cost.) oppone la salvaguardia del patrimonio culturale alla scelta libera tra interessi come alle concrete valutazioni di opportunità e convenienza, proprie rispettivamente delle decisioni politiche o delle scelte amministrative.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144079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3B893F21-ACDF-4B8B-8A66-1910A687A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>autorevolezza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B29BAF12-9395-43D6-B2AE-5F7C63C996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La tutela è ancorata alla valutazione professionale altamente tecnica e qualificata delle </a:t>
            </a:r>
            <a:r>
              <a:rPr lang="it-IT" dirty="0" smtClean="0"/>
              <a:t>figure preposte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99338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9A726C4-716E-43E5-9F4C-3F435200E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Tutela e discrezionalità tecnica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A4217DBD-739B-465B-9895-7704244EB2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L'amministrazione preposta alla tutela non deve prendere in considerazione e calcolare gli altri interessi toccati, quale ne sia la natura o la </a:t>
            </a:r>
            <a:r>
              <a:rPr lang="it-IT" dirty="0" err="1"/>
              <a:t>meritevolezza</a:t>
            </a:r>
            <a:r>
              <a:rPr lang="it-IT" dirty="0"/>
              <a:t>, la convergenza o il conflitto.</a:t>
            </a:r>
          </a:p>
        </p:txBody>
      </p:sp>
    </p:spTree>
    <p:extLst>
      <p:ext uri="{BB962C8B-B14F-4D97-AF65-F5344CB8AC3E}">
        <p14:creationId xmlns:p14="http://schemas.microsoft.com/office/powerpoint/2010/main" val="12064305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936527BD-D51A-426C-9318-F195EECEC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giudice controllo di legittimità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F3CD2174-81D8-4E97-A75A-898F230BC0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Stare dentro una valutazione della corretta tutela dell’interesse affidato alle sue cure</a:t>
            </a:r>
          </a:p>
          <a:p>
            <a:r>
              <a:rPr lang="it-IT" dirty="0" smtClean="0"/>
              <a:t>Quindi </a:t>
            </a:r>
            <a:r>
              <a:rPr lang="it-IT" dirty="0"/>
              <a:t>della relazione tecnica non </a:t>
            </a:r>
            <a:r>
              <a:rPr lang="it-IT" dirty="0" smtClean="0"/>
              <a:t>l’opinabilità ma </a:t>
            </a:r>
            <a:r>
              <a:rPr lang="it-IT" dirty="0"/>
              <a:t>la illogicità l’incongruenza </a:t>
            </a:r>
          </a:p>
          <a:p>
            <a:r>
              <a:rPr lang="it-IT" dirty="0"/>
              <a:t>E fare uso delle </a:t>
            </a:r>
            <a:r>
              <a:rPr lang="it-IT" dirty="0" smtClean="0"/>
              <a:t>possibilità </a:t>
            </a:r>
            <a:r>
              <a:rPr lang="it-IT" dirty="0"/>
              <a:t>offerte dalla valutazione tecnica d’ufficio </a:t>
            </a:r>
          </a:p>
        </p:txBody>
      </p:sp>
    </p:spTree>
    <p:extLst>
      <p:ext uri="{BB962C8B-B14F-4D97-AF65-F5344CB8AC3E}">
        <p14:creationId xmlns:p14="http://schemas.microsoft.com/office/powerpoint/2010/main" val="33217793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BBAF5937-F2AF-478C-8B67-280E5F7ED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016" y="570344"/>
            <a:ext cx="10419234" cy="1049235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opinabilità delle scienze non esatte umanistiche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0F0A83A4-0896-494E-8008-F17951DC56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b="1" dirty="0">
                <a:solidFill>
                  <a:srgbClr val="000000"/>
                </a:solidFill>
                <a:latin typeface="Verdana" panose="020B0604030504040204" pitchFamily="34" charset="0"/>
              </a:rPr>
              <a:t>opinabilità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 - cioè di assenza di </a:t>
            </a:r>
            <a:r>
              <a:rPr lang="it-IT" u="sng" dirty="0">
                <a:solidFill>
                  <a:srgbClr val="000000"/>
                </a:solidFill>
                <a:latin typeface="Verdana" panose="020B0604030504040204" pitchFamily="34" charset="0"/>
              </a:rPr>
              <a:t>certezze oggettive e di sicurezze anticipate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- della singola valutazione specialistica che in varia misura resta intrinseca a qualsivoglia valutazione tecnica: la quale valutazione permane dunque inevitabilmente soggettiva, personale e infine discutibile.</a:t>
            </a:r>
          </a:p>
          <a:p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Fra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queste discipline non esatte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rientra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la valutazione tecnica dell'amministrazione preposta alla tutela del patrimonio culturale 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295611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DBD7253C-7A2C-4324-8785-D8EA7ED22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Inattendibilità 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081CBDB5-D8C7-4DCC-A9BB-55EFB6C04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L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giurisprudenza ha abbandonato il criterio del sindacato meramente formale dell'esercizio della discrezionalità tecnica ed è pervenuta alla sua sindacabilità intrinseca mediante il parametro </a:t>
            </a:r>
            <a:r>
              <a:rPr lang="it-IT" b="1" dirty="0">
                <a:solidFill>
                  <a:srgbClr val="000000"/>
                </a:solidFill>
                <a:latin typeface="Verdana" panose="020B0604030504040204" pitchFamily="34" charset="0"/>
              </a:rPr>
              <a:t>dell'inattendibilità della valutazione tecnica compiuta dall'amministrazione nelle operazioni tecniche, vuoi in punto di criterio prescelto vuoi in punto di sua applicazione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5639920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B010BC28-1B97-487C-BC20-A2864F4D7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opinabilità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02EA1F43-3297-4B29-9B90-BA1599AE10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Si fa salvo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il rispetto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del principio di separazione dei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poteri quindi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il margine di opinabilità della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valutazione come espressione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del merito amministrativo e perciò considerandolo insindacabile perché non altrimenti sovrapponibile che da una diversa e opposta opinabilità. L'opinabilità è infatti, come si è detto, una fisiologica caratteristica delle alternative tecniche.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599334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59ACC739-A94E-41A5-A90F-91F6C49E4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Lacune nel giudizio 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BEC5A7F1-8B45-4327-BD46-B75A8CBE2B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L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a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sommatoria delle lacune individuate risulti di tale pregnanza da compromettere nel suo complesso l'attendibilità del giudizio espresso dall'organo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competente.</a:t>
            </a:r>
            <a:endParaRPr lang="it-IT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4625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A3EC6C9D-6EFE-48C0-9C35-AE77C9E14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c.d. Scienze esatte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307BEA7A-166D-4FA0-9C6D-EFF946749B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Resta dunque fuori da questo campo libero dal sindacato del giudice il caso della valutazione tecnica che esuli dall'opinabilità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2907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D302192-116C-4313-A304-86BFAE9DC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Sindacato </a:t>
            </a:r>
            <a:r>
              <a:rPr lang="it-IT" dirty="0" err="1" smtClean="0"/>
              <a:t>sull’opinabilita’</a:t>
            </a:r>
            <a:r>
              <a:rPr lang="it-IT" dirty="0" smtClean="0"/>
              <a:t> </a:t>
            </a:r>
            <a:r>
              <a:rPr lang="it-IT" dirty="0"/>
              <a:t>che è stata superata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="" xmlns:a16="http://schemas.microsoft.com/office/drawing/2014/main" id="{24B5C15C-F46A-4572-9703-5789B7F81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Sentenza consiglio di stato 11 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marzo 2015, n. 1257, che sottolinea che l'atto va annullato qualora "risulti che il risultato raggiunto dall'Amministrazione, a prescindere dalla sua fisiologica opinabilità, fuoriesce dai limiti di naturale elasticità sottesi al concetto giuridico indeterminato, che l'Amministrazione è tenuta ad applicare</a:t>
            </a:r>
            <a:r>
              <a:rPr lang="it-IT" i="1" dirty="0">
                <a:solidFill>
                  <a:srgbClr val="000000"/>
                </a:solidFill>
                <a:latin typeface="Verdana" panose="020B0604030504040204" pitchFamily="34" charset="0"/>
              </a:rPr>
              <a:t>"</a:t>
            </a:r>
            <a:r>
              <a:rPr lang="it-IT" dirty="0">
                <a:solidFill>
                  <a:srgbClr val="000000"/>
                </a:solidFill>
                <a:latin typeface="Verdana" panose="020B0604030504040204" pitchFamily="34" charset="0"/>
              </a:rPr>
              <a:t>: caso del vincolo di una statua sacra lignea ottocentesca, anni prima totalmente alterata da un restauro ricostruttivo e </a:t>
            </a:r>
            <a:r>
              <a:rPr lang="it-IT" dirty="0" smtClean="0">
                <a:solidFill>
                  <a:srgbClr val="000000"/>
                </a:solidFill>
                <a:latin typeface="Verdana" panose="020B0604030504040204" pitchFamily="34" charset="0"/>
              </a:rPr>
              <a:t>stilistico.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93571111"/>
      </p:ext>
    </p:extLst>
  </p:cSld>
  <p:clrMapOvr>
    <a:masterClrMapping/>
  </p:clrMapOvr>
</p:sld>
</file>

<file path=ppt/theme/theme1.xml><?xml version="1.0" encoding="utf-8"?>
<a:theme xmlns:a="http://schemas.openxmlformats.org/drawingml/2006/main" name="Raccolta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1_Raccolt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388</TotalTime>
  <Words>1824</Words>
  <Application>Microsoft Office PowerPoint</Application>
  <PresentationFormat>Personalizzato</PresentationFormat>
  <Paragraphs>112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32</vt:i4>
      </vt:variant>
    </vt:vector>
  </HeadingPairs>
  <TitlesOfParts>
    <vt:vector size="34" baseType="lpstr">
      <vt:lpstr>Raccolta</vt:lpstr>
      <vt:lpstr>1_Raccolta</vt:lpstr>
      <vt:lpstr>Verifica interesse culturale </vt:lpstr>
      <vt:lpstr>Dichiarazione interesse culturale </vt:lpstr>
      <vt:lpstr>Lettera d) art 10 comma 3</vt:lpstr>
      <vt:lpstr>Artt. 2, 10, 11, 12, 13 codice urbani</vt:lpstr>
      <vt:lpstr>Art 13 dichiarazione di interesse culturale</vt:lpstr>
      <vt:lpstr>Concetti determinati dalla legge ma generici</vt:lpstr>
      <vt:lpstr>Discrezionalita’ tecnica</vt:lpstr>
      <vt:lpstr> Potere discrezionale</vt:lpstr>
      <vt:lpstr>Il procedimento amministrativo è la sede in cui si sostanzia l'azione amministrativa</vt:lpstr>
      <vt:lpstr>Legge 241 del 1990 </vt:lpstr>
      <vt:lpstr> iniziativa</vt:lpstr>
      <vt:lpstr> istruttoria</vt:lpstr>
      <vt:lpstr> Responsabile del procedimento</vt:lpstr>
      <vt:lpstr> decisoria</vt:lpstr>
      <vt:lpstr> Fase integrativa dell’efficacia</vt:lpstr>
      <vt:lpstr> motivazione</vt:lpstr>
      <vt:lpstr>Situazione di fatto e di diritto</vt:lpstr>
      <vt:lpstr>Iter logico</vt:lpstr>
      <vt:lpstr> Potere di decisione e di scelta</vt:lpstr>
      <vt:lpstr> Art 13 </vt:lpstr>
      <vt:lpstr>Tuttavia </vt:lpstr>
      <vt:lpstr>tecnica</vt:lpstr>
      <vt:lpstr> Discipline non esatte</vt:lpstr>
      <vt:lpstr> autorevolezza</vt:lpstr>
      <vt:lpstr> Tutela e discrezionalità tecnica</vt:lpstr>
      <vt:lpstr> giudice controllo di legittimità</vt:lpstr>
      <vt:lpstr> opinabilità delle scienze non esatte umanistiche</vt:lpstr>
      <vt:lpstr> Inattendibilità </vt:lpstr>
      <vt:lpstr> opinabilità</vt:lpstr>
      <vt:lpstr> Lacune nel giudizio </vt:lpstr>
      <vt:lpstr> c.d. Scienze esatte</vt:lpstr>
      <vt:lpstr>Sindacato sull’opinabilita’ che è stata superata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UTENTE</cp:lastModifiedBy>
  <cp:revision>38</cp:revision>
  <dcterms:created xsi:type="dcterms:W3CDTF">2020-11-26T07:18:03Z</dcterms:created>
  <dcterms:modified xsi:type="dcterms:W3CDTF">2020-11-26T19:06:10Z</dcterms:modified>
</cp:coreProperties>
</file>