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9" r:id="rId1"/>
  </p:sldMasterIdLst>
  <p:notesMasterIdLst>
    <p:notesMasterId r:id="rId28"/>
  </p:notesMasterIdLst>
  <p:handoutMasterIdLst>
    <p:handoutMasterId r:id="rId29"/>
  </p:handoutMasterIdLst>
  <p:sldIdLst>
    <p:sldId id="723" r:id="rId2"/>
    <p:sldId id="726" r:id="rId3"/>
    <p:sldId id="735" r:id="rId4"/>
    <p:sldId id="651" r:id="rId5"/>
    <p:sldId id="732" r:id="rId6"/>
    <p:sldId id="733" r:id="rId7"/>
    <p:sldId id="736" r:id="rId8"/>
    <p:sldId id="630" r:id="rId9"/>
    <p:sldId id="731" r:id="rId10"/>
    <p:sldId id="737" r:id="rId11"/>
    <p:sldId id="734" r:id="rId12"/>
    <p:sldId id="738" r:id="rId13"/>
    <p:sldId id="713" r:id="rId14"/>
    <p:sldId id="720" r:id="rId15"/>
    <p:sldId id="740" r:id="rId16"/>
    <p:sldId id="749" r:id="rId17"/>
    <p:sldId id="743" r:id="rId18"/>
    <p:sldId id="750" r:id="rId19"/>
    <p:sldId id="751" r:id="rId20"/>
    <p:sldId id="752" r:id="rId21"/>
    <p:sldId id="739" r:id="rId22"/>
    <p:sldId id="727" r:id="rId23"/>
    <p:sldId id="729" r:id="rId24"/>
    <p:sldId id="728" r:id="rId25"/>
    <p:sldId id="724" r:id="rId26"/>
    <p:sldId id="725" r:id="rId27"/>
  </p:sldIdLst>
  <p:sldSz cx="9144000" cy="6858000" type="screen4x3"/>
  <p:notesSz cx="6797675" cy="9928225"/>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334" userDrawn="1">
          <p15:clr>
            <a:srgbClr val="A4A3A4"/>
          </p15:clr>
        </p15:guide>
        <p15:guide id="2" pos="2074" userDrawn="1">
          <p15:clr>
            <a:srgbClr val="A4A3A4"/>
          </p15:clr>
        </p15:guide>
        <p15:guide id="3" orient="horz" pos="3122" userDrawn="1">
          <p15:clr>
            <a:srgbClr val="A4A3A4"/>
          </p15:clr>
        </p15:guide>
        <p15:guide id="4" pos="2139" userDrawn="1">
          <p15:clr>
            <a:srgbClr val="A4A3A4"/>
          </p15:clr>
        </p15:guide>
        <p15:guide id="5" orient="horz" pos="3340" userDrawn="1">
          <p15:clr>
            <a:srgbClr val="A4A3A4"/>
          </p15:clr>
        </p15:guide>
        <p15:guide id="6" orient="horz" pos="3127" userDrawn="1">
          <p15:clr>
            <a:srgbClr val="A4A3A4"/>
          </p15:clr>
        </p15:guide>
        <p15:guide id="7" pos="2077" userDrawn="1">
          <p15:clr>
            <a:srgbClr val="A4A3A4"/>
          </p15:clr>
        </p15:guide>
        <p15:guide id="8" pos="214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Benczur" initials="PB" lastIdx="15" clrIdx="0"/>
  <p:cmAuthor id="2" name="Peter HARASZTOSI" initials="PH"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2E6437"/>
    <a:srgbClr val="FF3300"/>
    <a:srgbClr val="FF0000"/>
    <a:srgbClr val="FFCC00"/>
    <a:srgbClr val="FF9900"/>
    <a:srgbClr val="CC3300"/>
    <a:srgbClr val="996600"/>
    <a:srgbClr val="99FF66"/>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17" autoAdjust="0"/>
    <p:restoredTop sz="87907" autoAdjust="0"/>
  </p:normalViewPr>
  <p:slideViewPr>
    <p:cSldViewPr snapToGrid="0">
      <p:cViewPr>
        <p:scale>
          <a:sx n="100" d="100"/>
          <a:sy n="100" d="100"/>
        </p:scale>
        <p:origin x="1752" y="108"/>
      </p:cViewPr>
      <p:guideLst>
        <p:guide orient="horz" pos="2160"/>
        <p:guide pos="2880"/>
      </p:guideLst>
    </p:cSldViewPr>
  </p:slideViewPr>
  <p:outlineViewPr>
    <p:cViewPr>
      <p:scale>
        <a:sx n="33" d="100"/>
        <a:sy n="33" d="100"/>
      </p:scale>
      <p:origin x="0" y="45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8" d="100"/>
          <a:sy n="78" d="100"/>
        </p:scale>
        <p:origin x="-3366" y="-108"/>
      </p:cViewPr>
      <p:guideLst>
        <p:guide orient="horz" pos="3334"/>
        <p:guide pos="2074"/>
        <p:guide orient="horz" pos="3122"/>
        <p:guide pos="2139"/>
        <p:guide orient="horz" pos="3340"/>
        <p:guide orient="horz" pos="3127"/>
        <p:guide pos="2077"/>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408A05-77D7-4EFA-AAB7-36388F88042F}" type="doc">
      <dgm:prSet loTypeId="urn:microsoft.com/office/officeart/2005/8/layout/cycle6" loCatId="cycle" qsTypeId="urn:microsoft.com/office/officeart/2005/8/quickstyle/simple5" qsCatId="simple" csTypeId="urn:microsoft.com/office/officeart/2005/8/colors/accent2_2" csCatId="accent2" phldr="1"/>
      <dgm:spPr/>
      <dgm:t>
        <a:bodyPr/>
        <a:lstStyle/>
        <a:p>
          <a:endParaRPr lang="en-US"/>
        </a:p>
      </dgm:t>
    </dgm:pt>
    <dgm:pt modelId="{6166A8A5-43F4-4250-8287-E532335EFE9F}">
      <dgm:prSet phldrT="[Text]" custT="1"/>
      <dgm:spPr>
        <a:solidFill>
          <a:schemeClr val="bg2">
            <a:lumMod val="25000"/>
          </a:schemeClr>
        </a:solidFill>
      </dgm:spPr>
      <dgm:t>
        <a:bodyPr/>
        <a:lstStyle/>
        <a:p>
          <a:r>
            <a:rPr lang="en-US" sz="1400" b="1" dirty="0" smtClean="0"/>
            <a:t>Ensure the continuity of critical functions</a:t>
          </a:r>
          <a:endParaRPr lang="en-US" sz="1400" b="1" dirty="0"/>
        </a:p>
      </dgm:t>
    </dgm:pt>
    <dgm:pt modelId="{90079DA3-CA40-4E58-93EC-4BF624D810A1}" type="parTrans" cxnId="{23014C92-903C-48DC-BFA4-5401731E92FD}">
      <dgm:prSet/>
      <dgm:spPr/>
      <dgm:t>
        <a:bodyPr/>
        <a:lstStyle/>
        <a:p>
          <a:endParaRPr lang="en-US"/>
        </a:p>
      </dgm:t>
    </dgm:pt>
    <dgm:pt modelId="{D5E8871F-8DEE-4886-AD60-612AD45D0831}" type="sibTrans" cxnId="{23014C92-903C-48DC-BFA4-5401731E92FD}">
      <dgm:prSet/>
      <dgm:spPr>
        <a:ln>
          <a:solidFill>
            <a:srgbClr val="003300"/>
          </a:solidFill>
        </a:ln>
      </dgm:spPr>
      <dgm:t>
        <a:bodyPr/>
        <a:lstStyle/>
        <a:p>
          <a:endParaRPr lang="en-US"/>
        </a:p>
      </dgm:t>
    </dgm:pt>
    <dgm:pt modelId="{5A21474D-69D5-42F6-ADC1-9F70DA87C0CC}">
      <dgm:prSet phldrT="[Text]" custT="1"/>
      <dgm:spPr>
        <a:solidFill>
          <a:schemeClr val="bg2">
            <a:lumMod val="25000"/>
          </a:schemeClr>
        </a:solidFill>
      </dgm:spPr>
      <dgm:t>
        <a:bodyPr/>
        <a:lstStyle/>
        <a:p>
          <a:r>
            <a:rPr lang="en-US" sz="1400" b="1" dirty="0" smtClean="0"/>
            <a:t>Protect financial  stability,  in  </a:t>
          </a:r>
          <a:r>
            <a:rPr lang="en-US" sz="1400" b="1" dirty="0" smtClean="0"/>
            <a:t>particular  </a:t>
          </a:r>
          <a:r>
            <a:rPr lang="en-US" sz="1400" b="1" dirty="0" smtClean="0"/>
            <a:t>by </a:t>
          </a:r>
          <a:r>
            <a:rPr lang="en-US" sz="1400" b="1" dirty="0" smtClean="0"/>
            <a:t> preventing  contagion</a:t>
          </a:r>
          <a:endParaRPr lang="en-US" sz="1400" b="1" dirty="0"/>
        </a:p>
      </dgm:t>
    </dgm:pt>
    <dgm:pt modelId="{07E470C7-5A07-4EEE-A4FF-D584A94D018B}" type="parTrans" cxnId="{BF7B8AD8-E982-4784-9E7D-F586DAB5959E}">
      <dgm:prSet/>
      <dgm:spPr/>
      <dgm:t>
        <a:bodyPr/>
        <a:lstStyle/>
        <a:p>
          <a:endParaRPr lang="en-US"/>
        </a:p>
      </dgm:t>
    </dgm:pt>
    <dgm:pt modelId="{CA0F7135-F34B-4254-9873-20FD6406F993}" type="sibTrans" cxnId="{BF7B8AD8-E982-4784-9E7D-F586DAB5959E}">
      <dgm:prSet/>
      <dgm:spPr>
        <a:ln>
          <a:solidFill>
            <a:srgbClr val="003300"/>
          </a:solidFill>
        </a:ln>
      </dgm:spPr>
      <dgm:t>
        <a:bodyPr/>
        <a:lstStyle/>
        <a:p>
          <a:endParaRPr lang="en-US"/>
        </a:p>
      </dgm:t>
    </dgm:pt>
    <dgm:pt modelId="{B9F9BBC0-A470-477E-8207-76F5F04512C3}">
      <dgm:prSet phldrT="[Text]" custT="1"/>
      <dgm:spPr>
        <a:solidFill>
          <a:schemeClr val="bg2">
            <a:lumMod val="25000"/>
          </a:schemeClr>
        </a:solidFill>
      </dgm:spPr>
      <dgm:t>
        <a:bodyPr/>
        <a:lstStyle/>
        <a:p>
          <a:r>
            <a:rPr lang="en-US" sz="1400" b="1" dirty="0" smtClean="0"/>
            <a:t>Protect public funds</a:t>
          </a:r>
          <a:endParaRPr lang="en-US" sz="1400" b="1" dirty="0"/>
        </a:p>
      </dgm:t>
    </dgm:pt>
    <dgm:pt modelId="{CD901AB2-A348-4254-919F-C07EB924D519}" type="parTrans" cxnId="{9E61CF83-98DC-4D17-8E84-FF90064093CD}">
      <dgm:prSet/>
      <dgm:spPr/>
      <dgm:t>
        <a:bodyPr/>
        <a:lstStyle/>
        <a:p>
          <a:endParaRPr lang="en-US"/>
        </a:p>
      </dgm:t>
    </dgm:pt>
    <dgm:pt modelId="{7890C2AC-E9BE-4FEF-95B7-988B483332B0}" type="sibTrans" cxnId="{9E61CF83-98DC-4D17-8E84-FF90064093CD}">
      <dgm:prSet/>
      <dgm:spPr>
        <a:ln>
          <a:solidFill>
            <a:srgbClr val="003300"/>
          </a:solidFill>
        </a:ln>
      </dgm:spPr>
      <dgm:t>
        <a:bodyPr/>
        <a:lstStyle/>
        <a:p>
          <a:endParaRPr lang="en-US"/>
        </a:p>
      </dgm:t>
    </dgm:pt>
    <dgm:pt modelId="{DB46C47E-D9B1-485C-B7B1-F641A5AD744E}">
      <dgm:prSet phldrT="[Text]"/>
      <dgm:spPr>
        <a:solidFill>
          <a:schemeClr val="bg2">
            <a:lumMod val="25000"/>
          </a:schemeClr>
        </a:solidFill>
      </dgm:spPr>
      <dgm:t>
        <a:bodyPr/>
        <a:lstStyle/>
        <a:p>
          <a:r>
            <a:rPr lang="en-US" b="1" dirty="0" smtClean="0"/>
            <a:t>Protect  depositors  covered  by  the  Deposit  Guarantee  Scheme  Directive  (DGSD)</a:t>
          </a:r>
          <a:endParaRPr lang="en-US" b="1" dirty="0"/>
        </a:p>
      </dgm:t>
    </dgm:pt>
    <dgm:pt modelId="{633E7CC5-893E-466F-AC52-1F820CE5CD60}" type="parTrans" cxnId="{BE1F28CE-899B-40E4-9EA6-8B4155B97B18}">
      <dgm:prSet/>
      <dgm:spPr/>
      <dgm:t>
        <a:bodyPr/>
        <a:lstStyle/>
        <a:p>
          <a:endParaRPr lang="en-US"/>
        </a:p>
      </dgm:t>
    </dgm:pt>
    <dgm:pt modelId="{957A511F-8FA1-427E-B067-C1CE5FC9010A}" type="sibTrans" cxnId="{BE1F28CE-899B-40E4-9EA6-8B4155B97B18}">
      <dgm:prSet/>
      <dgm:spPr>
        <a:ln>
          <a:solidFill>
            <a:schemeClr val="bg2">
              <a:lumMod val="25000"/>
            </a:schemeClr>
          </a:solidFill>
        </a:ln>
      </dgm:spPr>
      <dgm:t>
        <a:bodyPr/>
        <a:lstStyle/>
        <a:p>
          <a:endParaRPr lang="en-US"/>
        </a:p>
      </dgm:t>
    </dgm:pt>
    <dgm:pt modelId="{D4E7AF8B-4A3A-42B7-B8A7-47D43557A563}">
      <dgm:prSet phldrT="[Text]" custT="1"/>
      <dgm:spPr>
        <a:solidFill>
          <a:schemeClr val="bg2">
            <a:lumMod val="25000"/>
          </a:schemeClr>
        </a:solidFill>
      </dgm:spPr>
      <dgm:t>
        <a:bodyPr/>
        <a:lstStyle/>
        <a:p>
          <a:r>
            <a:rPr lang="en-US" sz="1400" b="1" i="0" dirty="0" smtClean="0"/>
            <a:t>Protect client funds and client assets</a:t>
          </a:r>
          <a:endParaRPr lang="en-US" sz="1400" b="1" dirty="0"/>
        </a:p>
      </dgm:t>
    </dgm:pt>
    <dgm:pt modelId="{E23A8632-3696-4D81-82B8-20BB7EE65288}" type="parTrans" cxnId="{6013A69F-CFDA-4CFF-8DAD-13CF6CE75C3A}">
      <dgm:prSet/>
      <dgm:spPr/>
      <dgm:t>
        <a:bodyPr/>
        <a:lstStyle/>
        <a:p>
          <a:endParaRPr lang="en-US"/>
        </a:p>
      </dgm:t>
    </dgm:pt>
    <dgm:pt modelId="{C200B3EA-FC41-402E-ACB3-E9E78BDCD339}" type="sibTrans" cxnId="{6013A69F-CFDA-4CFF-8DAD-13CF6CE75C3A}">
      <dgm:prSet/>
      <dgm:spPr>
        <a:ln>
          <a:solidFill>
            <a:srgbClr val="003300"/>
          </a:solidFill>
        </a:ln>
      </dgm:spPr>
      <dgm:t>
        <a:bodyPr/>
        <a:lstStyle/>
        <a:p>
          <a:endParaRPr lang="en-US"/>
        </a:p>
      </dgm:t>
    </dgm:pt>
    <dgm:pt modelId="{E2A6E808-A68F-479D-920D-108C3127A032}" type="pres">
      <dgm:prSet presAssocID="{43408A05-77D7-4EFA-AAB7-36388F88042F}" presName="cycle" presStyleCnt="0">
        <dgm:presLayoutVars>
          <dgm:dir/>
          <dgm:resizeHandles val="exact"/>
        </dgm:presLayoutVars>
      </dgm:prSet>
      <dgm:spPr/>
      <dgm:t>
        <a:bodyPr/>
        <a:lstStyle/>
        <a:p>
          <a:endParaRPr lang="en-US"/>
        </a:p>
      </dgm:t>
    </dgm:pt>
    <dgm:pt modelId="{F511CFA3-B8F0-4AF4-BC0D-3CC1AB3E20F3}" type="pres">
      <dgm:prSet presAssocID="{6166A8A5-43F4-4250-8287-E532335EFE9F}" presName="node" presStyleLbl="node1" presStyleIdx="0" presStyleCnt="5" custScaleX="126558" custScaleY="116775">
        <dgm:presLayoutVars>
          <dgm:bulletEnabled val="1"/>
        </dgm:presLayoutVars>
      </dgm:prSet>
      <dgm:spPr/>
      <dgm:t>
        <a:bodyPr/>
        <a:lstStyle/>
        <a:p>
          <a:endParaRPr lang="en-US"/>
        </a:p>
      </dgm:t>
    </dgm:pt>
    <dgm:pt modelId="{F497416A-01B8-43D4-87CE-485A425C9FC7}" type="pres">
      <dgm:prSet presAssocID="{6166A8A5-43F4-4250-8287-E532335EFE9F}" presName="spNode" presStyleCnt="0"/>
      <dgm:spPr/>
    </dgm:pt>
    <dgm:pt modelId="{03757178-4468-42CF-AFB7-AB1BA049AEDC}" type="pres">
      <dgm:prSet presAssocID="{D5E8871F-8DEE-4886-AD60-612AD45D0831}" presName="sibTrans" presStyleLbl="sibTrans1D1" presStyleIdx="0" presStyleCnt="5"/>
      <dgm:spPr/>
      <dgm:t>
        <a:bodyPr/>
        <a:lstStyle/>
        <a:p>
          <a:endParaRPr lang="en-US"/>
        </a:p>
      </dgm:t>
    </dgm:pt>
    <dgm:pt modelId="{8D8752C0-C821-4F21-9E83-7A5BFDCF7073}" type="pres">
      <dgm:prSet presAssocID="{5A21474D-69D5-42F6-ADC1-9F70DA87C0CC}" presName="node" presStyleLbl="node1" presStyleIdx="1" presStyleCnt="5" custScaleX="121241" custScaleY="130339">
        <dgm:presLayoutVars>
          <dgm:bulletEnabled val="1"/>
        </dgm:presLayoutVars>
      </dgm:prSet>
      <dgm:spPr/>
      <dgm:t>
        <a:bodyPr/>
        <a:lstStyle/>
        <a:p>
          <a:endParaRPr lang="en-US"/>
        </a:p>
      </dgm:t>
    </dgm:pt>
    <dgm:pt modelId="{CE3E481E-B27B-47FE-BA50-F62B4684B65B}" type="pres">
      <dgm:prSet presAssocID="{5A21474D-69D5-42F6-ADC1-9F70DA87C0CC}" presName="spNode" presStyleCnt="0"/>
      <dgm:spPr/>
    </dgm:pt>
    <dgm:pt modelId="{7EF95741-AA90-4358-A696-D45CBC86D0DE}" type="pres">
      <dgm:prSet presAssocID="{CA0F7135-F34B-4254-9873-20FD6406F993}" presName="sibTrans" presStyleLbl="sibTrans1D1" presStyleIdx="1" presStyleCnt="5"/>
      <dgm:spPr/>
      <dgm:t>
        <a:bodyPr/>
        <a:lstStyle/>
        <a:p>
          <a:endParaRPr lang="en-US"/>
        </a:p>
      </dgm:t>
    </dgm:pt>
    <dgm:pt modelId="{956CD30C-017A-415A-9836-46E45E96AD20}" type="pres">
      <dgm:prSet presAssocID="{B9F9BBC0-A470-477E-8207-76F5F04512C3}" presName="node" presStyleLbl="node1" presStyleIdx="2" presStyleCnt="5" custScaleX="137973" custScaleY="129215" custRadScaleRad="99303" custRadScaleInc="-33790">
        <dgm:presLayoutVars>
          <dgm:bulletEnabled val="1"/>
        </dgm:presLayoutVars>
      </dgm:prSet>
      <dgm:spPr/>
      <dgm:t>
        <a:bodyPr/>
        <a:lstStyle/>
        <a:p>
          <a:endParaRPr lang="en-US"/>
        </a:p>
      </dgm:t>
    </dgm:pt>
    <dgm:pt modelId="{01B36445-0366-468B-9A65-A26997AB0154}" type="pres">
      <dgm:prSet presAssocID="{B9F9BBC0-A470-477E-8207-76F5F04512C3}" presName="spNode" presStyleCnt="0"/>
      <dgm:spPr/>
    </dgm:pt>
    <dgm:pt modelId="{935BC63E-09D8-4ADA-A211-FEEB8D42292A}" type="pres">
      <dgm:prSet presAssocID="{7890C2AC-E9BE-4FEF-95B7-988B483332B0}" presName="sibTrans" presStyleLbl="sibTrans1D1" presStyleIdx="2" presStyleCnt="5"/>
      <dgm:spPr/>
      <dgm:t>
        <a:bodyPr/>
        <a:lstStyle/>
        <a:p>
          <a:endParaRPr lang="en-US"/>
        </a:p>
      </dgm:t>
    </dgm:pt>
    <dgm:pt modelId="{B4AF746F-62DE-4235-93A8-7608C7691E2D}" type="pres">
      <dgm:prSet presAssocID="{DB46C47E-D9B1-485C-B7B1-F641A5AD744E}" presName="node" presStyleLbl="node1" presStyleIdx="3" presStyleCnt="5" custScaleX="141659" custScaleY="122468" custRadScaleRad="98434" custRadScaleInc="34189">
        <dgm:presLayoutVars>
          <dgm:bulletEnabled val="1"/>
        </dgm:presLayoutVars>
      </dgm:prSet>
      <dgm:spPr/>
      <dgm:t>
        <a:bodyPr/>
        <a:lstStyle/>
        <a:p>
          <a:endParaRPr lang="en-US"/>
        </a:p>
      </dgm:t>
    </dgm:pt>
    <dgm:pt modelId="{8B650A79-494E-486F-9E70-7B49DFB834D9}" type="pres">
      <dgm:prSet presAssocID="{DB46C47E-D9B1-485C-B7B1-F641A5AD744E}" presName="spNode" presStyleCnt="0"/>
      <dgm:spPr/>
    </dgm:pt>
    <dgm:pt modelId="{DF6A9DD8-DA23-453F-ACA7-A90737D71555}" type="pres">
      <dgm:prSet presAssocID="{957A511F-8FA1-427E-B067-C1CE5FC9010A}" presName="sibTrans" presStyleLbl="sibTrans1D1" presStyleIdx="3" presStyleCnt="5"/>
      <dgm:spPr/>
      <dgm:t>
        <a:bodyPr/>
        <a:lstStyle/>
        <a:p>
          <a:endParaRPr lang="en-US"/>
        </a:p>
      </dgm:t>
    </dgm:pt>
    <dgm:pt modelId="{BB8F3A96-BFEE-412F-8C80-63405DF69C30}" type="pres">
      <dgm:prSet presAssocID="{D4E7AF8B-4A3A-42B7-B8A7-47D43557A563}" presName="node" presStyleLbl="node1" presStyleIdx="4" presStyleCnt="5" custScaleX="124043" custScaleY="138342" custRadScaleRad="99767" custRadScaleInc="3908">
        <dgm:presLayoutVars>
          <dgm:bulletEnabled val="1"/>
        </dgm:presLayoutVars>
      </dgm:prSet>
      <dgm:spPr/>
      <dgm:t>
        <a:bodyPr/>
        <a:lstStyle/>
        <a:p>
          <a:endParaRPr lang="en-US"/>
        </a:p>
      </dgm:t>
    </dgm:pt>
    <dgm:pt modelId="{192B3E80-55A8-48BD-AE8B-12EC79E78582}" type="pres">
      <dgm:prSet presAssocID="{D4E7AF8B-4A3A-42B7-B8A7-47D43557A563}" presName="spNode" presStyleCnt="0"/>
      <dgm:spPr/>
    </dgm:pt>
    <dgm:pt modelId="{852456FD-D0AE-4B65-8508-E5E0EC4B43CB}" type="pres">
      <dgm:prSet presAssocID="{C200B3EA-FC41-402E-ACB3-E9E78BDCD339}" presName="sibTrans" presStyleLbl="sibTrans1D1" presStyleIdx="4" presStyleCnt="5"/>
      <dgm:spPr/>
      <dgm:t>
        <a:bodyPr/>
        <a:lstStyle/>
        <a:p>
          <a:endParaRPr lang="en-US"/>
        </a:p>
      </dgm:t>
    </dgm:pt>
  </dgm:ptLst>
  <dgm:cxnLst>
    <dgm:cxn modelId="{9E61CF83-98DC-4D17-8E84-FF90064093CD}" srcId="{43408A05-77D7-4EFA-AAB7-36388F88042F}" destId="{B9F9BBC0-A470-477E-8207-76F5F04512C3}" srcOrd="2" destOrd="0" parTransId="{CD901AB2-A348-4254-919F-C07EB924D519}" sibTransId="{7890C2AC-E9BE-4FEF-95B7-988B483332B0}"/>
    <dgm:cxn modelId="{F256EF8C-57ED-4F6A-9E61-722E9769DAB4}" type="presOf" srcId="{D4E7AF8B-4A3A-42B7-B8A7-47D43557A563}" destId="{BB8F3A96-BFEE-412F-8C80-63405DF69C30}" srcOrd="0" destOrd="0" presId="urn:microsoft.com/office/officeart/2005/8/layout/cycle6"/>
    <dgm:cxn modelId="{21746C9A-20C2-422D-BE79-E001E02224EA}" type="presOf" srcId="{CA0F7135-F34B-4254-9873-20FD6406F993}" destId="{7EF95741-AA90-4358-A696-D45CBC86D0DE}" srcOrd="0" destOrd="0" presId="urn:microsoft.com/office/officeart/2005/8/layout/cycle6"/>
    <dgm:cxn modelId="{501B14C5-AAF0-433E-A5D9-D149BF356151}" type="presOf" srcId="{957A511F-8FA1-427E-B067-C1CE5FC9010A}" destId="{DF6A9DD8-DA23-453F-ACA7-A90737D71555}" srcOrd="0" destOrd="0" presId="urn:microsoft.com/office/officeart/2005/8/layout/cycle6"/>
    <dgm:cxn modelId="{E6730574-67D9-4C0D-BC0F-9F8C5740B53D}" type="presOf" srcId="{B9F9BBC0-A470-477E-8207-76F5F04512C3}" destId="{956CD30C-017A-415A-9836-46E45E96AD20}" srcOrd="0" destOrd="0" presId="urn:microsoft.com/office/officeart/2005/8/layout/cycle6"/>
    <dgm:cxn modelId="{C624E89E-D751-44BF-BCC2-7FF1EAE174D1}" type="presOf" srcId="{DB46C47E-D9B1-485C-B7B1-F641A5AD744E}" destId="{B4AF746F-62DE-4235-93A8-7608C7691E2D}" srcOrd="0" destOrd="0" presId="urn:microsoft.com/office/officeart/2005/8/layout/cycle6"/>
    <dgm:cxn modelId="{5F7C9948-6C48-480F-9ADB-D30EA6BC5272}" type="presOf" srcId="{6166A8A5-43F4-4250-8287-E532335EFE9F}" destId="{F511CFA3-B8F0-4AF4-BC0D-3CC1AB3E20F3}" srcOrd="0" destOrd="0" presId="urn:microsoft.com/office/officeart/2005/8/layout/cycle6"/>
    <dgm:cxn modelId="{23014C92-903C-48DC-BFA4-5401731E92FD}" srcId="{43408A05-77D7-4EFA-AAB7-36388F88042F}" destId="{6166A8A5-43F4-4250-8287-E532335EFE9F}" srcOrd="0" destOrd="0" parTransId="{90079DA3-CA40-4E58-93EC-4BF624D810A1}" sibTransId="{D5E8871F-8DEE-4886-AD60-612AD45D0831}"/>
    <dgm:cxn modelId="{9FD9A5EE-3BC8-4A3A-9BF8-6A4686E00F8C}" type="presOf" srcId="{D5E8871F-8DEE-4886-AD60-612AD45D0831}" destId="{03757178-4468-42CF-AFB7-AB1BA049AEDC}" srcOrd="0" destOrd="0" presId="urn:microsoft.com/office/officeart/2005/8/layout/cycle6"/>
    <dgm:cxn modelId="{BE1F28CE-899B-40E4-9EA6-8B4155B97B18}" srcId="{43408A05-77D7-4EFA-AAB7-36388F88042F}" destId="{DB46C47E-D9B1-485C-B7B1-F641A5AD744E}" srcOrd="3" destOrd="0" parTransId="{633E7CC5-893E-466F-AC52-1F820CE5CD60}" sibTransId="{957A511F-8FA1-427E-B067-C1CE5FC9010A}"/>
    <dgm:cxn modelId="{96BFBC11-823E-453B-9665-E30CB3E433A7}" type="presOf" srcId="{43408A05-77D7-4EFA-AAB7-36388F88042F}" destId="{E2A6E808-A68F-479D-920D-108C3127A032}" srcOrd="0" destOrd="0" presId="urn:microsoft.com/office/officeart/2005/8/layout/cycle6"/>
    <dgm:cxn modelId="{2DD688B9-EB03-4B14-B006-0EF54C3F1438}" type="presOf" srcId="{5A21474D-69D5-42F6-ADC1-9F70DA87C0CC}" destId="{8D8752C0-C821-4F21-9E83-7A5BFDCF7073}" srcOrd="0" destOrd="0" presId="urn:microsoft.com/office/officeart/2005/8/layout/cycle6"/>
    <dgm:cxn modelId="{BF7B8AD8-E982-4784-9E7D-F586DAB5959E}" srcId="{43408A05-77D7-4EFA-AAB7-36388F88042F}" destId="{5A21474D-69D5-42F6-ADC1-9F70DA87C0CC}" srcOrd="1" destOrd="0" parTransId="{07E470C7-5A07-4EEE-A4FF-D584A94D018B}" sibTransId="{CA0F7135-F34B-4254-9873-20FD6406F993}"/>
    <dgm:cxn modelId="{1BA37C5D-A29B-479C-B32F-828A06C2D26B}" type="presOf" srcId="{7890C2AC-E9BE-4FEF-95B7-988B483332B0}" destId="{935BC63E-09D8-4ADA-A211-FEEB8D42292A}" srcOrd="0" destOrd="0" presId="urn:microsoft.com/office/officeart/2005/8/layout/cycle6"/>
    <dgm:cxn modelId="{AF62507A-9E06-4583-8823-5E98BE51B341}" type="presOf" srcId="{C200B3EA-FC41-402E-ACB3-E9E78BDCD339}" destId="{852456FD-D0AE-4B65-8508-E5E0EC4B43CB}" srcOrd="0" destOrd="0" presId="urn:microsoft.com/office/officeart/2005/8/layout/cycle6"/>
    <dgm:cxn modelId="{6013A69F-CFDA-4CFF-8DAD-13CF6CE75C3A}" srcId="{43408A05-77D7-4EFA-AAB7-36388F88042F}" destId="{D4E7AF8B-4A3A-42B7-B8A7-47D43557A563}" srcOrd="4" destOrd="0" parTransId="{E23A8632-3696-4D81-82B8-20BB7EE65288}" sibTransId="{C200B3EA-FC41-402E-ACB3-E9E78BDCD339}"/>
    <dgm:cxn modelId="{8CF87874-0DA1-403E-8163-35749441F598}" type="presParOf" srcId="{E2A6E808-A68F-479D-920D-108C3127A032}" destId="{F511CFA3-B8F0-4AF4-BC0D-3CC1AB3E20F3}" srcOrd="0" destOrd="0" presId="urn:microsoft.com/office/officeart/2005/8/layout/cycle6"/>
    <dgm:cxn modelId="{710C10BB-CD2A-44D2-8EF9-52C3B0B79414}" type="presParOf" srcId="{E2A6E808-A68F-479D-920D-108C3127A032}" destId="{F497416A-01B8-43D4-87CE-485A425C9FC7}" srcOrd="1" destOrd="0" presId="urn:microsoft.com/office/officeart/2005/8/layout/cycle6"/>
    <dgm:cxn modelId="{80E73FA1-7B35-427C-85B0-FA87C49322CE}" type="presParOf" srcId="{E2A6E808-A68F-479D-920D-108C3127A032}" destId="{03757178-4468-42CF-AFB7-AB1BA049AEDC}" srcOrd="2" destOrd="0" presId="urn:microsoft.com/office/officeart/2005/8/layout/cycle6"/>
    <dgm:cxn modelId="{A8E9ABF4-E4F3-4A48-A878-49DF803AE152}" type="presParOf" srcId="{E2A6E808-A68F-479D-920D-108C3127A032}" destId="{8D8752C0-C821-4F21-9E83-7A5BFDCF7073}" srcOrd="3" destOrd="0" presId="urn:microsoft.com/office/officeart/2005/8/layout/cycle6"/>
    <dgm:cxn modelId="{D6FC06F8-BEEB-491F-A2C8-FF6E9F025A6C}" type="presParOf" srcId="{E2A6E808-A68F-479D-920D-108C3127A032}" destId="{CE3E481E-B27B-47FE-BA50-F62B4684B65B}" srcOrd="4" destOrd="0" presId="urn:microsoft.com/office/officeart/2005/8/layout/cycle6"/>
    <dgm:cxn modelId="{BF9E356E-5290-4D15-8EED-7697199FC929}" type="presParOf" srcId="{E2A6E808-A68F-479D-920D-108C3127A032}" destId="{7EF95741-AA90-4358-A696-D45CBC86D0DE}" srcOrd="5" destOrd="0" presId="urn:microsoft.com/office/officeart/2005/8/layout/cycle6"/>
    <dgm:cxn modelId="{E2119C39-B81C-4034-A607-1105B1ECD526}" type="presParOf" srcId="{E2A6E808-A68F-479D-920D-108C3127A032}" destId="{956CD30C-017A-415A-9836-46E45E96AD20}" srcOrd="6" destOrd="0" presId="urn:microsoft.com/office/officeart/2005/8/layout/cycle6"/>
    <dgm:cxn modelId="{313F7D2D-BC2E-439C-B6AF-C2463DE7A169}" type="presParOf" srcId="{E2A6E808-A68F-479D-920D-108C3127A032}" destId="{01B36445-0366-468B-9A65-A26997AB0154}" srcOrd="7" destOrd="0" presId="urn:microsoft.com/office/officeart/2005/8/layout/cycle6"/>
    <dgm:cxn modelId="{DCDF735F-9ECA-40EB-B859-7658D245D8DE}" type="presParOf" srcId="{E2A6E808-A68F-479D-920D-108C3127A032}" destId="{935BC63E-09D8-4ADA-A211-FEEB8D42292A}" srcOrd="8" destOrd="0" presId="urn:microsoft.com/office/officeart/2005/8/layout/cycle6"/>
    <dgm:cxn modelId="{5B8533FC-730A-4EF9-921D-548001DD66F0}" type="presParOf" srcId="{E2A6E808-A68F-479D-920D-108C3127A032}" destId="{B4AF746F-62DE-4235-93A8-7608C7691E2D}" srcOrd="9" destOrd="0" presId="urn:microsoft.com/office/officeart/2005/8/layout/cycle6"/>
    <dgm:cxn modelId="{5E006059-8E00-424E-AEB1-F6F51E4EAF43}" type="presParOf" srcId="{E2A6E808-A68F-479D-920D-108C3127A032}" destId="{8B650A79-494E-486F-9E70-7B49DFB834D9}" srcOrd="10" destOrd="0" presId="urn:microsoft.com/office/officeart/2005/8/layout/cycle6"/>
    <dgm:cxn modelId="{10E480D4-5939-4EC3-8D9E-A057332733FC}" type="presParOf" srcId="{E2A6E808-A68F-479D-920D-108C3127A032}" destId="{DF6A9DD8-DA23-453F-ACA7-A90737D71555}" srcOrd="11" destOrd="0" presId="urn:microsoft.com/office/officeart/2005/8/layout/cycle6"/>
    <dgm:cxn modelId="{FE7FAC8B-0A37-4816-91B3-73AD92FA9B3B}" type="presParOf" srcId="{E2A6E808-A68F-479D-920D-108C3127A032}" destId="{BB8F3A96-BFEE-412F-8C80-63405DF69C30}" srcOrd="12" destOrd="0" presId="urn:microsoft.com/office/officeart/2005/8/layout/cycle6"/>
    <dgm:cxn modelId="{0C80D25B-70CA-41B9-B1C8-556409B021C3}" type="presParOf" srcId="{E2A6E808-A68F-479D-920D-108C3127A032}" destId="{192B3E80-55A8-48BD-AE8B-12EC79E78582}" srcOrd="13" destOrd="0" presId="urn:microsoft.com/office/officeart/2005/8/layout/cycle6"/>
    <dgm:cxn modelId="{5E6B5989-66FB-464A-B1F6-C043B8F1C355}" type="presParOf" srcId="{E2A6E808-A68F-479D-920D-108C3127A032}" destId="{852456FD-D0AE-4B65-8508-E5E0EC4B43CB}" srcOrd="14" destOrd="0" presId="urn:microsoft.com/office/officeart/2005/8/layout/cycle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1CFA3-B8F0-4AF4-BC0D-3CC1AB3E20F3}">
      <dsp:nvSpPr>
        <dsp:cNvPr id="0" name=""/>
        <dsp:cNvSpPr/>
      </dsp:nvSpPr>
      <dsp:spPr>
        <a:xfrm>
          <a:off x="2380076" y="-78834"/>
          <a:ext cx="1882255" cy="1128891"/>
        </a:xfrm>
        <a:prstGeom prst="roundRect">
          <a:avLst/>
        </a:prstGeom>
        <a:solidFill>
          <a:schemeClr val="bg2">
            <a:lumMod val="2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Ensure the continuity of critical functions</a:t>
          </a:r>
          <a:endParaRPr lang="en-US" sz="1400" b="1" kern="1200" dirty="0"/>
        </a:p>
      </dsp:txBody>
      <dsp:txXfrm>
        <a:off x="2435184" y="-23726"/>
        <a:ext cx="1772039" cy="1018675"/>
      </dsp:txXfrm>
    </dsp:sp>
    <dsp:sp modelId="{03757178-4468-42CF-AFB7-AB1BA049AEDC}">
      <dsp:nvSpPr>
        <dsp:cNvPr id="0" name=""/>
        <dsp:cNvSpPr/>
      </dsp:nvSpPr>
      <dsp:spPr>
        <a:xfrm>
          <a:off x="1388708" y="485611"/>
          <a:ext cx="3864991" cy="3864991"/>
        </a:xfrm>
        <a:custGeom>
          <a:avLst/>
          <a:gdLst/>
          <a:ahLst/>
          <a:cxnLst/>
          <a:rect l="0" t="0" r="0" b="0"/>
          <a:pathLst>
            <a:path>
              <a:moveTo>
                <a:pt x="2879894" y="248163"/>
              </a:moveTo>
              <a:arcTo wR="1932495" hR="1932495" stAng="17961406" swAng="1260499"/>
            </a:path>
          </a:pathLst>
        </a:custGeom>
        <a:noFill/>
        <a:ln w="6350" cap="flat" cmpd="sng" algn="ctr">
          <a:solidFill>
            <a:srgbClr val="003300"/>
          </a:solidFill>
          <a:prstDash val="solid"/>
          <a:miter lim="800000"/>
        </a:ln>
        <a:effectLst/>
      </dsp:spPr>
      <dsp:style>
        <a:lnRef idx="1">
          <a:scrgbClr r="0" g="0" b="0"/>
        </a:lnRef>
        <a:fillRef idx="0">
          <a:scrgbClr r="0" g="0" b="0"/>
        </a:fillRef>
        <a:effectRef idx="0">
          <a:scrgbClr r="0" g="0" b="0"/>
        </a:effectRef>
        <a:fontRef idx="minor"/>
      </dsp:style>
    </dsp:sp>
    <dsp:sp modelId="{8D8752C0-C821-4F21-9E83-7A5BFDCF7073}">
      <dsp:nvSpPr>
        <dsp:cNvPr id="0" name=""/>
        <dsp:cNvSpPr/>
      </dsp:nvSpPr>
      <dsp:spPr>
        <a:xfrm>
          <a:off x="4257527" y="1190923"/>
          <a:ext cx="1803177" cy="1260017"/>
        </a:xfrm>
        <a:prstGeom prst="roundRect">
          <a:avLst/>
        </a:prstGeom>
        <a:solidFill>
          <a:schemeClr val="bg2">
            <a:lumMod val="2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Protect financial  stability,  in  </a:t>
          </a:r>
          <a:r>
            <a:rPr lang="en-US" sz="1400" b="1" kern="1200" dirty="0" smtClean="0"/>
            <a:t>particular  </a:t>
          </a:r>
          <a:r>
            <a:rPr lang="en-US" sz="1400" b="1" kern="1200" dirty="0" smtClean="0"/>
            <a:t>by </a:t>
          </a:r>
          <a:r>
            <a:rPr lang="en-US" sz="1400" b="1" kern="1200" dirty="0" smtClean="0"/>
            <a:t> preventing  contagion</a:t>
          </a:r>
          <a:endParaRPr lang="en-US" sz="1400" b="1" kern="1200" dirty="0"/>
        </a:p>
      </dsp:txBody>
      <dsp:txXfrm>
        <a:off x="4319036" y="1252432"/>
        <a:ext cx="1680159" cy="1136999"/>
      </dsp:txXfrm>
    </dsp:sp>
    <dsp:sp modelId="{7EF95741-AA90-4358-A696-D45CBC86D0DE}">
      <dsp:nvSpPr>
        <dsp:cNvPr id="0" name=""/>
        <dsp:cNvSpPr/>
      </dsp:nvSpPr>
      <dsp:spPr>
        <a:xfrm>
          <a:off x="1389647" y="449826"/>
          <a:ext cx="3864991" cy="3864991"/>
        </a:xfrm>
        <a:custGeom>
          <a:avLst/>
          <a:gdLst/>
          <a:ahLst/>
          <a:cxnLst/>
          <a:rect l="0" t="0" r="0" b="0"/>
          <a:pathLst>
            <a:path>
              <a:moveTo>
                <a:pt x="3863495" y="2008506"/>
              </a:moveTo>
              <a:arcTo wR="1932495" hR="1932495" stAng="135252" swAng="1297575"/>
            </a:path>
          </a:pathLst>
        </a:custGeom>
        <a:noFill/>
        <a:ln w="6350" cap="flat" cmpd="sng" algn="ctr">
          <a:solidFill>
            <a:srgbClr val="003300"/>
          </a:solidFill>
          <a:prstDash val="solid"/>
          <a:miter lim="800000"/>
        </a:ln>
        <a:effectLst/>
      </dsp:spPr>
      <dsp:style>
        <a:lnRef idx="1">
          <a:scrgbClr r="0" g="0" b="0"/>
        </a:lnRef>
        <a:fillRef idx="0">
          <a:scrgbClr r="0" g="0" b="0"/>
        </a:fillRef>
        <a:effectRef idx="0">
          <a:scrgbClr r="0" g="0" b="0"/>
        </a:effectRef>
        <a:fontRef idx="minor"/>
      </dsp:style>
    </dsp:sp>
    <dsp:sp modelId="{956CD30C-017A-415A-9836-46E45E96AD20}">
      <dsp:nvSpPr>
        <dsp:cNvPr id="0" name=""/>
        <dsp:cNvSpPr/>
      </dsp:nvSpPr>
      <dsp:spPr>
        <a:xfrm>
          <a:off x="3630896" y="3171410"/>
          <a:ext cx="2052026" cy="1249151"/>
        </a:xfrm>
        <a:prstGeom prst="roundRect">
          <a:avLst/>
        </a:prstGeom>
        <a:solidFill>
          <a:schemeClr val="bg2">
            <a:lumMod val="2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Protect public funds</a:t>
          </a:r>
          <a:endParaRPr lang="en-US" sz="1400" b="1" kern="1200" dirty="0"/>
        </a:p>
      </dsp:txBody>
      <dsp:txXfrm>
        <a:off x="3691875" y="3232389"/>
        <a:ext cx="1930068" cy="1127193"/>
      </dsp:txXfrm>
    </dsp:sp>
    <dsp:sp modelId="{935BC63E-09D8-4ADA-A211-FEEB8D42292A}">
      <dsp:nvSpPr>
        <dsp:cNvPr id="0" name=""/>
        <dsp:cNvSpPr/>
      </dsp:nvSpPr>
      <dsp:spPr>
        <a:xfrm>
          <a:off x="1444208" y="463778"/>
          <a:ext cx="3864991" cy="3864991"/>
        </a:xfrm>
        <a:custGeom>
          <a:avLst/>
          <a:gdLst/>
          <a:ahLst/>
          <a:cxnLst/>
          <a:rect l="0" t="0" r="0" b="0"/>
          <a:pathLst>
            <a:path>
              <a:moveTo>
                <a:pt x="2180909" y="3848958"/>
              </a:moveTo>
              <a:arcTo wR="1932495" hR="1932495" stAng="4956866" swAng="1019769"/>
            </a:path>
          </a:pathLst>
        </a:custGeom>
        <a:noFill/>
        <a:ln w="6350" cap="flat" cmpd="sng" algn="ctr">
          <a:solidFill>
            <a:srgbClr val="003300"/>
          </a:solidFill>
          <a:prstDash val="solid"/>
          <a:miter lim="800000"/>
        </a:ln>
        <a:effectLst/>
      </dsp:spPr>
      <dsp:style>
        <a:lnRef idx="1">
          <a:scrgbClr r="0" g="0" b="0"/>
        </a:lnRef>
        <a:fillRef idx="0">
          <a:scrgbClr r="0" g="0" b="0"/>
        </a:fillRef>
        <a:effectRef idx="0">
          <a:scrgbClr r="0" g="0" b="0"/>
        </a:effectRef>
        <a:fontRef idx="minor"/>
      </dsp:style>
    </dsp:sp>
    <dsp:sp modelId="{B4AF746F-62DE-4235-93A8-7608C7691E2D}">
      <dsp:nvSpPr>
        <dsp:cNvPr id="0" name=""/>
        <dsp:cNvSpPr/>
      </dsp:nvSpPr>
      <dsp:spPr>
        <a:xfrm>
          <a:off x="941482" y="3189750"/>
          <a:ext cx="2106847" cy="1183926"/>
        </a:xfrm>
        <a:prstGeom prst="roundRect">
          <a:avLst/>
        </a:prstGeom>
        <a:solidFill>
          <a:schemeClr val="bg2">
            <a:lumMod val="2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Protect  depositors  covered  by  the  Deposit  Guarantee  Scheme  Directive  (DGSD)</a:t>
          </a:r>
          <a:endParaRPr lang="en-US" sz="1400" b="1" kern="1200" dirty="0"/>
        </a:p>
      </dsp:txBody>
      <dsp:txXfrm>
        <a:off x="999277" y="3247545"/>
        <a:ext cx="1991257" cy="1068336"/>
      </dsp:txXfrm>
    </dsp:sp>
    <dsp:sp modelId="{DF6A9DD8-DA23-453F-ACA7-A90737D71555}">
      <dsp:nvSpPr>
        <dsp:cNvPr id="0" name=""/>
        <dsp:cNvSpPr/>
      </dsp:nvSpPr>
      <dsp:spPr>
        <a:xfrm>
          <a:off x="1390491" y="417445"/>
          <a:ext cx="3864991" cy="3864991"/>
        </a:xfrm>
        <a:custGeom>
          <a:avLst/>
          <a:gdLst/>
          <a:ahLst/>
          <a:cxnLst/>
          <a:rect l="0" t="0" r="0" b="0"/>
          <a:pathLst>
            <a:path>
              <a:moveTo>
                <a:pt x="188760" y="2765519"/>
              </a:moveTo>
              <a:arcTo wR="1932495" hR="1932495" stAng="9267905" swAng="1320885"/>
            </a:path>
          </a:pathLst>
        </a:custGeom>
        <a:noFill/>
        <a:ln w="6350" cap="flat" cmpd="sng" algn="ctr">
          <a:solidFill>
            <a:schemeClr val="bg2">
              <a:lumMod val="25000"/>
            </a:schemeClr>
          </a:solidFill>
          <a:prstDash val="solid"/>
          <a:miter lim="800000"/>
        </a:ln>
        <a:effectLst/>
      </dsp:spPr>
      <dsp:style>
        <a:lnRef idx="1">
          <a:scrgbClr r="0" g="0" b="0"/>
        </a:lnRef>
        <a:fillRef idx="0">
          <a:scrgbClr r="0" g="0" b="0"/>
        </a:fillRef>
        <a:effectRef idx="0">
          <a:scrgbClr r="0" g="0" b="0"/>
        </a:effectRef>
        <a:fontRef idx="minor"/>
      </dsp:style>
    </dsp:sp>
    <dsp:sp modelId="{BB8F3A96-BFEE-412F-8C80-63405DF69C30}">
      <dsp:nvSpPr>
        <dsp:cNvPr id="0" name=""/>
        <dsp:cNvSpPr/>
      </dsp:nvSpPr>
      <dsp:spPr>
        <a:xfrm>
          <a:off x="575146" y="1123696"/>
          <a:ext cx="1844850" cy="1337384"/>
        </a:xfrm>
        <a:prstGeom prst="roundRect">
          <a:avLst/>
        </a:prstGeom>
        <a:solidFill>
          <a:schemeClr val="bg2">
            <a:lumMod val="2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0" kern="1200" dirty="0" smtClean="0"/>
            <a:t>Protect client funds and client assets</a:t>
          </a:r>
          <a:endParaRPr lang="en-US" sz="1400" b="1" kern="1200" dirty="0"/>
        </a:p>
      </dsp:txBody>
      <dsp:txXfrm>
        <a:off x="640432" y="1188982"/>
        <a:ext cx="1714278" cy="1206812"/>
      </dsp:txXfrm>
    </dsp:sp>
    <dsp:sp modelId="{852456FD-D0AE-4B65-8508-E5E0EC4B43CB}">
      <dsp:nvSpPr>
        <dsp:cNvPr id="0" name=""/>
        <dsp:cNvSpPr/>
      </dsp:nvSpPr>
      <dsp:spPr>
        <a:xfrm>
          <a:off x="1400966" y="478717"/>
          <a:ext cx="3864991" cy="3864991"/>
        </a:xfrm>
        <a:custGeom>
          <a:avLst/>
          <a:gdLst/>
          <a:ahLst/>
          <a:cxnLst/>
          <a:rect l="0" t="0" r="0" b="0"/>
          <a:pathLst>
            <a:path>
              <a:moveTo>
                <a:pt x="495552" y="640313"/>
              </a:moveTo>
              <a:arcTo wR="1932495" hR="1932495" stAng="13317823" swAng="1097391"/>
            </a:path>
          </a:pathLst>
        </a:custGeom>
        <a:noFill/>
        <a:ln w="6350" cap="flat" cmpd="sng" algn="ctr">
          <a:solidFill>
            <a:srgbClr val="003300"/>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5" y="0"/>
            <a:ext cx="2946400" cy="496969"/>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49690" y="0"/>
            <a:ext cx="2946400" cy="496969"/>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5" y="9429680"/>
            <a:ext cx="2946400" cy="496968"/>
          </a:xfrm>
          <a:prstGeom prst="rect">
            <a:avLst/>
          </a:prstGeom>
          <a:noFill/>
          <a:ln w="9525">
            <a:noFill/>
            <a:miter lim="800000"/>
            <a:headEnd/>
            <a:tailEnd/>
          </a:ln>
          <a:effectLst/>
        </p:spPr>
        <p:txBody>
          <a:bodyPr vert="horz" wrap="square" lIns="91632" tIns="45816" rIns="91632" bIns="45816"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49690" y="9429680"/>
            <a:ext cx="2946400" cy="496968"/>
          </a:xfrm>
          <a:prstGeom prst="rect">
            <a:avLst/>
          </a:prstGeom>
          <a:noFill/>
          <a:ln w="9525">
            <a:noFill/>
            <a:miter lim="800000"/>
            <a:headEnd/>
            <a:tailEnd/>
          </a:ln>
          <a:effectLst/>
        </p:spPr>
        <p:txBody>
          <a:bodyPr vert="horz" wrap="square" lIns="91632" tIns="45816" rIns="91632" bIns="45816"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5" y="0"/>
            <a:ext cx="2946400" cy="496969"/>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49690" y="0"/>
            <a:ext cx="2946400" cy="496969"/>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19163" y="744538"/>
            <a:ext cx="4960937" cy="37211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9" y="4715639"/>
            <a:ext cx="5438775" cy="4467938"/>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5" y="9429680"/>
            <a:ext cx="2946400" cy="496968"/>
          </a:xfrm>
          <a:prstGeom prst="rect">
            <a:avLst/>
          </a:prstGeom>
          <a:noFill/>
          <a:ln w="9525">
            <a:noFill/>
            <a:miter lim="800000"/>
            <a:headEnd/>
            <a:tailEnd/>
          </a:ln>
          <a:effectLst/>
        </p:spPr>
        <p:txBody>
          <a:bodyPr vert="horz" wrap="square" lIns="91632" tIns="45816" rIns="91632" bIns="45816"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49690" y="9429680"/>
            <a:ext cx="2946400" cy="496968"/>
          </a:xfrm>
          <a:prstGeom prst="rect">
            <a:avLst/>
          </a:prstGeom>
          <a:noFill/>
          <a:ln w="9525">
            <a:noFill/>
            <a:miter lim="800000"/>
            <a:headEnd/>
            <a:tailEnd/>
          </a:ln>
          <a:effectLst/>
        </p:spPr>
        <p:txBody>
          <a:bodyPr vert="horz" wrap="square" lIns="91632" tIns="45816" rIns="91632" bIns="45816"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endParaRPr lang="en-US" sz="1200" b="0" dirty="0" smtClean="0">
              <a:solidFill>
                <a:srgbClr val="164194"/>
              </a:solidFill>
            </a:endParaRPr>
          </a:p>
        </p:txBody>
      </p:sp>
    </p:spTree>
    <p:extLst>
      <p:ext uri="{BB962C8B-B14F-4D97-AF65-F5344CB8AC3E}">
        <p14:creationId xmlns:p14="http://schemas.microsoft.com/office/powerpoint/2010/main" val="3432927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11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452B62E-5D4C-4978-A7B7-EBE61DB5EF7E}" type="slidenum">
              <a:rPr lang="en-US" smtClean="0"/>
              <a:t>16</a:t>
            </a:fld>
            <a:endParaRPr lang="en-US"/>
          </a:p>
        </p:txBody>
      </p:sp>
    </p:spTree>
    <p:extLst>
      <p:ext uri="{BB962C8B-B14F-4D97-AF65-F5344CB8AC3E}">
        <p14:creationId xmlns:p14="http://schemas.microsoft.com/office/powerpoint/2010/main" val="2190760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1100"/>
          </a:xfrm>
        </p:spPr>
      </p:sp>
      <p:sp>
        <p:nvSpPr>
          <p:cNvPr id="3" name="Notes Placeholder 2"/>
          <p:cNvSpPr>
            <a:spLocks noGrp="1"/>
          </p:cNvSpPr>
          <p:nvPr>
            <p:ph type="body" idx="1"/>
          </p:nvPr>
        </p:nvSpPr>
        <p:spPr/>
        <p:txBody>
          <a:bodyPr/>
          <a:lstStyle/>
          <a:p>
            <a:r>
              <a:rPr lang="en-US" baseline="0" dirty="0" smtClean="0"/>
              <a:t>Pre-conditions for resolution: </a:t>
            </a:r>
          </a:p>
          <a:p>
            <a:r>
              <a:rPr lang="en-US" baseline="0" dirty="0" smtClean="0"/>
              <a:t>1) FOLTF is primarily a responsibility of the Supervisor, but also the resolution authority can have a role</a:t>
            </a:r>
          </a:p>
          <a:p>
            <a:r>
              <a:rPr lang="en-US" baseline="0" dirty="0" smtClean="0"/>
              <a:t>2) Determination whether there is any residual action of supervisory or private nature which may still avoid resolution</a:t>
            </a:r>
          </a:p>
          <a:p>
            <a:r>
              <a:rPr lang="en-US" baseline="0" dirty="0" smtClean="0"/>
              <a:t>3) Determination whether the resolution action is in the public interest. </a:t>
            </a:r>
          </a:p>
        </p:txBody>
      </p:sp>
      <p:sp>
        <p:nvSpPr>
          <p:cNvPr id="4" name="Slide Number Placeholder 3"/>
          <p:cNvSpPr>
            <a:spLocks noGrp="1"/>
          </p:cNvSpPr>
          <p:nvPr>
            <p:ph type="sldNum" sz="quarter" idx="10"/>
          </p:nvPr>
        </p:nvSpPr>
        <p:spPr/>
        <p:txBody>
          <a:bodyPr/>
          <a:lstStyle/>
          <a:p>
            <a:fld id="{2452B62E-5D4C-4978-A7B7-EBE61DB5EF7E}" type="slidenum">
              <a:rPr lang="en-US" smtClean="0"/>
              <a:t>17</a:t>
            </a:fld>
            <a:endParaRPr lang="en-US"/>
          </a:p>
        </p:txBody>
      </p:sp>
    </p:spTree>
    <p:extLst>
      <p:ext uri="{BB962C8B-B14F-4D97-AF65-F5344CB8AC3E}">
        <p14:creationId xmlns:p14="http://schemas.microsoft.com/office/powerpoint/2010/main" val="2872899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1100"/>
          </a:xfrm>
        </p:spPr>
      </p:sp>
      <p:sp>
        <p:nvSpPr>
          <p:cNvPr id="3" name="Notes Placeholder 2"/>
          <p:cNvSpPr>
            <a:spLocks noGrp="1"/>
          </p:cNvSpPr>
          <p:nvPr>
            <p:ph type="body" idx="1"/>
          </p:nvPr>
        </p:nvSpPr>
        <p:spPr/>
        <p:txBody>
          <a:bodyPr/>
          <a:lstStyle/>
          <a:p>
            <a:r>
              <a:rPr lang="en-US" baseline="0" dirty="0" smtClean="0"/>
              <a:t>Pre-conditions for resolution: </a:t>
            </a:r>
          </a:p>
          <a:p>
            <a:r>
              <a:rPr lang="en-US" baseline="0" dirty="0" smtClean="0"/>
              <a:t>1) FOLTF is primarily a responsibility of the Supervisor, but also the resolution authority can have a role</a:t>
            </a:r>
          </a:p>
          <a:p>
            <a:r>
              <a:rPr lang="en-US" baseline="0" dirty="0" smtClean="0"/>
              <a:t>2) Determination whether there is any residual action of supervisory or private nature which may still avoid resolution</a:t>
            </a:r>
          </a:p>
          <a:p>
            <a:r>
              <a:rPr lang="en-US" baseline="0" dirty="0" smtClean="0"/>
              <a:t>3) Determination whether the resolution action is in the public interest. </a:t>
            </a:r>
          </a:p>
        </p:txBody>
      </p:sp>
      <p:sp>
        <p:nvSpPr>
          <p:cNvPr id="4" name="Slide Number Placeholder 3"/>
          <p:cNvSpPr>
            <a:spLocks noGrp="1"/>
          </p:cNvSpPr>
          <p:nvPr>
            <p:ph type="sldNum" sz="quarter" idx="10"/>
          </p:nvPr>
        </p:nvSpPr>
        <p:spPr/>
        <p:txBody>
          <a:bodyPr/>
          <a:lstStyle/>
          <a:p>
            <a:fld id="{2452B62E-5D4C-4978-A7B7-EBE61DB5EF7E}" type="slidenum">
              <a:rPr lang="en-US" smtClean="0"/>
              <a:t>18</a:t>
            </a:fld>
            <a:endParaRPr lang="en-US"/>
          </a:p>
        </p:txBody>
      </p:sp>
    </p:spTree>
    <p:extLst>
      <p:ext uri="{BB962C8B-B14F-4D97-AF65-F5344CB8AC3E}">
        <p14:creationId xmlns:p14="http://schemas.microsoft.com/office/powerpoint/2010/main" val="2973058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1100"/>
          </a:xfrm>
        </p:spPr>
      </p:sp>
      <p:sp>
        <p:nvSpPr>
          <p:cNvPr id="3" name="Notes Placeholder 2"/>
          <p:cNvSpPr>
            <a:spLocks noGrp="1"/>
          </p:cNvSpPr>
          <p:nvPr>
            <p:ph type="body" idx="1"/>
          </p:nvPr>
        </p:nvSpPr>
        <p:spPr/>
        <p:txBody>
          <a:bodyPr/>
          <a:lstStyle/>
          <a:p>
            <a:r>
              <a:rPr lang="en-US" baseline="0" dirty="0" smtClean="0"/>
              <a:t>Pre-conditions for resolution: </a:t>
            </a:r>
          </a:p>
          <a:p>
            <a:r>
              <a:rPr lang="en-US" baseline="0" dirty="0" smtClean="0"/>
              <a:t>1) FOLTF is primarily a responsibility of the Supervisor, but also the resolution authority can have a role</a:t>
            </a:r>
          </a:p>
          <a:p>
            <a:r>
              <a:rPr lang="en-US" baseline="0" dirty="0" smtClean="0"/>
              <a:t>2) Determination whether there is any residual action of supervisory or private nature which may still avoid resolution</a:t>
            </a:r>
          </a:p>
          <a:p>
            <a:r>
              <a:rPr lang="en-US" baseline="0" dirty="0" smtClean="0"/>
              <a:t>3) Determination whether the resolution action is in the public interest. </a:t>
            </a:r>
          </a:p>
        </p:txBody>
      </p:sp>
      <p:sp>
        <p:nvSpPr>
          <p:cNvPr id="4" name="Slide Number Placeholder 3"/>
          <p:cNvSpPr>
            <a:spLocks noGrp="1"/>
          </p:cNvSpPr>
          <p:nvPr>
            <p:ph type="sldNum" sz="quarter" idx="10"/>
          </p:nvPr>
        </p:nvSpPr>
        <p:spPr/>
        <p:txBody>
          <a:bodyPr/>
          <a:lstStyle/>
          <a:p>
            <a:fld id="{2452B62E-5D4C-4978-A7B7-EBE61DB5EF7E}" type="slidenum">
              <a:rPr lang="en-US" smtClean="0"/>
              <a:t>19</a:t>
            </a:fld>
            <a:endParaRPr lang="en-US"/>
          </a:p>
        </p:txBody>
      </p:sp>
    </p:spTree>
    <p:extLst>
      <p:ext uri="{BB962C8B-B14F-4D97-AF65-F5344CB8AC3E}">
        <p14:creationId xmlns:p14="http://schemas.microsoft.com/office/powerpoint/2010/main" val="395490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1100"/>
          </a:xfrm>
        </p:spPr>
      </p:sp>
      <p:sp>
        <p:nvSpPr>
          <p:cNvPr id="3" name="Notes Placeholder 2"/>
          <p:cNvSpPr>
            <a:spLocks noGrp="1"/>
          </p:cNvSpPr>
          <p:nvPr>
            <p:ph type="body" idx="1"/>
          </p:nvPr>
        </p:nvSpPr>
        <p:spPr/>
        <p:txBody>
          <a:bodyPr/>
          <a:lstStyle/>
          <a:p>
            <a:r>
              <a:rPr lang="en-US" baseline="0" dirty="0" smtClean="0"/>
              <a:t>Pre-conditions for resolution: </a:t>
            </a:r>
          </a:p>
          <a:p>
            <a:r>
              <a:rPr lang="en-US" baseline="0" dirty="0" smtClean="0"/>
              <a:t>1) FOLTF is primarily a responsibility of the Supervisor, but also the resolution authority can have a role</a:t>
            </a:r>
          </a:p>
          <a:p>
            <a:r>
              <a:rPr lang="en-US" baseline="0" dirty="0" smtClean="0"/>
              <a:t>2) Determination whether there is any residual action of supervisory or private nature which may still avoid resolution</a:t>
            </a:r>
          </a:p>
          <a:p>
            <a:r>
              <a:rPr lang="en-US" baseline="0" dirty="0" smtClean="0"/>
              <a:t>3) Determination whether the resolution action is in the public interest. </a:t>
            </a:r>
          </a:p>
        </p:txBody>
      </p:sp>
      <p:sp>
        <p:nvSpPr>
          <p:cNvPr id="4" name="Slide Number Placeholder 3"/>
          <p:cNvSpPr>
            <a:spLocks noGrp="1"/>
          </p:cNvSpPr>
          <p:nvPr>
            <p:ph type="sldNum" sz="quarter" idx="10"/>
          </p:nvPr>
        </p:nvSpPr>
        <p:spPr/>
        <p:txBody>
          <a:bodyPr/>
          <a:lstStyle/>
          <a:p>
            <a:fld id="{2452B62E-5D4C-4978-A7B7-EBE61DB5EF7E}" type="slidenum">
              <a:rPr lang="en-US" smtClean="0"/>
              <a:t>20</a:t>
            </a:fld>
            <a:endParaRPr lang="en-US"/>
          </a:p>
        </p:txBody>
      </p:sp>
    </p:spTree>
    <p:extLst>
      <p:ext uri="{BB962C8B-B14F-4D97-AF65-F5344CB8AC3E}">
        <p14:creationId xmlns:p14="http://schemas.microsoft.com/office/powerpoint/2010/main" val="1707524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827753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478838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Delete/update</a:t>
            </a:r>
            <a:r>
              <a:rPr lang="en-IE" baseline="0" dirty="0" smtClean="0"/>
              <a:t> as appropriate</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25</a:t>
            </a:fld>
            <a:endParaRPr lang="en-GB"/>
          </a:p>
        </p:txBody>
      </p:sp>
    </p:spTree>
    <p:extLst>
      <p:ext uri="{BB962C8B-B14F-4D97-AF65-F5344CB8AC3E}">
        <p14:creationId xmlns:p14="http://schemas.microsoft.com/office/powerpoint/2010/main" val="4258978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Update/add/delete parts of the</a:t>
            </a:r>
            <a:r>
              <a:rPr lang="en-IE" baseline="0" dirty="0" smtClean="0"/>
              <a:t> copy right notice where appropriate.</a:t>
            </a:r>
          </a:p>
          <a:p>
            <a:r>
              <a:rPr lang="en-IE" baseline="0" dirty="0" smtClean="0"/>
              <a:t>More information: </a:t>
            </a:r>
            <a:r>
              <a:rPr lang="en-GB" dirty="0" smtClean="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26</a:t>
            </a:fld>
            <a:endParaRPr lang="en-GB"/>
          </a:p>
        </p:txBody>
      </p:sp>
    </p:spTree>
    <p:extLst>
      <p:ext uri="{BB962C8B-B14F-4D97-AF65-F5344CB8AC3E}">
        <p14:creationId xmlns:p14="http://schemas.microsoft.com/office/powerpoint/2010/main" val="413044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endParaRPr lang="en-US" sz="1200" b="0" dirty="0" smtClean="0">
              <a:solidFill>
                <a:srgbClr val="164194"/>
              </a:solidFill>
            </a:endParaRPr>
          </a:p>
        </p:txBody>
      </p:sp>
    </p:spTree>
    <p:extLst>
      <p:ext uri="{BB962C8B-B14F-4D97-AF65-F5344CB8AC3E}">
        <p14:creationId xmlns:p14="http://schemas.microsoft.com/office/powerpoint/2010/main" val="57975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0" fontAlgn="base" latinLnBrk="0" hangingPunct="0">
              <a:lnSpc>
                <a:spcPct val="110000"/>
              </a:lnSpc>
              <a:spcBef>
                <a:spcPct val="30000"/>
              </a:spcBef>
              <a:spcAft>
                <a:spcPct val="0"/>
              </a:spcAft>
              <a:buClrTx/>
              <a:buSzTx/>
              <a:buFontTx/>
              <a:buChar char="-"/>
              <a:tabLst/>
              <a:defRPr/>
            </a:pPr>
            <a:endParaRPr lang="en-US" sz="1200" b="0" dirty="0" smtClean="0">
              <a:solidFill>
                <a:srgbClr val="164194"/>
              </a:solidFill>
            </a:endParaRPr>
          </a:p>
        </p:txBody>
      </p:sp>
    </p:spTree>
    <p:extLst>
      <p:ext uri="{BB962C8B-B14F-4D97-AF65-F5344CB8AC3E}">
        <p14:creationId xmlns:p14="http://schemas.microsoft.com/office/powerpoint/2010/main" val="2199881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2B62E-5D4C-4978-A7B7-EBE61DB5EF7E}" type="slidenum">
              <a:rPr lang="en-US" smtClean="0"/>
              <a:t>8</a:t>
            </a:fld>
            <a:endParaRPr lang="en-US"/>
          </a:p>
        </p:txBody>
      </p:sp>
    </p:spTree>
    <p:extLst>
      <p:ext uri="{BB962C8B-B14F-4D97-AF65-F5344CB8AC3E}">
        <p14:creationId xmlns:p14="http://schemas.microsoft.com/office/powerpoint/2010/main" val="608537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164194"/>
                </a:solidFill>
              </a:rPr>
              <a:t>The Single Rulebook consists of a series of level 1 legislation adopted by the EU Parliament and the Council of the European Union (the Council), complemented by level 2 delegated legislation and implementing acts prepared and drafted by the European Banking Authority (EBA) and adopted by the European Commission in cooperation with Member States Committees. These Regulations are directly applicable and do not need to be transposed in national law. These legislative measures are further complemented by EBA “soft law” guidance.</a:t>
            </a:r>
            <a:endParaRPr lang="en-IE" altLang="en-US" sz="1200" dirty="0" smtClean="0">
              <a:solidFill>
                <a:srgbClr val="164194"/>
              </a:solidFill>
            </a:endParaRPr>
          </a:p>
          <a:p>
            <a:endParaRPr lang="en-IE" dirty="0"/>
          </a:p>
        </p:txBody>
      </p:sp>
    </p:spTree>
    <p:extLst>
      <p:ext uri="{BB962C8B-B14F-4D97-AF65-F5344CB8AC3E}">
        <p14:creationId xmlns:p14="http://schemas.microsoft.com/office/powerpoint/2010/main" val="1115538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altLang="en-US" sz="1200" dirty="0" smtClean="0">
                <a:solidFill>
                  <a:srgbClr val="164194"/>
                </a:solidFill>
              </a:rPr>
              <a:t>The SSM delivers prudential supervision led by the European Central Bank (ECB) as the supervisor of financial institutions in the euro area, together with the national supervisory authorities of the participating member states (i.e. all euro area member states and those who choose to participate by “opting-in”). Around 129 “significant” banks are under the ECB’s direct supervision, representing approximately 82 % of euro area bank assets.</a:t>
            </a:r>
          </a:p>
          <a:p>
            <a:pPr>
              <a:spcAft>
                <a:spcPts val="600"/>
              </a:spcAft>
            </a:pPr>
            <a:r>
              <a:rPr lang="en-US" altLang="en-US" sz="1200" dirty="0" smtClean="0">
                <a:solidFill>
                  <a:srgbClr val="164194"/>
                </a:solidFill>
              </a:rPr>
              <a:t>National Competent Authorities (NCAs/supervisory authorities) remain primarily responsible for the supervision of “less significant”, i.e. smaller, banks in close cooperation with the ECB (indirect supervision). In practical terms the ECB has to apply divergent national laws implementing CRD IV. It operates via Joint Supervisory Teams (JSTs) comprising ECB staff and relevant national supervisors. The JSTs foster a common supervisory culture and promote consistent supervisory practices and approaches.</a:t>
            </a:r>
          </a:p>
          <a:p>
            <a:pPr>
              <a:spcAft>
                <a:spcPts val="600"/>
              </a:spcAft>
            </a:pPr>
            <a:r>
              <a:rPr lang="en-US" altLang="en-US" sz="1200" dirty="0" smtClean="0">
                <a:solidFill>
                  <a:srgbClr val="164194"/>
                </a:solidFill>
              </a:rPr>
              <a:t>They carry out ongoing supervision of significant banks, in particular the Supervisory Review and Evaluation Process (SREPs) supervisory examination programs, and they are responsible for coordination with on-site inspection teams.</a:t>
            </a:r>
            <a:endParaRPr lang="en-US" sz="1200" dirty="0" smtClean="0">
              <a:solidFill>
                <a:srgbClr val="164194"/>
              </a:solidFill>
            </a:endParaRPr>
          </a:p>
          <a:p>
            <a:pPr>
              <a:spcAft>
                <a:spcPts val="600"/>
              </a:spcAft>
            </a:pPr>
            <a:r>
              <a:rPr lang="en-US" altLang="en-US" sz="1200" dirty="0" smtClean="0">
                <a:solidFill>
                  <a:srgbClr val="164194"/>
                </a:solidFill>
              </a:rPr>
              <a:t>Before formally taking on its responsibilities in November 2014, the ECB conducted a “comprehensive assessment”, including an Asset Quality Review (AQR) and stress tests, of banks that would fall under its remit. Of the 130 banks assessed, 25 banks were found to have a capital shortfall.</a:t>
            </a:r>
            <a:endParaRPr lang="en-US" altLang="en-US" sz="1200" dirty="0">
              <a:solidFill>
                <a:srgbClr val="164194"/>
              </a:solidFill>
            </a:endParaRPr>
          </a:p>
        </p:txBody>
      </p:sp>
    </p:spTree>
    <p:extLst>
      <p:ext uri="{BB962C8B-B14F-4D97-AF65-F5344CB8AC3E}">
        <p14:creationId xmlns:p14="http://schemas.microsoft.com/office/powerpoint/2010/main" val="1256756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11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smtClean="0">
                <a:solidFill>
                  <a:srgbClr val="164194"/>
                </a:solidFill>
                <a:latin typeface="Arial" charset="0"/>
                <a:ea typeface="+mn-ea"/>
                <a:cs typeface="+mn-cs"/>
              </a:rPr>
              <a:t>As a consequence, the European legislator established a toolkit that allows the </a:t>
            </a:r>
            <a:r>
              <a:rPr lang="en-US" sz="1200" kern="1200" dirty="0" smtClean="0">
                <a:solidFill>
                  <a:srgbClr val="164194"/>
                </a:solidFill>
                <a:latin typeface="Arial" charset="0"/>
                <a:ea typeface="+mn-ea"/>
                <a:cs typeface="+mn-cs"/>
              </a:rPr>
              <a:t>orderly resolution of banks without compromising financial stability and without resorting to public funds</a:t>
            </a:r>
            <a:r>
              <a:rPr lang="en-US" sz="1200" b="0" kern="1200" dirty="0" smtClean="0">
                <a:solidFill>
                  <a:srgbClr val="164194"/>
                </a:solidFill>
                <a:latin typeface="Arial" charset="0"/>
                <a:ea typeface="+mn-ea"/>
                <a:cs typeface="+mn-cs"/>
              </a:rPr>
              <a:t>.</a:t>
            </a:r>
          </a:p>
          <a:p>
            <a:endParaRPr lang="en-US" baseline="0" dirty="0" smtClean="0"/>
          </a:p>
        </p:txBody>
      </p:sp>
      <p:sp>
        <p:nvSpPr>
          <p:cNvPr id="4" name="Slide Number Placeholder 3"/>
          <p:cNvSpPr>
            <a:spLocks noGrp="1"/>
          </p:cNvSpPr>
          <p:nvPr>
            <p:ph type="sldNum" sz="quarter" idx="10"/>
          </p:nvPr>
        </p:nvSpPr>
        <p:spPr/>
        <p:txBody>
          <a:bodyPr/>
          <a:lstStyle/>
          <a:p>
            <a:fld id="{2452B62E-5D4C-4978-A7B7-EBE61DB5EF7E}" type="slidenum">
              <a:rPr lang="en-US" smtClean="0"/>
              <a:t>13</a:t>
            </a:fld>
            <a:endParaRPr lang="en-US"/>
          </a:p>
        </p:txBody>
      </p:sp>
    </p:spTree>
    <p:extLst>
      <p:ext uri="{BB962C8B-B14F-4D97-AF65-F5344CB8AC3E}">
        <p14:creationId xmlns:p14="http://schemas.microsoft.com/office/powerpoint/2010/main" val="330251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2B62E-5D4C-4978-A7B7-EBE61DB5EF7E}" type="slidenum">
              <a:rPr lang="en-US" smtClean="0"/>
              <a:t>14</a:t>
            </a:fld>
            <a:endParaRPr lang="en-US"/>
          </a:p>
        </p:txBody>
      </p:sp>
    </p:spTree>
    <p:extLst>
      <p:ext uri="{BB962C8B-B14F-4D97-AF65-F5344CB8AC3E}">
        <p14:creationId xmlns:p14="http://schemas.microsoft.com/office/powerpoint/2010/main" val="1437688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60937" cy="372110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First signs of financial difficulties within a bank. </a:t>
            </a:r>
          </a:p>
          <a:p>
            <a:r>
              <a:rPr lang="en-US" sz="1200" b="0" i="0" kern="1200" dirty="0" smtClean="0">
                <a:solidFill>
                  <a:schemeClr val="tx1"/>
                </a:solidFill>
                <a:effectLst/>
                <a:latin typeface="Arial" charset="0"/>
                <a:ea typeface="+mn-ea"/>
                <a:cs typeface="+mn-cs"/>
              </a:rPr>
              <a:t>About </a:t>
            </a:r>
            <a:r>
              <a:rPr lang="en-US" sz="1200" b="0" i="0" kern="1200" dirty="0" err="1" smtClean="0">
                <a:solidFill>
                  <a:schemeClr val="tx1"/>
                </a:solidFill>
                <a:effectLst/>
                <a:latin typeface="Arial" charset="0"/>
                <a:ea typeface="+mn-ea"/>
                <a:cs typeface="+mn-cs"/>
              </a:rPr>
              <a:t>Carige</a:t>
            </a:r>
            <a:r>
              <a:rPr lang="en-US" sz="1200" b="0" i="0" kern="1200" dirty="0" smtClean="0">
                <a:solidFill>
                  <a:schemeClr val="tx1"/>
                </a:solidFill>
                <a:effectLst/>
                <a:latin typeface="Arial" charset="0"/>
                <a:ea typeface="+mn-ea"/>
                <a:cs typeface="+mn-cs"/>
              </a:rPr>
              <a:t>: The decision to impose temporary administration is an early intervention measure aimed at ensuring continuity and pursuing the objectives of a strategic plan. </a:t>
            </a:r>
          </a:p>
          <a:p>
            <a:r>
              <a:rPr lang="en-US" sz="1200" b="0" i="0" kern="1200" dirty="0" smtClean="0">
                <a:solidFill>
                  <a:schemeClr val="tx1"/>
                </a:solidFill>
                <a:effectLst/>
                <a:latin typeface="Arial" charset="0"/>
                <a:ea typeface="+mn-ea"/>
                <a:cs typeface="+mn-cs"/>
              </a:rPr>
              <a:t>The appointment of the temporary administration results in the removal of Banca </a:t>
            </a:r>
            <a:r>
              <a:rPr lang="en-US" sz="1200" b="0" i="0" kern="1200" dirty="0" err="1" smtClean="0">
                <a:solidFill>
                  <a:schemeClr val="tx1"/>
                </a:solidFill>
                <a:effectLst/>
                <a:latin typeface="Arial" charset="0"/>
                <a:ea typeface="+mn-ea"/>
                <a:cs typeface="+mn-cs"/>
              </a:rPr>
              <a:t>Carige’s</a:t>
            </a:r>
            <a:r>
              <a:rPr lang="en-US" sz="1200" b="0" i="0" kern="1200" dirty="0" smtClean="0">
                <a:solidFill>
                  <a:schemeClr val="tx1"/>
                </a:solidFill>
                <a:effectLst/>
                <a:latin typeface="Arial" charset="0"/>
                <a:ea typeface="+mn-ea"/>
                <a:cs typeface="+mn-cs"/>
              </a:rPr>
              <a:t> management and control bodies.</a:t>
            </a:r>
            <a:endParaRPr lang="en-US" baseline="0" dirty="0" smtClean="0"/>
          </a:p>
        </p:txBody>
      </p:sp>
      <p:sp>
        <p:nvSpPr>
          <p:cNvPr id="4" name="Slide Number Placeholder 3"/>
          <p:cNvSpPr>
            <a:spLocks noGrp="1"/>
          </p:cNvSpPr>
          <p:nvPr>
            <p:ph type="sldNum" sz="quarter" idx="10"/>
          </p:nvPr>
        </p:nvSpPr>
        <p:spPr/>
        <p:txBody>
          <a:bodyPr/>
          <a:lstStyle/>
          <a:p>
            <a:fld id="{2452B62E-5D4C-4978-A7B7-EBE61DB5EF7E}" type="slidenum">
              <a:rPr lang="en-US" smtClean="0"/>
              <a:t>15</a:t>
            </a:fld>
            <a:endParaRPr lang="en-US"/>
          </a:p>
        </p:txBody>
      </p:sp>
    </p:spTree>
    <p:extLst>
      <p:ext uri="{BB962C8B-B14F-4D97-AF65-F5344CB8AC3E}">
        <p14:creationId xmlns:p14="http://schemas.microsoft.com/office/powerpoint/2010/main" val="2663038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pPr defTabSz="685800" fontAlgn="auto">
              <a:spcBef>
                <a:spcPts val="0"/>
              </a:spcBef>
              <a:spcAft>
                <a:spcPts val="0"/>
              </a:spcAft>
            </a:pPr>
            <a:fld id="{F46C79FD-C571-418B-AB0F-5EE936C85276}" type="slidenum">
              <a:rPr lang="en-GB" b="0" smtClean="0">
                <a:solidFill>
                  <a:srgbClr val="4D4D4D">
                    <a:tint val="75000"/>
                  </a:srgbClr>
                </a:solidFill>
                <a:latin typeface="Arial"/>
              </a:rPr>
              <a:pPr defTabSz="685800" fontAlgn="auto">
                <a:spcBef>
                  <a:spcPts val="0"/>
                </a:spcBef>
                <a:spcAft>
                  <a:spcPts val="0"/>
                </a:spcAft>
              </a:pPr>
              <a:t>‹#›</a:t>
            </a:fld>
            <a:endParaRPr lang="en-GB" b="0">
              <a:solidFill>
                <a:srgbClr val="4D4D4D">
                  <a:tint val="75000"/>
                </a:srgbClr>
              </a:solidFill>
              <a:latin typeface="Arial"/>
            </a:endParaRPr>
          </a:p>
        </p:txBody>
      </p:sp>
      <p:sp>
        <p:nvSpPr>
          <p:cNvPr id="2" name="Rectangle 1"/>
          <p:cNvSpPr/>
          <p:nvPr userDrawn="1"/>
        </p:nvSpPr>
        <p:spPr>
          <a:xfrm>
            <a:off x="0" y="1"/>
            <a:ext cx="9144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5" name="Rectangle 4"/>
          <p:cNvSpPr/>
          <p:nvPr userDrawn="1"/>
        </p:nvSpPr>
        <p:spPr>
          <a:xfrm>
            <a:off x="0" y="1078173"/>
            <a:ext cx="9144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ED8D2F"/>
              </a:solidFill>
              <a:effectLst/>
              <a:uLnTx/>
              <a:uFillTx/>
              <a:latin typeface="Arial"/>
              <a:ea typeface="+mn-ea"/>
              <a:cs typeface="+mn-cs"/>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1700" y="258042"/>
            <a:ext cx="1244845" cy="1152460"/>
          </a:xfrm>
          <a:prstGeom prst="rect">
            <a:avLst/>
          </a:prstGeom>
        </p:spPr>
      </p:pic>
      <p:sp>
        <p:nvSpPr>
          <p:cNvPr id="6" name="Title 1"/>
          <p:cNvSpPr>
            <a:spLocks noGrp="1"/>
          </p:cNvSpPr>
          <p:nvPr>
            <p:ph type="ctrTitle"/>
          </p:nvPr>
        </p:nvSpPr>
        <p:spPr>
          <a:xfrm>
            <a:off x="803513" y="1992573"/>
            <a:ext cx="7548918" cy="2149523"/>
          </a:xfrm>
        </p:spPr>
        <p:txBody>
          <a:bodyPr wrap="none" anchor="t">
            <a:noAutofit/>
          </a:bodyPr>
          <a:lstStyle>
            <a:lvl1pPr algn="l">
              <a:defRPr sz="4500" b="0">
                <a:solidFill>
                  <a:schemeClr val="bg1"/>
                </a:solidFill>
              </a:defRPr>
            </a:lvl1pPr>
          </a:lstStyle>
          <a:p>
            <a:r>
              <a:rPr lang="en-US" dirty="0" smtClean="0"/>
              <a:t>Click to edit Master title style</a:t>
            </a:r>
            <a:endParaRPr lang="en-GB" dirty="0"/>
          </a:p>
        </p:txBody>
      </p:sp>
      <p:cxnSp>
        <p:nvCxnSpPr>
          <p:cNvPr id="7" name="Straight Connector 6"/>
          <p:cNvCxnSpPr/>
          <p:nvPr userDrawn="1"/>
        </p:nvCxnSpPr>
        <p:spPr>
          <a:xfrm>
            <a:off x="628650" y="1978926"/>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4305869" y="6619164"/>
            <a:ext cx="530557"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sp>
        <p:nvSpPr>
          <p:cNvPr id="17" name="Subtitle 2"/>
          <p:cNvSpPr>
            <a:spLocks noGrp="1"/>
          </p:cNvSpPr>
          <p:nvPr>
            <p:ph type="subTitle" idx="1"/>
          </p:nvPr>
        </p:nvSpPr>
        <p:spPr>
          <a:xfrm>
            <a:off x="803513" y="4418049"/>
            <a:ext cx="7548918" cy="897754"/>
          </a:xfrm>
        </p:spPr>
        <p:txBody>
          <a:bodyPr>
            <a:noAutofit/>
          </a:bodyPr>
          <a:lstStyle>
            <a:lvl1pPr marL="0" indent="0" algn="l">
              <a:buNone/>
              <a:defRPr sz="2100" i="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GB" dirty="0"/>
          </a:p>
        </p:txBody>
      </p:sp>
      <p:sp>
        <p:nvSpPr>
          <p:cNvPr id="19" name="Text Placeholder 18"/>
          <p:cNvSpPr>
            <a:spLocks noGrp="1"/>
          </p:cNvSpPr>
          <p:nvPr>
            <p:ph type="body" sz="quarter" idx="13"/>
          </p:nvPr>
        </p:nvSpPr>
        <p:spPr>
          <a:xfrm>
            <a:off x="4572000" y="5557903"/>
            <a:ext cx="3780235" cy="528998"/>
          </a:xfrm>
        </p:spPr>
        <p:txBody>
          <a:bodyPr>
            <a:noAutofit/>
          </a:bodyPr>
          <a:lstStyle>
            <a:lvl1pPr marL="0" indent="0" algn="r">
              <a:buFontTx/>
              <a:buNone/>
              <a:defRPr sz="165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146348492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Collage">
    <p:spTree>
      <p:nvGrpSpPr>
        <p:cNvPr id="1" name=""/>
        <p:cNvGrpSpPr/>
        <p:nvPr/>
      </p:nvGrpSpPr>
      <p:grpSpPr>
        <a:xfrm>
          <a:off x="0" y="0"/>
          <a:ext cx="0" cy="0"/>
          <a:chOff x="0" y="0"/>
          <a:chExt cx="0" cy="0"/>
        </a:xfrm>
      </p:grpSpPr>
      <p:sp>
        <p:nvSpPr>
          <p:cNvPr id="10" name="Picture Placeholder 5"/>
          <p:cNvSpPr>
            <a:spLocks noGrp="1"/>
          </p:cNvSpPr>
          <p:nvPr>
            <p:ph type="pic" sz="quarter" idx="15"/>
          </p:nvPr>
        </p:nvSpPr>
        <p:spPr>
          <a:xfrm>
            <a:off x="7108965" y="1913417"/>
            <a:ext cx="1406386" cy="2434309"/>
          </a:xfrm>
          <a:solidFill>
            <a:schemeClr val="bg2"/>
          </a:solidFill>
          <a:ln w="28575">
            <a:solidFill>
              <a:schemeClr val="bg1"/>
            </a:solidFill>
          </a:ln>
        </p:spPr>
        <p:txBody>
          <a:bodyPr/>
          <a:lstStyle/>
          <a:p>
            <a:endParaRPr lang="en-GB"/>
          </a:p>
        </p:txBody>
      </p:sp>
      <p:sp>
        <p:nvSpPr>
          <p:cNvPr id="9" name="Picture Placeholder 5"/>
          <p:cNvSpPr>
            <a:spLocks noGrp="1"/>
          </p:cNvSpPr>
          <p:nvPr>
            <p:ph type="pic" sz="quarter" idx="14"/>
          </p:nvPr>
        </p:nvSpPr>
        <p:spPr>
          <a:xfrm>
            <a:off x="5288551" y="2898477"/>
            <a:ext cx="1730463" cy="2307284"/>
          </a:xfrm>
          <a:solidFill>
            <a:schemeClr val="bg2"/>
          </a:solidFill>
          <a:ln w="28575">
            <a:solidFill>
              <a:schemeClr val="bg1"/>
            </a:solidFill>
          </a:ln>
        </p:spPr>
        <p:txBody>
          <a:bodyPr/>
          <a:lstStyle/>
          <a:p>
            <a:endParaRPr lang="en-GB"/>
          </a:p>
        </p:txBody>
      </p:sp>
      <p:sp>
        <p:nvSpPr>
          <p:cNvPr id="8" name="Picture Placeholder 5"/>
          <p:cNvSpPr>
            <a:spLocks noGrp="1"/>
          </p:cNvSpPr>
          <p:nvPr>
            <p:ph type="pic" sz="quarter" idx="13"/>
          </p:nvPr>
        </p:nvSpPr>
        <p:spPr>
          <a:xfrm>
            <a:off x="3061485" y="1913416"/>
            <a:ext cx="2389134" cy="2184030"/>
          </a:xfrm>
          <a:solidFill>
            <a:schemeClr val="bg2"/>
          </a:solidFill>
          <a:ln w="28575">
            <a:solidFill>
              <a:schemeClr val="bg1"/>
            </a:solidFill>
          </a:ln>
        </p:spPr>
        <p:txBody>
          <a:bodyPr/>
          <a:lstStyle/>
          <a:p>
            <a:endParaRPr lang="en-GB"/>
          </a:p>
        </p:txBody>
      </p:sp>
      <p:sp>
        <p:nvSpPr>
          <p:cNvPr id="3" name="Slide Number Placeholder 2"/>
          <p:cNvSpPr>
            <a:spLocks noGrp="1"/>
          </p:cNvSpPr>
          <p:nvPr>
            <p:ph type="sldNum" sz="quarter" idx="10"/>
          </p:nvPr>
        </p:nvSpPr>
        <p:spPr/>
        <p:txBody>
          <a:bodyPr/>
          <a:lstStyle/>
          <a:p>
            <a:pPr defTabSz="685800" fontAlgn="auto">
              <a:spcBef>
                <a:spcPts val="0"/>
              </a:spcBef>
              <a:spcAft>
                <a:spcPts val="0"/>
              </a:spcAft>
            </a:pPr>
            <a:fld id="{F46C79FD-C571-418B-AB0F-5EE936C85276}" type="slidenum">
              <a:rPr lang="en-GB" b="0" smtClean="0">
                <a:solidFill>
                  <a:srgbClr val="4D4D4D">
                    <a:tint val="75000"/>
                  </a:srgbClr>
                </a:solidFill>
                <a:latin typeface="Arial"/>
              </a:rPr>
              <a:pPr defTabSz="685800" fontAlgn="auto">
                <a:spcBef>
                  <a:spcPts val="0"/>
                </a:spcBef>
                <a:spcAft>
                  <a:spcPts val="0"/>
                </a:spcAft>
              </a:pPr>
              <a:t>‹#›</a:t>
            </a:fld>
            <a:endParaRPr lang="en-GB" b="0" dirty="0">
              <a:solidFill>
                <a:srgbClr val="4D4D4D">
                  <a:tint val="75000"/>
                </a:srgbClr>
              </a:solidFill>
              <a:latin typeface="Arial"/>
            </a:endParaRPr>
          </a:p>
        </p:txBody>
      </p:sp>
      <p:cxnSp>
        <p:nvCxnSpPr>
          <p:cNvPr id="4" name="Straight Connector 3"/>
          <p:cNvCxnSpPr/>
          <p:nvPr userDrawn="1"/>
        </p:nvCxnSpPr>
        <p:spPr>
          <a:xfrm flipH="1">
            <a:off x="62865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703660" y="1748078"/>
            <a:ext cx="1982390" cy="1868487"/>
          </a:xfrm>
          <a:solidFill>
            <a:schemeClr val="bg2"/>
          </a:solidFill>
          <a:ln w="28575">
            <a:solidFill>
              <a:schemeClr val="bg1"/>
            </a:solidFill>
          </a:ln>
        </p:spPr>
        <p:txBody>
          <a:bodyPr/>
          <a:lstStyle/>
          <a:p>
            <a:endParaRPr lang="en-GB"/>
          </a:p>
        </p:txBody>
      </p:sp>
      <p:sp>
        <p:nvSpPr>
          <p:cNvPr id="7" name="Picture Placeholder 5"/>
          <p:cNvSpPr>
            <a:spLocks noGrp="1"/>
          </p:cNvSpPr>
          <p:nvPr>
            <p:ph type="pic" sz="quarter" idx="12"/>
          </p:nvPr>
        </p:nvSpPr>
        <p:spPr>
          <a:xfrm>
            <a:off x="2130189" y="2860831"/>
            <a:ext cx="1215323" cy="2184030"/>
          </a:xfrm>
          <a:solidFill>
            <a:schemeClr val="bg2"/>
          </a:solidFill>
          <a:ln w="28575">
            <a:solidFill>
              <a:schemeClr val="bg1"/>
            </a:solidFill>
          </a:ln>
        </p:spPr>
        <p:txBody>
          <a:bodyPr/>
          <a:lstStyle/>
          <a:p>
            <a:endParaRPr lang="en-GB"/>
          </a:p>
        </p:txBody>
      </p:sp>
      <p:sp>
        <p:nvSpPr>
          <p:cNvPr id="12" name="Picture Placeholder 11"/>
          <p:cNvSpPr>
            <a:spLocks noGrp="1"/>
          </p:cNvSpPr>
          <p:nvPr>
            <p:ph type="pic" sz="quarter" idx="16"/>
          </p:nvPr>
        </p:nvSpPr>
        <p:spPr>
          <a:xfrm>
            <a:off x="3689323" y="3790927"/>
            <a:ext cx="1490663" cy="1987550"/>
          </a:xfrm>
          <a:solidFill>
            <a:schemeClr val="bg2"/>
          </a:solidFill>
          <a:ln w="28575">
            <a:solidFill>
              <a:schemeClr val="bg1"/>
            </a:solidFill>
          </a:ln>
        </p:spPr>
        <p:txBody>
          <a:bodyPr vert="horz" lIns="91440" tIns="45720" rIns="91440" bIns="45720" rtlCol="0">
            <a:noAutofit/>
          </a:bodyPr>
          <a:lstStyle>
            <a:lvl1pPr>
              <a:defRPr lang="en-GB"/>
            </a:lvl1pPr>
          </a:lstStyle>
          <a:p>
            <a:pPr lvl="0"/>
            <a:endParaRPr lang="en-GB"/>
          </a:p>
        </p:txBody>
      </p:sp>
      <p:sp>
        <p:nvSpPr>
          <p:cNvPr id="13" name="Picture Placeholder 11"/>
          <p:cNvSpPr>
            <a:spLocks noGrp="1"/>
          </p:cNvSpPr>
          <p:nvPr>
            <p:ph type="pic" sz="quarter" idx="17"/>
          </p:nvPr>
        </p:nvSpPr>
        <p:spPr>
          <a:xfrm>
            <a:off x="703660" y="3908959"/>
            <a:ext cx="1313615" cy="1751486"/>
          </a:xfrm>
          <a:solidFill>
            <a:schemeClr val="bg2"/>
          </a:solidFill>
          <a:ln w="28575">
            <a:solidFill>
              <a:schemeClr val="bg1"/>
            </a:solidFill>
          </a:ln>
        </p:spPr>
        <p:txBody>
          <a:bodyPr vert="horz" lIns="91440" tIns="45720" rIns="91440" bIns="45720" rtlCol="0">
            <a:noAutofit/>
          </a:bodyPr>
          <a:lstStyle>
            <a:lvl1pPr>
              <a:defRPr lang="en-GB"/>
            </a:lvl1pPr>
          </a:lstStyle>
          <a:p>
            <a:pPr lvl="0"/>
            <a:endParaRPr lang="en-GB"/>
          </a:p>
        </p:txBody>
      </p:sp>
      <p:sp>
        <p:nvSpPr>
          <p:cNvPr id="14" name="Title Placeholder 1"/>
          <p:cNvSpPr>
            <a:spLocks noGrp="1"/>
          </p:cNvSpPr>
          <p:nvPr>
            <p:ph type="title"/>
          </p:nvPr>
        </p:nvSpPr>
        <p:spPr>
          <a:xfrm>
            <a:off x="728042" y="482861"/>
            <a:ext cx="78867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1319544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galler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685800" fontAlgn="auto">
              <a:spcBef>
                <a:spcPts val="0"/>
              </a:spcBef>
              <a:spcAft>
                <a:spcPts val="0"/>
              </a:spcAft>
            </a:pPr>
            <a:fld id="{F46C79FD-C571-418B-AB0F-5EE936C85276}" type="slidenum">
              <a:rPr lang="en-GB" b="0" smtClean="0">
                <a:solidFill>
                  <a:srgbClr val="4D4D4D">
                    <a:tint val="75000"/>
                  </a:srgbClr>
                </a:solidFill>
                <a:latin typeface="Arial"/>
              </a:rPr>
              <a:pPr defTabSz="685800" fontAlgn="auto">
                <a:spcBef>
                  <a:spcPts val="0"/>
                </a:spcBef>
                <a:spcAft>
                  <a:spcPts val="0"/>
                </a:spcAft>
              </a:pPr>
              <a:t>‹#›</a:t>
            </a:fld>
            <a:endParaRPr lang="en-GB" b="0" dirty="0">
              <a:solidFill>
                <a:srgbClr val="4D4D4D">
                  <a:tint val="75000"/>
                </a:srgbClr>
              </a:solidFill>
              <a:latin typeface="Arial"/>
            </a:endParaRPr>
          </a:p>
        </p:txBody>
      </p:sp>
      <p:cxnSp>
        <p:nvCxnSpPr>
          <p:cNvPr id="4" name="Straight Connector 3"/>
          <p:cNvCxnSpPr/>
          <p:nvPr userDrawn="1"/>
        </p:nvCxnSpPr>
        <p:spPr>
          <a:xfrm flipH="1">
            <a:off x="62865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628650" y="1748080"/>
            <a:ext cx="1422217" cy="1896289"/>
          </a:xfrm>
          <a:solidFill>
            <a:schemeClr val="bg2"/>
          </a:solidFill>
        </p:spPr>
        <p:txBody>
          <a:bodyPr/>
          <a:lstStyle/>
          <a:p>
            <a:endParaRPr lang="en-GB"/>
          </a:p>
        </p:txBody>
      </p:sp>
      <p:sp>
        <p:nvSpPr>
          <p:cNvPr id="7" name="Picture Placeholder 5"/>
          <p:cNvSpPr>
            <a:spLocks noGrp="1"/>
          </p:cNvSpPr>
          <p:nvPr>
            <p:ph type="pic" sz="quarter" idx="12"/>
          </p:nvPr>
        </p:nvSpPr>
        <p:spPr>
          <a:xfrm>
            <a:off x="2244771" y="1748080"/>
            <a:ext cx="1422217" cy="1896289"/>
          </a:xfrm>
          <a:solidFill>
            <a:schemeClr val="bg2"/>
          </a:solidFill>
        </p:spPr>
        <p:txBody>
          <a:bodyPr/>
          <a:lstStyle/>
          <a:p>
            <a:endParaRPr lang="en-GB"/>
          </a:p>
        </p:txBody>
      </p:sp>
      <p:sp>
        <p:nvSpPr>
          <p:cNvPr id="8" name="Picture Placeholder 5"/>
          <p:cNvSpPr>
            <a:spLocks noGrp="1"/>
          </p:cNvSpPr>
          <p:nvPr>
            <p:ph type="pic" sz="quarter" idx="13"/>
          </p:nvPr>
        </p:nvSpPr>
        <p:spPr>
          <a:xfrm>
            <a:off x="3860892" y="1748079"/>
            <a:ext cx="1422217" cy="1896289"/>
          </a:xfrm>
          <a:solidFill>
            <a:schemeClr val="bg2"/>
          </a:solidFill>
        </p:spPr>
        <p:txBody>
          <a:bodyPr/>
          <a:lstStyle/>
          <a:p>
            <a:endParaRPr lang="en-GB"/>
          </a:p>
        </p:txBody>
      </p:sp>
      <p:sp>
        <p:nvSpPr>
          <p:cNvPr id="9" name="Picture Placeholder 5"/>
          <p:cNvSpPr>
            <a:spLocks noGrp="1"/>
          </p:cNvSpPr>
          <p:nvPr>
            <p:ph type="pic" sz="quarter" idx="14"/>
          </p:nvPr>
        </p:nvSpPr>
        <p:spPr>
          <a:xfrm>
            <a:off x="5477013" y="1748078"/>
            <a:ext cx="1422217" cy="1896289"/>
          </a:xfrm>
          <a:solidFill>
            <a:schemeClr val="bg2"/>
          </a:solidFill>
        </p:spPr>
        <p:txBody>
          <a:bodyPr/>
          <a:lstStyle/>
          <a:p>
            <a:endParaRPr lang="en-GB"/>
          </a:p>
        </p:txBody>
      </p:sp>
      <p:sp>
        <p:nvSpPr>
          <p:cNvPr id="10" name="Picture Placeholder 5"/>
          <p:cNvSpPr>
            <a:spLocks noGrp="1"/>
          </p:cNvSpPr>
          <p:nvPr>
            <p:ph type="pic" sz="quarter" idx="15"/>
          </p:nvPr>
        </p:nvSpPr>
        <p:spPr>
          <a:xfrm>
            <a:off x="7093134" y="1748078"/>
            <a:ext cx="1422217" cy="1896289"/>
          </a:xfrm>
          <a:solidFill>
            <a:schemeClr val="bg2"/>
          </a:solidFill>
        </p:spPr>
        <p:txBody>
          <a:bodyPr/>
          <a:lstStyle/>
          <a:p>
            <a:endParaRPr lang="en-GB"/>
          </a:p>
        </p:txBody>
      </p:sp>
      <p:sp>
        <p:nvSpPr>
          <p:cNvPr id="11" name="Picture Placeholder 5"/>
          <p:cNvSpPr>
            <a:spLocks noGrp="1"/>
          </p:cNvSpPr>
          <p:nvPr>
            <p:ph type="pic" sz="quarter" idx="16"/>
          </p:nvPr>
        </p:nvSpPr>
        <p:spPr>
          <a:xfrm>
            <a:off x="628650" y="3934112"/>
            <a:ext cx="1422217" cy="1896289"/>
          </a:xfrm>
          <a:solidFill>
            <a:schemeClr val="bg2"/>
          </a:solidFill>
        </p:spPr>
        <p:txBody>
          <a:bodyPr/>
          <a:lstStyle/>
          <a:p>
            <a:endParaRPr lang="en-GB"/>
          </a:p>
        </p:txBody>
      </p:sp>
      <p:sp>
        <p:nvSpPr>
          <p:cNvPr id="12" name="Picture Placeholder 5"/>
          <p:cNvSpPr>
            <a:spLocks noGrp="1"/>
          </p:cNvSpPr>
          <p:nvPr>
            <p:ph type="pic" sz="quarter" idx="17"/>
          </p:nvPr>
        </p:nvSpPr>
        <p:spPr>
          <a:xfrm>
            <a:off x="2244771" y="3934112"/>
            <a:ext cx="1422217" cy="1896289"/>
          </a:xfrm>
          <a:solidFill>
            <a:schemeClr val="bg2"/>
          </a:solidFill>
        </p:spPr>
        <p:txBody>
          <a:bodyPr/>
          <a:lstStyle/>
          <a:p>
            <a:endParaRPr lang="en-GB"/>
          </a:p>
        </p:txBody>
      </p:sp>
      <p:sp>
        <p:nvSpPr>
          <p:cNvPr id="13" name="Picture Placeholder 5"/>
          <p:cNvSpPr>
            <a:spLocks noGrp="1"/>
          </p:cNvSpPr>
          <p:nvPr>
            <p:ph type="pic" sz="quarter" idx="18"/>
          </p:nvPr>
        </p:nvSpPr>
        <p:spPr>
          <a:xfrm>
            <a:off x="3860892" y="3934111"/>
            <a:ext cx="1422217" cy="1896289"/>
          </a:xfrm>
          <a:solidFill>
            <a:schemeClr val="bg2"/>
          </a:solidFill>
        </p:spPr>
        <p:txBody>
          <a:bodyPr/>
          <a:lstStyle/>
          <a:p>
            <a:endParaRPr lang="en-GB"/>
          </a:p>
        </p:txBody>
      </p:sp>
      <p:sp>
        <p:nvSpPr>
          <p:cNvPr id="14" name="Picture Placeholder 5"/>
          <p:cNvSpPr>
            <a:spLocks noGrp="1"/>
          </p:cNvSpPr>
          <p:nvPr>
            <p:ph type="pic" sz="quarter" idx="19"/>
          </p:nvPr>
        </p:nvSpPr>
        <p:spPr>
          <a:xfrm>
            <a:off x="5477013" y="3934110"/>
            <a:ext cx="1422217" cy="1896289"/>
          </a:xfrm>
          <a:solidFill>
            <a:schemeClr val="bg2"/>
          </a:solidFill>
        </p:spPr>
        <p:txBody>
          <a:bodyPr/>
          <a:lstStyle/>
          <a:p>
            <a:endParaRPr lang="en-GB"/>
          </a:p>
        </p:txBody>
      </p:sp>
      <p:sp>
        <p:nvSpPr>
          <p:cNvPr id="15" name="Picture Placeholder 5"/>
          <p:cNvSpPr>
            <a:spLocks noGrp="1"/>
          </p:cNvSpPr>
          <p:nvPr>
            <p:ph type="pic" sz="quarter" idx="20"/>
          </p:nvPr>
        </p:nvSpPr>
        <p:spPr>
          <a:xfrm>
            <a:off x="7093134" y="3934110"/>
            <a:ext cx="1422217" cy="1896289"/>
          </a:xfrm>
          <a:solidFill>
            <a:schemeClr val="bg2"/>
          </a:solidFill>
        </p:spPr>
        <p:txBody>
          <a:bodyPr/>
          <a:lstStyle/>
          <a:p>
            <a:endParaRPr lang="en-GB"/>
          </a:p>
        </p:txBody>
      </p:sp>
      <p:sp>
        <p:nvSpPr>
          <p:cNvPr id="16" name="Title Placeholder 1"/>
          <p:cNvSpPr>
            <a:spLocks noGrp="1"/>
          </p:cNvSpPr>
          <p:nvPr>
            <p:ph type="title"/>
          </p:nvPr>
        </p:nvSpPr>
        <p:spPr>
          <a:xfrm>
            <a:off x="728042" y="482861"/>
            <a:ext cx="78867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37101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defTabSz="685800" fontAlgn="auto">
              <a:spcBef>
                <a:spcPts val="0"/>
              </a:spcBef>
              <a:spcAft>
                <a:spcPts val="0"/>
              </a:spcAft>
            </a:pPr>
            <a:fld id="{F46C79FD-C571-418B-AB0F-5EE936C85276}" type="slidenum">
              <a:rPr lang="en-GB" b="0" smtClean="0">
                <a:solidFill>
                  <a:srgbClr val="4D4D4D">
                    <a:tint val="75000"/>
                  </a:srgbClr>
                </a:solidFill>
                <a:latin typeface="Arial"/>
              </a:rPr>
              <a:pPr defTabSz="685800" fontAlgn="auto">
                <a:spcBef>
                  <a:spcPts val="0"/>
                </a:spcBef>
                <a:spcAft>
                  <a:spcPts val="0"/>
                </a:spcAft>
              </a:pPr>
              <a:t>‹#›</a:t>
            </a:fld>
            <a:endParaRPr lang="en-GB" b="0">
              <a:solidFill>
                <a:srgbClr val="4D4D4D">
                  <a:tint val="75000"/>
                </a:srgbClr>
              </a:solidFill>
              <a:latin typeface="Arial"/>
            </a:endParaRPr>
          </a:p>
        </p:txBody>
      </p:sp>
      <p:cxnSp>
        <p:nvCxnSpPr>
          <p:cNvPr id="8" name="Straight Connector 7"/>
          <p:cNvCxnSpPr/>
          <p:nvPr userDrawn="1"/>
        </p:nvCxnSpPr>
        <p:spPr>
          <a:xfrm flipH="1">
            <a:off x="62865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728042" y="482861"/>
            <a:ext cx="78867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3" name="Picture Placeholder 2"/>
          <p:cNvSpPr>
            <a:spLocks noGrp="1"/>
          </p:cNvSpPr>
          <p:nvPr>
            <p:ph type="pic" sz="quarter" idx="13"/>
          </p:nvPr>
        </p:nvSpPr>
        <p:spPr>
          <a:xfrm>
            <a:off x="728042" y="2284668"/>
            <a:ext cx="2356247" cy="2090737"/>
          </a:xfrm>
          <a:solidFill>
            <a:schemeClr val="bg2"/>
          </a:solidFill>
        </p:spPr>
        <p:txBody>
          <a:bodyPr/>
          <a:lstStyle/>
          <a:p>
            <a:endParaRPr lang="en-GB"/>
          </a:p>
        </p:txBody>
      </p:sp>
      <p:sp>
        <p:nvSpPr>
          <p:cNvPr id="11" name="Picture Placeholder 2"/>
          <p:cNvSpPr>
            <a:spLocks noGrp="1"/>
          </p:cNvSpPr>
          <p:nvPr>
            <p:ph type="pic" sz="quarter" idx="14"/>
          </p:nvPr>
        </p:nvSpPr>
        <p:spPr>
          <a:xfrm>
            <a:off x="5926089" y="2284669"/>
            <a:ext cx="2356247" cy="2090737"/>
          </a:xfrm>
          <a:solidFill>
            <a:schemeClr val="bg2"/>
          </a:solidFill>
        </p:spPr>
        <p:txBody>
          <a:bodyPr/>
          <a:lstStyle/>
          <a:p>
            <a:endParaRPr lang="en-GB"/>
          </a:p>
        </p:txBody>
      </p:sp>
      <p:sp>
        <p:nvSpPr>
          <p:cNvPr id="12" name="Picture Placeholder 2"/>
          <p:cNvSpPr>
            <a:spLocks noGrp="1"/>
          </p:cNvSpPr>
          <p:nvPr>
            <p:ph type="pic" sz="quarter" idx="15"/>
          </p:nvPr>
        </p:nvSpPr>
        <p:spPr>
          <a:xfrm>
            <a:off x="3327065" y="2284668"/>
            <a:ext cx="2356247" cy="2090737"/>
          </a:xfrm>
          <a:solidFill>
            <a:schemeClr val="bg2"/>
          </a:solidFill>
        </p:spPr>
        <p:txBody>
          <a:bodyPr/>
          <a:lstStyle/>
          <a:p>
            <a:endParaRPr lang="en-GB"/>
          </a:p>
        </p:txBody>
      </p:sp>
      <p:sp>
        <p:nvSpPr>
          <p:cNvPr id="13" name="Text Placeholder 12"/>
          <p:cNvSpPr>
            <a:spLocks noGrp="1"/>
          </p:cNvSpPr>
          <p:nvPr>
            <p:ph type="body" sz="quarter" idx="16"/>
          </p:nvPr>
        </p:nvSpPr>
        <p:spPr>
          <a:xfrm>
            <a:off x="905080" y="4038685"/>
            <a:ext cx="2002169" cy="1524235"/>
          </a:xfrm>
          <a:solidFill>
            <a:schemeClr val="bg1"/>
          </a:solidFill>
        </p:spPr>
        <p:txBody>
          <a:bodyPr tIns="90000"/>
          <a:lstStyle>
            <a:lvl1pPr marL="0" indent="0" algn="ctr">
              <a:buNone/>
              <a:defRPr sz="1500"/>
            </a:lvl1pPr>
          </a:lstStyle>
          <a:p>
            <a:pPr lvl="0"/>
            <a:r>
              <a:rPr lang="en-US" dirty="0" smtClean="0"/>
              <a:t>Edit Master text styles</a:t>
            </a:r>
          </a:p>
        </p:txBody>
      </p:sp>
      <p:sp>
        <p:nvSpPr>
          <p:cNvPr id="15" name="Text Placeholder 12"/>
          <p:cNvSpPr>
            <a:spLocks noGrp="1"/>
          </p:cNvSpPr>
          <p:nvPr>
            <p:ph type="body" sz="quarter" idx="17"/>
          </p:nvPr>
        </p:nvSpPr>
        <p:spPr>
          <a:xfrm>
            <a:off x="3504104" y="4041945"/>
            <a:ext cx="2002169" cy="1524235"/>
          </a:xfrm>
          <a:solidFill>
            <a:schemeClr val="bg1"/>
          </a:solidFill>
        </p:spPr>
        <p:txBody>
          <a:bodyPr tIns="90000"/>
          <a:lstStyle>
            <a:lvl1pPr marL="0" indent="0" algn="ctr">
              <a:buNone/>
              <a:defRPr sz="1500"/>
            </a:lvl1pPr>
          </a:lstStyle>
          <a:p>
            <a:pPr lvl="0"/>
            <a:r>
              <a:rPr lang="en-US" dirty="0" smtClean="0"/>
              <a:t>Edit Master text styles</a:t>
            </a:r>
          </a:p>
        </p:txBody>
      </p:sp>
      <p:sp>
        <p:nvSpPr>
          <p:cNvPr id="16" name="Text Placeholder 12"/>
          <p:cNvSpPr>
            <a:spLocks noGrp="1"/>
          </p:cNvSpPr>
          <p:nvPr>
            <p:ph type="body" sz="quarter" idx="18"/>
          </p:nvPr>
        </p:nvSpPr>
        <p:spPr>
          <a:xfrm>
            <a:off x="6103127" y="4037438"/>
            <a:ext cx="2002169" cy="1524235"/>
          </a:xfrm>
          <a:solidFill>
            <a:schemeClr val="bg1"/>
          </a:solidFill>
        </p:spPr>
        <p:txBody>
          <a:bodyPr tIns="90000"/>
          <a:lstStyle>
            <a:lvl1pPr marL="0" indent="0" algn="ctr">
              <a:buNone/>
              <a:defRPr sz="1500"/>
            </a:lvl1pPr>
          </a:lstStyle>
          <a:p>
            <a:pPr lvl="0"/>
            <a:r>
              <a:rPr lang="en-US" dirty="0" smtClean="0"/>
              <a:t>Edit Master text styles</a:t>
            </a:r>
          </a:p>
        </p:txBody>
      </p:sp>
    </p:spTree>
    <p:extLst>
      <p:ext uri="{BB962C8B-B14F-4D97-AF65-F5344CB8AC3E}">
        <p14:creationId xmlns:p14="http://schemas.microsoft.com/office/powerpoint/2010/main" val="2991912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defTabSz="685800" fontAlgn="auto">
              <a:spcBef>
                <a:spcPts val="0"/>
              </a:spcBef>
              <a:spcAft>
                <a:spcPts val="0"/>
              </a:spcAft>
            </a:pPr>
            <a:fld id="{F46C79FD-C571-418B-AB0F-5EE936C85276}" type="slidenum">
              <a:rPr lang="en-GB" b="0" smtClean="0">
                <a:solidFill>
                  <a:srgbClr val="4D4D4D">
                    <a:tint val="75000"/>
                  </a:srgbClr>
                </a:solidFill>
                <a:latin typeface="Arial"/>
              </a:rPr>
              <a:pPr defTabSz="685800" fontAlgn="auto">
                <a:spcBef>
                  <a:spcPts val="0"/>
                </a:spcBef>
                <a:spcAft>
                  <a:spcPts val="0"/>
                </a:spcAft>
              </a:pPr>
              <a:t>‹#›</a:t>
            </a:fld>
            <a:endParaRPr lang="en-GB" b="0">
              <a:solidFill>
                <a:srgbClr val="4D4D4D">
                  <a:tint val="75000"/>
                </a:srgbClr>
              </a:solidFill>
              <a:latin typeface="Arial"/>
            </a:endParaRPr>
          </a:p>
        </p:txBody>
      </p:sp>
      <p:cxnSp>
        <p:nvCxnSpPr>
          <p:cNvPr id="8" name="Straight Connector 7"/>
          <p:cNvCxnSpPr/>
          <p:nvPr userDrawn="1"/>
        </p:nvCxnSpPr>
        <p:spPr>
          <a:xfrm flipH="1">
            <a:off x="62865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728042" y="482861"/>
            <a:ext cx="78867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3" name="Picture Placeholder 2"/>
          <p:cNvSpPr>
            <a:spLocks noGrp="1"/>
          </p:cNvSpPr>
          <p:nvPr>
            <p:ph type="pic" sz="quarter" idx="13"/>
          </p:nvPr>
        </p:nvSpPr>
        <p:spPr>
          <a:xfrm>
            <a:off x="2785402" y="2159957"/>
            <a:ext cx="1846193" cy="1638158"/>
          </a:xfrm>
          <a:solidFill>
            <a:schemeClr val="bg2"/>
          </a:solidFill>
        </p:spPr>
        <p:txBody>
          <a:bodyPr/>
          <a:lstStyle/>
          <a:p>
            <a:endParaRPr lang="en-GB"/>
          </a:p>
        </p:txBody>
      </p:sp>
      <p:sp>
        <p:nvSpPr>
          <p:cNvPr id="11" name="Picture Placeholder 2"/>
          <p:cNvSpPr>
            <a:spLocks noGrp="1"/>
          </p:cNvSpPr>
          <p:nvPr>
            <p:ph type="pic" sz="quarter" idx="14"/>
          </p:nvPr>
        </p:nvSpPr>
        <p:spPr>
          <a:xfrm>
            <a:off x="2785402" y="3968881"/>
            <a:ext cx="1846193" cy="1638158"/>
          </a:xfrm>
          <a:solidFill>
            <a:schemeClr val="bg2"/>
          </a:solidFill>
        </p:spPr>
        <p:txBody>
          <a:bodyPr/>
          <a:lstStyle/>
          <a:p>
            <a:endParaRPr lang="en-GB"/>
          </a:p>
        </p:txBody>
      </p:sp>
      <p:sp>
        <p:nvSpPr>
          <p:cNvPr id="12" name="Picture Placeholder 2"/>
          <p:cNvSpPr>
            <a:spLocks noGrp="1"/>
          </p:cNvSpPr>
          <p:nvPr>
            <p:ph type="pic" sz="quarter" idx="15"/>
          </p:nvPr>
        </p:nvSpPr>
        <p:spPr>
          <a:xfrm>
            <a:off x="4743411" y="2159957"/>
            <a:ext cx="1846195" cy="1638159"/>
          </a:xfrm>
          <a:solidFill>
            <a:schemeClr val="bg2"/>
          </a:solidFill>
        </p:spPr>
        <p:txBody>
          <a:bodyPr/>
          <a:lstStyle/>
          <a:p>
            <a:endParaRPr lang="en-GB"/>
          </a:p>
        </p:txBody>
      </p:sp>
      <p:sp>
        <p:nvSpPr>
          <p:cNvPr id="13" name="Text Placeholder 12"/>
          <p:cNvSpPr>
            <a:spLocks noGrp="1"/>
          </p:cNvSpPr>
          <p:nvPr>
            <p:ph type="body" sz="quarter" idx="16"/>
          </p:nvPr>
        </p:nvSpPr>
        <p:spPr>
          <a:xfrm>
            <a:off x="6701420" y="3968880"/>
            <a:ext cx="1890000" cy="1638158"/>
          </a:xfrm>
          <a:noFill/>
        </p:spPr>
        <p:txBody>
          <a:bodyPr tIns="90000"/>
          <a:lstStyle>
            <a:lvl1pPr marL="0" indent="0" algn="l">
              <a:buNone/>
              <a:defRPr sz="1500"/>
            </a:lvl1pPr>
          </a:lstStyle>
          <a:p>
            <a:pPr lvl="0"/>
            <a:r>
              <a:rPr lang="en-US" dirty="0" smtClean="0"/>
              <a:t>Edit Master text styles</a:t>
            </a:r>
          </a:p>
        </p:txBody>
      </p:sp>
      <p:sp>
        <p:nvSpPr>
          <p:cNvPr id="16" name="Text Placeholder 12"/>
          <p:cNvSpPr>
            <a:spLocks noGrp="1"/>
          </p:cNvSpPr>
          <p:nvPr>
            <p:ph type="body" sz="quarter" idx="18"/>
          </p:nvPr>
        </p:nvSpPr>
        <p:spPr>
          <a:xfrm>
            <a:off x="775213" y="2159958"/>
            <a:ext cx="1890000" cy="1638159"/>
          </a:xfrm>
          <a:noFill/>
        </p:spPr>
        <p:txBody>
          <a:bodyPr tIns="90000"/>
          <a:lstStyle>
            <a:lvl1pPr marL="0" indent="0" algn="r">
              <a:buNone/>
              <a:defRPr sz="1500"/>
            </a:lvl1pPr>
          </a:lstStyle>
          <a:p>
            <a:pPr lvl="0"/>
            <a:r>
              <a:rPr lang="en-US" dirty="0" smtClean="0"/>
              <a:t>Edit Master text styles</a:t>
            </a:r>
          </a:p>
        </p:txBody>
      </p:sp>
      <p:sp>
        <p:nvSpPr>
          <p:cNvPr id="14" name="Picture Placeholder 2"/>
          <p:cNvSpPr>
            <a:spLocks noGrp="1"/>
          </p:cNvSpPr>
          <p:nvPr>
            <p:ph type="pic" sz="quarter" idx="19"/>
          </p:nvPr>
        </p:nvSpPr>
        <p:spPr>
          <a:xfrm>
            <a:off x="4743412" y="3968880"/>
            <a:ext cx="1846193" cy="1638158"/>
          </a:xfrm>
          <a:solidFill>
            <a:schemeClr val="bg2"/>
          </a:solidFill>
        </p:spPr>
        <p:txBody>
          <a:bodyPr/>
          <a:lstStyle/>
          <a:p>
            <a:endParaRPr lang="en-GB"/>
          </a:p>
        </p:txBody>
      </p:sp>
      <p:sp>
        <p:nvSpPr>
          <p:cNvPr id="17" name="Text Placeholder 12"/>
          <p:cNvSpPr>
            <a:spLocks noGrp="1"/>
          </p:cNvSpPr>
          <p:nvPr>
            <p:ph type="body" sz="quarter" idx="20"/>
          </p:nvPr>
        </p:nvSpPr>
        <p:spPr>
          <a:xfrm>
            <a:off x="775213" y="3968881"/>
            <a:ext cx="1890000" cy="1638158"/>
          </a:xfrm>
          <a:noFill/>
        </p:spPr>
        <p:txBody>
          <a:bodyPr tIns="90000"/>
          <a:lstStyle>
            <a:lvl1pPr marL="0" indent="0" algn="r">
              <a:buNone/>
              <a:defRPr sz="1500"/>
            </a:lvl1pPr>
          </a:lstStyle>
          <a:p>
            <a:pPr lvl="0"/>
            <a:r>
              <a:rPr lang="en-US" dirty="0" smtClean="0"/>
              <a:t>Edit Master text styles</a:t>
            </a:r>
          </a:p>
        </p:txBody>
      </p:sp>
      <p:sp>
        <p:nvSpPr>
          <p:cNvPr id="18" name="Text Placeholder 12"/>
          <p:cNvSpPr>
            <a:spLocks noGrp="1"/>
          </p:cNvSpPr>
          <p:nvPr>
            <p:ph type="body" sz="quarter" idx="21"/>
          </p:nvPr>
        </p:nvSpPr>
        <p:spPr>
          <a:xfrm>
            <a:off x="6724742" y="2159957"/>
            <a:ext cx="1890000" cy="1638159"/>
          </a:xfrm>
          <a:noFill/>
        </p:spPr>
        <p:txBody>
          <a:bodyPr tIns="90000"/>
          <a:lstStyle>
            <a:lvl1pPr marL="0" indent="0" algn="l">
              <a:buNone/>
              <a:defRPr sz="1500"/>
            </a:lvl1pPr>
          </a:lstStyle>
          <a:p>
            <a:pPr lvl="0"/>
            <a:r>
              <a:rPr lang="en-US" dirty="0" smtClean="0"/>
              <a:t>Edit Master text styles</a:t>
            </a:r>
          </a:p>
        </p:txBody>
      </p:sp>
    </p:spTree>
    <p:extLst>
      <p:ext uri="{BB962C8B-B14F-4D97-AF65-F5344CB8AC3E}">
        <p14:creationId xmlns:p14="http://schemas.microsoft.com/office/powerpoint/2010/main" val="3407001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ound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685800" fontAlgn="auto">
              <a:spcBef>
                <a:spcPts val="0"/>
              </a:spcBef>
              <a:spcAft>
                <a:spcPts val="0"/>
              </a:spcAft>
            </a:pPr>
            <a:fld id="{F46C79FD-C571-418B-AB0F-5EE936C85276}" type="slidenum">
              <a:rPr lang="en-GB" b="0" smtClean="0">
                <a:solidFill>
                  <a:srgbClr val="4D4D4D">
                    <a:tint val="75000"/>
                  </a:srgbClr>
                </a:solidFill>
                <a:latin typeface="Arial"/>
              </a:rPr>
              <a:pPr defTabSz="685800" fontAlgn="auto">
                <a:spcBef>
                  <a:spcPts val="0"/>
                </a:spcBef>
                <a:spcAft>
                  <a:spcPts val="0"/>
                </a:spcAft>
              </a:pPr>
              <a:t>‹#›</a:t>
            </a:fld>
            <a:endParaRPr lang="en-GB" b="0" dirty="0">
              <a:solidFill>
                <a:srgbClr val="4D4D4D">
                  <a:tint val="75000"/>
                </a:srgbClr>
              </a:solidFill>
              <a:latin typeface="Arial"/>
            </a:endParaRPr>
          </a:p>
        </p:txBody>
      </p:sp>
      <p:cxnSp>
        <p:nvCxnSpPr>
          <p:cNvPr id="4" name="Straight Connector 3"/>
          <p:cNvCxnSpPr/>
          <p:nvPr userDrawn="1"/>
        </p:nvCxnSpPr>
        <p:spPr>
          <a:xfrm flipH="1">
            <a:off x="62865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728042" y="482861"/>
            <a:ext cx="78867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12" name="Picture Placeholder 11"/>
          <p:cNvSpPr>
            <a:spLocks noGrp="1"/>
          </p:cNvSpPr>
          <p:nvPr>
            <p:ph type="pic" sz="quarter" idx="11"/>
          </p:nvPr>
        </p:nvSpPr>
        <p:spPr>
          <a:xfrm>
            <a:off x="727473" y="1843396"/>
            <a:ext cx="1604002" cy="2138669"/>
          </a:xfrm>
          <a:prstGeom prst="ellipse">
            <a:avLst/>
          </a:prstGeom>
          <a:solidFill>
            <a:schemeClr val="bg2"/>
          </a:solidFill>
        </p:spPr>
        <p:txBody>
          <a:bodyPr/>
          <a:lstStyle/>
          <a:p>
            <a:endParaRPr lang="en-GB"/>
          </a:p>
        </p:txBody>
      </p:sp>
      <p:sp>
        <p:nvSpPr>
          <p:cNvPr id="13" name="Picture Placeholder 11"/>
          <p:cNvSpPr>
            <a:spLocks noGrp="1"/>
          </p:cNvSpPr>
          <p:nvPr>
            <p:ph type="pic" sz="quarter" idx="12"/>
          </p:nvPr>
        </p:nvSpPr>
        <p:spPr>
          <a:xfrm>
            <a:off x="2686050" y="1843395"/>
            <a:ext cx="1604002" cy="2138669"/>
          </a:xfrm>
          <a:prstGeom prst="ellipse">
            <a:avLst/>
          </a:prstGeom>
          <a:solidFill>
            <a:schemeClr val="bg2"/>
          </a:solidFill>
        </p:spPr>
        <p:txBody>
          <a:bodyPr/>
          <a:lstStyle/>
          <a:p>
            <a:endParaRPr lang="en-GB"/>
          </a:p>
        </p:txBody>
      </p:sp>
      <p:sp>
        <p:nvSpPr>
          <p:cNvPr id="14" name="Picture Placeholder 11"/>
          <p:cNvSpPr>
            <a:spLocks noGrp="1"/>
          </p:cNvSpPr>
          <p:nvPr>
            <p:ph type="pic" sz="quarter" idx="13"/>
          </p:nvPr>
        </p:nvSpPr>
        <p:spPr>
          <a:xfrm>
            <a:off x="4644628" y="1843394"/>
            <a:ext cx="1604002" cy="2138669"/>
          </a:xfrm>
          <a:prstGeom prst="ellipse">
            <a:avLst/>
          </a:prstGeom>
          <a:solidFill>
            <a:schemeClr val="bg2"/>
          </a:solidFill>
        </p:spPr>
        <p:txBody>
          <a:bodyPr/>
          <a:lstStyle/>
          <a:p>
            <a:endParaRPr lang="en-GB"/>
          </a:p>
        </p:txBody>
      </p:sp>
      <p:sp>
        <p:nvSpPr>
          <p:cNvPr id="15" name="Picture Placeholder 11"/>
          <p:cNvSpPr>
            <a:spLocks noGrp="1"/>
          </p:cNvSpPr>
          <p:nvPr>
            <p:ph type="pic" sz="quarter" idx="14"/>
          </p:nvPr>
        </p:nvSpPr>
        <p:spPr>
          <a:xfrm>
            <a:off x="6603206" y="1843393"/>
            <a:ext cx="1604002" cy="2138669"/>
          </a:xfrm>
          <a:prstGeom prst="ellipse">
            <a:avLst/>
          </a:prstGeom>
          <a:solidFill>
            <a:schemeClr val="bg2"/>
          </a:solidFill>
        </p:spPr>
        <p:txBody>
          <a:bodyPr/>
          <a:lstStyle/>
          <a:p>
            <a:endParaRPr lang="en-GB"/>
          </a:p>
        </p:txBody>
      </p:sp>
      <p:cxnSp>
        <p:nvCxnSpPr>
          <p:cNvPr id="9" name="Straight Connector 8"/>
          <p:cNvCxnSpPr/>
          <p:nvPr userDrawn="1"/>
        </p:nvCxnSpPr>
        <p:spPr bwMode="auto">
          <a:xfrm>
            <a:off x="2512253"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userDrawn="1"/>
        </p:nvCxnSpPr>
        <p:spPr bwMode="auto">
          <a:xfrm>
            <a:off x="4477814"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userDrawn="1"/>
        </p:nvCxnSpPr>
        <p:spPr bwMode="auto">
          <a:xfrm>
            <a:off x="6443375"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Content Placeholder 7"/>
          <p:cNvSpPr>
            <a:spLocks noGrp="1"/>
          </p:cNvSpPr>
          <p:nvPr>
            <p:ph sz="quarter" idx="15"/>
          </p:nvPr>
        </p:nvSpPr>
        <p:spPr>
          <a:xfrm>
            <a:off x="748423" y="4260555"/>
            <a:ext cx="1562100" cy="1249363"/>
          </a:xfrm>
        </p:spPr>
        <p:txBody>
          <a:bodyPr/>
          <a:lstStyle>
            <a:lvl1pPr marL="0" indent="0" algn="ctr">
              <a:buNone/>
              <a:defRPr sz="1500"/>
            </a:lvl1pPr>
          </a:lstStyle>
          <a:p>
            <a:pPr lvl="0"/>
            <a:r>
              <a:rPr lang="en-US" dirty="0" smtClean="0"/>
              <a:t>Edit Master text styles</a:t>
            </a:r>
          </a:p>
        </p:txBody>
      </p:sp>
      <p:sp>
        <p:nvSpPr>
          <p:cNvPr id="16" name="Content Placeholder 7"/>
          <p:cNvSpPr>
            <a:spLocks noGrp="1"/>
          </p:cNvSpPr>
          <p:nvPr>
            <p:ph sz="quarter" idx="16"/>
          </p:nvPr>
        </p:nvSpPr>
        <p:spPr>
          <a:xfrm>
            <a:off x="2713984" y="4260555"/>
            <a:ext cx="1562100" cy="1249363"/>
          </a:xfrm>
        </p:spPr>
        <p:txBody>
          <a:bodyPr/>
          <a:lstStyle>
            <a:lvl1pPr marL="0" indent="0" algn="ctr">
              <a:buNone/>
              <a:defRPr sz="1500"/>
            </a:lvl1pPr>
          </a:lstStyle>
          <a:p>
            <a:pPr lvl="0"/>
            <a:r>
              <a:rPr lang="en-US" dirty="0" smtClean="0"/>
              <a:t>Edit Master text styles</a:t>
            </a:r>
          </a:p>
        </p:txBody>
      </p:sp>
      <p:sp>
        <p:nvSpPr>
          <p:cNvPr id="17" name="Content Placeholder 7"/>
          <p:cNvSpPr>
            <a:spLocks noGrp="1"/>
          </p:cNvSpPr>
          <p:nvPr>
            <p:ph sz="quarter" idx="17"/>
          </p:nvPr>
        </p:nvSpPr>
        <p:spPr>
          <a:xfrm>
            <a:off x="4679545" y="4260555"/>
            <a:ext cx="1562100" cy="1249363"/>
          </a:xfrm>
        </p:spPr>
        <p:txBody>
          <a:bodyPr/>
          <a:lstStyle>
            <a:lvl1pPr marL="0" indent="0" algn="ctr">
              <a:buNone/>
              <a:defRPr sz="1500"/>
            </a:lvl1pPr>
          </a:lstStyle>
          <a:p>
            <a:pPr lvl="0"/>
            <a:r>
              <a:rPr lang="en-US" dirty="0" smtClean="0"/>
              <a:t>Edit Master text styles</a:t>
            </a:r>
          </a:p>
        </p:txBody>
      </p:sp>
      <p:sp>
        <p:nvSpPr>
          <p:cNvPr id="18" name="Content Placeholder 7"/>
          <p:cNvSpPr>
            <a:spLocks noGrp="1"/>
          </p:cNvSpPr>
          <p:nvPr>
            <p:ph sz="quarter" idx="18"/>
          </p:nvPr>
        </p:nvSpPr>
        <p:spPr>
          <a:xfrm>
            <a:off x="6645107" y="4260555"/>
            <a:ext cx="1562100" cy="1249363"/>
          </a:xfrm>
        </p:spPr>
        <p:txBody>
          <a:bodyPr/>
          <a:lstStyle>
            <a:lvl1pPr marL="0" indent="0" algn="ctr">
              <a:buNone/>
              <a:defRPr sz="1500"/>
            </a:lvl1pPr>
          </a:lstStyle>
          <a:p>
            <a:pPr lvl="0"/>
            <a:r>
              <a:rPr lang="en-US" dirty="0" smtClean="0"/>
              <a:t>Edit Master text styles</a:t>
            </a:r>
          </a:p>
        </p:txBody>
      </p:sp>
    </p:spTree>
    <p:extLst>
      <p:ext uri="{BB962C8B-B14F-4D97-AF65-F5344CB8AC3E}">
        <p14:creationId xmlns:p14="http://schemas.microsoft.com/office/powerpoint/2010/main" val="3334709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9144000" cy="3429000"/>
          </a:xfrm>
          <a:solidFill>
            <a:schemeClr val="bg2"/>
          </a:solidFill>
        </p:spPr>
        <p:txBody>
          <a:bodyPr/>
          <a:lstStyle/>
          <a:p>
            <a:endParaRPr lang="en-GB"/>
          </a:p>
        </p:txBody>
      </p:sp>
      <p:sp>
        <p:nvSpPr>
          <p:cNvPr id="2" name="Title 1"/>
          <p:cNvSpPr>
            <a:spLocks noGrp="1"/>
          </p:cNvSpPr>
          <p:nvPr>
            <p:ph type="title"/>
          </p:nvPr>
        </p:nvSpPr>
        <p:spPr>
          <a:xfrm>
            <a:off x="628650" y="2646644"/>
            <a:ext cx="7886700" cy="782357"/>
          </a:xfrm>
          <a:solidFill>
            <a:schemeClr val="bg1"/>
          </a:solidFill>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defTabSz="685800" fontAlgn="auto">
              <a:spcBef>
                <a:spcPts val="0"/>
              </a:spcBef>
              <a:spcAft>
                <a:spcPts val="0"/>
              </a:spcAft>
            </a:pPr>
            <a:fld id="{F46C79FD-C571-418B-AB0F-5EE936C85276}" type="slidenum">
              <a:rPr lang="en-GB" b="0" smtClean="0">
                <a:solidFill>
                  <a:srgbClr val="4D4D4D">
                    <a:tint val="75000"/>
                  </a:srgbClr>
                </a:solidFill>
                <a:latin typeface="Arial"/>
              </a:rPr>
              <a:pPr defTabSz="685800" fontAlgn="auto">
                <a:spcBef>
                  <a:spcPts val="0"/>
                </a:spcBef>
                <a:spcAft>
                  <a:spcPts val="0"/>
                </a:spcAft>
              </a:pPr>
              <a:t>‹#›</a:t>
            </a:fld>
            <a:endParaRPr lang="en-GB" b="0" dirty="0">
              <a:solidFill>
                <a:srgbClr val="4D4D4D">
                  <a:tint val="75000"/>
                </a:srgbClr>
              </a:solidFill>
              <a:latin typeface="Arial"/>
            </a:endParaRPr>
          </a:p>
        </p:txBody>
      </p:sp>
      <p:sp>
        <p:nvSpPr>
          <p:cNvPr id="6" name="Text Placeholder 5"/>
          <p:cNvSpPr>
            <a:spLocks noGrp="1"/>
          </p:cNvSpPr>
          <p:nvPr>
            <p:ph type="body" sz="quarter" idx="14"/>
          </p:nvPr>
        </p:nvSpPr>
        <p:spPr>
          <a:xfrm>
            <a:off x="628650" y="3630614"/>
            <a:ext cx="7886700" cy="203517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13288280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685800" fontAlgn="auto">
              <a:spcBef>
                <a:spcPts val="0"/>
              </a:spcBef>
              <a:spcAft>
                <a:spcPts val="0"/>
              </a:spcAft>
            </a:pPr>
            <a:fld id="{F46C79FD-C571-418B-AB0F-5EE936C85276}" type="slidenum">
              <a:rPr lang="en-GB" b="0" smtClean="0">
                <a:solidFill>
                  <a:srgbClr val="4D4D4D">
                    <a:tint val="75000"/>
                  </a:srgbClr>
                </a:solidFill>
                <a:latin typeface="Arial"/>
              </a:rPr>
              <a:pPr defTabSz="685800" fontAlgn="auto">
                <a:spcBef>
                  <a:spcPts val="0"/>
                </a:spcBef>
                <a:spcAft>
                  <a:spcPts val="0"/>
                </a:spcAft>
              </a:pPr>
              <a:t>‹#›</a:t>
            </a:fld>
            <a:endParaRPr lang="en-GB" b="0">
              <a:solidFill>
                <a:srgbClr val="4D4D4D">
                  <a:tint val="75000"/>
                </a:srgbClr>
              </a:solidFill>
              <a:latin typeface="Arial"/>
            </a:endParaRPr>
          </a:p>
        </p:txBody>
      </p:sp>
    </p:spTree>
    <p:extLst>
      <p:ext uri="{BB962C8B-B14F-4D97-AF65-F5344CB8AC3E}">
        <p14:creationId xmlns:p14="http://schemas.microsoft.com/office/powerpoint/2010/main" val="1507567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66724" y="334838"/>
            <a:ext cx="8208963" cy="648072"/>
          </a:xfrm>
          <a:prstGeom prst="rect">
            <a:avLst/>
          </a:prstGeom>
        </p:spPr>
        <p:txBody>
          <a:bodyPr lIns="0" tIns="0" rIns="0" bIns="0"/>
          <a:lstStyle>
            <a:lvl1pPr>
              <a:lnSpc>
                <a:spcPct val="110000"/>
              </a:lnSpc>
              <a:defRPr sz="2800">
                <a:solidFill>
                  <a:srgbClr val="164194"/>
                </a:solidFill>
              </a:defRPr>
            </a:lvl1pPr>
          </a:lstStyle>
          <a:p>
            <a:r>
              <a:rPr lang="en-US" dirty="0" smtClean="0"/>
              <a:t>Click to edit Master title style</a:t>
            </a:r>
            <a:endParaRPr lang="en-GB" dirty="0"/>
          </a:p>
        </p:txBody>
      </p:sp>
      <p:sp>
        <p:nvSpPr>
          <p:cNvPr id="5" name="Content Placeholder 2"/>
          <p:cNvSpPr>
            <a:spLocks noGrp="1"/>
          </p:cNvSpPr>
          <p:nvPr>
            <p:ph idx="1"/>
          </p:nvPr>
        </p:nvSpPr>
        <p:spPr>
          <a:xfrm>
            <a:off x="467544" y="1053505"/>
            <a:ext cx="8208144" cy="4899620"/>
          </a:xfrm>
          <a:prstGeom prst="rect">
            <a:avLst/>
          </a:prstGeom>
        </p:spPr>
        <p:txBody>
          <a:bodyPr lIns="0" tIns="0" rIns="0" bIns="0"/>
          <a:lstStyle>
            <a:lvl1pPr marL="0" indent="0">
              <a:lnSpc>
                <a:spcPct val="110000"/>
              </a:lnSpc>
              <a:spcBef>
                <a:spcPts val="0"/>
              </a:spcBef>
              <a:buClr>
                <a:srgbClr val="33ACE3"/>
              </a:buClr>
              <a:buFont typeface="Arial"/>
              <a:buNone/>
              <a:defRPr sz="1800" b="0" i="0">
                <a:solidFill>
                  <a:srgbClr val="000000"/>
                </a:solidFill>
              </a:defRPr>
            </a:lvl1pPr>
            <a:lvl2pPr marL="342900" indent="-342900">
              <a:lnSpc>
                <a:spcPct val="110000"/>
              </a:lnSpc>
              <a:spcBef>
                <a:spcPts val="0"/>
              </a:spcBef>
              <a:buClr>
                <a:srgbClr val="33ACE3"/>
              </a:buClr>
              <a:buFont typeface="Arial"/>
              <a:buChar char="•"/>
              <a:defRPr sz="1600">
                <a:solidFill>
                  <a:srgbClr val="000000"/>
                </a:solidFill>
              </a:defRPr>
            </a:lvl2pPr>
            <a:lvl3pPr marL="0" indent="0">
              <a:lnSpc>
                <a:spcPct val="110000"/>
              </a:lnSpc>
              <a:spcBef>
                <a:spcPts val="0"/>
              </a:spcBef>
              <a:buClr>
                <a:srgbClr val="33ACE3"/>
              </a:buClr>
              <a:buFont typeface="Arial"/>
              <a:buNone/>
              <a:defRPr sz="1400">
                <a:solidFill>
                  <a:srgbClr val="000000"/>
                </a:solidFill>
              </a:defRPr>
            </a:lvl3pPr>
            <a:lvl4pPr marL="0">
              <a:spcBef>
                <a:spcPts val="0"/>
              </a:spcBef>
              <a:defRPr/>
            </a:lvl4pPr>
            <a:lvl5pPr marL="0">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71349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Title 1"/>
          <p:cNvSpPr>
            <a:spLocks noGrp="1"/>
          </p:cNvSpPr>
          <p:nvPr>
            <p:ph type="title"/>
          </p:nvPr>
        </p:nvSpPr>
        <p:spPr>
          <a:xfrm>
            <a:off x="466724" y="334838"/>
            <a:ext cx="8208963" cy="648072"/>
          </a:xfrm>
          <a:prstGeom prst="rect">
            <a:avLst/>
          </a:prstGeom>
        </p:spPr>
        <p:txBody>
          <a:bodyPr lIns="0" tIns="0" rIns="0" bIns="0"/>
          <a:lstStyle>
            <a:lvl1pPr>
              <a:lnSpc>
                <a:spcPct val="110000"/>
              </a:lnSpc>
              <a:defRPr sz="2800">
                <a:solidFill>
                  <a:srgbClr val="164194"/>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1069625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with JRC tree">
    <p:spTree>
      <p:nvGrpSpPr>
        <p:cNvPr id="1" name=""/>
        <p:cNvGrpSpPr/>
        <p:nvPr/>
      </p:nvGrpSpPr>
      <p:grpSpPr>
        <a:xfrm>
          <a:off x="0" y="0"/>
          <a:ext cx="0" cy="0"/>
          <a:chOff x="0" y="0"/>
          <a:chExt cx="0" cy="0"/>
        </a:xfrm>
      </p:grpSpPr>
      <p:sp>
        <p:nvSpPr>
          <p:cNvPr id="6" name="Rectangle 5"/>
          <p:cNvSpPr/>
          <p:nvPr userDrawn="1"/>
        </p:nvSpPr>
        <p:spPr bwMode="auto">
          <a:xfrm>
            <a:off x="8172400" y="2132856"/>
            <a:ext cx="864096" cy="720080"/>
          </a:xfrm>
          <a:prstGeom prst="rect">
            <a:avLst/>
          </a:prstGeom>
          <a:solidFill>
            <a:schemeClr val="bg1"/>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
            <a:endParaRPr lang="en-US" sz="1200" b="0" smtClean="0">
              <a:solidFill>
                <a:srgbClr val="0F5494"/>
              </a:solidFill>
            </a:endParaRPr>
          </a:p>
        </p:txBody>
      </p:sp>
      <p:sp>
        <p:nvSpPr>
          <p:cNvPr id="3076" name="Rectangle 4"/>
          <p:cNvSpPr>
            <a:spLocks noGrp="1" noChangeArrowheads="1"/>
          </p:cNvSpPr>
          <p:nvPr>
            <p:ph type="ctrTitle"/>
          </p:nvPr>
        </p:nvSpPr>
        <p:spPr>
          <a:xfrm>
            <a:off x="4068531" y="2204864"/>
            <a:ext cx="4751942" cy="1800200"/>
          </a:xfrm>
          <a:prstGeom prst="rect">
            <a:avLst/>
          </a:prstGeom>
        </p:spPr>
        <p:txBody>
          <a:bodyPr lIns="0" tIns="0" rIns="0" bIns="0"/>
          <a:lstStyle>
            <a:lvl1pPr marL="0" algn="r">
              <a:lnSpc>
                <a:spcPct val="110000"/>
              </a:lnSpc>
              <a:defRPr sz="3000">
                <a:solidFill>
                  <a:srgbClr val="164194"/>
                </a:solidFill>
              </a:defRPr>
            </a:lvl1pPr>
          </a:lstStyle>
          <a:p>
            <a:pPr lvl="0"/>
            <a:endParaRPr lang="en-GB" altLang="en-US" noProof="0" dirty="0" smtClean="0"/>
          </a:p>
        </p:txBody>
      </p:sp>
      <p:sp>
        <p:nvSpPr>
          <p:cNvPr id="3077" name="Rectangle 5"/>
          <p:cNvSpPr>
            <a:spLocks noGrp="1" noChangeArrowheads="1"/>
          </p:cNvSpPr>
          <p:nvPr>
            <p:ph type="subTitle" idx="1"/>
          </p:nvPr>
        </p:nvSpPr>
        <p:spPr>
          <a:xfrm>
            <a:off x="4067945" y="4149080"/>
            <a:ext cx="4752547" cy="1080120"/>
          </a:xfrm>
          <a:prstGeom prst="rect">
            <a:avLst/>
          </a:prstGeom>
        </p:spPr>
        <p:txBody>
          <a:bodyPr lIns="0" tIns="0" bIns="0"/>
          <a:lstStyle>
            <a:lvl1pPr marL="0" indent="0" algn="r">
              <a:lnSpc>
                <a:spcPct val="110000"/>
              </a:lnSpc>
              <a:spcBef>
                <a:spcPts val="0"/>
              </a:spcBef>
              <a:buFontTx/>
              <a:buNone/>
              <a:defRPr sz="2400" b="1" i="0">
                <a:solidFill>
                  <a:srgbClr val="164194"/>
                </a:solidFill>
              </a:defRPr>
            </a:lvl1pPr>
          </a:lstStyle>
          <a:p>
            <a:pPr lvl="0"/>
            <a:r>
              <a:rPr lang="en-US" altLang="en-US" noProof="0" dirty="0" smtClean="0"/>
              <a:t>Click to edit Master subtitle style</a:t>
            </a:r>
            <a:endParaRPr lang="en-GB" altLang="en-US" noProof="0" dirty="0" smtClean="0"/>
          </a:p>
        </p:txBody>
      </p:sp>
      <p:sp>
        <p:nvSpPr>
          <p:cNvPr id="14" name="Title 1"/>
          <p:cNvSpPr txBox="1">
            <a:spLocks/>
          </p:cNvSpPr>
          <p:nvPr userDrawn="1"/>
        </p:nvSpPr>
        <p:spPr>
          <a:xfrm>
            <a:off x="251521" y="332656"/>
            <a:ext cx="8568630" cy="1800200"/>
          </a:xfrm>
          <a:prstGeom prst="rect">
            <a:avLst/>
          </a:prstGeom>
        </p:spPr>
        <p:txBody>
          <a:bodyPr lIns="0" tIns="46800" rIns="0"/>
          <a:lstStyle>
            <a:lvl1pPr algn="r" rtl="0" eaLnBrk="0" fontAlgn="base" hangingPunct="0">
              <a:spcBef>
                <a:spcPct val="0"/>
              </a:spcBef>
              <a:spcAft>
                <a:spcPct val="0"/>
              </a:spcAft>
              <a:defRPr sz="2800" b="1">
                <a:solidFill>
                  <a:srgbClr val="004494"/>
                </a:solidFill>
                <a:latin typeface="Verdana"/>
                <a:ea typeface="MS PGothic" pitchFamily="34" charset="-128"/>
                <a:cs typeface="ＭＳ Ｐゴシック" charset="0"/>
              </a:defRPr>
            </a:lvl1pPr>
            <a:lvl2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2pPr>
            <a:lvl3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3pPr>
            <a:lvl4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4pPr>
            <a:lvl5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5pPr>
            <a:lvl6pPr marL="815975" algn="l" rtl="0" fontAlgn="base">
              <a:spcBef>
                <a:spcPct val="0"/>
              </a:spcBef>
              <a:spcAft>
                <a:spcPct val="0"/>
              </a:spcAft>
              <a:defRPr sz="3000" b="1">
                <a:solidFill>
                  <a:srgbClr val="0F5494"/>
                </a:solidFill>
                <a:latin typeface="Verdana" charset="0"/>
                <a:ea typeface="ＭＳ Ｐゴシック" charset="0"/>
              </a:defRPr>
            </a:lvl6pPr>
            <a:lvl7pPr marL="1273175" algn="l" rtl="0" fontAlgn="base">
              <a:spcBef>
                <a:spcPct val="0"/>
              </a:spcBef>
              <a:spcAft>
                <a:spcPct val="0"/>
              </a:spcAft>
              <a:defRPr sz="3000" b="1">
                <a:solidFill>
                  <a:srgbClr val="0F5494"/>
                </a:solidFill>
                <a:latin typeface="Verdana" charset="0"/>
                <a:ea typeface="ＭＳ Ｐゴシック" charset="0"/>
              </a:defRPr>
            </a:lvl7pPr>
            <a:lvl8pPr marL="1730375" algn="l" rtl="0" fontAlgn="base">
              <a:spcBef>
                <a:spcPct val="0"/>
              </a:spcBef>
              <a:spcAft>
                <a:spcPct val="0"/>
              </a:spcAft>
              <a:defRPr sz="3000" b="1">
                <a:solidFill>
                  <a:srgbClr val="0F5494"/>
                </a:solidFill>
                <a:latin typeface="Verdana" charset="0"/>
                <a:ea typeface="ＭＳ Ｐゴシック" charset="0"/>
              </a:defRPr>
            </a:lvl8pPr>
            <a:lvl9pPr marL="2187575" algn="l" rtl="0" fontAlgn="base">
              <a:spcBef>
                <a:spcPct val="0"/>
              </a:spcBef>
              <a:spcAft>
                <a:spcPct val="0"/>
              </a:spcAft>
              <a:defRPr sz="3000" b="1">
                <a:solidFill>
                  <a:srgbClr val="0F5494"/>
                </a:solidFill>
                <a:latin typeface="Verdana" charset="0"/>
                <a:ea typeface="ＭＳ Ｐゴシック" charset="0"/>
              </a:defRPr>
            </a:lvl9pPr>
          </a:lstStyle>
          <a:p>
            <a:pPr>
              <a:lnSpc>
                <a:spcPts val="3400"/>
              </a:lnSpc>
            </a:pPr>
            <a:r>
              <a:rPr lang="en-GB" sz="2400" kern="0" dirty="0" smtClean="0"/>
              <a:t>The European Commission’s</a:t>
            </a:r>
          </a:p>
          <a:p>
            <a:pPr>
              <a:lnSpc>
                <a:spcPts val="3400"/>
              </a:lnSpc>
            </a:pPr>
            <a:r>
              <a:rPr lang="en-GB" sz="2400" kern="0" dirty="0" smtClean="0"/>
              <a:t>science and knowledge service</a:t>
            </a:r>
          </a:p>
          <a:p>
            <a:pPr>
              <a:lnSpc>
                <a:spcPct val="200000"/>
              </a:lnSpc>
            </a:pPr>
            <a:r>
              <a:rPr lang="en-US" sz="2000" b="0" kern="0" dirty="0" smtClean="0"/>
              <a:t>Joint Research Centre</a:t>
            </a:r>
          </a:p>
        </p:txBody>
      </p:sp>
      <p:sp>
        <p:nvSpPr>
          <p:cNvPr id="21" name="Content Placeholder 2"/>
          <p:cNvSpPr>
            <a:spLocks noGrp="1"/>
          </p:cNvSpPr>
          <p:nvPr>
            <p:ph idx="10"/>
          </p:nvPr>
        </p:nvSpPr>
        <p:spPr>
          <a:xfrm>
            <a:off x="4067945" y="5373216"/>
            <a:ext cx="4752547" cy="648072"/>
          </a:xfrm>
          <a:prstGeom prst="rect">
            <a:avLst/>
          </a:prstGeom>
        </p:spPr>
        <p:txBody>
          <a:bodyPr lIns="0" rIns="0" bIns="360000" anchor="b"/>
          <a:lstStyle>
            <a:lvl1pPr marL="0" indent="0" algn="r">
              <a:buClr>
                <a:srgbClr val="1E4494"/>
              </a:buClr>
              <a:buFont typeface="Arial" panose="020B0604020202020204" pitchFamily="34" charset="0"/>
              <a:buNone/>
              <a:defRPr sz="1600" b="1"/>
            </a:lvl1pPr>
            <a:lvl2pPr marL="228600" indent="-228600" algn="r">
              <a:buClr>
                <a:srgbClr val="1E4494"/>
              </a:buClr>
              <a:buFont typeface="Arial" panose="020B0604020202020204" pitchFamily="34" charset="0"/>
              <a:buChar char="•"/>
              <a:defRPr sz="1600"/>
            </a:lvl2pPr>
            <a:lvl3pPr marL="457200" indent="-228600" algn="r">
              <a:buClr>
                <a:srgbClr val="1E4494"/>
              </a:buClr>
              <a:buFont typeface="Arial" panose="020B0604020202020204" pitchFamily="34" charset="0"/>
              <a:buChar char="•"/>
              <a:defRPr/>
            </a:lvl3pPr>
            <a:lvl4pPr marL="685800" indent="-228600" algn="r">
              <a:buClr>
                <a:srgbClr val="1E4494"/>
              </a:buClr>
              <a:buFont typeface="Arial" panose="020B0604020202020204" pitchFamily="34" charset="0"/>
              <a:buChar char="•"/>
              <a:defRPr/>
            </a:lvl4pPr>
            <a:lvl5pPr marL="914400" indent="-228600" algn="r">
              <a:buClr>
                <a:srgbClr val="1E4494"/>
              </a:buClr>
              <a:buFont typeface="Arial" panose="020B0604020202020204" pitchFamily="34" charset="0"/>
              <a:buChar char="•"/>
              <a:defRPr/>
            </a:lvl5pPr>
          </a:lstStyle>
          <a:p>
            <a:pPr lvl="0"/>
            <a:r>
              <a:rPr lang="en-US" dirty="0" smtClean="0"/>
              <a:t>Click to edit Master text styles</a:t>
            </a:r>
          </a:p>
        </p:txBody>
      </p:sp>
      <p:pic>
        <p:nvPicPr>
          <p:cNvPr id="11" name="Picture 10" descr="EC-JRC-logo_horizontal_EN_neg_transparent-background.png"/>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6372201" y="6093376"/>
            <a:ext cx="2462950" cy="720000"/>
          </a:xfrm>
          <a:prstGeom prst="rect">
            <a:avLst/>
          </a:prstGeom>
        </p:spPr>
      </p:pic>
    </p:spTree>
    <p:extLst>
      <p:ext uri="{BB962C8B-B14F-4D97-AF65-F5344CB8AC3E}">
        <p14:creationId xmlns:p14="http://schemas.microsoft.com/office/powerpoint/2010/main" val="700249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8179274" cy="3881904"/>
          </a:xfrm>
        </p:spPr>
        <p:txBody>
          <a:bodyPr>
            <a:noAutofit/>
          </a:bodyPr>
          <a:lstStyle>
            <a:lvl1pPr>
              <a:lnSpc>
                <a:spcPct val="100000"/>
              </a:lnSpc>
              <a:spcBef>
                <a:spcPts val="0"/>
              </a:spcBef>
              <a:spcAft>
                <a:spcPts val="1350"/>
              </a:spcAft>
              <a:defRPr/>
            </a:lvl1pPr>
            <a:lvl2pPr>
              <a:lnSpc>
                <a:spcPct val="100000"/>
              </a:lnSpc>
              <a:spcAft>
                <a:spcPts val="1350"/>
              </a:spcAft>
              <a:defRPr/>
            </a:lvl2pPr>
            <a:lvl3pPr>
              <a:lnSpc>
                <a:spcPct val="100000"/>
              </a:lnSpc>
              <a:spcAft>
                <a:spcPts val="1350"/>
              </a:spcAft>
              <a:defRPr/>
            </a:lvl3pPr>
            <a:lvl4pPr>
              <a:lnSpc>
                <a:spcPct val="100000"/>
              </a:lnSpc>
              <a:spcAft>
                <a:spcPts val="1350"/>
              </a:spcAft>
              <a:defRPr/>
            </a:lvl4pPr>
            <a:lvl5pPr>
              <a:lnSpc>
                <a:spcPct val="100000"/>
              </a:lnSpc>
              <a:spcAft>
                <a:spcPts val="1350"/>
              </a:spcAf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noAutofit/>
          </a:bodyPr>
          <a:lstStyle/>
          <a:p>
            <a:pPr defTabSz="685800" fontAlgn="auto">
              <a:spcBef>
                <a:spcPts val="0"/>
              </a:spcBef>
              <a:spcAft>
                <a:spcPts val="0"/>
              </a:spcAft>
            </a:pPr>
            <a:fld id="{F46C79FD-C571-418B-AB0F-5EE936C85276}" type="slidenum">
              <a:rPr lang="en-GB" b="0" smtClean="0">
                <a:solidFill>
                  <a:srgbClr val="4D4D4D">
                    <a:tint val="75000"/>
                  </a:srgbClr>
                </a:solidFill>
                <a:latin typeface="Arial"/>
              </a:rPr>
              <a:pPr defTabSz="685800" fontAlgn="auto">
                <a:spcBef>
                  <a:spcPts val="0"/>
                </a:spcBef>
                <a:spcAft>
                  <a:spcPts val="0"/>
                </a:spcAft>
              </a:pPr>
              <a:t>‹#›</a:t>
            </a:fld>
            <a:endParaRPr lang="en-GB" b="0">
              <a:solidFill>
                <a:srgbClr val="4D4D4D">
                  <a:tint val="75000"/>
                </a:srgbClr>
              </a:solidFill>
              <a:latin typeface="Arial"/>
            </a:endParaRPr>
          </a:p>
        </p:txBody>
      </p:sp>
      <p:cxnSp>
        <p:nvCxnSpPr>
          <p:cNvPr id="7" name="Straight Connector 6"/>
          <p:cNvCxnSpPr/>
          <p:nvPr userDrawn="1"/>
        </p:nvCxnSpPr>
        <p:spPr>
          <a:xfrm flipH="1">
            <a:off x="62865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728042" y="482861"/>
            <a:ext cx="78867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2303991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Rectangle 4"/>
          <p:cNvSpPr>
            <a:spLocks noGrp="1" noChangeArrowheads="1"/>
          </p:cNvSpPr>
          <p:nvPr>
            <p:ph type="ctrTitle"/>
          </p:nvPr>
        </p:nvSpPr>
        <p:spPr>
          <a:xfrm>
            <a:off x="4068531" y="2204864"/>
            <a:ext cx="4751942" cy="1800200"/>
          </a:xfrm>
          <a:prstGeom prst="rect">
            <a:avLst/>
          </a:prstGeom>
        </p:spPr>
        <p:txBody>
          <a:bodyPr lIns="0" tIns="0" rIns="0" bIns="0"/>
          <a:lstStyle>
            <a:lvl1pPr marL="0" algn="r">
              <a:lnSpc>
                <a:spcPct val="110000"/>
              </a:lnSpc>
              <a:defRPr sz="3000">
                <a:solidFill>
                  <a:srgbClr val="164194"/>
                </a:solidFill>
              </a:defRPr>
            </a:lvl1pPr>
          </a:lstStyle>
          <a:p>
            <a:pPr lvl="0"/>
            <a:endParaRPr lang="en-GB" altLang="en-US" noProof="0" dirty="0" smtClean="0"/>
          </a:p>
        </p:txBody>
      </p:sp>
      <p:sp>
        <p:nvSpPr>
          <p:cNvPr id="4" name="Rectangle 5"/>
          <p:cNvSpPr>
            <a:spLocks noGrp="1" noChangeArrowheads="1"/>
          </p:cNvSpPr>
          <p:nvPr>
            <p:ph type="subTitle" idx="1"/>
          </p:nvPr>
        </p:nvSpPr>
        <p:spPr>
          <a:xfrm>
            <a:off x="4067945" y="4149080"/>
            <a:ext cx="4752547" cy="1080120"/>
          </a:xfrm>
          <a:prstGeom prst="rect">
            <a:avLst/>
          </a:prstGeom>
        </p:spPr>
        <p:txBody>
          <a:bodyPr lIns="0" tIns="0" bIns="0"/>
          <a:lstStyle>
            <a:lvl1pPr marL="0" indent="0" algn="r">
              <a:lnSpc>
                <a:spcPct val="110000"/>
              </a:lnSpc>
              <a:spcBef>
                <a:spcPts val="0"/>
              </a:spcBef>
              <a:buFontTx/>
              <a:buNone/>
              <a:defRPr sz="2400" b="1" i="0">
                <a:solidFill>
                  <a:srgbClr val="164194"/>
                </a:solidFill>
              </a:defRPr>
            </a:lvl1pPr>
          </a:lstStyle>
          <a:p>
            <a:pPr lvl="0"/>
            <a:r>
              <a:rPr lang="en-US" altLang="en-US" noProof="0" dirty="0" smtClean="0"/>
              <a:t>Click to edit Master subtitle style</a:t>
            </a:r>
            <a:endParaRPr lang="en-GB" altLang="en-US" noProof="0" dirty="0" smtClean="0"/>
          </a:p>
        </p:txBody>
      </p:sp>
      <p:sp>
        <p:nvSpPr>
          <p:cNvPr id="5" name="Content Placeholder 2"/>
          <p:cNvSpPr>
            <a:spLocks noGrp="1"/>
          </p:cNvSpPr>
          <p:nvPr>
            <p:ph idx="10"/>
          </p:nvPr>
        </p:nvSpPr>
        <p:spPr>
          <a:xfrm>
            <a:off x="4067945" y="5373216"/>
            <a:ext cx="4752547" cy="648072"/>
          </a:xfrm>
          <a:prstGeom prst="rect">
            <a:avLst/>
          </a:prstGeom>
        </p:spPr>
        <p:txBody>
          <a:bodyPr lIns="0" rIns="0" bIns="360000" anchor="b"/>
          <a:lstStyle>
            <a:lvl1pPr marL="0" indent="0" algn="r">
              <a:buClr>
                <a:srgbClr val="1E4494"/>
              </a:buClr>
              <a:buFont typeface="Arial" panose="020B0604020202020204" pitchFamily="34" charset="0"/>
              <a:buNone/>
              <a:defRPr sz="1600" b="1"/>
            </a:lvl1pPr>
            <a:lvl2pPr marL="228600" indent="-228600" algn="r">
              <a:buClr>
                <a:srgbClr val="1E4494"/>
              </a:buClr>
              <a:buFont typeface="Arial" panose="020B0604020202020204" pitchFamily="34" charset="0"/>
              <a:buChar char="•"/>
              <a:defRPr sz="1600"/>
            </a:lvl2pPr>
            <a:lvl3pPr marL="457200" indent="-228600" algn="r">
              <a:buClr>
                <a:srgbClr val="1E4494"/>
              </a:buClr>
              <a:buFont typeface="Arial" panose="020B0604020202020204" pitchFamily="34" charset="0"/>
              <a:buChar char="•"/>
              <a:defRPr/>
            </a:lvl3pPr>
            <a:lvl4pPr marL="685800" indent="-228600" algn="r">
              <a:buClr>
                <a:srgbClr val="1E4494"/>
              </a:buClr>
              <a:buFont typeface="Arial" panose="020B0604020202020204" pitchFamily="34" charset="0"/>
              <a:buChar char="•"/>
              <a:defRPr/>
            </a:lvl4pPr>
            <a:lvl5pPr marL="914400" indent="-228600" algn="r">
              <a:buClr>
                <a:srgbClr val="1E4494"/>
              </a:buClr>
              <a:buFont typeface="Arial" panose="020B0604020202020204" pitchFamily="34" charset="0"/>
              <a:buChar char="•"/>
              <a:defRPr/>
            </a:lvl5pPr>
          </a:lstStyle>
          <a:p>
            <a:pPr lvl="0"/>
            <a:r>
              <a:rPr lang="en-US" dirty="0" smtClean="0"/>
              <a:t>Click to edit Master text styles</a:t>
            </a:r>
          </a:p>
        </p:txBody>
      </p:sp>
    </p:spTree>
    <p:extLst>
      <p:ext uri="{BB962C8B-B14F-4D97-AF65-F5344CB8AC3E}">
        <p14:creationId xmlns:p14="http://schemas.microsoft.com/office/powerpoint/2010/main" val="2184094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Title 1"/>
          <p:cNvSpPr>
            <a:spLocks noGrp="1"/>
          </p:cNvSpPr>
          <p:nvPr>
            <p:ph type="title"/>
          </p:nvPr>
        </p:nvSpPr>
        <p:spPr>
          <a:xfrm>
            <a:off x="466724" y="334838"/>
            <a:ext cx="8208963" cy="648072"/>
          </a:xfrm>
          <a:prstGeom prst="rect">
            <a:avLst/>
          </a:prstGeom>
        </p:spPr>
        <p:txBody>
          <a:bodyPr lIns="0" tIns="0" rIns="0" bIns="0"/>
          <a:lstStyle>
            <a:lvl1pPr>
              <a:lnSpc>
                <a:spcPct val="110000"/>
              </a:lnSpc>
              <a:defRPr sz="2800">
                <a:solidFill>
                  <a:srgbClr val="164194"/>
                </a:solidFill>
              </a:defRPr>
            </a:lvl1pPr>
          </a:lstStyle>
          <a:p>
            <a:r>
              <a:rPr lang="en-US" dirty="0" smtClean="0"/>
              <a:t>Click to edit Master title style</a:t>
            </a:r>
            <a:endParaRPr lang="en-GB" dirty="0"/>
          </a:p>
        </p:txBody>
      </p:sp>
      <p:sp>
        <p:nvSpPr>
          <p:cNvPr id="8" name="Content Placeholder 2"/>
          <p:cNvSpPr>
            <a:spLocks noGrp="1"/>
          </p:cNvSpPr>
          <p:nvPr>
            <p:ph idx="1"/>
          </p:nvPr>
        </p:nvSpPr>
        <p:spPr>
          <a:xfrm>
            <a:off x="467545" y="1053505"/>
            <a:ext cx="3960440" cy="4899620"/>
          </a:xfrm>
          <a:prstGeom prst="rect">
            <a:avLst/>
          </a:prstGeom>
        </p:spPr>
        <p:txBody>
          <a:bodyPr lIns="0" tIns="0" rIns="0" bIns="0"/>
          <a:lstStyle>
            <a:lvl1pPr marL="0" indent="0">
              <a:lnSpc>
                <a:spcPct val="110000"/>
              </a:lnSpc>
              <a:spcBef>
                <a:spcPts val="0"/>
              </a:spcBef>
              <a:buClr>
                <a:srgbClr val="33ACE3"/>
              </a:buClr>
              <a:buFont typeface="Arial"/>
              <a:buNone/>
              <a:defRPr sz="1800" b="0" i="0">
                <a:solidFill>
                  <a:srgbClr val="000000"/>
                </a:solidFill>
              </a:defRPr>
            </a:lvl1pPr>
            <a:lvl2pPr marL="342900" indent="-342900">
              <a:lnSpc>
                <a:spcPct val="110000"/>
              </a:lnSpc>
              <a:spcBef>
                <a:spcPts val="0"/>
              </a:spcBef>
              <a:buClr>
                <a:srgbClr val="33ACE3"/>
              </a:buClr>
              <a:buFont typeface="Arial"/>
              <a:buChar char="•"/>
              <a:defRPr sz="1600">
                <a:solidFill>
                  <a:srgbClr val="000000"/>
                </a:solidFill>
              </a:defRPr>
            </a:lvl2pPr>
            <a:lvl3pPr marL="0" indent="0">
              <a:lnSpc>
                <a:spcPct val="110000"/>
              </a:lnSpc>
              <a:spcBef>
                <a:spcPts val="0"/>
              </a:spcBef>
              <a:buClr>
                <a:srgbClr val="33ACE3"/>
              </a:buClr>
              <a:buFont typeface="Arial"/>
              <a:buNone/>
              <a:defRPr sz="1400">
                <a:solidFill>
                  <a:srgbClr val="000000"/>
                </a:solidFill>
              </a:defRPr>
            </a:lvl3pPr>
            <a:lvl4pPr marL="0">
              <a:spcBef>
                <a:spcPts val="0"/>
              </a:spcBef>
              <a:defRPr/>
            </a:lvl4pPr>
            <a:lvl5pPr marL="0">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Content Placeholder 2"/>
          <p:cNvSpPr>
            <a:spLocks noGrp="1"/>
          </p:cNvSpPr>
          <p:nvPr>
            <p:ph idx="12"/>
          </p:nvPr>
        </p:nvSpPr>
        <p:spPr>
          <a:xfrm>
            <a:off x="4715248" y="1053505"/>
            <a:ext cx="3960440" cy="4899620"/>
          </a:xfrm>
          <a:prstGeom prst="rect">
            <a:avLst/>
          </a:prstGeom>
        </p:spPr>
        <p:txBody>
          <a:bodyPr lIns="0" tIns="0" rIns="0" bIns="0"/>
          <a:lstStyle>
            <a:lvl1pPr marL="0" indent="0">
              <a:lnSpc>
                <a:spcPct val="110000"/>
              </a:lnSpc>
              <a:spcBef>
                <a:spcPts val="0"/>
              </a:spcBef>
              <a:buClr>
                <a:srgbClr val="33ACE3"/>
              </a:buClr>
              <a:buFont typeface="Arial"/>
              <a:buNone/>
              <a:defRPr sz="1800" b="0" i="0">
                <a:solidFill>
                  <a:srgbClr val="000000"/>
                </a:solidFill>
              </a:defRPr>
            </a:lvl1pPr>
            <a:lvl2pPr marL="342900" indent="-342900">
              <a:lnSpc>
                <a:spcPct val="110000"/>
              </a:lnSpc>
              <a:spcBef>
                <a:spcPts val="0"/>
              </a:spcBef>
              <a:buClr>
                <a:srgbClr val="33ACE3"/>
              </a:buClr>
              <a:buFont typeface="Arial"/>
              <a:buChar char="•"/>
              <a:defRPr sz="1600">
                <a:solidFill>
                  <a:srgbClr val="000000"/>
                </a:solidFill>
              </a:defRPr>
            </a:lvl2pPr>
            <a:lvl3pPr marL="0" indent="0">
              <a:lnSpc>
                <a:spcPct val="110000"/>
              </a:lnSpc>
              <a:spcBef>
                <a:spcPts val="0"/>
              </a:spcBef>
              <a:buClr>
                <a:srgbClr val="33ACE3"/>
              </a:buClr>
              <a:buFont typeface="Arial"/>
              <a:buNone/>
              <a:defRPr sz="1400">
                <a:solidFill>
                  <a:srgbClr val="000000"/>
                </a:solidFill>
              </a:defRPr>
            </a:lvl3pPr>
            <a:lvl4pPr marL="0">
              <a:spcBef>
                <a:spcPts val="0"/>
              </a:spcBef>
              <a:defRPr/>
            </a:lvl4pPr>
            <a:lvl5pPr marL="0">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61359445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_picture">
    <p:spTree>
      <p:nvGrpSpPr>
        <p:cNvPr id="1" name=""/>
        <p:cNvGrpSpPr/>
        <p:nvPr/>
      </p:nvGrpSpPr>
      <p:grpSpPr>
        <a:xfrm>
          <a:off x="0" y="0"/>
          <a:ext cx="0" cy="0"/>
          <a:chOff x="0" y="0"/>
          <a:chExt cx="0" cy="0"/>
        </a:xfrm>
      </p:grpSpPr>
      <p:sp>
        <p:nvSpPr>
          <p:cNvPr id="6" name="Picture Placeholder 6"/>
          <p:cNvSpPr>
            <a:spLocks noGrp="1"/>
          </p:cNvSpPr>
          <p:nvPr>
            <p:ph type="pic" sz="quarter" idx="12"/>
          </p:nvPr>
        </p:nvSpPr>
        <p:spPr>
          <a:xfrm>
            <a:off x="4860032" y="404814"/>
            <a:ext cx="4320480" cy="5544467"/>
          </a:xfrm>
          <a:prstGeom prst="rect">
            <a:avLst/>
          </a:prstGeom>
        </p:spPr>
        <p:txBody>
          <a:bodyPr/>
          <a:lstStyle>
            <a:lvl1pPr>
              <a:defRPr>
                <a:solidFill>
                  <a:srgbClr val="000000"/>
                </a:solidFill>
              </a:defRPr>
            </a:lvl1pPr>
          </a:lstStyle>
          <a:p>
            <a:endParaRPr lang="en-GB" dirty="0"/>
          </a:p>
        </p:txBody>
      </p:sp>
      <p:sp>
        <p:nvSpPr>
          <p:cNvPr id="11" name="Content Placeholder 2"/>
          <p:cNvSpPr>
            <a:spLocks noGrp="1"/>
          </p:cNvSpPr>
          <p:nvPr>
            <p:ph idx="13"/>
          </p:nvPr>
        </p:nvSpPr>
        <p:spPr>
          <a:xfrm>
            <a:off x="467544" y="1416669"/>
            <a:ext cx="3959994" cy="4536455"/>
          </a:xfrm>
          <a:prstGeom prst="rect">
            <a:avLst/>
          </a:prstGeom>
        </p:spPr>
        <p:txBody>
          <a:bodyPr lIns="0" tIns="0" rIns="0" bIns="0"/>
          <a:lstStyle>
            <a:lvl1pPr marL="0" indent="0">
              <a:lnSpc>
                <a:spcPct val="110000"/>
              </a:lnSpc>
              <a:spcBef>
                <a:spcPts val="0"/>
              </a:spcBef>
              <a:buClr>
                <a:srgbClr val="33ACE3"/>
              </a:buClr>
              <a:buFont typeface="Arial"/>
              <a:buNone/>
              <a:defRPr sz="1800" b="0" i="0">
                <a:solidFill>
                  <a:srgbClr val="000000"/>
                </a:solidFill>
              </a:defRPr>
            </a:lvl1pPr>
            <a:lvl2pPr marL="342900" indent="-342900">
              <a:lnSpc>
                <a:spcPct val="110000"/>
              </a:lnSpc>
              <a:spcBef>
                <a:spcPts val="0"/>
              </a:spcBef>
              <a:buClr>
                <a:srgbClr val="33ACE3"/>
              </a:buClr>
              <a:buFont typeface="Arial"/>
              <a:buChar char="•"/>
              <a:defRPr sz="1600">
                <a:solidFill>
                  <a:srgbClr val="000000"/>
                </a:solidFill>
              </a:defRPr>
            </a:lvl2pPr>
            <a:lvl3pPr marL="0" indent="0">
              <a:lnSpc>
                <a:spcPct val="110000"/>
              </a:lnSpc>
              <a:spcBef>
                <a:spcPts val="0"/>
              </a:spcBef>
              <a:buClr>
                <a:srgbClr val="33ACE3"/>
              </a:buClr>
              <a:buFont typeface="Arial"/>
              <a:buNone/>
              <a:defRPr sz="1400">
                <a:solidFill>
                  <a:srgbClr val="000000"/>
                </a:solidFill>
              </a:defRPr>
            </a:lvl3pPr>
            <a:lvl4pPr marL="0">
              <a:spcBef>
                <a:spcPts val="0"/>
              </a:spcBef>
              <a:defRPr/>
            </a:lvl4pPr>
            <a:lvl5pPr marL="0">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1"/>
          <p:cNvSpPr>
            <a:spLocks noGrp="1"/>
          </p:cNvSpPr>
          <p:nvPr>
            <p:ph type="title"/>
          </p:nvPr>
        </p:nvSpPr>
        <p:spPr>
          <a:xfrm>
            <a:off x="466725" y="334838"/>
            <a:ext cx="3961260" cy="1005930"/>
          </a:xfrm>
          <a:prstGeom prst="rect">
            <a:avLst/>
          </a:prstGeom>
        </p:spPr>
        <p:txBody>
          <a:bodyPr lIns="0" tIns="0" rIns="0" bIns="0"/>
          <a:lstStyle>
            <a:lvl1pPr>
              <a:lnSpc>
                <a:spcPct val="110000"/>
              </a:lnSpc>
              <a:defRPr sz="2800">
                <a:solidFill>
                  <a:srgbClr val="164194"/>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758395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_text">
    <p:spTree>
      <p:nvGrpSpPr>
        <p:cNvPr id="1" name=""/>
        <p:cNvGrpSpPr/>
        <p:nvPr/>
      </p:nvGrpSpPr>
      <p:grpSpPr>
        <a:xfrm>
          <a:off x="0" y="0"/>
          <a:ext cx="0" cy="0"/>
          <a:chOff x="0" y="0"/>
          <a:chExt cx="0" cy="0"/>
        </a:xfrm>
      </p:grpSpPr>
      <p:sp>
        <p:nvSpPr>
          <p:cNvPr id="11" name="Picture Placeholder 6"/>
          <p:cNvSpPr>
            <a:spLocks noGrp="1"/>
          </p:cNvSpPr>
          <p:nvPr>
            <p:ph type="pic" sz="quarter" idx="10"/>
          </p:nvPr>
        </p:nvSpPr>
        <p:spPr>
          <a:xfrm>
            <a:off x="-17828" y="0"/>
            <a:ext cx="4229788" cy="6858000"/>
          </a:xfrm>
          <a:prstGeom prst="rect">
            <a:avLst/>
          </a:prstGeom>
        </p:spPr>
        <p:txBody>
          <a:bodyPr/>
          <a:lstStyle>
            <a:lvl1pPr>
              <a:defRPr>
                <a:solidFill>
                  <a:srgbClr val="000000"/>
                </a:solidFill>
              </a:defRPr>
            </a:lvl1pPr>
          </a:lstStyle>
          <a:p>
            <a:endParaRPr lang="en-GB" dirty="0"/>
          </a:p>
        </p:txBody>
      </p:sp>
      <p:sp>
        <p:nvSpPr>
          <p:cNvPr id="12" name="Content Placeholder 2"/>
          <p:cNvSpPr>
            <a:spLocks noGrp="1"/>
          </p:cNvSpPr>
          <p:nvPr>
            <p:ph idx="13"/>
          </p:nvPr>
        </p:nvSpPr>
        <p:spPr>
          <a:xfrm>
            <a:off x="4716015" y="1416669"/>
            <a:ext cx="3960000" cy="4536455"/>
          </a:xfrm>
          <a:prstGeom prst="rect">
            <a:avLst/>
          </a:prstGeom>
        </p:spPr>
        <p:txBody>
          <a:bodyPr lIns="0" tIns="0" rIns="0" bIns="0"/>
          <a:lstStyle>
            <a:lvl1pPr marL="0" indent="0">
              <a:lnSpc>
                <a:spcPct val="110000"/>
              </a:lnSpc>
              <a:spcBef>
                <a:spcPts val="0"/>
              </a:spcBef>
              <a:buClr>
                <a:srgbClr val="33ACE3"/>
              </a:buClr>
              <a:buFont typeface="Arial"/>
              <a:buNone/>
              <a:defRPr sz="1800" b="0" i="0">
                <a:solidFill>
                  <a:srgbClr val="000000"/>
                </a:solidFill>
              </a:defRPr>
            </a:lvl1pPr>
            <a:lvl2pPr marL="342900" indent="-342900">
              <a:lnSpc>
                <a:spcPct val="110000"/>
              </a:lnSpc>
              <a:spcBef>
                <a:spcPts val="0"/>
              </a:spcBef>
              <a:buClr>
                <a:srgbClr val="33ACE3"/>
              </a:buClr>
              <a:buFont typeface="Arial"/>
              <a:buChar char="•"/>
              <a:defRPr sz="1600">
                <a:solidFill>
                  <a:srgbClr val="000000"/>
                </a:solidFill>
              </a:defRPr>
            </a:lvl2pPr>
            <a:lvl3pPr marL="0" indent="0">
              <a:lnSpc>
                <a:spcPct val="110000"/>
              </a:lnSpc>
              <a:spcBef>
                <a:spcPts val="0"/>
              </a:spcBef>
              <a:buClr>
                <a:srgbClr val="33ACE3"/>
              </a:buClr>
              <a:buFont typeface="Arial"/>
              <a:buNone/>
              <a:defRPr sz="1400">
                <a:solidFill>
                  <a:srgbClr val="000000"/>
                </a:solidFill>
              </a:defRPr>
            </a:lvl3pPr>
            <a:lvl4pPr marL="0">
              <a:spcBef>
                <a:spcPts val="0"/>
              </a:spcBef>
              <a:defRPr/>
            </a:lvl4pPr>
            <a:lvl5pPr marL="0">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Title 1"/>
          <p:cNvSpPr>
            <a:spLocks noGrp="1"/>
          </p:cNvSpPr>
          <p:nvPr>
            <p:ph type="title"/>
          </p:nvPr>
        </p:nvSpPr>
        <p:spPr>
          <a:xfrm>
            <a:off x="4714755" y="334838"/>
            <a:ext cx="3961260" cy="1005930"/>
          </a:xfrm>
          <a:prstGeom prst="rect">
            <a:avLst/>
          </a:prstGeom>
        </p:spPr>
        <p:txBody>
          <a:bodyPr lIns="0" tIns="0" rIns="0" bIns="0"/>
          <a:lstStyle>
            <a:lvl1pPr>
              <a:lnSpc>
                <a:spcPct val="110000"/>
              </a:lnSpc>
              <a:defRPr sz="2800">
                <a:solidFill>
                  <a:srgbClr val="164194"/>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2856610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below-pictur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7828" y="0"/>
            <a:ext cx="9161828" cy="2204864"/>
          </a:xfrm>
          <a:prstGeom prst="rect">
            <a:avLst/>
          </a:prstGeom>
        </p:spPr>
        <p:txBody>
          <a:bodyPr/>
          <a:lstStyle>
            <a:lvl1pPr>
              <a:defRPr>
                <a:solidFill>
                  <a:srgbClr val="000000"/>
                </a:solidFill>
              </a:defRPr>
            </a:lvl1pPr>
          </a:lstStyle>
          <a:p>
            <a:endParaRPr lang="en-GB" dirty="0"/>
          </a:p>
        </p:txBody>
      </p:sp>
      <p:sp>
        <p:nvSpPr>
          <p:cNvPr id="10" name="Content Placeholder 2"/>
          <p:cNvSpPr>
            <a:spLocks noGrp="1"/>
          </p:cNvSpPr>
          <p:nvPr>
            <p:ph idx="1"/>
          </p:nvPr>
        </p:nvSpPr>
        <p:spPr>
          <a:xfrm>
            <a:off x="467544" y="3283571"/>
            <a:ext cx="8208144" cy="2669554"/>
          </a:xfrm>
          <a:prstGeom prst="rect">
            <a:avLst/>
          </a:prstGeom>
        </p:spPr>
        <p:txBody>
          <a:bodyPr lIns="0" tIns="0" rIns="0" bIns="0"/>
          <a:lstStyle>
            <a:lvl1pPr marL="0" indent="0">
              <a:lnSpc>
                <a:spcPct val="110000"/>
              </a:lnSpc>
              <a:spcBef>
                <a:spcPts val="0"/>
              </a:spcBef>
              <a:buClr>
                <a:srgbClr val="33ACE3"/>
              </a:buClr>
              <a:buFont typeface="Arial"/>
              <a:buNone/>
              <a:defRPr sz="1800" b="0" i="0">
                <a:solidFill>
                  <a:srgbClr val="000000"/>
                </a:solidFill>
              </a:defRPr>
            </a:lvl1pPr>
            <a:lvl2pPr marL="342900" indent="-342900">
              <a:lnSpc>
                <a:spcPct val="110000"/>
              </a:lnSpc>
              <a:spcBef>
                <a:spcPts val="0"/>
              </a:spcBef>
              <a:buClr>
                <a:srgbClr val="33ACE3"/>
              </a:buClr>
              <a:buFont typeface="Arial"/>
              <a:buChar char="•"/>
              <a:defRPr sz="1600">
                <a:solidFill>
                  <a:srgbClr val="000000"/>
                </a:solidFill>
              </a:defRPr>
            </a:lvl2pPr>
            <a:lvl3pPr marL="0" indent="0">
              <a:lnSpc>
                <a:spcPct val="110000"/>
              </a:lnSpc>
              <a:spcBef>
                <a:spcPts val="0"/>
              </a:spcBef>
              <a:buClr>
                <a:srgbClr val="33ACE3"/>
              </a:buClr>
              <a:buFont typeface="Arial"/>
              <a:buNone/>
              <a:defRPr sz="1400">
                <a:solidFill>
                  <a:srgbClr val="000000"/>
                </a:solidFill>
              </a:defRPr>
            </a:lvl3pPr>
            <a:lvl4pPr marL="0">
              <a:spcBef>
                <a:spcPts val="0"/>
              </a:spcBef>
              <a:defRPr/>
            </a:lvl4pPr>
            <a:lvl5pPr marL="0">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1"/>
          <p:cNvSpPr>
            <a:spLocks noGrp="1"/>
          </p:cNvSpPr>
          <p:nvPr>
            <p:ph type="title"/>
          </p:nvPr>
        </p:nvSpPr>
        <p:spPr>
          <a:xfrm>
            <a:off x="466724" y="2564904"/>
            <a:ext cx="8208963" cy="648072"/>
          </a:xfrm>
          <a:prstGeom prst="rect">
            <a:avLst/>
          </a:prstGeom>
        </p:spPr>
        <p:txBody>
          <a:bodyPr lIns="0" tIns="0" rIns="0" bIns="0"/>
          <a:lstStyle>
            <a:lvl1pPr>
              <a:lnSpc>
                <a:spcPct val="110000"/>
              </a:lnSpc>
              <a:defRPr sz="2800">
                <a:solidFill>
                  <a:srgbClr val="164194"/>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2930268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1" name="Content Placeholder 1"/>
          <p:cNvSpPr>
            <a:spLocks noGrp="1"/>
          </p:cNvSpPr>
          <p:nvPr>
            <p:ph idx="11"/>
          </p:nvPr>
        </p:nvSpPr>
        <p:spPr>
          <a:xfrm>
            <a:off x="0" y="2852937"/>
            <a:ext cx="9144000" cy="4005064"/>
          </a:xfrm>
          <a:prstGeom prst="rect">
            <a:avLst/>
          </a:prstGeom>
        </p:spPr>
        <p:txBody>
          <a:bodyPr lIns="360000" tIns="288000" rIns="0" bIns="0"/>
          <a:lstStyle>
            <a:lvl1pPr>
              <a:lnSpc>
                <a:spcPct val="150000"/>
              </a:lnSpc>
              <a:defRPr sz="1600" b="1"/>
            </a:lvl1pPr>
            <a:lvl2pPr>
              <a:lnSpc>
                <a:spcPct val="150000"/>
              </a:lnSpc>
              <a:defRPr sz="1600"/>
            </a:lvl2pPr>
            <a:lvl3pPr>
              <a:lnSpc>
                <a:spcPct val="150000"/>
              </a:lnSpc>
              <a:defRPr/>
            </a:lvl3pPr>
            <a:lvl4pPr>
              <a:lnSpc>
                <a:spcPct val="150000"/>
              </a:lnSpc>
              <a:defRPr/>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Picture Placeholder 7"/>
          <p:cNvSpPr>
            <a:spLocks noGrp="1"/>
          </p:cNvSpPr>
          <p:nvPr>
            <p:ph type="pic" idx="1"/>
          </p:nvPr>
        </p:nvSpPr>
        <p:spPr>
          <a:xfrm>
            <a:off x="0" y="3473"/>
            <a:ext cx="9144000" cy="2232248"/>
          </a:xfrm>
          <a:prstGeom prst="rect">
            <a:avLst/>
          </a:prstGeom>
        </p:spPr>
      </p:sp>
      <p:sp>
        <p:nvSpPr>
          <p:cNvPr id="7" name="Title 4"/>
          <p:cNvSpPr>
            <a:spLocks noGrp="1"/>
          </p:cNvSpPr>
          <p:nvPr>
            <p:ph type="title"/>
          </p:nvPr>
        </p:nvSpPr>
        <p:spPr>
          <a:xfrm>
            <a:off x="0" y="2232248"/>
            <a:ext cx="9144000" cy="620688"/>
          </a:xfrm>
          <a:prstGeom prst="rect">
            <a:avLst/>
          </a:prstGeom>
        </p:spPr>
        <p:txBody>
          <a:bodyPr lIns="360000" tIns="216000" rIns="0" bIns="0"/>
          <a:lstStyle/>
          <a:p>
            <a:r>
              <a:rPr lang="en-GB" altLang="en-US" dirty="0" smtClean="0">
                <a:latin typeface="+mj-lt"/>
              </a:rPr>
              <a:t>JRC Role. Facts </a:t>
            </a:r>
            <a:r>
              <a:rPr lang="en-GB" altLang="en-US" dirty="0">
                <a:latin typeface="+mj-lt"/>
              </a:rPr>
              <a:t>&amp; </a:t>
            </a:r>
            <a:r>
              <a:rPr lang="en-GB" altLang="en-US" dirty="0" smtClean="0">
                <a:latin typeface="+mj-lt"/>
              </a:rPr>
              <a:t>Figures</a:t>
            </a:r>
            <a:endParaRPr lang="en-GB" dirty="0">
              <a:latin typeface="+mj-lt"/>
            </a:endParaRPr>
          </a:p>
        </p:txBody>
      </p:sp>
    </p:spTree>
    <p:extLst>
      <p:ext uri="{BB962C8B-B14F-4D97-AF65-F5344CB8AC3E}">
        <p14:creationId xmlns:p14="http://schemas.microsoft.com/office/powerpoint/2010/main" val="2812438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Title 1"/>
          <p:cNvSpPr>
            <a:spLocks noGrp="1"/>
          </p:cNvSpPr>
          <p:nvPr>
            <p:ph type="title"/>
          </p:nvPr>
        </p:nvSpPr>
        <p:spPr>
          <a:xfrm>
            <a:off x="466724" y="334838"/>
            <a:ext cx="8208963" cy="648072"/>
          </a:xfrm>
          <a:prstGeom prst="rect">
            <a:avLst/>
          </a:prstGeom>
        </p:spPr>
        <p:txBody>
          <a:bodyPr lIns="0" tIns="0" rIns="0" bIns="0"/>
          <a:lstStyle>
            <a:lvl1pPr>
              <a:lnSpc>
                <a:spcPct val="110000"/>
              </a:lnSpc>
              <a:defRPr sz="2800">
                <a:solidFill>
                  <a:srgbClr val="164194"/>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4167502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10" descr="JRC_Slides_Footer.png"/>
          <p:cNvPicPr>
            <a:picLocks noChangeAspect="1"/>
          </p:cNvPicPr>
          <p:nvPr/>
        </p:nvPicPr>
        <p:blipFill>
          <a:blip r:embed="rId2"/>
          <a:srcRect/>
          <a:stretch>
            <a:fillRect/>
          </a:stretch>
        </p:blipFill>
        <p:spPr bwMode="auto">
          <a:xfrm>
            <a:off x="4265614" y="6461127"/>
            <a:ext cx="612775" cy="396875"/>
          </a:xfrm>
          <a:prstGeom prst="rect">
            <a:avLst/>
          </a:prstGeom>
          <a:noFill/>
          <a:ln w="9525">
            <a:noFill/>
            <a:miter lim="800000"/>
            <a:headEnd/>
            <a:tailEnd/>
          </a:ln>
        </p:spPr>
      </p:pic>
      <p:sp>
        <p:nvSpPr>
          <p:cNvPr id="5" name="Rectangle 4"/>
          <p:cNvSpPr/>
          <p:nvPr/>
        </p:nvSpPr>
        <p:spPr>
          <a:xfrm>
            <a:off x="0" y="0"/>
            <a:ext cx="9144000" cy="957263"/>
          </a:xfrm>
          <a:prstGeom prst="rect">
            <a:avLst/>
          </a:prstGeom>
          <a:solidFill>
            <a:srgbClr val="37ACDE"/>
          </a:solidFill>
          <a:ln>
            <a:solidFill>
              <a:srgbClr val="37ACDE"/>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6" name="Picture 10" descr="JRC_Slides_Logo_EN.png"/>
          <p:cNvPicPr>
            <a:picLocks noChangeAspect="1"/>
          </p:cNvPicPr>
          <p:nvPr/>
        </p:nvPicPr>
        <p:blipFill>
          <a:blip r:embed="rId3"/>
          <a:srcRect/>
          <a:stretch>
            <a:fillRect/>
          </a:stretch>
        </p:blipFill>
        <p:spPr bwMode="auto">
          <a:xfrm>
            <a:off x="3971926" y="258765"/>
            <a:ext cx="1435100" cy="1000125"/>
          </a:xfrm>
          <a:prstGeom prst="rect">
            <a:avLst/>
          </a:prstGeom>
          <a:noFill/>
          <a:ln w="9525">
            <a:noFill/>
            <a:miter lim="800000"/>
            <a:headEnd/>
            <a:tailEnd/>
          </a:ln>
        </p:spPr>
      </p:pic>
      <p:sp>
        <p:nvSpPr>
          <p:cNvPr id="23" name="Rectangle 2"/>
          <p:cNvSpPr>
            <a:spLocks noGrp="1" noChangeArrowheads="1"/>
          </p:cNvSpPr>
          <p:nvPr>
            <p:ph type="title"/>
          </p:nvPr>
        </p:nvSpPr>
        <p:spPr bwMode="auto">
          <a:xfrm>
            <a:off x="637200" y="1612256"/>
            <a:ext cx="7869600" cy="430887"/>
          </a:xfrm>
          <a:prstGeom prst="rect">
            <a:avLst/>
          </a:prstGeom>
          <a:noFill/>
          <a:ln>
            <a:noFill/>
          </a:ln>
          <a:effectLst/>
          <a:extLst/>
        </p:spPr>
        <p:txBody>
          <a:bodyPr/>
          <a:lstStyle/>
          <a:p>
            <a:pPr lvl="0"/>
            <a:r>
              <a:rPr lang="en-US" smtClean="0"/>
              <a:t>Click to edit Master title style</a:t>
            </a:r>
            <a:endParaRPr lang="en-GB"/>
          </a:p>
        </p:txBody>
      </p:sp>
      <p:sp>
        <p:nvSpPr>
          <p:cNvPr id="25" name="Content Placeholder 2"/>
          <p:cNvSpPr>
            <a:spLocks noGrp="1"/>
          </p:cNvSpPr>
          <p:nvPr>
            <p:ph idx="10"/>
          </p:nvPr>
        </p:nvSpPr>
        <p:spPr>
          <a:xfrm>
            <a:off x="637200" y="2416179"/>
            <a:ext cx="7869600" cy="307777"/>
          </a:xfrm>
          <a:prstGeom prst="rect">
            <a:avLst/>
          </a:prstGeom>
        </p:spPr>
        <p:txBody>
          <a:bodyPr/>
          <a:lstStyle>
            <a:lvl1pPr algn="r">
              <a:defRPr/>
            </a:lvl1pPr>
            <a:lvl2pPr marL="228600" indent="-228600">
              <a:buFont typeface="Wingdings" charset="2"/>
              <a:buChar char="§"/>
              <a:defRPr sz="1800" b="0" i="0" baseline="0">
                <a:latin typeface="Verdana"/>
              </a:defRPr>
            </a:lvl2pPr>
            <a:lvl3pPr marL="457200" indent="-228600">
              <a:buClr>
                <a:srgbClr val="37ACDE"/>
              </a:buClr>
              <a:buFont typeface="Verdana"/>
              <a:buChar char="•"/>
              <a:defRPr sz="1600" baseline="0">
                <a:latin typeface="Verdana"/>
              </a:defRPr>
            </a:lvl3pPr>
            <a:lvl4pPr marL="685800" indent="-228600">
              <a:lnSpc>
                <a:spcPts val="2400"/>
              </a:lnSpc>
              <a:spcBef>
                <a:spcPts val="0"/>
              </a:spcBef>
              <a:buClr>
                <a:srgbClr val="37ACDE"/>
              </a:buClr>
              <a:buFont typeface="Arial"/>
              <a:buChar char="•"/>
              <a:defRPr sz="1600" baseline="0">
                <a:solidFill>
                  <a:srgbClr val="004494"/>
                </a:solidFill>
                <a:latin typeface="Verdana"/>
              </a:defRPr>
            </a:lvl4pPr>
            <a:lvl5pPr marL="914400" indent="-228600">
              <a:lnSpc>
                <a:spcPts val="2400"/>
              </a:lnSpc>
              <a:spcBef>
                <a:spcPts val="0"/>
              </a:spcBef>
              <a:buClr>
                <a:srgbClr val="37ACDE"/>
              </a:buClr>
              <a:buFont typeface="Verdana"/>
              <a:buChar char="–"/>
              <a:defRPr sz="1600" baseline="0">
                <a:solidFill>
                  <a:srgbClr val="004494"/>
                </a:solidFill>
                <a:latin typeface="Verdana"/>
              </a:defRPr>
            </a:lvl5pPr>
          </a:lstStyle>
          <a:p>
            <a:pPr lvl="0"/>
            <a:r>
              <a:rPr lang="en-US" smtClean="0"/>
              <a:t>Click to edit Master text styles</a:t>
            </a:r>
          </a:p>
        </p:txBody>
      </p:sp>
      <p:sp>
        <p:nvSpPr>
          <p:cNvPr id="7" name="Slide Number Placeholder 6"/>
          <p:cNvSpPr>
            <a:spLocks noGrp="1" noChangeArrowheads="1"/>
          </p:cNvSpPr>
          <p:nvPr>
            <p:ph type="sldNum" sz="quarter" idx="11"/>
          </p:nvPr>
        </p:nvSpPr>
        <p:spPr>
          <a:xfrm>
            <a:off x="6373813" y="6426200"/>
            <a:ext cx="2133600" cy="153988"/>
          </a:xfrm>
          <a:prstGeom prst="rect">
            <a:avLst/>
          </a:prstGeom>
        </p:spPr>
        <p:txBody>
          <a:bodyPr/>
          <a:lstStyle>
            <a:lvl1pPr>
              <a:defRPr/>
            </a:lvl1pPr>
          </a:lstStyle>
          <a:p>
            <a:pPr>
              <a:defRPr/>
            </a:pPr>
            <a:fld id="{9B910C4D-811C-4A6A-A63D-521484BA8E96}" type="slidenum">
              <a:rPr lang="en-US"/>
              <a:pPr>
                <a:defRPr/>
              </a:pPr>
              <a:t>‹#›</a:t>
            </a:fld>
            <a:endParaRPr lang="en-US"/>
          </a:p>
        </p:txBody>
      </p:sp>
      <p:sp>
        <p:nvSpPr>
          <p:cNvPr id="8" name="Rectangle 4"/>
          <p:cNvSpPr>
            <a:spLocks noGrp="1" noChangeArrowheads="1"/>
          </p:cNvSpPr>
          <p:nvPr>
            <p:ph type="dt" sz="half" idx="12"/>
          </p:nvPr>
        </p:nvSpPr>
        <p:spPr>
          <a:xfrm>
            <a:off x="636588" y="6426200"/>
            <a:ext cx="2133600" cy="153988"/>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33353737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over with JRC tree">
    <p:spTree>
      <p:nvGrpSpPr>
        <p:cNvPr id="1" name=""/>
        <p:cNvGrpSpPr/>
        <p:nvPr/>
      </p:nvGrpSpPr>
      <p:grpSpPr>
        <a:xfrm>
          <a:off x="0" y="0"/>
          <a:ext cx="0" cy="0"/>
          <a:chOff x="0" y="0"/>
          <a:chExt cx="0" cy="0"/>
        </a:xfrm>
      </p:grpSpPr>
      <p:sp>
        <p:nvSpPr>
          <p:cNvPr id="6" name="Rectangle 5"/>
          <p:cNvSpPr/>
          <p:nvPr userDrawn="1"/>
        </p:nvSpPr>
        <p:spPr bwMode="auto">
          <a:xfrm>
            <a:off x="8172400" y="2132856"/>
            <a:ext cx="864096" cy="720080"/>
          </a:xfrm>
          <a:prstGeom prst="rect">
            <a:avLst/>
          </a:prstGeom>
          <a:solidFill>
            <a:schemeClr val="bg1"/>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rgbClr val="0F5494"/>
              </a:solidFill>
              <a:effectLst/>
              <a:uLnTx/>
              <a:uFillTx/>
              <a:latin typeface="Verdana" pitchFamily="34" charset="0"/>
              <a:ea typeface="+mn-ea"/>
              <a:cs typeface="+mn-cs"/>
            </a:endParaRPr>
          </a:p>
        </p:txBody>
      </p:sp>
      <p:sp>
        <p:nvSpPr>
          <p:cNvPr id="3076" name="Rectangle 4"/>
          <p:cNvSpPr>
            <a:spLocks noGrp="1" noChangeArrowheads="1"/>
          </p:cNvSpPr>
          <p:nvPr>
            <p:ph type="ctrTitle"/>
          </p:nvPr>
        </p:nvSpPr>
        <p:spPr>
          <a:xfrm>
            <a:off x="4068531" y="2204864"/>
            <a:ext cx="4751942" cy="1800200"/>
          </a:xfrm>
          <a:prstGeom prst="rect">
            <a:avLst/>
          </a:prstGeom>
        </p:spPr>
        <p:txBody>
          <a:bodyPr lIns="0" tIns="0" rIns="0" bIns="0"/>
          <a:lstStyle>
            <a:lvl1pPr marL="0" algn="r">
              <a:lnSpc>
                <a:spcPct val="110000"/>
              </a:lnSpc>
              <a:defRPr sz="3000">
                <a:solidFill>
                  <a:srgbClr val="164194"/>
                </a:solidFill>
              </a:defRPr>
            </a:lvl1pPr>
          </a:lstStyle>
          <a:p>
            <a:pPr lvl="0"/>
            <a:endParaRPr lang="en-GB" altLang="en-US" noProof="0" dirty="0" smtClean="0"/>
          </a:p>
        </p:txBody>
      </p:sp>
      <p:sp>
        <p:nvSpPr>
          <p:cNvPr id="3077" name="Rectangle 5"/>
          <p:cNvSpPr>
            <a:spLocks noGrp="1" noChangeArrowheads="1"/>
          </p:cNvSpPr>
          <p:nvPr>
            <p:ph type="subTitle" idx="1"/>
          </p:nvPr>
        </p:nvSpPr>
        <p:spPr>
          <a:xfrm>
            <a:off x="4067945" y="4149080"/>
            <a:ext cx="4752547" cy="1080120"/>
          </a:xfrm>
          <a:prstGeom prst="rect">
            <a:avLst/>
          </a:prstGeom>
        </p:spPr>
        <p:txBody>
          <a:bodyPr lIns="0" tIns="0" bIns="0"/>
          <a:lstStyle>
            <a:lvl1pPr marL="0" indent="0" algn="r">
              <a:lnSpc>
                <a:spcPct val="110000"/>
              </a:lnSpc>
              <a:spcBef>
                <a:spcPts val="0"/>
              </a:spcBef>
              <a:buFontTx/>
              <a:buNone/>
              <a:defRPr sz="2400" b="1" i="0">
                <a:solidFill>
                  <a:srgbClr val="164194"/>
                </a:solidFill>
              </a:defRPr>
            </a:lvl1pPr>
          </a:lstStyle>
          <a:p>
            <a:pPr lvl="0"/>
            <a:r>
              <a:rPr lang="en-US" altLang="en-US" noProof="0" dirty="0" smtClean="0"/>
              <a:t>Click to edit Master subtitle style</a:t>
            </a:r>
            <a:endParaRPr lang="en-GB" altLang="en-US" noProof="0" dirty="0" smtClean="0"/>
          </a:p>
        </p:txBody>
      </p:sp>
      <p:sp>
        <p:nvSpPr>
          <p:cNvPr id="14" name="Title 1"/>
          <p:cNvSpPr txBox="1">
            <a:spLocks/>
          </p:cNvSpPr>
          <p:nvPr userDrawn="1"/>
        </p:nvSpPr>
        <p:spPr>
          <a:xfrm>
            <a:off x="251521" y="332656"/>
            <a:ext cx="8568630" cy="1800200"/>
          </a:xfrm>
          <a:prstGeom prst="rect">
            <a:avLst/>
          </a:prstGeom>
        </p:spPr>
        <p:txBody>
          <a:bodyPr lIns="0" tIns="46800" rIns="0"/>
          <a:lstStyle>
            <a:lvl1pPr algn="r" rtl="0" eaLnBrk="0" fontAlgn="base" hangingPunct="0">
              <a:spcBef>
                <a:spcPct val="0"/>
              </a:spcBef>
              <a:spcAft>
                <a:spcPct val="0"/>
              </a:spcAft>
              <a:defRPr sz="2800" b="1">
                <a:solidFill>
                  <a:srgbClr val="004494"/>
                </a:solidFill>
                <a:latin typeface="Verdana"/>
                <a:ea typeface="MS PGothic" pitchFamily="34" charset="-128"/>
                <a:cs typeface="ＭＳ Ｐゴシック" charset="0"/>
              </a:defRPr>
            </a:lvl1pPr>
            <a:lvl2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2pPr>
            <a:lvl3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3pPr>
            <a:lvl4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4pPr>
            <a:lvl5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5pPr>
            <a:lvl6pPr marL="815975" algn="l" rtl="0" fontAlgn="base">
              <a:spcBef>
                <a:spcPct val="0"/>
              </a:spcBef>
              <a:spcAft>
                <a:spcPct val="0"/>
              </a:spcAft>
              <a:defRPr sz="3000" b="1">
                <a:solidFill>
                  <a:srgbClr val="0F5494"/>
                </a:solidFill>
                <a:latin typeface="Verdana" charset="0"/>
                <a:ea typeface="ＭＳ Ｐゴシック" charset="0"/>
              </a:defRPr>
            </a:lvl6pPr>
            <a:lvl7pPr marL="1273175" algn="l" rtl="0" fontAlgn="base">
              <a:spcBef>
                <a:spcPct val="0"/>
              </a:spcBef>
              <a:spcAft>
                <a:spcPct val="0"/>
              </a:spcAft>
              <a:defRPr sz="3000" b="1">
                <a:solidFill>
                  <a:srgbClr val="0F5494"/>
                </a:solidFill>
                <a:latin typeface="Verdana" charset="0"/>
                <a:ea typeface="ＭＳ Ｐゴシック" charset="0"/>
              </a:defRPr>
            </a:lvl7pPr>
            <a:lvl8pPr marL="1730375" algn="l" rtl="0" fontAlgn="base">
              <a:spcBef>
                <a:spcPct val="0"/>
              </a:spcBef>
              <a:spcAft>
                <a:spcPct val="0"/>
              </a:spcAft>
              <a:defRPr sz="3000" b="1">
                <a:solidFill>
                  <a:srgbClr val="0F5494"/>
                </a:solidFill>
                <a:latin typeface="Verdana" charset="0"/>
                <a:ea typeface="ＭＳ Ｐゴシック" charset="0"/>
              </a:defRPr>
            </a:lvl8pPr>
            <a:lvl9pPr marL="2187575" algn="l" rtl="0" fontAlgn="base">
              <a:spcBef>
                <a:spcPct val="0"/>
              </a:spcBef>
              <a:spcAft>
                <a:spcPct val="0"/>
              </a:spcAft>
              <a:defRPr sz="3000" b="1">
                <a:solidFill>
                  <a:srgbClr val="0F5494"/>
                </a:solidFill>
                <a:latin typeface="Verdana" charset="0"/>
                <a:ea typeface="ＭＳ Ｐゴシック" charset="0"/>
              </a:defRPr>
            </a:lvl9pPr>
          </a:lstStyle>
          <a:p>
            <a:pPr marL="0" marR="0" lvl="0" indent="0" algn="r" defTabSz="914400" rtl="0" eaLnBrk="0" fontAlgn="base" latinLnBrk="0" hangingPunct="0">
              <a:lnSpc>
                <a:spcPts val="34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rgbClr val="004494"/>
                </a:solidFill>
                <a:effectLst/>
                <a:uLnTx/>
                <a:uFillTx/>
                <a:latin typeface="Verdana"/>
                <a:ea typeface="MS PGothic" pitchFamily="34" charset="-128"/>
              </a:rPr>
              <a:t>The European Commission’s</a:t>
            </a:r>
          </a:p>
          <a:p>
            <a:pPr marL="0" marR="0" lvl="0" indent="0" algn="r" defTabSz="914400" rtl="0" eaLnBrk="0" fontAlgn="base" latinLnBrk="0" hangingPunct="0">
              <a:lnSpc>
                <a:spcPts val="34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rgbClr val="004494"/>
                </a:solidFill>
                <a:effectLst/>
                <a:uLnTx/>
                <a:uFillTx/>
                <a:latin typeface="Verdana"/>
                <a:ea typeface="MS PGothic" pitchFamily="34" charset="-128"/>
              </a:rPr>
              <a:t>science and knowledge service</a:t>
            </a:r>
          </a:p>
          <a:p>
            <a:pPr marL="0" marR="0" lvl="0" indent="0" algn="r" defTabSz="914400" rtl="0" eaLnBrk="0" fontAlgn="base" latinLnBrk="0" hangingPunct="0">
              <a:lnSpc>
                <a:spcPct val="2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004494"/>
                </a:solidFill>
                <a:effectLst/>
                <a:uLnTx/>
                <a:uFillTx/>
                <a:latin typeface="Verdana"/>
                <a:ea typeface="MS PGothic" pitchFamily="34" charset="-128"/>
              </a:rPr>
              <a:t>Joint Research Centre</a:t>
            </a:r>
          </a:p>
        </p:txBody>
      </p:sp>
      <p:sp>
        <p:nvSpPr>
          <p:cNvPr id="21" name="Content Placeholder 2"/>
          <p:cNvSpPr>
            <a:spLocks noGrp="1"/>
          </p:cNvSpPr>
          <p:nvPr>
            <p:ph idx="10"/>
          </p:nvPr>
        </p:nvSpPr>
        <p:spPr>
          <a:xfrm>
            <a:off x="4067945" y="5373216"/>
            <a:ext cx="4752547" cy="648072"/>
          </a:xfrm>
          <a:prstGeom prst="rect">
            <a:avLst/>
          </a:prstGeom>
        </p:spPr>
        <p:txBody>
          <a:bodyPr lIns="0" rIns="0" bIns="360000" anchor="b"/>
          <a:lstStyle>
            <a:lvl1pPr marL="0" indent="0" algn="r">
              <a:buClr>
                <a:srgbClr val="1E4494"/>
              </a:buClr>
              <a:buFont typeface="Arial" panose="020B0604020202020204" pitchFamily="34" charset="0"/>
              <a:buNone/>
              <a:defRPr sz="1600" b="1"/>
            </a:lvl1pPr>
            <a:lvl2pPr marL="228600" indent="-228600" algn="r">
              <a:buClr>
                <a:srgbClr val="1E4494"/>
              </a:buClr>
              <a:buFont typeface="Arial" panose="020B0604020202020204" pitchFamily="34" charset="0"/>
              <a:buChar char="•"/>
              <a:defRPr sz="1600"/>
            </a:lvl2pPr>
            <a:lvl3pPr marL="457200" indent="-228600" algn="r">
              <a:buClr>
                <a:srgbClr val="1E4494"/>
              </a:buClr>
              <a:buFont typeface="Arial" panose="020B0604020202020204" pitchFamily="34" charset="0"/>
              <a:buChar char="•"/>
              <a:defRPr/>
            </a:lvl3pPr>
            <a:lvl4pPr marL="685800" indent="-228600" algn="r">
              <a:buClr>
                <a:srgbClr val="1E4494"/>
              </a:buClr>
              <a:buFont typeface="Arial" panose="020B0604020202020204" pitchFamily="34" charset="0"/>
              <a:buChar char="•"/>
              <a:defRPr/>
            </a:lvl4pPr>
            <a:lvl5pPr marL="914400" indent="-228600" algn="r">
              <a:buClr>
                <a:srgbClr val="1E4494"/>
              </a:buClr>
              <a:buFont typeface="Arial" panose="020B0604020202020204" pitchFamily="34" charset="0"/>
              <a:buChar char="•"/>
              <a:defRPr/>
            </a:lvl5pPr>
          </a:lstStyle>
          <a:p>
            <a:pPr lvl="0"/>
            <a:r>
              <a:rPr lang="en-US" dirty="0" smtClean="0"/>
              <a:t>Click to edit Master text styles</a:t>
            </a:r>
          </a:p>
        </p:txBody>
      </p:sp>
      <p:pic>
        <p:nvPicPr>
          <p:cNvPr id="11" name="Picture 10" descr="EC-JRC-logo_horizontal_EN_neg_transparent-background.png"/>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6372201" y="6093376"/>
            <a:ext cx="2462950" cy="720000"/>
          </a:xfrm>
          <a:prstGeom prst="rect">
            <a:avLst/>
          </a:prstGeom>
        </p:spPr>
      </p:pic>
    </p:spTree>
    <p:extLst>
      <p:ext uri="{BB962C8B-B14F-4D97-AF65-F5344CB8AC3E}">
        <p14:creationId xmlns:p14="http://schemas.microsoft.com/office/powerpoint/2010/main" val="1845263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3" name="Rectangle 4"/>
          <p:cNvSpPr>
            <a:spLocks noGrp="1" noChangeArrowheads="1"/>
          </p:cNvSpPr>
          <p:nvPr>
            <p:ph type="ctrTitle"/>
          </p:nvPr>
        </p:nvSpPr>
        <p:spPr>
          <a:xfrm>
            <a:off x="4068531" y="2204864"/>
            <a:ext cx="4751942" cy="1800200"/>
          </a:xfrm>
          <a:prstGeom prst="rect">
            <a:avLst/>
          </a:prstGeom>
        </p:spPr>
        <p:txBody>
          <a:bodyPr lIns="0" tIns="0" rIns="0" bIns="0"/>
          <a:lstStyle>
            <a:lvl1pPr marL="0" algn="r">
              <a:lnSpc>
                <a:spcPct val="110000"/>
              </a:lnSpc>
              <a:defRPr sz="3000">
                <a:solidFill>
                  <a:srgbClr val="164194"/>
                </a:solidFill>
              </a:defRPr>
            </a:lvl1pPr>
          </a:lstStyle>
          <a:p>
            <a:pPr lvl="0"/>
            <a:endParaRPr lang="en-GB" altLang="en-US" noProof="0" dirty="0" smtClean="0"/>
          </a:p>
        </p:txBody>
      </p:sp>
      <p:sp>
        <p:nvSpPr>
          <p:cNvPr id="4" name="Rectangle 5"/>
          <p:cNvSpPr>
            <a:spLocks noGrp="1" noChangeArrowheads="1"/>
          </p:cNvSpPr>
          <p:nvPr>
            <p:ph type="subTitle" idx="1"/>
          </p:nvPr>
        </p:nvSpPr>
        <p:spPr>
          <a:xfrm>
            <a:off x="4067945" y="4149080"/>
            <a:ext cx="4752547" cy="1080120"/>
          </a:xfrm>
          <a:prstGeom prst="rect">
            <a:avLst/>
          </a:prstGeom>
        </p:spPr>
        <p:txBody>
          <a:bodyPr lIns="0" tIns="0" bIns="0"/>
          <a:lstStyle>
            <a:lvl1pPr marL="0" indent="0" algn="r">
              <a:lnSpc>
                <a:spcPct val="110000"/>
              </a:lnSpc>
              <a:spcBef>
                <a:spcPts val="0"/>
              </a:spcBef>
              <a:buFontTx/>
              <a:buNone/>
              <a:defRPr sz="2400" b="1" i="0">
                <a:solidFill>
                  <a:srgbClr val="164194"/>
                </a:solidFill>
              </a:defRPr>
            </a:lvl1pPr>
          </a:lstStyle>
          <a:p>
            <a:pPr lvl="0"/>
            <a:r>
              <a:rPr lang="en-US" altLang="en-US" noProof="0" dirty="0" smtClean="0"/>
              <a:t>Click to edit Master subtitle style</a:t>
            </a:r>
            <a:endParaRPr lang="en-GB" altLang="en-US" noProof="0" dirty="0" smtClean="0"/>
          </a:p>
        </p:txBody>
      </p:sp>
      <p:sp>
        <p:nvSpPr>
          <p:cNvPr id="5" name="Content Placeholder 2"/>
          <p:cNvSpPr>
            <a:spLocks noGrp="1"/>
          </p:cNvSpPr>
          <p:nvPr>
            <p:ph idx="10"/>
          </p:nvPr>
        </p:nvSpPr>
        <p:spPr>
          <a:xfrm>
            <a:off x="4067945" y="5373216"/>
            <a:ext cx="4752547" cy="648072"/>
          </a:xfrm>
          <a:prstGeom prst="rect">
            <a:avLst/>
          </a:prstGeom>
        </p:spPr>
        <p:txBody>
          <a:bodyPr lIns="0" rIns="0" bIns="360000" anchor="b"/>
          <a:lstStyle>
            <a:lvl1pPr marL="0" indent="0" algn="r">
              <a:buClr>
                <a:srgbClr val="1E4494"/>
              </a:buClr>
              <a:buFont typeface="Arial" panose="020B0604020202020204" pitchFamily="34" charset="0"/>
              <a:buNone/>
              <a:defRPr sz="1600" b="1"/>
            </a:lvl1pPr>
            <a:lvl2pPr marL="228600" indent="-228600" algn="r">
              <a:buClr>
                <a:srgbClr val="1E4494"/>
              </a:buClr>
              <a:buFont typeface="Arial" panose="020B0604020202020204" pitchFamily="34" charset="0"/>
              <a:buChar char="•"/>
              <a:defRPr sz="1600"/>
            </a:lvl2pPr>
            <a:lvl3pPr marL="457200" indent="-228600" algn="r">
              <a:buClr>
                <a:srgbClr val="1E4494"/>
              </a:buClr>
              <a:buFont typeface="Arial" panose="020B0604020202020204" pitchFamily="34" charset="0"/>
              <a:buChar char="•"/>
              <a:defRPr/>
            </a:lvl3pPr>
            <a:lvl4pPr marL="685800" indent="-228600" algn="r">
              <a:buClr>
                <a:srgbClr val="1E4494"/>
              </a:buClr>
              <a:buFont typeface="Arial" panose="020B0604020202020204" pitchFamily="34" charset="0"/>
              <a:buChar char="•"/>
              <a:defRPr/>
            </a:lvl4pPr>
            <a:lvl5pPr marL="914400" indent="-228600" algn="r">
              <a:buClr>
                <a:srgbClr val="1E4494"/>
              </a:buClr>
              <a:buFont typeface="Arial" panose="020B0604020202020204" pitchFamily="34" charset="0"/>
              <a:buChar char="•"/>
              <a:defRPr/>
            </a:lvl5pPr>
          </a:lstStyle>
          <a:p>
            <a:pPr lvl="0"/>
            <a:r>
              <a:rPr lang="en-US" dirty="0" smtClean="0"/>
              <a:t>Click to edit Master text styles</a:t>
            </a:r>
          </a:p>
        </p:txBody>
      </p:sp>
    </p:spTree>
    <p:extLst>
      <p:ext uri="{BB962C8B-B14F-4D97-AF65-F5344CB8AC3E}">
        <p14:creationId xmlns:p14="http://schemas.microsoft.com/office/powerpoint/2010/main" val="2776112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49" y="1825626"/>
            <a:ext cx="3996000" cy="3906435"/>
          </a:xfrm>
        </p:spPr>
        <p:txBody>
          <a:bodyPr>
            <a:noAutofit/>
          </a:bodyPr>
          <a:lstStyle>
            <a:lvl1pPr>
              <a:spcAft>
                <a:spcPts val="1350"/>
              </a:spcAft>
              <a:defRPr/>
            </a:lvl1pPr>
            <a:lvl2pPr>
              <a:spcAft>
                <a:spcPts val="1350"/>
              </a:spcAft>
              <a:defRPr/>
            </a:lvl2pPr>
            <a:lvl3pPr>
              <a:spcAft>
                <a:spcPts val="1350"/>
              </a:spcAft>
              <a:defRPr/>
            </a:lvl3pPr>
            <a:lvl4pPr>
              <a:spcAft>
                <a:spcPts val="1350"/>
              </a:spcAft>
              <a:defRPr/>
            </a:lvl4pPr>
            <a:lvl5pPr>
              <a:spcAft>
                <a:spcPts val="1350"/>
              </a:spcAf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801688" y="1825626"/>
            <a:ext cx="3996000" cy="3906435"/>
          </a:xfrm>
          <a:noFill/>
        </p:spPr>
        <p:txBody>
          <a:bodyPr>
            <a:noAutofit/>
          </a:bodyPr>
          <a:lstStyle>
            <a:lvl1pPr marL="0" indent="0">
              <a:buNone/>
              <a:defRPr/>
            </a:lvl1pPr>
          </a:lstStyle>
          <a:p>
            <a:pPr lvl="0"/>
            <a:endParaRPr lang="en-GB" dirty="0"/>
          </a:p>
        </p:txBody>
      </p:sp>
      <p:sp>
        <p:nvSpPr>
          <p:cNvPr id="7" name="Slide Number Placeholder 6"/>
          <p:cNvSpPr>
            <a:spLocks noGrp="1"/>
          </p:cNvSpPr>
          <p:nvPr>
            <p:ph type="sldNum" sz="quarter" idx="12"/>
          </p:nvPr>
        </p:nvSpPr>
        <p:spPr/>
        <p:txBody>
          <a:bodyPr>
            <a:noAutofit/>
          </a:bodyPr>
          <a:lstStyle/>
          <a:p>
            <a:pPr defTabSz="685800" fontAlgn="auto">
              <a:spcBef>
                <a:spcPts val="0"/>
              </a:spcBef>
              <a:spcAft>
                <a:spcPts val="0"/>
              </a:spcAft>
            </a:pPr>
            <a:fld id="{F46C79FD-C571-418B-AB0F-5EE936C85276}" type="slidenum">
              <a:rPr lang="en-GB" b="0" smtClean="0">
                <a:solidFill>
                  <a:srgbClr val="4D4D4D">
                    <a:tint val="75000"/>
                  </a:srgbClr>
                </a:solidFill>
                <a:latin typeface="Arial"/>
              </a:rPr>
              <a:pPr defTabSz="685800" fontAlgn="auto">
                <a:spcBef>
                  <a:spcPts val="0"/>
                </a:spcBef>
                <a:spcAft>
                  <a:spcPts val="0"/>
                </a:spcAft>
              </a:pPr>
              <a:t>‹#›</a:t>
            </a:fld>
            <a:endParaRPr lang="en-GB" b="0">
              <a:solidFill>
                <a:srgbClr val="4D4D4D">
                  <a:tint val="75000"/>
                </a:srgbClr>
              </a:solidFill>
              <a:latin typeface="Arial"/>
            </a:endParaRPr>
          </a:p>
        </p:txBody>
      </p:sp>
      <p:cxnSp>
        <p:nvCxnSpPr>
          <p:cNvPr id="9" name="Straight Connector 8"/>
          <p:cNvCxnSpPr/>
          <p:nvPr userDrawn="1"/>
        </p:nvCxnSpPr>
        <p:spPr>
          <a:xfrm flipH="1">
            <a:off x="62865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728042" y="482861"/>
            <a:ext cx="78867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20661992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66724" y="334838"/>
            <a:ext cx="8208963" cy="648072"/>
          </a:xfrm>
          <a:prstGeom prst="rect">
            <a:avLst/>
          </a:prstGeom>
        </p:spPr>
        <p:txBody>
          <a:bodyPr lIns="0" tIns="0" rIns="0" bIns="0"/>
          <a:lstStyle>
            <a:lvl1pPr>
              <a:lnSpc>
                <a:spcPct val="110000"/>
              </a:lnSpc>
              <a:defRPr sz="2800">
                <a:solidFill>
                  <a:srgbClr val="164194"/>
                </a:solidFill>
              </a:defRPr>
            </a:lvl1pPr>
          </a:lstStyle>
          <a:p>
            <a:r>
              <a:rPr lang="en-US" dirty="0" smtClean="0"/>
              <a:t>Click to edit Master title style</a:t>
            </a:r>
            <a:endParaRPr lang="en-GB" dirty="0"/>
          </a:p>
        </p:txBody>
      </p:sp>
      <p:sp>
        <p:nvSpPr>
          <p:cNvPr id="5" name="Content Placeholder 2"/>
          <p:cNvSpPr>
            <a:spLocks noGrp="1"/>
          </p:cNvSpPr>
          <p:nvPr>
            <p:ph idx="1"/>
          </p:nvPr>
        </p:nvSpPr>
        <p:spPr>
          <a:xfrm>
            <a:off x="467544" y="1053505"/>
            <a:ext cx="8208144" cy="4899620"/>
          </a:xfrm>
          <a:prstGeom prst="rect">
            <a:avLst/>
          </a:prstGeom>
        </p:spPr>
        <p:txBody>
          <a:bodyPr lIns="0" tIns="0" rIns="0" bIns="0"/>
          <a:lstStyle>
            <a:lvl1pPr marL="0" indent="0">
              <a:lnSpc>
                <a:spcPct val="110000"/>
              </a:lnSpc>
              <a:spcBef>
                <a:spcPts val="0"/>
              </a:spcBef>
              <a:buClr>
                <a:srgbClr val="33ACE3"/>
              </a:buClr>
              <a:buFont typeface="Arial"/>
              <a:buNone/>
              <a:defRPr sz="1800" b="0" i="0">
                <a:solidFill>
                  <a:srgbClr val="000000"/>
                </a:solidFill>
              </a:defRPr>
            </a:lvl1pPr>
            <a:lvl2pPr marL="342900" indent="-342900">
              <a:lnSpc>
                <a:spcPct val="110000"/>
              </a:lnSpc>
              <a:spcBef>
                <a:spcPts val="0"/>
              </a:spcBef>
              <a:buClr>
                <a:srgbClr val="33ACE3"/>
              </a:buClr>
              <a:buFont typeface="Arial"/>
              <a:buChar char="•"/>
              <a:defRPr sz="1600">
                <a:solidFill>
                  <a:srgbClr val="000000"/>
                </a:solidFill>
              </a:defRPr>
            </a:lvl2pPr>
            <a:lvl3pPr marL="0" indent="0">
              <a:lnSpc>
                <a:spcPct val="110000"/>
              </a:lnSpc>
              <a:spcBef>
                <a:spcPts val="0"/>
              </a:spcBef>
              <a:buClr>
                <a:srgbClr val="33ACE3"/>
              </a:buClr>
              <a:buFont typeface="Arial"/>
              <a:buNone/>
              <a:defRPr sz="1400">
                <a:solidFill>
                  <a:srgbClr val="000000"/>
                </a:solidFill>
              </a:defRPr>
            </a:lvl3pPr>
            <a:lvl4pPr marL="0">
              <a:spcBef>
                <a:spcPts val="0"/>
              </a:spcBef>
              <a:defRPr/>
            </a:lvl4pPr>
            <a:lvl5pPr marL="0">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6557993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6" name="Title 1"/>
          <p:cNvSpPr>
            <a:spLocks noGrp="1"/>
          </p:cNvSpPr>
          <p:nvPr>
            <p:ph type="title"/>
          </p:nvPr>
        </p:nvSpPr>
        <p:spPr>
          <a:xfrm>
            <a:off x="466724" y="334838"/>
            <a:ext cx="8208963" cy="648072"/>
          </a:xfrm>
          <a:prstGeom prst="rect">
            <a:avLst/>
          </a:prstGeom>
        </p:spPr>
        <p:txBody>
          <a:bodyPr lIns="0" tIns="0" rIns="0" bIns="0"/>
          <a:lstStyle>
            <a:lvl1pPr>
              <a:lnSpc>
                <a:spcPct val="110000"/>
              </a:lnSpc>
              <a:defRPr sz="2800">
                <a:solidFill>
                  <a:srgbClr val="164194"/>
                </a:solidFill>
              </a:defRPr>
            </a:lvl1pPr>
          </a:lstStyle>
          <a:p>
            <a:r>
              <a:rPr lang="en-US" dirty="0" smtClean="0"/>
              <a:t>Click to edit Master title style</a:t>
            </a:r>
            <a:endParaRPr lang="en-GB" dirty="0"/>
          </a:p>
        </p:txBody>
      </p:sp>
      <p:sp>
        <p:nvSpPr>
          <p:cNvPr id="8" name="Content Placeholder 2"/>
          <p:cNvSpPr>
            <a:spLocks noGrp="1"/>
          </p:cNvSpPr>
          <p:nvPr>
            <p:ph idx="1"/>
          </p:nvPr>
        </p:nvSpPr>
        <p:spPr>
          <a:xfrm>
            <a:off x="467545" y="1053505"/>
            <a:ext cx="3960440" cy="4899620"/>
          </a:xfrm>
          <a:prstGeom prst="rect">
            <a:avLst/>
          </a:prstGeom>
        </p:spPr>
        <p:txBody>
          <a:bodyPr lIns="0" tIns="0" rIns="0" bIns="0"/>
          <a:lstStyle>
            <a:lvl1pPr marL="0" indent="0">
              <a:lnSpc>
                <a:spcPct val="110000"/>
              </a:lnSpc>
              <a:spcBef>
                <a:spcPts val="0"/>
              </a:spcBef>
              <a:buClr>
                <a:srgbClr val="33ACE3"/>
              </a:buClr>
              <a:buFont typeface="Arial"/>
              <a:buNone/>
              <a:defRPr sz="1800" b="0" i="0">
                <a:solidFill>
                  <a:srgbClr val="000000"/>
                </a:solidFill>
              </a:defRPr>
            </a:lvl1pPr>
            <a:lvl2pPr marL="342900" indent="-342900">
              <a:lnSpc>
                <a:spcPct val="110000"/>
              </a:lnSpc>
              <a:spcBef>
                <a:spcPts val="0"/>
              </a:spcBef>
              <a:buClr>
                <a:srgbClr val="33ACE3"/>
              </a:buClr>
              <a:buFont typeface="Arial"/>
              <a:buChar char="•"/>
              <a:defRPr sz="1600">
                <a:solidFill>
                  <a:srgbClr val="000000"/>
                </a:solidFill>
              </a:defRPr>
            </a:lvl2pPr>
            <a:lvl3pPr marL="0" indent="0">
              <a:lnSpc>
                <a:spcPct val="110000"/>
              </a:lnSpc>
              <a:spcBef>
                <a:spcPts val="0"/>
              </a:spcBef>
              <a:buClr>
                <a:srgbClr val="33ACE3"/>
              </a:buClr>
              <a:buFont typeface="Arial"/>
              <a:buNone/>
              <a:defRPr sz="1400">
                <a:solidFill>
                  <a:srgbClr val="000000"/>
                </a:solidFill>
              </a:defRPr>
            </a:lvl3pPr>
            <a:lvl4pPr marL="0">
              <a:spcBef>
                <a:spcPts val="0"/>
              </a:spcBef>
              <a:defRPr/>
            </a:lvl4pPr>
            <a:lvl5pPr marL="0">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Content Placeholder 2"/>
          <p:cNvSpPr>
            <a:spLocks noGrp="1"/>
          </p:cNvSpPr>
          <p:nvPr>
            <p:ph idx="12"/>
          </p:nvPr>
        </p:nvSpPr>
        <p:spPr>
          <a:xfrm>
            <a:off x="4715248" y="1053505"/>
            <a:ext cx="3960440" cy="4899620"/>
          </a:xfrm>
          <a:prstGeom prst="rect">
            <a:avLst/>
          </a:prstGeom>
        </p:spPr>
        <p:txBody>
          <a:bodyPr lIns="0" tIns="0" rIns="0" bIns="0"/>
          <a:lstStyle>
            <a:lvl1pPr marL="0" indent="0">
              <a:lnSpc>
                <a:spcPct val="110000"/>
              </a:lnSpc>
              <a:spcBef>
                <a:spcPts val="0"/>
              </a:spcBef>
              <a:buClr>
                <a:srgbClr val="33ACE3"/>
              </a:buClr>
              <a:buFont typeface="Arial"/>
              <a:buNone/>
              <a:defRPr sz="1800" b="0" i="0">
                <a:solidFill>
                  <a:srgbClr val="000000"/>
                </a:solidFill>
              </a:defRPr>
            </a:lvl1pPr>
            <a:lvl2pPr marL="342900" indent="-342900">
              <a:lnSpc>
                <a:spcPct val="110000"/>
              </a:lnSpc>
              <a:spcBef>
                <a:spcPts val="0"/>
              </a:spcBef>
              <a:buClr>
                <a:srgbClr val="33ACE3"/>
              </a:buClr>
              <a:buFont typeface="Arial"/>
              <a:buChar char="•"/>
              <a:defRPr sz="1600">
                <a:solidFill>
                  <a:srgbClr val="000000"/>
                </a:solidFill>
              </a:defRPr>
            </a:lvl2pPr>
            <a:lvl3pPr marL="0" indent="0">
              <a:lnSpc>
                <a:spcPct val="110000"/>
              </a:lnSpc>
              <a:spcBef>
                <a:spcPts val="0"/>
              </a:spcBef>
              <a:buClr>
                <a:srgbClr val="33ACE3"/>
              </a:buClr>
              <a:buFont typeface="Arial"/>
              <a:buNone/>
              <a:defRPr sz="1400">
                <a:solidFill>
                  <a:srgbClr val="000000"/>
                </a:solidFill>
              </a:defRPr>
            </a:lvl3pPr>
            <a:lvl4pPr marL="0">
              <a:spcBef>
                <a:spcPts val="0"/>
              </a:spcBef>
              <a:defRPr/>
            </a:lvl4pPr>
            <a:lvl5pPr marL="0">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7278976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ext_picture">
    <p:spTree>
      <p:nvGrpSpPr>
        <p:cNvPr id="1" name=""/>
        <p:cNvGrpSpPr/>
        <p:nvPr/>
      </p:nvGrpSpPr>
      <p:grpSpPr>
        <a:xfrm>
          <a:off x="0" y="0"/>
          <a:ext cx="0" cy="0"/>
          <a:chOff x="0" y="0"/>
          <a:chExt cx="0" cy="0"/>
        </a:xfrm>
      </p:grpSpPr>
      <p:sp>
        <p:nvSpPr>
          <p:cNvPr id="6" name="Picture Placeholder 6"/>
          <p:cNvSpPr>
            <a:spLocks noGrp="1"/>
          </p:cNvSpPr>
          <p:nvPr>
            <p:ph type="pic" sz="quarter" idx="12"/>
          </p:nvPr>
        </p:nvSpPr>
        <p:spPr>
          <a:xfrm>
            <a:off x="4860032" y="404814"/>
            <a:ext cx="4320480" cy="5544467"/>
          </a:xfrm>
          <a:prstGeom prst="rect">
            <a:avLst/>
          </a:prstGeom>
        </p:spPr>
        <p:txBody>
          <a:bodyPr/>
          <a:lstStyle>
            <a:lvl1pPr>
              <a:defRPr>
                <a:solidFill>
                  <a:srgbClr val="000000"/>
                </a:solidFill>
              </a:defRPr>
            </a:lvl1pPr>
          </a:lstStyle>
          <a:p>
            <a:endParaRPr lang="en-GB" dirty="0"/>
          </a:p>
        </p:txBody>
      </p:sp>
      <p:sp>
        <p:nvSpPr>
          <p:cNvPr id="11" name="Content Placeholder 2"/>
          <p:cNvSpPr>
            <a:spLocks noGrp="1"/>
          </p:cNvSpPr>
          <p:nvPr>
            <p:ph idx="13"/>
          </p:nvPr>
        </p:nvSpPr>
        <p:spPr>
          <a:xfrm>
            <a:off x="467544" y="1416669"/>
            <a:ext cx="3959994" cy="4536455"/>
          </a:xfrm>
          <a:prstGeom prst="rect">
            <a:avLst/>
          </a:prstGeom>
        </p:spPr>
        <p:txBody>
          <a:bodyPr lIns="0" tIns="0" rIns="0" bIns="0"/>
          <a:lstStyle>
            <a:lvl1pPr marL="0" indent="0">
              <a:lnSpc>
                <a:spcPct val="110000"/>
              </a:lnSpc>
              <a:spcBef>
                <a:spcPts val="0"/>
              </a:spcBef>
              <a:buClr>
                <a:srgbClr val="33ACE3"/>
              </a:buClr>
              <a:buFont typeface="Arial"/>
              <a:buNone/>
              <a:defRPr sz="1800" b="0" i="0">
                <a:solidFill>
                  <a:srgbClr val="000000"/>
                </a:solidFill>
              </a:defRPr>
            </a:lvl1pPr>
            <a:lvl2pPr marL="342900" indent="-342900">
              <a:lnSpc>
                <a:spcPct val="110000"/>
              </a:lnSpc>
              <a:spcBef>
                <a:spcPts val="0"/>
              </a:spcBef>
              <a:buClr>
                <a:srgbClr val="33ACE3"/>
              </a:buClr>
              <a:buFont typeface="Arial"/>
              <a:buChar char="•"/>
              <a:defRPr sz="1600">
                <a:solidFill>
                  <a:srgbClr val="000000"/>
                </a:solidFill>
              </a:defRPr>
            </a:lvl2pPr>
            <a:lvl3pPr marL="0" indent="0">
              <a:lnSpc>
                <a:spcPct val="110000"/>
              </a:lnSpc>
              <a:spcBef>
                <a:spcPts val="0"/>
              </a:spcBef>
              <a:buClr>
                <a:srgbClr val="33ACE3"/>
              </a:buClr>
              <a:buFont typeface="Arial"/>
              <a:buNone/>
              <a:defRPr sz="1400">
                <a:solidFill>
                  <a:srgbClr val="000000"/>
                </a:solidFill>
              </a:defRPr>
            </a:lvl3pPr>
            <a:lvl4pPr marL="0">
              <a:spcBef>
                <a:spcPts val="0"/>
              </a:spcBef>
              <a:defRPr/>
            </a:lvl4pPr>
            <a:lvl5pPr marL="0">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1"/>
          <p:cNvSpPr>
            <a:spLocks noGrp="1"/>
          </p:cNvSpPr>
          <p:nvPr>
            <p:ph type="title"/>
          </p:nvPr>
        </p:nvSpPr>
        <p:spPr>
          <a:xfrm>
            <a:off x="466725" y="334838"/>
            <a:ext cx="3961260" cy="1005930"/>
          </a:xfrm>
          <a:prstGeom prst="rect">
            <a:avLst/>
          </a:prstGeom>
        </p:spPr>
        <p:txBody>
          <a:bodyPr lIns="0" tIns="0" rIns="0" bIns="0"/>
          <a:lstStyle>
            <a:lvl1pPr>
              <a:lnSpc>
                <a:spcPct val="110000"/>
              </a:lnSpc>
              <a:defRPr sz="2800">
                <a:solidFill>
                  <a:srgbClr val="164194"/>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20861661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_text">
    <p:spTree>
      <p:nvGrpSpPr>
        <p:cNvPr id="1" name=""/>
        <p:cNvGrpSpPr/>
        <p:nvPr/>
      </p:nvGrpSpPr>
      <p:grpSpPr>
        <a:xfrm>
          <a:off x="0" y="0"/>
          <a:ext cx="0" cy="0"/>
          <a:chOff x="0" y="0"/>
          <a:chExt cx="0" cy="0"/>
        </a:xfrm>
      </p:grpSpPr>
      <p:sp>
        <p:nvSpPr>
          <p:cNvPr id="11" name="Picture Placeholder 6"/>
          <p:cNvSpPr>
            <a:spLocks noGrp="1"/>
          </p:cNvSpPr>
          <p:nvPr>
            <p:ph type="pic" sz="quarter" idx="10"/>
          </p:nvPr>
        </p:nvSpPr>
        <p:spPr>
          <a:xfrm>
            <a:off x="-17828" y="0"/>
            <a:ext cx="4229788" cy="6858000"/>
          </a:xfrm>
          <a:prstGeom prst="rect">
            <a:avLst/>
          </a:prstGeom>
        </p:spPr>
        <p:txBody>
          <a:bodyPr/>
          <a:lstStyle>
            <a:lvl1pPr>
              <a:defRPr>
                <a:solidFill>
                  <a:srgbClr val="000000"/>
                </a:solidFill>
              </a:defRPr>
            </a:lvl1pPr>
          </a:lstStyle>
          <a:p>
            <a:endParaRPr lang="en-GB" dirty="0"/>
          </a:p>
        </p:txBody>
      </p:sp>
      <p:sp>
        <p:nvSpPr>
          <p:cNvPr id="12" name="Content Placeholder 2"/>
          <p:cNvSpPr>
            <a:spLocks noGrp="1"/>
          </p:cNvSpPr>
          <p:nvPr>
            <p:ph idx="13"/>
          </p:nvPr>
        </p:nvSpPr>
        <p:spPr>
          <a:xfrm>
            <a:off x="4716015" y="1416669"/>
            <a:ext cx="3960000" cy="4536455"/>
          </a:xfrm>
          <a:prstGeom prst="rect">
            <a:avLst/>
          </a:prstGeom>
        </p:spPr>
        <p:txBody>
          <a:bodyPr lIns="0" tIns="0" rIns="0" bIns="0"/>
          <a:lstStyle>
            <a:lvl1pPr marL="0" indent="0">
              <a:lnSpc>
                <a:spcPct val="110000"/>
              </a:lnSpc>
              <a:spcBef>
                <a:spcPts val="0"/>
              </a:spcBef>
              <a:buClr>
                <a:srgbClr val="33ACE3"/>
              </a:buClr>
              <a:buFont typeface="Arial"/>
              <a:buNone/>
              <a:defRPr sz="1800" b="0" i="0">
                <a:solidFill>
                  <a:srgbClr val="000000"/>
                </a:solidFill>
              </a:defRPr>
            </a:lvl1pPr>
            <a:lvl2pPr marL="342900" indent="-342900">
              <a:lnSpc>
                <a:spcPct val="110000"/>
              </a:lnSpc>
              <a:spcBef>
                <a:spcPts val="0"/>
              </a:spcBef>
              <a:buClr>
                <a:srgbClr val="33ACE3"/>
              </a:buClr>
              <a:buFont typeface="Arial"/>
              <a:buChar char="•"/>
              <a:defRPr sz="1600">
                <a:solidFill>
                  <a:srgbClr val="000000"/>
                </a:solidFill>
              </a:defRPr>
            </a:lvl2pPr>
            <a:lvl3pPr marL="0" indent="0">
              <a:lnSpc>
                <a:spcPct val="110000"/>
              </a:lnSpc>
              <a:spcBef>
                <a:spcPts val="0"/>
              </a:spcBef>
              <a:buClr>
                <a:srgbClr val="33ACE3"/>
              </a:buClr>
              <a:buFont typeface="Arial"/>
              <a:buNone/>
              <a:defRPr sz="1400">
                <a:solidFill>
                  <a:srgbClr val="000000"/>
                </a:solidFill>
              </a:defRPr>
            </a:lvl3pPr>
            <a:lvl4pPr marL="0">
              <a:spcBef>
                <a:spcPts val="0"/>
              </a:spcBef>
              <a:defRPr/>
            </a:lvl4pPr>
            <a:lvl5pPr marL="0">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Title 1"/>
          <p:cNvSpPr>
            <a:spLocks noGrp="1"/>
          </p:cNvSpPr>
          <p:nvPr>
            <p:ph type="title"/>
          </p:nvPr>
        </p:nvSpPr>
        <p:spPr>
          <a:xfrm>
            <a:off x="4714755" y="334838"/>
            <a:ext cx="3961260" cy="1005930"/>
          </a:xfrm>
          <a:prstGeom prst="rect">
            <a:avLst/>
          </a:prstGeom>
        </p:spPr>
        <p:txBody>
          <a:bodyPr lIns="0" tIns="0" rIns="0" bIns="0"/>
          <a:lstStyle>
            <a:lvl1pPr>
              <a:lnSpc>
                <a:spcPct val="110000"/>
              </a:lnSpc>
              <a:defRPr sz="2800">
                <a:solidFill>
                  <a:srgbClr val="164194"/>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29374284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ext-below-pictur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7828" y="0"/>
            <a:ext cx="9161828" cy="2204864"/>
          </a:xfrm>
          <a:prstGeom prst="rect">
            <a:avLst/>
          </a:prstGeom>
        </p:spPr>
        <p:txBody>
          <a:bodyPr/>
          <a:lstStyle>
            <a:lvl1pPr>
              <a:defRPr>
                <a:solidFill>
                  <a:srgbClr val="000000"/>
                </a:solidFill>
              </a:defRPr>
            </a:lvl1pPr>
          </a:lstStyle>
          <a:p>
            <a:endParaRPr lang="en-GB" dirty="0"/>
          </a:p>
        </p:txBody>
      </p:sp>
      <p:sp>
        <p:nvSpPr>
          <p:cNvPr id="10" name="Content Placeholder 2"/>
          <p:cNvSpPr>
            <a:spLocks noGrp="1"/>
          </p:cNvSpPr>
          <p:nvPr>
            <p:ph idx="1"/>
          </p:nvPr>
        </p:nvSpPr>
        <p:spPr>
          <a:xfrm>
            <a:off x="467544" y="3283571"/>
            <a:ext cx="8208144" cy="2669554"/>
          </a:xfrm>
          <a:prstGeom prst="rect">
            <a:avLst/>
          </a:prstGeom>
        </p:spPr>
        <p:txBody>
          <a:bodyPr lIns="0" tIns="0" rIns="0" bIns="0"/>
          <a:lstStyle>
            <a:lvl1pPr marL="0" indent="0">
              <a:lnSpc>
                <a:spcPct val="110000"/>
              </a:lnSpc>
              <a:spcBef>
                <a:spcPts val="0"/>
              </a:spcBef>
              <a:buClr>
                <a:srgbClr val="33ACE3"/>
              </a:buClr>
              <a:buFont typeface="Arial"/>
              <a:buNone/>
              <a:defRPr sz="1800" b="0" i="0">
                <a:solidFill>
                  <a:srgbClr val="000000"/>
                </a:solidFill>
              </a:defRPr>
            </a:lvl1pPr>
            <a:lvl2pPr marL="342900" indent="-342900">
              <a:lnSpc>
                <a:spcPct val="110000"/>
              </a:lnSpc>
              <a:spcBef>
                <a:spcPts val="0"/>
              </a:spcBef>
              <a:buClr>
                <a:srgbClr val="33ACE3"/>
              </a:buClr>
              <a:buFont typeface="Arial"/>
              <a:buChar char="•"/>
              <a:defRPr sz="1600">
                <a:solidFill>
                  <a:srgbClr val="000000"/>
                </a:solidFill>
              </a:defRPr>
            </a:lvl2pPr>
            <a:lvl3pPr marL="0" indent="0">
              <a:lnSpc>
                <a:spcPct val="110000"/>
              </a:lnSpc>
              <a:spcBef>
                <a:spcPts val="0"/>
              </a:spcBef>
              <a:buClr>
                <a:srgbClr val="33ACE3"/>
              </a:buClr>
              <a:buFont typeface="Arial"/>
              <a:buNone/>
              <a:defRPr sz="1400">
                <a:solidFill>
                  <a:srgbClr val="000000"/>
                </a:solidFill>
              </a:defRPr>
            </a:lvl3pPr>
            <a:lvl4pPr marL="0">
              <a:spcBef>
                <a:spcPts val="0"/>
              </a:spcBef>
              <a:defRPr/>
            </a:lvl4pPr>
            <a:lvl5pPr marL="0">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1"/>
          <p:cNvSpPr>
            <a:spLocks noGrp="1"/>
          </p:cNvSpPr>
          <p:nvPr>
            <p:ph type="title"/>
          </p:nvPr>
        </p:nvSpPr>
        <p:spPr>
          <a:xfrm>
            <a:off x="466724" y="2564904"/>
            <a:ext cx="8208963" cy="648072"/>
          </a:xfrm>
          <a:prstGeom prst="rect">
            <a:avLst/>
          </a:prstGeom>
        </p:spPr>
        <p:txBody>
          <a:bodyPr lIns="0" tIns="0" rIns="0" bIns="0"/>
          <a:lstStyle>
            <a:lvl1pPr>
              <a:lnSpc>
                <a:spcPct val="110000"/>
              </a:lnSpc>
              <a:defRPr sz="2800">
                <a:solidFill>
                  <a:srgbClr val="164194"/>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15409591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4" name="Title 1"/>
          <p:cNvSpPr>
            <a:spLocks noGrp="1"/>
          </p:cNvSpPr>
          <p:nvPr>
            <p:ph type="title"/>
          </p:nvPr>
        </p:nvSpPr>
        <p:spPr>
          <a:xfrm>
            <a:off x="466724" y="334838"/>
            <a:ext cx="8208963" cy="648072"/>
          </a:xfrm>
          <a:prstGeom prst="rect">
            <a:avLst/>
          </a:prstGeom>
        </p:spPr>
        <p:txBody>
          <a:bodyPr lIns="0" tIns="0" rIns="0" bIns="0"/>
          <a:lstStyle>
            <a:lvl1pPr>
              <a:lnSpc>
                <a:spcPct val="110000"/>
              </a:lnSpc>
              <a:defRPr sz="2800">
                <a:solidFill>
                  <a:srgbClr val="164194"/>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1155829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08343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6" name="Rectangle 5"/>
          <p:cNvSpPr/>
          <p:nvPr userDrawn="1"/>
        </p:nvSpPr>
        <p:spPr bwMode="auto">
          <a:xfrm>
            <a:off x="8172400" y="2132856"/>
            <a:ext cx="864096" cy="720080"/>
          </a:xfrm>
          <a:prstGeom prst="rect">
            <a:avLst/>
          </a:prstGeom>
          <a:solidFill>
            <a:schemeClr val="bg1"/>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rgbClr val="0F5494"/>
              </a:solidFill>
              <a:effectLst/>
              <a:uLnTx/>
              <a:uFillTx/>
              <a:latin typeface="Verdana" pitchFamily="34" charset="0"/>
              <a:ea typeface="+mn-ea"/>
              <a:cs typeface="+mn-cs"/>
            </a:endParaRPr>
          </a:p>
        </p:txBody>
      </p:sp>
      <p:sp>
        <p:nvSpPr>
          <p:cNvPr id="3076" name="Rectangle 4"/>
          <p:cNvSpPr>
            <a:spLocks noGrp="1" noChangeArrowheads="1"/>
          </p:cNvSpPr>
          <p:nvPr>
            <p:ph type="ctrTitle"/>
          </p:nvPr>
        </p:nvSpPr>
        <p:spPr>
          <a:xfrm>
            <a:off x="4068531" y="2204864"/>
            <a:ext cx="4751942" cy="1800200"/>
          </a:xfrm>
          <a:prstGeom prst="rect">
            <a:avLst/>
          </a:prstGeom>
        </p:spPr>
        <p:txBody>
          <a:bodyPr lIns="0" tIns="0" rIns="0" bIns="0"/>
          <a:lstStyle>
            <a:lvl1pPr marL="0" algn="r">
              <a:lnSpc>
                <a:spcPct val="110000"/>
              </a:lnSpc>
              <a:defRPr sz="3000">
                <a:solidFill>
                  <a:srgbClr val="164194"/>
                </a:solidFill>
              </a:defRPr>
            </a:lvl1pPr>
          </a:lstStyle>
          <a:p>
            <a:pPr lvl="0"/>
            <a:endParaRPr lang="en-GB" altLang="en-US" noProof="0" dirty="0" smtClean="0"/>
          </a:p>
        </p:txBody>
      </p:sp>
      <p:sp>
        <p:nvSpPr>
          <p:cNvPr id="3077" name="Rectangle 5"/>
          <p:cNvSpPr>
            <a:spLocks noGrp="1" noChangeArrowheads="1"/>
          </p:cNvSpPr>
          <p:nvPr>
            <p:ph type="subTitle" idx="1"/>
          </p:nvPr>
        </p:nvSpPr>
        <p:spPr>
          <a:xfrm>
            <a:off x="4067945" y="4149080"/>
            <a:ext cx="4752547" cy="1080120"/>
          </a:xfrm>
          <a:prstGeom prst="rect">
            <a:avLst/>
          </a:prstGeom>
        </p:spPr>
        <p:txBody>
          <a:bodyPr lIns="0" tIns="0" bIns="0"/>
          <a:lstStyle>
            <a:lvl1pPr marL="0" indent="0" algn="r">
              <a:lnSpc>
                <a:spcPct val="110000"/>
              </a:lnSpc>
              <a:spcBef>
                <a:spcPts val="0"/>
              </a:spcBef>
              <a:buFontTx/>
              <a:buNone/>
              <a:defRPr sz="2400" b="1" i="0">
                <a:solidFill>
                  <a:srgbClr val="164194"/>
                </a:solidFill>
              </a:defRPr>
            </a:lvl1pPr>
          </a:lstStyle>
          <a:p>
            <a:pPr lvl="0"/>
            <a:r>
              <a:rPr lang="en-US" altLang="en-US" noProof="0" dirty="0" smtClean="0"/>
              <a:t>Click to edit Master subtitle style</a:t>
            </a:r>
            <a:endParaRPr lang="en-GB" altLang="en-US" noProof="0" dirty="0" smtClean="0"/>
          </a:p>
        </p:txBody>
      </p:sp>
      <p:sp>
        <p:nvSpPr>
          <p:cNvPr id="14" name="Title 1"/>
          <p:cNvSpPr txBox="1">
            <a:spLocks/>
          </p:cNvSpPr>
          <p:nvPr userDrawn="1"/>
        </p:nvSpPr>
        <p:spPr>
          <a:xfrm>
            <a:off x="251521" y="332656"/>
            <a:ext cx="8568630" cy="1800200"/>
          </a:xfrm>
          <a:prstGeom prst="rect">
            <a:avLst/>
          </a:prstGeom>
        </p:spPr>
        <p:txBody>
          <a:bodyPr lIns="0" tIns="46800" rIns="0"/>
          <a:lstStyle>
            <a:lvl1pPr algn="r" rtl="0" eaLnBrk="0" fontAlgn="base" hangingPunct="0">
              <a:spcBef>
                <a:spcPct val="0"/>
              </a:spcBef>
              <a:spcAft>
                <a:spcPct val="0"/>
              </a:spcAft>
              <a:defRPr sz="2800" b="1">
                <a:solidFill>
                  <a:srgbClr val="004494"/>
                </a:solidFill>
                <a:latin typeface="Verdana"/>
                <a:ea typeface="MS PGothic" pitchFamily="34" charset="-128"/>
                <a:cs typeface="ＭＳ Ｐゴシック" charset="0"/>
              </a:defRPr>
            </a:lvl1pPr>
            <a:lvl2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2pPr>
            <a:lvl3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3pPr>
            <a:lvl4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4pPr>
            <a:lvl5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5pPr>
            <a:lvl6pPr marL="815975" algn="l" rtl="0" fontAlgn="base">
              <a:spcBef>
                <a:spcPct val="0"/>
              </a:spcBef>
              <a:spcAft>
                <a:spcPct val="0"/>
              </a:spcAft>
              <a:defRPr sz="3000" b="1">
                <a:solidFill>
                  <a:srgbClr val="0F5494"/>
                </a:solidFill>
                <a:latin typeface="Verdana" charset="0"/>
                <a:ea typeface="ＭＳ Ｐゴシック" charset="0"/>
              </a:defRPr>
            </a:lvl6pPr>
            <a:lvl7pPr marL="1273175" algn="l" rtl="0" fontAlgn="base">
              <a:spcBef>
                <a:spcPct val="0"/>
              </a:spcBef>
              <a:spcAft>
                <a:spcPct val="0"/>
              </a:spcAft>
              <a:defRPr sz="3000" b="1">
                <a:solidFill>
                  <a:srgbClr val="0F5494"/>
                </a:solidFill>
                <a:latin typeface="Verdana" charset="0"/>
                <a:ea typeface="ＭＳ Ｐゴシック" charset="0"/>
              </a:defRPr>
            </a:lvl7pPr>
            <a:lvl8pPr marL="1730375" algn="l" rtl="0" fontAlgn="base">
              <a:spcBef>
                <a:spcPct val="0"/>
              </a:spcBef>
              <a:spcAft>
                <a:spcPct val="0"/>
              </a:spcAft>
              <a:defRPr sz="3000" b="1">
                <a:solidFill>
                  <a:srgbClr val="0F5494"/>
                </a:solidFill>
                <a:latin typeface="Verdana" charset="0"/>
                <a:ea typeface="ＭＳ Ｐゴシック" charset="0"/>
              </a:defRPr>
            </a:lvl8pPr>
            <a:lvl9pPr marL="2187575" algn="l" rtl="0" fontAlgn="base">
              <a:spcBef>
                <a:spcPct val="0"/>
              </a:spcBef>
              <a:spcAft>
                <a:spcPct val="0"/>
              </a:spcAft>
              <a:defRPr sz="3000" b="1">
                <a:solidFill>
                  <a:srgbClr val="0F5494"/>
                </a:solidFill>
                <a:latin typeface="Verdana" charset="0"/>
                <a:ea typeface="ＭＳ Ｐゴシック" charset="0"/>
              </a:defRPr>
            </a:lvl9pPr>
          </a:lstStyle>
          <a:p>
            <a:pPr marL="0" marR="0" lvl="0" indent="0" algn="r" defTabSz="914400" rtl="0" eaLnBrk="0" fontAlgn="base" latinLnBrk="0" hangingPunct="0">
              <a:lnSpc>
                <a:spcPts val="34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rgbClr val="004494"/>
                </a:solidFill>
                <a:effectLst/>
                <a:uLnTx/>
                <a:uFillTx/>
                <a:latin typeface="Verdana"/>
                <a:ea typeface="MS PGothic" pitchFamily="34" charset="-128"/>
              </a:rPr>
              <a:t>The European Commission’s</a:t>
            </a:r>
          </a:p>
          <a:p>
            <a:pPr marL="0" marR="0" lvl="0" indent="0" algn="r" defTabSz="914400" rtl="0" eaLnBrk="0" fontAlgn="base" latinLnBrk="0" hangingPunct="0">
              <a:lnSpc>
                <a:spcPts val="34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rgbClr val="004494"/>
                </a:solidFill>
                <a:effectLst/>
                <a:uLnTx/>
                <a:uFillTx/>
                <a:latin typeface="Verdana"/>
                <a:ea typeface="MS PGothic" pitchFamily="34" charset="-128"/>
              </a:rPr>
              <a:t>science and knowledge service</a:t>
            </a:r>
          </a:p>
          <a:p>
            <a:pPr marL="0" marR="0" lvl="0" indent="0" algn="r" defTabSz="914400" rtl="0" eaLnBrk="0" fontAlgn="base" latinLnBrk="0" hangingPunct="0">
              <a:lnSpc>
                <a:spcPct val="2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004494"/>
                </a:solidFill>
                <a:effectLst/>
                <a:uLnTx/>
                <a:uFillTx/>
                <a:latin typeface="Verdana"/>
                <a:ea typeface="MS PGothic" pitchFamily="34" charset="-128"/>
              </a:rPr>
              <a:t>Joint Research Centre</a:t>
            </a:r>
          </a:p>
        </p:txBody>
      </p:sp>
      <p:pic>
        <p:nvPicPr>
          <p:cNvPr id="18" name="Picture 17" descr="EC-logo_JRC_horizonatal_EN-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7806" y="6021288"/>
            <a:ext cx="2648691" cy="870842"/>
          </a:xfrm>
          <a:prstGeom prst="rect">
            <a:avLst/>
          </a:prstGeom>
        </p:spPr>
      </p:pic>
      <p:sp>
        <p:nvSpPr>
          <p:cNvPr id="21" name="Content Placeholder 2"/>
          <p:cNvSpPr>
            <a:spLocks noGrp="1"/>
          </p:cNvSpPr>
          <p:nvPr>
            <p:ph idx="10"/>
          </p:nvPr>
        </p:nvSpPr>
        <p:spPr>
          <a:xfrm>
            <a:off x="4067945" y="5373216"/>
            <a:ext cx="4752547" cy="648072"/>
          </a:xfrm>
          <a:prstGeom prst="rect">
            <a:avLst/>
          </a:prstGeom>
        </p:spPr>
        <p:txBody>
          <a:bodyPr lIns="0" rIns="0" bIns="360000" anchor="b"/>
          <a:lstStyle>
            <a:lvl1pPr marL="0" indent="0" algn="r">
              <a:buClr>
                <a:srgbClr val="1E4494"/>
              </a:buClr>
              <a:buFont typeface="Arial" panose="020B0604020202020204" pitchFamily="34" charset="0"/>
              <a:buNone/>
              <a:defRPr sz="1600" b="1"/>
            </a:lvl1pPr>
            <a:lvl2pPr marL="228600" indent="-228600" algn="r">
              <a:buClr>
                <a:srgbClr val="1E4494"/>
              </a:buClr>
              <a:buFont typeface="Arial" panose="020B0604020202020204" pitchFamily="34" charset="0"/>
              <a:buChar char="•"/>
              <a:defRPr sz="1600"/>
            </a:lvl2pPr>
            <a:lvl3pPr marL="457200" indent="-228600" algn="r">
              <a:buClr>
                <a:srgbClr val="1E4494"/>
              </a:buClr>
              <a:buFont typeface="Arial" panose="020B0604020202020204" pitchFamily="34" charset="0"/>
              <a:buChar char="•"/>
              <a:defRPr/>
            </a:lvl3pPr>
            <a:lvl4pPr marL="685800" indent="-228600" algn="r">
              <a:buClr>
                <a:srgbClr val="1E4494"/>
              </a:buClr>
              <a:buFont typeface="Arial" panose="020B0604020202020204" pitchFamily="34" charset="0"/>
              <a:buChar char="•"/>
              <a:defRPr/>
            </a:lvl4pPr>
            <a:lvl5pPr marL="914400" indent="-228600" algn="r">
              <a:buClr>
                <a:srgbClr val="1E4494"/>
              </a:buClr>
              <a:buFont typeface="Arial" panose="020B0604020202020204" pitchFamily="34" charset="0"/>
              <a:buChar char="•"/>
              <a:defRPr/>
            </a:lvl5pPr>
          </a:lstStyle>
          <a:p>
            <a:pPr lvl="0"/>
            <a:r>
              <a:rPr lang="en-US" dirty="0" smtClean="0"/>
              <a:t>Click to edit Master text styles</a:t>
            </a:r>
          </a:p>
        </p:txBody>
      </p:sp>
    </p:spTree>
    <p:extLst>
      <p:ext uri="{BB962C8B-B14F-4D97-AF65-F5344CB8AC3E}">
        <p14:creationId xmlns:p14="http://schemas.microsoft.com/office/powerpoint/2010/main" val="44229035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1"/>
            <a:ext cx="9144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5" name="Rectangle 4"/>
          <p:cNvSpPr/>
          <p:nvPr userDrawn="1"/>
        </p:nvSpPr>
        <p:spPr>
          <a:xfrm>
            <a:off x="0" y="1078173"/>
            <a:ext cx="9144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1700" y="258042"/>
            <a:ext cx="1244845" cy="1152460"/>
          </a:xfrm>
          <a:prstGeom prst="rect">
            <a:avLst/>
          </a:prstGeom>
        </p:spPr>
      </p:pic>
      <p:sp>
        <p:nvSpPr>
          <p:cNvPr id="6" name="Title 1"/>
          <p:cNvSpPr>
            <a:spLocks noGrp="1"/>
          </p:cNvSpPr>
          <p:nvPr>
            <p:ph type="ctrTitle"/>
          </p:nvPr>
        </p:nvSpPr>
        <p:spPr>
          <a:xfrm>
            <a:off x="803513" y="1992573"/>
            <a:ext cx="7548918" cy="2149523"/>
          </a:xfrm>
        </p:spPr>
        <p:txBody>
          <a:bodyPr wrap="none" anchor="t">
            <a:noAutofit/>
          </a:bodyPr>
          <a:lstStyle>
            <a:lvl1pPr algn="l">
              <a:defRPr sz="4500" b="0">
                <a:solidFill>
                  <a:schemeClr val="bg1"/>
                </a:solidFill>
              </a:defRPr>
            </a:lvl1pPr>
          </a:lstStyle>
          <a:p>
            <a:r>
              <a:rPr lang="en-US" dirty="0" smtClean="0"/>
              <a:t>Click to edit Master title style</a:t>
            </a:r>
            <a:endParaRPr lang="en-GB" dirty="0"/>
          </a:p>
        </p:txBody>
      </p:sp>
      <p:cxnSp>
        <p:nvCxnSpPr>
          <p:cNvPr id="7" name="Straight Connector 6"/>
          <p:cNvCxnSpPr/>
          <p:nvPr userDrawn="1"/>
        </p:nvCxnSpPr>
        <p:spPr>
          <a:xfrm>
            <a:off x="628650" y="1978926"/>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4305869" y="6619164"/>
            <a:ext cx="530557"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17" name="Subtitle 2"/>
          <p:cNvSpPr>
            <a:spLocks noGrp="1"/>
          </p:cNvSpPr>
          <p:nvPr>
            <p:ph type="subTitle" idx="1"/>
          </p:nvPr>
        </p:nvSpPr>
        <p:spPr>
          <a:xfrm>
            <a:off x="803513" y="4418049"/>
            <a:ext cx="7548918" cy="897754"/>
          </a:xfrm>
        </p:spPr>
        <p:txBody>
          <a:bodyPr>
            <a:noAutofit/>
          </a:bodyPr>
          <a:lstStyle>
            <a:lvl1pPr marL="0" indent="0" algn="l">
              <a:buNone/>
              <a:defRPr sz="2100" i="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GB" dirty="0"/>
          </a:p>
        </p:txBody>
      </p:sp>
      <p:sp>
        <p:nvSpPr>
          <p:cNvPr id="19" name="Text Placeholder 18"/>
          <p:cNvSpPr>
            <a:spLocks noGrp="1"/>
          </p:cNvSpPr>
          <p:nvPr>
            <p:ph type="body" sz="quarter" idx="13"/>
          </p:nvPr>
        </p:nvSpPr>
        <p:spPr>
          <a:xfrm>
            <a:off x="4572000" y="5557903"/>
            <a:ext cx="3780235" cy="528998"/>
          </a:xfrm>
        </p:spPr>
        <p:txBody>
          <a:bodyPr>
            <a:noAutofit/>
          </a:bodyPr>
          <a:lstStyle>
            <a:lvl1pPr marL="0" indent="0" algn="r">
              <a:buFontTx/>
              <a:buNone/>
              <a:defRPr sz="1650" i="1">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335099565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2"/>
            <a:ext cx="9144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570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807760" y="1122363"/>
            <a:ext cx="7617223" cy="1240348"/>
          </a:xfrm>
        </p:spPr>
        <p:txBody>
          <a:bodyPr anchor="b">
            <a:noAutofit/>
          </a:bodyPr>
          <a:lstStyle>
            <a:lvl1pPr algn="l">
              <a:defRPr sz="4500">
                <a:solidFill>
                  <a:schemeClr val="tx2"/>
                </a:solidFill>
              </a:defRPr>
            </a:lvl1pPr>
          </a:lstStyle>
          <a:p>
            <a:r>
              <a:rPr lang="en-US" dirty="0" smtClean="0"/>
              <a:t>Click to edit Master title style</a:t>
            </a:r>
            <a:endParaRPr lang="en-GB" dirty="0"/>
          </a:p>
        </p:txBody>
      </p:sp>
      <p:cxnSp>
        <p:nvCxnSpPr>
          <p:cNvPr id="13" name="Straight Connector 12"/>
          <p:cNvCxnSpPr/>
          <p:nvPr userDrawn="1"/>
        </p:nvCxnSpPr>
        <p:spPr>
          <a:xfrm>
            <a:off x="628650" y="1"/>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628651" y="4160827"/>
            <a:ext cx="8167079" cy="1620145"/>
          </a:xfrm>
        </p:spPr>
        <p:txBody>
          <a:bodyPr>
            <a:noAutofit/>
          </a:bodyPr>
          <a:lstStyle>
            <a:lvl1pPr marL="0" indent="0" algn="l">
              <a:buNone/>
              <a:defRPr sz="10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GB" dirty="0"/>
          </a:p>
        </p:txBody>
      </p:sp>
    </p:spTree>
    <p:extLst>
      <p:ext uri="{BB962C8B-B14F-4D97-AF65-F5344CB8AC3E}">
        <p14:creationId xmlns:p14="http://schemas.microsoft.com/office/powerpoint/2010/main" val="26491635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49" y="1825626"/>
            <a:ext cx="3996000" cy="3906435"/>
          </a:xfrm>
        </p:spPr>
        <p:txBody>
          <a:bodyPr>
            <a:noAutofit/>
          </a:bodyPr>
          <a:lstStyle>
            <a:lvl3pPr>
              <a:spcBef>
                <a:spcPts val="0"/>
              </a:spcBef>
              <a:defRPr/>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801688" y="1825626"/>
            <a:ext cx="3996000" cy="3906435"/>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F46C79FD-C571-418B-AB0F-5EE936C85276}" type="slidenum">
              <a:rPr lang="en-GB" b="0" smtClean="0">
                <a:solidFill>
                  <a:srgbClr val="4D4D4D">
                    <a:tint val="75000"/>
                  </a:srgbClr>
                </a:solidFill>
                <a:latin typeface="Arial"/>
              </a:rPr>
              <a:pPr defTabSz="685800" fontAlgn="auto">
                <a:spcBef>
                  <a:spcPts val="0"/>
                </a:spcBef>
                <a:spcAft>
                  <a:spcPts val="0"/>
                </a:spcAft>
              </a:pPr>
              <a:t>‹#›</a:t>
            </a:fld>
            <a:endParaRPr lang="en-GB" b="0">
              <a:solidFill>
                <a:srgbClr val="4D4D4D">
                  <a:tint val="75000"/>
                </a:srgbClr>
              </a:solidFill>
              <a:latin typeface="Arial"/>
            </a:endParaRPr>
          </a:p>
        </p:txBody>
      </p:sp>
      <p:cxnSp>
        <p:nvCxnSpPr>
          <p:cNvPr id="10" name="Straight Connector 9"/>
          <p:cNvCxnSpPr/>
          <p:nvPr userDrawn="1"/>
        </p:nvCxnSpPr>
        <p:spPr>
          <a:xfrm flipH="1">
            <a:off x="62865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728042" y="482861"/>
            <a:ext cx="78867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2150584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49" y="1825626"/>
            <a:ext cx="2518867" cy="3763134"/>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noAutofit/>
          </a:bodyPr>
          <a:lstStyle/>
          <a:p>
            <a:pPr defTabSz="685800" fontAlgn="auto">
              <a:spcBef>
                <a:spcPts val="0"/>
              </a:spcBef>
              <a:spcAft>
                <a:spcPts val="0"/>
              </a:spcAft>
            </a:pPr>
            <a:fld id="{F46C79FD-C571-418B-AB0F-5EE936C85276}" type="slidenum">
              <a:rPr lang="en-GB" b="0" smtClean="0">
                <a:solidFill>
                  <a:srgbClr val="4D4D4D">
                    <a:tint val="75000"/>
                  </a:srgbClr>
                </a:solidFill>
                <a:latin typeface="Arial"/>
              </a:rPr>
              <a:pPr defTabSz="685800" fontAlgn="auto">
                <a:spcBef>
                  <a:spcPts val="0"/>
                </a:spcBef>
                <a:spcAft>
                  <a:spcPts val="0"/>
                </a:spcAft>
              </a:pPr>
              <a:t>‹#›</a:t>
            </a:fld>
            <a:endParaRPr lang="en-GB" b="0">
              <a:solidFill>
                <a:srgbClr val="4D4D4D">
                  <a:tint val="75000"/>
                </a:srgbClr>
              </a:solidFill>
              <a:latin typeface="Arial"/>
            </a:endParaRPr>
          </a:p>
        </p:txBody>
      </p:sp>
      <p:sp>
        <p:nvSpPr>
          <p:cNvPr id="9" name="Content Placeholder 2"/>
          <p:cNvSpPr>
            <a:spLocks noGrp="1"/>
          </p:cNvSpPr>
          <p:nvPr>
            <p:ph sz="half" idx="13"/>
          </p:nvPr>
        </p:nvSpPr>
        <p:spPr>
          <a:xfrm>
            <a:off x="3453735" y="1825625"/>
            <a:ext cx="2518867" cy="3763134"/>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Content Placeholder 2"/>
          <p:cNvSpPr>
            <a:spLocks noGrp="1"/>
          </p:cNvSpPr>
          <p:nvPr>
            <p:ph sz="half" idx="14"/>
          </p:nvPr>
        </p:nvSpPr>
        <p:spPr>
          <a:xfrm>
            <a:off x="6278821" y="1825625"/>
            <a:ext cx="2518867" cy="3763134"/>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12" name="Straight Connector 11"/>
          <p:cNvCxnSpPr/>
          <p:nvPr userDrawn="1"/>
        </p:nvCxnSpPr>
        <p:spPr>
          <a:xfrm flipH="1">
            <a:off x="62865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728042" y="482861"/>
            <a:ext cx="78867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1928181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wrap="square" anchor="b">
            <a:noAutofit/>
          </a:bodyPr>
          <a:lstStyle>
            <a:lvl1pPr marL="0" indent="0">
              <a:buNone/>
              <a:defRPr sz="21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Edit Master text styles</a:t>
            </a:r>
          </a:p>
        </p:txBody>
      </p:sp>
      <p:sp>
        <p:nvSpPr>
          <p:cNvPr id="4" name="Content Placeholder 3"/>
          <p:cNvSpPr>
            <a:spLocks noGrp="1"/>
          </p:cNvSpPr>
          <p:nvPr>
            <p:ph sz="half" idx="2"/>
          </p:nvPr>
        </p:nvSpPr>
        <p:spPr>
          <a:xfrm>
            <a:off x="629842" y="2505076"/>
            <a:ext cx="3868340" cy="3097331"/>
          </a:xfrm>
        </p:spPr>
        <p:txBody>
          <a:bodyPr wrap="square">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29150" y="1681163"/>
            <a:ext cx="3887391" cy="823912"/>
          </a:xfrm>
          <a:noFill/>
        </p:spPr>
        <p:txBody>
          <a:bodyPr wrap="square" anchor="b">
            <a:noAutofit/>
          </a:bodyPr>
          <a:lstStyle>
            <a:lvl1pPr marL="0" indent="0">
              <a:buNone/>
              <a:defRPr sz="21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Edit Master text styles</a:t>
            </a:r>
          </a:p>
        </p:txBody>
      </p:sp>
      <p:sp>
        <p:nvSpPr>
          <p:cNvPr id="6" name="Content Placeholder 5"/>
          <p:cNvSpPr>
            <a:spLocks noGrp="1"/>
          </p:cNvSpPr>
          <p:nvPr>
            <p:ph sz="quarter" idx="4"/>
          </p:nvPr>
        </p:nvSpPr>
        <p:spPr>
          <a:xfrm>
            <a:off x="4629150" y="2505076"/>
            <a:ext cx="3887391" cy="3097331"/>
          </a:xfrm>
        </p:spPr>
        <p:txBody>
          <a:bodyPr wrap="square">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Slide Number Placeholder 8"/>
          <p:cNvSpPr>
            <a:spLocks noGrp="1"/>
          </p:cNvSpPr>
          <p:nvPr>
            <p:ph type="sldNum" sz="quarter" idx="12"/>
          </p:nvPr>
        </p:nvSpPr>
        <p:spPr/>
        <p:txBody>
          <a:bodyPr>
            <a:noAutofit/>
          </a:bodyPr>
          <a:lstStyle/>
          <a:p>
            <a:pPr defTabSz="685800" fontAlgn="auto">
              <a:spcBef>
                <a:spcPts val="0"/>
              </a:spcBef>
              <a:spcAft>
                <a:spcPts val="0"/>
              </a:spcAft>
            </a:pPr>
            <a:fld id="{F46C79FD-C571-418B-AB0F-5EE936C85276}" type="slidenum">
              <a:rPr lang="en-GB" b="0" smtClean="0">
                <a:solidFill>
                  <a:srgbClr val="4D4D4D">
                    <a:tint val="75000"/>
                  </a:srgbClr>
                </a:solidFill>
                <a:latin typeface="Arial"/>
              </a:rPr>
              <a:pPr defTabSz="685800" fontAlgn="auto">
                <a:spcBef>
                  <a:spcPts val="0"/>
                </a:spcBef>
                <a:spcAft>
                  <a:spcPts val="0"/>
                </a:spcAft>
              </a:pPr>
              <a:t>‹#›</a:t>
            </a:fld>
            <a:endParaRPr lang="en-GB" b="0">
              <a:solidFill>
                <a:srgbClr val="4D4D4D">
                  <a:tint val="75000"/>
                </a:srgbClr>
              </a:solidFill>
              <a:latin typeface="Arial"/>
            </a:endParaRPr>
          </a:p>
        </p:txBody>
      </p:sp>
      <p:cxnSp>
        <p:nvCxnSpPr>
          <p:cNvPr id="12" name="Straight Connector 11"/>
          <p:cNvCxnSpPr/>
          <p:nvPr userDrawn="1"/>
        </p:nvCxnSpPr>
        <p:spPr>
          <a:xfrm flipH="1">
            <a:off x="62865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728042" y="482861"/>
            <a:ext cx="78867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1528778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defTabSz="685800" fontAlgn="auto">
              <a:spcBef>
                <a:spcPts val="0"/>
              </a:spcBef>
              <a:spcAft>
                <a:spcPts val="0"/>
              </a:spcAft>
            </a:pPr>
            <a:fld id="{F46C79FD-C571-418B-AB0F-5EE936C85276}" type="slidenum">
              <a:rPr lang="en-GB" b="0" smtClean="0">
                <a:solidFill>
                  <a:srgbClr val="4D4D4D">
                    <a:tint val="75000"/>
                  </a:srgbClr>
                </a:solidFill>
                <a:latin typeface="Arial"/>
              </a:rPr>
              <a:pPr defTabSz="685800" fontAlgn="auto">
                <a:spcBef>
                  <a:spcPts val="0"/>
                </a:spcBef>
                <a:spcAft>
                  <a:spcPts val="0"/>
                </a:spcAft>
              </a:pPr>
              <a:t>‹#›</a:t>
            </a:fld>
            <a:endParaRPr lang="en-GB" b="0">
              <a:solidFill>
                <a:srgbClr val="4D4D4D">
                  <a:tint val="75000"/>
                </a:srgbClr>
              </a:solidFill>
              <a:latin typeface="Arial"/>
            </a:endParaRPr>
          </a:p>
        </p:txBody>
      </p:sp>
      <p:cxnSp>
        <p:nvCxnSpPr>
          <p:cNvPr id="8" name="Straight Connector 7"/>
          <p:cNvCxnSpPr/>
          <p:nvPr userDrawn="1"/>
        </p:nvCxnSpPr>
        <p:spPr>
          <a:xfrm flipH="1">
            <a:off x="628650" y="1"/>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728042" y="482861"/>
            <a:ext cx="78867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2024940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44726" y="-59635"/>
            <a:ext cx="4616726" cy="6983896"/>
          </a:xfrm>
          <a:solidFill>
            <a:schemeClr val="bg2"/>
          </a:solidFill>
          <a:ln w="28575">
            <a:solidFill>
              <a:schemeClr val="accent5"/>
            </a:solidFill>
          </a:ln>
        </p:spPr>
        <p:txBody>
          <a:bodyPr/>
          <a:lstStyle/>
          <a:p>
            <a:endParaRPr lang="en-GB" dirty="0"/>
          </a:p>
        </p:txBody>
      </p:sp>
      <p:sp>
        <p:nvSpPr>
          <p:cNvPr id="10" name="Rectangle 9"/>
          <p:cNvSpPr/>
          <p:nvPr userDrawn="1"/>
        </p:nvSpPr>
        <p:spPr>
          <a:xfrm>
            <a:off x="2410536" y="1992574"/>
            <a:ext cx="641274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14586" y="743803"/>
            <a:ext cx="408692" cy="544923"/>
          </a:xfrm>
          <a:prstGeom prst="rect">
            <a:avLst/>
          </a:prstGeom>
        </p:spPr>
      </p:pic>
      <p:sp>
        <p:nvSpPr>
          <p:cNvPr id="3" name="Content Placeholder 2"/>
          <p:cNvSpPr>
            <a:spLocks noGrp="1"/>
          </p:cNvSpPr>
          <p:nvPr>
            <p:ph idx="1"/>
          </p:nvPr>
        </p:nvSpPr>
        <p:spPr>
          <a:xfrm>
            <a:off x="2653748" y="1992573"/>
            <a:ext cx="616953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dirty="0" smtClean="0"/>
              <a:t>Edit Master text styles</a:t>
            </a:r>
          </a:p>
        </p:txBody>
      </p:sp>
    </p:spTree>
    <p:extLst>
      <p:ext uri="{BB962C8B-B14F-4D97-AF65-F5344CB8AC3E}">
        <p14:creationId xmlns:p14="http://schemas.microsoft.com/office/powerpoint/2010/main" val="336276511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2792" y="1825626"/>
            <a:ext cx="3695131" cy="3769957"/>
          </a:xfrm>
        </p:spPr>
        <p:txBody>
          <a:bodyPr>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F46C79FD-C571-418B-AB0F-5EE936C85276}" type="slidenum">
              <a:rPr lang="en-GB" b="0" smtClean="0">
                <a:solidFill>
                  <a:srgbClr val="4D4D4D">
                    <a:tint val="75000"/>
                  </a:srgbClr>
                </a:solidFill>
                <a:latin typeface="Arial"/>
              </a:rPr>
              <a:pPr defTabSz="685800" fontAlgn="auto">
                <a:spcBef>
                  <a:spcPts val="0"/>
                </a:spcBef>
                <a:spcAft>
                  <a:spcPts val="0"/>
                </a:spcAft>
              </a:pPr>
              <a:t>‹#›</a:t>
            </a:fld>
            <a:endParaRPr lang="en-GB" b="0">
              <a:solidFill>
                <a:srgbClr val="4D4D4D">
                  <a:tint val="75000"/>
                </a:srgbClr>
              </a:solidFill>
              <a:latin typeface="Arial"/>
            </a:endParaRPr>
          </a:p>
        </p:txBody>
      </p:sp>
      <p:sp>
        <p:nvSpPr>
          <p:cNvPr id="10" name="Title Placeholder 1"/>
          <p:cNvSpPr>
            <a:spLocks noGrp="1"/>
          </p:cNvSpPr>
          <p:nvPr>
            <p:ph type="title"/>
          </p:nvPr>
        </p:nvSpPr>
        <p:spPr>
          <a:xfrm>
            <a:off x="5112792" y="482861"/>
            <a:ext cx="350195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7" name="Picture Placeholder 4"/>
          <p:cNvSpPr>
            <a:spLocks noGrp="1"/>
          </p:cNvSpPr>
          <p:nvPr>
            <p:ph type="pic" sz="quarter" idx="13"/>
          </p:nvPr>
        </p:nvSpPr>
        <p:spPr>
          <a:xfrm>
            <a:off x="-34787" y="-46383"/>
            <a:ext cx="4606787" cy="6964017"/>
          </a:xfrm>
          <a:solidFill>
            <a:schemeClr val="bg2"/>
          </a:solidFill>
          <a:ln w="28575">
            <a:solidFill>
              <a:schemeClr val="accent5"/>
            </a:solidFill>
          </a:ln>
        </p:spPr>
        <p:txBody>
          <a:bodyPr/>
          <a:lstStyle/>
          <a:p>
            <a:endParaRPr lang="en-GB" dirty="0"/>
          </a:p>
        </p:txBody>
      </p:sp>
    </p:spTree>
    <p:extLst>
      <p:ext uri="{BB962C8B-B14F-4D97-AF65-F5344CB8AC3E}">
        <p14:creationId xmlns:p14="http://schemas.microsoft.com/office/powerpoint/2010/main" val="160492128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82861"/>
            <a:ext cx="7886700" cy="782357"/>
          </a:xfrm>
          <a:prstGeom prst="rect">
            <a:avLst/>
          </a:prstGeom>
        </p:spPr>
        <p:txBody>
          <a:bodyPr vert="horz" lIns="91440" tIns="45720" rIns="91440" bIns="0" rtlCol="0" anchor="b"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28650" y="1825625"/>
            <a:ext cx="7886700" cy="3881904"/>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628650" y="6131287"/>
            <a:ext cx="2057400" cy="365125"/>
          </a:xfrm>
          <a:prstGeom prst="rect">
            <a:avLst/>
          </a:prstGeom>
        </p:spPr>
        <p:txBody>
          <a:bodyPr vert="horz" lIns="91440" tIns="45720" rIns="91440" bIns="45720" rtlCol="0" anchor="ctr">
            <a:noAutofit/>
          </a:bodyPr>
          <a:lstStyle>
            <a:lvl1pPr algn="l">
              <a:defRPr sz="900">
                <a:solidFill>
                  <a:schemeClr val="tx1">
                    <a:tint val="75000"/>
                  </a:schemeClr>
                </a:solidFill>
              </a:defRPr>
            </a:lvl1pPr>
          </a:lstStyle>
          <a:p>
            <a:pPr defTabSz="685800" fontAlgn="auto">
              <a:spcBef>
                <a:spcPts val="0"/>
              </a:spcBef>
              <a:spcAft>
                <a:spcPts val="0"/>
              </a:spcAft>
            </a:pPr>
            <a:fld id="{F46C79FD-C571-418B-AB0F-5EE936C85276}" type="slidenum">
              <a:rPr lang="en-GB" b="0" smtClean="0">
                <a:solidFill>
                  <a:srgbClr val="4D4D4D">
                    <a:tint val="75000"/>
                  </a:srgbClr>
                </a:solidFill>
                <a:latin typeface="Arial"/>
              </a:rPr>
              <a:pPr defTabSz="685800" fontAlgn="auto">
                <a:spcBef>
                  <a:spcPts val="0"/>
                </a:spcBef>
                <a:spcAft>
                  <a:spcPts val="0"/>
                </a:spcAft>
              </a:pPr>
              <a:t>‹#›</a:t>
            </a:fld>
            <a:endParaRPr lang="en-GB" b="0" dirty="0">
              <a:solidFill>
                <a:srgbClr val="4D4D4D">
                  <a:tint val="75000"/>
                </a:srgbClr>
              </a:solidFill>
              <a:latin typeface="Arial"/>
            </a:endParaRPr>
          </a:p>
        </p:txBody>
      </p:sp>
      <p:pic>
        <p:nvPicPr>
          <p:cNvPr id="7" name="Picture 6"/>
          <p:cNvPicPr>
            <a:picLocks noChangeAspect="1"/>
          </p:cNvPicPr>
          <p:nvPr userDrawn="1"/>
        </p:nvPicPr>
        <p:blipFill>
          <a:blip r:embed="rId41" cstate="print">
            <a:extLst>
              <a:ext uri="{28A0092B-C50C-407E-A947-70E740481C1C}">
                <a14:useLocalDpi xmlns:a14="http://schemas.microsoft.com/office/drawing/2010/main"/>
              </a:ext>
            </a:extLst>
          </a:blip>
          <a:stretch>
            <a:fillRect/>
          </a:stretch>
        </p:blipFill>
        <p:spPr>
          <a:xfrm>
            <a:off x="7525389" y="6045989"/>
            <a:ext cx="1286800" cy="450423"/>
          </a:xfrm>
          <a:prstGeom prst="rect">
            <a:avLst/>
          </a:prstGeom>
        </p:spPr>
      </p:pic>
    </p:spTree>
    <p:extLst>
      <p:ext uri="{BB962C8B-B14F-4D97-AF65-F5344CB8AC3E}">
        <p14:creationId xmlns:p14="http://schemas.microsoft.com/office/powerpoint/2010/main" val="3816309974"/>
      </p:ext>
    </p:extLst>
  </p:cSld>
  <p:clrMap bg1="lt1" tx1="dk1" bg2="lt2" tx2="dk2" accent1="accent1" accent2="accent2" accent3="accent3" accent4="accent4" accent5="accent5" accent6="accent6" hlink="hlink" folHlink="folHlink"/>
  <p:sldLayoutIdLst>
    <p:sldLayoutId id="2147483888"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65" r:id="rId17"/>
    <p:sldLayoutId id="2147483868" r:id="rId18"/>
    <p:sldLayoutId id="2147483827" r:id="rId19"/>
    <p:sldLayoutId id="2147483828" r:id="rId20"/>
    <p:sldLayoutId id="2147483830" r:id="rId21"/>
    <p:sldLayoutId id="2147483831" r:id="rId22"/>
    <p:sldLayoutId id="2147483832" r:id="rId23"/>
    <p:sldLayoutId id="2147483833" r:id="rId24"/>
    <p:sldLayoutId id="2147483808" r:id="rId25"/>
    <p:sldLayoutId id="2147483850" r:id="rId26"/>
    <p:sldLayoutId id="2147483816" r:id="rId27"/>
    <p:sldLayoutId id="2147483853" r:id="rId28"/>
    <p:sldLayoutId id="2147483854" r:id="rId29"/>
    <p:sldLayoutId id="2147483855" r:id="rId30"/>
    <p:sldLayoutId id="2147483856" r:id="rId31"/>
    <p:sldLayoutId id="2147483857" r:id="rId32"/>
    <p:sldLayoutId id="2147483858" r:id="rId33"/>
    <p:sldLayoutId id="2147483859" r:id="rId34"/>
    <p:sldLayoutId id="2147483860" r:id="rId35"/>
    <p:sldLayoutId id="2147483861" r:id="rId36"/>
    <p:sldLayoutId id="2147483862" r:id="rId37"/>
    <p:sldLayoutId id="2147483889" r:id="rId38"/>
    <p:sldLayoutId id="2147483890" r:id="rId39"/>
  </p:sldLayoutIdLst>
  <p:hf sldNum="0" hdr="0" ftr="0" dt="0"/>
  <p:txStyles>
    <p:titleStyle>
      <a:lvl1pPr algn="l" defTabSz="685800" rtl="0" eaLnBrk="1" latinLnBrk="0" hangingPunct="1">
        <a:lnSpc>
          <a:spcPct val="90000"/>
        </a:lnSpc>
        <a:spcBef>
          <a:spcPct val="0"/>
        </a:spcBef>
        <a:buNone/>
        <a:defRPr sz="3000" kern="1200">
          <a:solidFill>
            <a:schemeClr val="tx2"/>
          </a:solidFill>
          <a:latin typeface="+mj-lt"/>
          <a:ea typeface="+mj-ea"/>
          <a:cs typeface="+mj-cs"/>
        </a:defRPr>
      </a:lvl1pPr>
    </p:titleStyle>
    <p:bodyStyle>
      <a:lvl1pPr marL="171450" indent="-171450" algn="l" defTabSz="685800" rtl="0" eaLnBrk="1" latinLnBrk="0" hangingPunct="1">
        <a:lnSpc>
          <a:spcPct val="100000"/>
        </a:lnSpc>
        <a:spcBef>
          <a:spcPts val="0"/>
        </a:spcBef>
        <a:spcAft>
          <a:spcPts val="1350"/>
        </a:spcAft>
        <a:buClr>
          <a:schemeClr val="tx2"/>
        </a:buClr>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bankingsupervision.europa.eu/banking/list/who/html/index.en.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7.jpg"/><Relationship Id="rId5" Type="http://schemas.openxmlformats.org/officeDocument/2006/relationships/diagramQuickStyle" Target="../diagrams/quickStyle1.xml"/><Relationship Id="rId10" Type="http://schemas.openxmlformats.org/officeDocument/2006/relationships/image" Target="../media/image16.jpg"/><Relationship Id="rId4" Type="http://schemas.openxmlformats.org/officeDocument/2006/relationships/diagramLayout" Target="../diagrams/layout1.xml"/><Relationship Id="rId9"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twitter.com/eu_commission" TargetMode="External"/><Relationship Id="rId13" Type="http://schemas.openxmlformats.org/officeDocument/2006/relationships/image" Target="../media/image28.png"/><Relationship Id="rId18" Type="http://schemas.openxmlformats.org/officeDocument/2006/relationships/image" Target="../media/image30.png"/><Relationship Id="rId3" Type="http://schemas.openxmlformats.org/officeDocument/2006/relationships/hyperlink" Target="https://open.spotify.com/user/v7ra0as4ychfdatgcjt9nabh0?si=SEs1mANESea5kzyVy7HvDw" TargetMode="External"/><Relationship Id="rId7" Type="http://schemas.openxmlformats.org/officeDocument/2006/relationships/image" Target="../media/image25.png"/><Relationship Id="rId12" Type="http://schemas.openxmlformats.org/officeDocument/2006/relationships/image" Target="../media/image27.png"/><Relationship Id="rId17" Type="http://schemas.openxmlformats.org/officeDocument/2006/relationships/hyperlink" Target="https://www.youtube.com/user/eutube" TargetMode="External"/><Relationship Id="rId2" Type="http://schemas.openxmlformats.org/officeDocument/2006/relationships/notesSlide" Target="../notesSlides/notesSlide17.xml"/><Relationship Id="rId16" Type="http://schemas.openxmlformats.org/officeDocument/2006/relationships/hyperlink" Target="https://medium.com/@EuropeanCommission" TargetMode="External"/><Relationship Id="rId1" Type="http://schemas.openxmlformats.org/officeDocument/2006/relationships/slideLayout" Target="../slideLayouts/slideLayout2.xml"/><Relationship Id="rId6" Type="http://schemas.openxmlformats.org/officeDocument/2006/relationships/hyperlink" Target="https://europa.eu/" TargetMode="External"/><Relationship Id="rId11" Type="http://schemas.openxmlformats.org/officeDocument/2006/relationships/hyperlink" Target="https://www.linkedin.com/company/european-commission/" TargetMode="External"/><Relationship Id="rId5" Type="http://schemas.openxmlformats.org/officeDocument/2006/relationships/hyperlink" Target="https://ec.europa.eu/" TargetMode="External"/><Relationship Id="rId15" Type="http://schemas.openxmlformats.org/officeDocument/2006/relationships/image" Target="../media/image29.png"/><Relationship Id="rId10" Type="http://schemas.openxmlformats.org/officeDocument/2006/relationships/image" Target="../media/image26.png"/><Relationship Id="rId19" Type="http://schemas.openxmlformats.org/officeDocument/2006/relationships/image" Target="../media/image31.png"/><Relationship Id="rId4" Type="http://schemas.openxmlformats.org/officeDocument/2006/relationships/image" Target="../media/image24.png"/><Relationship Id="rId9" Type="http://schemas.openxmlformats.org/officeDocument/2006/relationships/hyperlink" Target="https://www.facebook.com/EuropeanCommission" TargetMode="External"/><Relationship Id="rId14" Type="http://schemas.openxmlformats.org/officeDocument/2006/relationships/hyperlink" Target="https://www.instagram.com/europeancommission/"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8.xml"/><Relationship Id="rId1" Type="http://schemas.openxmlformats.org/officeDocument/2006/relationships/slideLayout" Target="../slideLayouts/slideLayout39.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03513" y="1992574"/>
            <a:ext cx="7548918" cy="1300696"/>
          </a:xfrm>
        </p:spPr>
        <p:txBody>
          <a:bodyPr>
            <a:noAutofit/>
          </a:bodyPr>
          <a:lstStyle/>
          <a:p>
            <a:r>
              <a:rPr lang="en-GB" dirty="0" smtClean="0"/>
              <a:t>The Banking Union</a:t>
            </a:r>
            <a:endParaRPr lang="en-GB" dirty="0"/>
          </a:p>
        </p:txBody>
      </p:sp>
      <p:sp>
        <p:nvSpPr>
          <p:cNvPr id="7" name="Subtitle 6"/>
          <p:cNvSpPr>
            <a:spLocks noGrp="1"/>
          </p:cNvSpPr>
          <p:nvPr>
            <p:ph type="subTitle" idx="1"/>
          </p:nvPr>
        </p:nvSpPr>
        <p:spPr>
          <a:xfrm>
            <a:off x="803513" y="3717962"/>
            <a:ext cx="7548918" cy="897754"/>
          </a:xfrm>
        </p:spPr>
        <p:txBody>
          <a:bodyPr/>
          <a:lstStyle/>
          <a:p>
            <a:r>
              <a:rPr lang="en-GB" dirty="0" smtClean="0"/>
              <a:t>Foundations and pillars of the European response to the financial crisis</a:t>
            </a:r>
            <a:endParaRPr lang="en-GB" dirty="0"/>
          </a:p>
        </p:txBody>
      </p:sp>
      <p:sp>
        <p:nvSpPr>
          <p:cNvPr id="8" name="Text Placeholder 7"/>
          <p:cNvSpPr>
            <a:spLocks noGrp="1"/>
          </p:cNvSpPr>
          <p:nvPr>
            <p:ph type="body" sz="quarter" idx="13"/>
          </p:nvPr>
        </p:nvSpPr>
        <p:spPr>
          <a:xfrm>
            <a:off x="4572000" y="5557903"/>
            <a:ext cx="3780235" cy="875948"/>
          </a:xfrm>
        </p:spPr>
        <p:txBody>
          <a:bodyPr/>
          <a:lstStyle/>
          <a:p>
            <a:pPr>
              <a:spcAft>
                <a:spcPts val="0"/>
              </a:spcAft>
            </a:pPr>
            <a:r>
              <a:rPr lang="en-GB" dirty="0"/>
              <a:t>Giuseppina Cannas</a:t>
            </a:r>
            <a:br>
              <a:rPr lang="en-GB" dirty="0"/>
            </a:br>
            <a:r>
              <a:rPr lang="en-GB" dirty="0" smtClean="0"/>
              <a:t>European Commission – DG COMP</a:t>
            </a:r>
          </a:p>
          <a:p>
            <a:r>
              <a:rPr lang="en-GB" dirty="0" smtClean="0"/>
              <a:t>A3 – State aid strategy</a:t>
            </a:r>
            <a:endParaRPr lang="en-GB" dirty="0"/>
          </a:p>
          <a:p>
            <a:endParaRPr lang="en-GB" dirty="0"/>
          </a:p>
        </p:txBody>
      </p:sp>
    </p:spTree>
    <p:extLst>
      <p:ext uri="{BB962C8B-B14F-4D97-AF65-F5344CB8AC3E}">
        <p14:creationId xmlns:p14="http://schemas.microsoft.com/office/powerpoint/2010/main" val="2234908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363" y="2954338"/>
            <a:ext cx="8179274" cy="949325"/>
          </a:xfrm>
        </p:spPr>
        <p:txBody>
          <a:bodyPr/>
          <a:lstStyle/>
          <a:p>
            <a:pPr marL="0" indent="0" algn="ctr" fontAlgn="base">
              <a:spcBef>
                <a:spcPct val="0"/>
              </a:spcBef>
              <a:spcAft>
                <a:spcPts val="1200"/>
              </a:spcAft>
              <a:buClr>
                <a:srgbClr val="164194"/>
              </a:buClr>
              <a:buSzPct val="100000"/>
              <a:buNone/>
              <a:defRPr sz="1600"/>
            </a:pPr>
            <a:r>
              <a:rPr lang="en-US" altLang="en-US" sz="2400" b="1" dirty="0">
                <a:solidFill>
                  <a:srgbClr val="164194"/>
                </a:solidFill>
              </a:rPr>
              <a:t>F</a:t>
            </a:r>
            <a:r>
              <a:rPr lang="en-US" altLang="en-US" sz="2400" b="1" dirty="0" smtClean="0">
                <a:solidFill>
                  <a:srgbClr val="164194"/>
                </a:solidFill>
              </a:rPr>
              <a:t>irst </a:t>
            </a:r>
            <a:r>
              <a:rPr lang="en-US" altLang="en-US" sz="2400" b="1" dirty="0">
                <a:solidFill>
                  <a:srgbClr val="164194"/>
                </a:solidFill>
              </a:rPr>
              <a:t>P</a:t>
            </a:r>
            <a:r>
              <a:rPr lang="en-US" altLang="en-US" sz="2400" b="1" dirty="0" smtClean="0">
                <a:solidFill>
                  <a:srgbClr val="164194"/>
                </a:solidFill>
              </a:rPr>
              <a:t>illar</a:t>
            </a:r>
          </a:p>
          <a:p>
            <a:pPr marL="0" indent="0" algn="ctr" fontAlgn="base">
              <a:spcBef>
                <a:spcPct val="0"/>
              </a:spcBef>
              <a:spcAft>
                <a:spcPts val="1200"/>
              </a:spcAft>
              <a:buClr>
                <a:srgbClr val="164194"/>
              </a:buClr>
              <a:buSzPct val="100000"/>
              <a:buNone/>
              <a:defRPr sz="1600"/>
            </a:pPr>
            <a:r>
              <a:rPr lang="en-US" altLang="en-US" sz="2400" b="1" dirty="0" smtClean="0">
                <a:solidFill>
                  <a:srgbClr val="164194"/>
                </a:solidFill>
              </a:rPr>
              <a:t>The </a:t>
            </a:r>
            <a:r>
              <a:rPr lang="en-US" altLang="en-US" sz="2400" b="1" dirty="0">
                <a:solidFill>
                  <a:srgbClr val="164194"/>
                </a:solidFill>
              </a:rPr>
              <a:t>Single Supervisory Mechanism (SSM</a:t>
            </a:r>
            <a:r>
              <a:rPr lang="en-US" altLang="en-US" sz="2400" b="1" dirty="0" smtClean="0">
                <a:solidFill>
                  <a:srgbClr val="164194"/>
                </a:solidFill>
              </a:rPr>
              <a:t>)</a:t>
            </a:r>
            <a:endParaRPr lang="en-GB" dirty="0"/>
          </a:p>
        </p:txBody>
      </p:sp>
    </p:spTree>
    <p:extLst>
      <p:ext uri="{BB962C8B-B14F-4D97-AF65-F5344CB8AC3E}">
        <p14:creationId xmlns:p14="http://schemas.microsoft.com/office/powerpoint/2010/main" val="2316616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1067"/>
            <a:ext cx="8179274" cy="4583017"/>
          </a:xfrm>
        </p:spPr>
        <p:txBody>
          <a:bodyPr/>
          <a:lstStyle/>
          <a:p>
            <a:pPr>
              <a:spcAft>
                <a:spcPts val="600"/>
              </a:spcAft>
            </a:pPr>
            <a:r>
              <a:rPr lang="en-US" altLang="en-US" sz="1400" dirty="0" smtClean="0">
                <a:solidFill>
                  <a:srgbClr val="164194"/>
                </a:solidFill>
              </a:rPr>
              <a:t>The </a:t>
            </a:r>
            <a:r>
              <a:rPr lang="en-US" altLang="en-US" sz="1400" dirty="0">
                <a:solidFill>
                  <a:srgbClr val="164194"/>
                </a:solidFill>
              </a:rPr>
              <a:t>European Central </a:t>
            </a:r>
            <a:r>
              <a:rPr lang="en-US" altLang="en-US" sz="1400" dirty="0" smtClean="0">
                <a:solidFill>
                  <a:srgbClr val="164194"/>
                </a:solidFill>
              </a:rPr>
              <a:t>Bank (ECB</a:t>
            </a:r>
            <a:r>
              <a:rPr lang="en-US" altLang="en-US" sz="1400" dirty="0">
                <a:solidFill>
                  <a:srgbClr val="164194"/>
                </a:solidFill>
              </a:rPr>
              <a:t>) </a:t>
            </a:r>
            <a:r>
              <a:rPr lang="en-US" altLang="en-US" sz="1400" dirty="0" smtClean="0">
                <a:solidFill>
                  <a:srgbClr val="164194"/>
                </a:solidFill>
              </a:rPr>
              <a:t>is the </a:t>
            </a:r>
            <a:r>
              <a:rPr lang="en-US" altLang="en-US" sz="1400" b="1" dirty="0" smtClean="0">
                <a:solidFill>
                  <a:srgbClr val="164194"/>
                </a:solidFill>
              </a:rPr>
              <a:t>supervisor </a:t>
            </a:r>
            <a:r>
              <a:rPr lang="en-US" altLang="en-US" sz="1400" dirty="0">
                <a:solidFill>
                  <a:srgbClr val="164194"/>
                </a:solidFill>
              </a:rPr>
              <a:t>of financial institutions in the euro area, </a:t>
            </a:r>
            <a:r>
              <a:rPr lang="en-US" altLang="en-US" sz="1400" dirty="0" smtClean="0">
                <a:solidFill>
                  <a:srgbClr val="164194"/>
                </a:solidFill>
              </a:rPr>
              <a:t>together with </a:t>
            </a:r>
            <a:r>
              <a:rPr lang="en-US" altLang="en-US" sz="1400" dirty="0">
                <a:solidFill>
                  <a:srgbClr val="164194"/>
                </a:solidFill>
              </a:rPr>
              <a:t>the national supervisory </a:t>
            </a:r>
            <a:r>
              <a:rPr lang="en-US" altLang="en-US" sz="1400" dirty="0" smtClean="0">
                <a:solidFill>
                  <a:srgbClr val="164194"/>
                </a:solidFill>
              </a:rPr>
              <a:t>authorities</a:t>
            </a:r>
          </a:p>
          <a:p>
            <a:pPr>
              <a:spcAft>
                <a:spcPts val="600"/>
              </a:spcAft>
            </a:pPr>
            <a:r>
              <a:rPr lang="en-US" altLang="en-US" sz="1400" b="1" dirty="0" smtClean="0">
                <a:solidFill>
                  <a:srgbClr val="164194"/>
                </a:solidFill>
              </a:rPr>
              <a:t>Significant Institutions</a:t>
            </a:r>
            <a:r>
              <a:rPr lang="en-US" altLang="en-US" sz="1400" dirty="0">
                <a:solidFill>
                  <a:srgbClr val="164194"/>
                </a:solidFill>
              </a:rPr>
              <a:t> </a:t>
            </a:r>
            <a:r>
              <a:rPr lang="en-US" altLang="en-US" sz="1400" dirty="0" smtClean="0">
                <a:solidFill>
                  <a:srgbClr val="164194"/>
                </a:solidFill>
              </a:rPr>
              <a:t>(SI) are </a:t>
            </a:r>
            <a:r>
              <a:rPr lang="en-US" altLang="en-US" sz="1400" dirty="0">
                <a:solidFill>
                  <a:srgbClr val="164194"/>
                </a:solidFill>
              </a:rPr>
              <a:t>under the ECB’s </a:t>
            </a:r>
            <a:r>
              <a:rPr lang="en-US" altLang="en-US" sz="1400" dirty="0" smtClean="0">
                <a:solidFill>
                  <a:srgbClr val="164194"/>
                </a:solidFill>
              </a:rPr>
              <a:t>direct supervision. Around 120 banks (</a:t>
            </a:r>
            <a:r>
              <a:rPr lang="en-US" altLang="en-US" sz="1400" dirty="0" smtClean="0">
                <a:solidFill>
                  <a:srgbClr val="164194"/>
                </a:solidFill>
                <a:hlinkClick r:id="rId3"/>
              </a:rPr>
              <a:t>list</a:t>
            </a:r>
            <a:r>
              <a:rPr lang="en-US" altLang="en-US" sz="1400" dirty="0">
                <a:solidFill>
                  <a:srgbClr val="164194"/>
                </a:solidFill>
              </a:rPr>
              <a:t>). The list of </a:t>
            </a:r>
            <a:r>
              <a:rPr lang="en-US" altLang="en-US" sz="1400" dirty="0" smtClean="0">
                <a:solidFill>
                  <a:srgbClr val="164194"/>
                </a:solidFill>
              </a:rPr>
              <a:t>SI is </a:t>
            </a:r>
            <a:r>
              <a:rPr lang="en-US" altLang="en-US" sz="1400" dirty="0">
                <a:solidFill>
                  <a:srgbClr val="164194"/>
                </a:solidFill>
              </a:rPr>
              <a:t>updated by the ECB in the first week of every month. </a:t>
            </a:r>
            <a:endParaRPr lang="en-US" altLang="en-US" sz="1400" dirty="0" smtClean="0">
              <a:solidFill>
                <a:srgbClr val="164194"/>
              </a:solidFill>
            </a:endParaRPr>
          </a:p>
          <a:p>
            <a:pPr>
              <a:spcAft>
                <a:spcPts val="600"/>
              </a:spcAft>
            </a:pPr>
            <a:r>
              <a:rPr lang="en-US" altLang="en-US" sz="1400" dirty="0" smtClean="0">
                <a:solidFill>
                  <a:srgbClr val="164194"/>
                </a:solidFill>
              </a:rPr>
              <a:t>National </a:t>
            </a:r>
            <a:r>
              <a:rPr lang="en-US" altLang="en-US" sz="1400" dirty="0">
                <a:solidFill>
                  <a:srgbClr val="164194"/>
                </a:solidFill>
              </a:rPr>
              <a:t>Competent Authorities (NCAs/supervisory authorities) </a:t>
            </a:r>
            <a:r>
              <a:rPr lang="en-US" altLang="en-US" sz="1400" dirty="0" smtClean="0">
                <a:solidFill>
                  <a:srgbClr val="164194"/>
                </a:solidFill>
              </a:rPr>
              <a:t>remain primarily </a:t>
            </a:r>
            <a:r>
              <a:rPr lang="en-US" altLang="en-US" sz="1400" dirty="0">
                <a:solidFill>
                  <a:srgbClr val="164194"/>
                </a:solidFill>
              </a:rPr>
              <a:t>responsible for the supervision of </a:t>
            </a:r>
            <a:r>
              <a:rPr lang="en-US" altLang="en-US" sz="1400" b="1" dirty="0" smtClean="0">
                <a:solidFill>
                  <a:srgbClr val="164194"/>
                </a:solidFill>
              </a:rPr>
              <a:t>less significant institutions </a:t>
            </a:r>
            <a:r>
              <a:rPr lang="en-US" altLang="en-US" sz="1400" dirty="0" smtClean="0">
                <a:solidFill>
                  <a:srgbClr val="164194"/>
                </a:solidFill>
              </a:rPr>
              <a:t>(LSI) in </a:t>
            </a:r>
            <a:r>
              <a:rPr lang="en-US" altLang="en-US" sz="1400" dirty="0">
                <a:solidFill>
                  <a:srgbClr val="164194"/>
                </a:solidFill>
              </a:rPr>
              <a:t>close cooperation with the ECB (indirect supervision). </a:t>
            </a:r>
            <a:endParaRPr lang="en-US" altLang="en-US" sz="1400" dirty="0" smtClean="0">
              <a:solidFill>
                <a:srgbClr val="164194"/>
              </a:solidFill>
            </a:endParaRPr>
          </a:p>
          <a:p>
            <a:pPr>
              <a:spcAft>
                <a:spcPts val="600"/>
              </a:spcAft>
            </a:pPr>
            <a:r>
              <a:rPr lang="en-US" altLang="en-US" sz="1400" dirty="0">
                <a:solidFill>
                  <a:srgbClr val="164194"/>
                </a:solidFill>
              </a:rPr>
              <a:t>T</a:t>
            </a:r>
            <a:r>
              <a:rPr lang="en-US" altLang="en-US" sz="1400" dirty="0" smtClean="0">
                <a:solidFill>
                  <a:srgbClr val="164194"/>
                </a:solidFill>
              </a:rPr>
              <a:t>he </a:t>
            </a:r>
            <a:r>
              <a:rPr lang="en-US" altLang="en-US" sz="1400" dirty="0">
                <a:solidFill>
                  <a:srgbClr val="164194"/>
                </a:solidFill>
              </a:rPr>
              <a:t>ECB </a:t>
            </a:r>
            <a:r>
              <a:rPr lang="en-US" altLang="en-US" sz="1400" dirty="0" smtClean="0">
                <a:solidFill>
                  <a:srgbClr val="164194"/>
                </a:solidFill>
              </a:rPr>
              <a:t>operates </a:t>
            </a:r>
            <a:r>
              <a:rPr lang="en-US" altLang="en-US" sz="1400" dirty="0">
                <a:solidFill>
                  <a:srgbClr val="164194"/>
                </a:solidFill>
              </a:rPr>
              <a:t>via </a:t>
            </a:r>
            <a:r>
              <a:rPr lang="en-US" altLang="en-US" sz="1400" b="1" dirty="0">
                <a:solidFill>
                  <a:srgbClr val="164194"/>
                </a:solidFill>
              </a:rPr>
              <a:t>Joint Supervisory Teams (JSTs) </a:t>
            </a:r>
            <a:r>
              <a:rPr lang="en-US" altLang="en-US" sz="1400" dirty="0">
                <a:solidFill>
                  <a:srgbClr val="164194"/>
                </a:solidFill>
              </a:rPr>
              <a:t>comprising ECB </a:t>
            </a:r>
            <a:r>
              <a:rPr lang="en-US" altLang="en-US" sz="1400" dirty="0" smtClean="0">
                <a:solidFill>
                  <a:srgbClr val="164194"/>
                </a:solidFill>
              </a:rPr>
              <a:t>staff and </a:t>
            </a:r>
            <a:r>
              <a:rPr lang="en-US" altLang="en-US" sz="1400" dirty="0">
                <a:solidFill>
                  <a:srgbClr val="164194"/>
                </a:solidFill>
              </a:rPr>
              <a:t>relevant national supervisors. </a:t>
            </a:r>
            <a:endParaRPr lang="en-US" altLang="en-US" sz="1400" dirty="0" smtClean="0">
              <a:solidFill>
                <a:srgbClr val="164194"/>
              </a:solidFill>
            </a:endParaRPr>
          </a:p>
          <a:p>
            <a:pPr>
              <a:spcAft>
                <a:spcPts val="600"/>
              </a:spcAft>
            </a:pPr>
            <a:r>
              <a:rPr lang="en-US" altLang="en-US" sz="1400" dirty="0" smtClean="0">
                <a:solidFill>
                  <a:srgbClr val="164194"/>
                </a:solidFill>
              </a:rPr>
              <a:t>They </a:t>
            </a:r>
            <a:r>
              <a:rPr lang="en-US" altLang="en-US" sz="1400" dirty="0">
                <a:solidFill>
                  <a:srgbClr val="164194"/>
                </a:solidFill>
              </a:rPr>
              <a:t>carry out ongoing supervision of significant banks, in particular the </a:t>
            </a:r>
            <a:r>
              <a:rPr lang="en-US" altLang="en-US" sz="1400" b="1" dirty="0">
                <a:solidFill>
                  <a:srgbClr val="164194"/>
                </a:solidFill>
              </a:rPr>
              <a:t>Supervisory Review and Evaluation Process (SREPs) </a:t>
            </a:r>
            <a:r>
              <a:rPr lang="en-US" altLang="en-US" sz="1400" dirty="0">
                <a:solidFill>
                  <a:srgbClr val="164194"/>
                </a:solidFill>
              </a:rPr>
              <a:t>supervisory </a:t>
            </a:r>
            <a:r>
              <a:rPr lang="en-US" altLang="en-US" sz="1400" dirty="0" smtClean="0">
                <a:solidFill>
                  <a:srgbClr val="164194"/>
                </a:solidFill>
              </a:rPr>
              <a:t>examination programs</a:t>
            </a:r>
            <a:r>
              <a:rPr lang="en-US" altLang="en-US" sz="1400" dirty="0">
                <a:solidFill>
                  <a:srgbClr val="164194"/>
                </a:solidFill>
              </a:rPr>
              <a:t>, and they are responsible for coordination with </a:t>
            </a:r>
            <a:r>
              <a:rPr lang="en-US" altLang="en-US" sz="1400" b="1" dirty="0" smtClean="0">
                <a:solidFill>
                  <a:srgbClr val="164194"/>
                </a:solidFill>
              </a:rPr>
              <a:t>on-site inspection </a:t>
            </a:r>
            <a:r>
              <a:rPr lang="en-US" altLang="en-US" sz="1400" dirty="0">
                <a:solidFill>
                  <a:srgbClr val="164194"/>
                </a:solidFill>
              </a:rPr>
              <a:t>teams.</a:t>
            </a:r>
            <a:endParaRPr lang="en-US" sz="1400" dirty="0" smtClean="0">
              <a:solidFill>
                <a:srgbClr val="164194"/>
              </a:solidFill>
            </a:endParaRPr>
          </a:p>
          <a:p>
            <a:pPr>
              <a:spcAft>
                <a:spcPts val="600"/>
              </a:spcAft>
            </a:pPr>
            <a:r>
              <a:rPr lang="en-US" altLang="en-US" sz="1400" dirty="0" smtClean="0">
                <a:solidFill>
                  <a:srgbClr val="164194"/>
                </a:solidFill>
              </a:rPr>
              <a:t>The ECB carries </a:t>
            </a:r>
            <a:r>
              <a:rPr lang="en-US" altLang="en-US" sz="1400" dirty="0">
                <a:solidFill>
                  <a:srgbClr val="164194"/>
                </a:solidFill>
              </a:rPr>
              <a:t>out financial health checks of the banks it supervises </a:t>
            </a:r>
            <a:r>
              <a:rPr lang="en-US" altLang="en-US" sz="1400" dirty="0" smtClean="0">
                <a:solidFill>
                  <a:srgbClr val="164194"/>
                </a:solidFill>
              </a:rPr>
              <a:t>directly (</a:t>
            </a:r>
            <a:r>
              <a:rPr lang="en-US" altLang="en-US" sz="1400" b="1" dirty="0" smtClean="0">
                <a:solidFill>
                  <a:srgbClr val="164194"/>
                </a:solidFill>
              </a:rPr>
              <a:t>comprehensive assessment</a:t>
            </a:r>
            <a:r>
              <a:rPr lang="en-US" altLang="en-US" sz="1400" dirty="0" smtClean="0">
                <a:solidFill>
                  <a:srgbClr val="164194"/>
                </a:solidFill>
              </a:rPr>
              <a:t>). The </a:t>
            </a:r>
            <a:r>
              <a:rPr lang="en-US" altLang="en-US" sz="1400" dirty="0">
                <a:solidFill>
                  <a:srgbClr val="164194"/>
                </a:solidFill>
              </a:rPr>
              <a:t>assessment usually comprises two main </a:t>
            </a:r>
            <a:r>
              <a:rPr lang="en-US" altLang="en-US" sz="1400" dirty="0" smtClean="0">
                <a:solidFill>
                  <a:srgbClr val="164194"/>
                </a:solidFill>
              </a:rPr>
              <a:t>pillars:</a:t>
            </a:r>
          </a:p>
          <a:p>
            <a:pPr lvl="1">
              <a:spcAft>
                <a:spcPts val="600"/>
              </a:spcAft>
            </a:pPr>
            <a:r>
              <a:rPr lang="en-US" altLang="en-US" sz="1100" dirty="0" smtClean="0">
                <a:solidFill>
                  <a:srgbClr val="164194"/>
                </a:solidFill>
              </a:rPr>
              <a:t>An </a:t>
            </a:r>
            <a:r>
              <a:rPr lang="en-US" altLang="en-US" sz="1100" b="1" dirty="0" smtClean="0">
                <a:solidFill>
                  <a:srgbClr val="164194"/>
                </a:solidFill>
              </a:rPr>
              <a:t>Asset Quality Review </a:t>
            </a:r>
            <a:r>
              <a:rPr lang="en-US" altLang="en-US" sz="1100" b="1" dirty="0">
                <a:solidFill>
                  <a:srgbClr val="164194"/>
                </a:solidFill>
              </a:rPr>
              <a:t>(AQR)</a:t>
            </a:r>
            <a:r>
              <a:rPr lang="en-US" altLang="en-US" sz="1100" dirty="0">
                <a:solidFill>
                  <a:srgbClr val="164194"/>
                </a:solidFill>
              </a:rPr>
              <a:t> – to enhance transparency regarding banks’ exposures, including as regards the adequacy of asset and collateral valuations and related </a:t>
            </a:r>
            <a:r>
              <a:rPr lang="en-US" altLang="en-US" sz="1100" dirty="0" smtClean="0">
                <a:solidFill>
                  <a:srgbClr val="164194"/>
                </a:solidFill>
              </a:rPr>
              <a:t>provisions</a:t>
            </a:r>
          </a:p>
          <a:p>
            <a:pPr lvl="1">
              <a:spcAft>
                <a:spcPts val="600"/>
              </a:spcAft>
            </a:pPr>
            <a:r>
              <a:rPr lang="en-US" altLang="en-US" sz="1100" dirty="0">
                <a:solidFill>
                  <a:srgbClr val="164194"/>
                </a:solidFill>
              </a:rPr>
              <a:t>A </a:t>
            </a:r>
            <a:r>
              <a:rPr lang="en-US" altLang="en-US" sz="1100" b="1" dirty="0">
                <a:solidFill>
                  <a:srgbClr val="164194"/>
                </a:solidFill>
              </a:rPr>
              <a:t>S</a:t>
            </a:r>
            <a:r>
              <a:rPr lang="en-US" altLang="en-US" sz="1100" b="1" dirty="0" smtClean="0">
                <a:solidFill>
                  <a:srgbClr val="164194"/>
                </a:solidFill>
              </a:rPr>
              <a:t>tress </a:t>
            </a:r>
            <a:r>
              <a:rPr lang="en-US" altLang="en-US" sz="1100" b="1" dirty="0">
                <a:solidFill>
                  <a:srgbClr val="164194"/>
                </a:solidFill>
              </a:rPr>
              <a:t>T</a:t>
            </a:r>
            <a:r>
              <a:rPr lang="en-US" altLang="en-US" sz="1100" b="1" dirty="0" smtClean="0">
                <a:solidFill>
                  <a:srgbClr val="164194"/>
                </a:solidFill>
              </a:rPr>
              <a:t>est</a:t>
            </a:r>
            <a:r>
              <a:rPr lang="en-US" altLang="en-US" sz="1100" dirty="0">
                <a:solidFill>
                  <a:srgbClr val="164194"/>
                </a:solidFill>
              </a:rPr>
              <a:t>, performed in close cooperation with the European Banking Authority (EBA) – to test the resilience of banks’ balance </a:t>
            </a:r>
            <a:r>
              <a:rPr lang="en-US" altLang="en-US" sz="1100" dirty="0" smtClean="0">
                <a:solidFill>
                  <a:srgbClr val="164194"/>
                </a:solidFill>
              </a:rPr>
              <a:t>sheets</a:t>
            </a:r>
            <a:endParaRPr lang="en-US" altLang="en-US" sz="1100" dirty="0">
              <a:solidFill>
                <a:srgbClr val="164194"/>
              </a:solidFill>
            </a:endParaRPr>
          </a:p>
        </p:txBody>
      </p:sp>
      <p:sp>
        <p:nvSpPr>
          <p:cNvPr id="2" name="Title 1"/>
          <p:cNvSpPr>
            <a:spLocks noGrp="1"/>
          </p:cNvSpPr>
          <p:nvPr>
            <p:ph type="title"/>
          </p:nvPr>
        </p:nvSpPr>
        <p:spPr/>
        <p:txBody>
          <a:bodyPr/>
          <a:lstStyle/>
          <a:p>
            <a:r>
              <a:rPr lang="en-US" sz="2800" dirty="0"/>
              <a:t>The Single Supervisory Mechanism (SSM)</a:t>
            </a:r>
            <a:endParaRPr lang="en-GB" sz="2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4083" y="0"/>
            <a:ext cx="1759917" cy="885825"/>
          </a:xfrm>
          <a:prstGeom prst="rect">
            <a:avLst/>
          </a:prstGeom>
        </p:spPr>
      </p:pic>
    </p:spTree>
    <p:extLst>
      <p:ext uri="{BB962C8B-B14F-4D97-AF65-F5344CB8AC3E}">
        <p14:creationId xmlns:p14="http://schemas.microsoft.com/office/powerpoint/2010/main" val="1084076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363" y="2954338"/>
            <a:ext cx="8179274" cy="949325"/>
          </a:xfrm>
        </p:spPr>
        <p:txBody>
          <a:bodyPr/>
          <a:lstStyle/>
          <a:p>
            <a:pPr marL="0" indent="0" algn="ctr" fontAlgn="base">
              <a:spcBef>
                <a:spcPct val="0"/>
              </a:spcBef>
              <a:spcAft>
                <a:spcPts val="1200"/>
              </a:spcAft>
              <a:buClr>
                <a:srgbClr val="164194"/>
              </a:buClr>
              <a:buSzPct val="100000"/>
              <a:buNone/>
              <a:defRPr sz="1600"/>
            </a:pPr>
            <a:r>
              <a:rPr lang="en-US" altLang="en-US" sz="2400" b="1" dirty="0" smtClean="0">
                <a:solidFill>
                  <a:srgbClr val="164194"/>
                </a:solidFill>
              </a:rPr>
              <a:t>Second </a:t>
            </a:r>
            <a:r>
              <a:rPr lang="en-US" altLang="en-US" sz="2400" b="1" dirty="0">
                <a:solidFill>
                  <a:srgbClr val="164194"/>
                </a:solidFill>
              </a:rPr>
              <a:t>P</a:t>
            </a:r>
            <a:r>
              <a:rPr lang="en-US" altLang="en-US" sz="2400" b="1" dirty="0" smtClean="0">
                <a:solidFill>
                  <a:srgbClr val="164194"/>
                </a:solidFill>
              </a:rPr>
              <a:t>illar</a:t>
            </a:r>
          </a:p>
          <a:p>
            <a:pPr marL="0" indent="0" algn="ctr" fontAlgn="base">
              <a:spcBef>
                <a:spcPct val="0"/>
              </a:spcBef>
              <a:spcAft>
                <a:spcPts val="1200"/>
              </a:spcAft>
              <a:buClr>
                <a:srgbClr val="164194"/>
              </a:buClr>
              <a:buSzPct val="100000"/>
              <a:buNone/>
              <a:defRPr sz="1600"/>
            </a:pPr>
            <a:r>
              <a:rPr lang="en-US" altLang="en-US" sz="2400" b="1" dirty="0" smtClean="0">
                <a:solidFill>
                  <a:srgbClr val="164194"/>
                </a:solidFill>
              </a:rPr>
              <a:t>The </a:t>
            </a:r>
            <a:r>
              <a:rPr lang="en-US" altLang="en-US" sz="2400" b="1" dirty="0">
                <a:solidFill>
                  <a:srgbClr val="164194"/>
                </a:solidFill>
              </a:rPr>
              <a:t>Single Supervisory Mechanism (SSM</a:t>
            </a:r>
            <a:r>
              <a:rPr lang="en-US" altLang="en-US" sz="2400" b="1" dirty="0" smtClean="0">
                <a:solidFill>
                  <a:srgbClr val="164194"/>
                </a:solidFill>
              </a:rPr>
              <a:t>)</a:t>
            </a:r>
            <a:endParaRPr lang="en-GB" dirty="0"/>
          </a:p>
        </p:txBody>
      </p:sp>
    </p:spTree>
    <p:extLst>
      <p:ext uri="{BB962C8B-B14F-4D97-AF65-F5344CB8AC3E}">
        <p14:creationId xmlns:p14="http://schemas.microsoft.com/office/powerpoint/2010/main" val="2495754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331" y="528427"/>
            <a:ext cx="8335654" cy="741535"/>
          </a:xfrm>
        </p:spPr>
        <p:txBody>
          <a:bodyPr/>
          <a:lstStyle/>
          <a:p>
            <a:r>
              <a:rPr lang="en-US" sz="2800" dirty="0" smtClean="0"/>
              <a:t/>
            </a:r>
            <a:br>
              <a:rPr lang="en-US" sz="2800" dirty="0" smtClean="0"/>
            </a:br>
            <a:r>
              <a:rPr lang="en-US" altLang="en-US" sz="2800" dirty="0" smtClean="0"/>
              <a:t>Why bank resolution? - </a:t>
            </a:r>
            <a:r>
              <a:rPr lang="en-US" sz="2800" dirty="0"/>
              <a:t/>
            </a:r>
            <a:br>
              <a:rPr lang="en-US" sz="2800" dirty="0"/>
            </a:br>
            <a:r>
              <a:rPr lang="en-US" sz="2800" dirty="0" smtClean="0"/>
              <a:t>General </a:t>
            </a:r>
            <a:r>
              <a:rPr lang="en-US" sz="2800" dirty="0" smtClean="0"/>
              <a:t>principles</a:t>
            </a:r>
            <a:endParaRPr lang="en-US" sz="2800" dirty="0"/>
          </a:p>
        </p:txBody>
      </p:sp>
      <p:graphicFrame>
        <p:nvGraphicFramePr>
          <p:cNvPr id="3" name="Diagram 2"/>
          <p:cNvGraphicFramePr/>
          <p:nvPr>
            <p:extLst>
              <p:ext uri="{D42A27DB-BD31-4B8C-83A1-F6EECF244321}">
                <p14:modId xmlns:p14="http://schemas.microsoft.com/office/powerpoint/2010/main" val="3411469769"/>
              </p:ext>
            </p:extLst>
          </p:nvPr>
        </p:nvGraphicFramePr>
        <p:xfrm>
          <a:off x="1229313" y="1655816"/>
          <a:ext cx="6621571" cy="4527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55393" y="1373264"/>
            <a:ext cx="2183720" cy="1266557"/>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61569" y="4284411"/>
            <a:ext cx="1677544" cy="1088299"/>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8895" y="4325801"/>
            <a:ext cx="1149163" cy="1005518"/>
          </a:xfrm>
          <a:prstGeom prst="rect">
            <a:avLst/>
          </a:prstGeom>
        </p:spPr>
      </p:pic>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5013" y="1766048"/>
            <a:ext cx="1465580" cy="913407"/>
          </a:xfrm>
          <a:prstGeom prst="rect">
            <a:avLst/>
          </a:prstGeom>
        </p:spPr>
      </p:pic>
    </p:spTree>
    <p:extLst>
      <p:ext uri="{BB962C8B-B14F-4D97-AF65-F5344CB8AC3E}">
        <p14:creationId xmlns:p14="http://schemas.microsoft.com/office/powerpoint/2010/main" val="124135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713" y="733425"/>
            <a:ext cx="8335654" cy="550916"/>
          </a:xfrm>
        </p:spPr>
        <p:txBody>
          <a:bodyPr/>
          <a:lstStyle/>
          <a:p>
            <a:r>
              <a:rPr lang="en-US" sz="2800" dirty="0" smtClean="0"/>
              <a:t>The Single Resolution Board (SRB)</a:t>
            </a:r>
            <a:endParaRPr lang="en-US" sz="2800" dirty="0"/>
          </a:p>
        </p:txBody>
      </p:sp>
      <p:sp>
        <p:nvSpPr>
          <p:cNvPr id="16" name="Rectangle 15"/>
          <p:cNvSpPr/>
          <p:nvPr/>
        </p:nvSpPr>
        <p:spPr>
          <a:xfrm>
            <a:off x="651713" y="1533465"/>
            <a:ext cx="7651968" cy="4890570"/>
          </a:xfrm>
          <a:prstGeom prst="rect">
            <a:avLst/>
          </a:prstGeom>
        </p:spPr>
        <p:txBody>
          <a:bodyPr wrap="square">
            <a:spAutoFit/>
          </a:bodyPr>
          <a:lstStyle/>
          <a:p>
            <a:pPr marL="285750" indent="-285750">
              <a:lnSpc>
                <a:spcPct val="110000"/>
              </a:lnSpc>
              <a:spcAft>
                <a:spcPts val="600"/>
              </a:spcAft>
              <a:buFont typeface="Arial" panose="020B0604020202020204" pitchFamily="34" charset="0"/>
              <a:buChar char="•"/>
            </a:pPr>
            <a:r>
              <a:rPr lang="en-US" sz="1400" b="0" dirty="0">
                <a:solidFill>
                  <a:srgbClr val="164194"/>
                </a:solidFill>
                <a:latin typeface="+mj-lt"/>
              </a:rPr>
              <a:t>Established by the </a:t>
            </a:r>
            <a:r>
              <a:rPr lang="en-US" sz="1400" dirty="0">
                <a:solidFill>
                  <a:srgbClr val="164194"/>
                </a:solidFill>
                <a:latin typeface="+mj-lt"/>
              </a:rPr>
              <a:t>SRMR</a:t>
            </a:r>
            <a:r>
              <a:rPr lang="en-US" sz="1400" b="0" dirty="0">
                <a:solidFill>
                  <a:srgbClr val="164194"/>
                </a:solidFill>
                <a:latin typeface="+mj-lt"/>
              </a:rPr>
              <a:t>, the </a:t>
            </a:r>
            <a:r>
              <a:rPr lang="en-US" sz="1400" dirty="0">
                <a:solidFill>
                  <a:srgbClr val="164194"/>
                </a:solidFill>
                <a:latin typeface="+mj-lt"/>
              </a:rPr>
              <a:t>Single Resolution Board </a:t>
            </a:r>
            <a:r>
              <a:rPr lang="en-US" sz="1400" b="0" dirty="0">
                <a:solidFill>
                  <a:srgbClr val="164194"/>
                </a:solidFill>
                <a:latin typeface="+mj-lt"/>
              </a:rPr>
              <a:t>(SRB) is the </a:t>
            </a:r>
            <a:r>
              <a:rPr lang="en-US" sz="1400" dirty="0">
                <a:solidFill>
                  <a:srgbClr val="164194"/>
                </a:solidFill>
                <a:latin typeface="+mj-lt"/>
              </a:rPr>
              <a:t>central resolution authority </a:t>
            </a:r>
            <a:r>
              <a:rPr lang="en-US" sz="1400" b="0" dirty="0">
                <a:solidFill>
                  <a:srgbClr val="164194"/>
                </a:solidFill>
                <a:latin typeface="+mj-lt"/>
              </a:rPr>
              <a:t>within the Banking Union. It has been operational as an independent European Union Agency since January 2015.</a:t>
            </a:r>
          </a:p>
          <a:p>
            <a:pPr marL="285750" indent="-285750">
              <a:lnSpc>
                <a:spcPct val="110000"/>
              </a:lnSpc>
              <a:spcAft>
                <a:spcPts val="1200"/>
              </a:spcAft>
              <a:buFont typeface="Arial" panose="020B0604020202020204" pitchFamily="34" charset="0"/>
              <a:buChar char="•"/>
            </a:pPr>
            <a:r>
              <a:rPr lang="en-US" sz="1400" b="0" dirty="0">
                <a:solidFill>
                  <a:srgbClr val="164194"/>
                </a:solidFill>
                <a:latin typeface="+mj-lt"/>
              </a:rPr>
              <a:t>It forms the SRM, together with the </a:t>
            </a:r>
            <a:r>
              <a:rPr lang="en-US" sz="1400" dirty="0">
                <a:solidFill>
                  <a:srgbClr val="164194"/>
                </a:solidFill>
                <a:latin typeface="+mj-lt"/>
              </a:rPr>
              <a:t>National Resolution Authorities (NRAs) </a:t>
            </a:r>
            <a:r>
              <a:rPr lang="en-US" sz="1400" b="0" dirty="0">
                <a:solidFill>
                  <a:srgbClr val="164194"/>
                </a:solidFill>
                <a:latin typeface="+mj-lt"/>
              </a:rPr>
              <a:t>of participating Member States (MS). </a:t>
            </a:r>
          </a:p>
          <a:p>
            <a:pPr>
              <a:lnSpc>
                <a:spcPct val="110000"/>
              </a:lnSpc>
              <a:spcAft>
                <a:spcPts val="600"/>
              </a:spcAft>
            </a:pPr>
            <a:r>
              <a:rPr lang="en-US" sz="1400" dirty="0">
                <a:solidFill>
                  <a:srgbClr val="164194"/>
                </a:solidFill>
                <a:latin typeface="+mj-lt"/>
              </a:rPr>
              <a:t>SRB’s remit</a:t>
            </a:r>
            <a:r>
              <a:rPr lang="en-US" sz="1400" b="0" dirty="0">
                <a:solidFill>
                  <a:srgbClr val="164194"/>
                </a:solidFill>
                <a:latin typeface="+mj-lt"/>
              </a:rPr>
              <a:t> </a:t>
            </a:r>
          </a:p>
          <a:p>
            <a:pPr marL="285750" indent="-285750">
              <a:lnSpc>
                <a:spcPct val="110000"/>
              </a:lnSpc>
              <a:spcAft>
                <a:spcPts val="600"/>
              </a:spcAft>
              <a:buFont typeface="Arial" panose="020B0604020202020204" pitchFamily="34" charset="0"/>
              <a:buChar char="•"/>
            </a:pPr>
            <a:r>
              <a:rPr lang="en-US" sz="1400" b="0" dirty="0">
                <a:solidFill>
                  <a:srgbClr val="164194"/>
                </a:solidFill>
                <a:latin typeface="+mj-lt"/>
              </a:rPr>
              <a:t>The </a:t>
            </a:r>
            <a:r>
              <a:rPr lang="en-US" sz="1400" dirty="0">
                <a:solidFill>
                  <a:srgbClr val="164194"/>
                </a:solidFill>
                <a:latin typeface="+mj-lt"/>
              </a:rPr>
              <a:t>SRB has competence over the Significant Institutions (SI) + cross border banking groups</a:t>
            </a:r>
            <a:r>
              <a:rPr lang="en-US" sz="1400" b="0" dirty="0">
                <a:solidFill>
                  <a:srgbClr val="164194"/>
                </a:solidFill>
                <a:latin typeface="+mj-lt"/>
              </a:rPr>
              <a:t>. </a:t>
            </a:r>
          </a:p>
          <a:p>
            <a:pPr marL="285750" indent="-285750">
              <a:lnSpc>
                <a:spcPct val="110000"/>
              </a:lnSpc>
              <a:spcAft>
                <a:spcPts val="1200"/>
              </a:spcAft>
              <a:buFont typeface="Arial" panose="020B0604020202020204" pitchFamily="34" charset="0"/>
              <a:buChar char="•"/>
            </a:pPr>
            <a:r>
              <a:rPr lang="en-US" sz="1400" dirty="0">
                <a:solidFill>
                  <a:srgbClr val="164194"/>
                </a:solidFill>
                <a:latin typeface="+mj-lt"/>
              </a:rPr>
              <a:t>NRAs</a:t>
            </a:r>
            <a:r>
              <a:rPr lang="en-US" sz="1400" b="0" dirty="0">
                <a:solidFill>
                  <a:srgbClr val="164194"/>
                </a:solidFill>
                <a:latin typeface="+mj-lt"/>
              </a:rPr>
              <a:t> have competence over the </a:t>
            </a:r>
            <a:r>
              <a:rPr lang="en-US" sz="1400" dirty="0">
                <a:solidFill>
                  <a:srgbClr val="164194"/>
                </a:solidFill>
                <a:latin typeface="+mj-lt"/>
              </a:rPr>
              <a:t>Less Significant Institutions</a:t>
            </a:r>
            <a:r>
              <a:rPr lang="en-US" sz="1400" b="0" dirty="0">
                <a:solidFill>
                  <a:srgbClr val="164194"/>
                </a:solidFill>
                <a:latin typeface="+mj-lt"/>
              </a:rPr>
              <a:t> (LSI) </a:t>
            </a:r>
          </a:p>
          <a:p>
            <a:pPr>
              <a:lnSpc>
                <a:spcPct val="110000"/>
              </a:lnSpc>
              <a:spcAft>
                <a:spcPts val="600"/>
              </a:spcAft>
            </a:pPr>
            <a:r>
              <a:rPr lang="en-US" sz="1400" dirty="0">
                <a:solidFill>
                  <a:srgbClr val="164194"/>
                </a:solidFill>
                <a:latin typeface="+mj-lt"/>
              </a:rPr>
              <a:t>Activities</a:t>
            </a:r>
          </a:p>
          <a:p>
            <a:pPr marL="285750" indent="-285750">
              <a:lnSpc>
                <a:spcPct val="110000"/>
              </a:lnSpc>
              <a:spcAft>
                <a:spcPts val="600"/>
              </a:spcAft>
              <a:buFont typeface="Arial" panose="020B0604020202020204" pitchFamily="34" charset="0"/>
              <a:buChar char="•"/>
            </a:pPr>
            <a:r>
              <a:rPr lang="en-US" sz="1400" b="0" dirty="0">
                <a:solidFill>
                  <a:srgbClr val="164194"/>
                </a:solidFill>
                <a:latin typeface="+mj-lt"/>
              </a:rPr>
              <a:t>In normal times, </a:t>
            </a:r>
            <a:r>
              <a:rPr lang="en-US" sz="1400" dirty="0">
                <a:solidFill>
                  <a:srgbClr val="164194"/>
                </a:solidFill>
                <a:latin typeface="+mj-lt"/>
              </a:rPr>
              <a:t>resolution planning </a:t>
            </a:r>
            <a:r>
              <a:rPr lang="en-US" sz="1400" b="0" dirty="0">
                <a:solidFill>
                  <a:srgbClr val="164194"/>
                </a:solidFill>
                <a:latin typeface="+mj-lt"/>
              </a:rPr>
              <a:t>is the main activity of the SRB and of any RA, in order to be well prepared in case a concrete banking failure has to be handled (</a:t>
            </a:r>
            <a:r>
              <a:rPr lang="en-US" sz="1400" dirty="0">
                <a:solidFill>
                  <a:srgbClr val="164194"/>
                </a:solidFill>
                <a:latin typeface="+mj-lt"/>
              </a:rPr>
              <a:t>proactive role</a:t>
            </a:r>
            <a:r>
              <a:rPr lang="en-US" sz="1400" b="0" dirty="0">
                <a:solidFill>
                  <a:srgbClr val="164194"/>
                </a:solidFill>
                <a:latin typeface="+mj-lt"/>
              </a:rPr>
              <a:t>). </a:t>
            </a:r>
          </a:p>
          <a:p>
            <a:pPr marL="285750" indent="-285750">
              <a:lnSpc>
                <a:spcPct val="110000"/>
              </a:lnSpc>
              <a:spcAft>
                <a:spcPts val="600"/>
              </a:spcAft>
              <a:buFont typeface="Arial" panose="020B0604020202020204" pitchFamily="34" charset="0"/>
              <a:buChar char="•"/>
            </a:pPr>
            <a:r>
              <a:rPr lang="en-US" sz="1400" b="0" dirty="0">
                <a:solidFill>
                  <a:srgbClr val="164194"/>
                </a:solidFill>
                <a:latin typeface="+mj-lt"/>
              </a:rPr>
              <a:t>In crisis case, the </a:t>
            </a:r>
            <a:r>
              <a:rPr lang="en-US" sz="1400" dirty="0">
                <a:solidFill>
                  <a:srgbClr val="164194"/>
                </a:solidFill>
                <a:latin typeface="+mj-lt"/>
              </a:rPr>
              <a:t>SRB decides if resolution will be applied and in case enacts the resolution scheme</a:t>
            </a:r>
            <a:r>
              <a:rPr lang="en-US" sz="1400" b="0" dirty="0">
                <a:solidFill>
                  <a:srgbClr val="164194"/>
                </a:solidFill>
                <a:latin typeface="+mj-lt"/>
              </a:rPr>
              <a:t> (based on resolution plan + market conditions). </a:t>
            </a:r>
          </a:p>
          <a:p>
            <a:pPr marL="285750" indent="-285750">
              <a:lnSpc>
                <a:spcPct val="110000"/>
              </a:lnSpc>
              <a:spcAft>
                <a:spcPts val="600"/>
              </a:spcAft>
              <a:buFont typeface="Arial" panose="020B0604020202020204" pitchFamily="34" charset="0"/>
              <a:buChar char="•"/>
            </a:pPr>
            <a:r>
              <a:rPr lang="en-US" sz="1400" b="0" dirty="0">
                <a:solidFill>
                  <a:srgbClr val="164194"/>
                </a:solidFill>
                <a:latin typeface="+mj-lt"/>
              </a:rPr>
              <a:t>The SRB also manages the </a:t>
            </a:r>
            <a:r>
              <a:rPr lang="en-US" sz="1400" dirty="0">
                <a:solidFill>
                  <a:srgbClr val="164194"/>
                </a:solidFill>
                <a:latin typeface="+mj-lt"/>
              </a:rPr>
              <a:t>Single Resolution Fund (SRF), </a:t>
            </a:r>
            <a:r>
              <a:rPr lang="en-US" sz="1400" b="0" dirty="0">
                <a:solidFill>
                  <a:srgbClr val="164194"/>
                </a:solidFill>
                <a:latin typeface="+mj-lt"/>
              </a:rPr>
              <a:t>to provide financial support in exceptional circumstances.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138" y="118785"/>
            <a:ext cx="2734977" cy="719023"/>
          </a:xfrm>
          <a:prstGeom prst="rect">
            <a:avLst/>
          </a:prstGeom>
        </p:spPr>
      </p:pic>
    </p:spTree>
    <p:extLst>
      <p:ext uri="{BB962C8B-B14F-4D97-AF65-F5344CB8AC3E}">
        <p14:creationId xmlns:p14="http://schemas.microsoft.com/office/powerpoint/2010/main" val="4114824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96680" y="1533893"/>
            <a:ext cx="8194896" cy="3330142"/>
          </a:xfrm>
          <a:prstGeom prst="rect">
            <a:avLst/>
          </a:prstGeom>
          <a:noFill/>
        </p:spPr>
        <p:txBody>
          <a:bodyPr wrap="square" rtlCol="0">
            <a:spAutoFit/>
          </a:bodyPr>
          <a:lstStyle/>
          <a:p>
            <a:pPr>
              <a:lnSpc>
                <a:spcPct val="110000"/>
              </a:lnSpc>
              <a:spcAft>
                <a:spcPts val="600"/>
              </a:spcAft>
            </a:pPr>
            <a:r>
              <a:rPr lang="en-US" sz="1400" b="0" dirty="0" smtClean="0">
                <a:solidFill>
                  <a:srgbClr val="164194"/>
                </a:solidFill>
                <a:latin typeface="+mn-lt"/>
              </a:rPr>
              <a:t>(Art. 27-30 BRRD)</a:t>
            </a:r>
          </a:p>
          <a:p>
            <a:pPr marL="457200" indent="-457200">
              <a:spcAft>
                <a:spcPts val="1200"/>
              </a:spcAft>
              <a:buFont typeface="+mj-lt"/>
              <a:buAutoNum type="arabicPeriod"/>
            </a:pPr>
            <a:r>
              <a:rPr lang="en-US" sz="1400" b="0" dirty="0">
                <a:solidFill>
                  <a:srgbClr val="164194"/>
                </a:solidFill>
                <a:latin typeface="+mn-lt"/>
              </a:rPr>
              <a:t>Early intervention measures empower </a:t>
            </a:r>
            <a:r>
              <a:rPr lang="en-US" sz="1400" dirty="0">
                <a:solidFill>
                  <a:srgbClr val="164194"/>
                </a:solidFill>
                <a:latin typeface="+mn-lt"/>
              </a:rPr>
              <a:t>supervisors</a:t>
            </a:r>
            <a:r>
              <a:rPr lang="en-US" sz="1400" b="0" dirty="0">
                <a:solidFill>
                  <a:srgbClr val="164194"/>
                </a:solidFill>
                <a:latin typeface="+mn-lt"/>
              </a:rPr>
              <a:t> – not the resolution authority – to react to an escalation of financial problems </a:t>
            </a:r>
            <a:r>
              <a:rPr lang="en-US" sz="1400" dirty="0">
                <a:solidFill>
                  <a:srgbClr val="164194"/>
                </a:solidFill>
                <a:latin typeface="+mn-lt"/>
              </a:rPr>
              <a:t>at an early stage, well before an institution fails</a:t>
            </a:r>
          </a:p>
          <a:p>
            <a:pPr marL="457200" indent="-457200">
              <a:spcAft>
                <a:spcPts val="1200"/>
              </a:spcAft>
              <a:buFont typeface="+mj-lt"/>
              <a:buAutoNum type="arabicPeriod"/>
            </a:pPr>
            <a:r>
              <a:rPr lang="en-US" sz="1400" dirty="0">
                <a:solidFill>
                  <a:srgbClr val="164194"/>
                </a:solidFill>
                <a:latin typeface="+mn-lt"/>
              </a:rPr>
              <a:t>T</a:t>
            </a:r>
            <a:r>
              <a:rPr lang="en-US" sz="1400" dirty="0" smtClean="0">
                <a:solidFill>
                  <a:srgbClr val="164194"/>
                </a:solidFill>
                <a:latin typeface="+mn-lt"/>
              </a:rPr>
              <a:t>rigger</a:t>
            </a:r>
            <a:r>
              <a:rPr lang="en-US" sz="1400" b="0" dirty="0" smtClean="0">
                <a:solidFill>
                  <a:srgbClr val="164194"/>
                </a:solidFill>
                <a:latin typeface="+mn-lt"/>
              </a:rPr>
              <a:t>: “rapidly </a:t>
            </a:r>
            <a:r>
              <a:rPr lang="en-US" sz="1400" b="0" dirty="0">
                <a:solidFill>
                  <a:srgbClr val="164194"/>
                </a:solidFill>
                <a:latin typeface="+mn-lt"/>
              </a:rPr>
              <a:t>deteriorating financial </a:t>
            </a:r>
            <a:r>
              <a:rPr lang="en-US" sz="1400" b="0" dirty="0" smtClean="0">
                <a:solidFill>
                  <a:srgbClr val="164194"/>
                </a:solidFill>
                <a:latin typeface="+mn-lt"/>
              </a:rPr>
              <a:t>condition”, including a </a:t>
            </a:r>
            <a:r>
              <a:rPr lang="en-US" sz="1400" b="0" dirty="0">
                <a:solidFill>
                  <a:srgbClr val="164194"/>
                </a:solidFill>
                <a:latin typeface="+mn-lt"/>
              </a:rPr>
              <a:t>deteriorating liquidity </a:t>
            </a:r>
            <a:r>
              <a:rPr lang="en-US" sz="1400" b="0" dirty="0" smtClean="0">
                <a:solidFill>
                  <a:srgbClr val="164194"/>
                </a:solidFill>
                <a:latin typeface="+mn-lt"/>
              </a:rPr>
              <a:t>situation, an increasing level </a:t>
            </a:r>
            <a:r>
              <a:rPr lang="en-US" sz="1400" b="0" dirty="0">
                <a:solidFill>
                  <a:srgbClr val="164194"/>
                </a:solidFill>
                <a:latin typeface="+mn-lt"/>
              </a:rPr>
              <a:t>of </a:t>
            </a:r>
            <a:r>
              <a:rPr lang="en-US" sz="1400" b="0" dirty="0" smtClean="0">
                <a:solidFill>
                  <a:srgbClr val="164194"/>
                </a:solidFill>
                <a:latin typeface="+mn-lt"/>
              </a:rPr>
              <a:t>leverage, an </a:t>
            </a:r>
            <a:r>
              <a:rPr lang="en-US" sz="1400" b="0" dirty="0">
                <a:solidFill>
                  <a:srgbClr val="164194"/>
                </a:solidFill>
                <a:latin typeface="+mn-lt"/>
              </a:rPr>
              <a:t>increase of </a:t>
            </a:r>
            <a:r>
              <a:rPr lang="en-US" sz="1400" b="0" dirty="0" smtClean="0">
                <a:solidFill>
                  <a:srgbClr val="164194"/>
                </a:solidFill>
                <a:latin typeface="+mn-lt"/>
              </a:rPr>
              <a:t>NPL portfolios, a </a:t>
            </a:r>
            <a:r>
              <a:rPr lang="en-US" sz="1400" b="0" dirty="0">
                <a:solidFill>
                  <a:srgbClr val="164194"/>
                </a:solidFill>
                <a:latin typeface="+mn-lt"/>
              </a:rPr>
              <a:t>concentration of </a:t>
            </a:r>
            <a:r>
              <a:rPr lang="en-US" sz="1400" b="0" dirty="0" smtClean="0">
                <a:solidFill>
                  <a:srgbClr val="164194"/>
                </a:solidFill>
                <a:latin typeface="+mn-lt"/>
              </a:rPr>
              <a:t>exposures, and in </a:t>
            </a:r>
            <a:r>
              <a:rPr lang="en-US" sz="1400" b="0" dirty="0">
                <a:solidFill>
                  <a:srgbClr val="164194"/>
                </a:solidFill>
                <a:latin typeface="+mn-lt"/>
              </a:rPr>
              <a:t>relation to own </a:t>
            </a:r>
            <a:r>
              <a:rPr lang="en-US" sz="1400" b="0" dirty="0" smtClean="0">
                <a:solidFill>
                  <a:srgbClr val="164194"/>
                </a:solidFill>
                <a:latin typeface="+mn-lt"/>
              </a:rPr>
              <a:t>funds, 1.5 pp above </a:t>
            </a:r>
            <a:r>
              <a:rPr lang="en-US" sz="1400" b="0" dirty="0">
                <a:solidFill>
                  <a:srgbClr val="164194"/>
                </a:solidFill>
                <a:latin typeface="+mn-lt"/>
              </a:rPr>
              <a:t>the level of an institution’s own funds </a:t>
            </a:r>
            <a:r>
              <a:rPr lang="en-US" sz="1400" b="0" dirty="0" smtClean="0">
                <a:solidFill>
                  <a:srgbClr val="164194"/>
                </a:solidFill>
                <a:latin typeface="+mn-lt"/>
              </a:rPr>
              <a:t>requirement. </a:t>
            </a:r>
          </a:p>
          <a:p>
            <a:pPr marL="457200" indent="-457200">
              <a:spcAft>
                <a:spcPts val="1200"/>
              </a:spcAft>
              <a:buFont typeface="+mj-lt"/>
              <a:buAutoNum type="arabicPeriod"/>
            </a:pPr>
            <a:r>
              <a:rPr lang="en-US" sz="1400" b="0" dirty="0">
                <a:solidFill>
                  <a:srgbClr val="164194"/>
                </a:solidFill>
                <a:latin typeface="+mn-lt"/>
              </a:rPr>
              <a:t>If early intervention has been triggered, a variety of </a:t>
            </a:r>
            <a:r>
              <a:rPr lang="en-US" sz="1400" dirty="0">
                <a:solidFill>
                  <a:srgbClr val="164194"/>
                </a:solidFill>
                <a:latin typeface="+mn-lt"/>
              </a:rPr>
              <a:t>measures</a:t>
            </a:r>
            <a:r>
              <a:rPr lang="en-US" sz="1400" b="0" dirty="0">
                <a:solidFill>
                  <a:srgbClr val="164194"/>
                </a:solidFill>
                <a:latin typeface="+mn-lt"/>
              </a:rPr>
              <a:t> are available to </a:t>
            </a:r>
            <a:r>
              <a:rPr lang="en-US" sz="1400" b="0" dirty="0" smtClean="0">
                <a:solidFill>
                  <a:srgbClr val="164194"/>
                </a:solidFill>
                <a:latin typeface="+mn-lt"/>
              </a:rPr>
              <a:t>supervisors:</a:t>
            </a:r>
          </a:p>
          <a:p>
            <a:pPr marL="914400" lvl="1" indent="-457200">
              <a:spcAft>
                <a:spcPts val="1200"/>
              </a:spcAft>
              <a:buFont typeface="+mj-lt"/>
              <a:buAutoNum type="arabicPeriod"/>
            </a:pPr>
            <a:r>
              <a:rPr lang="en-US" sz="1400" b="0" dirty="0">
                <a:solidFill>
                  <a:srgbClr val="164194"/>
                </a:solidFill>
                <a:latin typeface="+mn-lt"/>
              </a:rPr>
              <a:t>I</a:t>
            </a:r>
            <a:r>
              <a:rPr lang="en-US" sz="1400" b="0" dirty="0" smtClean="0">
                <a:solidFill>
                  <a:srgbClr val="164194"/>
                </a:solidFill>
                <a:latin typeface="+mn-lt"/>
              </a:rPr>
              <a:t>mplement measures </a:t>
            </a:r>
            <a:r>
              <a:rPr lang="en-US" sz="1400" b="0" dirty="0">
                <a:solidFill>
                  <a:srgbClr val="164194"/>
                </a:solidFill>
                <a:latin typeface="+mn-lt"/>
              </a:rPr>
              <a:t>set out in the </a:t>
            </a:r>
            <a:r>
              <a:rPr lang="en-US" sz="1400" dirty="0" smtClean="0">
                <a:solidFill>
                  <a:srgbClr val="164194"/>
                </a:solidFill>
                <a:latin typeface="+mn-lt"/>
              </a:rPr>
              <a:t>recovery plan</a:t>
            </a:r>
          </a:p>
          <a:p>
            <a:pPr marL="914400" lvl="1" indent="-457200">
              <a:spcAft>
                <a:spcPts val="1200"/>
              </a:spcAft>
              <a:buFont typeface="+mj-lt"/>
              <a:buAutoNum type="arabicPeriod"/>
            </a:pPr>
            <a:r>
              <a:rPr lang="en-US" sz="1400" dirty="0" smtClean="0">
                <a:solidFill>
                  <a:srgbClr val="164194"/>
                </a:solidFill>
                <a:latin typeface="+mn-lt"/>
              </a:rPr>
              <a:t>Changes</a:t>
            </a:r>
            <a:r>
              <a:rPr lang="en-US" sz="1400" b="0" dirty="0" smtClean="0">
                <a:solidFill>
                  <a:srgbClr val="164194"/>
                </a:solidFill>
                <a:latin typeface="+mn-lt"/>
              </a:rPr>
              <a:t> </a:t>
            </a:r>
            <a:r>
              <a:rPr lang="en-US" sz="1400" b="0" dirty="0">
                <a:solidFill>
                  <a:srgbClr val="164194"/>
                </a:solidFill>
                <a:latin typeface="+mn-lt"/>
              </a:rPr>
              <a:t>to </a:t>
            </a:r>
            <a:r>
              <a:rPr lang="en-US" sz="1400" b="0" dirty="0" smtClean="0">
                <a:solidFill>
                  <a:srgbClr val="164194"/>
                </a:solidFill>
                <a:latin typeface="+mn-lt"/>
              </a:rPr>
              <a:t>the institution’s business strategy</a:t>
            </a:r>
            <a:r>
              <a:rPr lang="en-US" sz="1400" b="0" dirty="0">
                <a:solidFill>
                  <a:srgbClr val="164194"/>
                </a:solidFill>
                <a:latin typeface="+mn-lt"/>
              </a:rPr>
              <a:t>, </a:t>
            </a:r>
            <a:r>
              <a:rPr lang="en-US" sz="1400" b="0" dirty="0" smtClean="0">
                <a:solidFill>
                  <a:srgbClr val="164194"/>
                </a:solidFill>
                <a:latin typeface="+mn-lt"/>
              </a:rPr>
              <a:t>its </a:t>
            </a:r>
            <a:r>
              <a:rPr lang="en-US" sz="1400" b="0" dirty="0">
                <a:solidFill>
                  <a:srgbClr val="164194"/>
                </a:solidFill>
                <a:latin typeface="+mn-lt"/>
              </a:rPr>
              <a:t>legal </a:t>
            </a:r>
            <a:r>
              <a:rPr lang="en-US" sz="1400" b="0" dirty="0" smtClean="0">
                <a:solidFill>
                  <a:srgbClr val="164194"/>
                </a:solidFill>
                <a:latin typeface="+mn-lt"/>
              </a:rPr>
              <a:t>or operational structures, or </a:t>
            </a:r>
            <a:r>
              <a:rPr lang="en-US" sz="1400" b="0" dirty="0">
                <a:solidFill>
                  <a:srgbClr val="164194"/>
                </a:solidFill>
                <a:latin typeface="+mn-lt"/>
              </a:rPr>
              <a:t>the negotiation </a:t>
            </a:r>
            <a:r>
              <a:rPr lang="en-US" sz="1400" b="0" dirty="0" smtClean="0">
                <a:solidFill>
                  <a:srgbClr val="164194"/>
                </a:solidFill>
                <a:latin typeface="+mn-lt"/>
              </a:rPr>
              <a:t>of debt restructuring </a:t>
            </a:r>
          </a:p>
          <a:p>
            <a:pPr marL="914400" lvl="1" indent="-457200">
              <a:spcAft>
                <a:spcPts val="1200"/>
              </a:spcAft>
              <a:buFont typeface="+mj-lt"/>
              <a:buAutoNum type="arabicPeriod"/>
            </a:pPr>
            <a:r>
              <a:rPr lang="en-US" sz="1400" dirty="0">
                <a:solidFill>
                  <a:srgbClr val="164194"/>
                </a:solidFill>
                <a:latin typeface="+mn-lt"/>
              </a:rPr>
              <a:t>Temporary administration </a:t>
            </a:r>
            <a:r>
              <a:rPr lang="en-US" sz="1400" b="0" dirty="0">
                <a:solidFill>
                  <a:srgbClr val="164194"/>
                </a:solidFill>
                <a:latin typeface="+mn-lt"/>
              </a:rPr>
              <a:t>replacing </a:t>
            </a:r>
            <a:r>
              <a:rPr lang="en-US" sz="1400" b="0" dirty="0" smtClean="0">
                <a:solidFill>
                  <a:srgbClr val="164194"/>
                </a:solidFill>
                <a:latin typeface="+mn-lt"/>
              </a:rPr>
              <a:t>senior management and control bodies </a:t>
            </a:r>
          </a:p>
        </p:txBody>
      </p:sp>
      <p:sp>
        <p:nvSpPr>
          <p:cNvPr id="2" name="Title 1"/>
          <p:cNvSpPr>
            <a:spLocks noGrp="1"/>
          </p:cNvSpPr>
          <p:nvPr>
            <p:ph type="title"/>
          </p:nvPr>
        </p:nvSpPr>
        <p:spPr>
          <a:xfrm>
            <a:off x="596680" y="710935"/>
            <a:ext cx="8335654" cy="553356"/>
          </a:xfrm>
        </p:spPr>
        <p:txBody>
          <a:bodyPr/>
          <a:lstStyle/>
          <a:p>
            <a:r>
              <a:rPr lang="en-US" sz="2400" dirty="0"/>
              <a:t>What happens to an ailing bank? </a:t>
            </a:r>
            <a:r>
              <a:rPr lang="en-US" sz="2400" dirty="0" smtClean="0"/>
              <a:t/>
            </a:r>
            <a:br>
              <a:rPr lang="en-US" sz="2400" dirty="0" smtClean="0"/>
            </a:br>
            <a:r>
              <a:rPr lang="en-US" sz="2400" dirty="0" smtClean="0"/>
              <a:t>The </a:t>
            </a:r>
            <a:r>
              <a:rPr lang="en-US" sz="2400" dirty="0" smtClean="0"/>
              <a:t>first signs: Early Intervention Measures</a:t>
            </a:r>
            <a:endParaRPr lang="en-US" sz="2400" b="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7854" y="732691"/>
            <a:ext cx="1554480" cy="67293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9462" y="4992298"/>
            <a:ext cx="1356183" cy="902478"/>
          </a:xfrm>
          <a:prstGeom prst="rect">
            <a:avLst/>
          </a:prstGeom>
        </p:spPr>
      </p:pic>
    </p:spTree>
    <p:extLst>
      <p:ext uri="{BB962C8B-B14F-4D97-AF65-F5344CB8AC3E}">
        <p14:creationId xmlns:p14="http://schemas.microsoft.com/office/powerpoint/2010/main" val="345441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99142"/>
            <a:ext cx="8395922" cy="648072"/>
          </a:xfrm>
        </p:spPr>
        <p:txBody>
          <a:bodyPr/>
          <a:lstStyle/>
          <a:p>
            <a:r>
              <a:rPr lang="en-US" sz="2400" dirty="0"/>
              <a:t>What happens to a bank with a capital shortfall?</a:t>
            </a:r>
            <a:endParaRPr lang="en-US" sz="2400" b="1" dirty="0"/>
          </a:p>
        </p:txBody>
      </p:sp>
      <p:sp>
        <p:nvSpPr>
          <p:cNvPr id="8" name="Content Placeholder 7"/>
          <p:cNvSpPr>
            <a:spLocks noGrp="1"/>
          </p:cNvSpPr>
          <p:nvPr>
            <p:ph idx="1"/>
          </p:nvPr>
        </p:nvSpPr>
        <p:spPr/>
        <p:txBody>
          <a:bodyPr/>
          <a:lstStyle/>
          <a:p>
            <a:pPr marL="3175" algn="ctr"/>
            <a:endParaRPr lang="en-US" dirty="0">
              <a:solidFill>
                <a:srgbClr val="0F5494"/>
              </a:solidFill>
            </a:endParaRPr>
          </a:p>
          <a:p>
            <a:pPr>
              <a:spcBef>
                <a:spcPct val="0"/>
              </a:spcBef>
              <a:spcAft>
                <a:spcPts val="1200"/>
              </a:spcAft>
            </a:pPr>
            <a:endParaRPr lang="en-US" kern="1200" dirty="0">
              <a:solidFill>
                <a:srgbClr val="164194"/>
              </a:solidFill>
              <a:latin typeface="Verdana" pitchFamily="34" charset="0"/>
            </a:endParaRPr>
          </a:p>
        </p:txBody>
      </p:sp>
      <p:pic>
        <p:nvPicPr>
          <p:cNvPr id="3" name="Picture 2"/>
          <p:cNvPicPr>
            <a:picLocks noChangeAspect="1"/>
          </p:cNvPicPr>
          <p:nvPr/>
        </p:nvPicPr>
        <p:blipFill>
          <a:blip r:embed="rId3"/>
          <a:stretch>
            <a:fillRect/>
          </a:stretch>
        </p:blipFill>
        <p:spPr>
          <a:xfrm>
            <a:off x="2290763" y="1504389"/>
            <a:ext cx="4562475" cy="5038725"/>
          </a:xfrm>
          <a:prstGeom prst="rect">
            <a:avLst/>
          </a:prstGeom>
        </p:spPr>
      </p:pic>
    </p:spTree>
    <p:extLst>
      <p:ext uri="{BB962C8B-B14F-4D97-AF65-F5344CB8AC3E}">
        <p14:creationId xmlns:p14="http://schemas.microsoft.com/office/powerpoint/2010/main" val="2243811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563" y="490123"/>
            <a:ext cx="8335654" cy="733754"/>
          </a:xfrm>
        </p:spPr>
        <p:txBody>
          <a:bodyPr/>
          <a:lstStyle/>
          <a:p>
            <a:r>
              <a:rPr lang="en-US" sz="2400" dirty="0"/>
              <a:t>Resolution trigger</a:t>
            </a:r>
            <a:endParaRPr lang="en-US" sz="2400" dirty="0"/>
          </a:p>
        </p:txBody>
      </p:sp>
      <p:sp>
        <p:nvSpPr>
          <p:cNvPr id="17" name="TextBox 16"/>
          <p:cNvSpPr txBox="1"/>
          <p:nvPr/>
        </p:nvSpPr>
        <p:spPr>
          <a:xfrm>
            <a:off x="594563" y="1555356"/>
            <a:ext cx="8335654" cy="3865674"/>
          </a:xfrm>
          <a:prstGeom prst="rect">
            <a:avLst/>
          </a:prstGeom>
          <a:noFill/>
        </p:spPr>
        <p:txBody>
          <a:bodyPr wrap="square" rtlCol="0">
            <a:spAutoFit/>
          </a:bodyPr>
          <a:lstStyle/>
          <a:p>
            <a:pPr>
              <a:lnSpc>
                <a:spcPct val="110000"/>
              </a:lnSpc>
              <a:spcAft>
                <a:spcPts val="600"/>
              </a:spcAft>
            </a:pPr>
            <a:r>
              <a:rPr lang="en-US" sz="1400" dirty="0" smtClean="0">
                <a:solidFill>
                  <a:srgbClr val="164194"/>
                </a:solidFill>
                <a:latin typeface="+mn-lt"/>
              </a:rPr>
              <a:t>Triggers </a:t>
            </a:r>
            <a:r>
              <a:rPr lang="en-US" sz="1400" dirty="0" smtClean="0">
                <a:solidFill>
                  <a:srgbClr val="164194"/>
                </a:solidFill>
                <a:latin typeface="+mn-lt"/>
              </a:rPr>
              <a:t>for resolution</a:t>
            </a:r>
            <a:r>
              <a:rPr lang="en-US" sz="1400" b="0" dirty="0" smtClean="0">
                <a:solidFill>
                  <a:srgbClr val="164194"/>
                </a:solidFill>
                <a:latin typeface="+mn-lt"/>
              </a:rPr>
              <a:t>: </a:t>
            </a:r>
          </a:p>
          <a:p>
            <a:pPr marL="457200" indent="-457200">
              <a:lnSpc>
                <a:spcPct val="110000"/>
              </a:lnSpc>
              <a:spcAft>
                <a:spcPts val="600"/>
              </a:spcAft>
              <a:buFont typeface="+mj-lt"/>
              <a:buAutoNum type="arabicPeriod"/>
            </a:pPr>
            <a:r>
              <a:rPr lang="en-US" sz="1400" b="0" dirty="0" smtClean="0">
                <a:solidFill>
                  <a:srgbClr val="164194"/>
                </a:solidFill>
                <a:latin typeface="+mn-lt"/>
              </a:rPr>
              <a:t>The ECB (and/or the SRB) determine that the entity is </a:t>
            </a:r>
            <a:r>
              <a:rPr lang="en-US" sz="1400" dirty="0" smtClean="0">
                <a:solidFill>
                  <a:srgbClr val="164194"/>
                </a:solidFill>
                <a:latin typeface="+mn-lt"/>
              </a:rPr>
              <a:t>FOLTF</a:t>
            </a:r>
            <a:r>
              <a:rPr lang="en-US" sz="1400" b="0" dirty="0" smtClean="0">
                <a:solidFill>
                  <a:srgbClr val="164194"/>
                </a:solidFill>
                <a:latin typeface="+mn-lt"/>
              </a:rPr>
              <a:t>;</a:t>
            </a:r>
            <a:endParaRPr lang="en-US" sz="1400" b="0" dirty="0">
              <a:solidFill>
                <a:srgbClr val="164194"/>
              </a:solidFill>
              <a:latin typeface="+mn-lt"/>
            </a:endParaRPr>
          </a:p>
          <a:p>
            <a:pPr marL="457200" indent="-457200">
              <a:lnSpc>
                <a:spcPct val="110000"/>
              </a:lnSpc>
              <a:spcAft>
                <a:spcPts val="600"/>
              </a:spcAft>
              <a:buFont typeface="+mj-lt"/>
              <a:buAutoNum type="arabicPeriod"/>
            </a:pPr>
            <a:r>
              <a:rPr lang="en-US" sz="1400" b="0" dirty="0" smtClean="0">
                <a:solidFill>
                  <a:srgbClr val="164194"/>
                </a:solidFill>
                <a:latin typeface="+mn-lt"/>
              </a:rPr>
              <a:t>Private sector measures or further supervisory actions must be explored; </a:t>
            </a:r>
          </a:p>
          <a:p>
            <a:pPr marL="457200" indent="-457200">
              <a:lnSpc>
                <a:spcPct val="110000"/>
              </a:lnSpc>
              <a:spcAft>
                <a:spcPts val="1200"/>
              </a:spcAft>
              <a:buFont typeface="+mj-lt"/>
              <a:buAutoNum type="arabicPeriod"/>
            </a:pPr>
            <a:r>
              <a:rPr lang="en-US" sz="1400" b="0" dirty="0" smtClean="0">
                <a:solidFill>
                  <a:srgbClr val="164194"/>
                </a:solidFill>
                <a:latin typeface="+mn-lt"/>
              </a:rPr>
              <a:t>Resolution must be in the </a:t>
            </a:r>
            <a:r>
              <a:rPr lang="en-US" sz="1400" dirty="0" smtClean="0">
                <a:solidFill>
                  <a:srgbClr val="164194"/>
                </a:solidFill>
                <a:latin typeface="+mn-lt"/>
              </a:rPr>
              <a:t>public interest </a:t>
            </a:r>
            <a:r>
              <a:rPr lang="en-US" sz="1400" b="0" dirty="0" smtClean="0">
                <a:solidFill>
                  <a:srgbClr val="164194"/>
                </a:solidFill>
                <a:latin typeface="+mn-lt"/>
              </a:rPr>
              <a:t>(SRB performs the Public Interest Assessment - PIA</a:t>
            </a:r>
            <a:r>
              <a:rPr lang="en-US" sz="1400" b="0" dirty="0">
                <a:solidFill>
                  <a:srgbClr val="164194"/>
                </a:solidFill>
                <a:latin typeface="+mn-lt"/>
              </a:rPr>
              <a:t>). Resolution action has to be taken if the </a:t>
            </a:r>
            <a:r>
              <a:rPr lang="en-US" sz="1400" dirty="0">
                <a:solidFill>
                  <a:srgbClr val="164194"/>
                </a:solidFill>
                <a:latin typeface="+mn-lt"/>
              </a:rPr>
              <a:t>resolution objectives </a:t>
            </a:r>
            <a:r>
              <a:rPr lang="en-US" sz="1400" b="0" dirty="0">
                <a:solidFill>
                  <a:srgbClr val="164194"/>
                </a:solidFill>
                <a:latin typeface="+mn-lt"/>
              </a:rPr>
              <a:t>(Art. 31 BRRD) would not be met to the same extent if the bank were wound up under normal insolvency proceedings</a:t>
            </a:r>
            <a:r>
              <a:rPr lang="en-US" sz="1400" b="0" dirty="0" smtClean="0">
                <a:solidFill>
                  <a:srgbClr val="164194"/>
                </a:solidFill>
                <a:latin typeface="+mn-lt"/>
              </a:rPr>
              <a:t>.</a:t>
            </a:r>
          </a:p>
          <a:p>
            <a:pPr>
              <a:lnSpc>
                <a:spcPct val="110000"/>
              </a:lnSpc>
              <a:spcAft>
                <a:spcPts val="1200"/>
              </a:spcAft>
            </a:pPr>
            <a:r>
              <a:rPr lang="en-US" sz="1400" dirty="0">
                <a:solidFill>
                  <a:srgbClr val="164194"/>
                </a:solidFill>
                <a:latin typeface="+mj-lt"/>
              </a:rPr>
              <a:t>If all the conditions for resolution have been met</a:t>
            </a:r>
            <a:r>
              <a:rPr lang="en-US" sz="1400" b="0" dirty="0">
                <a:solidFill>
                  <a:srgbClr val="164194"/>
                </a:solidFill>
                <a:latin typeface="+mj-lt"/>
              </a:rPr>
              <a:t>, it is for the resolution authority to take a decision about the best resolution approach (which resolution strategy?, which resolution tool?), based on the resolution plan, which has been prepared </a:t>
            </a:r>
            <a:r>
              <a:rPr lang="en-US" sz="1400" b="0" i="1" dirty="0">
                <a:solidFill>
                  <a:srgbClr val="164194"/>
                </a:solidFill>
                <a:latin typeface="+mj-lt"/>
              </a:rPr>
              <a:t>ex-ante</a:t>
            </a:r>
            <a:r>
              <a:rPr lang="en-US" sz="1400" b="0" dirty="0">
                <a:solidFill>
                  <a:srgbClr val="164194"/>
                </a:solidFill>
                <a:latin typeface="+mj-lt"/>
              </a:rPr>
              <a:t>, and on the current market conditions. </a:t>
            </a:r>
            <a:endParaRPr lang="en-US" sz="1400" dirty="0">
              <a:solidFill>
                <a:srgbClr val="164194"/>
              </a:solidFill>
              <a:latin typeface="+mj-lt"/>
            </a:endParaRPr>
          </a:p>
          <a:p>
            <a:pPr>
              <a:lnSpc>
                <a:spcPct val="110000"/>
              </a:lnSpc>
              <a:spcAft>
                <a:spcPts val="600"/>
              </a:spcAft>
            </a:pPr>
            <a:r>
              <a:rPr lang="en-US" sz="1400" dirty="0">
                <a:solidFill>
                  <a:srgbClr val="164194"/>
                </a:solidFill>
                <a:latin typeface="+mj-lt"/>
              </a:rPr>
              <a:t>National insolvency proceedings (NIP)</a:t>
            </a:r>
          </a:p>
          <a:p>
            <a:pPr marL="285750" indent="-285750">
              <a:lnSpc>
                <a:spcPct val="110000"/>
              </a:lnSpc>
              <a:spcAft>
                <a:spcPts val="600"/>
              </a:spcAft>
              <a:buFont typeface="Courier New" panose="02070309020205020404" pitchFamily="49" charset="0"/>
              <a:buChar char="o"/>
            </a:pPr>
            <a:r>
              <a:rPr lang="en-US" sz="1400" b="0" dirty="0">
                <a:solidFill>
                  <a:srgbClr val="164194"/>
                </a:solidFill>
                <a:latin typeface="+mj-lt"/>
              </a:rPr>
              <a:t>If the resolution authority considers that resolution action is not warranted in the public interest, EU law stipulates that </a:t>
            </a:r>
            <a:r>
              <a:rPr lang="en-US" sz="1400" dirty="0">
                <a:solidFill>
                  <a:srgbClr val="164194"/>
                </a:solidFill>
                <a:latin typeface="+mj-lt"/>
              </a:rPr>
              <a:t>the bank is wound down in line with national insolvency law</a:t>
            </a:r>
            <a:r>
              <a:rPr lang="en-US" sz="1400" b="0" dirty="0">
                <a:solidFill>
                  <a:srgbClr val="164194"/>
                </a:solidFill>
                <a:latin typeface="+mj-lt"/>
              </a:rPr>
              <a:t>. </a:t>
            </a:r>
          </a:p>
          <a:p>
            <a:pPr marL="285750" indent="-285750">
              <a:lnSpc>
                <a:spcPct val="110000"/>
              </a:lnSpc>
              <a:spcAft>
                <a:spcPts val="600"/>
              </a:spcAft>
              <a:buFont typeface="Courier New" panose="02070309020205020404" pitchFamily="49" charset="0"/>
              <a:buChar char="o"/>
            </a:pPr>
            <a:r>
              <a:rPr lang="en-US" sz="1400" b="0" dirty="0">
                <a:solidFill>
                  <a:srgbClr val="164194"/>
                </a:solidFill>
                <a:latin typeface="+mj-lt"/>
              </a:rPr>
              <a:t>It is the responsibility of the national authorities to apply national insolvency law</a:t>
            </a:r>
            <a:r>
              <a:rPr lang="en-US" sz="1400" b="0" dirty="0" smtClean="0">
                <a:solidFill>
                  <a:srgbClr val="164194"/>
                </a:solidFill>
                <a:latin typeface="+mj-lt"/>
              </a:rPr>
              <a:t>.</a:t>
            </a:r>
            <a:endParaRPr lang="en-US" sz="1400" b="0" dirty="0">
              <a:solidFill>
                <a:srgbClr val="164194"/>
              </a:solidFill>
              <a:latin typeface="+mj-lt"/>
            </a:endParaRPr>
          </a:p>
        </p:txBody>
      </p:sp>
    </p:spTree>
    <p:extLst>
      <p:ext uri="{BB962C8B-B14F-4D97-AF65-F5344CB8AC3E}">
        <p14:creationId xmlns:p14="http://schemas.microsoft.com/office/powerpoint/2010/main" val="3915144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563" y="490123"/>
            <a:ext cx="8335654" cy="733754"/>
          </a:xfrm>
        </p:spPr>
        <p:txBody>
          <a:bodyPr/>
          <a:lstStyle/>
          <a:p>
            <a:r>
              <a:rPr lang="en-US" sz="2400" dirty="0"/>
              <a:t>The resolution tools</a:t>
            </a:r>
          </a:p>
        </p:txBody>
      </p:sp>
      <p:sp>
        <p:nvSpPr>
          <p:cNvPr id="17" name="TextBox 16"/>
          <p:cNvSpPr txBox="1"/>
          <p:nvPr/>
        </p:nvSpPr>
        <p:spPr>
          <a:xfrm>
            <a:off x="594563" y="1479156"/>
            <a:ext cx="8335654" cy="3610284"/>
          </a:xfrm>
          <a:prstGeom prst="rect">
            <a:avLst/>
          </a:prstGeom>
          <a:noFill/>
        </p:spPr>
        <p:txBody>
          <a:bodyPr wrap="square" rtlCol="0">
            <a:spAutoFit/>
          </a:bodyPr>
          <a:lstStyle/>
          <a:p>
            <a:pPr marL="285750" indent="-285750">
              <a:lnSpc>
                <a:spcPct val="110000"/>
              </a:lnSpc>
              <a:spcAft>
                <a:spcPts val="600"/>
              </a:spcAft>
              <a:buFont typeface="Arial" panose="020B0604020202020204" pitchFamily="34" charset="0"/>
              <a:buChar char="•"/>
            </a:pPr>
            <a:r>
              <a:rPr lang="en-US" sz="1400" b="0" dirty="0">
                <a:solidFill>
                  <a:srgbClr val="164194"/>
                </a:solidFill>
                <a:latin typeface="+mn-lt"/>
              </a:rPr>
              <a:t>If  a  bank  meets  all the 3 relevant  conditions,  the  SRB  places  the  bank  under  resolution. </a:t>
            </a:r>
          </a:p>
          <a:p>
            <a:pPr marL="285750" indent="-285750">
              <a:lnSpc>
                <a:spcPct val="110000"/>
              </a:lnSpc>
              <a:spcAft>
                <a:spcPts val="600"/>
              </a:spcAft>
              <a:buFont typeface="Arial" panose="020B0604020202020204" pitchFamily="34" charset="0"/>
              <a:buChar char="•"/>
            </a:pPr>
            <a:r>
              <a:rPr lang="en-US" sz="1400" b="0" dirty="0">
                <a:solidFill>
                  <a:srgbClr val="164194"/>
                </a:solidFill>
                <a:latin typeface="+mn-lt"/>
              </a:rPr>
              <a:t>The SRB enacts a resolution scheme, which determines what resolution tools are to be applied to the bank and, if necessary, whether the SRF is to be used to support the resolution action. </a:t>
            </a:r>
          </a:p>
          <a:p>
            <a:pPr>
              <a:lnSpc>
                <a:spcPct val="110000"/>
              </a:lnSpc>
              <a:spcAft>
                <a:spcPts val="600"/>
              </a:spcAft>
            </a:pPr>
            <a:r>
              <a:rPr lang="en-US" sz="1400" dirty="0">
                <a:solidFill>
                  <a:srgbClr val="164194"/>
                </a:solidFill>
                <a:latin typeface="+mn-lt"/>
              </a:rPr>
              <a:t>PRECONDITION: Before any resolution action is taken, the capital instruments of the bank must be written down or converted into capital.</a:t>
            </a:r>
          </a:p>
          <a:p>
            <a:pPr>
              <a:lnSpc>
                <a:spcPct val="110000"/>
              </a:lnSpc>
              <a:spcAft>
                <a:spcPts val="600"/>
              </a:spcAft>
            </a:pPr>
            <a:r>
              <a:rPr lang="en-US" sz="1400" b="0" dirty="0">
                <a:solidFill>
                  <a:srgbClr val="164194"/>
                </a:solidFill>
                <a:latin typeface="+mn-lt"/>
              </a:rPr>
              <a:t>The resolution tools are: </a:t>
            </a:r>
          </a:p>
          <a:p>
            <a:pPr marL="285750" indent="-285750">
              <a:lnSpc>
                <a:spcPct val="110000"/>
              </a:lnSpc>
              <a:spcAft>
                <a:spcPts val="600"/>
              </a:spcAft>
              <a:buFont typeface="Arial" panose="020B0604020202020204" pitchFamily="34" charset="0"/>
              <a:buChar char="•"/>
            </a:pPr>
            <a:r>
              <a:rPr lang="en-US" sz="1400" b="0" dirty="0">
                <a:solidFill>
                  <a:srgbClr val="164194"/>
                </a:solidFill>
                <a:latin typeface="+mn-lt"/>
              </a:rPr>
              <a:t>The Sale of business </a:t>
            </a:r>
          </a:p>
          <a:p>
            <a:pPr marL="285750" indent="-285750">
              <a:lnSpc>
                <a:spcPct val="110000"/>
              </a:lnSpc>
              <a:spcAft>
                <a:spcPts val="600"/>
              </a:spcAft>
              <a:buFont typeface="Arial" panose="020B0604020202020204" pitchFamily="34" charset="0"/>
              <a:buChar char="•"/>
            </a:pPr>
            <a:r>
              <a:rPr lang="en-US" sz="1400" b="0" dirty="0">
                <a:solidFill>
                  <a:srgbClr val="164194"/>
                </a:solidFill>
                <a:latin typeface="+mn-lt"/>
              </a:rPr>
              <a:t>The Bridge Bank		</a:t>
            </a:r>
            <a:r>
              <a:rPr lang="en-US" sz="1400" b="0" dirty="0" smtClean="0">
                <a:solidFill>
                  <a:srgbClr val="164194"/>
                </a:solidFill>
                <a:latin typeface="+mn-lt"/>
              </a:rPr>
              <a:t>        TRANSFER </a:t>
            </a:r>
            <a:r>
              <a:rPr lang="en-US" sz="1400" b="0" dirty="0">
                <a:solidFill>
                  <a:srgbClr val="164194"/>
                </a:solidFill>
                <a:latin typeface="+mn-lt"/>
              </a:rPr>
              <a:t>TOOLS</a:t>
            </a:r>
          </a:p>
          <a:p>
            <a:pPr marL="285750" indent="-285750">
              <a:lnSpc>
                <a:spcPct val="110000"/>
              </a:lnSpc>
              <a:spcAft>
                <a:spcPts val="600"/>
              </a:spcAft>
              <a:buFont typeface="Arial" panose="020B0604020202020204" pitchFamily="34" charset="0"/>
              <a:buChar char="•"/>
            </a:pPr>
            <a:r>
              <a:rPr lang="en-US" sz="1400" b="0" dirty="0">
                <a:solidFill>
                  <a:srgbClr val="164194"/>
                </a:solidFill>
                <a:latin typeface="+mn-lt"/>
              </a:rPr>
              <a:t>The Asset Management Vehicle </a:t>
            </a:r>
          </a:p>
          <a:p>
            <a:pPr marL="285750" indent="-285750">
              <a:lnSpc>
                <a:spcPct val="110000"/>
              </a:lnSpc>
              <a:spcAft>
                <a:spcPts val="600"/>
              </a:spcAft>
              <a:buFont typeface="Arial" panose="020B0604020202020204" pitchFamily="34" charset="0"/>
              <a:buChar char="•"/>
            </a:pPr>
            <a:r>
              <a:rPr lang="en-US" sz="1400" b="0" dirty="0">
                <a:solidFill>
                  <a:srgbClr val="164194"/>
                </a:solidFill>
                <a:latin typeface="+mn-lt"/>
              </a:rPr>
              <a:t>Bail-in tool</a:t>
            </a:r>
          </a:p>
          <a:p>
            <a:pPr>
              <a:lnSpc>
                <a:spcPct val="110000"/>
              </a:lnSpc>
              <a:spcAft>
                <a:spcPts val="600"/>
              </a:spcAft>
            </a:pPr>
            <a:r>
              <a:rPr lang="en-US" sz="1400" b="0" dirty="0">
                <a:solidFill>
                  <a:srgbClr val="164194"/>
                </a:solidFill>
                <a:latin typeface="+mn-lt"/>
              </a:rPr>
              <a:t>Decision as to which resolution tool(s) would be applied to best achieve the resolution objectives. </a:t>
            </a:r>
          </a:p>
          <a:p>
            <a:pPr>
              <a:lnSpc>
                <a:spcPct val="110000"/>
              </a:lnSpc>
              <a:spcAft>
                <a:spcPts val="600"/>
              </a:spcAft>
            </a:pPr>
            <a:r>
              <a:rPr lang="en-US" sz="1400" b="0" dirty="0">
                <a:solidFill>
                  <a:srgbClr val="164194"/>
                </a:solidFill>
                <a:latin typeface="+mn-lt"/>
              </a:rPr>
              <a:t>More than one resolution tool can be applied. </a:t>
            </a:r>
          </a:p>
        </p:txBody>
      </p:sp>
      <p:sp>
        <p:nvSpPr>
          <p:cNvPr id="3" name="Right Brace 2"/>
          <p:cNvSpPr/>
          <p:nvPr/>
        </p:nvSpPr>
        <p:spPr>
          <a:xfrm>
            <a:off x="3543300" y="3171825"/>
            <a:ext cx="155448" cy="914400"/>
          </a:xfrm>
          <a:prstGeom prst="rightBrac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Tree>
    <p:extLst>
      <p:ext uri="{BB962C8B-B14F-4D97-AF65-F5344CB8AC3E}">
        <p14:creationId xmlns:p14="http://schemas.microsoft.com/office/powerpoint/2010/main" val="260407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563" y="490123"/>
            <a:ext cx="8335654" cy="733754"/>
          </a:xfrm>
        </p:spPr>
        <p:txBody>
          <a:bodyPr/>
          <a:lstStyle/>
          <a:p>
            <a:r>
              <a:rPr lang="en-US" sz="2400" dirty="0"/>
              <a:t>The transfer tools</a:t>
            </a:r>
          </a:p>
        </p:txBody>
      </p:sp>
      <p:sp>
        <p:nvSpPr>
          <p:cNvPr id="17" name="TextBox 16"/>
          <p:cNvSpPr txBox="1"/>
          <p:nvPr/>
        </p:nvSpPr>
        <p:spPr>
          <a:xfrm>
            <a:off x="594563" y="1555356"/>
            <a:ext cx="8335654" cy="4001160"/>
          </a:xfrm>
          <a:prstGeom prst="rect">
            <a:avLst/>
          </a:prstGeom>
          <a:noFill/>
        </p:spPr>
        <p:txBody>
          <a:bodyPr wrap="square" rtlCol="0">
            <a:spAutoFit/>
          </a:bodyPr>
          <a:lstStyle/>
          <a:p>
            <a:pPr>
              <a:lnSpc>
                <a:spcPct val="110000"/>
              </a:lnSpc>
              <a:spcAft>
                <a:spcPts val="600"/>
              </a:spcAft>
            </a:pPr>
            <a:r>
              <a:rPr lang="en-US" sz="1400" dirty="0">
                <a:solidFill>
                  <a:srgbClr val="164194"/>
                </a:solidFill>
                <a:latin typeface="+mn-lt"/>
              </a:rPr>
              <a:t>The Sale of business </a:t>
            </a:r>
          </a:p>
          <a:p>
            <a:pPr marL="285750" indent="-285750">
              <a:lnSpc>
                <a:spcPct val="110000"/>
              </a:lnSpc>
              <a:spcAft>
                <a:spcPts val="600"/>
              </a:spcAft>
              <a:buFont typeface="Arial" panose="020B0604020202020204" pitchFamily="34" charset="0"/>
              <a:buChar char="•"/>
            </a:pPr>
            <a:r>
              <a:rPr lang="en-US" sz="1400" b="0" dirty="0">
                <a:solidFill>
                  <a:srgbClr val="164194"/>
                </a:solidFill>
                <a:latin typeface="+mn-lt"/>
              </a:rPr>
              <a:t>(partial) transfer to a private purchaser on commercial terms</a:t>
            </a:r>
          </a:p>
          <a:p>
            <a:pPr>
              <a:lnSpc>
                <a:spcPct val="110000"/>
              </a:lnSpc>
              <a:spcAft>
                <a:spcPts val="600"/>
              </a:spcAft>
            </a:pPr>
            <a:endParaRPr lang="en-US" sz="1400" dirty="0">
              <a:solidFill>
                <a:srgbClr val="164194"/>
              </a:solidFill>
              <a:latin typeface="+mn-lt"/>
            </a:endParaRPr>
          </a:p>
          <a:p>
            <a:pPr>
              <a:lnSpc>
                <a:spcPct val="110000"/>
              </a:lnSpc>
              <a:spcAft>
                <a:spcPts val="600"/>
              </a:spcAft>
            </a:pPr>
            <a:r>
              <a:rPr lang="en-US" sz="1400" dirty="0">
                <a:solidFill>
                  <a:srgbClr val="164194"/>
                </a:solidFill>
                <a:latin typeface="+mn-lt"/>
              </a:rPr>
              <a:t>The Bridge Bank</a:t>
            </a:r>
          </a:p>
          <a:p>
            <a:pPr marL="285750" indent="-285750">
              <a:lnSpc>
                <a:spcPct val="110000"/>
              </a:lnSpc>
              <a:spcAft>
                <a:spcPts val="600"/>
              </a:spcAft>
              <a:buFont typeface="Arial" panose="020B0604020202020204" pitchFamily="34" charset="0"/>
              <a:buChar char="•"/>
            </a:pPr>
            <a:r>
              <a:rPr lang="en-US" sz="1400" b="0" dirty="0">
                <a:solidFill>
                  <a:srgbClr val="164194"/>
                </a:solidFill>
                <a:latin typeface="+mn-lt"/>
              </a:rPr>
              <a:t>Package of assets, rights and liabilities transferred to public bridge bank controlled by the RA </a:t>
            </a:r>
            <a:r>
              <a:rPr lang="en-US" sz="1400" b="0" dirty="0" smtClean="0">
                <a:solidFill>
                  <a:srgbClr val="164194"/>
                </a:solidFill>
                <a:latin typeface="+mn-lt"/>
                <a:sym typeface="Wingdings" panose="05000000000000000000" pitchFamily="2" charset="2"/>
              </a:rPr>
              <a:t></a:t>
            </a:r>
            <a:r>
              <a:rPr lang="en-US" sz="1400" b="0" dirty="0" smtClean="0">
                <a:solidFill>
                  <a:srgbClr val="164194"/>
                </a:solidFill>
                <a:latin typeface="+mn-lt"/>
              </a:rPr>
              <a:t> </a:t>
            </a:r>
            <a:r>
              <a:rPr lang="en-US" sz="1400" b="0" dirty="0">
                <a:solidFill>
                  <a:srgbClr val="164194"/>
                </a:solidFill>
                <a:latin typeface="+mn-lt"/>
              </a:rPr>
              <a:t>the BB helps ‘clean’ the bank and make the bank appealing for the market.</a:t>
            </a:r>
          </a:p>
          <a:p>
            <a:pPr marL="285750" indent="-285750">
              <a:lnSpc>
                <a:spcPct val="110000"/>
              </a:lnSpc>
              <a:spcAft>
                <a:spcPts val="600"/>
              </a:spcAft>
              <a:buFont typeface="Arial" panose="020B0604020202020204" pitchFamily="34" charset="0"/>
              <a:buChar char="•"/>
            </a:pPr>
            <a:r>
              <a:rPr lang="en-US" sz="1400" b="0" dirty="0">
                <a:solidFill>
                  <a:srgbClr val="164194"/>
                </a:solidFill>
                <a:latin typeface="+mn-lt"/>
              </a:rPr>
              <a:t>Balance Sheet of the bridge bank must be balanced! (TA &gt;= TL) </a:t>
            </a:r>
          </a:p>
          <a:p>
            <a:pPr marL="285750" indent="-285750">
              <a:lnSpc>
                <a:spcPct val="110000"/>
              </a:lnSpc>
              <a:spcAft>
                <a:spcPts val="600"/>
              </a:spcAft>
              <a:buFont typeface="Arial" panose="020B0604020202020204" pitchFamily="34" charset="0"/>
              <a:buChar char="•"/>
            </a:pPr>
            <a:r>
              <a:rPr lang="en-US" sz="1400" b="0" dirty="0">
                <a:solidFill>
                  <a:srgbClr val="164194"/>
                </a:solidFill>
                <a:latin typeface="+mn-lt"/>
              </a:rPr>
              <a:t>The legacy bank exits the market. </a:t>
            </a:r>
          </a:p>
          <a:p>
            <a:pPr marL="285750" indent="-285750">
              <a:lnSpc>
                <a:spcPct val="110000"/>
              </a:lnSpc>
              <a:spcAft>
                <a:spcPts val="600"/>
              </a:spcAft>
              <a:buFont typeface="Arial" panose="020B0604020202020204" pitchFamily="34" charset="0"/>
              <a:buChar char="•"/>
            </a:pPr>
            <a:r>
              <a:rPr lang="en-US" sz="1400" b="0" dirty="0">
                <a:solidFill>
                  <a:srgbClr val="164194"/>
                </a:solidFill>
                <a:latin typeface="+mn-lt"/>
              </a:rPr>
              <a:t>Temporary measure </a:t>
            </a:r>
            <a:r>
              <a:rPr lang="en-US" sz="1400" b="0" dirty="0" smtClean="0">
                <a:solidFill>
                  <a:srgbClr val="164194"/>
                </a:solidFill>
                <a:latin typeface="+mn-lt"/>
                <a:sym typeface="Wingdings" panose="05000000000000000000" pitchFamily="2" charset="2"/>
              </a:rPr>
              <a:t></a:t>
            </a:r>
            <a:r>
              <a:rPr lang="en-US" sz="1400" b="0" dirty="0" smtClean="0">
                <a:solidFill>
                  <a:srgbClr val="164194"/>
                </a:solidFill>
                <a:latin typeface="+mn-lt"/>
              </a:rPr>
              <a:t> </a:t>
            </a:r>
            <a:r>
              <a:rPr lang="en-US" sz="1400" b="0" dirty="0">
                <a:solidFill>
                  <a:srgbClr val="164194"/>
                </a:solidFill>
                <a:latin typeface="+mn-lt"/>
              </a:rPr>
              <a:t>An exit strategy must be considered since the set-up. </a:t>
            </a:r>
          </a:p>
          <a:p>
            <a:pPr>
              <a:lnSpc>
                <a:spcPct val="110000"/>
              </a:lnSpc>
              <a:spcAft>
                <a:spcPts val="600"/>
              </a:spcAft>
            </a:pPr>
            <a:endParaRPr lang="en-US" sz="1400" dirty="0">
              <a:solidFill>
                <a:srgbClr val="164194"/>
              </a:solidFill>
              <a:latin typeface="+mn-lt"/>
            </a:endParaRPr>
          </a:p>
          <a:p>
            <a:pPr>
              <a:lnSpc>
                <a:spcPct val="110000"/>
              </a:lnSpc>
              <a:spcAft>
                <a:spcPts val="600"/>
              </a:spcAft>
            </a:pPr>
            <a:r>
              <a:rPr lang="en-US" sz="1400" dirty="0">
                <a:solidFill>
                  <a:srgbClr val="164194"/>
                </a:solidFill>
                <a:latin typeface="+mn-lt"/>
              </a:rPr>
              <a:t>The Asset Management Vehicle </a:t>
            </a:r>
          </a:p>
          <a:p>
            <a:pPr marL="285750" indent="-285750">
              <a:lnSpc>
                <a:spcPct val="110000"/>
              </a:lnSpc>
              <a:spcAft>
                <a:spcPts val="600"/>
              </a:spcAft>
              <a:buFont typeface="Arial" panose="020B0604020202020204" pitchFamily="34" charset="0"/>
              <a:buChar char="•"/>
            </a:pPr>
            <a:r>
              <a:rPr lang="en-US" sz="1400" b="0" dirty="0">
                <a:solidFill>
                  <a:srgbClr val="164194"/>
                </a:solidFill>
                <a:latin typeface="+mn-lt"/>
              </a:rPr>
              <a:t>Only in conjunction with another tool!</a:t>
            </a:r>
          </a:p>
          <a:p>
            <a:pPr marL="285750" indent="-285750">
              <a:lnSpc>
                <a:spcPct val="110000"/>
              </a:lnSpc>
              <a:spcAft>
                <a:spcPts val="600"/>
              </a:spcAft>
              <a:buFont typeface="Arial" panose="020B0604020202020204" pitchFamily="34" charset="0"/>
              <a:buChar char="•"/>
            </a:pPr>
            <a:r>
              <a:rPr lang="en-US" sz="1400" b="0" dirty="0">
                <a:solidFill>
                  <a:srgbClr val="164194"/>
                </a:solidFill>
                <a:latin typeface="+mn-lt"/>
              </a:rPr>
              <a:t>Transfer of bad assets to an asset management vehicle</a:t>
            </a:r>
          </a:p>
        </p:txBody>
      </p:sp>
    </p:spTree>
    <p:extLst>
      <p:ext uri="{BB962C8B-B14F-4D97-AF65-F5344CB8AC3E}">
        <p14:creationId xmlns:p14="http://schemas.microsoft.com/office/powerpoint/2010/main" val="2861524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8179274" cy="4134500"/>
          </a:xfrm>
        </p:spPr>
        <p:txBody>
          <a:bodyPr/>
          <a:lstStyle/>
          <a:p>
            <a:pPr marL="285750" indent="-285750" fontAlgn="base">
              <a:spcBef>
                <a:spcPct val="0"/>
              </a:spcBef>
              <a:spcAft>
                <a:spcPts val="1200"/>
              </a:spcAft>
              <a:buClr>
                <a:srgbClr val="164194"/>
              </a:buClr>
              <a:buSzPct val="100000"/>
              <a:buFont typeface="Courier New" panose="02070309020205020404" pitchFamily="49" charset="0"/>
              <a:buChar char="o"/>
              <a:defRPr sz="1600"/>
            </a:pPr>
            <a:r>
              <a:rPr lang="en-IE" altLang="en-US" sz="1600" dirty="0">
                <a:solidFill>
                  <a:srgbClr val="164194"/>
                </a:solidFill>
              </a:rPr>
              <a:t>The financial and economic crisis</a:t>
            </a:r>
          </a:p>
          <a:p>
            <a:pPr marL="628650" lvl="2" indent="-285750" fontAlgn="base">
              <a:spcBef>
                <a:spcPct val="0"/>
              </a:spcBef>
              <a:spcAft>
                <a:spcPts val="1200"/>
              </a:spcAft>
              <a:buClr>
                <a:srgbClr val="164194"/>
              </a:buClr>
              <a:buSzPct val="100000"/>
              <a:buFont typeface="Courier New" panose="02070309020205020404" pitchFamily="49" charset="0"/>
              <a:buChar char="o"/>
              <a:defRPr sz="1600"/>
            </a:pPr>
            <a:r>
              <a:rPr lang="en-IE" altLang="en-US" sz="1450" dirty="0">
                <a:solidFill>
                  <a:srgbClr val="164194"/>
                </a:solidFill>
              </a:rPr>
              <a:t>Financial crisis and bank bail-outs</a:t>
            </a:r>
          </a:p>
          <a:p>
            <a:pPr marL="628650" lvl="2" indent="-285750" fontAlgn="base">
              <a:spcBef>
                <a:spcPct val="0"/>
              </a:spcBef>
              <a:spcAft>
                <a:spcPts val="1200"/>
              </a:spcAft>
              <a:buClr>
                <a:srgbClr val="164194"/>
              </a:buClr>
              <a:buSzPct val="100000"/>
              <a:buFont typeface="Courier New" panose="02070309020205020404" pitchFamily="49" charset="0"/>
              <a:buChar char="o"/>
              <a:defRPr sz="1600"/>
            </a:pPr>
            <a:r>
              <a:rPr lang="en-IE" altLang="en-US" sz="1450" dirty="0">
                <a:solidFill>
                  <a:srgbClr val="164194"/>
                </a:solidFill>
              </a:rPr>
              <a:t>The sovereign-bank doom loop</a:t>
            </a:r>
          </a:p>
          <a:p>
            <a:pPr marL="285750" indent="-285750" fontAlgn="base">
              <a:spcBef>
                <a:spcPct val="0"/>
              </a:spcBef>
              <a:spcAft>
                <a:spcPts val="1200"/>
              </a:spcAft>
              <a:buClr>
                <a:srgbClr val="164194"/>
              </a:buClr>
              <a:buSzPct val="100000"/>
              <a:buFont typeface="Courier New" panose="02070309020205020404" pitchFamily="49" charset="0"/>
              <a:buChar char="o"/>
              <a:defRPr sz="1600"/>
            </a:pPr>
            <a:r>
              <a:rPr lang="en-IE" altLang="en-US" sz="1600" dirty="0">
                <a:solidFill>
                  <a:srgbClr val="164194"/>
                </a:solidFill>
              </a:rPr>
              <a:t>The </a:t>
            </a:r>
            <a:r>
              <a:rPr lang="en-IE" altLang="en-US" sz="1600" dirty="0" smtClean="0">
                <a:solidFill>
                  <a:srgbClr val="164194"/>
                </a:solidFill>
              </a:rPr>
              <a:t>European </a:t>
            </a:r>
            <a:r>
              <a:rPr lang="en-IE" altLang="en-US" sz="1600" dirty="0">
                <a:solidFill>
                  <a:srgbClr val="164194"/>
                </a:solidFill>
              </a:rPr>
              <a:t>response to the crisis</a:t>
            </a:r>
          </a:p>
          <a:p>
            <a:pPr marL="628650" lvl="1" indent="-285750" fontAlgn="base">
              <a:spcBef>
                <a:spcPct val="0"/>
              </a:spcBef>
              <a:spcAft>
                <a:spcPts val="1200"/>
              </a:spcAft>
              <a:buClr>
                <a:srgbClr val="164194"/>
              </a:buClr>
              <a:buSzPct val="100000"/>
              <a:buFont typeface="Courier New" panose="02070309020205020404" pitchFamily="49" charset="0"/>
              <a:buChar char="o"/>
              <a:defRPr sz="1600"/>
            </a:pPr>
            <a:r>
              <a:rPr lang="en-IE" altLang="en-US" sz="1300" dirty="0">
                <a:solidFill>
                  <a:srgbClr val="164194"/>
                </a:solidFill>
              </a:rPr>
              <a:t>The Banking Union</a:t>
            </a:r>
          </a:p>
          <a:p>
            <a:pPr marL="628650" lvl="1" indent="-285750" fontAlgn="base">
              <a:spcBef>
                <a:spcPct val="0"/>
              </a:spcBef>
              <a:spcAft>
                <a:spcPts val="1200"/>
              </a:spcAft>
              <a:buClr>
                <a:srgbClr val="164194"/>
              </a:buClr>
              <a:buSzPct val="100000"/>
              <a:buFont typeface="Courier New" panose="02070309020205020404" pitchFamily="49" charset="0"/>
              <a:buChar char="o"/>
              <a:defRPr sz="1600"/>
            </a:pPr>
            <a:r>
              <a:rPr lang="en-US" altLang="en-US" sz="1300" dirty="0">
                <a:solidFill>
                  <a:srgbClr val="164194"/>
                </a:solidFill>
              </a:rPr>
              <a:t>The Single Rulebook</a:t>
            </a:r>
          </a:p>
          <a:p>
            <a:pPr marL="285750" lvl="1" indent="-285750" fontAlgn="base">
              <a:spcBef>
                <a:spcPct val="0"/>
              </a:spcBef>
              <a:spcAft>
                <a:spcPts val="1200"/>
              </a:spcAft>
              <a:buClr>
                <a:srgbClr val="164194"/>
              </a:buClr>
              <a:buSzPct val="100000"/>
              <a:buFont typeface="Courier New" panose="02070309020205020404" pitchFamily="49" charset="0"/>
              <a:buChar char="o"/>
              <a:defRPr sz="1600"/>
            </a:pPr>
            <a:r>
              <a:rPr lang="en-US" altLang="en-US" sz="1600" dirty="0">
                <a:solidFill>
                  <a:srgbClr val="164194"/>
                </a:solidFill>
              </a:rPr>
              <a:t>The Single Supervisory Mechanism (SSM) – the first pillar</a:t>
            </a:r>
          </a:p>
          <a:p>
            <a:pPr marL="285750" lvl="1" indent="-285750" fontAlgn="base">
              <a:spcBef>
                <a:spcPct val="0"/>
              </a:spcBef>
              <a:spcAft>
                <a:spcPts val="1200"/>
              </a:spcAft>
              <a:buClr>
                <a:srgbClr val="164194"/>
              </a:buClr>
              <a:buSzPct val="100000"/>
              <a:buFont typeface="Courier New" panose="02070309020205020404" pitchFamily="49" charset="0"/>
              <a:buChar char="o"/>
              <a:defRPr sz="1600"/>
            </a:pPr>
            <a:r>
              <a:rPr lang="en-US" altLang="en-US" sz="1600" dirty="0">
                <a:solidFill>
                  <a:srgbClr val="164194"/>
                </a:solidFill>
              </a:rPr>
              <a:t>The Single Resolution Mechanism (SRM) – the second pillar</a:t>
            </a:r>
            <a:r>
              <a:rPr lang="en-IE" altLang="en-US" sz="1600" dirty="0">
                <a:solidFill>
                  <a:srgbClr val="164194"/>
                </a:solidFill>
              </a:rPr>
              <a:t>  </a:t>
            </a:r>
          </a:p>
          <a:p>
            <a:pPr marL="285750" lvl="1" indent="-285750" fontAlgn="base">
              <a:spcBef>
                <a:spcPct val="0"/>
              </a:spcBef>
              <a:spcAft>
                <a:spcPts val="1200"/>
              </a:spcAft>
              <a:buClr>
                <a:srgbClr val="164194"/>
              </a:buClr>
              <a:buSzPct val="100000"/>
              <a:buFont typeface="Courier New" panose="02070309020205020404" pitchFamily="49" charset="0"/>
              <a:buChar char="o"/>
              <a:defRPr sz="1600"/>
            </a:pPr>
            <a:r>
              <a:rPr lang="en-IE" altLang="en-US" sz="1600" dirty="0">
                <a:solidFill>
                  <a:srgbClr val="164194"/>
                </a:solidFill>
              </a:rPr>
              <a:t>The European Deposit Insurance Scheme (EDIS) – the third (missing) </a:t>
            </a:r>
            <a:r>
              <a:rPr lang="en-IE" altLang="en-US" sz="1600" dirty="0" smtClean="0">
                <a:solidFill>
                  <a:srgbClr val="164194"/>
                </a:solidFill>
              </a:rPr>
              <a:t>pillar</a:t>
            </a:r>
            <a:endParaRPr lang="en-GB" dirty="0" smtClean="0"/>
          </a:p>
          <a:p>
            <a:pPr lvl="1">
              <a:spcAft>
                <a:spcPts val="900"/>
              </a:spcAft>
            </a:pPr>
            <a:endParaRPr lang="en-GB" dirty="0"/>
          </a:p>
        </p:txBody>
      </p:sp>
      <p:sp>
        <p:nvSpPr>
          <p:cNvPr id="2" name="Title 1"/>
          <p:cNvSpPr>
            <a:spLocks noGrp="1"/>
          </p:cNvSpPr>
          <p:nvPr>
            <p:ph type="title"/>
          </p:nvPr>
        </p:nvSpPr>
        <p:spPr/>
        <p:txBody>
          <a:bodyPr/>
          <a:lstStyle/>
          <a:p>
            <a:r>
              <a:rPr lang="en-GB" sz="2800" dirty="0" smtClean="0"/>
              <a:t>Outline</a:t>
            </a:r>
            <a:endParaRPr lang="en-GB" dirty="0"/>
          </a:p>
        </p:txBody>
      </p:sp>
    </p:spTree>
    <p:extLst>
      <p:ext uri="{BB962C8B-B14F-4D97-AF65-F5344CB8AC3E}">
        <p14:creationId xmlns:p14="http://schemas.microsoft.com/office/powerpoint/2010/main" val="1310336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563" y="490123"/>
            <a:ext cx="8335654" cy="733754"/>
          </a:xfrm>
        </p:spPr>
        <p:txBody>
          <a:bodyPr/>
          <a:lstStyle/>
          <a:p>
            <a:r>
              <a:rPr lang="en-US" sz="2400" dirty="0"/>
              <a:t>The Bail-in tool</a:t>
            </a:r>
          </a:p>
        </p:txBody>
      </p:sp>
      <p:sp>
        <p:nvSpPr>
          <p:cNvPr id="17" name="TextBox 16"/>
          <p:cNvSpPr txBox="1"/>
          <p:nvPr/>
        </p:nvSpPr>
        <p:spPr>
          <a:xfrm>
            <a:off x="594563" y="1279131"/>
            <a:ext cx="8335654" cy="4872168"/>
          </a:xfrm>
          <a:prstGeom prst="rect">
            <a:avLst/>
          </a:prstGeom>
          <a:noFill/>
        </p:spPr>
        <p:txBody>
          <a:bodyPr wrap="square" rtlCol="0">
            <a:spAutoFit/>
          </a:bodyPr>
          <a:lstStyle/>
          <a:p>
            <a:pPr marL="285750" indent="-285750">
              <a:lnSpc>
                <a:spcPct val="110000"/>
              </a:lnSpc>
              <a:spcAft>
                <a:spcPts val="600"/>
              </a:spcAft>
              <a:buFont typeface="Arial" panose="020B0604020202020204" pitchFamily="34" charset="0"/>
              <a:buChar char="•"/>
            </a:pPr>
            <a:r>
              <a:rPr lang="en-US" sz="1400" b="0" dirty="0" smtClean="0">
                <a:solidFill>
                  <a:srgbClr val="164194"/>
                </a:solidFill>
                <a:latin typeface="+mn-lt"/>
              </a:rPr>
              <a:t>Bail-in allows to write-down shareholders’ and creditors’ claims and to convert creditors’ claims into equity.</a:t>
            </a:r>
          </a:p>
          <a:p>
            <a:pPr marL="285750" indent="-285750">
              <a:lnSpc>
                <a:spcPct val="110000"/>
              </a:lnSpc>
              <a:spcAft>
                <a:spcPts val="600"/>
              </a:spcAft>
              <a:buFont typeface="Arial" panose="020B0604020202020204" pitchFamily="34" charset="0"/>
              <a:buChar char="•"/>
            </a:pPr>
            <a:r>
              <a:rPr lang="en-US" sz="1400" dirty="0" smtClean="0">
                <a:solidFill>
                  <a:srgbClr val="164194"/>
                </a:solidFill>
                <a:latin typeface="+mn-lt"/>
              </a:rPr>
              <a:t>Loss absorption </a:t>
            </a:r>
            <a:r>
              <a:rPr lang="en-US" sz="1400" b="0" dirty="0" smtClean="0">
                <a:solidFill>
                  <a:srgbClr val="164194"/>
                </a:solidFill>
                <a:latin typeface="+mn-lt"/>
              </a:rPr>
              <a:t>through write-down and/or conversion of eligible liabilities. </a:t>
            </a:r>
            <a:r>
              <a:rPr lang="en-US" sz="1400" dirty="0" err="1" smtClean="0">
                <a:solidFill>
                  <a:srgbClr val="164194"/>
                </a:solidFill>
                <a:latin typeface="+mn-lt"/>
              </a:rPr>
              <a:t>Recapitalisation</a:t>
            </a:r>
            <a:r>
              <a:rPr lang="en-US" sz="1400" b="0" dirty="0" smtClean="0">
                <a:solidFill>
                  <a:srgbClr val="164194"/>
                </a:solidFill>
                <a:latin typeface="+mn-lt"/>
              </a:rPr>
              <a:t> to the extent necessary to restore its ability to comply with the conditions for its authorization. </a:t>
            </a:r>
          </a:p>
          <a:p>
            <a:pPr>
              <a:lnSpc>
                <a:spcPct val="110000"/>
              </a:lnSpc>
              <a:spcAft>
                <a:spcPts val="600"/>
              </a:spcAft>
            </a:pPr>
            <a:r>
              <a:rPr lang="en-US" sz="1400" dirty="0" smtClean="0">
                <a:solidFill>
                  <a:srgbClr val="164194"/>
                </a:solidFill>
                <a:latin typeface="+mn-lt"/>
              </a:rPr>
              <a:t>Principles on loss allocation</a:t>
            </a:r>
          </a:p>
          <a:p>
            <a:pPr marL="342900" indent="-342900">
              <a:lnSpc>
                <a:spcPct val="110000"/>
              </a:lnSpc>
              <a:spcAft>
                <a:spcPts val="600"/>
              </a:spcAft>
              <a:buFont typeface="+mj-lt"/>
              <a:buAutoNum type="arabicPeriod"/>
            </a:pPr>
            <a:r>
              <a:rPr lang="en-US" sz="1400" b="0" dirty="0" smtClean="0">
                <a:solidFill>
                  <a:srgbClr val="164194"/>
                </a:solidFill>
                <a:latin typeface="+mn-lt"/>
              </a:rPr>
              <a:t>Shareholders bear losses first</a:t>
            </a:r>
          </a:p>
          <a:p>
            <a:pPr marL="342900" indent="-342900">
              <a:lnSpc>
                <a:spcPct val="110000"/>
              </a:lnSpc>
              <a:spcAft>
                <a:spcPts val="600"/>
              </a:spcAft>
              <a:buFont typeface="+mj-lt"/>
              <a:buAutoNum type="arabicPeriod"/>
            </a:pPr>
            <a:r>
              <a:rPr lang="en-US" sz="1400" b="0" dirty="0" smtClean="0">
                <a:solidFill>
                  <a:srgbClr val="164194"/>
                </a:solidFill>
                <a:latin typeface="+mn-lt"/>
              </a:rPr>
              <a:t>Creditors bear losses:</a:t>
            </a:r>
          </a:p>
          <a:p>
            <a:pPr marL="800100" lvl="1" indent="-342900">
              <a:lnSpc>
                <a:spcPct val="110000"/>
              </a:lnSpc>
              <a:spcAft>
                <a:spcPts val="600"/>
              </a:spcAft>
              <a:buFont typeface="+mj-lt"/>
              <a:buAutoNum type="arabicPeriod"/>
            </a:pPr>
            <a:r>
              <a:rPr lang="en-US" sz="1400" b="0" dirty="0" smtClean="0">
                <a:solidFill>
                  <a:srgbClr val="164194"/>
                </a:solidFill>
                <a:latin typeface="+mn-lt"/>
              </a:rPr>
              <a:t>in accordance with the order of priority of their claims in insolvency</a:t>
            </a:r>
          </a:p>
          <a:p>
            <a:pPr marL="800100" lvl="1" indent="-342900">
              <a:lnSpc>
                <a:spcPct val="110000"/>
              </a:lnSpc>
              <a:spcAft>
                <a:spcPts val="600"/>
              </a:spcAft>
              <a:buFont typeface="+mj-lt"/>
              <a:buAutoNum type="arabicPeriod"/>
            </a:pPr>
            <a:r>
              <a:rPr lang="en-US" sz="1400" b="0" dirty="0" smtClean="0">
                <a:solidFill>
                  <a:srgbClr val="164194"/>
                </a:solidFill>
                <a:latin typeface="+mn-lt"/>
              </a:rPr>
              <a:t>Creditors of the same class are treated in an equitable manner</a:t>
            </a:r>
          </a:p>
          <a:p>
            <a:pPr marL="800100" lvl="1" indent="-342900">
              <a:lnSpc>
                <a:spcPct val="110000"/>
              </a:lnSpc>
              <a:spcAft>
                <a:spcPts val="600"/>
              </a:spcAft>
              <a:buFont typeface="+mj-lt"/>
              <a:buAutoNum type="arabicPeriod"/>
            </a:pPr>
            <a:r>
              <a:rPr lang="en-US" sz="1400" b="0" dirty="0" smtClean="0">
                <a:solidFill>
                  <a:srgbClr val="164194"/>
                </a:solidFill>
                <a:latin typeface="+mn-lt"/>
              </a:rPr>
              <a:t>No creditor shall incur greater losses in resolution than in normal insolvency (No Creditor Worse Off principle)</a:t>
            </a:r>
          </a:p>
          <a:p>
            <a:pPr marL="342900" indent="-342900">
              <a:lnSpc>
                <a:spcPct val="110000"/>
              </a:lnSpc>
              <a:spcAft>
                <a:spcPts val="600"/>
              </a:spcAft>
              <a:buFont typeface="+mj-lt"/>
              <a:buAutoNum type="arabicPeriod"/>
            </a:pPr>
            <a:r>
              <a:rPr lang="en-US" sz="1400" b="0" dirty="0" smtClean="0">
                <a:solidFill>
                  <a:srgbClr val="164194"/>
                </a:solidFill>
                <a:latin typeface="+mn-lt"/>
              </a:rPr>
              <a:t>Exclusions in line with the resolution principles: e.g. covered deposits, secured liabilities, very short term maturities, etc.</a:t>
            </a:r>
          </a:p>
          <a:p>
            <a:pPr>
              <a:lnSpc>
                <a:spcPct val="110000"/>
              </a:lnSpc>
              <a:spcAft>
                <a:spcPts val="600"/>
              </a:spcAft>
            </a:pPr>
            <a:r>
              <a:rPr lang="en-US" sz="1400" dirty="0" smtClean="0">
                <a:solidFill>
                  <a:srgbClr val="164194"/>
                </a:solidFill>
                <a:latin typeface="+mn-lt"/>
              </a:rPr>
              <a:t>MREL</a:t>
            </a:r>
          </a:p>
          <a:p>
            <a:pPr marL="285750" indent="-285750">
              <a:lnSpc>
                <a:spcPct val="110000"/>
              </a:lnSpc>
              <a:spcAft>
                <a:spcPts val="600"/>
              </a:spcAft>
              <a:buFont typeface="Arial" panose="020B0604020202020204" pitchFamily="34" charset="0"/>
              <a:buChar char="•"/>
            </a:pPr>
            <a:r>
              <a:rPr lang="en-US" sz="1400" b="0" dirty="0" smtClean="0">
                <a:solidFill>
                  <a:srgbClr val="164194"/>
                </a:solidFill>
                <a:latin typeface="+mn-lt"/>
              </a:rPr>
              <a:t>The minimum requirement for own funds and eligible liabilities (MREL) ensures there are always some liabilities to be bailed-in. MREL is a subset of the eligible liabilities. MREL does not limit the application of bail-in</a:t>
            </a:r>
            <a:endParaRPr lang="en-US" sz="1400" b="0" dirty="0">
              <a:solidFill>
                <a:srgbClr val="164194"/>
              </a:solidFill>
              <a:latin typeface="+mn-lt"/>
            </a:endParaRPr>
          </a:p>
        </p:txBody>
      </p:sp>
    </p:spTree>
    <p:extLst>
      <p:ext uri="{BB962C8B-B14F-4D97-AF65-F5344CB8AC3E}">
        <p14:creationId xmlns:p14="http://schemas.microsoft.com/office/powerpoint/2010/main" val="12204686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363" y="2954338"/>
            <a:ext cx="8179274" cy="949325"/>
          </a:xfrm>
        </p:spPr>
        <p:txBody>
          <a:bodyPr/>
          <a:lstStyle/>
          <a:p>
            <a:pPr marL="0" indent="0" algn="ctr" fontAlgn="base">
              <a:spcBef>
                <a:spcPct val="0"/>
              </a:spcBef>
              <a:spcAft>
                <a:spcPts val="1200"/>
              </a:spcAft>
              <a:buClr>
                <a:srgbClr val="164194"/>
              </a:buClr>
              <a:buSzPct val="100000"/>
              <a:buNone/>
              <a:defRPr sz="1600"/>
            </a:pPr>
            <a:r>
              <a:rPr lang="en-US" altLang="en-US" sz="2400" b="1" dirty="0" smtClean="0">
                <a:solidFill>
                  <a:srgbClr val="164194"/>
                </a:solidFill>
              </a:rPr>
              <a:t>Third </a:t>
            </a:r>
            <a:r>
              <a:rPr lang="en-US" altLang="en-US" sz="2400" b="1" dirty="0">
                <a:solidFill>
                  <a:srgbClr val="164194"/>
                </a:solidFill>
              </a:rPr>
              <a:t>P</a:t>
            </a:r>
            <a:r>
              <a:rPr lang="en-US" altLang="en-US" sz="2400" b="1" dirty="0" smtClean="0">
                <a:solidFill>
                  <a:srgbClr val="164194"/>
                </a:solidFill>
              </a:rPr>
              <a:t>illar</a:t>
            </a:r>
          </a:p>
          <a:p>
            <a:pPr marL="0" indent="0" algn="ctr" fontAlgn="base">
              <a:spcBef>
                <a:spcPct val="0"/>
              </a:spcBef>
              <a:spcAft>
                <a:spcPts val="1200"/>
              </a:spcAft>
              <a:buClr>
                <a:srgbClr val="164194"/>
              </a:buClr>
              <a:buSzPct val="100000"/>
              <a:buNone/>
              <a:defRPr sz="1600"/>
            </a:pPr>
            <a:r>
              <a:rPr lang="en-US" altLang="en-US" sz="2400" b="1" dirty="0" smtClean="0">
                <a:solidFill>
                  <a:srgbClr val="164194"/>
                </a:solidFill>
              </a:rPr>
              <a:t>European Deposit Insurance Scheme (EDIS)</a:t>
            </a:r>
            <a:endParaRPr lang="en-GB" dirty="0"/>
          </a:p>
        </p:txBody>
      </p:sp>
    </p:spTree>
    <p:extLst>
      <p:ext uri="{BB962C8B-B14F-4D97-AF65-F5344CB8AC3E}">
        <p14:creationId xmlns:p14="http://schemas.microsoft.com/office/powerpoint/2010/main" val="2556136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010656"/>
            <a:ext cx="8179274" cy="971502"/>
          </a:xfrm>
        </p:spPr>
        <p:txBody>
          <a:bodyPr/>
          <a:lstStyle/>
          <a:p>
            <a:pPr>
              <a:spcAft>
                <a:spcPts val="600"/>
              </a:spcAft>
            </a:pPr>
            <a:endParaRPr lang="en-US" altLang="en-US" sz="1400" kern="0" dirty="0" smtClean="0">
              <a:latin typeface="Arial" panose="020B0604020202020204" pitchFamily="34" charset="0"/>
              <a:cs typeface="Arial" panose="020B0604020202020204" pitchFamily="34" charset="0"/>
            </a:endParaRPr>
          </a:p>
          <a:p>
            <a:pPr marL="0" indent="0">
              <a:spcAft>
                <a:spcPts val="600"/>
              </a:spcAft>
              <a:buNone/>
            </a:pPr>
            <a:endParaRPr lang="en-US" altLang="en-US" sz="1400" kern="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sz="2800" dirty="0" smtClean="0"/>
              <a:t>Depositor Protection – the current framework</a:t>
            </a:r>
            <a:endParaRPr lang="en-GB" sz="2800" dirty="0"/>
          </a:p>
        </p:txBody>
      </p:sp>
      <p:sp>
        <p:nvSpPr>
          <p:cNvPr id="5" name="Content Placeholder 3"/>
          <p:cNvSpPr txBox="1">
            <a:spLocks/>
          </p:cNvSpPr>
          <p:nvPr/>
        </p:nvSpPr>
        <p:spPr>
          <a:xfrm>
            <a:off x="646658" y="1485408"/>
            <a:ext cx="8161266" cy="3305057"/>
          </a:xfrm>
          <a:prstGeom prst="rect">
            <a:avLst/>
          </a:prstGeom>
          <a:solidFill>
            <a:schemeClr val="accent5"/>
          </a:solidFill>
        </p:spPr>
        <p:txBody>
          <a:bodyPr vert="horz" lIns="180000" tIns="180000" rIns="180000" bIns="180000" rtlCol="0">
            <a:noAutofit/>
          </a:bodyPr>
          <a:lstStyle>
            <a:lvl1pPr marL="171450" indent="-171450" algn="l" defTabSz="685800" rtl="0" eaLnBrk="1" latinLnBrk="0" hangingPunct="1">
              <a:lnSpc>
                <a:spcPct val="100000"/>
              </a:lnSpc>
              <a:spcBef>
                <a:spcPts val="0"/>
              </a:spcBef>
              <a:spcAft>
                <a:spcPts val="1350"/>
              </a:spcAft>
              <a:buClr>
                <a:schemeClr val="tx2"/>
              </a:buClr>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1200"/>
              </a:spcAft>
              <a:buNone/>
            </a:pPr>
            <a:r>
              <a:rPr lang="en-IE" sz="1600" dirty="0" smtClean="0">
                <a:solidFill>
                  <a:schemeClr val="tx2"/>
                </a:solidFill>
              </a:rPr>
              <a:t>Depositor protection: </a:t>
            </a:r>
            <a:r>
              <a:rPr lang="en-IE" sz="1600" b="0" dirty="0" smtClean="0">
                <a:solidFill>
                  <a:schemeClr val="tx2"/>
                </a:solidFill>
              </a:rPr>
              <a:t>Under EU rules, </a:t>
            </a:r>
            <a:r>
              <a:rPr lang="en-US" sz="1600" b="0" dirty="0">
                <a:solidFill>
                  <a:schemeClr val="tx2"/>
                </a:solidFill>
              </a:rPr>
              <a:t>in the case of bank </a:t>
            </a:r>
            <a:r>
              <a:rPr lang="en-US" sz="1600" b="0" dirty="0" smtClean="0">
                <a:solidFill>
                  <a:schemeClr val="tx2"/>
                </a:solidFill>
              </a:rPr>
              <a:t>failure Deposit </a:t>
            </a:r>
            <a:r>
              <a:rPr lang="en-US" sz="1600" b="0" dirty="0">
                <a:solidFill>
                  <a:schemeClr val="tx2"/>
                </a:solidFill>
              </a:rPr>
              <a:t>Guarantee Schemes (DGS) </a:t>
            </a:r>
            <a:r>
              <a:rPr lang="en-US" sz="1600" b="0" dirty="0" smtClean="0">
                <a:solidFill>
                  <a:schemeClr val="tx2"/>
                </a:solidFill>
              </a:rPr>
              <a:t>protect </a:t>
            </a:r>
            <a:r>
              <a:rPr lang="en-US" sz="1600" b="0" dirty="0">
                <a:solidFill>
                  <a:schemeClr val="tx2"/>
                </a:solidFill>
              </a:rPr>
              <a:t>depositors' savings by guaranteeing deposits of up to €</a:t>
            </a:r>
            <a:r>
              <a:rPr lang="en-US" sz="1600" b="0" dirty="0" smtClean="0">
                <a:solidFill>
                  <a:schemeClr val="tx2"/>
                </a:solidFill>
              </a:rPr>
              <a:t>100,000 per depositor. </a:t>
            </a:r>
          </a:p>
          <a:p>
            <a:pPr marL="0" indent="0" algn="just" fontAlgn="auto">
              <a:spcAft>
                <a:spcPts val="1200"/>
              </a:spcAft>
              <a:buNone/>
            </a:pPr>
            <a:endParaRPr lang="en-US" sz="1400" b="0" dirty="0" smtClean="0">
              <a:solidFill>
                <a:schemeClr val="tx2"/>
              </a:solidFill>
            </a:endParaRPr>
          </a:p>
          <a:p>
            <a:pPr marL="0" indent="0" algn="just" fontAlgn="auto">
              <a:spcAft>
                <a:spcPts val="1200"/>
              </a:spcAft>
              <a:buNone/>
            </a:pPr>
            <a:endParaRPr lang="en-US" sz="1400" b="0" dirty="0" smtClean="0">
              <a:solidFill>
                <a:schemeClr val="tx2"/>
              </a:solidFill>
            </a:endParaRPr>
          </a:p>
          <a:p>
            <a:pPr marL="0" indent="0" algn="ctr" fontAlgn="auto">
              <a:spcAft>
                <a:spcPts val="1200"/>
              </a:spcAft>
              <a:buNone/>
            </a:pPr>
            <a:endParaRPr lang="en-US" sz="1400" dirty="0" smtClean="0">
              <a:solidFill>
                <a:schemeClr val="tx2"/>
              </a:solidFill>
            </a:endParaRPr>
          </a:p>
          <a:p>
            <a:pPr marL="0" indent="0" algn="ctr" fontAlgn="auto">
              <a:spcAft>
                <a:spcPts val="1200"/>
              </a:spcAft>
              <a:buNone/>
            </a:pPr>
            <a:endParaRPr lang="en-US" sz="1600" dirty="0" smtClean="0">
              <a:solidFill>
                <a:schemeClr val="tx2"/>
              </a:solidFill>
            </a:endParaRPr>
          </a:p>
          <a:p>
            <a:pPr marL="0" indent="0" algn="ctr" fontAlgn="auto">
              <a:spcAft>
                <a:spcPts val="1200"/>
              </a:spcAft>
              <a:buNone/>
            </a:pPr>
            <a:r>
              <a:rPr lang="en-US" sz="1600" dirty="0" smtClean="0">
                <a:solidFill>
                  <a:schemeClr val="tx2"/>
                </a:solidFill>
              </a:rPr>
              <a:t>Depositors </a:t>
            </a:r>
            <a:r>
              <a:rPr lang="en-US" sz="1600" dirty="0">
                <a:solidFill>
                  <a:schemeClr val="tx2"/>
                </a:solidFill>
              </a:rPr>
              <a:t>protection </a:t>
            </a:r>
            <a:r>
              <a:rPr lang="en-US" sz="1600" dirty="0" smtClean="0">
                <a:solidFill>
                  <a:schemeClr val="tx2"/>
                </a:solidFill>
              </a:rPr>
              <a:t>prevents bank runs, which </a:t>
            </a:r>
            <a:r>
              <a:rPr lang="en-US" sz="1600" dirty="0">
                <a:solidFill>
                  <a:schemeClr val="tx2"/>
                </a:solidFill>
              </a:rPr>
              <a:t>can create financial </a:t>
            </a:r>
            <a:r>
              <a:rPr lang="en-US" sz="1600" dirty="0" smtClean="0">
                <a:solidFill>
                  <a:schemeClr val="tx2"/>
                </a:solidFill>
              </a:rPr>
              <a:t>instability </a:t>
            </a:r>
          </a:p>
          <a:p>
            <a:pPr marL="0" indent="0" algn="ctr" fontAlgn="auto">
              <a:spcAft>
                <a:spcPts val="1200"/>
              </a:spcAft>
              <a:buNone/>
            </a:pPr>
            <a:r>
              <a:rPr lang="en-US" altLang="en-US" sz="1600" dirty="0" smtClean="0">
                <a:solidFill>
                  <a:schemeClr val="tx2"/>
                </a:solidFill>
              </a:rPr>
              <a:t>DGS </a:t>
            </a:r>
            <a:r>
              <a:rPr lang="en-US" altLang="en-US" sz="1600" dirty="0">
                <a:solidFill>
                  <a:schemeClr val="tx2"/>
                </a:solidFill>
              </a:rPr>
              <a:t>are funded entirely by banks! No taxpayer money is used.</a:t>
            </a:r>
          </a:p>
          <a:p>
            <a:pPr marL="0" indent="0" algn="ctr" fontAlgn="auto">
              <a:spcAft>
                <a:spcPts val="1200"/>
              </a:spcAft>
              <a:buNone/>
            </a:pPr>
            <a:endParaRPr lang="en-US" sz="1400" dirty="0">
              <a:solidFill>
                <a:schemeClr val="tx2"/>
              </a:solidFill>
            </a:endParaRPr>
          </a:p>
        </p:txBody>
      </p:sp>
      <p:sp>
        <p:nvSpPr>
          <p:cNvPr id="7" name="Down Arrow 6"/>
          <p:cNvSpPr/>
          <p:nvPr/>
        </p:nvSpPr>
        <p:spPr>
          <a:xfrm>
            <a:off x="4475971" y="2575589"/>
            <a:ext cx="484632" cy="11788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8" name="Picture 7"/>
          <p:cNvPicPr>
            <a:picLocks noChangeAspect="1"/>
          </p:cNvPicPr>
          <p:nvPr/>
        </p:nvPicPr>
        <p:blipFill rotWithShape="1">
          <a:blip r:embed="rId3"/>
          <a:srcRect l="7731" t="880" r="2970" b="-880"/>
          <a:stretch/>
        </p:blipFill>
        <p:spPr>
          <a:xfrm>
            <a:off x="5922499" y="2548720"/>
            <a:ext cx="1987389" cy="1251881"/>
          </a:xfrm>
          <a:prstGeom prst="rect">
            <a:avLst/>
          </a:prstGeom>
        </p:spPr>
      </p:pic>
      <p:pic>
        <p:nvPicPr>
          <p:cNvPr id="9" name="Picture 8"/>
          <p:cNvPicPr>
            <a:picLocks noChangeAspect="1"/>
          </p:cNvPicPr>
          <p:nvPr/>
        </p:nvPicPr>
        <p:blipFill>
          <a:blip r:embed="rId4"/>
          <a:stretch>
            <a:fillRect/>
          </a:stretch>
        </p:blipFill>
        <p:spPr>
          <a:xfrm>
            <a:off x="1643044" y="2548720"/>
            <a:ext cx="1871031" cy="1232542"/>
          </a:xfrm>
          <a:prstGeom prst="rect">
            <a:avLst/>
          </a:prstGeom>
        </p:spPr>
      </p:pic>
      <p:sp>
        <p:nvSpPr>
          <p:cNvPr id="127" name="Content Placeholder 2"/>
          <p:cNvSpPr txBox="1">
            <a:spLocks/>
          </p:cNvSpPr>
          <p:nvPr/>
        </p:nvSpPr>
        <p:spPr>
          <a:xfrm>
            <a:off x="628650" y="5056752"/>
            <a:ext cx="8179274" cy="86007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0"/>
              </a:spcBef>
              <a:spcAft>
                <a:spcPts val="1350"/>
              </a:spcAft>
              <a:buClr>
                <a:schemeClr val="tx2"/>
              </a:buClr>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600"/>
              </a:spcAft>
              <a:buFont typeface="Arial" panose="020B0604020202020204" pitchFamily="34" charset="0"/>
              <a:buNone/>
            </a:pPr>
            <a:endParaRPr lang="en-IE" altLang="en-US" sz="1600" b="1" kern="0" dirty="0" smtClean="0">
              <a:cs typeface="Arial" panose="020B0604020202020204" pitchFamily="34" charset="0"/>
            </a:endParaRPr>
          </a:p>
        </p:txBody>
      </p:sp>
      <p:grpSp>
        <p:nvGrpSpPr>
          <p:cNvPr id="128" name="Group 127"/>
          <p:cNvGrpSpPr/>
          <p:nvPr/>
        </p:nvGrpSpPr>
        <p:grpSpPr>
          <a:xfrm>
            <a:off x="4175395" y="4982940"/>
            <a:ext cx="3014621" cy="969448"/>
            <a:chOff x="3371122" y="1059178"/>
            <a:chExt cx="1597121" cy="1709248"/>
          </a:xfrm>
        </p:grpSpPr>
        <p:sp>
          <p:nvSpPr>
            <p:cNvPr id="129" name="TextBox 128"/>
            <p:cNvSpPr txBox="1"/>
            <p:nvPr/>
          </p:nvSpPr>
          <p:spPr>
            <a:xfrm>
              <a:off x="3371122" y="1059178"/>
              <a:ext cx="1597121" cy="1193819"/>
            </a:xfrm>
            <a:prstGeom prst="rect">
              <a:avLst/>
            </a:prstGeom>
            <a:solidFill>
              <a:schemeClr val="bg1">
                <a:lumMod val="95000"/>
              </a:schemeClr>
            </a:solidFill>
          </p:spPr>
          <p:txBody>
            <a:bodyPr wrap="square" rtlCol="0">
              <a:spAutoFit/>
            </a:bodyPr>
            <a:lstStyle/>
            <a:p>
              <a:pPr>
                <a:spcBef>
                  <a:spcPts val="600"/>
                </a:spcBef>
                <a:spcAft>
                  <a:spcPts val="600"/>
                </a:spcAft>
              </a:pPr>
              <a:r>
                <a:rPr lang="" sz="1100" dirty="0" smtClean="0">
                  <a:solidFill>
                    <a:schemeClr val="tx2"/>
                  </a:solidFill>
                  <a:latin typeface="Arial" panose="020B0604020202020204" pitchFamily="34" charset="0"/>
                  <a:cs typeface="Arial" panose="020B0604020202020204" pitchFamily="34" charset="0"/>
                </a:rPr>
                <a:t>2009</a:t>
              </a:r>
              <a:endParaRPr lang="" sz="1100" dirty="0">
                <a:solidFill>
                  <a:schemeClr val="tx2"/>
                </a:solidFill>
                <a:latin typeface="Arial" panose="020B0604020202020204" pitchFamily="34" charset="0"/>
                <a:cs typeface="Arial" panose="020B0604020202020204" pitchFamily="34" charset="0"/>
              </a:endParaRPr>
            </a:p>
            <a:p>
              <a:r>
                <a:rPr lang="" sz="1100" dirty="0" smtClean="0">
                  <a:solidFill>
                    <a:schemeClr val="tx1"/>
                  </a:solidFill>
                  <a:latin typeface="Arial" panose="020B0604020202020204" pitchFamily="34" charset="0"/>
                  <a:cs typeface="Arial" panose="020B0604020202020204" pitchFamily="34" charset="0"/>
                </a:rPr>
                <a:t>Ameding Directive – increse level of protection to EUR </a:t>
              </a:r>
              <a:r>
                <a:rPr lang="" sz="1100" dirty="0">
                  <a:solidFill>
                    <a:schemeClr val="tx1"/>
                  </a:solidFill>
                  <a:latin typeface="Arial" panose="020B0604020202020204" pitchFamily="34" charset="0"/>
                  <a:cs typeface="Arial" panose="020B0604020202020204" pitchFamily="34" charset="0"/>
                </a:rPr>
                <a:t>100,000 by 2010</a:t>
              </a:r>
              <a:endParaRPr lang="en-GB" sz="1100" dirty="0" err="1">
                <a:solidFill>
                  <a:schemeClr val="tx1"/>
                </a:solidFill>
                <a:latin typeface="Arial" panose="020B0604020202020204" pitchFamily="34" charset="0"/>
                <a:cs typeface="Arial" panose="020B0604020202020204" pitchFamily="34" charset="0"/>
              </a:endParaRPr>
            </a:p>
          </p:txBody>
        </p:sp>
        <p:cxnSp>
          <p:nvCxnSpPr>
            <p:cNvPr id="130" name="Straight Connector 129"/>
            <p:cNvCxnSpPr/>
            <p:nvPr/>
          </p:nvCxnSpPr>
          <p:spPr bwMode="auto">
            <a:xfrm flipV="1">
              <a:off x="4316732" y="2336451"/>
              <a:ext cx="0" cy="431975"/>
            </a:xfrm>
            <a:prstGeom prst="line">
              <a:avLst/>
            </a:prstGeom>
            <a:noFill/>
            <a:ln w="12700" cap="flat" cmpd="sng" algn="ctr">
              <a:solidFill>
                <a:schemeClr val="tx2"/>
              </a:solidFill>
              <a:prstDash val="solid"/>
              <a:round/>
              <a:headEnd type="none" w="med" len="med"/>
              <a:tailEnd type="oval" w="med" len="med"/>
            </a:ln>
            <a:effectLst/>
          </p:spPr>
        </p:cxnSp>
        <p:cxnSp>
          <p:nvCxnSpPr>
            <p:cNvPr id="131" name="Straight Connector 130"/>
            <p:cNvCxnSpPr/>
            <p:nvPr/>
          </p:nvCxnSpPr>
          <p:spPr bwMode="auto">
            <a:xfrm>
              <a:off x="3371122" y="1396030"/>
              <a:ext cx="1597120" cy="19116"/>
            </a:xfrm>
            <a:prstGeom prst="line">
              <a:avLst/>
            </a:prstGeom>
            <a:noFill/>
            <a:ln w="9525" cap="flat" cmpd="sng" algn="ctr">
              <a:solidFill>
                <a:schemeClr val="tx2"/>
              </a:solidFill>
              <a:prstDash val="solid"/>
              <a:round/>
              <a:headEnd type="none" w="med" len="med"/>
              <a:tailEnd type="none" w="med" len="med"/>
            </a:ln>
            <a:effectLst/>
          </p:spPr>
        </p:cxnSp>
      </p:grpSp>
      <p:grpSp>
        <p:nvGrpSpPr>
          <p:cNvPr id="132" name="Group 131"/>
          <p:cNvGrpSpPr/>
          <p:nvPr/>
        </p:nvGrpSpPr>
        <p:grpSpPr>
          <a:xfrm>
            <a:off x="646658" y="4982940"/>
            <a:ext cx="1783908" cy="969447"/>
            <a:chOff x="3665222" y="1059178"/>
            <a:chExt cx="1303020" cy="1709248"/>
          </a:xfrm>
        </p:grpSpPr>
        <p:sp>
          <p:nvSpPr>
            <p:cNvPr id="133" name="TextBox 132"/>
            <p:cNvSpPr txBox="1"/>
            <p:nvPr/>
          </p:nvSpPr>
          <p:spPr>
            <a:xfrm>
              <a:off x="3665222" y="1059178"/>
              <a:ext cx="1303020" cy="1492277"/>
            </a:xfrm>
            <a:prstGeom prst="rect">
              <a:avLst/>
            </a:prstGeom>
            <a:solidFill>
              <a:schemeClr val="bg1">
                <a:lumMod val="95000"/>
              </a:schemeClr>
            </a:solidFill>
          </p:spPr>
          <p:txBody>
            <a:bodyPr wrap="square" rtlCol="0">
              <a:spAutoFit/>
            </a:bodyPr>
            <a:lstStyle/>
            <a:p>
              <a:pPr>
                <a:spcBef>
                  <a:spcPts val="600"/>
                </a:spcBef>
                <a:spcAft>
                  <a:spcPts val="600"/>
                </a:spcAft>
              </a:pPr>
              <a:r>
                <a:rPr lang="" sz="1100" dirty="0" smtClean="0">
                  <a:solidFill>
                    <a:schemeClr val="tx2"/>
                  </a:solidFill>
                  <a:latin typeface="Arial" panose="020B0604020202020204" pitchFamily="34" charset="0"/>
                  <a:cs typeface="Arial" panose="020B0604020202020204" pitchFamily="34" charset="0"/>
                </a:rPr>
                <a:t>1994</a:t>
              </a:r>
            </a:p>
            <a:p>
              <a:r>
                <a:rPr lang="" sz="1100" dirty="0" smtClean="0">
                  <a:solidFill>
                    <a:schemeClr val="tx1"/>
                  </a:solidFill>
                  <a:latin typeface="Arial" panose="020B0604020202020204" pitchFamily="34" charset="0"/>
                  <a:cs typeface="Arial" panose="020B0604020202020204" pitchFamily="34" charset="0"/>
                </a:rPr>
                <a:t>Original DGSD -  Minimim harmonization</a:t>
              </a:r>
              <a:endParaRPr lang="en-GB" sz="1100" dirty="0" err="1">
                <a:solidFill>
                  <a:schemeClr val="tx1"/>
                </a:solidFill>
                <a:latin typeface="Arial" panose="020B0604020202020204" pitchFamily="34" charset="0"/>
                <a:cs typeface="Arial" panose="020B0604020202020204" pitchFamily="34" charset="0"/>
              </a:endParaRPr>
            </a:p>
          </p:txBody>
        </p:sp>
        <p:cxnSp>
          <p:nvCxnSpPr>
            <p:cNvPr id="134" name="Straight Connector 133"/>
            <p:cNvCxnSpPr/>
            <p:nvPr/>
          </p:nvCxnSpPr>
          <p:spPr bwMode="auto">
            <a:xfrm flipV="1">
              <a:off x="4316732" y="2336451"/>
              <a:ext cx="0" cy="431975"/>
            </a:xfrm>
            <a:prstGeom prst="line">
              <a:avLst/>
            </a:prstGeom>
            <a:noFill/>
            <a:ln w="12700" cap="flat" cmpd="sng" algn="ctr">
              <a:solidFill>
                <a:schemeClr val="tx2"/>
              </a:solidFill>
              <a:prstDash val="solid"/>
              <a:round/>
              <a:headEnd type="none" w="med" len="med"/>
              <a:tailEnd type="oval" w="med" len="med"/>
            </a:ln>
            <a:effectLst/>
          </p:spPr>
        </p:cxnSp>
        <p:cxnSp>
          <p:nvCxnSpPr>
            <p:cNvPr id="135" name="Straight Connector 134"/>
            <p:cNvCxnSpPr/>
            <p:nvPr/>
          </p:nvCxnSpPr>
          <p:spPr bwMode="auto">
            <a:xfrm>
              <a:off x="3665222" y="1402080"/>
              <a:ext cx="1303020" cy="0"/>
            </a:xfrm>
            <a:prstGeom prst="line">
              <a:avLst/>
            </a:prstGeom>
            <a:noFill/>
            <a:ln w="9525" cap="flat" cmpd="sng" algn="ctr">
              <a:solidFill>
                <a:schemeClr val="tx2"/>
              </a:solidFill>
              <a:prstDash val="solid"/>
              <a:round/>
              <a:headEnd type="none" w="med" len="med"/>
              <a:tailEnd type="none" w="med" len="med"/>
            </a:ln>
            <a:effectLst/>
          </p:spPr>
        </p:cxnSp>
      </p:grpSp>
      <p:grpSp>
        <p:nvGrpSpPr>
          <p:cNvPr id="136" name="Group 135"/>
          <p:cNvGrpSpPr/>
          <p:nvPr/>
        </p:nvGrpSpPr>
        <p:grpSpPr>
          <a:xfrm>
            <a:off x="7439241" y="5004195"/>
            <a:ext cx="1368683" cy="952344"/>
            <a:chOff x="3665222" y="1059178"/>
            <a:chExt cx="1303020" cy="1709248"/>
          </a:xfrm>
        </p:grpSpPr>
        <p:sp>
          <p:nvSpPr>
            <p:cNvPr id="137" name="TextBox 136"/>
            <p:cNvSpPr txBox="1"/>
            <p:nvPr/>
          </p:nvSpPr>
          <p:spPr>
            <a:xfrm>
              <a:off x="3665222" y="1059178"/>
              <a:ext cx="1303020" cy="1215260"/>
            </a:xfrm>
            <a:prstGeom prst="rect">
              <a:avLst/>
            </a:prstGeom>
            <a:solidFill>
              <a:schemeClr val="bg1">
                <a:lumMod val="95000"/>
              </a:schemeClr>
            </a:solidFill>
          </p:spPr>
          <p:txBody>
            <a:bodyPr wrap="square" rtlCol="0">
              <a:spAutoFit/>
            </a:bodyPr>
            <a:lstStyle/>
            <a:p>
              <a:pPr>
                <a:spcBef>
                  <a:spcPts val="600"/>
                </a:spcBef>
                <a:spcAft>
                  <a:spcPts val="600"/>
                </a:spcAft>
              </a:pPr>
              <a:r>
                <a:rPr lang="" sz="1100" dirty="0" smtClean="0">
                  <a:solidFill>
                    <a:schemeClr val="tx2"/>
                  </a:solidFill>
                  <a:latin typeface="Arial" panose="020B0604020202020204" pitchFamily="34" charset="0"/>
                  <a:cs typeface="Arial" panose="020B0604020202020204" pitchFamily="34" charset="0"/>
                </a:rPr>
                <a:t>2014</a:t>
              </a:r>
            </a:p>
            <a:p>
              <a:r>
                <a:rPr lang="en-US" sz="1100" dirty="0">
                  <a:solidFill>
                    <a:schemeClr val="tx1"/>
                  </a:solidFill>
                  <a:latin typeface="+mj-lt"/>
                </a:rPr>
                <a:t>Directive 2014/49/EU</a:t>
              </a:r>
              <a:endParaRPr lang="en-GB" sz="1100" dirty="0" err="1" smtClean="0">
                <a:solidFill>
                  <a:schemeClr val="tx1"/>
                </a:solidFill>
                <a:latin typeface="+mj-lt"/>
                <a:cs typeface="Arial" panose="020B0604020202020204" pitchFamily="34" charset="0"/>
              </a:endParaRPr>
            </a:p>
          </p:txBody>
        </p:sp>
        <p:cxnSp>
          <p:nvCxnSpPr>
            <p:cNvPr id="138" name="Straight Connector 137"/>
            <p:cNvCxnSpPr/>
            <p:nvPr/>
          </p:nvCxnSpPr>
          <p:spPr bwMode="auto">
            <a:xfrm flipV="1">
              <a:off x="4316732" y="2336451"/>
              <a:ext cx="0" cy="431975"/>
            </a:xfrm>
            <a:prstGeom prst="line">
              <a:avLst/>
            </a:prstGeom>
            <a:noFill/>
            <a:ln w="12700" cap="flat" cmpd="sng" algn="ctr">
              <a:solidFill>
                <a:schemeClr val="tx2"/>
              </a:solidFill>
              <a:prstDash val="solid"/>
              <a:round/>
              <a:headEnd type="none" w="med" len="med"/>
              <a:tailEnd type="oval" w="med" len="med"/>
            </a:ln>
            <a:effectLst/>
          </p:spPr>
        </p:cxnSp>
        <p:cxnSp>
          <p:nvCxnSpPr>
            <p:cNvPr id="139" name="Straight Connector 138"/>
            <p:cNvCxnSpPr/>
            <p:nvPr/>
          </p:nvCxnSpPr>
          <p:spPr bwMode="auto">
            <a:xfrm>
              <a:off x="3665222" y="1402080"/>
              <a:ext cx="1303020" cy="0"/>
            </a:xfrm>
            <a:prstGeom prst="line">
              <a:avLst/>
            </a:prstGeom>
            <a:noFill/>
            <a:ln w="9525" cap="flat" cmpd="sng" algn="ctr">
              <a:solidFill>
                <a:schemeClr val="tx2"/>
              </a:solidFill>
              <a:prstDash val="solid"/>
              <a:round/>
              <a:headEnd type="none" w="med" len="med"/>
              <a:tailEnd type="none" w="med" len="med"/>
            </a:ln>
            <a:effectLst/>
          </p:spPr>
        </p:cxnSp>
      </p:grpSp>
      <p:cxnSp>
        <p:nvCxnSpPr>
          <p:cNvPr id="140" name="Straight Connector 139"/>
          <p:cNvCxnSpPr/>
          <p:nvPr/>
        </p:nvCxnSpPr>
        <p:spPr bwMode="auto">
          <a:xfrm>
            <a:off x="628650" y="5937778"/>
            <a:ext cx="7847346" cy="18761"/>
          </a:xfrm>
          <a:prstGeom prst="line">
            <a:avLst/>
          </a:prstGeom>
          <a:noFill/>
          <a:ln w="38100" cap="flat" cmpd="sng" algn="ctr">
            <a:solidFill>
              <a:schemeClr val="tx2"/>
            </a:solidFill>
            <a:prstDash val="solid"/>
            <a:round/>
            <a:headEnd type="none" w="med" len="med"/>
            <a:tailEnd type="triangle" w="med" len="med"/>
          </a:ln>
          <a:effectLst/>
        </p:spPr>
      </p:cxnSp>
    </p:spTree>
    <p:extLst>
      <p:ext uri="{BB962C8B-B14F-4D97-AF65-F5344CB8AC3E}">
        <p14:creationId xmlns:p14="http://schemas.microsoft.com/office/powerpoint/2010/main" val="13656744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99142"/>
            <a:ext cx="8179274" cy="4583017"/>
          </a:xfrm>
        </p:spPr>
        <p:txBody>
          <a:bodyPr/>
          <a:lstStyle/>
          <a:p>
            <a:pPr marL="0" indent="0">
              <a:spcAft>
                <a:spcPts val="1200"/>
              </a:spcAft>
              <a:buNone/>
            </a:pPr>
            <a:r>
              <a:rPr lang="en-IE" altLang="en-US" sz="1400" b="1" u="sng" dirty="0">
                <a:solidFill>
                  <a:srgbClr val="164194"/>
                </a:solidFill>
              </a:rPr>
              <a:t>Key elements</a:t>
            </a:r>
          </a:p>
          <a:p>
            <a:pPr>
              <a:spcAft>
                <a:spcPts val="600"/>
              </a:spcAft>
            </a:pPr>
            <a:r>
              <a:rPr lang="en-IE" altLang="en-US" sz="1400" b="1" dirty="0">
                <a:solidFill>
                  <a:srgbClr val="164194"/>
                </a:solidFill>
              </a:rPr>
              <a:t>Legislation</a:t>
            </a:r>
            <a:r>
              <a:rPr lang="en-IE" altLang="en-US" sz="1400" kern="0" dirty="0" smtClean="0">
                <a:solidFill>
                  <a:srgbClr val="002060"/>
                </a:solidFill>
                <a:cs typeface="Arial" panose="020B0604020202020204" pitchFamily="34" charset="0"/>
              </a:rPr>
              <a:t>: </a:t>
            </a:r>
            <a:r>
              <a:rPr lang="en-IE" altLang="en-US" sz="1400" dirty="0">
                <a:solidFill>
                  <a:srgbClr val="164194"/>
                </a:solidFill>
              </a:rPr>
              <a:t>Deposit Guarantee Scheme Directive (DGSD) - 2014</a:t>
            </a:r>
          </a:p>
          <a:p>
            <a:pPr>
              <a:spcAft>
                <a:spcPts val="600"/>
              </a:spcAft>
            </a:pPr>
            <a:r>
              <a:rPr lang="en-US" altLang="en-US" sz="1400" b="1" dirty="0">
                <a:solidFill>
                  <a:srgbClr val="164194"/>
                </a:solidFill>
              </a:rPr>
              <a:t>Scope</a:t>
            </a:r>
            <a:r>
              <a:rPr lang="en-US" altLang="en-US" sz="1400" kern="0" dirty="0" smtClean="0">
                <a:solidFill>
                  <a:srgbClr val="002060"/>
                </a:solidFill>
                <a:cs typeface="Arial" panose="020B0604020202020204" pitchFamily="34" charset="0"/>
              </a:rPr>
              <a:t>: </a:t>
            </a:r>
            <a:r>
              <a:rPr lang="en-US" altLang="en-US" sz="1400" dirty="0">
                <a:solidFill>
                  <a:srgbClr val="164194"/>
                </a:solidFill>
              </a:rPr>
              <a:t>all </a:t>
            </a:r>
            <a:r>
              <a:rPr lang="en-US" altLang="en-US" sz="1400" dirty="0">
                <a:solidFill>
                  <a:srgbClr val="164194"/>
                </a:solidFill>
              </a:rPr>
              <a:t>credit institutions to join an officially-recognized DGS at national </a:t>
            </a:r>
            <a:r>
              <a:rPr lang="en-US" altLang="en-US" sz="1400" dirty="0">
                <a:solidFill>
                  <a:srgbClr val="164194"/>
                </a:solidFill>
              </a:rPr>
              <a:t>level. </a:t>
            </a:r>
          </a:p>
          <a:p>
            <a:pPr marL="514350" lvl="2">
              <a:spcBef>
                <a:spcPts val="0"/>
              </a:spcBef>
              <a:spcAft>
                <a:spcPts val="600"/>
              </a:spcAft>
            </a:pPr>
            <a:r>
              <a:rPr lang="en-US" altLang="en-US" sz="1250" dirty="0">
                <a:solidFill>
                  <a:srgbClr val="164194"/>
                </a:solidFill>
              </a:rPr>
              <a:t>In Italy there are 2 DGSs, one for cooperative banks “</a:t>
            </a:r>
            <a:r>
              <a:rPr lang="it-IT" altLang="en-US" sz="1250" i="1" dirty="0">
                <a:solidFill>
                  <a:srgbClr val="164194"/>
                </a:solidFill>
              </a:rPr>
              <a:t>Fondo di Garanzia dei Depositanti del Credito Cooperativo</a:t>
            </a:r>
            <a:r>
              <a:rPr lang="en-US" altLang="en-US" sz="1250" dirty="0">
                <a:solidFill>
                  <a:srgbClr val="164194"/>
                </a:solidFill>
              </a:rPr>
              <a:t>” and “</a:t>
            </a:r>
            <a:r>
              <a:rPr lang="en-US" altLang="en-US" sz="1250" i="1" dirty="0" err="1">
                <a:solidFill>
                  <a:srgbClr val="164194"/>
                </a:solidFill>
              </a:rPr>
              <a:t>Fondo</a:t>
            </a:r>
            <a:r>
              <a:rPr lang="en-US" altLang="en-US" sz="1250" i="1" dirty="0">
                <a:solidFill>
                  <a:srgbClr val="164194"/>
                </a:solidFill>
              </a:rPr>
              <a:t> </a:t>
            </a:r>
            <a:r>
              <a:rPr lang="en-US" altLang="en-US" sz="1250" i="1" dirty="0" err="1">
                <a:solidFill>
                  <a:srgbClr val="164194"/>
                </a:solidFill>
              </a:rPr>
              <a:t>Interbancario</a:t>
            </a:r>
            <a:r>
              <a:rPr lang="en-US" altLang="en-US" sz="1250" i="1" dirty="0">
                <a:solidFill>
                  <a:srgbClr val="164194"/>
                </a:solidFill>
              </a:rPr>
              <a:t> di </a:t>
            </a:r>
            <a:r>
              <a:rPr lang="en-US" altLang="en-US" sz="1250" i="1" dirty="0" err="1">
                <a:solidFill>
                  <a:srgbClr val="164194"/>
                </a:solidFill>
              </a:rPr>
              <a:t>tutela</a:t>
            </a:r>
            <a:r>
              <a:rPr lang="en-US" altLang="en-US" sz="1250" i="1" dirty="0">
                <a:solidFill>
                  <a:srgbClr val="164194"/>
                </a:solidFill>
              </a:rPr>
              <a:t> </a:t>
            </a:r>
            <a:r>
              <a:rPr lang="en-US" altLang="en-US" sz="1250" i="1" dirty="0" err="1">
                <a:solidFill>
                  <a:srgbClr val="164194"/>
                </a:solidFill>
              </a:rPr>
              <a:t>dei</a:t>
            </a:r>
            <a:r>
              <a:rPr lang="en-US" altLang="en-US" sz="1250" i="1" dirty="0">
                <a:solidFill>
                  <a:srgbClr val="164194"/>
                </a:solidFill>
              </a:rPr>
              <a:t> </a:t>
            </a:r>
            <a:r>
              <a:rPr lang="en-US" altLang="en-US" sz="1250" i="1" dirty="0" err="1">
                <a:solidFill>
                  <a:srgbClr val="164194"/>
                </a:solidFill>
              </a:rPr>
              <a:t>depositi</a:t>
            </a:r>
            <a:r>
              <a:rPr lang="en-US" altLang="en-US" sz="1250" dirty="0">
                <a:solidFill>
                  <a:srgbClr val="164194"/>
                </a:solidFill>
              </a:rPr>
              <a:t>” (FITD) for all the other banks.</a:t>
            </a:r>
          </a:p>
          <a:p>
            <a:pPr>
              <a:spcAft>
                <a:spcPts val="600"/>
              </a:spcAft>
            </a:pPr>
            <a:r>
              <a:rPr lang="en-US" altLang="en-US" sz="1400" b="1" dirty="0">
                <a:solidFill>
                  <a:srgbClr val="164194"/>
                </a:solidFill>
              </a:rPr>
              <a:t>L</a:t>
            </a:r>
            <a:r>
              <a:rPr lang="en-US" altLang="en-US" sz="1400" b="1" dirty="0">
                <a:solidFill>
                  <a:srgbClr val="164194"/>
                </a:solidFill>
              </a:rPr>
              <a:t>evel </a:t>
            </a:r>
            <a:r>
              <a:rPr lang="en-US" altLang="en-US" sz="1400" b="1" dirty="0">
                <a:solidFill>
                  <a:srgbClr val="164194"/>
                </a:solidFill>
              </a:rPr>
              <a:t>of </a:t>
            </a:r>
            <a:r>
              <a:rPr lang="en-US" altLang="en-US" sz="1400" b="1" dirty="0">
                <a:solidFill>
                  <a:srgbClr val="164194"/>
                </a:solidFill>
              </a:rPr>
              <a:t>protection</a:t>
            </a:r>
            <a:r>
              <a:rPr lang="en-US" altLang="en-US" sz="1400" kern="0" dirty="0" smtClean="0">
                <a:solidFill>
                  <a:srgbClr val="002060"/>
                </a:solidFill>
                <a:cs typeface="Arial" panose="020B0604020202020204" pitchFamily="34" charset="0"/>
              </a:rPr>
              <a:t>: </a:t>
            </a:r>
            <a:r>
              <a:rPr lang="en-US" altLang="en-US" sz="1400" dirty="0">
                <a:solidFill>
                  <a:schemeClr val="tx2">
                    <a:lumMod val="75000"/>
                  </a:schemeClr>
                </a:solidFill>
              </a:rPr>
              <a:t>harmonized</a:t>
            </a:r>
            <a:r>
              <a:rPr lang="en-US" altLang="en-US" sz="1400" dirty="0">
                <a:solidFill>
                  <a:srgbClr val="164194"/>
                </a:solidFill>
              </a:rPr>
              <a:t> </a:t>
            </a:r>
            <a:r>
              <a:rPr lang="en-US" altLang="en-US" sz="1400" dirty="0">
                <a:solidFill>
                  <a:srgbClr val="164194"/>
                </a:solidFill>
              </a:rPr>
              <a:t>at €100.000 per depositor, per bank</a:t>
            </a:r>
            <a:r>
              <a:rPr lang="en-US" altLang="en-US" sz="1400" dirty="0">
                <a:solidFill>
                  <a:srgbClr val="164194"/>
                </a:solidFill>
              </a:rPr>
              <a:t>.</a:t>
            </a:r>
          </a:p>
          <a:p>
            <a:pPr>
              <a:spcAft>
                <a:spcPts val="600"/>
              </a:spcAft>
            </a:pPr>
            <a:r>
              <a:rPr lang="en-US" altLang="en-US" sz="1400" b="1" dirty="0">
                <a:solidFill>
                  <a:srgbClr val="164194"/>
                </a:solidFill>
              </a:rPr>
              <a:t>Depositor information</a:t>
            </a:r>
            <a:r>
              <a:rPr lang="en-US" altLang="en-US" sz="1400" kern="0" dirty="0" smtClean="0">
                <a:solidFill>
                  <a:srgbClr val="002060"/>
                </a:solidFill>
                <a:cs typeface="Arial" panose="020B0604020202020204" pitchFamily="34" charset="0"/>
              </a:rPr>
              <a:t>: </a:t>
            </a:r>
            <a:r>
              <a:rPr lang="en-US" altLang="en-US" sz="1400" dirty="0">
                <a:solidFill>
                  <a:srgbClr val="164194"/>
                </a:solidFill>
              </a:rPr>
              <a:t>when </a:t>
            </a:r>
            <a:r>
              <a:rPr lang="en-US" altLang="en-US" sz="1400" dirty="0">
                <a:solidFill>
                  <a:srgbClr val="164194"/>
                </a:solidFill>
              </a:rPr>
              <a:t>depositing money in a bank, depositors must countersign a </a:t>
            </a:r>
            <a:r>
              <a:rPr lang="en-US" altLang="en-US" sz="1400" dirty="0" err="1">
                <a:solidFill>
                  <a:srgbClr val="164194"/>
                </a:solidFill>
              </a:rPr>
              <a:t>standardised</a:t>
            </a:r>
            <a:r>
              <a:rPr lang="en-US" altLang="en-US" sz="1400" dirty="0">
                <a:solidFill>
                  <a:srgbClr val="164194"/>
                </a:solidFill>
              </a:rPr>
              <a:t> information sheet containing all relevant information about the coverage of the deposit by the relevant </a:t>
            </a:r>
            <a:r>
              <a:rPr lang="en-US" altLang="en-US" sz="1400" dirty="0">
                <a:solidFill>
                  <a:srgbClr val="164194"/>
                </a:solidFill>
              </a:rPr>
              <a:t>DGS</a:t>
            </a:r>
          </a:p>
          <a:p>
            <a:pPr>
              <a:spcAft>
                <a:spcPts val="600"/>
              </a:spcAft>
            </a:pPr>
            <a:r>
              <a:rPr lang="en-US" altLang="en-US" sz="1400" b="1" dirty="0">
                <a:solidFill>
                  <a:srgbClr val="164194"/>
                </a:solidFill>
              </a:rPr>
              <a:t>Funding</a:t>
            </a:r>
            <a:r>
              <a:rPr lang="en-US" altLang="en-US" sz="1400" kern="0" dirty="0" smtClean="0">
                <a:solidFill>
                  <a:srgbClr val="002060"/>
                </a:solidFill>
                <a:cs typeface="Arial" panose="020B0604020202020204" pitchFamily="34" charset="0"/>
              </a:rPr>
              <a:t>: </a:t>
            </a:r>
            <a:r>
              <a:rPr lang="en-US" altLang="en-US" sz="1400" dirty="0">
                <a:solidFill>
                  <a:srgbClr val="164194"/>
                </a:solidFill>
              </a:rPr>
              <a:t>DGSs </a:t>
            </a:r>
            <a:r>
              <a:rPr lang="en-US" altLang="en-US" sz="1400" dirty="0">
                <a:solidFill>
                  <a:srgbClr val="164194"/>
                </a:solidFill>
              </a:rPr>
              <a:t>must be </a:t>
            </a:r>
            <a:r>
              <a:rPr lang="en-US" altLang="en-US" sz="1400" i="1" dirty="0">
                <a:solidFill>
                  <a:srgbClr val="164194"/>
                </a:solidFill>
              </a:rPr>
              <a:t>ex-ante</a:t>
            </a:r>
            <a:r>
              <a:rPr lang="en-US" altLang="en-US" sz="1400" dirty="0">
                <a:solidFill>
                  <a:srgbClr val="164194"/>
                </a:solidFill>
              </a:rPr>
              <a:t> funded</a:t>
            </a:r>
            <a:endParaRPr lang="en-US" altLang="en-US" sz="1400" dirty="0">
              <a:solidFill>
                <a:srgbClr val="164194"/>
              </a:solidFill>
            </a:endParaRPr>
          </a:p>
          <a:p>
            <a:pPr algn="just">
              <a:spcAft>
                <a:spcPts val="600"/>
              </a:spcAft>
            </a:pPr>
            <a:r>
              <a:rPr lang="en-US" altLang="en-US" sz="1400" b="1" dirty="0">
                <a:solidFill>
                  <a:srgbClr val="164194"/>
                </a:solidFill>
              </a:rPr>
              <a:t>T</a:t>
            </a:r>
            <a:r>
              <a:rPr lang="en-US" altLang="en-US" sz="1400" b="1" dirty="0">
                <a:solidFill>
                  <a:srgbClr val="164194"/>
                </a:solidFill>
              </a:rPr>
              <a:t>arget </a:t>
            </a:r>
            <a:r>
              <a:rPr lang="en-US" altLang="en-US" sz="1400" b="1" dirty="0">
                <a:solidFill>
                  <a:srgbClr val="164194"/>
                </a:solidFill>
              </a:rPr>
              <a:t>funding </a:t>
            </a:r>
            <a:r>
              <a:rPr lang="en-US" altLang="en-US" sz="1400" b="1" dirty="0">
                <a:solidFill>
                  <a:srgbClr val="164194"/>
                </a:solidFill>
              </a:rPr>
              <a:t>level</a:t>
            </a:r>
            <a:r>
              <a:rPr lang="en-US" altLang="en-US" sz="1400" b="1" kern="0" dirty="0" smtClean="0">
                <a:solidFill>
                  <a:srgbClr val="002060"/>
                </a:solidFill>
                <a:cs typeface="Arial" panose="020B0604020202020204" pitchFamily="34" charset="0"/>
              </a:rPr>
              <a:t>: </a:t>
            </a:r>
            <a:r>
              <a:rPr lang="en-US" altLang="en-US" sz="1400" dirty="0">
                <a:solidFill>
                  <a:srgbClr val="164194"/>
                </a:solidFill>
              </a:rPr>
              <a:t>0.8</a:t>
            </a:r>
            <a:r>
              <a:rPr lang="en-US" altLang="en-US" sz="1400" dirty="0">
                <a:solidFill>
                  <a:srgbClr val="164194"/>
                </a:solidFill>
              </a:rPr>
              <a:t>% of </a:t>
            </a:r>
            <a:r>
              <a:rPr lang="en-US" altLang="en-US" sz="1400" dirty="0">
                <a:solidFill>
                  <a:srgbClr val="164194"/>
                </a:solidFill>
              </a:rPr>
              <a:t>covered </a:t>
            </a:r>
            <a:r>
              <a:rPr lang="en-US" altLang="en-US" sz="1400" dirty="0">
                <a:solidFill>
                  <a:srgbClr val="164194"/>
                </a:solidFill>
              </a:rPr>
              <a:t>deposits. This target level must be reached by 2024</a:t>
            </a:r>
            <a:r>
              <a:rPr lang="en-US" altLang="en-US" sz="1400" dirty="0">
                <a:solidFill>
                  <a:srgbClr val="164194"/>
                </a:solidFill>
              </a:rPr>
              <a:t>.</a:t>
            </a:r>
          </a:p>
          <a:p>
            <a:pPr algn="just">
              <a:spcAft>
                <a:spcPts val="600"/>
              </a:spcAft>
            </a:pPr>
            <a:r>
              <a:rPr lang="en-US" altLang="en-US" sz="1400" b="1" dirty="0">
                <a:solidFill>
                  <a:srgbClr val="164194"/>
                </a:solidFill>
              </a:rPr>
              <a:t>Contributions</a:t>
            </a:r>
            <a:r>
              <a:rPr lang="en-US" altLang="en-US" sz="1400" kern="0" dirty="0">
                <a:solidFill>
                  <a:srgbClr val="002060"/>
                </a:solidFill>
                <a:cs typeface="Arial" panose="020B0604020202020204" pitchFamily="34" charset="0"/>
              </a:rPr>
              <a:t>: </a:t>
            </a:r>
            <a:r>
              <a:rPr lang="en-US" altLang="en-US" sz="1400" dirty="0">
                <a:solidFill>
                  <a:srgbClr val="164194"/>
                </a:solidFill>
              </a:rPr>
              <a:t>banks affiliated to a DGS pay a risk-based contribution to build up DGS </a:t>
            </a:r>
            <a:r>
              <a:rPr lang="en-US" altLang="en-US" sz="1400" dirty="0">
                <a:solidFill>
                  <a:srgbClr val="164194"/>
                </a:solidFill>
              </a:rPr>
              <a:t>fund  </a:t>
            </a:r>
            <a:r>
              <a:rPr lang="en-US" altLang="en-US" sz="1400" kern="0" dirty="0">
                <a:cs typeface="Arial" panose="020B0604020202020204" pitchFamily="34" charset="0"/>
              </a:rPr>
              <a:t>           </a:t>
            </a:r>
            <a:r>
              <a:rPr lang="en-US" altLang="en-US" sz="1400" i="1" kern="0" dirty="0" smtClean="0">
                <a:solidFill>
                  <a:srgbClr val="0070C0"/>
                </a:solidFill>
                <a:cs typeface="Arial" panose="020B0604020202020204" pitchFamily="34" charset="0"/>
              </a:rPr>
              <a:t>principle </a:t>
            </a:r>
            <a:r>
              <a:rPr lang="en-US" altLang="en-US" sz="1400" i="1" kern="0" dirty="0">
                <a:solidFill>
                  <a:srgbClr val="0070C0"/>
                </a:solidFill>
                <a:cs typeface="Arial" panose="020B0604020202020204" pitchFamily="34" charset="0"/>
              </a:rPr>
              <a:t>of resolving bank failures with the use of funds provided by financial institutions, and not by taxpayers</a:t>
            </a:r>
            <a:endParaRPr lang="en-US" altLang="en-US" sz="1400" i="1" kern="0" dirty="0" smtClean="0">
              <a:solidFill>
                <a:srgbClr val="0070C0"/>
              </a:solidFill>
              <a:cs typeface="Arial" panose="020B0604020202020204" pitchFamily="34" charset="0"/>
            </a:endParaRPr>
          </a:p>
          <a:p>
            <a:pPr algn="just">
              <a:spcAft>
                <a:spcPts val="600"/>
              </a:spcAft>
            </a:pPr>
            <a:r>
              <a:rPr lang="en-US" sz="1400" b="1" dirty="0">
                <a:solidFill>
                  <a:srgbClr val="164194"/>
                </a:solidFill>
              </a:rPr>
              <a:t>DGS </a:t>
            </a:r>
            <a:r>
              <a:rPr lang="en-US" sz="1400" b="1" dirty="0">
                <a:solidFill>
                  <a:srgbClr val="164194"/>
                </a:solidFill>
              </a:rPr>
              <a:t>funds</a:t>
            </a:r>
            <a:r>
              <a:rPr lang="en-US" sz="1400" b="1" dirty="0">
                <a:solidFill>
                  <a:srgbClr val="164194"/>
                </a:solidFill>
              </a:rPr>
              <a:t> </a:t>
            </a:r>
            <a:r>
              <a:rPr lang="en-US" sz="1400" dirty="0">
                <a:solidFill>
                  <a:srgbClr val="164194"/>
                </a:solidFill>
              </a:rPr>
              <a:t>can be invested in cash </a:t>
            </a:r>
            <a:r>
              <a:rPr lang="en-US" sz="1400" dirty="0">
                <a:solidFill>
                  <a:srgbClr val="164194"/>
                </a:solidFill>
              </a:rPr>
              <a:t>and low-risk assets</a:t>
            </a:r>
            <a:r>
              <a:rPr lang="en-US" sz="1400" dirty="0">
                <a:solidFill>
                  <a:srgbClr val="164194"/>
                </a:solidFill>
              </a:rPr>
              <a:t>.</a:t>
            </a:r>
            <a:endParaRPr lang="en-IE" altLang="en-US" sz="1400" dirty="0">
              <a:solidFill>
                <a:srgbClr val="164194"/>
              </a:solidFill>
            </a:endParaRPr>
          </a:p>
        </p:txBody>
      </p:sp>
      <p:sp>
        <p:nvSpPr>
          <p:cNvPr id="2" name="Title 1"/>
          <p:cNvSpPr>
            <a:spLocks noGrp="1"/>
          </p:cNvSpPr>
          <p:nvPr>
            <p:ph type="title"/>
          </p:nvPr>
        </p:nvSpPr>
        <p:spPr/>
        <p:txBody>
          <a:bodyPr/>
          <a:lstStyle/>
          <a:p>
            <a:r>
              <a:rPr lang="en-US" sz="2800" dirty="0" smtClean="0"/>
              <a:t>Depositor Protection – </a:t>
            </a:r>
            <a:r>
              <a:rPr lang="en-US" sz="2800" dirty="0"/>
              <a:t/>
            </a:r>
            <a:br>
              <a:rPr lang="en-US" sz="2800" dirty="0"/>
            </a:br>
            <a:r>
              <a:rPr lang="en-US" sz="2800" dirty="0"/>
              <a:t>Directive </a:t>
            </a:r>
            <a:r>
              <a:rPr lang="en-US" sz="2800" dirty="0" smtClean="0"/>
              <a:t>2014/49/EU (DGSD 2014)</a:t>
            </a:r>
            <a:endParaRPr lang="en-GB" sz="2400" dirty="0"/>
          </a:p>
        </p:txBody>
      </p:sp>
    </p:spTree>
    <p:extLst>
      <p:ext uri="{BB962C8B-B14F-4D97-AF65-F5344CB8AC3E}">
        <p14:creationId xmlns:p14="http://schemas.microsoft.com/office/powerpoint/2010/main" val="1327432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European </a:t>
            </a:r>
            <a:r>
              <a:rPr lang="en-US" sz="2800" dirty="0"/>
              <a:t>Deposit Insurance Scheme (EDIS) – the third (missing) </a:t>
            </a:r>
            <a:r>
              <a:rPr lang="en-US" sz="2800" dirty="0" smtClean="0"/>
              <a:t>pillar</a:t>
            </a:r>
            <a:endParaRPr lang="en-GB" sz="2800" dirty="0"/>
          </a:p>
        </p:txBody>
      </p:sp>
      <p:sp>
        <p:nvSpPr>
          <p:cNvPr id="4" name="Content Placeholder 3"/>
          <p:cNvSpPr>
            <a:spLocks noGrp="1"/>
          </p:cNvSpPr>
          <p:nvPr>
            <p:ph idx="1"/>
          </p:nvPr>
        </p:nvSpPr>
        <p:spPr>
          <a:xfrm>
            <a:off x="581755" y="1329862"/>
            <a:ext cx="8179274" cy="5015854"/>
          </a:xfrm>
        </p:spPr>
        <p:txBody>
          <a:bodyPr/>
          <a:lstStyle/>
          <a:p>
            <a:pPr marL="0" indent="0">
              <a:spcAft>
                <a:spcPts val="1200"/>
              </a:spcAft>
              <a:buNone/>
            </a:pPr>
            <a:r>
              <a:rPr lang="en-IE" altLang="en-US" sz="1400" b="1" u="sng" kern="0" dirty="0" smtClean="0">
                <a:solidFill>
                  <a:schemeClr val="tx2">
                    <a:lumMod val="75000"/>
                  </a:schemeClr>
                </a:solidFill>
                <a:latin typeface="Arial" panose="020B0604020202020204" pitchFamily="34" charset="0"/>
                <a:cs typeface="Arial" panose="020B0604020202020204" pitchFamily="34" charset="0"/>
              </a:rPr>
              <a:t>Limitations </a:t>
            </a:r>
            <a:r>
              <a:rPr lang="en-IE" altLang="en-US" sz="1400" b="1" u="sng" kern="0" dirty="0">
                <a:solidFill>
                  <a:schemeClr val="tx2">
                    <a:lumMod val="75000"/>
                  </a:schemeClr>
                </a:solidFill>
                <a:latin typeface="Arial" panose="020B0604020202020204" pitchFamily="34" charset="0"/>
                <a:cs typeface="Arial" panose="020B0604020202020204" pitchFamily="34" charset="0"/>
              </a:rPr>
              <a:t>of the current framework</a:t>
            </a:r>
            <a:r>
              <a:rPr lang="en-IE" altLang="en-US" sz="1400" b="1" kern="0" dirty="0">
                <a:solidFill>
                  <a:schemeClr val="tx2">
                    <a:lumMod val="75000"/>
                  </a:schemeClr>
                </a:solidFill>
                <a:latin typeface="Arial" panose="020B0604020202020204" pitchFamily="34" charset="0"/>
                <a:cs typeface="Arial" panose="020B0604020202020204" pitchFamily="34" charset="0"/>
              </a:rPr>
              <a:t> </a:t>
            </a:r>
          </a:p>
          <a:p>
            <a:pPr>
              <a:spcAft>
                <a:spcPts val="600"/>
              </a:spcAft>
            </a:pPr>
            <a:r>
              <a:rPr lang="en-US" altLang="en-US" sz="1400" kern="0" dirty="0" smtClean="0">
                <a:solidFill>
                  <a:schemeClr val="tx2">
                    <a:lumMod val="75000"/>
                  </a:schemeClr>
                </a:solidFill>
                <a:latin typeface="Arial" panose="020B0604020202020204" pitchFamily="34" charset="0"/>
                <a:cs typeface="Arial" panose="020B0604020202020204" pitchFamily="34" charset="0"/>
              </a:rPr>
              <a:t>Depositor </a:t>
            </a:r>
            <a:r>
              <a:rPr lang="en-US" altLang="en-US" sz="1400" kern="0" dirty="0">
                <a:solidFill>
                  <a:schemeClr val="tx2">
                    <a:lumMod val="75000"/>
                  </a:schemeClr>
                </a:solidFill>
                <a:latin typeface="Arial" panose="020B0604020202020204" pitchFamily="34" charset="0"/>
                <a:cs typeface="Arial" panose="020B0604020202020204" pitchFamily="34" charset="0"/>
              </a:rPr>
              <a:t>protection can be overwhelmed by </a:t>
            </a:r>
            <a:r>
              <a:rPr lang="en-US" altLang="en-US" sz="1400" b="1" kern="0" dirty="0">
                <a:solidFill>
                  <a:schemeClr val="tx2">
                    <a:lumMod val="75000"/>
                  </a:schemeClr>
                </a:solidFill>
                <a:latin typeface="Arial" panose="020B0604020202020204" pitchFamily="34" charset="0"/>
                <a:cs typeface="Arial" panose="020B0604020202020204" pitchFamily="34" charset="0"/>
              </a:rPr>
              <a:t>large local </a:t>
            </a:r>
            <a:r>
              <a:rPr lang="en-US" altLang="en-US" sz="1400" b="1" kern="0" dirty="0" smtClean="0">
                <a:solidFill>
                  <a:schemeClr val="tx2">
                    <a:lumMod val="75000"/>
                  </a:schemeClr>
                </a:solidFill>
                <a:latin typeface="Arial" panose="020B0604020202020204" pitchFamily="34" charset="0"/>
                <a:cs typeface="Arial" panose="020B0604020202020204" pitchFamily="34" charset="0"/>
              </a:rPr>
              <a:t>shocks</a:t>
            </a:r>
            <a:r>
              <a:rPr lang="en-US" altLang="en-US" sz="1400" kern="0" dirty="0" smtClean="0">
                <a:solidFill>
                  <a:schemeClr val="tx2">
                    <a:lumMod val="75000"/>
                  </a:schemeClr>
                </a:solidFill>
                <a:latin typeface="Arial" panose="020B0604020202020204" pitchFamily="34" charset="0"/>
                <a:cs typeface="Arial" panose="020B0604020202020204" pitchFamily="34" charset="0"/>
              </a:rPr>
              <a:t>.</a:t>
            </a:r>
          </a:p>
          <a:p>
            <a:pPr>
              <a:spcAft>
                <a:spcPts val="600"/>
              </a:spcAft>
            </a:pPr>
            <a:r>
              <a:rPr lang="en-US" altLang="en-US" sz="1400" kern="0" dirty="0" smtClean="0">
                <a:solidFill>
                  <a:schemeClr val="tx2">
                    <a:lumMod val="75000"/>
                  </a:schemeClr>
                </a:solidFill>
                <a:latin typeface="Arial" panose="020B0604020202020204" pitchFamily="34" charset="0"/>
                <a:cs typeface="Arial" panose="020B0604020202020204" pitchFamily="34" charset="0"/>
              </a:rPr>
              <a:t>The </a:t>
            </a:r>
            <a:r>
              <a:rPr lang="en-US" altLang="en-US" sz="1400" kern="0" dirty="0">
                <a:solidFill>
                  <a:schemeClr val="tx2">
                    <a:lumMod val="75000"/>
                  </a:schemeClr>
                </a:solidFill>
                <a:latin typeface="Arial" panose="020B0604020202020204" pitchFamily="34" charset="0"/>
                <a:cs typeface="Arial" panose="020B0604020202020204" pitchFamily="34" charset="0"/>
              </a:rPr>
              <a:t>level of depositor confidence in a bank </a:t>
            </a:r>
            <a:r>
              <a:rPr lang="en-US" altLang="en-US" sz="1400" kern="0" dirty="0" smtClean="0">
                <a:solidFill>
                  <a:schemeClr val="tx2">
                    <a:lumMod val="75000"/>
                  </a:schemeClr>
                </a:solidFill>
                <a:latin typeface="Arial" panose="020B0604020202020204" pitchFamily="34" charset="0"/>
                <a:cs typeface="Arial" panose="020B0604020202020204" pitchFamily="34" charset="0"/>
              </a:rPr>
              <a:t>still depends </a:t>
            </a:r>
            <a:r>
              <a:rPr lang="en-US" altLang="en-US" sz="1400" kern="0" dirty="0">
                <a:solidFill>
                  <a:schemeClr val="tx2">
                    <a:lumMod val="75000"/>
                  </a:schemeClr>
                </a:solidFill>
                <a:latin typeface="Arial" panose="020B0604020202020204" pitchFamily="34" charset="0"/>
                <a:cs typeface="Arial" panose="020B0604020202020204" pitchFamily="34" charset="0"/>
              </a:rPr>
              <a:t>on the bank’s location </a:t>
            </a:r>
            <a:r>
              <a:rPr lang="en-US" altLang="en-US" sz="1400" kern="0" dirty="0" smtClean="0">
                <a:solidFill>
                  <a:schemeClr val="tx2">
                    <a:lumMod val="75000"/>
                  </a:schemeClr>
                </a:solidFill>
                <a:latin typeface="Arial" panose="020B0604020202020204" pitchFamily="34" charset="0"/>
                <a:cs typeface="Arial" panose="020B0604020202020204" pitchFamily="34" charset="0"/>
              </a:rPr>
              <a:t>(</a:t>
            </a:r>
            <a:r>
              <a:rPr lang="en-US" altLang="en-US" sz="1400" b="1" kern="0" dirty="0">
                <a:solidFill>
                  <a:schemeClr val="tx2">
                    <a:lumMod val="75000"/>
                  </a:schemeClr>
                </a:solidFill>
                <a:latin typeface="Arial" panose="020B0604020202020204" pitchFamily="34" charset="0"/>
                <a:cs typeface="Arial" panose="020B0604020202020204" pitchFamily="34" charset="0"/>
              </a:rPr>
              <a:t>sovereign-bank </a:t>
            </a:r>
            <a:r>
              <a:rPr lang="en-US" altLang="en-US" sz="1400" b="1" kern="0" dirty="0" smtClean="0">
                <a:solidFill>
                  <a:schemeClr val="tx2">
                    <a:lumMod val="75000"/>
                  </a:schemeClr>
                </a:solidFill>
                <a:latin typeface="Arial" panose="020B0604020202020204" pitchFamily="34" charset="0"/>
                <a:cs typeface="Arial" panose="020B0604020202020204" pitchFamily="34" charset="0"/>
              </a:rPr>
              <a:t>nexus</a:t>
            </a:r>
            <a:r>
              <a:rPr lang="en-US" altLang="en-US" sz="1400" kern="0" dirty="0" smtClean="0">
                <a:solidFill>
                  <a:schemeClr val="tx2">
                    <a:lumMod val="75000"/>
                  </a:schemeClr>
                </a:solidFill>
                <a:latin typeface="Arial" panose="020B0604020202020204" pitchFamily="34" charset="0"/>
                <a:cs typeface="Arial" panose="020B0604020202020204" pitchFamily="34" charset="0"/>
              </a:rPr>
              <a:t>).</a:t>
            </a:r>
          </a:p>
          <a:p>
            <a:pPr marL="0" indent="0">
              <a:spcAft>
                <a:spcPts val="1200"/>
              </a:spcAft>
              <a:buNone/>
            </a:pPr>
            <a:r>
              <a:rPr lang="en-US" altLang="en-US" sz="1400" b="1" u="sng" kern="0" dirty="0" smtClean="0">
                <a:solidFill>
                  <a:schemeClr val="tx2">
                    <a:lumMod val="75000"/>
                  </a:schemeClr>
                </a:solidFill>
                <a:latin typeface="Arial" panose="020B0604020202020204" pitchFamily="34" charset="0"/>
                <a:cs typeface="Arial" panose="020B0604020202020204" pitchFamily="34" charset="0"/>
              </a:rPr>
              <a:t>EDIS: a single deposit insurance scheme</a:t>
            </a:r>
            <a:endParaRPr lang="en-IE" altLang="en-US" sz="1400" b="1" u="sng" kern="0" dirty="0">
              <a:solidFill>
                <a:schemeClr val="tx2">
                  <a:lumMod val="75000"/>
                </a:schemeClr>
              </a:solidFill>
              <a:latin typeface="Arial" panose="020B0604020202020204" pitchFamily="34" charset="0"/>
              <a:cs typeface="Arial" panose="020B0604020202020204" pitchFamily="34" charset="0"/>
            </a:endParaRPr>
          </a:p>
          <a:p>
            <a:pPr>
              <a:spcAft>
                <a:spcPts val="600"/>
              </a:spcAft>
            </a:pPr>
            <a:r>
              <a:rPr lang="en-US" sz="1400" kern="0" dirty="0" smtClean="0">
                <a:solidFill>
                  <a:schemeClr val="tx2">
                    <a:lumMod val="75000"/>
                  </a:schemeClr>
                </a:solidFill>
                <a:latin typeface="Arial" panose="020B0604020202020204" pitchFamily="34" charset="0"/>
                <a:cs typeface="Arial" panose="020B0604020202020204" pitchFamily="34" charset="0"/>
              </a:rPr>
              <a:t>The </a:t>
            </a:r>
            <a:r>
              <a:rPr lang="en-US" sz="1400" kern="0" dirty="0">
                <a:solidFill>
                  <a:schemeClr val="tx2">
                    <a:lumMod val="75000"/>
                  </a:schemeClr>
                </a:solidFill>
                <a:latin typeface="Arial" panose="020B0604020202020204" pitchFamily="34" charset="0"/>
                <a:cs typeface="Arial" panose="020B0604020202020204" pitchFamily="34" charset="0"/>
              </a:rPr>
              <a:t>Commission put forward a </a:t>
            </a:r>
            <a:r>
              <a:rPr lang="en-US" sz="1400" b="1" kern="0" dirty="0">
                <a:solidFill>
                  <a:schemeClr val="tx2">
                    <a:lumMod val="75000"/>
                  </a:schemeClr>
                </a:solidFill>
                <a:latin typeface="Arial" panose="020B0604020202020204" pitchFamily="34" charset="0"/>
                <a:cs typeface="Arial" panose="020B0604020202020204" pitchFamily="34" charset="0"/>
              </a:rPr>
              <a:t>proposal for a European deposit insurance scheme (EDIS) in 2015</a:t>
            </a:r>
            <a:r>
              <a:rPr lang="en-US" sz="1400" kern="0" dirty="0">
                <a:solidFill>
                  <a:schemeClr val="tx2">
                    <a:lumMod val="75000"/>
                  </a:schemeClr>
                </a:solidFill>
                <a:latin typeface="Arial" panose="020B0604020202020204" pitchFamily="34" charset="0"/>
                <a:cs typeface="Arial" panose="020B0604020202020204" pitchFamily="34" charset="0"/>
              </a:rPr>
              <a:t>. </a:t>
            </a:r>
          </a:p>
          <a:p>
            <a:pPr>
              <a:spcAft>
                <a:spcPts val="600"/>
              </a:spcAft>
            </a:pPr>
            <a:r>
              <a:rPr lang="en-US" sz="1400" b="1" kern="0" dirty="0" smtClean="0">
                <a:solidFill>
                  <a:schemeClr val="tx2">
                    <a:lumMod val="75000"/>
                  </a:schemeClr>
                </a:solidFill>
                <a:latin typeface="Arial" panose="020B0604020202020204" pitchFamily="34" charset="0"/>
                <a:cs typeface="Arial" panose="020B0604020202020204" pitchFamily="34" charset="0"/>
              </a:rPr>
              <a:t>Elements in common with the DGSD</a:t>
            </a:r>
            <a:r>
              <a:rPr lang="en-US" sz="1400" kern="0" dirty="0" smtClean="0">
                <a:solidFill>
                  <a:schemeClr val="tx2">
                    <a:lumMod val="75000"/>
                  </a:schemeClr>
                </a:solidFill>
                <a:latin typeface="Arial" panose="020B0604020202020204" pitchFamily="34" charset="0"/>
                <a:cs typeface="Arial" panose="020B0604020202020204" pitchFamily="34" charset="0"/>
              </a:rPr>
              <a:t>: same protection level of </a:t>
            </a:r>
            <a:r>
              <a:rPr lang="en-US" sz="1400" kern="0" dirty="0">
                <a:solidFill>
                  <a:schemeClr val="tx2">
                    <a:lumMod val="75000"/>
                  </a:schemeClr>
                </a:solidFill>
                <a:latin typeface="Arial" panose="020B0604020202020204" pitchFamily="34" charset="0"/>
                <a:cs typeface="Arial" panose="020B0604020202020204" pitchFamily="34" charset="0"/>
              </a:rPr>
              <a:t>€100 000 </a:t>
            </a:r>
            <a:r>
              <a:rPr lang="en-US" sz="1400" kern="0" dirty="0" smtClean="0">
                <a:solidFill>
                  <a:schemeClr val="tx2">
                    <a:lumMod val="75000"/>
                  </a:schemeClr>
                </a:solidFill>
                <a:latin typeface="Arial" panose="020B0604020202020204" pitchFamily="34" charset="0"/>
                <a:cs typeface="Arial" panose="020B0604020202020204" pitchFamily="34" charset="0"/>
              </a:rPr>
              <a:t>per depositor + same target funding level set at 0,8</a:t>
            </a:r>
            <a:r>
              <a:rPr lang="en-US" sz="1400" kern="0" dirty="0">
                <a:solidFill>
                  <a:schemeClr val="tx2">
                    <a:lumMod val="75000"/>
                  </a:schemeClr>
                </a:solidFill>
                <a:latin typeface="Arial" panose="020B0604020202020204" pitchFamily="34" charset="0"/>
                <a:cs typeface="Arial" panose="020B0604020202020204" pitchFamily="34" charset="0"/>
              </a:rPr>
              <a:t>% of </a:t>
            </a:r>
            <a:r>
              <a:rPr lang="en-US" sz="1400" kern="0" dirty="0" smtClean="0">
                <a:solidFill>
                  <a:schemeClr val="tx2">
                    <a:lumMod val="75000"/>
                  </a:schemeClr>
                </a:solidFill>
                <a:latin typeface="Arial" panose="020B0604020202020204" pitchFamily="34" charset="0"/>
                <a:cs typeface="Arial" panose="020B0604020202020204" pitchFamily="34" charset="0"/>
              </a:rPr>
              <a:t>total covered </a:t>
            </a:r>
            <a:r>
              <a:rPr lang="en-US" sz="1400" kern="0" dirty="0">
                <a:solidFill>
                  <a:schemeClr val="tx2">
                    <a:lumMod val="75000"/>
                  </a:schemeClr>
                </a:solidFill>
                <a:latin typeface="Arial" panose="020B0604020202020204" pitchFamily="34" charset="0"/>
                <a:cs typeface="Arial" panose="020B0604020202020204" pitchFamily="34" charset="0"/>
              </a:rPr>
              <a:t>deposits.</a:t>
            </a:r>
          </a:p>
          <a:p>
            <a:pPr>
              <a:spcAft>
                <a:spcPts val="600"/>
              </a:spcAft>
            </a:pPr>
            <a:r>
              <a:rPr lang="en-US" sz="1400" b="1" kern="0" dirty="0" smtClean="0">
                <a:solidFill>
                  <a:schemeClr val="tx2">
                    <a:lumMod val="75000"/>
                  </a:schemeClr>
                </a:solidFill>
                <a:latin typeface="Arial" panose="020B0604020202020204" pitchFamily="34" charset="0"/>
                <a:cs typeface="Arial" panose="020B0604020202020204" pitchFamily="34" charset="0"/>
              </a:rPr>
              <a:t>Gradual </a:t>
            </a:r>
            <a:r>
              <a:rPr lang="en-US" sz="1400" b="1" kern="0" dirty="0" err="1" smtClean="0">
                <a:solidFill>
                  <a:schemeClr val="tx2">
                    <a:lumMod val="75000"/>
                  </a:schemeClr>
                </a:solidFill>
                <a:latin typeface="Arial" panose="020B0604020202020204" pitchFamily="34" charset="0"/>
                <a:cs typeface="Arial" panose="020B0604020202020204" pitchFamily="34" charset="0"/>
              </a:rPr>
              <a:t>mutualisation</a:t>
            </a:r>
            <a:r>
              <a:rPr lang="en-US" sz="1400" b="1" kern="0" dirty="0" smtClean="0">
                <a:solidFill>
                  <a:schemeClr val="tx2">
                    <a:lumMod val="75000"/>
                  </a:schemeClr>
                </a:solidFill>
                <a:latin typeface="Arial" panose="020B0604020202020204" pitchFamily="34" charset="0"/>
                <a:cs typeface="Arial" panose="020B0604020202020204" pitchFamily="34" charset="0"/>
              </a:rPr>
              <a:t> of funds</a:t>
            </a:r>
            <a:r>
              <a:rPr lang="en-US" sz="1400" kern="0" dirty="0" smtClean="0">
                <a:solidFill>
                  <a:schemeClr val="tx2">
                    <a:lumMod val="75000"/>
                  </a:schemeClr>
                </a:solidFill>
                <a:latin typeface="Arial" panose="020B0604020202020204" pitchFamily="34" charset="0"/>
                <a:cs typeface="Arial" panose="020B0604020202020204" pitchFamily="34" charset="0"/>
              </a:rPr>
              <a:t>: The single scheme </a:t>
            </a:r>
            <a:r>
              <a:rPr lang="en-US" sz="1400" kern="0" dirty="0">
                <a:solidFill>
                  <a:schemeClr val="tx2">
                    <a:lumMod val="75000"/>
                  </a:schemeClr>
                </a:solidFill>
                <a:latin typeface="Arial" panose="020B0604020202020204" pitchFamily="34" charset="0"/>
                <a:cs typeface="Arial" panose="020B0604020202020204" pitchFamily="34" charset="0"/>
              </a:rPr>
              <a:t>would develop in different stages and the contributions of EDIS will progressively increase over time. At the final stage of the EDIS set up, the protection of bank deposits would be fully financed by EDIS, supported by a close cooperation with national DGS</a:t>
            </a:r>
            <a:r>
              <a:rPr lang="en-US" sz="1400" kern="0" dirty="0" smtClean="0">
                <a:solidFill>
                  <a:schemeClr val="tx2">
                    <a:lumMod val="75000"/>
                  </a:schemeClr>
                </a:solidFill>
                <a:latin typeface="Arial" panose="020B0604020202020204" pitchFamily="34" charset="0"/>
                <a:cs typeface="Arial" panose="020B0604020202020204" pitchFamily="34" charset="0"/>
              </a:rPr>
              <a:t>.</a:t>
            </a:r>
            <a:endParaRPr lang="en-US" altLang="en-US" sz="1400" kern="0" dirty="0" smtClean="0">
              <a:solidFill>
                <a:schemeClr val="tx2">
                  <a:lumMod val="75000"/>
                </a:schemeClr>
              </a:solidFill>
              <a:latin typeface="Arial" panose="020B0604020202020204" pitchFamily="34" charset="0"/>
              <a:cs typeface="Arial" panose="020B0604020202020204" pitchFamily="34" charset="0"/>
            </a:endParaRPr>
          </a:p>
          <a:p>
            <a:pPr marL="0" indent="0">
              <a:spcAft>
                <a:spcPts val="1200"/>
              </a:spcAft>
              <a:buNone/>
            </a:pPr>
            <a:r>
              <a:rPr lang="en-US" altLang="en-US" sz="1400" b="1" u="sng" kern="0" dirty="0" smtClean="0">
                <a:solidFill>
                  <a:schemeClr val="tx2">
                    <a:lumMod val="75000"/>
                  </a:schemeClr>
                </a:solidFill>
                <a:latin typeface="Arial" panose="020B0604020202020204" pitchFamily="34" charset="0"/>
                <a:cs typeface="Arial" panose="020B0604020202020204" pitchFamily="34" charset="0"/>
              </a:rPr>
              <a:t>Why EDIS? </a:t>
            </a:r>
          </a:p>
          <a:p>
            <a:pPr>
              <a:spcAft>
                <a:spcPts val="600"/>
              </a:spcAft>
            </a:pPr>
            <a:r>
              <a:rPr lang="en-US" altLang="en-US" sz="1400" kern="0" dirty="0" smtClean="0">
                <a:solidFill>
                  <a:schemeClr val="tx2">
                    <a:lumMod val="75000"/>
                  </a:schemeClr>
                </a:solidFill>
                <a:latin typeface="Arial" panose="020B0604020202020204" pitchFamily="34" charset="0"/>
                <a:cs typeface="Arial" panose="020B0604020202020204" pitchFamily="34" charset="0"/>
              </a:rPr>
              <a:t>A </a:t>
            </a:r>
            <a:r>
              <a:rPr lang="en-US" altLang="en-US" sz="1400" kern="0" dirty="0">
                <a:solidFill>
                  <a:schemeClr val="tx2">
                    <a:lumMod val="75000"/>
                  </a:schemeClr>
                </a:solidFill>
                <a:latin typeface="Arial" panose="020B0604020202020204" pitchFamily="34" charset="0"/>
                <a:cs typeface="Arial" panose="020B0604020202020204" pitchFamily="34" charset="0"/>
              </a:rPr>
              <a:t>single deposit insurance scheme would enhance depositor protection via scale and diversification benefits. </a:t>
            </a:r>
            <a:r>
              <a:rPr lang="it-IT" altLang="en-US" sz="1400" kern="0" dirty="0" smtClean="0">
                <a:solidFill>
                  <a:schemeClr val="tx2">
                    <a:lumMod val="75000"/>
                  </a:schemeClr>
                </a:solidFill>
                <a:latin typeface="Arial" panose="020B0604020202020204" pitchFamily="34" charset="0"/>
                <a:cs typeface="Arial" panose="020B0604020202020204" pitchFamily="34" charset="0"/>
              </a:rPr>
              <a:t>T</a:t>
            </a:r>
            <a:r>
              <a:rPr lang="en-US" altLang="en-US" sz="1400" kern="0" dirty="0" smtClean="0">
                <a:solidFill>
                  <a:schemeClr val="tx2">
                    <a:lumMod val="75000"/>
                  </a:schemeClr>
                </a:solidFill>
                <a:latin typeface="Arial" panose="020B0604020202020204" pitchFamily="34" charset="0"/>
                <a:cs typeface="Arial" panose="020B0604020202020204" pitchFamily="34" charset="0"/>
              </a:rPr>
              <a:t>he </a:t>
            </a:r>
            <a:r>
              <a:rPr lang="en-US" altLang="en-US" sz="1400" kern="0" dirty="0">
                <a:solidFill>
                  <a:schemeClr val="tx2">
                    <a:lumMod val="75000"/>
                  </a:schemeClr>
                </a:solidFill>
                <a:latin typeface="Arial" panose="020B0604020202020204" pitchFamily="34" charset="0"/>
                <a:cs typeface="Arial" panose="020B0604020202020204" pitchFamily="34" charset="0"/>
              </a:rPr>
              <a:t>risk diversification effect is most effective when </a:t>
            </a:r>
            <a:r>
              <a:rPr lang="en-US" altLang="en-US" sz="1400" b="1" kern="0" dirty="0">
                <a:solidFill>
                  <a:schemeClr val="tx2">
                    <a:lumMod val="75000"/>
                  </a:schemeClr>
                </a:solidFill>
                <a:latin typeface="Arial" panose="020B0604020202020204" pitchFamily="34" charset="0"/>
                <a:cs typeface="Arial" panose="020B0604020202020204" pitchFamily="34" charset="0"/>
              </a:rPr>
              <a:t>risk is effectively distributed across all banks according to their risk rather than their geographical </a:t>
            </a:r>
            <a:r>
              <a:rPr lang="en-US" altLang="en-US" sz="1400" b="1" kern="0" dirty="0" smtClean="0">
                <a:solidFill>
                  <a:schemeClr val="tx2">
                    <a:lumMod val="75000"/>
                  </a:schemeClr>
                </a:solidFill>
                <a:latin typeface="Arial" panose="020B0604020202020204" pitchFamily="34" charset="0"/>
                <a:cs typeface="Arial" panose="020B0604020202020204" pitchFamily="34" charset="0"/>
              </a:rPr>
              <a:t>location</a:t>
            </a:r>
            <a:r>
              <a:rPr lang="en-US" altLang="en-US" sz="1400" kern="0" dirty="0" smtClean="0">
                <a:solidFill>
                  <a:schemeClr val="tx2">
                    <a:lumMod val="75000"/>
                  </a:schemeClr>
                </a:solidFill>
                <a:latin typeface="Arial" panose="020B0604020202020204" pitchFamily="34" charset="0"/>
                <a:cs typeface="Arial" panose="020B0604020202020204" pitchFamily="34" charset="0"/>
              </a:rPr>
              <a:t>. </a:t>
            </a:r>
          </a:p>
          <a:p>
            <a:pPr>
              <a:spcAft>
                <a:spcPts val="600"/>
              </a:spcAft>
            </a:pPr>
            <a:r>
              <a:rPr lang="en-US" altLang="en-US" sz="1400" kern="0" dirty="0" smtClean="0">
                <a:solidFill>
                  <a:schemeClr val="tx2">
                    <a:lumMod val="75000"/>
                  </a:schemeClr>
                </a:solidFill>
                <a:latin typeface="Arial" panose="020B0604020202020204" pitchFamily="34" charset="0"/>
                <a:cs typeface="Arial" panose="020B0604020202020204" pitchFamily="34" charset="0"/>
              </a:rPr>
              <a:t>EDIS would ensure that </a:t>
            </a:r>
            <a:r>
              <a:rPr lang="en-US" altLang="en-US" sz="1400" kern="0" dirty="0">
                <a:solidFill>
                  <a:schemeClr val="tx2">
                    <a:lumMod val="75000"/>
                  </a:schemeClr>
                </a:solidFill>
                <a:latin typeface="Arial" panose="020B0604020202020204" pitchFamily="34" charset="0"/>
                <a:cs typeface="Arial" panose="020B0604020202020204" pitchFamily="34" charset="0"/>
              </a:rPr>
              <a:t>the level of depositor confidence in a bank would not depend on the bank’s </a:t>
            </a:r>
            <a:r>
              <a:rPr lang="en-US" altLang="en-US" sz="1400" kern="0" dirty="0" smtClean="0">
                <a:solidFill>
                  <a:schemeClr val="tx2">
                    <a:lumMod val="75000"/>
                  </a:schemeClr>
                </a:solidFill>
                <a:latin typeface="Arial" panose="020B0604020202020204" pitchFamily="34" charset="0"/>
                <a:cs typeface="Arial" panose="020B0604020202020204" pitchFamily="34" charset="0"/>
              </a:rPr>
              <a:t>location, </a:t>
            </a:r>
            <a:r>
              <a:rPr lang="en-US" altLang="en-US" sz="1400" b="1" kern="0" dirty="0" smtClean="0">
                <a:solidFill>
                  <a:schemeClr val="tx2">
                    <a:lumMod val="75000"/>
                  </a:schemeClr>
                </a:solidFill>
                <a:latin typeface="Arial" panose="020B0604020202020204" pitchFamily="34" charset="0"/>
                <a:cs typeface="Arial" panose="020B0604020202020204" pitchFamily="34" charset="0"/>
              </a:rPr>
              <a:t>weakening </a:t>
            </a:r>
            <a:r>
              <a:rPr lang="en-US" altLang="en-US" sz="1400" b="1" kern="0" dirty="0">
                <a:solidFill>
                  <a:schemeClr val="tx2">
                    <a:lumMod val="75000"/>
                  </a:schemeClr>
                </a:solidFill>
                <a:latin typeface="Arial" panose="020B0604020202020204" pitchFamily="34" charset="0"/>
                <a:cs typeface="Arial" panose="020B0604020202020204" pitchFamily="34" charset="0"/>
              </a:rPr>
              <a:t>the link between banks and their national </a:t>
            </a:r>
            <a:r>
              <a:rPr lang="en-US" altLang="en-US" sz="1400" b="1" kern="0" dirty="0" smtClean="0">
                <a:solidFill>
                  <a:schemeClr val="tx2">
                    <a:lumMod val="75000"/>
                  </a:schemeClr>
                </a:solidFill>
                <a:latin typeface="Arial" panose="020B0604020202020204" pitchFamily="34" charset="0"/>
                <a:cs typeface="Arial" panose="020B0604020202020204" pitchFamily="34" charset="0"/>
              </a:rPr>
              <a:t>sovereigns</a:t>
            </a:r>
            <a:r>
              <a:rPr lang="en-US" altLang="en-US" sz="1400" kern="0" dirty="0" smtClean="0">
                <a:solidFill>
                  <a:schemeClr val="tx2">
                    <a:lumMod val="7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56621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Keep in touch</a:t>
            </a:r>
            <a:endParaRPr lang="en-GB" dirty="0"/>
          </a:p>
        </p:txBody>
      </p:sp>
      <p:sp>
        <p:nvSpPr>
          <p:cNvPr id="5" name="Content Placeholder 4"/>
          <p:cNvSpPr>
            <a:spLocks noGrp="1"/>
          </p:cNvSpPr>
          <p:nvPr>
            <p:ph idx="1"/>
          </p:nvPr>
        </p:nvSpPr>
        <p:spPr>
          <a:xfrm>
            <a:off x="4702633" y="4393371"/>
            <a:ext cx="2712968" cy="271496"/>
          </a:xfrm>
        </p:spPr>
        <p:txBody>
          <a:bodyPr/>
          <a:lstStyle/>
          <a:p>
            <a:pPr marL="0" indent="0">
              <a:buNone/>
            </a:pPr>
            <a:r>
              <a:rPr lang="en-IE" sz="1200" dirty="0">
                <a:hlinkClick r:id="rId3"/>
              </a:rPr>
              <a:t>EU Spotify</a:t>
            </a:r>
            <a:endParaRPr lang="en-GB" sz="12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042" y="2079928"/>
            <a:ext cx="513149" cy="562610"/>
          </a:xfrm>
          <a:prstGeom prst="rect">
            <a:avLst/>
          </a:prstGeom>
        </p:spPr>
      </p:pic>
      <p:sp>
        <p:nvSpPr>
          <p:cNvPr id="2" name="Rectangle 1"/>
          <p:cNvSpPr/>
          <p:nvPr/>
        </p:nvSpPr>
        <p:spPr>
          <a:xfrm>
            <a:off x="1364628" y="2188411"/>
            <a:ext cx="1410964" cy="276999"/>
          </a:xfrm>
          <a:prstGeom prst="rect">
            <a:avLst/>
          </a:prstGeom>
        </p:spPr>
        <p:txBody>
          <a:bodyPr wrap="none">
            <a:spAutoFit/>
          </a:bodyPr>
          <a:lstStyle/>
          <a:p>
            <a:r>
              <a:rPr lang="en-GB" sz="1200" dirty="0">
                <a:hlinkClick r:id="rId5"/>
              </a:rPr>
              <a:t>ec.europa.eu/</a:t>
            </a:r>
            <a:endParaRPr lang="en-IE" sz="9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042" y="2833660"/>
            <a:ext cx="513149" cy="562610"/>
          </a:xfrm>
          <a:prstGeom prst="rect">
            <a:avLst/>
          </a:prstGeom>
        </p:spPr>
      </p:pic>
      <p:sp>
        <p:nvSpPr>
          <p:cNvPr id="7" name="Rectangle 6"/>
          <p:cNvSpPr/>
          <p:nvPr/>
        </p:nvSpPr>
        <p:spPr>
          <a:xfrm>
            <a:off x="1364628" y="2988007"/>
            <a:ext cx="1162498" cy="276999"/>
          </a:xfrm>
          <a:prstGeom prst="rect">
            <a:avLst/>
          </a:prstGeom>
        </p:spPr>
        <p:txBody>
          <a:bodyPr wrap="none">
            <a:spAutoFit/>
          </a:bodyPr>
          <a:lstStyle/>
          <a:p>
            <a:r>
              <a:rPr lang="en-GB" sz="1200" dirty="0">
                <a:hlinkClick r:id="rId6"/>
              </a:rPr>
              <a:t>europa.eu/</a:t>
            </a:r>
            <a:endParaRPr lang="en-GB" sz="1200" dirty="0"/>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8042" y="3548175"/>
            <a:ext cx="480473" cy="526673"/>
          </a:xfrm>
          <a:prstGeom prst="rect">
            <a:avLst/>
          </a:prstGeom>
        </p:spPr>
      </p:pic>
      <p:sp>
        <p:nvSpPr>
          <p:cNvPr id="9" name="Rectangle 8"/>
          <p:cNvSpPr/>
          <p:nvPr/>
        </p:nvSpPr>
        <p:spPr>
          <a:xfrm>
            <a:off x="1364628" y="3659410"/>
            <a:ext cx="1773242" cy="276999"/>
          </a:xfrm>
          <a:prstGeom prst="rect">
            <a:avLst/>
          </a:prstGeom>
        </p:spPr>
        <p:txBody>
          <a:bodyPr wrap="none">
            <a:spAutoFit/>
          </a:bodyPr>
          <a:lstStyle/>
          <a:p>
            <a:r>
              <a:rPr lang="en-IE" sz="1200" dirty="0">
                <a:hlinkClick r:id="rId8"/>
              </a:rPr>
              <a:t>@</a:t>
            </a:r>
            <a:r>
              <a:rPr lang="en-IE" sz="1200" dirty="0" err="1">
                <a:hlinkClick r:id="rId8"/>
              </a:rPr>
              <a:t>EU_Commission</a:t>
            </a:r>
            <a:r>
              <a:rPr lang="en-IE" sz="1200" dirty="0">
                <a:hlinkClick r:id="rId8"/>
              </a:rPr>
              <a:t> </a:t>
            </a:r>
            <a:endParaRPr lang="en-GB" sz="900" dirty="0"/>
          </a:p>
        </p:txBody>
      </p:sp>
      <p:sp>
        <p:nvSpPr>
          <p:cNvPr id="10" name="Rectangle 9"/>
          <p:cNvSpPr/>
          <p:nvPr/>
        </p:nvSpPr>
        <p:spPr>
          <a:xfrm>
            <a:off x="1364628" y="4390240"/>
            <a:ext cx="4572000" cy="276999"/>
          </a:xfrm>
          <a:prstGeom prst="rect">
            <a:avLst/>
          </a:prstGeom>
        </p:spPr>
        <p:txBody>
          <a:bodyPr>
            <a:spAutoFit/>
          </a:bodyPr>
          <a:lstStyle/>
          <a:p>
            <a:r>
              <a:rPr lang="en-IE" sz="1200" dirty="0">
                <a:hlinkClick r:id="rId9"/>
              </a:rPr>
              <a:t>@</a:t>
            </a:r>
            <a:r>
              <a:rPr lang="en-IE" sz="1200" dirty="0" err="1">
                <a:hlinkClick r:id="rId9"/>
              </a:rPr>
              <a:t>EuropeanCommission</a:t>
            </a:r>
            <a:r>
              <a:rPr lang="en-IE" sz="1200" dirty="0">
                <a:hlinkClick r:id="rId9"/>
              </a:rPr>
              <a:t> </a:t>
            </a:r>
            <a:endParaRPr lang="en-GB" sz="900" dirty="0"/>
          </a:p>
        </p:txBody>
      </p:sp>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5691" y="4260965"/>
            <a:ext cx="465173" cy="511130"/>
          </a:xfrm>
          <a:prstGeom prst="rect">
            <a:avLst/>
          </a:prstGeom>
        </p:spPr>
      </p:pic>
      <p:sp>
        <p:nvSpPr>
          <p:cNvPr id="12" name="Rectangle 11"/>
          <p:cNvSpPr/>
          <p:nvPr/>
        </p:nvSpPr>
        <p:spPr>
          <a:xfrm>
            <a:off x="1364628" y="5103484"/>
            <a:ext cx="4572000" cy="276999"/>
          </a:xfrm>
          <a:prstGeom prst="rect">
            <a:avLst/>
          </a:prstGeom>
        </p:spPr>
        <p:txBody>
          <a:bodyPr>
            <a:spAutoFit/>
          </a:bodyPr>
          <a:lstStyle/>
          <a:p>
            <a:r>
              <a:rPr lang="en-IE" sz="1200" dirty="0">
                <a:hlinkClick r:id="rId11"/>
              </a:rPr>
              <a:t>European Commission</a:t>
            </a:r>
            <a:endParaRPr lang="en-GB" sz="900" dirty="0">
              <a:hlinkClick r:id="rId11"/>
            </a:endParaRPr>
          </a:p>
        </p:txBody>
      </p:sp>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5691" y="4975702"/>
            <a:ext cx="465173" cy="511130"/>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22295" y="2103482"/>
            <a:ext cx="485672" cy="533653"/>
          </a:xfrm>
          <a:prstGeom prst="rect">
            <a:avLst/>
          </a:prstGeom>
        </p:spPr>
      </p:pic>
      <p:sp>
        <p:nvSpPr>
          <p:cNvPr id="15" name="Rectangle 14"/>
          <p:cNvSpPr/>
          <p:nvPr/>
        </p:nvSpPr>
        <p:spPr>
          <a:xfrm>
            <a:off x="4617298" y="2201291"/>
            <a:ext cx="2848555" cy="276999"/>
          </a:xfrm>
          <a:prstGeom prst="rect">
            <a:avLst/>
          </a:prstGeom>
        </p:spPr>
        <p:txBody>
          <a:bodyPr wrap="square">
            <a:spAutoFit/>
          </a:bodyPr>
          <a:lstStyle/>
          <a:p>
            <a:r>
              <a:rPr lang="en-IE" sz="1200" dirty="0">
                <a:hlinkClick r:id="rId14"/>
              </a:rPr>
              <a:t>europeancommission</a:t>
            </a:r>
            <a:r>
              <a:rPr lang="en-IE" sz="1200" dirty="0"/>
              <a:t> </a:t>
            </a:r>
            <a:endParaRPr lang="en-GB" sz="900" dirty="0"/>
          </a:p>
        </p:txBody>
      </p:sp>
      <p:pic>
        <p:nvPicPr>
          <p:cNvPr id="16" name="Picture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51761" y="2816064"/>
            <a:ext cx="426739" cy="467771"/>
          </a:xfrm>
          <a:prstGeom prst="rect">
            <a:avLst/>
          </a:prstGeom>
        </p:spPr>
      </p:pic>
      <p:sp>
        <p:nvSpPr>
          <p:cNvPr id="17" name="Rectangle 16">
            <a:hlinkClick r:id="rId16"/>
          </p:cNvPr>
          <p:cNvSpPr/>
          <p:nvPr/>
        </p:nvSpPr>
        <p:spPr>
          <a:xfrm>
            <a:off x="4617298" y="2919241"/>
            <a:ext cx="2199641" cy="276999"/>
          </a:xfrm>
          <a:prstGeom prst="rect">
            <a:avLst/>
          </a:prstGeom>
        </p:spPr>
        <p:txBody>
          <a:bodyPr wrap="none">
            <a:spAutoFit/>
          </a:bodyPr>
          <a:lstStyle/>
          <a:p>
            <a:r>
              <a:rPr lang="en-GB" sz="1200" dirty="0">
                <a:hlinkClick r:id="rId16"/>
              </a:rPr>
              <a:t>@</a:t>
            </a:r>
            <a:r>
              <a:rPr lang="en-GB" sz="1200" dirty="0" err="1">
                <a:hlinkClick r:id="rId16"/>
              </a:rPr>
              <a:t>EuropeanCommission</a:t>
            </a:r>
            <a:endParaRPr lang="en-GB" sz="900" dirty="0"/>
          </a:p>
        </p:txBody>
      </p:sp>
      <p:sp>
        <p:nvSpPr>
          <p:cNvPr id="18" name="Rectangle 17"/>
          <p:cNvSpPr/>
          <p:nvPr/>
        </p:nvSpPr>
        <p:spPr>
          <a:xfrm>
            <a:off x="4702633" y="3657321"/>
            <a:ext cx="838691" cy="276999"/>
          </a:xfrm>
          <a:prstGeom prst="rect">
            <a:avLst/>
          </a:prstGeom>
        </p:spPr>
        <p:txBody>
          <a:bodyPr wrap="none">
            <a:spAutoFit/>
          </a:bodyPr>
          <a:lstStyle/>
          <a:p>
            <a:r>
              <a:rPr lang="en-IE" sz="1200" dirty="0">
                <a:hlinkClick r:id="rId17"/>
              </a:rPr>
              <a:t>EUTube</a:t>
            </a:r>
            <a:endParaRPr lang="en-IE" sz="900" dirty="0"/>
          </a:p>
        </p:txBody>
      </p:sp>
      <p:pic>
        <p:nvPicPr>
          <p:cNvPr id="19" name="Picture 1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049867" y="3514115"/>
            <a:ext cx="495546" cy="544503"/>
          </a:xfrm>
          <a:prstGeom prst="rect">
            <a:avLst/>
          </a:prstGeom>
        </p:spPr>
      </p:pic>
      <p:pic>
        <p:nvPicPr>
          <p:cNvPr id="20" name="Picture 1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036246" y="4243322"/>
            <a:ext cx="521453" cy="571593"/>
          </a:xfrm>
          <a:prstGeom prst="rect">
            <a:avLst/>
          </a:prstGeom>
        </p:spPr>
      </p:pic>
    </p:spTree>
    <p:extLst>
      <p:ext uri="{BB962C8B-B14F-4D97-AF65-F5344CB8AC3E}">
        <p14:creationId xmlns:p14="http://schemas.microsoft.com/office/powerpoint/2010/main" val="15229044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Thank you</a:t>
            </a:r>
            <a:endParaRPr lang="en-GB" dirty="0"/>
          </a:p>
        </p:txBody>
      </p:sp>
      <p:sp>
        <p:nvSpPr>
          <p:cNvPr id="3" name="Subtitle 2"/>
          <p:cNvSpPr>
            <a:spLocks noGrp="1"/>
          </p:cNvSpPr>
          <p:nvPr>
            <p:ph type="subTitle" idx="1"/>
          </p:nvPr>
        </p:nvSpPr>
        <p:spPr>
          <a:xfrm>
            <a:off x="569681" y="4342077"/>
            <a:ext cx="6705762" cy="1390139"/>
          </a:xfrm>
        </p:spPr>
        <p:txBody>
          <a:bodyPr wrap="square" anchor="b" anchorCtr="0"/>
          <a:lstStyle/>
          <a:p>
            <a:r>
              <a:rPr lang="en-US" sz="788" b="1" dirty="0"/>
              <a:t>© European Union 2020</a:t>
            </a:r>
          </a:p>
          <a:p>
            <a:r>
              <a:rPr lang="en-US" sz="788" dirty="0"/>
              <a:t>Unless otherwise noted the reuse of this presentation is </a:t>
            </a:r>
            <a:r>
              <a:rPr lang="en-US" sz="788" dirty="0" err="1"/>
              <a:t>authorised</a:t>
            </a:r>
            <a:r>
              <a:rPr lang="en-US" sz="788" dirty="0"/>
              <a:t> under the </a:t>
            </a:r>
            <a:r>
              <a:rPr lang="en-US" sz="788" dirty="0">
                <a:hlinkClick r:id="rId3"/>
              </a:rPr>
              <a:t>CC BY 4.0 </a:t>
            </a:r>
            <a:r>
              <a:rPr lang="en-US" sz="788" dirty="0"/>
              <a:t>license. For any use or reproduction of elements that are not owned by the EU, permission may need to be sought directly from the respective right holders.</a:t>
            </a:r>
          </a:p>
          <a:p>
            <a:r>
              <a:rPr lang="en-US" sz="788" dirty="0"/>
              <a:t>Slide </a:t>
            </a:r>
            <a:r>
              <a:rPr lang="en-US" sz="788" dirty="0">
                <a:solidFill>
                  <a:schemeClr val="accent6"/>
                </a:solidFill>
              </a:rPr>
              <a:t>xx</a:t>
            </a:r>
            <a:r>
              <a:rPr lang="en-US" sz="788" dirty="0"/>
              <a:t>: </a:t>
            </a:r>
            <a:r>
              <a:rPr lang="en-US" sz="788" dirty="0">
                <a:solidFill>
                  <a:schemeClr val="accent6"/>
                </a:solidFill>
              </a:rPr>
              <a:t>element concerned</a:t>
            </a:r>
            <a:r>
              <a:rPr lang="en-US" sz="788" dirty="0"/>
              <a:t>, source</a:t>
            </a:r>
            <a:r>
              <a:rPr lang="en-US" sz="788" dirty="0">
                <a:solidFill>
                  <a:schemeClr val="accent6"/>
                </a:solidFill>
              </a:rPr>
              <a:t>: e.g. Fotolia.com</a:t>
            </a:r>
            <a:r>
              <a:rPr lang="en-US" sz="788" dirty="0"/>
              <a:t>; Slide </a:t>
            </a:r>
            <a:r>
              <a:rPr lang="en-US" sz="788" dirty="0">
                <a:solidFill>
                  <a:schemeClr val="accent6"/>
                </a:solidFill>
              </a:rPr>
              <a:t>xx</a:t>
            </a:r>
            <a:r>
              <a:rPr lang="en-US" sz="788" dirty="0"/>
              <a:t>: </a:t>
            </a:r>
            <a:r>
              <a:rPr lang="en-US" sz="788" dirty="0">
                <a:solidFill>
                  <a:schemeClr val="accent6"/>
                </a:solidFill>
              </a:rPr>
              <a:t>element concerned</a:t>
            </a:r>
            <a:r>
              <a:rPr lang="en-US" sz="788" dirty="0"/>
              <a:t>, source: </a:t>
            </a:r>
            <a:r>
              <a:rPr lang="en-US" sz="788" dirty="0">
                <a:solidFill>
                  <a:schemeClr val="accent6"/>
                </a:solidFill>
              </a:rPr>
              <a:t>e.g. iStock.com</a:t>
            </a:r>
            <a:endParaRPr lang="en-GB" sz="788" dirty="0">
              <a:solidFill>
                <a:schemeClr val="accent6"/>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93" y="4500935"/>
            <a:ext cx="767622" cy="268573"/>
          </a:xfrm>
          <a:prstGeom prst="rect">
            <a:avLst/>
          </a:prstGeom>
        </p:spPr>
      </p:pic>
    </p:spTree>
    <p:extLst>
      <p:ext uri="{BB962C8B-B14F-4D97-AF65-F5344CB8AC3E}">
        <p14:creationId xmlns:p14="http://schemas.microsoft.com/office/powerpoint/2010/main" val="1887928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363" y="3194050"/>
            <a:ext cx="8179274" cy="635000"/>
          </a:xfrm>
        </p:spPr>
        <p:txBody>
          <a:bodyPr/>
          <a:lstStyle/>
          <a:p>
            <a:pPr marL="0" indent="0" algn="ctr" fontAlgn="base">
              <a:spcBef>
                <a:spcPct val="0"/>
              </a:spcBef>
              <a:spcAft>
                <a:spcPts val="1200"/>
              </a:spcAft>
              <a:buClr>
                <a:srgbClr val="164194"/>
              </a:buClr>
              <a:buSzPct val="100000"/>
              <a:buNone/>
              <a:defRPr sz="1600"/>
            </a:pPr>
            <a:r>
              <a:rPr lang="en-IE" altLang="en-US" sz="2400" b="1" dirty="0">
                <a:solidFill>
                  <a:srgbClr val="164194"/>
                </a:solidFill>
              </a:rPr>
              <a:t>The financial and economic crisis</a:t>
            </a:r>
          </a:p>
          <a:p>
            <a:pPr marL="342900" lvl="1" indent="0">
              <a:spcAft>
                <a:spcPts val="900"/>
              </a:spcAft>
              <a:buNone/>
            </a:pPr>
            <a:endParaRPr lang="en-GB" dirty="0"/>
          </a:p>
        </p:txBody>
      </p:sp>
    </p:spTree>
    <p:extLst>
      <p:ext uri="{BB962C8B-B14F-4D97-AF65-F5344CB8AC3E}">
        <p14:creationId xmlns:p14="http://schemas.microsoft.com/office/powerpoint/2010/main" val="176794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051" y="693403"/>
            <a:ext cx="8089900" cy="514103"/>
          </a:xfrm>
        </p:spPr>
        <p:txBody>
          <a:bodyPr/>
          <a:lstStyle/>
          <a:p>
            <a:pPr defTabSz="914400"/>
            <a:r>
              <a:rPr lang="en-GB" sz="2800" dirty="0"/>
              <a:t>The </a:t>
            </a:r>
            <a:r>
              <a:rPr lang="en-GB" sz="2800" dirty="0" smtClean="0"/>
              <a:t>2008 financial crisis </a:t>
            </a:r>
            <a:r>
              <a:rPr lang="en-US" sz="2800" dirty="0"/>
              <a:t>and bank bail-outs</a:t>
            </a:r>
            <a:endParaRPr lang="en-GB" sz="2800" dirty="0"/>
          </a:p>
        </p:txBody>
      </p:sp>
      <p:sp>
        <p:nvSpPr>
          <p:cNvPr id="4" name="TextBox 3"/>
          <p:cNvSpPr txBox="1"/>
          <p:nvPr/>
        </p:nvSpPr>
        <p:spPr>
          <a:xfrm>
            <a:off x="654051" y="1678916"/>
            <a:ext cx="8089900" cy="4185761"/>
          </a:xfrm>
          <a:prstGeom prst="rect">
            <a:avLst/>
          </a:prstGeom>
          <a:noFill/>
        </p:spPr>
        <p:txBody>
          <a:bodyPr wrap="square" rtlCol="0">
            <a:spAutoFit/>
          </a:bodyPr>
          <a:lstStyle/>
          <a:p>
            <a:pPr marL="285750" indent="-285750">
              <a:spcAft>
                <a:spcPts val="1200"/>
              </a:spcAft>
              <a:buClr>
                <a:srgbClr val="164194"/>
              </a:buClr>
              <a:buSzPct val="100000"/>
              <a:buFont typeface="Courier New" panose="02070309020205020404" pitchFamily="49" charset="0"/>
              <a:buChar char="o"/>
              <a:defRPr sz="1600"/>
            </a:pPr>
            <a:r>
              <a:rPr lang="en-US" sz="1400" b="0" dirty="0" smtClean="0">
                <a:solidFill>
                  <a:srgbClr val="164194"/>
                </a:solidFill>
                <a:latin typeface="+mn-lt"/>
              </a:rPr>
              <a:t>In </a:t>
            </a:r>
            <a:r>
              <a:rPr lang="en-US" sz="1400" b="0" dirty="0">
                <a:solidFill>
                  <a:srgbClr val="164194"/>
                </a:solidFill>
                <a:latin typeface="+mn-lt"/>
              </a:rPr>
              <a:t>2008, the financial crisis emerges in the EU</a:t>
            </a:r>
            <a:r>
              <a:rPr lang="en-US" sz="1400" b="0" dirty="0" smtClean="0">
                <a:solidFill>
                  <a:srgbClr val="164194"/>
                </a:solidFill>
                <a:latin typeface="+mn-lt"/>
              </a:rPr>
              <a:t>.</a:t>
            </a:r>
            <a:endParaRPr lang="en-US" sz="1400" b="0" dirty="0" smtClean="0">
              <a:solidFill>
                <a:srgbClr val="164194"/>
              </a:solidFill>
              <a:latin typeface="+mn-lt"/>
            </a:endParaRPr>
          </a:p>
          <a:p>
            <a:pPr marL="285750" indent="-285750">
              <a:spcAft>
                <a:spcPts val="1200"/>
              </a:spcAft>
              <a:buClr>
                <a:srgbClr val="164194"/>
              </a:buClr>
              <a:buSzPct val="100000"/>
              <a:buFont typeface="Courier New" panose="02070309020205020404" pitchFamily="49" charset="0"/>
              <a:buChar char="o"/>
              <a:defRPr sz="1600"/>
            </a:pPr>
            <a:r>
              <a:rPr lang="en-US" sz="1400" b="0" dirty="0" smtClean="0">
                <a:solidFill>
                  <a:srgbClr val="164194"/>
                </a:solidFill>
                <a:latin typeface="+mn-lt"/>
              </a:rPr>
              <a:t>The </a:t>
            </a:r>
            <a:r>
              <a:rPr lang="en-US" sz="1400" dirty="0">
                <a:solidFill>
                  <a:srgbClr val="164194"/>
                </a:solidFill>
                <a:latin typeface="+mn-lt"/>
              </a:rPr>
              <a:t>financial crisis </a:t>
            </a:r>
            <a:r>
              <a:rPr lang="en-US" sz="1400" b="0" dirty="0">
                <a:solidFill>
                  <a:srgbClr val="164194"/>
                </a:solidFill>
                <a:latin typeface="+mn-lt"/>
              </a:rPr>
              <a:t>was very severe - </a:t>
            </a:r>
            <a:r>
              <a:rPr lang="en-US" sz="1400" dirty="0">
                <a:solidFill>
                  <a:srgbClr val="164194"/>
                </a:solidFill>
                <a:latin typeface="+mn-lt"/>
              </a:rPr>
              <a:t>400 cases of State aid to the financial sector </a:t>
            </a:r>
            <a:r>
              <a:rPr lang="en-US" sz="1400" b="0" dirty="0">
                <a:solidFill>
                  <a:srgbClr val="164194"/>
                </a:solidFill>
                <a:latin typeface="+mn-lt"/>
              </a:rPr>
              <a:t>(2008-2012), </a:t>
            </a:r>
            <a:r>
              <a:rPr lang="en-US" sz="1400" b="0" dirty="0">
                <a:solidFill>
                  <a:srgbClr val="164194"/>
                </a:solidFill>
                <a:latin typeface="+mn-lt"/>
              </a:rPr>
              <a:t>the European Commission authorized total aid </a:t>
            </a:r>
            <a:r>
              <a:rPr lang="en-US" sz="1400" b="0" dirty="0" smtClean="0">
                <a:solidFill>
                  <a:srgbClr val="164194"/>
                </a:solidFill>
                <a:latin typeface="+mn-lt"/>
              </a:rPr>
              <a:t>corresponding to around </a:t>
            </a:r>
            <a:r>
              <a:rPr lang="en-US" sz="1400" dirty="0" smtClean="0">
                <a:solidFill>
                  <a:srgbClr val="164194"/>
                </a:solidFill>
                <a:latin typeface="+mn-lt"/>
              </a:rPr>
              <a:t>30% </a:t>
            </a:r>
            <a:r>
              <a:rPr lang="en-US" sz="1400" dirty="0">
                <a:solidFill>
                  <a:srgbClr val="164194"/>
                </a:solidFill>
                <a:latin typeface="+mn-lt"/>
              </a:rPr>
              <a:t>of EU GDP in </a:t>
            </a:r>
            <a:r>
              <a:rPr lang="en-US" sz="1400" dirty="0" smtClean="0">
                <a:solidFill>
                  <a:srgbClr val="164194"/>
                </a:solidFill>
                <a:latin typeface="+mn-lt"/>
              </a:rPr>
              <a:t>2013 for </a:t>
            </a:r>
            <a:r>
              <a:rPr lang="en-US" sz="1400" dirty="0">
                <a:solidFill>
                  <a:srgbClr val="164194"/>
                </a:solidFill>
                <a:latin typeface="+mn-lt"/>
              </a:rPr>
              <a:t>guarantees on </a:t>
            </a:r>
            <a:r>
              <a:rPr lang="en-US" sz="1400" dirty="0" smtClean="0">
                <a:solidFill>
                  <a:srgbClr val="164194"/>
                </a:solidFill>
                <a:latin typeface="+mn-lt"/>
              </a:rPr>
              <a:t>liabilities</a:t>
            </a:r>
            <a:r>
              <a:rPr lang="en-US" sz="1400" b="0" dirty="0">
                <a:solidFill>
                  <a:srgbClr val="164194"/>
                </a:solidFill>
                <a:latin typeface="+mn-lt"/>
              </a:rPr>
              <a:t> </a:t>
            </a:r>
            <a:r>
              <a:rPr lang="en-US" sz="1400" b="0" dirty="0" smtClean="0">
                <a:solidFill>
                  <a:srgbClr val="164194"/>
                </a:solidFill>
                <a:latin typeface="+mn-lt"/>
              </a:rPr>
              <a:t>+ </a:t>
            </a:r>
            <a:r>
              <a:rPr lang="en-US" sz="1400" b="0" dirty="0">
                <a:solidFill>
                  <a:srgbClr val="164194"/>
                </a:solidFill>
                <a:latin typeface="+mn-lt"/>
              </a:rPr>
              <a:t>an additional </a:t>
            </a:r>
            <a:r>
              <a:rPr lang="en-US" sz="1400" b="0" dirty="0" smtClean="0">
                <a:solidFill>
                  <a:srgbClr val="164194"/>
                </a:solidFill>
                <a:latin typeface="+mn-lt"/>
              </a:rPr>
              <a:t>amount </a:t>
            </a:r>
            <a:r>
              <a:rPr lang="en-US" sz="1400" b="0" dirty="0">
                <a:solidFill>
                  <a:srgbClr val="164194"/>
                </a:solidFill>
                <a:latin typeface="+mn-lt"/>
              </a:rPr>
              <a:t>spent on the </a:t>
            </a:r>
            <a:r>
              <a:rPr lang="en-US" sz="1400" dirty="0">
                <a:solidFill>
                  <a:srgbClr val="164194"/>
                </a:solidFill>
                <a:latin typeface="+mn-lt"/>
              </a:rPr>
              <a:t>public recapitalization of banks </a:t>
            </a:r>
            <a:r>
              <a:rPr lang="en-US" sz="1400" b="0" dirty="0" smtClean="0">
                <a:solidFill>
                  <a:srgbClr val="164194"/>
                </a:solidFill>
                <a:latin typeface="+mn-lt"/>
              </a:rPr>
              <a:t>corresponding to </a:t>
            </a:r>
            <a:r>
              <a:rPr lang="en-US" sz="1400" dirty="0" smtClean="0">
                <a:solidFill>
                  <a:srgbClr val="164194"/>
                </a:solidFill>
                <a:latin typeface="+mn-lt"/>
              </a:rPr>
              <a:t>3.4 </a:t>
            </a:r>
            <a:r>
              <a:rPr lang="en-US" sz="1400" dirty="0">
                <a:solidFill>
                  <a:srgbClr val="164194"/>
                </a:solidFill>
                <a:latin typeface="+mn-lt"/>
              </a:rPr>
              <a:t>% of EU 2013 </a:t>
            </a:r>
            <a:r>
              <a:rPr lang="en-US" sz="1400" dirty="0" smtClean="0">
                <a:solidFill>
                  <a:srgbClr val="164194"/>
                </a:solidFill>
                <a:latin typeface="+mn-lt"/>
              </a:rPr>
              <a:t>GDP</a:t>
            </a:r>
            <a:r>
              <a:rPr lang="en-US" sz="1400" b="0" dirty="0" smtClean="0">
                <a:solidFill>
                  <a:srgbClr val="164194"/>
                </a:solidFill>
                <a:latin typeface="+mn-lt"/>
              </a:rPr>
              <a:t>. </a:t>
            </a:r>
          </a:p>
          <a:p>
            <a:pPr marL="285750" indent="-285750">
              <a:spcAft>
                <a:spcPts val="1200"/>
              </a:spcAft>
              <a:buClr>
                <a:srgbClr val="164194"/>
              </a:buClr>
              <a:buSzPct val="100000"/>
              <a:buFont typeface="Courier New" panose="02070309020205020404" pitchFamily="49" charset="0"/>
              <a:buChar char="o"/>
              <a:defRPr sz="1600"/>
            </a:pPr>
            <a:r>
              <a:rPr lang="en-US" sz="1400" dirty="0" smtClean="0">
                <a:solidFill>
                  <a:srgbClr val="164194"/>
                </a:solidFill>
                <a:latin typeface="+mn-lt"/>
              </a:rPr>
              <a:t>Why? </a:t>
            </a:r>
            <a:r>
              <a:rPr lang="en-US" sz="1400" b="0" dirty="0">
                <a:solidFill>
                  <a:srgbClr val="164194"/>
                </a:solidFill>
                <a:latin typeface="+mn-lt"/>
              </a:rPr>
              <a:t>When enterprises go burst, they are normally put into insolvency and they exit the market. </a:t>
            </a:r>
          </a:p>
          <a:p>
            <a:pPr marL="285750" indent="-285750">
              <a:spcAft>
                <a:spcPts val="1200"/>
              </a:spcAft>
              <a:buClr>
                <a:srgbClr val="164194"/>
              </a:buClr>
              <a:buSzPct val="100000"/>
              <a:buFont typeface="Courier New" panose="02070309020205020404" pitchFamily="49" charset="0"/>
              <a:buChar char="o"/>
              <a:defRPr sz="1600"/>
            </a:pPr>
            <a:r>
              <a:rPr lang="en-US" sz="1400" b="0" dirty="0">
                <a:solidFill>
                  <a:srgbClr val="164194"/>
                </a:solidFill>
                <a:latin typeface="+mn-lt"/>
              </a:rPr>
              <a:t>Banks are special enterprises whose collapse may have systemic implications. </a:t>
            </a:r>
            <a:r>
              <a:rPr lang="en-US" sz="1400" b="0" dirty="0" smtClean="0">
                <a:solidFill>
                  <a:srgbClr val="164194"/>
                </a:solidFill>
                <a:latin typeface="+mn-lt"/>
              </a:rPr>
              <a:t>This </a:t>
            </a:r>
            <a:r>
              <a:rPr lang="en-US" sz="1400" b="0" dirty="0">
                <a:solidFill>
                  <a:srgbClr val="164194"/>
                </a:solidFill>
                <a:latin typeface="+mn-lt"/>
              </a:rPr>
              <a:t>is </a:t>
            </a:r>
            <a:r>
              <a:rPr lang="en-US" sz="1400" b="0" dirty="0" smtClean="0">
                <a:solidFill>
                  <a:srgbClr val="164194"/>
                </a:solidFill>
                <a:latin typeface="+mn-lt"/>
              </a:rPr>
              <a:t>why public </a:t>
            </a:r>
            <a:r>
              <a:rPr lang="en-US" sz="1400" b="0" dirty="0">
                <a:solidFill>
                  <a:srgbClr val="164194"/>
                </a:solidFill>
                <a:latin typeface="+mn-lt"/>
              </a:rPr>
              <a:t>money has been used to ‘</a:t>
            </a:r>
            <a:r>
              <a:rPr lang="en-US" sz="1400" dirty="0">
                <a:solidFill>
                  <a:srgbClr val="164194"/>
                </a:solidFill>
                <a:latin typeface="+mn-lt"/>
              </a:rPr>
              <a:t>rescue</a:t>
            </a:r>
            <a:r>
              <a:rPr lang="en-US" sz="1400" b="0" dirty="0">
                <a:solidFill>
                  <a:srgbClr val="164194"/>
                </a:solidFill>
                <a:latin typeface="+mn-lt"/>
              </a:rPr>
              <a:t>’ banks. </a:t>
            </a:r>
            <a:endParaRPr lang="en-US" sz="1400" b="0" dirty="0" smtClean="0">
              <a:solidFill>
                <a:srgbClr val="164194"/>
              </a:solidFill>
              <a:latin typeface="+mn-lt"/>
            </a:endParaRPr>
          </a:p>
          <a:p>
            <a:pPr marL="285750" indent="-285750">
              <a:spcAft>
                <a:spcPts val="1200"/>
              </a:spcAft>
              <a:buClr>
                <a:srgbClr val="164194"/>
              </a:buClr>
              <a:buSzPct val="100000"/>
              <a:buFont typeface="Courier New" panose="02070309020205020404" pitchFamily="49" charset="0"/>
              <a:buChar char="o"/>
              <a:defRPr sz="1600"/>
            </a:pPr>
            <a:r>
              <a:rPr lang="en-US" sz="1400" dirty="0">
                <a:solidFill>
                  <a:srgbClr val="164194"/>
                </a:solidFill>
                <a:latin typeface="+mn-lt"/>
              </a:rPr>
              <a:t>T</a:t>
            </a:r>
            <a:r>
              <a:rPr lang="en-US" sz="1400" dirty="0">
                <a:solidFill>
                  <a:srgbClr val="164194"/>
                </a:solidFill>
                <a:latin typeface="+mn-lt"/>
              </a:rPr>
              <a:t>oo </a:t>
            </a:r>
            <a:r>
              <a:rPr lang="en-US" sz="1400" dirty="0">
                <a:solidFill>
                  <a:srgbClr val="164194"/>
                </a:solidFill>
                <a:latin typeface="+mn-lt"/>
              </a:rPr>
              <a:t>big to fail </a:t>
            </a:r>
          </a:p>
          <a:p>
            <a:pPr marL="285750" indent="-285750">
              <a:spcAft>
                <a:spcPts val="1200"/>
              </a:spcAft>
              <a:buClr>
                <a:srgbClr val="164194"/>
              </a:buClr>
              <a:buSzPct val="100000"/>
              <a:buFont typeface="Courier New" panose="02070309020205020404" pitchFamily="49" charset="0"/>
              <a:buChar char="o"/>
              <a:defRPr sz="1600"/>
            </a:pPr>
            <a:r>
              <a:rPr lang="en-US" sz="1400" b="0" dirty="0" smtClean="0">
                <a:solidFill>
                  <a:srgbClr val="164194"/>
                </a:solidFill>
                <a:latin typeface="+mn-lt"/>
              </a:rPr>
              <a:t>The financial crisis </a:t>
            </a:r>
            <a:r>
              <a:rPr lang="en-US" sz="1400" b="0" dirty="0">
                <a:solidFill>
                  <a:srgbClr val="164194"/>
                </a:solidFill>
                <a:latin typeface="+mn-lt"/>
              </a:rPr>
              <a:t>revealed a </a:t>
            </a:r>
            <a:r>
              <a:rPr lang="en-US" sz="1400" dirty="0">
                <a:solidFill>
                  <a:srgbClr val="164194"/>
                </a:solidFill>
                <a:latin typeface="+mn-lt"/>
              </a:rPr>
              <a:t>lack of clarity about how to react to </a:t>
            </a:r>
            <a:r>
              <a:rPr lang="en-US" sz="1400" dirty="0" smtClean="0">
                <a:solidFill>
                  <a:srgbClr val="164194"/>
                </a:solidFill>
                <a:latin typeface="+mn-lt"/>
              </a:rPr>
              <a:t>a distressed </a:t>
            </a:r>
            <a:r>
              <a:rPr lang="en-US" sz="1400" dirty="0">
                <a:solidFill>
                  <a:srgbClr val="164194"/>
                </a:solidFill>
                <a:latin typeface="+mn-lt"/>
              </a:rPr>
              <a:t>banking </a:t>
            </a:r>
            <a:r>
              <a:rPr lang="en-US" sz="1400" dirty="0" smtClean="0">
                <a:solidFill>
                  <a:srgbClr val="164194"/>
                </a:solidFill>
                <a:latin typeface="+mn-lt"/>
              </a:rPr>
              <a:t>sector. </a:t>
            </a:r>
            <a:endParaRPr lang="en-US" sz="1400" dirty="0">
              <a:solidFill>
                <a:srgbClr val="164194"/>
              </a:solidFill>
              <a:latin typeface="+mn-lt"/>
            </a:endParaRPr>
          </a:p>
          <a:p>
            <a:pPr marL="285750" indent="-285750">
              <a:spcAft>
                <a:spcPts val="1200"/>
              </a:spcAft>
              <a:buClr>
                <a:srgbClr val="164194"/>
              </a:buClr>
              <a:buSzPct val="100000"/>
              <a:buFont typeface="Courier New" panose="02070309020205020404" pitchFamily="49" charset="0"/>
              <a:buChar char="o"/>
              <a:defRPr sz="1600"/>
            </a:pPr>
            <a:r>
              <a:rPr lang="en-US" sz="1400" dirty="0">
                <a:solidFill>
                  <a:srgbClr val="164194"/>
                </a:solidFill>
                <a:latin typeface="+mn-lt"/>
              </a:rPr>
              <a:t>Crisis management/resolution tools were</a:t>
            </a:r>
            <a:r>
              <a:rPr lang="en-US" sz="1400" b="0" dirty="0">
                <a:solidFill>
                  <a:srgbClr val="164194"/>
                </a:solidFill>
                <a:latin typeface="+mn-lt"/>
              </a:rPr>
              <a:t>, if existent, </a:t>
            </a:r>
            <a:r>
              <a:rPr lang="en-US" sz="1400" dirty="0">
                <a:solidFill>
                  <a:srgbClr val="164194"/>
                </a:solidFill>
                <a:latin typeface="+mn-lt"/>
              </a:rPr>
              <a:t>national</a:t>
            </a:r>
            <a:r>
              <a:rPr lang="en-US" sz="1400" b="0" dirty="0">
                <a:solidFill>
                  <a:srgbClr val="164194"/>
                </a:solidFill>
                <a:latin typeface="+mn-lt"/>
              </a:rPr>
              <a:t> </a:t>
            </a:r>
          </a:p>
          <a:p>
            <a:pPr marL="285750" indent="-285750">
              <a:spcAft>
                <a:spcPts val="1200"/>
              </a:spcAft>
              <a:buClr>
                <a:srgbClr val="164194"/>
              </a:buClr>
              <a:buSzPct val="100000"/>
              <a:buFont typeface="Courier New" panose="02070309020205020404" pitchFamily="49" charset="0"/>
              <a:buChar char="o"/>
              <a:defRPr sz="1600"/>
            </a:pPr>
            <a:r>
              <a:rPr lang="en-US" sz="1400" dirty="0">
                <a:solidFill>
                  <a:srgbClr val="164194"/>
                </a:solidFill>
                <a:latin typeface="+mn-lt"/>
              </a:rPr>
              <a:t>Lack of  cross-border cooperation </a:t>
            </a:r>
            <a:r>
              <a:rPr lang="en-US" sz="1400" b="0" dirty="0">
                <a:solidFill>
                  <a:srgbClr val="164194"/>
                </a:solidFill>
                <a:latin typeface="+mn-lt"/>
              </a:rPr>
              <a:t>in the way that would be ideal and also in terms of the </a:t>
            </a:r>
            <a:r>
              <a:rPr lang="en-US" sz="1400" dirty="0">
                <a:solidFill>
                  <a:srgbClr val="164194"/>
                </a:solidFill>
                <a:latin typeface="+mn-lt"/>
              </a:rPr>
              <a:t>tools</a:t>
            </a:r>
            <a:r>
              <a:rPr lang="en-US" sz="1400" b="0" dirty="0">
                <a:solidFill>
                  <a:srgbClr val="164194"/>
                </a:solidFill>
                <a:latin typeface="+mn-lt"/>
              </a:rPr>
              <a:t> available to the competent authorities to deal with the failure of large financial institutions. </a:t>
            </a:r>
            <a:endParaRPr lang="en-US" sz="1400" b="0" dirty="0" smtClean="0">
              <a:solidFill>
                <a:srgbClr val="164194"/>
              </a:solidFill>
              <a:latin typeface="+mn-lt"/>
            </a:endParaRPr>
          </a:p>
        </p:txBody>
      </p:sp>
      <p:pic>
        <p:nvPicPr>
          <p:cNvPr id="8" name="Picture 7"/>
          <p:cNvPicPr>
            <a:picLocks noChangeAspect="1"/>
          </p:cNvPicPr>
          <p:nvPr/>
        </p:nvPicPr>
        <p:blipFill>
          <a:blip r:embed="rId3"/>
          <a:stretch>
            <a:fillRect/>
          </a:stretch>
        </p:blipFill>
        <p:spPr>
          <a:xfrm>
            <a:off x="7615716" y="543362"/>
            <a:ext cx="1371600" cy="1166725"/>
          </a:xfrm>
          <a:prstGeom prst="rect">
            <a:avLst/>
          </a:prstGeom>
        </p:spPr>
      </p:pic>
    </p:spTree>
    <p:extLst>
      <p:ext uri="{BB962C8B-B14F-4D97-AF65-F5344CB8AC3E}">
        <p14:creationId xmlns:p14="http://schemas.microsoft.com/office/powerpoint/2010/main" val="90146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051" y="129393"/>
            <a:ext cx="8089900" cy="1078114"/>
          </a:xfrm>
        </p:spPr>
        <p:txBody>
          <a:bodyPr/>
          <a:lstStyle/>
          <a:p>
            <a:r>
              <a:rPr lang="en-US" sz="2800" dirty="0">
                <a:latin typeface="+mn-lt"/>
              </a:rPr>
              <a:t>The Euro Area Debt Crisis </a:t>
            </a:r>
            <a:r>
              <a:rPr lang="en-US" sz="2800" dirty="0">
                <a:latin typeface="+mn-lt"/>
              </a:rPr>
              <a:t> - </a:t>
            </a:r>
            <a:br>
              <a:rPr lang="en-US" sz="2800" dirty="0">
                <a:latin typeface="+mn-lt"/>
              </a:rPr>
            </a:br>
            <a:r>
              <a:rPr lang="en-US" sz="2800" dirty="0">
                <a:latin typeface="+mn-lt"/>
              </a:rPr>
              <a:t>The </a:t>
            </a:r>
            <a:r>
              <a:rPr lang="en-US" sz="2800" dirty="0">
                <a:latin typeface="+mn-lt"/>
              </a:rPr>
              <a:t>sovereign-bank doom loop</a:t>
            </a:r>
          </a:p>
        </p:txBody>
      </p:sp>
      <p:sp>
        <p:nvSpPr>
          <p:cNvPr id="4" name="TextBox 3"/>
          <p:cNvSpPr txBox="1"/>
          <p:nvPr/>
        </p:nvSpPr>
        <p:spPr>
          <a:xfrm>
            <a:off x="654051" y="1296117"/>
            <a:ext cx="8089900" cy="4924425"/>
          </a:xfrm>
          <a:prstGeom prst="rect">
            <a:avLst/>
          </a:prstGeom>
          <a:noFill/>
        </p:spPr>
        <p:txBody>
          <a:bodyPr wrap="square" rtlCol="0">
            <a:spAutoFit/>
          </a:bodyPr>
          <a:lstStyle/>
          <a:p>
            <a:pPr marL="285750" indent="-285750">
              <a:spcAft>
                <a:spcPts val="600"/>
              </a:spcAft>
              <a:buClr>
                <a:srgbClr val="164194"/>
              </a:buClr>
              <a:buSzPct val="100000"/>
              <a:buFont typeface="Courier New" panose="02070309020205020404" pitchFamily="49" charset="0"/>
              <a:buChar char="o"/>
              <a:defRPr sz="1600"/>
            </a:pPr>
            <a:r>
              <a:rPr lang="en-US" sz="1400" b="0" dirty="0" smtClean="0">
                <a:solidFill>
                  <a:srgbClr val="164194"/>
                </a:solidFill>
                <a:latin typeface="+mn-lt"/>
              </a:rPr>
              <a:t>As </a:t>
            </a:r>
            <a:r>
              <a:rPr lang="en-US" sz="1400" b="0" dirty="0">
                <a:solidFill>
                  <a:srgbClr val="164194"/>
                </a:solidFill>
                <a:latin typeface="+mn-lt"/>
              </a:rPr>
              <a:t>the crisis advanced, its effects spilled over from banks to the real economy.</a:t>
            </a:r>
          </a:p>
          <a:p>
            <a:pPr marL="285750" indent="-285750">
              <a:spcAft>
                <a:spcPts val="600"/>
              </a:spcAft>
              <a:buClr>
                <a:srgbClr val="164194"/>
              </a:buClr>
              <a:buSzPct val="100000"/>
              <a:buFont typeface="Courier New" panose="02070309020205020404" pitchFamily="49" charset="0"/>
              <a:buChar char="o"/>
              <a:defRPr sz="1600"/>
            </a:pPr>
            <a:r>
              <a:rPr lang="en-US" sz="1400" b="0" dirty="0">
                <a:solidFill>
                  <a:srgbClr val="164194"/>
                </a:solidFill>
                <a:latin typeface="+mn-lt"/>
              </a:rPr>
              <a:t>The </a:t>
            </a:r>
            <a:r>
              <a:rPr lang="en-US" sz="1400" dirty="0">
                <a:solidFill>
                  <a:srgbClr val="164194"/>
                </a:solidFill>
                <a:latin typeface="+mn-lt"/>
              </a:rPr>
              <a:t>sovereign-bank</a:t>
            </a:r>
            <a:r>
              <a:rPr lang="en-US" sz="1400" b="0" dirty="0">
                <a:solidFill>
                  <a:srgbClr val="164194"/>
                </a:solidFill>
                <a:latin typeface="+mn-lt"/>
              </a:rPr>
              <a:t> nexus: </a:t>
            </a:r>
            <a:r>
              <a:rPr lang="en-US" sz="1400" b="0" dirty="0" smtClean="0">
                <a:solidFill>
                  <a:srgbClr val="164194"/>
                </a:solidFill>
                <a:latin typeface="+mn-lt"/>
              </a:rPr>
              <a:t>Euro </a:t>
            </a:r>
            <a:r>
              <a:rPr lang="en-US" sz="1400" b="0" dirty="0">
                <a:solidFill>
                  <a:srgbClr val="164194"/>
                </a:solidFill>
                <a:latin typeface="+mn-lt"/>
              </a:rPr>
              <a:t>area sovereign bonds in total bank </a:t>
            </a:r>
            <a:r>
              <a:rPr lang="en-US" sz="1400" b="0" dirty="0" smtClean="0">
                <a:solidFill>
                  <a:srgbClr val="164194"/>
                </a:solidFill>
                <a:latin typeface="+mn-lt"/>
              </a:rPr>
              <a:t>assets.</a:t>
            </a:r>
          </a:p>
          <a:p>
            <a:pPr marL="285750" indent="-285750">
              <a:spcAft>
                <a:spcPts val="600"/>
              </a:spcAft>
              <a:buClr>
                <a:srgbClr val="164194"/>
              </a:buClr>
              <a:buSzPct val="100000"/>
              <a:buFont typeface="Courier New" panose="02070309020205020404" pitchFamily="49" charset="0"/>
              <a:buChar char="o"/>
              <a:defRPr sz="1600"/>
            </a:pPr>
            <a:endParaRPr lang="en-US" sz="1400" b="0" dirty="0" smtClean="0">
              <a:solidFill>
                <a:srgbClr val="164194"/>
              </a:solidFill>
              <a:latin typeface="+mn-lt"/>
            </a:endParaRPr>
          </a:p>
          <a:p>
            <a:pPr marL="285750" indent="-285750">
              <a:spcAft>
                <a:spcPts val="1200"/>
              </a:spcAft>
              <a:buClr>
                <a:srgbClr val="164194"/>
              </a:buClr>
              <a:buSzPct val="100000"/>
              <a:buFont typeface="Courier New" panose="02070309020205020404" pitchFamily="49" charset="0"/>
              <a:buChar char="o"/>
              <a:defRPr sz="1600"/>
            </a:pPr>
            <a:endParaRPr lang="en-US" sz="1400" b="0" dirty="0">
              <a:solidFill>
                <a:srgbClr val="164194"/>
              </a:solidFill>
              <a:latin typeface="+mn-lt"/>
            </a:endParaRPr>
          </a:p>
          <a:p>
            <a:pPr marL="285750" indent="-285750">
              <a:spcAft>
                <a:spcPts val="1200"/>
              </a:spcAft>
              <a:buClr>
                <a:srgbClr val="164194"/>
              </a:buClr>
              <a:buSzPct val="100000"/>
              <a:buFont typeface="Courier New" panose="02070309020205020404" pitchFamily="49" charset="0"/>
              <a:buChar char="o"/>
              <a:defRPr sz="1600"/>
            </a:pPr>
            <a:endParaRPr lang="en-US" sz="1400" b="0" dirty="0" smtClean="0">
              <a:solidFill>
                <a:srgbClr val="164194"/>
              </a:solidFill>
              <a:latin typeface="+mn-lt"/>
            </a:endParaRPr>
          </a:p>
          <a:p>
            <a:pPr marL="285750" indent="-285750">
              <a:spcAft>
                <a:spcPts val="1200"/>
              </a:spcAft>
              <a:buClr>
                <a:srgbClr val="164194"/>
              </a:buClr>
              <a:buSzPct val="100000"/>
              <a:buFont typeface="Courier New" panose="02070309020205020404" pitchFamily="49" charset="0"/>
              <a:buChar char="o"/>
              <a:defRPr sz="1600"/>
            </a:pPr>
            <a:endParaRPr lang="en-US" sz="1400" b="0" dirty="0">
              <a:solidFill>
                <a:srgbClr val="164194"/>
              </a:solidFill>
              <a:latin typeface="+mn-lt"/>
            </a:endParaRPr>
          </a:p>
          <a:p>
            <a:pPr>
              <a:spcAft>
                <a:spcPts val="1200"/>
              </a:spcAft>
              <a:buClr>
                <a:srgbClr val="164194"/>
              </a:buClr>
              <a:buSzPct val="100000"/>
              <a:defRPr sz="1600"/>
            </a:pPr>
            <a:endParaRPr lang="en-US" sz="1400" b="0" dirty="0" smtClean="0">
              <a:solidFill>
                <a:srgbClr val="164194"/>
              </a:solidFill>
              <a:latin typeface="+mn-lt"/>
            </a:endParaRPr>
          </a:p>
          <a:p>
            <a:pPr marL="285750" indent="-285750">
              <a:spcAft>
                <a:spcPts val="1200"/>
              </a:spcAft>
              <a:buClr>
                <a:srgbClr val="164194"/>
              </a:buClr>
              <a:buSzPct val="100000"/>
              <a:buFont typeface="Courier New" panose="02070309020205020404" pitchFamily="49" charset="0"/>
              <a:buChar char="o"/>
              <a:defRPr sz="1600"/>
            </a:pPr>
            <a:endParaRPr lang="en-US" sz="1400" b="0" dirty="0" smtClean="0">
              <a:solidFill>
                <a:srgbClr val="164194"/>
              </a:solidFill>
              <a:latin typeface="+mn-lt"/>
            </a:endParaRPr>
          </a:p>
          <a:p>
            <a:pPr marL="285750" indent="-285750">
              <a:spcAft>
                <a:spcPts val="1200"/>
              </a:spcAft>
              <a:buClr>
                <a:srgbClr val="164194"/>
              </a:buClr>
              <a:buSzPct val="100000"/>
              <a:buFont typeface="Courier New" panose="02070309020205020404" pitchFamily="49" charset="0"/>
              <a:buChar char="o"/>
              <a:defRPr sz="1600"/>
            </a:pPr>
            <a:endParaRPr lang="en-US" sz="1400" b="0" dirty="0">
              <a:solidFill>
                <a:srgbClr val="164194"/>
              </a:solidFill>
              <a:latin typeface="+mn-lt"/>
            </a:endParaRPr>
          </a:p>
          <a:p>
            <a:pPr marL="285750" indent="-285750">
              <a:spcAft>
                <a:spcPts val="600"/>
              </a:spcAft>
              <a:buClr>
                <a:srgbClr val="164194"/>
              </a:buClr>
              <a:buSzPct val="100000"/>
              <a:buFont typeface="Courier New" panose="02070309020205020404" pitchFamily="49" charset="0"/>
              <a:buChar char="o"/>
              <a:defRPr sz="1600"/>
            </a:pPr>
            <a:r>
              <a:rPr lang="en-US" sz="1400" b="0" dirty="0" smtClean="0">
                <a:solidFill>
                  <a:srgbClr val="164194"/>
                </a:solidFill>
                <a:latin typeface="+mn-lt"/>
              </a:rPr>
              <a:t>Several </a:t>
            </a:r>
            <a:r>
              <a:rPr lang="en-US" sz="1400" b="0" dirty="0">
                <a:solidFill>
                  <a:srgbClr val="164194"/>
                </a:solidFill>
                <a:latin typeface="+mn-lt"/>
              </a:rPr>
              <a:t>euro area Member States </a:t>
            </a:r>
            <a:r>
              <a:rPr lang="en-US" sz="1400" b="0" dirty="0" smtClean="0">
                <a:solidFill>
                  <a:srgbClr val="164194"/>
                </a:solidFill>
                <a:latin typeface="+mn-lt"/>
              </a:rPr>
              <a:t>were </a:t>
            </a:r>
            <a:r>
              <a:rPr lang="en-US" sz="1400" b="0" dirty="0">
                <a:solidFill>
                  <a:srgbClr val="164194"/>
                </a:solidFill>
                <a:latin typeface="+mn-lt"/>
              </a:rPr>
              <a:t>unable to repay or refinance their </a:t>
            </a:r>
            <a:r>
              <a:rPr lang="en-US" sz="1400" dirty="0">
                <a:solidFill>
                  <a:srgbClr val="164194"/>
                </a:solidFill>
                <a:latin typeface="+mn-lt"/>
              </a:rPr>
              <a:t>government debt </a:t>
            </a:r>
            <a:r>
              <a:rPr lang="en-US" sz="1400" b="0" dirty="0">
                <a:solidFill>
                  <a:srgbClr val="164194"/>
                </a:solidFill>
                <a:latin typeface="+mn-lt"/>
              </a:rPr>
              <a:t>and/or to </a:t>
            </a:r>
            <a:r>
              <a:rPr lang="en-US" sz="1400" dirty="0">
                <a:solidFill>
                  <a:srgbClr val="164194"/>
                </a:solidFill>
                <a:latin typeface="+mn-lt"/>
              </a:rPr>
              <a:t>bail </a:t>
            </a:r>
            <a:r>
              <a:rPr lang="en-US" sz="1400" dirty="0" smtClean="0">
                <a:solidFill>
                  <a:srgbClr val="164194"/>
                </a:solidFill>
                <a:latin typeface="+mn-lt"/>
              </a:rPr>
              <a:t>out their </a:t>
            </a:r>
            <a:r>
              <a:rPr lang="en-US" sz="1400" dirty="0">
                <a:solidFill>
                  <a:srgbClr val="164194"/>
                </a:solidFill>
                <a:latin typeface="+mn-lt"/>
              </a:rPr>
              <a:t>“national” banks </a:t>
            </a:r>
            <a:r>
              <a:rPr lang="en-US" sz="1400" b="0" dirty="0">
                <a:solidFill>
                  <a:srgbClr val="164194"/>
                </a:solidFill>
                <a:latin typeface="+mn-lt"/>
              </a:rPr>
              <a:t>without assistance from the </a:t>
            </a:r>
            <a:r>
              <a:rPr lang="en-US" sz="1400" dirty="0">
                <a:solidFill>
                  <a:srgbClr val="164194"/>
                </a:solidFill>
                <a:latin typeface="+mn-lt"/>
              </a:rPr>
              <a:t>European Central </a:t>
            </a:r>
            <a:r>
              <a:rPr lang="en-US" sz="1400" dirty="0" smtClean="0">
                <a:solidFill>
                  <a:srgbClr val="164194"/>
                </a:solidFill>
                <a:latin typeface="+mn-lt"/>
              </a:rPr>
              <a:t>Bank (ECB</a:t>
            </a:r>
            <a:r>
              <a:rPr lang="en-US" sz="1400" dirty="0">
                <a:solidFill>
                  <a:srgbClr val="164194"/>
                </a:solidFill>
                <a:latin typeface="+mn-lt"/>
              </a:rPr>
              <a:t>)</a:t>
            </a:r>
            <a:r>
              <a:rPr lang="en-US" sz="1400" b="0" dirty="0">
                <a:solidFill>
                  <a:srgbClr val="164194"/>
                </a:solidFill>
                <a:latin typeface="+mn-lt"/>
              </a:rPr>
              <a:t>, or the </a:t>
            </a:r>
            <a:r>
              <a:rPr lang="en-US" sz="1400" dirty="0">
                <a:solidFill>
                  <a:srgbClr val="164194"/>
                </a:solidFill>
                <a:latin typeface="+mn-lt"/>
              </a:rPr>
              <a:t>International Monetary Fund (IMF</a:t>
            </a:r>
            <a:r>
              <a:rPr lang="en-US" sz="1400" dirty="0" smtClean="0">
                <a:solidFill>
                  <a:srgbClr val="164194"/>
                </a:solidFill>
                <a:latin typeface="+mn-lt"/>
              </a:rPr>
              <a:t>)</a:t>
            </a:r>
            <a:r>
              <a:rPr lang="en-US" sz="1400" b="0" dirty="0" smtClean="0">
                <a:solidFill>
                  <a:srgbClr val="164194"/>
                </a:solidFill>
                <a:latin typeface="+mn-lt"/>
              </a:rPr>
              <a:t>.</a:t>
            </a:r>
          </a:p>
          <a:p>
            <a:pPr marL="285750" indent="-285750">
              <a:spcAft>
                <a:spcPts val="600"/>
              </a:spcAft>
              <a:buClr>
                <a:srgbClr val="164194"/>
              </a:buClr>
              <a:buSzPct val="100000"/>
              <a:buFont typeface="Courier New" panose="02070309020205020404" pitchFamily="49" charset="0"/>
              <a:buChar char="o"/>
              <a:defRPr sz="1600"/>
            </a:pPr>
            <a:r>
              <a:rPr lang="en-US" sz="1400" dirty="0" smtClean="0">
                <a:solidFill>
                  <a:srgbClr val="164194"/>
                </a:solidFill>
                <a:latin typeface="+mn-lt"/>
              </a:rPr>
              <a:t>Whatever it takes </a:t>
            </a:r>
            <a:r>
              <a:rPr lang="en-US" sz="1400" b="0" dirty="0" smtClean="0">
                <a:solidFill>
                  <a:srgbClr val="164194"/>
                </a:solidFill>
                <a:latin typeface="+mn-lt"/>
              </a:rPr>
              <a:t>(2012)</a:t>
            </a:r>
          </a:p>
          <a:p>
            <a:pPr marL="285750" indent="-285750">
              <a:spcAft>
                <a:spcPts val="600"/>
              </a:spcAft>
              <a:buClr>
                <a:srgbClr val="164194"/>
              </a:buClr>
              <a:buSzPct val="100000"/>
              <a:buFont typeface="Courier New" panose="02070309020205020404" pitchFamily="49" charset="0"/>
              <a:buChar char="o"/>
              <a:defRPr sz="1600"/>
            </a:pPr>
            <a:r>
              <a:rPr lang="en-US" sz="1400" dirty="0" smtClean="0">
                <a:solidFill>
                  <a:srgbClr val="164194"/>
                </a:solidFill>
                <a:latin typeface="+mn-lt"/>
              </a:rPr>
              <a:t>European Stability Mechanism </a:t>
            </a:r>
            <a:r>
              <a:rPr lang="en-US" sz="1400" dirty="0">
                <a:solidFill>
                  <a:srgbClr val="164194"/>
                </a:solidFill>
                <a:latin typeface="+mn-lt"/>
              </a:rPr>
              <a:t>(ESM) </a:t>
            </a:r>
            <a:r>
              <a:rPr lang="en-US" sz="1400" b="0" dirty="0">
                <a:solidFill>
                  <a:srgbClr val="164194"/>
                </a:solidFill>
                <a:latin typeface="+mn-lt"/>
              </a:rPr>
              <a:t>was created </a:t>
            </a:r>
            <a:r>
              <a:rPr lang="en-US" sz="1400" b="0" dirty="0" smtClean="0">
                <a:solidFill>
                  <a:srgbClr val="164194"/>
                </a:solidFill>
                <a:latin typeface="+mn-lt"/>
              </a:rPr>
              <a:t>in 2012 to </a:t>
            </a:r>
            <a:r>
              <a:rPr lang="en-US" sz="1400" b="0" dirty="0">
                <a:solidFill>
                  <a:srgbClr val="164194"/>
                </a:solidFill>
                <a:latin typeface="+mn-lt"/>
              </a:rPr>
              <a:t>provide direct </a:t>
            </a:r>
            <a:r>
              <a:rPr lang="en-US" sz="1400" b="0" dirty="0" smtClean="0">
                <a:solidFill>
                  <a:srgbClr val="164194"/>
                </a:solidFill>
                <a:latin typeface="+mn-lt"/>
              </a:rPr>
              <a:t>financial assistance to </a:t>
            </a:r>
            <a:r>
              <a:rPr lang="en-US" sz="1400" b="0" dirty="0">
                <a:solidFill>
                  <a:srgbClr val="164194"/>
                </a:solidFill>
                <a:latin typeface="+mn-lt"/>
              </a:rPr>
              <a:t>euro area Member States experiencing financing </a:t>
            </a:r>
            <a:r>
              <a:rPr lang="en-US" sz="1400" b="0" dirty="0" smtClean="0">
                <a:solidFill>
                  <a:srgbClr val="164194"/>
                </a:solidFill>
                <a:latin typeface="+mn-lt"/>
              </a:rPr>
              <a:t>difficulties</a:t>
            </a:r>
          </a:p>
          <a:p>
            <a:pPr marL="285750" indent="-285750">
              <a:spcAft>
                <a:spcPts val="600"/>
              </a:spcAft>
              <a:buClr>
                <a:srgbClr val="164194"/>
              </a:buClr>
              <a:buSzPct val="100000"/>
              <a:buFont typeface="Courier New" panose="02070309020205020404" pitchFamily="49" charset="0"/>
              <a:buChar char="o"/>
              <a:defRPr sz="1600"/>
            </a:pPr>
            <a:r>
              <a:rPr lang="en-US" sz="1400" b="0" dirty="0" smtClean="0">
                <a:solidFill>
                  <a:srgbClr val="164194"/>
                </a:solidFill>
                <a:latin typeface="+mn-lt"/>
              </a:rPr>
              <a:t>ESM issues debt </a:t>
            </a:r>
            <a:r>
              <a:rPr lang="en-US" sz="1400" b="0" dirty="0">
                <a:solidFill>
                  <a:srgbClr val="164194"/>
                </a:solidFill>
                <a:latin typeface="+mn-lt"/>
              </a:rPr>
              <a:t>instruments in order to finance </a:t>
            </a:r>
            <a:r>
              <a:rPr lang="en-US" sz="1400" dirty="0">
                <a:solidFill>
                  <a:srgbClr val="164194"/>
                </a:solidFill>
                <a:latin typeface="+mn-lt"/>
              </a:rPr>
              <a:t>loans</a:t>
            </a:r>
            <a:r>
              <a:rPr lang="en-US" sz="1400" b="0" dirty="0">
                <a:solidFill>
                  <a:srgbClr val="164194"/>
                </a:solidFill>
                <a:latin typeface="+mn-lt"/>
              </a:rPr>
              <a:t> and other forms of </a:t>
            </a:r>
            <a:r>
              <a:rPr lang="en-US" sz="1400" dirty="0">
                <a:solidFill>
                  <a:srgbClr val="164194"/>
                </a:solidFill>
                <a:latin typeface="+mn-lt"/>
              </a:rPr>
              <a:t>financial assistance</a:t>
            </a:r>
            <a:r>
              <a:rPr lang="en-US" sz="1400" b="0" dirty="0" smtClean="0">
                <a:solidFill>
                  <a:srgbClr val="164194"/>
                </a:solidFill>
                <a:latin typeface="+mn-lt"/>
              </a:rPr>
              <a: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8867" y="-4538"/>
            <a:ext cx="2265133" cy="1212045"/>
          </a:xfrm>
          <a:prstGeom prst="rect">
            <a:avLst/>
          </a:prstGeom>
        </p:spPr>
      </p:pic>
      <p:grpSp>
        <p:nvGrpSpPr>
          <p:cNvPr id="7" name="Group 100"/>
          <p:cNvGrpSpPr>
            <a:grpSpLocks/>
          </p:cNvGrpSpPr>
          <p:nvPr/>
        </p:nvGrpSpPr>
        <p:grpSpPr bwMode="auto">
          <a:xfrm>
            <a:off x="1509311" y="2035936"/>
            <a:ext cx="6570055" cy="1952168"/>
            <a:chOff x="3375025" y="4000964"/>
            <a:chExt cx="2846370" cy="2193462"/>
          </a:xfrm>
        </p:grpSpPr>
        <p:sp>
          <p:nvSpPr>
            <p:cNvPr id="8" name="Freeform 19"/>
            <p:cNvSpPr>
              <a:spLocks/>
            </p:cNvSpPr>
            <p:nvPr/>
          </p:nvSpPr>
          <p:spPr bwMode="blackWhite">
            <a:xfrm>
              <a:off x="3603330" y="4060969"/>
              <a:ext cx="1195387" cy="645332"/>
            </a:xfrm>
            <a:custGeom>
              <a:avLst/>
              <a:gdLst>
                <a:gd name="T0" fmla="*/ 2147483647 w 973"/>
                <a:gd name="T1" fmla="*/ 2147483647 h 805"/>
                <a:gd name="T2" fmla="*/ 2147483647 w 973"/>
                <a:gd name="T3" fmla="*/ 2147483647 h 805"/>
                <a:gd name="T4" fmla="*/ 2147483647 w 973"/>
                <a:gd name="T5" fmla="*/ 2147483647 h 805"/>
                <a:gd name="T6" fmla="*/ 2147483647 w 973"/>
                <a:gd name="T7" fmla="*/ 2147483647 h 805"/>
                <a:gd name="T8" fmla="*/ 2147483647 w 973"/>
                <a:gd name="T9" fmla="*/ 2147483647 h 805"/>
                <a:gd name="T10" fmla="*/ 2147483647 w 973"/>
                <a:gd name="T11" fmla="*/ 2147483647 h 805"/>
                <a:gd name="T12" fmla="*/ 2147483647 w 973"/>
                <a:gd name="T13" fmla="*/ 2147483647 h 805"/>
                <a:gd name="T14" fmla="*/ 2147483647 w 973"/>
                <a:gd name="T15" fmla="*/ 2147483647 h 805"/>
                <a:gd name="T16" fmla="*/ 2147483647 w 973"/>
                <a:gd name="T17" fmla="*/ 2147483647 h 805"/>
                <a:gd name="T18" fmla="*/ 2147483647 w 973"/>
                <a:gd name="T19" fmla="*/ 2147483647 h 805"/>
                <a:gd name="T20" fmla="*/ 2147483647 w 973"/>
                <a:gd name="T21" fmla="*/ 2147483647 h 805"/>
                <a:gd name="T22" fmla="*/ 2147483647 w 973"/>
                <a:gd name="T23" fmla="*/ 2147483647 h 805"/>
                <a:gd name="T24" fmla="*/ 2147483647 w 973"/>
                <a:gd name="T25" fmla="*/ 2147483647 h 805"/>
                <a:gd name="T26" fmla="*/ 2147483647 w 973"/>
                <a:gd name="T27" fmla="*/ 0 h 805"/>
                <a:gd name="T28" fmla="*/ 2147483647 w 973"/>
                <a:gd name="T29" fmla="*/ 2147483647 h 805"/>
                <a:gd name="T30" fmla="*/ 2147483647 w 973"/>
                <a:gd name="T31" fmla="*/ 2147483647 h 805"/>
                <a:gd name="T32" fmla="*/ 2147483647 w 973"/>
                <a:gd name="T33" fmla="*/ 2147483647 h 805"/>
                <a:gd name="T34" fmla="*/ 2147483647 w 973"/>
                <a:gd name="T35" fmla="*/ 2147483647 h 805"/>
                <a:gd name="T36" fmla="*/ 2147483647 w 973"/>
                <a:gd name="T37" fmla="*/ 2147483647 h 805"/>
                <a:gd name="T38" fmla="*/ 2147483647 w 973"/>
                <a:gd name="T39" fmla="*/ 2147483647 h 805"/>
                <a:gd name="T40" fmla="*/ 2147483647 w 973"/>
                <a:gd name="T41" fmla="*/ 2147483647 h 805"/>
                <a:gd name="T42" fmla="*/ 2147483647 w 973"/>
                <a:gd name="T43" fmla="*/ 2147483647 h 805"/>
                <a:gd name="T44" fmla="*/ 2147483647 w 973"/>
                <a:gd name="T45" fmla="*/ 2147483647 h 805"/>
                <a:gd name="T46" fmla="*/ 2147483647 w 973"/>
                <a:gd name="T47" fmla="*/ 2147483647 h 805"/>
                <a:gd name="T48" fmla="*/ 2147483647 w 973"/>
                <a:gd name="T49" fmla="*/ 2147483647 h 805"/>
                <a:gd name="T50" fmla="*/ 2147483647 w 973"/>
                <a:gd name="T51" fmla="*/ 2147483647 h 805"/>
                <a:gd name="T52" fmla="*/ 2147483647 w 973"/>
                <a:gd name="T53" fmla="*/ 2147483647 h 805"/>
                <a:gd name="T54" fmla="*/ 2147483647 w 973"/>
                <a:gd name="T55" fmla="*/ 2147483647 h 805"/>
                <a:gd name="T56" fmla="*/ 2147483647 w 973"/>
                <a:gd name="T57" fmla="*/ 2147483647 h 805"/>
                <a:gd name="T58" fmla="*/ 0 w 973"/>
                <a:gd name="T59" fmla="*/ 2147483647 h 805"/>
                <a:gd name="T60" fmla="*/ 2147483647 w 973"/>
                <a:gd name="T61" fmla="*/ 2147483647 h 805"/>
                <a:gd name="T62" fmla="*/ 2147483647 w 973"/>
                <a:gd name="T63" fmla="*/ 2147483647 h 8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3"/>
                <a:gd name="T97" fmla="*/ 0 h 805"/>
                <a:gd name="T98" fmla="*/ 973 w 973"/>
                <a:gd name="T99" fmla="*/ 805 h 80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3" h="805">
                  <a:moveTo>
                    <a:pt x="402" y="804"/>
                  </a:moveTo>
                  <a:lnTo>
                    <a:pt x="424" y="765"/>
                  </a:lnTo>
                  <a:lnTo>
                    <a:pt x="450" y="730"/>
                  </a:lnTo>
                  <a:lnTo>
                    <a:pt x="479" y="698"/>
                  </a:lnTo>
                  <a:lnTo>
                    <a:pt x="512" y="668"/>
                  </a:lnTo>
                  <a:lnTo>
                    <a:pt x="548" y="642"/>
                  </a:lnTo>
                  <a:lnTo>
                    <a:pt x="583" y="621"/>
                  </a:lnTo>
                  <a:lnTo>
                    <a:pt x="620" y="603"/>
                  </a:lnTo>
                  <a:lnTo>
                    <a:pt x="660" y="589"/>
                  </a:lnTo>
                  <a:lnTo>
                    <a:pt x="699" y="579"/>
                  </a:lnTo>
                  <a:lnTo>
                    <a:pt x="740" y="572"/>
                  </a:lnTo>
                  <a:lnTo>
                    <a:pt x="752" y="722"/>
                  </a:lnTo>
                  <a:lnTo>
                    <a:pt x="972" y="356"/>
                  </a:lnTo>
                  <a:lnTo>
                    <a:pt x="712" y="0"/>
                  </a:lnTo>
                  <a:lnTo>
                    <a:pt x="713" y="134"/>
                  </a:lnTo>
                  <a:lnTo>
                    <a:pt x="651" y="142"/>
                  </a:lnTo>
                  <a:lnTo>
                    <a:pt x="590" y="154"/>
                  </a:lnTo>
                  <a:lnTo>
                    <a:pt x="530" y="170"/>
                  </a:lnTo>
                  <a:lnTo>
                    <a:pt x="471" y="191"/>
                  </a:lnTo>
                  <a:lnTo>
                    <a:pt x="414" y="216"/>
                  </a:lnTo>
                  <a:lnTo>
                    <a:pt x="359" y="245"/>
                  </a:lnTo>
                  <a:lnTo>
                    <a:pt x="305" y="278"/>
                  </a:lnTo>
                  <a:lnTo>
                    <a:pt x="257" y="312"/>
                  </a:lnTo>
                  <a:lnTo>
                    <a:pt x="212" y="349"/>
                  </a:lnTo>
                  <a:lnTo>
                    <a:pt x="170" y="390"/>
                  </a:lnTo>
                  <a:lnTo>
                    <a:pt x="129" y="432"/>
                  </a:lnTo>
                  <a:lnTo>
                    <a:pt x="92" y="478"/>
                  </a:lnTo>
                  <a:lnTo>
                    <a:pt x="58" y="526"/>
                  </a:lnTo>
                  <a:lnTo>
                    <a:pt x="27" y="576"/>
                  </a:lnTo>
                  <a:lnTo>
                    <a:pt x="0" y="628"/>
                  </a:lnTo>
                  <a:lnTo>
                    <a:pt x="264" y="607"/>
                  </a:lnTo>
                  <a:lnTo>
                    <a:pt x="402" y="804"/>
                  </a:lnTo>
                </a:path>
              </a:pathLst>
            </a:custGeom>
            <a:solidFill>
              <a:schemeClr val="accent5"/>
            </a:solidFill>
            <a:ln w="12700" cap="rnd">
              <a:solidFill>
                <a:schemeClr val="bg1"/>
              </a:solidFill>
              <a:round/>
              <a:headEnd/>
              <a:tailEnd/>
            </a:ln>
          </p:spPr>
          <p:txBody>
            <a:bodyPr/>
            <a:lstStyle/>
            <a:p>
              <a:pPr>
                <a:defRPr/>
              </a:pPr>
              <a:endParaRPr lang="en-US" sz="1200" dirty="0">
                <a:solidFill>
                  <a:schemeClr val="tx2"/>
                </a:solidFill>
                <a:latin typeface="Arial" charset="0"/>
                <a:cs typeface="Arial" charset="0"/>
              </a:endParaRPr>
            </a:p>
          </p:txBody>
        </p:sp>
        <p:sp>
          <p:nvSpPr>
            <p:cNvPr id="9" name="Freeform 20"/>
            <p:cNvSpPr>
              <a:spLocks/>
            </p:cNvSpPr>
            <p:nvPr/>
          </p:nvSpPr>
          <p:spPr bwMode="blackWhite">
            <a:xfrm>
              <a:off x="4723948" y="4225205"/>
              <a:ext cx="1082675" cy="684616"/>
            </a:xfrm>
            <a:custGeom>
              <a:avLst/>
              <a:gdLst>
                <a:gd name="T0" fmla="*/ 2147483647 w 881"/>
                <a:gd name="T1" fmla="*/ 2147483647 h 819"/>
                <a:gd name="T2" fmla="*/ 2147483647 w 881"/>
                <a:gd name="T3" fmla="*/ 2147483647 h 819"/>
                <a:gd name="T4" fmla="*/ 2147483647 w 881"/>
                <a:gd name="T5" fmla="*/ 2147483647 h 819"/>
                <a:gd name="T6" fmla="*/ 2147483647 w 881"/>
                <a:gd name="T7" fmla="*/ 2147483647 h 819"/>
                <a:gd name="T8" fmla="*/ 2147483647 w 881"/>
                <a:gd name="T9" fmla="*/ 2147483647 h 819"/>
                <a:gd name="T10" fmla="*/ 2147483647 w 881"/>
                <a:gd name="T11" fmla="*/ 2147483647 h 819"/>
                <a:gd name="T12" fmla="*/ 2147483647 w 881"/>
                <a:gd name="T13" fmla="*/ 2147483647 h 819"/>
                <a:gd name="T14" fmla="*/ 2147483647 w 881"/>
                <a:gd name="T15" fmla="*/ 2147483647 h 819"/>
                <a:gd name="T16" fmla="*/ 2147483647 w 881"/>
                <a:gd name="T17" fmla="*/ 2147483647 h 819"/>
                <a:gd name="T18" fmla="*/ 2147483647 w 881"/>
                <a:gd name="T19" fmla="*/ 2147483647 h 819"/>
                <a:gd name="T20" fmla="*/ 2147483647 w 881"/>
                <a:gd name="T21" fmla="*/ 2147483647 h 819"/>
                <a:gd name="T22" fmla="*/ 2147483647 w 881"/>
                <a:gd name="T23" fmla="*/ 2147483647 h 819"/>
                <a:gd name="T24" fmla="*/ 2147483647 w 881"/>
                <a:gd name="T25" fmla="*/ 2147483647 h 819"/>
                <a:gd name="T26" fmla="*/ 2147483647 w 881"/>
                <a:gd name="T27" fmla="*/ 2147483647 h 819"/>
                <a:gd name="T28" fmla="*/ 2147483647 w 881"/>
                <a:gd name="T29" fmla="*/ 2147483647 h 819"/>
                <a:gd name="T30" fmla="*/ 2147483647 w 881"/>
                <a:gd name="T31" fmla="*/ 2147483647 h 819"/>
                <a:gd name="T32" fmla="*/ 2147483647 w 881"/>
                <a:gd name="T33" fmla="*/ 2147483647 h 819"/>
                <a:gd name="T34" fmla="*/ 2147483647 w 881"/>
                <a:gd name="T35" fmla="*/ 2147483647 h 819"/>
                <a:gd name="T36" fmla="*/ 2147483647 w 881"/>
                <a:gd name="T37" fmla="*/ 2147483647 h 819"/>
                <a:gd name="T38" fmla="*/ 2147483647 w 881"/>
                <a:gd name="T39" fmla="*/ 2147483647 h 819"/>
                <a:gd name="T40" fmla="*/ 0 w 881"/>
                <a:gd name="T41" fmla="*/ 0 h 819"/>
                <a:gd name="T42" fmla="*/ 2147483647 w 881"/>
                <a:gd name="T43" fmla="*/ 2147483647 h 819"/>
                <a:gd name="T44" fmla="*/ 2147483647 w 881"/>
                <a:gd name="T45" fmla="*/ 2147483647 h 819"/>
                <a:gd name="T46" fmla="*/ 2147483647 w 881"/>
                <a:gd name="T47" fmla="*/ 2147483647 h 819"/>
                <a:gd name="T48" fmla="*/ 2147483647 w 881"/>
                <a:gd name="T49" fmla="*/ 2147483647 h 819"/>
                <a:gd name="T50" fmla="*/ 2147483647 w 881"/>
                <a:gd name="T51" fmla="*/ 2147483647 h 819"/>
                <a:gd name="T52" fmla="*/ 2147483647 w 881"/>
                <a:gd name="T53" fmla="*/ 2147483647 h 819"/>
                <a:gd name="T54" fmla="*/ 2147483647 w 881"/>
                <a:gd name="T55" fmla="*/ 2147483647 h 819"/>
                <a:gd name="T56" fmla="*/ 2147483647 w 881"/>
                <a:gd name="T57" fmla="*/ 2147483647 h 819"/>
                <a:gd name="T58" fmla="*/ 2147483647 w 881"/>
                <a:gd name="T59" fmla="*/ 2147483647 h 819"/>
                <a:gd name="T60" fmla="*/ 2147483647 w 881"/>
                <a:gd name="T61" fmla="*/ 2147483647 h 819"/>
                <a:gd name="T62" fmla="*/ 2147483647 w 881"/>
                <a:gd name="T63" fmla="*/ 2147483647 h 819"/>
                <a:gd name="T64" fmla="*/ 2147483647 w 881"/>
                <a:gd name="T65" fmla="*/ 2147483647 h 8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1"/>
                <a:gd name="T100" fmla="*/ 0 h 819"/>
                <a:gd name="T101" fmla="*/ 881 w 881"/>
                <a:gd name="T102" fmla="*/ 819 h 8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1" h="819">
                  <a:moveTo>
                    <a:pt x="583" y="818"/>
                  </a:moveTo>
                  <a:lnTo>
                    <a:pt x="685" y="715"/>
                  </a:lnTo>
                  <a:lnTo>
                    <a:pt x="784" y="609"/>
                  </a:lnTo>
                  <a:lnTo>
                    <a:pt x="880" y="502"/>
                  </a:lnTo>
                  <a:lnTo>
                    <a:pt x="734" y="542"/>
                  </a:lnTo>
                  <a:lnTo>
                    <a:pt x="709" y="487"/>
                  </a:lnTo>
                  <a:lnTo>
                    <a:pt x="681" y="433"/>
                  </a:lnTo>
                  <a:lnTo>
                    <a:pt x="650" y="383"/>
                  </a:lnTo>
                  <a:lnTo>
                    <a:pt x="615" y="334"/>
                  </a:lnTo>
                  <a:lnTo>
                    <a:pt x="576" y="288"/>
                  </a:lnTo>
                  <a:lnTo>
                    <a:pt x="534" y="245"/>
                  </a:lnTo>
                  <a:lnTo>
                    <a:pt x="490" y="204"/>
                  </a:lnTo>
                  <a:lnTo>
                    <a:pt x="443" y="168"/>
                  </a:lnTo>
                  <a:lnTo>
                    <a:pt x="393" y="133"/>
                  </a:lnTo>
                  <a:lnTo>
                    <a:pt x="342" y="103"/>
                  </a:lnTo>
                  <a:lnTo>
                    <a:pt x="288" y="76"/>
                  </a:lnTo>
                  <a:lnTo>
                    <a:pt x="233" y="54"/>
                  </a:lnTo>
                  <a:lnTo>
                    <a:pt x="176" y="34"/>
                  </a:lnTo>
                  <a:lnTo>
                    <a:pt x="118" y="19"/>
                  </a:lnTo>
                  <a:lnTo>
                    <a:pt x="60" y="8"/>
                  </a:lnTo>
                  <a:lnTo>
                    <a:pt x="0" y="0"/>
                  </a:lnTo>
                  <a:lnTo>
                    <a:pt x="147" y="218"/>
                  </a:lnTo>
                  <a:lnTo>
                    <a:pt x="27" y="444"/>
                  </a:lnTo>
                  <a:lnTo>
                    <a:pt x="70" y="456"/>
                  </a:lnTo>
                  <a:lnTo>
                    <a:pt x="111" y="474"/>
                  </a:lnTo>
                  <a:lnTo>
                    <a:pt x="149" y="496"/>
                  </a:lnTo>
                  <a:lnTo>
                    <a:pt x="187" y="522"/>
                  </a:lnTo>
                  <a:lnTo>
                    <a:pt x="220" y="551"/>
                  </a:lnTo>
                  <a:lnTo>
                    <a:pt x="252" y="584"/>
                  </a:lnTo>
                  <a:lnTo>
                    <a:pt x="279" y="618"/>
                  </a:lnTo>
                  <a:lnTo>
                    <a:pt x="302" y="657"/>
                  </a:lnTo>
                  <a:lnTo>
                    <a:pt x="146" y="699"/>
                  </a:lnTo>
                  <a:lnTo>
                    <a:pt x="583" y="818"/>
                  </a:lnTo>
                </a:path>
              </a:pathLst>
            </a:custGeom>
            <a:solidFill>
              <a:schemeClr val="accent1"/>
            </a:solidFill>
            <a:ln w="12700" cap="rnd">
              <a:solidFill>
                <a:schemeClr val="bg1"/>
              </a:solidFill>
              <a:round/>
              <a:headEnd/>
              <a:tailEnd/>
            </a:ln>
          </p:spPr>
          <p:txBody>
            <a:bodyPr/>
            <a:lstStyle/>
            <a:p>
              <a:endParaRPr lang="en-US"/>
            </a:p>
          </p:txBody>
        </p:sp>
        <p:sp>
          <p:nvSpPr>
            <p:cNvPr id="10" name="Freeform 21"/>
            <p:cNvSpPr>
              <a:spLocks/>
            </p:cNvSpPr>
            <p:nvPr/>
          </p:nvSpPr>
          <p:spPr bwMode="blackWhite">
            <a:xfrm>
              <a:off x="4876359" y="4853895"/>
              <a:ext cx="847615" cy="1171553"/>
            </a:xfrm>
            <a:custGeom>
              <a:avLst/>
              <a:gdLst>
                <a:gd name="T0" fmla="*/ 2147483647 w 666"/>
                <a:gd name="T1" fmla="*/ 2147483647 h 1033"/>
                <a:gd name="T2" fmla="*/ 2147483647 w 666"/>
                <a:gd name="T3" fmla="*/ 2147483647 h 1033"/>
                <a:gd name="T4" fmla="*/ 2147483647 w 666"/>
                <a:gd name="T5" fmla="*/ 2147483647 h 1033"/>
                <a:gd name="T6" fmla="*/ 2147483647 w 666"/>
                <a:gd name="T7" fmla="*/ 2147483647 h 1033"/>
                <a:gd name="T8" fmla="*/ 2147483647 w 666"/>
                <a:gd name="T9" fmla="*/ 2147483647 h 1033"/>
                <a:gd name="T10" fmla="*/ 2147483647 w 666"/>
                <a:gd name="T11" fmla="*/ 2147483647 h 1033"/>
                <a:gd name="T12" fmla="*/ 2147483647 w 666"/>
                <a:gd name="T13" fmla="*/ 2147483647 h 1033"/>
                <a:gd name="T14" fmla="*/ 2147483647 w 666"/>
                <a:gd name="T15" fmla="*/ 2147483647 h 1033"/>
                <a:gd name="T16" fmla="*/ 2147483647 w 666"/>
                <a:gd name="T17" fmla="*/ 2147483647 h 1033"/>
                <a:gd name="T18" fmla="*/ 2147483647 w 666"/>
                <a:gd name="T19" fmla="*/ 2147483647 h 1033"/>
                <a:gd name="T20" fmla="*/ 2147483647 w 666"/>
                <a:gd name="T21" fmla="*/ 2147483647 h 1033"/>
                <a:gd name="T22" fmla="*/ 0 w 666"/>
                <a:gd name="T23" fmla="*/ 2147483647 h 1033"/>
                <a:gd name="T24" fmla="*/ 0 w 666"/>
                <a:gd name="T25" fmla="*/ 2147483647 h 1033"/>
                <a:gd name="T26" fmla="*/ 2147483647 w 666"/>
                <a:gd name="T27" fmla="*/ 2147483647 h 1033"/>
                <a:gd name="T28" fmla="*/ 2147483647 w 666"/>
                <a:gd name="T29" fmla="*/ 2147483647 h 1033"/>
                <a:gd name="T30" fmla="*/ 2147483647 w 666"/>
                <a:gd name="T31" fmla="*/ 2147483647 h 1033"/>
                <a:gd name="T32" fmla="*/ 2147483647 w 666"/>
                <a:gd name="T33" fmla="*/ 2147483647 h 1033"/>
                <a:gd name="T34" fmla="*/ 2147483647 w 666"/>
                <a:gd name="T35" fmla="*/ 2147483647 h 1033"/>
                <a:gd name="T36" fmla="*/ 2147483647 w 666"/>
                <a:gd name="T37" fmla="*/ 2147483647 h 1033"/>
                <a:gd name="T38" fmla="*/ 2147483647 w 666"/>
                <a:gd name="T39" fmla="*/ 2147483647 h 1033"/>
                <a:gd name="T40" fmla="*/ 2147483647 w 666"/>
                <a:gd name="T41" fmla="*/ 2147483647 h 1033"/>
                <a:gd name="T42" fmla="*/ 2147483647 w 666"/>
                <a:gd name="T43" fmla="*/ 2147483647 h 1033"/>
                <a:gd name="T44" fmla="*/ 2147483647 w 666"/>
                <a:gd name="T45" fmla="*/ 2147483647 h 1033"/>
                <a:gd name="T46" fmla="*/ 2147483647 w 666"/>
                <a:gd name="T47" fmla="*/ 2147483647 h 1033"/>
                <a:gd name="T48" fmla="*/ 2147483647 w 666"/>
                <a:gd name="T49" fmla="*/ 2147483647 h 1033"/>
                <a:gd name="T50" fmla="*/ 2147483647 w 666"/>
                <a:gd name="T51" fmla="*/ 2147483647 h 1033"/>
                <a:gd name="T52" fmla="*/ 2147483647 w 666"/>
                <a:gd name="T53" fmla="*/ 2147483647 h 1033"/>
                <a:gd name="T54" fmla="*/ 2147483647 w 666"/>
                <a:gd name="T55" fmla="*/ 2147483647 h 1033"/>
                <a:gd name="T56" fmla="*/ 2147483647 w 666"/>
                <a:gd name="T57" fmla="*/ 2147483647 h 1033"/>
                <a:gd name="T58" fmla="*/ 2147483647 w 666"/>
                <a:gd name="T59" fmla="*/ 2147483647 h 1033"/>
                <a:gd name="T60" fmla="*/ 2147483647 w 666"/>
                <a:gd name="T61" fmla="*/ 2147483647 h 1033"/>
                <a:gd name="T62" fmla="*/ 2147483647 w 666"/>
                <a:gd name="T63" fmla="*/ 0 h 1033"/>
                <a:gd name="T64" fmla="*/ 2147483647 w 666"/>
                <a:gd name="T65" fmla="*/ 2147483647 h 1033"/>
                <a:gd name="T66" fmla="*/ 2147483647 w 666"/>
                <a:gd name="T67" fmla="*/ 2147483647 h 10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66"/>
                <a:gd name="T103" fmla="*/ 0 h 1033"/>
                <a:gd name="T104" fmla="*/ 666 w 666"/>
                <a:gd name="T105" fmla="*/ 1033 h 10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66" h="1033">
                  <a:moveTo>
                    <a:pt x="217" y="121"/>
                  </a:moveTo>
                  <a:lnTo>
                    <a:pt x="223" y="164"/>
                  </a:lnTo>
                  <a:lnTo>
                    <a:pt x="224" y="209"/>
                  </a:lnTo>
                  <a:lnTo>
                    <a:pt x="222" y="253"/>
                  </a:lnTo>
                  <a:lnTo>
                    <a:pt x="214" y="296"/>
                  </a:lnTo>
                  <a:lnTo>
                    <a:pt x="202" y="339"/>
                  </a:lnTo>
                  <a:lnTo>
                    <a:pt x="187" y="380"/>
                  </a:lnTo>
                  <a:lnTo>
                    <a:pt x="166" y="420"/>
                  </a:lnTo>
                  <a:lnTo>
                    <a:pt x="142" y="457"/>
                  </a:lnTo>
                  <a:lnTo>
                    <a:pt x="114" y="492"/>
                  </a:lnTo>
                  <a:lnTo>
                    <a:pt x="84" y="524"/>
                  </a:lnTo>
                  <a:lnTo>
                    <a:pt x="0" y="371"/>
                  </a:lnTo>
                  <a:lnTo>
                    <a:pt x="0" y="819"/>
                  </a:lnTo>
                  <a:lnTo>
                    <a:pt x="378" y="1032"/>
                  </a:lnTo>
                  <a:lnTo>
                    <a:pt x="306" y="909"/>
                  </a:lnTo>
                  <a:lnTo>
                    <a:pt x="354" y="871"/>
                  </a:lnTo>
                  <a:lnTo>
                    <a:pt x="398" y="831"/>
                  </a:lnTo>
                  <a:lnTo>
                    <a:pt x="440" y="787"/>
                  </a:lnTo>
                  <a:lnTo>
                    <a:pt x="480" y="741"/>
                  </a:lnTo>
                  <a:lnTo>
                    <a:pt x="515" y="692"/>
                  </a:lnTo>
                  <a:lnTo>
                    <a:pt x="547" y="641"/>
                  </a:lnTo>
                  <a:lnTo>
                    <a:pt x="575" y="588"/>
                  </a:lnTo>
                  <a:lnTo>
                    <a:pt x="600" y="533"/>
                  </a:lnTo>
                  <a:lnTo>
                    <a:pt x="621" y="476"/>
                  </a:lnTo>
                  <a:lnTo>
                    <a:pt x="638" y="419"/>
                  </a:lnTo>
                  <a:lnTo>
                    <a:pt x="651" y="359"/>
                  </a:lnTo>
                  <a:lnTo>
                    <a:pt x="659" y="300"/>
                  </a:lnTo>
                  <a:lnTo>
                    <a:pt x="664" y="239"/>
                  </a:lnTo>
                  <a:lnTo>
                    <a:pt x="665" y="180"/>
                  </a:lnTo>
                  <a:lnTo>
                    <a:pt x="662" y="119"/>
                  </a:lnTo>
                  <a:lnTo>
                    <a:pt x="654" y="59"/>
                  </a:lnTo>
                  <a:lnTo>
                    <a:pt x="642" y="0"/>
                  </a:lnTo>
                  <a:lnTo>
                    <a:pt x="454" y="190"/>
                  </a:lnTo>
                  <a:lnTo>
                    <a:pt x="217" y="121"/>
                  </a:lnTo>
                </a:path>
              </a:pathLst>
            </a:custGeom>
            <a:solidFill>
              <a:schemeClr val="bg2">
                <a:lumMod val="25000"/>
              </a:schemeClr>
            </a:solidFill>
            <a:ln w="12700" cap="rnd">
              <a:solidFill>
                <a:schemeClr val="bg1"/>
              </a:solidFill>
              <a:round/>
              <a:headEnd/>
              <a:tailEnd/>
            </a:ln>
          </p:spPr>
          <p:txBody>
            <a:bodyPr/>
            <a:lstStyle/>
            <a:p>
              <a:endParaRPr lang="en-US"/>
            </a:p>
          </p:txBody>
        </p:sp>
        <p:sp>
          <p:nvSpPr>
            <p:cNvPr id="11" name="Freeform 22"/>
            <p:cNvSpPr>
              <a:spLocks/>
            </p:cNvSpPr>
            <p:nvPr/>
          </p:nvSpPr>
          <p:spPr bwMode="blackWhite">
            <a:xfrm>
              <a:off x="3822700" y="5422901"/>
              <a:ext cx="1265238" cy="771525"/>
            </a:xfrm>
            <a:custGeom>
              <a:avLst/>
              <a:gdLst>
                <a:gd name="T0" fmla="*/ 972882 w 1030"/>
                <a:gd name="T1" fmla="*/ 195001 h 637"/>
                <a:gd name="T2" fmla="*/ 924975 w 1030"/>
                <a:gd name="T3" fmla="*/ 211957 h 637"/>
                <a:gd name="T4" fmla="*/ 874611 w 1030"/>
                <a:gd name="T5" fmla="*/ 226492 h 637"/>
                <a:gd name="T6" fmla="*/ 823019 w 1030"/>
                <a:gd name="T7" fmla="*/ 233759 h 637"/>
                <a:gd name="T8" fmla="*/ 771427 w 1030"/>
                <a:gd name="T9" fmla="*/ 237392 h 637"/>
                <a:gd name="T10" fmla="*/ 719834 w 1030"/>
                <a:gd name="T11" fmla="*/ 234970 h 637"/>
                <a:gd name="T12" fmla="*/ 668242 w 1030"/>
                <a:gd name="T13" fmla="*/ 227703 h 637"/>
                <a:gd name="T14" fmla="*/ 616650 w 1030"/>
                <a:gd name="T15" fmla="*/ 216802 h 637"/>
                <a:gd name="T16" fmla="*/ 567514 w 1030"/>
                <a:gd name="T17" fmla="*/ 201057 h 637"/>
                <a:gd name="T18" fmla="*/ 520836 w 1030"/>
                <a:gd name="T19" fmla="*/ 179255 h 637"/>
                <a:gd name="T20" fmla="*/ 476614 w 1030"/>
                <a:gd name="T21" fmla="*/ 153821 h 637"/>
                <a:gd name="T22" fmla="*/ 605594 w 1030"/>
                <a:gd name="T23" fmla="*/ 0 h 637"/>
                <a:gd name="T24" fmla="*/ 89672 w 1030"/>
                <a:gd name="T25" fmla="*/ 184100 h 637"/>
                <a:gd name="T26" fmla="*/ 38080 w 1030"/>
                <a:gd name="T27" fmla="*/ 488108 h 637"/>
                <a:gd name="T28" fmla="*/ 40537 w 1030"/>
                <a:gd name="T29" fmla="*/ 490530 h 637"/>
                <a:gd name="T30" fmla="*/ 0 w 1030"/>
                <a:gd name="T31" fmla="*/ 712177 h 637"/>
                <a:gd name="T32" fmla="*/ 127752 w 1030"/>
                <a:gd name="T33" fmla="*/ 560779 h 637"/>
                <a:gd name="T34" fmla="*/ 190400 w 1030"/>
                <a:gd name="T35" fmla="*/ 603170 h 637"/>
                <a:gd name="T36" fmla="*/ 255504 w 1030"/>
                <a:gd name="T37" fmla="*/ 641928 h 637"/>
                <a:gd name="T38" fmla="*/ 321837 w 1030"/>
                <a:gd name="T39" fmla="*/ 674630 h 637"/>
                <a:gd name="T40" fmla="*/ 391855 w 1030"/>
                <a:gd name="T41" fmla="*/ 702487 h 637"/>
                <a:gd name="T42" fmla="*/ 463102 w 1030"/>
                <a:gd name="T43" fmla="*/ 726711 h 637"/>
                <a:gd name="T44" fmla="*/ 534348 w 1030"/>
                <a:gd name="T45" fmla="*/ 744879 h 637"/>
                <a:gd name="T46" fmla="*/ 609280 w 1030"/>
                <a:gd name="T47" fmla="*/ 759413 h 637"/>
                <a:gd name="T48" fmla="*/ 684211 w 1030"/>
                <a:gd name="T49" fmla="*/ 767891 h 637"/>
                <a:gd name="T50" fmla="*/ 759143 w 1030"/>
                <a:gd name="T51" fmla="*/ 770314 h 637"/>
                <a:gd name="T52" fmla="*/ 834074 w 1030"/>
                <a:gd name="T53" fmla="*/ 767891 h 637"/>
                <a:gd name="T54" fmla="*/ 909006 w 1030"/>
                <a:gd name="T55" fmla="*/ 760624 h 637"/>
                <a:gd name="T56" fmla="*/ 983937 w 1030"/>
                <a:gd name="T57" fmla="*/ 747301 h 637"/>
                <a:gd name="T58" fmla="*/ 1055184 w 1030"/>
                <a:gd name="T59" fmla="*/ 730345 h 637"/>
                <a:gd name="T60" fmla="*/ 1126430 w 1030"/>
                <a:gd name="T61" fmla="*/ 708543 h 637"/>
                <a:gd name="T62" fmla="*/ 1196448 w 1030"/>
                <a:gd name="T63" fmla="*/ 679475 h 637"/>
                <a:gd name="T64" fmla="*/ 1264010 w 1030"/>
                <a:gd name="T65" fmla="*/ 646773 h 637"/>
                <a:gd name="T66" fmla="*/ 976567 w 1030"/>
                <a:gd name="T67" fmla="*/ 482052 h 637"/>
                <a:gd name="T68" fmla="*/ 972882 w 1030"/>
                <a:gd name="T69" fmla="*/ 195001 h 6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30"/>
                <a:gd name="T106" fmla="*/ 0 h 637"/>
                <a:gd name="T107" fmla="*/ 1030 w 1030"/>
                <a:gd name="T108" fmla="*/ 637 h 6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30" h="637">
                  <a:moveTo>
                    <a:pt x="792" y="161"/>
                  </a:moveTo>
                  <a:lnTo>
                    <a:pt x="753" y="175"/>
                  </a:lnTo>
                  <a:lnTo>
                    <a:pt x="712" y="187"/>
                  </a:lnTo>
                  <a:lnTo>
                    <a:pt x="670" y="193"/>
                  </a:lnTo>
                  <a:lnTo>
                    <a:pt x="628" y="196"/>
                  </a:lnTo>
                  <a:lnTo>
                    <a:pt x="586" y="194"/>
                  </a:lnTo>
                  <a:lnTo>
                    <a:pt x="544" y="188"/>
                  </a:lnTo>
                  <a:lnTo>
                    <a:pt x="502" y="179"/>
                  </a:lnTo>
                  <a:lnTo>
                    <a:pt x="462" y="166"/>
                  </a:lnTo>
                  <a:lnTo>
                    <a:pt x="424" y="148"/>
                  </a:lnTo>
                  <a:lnTo>
                    <a:pt x="388" y="127"/>
                  </a:lnTo>
                  <a:lnTo>
                    <a:pt x="493" y="0"/>
                  </a:lnTo>
                  <a:lnTo>
                    <a:pt x="73" y="152"/>
                  </a:lnTo>
                  <a:lnTo>
                    <a:pt x="31" y="403"/>
                  </a:lnTo>
                  <a:lnTo>
                    <a:pt x="33" y="405"/>
                  </a:lnTo>
                  <a:lnTo>
                    <a:pt x="0" y="588"/>
                  </a:lnTo>
                  <a:lnTo>
                    <a:pt x="104" y="463"/>
                  </a:lnTo>
                  <a:lnTo>
                    <a:pt x="155" y="498"/>
                  </a:lnTo>
                  <a:lnTo>
                    <a:pt x="208" y="530"/>
                  </a:lnTo>
                  <a:lnTo>
                    <a:pt x="262" y="557"/>
                  </a:lnTo>
                  <a:lnTo>
                    <a:pt x="319" y="580"/>
                  </a:lnTo>
                  <a:lnTo>
                    <a:pt x="377" y="600"/>
                  </a:lnTo>
                  <a:lnTo>
                    <a:pt x="435" y="615"/>
                  </a:lnTo>
                  <a:lnTo>
                    <a:pt x="496" y="627"/>
                  </a:lnTo>
                  <a:lnTo>
                    <a:pt x="557" y="634"/>
                  </a:lnTo>
                  <a:lnTo>
                    <a:pt x="618" y="636"/>
                  </a:lnTo>
                  <a:lnTo>
                    <a:pt x="679" y="634"/>
                  </a:lnTo>
                  <a:lnTo>
                    <a:pt x="740" y="628"/>
                  </a:lnTo>
                  <a:lnTo>
                    <a:pt x="801" y="617"/>
                  </a:lnTo>
                  <a:lnTo>
                    <a:pt x="859" y="603"/>
                  </a:lnTo>
                  <a:lnTo>
                    <a:pt x="917" y="585"/>
                  </a:lnTo>
                  <a:lnTo>
                    <a:pt x="974" y="561"/>
                  </a:lnTo>
                  <a:lnTo>
                    <a:pt x="1029" y="534"/>
                  </a:lnTo>
                  <a:lnTo>
                    <a:pt x="795" y="398"/>
                  </a:lnTo>
                  <a:lnTo>
                    <a:pt x="792" y="161"/>
                  </a:lnTo>
                </a:path>
              </a:pathLst>
            </a:custGeom>
            <a:solidFill>
              <a:schemeClr val="accent3"/>
            </a:solidFill>
            <a:ln w="12700" cap="rnd">
              <a:solidFill>
                <a:schemeClr val="bg1"/>
              </a:solidFill>
              <a:round/>
              <a:headEnd/>
              <a:tailEnd/>
            </a:ln>
          </p:spPr>
          <p:txBody>
            <a:bodyPr/>
            <a:lstStyle/>
            <a:p>
              <a:pPr>
                <a:defRPr/>
              </a:pPr>
              <a:endParaRPr lang="en-US" sz="1200">
                <a:solidFill>
                  <a:schemeClr val="bg1"/>
                </a:solidFill>
                <a:latin typeface="Arial" charset="0"/>
                <a:cs typeface="Arial" charset="0"/>
              </a:endParaRPr>
            </a:p>
          </p:txBody>
        </p:sp>
        <p:sp>
          <p:nvSpPr>
            <p:cNvPr id="12" name="Freeform 23"/>
            <p:cNvSpPr>
              <a:spLocks/>
            </p:cNvSpPr>
            <p:nvPr/>
          </p:nvSpPr>
          <p:spPr bwMode="blackWhite">
            <a:xfrm>
              <a:off x="3375025" y="4691064"/>
              <a:ext cx="855663" cy="1174750"/>
            </a:xfrm>
            <a:custGeom>
              <a:avLst/>
              <a:gdLst>
                <a:gd name="T0" fmla="*/ 795509 w 697"/>
                <a:gd name="T1" fmla="*/ 773085 h 971"/>
                <a:gd name="T2" fmla="*/ 762363 w 697"/>
                <a:gd name="T3" fmla="*/ 729531 h 971"/>
                <a:gd name="T4" fmla="*/ 735355 w 697"/>
                <a:gd name="T5" fmla="*/ 681137 h 971"/>
                <a:gd name="T6" fmla="*/ 712030 w 697"/>
                <a:gd name="T7" fmla="*/ 631534 h 971"/>
                <a:gd name="T8" fmla="*/ 694843 w 697"/>
                <a:gd name="T9" fmla="*/ 580721 h 971"/>
                <a:gd name="T10" fmla="*/ 682566 w 697"/>
                <a:gd name="T11" fmla="*/ 527488 h 971"/>
                <a:gd name="T12" fmla="*/ 676428 w 697"/>
                <a:gd name="T13" fmla="*/ 474255 h 971"/>
                <a:gd name="T14" fmla="*/ 675200 w 697"/>
                <a:gd name="T15" fmla="*/ 419813 h 971"/>
                <a:gd name="T16" fmla="*/ 680111 w 697"/>
                <a:gd name="T17" fmla="*/ 365370 h 971"/>
                <a:gd name="T18" fmla="*/ 854435 w 697"/>
                <a:gd name="T19" fmla="*/ 445219 h 971"/>
                <a:gd name="T20" fmla="*/ 546298 w 697"/>
                <a:gd name="T21" fmla="*/ 0 h 971"/>
                <a:gd name="T22" fmla="*/ 0 w 697"/>
                <a:gd name="T23" fmla="*/ 53233 h 971"/>
                <a:gd name="T24" fmla="*/ 181690 w 697"/>
                <a:gd name="T25" fmla="*/ 136711 h 971"/>
                <a:gd name="T26" fmla="*/ 163276 w 697"/>
                <a:gd name="T27" fmla="*/ 209302 h 971"/>
                <a:gd name="T28" fmla="*/ 148544 w 697"/>
                <a:gd name="T29" fmla="*/ 281892 h 971"/>
                <a:gd name="T30" fmla="*/ 142406 w 697"/>
                <a:gd name="T31" fmla="*/ 356901 h 971"/>
                <a:gd name="T32" fmla="*/ 137495 w 697"/>
                <a:gd name="T33" fmla="*/ 431911 h 971"/>
                <a:gd name="T34" fmla="*/ 139951 w 697"/>
                <a:gd name="T35" fmla="*/ 505711 h 971"/>
                <a:gd name="T36" fmla="*/ 147316 w 697"/>
                <a:gd name="T37" fmla="*/ 579511 h 971"/>
                <a:gd name="T38" fmla="*/ 160820 w 697"/>
                <a:gd name="T39" fmla="*/ 653311 h 971"/>
                <a:gd name="T40" fmla="*/ 178007 w 697"/>
                <a:gd name="T41" fmla="*/ 724691 h 971"/>
                <a:gd name="T42" fmla="*/ 200105 w 697"/>
                <a:gd name="T43" fmla="*/ 797282 h 971"/>
                <a:gd name="T44" fmla="*/ 229568 w 697"/>
                <a:gd name="T45" fmla="*/ 866242 h 971"/>
                <a:gd name="T46" fmla="*/ 262714 w 697"/>
                <a:gd name="T47" fmla="*/ 932783 h 971"/>
                <a:gd name="T48" fmla="*/ 299543 w 697"/>
                <a:gd name="T49" fmla="*/ 998114 h 971"/>
                <a:gd name="T50" fmla="*/ 341283 w 697"/>
                <a:gd name="T51" fmla="*/ 1059816 h 971"/>
                <a:gd name="T52" fmla="*/ 387933 w 697"/>
                <a:gd name="T53" fmla="*/ 1119098 h 971"/>
                <a:gd name="T54" fmla="*/ 438266 w 697"/>
                <a:gd name="T55" fmla="*/ 1173540 h 971"/>
                <a:gd name="T56" fmla="*/ 489827 w 697"/>
                <a:gd name="T57" fmla="*/ 883180 h 971"/>
                <a:gd name="T58" fmla="*/ 795509 w 697"/>
                <a:gd name="T59" fmla="*/ 773085 h 9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7"/>
                <a:gd name="T91" fmla="*/ 0 h 971"/>
                <a:gd name="T92" fmla="*/ 697 w 697"/>
                <a:gd name="T93" fmla="*/ 971 h 97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7" h="971">
                  <a:moveTo>
                    <a:pt x="648" y="639"/>
                  </a:moveTo>
                  <a:lnTo>
                    <a:pt x="621" y="603"/>
                  </a:lnTo>
                  <a:lnTo>
                    <a:pt x="599" y="563"/>
                  </a:lnTo>
                  <a:lnTo>
                    <a:pt x="580" y="522"/>
                  </a:lnTo>
                  <a:lnTo>
                    <a:pt x="566" y="480"/>
                  </a:lnTo>
                  <a:lnTo>
                    <a:pt x="556" y="436"/>
                  </a:lnTo>
                  <a:lnTo>
                    <a:pt x="551" y="392"/>
                  </a:lnTo>
                  <a:lnTo>
                    <a:pt x="550" y="347"/>
                  </a:lnTo>
                  <a:lnTo>
                    <a:pt x="554" y="302"/>
                  </a:lnTo>
                  <a:lnTo>
                    <a:pt x="696" y="368"/>
                  </a:lnTo>
                  <a:lnTo>
                    <a:pt x="445" y="0"/>
                  </a:lnTo>
                  <a:lnTo>
                    <a:pt x="0" y="44"/>
                  </a:lnTo>
                  <a:lnTo>
                    <a:pt x="148" y="113"/>
                  </a:lnTo>
                  <a:lnTo>
                    <a:pt x="133" y="173"/>
                  </a:lnTo>
                  <a:lnTo>
                    <a:pt x="121" y="233"/>
                  </a:lnTo>
                  <a:lnTo>
                    <a:pt x="116" y="295"/>
                  </a:lnTo>
                  <a:lnTo>
                    <a:pt x="112" y="357"/>
                  </a:lnTo>
                  <a:lnTo>
                    <a:pt x="114" y="418"/>
                  </a:lnTo>
                  <a:lnTo>
                    <a:pt x="120" y="479"/>
                  </a:lnTo>
                  <a:lnTo>
                    <a:pt x="131" y="540"/>
                  </a:lnTo>
                  <a:lnTo>
                    <a:pt x="145" y="599"/>
                  </a:lnTo>
                  <a:lnTo>
                    <a:pt x="163" y="659"/>
                  </a:lnTo>
                  <a:lnTo>
                    <a:pt x="187" y="716"/>
                  </a:lnTo>
                  <a:lnTo>
                    <a:pt x="214" y="771"/>
                  </a:lnTo>
                  <a:lnTo>
                    <a:pt x="244" y="825"/>
                  </a:lnTo>
                  <a:lnTo>
                    <a:pt x="278" y="876"/>
                  </a:lnTo>
                  <a:lnTo>
                    <a:pt x="316" y="925"/>
                  </a:lnTo>
                  <a:lnTo>
                    <a:pt x="357" y="970"/>
                  </a:lnTo>
                  <a:lnTo>
                    <a:pt x="399" y="730"/>
                  </a:lnTo>
                  <a:lnTo>
                    <a:pt x="648" y="639"/>
                  </a:lnTo>
                </a:path>
              </a:pathLst>
            </a:custGeom>
            <a:solidFill>
              <a:schemeClr val="accent4"/>
            </a:solidFill>
            <a:ln w="12700" cap="rnd">
              <a:solidFill>
                <a:schemeClr val="bg1"/>
              </a:solidFill>
              <a:round/>
              <a:headEnd/>
              <a:tailEnd/>
            </a:ln>
          </p:spPr>
          <p:txBody>
            <a:bodyPr/>
            <a:lstStyle/>
            <a:p>
              <a:pPr>
                <a:defRPr/>
              </a:pPr>
              <a:endParaRPr lang="en-US" sz="1200">
                <a:solidFill>
                  <a:schemeClr val="bg1"/>
                </a:solidFill>
                <a:latin typeface="Arial" charset="0"/>
                <a:cs typeface="Arial" charset="0"/>
              </a:endParaRPr>
            </a:p>
          </p:txBody>
        </p:sp>
        <p:sp>
          <p:nvSpPr>
            <p:cNvPr id="13" name="Rectangle 35"/>
            <p:cNvSpPr>
              <a:spLocks noChangeArrowheads="1"/>
            </p:cNvSpPr>
            <p:nvPr/>
          </p:nvSpPr>
          <p:spPr bwMode="blackWhite">
            <a:xfrm>
              <a:off x="5265285" y="4000964"/>
              <a:ext cx="956110" cy="404608"/>
            </a:xfrm>
            <a:prstGeom prst="rect">
              <a:avLst/>
            </a:prstGeom>
            <a:noFill/>
            <a:ln w="12700">
              <a:noFill/>
              <a:miter lim="800000"/>
              <a:headEnd/>
              <a:tailEnd/>
            </a:ln>
          </p:spPr>
          <p:txBody>
            <a:bodyPr wrap="none" lIns="0" tIns="0" rIns="0" bIns="0" anchor="ctr" anchorCtr="1">
              <a:spAutoFit/>
            </a:bodyPr>
            <a:lstStyle/>
            <a:p>
              <a:pPr algn="ctr" defTabSz="787400">
                <a:spcBef>
                  <a:spcPts val="0"/>
                </a:spcBef>
                <a:buClr>
                  <a:schemeClr val="tx1"/>
                </a:buClr>
                <a:buFont typeface="Wingdings 2" pitchFamily="18" charset="2"/>
                <a:buNone/>
              </a:pPr>
              <a:r>
                <a:rPr lang="en-US" sz="1200" dirty="0" smtClean="0">
                  <a:solidFill>
                    <a:schemeClr val="tx1"/>
                  </a:solidFill>
                </a:rPr>
                <a:t>Banks need support </a:t>
              </a:r>
            </a:p>
            <a:p>
              <a:pPr algn="ctr" defTabSz="787400">
                <a:lnSpc>
                  <a:spcPct val="95000"/>
                </a:lnSpc>
                <a:spcBef>
                  <a:spcPts val="0"/>
                </a:spcBef>
                <a:buClr>
                  <a:schemeClr val="tx1"/>
                </a:buClr>
                <a:buFont typeface="Wingdings 2" pitchFamily="18" charset="2"/>
                <a:buNone/>
              </a:pPr>
              <a:r>
                <a:rPr lang="en-US" sz="1200" dirty="0" smtClean="0">
                  <a:solidFill>
                    <a:schemeClr val="tx1"/>
                  </a:solidFill>
                </a:rPr>
                <a:t>by national government</a:t>
              </a:r>
              <a:endParaRPr lang="en-US" sz="1200" dirty="0">
                <a:solidFill>
                  <a:schemeClr val="tx1"/>
                </a:solidFill>
              </a:endParaRPr>
            </a:p>
          </p:txBody>
        </p:sp>
        <p:sp>
          <p:nvSpPr>
            <p:cNvPr id="17" name="Rectangle 47"/>
            <p:cNvSpPr>
              <a:spLocks noChangeArrowheads="1"/>
            </p:cNvSpPr>
            <p:nvPr/>
          </p:nvSpPr>
          <p:spPr bwMode="blackWhite">
            <a:xfrm>
              <a:off x="3651133" y="4000964"/>
              <a:ext cx="579753" cy="197117"/>
            </a:xfrm>
            <a:prstGeom prst="rect">
              <a:avLst/>
            </a:prstGeom>
            <a:noFill/>
            <a:ln w="12700">
              <a:noFill/>
              <a:miter lim="800000"/>
              <a:headEnd/>
              <a:tailEnd/>
            </a:ln>
          </p:spPr>
          <p:txBody>
            <a:bodyPr wrap="none" lIns="0" tIns="0" rIns="0" bIns="0" anchor="ctr" anchorCtr="1">
              <a:spAutoFit/>
            </a:bodyPr>
            <a:lstStyle/>
            <a:p>
              <a:pPr algn="ctr" defTabSz="787400">
                <a:lnSpc>
                  <a:spcPct val="95000"/>
                </a:lnSpc>
                <a:spcBef>
                  <a:spcPct val="80000"/>
                </a:spcBef>
                <a:buClr>
                  <a:schemeClr val="tx1"/>
                </a:buClr>
                <a:buFont typeface="Wingdings 2" pitchFamily="18" charset="2"/>
                <a:buNone/>
              </a:pPr>
              <a:r>
                <a:rPr lang="en-US" sz="1200" dirty="0" smtClean="0">
                  <a:solidFill>
                    <a:schemeClr val="tx1"/>
                  </a:solidFill>
                </a:rPr>
                <a:t>Crisis deepens</a:t>
              </a:r>
            </a:p>
          </p:txBody>
        </p:sp>
      </p:grpSp>
      <p:sp>
        <p:nvSpPr>
          <p:cNvPr id="18" name="Rectangle 35"/>
          <p:cNvSpPr>
            <a:spLocks noChangeArrowheads="1"/>
          </p:cNvSpPr>
          <p:nvPr/>
        </p:nvSpPr>
        <p:spPr bwMode="blackWhite">
          <a:xfrm>
            <a:off x="6496428" y="3335427"/>
            <a:ext cx="1997342" cy="360099"/>
          </a:xfrm>
          <a:prstGeom prst="rect">
            <a:avLst/>
          </a:prstGeom>
          <a:noFill/>
          <a:ln w="12700">
            <a:noFill/>
            <a:miter lim="800000"/>
            <a:headEnd/>
            <a:tailEnd/>
          </a:ln>
        </p:spPr>
        <p:txBody>
          <a:bodyPr wrap="none" lIns="0" tIns="0" rIns="0" bIns="0" anchor="ctr" anchorCtr="1">
            <a:spAutoFit/>
          </a:bodyPr>
          <a:lstStyle/>
          <a:p>
            <a:pPr algn="ctr" defTabSz="787400">
              <a:spcBef>
                <a:spcPts val="0"/>
              </a:spcBef>
              <a:buClr>
                <a:schemeClr val="tx1"/>
              </a:buClr>
              <a:buFont typeface="Wingdings 2" pitchFamily="18" charset="2"/>
              <a:buNone/>
            </a:pPr>
            <a:r>
              <a:rPr lang="en-US" sz="1200" dirty="0" smtClean="0">
                <a:solidFill>
                  <a:schemeClr val="tx1"/>
                </a:solidFill>
              </a:rPr>
              <a:t>Fiscal position of</a:t>
            </a:r>
          </a:p>
          <a:p>
            <a:pPr algn="ctr" defTabSz="787400">
              <a:lnSpc>
                <a:spcPct val="95000"/>
              </a:lnSpc>
              <a:spcBef>
                <a:spcPts val="0"/>
              </a:spcBef>
              <a:buClr>
                <a:schemeClr val="tx1"/>
              </a:buClr>
              <a:buFont typeface="Wingdings 2" pitchFamily="18" charset="2"/>
              <a:buNone/>
            </a:pPr>
            <a:r>
              <a:rPr lang="en-US" sz="1200" dirty="0" smtClean="0">
                <a:solidFill>
                  <a:schemeClr val="tx1"/>
                </a:solidFill>
              </a:rPr>
              <a:t>Government weakened</a:t>
            </a:r>
            <a:endParaRPr lang="en-US" sz="1200" dirty="0">
              <a:solidFill>
                <a:schemeClr val="tx1"/>
              </a:solidFill>
            </a:endParaRPr>
          </a:p>
        </p:txBody>
      </p:sp>
      <p:sp>
        <p:nvSpPr>
          <p:cNvPr id="19" name="Rectangle 35"/>
          <p:cNvSpPr>
            <a:spLocks noChangeArrowheads="1"/>
          </p:cNvSpPr>
          <p:nvPr/>
        </p:nvSpPr>
        <p:spPr bwMode="blackWhite">
          <a:xfrm>
            <a:off x="2977382" y="3596140"/>
            <a:ext cx="1997342" cy="360099"/>
          </a:xfrm>
          <a:prstGeom prst="rect">
            <a:avLst/>
          </a:prstGeom>
          <a:noFill/>
          <a:ln w="12700">
            <a:noFill/>
            <a:miter lim="800000"/>
            <a:headEnd/>
            <a:tailEnd/>
          </a:ln>
        </p:spPr>
        <p:txBody>
          <a:bodyPr wrap="none" lIns="0" tIns="0" rIns="0" bIns="0" anchor="ctr" anchorCtr="1">
            <a:spAutoFit/>
          </a:bodyPr>
          <a:lstStyle/>
          <a:p>
            <a:pPr algn="ctr" defTabSz="787400">
              <a:spcBef>
                <a:spcPts val="0"/>
              </a:spcBef>
              <a:buClr>
                <a:schemeClr val="tx1"/>
              </a:buClr>
              <a:buFont typeface="Wingdings 2" pitchFamily="18" charset="2"/>
              <a:buNone/>
            </a:pPr>
            <a:r>
              <a:rPr lang="en-US" sz="1200" dirty="0" smtClean="0">
                <a:solidFill>
                  <a:schemeClr val="tx1"/>
                </a:solidFill>
              </a:rPr>
              <a:t>Refinancing costs rise:</a:t>
            </a:r>
          </a:p>
          <a:p>
            <a:pPr algn="ctr" defTabSz="787400">
              <a:lnSpc>
                <a:spcPct val="95000"/>
              </a:lnSpc>
              <a:spcBef>
                <a:spcPts val="0"/>
              </a:spcBef>
              <a:buClr>
                <a:schemeClr val="tx1"/>
              </a:buClr>
              <a:buFont typeface="Wingdings 2" pitchFamily="18" charset="2"/>
              <a:buNone/>
            </a:pPr>
            <a:r>
              <a:rPr lang="en-US" sz="1200" dirty="0" smtClean="0">
                <a:solidFill>
                  <a:schemeClr val="tx1"/>
                </a:solidFill>
              </a:rPr>
              <a:t>Higher debt yields</a:t>
            </a:r>
            <a:endParaRPr lang="en-US" sz="1200" dirty="0">
              <a:solidFill>
                <a:schemeClr val="tx1"/>
              </a:solidFill>
            </a:endParaRPr>
          </a:p>
        </p:txBody>
      </p:sp>
      <p:sp>
        <p:nvSpPr>
          <p:cNvPr id="20" name="Rectangle 35"/>
          <p:cNvSpPr>
            <a:spLocks noChangeArrowheads="1"/>
          </p:cNvSpPr>
          <p:nvPr/>
        </p:nvSpPr>
        <p:spPr bwMode="blackWhite">
          <a:xfrm>
            <a:off x="941171" y="2933744"/>
            <a:ext cx="1205459" cy="360099"/>
          </a:xfrm>
          <a:prstGeom prst="rect">
            <a:avLst/>
          </a:prstGeom>
          <a:noFill/>
          <a:ln w="12700">
            <a:noFill/>
            <a:miter lim="800000"/>
            <a:headEnd/>
            <a:tailEnd/>
          </a:ln>
        </p:spPr>
        <p:txBody>
          <a:bodyPr wrap="none" lIns="0" tIns="0" rIns="0" bIns="0" anchor="ctr" anchorCtr="1">
            <a:spAutoFit/>
          </a:bodyPr>
          <a:lstStyle/>
          <a:p>
            <a:pPr algn="ctr" defTabSz="787400">
              <a:spcBef>
                <a:spcPts val="0"/>
              </a:spcBef>
              <a:buClr>
                <a:schemeClr val="tx1"/>
              </a:buClr>
              <a:buFont typeface="Wingdings 2" pitchFamily="18" charset="2"/>
              <a:buNone/>
            </a:pPr>
            <a:r>
              <a:rPr lang="en-US" sz="1200" dirty="0" smtClean="0">
                <a:solidFill>
                  <a:schemeClr val="tx1"/>
                </a:solidFill>
              </a:rPr>
              <a:t>Weaker bank</a:t>
            </a:r>
          </a:p>
          <a:p>
            <a:pPr algn="ctr" defTabSz="787400">
              <a:lnSpc>
                <a:spcPct val="95000"/>
              </a:lnSpc>
              <a:spcBef>
                <a:spcPts val="0"/>
              </a:spcBef>
              <a:buClr>
                <a:schemeClr val="tx1"/>
              </a:buClr>
              <a:buFont typeface="Wingdings 2" pitchFamily="18" charset="2"/>
              <a:buNone/>
            </a:pPr>
            <a:r>
              <a:rPr lang="en-US" sz="1200" dirty="0" smtClean="0">
                <a:solidFill>
                  <a:schemeClr val="tx1"/>
                </a:solidFill>
              </a:rPr>
              <a:t>Balance sheet</a:t>
            </a:r>
            <a:endParaRPr lang="en-US" sz="1200" dirty="0">
              <a:solidFill>
                <a:schemeClr val="tx1"/>
              </a:solidFill>
            </a:endParaRPr>
          </a:p>
        </p:txBody>
      </p:sp>
    </p:spTree>
    <p:extLst>
      <p:ext uri="{BB962C8B-B14F-4D97-AF65-F5344CB8AC3E}">
        <p14:creationId xmlns:p14="http://schemas.microsoft.com/office/powerpoint/2010/main" val="2970749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2693" y="1922211"/>
            <a:ext cx="2319495" cy="1546330"/>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1930" y="1922211"/>
            <a:ext cx="2383570" cy="1546330"/>
          </a:xfrm>
          <a:prstGeom prst="rect">
            <a:avLst/>
          </a:prstGeom>
        </p:spPr>
      </p:pic>
      <p:pic>
        <p:nvPicPr>
          <p:cNvPr id="25" name="Picture 24"/>
          <p:cNvPicPr>
            <a:picLocks noChangeAspect="1"/>
          </p:cNvPicPr>
          <p:nvPr/>
        </p:nvPicPr>
        <p:blipFill>
          <a:blip r:embed="rId5"/>
          <a:stretch>
            <a:fillRect/>
          </a:stretch>
        </p:blipFill>
        <p:spPr>
          <a:xfrm>
            <a:off x="489432" y="1696045"/>
            <a:ext cx="2505155" cy="1878866"/>
          </a:xfrm>
          <a:prstGeom prst="rect">
            <a:avLst/>
          </a:prstGeom>
        </p:spPr>
      </p:pic>
      <p:sp>
        <p:nvSpPr>
          <p:cNvPr id="2" name="Title 1"/>
          <p:cNvSpPr>
            <a:spLocks noGrp="1"/>
          </p:cNvSpPr>
          <p:nvPr>
            <p:ph type="title"/>
          </p:nvPr>
        </p:nvSpPr>
        <p:spPr>
          <a:xfrm>
            <a:off x="654051" y="748488"/>
            <a:ext cx="8089900" cy="514103"/>
          </a:xfrm>
        </p:spPr>
        <p:txBody>
          <a:bodyPr/>
          <a:lstStyle/>
          <a:p>
            <a:pPr defTabSz="914400"/>
            <a:r>
              <a:rPr lang="en-GB" sz="2800" dirty="0">
                <a:latin typeface="+mn-lt"/>
              </a:rPr>
              <a:t>The financial and economic crisis</a:t>
            </a:r>
          </a:p>
        </p:txBody>
      </p:sp>
      <p:sp>
        <p:nvSpPr>
          <p:cNvPr id="17" name="TextBox 16"/>
          <p:cNvSpPr txBox="1"/>
          <p:nvPr/>
        </p:nvSpPr>
        <p:spPr>
          <a:xfrm>
            <a:off x="814989" y="3284499"/>
            <a:ext cx="1854042" cy="2736303"/>
          </a:xfrm>
          <a:prstGeom prst="rect">
            <a:avLst/>
          </a:prstGeom>
          <a:solidFill>
            <a:schemeClr val="bg1"/>
          </a:solidFill>
        </p:spPr>
        <p:txBody>
          <a:bodyPr wrap="square" tIns="180000" rtlCol="0">
            <a:spAutoFit/>
          </a:bodyPr>
          <a:lstStyle/>
          <a:p>
            <a:pPr algn="ctr">
              <a:spcAft>
                <a:spcPts val="600"/>
              </a:spcAft>
            </a:pPr>
            <a:r>
              <a:rPr lang="en-IE" sz="1400" b="1" dirty="0" smtClean="0">
                <a:solidFill>
                  <a:schemeClr val="tx2"/>
                </a:solidFill>
                <a:latin typeface="+mn-lt"/>
              </a:rPr>
              <a:t>Bank capital and liquidity</a:t>
            </a:r>
            <a:endParaRPr lang="en-IE" sz="1400" b="1" dirty="0" smtClean="0">
              <a:solidFill>
                <a:schemeClr val="tx2"/>
              </a:solidFill>
              <a:latin typeface="+mn-lt"/>
            </a:endParaRPr>
          </a:p>
          <a:p>
            <a:pPr>
              <a:spcAft>
                <a:spcPts val="600"/>
              </a:spcAft>
            </a:pPr>
            <a:r>
              <a:rPr lang="en-US" sz="1200" b="0" dirty="0" smtClean="0">
                <a:solidFill>
                  <a:schemeClr val="tx1"/>
                </a:solidFill>
              </a:rPr>
              <a:t>Many </a:t>
            </a:r>
            <a:r>
              <a:rPr lang="en-US" sz="1200" b="0" dirty="0">
                <a:solidFill>
                  <a:schemeClr val="tx1"/>
                </a:solidFill>
              </a:rPr>
              <a:t>banks were vulnerable </a:t>
            </a:r>
            <a:r>
              <a:rPr lang="en-US" sz="1200" b="0" dirty="0" smtClean="0">
                <a:solidFill>
                  <a:schemeClr val="tx1"/>
                </a:solidFill>
              </a:rPr>
              <a:t>because:</a:t>
            </a:r>
          </a:p>
          <a:p>
            <a:pPr marL="171450" indent="-171450">
              <a:spcAft>
                <a:spcPts val="600"/>
              </a:spcAft>
              <a:buFont typeface="Arial" panose="020B0604020202020204" pitchFamily="34" charset="0"/>
              <a:buChar char="•"/>
            </a:pPr>
            <a:r>
              <a:rPr lang="en-US" sz="1200" b="0" dirty="0" smtClean="0">
                <a:solidFill>
                  <a:schemeClr val="tx1"/>
                </a:solidFill>
              </a:rPr>
              <a:t>the </a:t>
            </a:r>
            <a:r>
              <a:rPr lang="en-US" sz="1200" b="0" dirty="0">
                <a:solidFill>
                  <a:schemeClr val="tx1"/>
                </a:solidFill>
              </a:rPr>
              <a:t>quality and quantity of their </a:t>
            </a:r>
            <a:r>
              <a:rPr lang="en-US" sz="1200" dirty="0">
                <a:solidFill>
                  <a:schemeClr val="tx1"/>
                </a:solidFill>
              </a:rPr>
              <a:t>capital reserves </a:t>
            </a:r>
            <a:r>
              <a:rPr lang="en-US" sz="1200" b="0" dirty="0">
                <a:solidFill>
                  <a:schemeClr val="tx1"/>
                </a:solidFill>
              </a:rPr>
              <a:t>was </a:t>
            </a:r>
            <a:r>
              <a:rPr lang="en-US" sz="1200" b="0" dirty="0" smtClean="0">
                <a:solidFill>
                  <a:schemeClr val="tx1"/>
                </a:solidFill>
              </a:rPr>
              <a:t>insufficient</a:t>
            </a:r>
          </a:p>
          <a:p>
            <a:pPr marL="171450" indent="-171450">
              <a:spcAft>
                <a:spcPts val="600"/>
              </a:spcAft>
              <a:buFont typeface="Arial" panose="020B0604020202020204" pitchFamily="34" charset="0"/>
              <a:buChar char="•"/>
            </a:pPr>
            <a:r>
              <a:rPr lang="en-US" sz="1200" b="0" dirty="0" smtClean="0">
                <a:solidFill>
                  <a:schemeClr val="tx1"/>
                </a:solidFill>
              </a:rPr>
              <a:t>they </a:t>
            </a:r>
            <a:r>
              <a:rPr lang="en-US" sz="1200" b="0" dirty="0">
                <a:solidFill>
                  <a:schemeClr val="tx1"/>
                </a:solidFill>
              </a:rPr>
              <a:t>had insufficient short- and long-term </a:t>
            </a:r>
            <a:r>
              <a:rPr lang="en-US" sz="1200" dirty="0">
                <a:solidFill>
                  <a:schemeClr val="tx1"/>
                </a:solidFill>
              </a:rPr>
              <a:t>liquidity</a:t>
            </a:r>
          </a:p>
        </p:txBody>
      </p:sp>
      <p:cxnSp>
        <p:nvCxnSpPr>
          <p:cNvPr id="18" name="Straight Connector 17"/>
          <p:cNvCxnSpPr/>
          <p:nvPr/>
        </p:nvCxnSpPr>
        <p:spPr>
          <a:xfrm>
            <a:off x="814989" y="3284499"/>
            <a:ext cx="185404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787368" y="3291423"/>
            <a:ext cx="1854042" cy="2213083"/>
          </a:xfrm>
          <a:prstGeom prst="rect">
            <a:avLst/>
          </a:prstGeom>
          <a:solidFill>
            <a:schemeClr val="bg1"/>
          </a:solidFill>
        </p:spPr>
        <p:txBody>
          <a:bodyPr wrap="square" tIns="180000" rtlCol="0">
            <a:spAutoFit/>
          </a:bodyPr>
          <a:lstStyle/>
          <a:p>
            <a:pPr algn="ctr">
              <a:spcAft>
                <a:spcPts val="600"/>
              </a:spcAft>
            </a:pPr>
            <a:r>
              <a:rPr lang="en-IE" sz="1400" b="1" dirty="0" smtClean="0">
                <a:solidFill>
                  <a:schemeClr val="tx2"/>
                </a:solidFill>
                <a:latin typeface="+mn-lt"/>
              </a:rPr>
              <a:t>Public Finances and bank bail-outs</a:t>
            </a:r>
            <a:endParaRPr lang="en-IE" sz="1400" b="1" dirty="0" smtClean="0">
              <a:solidFill>
                <a:schemeClr val="tx2"/>
              </a:solidFill>
              <a:latin typeface="+mn-lt"/>
            </a:endParaRPr>
          </a:p>
          <a:p>
            <a:r>
              <a:rPr lang="en-US" sz="1200" b="0" dirty="0">
                <a:solidFill>
                  <a:schemeClr val="tx1"/>
                </a:solidFill>
              </a:rPr>
              <a:t>National </a:t>
            </a:r>
            <a:r>
              <a:rPr lang="en-US" sz="1200" dirty="0">
                <a:solidFill>
                  <a:schemeClr val="tx1"/>
                </a:solidFill>
              </a:rPr>
              <a:t>governments had to give unprecedented financial support</a:t>
            </a:r>
            <a:r>
              <a:rPr lang="en-US" sz="1200" b="0" dirty="0">
                <a:solidFill>
                  <a:schemeClr val="tx1"/>
                </a:solidFill>
              </a:rPr>
              <a:t> to the banking </a:t>
            </a:r>
            <a:r>
              <a:rPr lang="en-US" sz="1200" b="0" dirty="0" smtClean="0">
                <a:solidFill>
                  <a:schemeClr val="tx1"/>
                </a:solidFill>
              </a:rPr>
              <a:t>sector, compromising </a:t>
            </a:r>
            <a:r>
              <a:rPr lang="en-US" sz="1200" b="0" dirty="0">
                <a:solidFill>
                  <a:schemeClr val="tx1"/>
                </a:solidFill>
              </a:rPr>
              <a:t>financial </a:t>
            </a:r>
            <a:r>
              <a:rPr lang="en-US" sz="1200" b="0" dirty="0" smtClean="0">
                <a:solidFill>
                  <a:schemeClr val="tx1"/>
                </a:solidFill>
              </a:rPr>
              <a:t>stability.</a:t>
            </a:r>
            <a:endParaRPr lang="en-US" sz="1200" b="0" dirty="0">
              <a:solidFill>
                <a:schemeClr val="tx1"/>
              </a:solidFill>
            </a:endParaRPr>
          </a:p>
        </p:txBody>
      </p:sp>
      <p:cxnSp>
        <p:nvCxnSpPr>
          <p:cNvPr id="20" name="Straight Connector 19"/>
          <p:cNvCxnSpPr/>
          <p:nvPr/>
        </p:nvCxnSpPr>
        <p:spPr>
          <a:xfrm>
            <a:off x="3787368" y="3284499"/>
            <a:ext cx="185404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29423" y="3284499"/>
            <a:ext cx="1854042" cy="2659359"/>
          </a:xfrm>
          <a:prstGeom prst="rect">
            <a:avLst/>
          </a:prstGeom>
          <a:solidFill>
            <a:schemeClr val="bg1"/>
          </a:solidFill>
        </p:spPr>
        <p:txBody>
          <a:bodyPr wrap="square" tIns="180000" rtlCol="0">
            <a:spAutoFit/>
          </a:bodyPr>
          <a:lstStyle/>
          <a:p>
            <a:pPr algn="ctr">
              <a:spcAft>
                <a:spcPts val="600"/>
              </a:spcAft>
            </a:pPr>
            <a:r>
              <a:rPr lang="en-IE" sz="1400" b="1" dirty="0" smtClean="0">
                <a:solidFill>
                  <a:schemeClr val="tx2"/>
                </a:solidFill>
                <a:latin typeface="+mn-lt"/>
              </a:rPr>
              <a:t>Depositor Protection</a:t>
            </a:r>
            <a:endParaRPr lang="en-IE" sz="1400" b="1" dirty="0" smtClean="0">
              <a:solidFill>
                <a:schemeClr val="tx2"/>
              </a:solidFill>
              <a:latin typeface="+mn-lt"/>
            </a:endParaRPr>
          </a:p>
          <a:p>
            <a:pPr>
              <a:spcAft>
                <a:spcPts val="600"/>
              </a:spcAft>
            </a:pPr>
            <a:r>
              <a:rPr lang="en-US" sz="1200" dirty="0">
                <a:solidFill>
                  <a:schemeClr val="tx1"/>
                </a:solidFill>
              </a:rPr>
              <a:t>M</a:t>
            </a:r>
            <a:r>
              <a:rPr lang="en-US" sz="1200" dirty="0" smtClean="0">
                <a:solidFill>
                  <a:schemeClr val="tx1"/>
                </a:solidFill>
              </a:rPr>
              <a:t>inimum </a:t>
            </a:r>
            <a:r>
              <a:rPr lang="en-US" sz="1200" dirty="0">
                <a:solidFill>
                  <a:schemeClr val="tx1"/>
                </a:solidFill>
              </a:rPr>
              <a:t>level of harmonization </a:t>
            </a:r>
            <a:r>
              <a:rPr lang="en-US" sz="1200" b="0" dirty="0">
                <a:solidFill>
                  <a:schemeClr val="tx1"/>
                </a:solidFill>
              </a:rPr>
              <a:t>between domestic deposit guarantee schemes in the </a:t>
            </a:r>
            <a:r>
              <a:rPr lang="en-US" sz="1200" b="0" dirty="0" smtClean="0">
                <a:solidFill>
                  <a:schemeClr val="tx1"/>
                </a:solidFill>
              </a:rPr>
              <a:t>EU.</a:t>
            </a:r>
          </a:p>
          <a:p>
            <a:pPr>
              <a:spcAft>
                <a:spcPts val="600"/>
              </a:spcAft>
            </a:pPr>
            <a:r>
              <a:rPr lang="en-US" sz="1200" b="0" dirty="0" smtClean="0">
                <a:solidFill>
                  <a:schemeClr val="tx1"/>
                </a:solidFill>
              </a:rPr>
              <a:t>During </a:t>
            </a:r>
            <a:r>
              <a:rPr lang="en-US" sz="1200" b="0" dirty="0">
                <a:solidFill>
                  <a:schemeClr val="tx1"/>
                </a:solidFill>
              </a:rPr>
              <a:t>the financial crisis, it proved </a:t>
            </a:r>
            <a:r>
              <a:rPr lang="en-US" sz="1200" dirty="0">
                <a:solidFill>
                  <a:schemeClr val="tx1"/>
                </a:solidFill>
              </a:rPr>
              <a:t>disruptive</a:t>
            </a:r>
            <a:r>
              <a:rPr lang="en-US" sz="1200" b="0" dirty="0">
                <a:solidFill>
                  <a:schemeClr val="tx1"/>
                </a:solidFill>
              </a:rPr>
              <a:t> for financial stability and the internal market.</a:t>
            </a:r>
          </a:p>
        </p:txBody>
      </p:sp>
      <p:cxnSp>
        <p:nvCxnSpPr>
          <p:cNvPr id="22" name="Straight Connector 21"/>
          <p:cNvCxnSpPr/>
          <p:nvPr/>
        </p:nvCxnSpPr>
        <p:spPr>
          <a:xfrm>
            <a:off x="6729423" y="3291423"/>
            <a:ext cx="185404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5190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363" y="3194050"/>
            <a:ext cx="8179274" cy="635000"/>
          </a:xfrm>
        </p:spPr>
        <p:txBody>
          <a:bodyPr/>
          <a:lstStyle/>
          <a:p>
            <a:pPr marL="0" indent="0" algn="ctr" fontAlgn="base">
              <a:spcBef>
                <a:spcPct val="0"/>
              </a:spcBef>
              <a:spcAft>
                <a:spcPts val="1200"/>
              </a:spcAft>
              <a:buClr>
                <a:srgbClr val="164194"/>
              </a:buClr>
              <a:buSzPct val="100000"/>
              <a:buNone/>
              <a:defRPr sz="1600"/>
            </a:pPr>
            <a:r>
              <a:rPr lang="en-US" altLang="en-US" sz="2400" b="1" dirty="0">
                <a:solidFill>
                  <a:srgbClr val="164194"/>
                </a:solidFill>
              </a:rPr>
              <a:t>The European response to the crisis</a:t>
            </a:r>
          </a:p>
          <a:p>
            <a:pPr marL="342900" lvl="1" indent="0">
              <a:spcAft>
                <a:spcPts val="900"/>
              </a:spcAft>
              <a:buNone/>
            </a:pPr>
            <a:endParaRPr lang="en-GB" dirty="0"/>
          </a:p>
        </p:txBody>
      </p:sp>
    </p:spTree>
    <p:extLst>
      <p:ext uri="{BB962C8B-B14F-4D97-AF65-F5344CB8AC3E}">
        <p14:creationId xmlns:p14="http://schemas.microsoft.com/office/powerpoint/2010/main" val="1571672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57" y="596423"/>
            <a:ext cx="8335654" cy="647141"/>
          </a:xfrm>
        </p:spPr>
        <p:txBody>
          <a:bodyPr/>
          <a:lstStyle/>
          <a:p>
            <a:r>
              <a:rPr lang="en-US" sz="2800" dirty="0" smtClean="0"/>
              <a:t>The EU response: the Banking Union</a:t>
            </a:r>
            <a:endParaRPr lang="en-US" sz="2800" dirty="0"/>
          </a:p>
        </p:txBody>
      </p:sp>
      <p:grpSp>
        <p:nvGrpSpPr>
          <p:cNvPr id="6" name="Group 5"/>
          <p:cNvGrpSpPr/>
          <p:nvPr/>
        </p:nvGrpSpPr>
        <p:grpSpPr>
          <a:xfrm>
            <a:off x="354057" y="1759481"/>
            <a:ext cx="7077604" cy="4212695"/>
            <a:chOff x="-484222" y="973668"/>
            <a:chExt cx="8412669" cy="5140451"/>
          </a:xfrm>
        </p:grpSpPr>
        <p:sp>
          <p:nvSpPr>
            <p:cNvPr id="3" name="Rectangle 2"/>
            <p:cNvSpPr/>
            <p:nvPr/>
          </p:nvSpPr>
          <p:spPr bwMode="auto">
            <a:xfrm>
              <a:off x="2156882" y="2201333"/>
              <a:ext cx="1310805" cy="2713574"/>
            </a:xfrm>
            <a:prstGeom prst="rect">
              <a:avLst/>
            </a:prstGeom>
            <a:solidFill>
              <a:schemeClr val="accent2"/>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bg1"/>
                  </a:solidFill>
                  <a:effectLst/>
                  <a:latin typeface="Verdana" pitchFamily="34" charset="0"/>
                </a:rPr>
                <a:t>Pillar </a:t>
              </a:r>
              <a:r>
                <a:rPr kumimoji="0" lang="en-GB" sz="1200" i="0" u="none" strike="noStrike" cap="none" normalizeH="0" baseline="0" dirty="0" smtClean="0">
                  <a:ln>
                    <a:noFill/>
                  </a:ln>
                  <a:solidFill>
                    <a:schemeClr val="bg1"/>
                  </a:solidFill>
                  <a:effectLst/>
                  <a:latin typeface="Verdana" pitchFamily="34" charset="0"/>
                </a:rPr>
                <a:t>1</a:t>
              </a:r>
              <a:endParaRPr kumimoji="0" lang="en-GB" sz="1200" i="0" u="none" strike="noStrike" cap="none" normalizeH="0" baseline="0" dirty="0" smtClean="0">
                <a:ln>
                  <a:noFill/>
                </a:ln>
                <a:solidFill>
                  <a:schemeClr val="bg1"/>
                </a:solidFill>
                <a:effectLst/>
                <a:latin typeface="Verdana" pitchFamily="34" charset="0"/>
              </a:endParaRPr>
            </a:p>
            <a:p>
              <a:pPr marL="3175" marR="0" indent="0" algn="ctr" defTabSz="914400" rtl="0" eaLnBrk="1" fontAlgn="base" latinLnBrk="0" hangingPunct="1">
                <a:lnSpc>
                  <a:spcPct val="100000"/>
                </a:lnSpc>
                <a:spcBef>
                  <a:spcPct val="0"/>
                </a:spcBef>
                <a:spcAft>
                  <a:spcPct val="0"/>
                </a:spcAft>
                <a:buClrTx/>
                <a:buSzTx/>
                <a:buFontTx/>
                <a:buNone/>
                <a:tabLst/>
              </a:pPr>
              <a:endParaRPr lang="en-GB" sz="1200" b="0" dirty="0" smtClean="0">
                <a:solidFill>
                  <a:schemeClr val="bg1"/>
                </a:solidFill>
              </a:endParaRPr>
            </a:p>
            <a:p>
              <a:pPr marL="3175" marR="0" indent="0" algn="ctr" defTabSz="914400" rtl="0" eaLnBrk="1" fontAlgn="base" latinLnBrk="0" hangingPunct="1">
                <a:lnSpc>
                  <a:spcPct val="100000"/>
                </a:lnSpc>
                <a:spcBef>
                  <a:spcPct val="0"/>
                </a:spcBef>
                <a:spcAft>
                  <a:spcPct val="0"/>
                </a:spcAft>
                <a:buClrTx/>
                <a:buSzTx/>
                <a:buFontTx/>
                <a:buNone/>
                <a:tabLst/>
              </a:pPr>
              <a:r>
                <a:rPr lang="en-GB" sz="1200" b="0" dirty="0" smtClean="0">
                  <a:solidFill>
                    <a:schemeClr val="bg1"/>
                  </a:solidFill>
                </a:rPr>
                <a:t>2013 </a:t>
              </a:r>
              <a:endParaRPr lang="en-GB" sz="1200" b="0" dirty="0" smtClean="0">
                <a:solidFill>
                  <a:schemeClr val="bg1"/>
                </a:solidFill>
              </a:endParaRPr>
            </a:p>
            <a:p>
              <a:pPr marL="3175" marR="0" indent="0" algn="ctr" defTabSz="914400" rtl="0" eaLnBrk="1" fontAlgn="base" latinLnBrk="0" hangingPunct="1">
                <a:lnSpc>
                  <a:spcPct val="100000"/>
                </a:lnSpc>
                <a:spcBef>
                  <a:spcPct val="0"/>
                </a:spcBef>
                <a:spcAft>
                  <a:spcPct val="0"/>
                </a:spcAft>
                <a:buClrTx/>
                <a:buSzTx/>
                <a:buFontTx/>
                <a:buNone/>
                <a:tabLst/>
              </a:pPr>
              <a:endParaRPr lang="en-GB" sz="1200" b="0" dirty="0" smtClean="0">
                <a:solidFill>
                  <a:schemeClr val="bg1"/>
                </a:solidFill>
              </a:endParaRPr>
            </a:p>
            <a:p>
              <a:pPr marL="3175" marR="0" indent="0" algn="ctr" defTabSz="914400" rtl="0" eaLnBrk="1" fontAlgn="base" latinLnBrk="0" hangingPunct="1">
                <a:lnSpc>
                  <a:spcPct val="100000"/>
                </a:lnSpc>
                <a:spcBef>
                  <a:spcPct val="0"/>
                </a:spcBef>
                <a:spcAft>
                  <a:spcPct val="0"/>
                </a:spcAft>
                <a:buClrTx/>
                <a:buSzTx/>
                <a:buFontTx/>
                <a:buNone/>
                <a:tabLst/>
              </a:pPr>
              <a:r>
                <a:rPr lang="en-GB" sz="1200" b="0" dirty="0" smtClean="0">
                  <a:solidFill>
                    <a:schemeClr val="bg1"/>
                  </a:solidFill>
                </a:rPr>
                <a:t>Single Supervisory Mechanism </a:t>
              </a:r>
            </a:p>
            <a:p>
              <a:pPr marL="3175" marR="0" indent="0" algn="ctr" defTabSz="914400" rtl="0" eaLnBrk="1" fontAlgn="base" latinLnBrk="0" hangingPunct="1">
                <a:lnSpc>
                  <a:spcPct val="100000"/>
                </a:lnSpc>
                <a:spcBef>
                  <a:spcPct val="0"/>
                </a:spcBef>
                <a:spcAft>
                  <a:spcPct val="0"/>
                </a:spcAft>
                <a:buClrTx/>
                <a:buSzTx/>
                <a:buFontTx/>
                <a:buNone/>
                <a:tabLst/>
              </a:pPr>
              <a:r>
                <a:rPr lang="en-GB" sz="1200" b="0" dirty="0" smtClean="0">
                  <a:solidFill>
                    <a:schemeClr val="bg1"/>
                  </a:solidFill>
                </a:rPr>
                <a:t>(SSM)</a:t>
              </a:r>
            </a:p>
            <a:p>
              <a:pPr marL="3175" marR="0" indent="0" algn="ctr"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bg1"/>
                </a:solidFill>
                <a:effectLst/>
                <a:latin typeface="Verdana" pitchFamily="34" charset="0"/>
              </a:endParaRPr>
            </a:p>
            <a:p>
              <a:pPr marL="3175" marR="0" indent="0" algn="ctr" defTabSz="914400" rtl="0" eaLnBrk="1" fontAlgn="base" latinLnBrk="0" hangingPunct="1">
                <a:lnSpc>
                  <a:spcPct val="100000"/>
                </a:lnSpc>
                <a:spcBef>
                  <a:spcPct val="0"/>
                </a:spcBef>
                <a:spcAft>
                  <a:spcPct val="0"/>
                </a:spcAft>
                <a:buClrTx/>
                <a:buSzTx/>
                <a:buFontTx/>
                <a:buNone/>
                <a:tabLst/>
              </a:pPr>
              <a:r>
                <a:rPr lang="en-GB" sz="1200" b="0" dirty="0" smtClean="0">
                  <a:solidFill>
                    <a:schemeClr val="bg1"/>
                  </a:solidFill>
                </a:rPr>
                <a:t>ECB + </a:t>
              </a:r>
              <a:r>
                <a:rPr lang="en-GB" sz="1200" b="0" dirty="0" smtClean="0">
                  <a:solidFill>
                    <a:schemeClr val="bg1"/>
                  </a:solidFill>
                </a:rPr>
                <a:t>NCAs</a:t>
              </a:r>
              <a:endParaRPr kumimoji="0" lang="en-GB" sz="1200" b="0" i="0" u="none" strike="noStrike" cap="none" normalizeH="0" baseline="0" dirty="0" smtClean="0">
                <a:ln>
                  <a:noFill/>
                </a:ln>
                <a:solidFill>
                  <a:schemeClr val="bg1"/>
                </a:solidFill>
                <a:effectLst/>
              </a:endParaRPr>
            </a:p>
          </p:txBody>
        </p:sp>
        <p:sp>
          <p:nvSpPr>
            <p:cNvPr id="5" name="Rectangle 4"/>
            <p:cNvSpPr/>
            <p:nvPr/>
          </p:nvSpPr>
          <p:spPr bwMode="auto">
            <a:xfrm>
              <a:off x="3970865" y="2201334"/>
              <a:ext cx="1317051" cy="2713572"/>
            </a:xfrm>
            <a:prstGeom prst="rect">
              <a:avLst/>
            </a:prstGeom>
            <a:solidFill>
              <a:schemeClr val="accent2"/>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chemeClr val="bg1"/>
                  </a:solidFill>
                  <a:effectLst/>
                  <a:latin typeface="Verdana" pitchFamily="34" charset="0"/>
                </a:rPr>
                <a:t>Pillar 2</a:t>
              </a:r>
            </a:p>
            <a:p>
              <a:pPr marL="3175" marR="0" indent="0" algn="ctr" defTabSz="914400" rtl="0" eaLnBrk="1" fontAlgn="base" latinLnBrk="0" hangingPunct="1">
                <a:lnSpc>
                  <a:spcPct val="100000"/>
                </a:lnSpc>
                <a:spcBef>
                  <a:spcPct val="0"/>
                </a:spcBef>
                <a:spcAft>
                  <a:spcPct val="0"/>
                </a:spcAft>
                <a:buClrTx/>
                <a:buSzTx/>
                <a:buFontTx/>
                <a:buNone/>
                <a:tabLst/>
              </a:pPr>
              <a:endParaRPr lang="en-GB" sz="1200" b="0" dirty="0">
                <a:solidFill>
                  <a:schemeClr val="bg1"/>
                </a:solidFill>
              </a:endParaRPr>
            </a:p>
            <a:p>
              <a:pPr marL="3175"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bg1"/>
                  </a:solidFill>
                  <a:effectLst/>
                  <a:latin typeface="Verdana" pitchFamily="34" charset="0"/>
                </a:rPr>
                <a:t>2014</a:t>
              </a:r>
            </a:p>
            <a:p>
              <a:pPr marL="3175" marR="0" indent="0" algn="ctr" defTabSz="914400" rtl="0" eaLnBrk="1" fontAlgn="base" latinLnBrk="0" hangingPunct="1">
                <a:lnSpc>
                  <a:spcPct val="100000"/>
                </a:lnSpc>
                <a:spcBef>
                  <a:spcPct val="0"/>
                </a:spcBef>
                <a:spcAft>
                  <a:spcPct val="0"/>
                </a:spcAft>
                <a:buClrTx/>
                <a:buSzTx/>
                <a:buFontTx/>
                <a:buNone/>
                <a:tabLst/>
              </a:pPr>
              <a:endParaRPr lang="en-GB" sz="1200" b="0" dirty="0">
                <a:solidFill>
                  <a:schemeClr val="bg1"/>
                </a:solidFill>
              </a:endParaRPr>
            </a:p>
            <a:p>
              <a:pPr marL="3175"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bg1"/>
                  </a:solidFill>
                  <a:effectLst/>
                  <a:latin typeface="Verdana" pitchFamily="34" charset="0"/>
                </a:rPr>
                <a:t>Single Resolution Mechanism </a:t>
              </a:r>
            </a:p>
            <a:p>
              <a:pPr marL="3175" marR="0" indent="0" algn="ctr" defTabSz="914400" rtl="0" eaLnBrk="1" fontAlgn="base" latinLnBrk="0" hangingPunct="1">
                <a:lnSpc>
                  <a:spcPct val="100000"/>
                </a:lnSpc>
                <a:spcBef>
                  <a:spcPct val="0"/>
                </a:spcBef>
                <a:spcAft>
                  <a:spcPct val="0"/>
                </a:spcAft>
                <a:buClrTx/>
                <a:buSzTx/>
                <a:buFontTx/>
                <a:buNone/>
                <a:tabLst/>
              </a:pPr>
              <a:r>
                <a:rPr lang="en-GB" sz="1200" b="0" dirty="0" smtClean="0">
                  <a:solidFill>
                    <a:schemeClr val="bg1"/>
                  </a:solidFill>
                </a:rPr>
                <a:t>(SRM)</a:t>
              </a:r>
            </a:p>
            <a:p>
              <a:pPr marL="3175" marR="0" indent="0" algn="ctr"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bg1"/>
                </a:solidFill>
                <a:effectLst/>
                <a:latin typeface="Verdana" pitchFamily="34" charset="0"/>
              </a:endParaRPr>
            </a:p>
            <a:p>
              <a:pPr marL="3175" marR="0" indent="0" algn="ctr" defTabSz="914400" rtl="0" eaLnBrk="1" fontAlgn="base" latinLnBrk="0" hangingPunct="1">
                <a:lnSpc>
                  <a:spcPct val="100000"/>
                </a:lnSpc>
                <a:spcBef>
                  <a:spcPct val="0"/>
                </a:spcBef>
                <a:spcAft>
                  <a:spcPct val="0"/>
                </a:spcAft>
                <a:buClrTx/>
                <a:buSzTx/>
                <a:buFontTx/>
                <a:buNone/>
                <a:tabLst/>
              </a:pPr>
              <a:r>
                <a:rPr lang="en-GB" sz="1200" b="0" dirty="0" smtClean="0">
                  <a:solidFill>
                    <a:schemeClr val="bg1"/>
                  </a:solidFill>
                </a:rPr>
                <a:t>SRB + NRAs</a:t>
              </a:r>
              <a:endParaRPr kumimoji="0" lang="en-GB" sz="1200" b="0" i="0" u="none" strike="noStrike" cap="none" normalizeH="0" baseline="0" dirty="0" smtClean="0">
                <a:ln>
                  <a:noFill/>
                </a:ln>
                <a:solidFill>
                  <a:schemeClr val="bg1"/>
                </a:solidFill>
                <a:effectLst/>
              </a:endParaRPr>
            </a:p>
          </p:txBody>
        </p:sp>
        <p:sp>
          <p:nvSpPr>
            <p:cNvPr id="11" name="Rectangle 10"/>
            <p:cNvSpPr/>
            <p:nvPr/>
          </p:nvSpPr>
          <p:spPr bwMode="auto">
            <a:xfrm>
              <a:off x="5784850" y="2205563"/>
              <a:ext cx="1202268" cy="2713573"/>
            </a:xfrm>
            <a:prstGeom prst="rect">
              <a:avLst/>
            </a:prstGeom>
            <a:solidFill>
              <a:schemeClr val="accent2">
                <a:lumMod val="20000"/>
                <a:lumOff val="80000"/>
              </a:schemeClr>
            </a:solidFill>
            <a:ln w="12700">
              <a:solidFill>
                <a:schemeClr val="tx1"/>
              </a:solidFill>
              <a:prstDash val="dash"/>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smtClean="0">
                  <a:ln>
                    <a:noFill/>
                  </a:ln>
                  <a:solidFill>
                    <a:srgbClr val="0F5494"/>
                  </a:solidFill>
                  <a:effectLst/>
                  <a:latin typeface="Verdana" pitchFamily="34" charset="0"/>
                </a:rPr>
                <a:t>Pillar 3</a:t>
              </a:r>
            </a:p>
            <a:p>
              <a:pPr marL="3175" marR="0" indent="0" algn="ctr" defTabSz="914400" rtl="0" eaLnBrk="1" fontAlgn="base" latinLnBrk="0" hangingPunct="1">
                <a:lnSpc>
                  <a:spcPct val="100000"/>
                </a:lnSpc>
                <a:spcBef>
                  <a:spcPct val="0"/>
                </a:spcBef>
                <a:spcAft>
                  <a:spcPct val="0"/>
                </a:spcAft>
                <a:buClrTx/>
                <a:buSzTx/>
                <a:buFontTx/>
                <a:buNone/>
                <a:tabLst/>
              </a:pPr>
              <a:endParaRPr lang="en-GB" sz="1200" dirty="0">
                <a:solidFill>
                  <a:srgbClr val="0F5494"/>
                </a:solidFill>
              </a:endParaRPr>
            </a:p>
            <a:p>
              <a:pPr marL="3175"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F5494"/>
                  </a:solidFill>
                  <a:effectLst/>
                </a:rPr>
                <a:t>European Deposit Insurance</a:t>
              </a:r>
              <a:r>
                <a:rPr kumimoji="0" lang="en-GB" sz="1200" b="0" i="0" u="none" strike="noStrike" cap="none" normalizeH="0" dirty="0" smtClean="0">
                  <a:ln>
                    <a:noFill/>
                  </a:ln>
                  <a:solidFill>
                    <a:srgbClr val="0F5494"/>
                  </a:solidFill>
                  <a:effectLst/>
                </a:rPr>
                <a:t> </a:t>
              </a:r>
            </a:p>
            <a:p>
              <a:pPr marL="3175" marR="0" indent="0" algn="ctr" defTabSz="914400" rtl="0" eaLnBrk="1" fontAlgn="base" latinLnBrk="0" hangingPunct="1">
                <a:lnSpc>
                  <a:spcPct val="100000"/>
                </a:lnSpc>
                <a:spcBef>
                  <a:spcPct val="0"/>
                </a:spcBef>
                <a:spcAft>
                  <a:spcPct val="0"/>
                </a:spcAft>
                <a:buClrTx/>
                <a:buSzTx/>
                <a:buFontTx/>
                <a:buNone/>
                <a:tabLst/>
              </a:pPr>
              <a:r>
                <a:rPr lang="en-GB" sz="1200" b="0" baseline="0" dirty="0" smtClean="0">
                  <a:solidFill>
                    <a:srgbClr val="0F5494"/>
                  </a:solidFill>
                </a:rPr>
                <a:t>Scheme</a:t>
              </a:r>
              <a:r>
                <a:rPr lang="en-GB" sz="1200" b="0" dirty="0" smtClean="0">
                  <a:solidFill>
                    <a:srgbClr val="0F5494"/>
                  </a:solidFill>
                </a:rPr>
                <a:t> </a:t>
              </a:r>
            </a:p>
            <a:p>
              <a:pPr marL="3175"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F5494"/>
                  </a:solidFill>
                  <a:effectLst/>
                </a:rPr>
                <a:t>(EDIS)</a:t>
              </a:r>
            </a:p>
          </p:txBody>
        </p:sp>
        <p:sp>
          <p:nvSpPr>
            <p:cNvPr id="12" name="Rectangle 11"/>
            <p:cNvSpPr/>
            <p:nvPr/>
          </p:nvSpPr>
          <p:spPr bwMode="auto">
            <a:xfrm>
              <a:off x="1462617" y="5008037"/>
              <a:ext cx="6218767" cy="173563"/>
            </a:xfrm>
            <a:prstGeom prst="rect">
              <a:avLst/>
            </a:prstGeom>
            <a:solidFill>
              <a:schemeClr val="accent2"/>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3" name="Rectangle 12"/>
            <p:cNvSpPr/>
            <p:nvPr/>
          </p:nvSpPr>
          <p:spPr bwMode="auto">
            <a:xfrm>
              <a:off x="1717675" y="1989666"/>
              <a:ext cx="5708651" cy="135471"/>
            </a:xfrm>
            <a:prstGeom prst="rect">
              <a:avLst/>
            </a:prstGeom>
            <a:solidFill>
              <a:schemeClr val="accent2"/>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5" name="Isosceles Triangle 14"/>
            <p:cNvSpPr/>
            <p:nvPr/>
          </p:nvSpPr>
          <p:spPr bwMode="auto">
            <a:xfrm>
              <a:off x="1717675" y="973668"/>
              <a:ext cx="5708652" cy="952492"/>
            </a:xfrm>
            <a:prstGeom prst="triangle">
              <a:avLst/>
            </a:prstGeom>
            <a:solidFill>
              <a:schemeClr val="accent2"/>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7" name="TextBox 16"/>
            <p:cNvSpPr txBox="1"/>
            <p:nvPr/>
          </p:nvSpPr>
          <p:spPr>
            <a:xfrm>
              <a:off x="-477702" y="3059522"/>
              <a:ext cx="1706032" cy="544316"/>
            </a:xfrm>
            <a:prstGeom prst="rect">
              <a:avLst/>
            </a:prstGeom>
            <a:noFill/>
          </p:spPr>
          <p:txBody>
            <a:bodyPr wrap="square" rtlCol="0">
              <a:spAutoFit/>
            </a:bodyPr>
            <a:lstStyle/>
            <a:p>
              <a:pPr algn="ctr">
                <a:lnSpc>
                  <a:spcPct val="110000"/>
                </a:lnSpc>
              </a:pPr>
              <a:r>
                <a:rPr lang="en-GB" sz="1400" dirty="0" smtClean="0">
                  <a:solidFill>
                    <a:srgbClr val="164194"/>
                  </a:solidFill>
                </a:rPr>
                <a:t>Banking Union</a:t>
              </a:r>
            </a:p>
            <a:p>
              <a:pPr algn="ctr">
                <a:lnSpc>
                  <a:spcPct val="110000"/>
                </a:lnSpc>
              </a:pPr>
              <a:r>
                <a:rPr lang="en-GB" sz="1400" dirty="0" smtClean="0">
                  <a:solidFill>
                    <a:srgbClr val="164194"/>
                  </a:solidFill>
                </a:rPr>
                <a:t>EU 19</a:t>
              </a:r>
            </a:p>
          </p:txBody>
        </p:sp>
        <p:sp>
          <p:nvSpPr>
            <p:cNvPr id="18" name="TextBox 17"/>
            <p:cNvSpPr txBox="1"/>
            <p:nvPr/>
          </p:nvSpPr>
          <p:spPr>
            <a:xfrm>
              <a:off x="-484222" y="5245104"/>
              <a:ext cx="1706032" cy="781304"/>
            </a:xfrm>
            <a:prstGeom prst="rect">
              <a:avLst/>
            </a:prstGeom>
            <a:noFill/>
          </p:spPr>
          <p:txBody>
            <a:bodyPr wrap="square" rtlCol="0">
              <a:spAutoFit/>
            </a:bodyPr>
            <a:lstStyle/>
            <a:p>
              <a:pPr algn="ctr">
                <a:lnSpc>
                  <a:spcPct val="110000"/>
                </a:lnSpc>
              </a:pPr>
              <a:r>
                <a:rPr lang="en-GB" sz="1400" dirty="0" smtClean="0">
                  <a:solidFill>
                    <a:srgbClr val="164194"/>
                  </a:solidFill>
                </a:rPr>
                <a:t>Single Rulebook </a:t>
              </a:r>
            </a:p>
            <a:p>
              <a:pPr algn="ctr">
                <a:lnSpc>
                  <a:spcPct val="110000"/>
                </a:lnSpc>
              </a:pPr>
              <a:r>
                <a:rPr lang="en-GB" sz="1400" dirty="0" smtClean="0">
                  <a:solidFill>
                    <a:srgbClr val="164194"/>
                  </a:solidFill>
                </a:rPr>
                <a:t>EU 28</a:t>
              </a:r>
            </a:p>
          </p:txBody>
        </p:sp>
        <p:sp>
          <p:nvSpPr>
            <p:cNvPr id="19" name="Rectangle 18"/>
            <p:cNvSpPr/>
            <p:nvPr/>
          </p:nvSpPr>
          <p:spPr bwMode="auto">
            <a:xfrm>
              <a:off x="1215554" y="5229356"/>
              <a:ext cx="2252133" cy="884763"/>
            </a:xfrm>
            <a:prstGeom prst="rect">
              <a:avLst/>
            </a:prstGeom>
            <a:solidFill>
              <a:schemeClr val="accent2"/>
            </a:solidFill>
            <a:ln w="12700">
              <a:solidFill>
                <a:schemeClr val="bg1"/>
              </a:solid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bg1"/>
                  </a:solidFill>
                  <a:effectLst/>
                  <a:latin typeface="Verdana" pitchFamily="34" charset="0"/>
                </a:rPr>
                <a:t>CRD/CRR</a:t>
              </a:r>
            </a:p>
          </p:txBody>
        </p:sp>
        <p:sp>
          <p:nvSpPr>
            <p:cNvPr id="20" name="Rectangle 19"/>
            <p:cNvSpPr/>
            <p:nvPr/>
          </p:nvSpPr>
          <p:spPr bwMode="auto">
            <a:xfrm>
              <a:off x="3467687" y="5229353"/>
              <a:ext cx="2252133" cy="884763"/>
            </a:xfrm>
            <a:prstGeom prst="rect">
              <a:avLst/>
            </a:prstGeom>
            <a:solidFill>
              <a:schemeClr val="accent2"/>
            </a:solidFill>
            <a:ln w="12700">
              <a:solidFill>
                <a:schemeClr val="bg1"/>
              </a:solid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bg1"/>
                  </a:solidFill>
                  <a:effectLst/>
                  <a:latin typeface="Verdana" pitchFamily="34" charset="0"/>
                </a:rPr>
                <a:t>BRRD</a:t>
              </a:r>
            </a:p>
          </p:txBody>
        </p:sp>
        <p:sp>
          <p:nvSpPr>
            <p:cNvPr id="21" name="Rectangle 20"/>
            <p:cNvSpPr/>
            <p:nvPr/>
          </p:nvSpPr>
          <p:spPr bwMode="auto">
            <a:xfrm>
              <a:off x="5719820" y="5229353"/>
              <a:ext cx="2208627" cy="884763"/>
            </a:xfrm>
            <a:prstGeom prst="rect">
              <a:avLst/>
            </a:prstGeom>
            <a:solidFill>
              <a:schemeClr val="accent2"/>
            </a:solidFill>
            <a:ln w="12700">
              <a:solidFill>
                <a:schemeClr val="bg1"/>
              </a:solid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bg1"/>
                  </a:solidFill>
                  <a:effectLst/>
                  <a:latin typeface="Verdana" pitchFamily="34" charset="0"/>
                </a:rPr>
                <a:t>DGSD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5609" y="1248205"/>
              <a:ext cx="754462" cy="502060"/>
            </a:xfrm>
            <a:prstGeom prst="rect">
              <a:avLst/>
            </a:prstGeom>
          </p:spPr>
        </p:pic>
      </p:grpSp>
    </p:spTree>
    <p:extLst>
      <p:ext uri="{BB962C8B-B14F-4D97-AF65-F5344CB8AC3E}">
        <p14:creationId xmlns:p14="http://schemas.microsoft.com/office/powerpoint/2010/main" val="458682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28650" y="4830903"/>
            <a:ext cx="7986092" cy="333716"/>
          </a:xfrm>
          <a:prstGeom prst="rect">
            <a:avLst/>
          </a:prstGeom>
          <a:solidFill>
            <a:schemeClr val="bg2"/>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5" name="Rectangle 4"/>
          <p:cNvSpPr/>
          <p:nvPr/>
        </p:nvSpPr>
        <p:spPr bwMode="auto">
          <a:xfrm>
            <a:off x="628650" y="3629719"/>
            <a:ext cx="7986092" cy="333716"/>
          </a:xfrm>
          <a:prstGeom prst="rect">
            <a:avLst/>
          </a:prstGeom>
          <a:solidFill>
            <a:schemeClr val="bg2"/>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4" name="Rectangle 3"/>
          <p:cNvSpPr/>
          <p:nvPr/>
        </p:nvSpPr>
        <p:spPr bwMode="auto">
          <a:xfrm>
            <a:off x="628650" y="2428535"/>
            <a:ext cx="7986092" cy="333716"/>
          </a:xfrm>
          <a:prstGeom prst="rect">
            <a:avLst/>
          </a:prstGeom>
          <a:solidFill>
            <a:schemeClr val="bg2"/>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3" name="Content Placeholder 2"/>
          <p:cNvSpPr>
            <a:spLocks noGrp="1"/>
          </p:cNvSpPr>
          <p:nvPr>
            <p:ph idx="1"/>
          </p:nvPr>
        </p:nvSpPr>
        <p:spPr>
          <a:xfrm>
            <a:off x="628650" y="1505068"/>
            <a:ext cx="8179274" cy="4583017"/>
          </a:xfrm>
        </p:spPr>
        <p:txBody>
          <a:bodyPr/>
          <a:lstStyle/>
          <a:p>
            <a:pPr>
              <a:spcAft>
                <a:spcPts val="600"/>
              </a:spcAft>
            </a:pPr>
            <a:r>
              <a:rPr lang="en-US" altLang="en-US" sz="1400" dirty="0">
                <a:solidFill>
                  <a:srgbClr val="164194"/>
                </a:solidFill>
              </a:rPr>
              <a:t>This </a:t>
            </a:r>
            <a:r>
              <a:rPr lang="en-US" altLang="en-US" sz="1400" dirty="0">
                <a:solidFill>
                  <a:srgbClr val="164194"/>
                </a:solidFill>
              </a:rPr>
              <a:t>single rulebook is the </a:t>
            </a:r>
            <a:r>
              <a:rPr lang="en-US" altLang="en-US" sz="1400" b="1" dirty="0">
                <a:solidFill>
                  <a:srgbClr val="164194"/>
                </a:solidFill>
              </a:rPr>
              <a:t>foundation</a:t>
            </a:r>
            <a:r>
              <a:rPr lang="en-US" altLang="en-US" sz="1400" dirty="0">
                <a:solidFill>
                  <a:srgbClr val="164194"/>
                </a:solidFill>
              </a:rPr>
              <a:t> for the banking union</a:t>
            </a:r>
            <a:r>
              <a:rPr lang="en-US" altLang="en-US" sz="1400" dirty="0" smtClean="0">
                <a:solidFill>
                  <a:srgbClr val="164194"/>
                </a:solidFill>
              </a:rPr>
              <a:t>.</a:t>
            </a:r>
            <a:endParaRPr lang="en-US" altLang="en-US" sz="1600" kern="0" dirty="0">
              <a:cs typeface="Arial" panose="020B0604020202020204" pitchFamily="34" charset="0"/>
            </a:endParaRPr>
          </a:p>
          <a:p>
            <a:r>
              <a:rPr lang="en-US" sz="1400" dirty="0" smtClean="0">
                <a:solidFill>
                  <a:srgbClr val="164194"/>
                </a:solidFill>
              </a:rPr>
              <a:t>It forms the </a:t>
            </a:r>
            <a:r>
              <a:rPr lang="en-US" sz="1400" b="1" dirty="0" smtClean="0">
                <a:solidFill>
                  <a:srgbClr val="164194"/>
                </a:solidFill>
              </a:rPr>
              <a:t>harmonized prudential rules </a:t>
            </a:r>
            <a:r>
              <a:rPr lang="en-US" sz="1400" dirty="0">
                <a:solidFill>
                  <a:srgbClr val="164194"/>
                </a:solidFill>
              </a:rPr>
              <a:t>that all financial institutions in the EU must comply with and on which </a:t>
            </a:r>
            <a:r>
              <a:rPr lang="en-US" sz="1400" dirty="0" smtClean="0">
                <a:solidFill>
                  <a:srgbClr val="164194"/>
                </a:solidFill>
              </a:rPr>
              <a:t>Banking Union depends. It includes:</a:t>
            </a:r>
            <a:endParaRPr lang="en-US" sz="1400" dirty="0">
              <a:solidFill>
                <a:srgbClr val="164194"/>
              </a:solidFill>
            </a:endParaRPr>
          </a:p>
          <a:p>
            <a:pPr marL="0" indent="0" algn="ctr">
              <a:buNone/>
            </a:pPr>
            <a:r>
              <a:rPr lang="en-US" sz="1400" b="1" dirty="0" smtClean="0">
                <a:solidFill>
                  <a:srgbClr val="164194"/>
                </a:solidFill>
              </a:rPr>
              <a:t>CRD IV / CRR</a:t>
            </a:r>
            <a:r>
              <a:rPr lang="en-US" sz="1400" dirty="0" smtClean="0">
                <a:solidFill>
                  <a:srgbClr val="164194"/>
                </a:solidFill>
              </a:rPr>
              <a:t> </a:t>
            </a:r>
          </a:p>
          <a:p>
            <a:r>
              <a:rPr lang="en-US" sz="1400" dirty="0" smtClean="0">
                <a:solidFill>
                  <a:srgbClr val="164194"/>
                </a:solidFill>
              </a:rPr>
              <a:t>Requires banks to </a:t>
            </a:r>
            <a:r>
              <a:rPr lang="en-US" sz="1400" b="1" dirty="0">
                <a:solidFill>
                  <a:srgbClr val="164194"/>
                </a:solidFill>
              </a:rPr>
              <a:t>keep sufficient liquidity and capital reserves</a:t>
            </a:r>
            <a:r>
              <a:rPr lang="en-US" sz="1400" dirty="0">
                <a:solidFill>
                  <a:srgbClr val="164194"/>
                </a:solidFill>
              </a:rPr>
              <a:t>. </a:t>
            </a:r>
            <a:r>
              <a:rPr lang="en-US" sz="1400" dirty="0" smtClean="0">
                <a:solidFill>
                  <a:srgbClr val="164194"/>
                </a:solidFill>
              </a:rPr>
              <a:t>The</a:t>
            </a:r>
            <a:r>
              <a:rPr lang="en-US" sz="1400" dirty="0">
                <a:solidFill>
                  <a:srgbClr val="164194"/>
                </a:solidFill>
              </a:rPr>
              <a:t> goal of these rules is to strengthen the resilience of the EU banking sector so that it can better absorb economic shocks, while ensuring that banks continue to finance economic activity and growth. </a:t>
            </a:r>
          </a:p>
          <a:p>
            <a:pPr marL="0" indent="0" algn="ctr">
              <a:spcAft>
                <a:spcPts val="600"/>
              </a:spcAft>
              <a:buNone/>
            </a:pPr>
            <a:r>
              <a:rPr lang="en-US" sz="1400" b="1" dirty="0" smtClean="0">
                <a:solidFill>
                  <a:srgbClr val="164194"/>
                </a:solidFill>
              </a:rPr>
              <a:t>BRRD </a:t>
            </a:r>
          </a:p>
          <a:p>
            <a:pPr>
              <a:spcAft>
                <a:spcPts val="600"/>
              </a:spcAft>
            </a:pPr>
            <a:r>
              <a:rPr lang="en-US" sz="1400" dirty="0">
                <a:solidFill>
                  <a:srgbClr val="164194"/>
                </a:solidFill>
              </a:rPr>
              <a:t>S</a:t>
            </a:r>
            <a:r>
              <a:rPr lang="en-US" sz="1400" dirty="0" smtClean="0">
                <a:solidFill>
                  <a:srgbClr val="164194"/>
                </a:solidFill>
              </a:rPr>
              <a:t>ets the rules for managing failing banks. </a:t>
            </a:r>
          </a:p>
          <a:p>
            <a:pPr>
              <a:spcAft>
                <a:spcPts val="600"/>
              </a:spcAft>
            </a:pPr>
            <a:r>
              <a:rPr lang="en-US" sz="1400" dirty="0" smtClean="0">
                <a:solidFill>
                  <a:srgbClr val="164194"/>
                </a:solidFill>
              </a:rPr>
              <a:t>Addresses the “too big </a:t>
            </a:r>
            <a:r>
              <a:rPr lang="en-US" sz="1400" dirty="0">
                <a:solidFill>
                  <a:srgbClr val="164194"/>
                </a:solidFill>
              </a:rPr>
              <a:t>to fail”. </a:t>
            </a:r>
            <a:endParaRPr lang="en-US" sz="1400" dirty="0" smtClean="0">
              <a:solidFill>
                <a:srgbClr val="164194"/>
              </a:solidFill>
            </a:endParaRPr>
          </a:p>
          <a:p>
            <a:pPr>
              <a:spcAft>
                <a:spcPts val="1200"/>
              </a:spcAft>
            </a:pPr>
            <a:r>
              <a:rPr lang="en-US" sz="1400" dirty="0" smtClean="0">
                <a:solidFill>
                  <a:srgbClr val="164194"/>
                </a:solidFill>
              </a:rPr>
              <a:t>Resolution </a:t>
            </a:r>
            <a:r>
              <a:rPr lang="en-US" sz="1400" dirty="0">
                <a:solidFill>
                  <a:srgbClr val="164194"/>
                </a:solidFill>
              </a:rPr>
              <a:t>framework to avoid that taxpayers are liable to bail out troubled institutions.</a:t>
            </a:r>
            <a:endParaRPr lang="en-US" sz="1400" dirty="0" smtClean="0">
              <a:solidFill>
                <a:srgbClr val="164194"/>
              </a:solidFill>
            </a:endParaRPr>
          </a:p>
          <a:p>
            <a:pPr marL="0" indent="0" algn="ctr">
              <a:spcAft>
                <a:spcPts val="600"/>
              </a:spcAft>
              <a:buNone/>
            </a:pPr>
            <a:r>
              <a:rPr lang="en-US" sz="1400" b="1" dirty="0" smtClean="0">
                <a:solidFill>
                  <a:srgbClr val="164194"/>
                </a:solidFill>
              </a:rPr>
              <a:t>DGSD</a:t>
            </a:r>
            <a:r>
              <a:rPr lang="en-US" sz="1400" dirty="0" smtClean="0">
                <a:solidFill>
                  <a:srgbClr val="164194"/>
                </a:solidFill>
              </a:rPr>
              <a:t> </a:t>
            </a:r>
          </a:p>
          <a:p>
            <a:pPr>
              <a:spcAft>
                <a:spcPts val="600"/>
              </a:spcAft>
            </a:pPr>
            <a:r>
              <a:rPr lang="en-US" sz="1400" dirty="0" smtClean="0">
                <a:solidFill>
                  <a:srgbClr val="164194"/>
                </a:solidFill>
              </a:rPr>
              <a:t>Protects depositors </a:t>
            </a:r>
            <a:r>
              <a:rPr lang="en-US" sz="1400" dirty="0">
                <a:solidFill>
                  <a:srgbClr val="164194"/>
                </a:solidFill>
              </a:rPr>
              <a:t>in a harmonized way. </a:t>
            </a:r>
            <a:r>
              <a:rPr lang="en-US" sz="1400" dirty="0" smtClean="0">
                <a:solidFill>
                  <a:srgbClr val="164194"/>
                </a:solidFill>
              </a:rPr>
              <a:t>Deposits below EUR 100.000 are guaranteed by a mandatory insurance scheme founded by private money from the banking sector. </a:t>
            </a:r>
            <a:endParaRPr lang="en-US" sz="1400" dirty="0">
              <a:solidFill>
                <a:srgbClr val="164194"/>
              </a:solidFill>
            </a:endParaRPr>
          </a:p>
          <a:p>
            <a:pPr>
              <a:spcAft>
                <a:spcPts val="600"/>
              </a:spcAft>
            </a:pPr>
            <a:endParaRPr lang="en-US" sz="1400" dirty="0" smtClean="0">
              <a:solidFill>
                <a:srgbClr val="164194"/>
              </a:solidFill>
            </a:endParaRPr>
          </a:p>
          <a:p>
            <a:pPr>
              <a:spcAft>
                <a:spcPts val="600"/>
              </a:spcAft>
            </a:pPr>
            <a:endParaRPr lang="en-US" altLang="en-US" sz="1400" dirty="0">
              <a:solidFill>
                <a:srgbClr val="164194"/>
              </a:solidFill>
            </a:endParaRPr>
          </a:p>
        </p:txBody>
      </p:sp>
      <p:sp>
        <p:nvSpPr>
          <p:cNvPr id="2" name="Title 1"/>
          <p:cNvSpPr>
            <a:spLocks noGrp="1"/>
          </p:cNvSpPr>
          <p:nvPr>
            <p:ph type="title"/>
          </p:nvPr>
        </p:nvSpPr>
        <p:spPr/>
        <p:txBody>
          <a:bodyPr/>
          <a:lstStyle/>
          <a:p>
            <a:r>
              <a:rPr lang="en-US" sz="2800" dirty="0" smtClean="0"/>
              <a:t>The Single Rulebook</a:t>
            </a:r>
            <a:endParaRPr lang="en-GB" sz="2400" dirty="0"/>
          </a:p>
        </p:txBody>
      </p:sp>
    </p:spTree>
    <p:extLst>
      <p:ext uri="{BB962C8B-B14F-4D97-AF65-F5344CB8AC3E}">
        <p14:creationId xmlns:p14="http://schemas.microsoft.com/office/powerpoint/2010/main" val="2628829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40771</TotalTime>
  <Words>3242</Words>
  <Application>Microsoft Office PowerPoint</Application>
  <PresentationFormat>On-screen Show (4:3)</PresentationFormat>
  <Paragraphs>272</Paragraphs>
  <Slides>26</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MS PGothic</vt:lpstr>
      <vt:lpstr>MS PGothic</vt:lpstr>
      <vt:lpstr>Arial</vt:lpstr>
      <vt:lpstr>Courier New</vt:lpstr>
      <vt:lpstr>Verdana</vt:lpstr>
      <vt:lpstr>Wingdings</vt:lpstr>
      <vt:lpstr>Wingdings 2</vt:lpstr>
      <vt:lpstr>Office Theme</vt:lpstr>
      <vt:lpstr>The Banking Union</vt:lpstr>
      <vt:lpstr>Outline</vt:lpstr>
      <vt:lpstr>PowerPoint Presentation</vt:lpstr>
      <vt:lpstr>The 2008 financial crisis and bank bail-outs</vt:lpstr>
      <vt:lpstr>The Euro Area Debt Crisis  -  The sovereign-bank doom loop</vt:lpstr>
      <vt:lpstr>The financial and economic crisis</vt:lpstr>
      <vt:lpstr>PowerPoint Presentation</vt:lpstr>
      <vt:lpstr>The EU response: the Banking Union</vt:lpstr>
      <vt:lpstr>The Single Rulebook</vt:lpstr>
      <vt:lpstr>PowerPoint Presentation</vt:lpstr>
      <vt:lpstr>The Single Supervisory Mechanism (SSM)</vt:lpstr>
      <vt:lpstr>PowerPoint Presentation</vt:lpstr>
      <vt:lpstr> Why bank resolution? -  General principles</vt:lpstr>
      <vt:lpstr>The Single Resolution Board (SRB)</vt:lpstr>
      <vt:lpstr>What happens to an ailing bank?  The first signs: Early Intervention Measures</vt:lpstr>
      <vt:lpstr>What happens to a bank with a capital shortfall?</vt:lpstr>
      <vt:lpstr>Resolution trigger</vt:lpstr>
      <vt:lpstr>The resolution tools</vt:lpstr>
      <vt:lpstr>The transfer tools</vt:lpstr>
      <vt:lpstr>The Bail-in tool</vt:lpstr>
      <vt:lpstr>PowerPoint Presentation</vt:lpstr>
      <vt:lpstr>Depositor Protection – the current framework</vt:lpstr>
      <vt:lpstr>Depositor Protection –  Directive 2014/49/EU (DGSD 2014)</vt:lpstr>
      <vt:lpstr>European Deposit Insurance Scheme (EDIS) – the third (missing) pillar</vt:lpstr>
      <vt:lpstr>Keep in touch</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CANNAS Giuseppina (COMP)</cp:lastModifiedBy>
  <cp:revision>1697</cp:revision>
  <cp:lastPrinted>2018-02-07T15:17:23Z</cp:lastPrinted>
  <dcterms:created xsi:type="dcterms:W3CDTF">2011-10-28T10:25:18Z</dcterms:created>
  <dcterms:modified xsi:type="dcterms:W3CDTF">2020-04-19T21:38:02Z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pdateToken">
    <vt:lpwstr>3</vt:lpwstr>
  </property>
  <property fmtid="{D5CDD505-2E9C-101B-9397-08002B2CF9AE}" pid="3" name="Offisync_UniqueId">
    <vt:lpwstr>64605</vt:lpwstr>
  </property>
  <property fmtid="{D5CDD505-2E9C-101B-9397-08002B2CF9AE}" pid="4" name="Offisync_ServerID">
    <vt:lpwstr>0d3b22a6-6203-4efc-8e8e-b5279256493b</vt:lpwstr>
  </property>
  <property fmtid="{D5CDD505-2E9C-101B-9397-08002B2CF9AE}" pid="5" name="Offisync_ProviderInitializationData">
    <vt:lpwstr>https://connected.cnect.cec.eu.int</vt:lpwstr>
  </property>
  <property fmtid="{D5CDD505-2E9C-101B-9397-08002B2CF9AE}" pid="6" name="Jive_LatestUserAccountName">
    <vt:lpwstr>saisama</vt:lpwstr>
  </property>
  <property fmtid="{D5CDD505-2E9C-101B-9397-08002B2CF9AE}" pid="7" name="Jive_VersionGuid">
    <vt:lpwstr>125ca747-58ea-48b8-9660-430f9faf65ab</vt:lpwstr>
  </property>
  <property fmtid="{D5CDD505-2E9C-101B-9397-08002B2CF9AE}" pid="8" name="Jive_ModifiedButNotPublished">
    <vt:lpwstr>True</vt:lpwstr>
  </property>
</Properties>
</file>