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330" r:id="rId2"/>
    <p:sldId id="329" r:id="rId3"/>
    <p:sldId id="316" r:id="rId4"/>
    <p:sldId id="290" r:id="rId5"/>
    <p:sldId id="268" r:id="rId6"/>
    <p:sldId id="269" r:id="rId7"/>
    <p:sldId id="312" r:id="rId8"/>
    <p:sldId id="302" r:id="rId9"/>
    <p:sldId id="322" r:id="rId10"/>
    <p:sldId id="271" r:id="rId11"/>
    <p:sldId id="311" r:id="rId12"/>
    <p:sldId id="305" r:id="rId13"/>
    <p:sldId id="306" r:id="rId14"/>
    <p:sldId id="307" r:id="rId15"/>
    <p:sldId id="308" r:id="rId16"/>
    <p:sldId id="309" r:id="rId17"/>
    <p:sldId id="325" r:id="rId18"/>
    <p:sldId id="310" r:id="rId19"/>
    <p:sldId id="301" r:id="rId20"/>
    <p:sldId id="281" r:id="rId21"/>
    <p:sldId id="326" r:id="rId22"/>
    <p:sldId id="282" r:id="rId23"/>
    <p:sldId id="283" r:id="rId24"/>
    <p:sldId id="291" r:id="rId25"/>
    <p:sldId id="292" r:id="rId26"/>
    <p:sldId id="317" r:id="rId27"/>
    <p:sldId id="327" r:id="rId28"/>
    <p:sldId id="318" r:id="rId29"/>
    <p:sldId id="328" r:id="rId30"/>
    <p:sldId id="319" r:id="rId31"/>
    <p:sldId id="321" r:id="rId32"/>
  </p:sldIdLst>
  <p:sldSz cx="9906000" cy="6858000" type="A4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Times New Roman" pitchFamily="2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0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6"/>
    <a:srgbClr val="FF00FF"/>
    <a:srgbClr val="FF0000"/>
    <a:srgbClr val="FF6600"/>
    <a:srgbClr val="FFFF00"/>
    <a:srgbClr val="CC6600"/>
    <a:srgbClr val="99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147" y="58"/>
      </p:cViewPr>
      <p:guideLst>
        <p:guide orient="horz" pos="1960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613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82AA8142-6BF9-409D-AF7E-A1A17EC3AF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180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</a:defRPr>
            </a:lvl1pPr>
          </a:lstStyle>
          <a:p>
            <a:pPr>
              <a:defRPr/>
            </a:pPr>
            <a:fld id="{EEF45035-F296-4687-A95F-14FAE92EE6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2587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2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00DF6E3A-93AA-4B5C-8465-C335499673F4}" type="slidenum">
              <a:rPr lang="it-IT" altLang="it-IT" sz="1200" b="0" smtClean="0"/>
              <a:pPr/>
              <a:t>4</a:t>
            </a:fld>
            <a:endParaRPr lang="it-IT" altLang="it-IT" sz="1200" b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C08B79DA-05DC-40AF-A744-572D41714AF3}" type="slidenum">
              <a:rPr lang="it-IT" altLang="it-IT" sz="1200" b="0" smtClean="0"/>
              <a:pPr/>
              <a:t>14</a:t>
            </a:fld>
            <a:endParaRPr lang="it-IT" altLang="it-IT" sz="1200" b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577DA22C-1A9A-40D8-A0C4-DDDB95A44022}" type="slidenum">
              <a:rPr lang="it-IT" altLang="it-IT" sz="1200" b="0" smtClean="0"/>
              <a:pPr/>
              <a:t>15</a:t>
            </a:fld>
            <a:endParaRPr lang="it-IT" altLang="it-IT" sz="1200" b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9DC1FDF2-F9EB-41A4-B9DA-3216E82158C7}" type="slidenum">
              <a:rPr lang="it-IT" altLang="it-IT" sz="1200" b="0" smtClean="0"/>
              <a:pPr/>
              <a:t>16</a:t>
            </a:fld>
            <a:endParaRPr lang="it-IT" altLang="it-IT" sz="1200" b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C703B23F-7820-4EA6-828F-3401B08BA505}" type="slidenum">
              <a:rPr lang="it-IT" altLang="it-IT" sz="1200" b="0" smtClean="0"/>
              <a:pPr/>
              <a:t>18</a:t>
            </a:fld>
            <a:endParaRPr lang="it-IT" altLang="it-IT" sz="1200" b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1880159A-05E5-445A-81E1-609E1A399DBD}" type="slidenum">
              <a:rPr lang="it-IT" altLang="it-IT" sz="1200" b="0" smtClean="0"/>
              <a:pPr/>
              <a:t>19</a:t>
            </a:fld>
            <a:endParaRPr lang="it-IT" altLang="it-IT" sz="1200" b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FB42D67D-1A38-4E37-B0A0-BA8D48D99A14}" type="slidenum">
              <a:rPr lang="it-IT" altLang="it-IT" sz="1200" b="0" smtClean="0"/>
              <a:pPr/>
              <a:t>20</a:t>
            </a:fld>
            <a:endParaRPr lang="it-IT" altLang="it-IT" sz="1200" b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6981C361-ED7B-4F00-AC6C-F15BE49898F7}" type="slidenum">
              <a:rPr lang="it-IT" altLang="it-IT" sz="1200" b="0" smtClean="0"/>
              <a:pPr/>
              <a:t>22</a:t>
            </a:fld>
            <a:endParaRPr lang="it-IT" altLang="it-IT" sz="1200" b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4157AEEE-DE5A-4864-964E-CF283546296D}" type="slidenum">
              <a:rPr lang="it-IT" altLang="it-IT" sz="1200" b="0" smtClean="0"/>
              <a:pPr/>
              <a:t>23</a:t>
            </a:fld>
            <a:endParaRPr lang="it-IT" altLang="it-IT" sz="1200" b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650C08EB-F955-4685-A910-9E352C9DDDDD}" type="slidenum">
              <a:rPr lang="it-IT" altLang="it-IT" sz="1200" b="0" smtClean="0"/>
              <a:pPr/>
              <a:t>24</a:t>
            </a:fld>
            <a:endParaRPr lang="it-IT" altLang="it-IT" sz="1200" b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76228AB4-E7DF-4C76-89D2-6CC77D769074}" type="slidenum">
              <a:rPr lang="it-IT" altLang="it-IT" sz="1200" b="0" smtClean="0"/>
              <a:pPr/>
              <a:t>25</a:t>
            </a:fld>
            <a:endParaRPr lang="it-IT" altLang="it-IT" sz="1200" b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58DF445C-57FF-41B7-AEA8-19647F8D7BA9}" type="slidenum">
              <a:rPr lang="it-IT" altLang="it-IT" sz="1200" b="0" smtClean="0"/>
              <a:pPr/>
              <a:t>5</a:t>
            </a:fld>
            <a:endParaRPr lang="it-IT" altLang="it-IT" sz="1200" b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204F7863-8524-4F05-9028-850AD4C6B02D}" type="slidenum">
              <a:rPr lang="it-IT" altLang="it-IT" sz="1200" b="0" smtClean="0"/>
              <a:pPr/>
              <a:t>6</a:t>
            </a:fld>
            <a:endParaRPr lang="it-IT" altLang="it-IT" sz="1200" b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1FC5CBF3-5E1B-4058-9F80-8D7D90BCBDE8}" type="slidenum">
              <a:rPr lang="it-IT" altLang="it-IT" sz="1200" b="0" smtClean="0"/>
              <a:pPr/>
              <a:t>7</a:t>
            </a:fld>
            <a:endParaRPr lang="it-IT" altLang="it-IT" sz="1200" b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56C69AF8-93D6-4F61-ACCD-F89EA7D5ECA6}" type="slidenum">
              <a:rPr lang="it-IT" altLang="it-IT" sz="1200" b="0" smtClean="0"/>
              <a:pPr/>
              <a:t>8</a:t>
            </a:fld>
            <a:endParaRPr lang="it-IT" altLang="it-IT" sz="1200" b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D5576561-D8DF-49EF-A682-D2B88738B665}" type="slidenum">
              <a:rPr lang="it-IT" altLang="it-IT" sz="1200" b="0" smtClean="0"/>
              <a:pPr/>
              <a:t>10</a:t>
            </a:fld>
            <a:endParaRPr lang="it-IT" altLang="it-IT" sz="1200" b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7BDFB023-789D-4338-91AE-2AA6B5CED5ED}" type="slidenum">
              <a:rPr lang="it-IT" altLang="it-IT" sz="1200" b="0" smtClean="0"/>
              <a:pPr/>
              <a:t>11</a:t>
            </a:fld>
            <a:endParaRPr lang="it-IT" altLang="it-IT" sz="1200" b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50BADE6E-2781-487C-8044-0EA6130F87EE}" type="slidenum">
              <a:rPr lang="it-IT" altLang="it-IT" sz="1200" b="0" smtClean="0"/>
              <a:pPr/>
              <a:t>12</a:t>
            </a:fld>
            <a:endParaRPr lang="it-IT" altLang="it-IT" sz="1200" b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fld id="{1E27BBB7-80AB-4DE6-9DE6-C1F31B601672}" type="slidenum">
              <a:rPr lang="it-IT" altLang="it-IT" sz="1200" b="0" smtClean="0"/>
              <a:pPr/>
              <a:t>13</a:t>
            </a:fld>
            <a:endParaRPr lang="it-IT" altLang="it-IT" sz="1200" b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2DC74-3FF3-4CE3-BA05-02D23E060B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8537200"/>
      </p:ext>
    </p:extLst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5962F-B304-4E08-8256-7FACA75F364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0469074"/>
      </p:ext>
    </p:extLst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F3DE5-B51A-4279-9D7C-1863E1873CE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827831"/>
      </p:ext>
    </p:extLst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AE679-6B0F-4B09-8E16-27CC268200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8889737"/>
      </p:ext>
    </p:extLst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17040-C683-4821-8E28-0E1B6625FE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2401059"/>
      </p:ext>
    </p:extLst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79D1E-6378-43CE-84F0-0EE06CDB9C8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3826904"/>
      </p:ext>
    </p:extLst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46B1-E3CC-498A-87E4-0444FB31E48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2056844"/>
      </p:ext>
    </p:extLst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1C97E-F5CD-4616-A036-83452381FF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5080337"/>
      </p:ext>
    </p:extLst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5E092-9E59-4F25-8008-C64BD3E52A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569393"/>
      </p:ext>
    </p:extLst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3F781-00C3-4788-B351-0A4FFEB46C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186907"/>
      </p:ext>
    </p:extLst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DE152-4820-4325-9187-3F778028B0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7130183"/>
      </p:ext>
    </p:extLst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/>
              </a:defRPr>
            </a:lvl1pPr>
          </a:lstStyle>
          <a:p>
            <a:pPr>
              <a:defRPr/>
            </a:pPr>
            <a:fld id="{70CE3E70-6687-42D5-9717-547FF72B4C3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2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6A140FE-D443-488F-9551-3F73EF5649F0}"/>
              </a:ext>
            </a:extLst>
          </p:cNvPr>
          <p:cNvSpPr txBox="1"/>
          <p:nvPr/>
        </p:nvSpPr>
        <p:spPr>
          <a:xfrm>
            <a:off x="674703" y="417250"/>
            <a:ext cx="78034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VERIFICA DI LABORATORIO: </a:t>
            </a:r>
          </a:p>
          <a:p>
            <a:pPr algn="ctr"/>
            <a:r>
              <a:rPr lang="it-IT" dirty="0">
                <a:solidFill>
                  <a:srgbClr val="FF0000"/>
                </a:solidFill>
              </a:rPr>
              <a:t>16-02 h. 11:00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C6D9D47-1EE4-41F4-96C3-5BAB295F58EB}"/>
              </a:ext>
            </a:extLst>
          </p:cNvPr>
          <p:cNvSpPr txBox="1"/>
          <p:nvPr/>
        </p:nvSpPr>
        <p:spPr>
          <a:xfrm>
            <a:off x="747202" y="2629274"/>
            <a:ext cx="78034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SECONDO PARZIALE: </a:t>
            </a:r>
          </a:p>
          <a:p>
            <a:pPr algn="ctr"/>
            <a:r>
              <a:rPr lang="it-IT" dirty="0">
                <a:solidFill>
                  <a:srgbClr val="FF0000"/>
                </a:solidFill>
              </a:rPr>
              <a:t>23-02 h. 11:00 </a:t>
            </a:r>
          </a:p>
        </p:txBody>
      </p:sp>
    </p:spTree>
    <p:extLst>
      <p:ext uri="{BB962C8B-B14F-4D97-AF65-F5344CB8AC3E}">
        <p14:creationId xmlns:p14="http://schemas.microsoft.com/office/powerpoint/2010/main" val="1968583293"/>
      </p:ext>
    </p:extLst>
  </p:cSld>
  <p:clrMapOvr>
    <a:masterClrMapping/>
  </p:clrMapOvr>
  <p:transition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2"/>
          <p:cNvSpPr txBox="1">
            <a:spLocks noChangeArrowheads="1"/>
          </p:cNvSpPr>
          <p:nvPr/>
        </p:nvSpPr>
        <p:spPr bwMode="auto">
          <a:xfrm>
            <a:off x="365125" y="1339850"/>
            <a:ext cx="917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Cu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+ Zn(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Cu(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 + Zn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</a:t>
            </a:r>
          </a:p>
        </p:txBody>
      </p:sp>
      <p:sp>
        <p:nvSpPr>
          <p:cNvPr id="247811" name="Text Box 3"/>
          <p:cNvSpPr txBox="1">
            <a:spLocks noChangeArrowheads="1"/>
          </p:cNvSpPr>
          <p:nvPr/>
        </p:nvSpPr>
        <p:spPr bwMode="auto">
          <a:xfrm>
            <a:off x="608013" y="2270125"/>
            <a:ext cx="910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Cu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+ 2 e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Cu(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		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riduzione</a:t>
            </a:r>
          </a:p>
        </p:txBody>
      </p:sp>
      <p:sp>
        <p:nvSpPr>
          <p:cNvPr id="247812" name="Text Box 4"/>
          <p:cNvSpPr txBox="1">
            <a:spLocks noChangeArrowheads="1"/>
          </p:cNvSpPr>
          <p:nvPr/>
        </p:nvSpPr>
        <p:spPr bwMode="auto">
          <a:xfrm>
            <a:off x="641350" y="1847850"/>
            <a:ext cx="904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Zn(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Zn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+ 2 e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ossidazione</a:t>
            </a:r>
          </a:p>
        </p:txBody>
      </p: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2101850" y="2693988"/>
            <a:ext cx="6094413" cy="2586037"/>
            <a:chOff x="1155" y="2485"/>
            <a:chExt cx="3839" cy="1629"/>
          </a:xfrm>
        </p:grpSpPr>
        <p:grpSp>
          <p:nvGrpSpPr>
            <p:cNvPr id="22536" name="Group 6"/>
            <p:cNvGrpSpPr>
              <a:grpSpLocks/>
            </p:cNvGrpSpPr>
            <p:nvPr/>
          </p:nvGrpSpPr>
          <p:grpSpPr bwMode="auto">
            <a:xfrm>
              <a:off x="1155" y="2485"/>
              <a:ext cx="1392" cy="1629"/>
              <a:chOff x="1155" y="2485"/>
              <a:chExt cx="1392" cy="1629"/>
            </a:xfrm>
          </p:grpSpPr>
          <p:sp>
            <p:nvSpPr>
              <p:cNvPr id="247815" name="Rectangle 7"/>
              <p:cNvSpPr>
                <a:spLocks noChangeArrowheads="1"/>
              </p:cNvSpPr>
              <p:nvPr/>
            </p:nvSpPr>
            <p:spPr bwMode="auto">
              <a:xfrm>
                <a:off x="1966" y="2733"/>
                <a:ext cx="170" cy="118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7816" name="Rectangle 8"/>
              <p:cNvSpPr>
                <a:spLocks noChangeArrowheads="1"/>
              </p:cNvSpPr>
              <p:nvPr/>
            </p:nvSpPr>
            <p:spPr bwMode="auto">
              <a:xfrm>
                <a:off x="1779" y="3586"/>
                <a:ext cx="720" cy="528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7817" name="Freeform 9"/>
              <p:cNvSpPr>
                <a:spLocks/>
              </p:cNvSpPr>
              <p:nvPr/>
            </p:nvSpPr>
            <p:spPr bwMode="auto">
              <a:xfrm>
                <a:off x="1731" y="3154"/>
                <a:ext cx="816" cy="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96"/>
                  </a:cxn>
                  <a:cxn ang="0">
                    <a:pos x="48" y="960"/>
                  </a:cxn>
                  <a:cxn ang="0">
                    <a:pos x="768" y="960"/>
                  </a:cxn>
                  <a:cxn ang="0">
                    <a:pos x="768" y="96"/>
                  </a:cxn>
                  <a:cxn ang="0">
                    <a:pos x="816" y="0"/>
                  </a:cxn>
                  <a:cxn ang="0">
                    <a:pos x="0" y="0"/>
                  </a:cxn>
                </a:cxnLst>
                <a:rect l="0" t="0" r="r" b="b"/>
                <a:pathLst>
                  <a:path w="816" h="960">
                    <a:moveTo>
                      <a:pt x="0" y="0"/>
                    </a:moveTo>
                    <a:lnTo>
                      <a:pt x="48" y="96"/>
                    </a:lnTo>
                    <a:lnTo>
                      <a:pt x="48" y="960"/>
                    </a:lnTo>
                    <a:lnTo>
                      <a:pt x="768" y="960"/>
                    </a:lnTo>
                    <a:lnTo>
                      <a:pt x="768" y="96"/>
                    </a:lnTo>
                    <a:lnTo>
                      <a:pt x="816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2546" name="Text Box 10"/>
              <p:cNvSpPr txBox="1">
                <a:spLocks noChangeArrowheads="1"/>
              </p:cNvSpPr>
              <p:nvPr/>
            </p:nvSpPr>
            <p:spPr bwMode="auto">
              <a:xfrm>
                <a:off x="1497" y="2485"/>
                <a:ext cx="42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1pPr>
                <a:lvl2pPr marL="742950" indent="-28575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2pPr>
                <a:lvl3pPr marL="11430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3pPr>
                <a:lvl4pPr marL="16002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4pPr>
                <a:lvl5pPr marL="20574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9pPr>
              </a:lstStyle>
              <a:p>
                <a:r>
                  <a:rPr lang="it-IT" altLang="it-IT" sz="3200"/>
                  <a:t>Zn</a:t>
                </a:r>
              </a:p>
            </p:txBody>
          </p:sp>
          <p:sp>
            <p:nvSpPr>
              <p:cNvPr id="22547" name="Text Box 11"/>
              <p:cNvSpPr txBox="1">
                <a:spLocks noChangeArrowheads="1"/>
              </p:cNvSpPr>
              <p:nvPr/>
            </p:nvSpPr>
            <p:spPr bwMode="auto">
              <a:xfrm>
                <a:off x="1155" y="3586"/>
                <a:ext cx="60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1pPr>
                <a:lvl2pPr marL="742950" indent="-28575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2pPr>
                <a:lvl3pPr marL="11430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3pPr>
                <a:lvl4pPr marL="16002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4pPr>
                <a:lvl5pPr marL="20574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9pPr>
              </a:lstStyle>
              <a:p>
                <a:r>
                  <a:rPr lang="it-IT" altLang="it-IT" sz="3200"/>
                  <a:t>Zn</a:t>
                </a:r>
                <a:r>
                  <a:rPr lang="it-IT" altLang="it-IT" sz="3200" baseline="30000"/>
                  <a:t>2+</a:t>
                </a:r>
              </a:p>
            </p:txBody>
          </p:sp>
          <p:sp>
            <p:nvSpPr>
              <p:cNvPr id="247820" name="Freeform 12"/>
              <p:cNvSpPr>
                <a:spLocks/>
              </p:cNvSpPr>
              <p:nvPr/>
            </p:nvSpPr>
            <p:spPr bwMode="auto">
              <a:xfrm>
                <a:off x="1443" y="3854"/>
                <a:ext cx="480" cy="16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44" y="156"/>
                  </a:cxn>
                  <a:cxn ang="0">
                    <a:pos x="480" y="0"/>
                  </a:cxn>
                </a:cxnLst>
                <a:rect l="0" t="0" r="r" b="b"/>
                <a:pathLst>
                  <a:path w="480" h="164">
                    <a:moveTo>
                      <a:pt x="0" y="48"/>
                    </a:moveTo>
                    <a:cubicBezTo>
                      <a:pt x="24" y="66"/>
                      <a:pt x="64" y="164"/>
                      <a:pt x="144" y="156"/>
                    </a:cubicBezTo>
                    <a:cubicBezTo>
                      <a:pt x="224" y="148"/>
                      <a:pt x="410" y="32"/>
                      <a:pt x="48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47821" name="Rectangle 13"/>
            <p:cNvSpPr>
              <a:spLocks noChangeArrowheads="1"/>
            </p:cNvSpPr>
            <p:nvPr/>
          </p:nvSpPr>
          <p:spPr bwMode="auto">
            <a:xfrm flipH="1">
              <a:off x="3814" y="2729"/>
              <a:ext cx="170" cy="118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7822" name="Rectangle 14"/>
            <p:cNvSpPr>
              <a:spLocks noChangeArrowheads="1"/>
            </p:cNvSpPr>
            <p:nvPr/>
          </p:nvSpPr>
          <p:spPr bwMode="auto">
            <a:xfrm flipH="1">
              <a:off x="3451" y="3582"/>
              <a:ext cx="720" cy="528"/>
            </a:xfrm>
            <a:prstGeom prst="rect">
              <a:avLst/>
            </a:prstGeom>
            <a:solidFill>
              <a:srgbClr val="C0C0C0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7823" name="Freeform 15"/>
            <p:cNvSpPr>
              <a:spLocks/>
            </p:cNvSpPr>
            <p:nvPr/>
          </p:nvSpPr>
          <p:spPr bwMode="auto">
            <a:xfrm flipH="1">
              <a:off x="3403" y="3150"/>
              <a:ext cx="816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540" name="Text Box 16"/>
            <p:cNvSpPr txBox="1">
              <a:spLocks noChangeArrowheads="1"/>
            </p:cNvSpPr>
            <p:nvPr/>
          </p:nvSpPr>
          <p:spPr bwMode="auto">
            <a:xfrm flipH="1">
              <a:off x="3983" y="2503"/>
              <a:ext cx="44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r>
                <a:rPr lang="it-IT" altLang="it-IT" sz="3200"/>
                <a:t>Cu</a:t>
              </a:r>
            </a:p>
          </p:txBody>
        </p:sp>
        <p:sp>
          <p:nvSpPr>
            <p:cNvPr id="22541" name="Text Box 17"/>
            <p:cNvSpPr txBox="1">
              <a:spLocks noChangeArrowheads="1"/>
            </p:cNvSpPr>
            <p:nvPr/>
          </p:nvSpPr>
          <p:spPr bwMode="auto">
            <a:xfrm flipH="1">
              <a:off x="4371" y="3547"/>
              <a:ext cx="62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r>
                <a:rPr lang="it-IT" altLang="it-IT" sz="3200"/>
                <a:t>Cu</a:t>
              </a:r>
              <a:r>
                <a:rPr lang="it-IT" altLang="it-IT" sz="3200" baseline="30000"/>
                <a:t>2+</a:t>
              </a:r>
            </a:p>
          </p:txBody>
        </p:sp>
        <p:sp>
          <p:nvSpPr>
            <p:cNvPr id="247826" name="Freeform 18"/>
            <p:cNvSpPr>
              <a:spLocks/>
            </p:cNvSpPr>
            <p:nvPr/>
          </p:nvSpPr>
          <p:spPr bwMode="auto">
            <a:xfrm flipH="1">
              <a:off x="4027" y="3850"/>
              <a:ext cx="480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2534" name="Text Box 19"/>
          <p:cNvSpPr txBox="1">
            <a:spLocks noChangeArrowheads="1"/>
          </p:cNvSpPr>
          <p:nvPr/>
        </p:nvSpPr>
        <p:spPr bwMode="auto">
          <a:xfrm>
            <a:off x="228600" y="5797550"/>
            <a:ext cx="9372600" cy="1006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just"/>
            <a:r>
              <a:rPr lang="it-IT" altLang="it-IT" sz="2000" b="0"/>
              <a:t>Se la reazione è spontanea, gli elettroni hanno la tendenza a trasferirsi dalla coppia con minore potere ossidante (Zn/Zn</a:t>
            </a:r>
            <a:r>
              <a:rPr lang="it-IT" altLang="it-IT" sz="2000" b="0" baseline="30000"/>
              <a:t>2+</a:t>
            </a:r>
            <a:r>
              <a:rPr lang="it-IT" altLang="it-IT" sz="2000" b="0"/>
              <a:t>) a quella con più potere ossidante. </a:t>
            </a:r>
            <a:r>
              <a:rPr lang="it-IT" altLang="it-IT" sz="2000">
                <a:solidFill>
                  <a:srgbClr val="FF0000"/>
                </a:solidFill>
              </a:rPr>
              <a:t>(in altre parole la coppia Cu/Cu</a:t>
            </a:r>
            <a:r>
              <a:rPr lang="it-IT" altLang="it-IT" sz="2000" baseline="30000">
                <a:solidFill>
                  <a:srgbClr val="FF0000"/>
                </a:solidFill>
              </a:rPr>
              <a:t>2+</a:t>
            </a:r>
            <a:r>
              <a:rPr lang="it-IT" altLang="it-IT" sz="2000">
                <a:solidFill>
                  <a:srgbClr val="FF0000"/>
                </a:solidFill>
              </a:rPr>
              <a:t> induce lo zinco ad ossidarsi!)</a:t>
            </a:r>
          </a:p>
        </p:txBody>
      </p:sp>
      <p:sp>
        <p:nvSpPr>
          <p:cNvPr id="247828" name="Text Box 20"/>
          <p:cNvSpPr txBox="1">
            <a:spLocks noChangeArrowheads="1"/>
          </p:cNvSpPr>
          <p:nvPr/>
        </p:nvSpPr>
        <p:spPr bwMode="auto">
          <a:xfrm>
            <a:off x="0" y="87313"/>
            <a:ext cx="9906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3200">
                <a:effectLst>
                  <a:outerShdw blurRad="38100" dist="38100" dir="2700000" algn="tl">
                    <a:srgbClr val="C0C0C0"/>
                  </a:outerShdw>
                </a:effectLst>
              </a:rPr>
              <a:t>Le pile: </a:t>
            </a:r>
            <a:r>
              <a:rPr lang="it-IT" sz="2400" b="0"/>
              <a:t>dispositivi per la produzione di una differenza di potenziale (d.d.p.)</a:t>
            </a:r>
          </a:p>
          <a:p>
            <a:pPr>
              <a:defRPr/>
            </a:pPr>
            <a:r>
              <a:rPr lang="it-IT" sz="2400" b="0"/>
              <a:t> o f.e.m.  mediante lo svolgimento di una  reazione chimica redox.</a:t>
            </a:r>
            <a:endParaRPr lang="it-IT" sz="2400" b="0">
              <a:latin typeface="Helvetica" pitchFamily="2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017838" y="2667000"/>
            <a:ext cx="3535362" cy="2590800"/>
            <a:chOff x="1901" y="1680"/>
            <a:chExt cx="2227" cy="1632"/>
          </a:xfrm>
        </p:grpSpPr>
        <p:sp>
          <p:nvSpPr>
            <p:cNvPr id="292867" name="Freeform 3"/>
            <p:cNvSpPr>
              <a:spLocks/>
            </p:cNvSpPr>
            <p:nvPr/>
          </p:nvSpPr>
          <p:spPr bwMode="auto">
            <a:xfrm>
              <a:off x="2256" y="1680"/>
              <a:ext cx="1392" cy="1056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96" y="1056"/>
                </a:cxn>
                <a:cxn ang="0">
                  <a:pos x="96" y="96"/>
                </a:cxn>
                <a:cxn ang="0">
                  <a:pos x="1296" y="96"/>
                </a:cxn>
                <a:cxn ang="0">
                  <a:pos x="1296" y="1056"/>
                </a:cxn>
                <a:cxn ang="0">
                  <a:pos x="1392" y="1056"/>
                </a:cxn>
                <a:cxn ang="0">
                  <a:pos x="1392" y="0"/>
                </a:cxn>
                <a:cxn ang="0">
                  <a:pos x="0" y="0"/>
                </a:cxn>
                <a:cxn ang="0">
                  <a:pos x="0" y="1056"/>
                </a:cxn>
              </a:cxnLst>
              <a:rect l="0" t="0" r="r" b="b"/>
              <a:pathLst>
                <a:path w="1392" h="1056">
                  <a:moveTo>
                    <a:pt x="0" y="1056"/>
                  </a:moveTo>
                  <a:lnTo>
                    <a:pt x="96" y="1056"/>
                  </a:lnTo>
                  <a:lnTo>
                    <a:pt x="96" y="96"/>
                  </a:lnTo>
                  <a:lnTo>
                    <a:pt x="1296" y="96"/>
                  </a:lnTo>
                  <a:lnTo>
                    <a:pt x="1296" y="1056"/>
                  </a:lnTo>
                  <a:lnTo>
                    <a:pt x="1392" y="1056"/>
                  </a:lnTo>
                  <a:lnTo>
                    <a:pt x="1392" y="0"/>
                  </a:lnTo>
                  <a:lnTo>
                    <a:pt x="0" y="0"/>
                  </a:lnTo>
                  <a:lnTo>
                    <a:pt x="0" y="1056"/>
                  </a:lnTo>
                  <a:close/>
                </a:path>
              </a:pathLst>
            </a:custGeom>
            <a:solidFill>
              <a:schemeClr val="bg1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2868" name="Text Box 4"/>
            <p:cNvSpPr txBox="1">
              <a:spLocks noChangeArrowheads="1"/>
            </p:cNvSpPr>
            <p:nvPr/>
          </p:nvSpPr>
          <p:spPr bwMode="auto">
            <a:xfrm>
              <a:off x="1901" y="3024"/>
              <a:ext cx="2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it-IT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Cl</a:t>
              </a:r>
              <a:r>
                <a:rPr lang="it-IT" sz="2400" baseline="30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</a:t>
              </a:r>
              <a:r>
                <a:rPr lang="it-IT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it-IT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</a:t>
              </a:r>
              <a:r>
                <a:rPr lang="it-IT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ponte salino </a:t>
              </a:r>
              <a:r>
                <a:rPr lang="it-IT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 </a:t>
              </a:r>
              <a:r>
                <a:rPr lang="it-IT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</a:t>
              </a:r>
              <a:r>
                <a:rPr lang="it-IT" sz="2400" baseline="30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  <a:r>
                <a:rPr lang="it-IT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</a:p>
          </p:txBody>
        </p:sp>
      </p:grpSp>
      <p:sp>
        <p:nvSpPr>
          <p:cNvPr id="292869" name="Freeform 5"/>
          <p:cNvSpPr>
            <a:spLocks/>
          </p:cNvSpPr>
          <p:nvPr/>
        </p:nvSpPr>
        <p:spPr bwMode="auto">
          <a:xfrm flipH="1">
            <a:off x="4903788" y="2033588"/>
            <a:ext cx="1273175" cy="503237"/>
          </a:xfrm>
          <a:custGeom>
            <a:avLst/>
            <a:gdLst/>
            <a:ahLst/>
            <a:cxnLst>
              <a:cxn ang="0">
                <a:pos x="0" y="171"/>
              </a:cxn>
              <a:cxn ang="0">
                <a:pos x="316" y="69"/>
              </a:cxn>
              <a:cxn ang="0">
                <a:pos x="361" y="125"/>
              </a:cxn>
              <a:cxn ang="0">
                <a:pos x="418" y="182"/>
              </a:cxn>
              <a:cxn ang="0">
                <a:pos x="463" y="250"/>
              </a:cxn>
              <a:cxn ang="0">
                <a:pos x="508" y="295"/>
              </a:cxn>
              <a:cxn ang="0">
                <a:pos x="576" y="317"/>
              </a:cxn>
              <a:cxn ang="0">
                <a:pos x="722" y="306"/>
              </a:cxn>
              <a:cxn ang="0">
                <a:pos x="802" y="272"/>
              </a:cxn>
            </a:cxnLst>
            <a:rect l="0" t="0" r="r" b="b"/>
            <a:pathLst>
              <a:path w="802" h="317">
                <a:moveTo>
                  <a:pt x="0" y="171"/>
                </a:moveTo>
                <a:cubicBezTo>
                  <a:pt x="141" y="67"/>
                  <a:pt x="148" y="0"/>
                  <a:pt x="316" y="69"/>
                </a:cubicBezTo>
                <a:cubicBezTo>
                  <a:pt x="338" y="78"/>
                  <a:pt x="345" y="107"/>
                  <a:pt x="361" y="125"/>
                </a:cubicBezTo>
                <a:cubicBezTo>
                  <a:pt x="379" y="145"/>
                  <a:pt x="401" y="161"/>
                  <a:pt x="418" y="182"/>
                </a:cubicBezTo>
                <a:cubicBezTo>
                  <a:pt x="435" y="203"/>
                  <a:pt x="444" y="231"/>
                  <a:pt x="463" y="250"/>
                </a:cubicBezTo>
                <a:cubicBezTo>
                  <a:pt x="478" y="265"/>
                  <a:pt x="490" y="284"/>
                  <a:pt x="508" y="295"/>
                </a:cubicBezTo>
                <a:cubicBezTo>
                  <a:pt x="528" y="307"/>
                  <a:pt x="576" y="317"/>
                  <a:pt x="576" y="317"/>
                </a:cubicBezTo>
                <a:cubicBezTo>
                  <a:pt x="625" y="313"/>
                  <a:pt x="674" y="315"/>
                  <a:pt x="722" y="306"/>
                </a:cubicBezTo>
                <a:cubicBezTo>
                  <a:pt x="752" y="301"/>
                  <a:pt x="767" y="272"/>
                  <a:pt x="802" y="27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70" name="Freeform 6"/>
          <p:cNvSpPr>
            <a:spLocks/>
          </p:cNvSpPr>
          <p:nvPr/>
        </p:nvSpPr>
        <p:spPr bwMode="auto">
          <a:xfrm>
            <a:off x="3244850" y="1989138"/>
            <a:ext cx="1273175" cy="503237"/>
          </a:xfrm>
          <a:custGeom>
            <a:avLst/>
            <a:gdLst/>
            <a:ahLst/>
            <a:cxnLst>
              <a:cxn ang="0">
                <a:pos x="0" y="171"/>
              </a:cxn>
              <a:cxn ang="0">
                <a:pos x="316" y="69"/>
              </a:cxn>
              <a:cxn ang="0">
                <a:pos x="361" y="125"/>
              </a:cxn>
              <a:cxn ang="0">
                <a:pos x="418" y="182"/>
              </a:cxn>
              <a:cxn ang="0">
                <a:pos x="463" y="250"/>
              </a:cxn>
              <a:cxn ang="0">
                <a:pos x="508" y="295"/>
              </a:cxn>
              <a:cxn ang="0">
                <a:pos x="576" y="317"/>
              </a:cxn>
              <a:cxn ang="0">
                <a:pos x="722" y="306"/>
              </a:cxn>
              <a:cxn ang="0">
                <a:pos x="802" y="272"/>
              </a:cxn>
            </a:cxnLst>
            <a:rect l="0" t="0" r="r" b="b"/>
            <a:pathLst>
              <a:path w="802" h="317">
                <a:moveTo>
                  <a:pt x="0" y="171"/>
                </a:moveTo>
                <a:cubicBezTo>
                  <a:pt x="141" y="67"/>
                  <a:pt x="148" y="0"/>
                  <a:pt x="316" y="69"/>
                </a:cubicBezTo>
                <a:cubicBezTo>
                  <a:pt x="338" y="78"/>
                  <a:pt x="345" y="107"/>
                  <a:pt x="361" y="125"/>
                </a:cubicBezTo>
                <a:cubicBezTo>
                  <a:pt x="379" y="145"/>
                  <a:pt x="401" y="161"/>
                  <a:pt x="418" y="182"/>
                </a:cubicBezTo>
                <a:cubicBezTo>
                  <a:pt x="435" y="203"/>
                  <a:pt x="444" y="231"/>
                  <a:pt x="463" y="250"/>
                </a:cubicBezTo>
                <a:cubicBezTo>
                  <a:pt x="478" y="265"/>
                  <a:pt x="490" y="284"/>
                  <a:pt x="508" y="295"/>
                </a:cubicBezTo>
                <a:cubicBezTo>
                  <a:pt x="528" y="307"/>
                  <a:pt x="576" y="317"/>
                  <a:pt x="576" y="317"/>
                </a:cubicBezTo>
                <a:cubicBezTo>
                  <a:pt x="625" y="313"/>
                  <a:pt x="674" y="315"/>
                  <a:pt x="722" y="306"/>
                </a:cubicBezTo>
                <a:cubicBezTo>
                  <a:pt x="752" y="301"/>
                  <a:pt x="767" y="272"/>
                  <a:pt x="802" y="27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73" name="Rectangle 9"/>
          <p:cNvSpPr>
            <a:spLocks noChangeArrowheads="1"/>
          </p:cNvSpPr>
          <p:nvPr/>
        </p:nvSpPr>
        <p:spPr bwMode="auto">
          <a:xfrm>
            <a:off x="3119438" y="2246313"/>
            <a:ext cx="269875" cy="188277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74" name="Rectangle 10"/>
          <p:cNvSpPr>
            <a:spLocks noChangeArrowheads="1"/>
          </p:cNvSpPr>
          <p:nvPr/>
        </p:nvSpPr>
        <p:spPr bwMode="auto">
          <a:xfrm>
            <a:off x="2822575" y="3600450"/>
            <a:ext cx="1143000" cy="838200"/>
          </a:xfrm>
          <a:prstGeom prst="rect">
            <a:avLst/>
          </a:prstGeom>
          <a:solidFill>
            <a:srgbClr val="CC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75" name="Freeform 11"/>
          <p:cNvSpPr>
            <a:spLocks/>
          </p:cNvSpPr>
          <p:nvPr/>
        </p:nvSpPr>
        <p:spPr bwMode="auto">
          <a:xfrm>
            <a:off x="2746375" y="2914650"/>
            <a:ext cx="1295400" cy="1524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96"/>
              </a:cxn>
              <a:cxn ang="0">
                <a:pos x="48" y="960"/>
              </a:cxn>
              <a:cxn ang="0">
                <a:pos x="768" y="960"/>
              </a:cxn>
              <a:cxn ang="0">
                <a:pos x="768" y="96"/>
              </a:cxn>
              <a:cxn ang="0">
                <a:pos x="816" y="0"/>
              </a:cxn>
              <a:cxn ang="0">
                <a:pos x="0" y="0"/>
              </a:cxn>
            </a:cxnLst>
            <a:rect l="0" t="0" r="r" b="b"/>
            <a:pathLst>
              <a:path w="816" h="960">
                <a:moveTo>
                  <a:pt x="0" y="0"/>
                </a:moveTo>
                <a:lnTo>
                  <a:pt x="48" y="96"/>
                </a:lnTo>
                <a:lnTo>
                  <a:pt x="48" y="960"/>
                </a:lnTo>
                <a:lnTo>
                  <a:pt x="768" y="960"/>
                </a:lnTo>
                <a:lnTo>
                  <a:pt x="768" y="96"/>
                </a:lnTo>
                <a:lnTo>
                  <a:pt x="816" y="0"/>
                </a:lnTo>
                <a:lnTo>
                  <a:pt x="0" y="0"/>
                </a:lnTo>
                <a:close/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60" name="Text Box 12"/>
          <p:cNvSpPr txBox="1">
            <a:spLocks noChangeArrowheads="1"/>
          </p:cNvSpPr>
          <p:nvPr/>
        </p:nvSpPr>
        <p:spPr bwMode="auto">
          <a:xfrm>
            <a:off x="2374900" y="1852613"/>
            <a:ext cx="6810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Zn</a:t>
            </a:r>
          </a:p>
        </p:txBody>
      </p:sp>
      <p:sp>
        <p:nvSpPr>
          <p:cNvPr id="23561" name="Text Box 13"/>
          <p:cNvSpPr txBox="1">
            <a:spLocks noChangeArrowheads="1"/>
          </p:cNvSpPr>
          <p:nvPr/>
        </p:nvSpPr>
        <p:spPr bwMode="auto">
          <a:xfrm>
            <a:off x="1831975" y="3600450"/>
            <a:ext cx="9667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Zn</a:t>
            </a:r>
            <a:r>
              <a:rPr lang="it-IT" altLang="it-IT" sz="3200" baseline="30000"/>
              <a:t>2+</a:t>
            </a:r>
          </a:p>
        </p:txBody>
      </p:sp>
      <p:sp>
        <p:nvSpPr>
          <p:cNvPr id="292878" name="Freeform 14"/>
          <p:cNvSpPr>
            <a:spLocks/>
          </p:cNvSpPr>
          <p:nvPr/>
        </p:nvSpPr>
        <p:spPr bwMode="auto">
          <a:xfrm>
            <a:off x="2289175" y="4025900"/>
            <a:ext cx="762000" cy="26035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144" y="156"/>
              </a:cxn>
              <a:cxn ang="0">
                <a:pos x="480" y="0"/>
              </a:cxn>
            </a:cxnLst>
            <a:rect l="0" t="0" r="r" b="b"/>
            <a:pathLst>
              <a:path w="480" h="164">
                <a:moveTo>
                  <a:pt x="0" y="48"/>
                </a:moveTo>
                <a:cubicBezTo>
                  <a:pt x="24" y="66"/>
                  <a:pt x="64" y="164"/>
                  <a:pt x="144" y="156"/>
                </a:cubicBezTo>
                <a:cubicBezTo>
                  <a:pt x="224" y="148"/>
                  <a:pt x="410" y="32"/>
                  <a:pt x="480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79" name="Rectangle 15"/>
          <p:cNvSpPr>
            <a:spLocks noChangeArrowheads="1"/>
          </p:cNvSpPr>
          <p:nvPr/>
        </p:nvSpPr>
        <p:spPr bwMode="auto">
          <a:xfrm flipH="1">
            <a:off x="6053138" y="2239963"/>
            <a:ext cx="269875" cy="1882775"/>
          </a:xfrm>
          <a:prstGeom prst="rect">
            <a:avLst/>
          </a:prstGeom>
          <a:solidFill>
            <a:srgbClr val="CC6600"/>
          </a:solidFill>
          <a:ln w="9525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t-IT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92880" name="Rectangle 16"/>
          <p:cNvSpPr>
            <a:spLocks noChangeArrowheads="1"/>
          </p:cNvSpPr>
          <p:nvPr/>
        </p:nvSpPr>
        <p:spPr bwMode="auto">
          <a:xfrm flipH="1">
            <a:off x="5476875" y="3594100"/>
            <a:ext cx="1143000" cy="838200"/>
          </a:xfrm>
          <a:prstGeom prst="rect">
            <a:avLst/>
          </a:prstGeom>
          <a:solidFill>
            <a:srgbClr val="99FF99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t-IT">
              <a:solidFill>
                <a:srgbClr val="CC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2881" name="Freeform 17"/>
          <p:cNvSpPr>
            <a:spLocks/>
          </p:cNvSpPr>
          <p:nvPr/>
        </p:nvSpPr>
        <p:spPr bwMode="auto">
          <a:xfrm flipH="1">
            <a:off x="5400675" y="2908300"/>
            <a:ext cx="1295400" cy="1524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96"/>
              </a:cxn>
              <a:cxn ang="0">
                <a:pos x="48" y="960"/>
              </a:cxn>
              <a:cxn ang="0">
                <a:pos x="768" y="960"/>
              </a:cxn>
              <a:cxn ang="0">
                <a:pos x="768" y="96"/>
              </a:cxn>
              <a:cxn ang="0">
                <a:pos x="816" y="0"/>
              </a:cxn>
              <a:cxn ang="0">
                <a:pos x="0" y="0"/>
              </a:cxn>
            </a:cxnLst>
            <a:rect l="0" t="0" r="r" b="b"/>
            <a:pathLst>
              <a:path w="816" h="960">
                <a:moveTo>
                  <a:pt x="0" y="0"/>
                </a:moveTo>
                <a:lnTo>
                  <a:pt x="48" y="96"/>
                </a:lnTo>
                <a:lnTo>
                  <a:pt x="48" y="960"/>
                </a:lnTo>
                <a:lnTo>
                  <a:pt x="768" y="960"/>
                </a:lnTo>
                <a:lnTo>
                  <a:pt x="768" y="96"/>
                </a:lnTo>
                <a:lnTo>
                  <a:pt x="816" y="0"/>
                </a:lnTo>
                <a:lnTo>
                  <a:pt x="0" y="0"/>
                </a:lnTo>
                <a:close/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66" name="Text Box 18"/>
          <p:cNvSpPr txBox="1">
            <a:spLocks noChangeArrowheads="1"/>
          </p:cNvSpPr>
          <p:nvPr/>
        </p:nvSpPr>
        <p:spPr bwMode="auto">
          <a:xfrm flipH="1">
            <a:off x="6321425" y="1881188"/>
            <a:ext cx="703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Cu</a:t>
            </a:r>
          </a:p>
        </p:txBody>
      </p:sp>
      <p:sp>
        <p:nvSpPr>
          <p:cNvPr id="23567" name="Text Box 19"/>
          <p:cNvSpPr txBox="1">
            <a:spLocks noChangeArrowheads="1"/>
          </p:cNvSpPr>
          <p:nvPr/>
        </p:nvSpPr>
        <p:spPr bwMode="auto">
          <a:xfrm flipH="1">
            <a:off x="6937375" y="3538538"/>
            <a:ext cx="9890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Cu</a:t>
            </a:r>
            <a:r>
              <a:rPr lang="it-IT" altLang="it-IT" sz="3200" baseline="30000"/>
              <a:t>2+</a:t>
            </a:r>
          </a:p>
        </p:txBody>
      </p:sp>
      <p:sp>
        <p:nvSpPr>
          <p:cNvPr id="292884" name="Freeform 20"/>
          <p:cNvSpPr>
            <a:spLocks/>
          </p:cNvSpPr>
          <p:nvPr/>
        </p:nvSpPr>
        <p:spPr bwMode="auto">
          <a:xfrm flipH="1">
            <a:off x="6391275" y="4019550"/>
            <a:ext cx="762000" cy="26035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144" y="156"/>
              </a:cxn>
              <a:cxn ang="0">
                <a:pos x="480" y="0"/>
              </a:cxn>
            </a:cxnLst>
            <a:rect l="0" t="0" r="r" b="b"/>
            <a:pathLst>
              <a:path w="480" h="164">
                <a:moveTo>
                  <a:pt x="0" y="48"/>
                </a:moveTo>
                <a:cubicBezTo>
                  <a:pt x="24" y="66"/>
                  <a:pt x="64" y="164"/>
                  <a:pt x="144" y="156"/>
                </a:cubicBezTo>
                <a:cubicBezTo>
                  <a:pt x="224" y="148"/>
                  <a:pt x="410" y="32"/>
                  <a:pt x="480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85" name="Oval 21"/>
          <p:cNvSpPr>
            <a:spLocks noChangeArrowheads="1"/>
          </p:cNvSpPr>
          <p:nvPr/>
        </p:nvSpPr>
        <p:spPr bwMode="auto">
          <a:xfrm>
            <a:off x="4302125" y="1739900"/>
            <a:ext cx="825500" cy="8255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86" name="Line 22"/>
          <p:cNvSpPr>
            <a:spLocks noChangeShapeType="1"/>
          </p:cNvSpPr>
          <p:nvPr/>
        </p:nvSpPr>
        <p:spPr bwMode="auto">
          <a:xfrm flipV="1">
            <a:off x="4713288" y="1806575"/>
            <a:ext cx="0" cy="363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87" name="Oval 23"/>
          <p:cNvSpPr>
            <a:spLocks noChangeArrowheads="1"/>
          </p:cNvSpPr>
          <p:nvPr/>
        </p:nvSpPr>
        <p:spPr bwMode="auto">
          <a:xfrm>
            <a:off x="4672013" y="2114550"/>
            <a:ext cx="88900" cy="889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888" name="Text Box 24"/>
          <p:cNvSpPr txBox="1">
            <a:spLocks noChangeArrowheads="1"/>
          </p:cNvSpPr>
          <p:nvPr/>
        </p:nvSpPr>
        <p:spPr bwMode="auto">
          <a:xfrm>
            <a:off x="3916363" y="206375"/>
            <a:ext cx="1511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36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</a:t>
            </a:r>
            <a:r>
              <a:rPr lang="it-IT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V = 0</a:t>
            </a:r>
          </a:p>
        </p:txBody>
      </p:sp>
      <p:sp>
        <p:nvSpPr>
          <p:cNvPr id="292889" name="Text Box 25"/>
          <p:cNvSpPr txBox="1">
            <a:spLocks noChangeArrowheads="1"/>
          </p:cNvSpPr>
          <p:nvPr/>
        </p:nvSpPr>
        <p:spPr bwMode="auto">
          <a:xfrm>
            <a:off x="4014788" y="1212850"/>
            <a:ext cx="1436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Voltmetro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022600" y="1447800"/>
            <a:ext cx="3352800" cy="1114425"/>
            <a:chOff x="1920" y="912"/>
            <a:chExt cx="2112" cy="702"/>
          </a:xfrm>
        </p:grpSpPr>
        <p:grpSp>
          <p:nvGrpSpPr>
            <p:cNvPr id="23584" name="Group 28"/>
            <p:cNvGrpSpPr>
              <a:grpSpLocks/>
            </p:cNvGrpSpPr>
            <p:nvPr/>
          </p:nvGrpSpPr>
          <p:grpSpPr bwMode="auto">
            <a:xfrm>
              <a:off x="2709" y="1094"/>
              <a:ext cx="520" cy="520"/>
              <a:chOff x="3744" y="288"/>
              <a:chExt cx="520" cy="520"/>
            </a:xfrm>
          </p:grpSpPr>
          <p:sp>
            <p:nvSpPr>
              <p:cNvPr id="292893" name="Oval 29"/>
              <p:cNvSpPr>
                <a:spLocks noChangeArrowheads="1"/>
              </p:cNvSpPr>
              <p:nvPr/>
            </p:nvSpPr>
            <p:spPr bwMode="auto">
              <a:xfrm>
                <a:off x="3744" y="288"/>
                <a:ext cx="520" cy="52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2894" name="Line 30"/>
              <p:cNvSpPr>
                <a:spLocks noChangeShapeType="1"/>
              </p:cNvSpPr>
              <p:nvPr/>
            </p:nvSpPr>
            <p:spPr bwMode="auto">
              <a:xfrm rot="3361948" flipV="1">
                <a:off x="4109" y="366"/>
                <a:ext cx="1" cy="22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2895" name="Oval 31"/>
              <p:cNvSpPr>
                <a:spLocks noChangeArrowheads="1"/>
              </p:cNvSpPr>
              <p:nvPr/>
            </p:nvSpPr>
            <p:spPr bwMode="auto">
              <a:xfrm>
                <a:off x="3991" y="505"/>
                <a:ext cx="56" cy="5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3585" name="Text Box 32"/>
            <p:cNvSpPr txBox="1">
              <a:spLocks noChangeArrowheads="1"/>
            </p:cNvSpPr>
            <p:nvPr/>
          </p:nvSpPr>
          <p:spPr bwMode="auto">
            <a:xfrm>
              <a:off x="3792" y="1008"/>
              <a:ext cx="24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it-IT" altLang="it-IT" sz="320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586" name="Text Box 33"/>
            <p:cNvSpPr txBox="1">
              <a:spLocks noChangeArrowheads="1"/>
            </p:cNvSpPr>
            <p:nvPr/>
          </p:nvSpPr>
          <p:spPr bwMode="auto">
            <a:xfrm>
              <a:off x="1920" y="912"/>
              <a:ext cx="19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it-IT" altLang="it-IT">
                  <a:solidFill>
                    <a:schemeClr val="accent2"/>
                  </a:solidFill>
                </a:rPr>
                <a:t>-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2895600" y="5410200"/>
            <a:ext cx="3951288" cy="533400"/>
            <a:chOff x="1824" y="3408"/>
            <a:chExt cx="2489" cy="336"/>
          </a:xfrm>
        </p:grpSpPr>
        <p:sp>
          <p:nvSpPr>
            <p:cNvPr id="292899" name="Text Box 35"/>
            <p:cNvSpPr txBox="1">
              <a:spLocks noChangeArrowheads="1"/>
            </p:cNvSpPr>
            <p:nvPr/>
          </p:nvSpPr>
          <p:spPr bwMode="auto">
            <a:xfrm>
              <a:off x="1824" y="3408"/>
              <a:ext cx="6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>
                  <a:solidFill>
                    <a:srgbClr val="0000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Anodo</a:t>
              </a:r>
            </a:p>
          </p:txBody>
        </p:sp>
        <p:sp>
          <p:nvSpPr>
            <p:cNvPr id="292900" name="Text Box 36"/>
            <p:cNvSpPr txBox="1">
              <a:spLocks noChangeArrowheads="1"/>
            </p:cNvSpPr>
            <p:nvPr/>
          </p:nvSpPr>
          <p:spPr bwMode="auto">
            <a:xfrm>
              <a:off x="3600" y="3456"/>
              <a:ext cx="7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Catodo</a:t>
              </a:r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590800" y="6019800"/>
            <a:ext cx="4537075" cy="457200"/>
            <a:chOff x="1632" y="3792"/>
            <a:chExt cx="2858" cy="288"/>
          </a:xfrm>
        </p:grpSpPr>
        <p:sp>
          <p:nvSpPr>
            <p:cNvPr id="292902" name="Text Box 38"/>
            <p:cNvSpPr txBox="1">
              <a:spLocks noChangeArrowheads="1"/>
            </p:cNvSpPr>
            <p:nvPr/>
          </p:nvSpPr>
          <p:spPr bwMode="auto">
            <a:xfrm>
              <a:off x="1632" y="3792"/>
              <a:ext cx="10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>
                  <a:solidFill>
                    <a:srgbClr val="00009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Ossidazione</a:t>
              </a:r>
            </a:p>
          </p:txBody>
        </p:sp>
        <p:sp>
          <p:nvSpPr>
            <p:cNvPr id="292903" name="Text Box 39"/>
            <p:cNvSpPr txBox="1">
              <a:spLocks noChangeArrowheads="1"/>
            </p:cNvSpPr>
            <p:nvPr/>
          </p:nvSpPr>
          <p:spPr bwMode="auto">
            <a:xfrm>
              <a:off x="3542" y="3792"/>
              <a:ext cx="9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it-IT" sz="240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Riduzione</a:t>
              </a:r>
            </a:p>
          </p:txBody>
        </p:sp>
      </p:grpSp>
      <p:sp>
        <p:nvSpPr>
          <p:cNvPr id="292904" name="Line 40"/>
          <p:cNvSpPr>
            <a:spLocks noChangeShapeType="1"/>
          </p:cNvSpPr>
          <p:nvPr/>
        </p:nvSpPr>
        <p:spPr bwMode="auto">
          <a:xfrm>
            <a:off x="4432300" y="2727325"/>
            <a:ext cx="12700" cy="191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2905" name="Line 41"/>
          <p:cNvSpPr>
            <a:spLocks noChangeShapeType="1"/>
          </p:cNvSpPr>
          <p:nvPr/>
        </p:nvSpPr>
        <p:spPr bwMode="auto">
          <a:xfrm flipH="1">
            <a:off x="4794250" y="298450"/>
            <a:ext cx="157163" cy="385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666750" y="344488"/>
            <a:ext cx="7947025" cy="2686050"/>
            <a:chOff x="387" y="217"/>
            <a:chExt cx="4622" cy="1692"/>
          </a:xfrm>
        </p:grpSpPr>
        <p:grpSp>
          <p:nvGrpSpPr>
            <p:cNvPr id="2056" name="Group 3"/>
            <p:cNvGrpSpPr>
              <a:grpSpLocks/>
            </p:cNvGrpSpPr>
            <p:nvPr/>
          </p:nvGrpSpPr>
          <p:grpSpPr bwMode="auto">
            <a:xfrm>
              <a:off x="717" y="750"/>
              <a:ext cx="4292" cy="1159"/>
              <a:chOff x="717" y="750"/>
              <a:chExt cx="4292" cy="1159"/>
            </a:xfrm>
          </p:grpSpPr>
          <p:sp>
            <p:nvSpPr>
              <p:cNvPr id="286724" name="Text Box 4"/>
              <p:cNvSpPr txBox="1">
                <a:spLocks noChangeArrowheads="1"/>
              </p:cNvSpPr>
              <p:nvPr/>
            </p:nvSpPr>
            <p:spPr bwMode="auto">
              <a:xfrm>
                <a:off x="717" y="825"/>
                <a:ext cx="1053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it-IT" sz="2000" b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omic Sans MS" pitchFamily="28" charset="0"/>
                  </a:rPr>
                  <a:t>Composti allo stato solido o gassoso</a:t>
                </a:r>
              </a:p>
            </p:txBody>
          </p:sp>
          <p:sp>
            <p:nvSpPr>
              <p:cNvPr id="286725" name="Text Box 5"/>
              <p:cNvSpPr txBox="1">
                <a:spLocks noChangeArrowheads="1"/>
              </p:cNvSpPr>
              <p:nvPr/>
            </p:nvSpPr>
            <p:spPr bwMode="auto">
              <a:xfrm>
                <a:off x="1872" y="932"/>
                <a:ext cx="866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it-IT" sz="2000" b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omic Sans MS" pitchFamily="28" charset="0"/>
                  </a:rPr>
                  <a:t>Composti in soluzione</a:t>
                </a:r>
              </a:p>
            </p:txBody>
          </p:sp>
          <p:sp>
            <p:nvSpPr>
              <p:cNvPr id="286726" name="Line 6"/>
              <p:cNvSpPr>
                <a:spLocks noChangeShapeType="1"/>
              </p:cNvSpPr>
              <p:nvPr/>
            </p:nvSpPr>
            <p:spPr bwMode="auto">
              <a:xfrm>
                <a:off x="1771" y="757"/>
                <a:ext cx="0" cy="115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6727" name="Line 7"/>
              <p:cNvSpPr>
                <a:spLocks noChangeShapeType="1"/>
              </p:cNvSpPr>
              <p:nvPr/>
            </p:nvSpPr>
            <p:spPr bwMode="auto">
              <a:xfrm>
                <a:off x="2845" y="754"/>
                <a:ext cx="0" cy="115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6728" name="Line 8"/>
              <p:cNvSpPr>
                <a:spLocks noChangeShapeType="1"/>
              </p:cNvSpPr>
              <p:nvPr/>
            </p:nvSpPr>
            <p:spPr bwMode="auto">
              <a:xfrm>
                <a:off x="2933" y="750"/>
                <a:ext cx="0" cy="115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6729" name="Text Box 9"/>
              <p:cNvSpPr txBox="1">
                <a:spLocks noChangeArrowheads="1"/>
              </p:cNvSpPr>
              <p:nvPr/>
            </p:nvSpPr>
            <p:spPr bwMode="auto">
              <a:xfrm>
                <a:off x="3022" y="950"/>
                <a:ext cx="866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it-IT" sz="2000" b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omic Sans MS" pitchFamily="28" charset="0"/>
                  </a:rPr>
                  <a:t>Composti in soluzione</a:t>
                </a:r>
              </a:p>
            </p:txBody>
          </p:sp>
          <p:sp>
            <p:nvSpPr>
              <p:cNvPr id="286730" name="Line 10"/>
              <p:cNvSpPr>
                <a:spLocks noChangeShapeType="1"/>
              </p:cNvSpPr>
              <p:nvPr/>
            </p:nvSpPr>
            <p:spPr bwMode="auto">
              <a:xfrm>
                <a:off x="3956" y="752"/>
                <a:ext cx="0" cy="115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6731" name="Text Box 11"/>
              <p:cNvSpPr txBox="1">
                <a:spLocks noChangeArrowheads="1"/>
              </p:cNvSpPr>
              <p:nvPr/>
            </p:nvSpPr>
            <p:spPr bwMode="auto">
              <a:xfrm>
                <a:off x="3956" y="831"/>
                <a:ext cx="1053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it-IT" sz="2000" b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Comic Sans MS" pitchFamily="28" charset="0"/>
                  </a:rPr>
                  <a:t>Composti allo stato solido o gassoso</a:t>
                </a:r>
              </a:p>
            </p:txBody>
          </p:sp>
        </p:grpSp>
        <p:sp>
          <p:nvSpPr>
            <p:cNvPr id="286732" name="Text Box 12"/>
            <p:cNvSpPr txBox="1">
              <a:spLocks noChangeArrowheads="1"/>
            </p:cNvSpPr>
            <p:nvPr/>
          </p:nvSpPr>
          <p:spPr bwMode="auto">
            <a:xfrm>
              <a:off x="387" y="217"/>
              <a:ext cx="307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it-IT" sz="28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Schematizzazione di una pila:</a:t>
              </a:r>
              <a:endParaRPr lang="it-IT" sz="2800" i="1" baseline="30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</p:grpSp>
      <p:sp>
        <p:nvSpPr>
          <p:cNvPr id="286736" name="Text Box 16"/>
          <p:cNvSpPr txBox="1">
            <a:spLocks noChangeArrowheads="1"/>
          </p:cNvSpPr>
          <p:nvPr/>
        </p:nvSpPr>
        <p:spPr bwMode="auto">
          <a:xfrm>
            <a:off x="522288" y="3124200"/>
            <a:ext cx="184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Anodo</a:t>
            </a:r>
          </a:p>
        </p:txBody>
      </p:sp>
      <p:sp>
        <p:nvSpPr>
          <p:cNvPr id="286737" name="Text Box 17"/>
          <p:cNvSpPr txBox="1">
            <a:spLocks noChangeArrowheads="1"/>
          </p:cNvSpPr>
          <p:nvPr/>
        </p:nvSpPr>
        <p:spPr bwMode="auto">
          <a:xfrm>
            <a:off x="7532688" y="3124200"/>
            <a:ext cx="184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Catodo</a:t>
            </a:r>
          </a:p>
        </p:txBody>
      </p:sp>
      <p:grpSp>
        <p:nvGrpSpPr>
          <p:cNvPr id="2054" name="Group 19"/>
          <p:cNvGrpSpPr>
            <a:grpSpLocks/>
          </p:cNvGrpSpPr>
          <p:nvPr/>
        </p:nvGrpSpPr>
        <p:grpSpPr bwMode="auto">
          <a:xfrm>
            <a:off x="781050" y="4267200"/>
            <a:ext cx="7394575" cy="1485900"/>
            <a:chOff x="492" y="2688"/>
            <a:chExt cx="4658" cy="936"/>
          </a:xfrm>
        </p:grpSpPr>
        <p:sp>
          <p:nvSpPr>
            <p:cNvPr id="2055" name="Text Box 15"/>
            <p:cNvSpPr txBox="1">
              <a:spLocks noChangeArrowheads="1"/>
            </p:cNvSpPr>
            <p:nvPr/>
          </p:nvSpPr>
          <p:spPr bwMode="auto">
            <a:xfrm>
              <a:off x="492" y="2688"/>
              <a:ext cx="102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pPr algn="ctr" eaLnBrk="1" hangingPunct="1"/>
              <a:r>
                <a:rPr lang="it-IT" altLang="it-IT" sz="2800" b="0" i="1">
                  <a:solidFill>
                    <a:schemeClr val="accent2"/>
                  </a:solidFill>
                  <a:latin typeface="Comic Sans MS" pitchFamily="28" charset="0"/>
                </a:rPr>
                <a:t>Esempio:</a:t>
              </a:r>
              <a:endParaRPr lang="it-IT" altLang="it-IT" sz="2800" b="0" i="1" baseline="30000">
                <a:solidFill>
                  <a:schemeClr val="accent2"/>
                </a:solidFill>
                <a:latin typeface="Comic Sans MS" pitchFamily="28" charset="0"/>
              </a:endParaRPr>
            </a:p>
          </p:txBody>
        </p:sp>
        <p:graphicFrame>
          <p:nvGraphicFramePr>
            <p:cNvPr id="2050" name="Object 18"/>
            <p:cNvGraphicFramePr>
              <a:graphicFrameLocks noChangeAspect="1"/>
            </p:cNvGraphicFramePr>
            <p:nvPr/>
          </p:nvGraphicFramePr>
          <p:xfrm>
            <a:off x="1590" y="2946"/>
            <a:ext cx="3560" cy="6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0" name="Equazione" r:id="rId4" imgW="1333500" imgH="254000" progId="Equation.3">
                    <p:embed/>
                  </p:oleObj>
                </mc:Choice>
                <mc:Fallback>
                  <p:oleObj name="Equazione" r:id="rId4" imgW="1333500" imgH="25400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90" y="2946"/>
                          <a:ext cx="3560" cy="6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Text Box 2"/>
          <p:cNvSpPr txBox="1">
            <a:spLocks noChangeArrowheads="1"/>
          </p:cNvSpPr>
          <p:nvPr/>
        </p:nvSpPr>
        <p:spPr bwMode="auto">
          <a:xfrm>
            <a:off x="428625" y="285750"/>
            <a:ext cx="675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it-IT" sz="32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Elettrodo standard di riferimento:</a:t>
            </a:r>
          </a:p>
        </p:txBody>
      </p:sp>
      <p:sp>
        <p:nvSpPr>
          <p:cNvPr id="287747" name="Text Box 3"/>
          <p:cNvSpPr txBox="1">
            <a:spLocks noChangeArrowheads="1"/>
          </p:cNvSpPr>
          <p:nvPr/>
        </p:nvSpPr>
        <p:spPr bwMode="auto">
          <a:xfrm>
            <a:off x="485775" y="763588"/>
            <a:ext cx="8899525" cy="7016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2 H</a:t>
            </a:r>
            <a:r>
              <a:rPr lang="en-US" sz="3600" b="0" baseline="-25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3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O</a:t>
            </a:r>
            <a:r>
              <a:rPr lang="en-US" sz="3600" b="0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+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aq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) </a:t>
            </a:r>
            <a:r>
              <a:rPr lang="en-US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+ 2 e</a:t>
            </a:r>
            <a:r>
              <a:rPr lang="en-US" b="0" baseline="30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-</a:t>
            </a:r>
            <a:r>
              <a:rPr lang="en-US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rPr>
              <a:t> 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 H</a:t>
            </a:r>
            <a:r>
              <a:rPr lang="en-US" sz="3600" b="0" baseline="-25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2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g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) + 2 H</a:t>
            </a:r>
            <a:r>
              <a:rPr lang="en-US" sz="3600" b="0" baseline="-25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2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O(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l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  <a:sym typeface="Symbol" pitchFamily="28" charset="2"/>
              </a:rPr>
              <a:t>)</a:t>
            </a:r>
          </a:p>
        </p:txBody>
      </p:sp>
      <p:grpSp>
        <p:nvGrpSpPr>
          <p:cNvPr id="3077" name="Group 6"/>
          <p:cNvGrpSpPr>
            <a:grpSpLocks/>
          </p:cNvGrpSpPr>
          <p:nvPr/>
        </p:nvGrpSpPr>
        <p:grpSpPr bwMode="auto">
          <a:xfrm>
            <a:off x="754063" y="3617913"/>
            <a:ext cx="7489825" cy="2987675"/>
            <a:chOff x="438" y="2279"/>
            <a:chExt cx="4355" cy="1882"/>
          </a:xfrm>
        </p:grpSpPr>
        <p:sp>
          <p:nvSpPr>
            <p:cNvPr id="287751" name="Freeform 7"/>
            <p:cNvSpPr>
              <a:spLocks/>
            </p:cNvSpPr>
            <p:nvPr/>
          </p:nvSpPr>
          <p:spPr bwMode="auto">
            <a:xfrm>
              <a:off x="2518" y="3043"/>
              <a:ext cx="1285" cy="1056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96" y="1056"/>
                </a:cxn>
                <a:cxn ang="0">
                  <a:pos x="96" y="96"/>
                </a:cxn>
                <a:cxn ang="0">
                  <a:pos x="1296" y="96"/>
                </a:cxn>
                <a:cxn ang="0">
                  <a:pos x="1296" y="1056"/>
                </a:cxn>
                <a:cxn ang="0">
                  <a:pos x="1392" y="1056"/>
                </a:cxn>
                <a:cxn ang="0">
                  <a:pos x="1392" y="0"/>
                </a:cxn>
                <a:cxn ang="0">
                  <a:pos x="0" y="0"/>
                </a:cxn>
                <a:cxn ang="0">
                  <a:pos x="0" y="1056"/>
                </a:cxn>
              </a:cxnLst>
              <a:rect l="0" t="0" r="r" b="b"/>
              <a:pathLst>
                <a:path w="1392" h="1056">
                  <a:moveTo>
                    <a:pt x="0" y="1056"/>
                  </a:moveTo>
                  <a:lnTo>
                    <a:pt x="96" y="1056"/>
                  </a:lnTo>
                  <a:lnTo>
                    <a:pt x="96" y="96"/>
                  </a:lnTo>
                  <a:lnTo>
                    <a:pt x="1296" y="96"/>
                  </a:lnTo>
                  <a:lnTo>
                    <a:pt x="1296" y="1056"/>
                  </a:lnTo>
                  <a:lnTo>
                    <a:pt x="1392" y="1056"/>
                  </a:lnTo>
                  <a:lnTo>
                    <a:pt x="1392" y="0"/>
                  </a:lnTo>
                  <a:lnTo>
                    <a:pt x="0" y="0"/>
                  </a:lnTo>
                  <a:lnTo>
                    <a:pt x="0" y="1056"/>
                  </a:lnTo>
                  <a:close/>
                </a:path>
              </a:pathLst>
            </a:custGeom>
            <a:solidFill>
              <a:srgbClr val="F8F8F8">
                <a:alpha val="50000"/>
              </a:srgbClr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52" name="Freeform 8"/>
            <p:cNvSpPr>
              <a:spLocks/>
            </p:cNvSpPr>
            <p:nvPr/>
          </p:nvSpPr>
          <p:spPr bwMode="auto">
            <a:xfrm>
              <a:off x="2356" y="2279"/>
              <a:ext cx="1001" cy="363"/>
            </a:xfrm>
            <a:custGeom>
              <a:avLst/>
              <a:gdLst/>
              <a:ahLst/>
              <a:cxnLst>
                <a:cxn ang="0">
                  <a:pos x="0" y="363"/>
                </a:cxn>
                <a:cxn ang="0">
                  <a:pos x="452" y="13"/>
                </a:cxn>
                <a:cxn ang="0">
                  <a:pos x="836" y="284"/>
                </a:cxn>
                <a:cxn ang="0">
                  <a:pos x="1085" y="13"/>
                </a:cxn>
              </a:cxnLst>
              <a:rect l="0" t="0" r="r" b="b"/>
              <a:pathLst>
                <a:path w="1085" h="363">
                  <a:moveTo>
                    <a:pt x="0" y="363"/>
                  </a:moveTo>
                  <a:cubicBezTo>
                    <a:pt x="156" y="194"/>
                    <a:pt x="313" y="26"/>
                    <a:pt x="452" y="13"/>
                  </a:cubicBezTo>
                  <a:cubicBezTo>
                    <a:pt x="591" y="0"/>
                    <a:pt x="731" y="284"/>
                    <a:pt x="836" y="284"/>
                  </a:cubicBezTo>
                  <a:cubicBezTo>
                    <a:pt x="941" y="284"/>
                    <a:pt x="1013" y="148"/>
                    <a:pt x="1085" y="13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53" name="Freeform 9"/>
            <p:cNvSpPr>
              <a:spLocks/>
            </p:cNvSpPr>
            <p:nvPr/>
          </p:nvSpPr>
          <p:spPr bwMode="auto">
            <a:xfrm>
              <a:off x="1639" y="2744"/>
              <a:ext cx="709" cy="13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4" y="0"/>
                </a:cxn>
                <a:cxn ang="0">
                  <a:pos x="624" y="1344"/>
                </a:cxn>
                <a:cxn ang="0">
                  <a:pos x="720" y="1344"/>
                </a:cxn>
                <a:cxn ang="0">
                  <a:pos x="720" y="1248"/>
                </a:cxn>
                <a:cxn ang="0">
                  <a:pos x="768" y="1248"/>
                </a:cxn>
                <a:cxn ang="0">
                  <a:pos x="768" y="1392"/>
                </a:cxn>
                <a:cxn ang="0">
                  <a:pos x="576" y="1392"/>
                </a:cxn>
                <a:cxn ang="0">
                  <a:pos x="576" y="48"/>
                </a:cxn>
                <a:cxn ang="0">
                  <a:pos x="0" y="48"/>
                </a:cxn>
                <a:cxn ang="0">
                  <a:pos x="0" y="0"/>
                </a:cxn>
              </a:cxnLst>
              <a:rect l="0" t="0" r="r" b="b"/>
              <a:pathLst>
                <a:path w="768" h="1392">
                  <a:moveTo>
                    <a:pt x="0" y="0"/>
                  </a:moveTo>
                  <a:lnTo>
                    <a:pt x="624" y="0"/>
                  </a:lnTo>
                  <a:lnTo>
                    <a:pt x="624" y="1344"/>
                  </a:lnTo>
                  <a:lnTo>
                    <a:pt x="720" y="1344"/>
                  </a:lnTo>
                  <a:lnTo>
                    <a:pt x="720" y="1248"/>
                  </a:lnTo>
                  <a:lnTo>
                    <a:pt x="768" y="1248"/>
                  </a:lnTo>
                  <a:lnTo>
                    <a:pt x="768" y="1392"/>
                  </a:lnTo>
                  <a:lnTo>
                    <a:pt x="576" y="1392"/>
                  </a:lnTo>
                  <a:lnTo>
                    <a:pt x="576" y="48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081" name="Group 10"/>
            <p:cNvGrpSpPr>
              <a:grpSpLocks/>
            </p:cNvGrpSpPr>
            <p:nvPr/>
          </p:nvGrpSpPr>
          <p:grpSpPr bwMode="auto">
            <a:xfrm>
              <a:off x="2260" y="2632"/>
              <a:ext cx="191" cy="1312"/>
              <a:chOff x="2260" y="2632"/>
              <a:chExt cx="191" cy="1312"/>
            </a:xfrm>
          </p:grpSpPr>
          <p:sp>
            <p:nvSpPr>
              <p:cNvPr id="287755" name="Rectangle 11"/>
              <p:cNvSpPr>
                <a:spLocks noChangeArrowheads="1"/>
              </p:cNvSpPr>
              <p:nvPr/>
            </p:nvSpPr>
            <p:spPr bwMode="auto">
              <a:xfrm>
                <a:off x="2260" y="3709"/>
                <a:ext cx="191" cy="235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7756" name="Rectangle 12"/>
              <p:cNvSpPr>
                <a:spLocks noChangeArrowheads="1"/>
              </p:cNvSpPr>
              <p:nvPr/>
            </p:nvSpPr>
            <p:spPr bwMode="auto">
              <a:xfrm>
                <a:off x="2335" y="2632"/>
                <a:ext cx="42" cy="1075"/>
              </a:xfrm>
              <a:prstGeom prst="rect">
                <a:avLst/>
              </a:prstGeom>
              <a:solidFill>
                <a:srgbClr val="EAEAEA">
                  <a:alpha val="50000"/>
                </a:srgb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87757" name="Text Box 13"/>
            <p:cNvSpPr txBox="1">
              <a:spLocks noChangeArrowheads="1"/>
            </p:cNvSpPr>
            <p:nvPr/>
          </p:nvSpPr>
          <p:spPr bwMode="auto">
            <a:xfrm>
              <a:off x="2359" y="2660"/>
              <a:ext cx="34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Pt</a:t>
              </a:r>
            </a:p>
          </p:txBody>
        </p:sp>
        <p:sp>
          <p:nvSpPr>
            <p:cNvPr id="287758" name="Text Box 14"/>
            <p:cNvSpPr txBox="1">
              <a:spLocks noChangeArrowheads="1"/>
            </p:cNvSpPr>
            <p:nvPr/>
          </p:nvSpPr>
          <p:spPr bwMode="auto">
            <a:xfrm>
              <a:off x="1241" y="3660"/>
              <a:ext cx="6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28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pH=0</a:t>
              </a:r>
              <a:endParaRPr lang="it-IT" sz="2800" b="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87759" name="Rectangle 15"/>
            <p:cNvSpPr>
              <a:spLocks noChangeArrowheads="1"/>
            </p:cNvSpPr>
            <p:nvPr/>
          </p:nvSpPr>
          <p:spPr bwMode="auto">
            <a:xfrm>
              <a:off x="2006" y="3621"/>
              <a:ext cx="666" cy="528"/>
            </a:xfrm>
            <a:prstGeom prst="rect">
              <a:avLst/>
            </a:prstGeom>
            <a:solidFill>
              <a:srgbClr val="CCFF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0" name="Freeform 16"/>
            <p:cNvSpPr>
              <a:spLocks/>
            </p:cNvSpPr>
            <p:nvPr/>
          </p:nvSpPr>
          <p:spPr bwMode="auto">
            <a:xfrm>
              <a:off x="1962" y="3201"/>
              <a:ext cx="754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1" name="Oval 17"/>
            <p:cNvSpPr>
              <a:spLocks noChangeArrowheads="1"/>
            </p:cNvSpPr>
            <p:nvPr/>
          </p:nvSpPr>
          <p:spPr bwMode="auto">
            <a:xfrm>
              <a:off x="2342" y="3816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2" name="Oval 18"/>
            <p:cNvSpPr>
              <a:spLocks noChangeArrowheads="1"/>
            </p:cNvSpPr>
            <p:nvPr/>
          </p:nvSpPr>
          <p:spPr bwMode="auto">
            <a:xfrm>
              <a:off x="2372" y="3717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3" name="Oval 19"/>
            <p:cNvSpPr>
              <a:spLocks noChangeArrowheads="1"/>
            </p:cNvSpPr>
            <p:nvPr/>
          </p:nvSpPr>
          <p:spPr bwMode="auto">
            <a:xfrm>
              <a:off x="2281" y="3717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4" name="Oval 20"/>
            <p:cNvSpPr>
              <a:spLocks noChangeArrowheads="1"/>
            </p:cNvSpPr>
            <p:nvPr/>
          </p:nvSpPr>
          <p:spPr bwMode="auto">
            <a:xfrm>
              <a:off x="2342" y="3750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5" name="Oval 21"/>
            <p:cNvSpPr>
              <a:spLocks noChangeArrowheads="1"/>
            </p:cNvSpPr>
            <p:nvPr/>
          </p:nvSpPr>
          <p:spPr bwMode="auto">
            <a:xfrm>
              <a:off x="2311" y="3783"/>
              <a:ext cx="31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6" name="Oval 22"/>
            <p:cNvSpPr>
              <a:spLocks noChangeArrowheads="1"/>
            </p:cNvSpPr>
            <p:nvPr/>
          </p:nvSpPr>
          <p:spPr bwMode="auto">
            <a:xfrm>
              <a:off x="2432" y="3717"/>
              <a:ext cx="31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7" name="Oval 23"/>
            <p:cNvSpPr>
              <a:spLocks noChangeArrowheads="1"/>
            </p:cNvSpPr>
            <p:nvPr/>
          </p:nvSpPr>
          <p:spPr bwMode="auto">
            <a:xfrm>
              <a:off x="2281" y="3914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8" name="Oval 24"/>
            <p:cNvSpPr>
              <a:spLocks noChangeArrowheads="1"/>
            </p:cNvSpPr>
            <p:nvPr/>
          </p:nvSpPr>
          <p:spPr bwMode="auto">
            <a:xfrm>
              <a:off x="2311" y="3881"/>
              <a:ext cx="31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69" name="Oval 25"/>
            <p:cNvSpPr>
              <a:spLocks noChangeArrowheads="1"/>
            </p:cNvSpPr>
            <p:nvPr/>
          </p:nvSpPr>
          <p:spPr bwMode="auto">
            <a:xfrm>
              <a:off x="2372" y="3783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0" name="Oval 26"/>
            <p:cNvSpPr>
              <a:spLocks noChangeArrowheads="1"/>
            </p:cNvSpPr>
            <p:nvPr/>
          </p:nvSpPr>
          <p:spPr bwMode="auto">
            <a:xfrm>
              <a:off x="2402" y="3684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1" name="Oval 27"/>
            <p:cNvSpPr>
              <a:spLocks noChangeArrowheads="1"/>
            </p:cNvSpPr>
            <p:nvPr/>
          </p:nvSpPr>
          <p:spPr bwMode="auto">
            <a:xfrm>
              <a:off x="2311" y="3947"/>
              <a:ext cx="31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2" name="Oval 28"/>
            <p:cNvSpPr>
              <a:spLocks noChangeArrowheads="1"/>
            </p:cNvSpPr>
            <p:nvPr/>
          </p:nvSpPr>
          <p:spPr bwMode="auto">
            <a:xfrm>
              <a:off x="2281" y="3816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3" name="Oval 29"/>
            <p:cNvSpPr>
              <a:spLocks noChangeArrowheads="1"/>
            </p:cNvSpPr>
            <p:nvPr/>
          </p:nvSpPr>
          <p:spPr bwMode="auto">
            <a:xfrm>
              <a:off x="2311" y="3684"/>
              <a:ext cx="31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4" name="Oval 30"/>
            <p:cNvSpPr>
              <a:spLocks noChangeArrowheads="1"/>
            </p:cNvSpPr>
            <p:nvPr/>
          </p:nvSpPr>
          <p:spPr bwMode="auto">
            <a:xfrm>
              <a:off x="2342" y="3849"/>
              <a:ext cx="30" cy="32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5" name="Oval 31"/>
            <p:cNvSpPr>
              <a:spLocks noChangeArrowheads="1"/>
            </p:cNvSpPr>
            <p:nvPr/>
          </p:nvSpPr>
          <p:spPr bwMode="auto">
            <a:xfrm>
              <a:off x="2364" y="3644"/>
              <a:ext cx="30" cy="33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6" name="Rectangle 32"/>
            <p:cNvSpPr>
              <a:spLocks noChangeArrowheads="1"/>
            </p:cNvSpPr>
            <p:nvPr/>
          </p:nvSpPr>
          <p:spPr bwMode="auto">
            <a:xfrm>
              <a:off x="438" y="2365"/>
              <a:ext cx="114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H</a:t>
              </a:r>
              <a:r>
                <a:rPr lang="it-IT" sz="32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(1 atm)</a:t>
              </a:r>
            </a:p>
          </p:txBody>
        </p:sp>
        <p:sp>
          <p:nvSpPr>
            <p:cNvPr id="287777" name="Line 33"/>
            <p:cNvSpPr>
              <a:spLocks noChangeShapeType="1"/>
            </p:cNvSpPr>
            <p:nvPr/>
          </p:nvSpPr>
          <p:spPr bwMode="auto">
            <a:xfrm>
              <a:off x="999" y="2767"/>
              <a:ext cx="5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7778" name="Text Box 34"/>
            <p:cNvSpPr txBox="1">
              <a:spLocks noChangeArrowheads="1"/>
            </p:cNvSpPr>
            <p:nvPr/>
          </p:nvSpPr>
          <p:spPr bwMode="auto">
            <a:xfrm>
              <a:off x="4158" y="3059"/>
              <a:ext cx="6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25°C</a:t>
              </a:r>
            </a:p>
          </p:txBody>
        </p:sp>
        <p:sp>
          <p:nvSpPr>
            <p:cNvPr id="287779" name="Freeform 35"/>
            <p:cNvSpPr>
              <a:spLocks/>
            </p:cNvSpPr>
            <p:nvPr/>
          </p:nvSpPr>
          <p:spPr bwMode="auto">
            <a:xfrm>
              <a:off x="1551" y="3944"/>
              <a:ext cx="537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3074" name="Object 36"/>
          <p:cNvGraphicFramePr>
            <a:graphicFrameLocks noChangeAspect="1"/>
          </p:cNvGraphicFramePr>
          <p:nvPr/>
        </p:nvGraphicFramePr>
        <p:xfrm>
          <a:off x="2255838" y="1806575"/>
          <a:ext cx="5389562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zione" r:id="rId4" imgW="2133600" imgH="457200" progId="Equation.3">
                  <p:embed/>
                </p:oleObj>
              </mc:Choice>
              <mc:Fallback>
                <p:oleObj name="Equazione" r:id="rId4" imgW="2133600" imgH="4572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1806575"/>
                        <a:ext cx="5389562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490538" y="357188"/>
            <a:ext cx="7953375" cy="1760537"/>
            <a:chOff x="285" y="225"/>
            <a:chExt cx="4625" cy="1109"/>
          </a:xfrm>
        </p:grpSpPr>
        <p:sp>
          <p:nvSpPr>
            <p:cNvPr id="288771" name="Text Box 3"/>
            <p:cNvSpPr txBox="1">
              <a:spLocks noChangeArrowheads="1"/>
            </p:cNvSpPr>
            <p:nvPr/>
          </p:nvSpPr>
          <p:spPr bwMode="auto">
            <a:xfrm>
              <a:off x="285" y="225"/>
              <a:ext cx="371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Potenziale standard di riduzione:</a:t>
              </a:r>
            </a:p>
          </p:txBody>
        </p:sp>
        <p:sp>
          <p:nvSpPr>
            <p:cNvPr id="288772" name="Text Box 4"/>
            <p:cNvSpPr txBox="1">
              <a:spLocks noChangeArrowheads="1"/>
            </p:cNvSpPr>
            <p:nvPr/>
          </p:nvSpPr>
          <p:spPr bwMode="auto">
            <a:xfrm>
              <a:off x="325" y="892"/>
              <a:ext cx="458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Cu</a:t>
              </a:r>
              <a:r>
                <a:rPr lang="en-US" b="0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+ 2 e</a:t>
              </a:r>
              <a:r>
                <a:rPr lang="en-US" b="0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 Cu(</a:t>
              </a:r>
              <a:r>
                <a:rPr lang="en-US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s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</a:t>
              </a:r>
              <a:endParaRPr lang="en-US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endParaRPr>
            </a:p>
          </p:txBody>
        </p:sp>
      </p:grpSp>
      <p:grpSp>
        <p:nvGrpSpPr>
          <p:cNvPr id="24579" name="Group 5"/>
          <p:cNvGrpSpPr>
            <a:grpSpLocks/>
          </p:cNvGrpSpPr>
          <p:nvPr/>
        </p:nvGrpSpPr>
        <p:grpSpPr bwMode="auto">
          <a:xfrm>
            <a:off x="212725" y="2282825"/>
            <a:ext cx="9390063" cy="3624263"/>
            <a:chOff x="124" y="1438"/>
            <a:chExt cx="5460" cy="2283"/>
          </a:xfrm>
        </p:grpSpPr>
        <p:sp>
          <p:nvSpPr>
            <p:cNvPr id="288774" name="Freeform 6"/>
            <p:cNvSpPr>
              <a:spLocks/>
            </p:cNvSpPr>
            <p:nvPr/>
          </p:nvSpPr>
          <p:spPr bwMode="auto">
            <a:xfrm>
              <a:off x="3003" y="1829"/>
              <a:ext cx="667" cy="520"/>
            </a:xfrm>
            <a:custGeom>
              <a:avLst/>
              <a:gdLst/>
              <a:ahLst/>
              <a:cxnLst>
                <a:cxn ang="0">
                  <a:pos x="0" y="114"/>
                </a:cxn>
                <a:cxn ang="0">
                  <a:pos x="406" y="68"/>
                </a:cxn>
                <a:cxn ang="0">
                  <a:pos x="723" y="520"/>
                </a:cxn>
              </a:cxnLst>
              <a:rect l="0" t="0" r="r" b="b"/>
              <a:pathLst>
                <a:path w="723" h="520">
                  <a:moveTo>
                    <a:pt x="0" y="114"/>
                  </a:moveTo>
                  <a:cubicBezTo>
                    <a:pt x="143" y="57"/>
                    <a:pt x="286" y="0"/>
                    <a:pt x="406" y="68"/>
                  </a:cubicBezTo>
                  <a:cubicBezTo>
                    <a:pt x="526" y="136"/>
                    <a:pt x="624" y="328"/>
                    <a:pt x="723" y="5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75" name="Freeform 7"/>
            <p:cNvSpPr>
              <a:spLocks/>
            </p:cNvSpPr>
            <p:nvPr/>
          </p:nvSpPr>
          <p:spPr bwMode="auto">
            <a:xfrm>
              <a:off x="2203" y="2603"/>
              <a:ext cx="1285" cy="1056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96" y="1056"/>
                </a:cxn>
                <a:cxn ang="0">
                  <a:pos x="96" y="96"/>
                </a:cxn>
                <a:cxn ang="0">
                  <a:pos x="1296" y="96"/>
                </a:cxn>
                <a:cxn ang="0">
                  <a:pos x="1296" y="1056"/>
                </a:cxn>
                <a:cxn ang="0">
                  <a:pos x="1392" y="1056"/>
                </a:cxn>
                <a:cxn ang="0">
                  <a:pos x="1392" y="0"/>
                </a:cxn>
                <a:cxn ang="0">
                  <a:pos x="0" y="0"/>
                </a:cxn>
                <a:cxn ang="0">
                  <a:pos x="0" y="1056"/>
                </a:cxn>
              </a:cxnLst>
              <a:rect l="0" t="0" r="r" b="b"/>
              <a:pathLst>
                <a:path w="1392" h="1056">
                  <a:moveTo>
                    <a:pt x="0" y="1056"/>
                  </a:moveTo>
                  <a:lnTo>
                    <a:pt x="96" y="1056"/>
                  </a:lnTo>
                  <a:lnTo>
                    <a:pt x="96" y="96"/>
                  </a:lnTo>
                  <a:lnTo>
                    <a:pt x="1296" y="96"/>
                  </a:lnTo>
                  <a:lnTo>
                    <a:pt x="1296" y="1056"/>
                  </a:lnTo>
                  <a:lnTo>
                    <a:pt x="1392" y="1056"/>
                  </a:lnTo>
                  <a:lnTo>
                    <a:pt x="1392" y="0"/>
                  </a:lnTo>
                  <a:lnTo>
                    <a:pt x="0" y="0"/>
                  </a:lnTo>
                  <a:lnTo>
                    <a:pt x="0" y="1056"/>
                  </a:lnTo>
                  <a:close/>
                </a:path>
              </a:pathLst>
            </a:custGeom>
            <a:solidFill>
              <a:srgbClr val="F8F8F8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76" name="Freeform 8"/>
            <p:cNvSpPr>
              <a:spLocks/>
            </p:cNvSpPr>
            <p:nvPr/>
          </p:nvSpPr>
          <p:spPr bwMode="auto">
            <a:xfrm>
              <a:off x="2041" y="1839"/>
              <a:ext cx="1001" cy="363"/>
            </a:xfrm>
            <a:custGeom>
              <a:avLst/>
              <a:gdLst/>
              <a:ahLst/>
              <a:cxnLst>
                <a:cxn ang="0">
                  <a:pos x="0" y="363"/>
                </a:cxn>
                <a:cxn ang="0">
                  <a:pos x="452" y="13"/>
                </a:cxn>
                <a:cxn ang="0">
                  <a:pos x="836" y="284"/>
                </a:cxn>
                <a:cxn ang="0">
                  <a:pos x="1085" y="13"/>
                </a:cxn>
              </a:cxnLst>
              <a:rect l="0" t="0" r="r" b="b"/>
              <a:pathLst>
                <a:path w="1085" h="363">
                  <a:moveTo>
                    <a:pt x="0" y="363"/>
                  </a:moveTo>
                  <a:cubicBezTo>
                    <a:pt x="156" y="194"/>
                    <a:pt x="313" y="26"/>
                    <a:pt x="452" y="13"/>
                  </a:cubicBezTo>
                  <a:cubicBezTo>
                    <a:pt x="591" y="0"/>
                    <a:pt x="731" y="284"/>
                    <a:pt x="836" y="284"/>
                  </a:cubicBezTo>
                  <a:cubicBezTo>
                    <a:pt x="941" y="284"/>
                    <a:pt x="1013" y="148"/>
                    <a:pt x="1085" y="13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77" name="Freeform 9"/>
            <p:cNvSpPr>
              <a:spLocks/>
            </p:cNvSpPr>
            <p:nvPr/>
          </p:nvSpPr>
          <p:spPr bwMode="auto">
            <a:xfrm>
              <a:off x="1325" y="2304"/>
              <a:ext cx="709" cy="13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4" y="0"/>
                </a:cxn>
                <a:cxn ang="0">
                  <a:pos x="624" y="1344"/>
                </a:cxn>
                <a:cxn ang="0">
                  <a:pos x="720" y="1344"/>
                </a:cxn>
                <a:cxn ang="0">
                  <a:pos x="720" y="1248"/>
                </a:cxn>
                <a:cxn ang="0">
                  <a:pos x="768" y="1248"/>
                </a:cxn>
                <a:cxn ang="0">
                  <a:pos x="768" y="1392"/>
                </a:cxn>
                <a:cxn ang="0">
                  <a:pos x="576" y="1392"/>
                </a:cxn>
                <a:cxn ang="0">
                  <a:pos x="576" y="48"/>
                </a:cxn>
                <a:cxn ang="0">
                  <a:pos x="0" y="48"/>
                </a:cxn>
                <a:cxn ang="0">
                  <a:pos x="0" y="0"/>
                </a:cxn>
              </a:cxnLst>
              <a:rect l="0" t="0" r="r" b="b"/>
              <a:pathLst>
                <a:path w="768" h="1392">
                  <a:moveTo>
                    <a:pt x="0" y="0"/>
                  </a:moveTo>
                  <a:lnTo>
                    <a:pt x="624" y="0"/>
                  </a:lnTo>
                  <a:lnTo>
                    <a:pt x="624" y="1344"/>
                  </a:lnTo>
                  <a:lnTo>
                    <a:pt x="720" y="1344"/>
                  </a:lnTo>
                  <a:lnTo>
                    <a:pt x="720" y="1248"/>
                  </a:lnTo>
                  <a:lnTo>
                    <a:pt x="768" y="1248"/>
                  </a:lnTo>
                  <a:lnTo>
                    <a:pt x="768" y="1392"/>
                  </a:lnTo>
                  <a:lnTo>
                    <a:pt x="576" y="1392"/>
                  </a:lnTo>
                  <a:lnTo>
                    <a:pt x="576" y="48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4584" name="Group 10"/>
            <p:cNvGrpSpPr>
              <a:grpSpLocks/>
            </p:cNvGrpSpPr>
            <p:nvPr/>
          </p:nvGrpSpPr>
          <p:grpSpPr bwMode="auto">
            <a:xfrm>
              <a:off x="1945" y="2192"/>
              <a:ext cx="191" cy="1312"/>
              <a:chOff x="4202" y="1829"/>
              <a:chExt cx="259" cy="1640"/>
            </a:xfrm>
          </p:grpSpPr>
          <p:sp>
            <p:nvSpPr>
              <p:cNvPr id="288779" name="Rectangle 11"/>
              <p:cNvSpPr>
                <a:spLocks noChangeArrowheads="1"/>
              </p:cNvSpPr>
              <p:nvPr/>
            </p:nvSpPr>
            <p:spPr bwMode="auto">
              <a:xfrm>
                <a:off x="4202" y="3175"/>
                <a:ext cx="259" cy="294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8780" name="Rectangle 12"/>
              <p:cNvSpPr>
                <a:spLocks noChangeArrowheads="1"/>
              </p:cNvSpPr>
              <p:nvPr/>
            </p:nvSpPr>
            <p:spPr bwMode="auto">
              <a:xfrm>
                <a:off x="4305" y="1829"/>
                <a:ext cx="55" cy="1344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88781" name="Text Box 13"/>
            <p:cNvSpPr txBox="1">
              <a:spLocks noChangeArrowheads="1"/>
            </p:cNvSpPr>
            <p:nvPr/>
          </p:nvSpPr>
          <p:spPr bwMode="auto">
            <a:xfrm>
              <a:off x="2045" y="2220"/>
              <a:ext cx="34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Pt</a:t>
              </a:r>
            </a:p>
          </p:txBody>
        </p:sp>
        <p:sp>
          <p:nvSpPr>
            <p:cNvPr id="288782" name="Text Box 14"/>
            <p:cNvSpPr txBox="1">
              <a:spLocks noChangeArrowheads="1"/>
            </p:cNvSpPr>
            <p:nvPr/>
          </p:nvSpPr>
          <p:spPr bwMode="auto">
            <a:xfrm>
              <a:off x="926" y="3220"/>
              <a:ext cx="6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28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pH=0</a:t>
              </a:r>
              <a:endParaRPr lang="it-IT" sz="2800" b="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88783" name="Rectangle 15"/>
            <p:cNvSpPr>
              <a:spLocks noChangeArrowheads="1"/>
            </p:cNvSpPr>
            <p:nvPr/>
          </p:nvSpPr>
          <p:spPr bwMode="auto">
            <a:xfrm>
              <a:off x="1692" y="3193"/>
              <a:ext cx="665" cy="528"/>
            </a:xfrm>
            <a:prstGeom prst="rect">
              <a:avLst/>
            </a:prstGeom>
            <a:solidFill>
              <a:srgbClr val="CCFF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84" name="Freeform 16"/>
            <p:cNvSpPr>
              <a:spLocks/>
            </p:cNvSpPr>
            <p:nvPr/>
          </p:nvSpPr>
          <p:spPr bwMode="auto">
            <a:xfrm>
              <a:off x="1648" y="2761"/>
              <a:ext cx="753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85" name="Oval 17"/>
            <p:cNvSpPr>
              <a:spLocks noChangeArrowheads="1"/>
            </p:cNvSpPr>
            <p:nvPr/>
          </p:nvSpPr>
          <p:spPr bwMode="auto">
            <a:xfrm>
              <a:off x="2027" y="3376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86" name="Oval 18"/>
            <p:cNvSpPr>
              <a:spLocks noChangeArrowheads="1"/>
            </p:cNvSpPr>
            <p:nvPr/>
          </p:nvSpPr>
          <p:spPr bwMode="auto">
            <a:xfrm>
              <a:off x="2058" y="327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87" name="Oval 19"/>
            <p:cNvSpPr>
              <a:spLocks noChangeArrowheads="1"/>
            </p:cNvSpPr>
            <p:nvPr/>
          </p:nvSpPr>
          <p:spPr bwMode="auto">
            <a:xfrm>
              <a:off x="1966" y="327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88" name="Oval 20"/>
            <p:cNvSpPr>
              <a:spLocks noChangeArrowheads="1"/>
            </p:cNvSpPr>
            <p:nvPr/>
          </p:nvSpPr>
          <p:spPr bwMode="auto">
            <a:xfrm>
              <a:off x="2027" y="3310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89" name="Oval 21"/>
            <p:cNvSpPr>
              <a:spLocks noChangeArrowheads="1"/>
            </p:cNvSpPr>
            <p:nvPr/>
          </p:nvSpPr>
          <p:spPr bwMode="auto">
            <a:xfrm>
              <a:off x="1997" y="3343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0" name="Oval 22"/>
            <p:cNvSpPr>
              <a:spLocks noChangeArrowheads="1"/>
            </p:cNvSpPr>
            <p:nvPr/>
          </p:nvSpPr>
          <p:spPr bwMode="auto">
            <a:xfrm>
              <a:off x="2118" y="327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1" name="Oval 23"/>
            <p:cNvSpPr>
              <a:spLocks noChangeArrowheads="1"/>
            </p:cNvSpPr>
            <p:nvPr/>
          </p:nvSpPr>
          <p:spPr bwMode="auto">
            <a:xfrm>
              <a:off x="1966" y="3474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2" name="Oval 24"/>
            <p:cNvSpPr>
              <a:spLocks noChangeArrowheads="1"/>
            </p:cNvSpPr>
            <p:nvPr/>
          </p:nvSpPr>
          <p:spPr bwMode="auto">
            <a:xfrm>
              <a:off x="1997" y="3441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3" name="Oval 25"/>
            <p:cNvSpPr>
              <a:spLocks noChangeArrowheads="1"/>
            </p:cNvSpPr>
            <p:nvPr/>
          </p:nvSpPr>
          <p:spPr bwMode="auto">
            <a:xfrm>
              <a:off x="2058" y="3343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4" name="Oval 26"/>
            <p:cNvSpPr>
              <a:spLocks noChangeArrowheads="1"/>
            </p:cNvSpPr>
            <p:nvPr/>
          </p:nvSpPr>
          <p:spPr bwMode="auto">
            <a:xfrm>
              <a:off x="2087" y="3244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5" name="Oval 27"/>
            <p:cNvSpPr>
              <a:spLocks noChangeArrowheads="1"/>
            </p:cNvSpPr>
            <p:nvPr/>
          </p:nvSpPr>
          <p:spPr bwMode="auto">
            <a:xfrm>
              <a:off x="1997" y="350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6" name="Oval 28"/>
            <p:cNvSpPr>
              <a:spLocks noChangeArrowheads="1"/>
            </p:cNvSpPr>
            <p:nvPr/>
          </p:nvSpPr>
          <p:spPr bwMode="auto">
            <a:xfrm>
              <a:off x="1966" y="3376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7" name="Oval 29"/>
            <p:cNvSpPr>
              <a:spLocks noChangeArrowheads="1"/>
            </p:cNvSpPr>
            <p:nvPr/>
          </p:nvSpPr>
          <p:spPr bwMode="auto">
            <a:xfrm>
              <a:off x="1997" y="3244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8" name="Oval 30"/>
            <p:cNvSpPr>
              <a:spLocks noChangeArrowheads="1"/>
            </p:cNvSpPr>
            <p:nvPr/>
          </p:nvSpPr>
          <p:spPr bwMode="auto">
            <a:xfrm>
              <a:off x="2027" y="3409"/>
              <a:ext cx="30" cy="3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799" name="Oval 31"/>
            <p:cNvSpPr>
              <a:spLocks noChangeArrowheads="1"/>
            </p:cNvSpPr>
            <p:nvPr/>
          </p:nvSpPr>
          <p:spPr bwMode="auto">
            <a:xfrm>
              <a:off x="2049" y="3204"/>
              <a:ext cx="31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0" name="Rectangle 32"/>
            <p:cNvSpPr>
              <a:spLocks noChangeArrowheads="1"/>
            </p:cNvSpPr>
            <p:nvPr/>
          </p:nvSpPr>
          <p:spPr bwMode="auto">
            <a:xfrm>
              <a:off x="124" y="1925"/>
              <a:ext cx="114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H</a:t>
              </a:r>
              <a:r>
                <a:rPr lang="it-IT" sz="32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(1 atm)</a:t>
              </a:r>
            </a:p>
          </p:txBody>
        </p:sp>
        <p:sp>
          <p:nvSpPr>
            <p:cNvPr id="288801" name="Line 33"/>
            <p:cNvSpPr>
              <a:spLocks noChangeShapeType="1"/>
            </p:cNvSpPr>
            <p:nvPr/>
          </p:nvSpPr>
          <p:spPr bwMode="auto">
            <a:xfrm>
              <a:off x="684" y="2327"/>
              <a:ext cx="5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2" name="Oval 34"/>
            <p:cNvSpPr>
              <a:spLocks noChangeArrowheads="1"/>
            </p:cNvSpPr>
            <p:nvPr/>
          </p:nvSpPr>
          <p:spPr bwMode="auto">
            <a:xfrm>
              <a:off x="2586" y="1690"/>
              <a:ext cx="480" cy="52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3" name="Line 35"/>
            <p:cNvSpPr>
              <a:spLocks noChangeShapeType="1"/>
            </p:cNvSpPr>
            <p:nvPr/>
          </p:nvSpPr>
          <p:spPr bwMode="auto">
            <a:xfrm rot="3361948" flipV="1">
              <a:off x="2909" y="1794"/>
              <a:ext cx="1" cy="2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4" name="Oval 36"/>
            <p:cNvSpPr>
              <a:spLocks noChangeArrowheads="1"/>
            </p:cNvSpPr>
            <p:nvPr/>
          </p:nvSpPr>
          <p:spPr bwMode="auto">
            <a:xfrm>
              <a:off x="2801" y="1926"/>
              <a:ext cx="51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5" name="Rectangle 37"/>
            <p:cNvSpPr>
              <a:spLocks noChangeArrowheads="1"/>
            </p:cNvSpPr>
            <p:nvPr/>
          </p:nvSpPr>
          <p:spPr bwMode="auto">
            <a:xfrm flipH="1">
              <a:off x="3632" y="2326"/>
              <a:ext cx="157" cy="1186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6" name="Rectangle 38"/>
            <p:cNvSpPr>
              <a:spLocks noChangeArrowheads="1"/>
            </p:cNvSpPr>
            <p:nvPr/>
          </p:nvSpPr>
          <p:spPr bwMode="auto">
            <a:xfrm flipH="1">
              <a:off x="3297" y="3179"/>
              <a:ext cx="666" cy="528"/>
            </a:xfrm>
            <a:prstGeom prst="rect">
              <a:avLst/>
            </a:prstGeom>
            <a:solidFill>
              <a:srgbClr val="66CC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7" name="Freeform 39"/>
            <p:cNvSpPr>
              <a:spLocks/>
            </p:cNvSpPr>
            <p:nvPr/>
          </p:nvSpPr>
          <p:spPr bwMode="auto">
            <a:xfrm flipH="1">
              <a:off x="3253" y="2747"/>
              <a:ext cx="753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08" name="Text Box 40"/>
            <p:cNvSpPr txBox="1">
              <a:spLocks noChangeArrowheads="1"/>
            </p:cNvSpPr>
            <p:nvPr/>
          </p:nvSpPr>
          <p:spPr bwMode="auto">
            <a:xfrm flipH="1">
              <a:off x="3789" y="2104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Cu</a:t>
              </a:r>
            </a:p>
          </p:txBody>
        </p:sp>
        <p:sp>
          <p:nvSpPr>
            <p:cNvPr id="288809" name="Text Box 41"/>
            <p:cNvSpPr txBox="1">
              <a:spLocks noChangeArrowheads="1"/>
            </p:cNvSpPr>
            <p:nvPr/>
          </p:nvSpPr>
          <p:spPr bwMode="auto">
            <a:xfrm flipH="1">
              <a:off x="4149" y="3148"/>
              <a:ext cx="14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[Cu</a:t>
              </a:r>
              <a:r>
                <a:rPr lang="it-IT" sz="32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]=1,0 M</a:t>
              </a:r>
            </a:p>
          </p:txBody>
        </p:sp>
        <p:sp>
          <p:nvSpPr>
            <p:cNvPr id="288810" name="Freeform 42"/>
            <p:cNvSpPr>
              <a:spLocks/>
            </p:cNvSpPr>
            <p:nvPr/>
          </p:nvSpPr>
          <p:spPr bwMode="auto">
            <a:xfrm flipH="1">
              <a:off x="3829" y="3447"/>
              <a:ext cx="443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8811" name="Rectangle 43"/>
            <p:cNvSpPr>
              <a:spLocks noChangeArrowheads="1"/>
            </p:cNvSpPr>
            <p:nvPr/>
          </p:nvSpPr>
          <p:spPr bwMode="auto">
            <a:xfrm>
              <a:off x="3690" y="1438"/>
              <a:ext cx="181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  <a:sym typeface="Symbol" pitchFamily="28" charset="2"/>
                </a:rPr>
                <a:t>= + </a:t>
              </a: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</a:rPr>
                <a:t>0,3419</a:t>
              </a: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V</a:t>
              </a:r>
            </a:p>
          </p:txBody>
        </p:sp>
        <p:sp>
          <p:nvSpPr>
            <p:cNvPr id="288812" name="Text Box 44"/>
            <p:cNvSpPr txBox="1">
              <a:spLocks noChangeArrowheads="1"/>
            </p:cNvSpPr>
            <p:nvPr/>
          </p:nvSpPr>
          <p:spPr bwMode="auto">
            <a:xfrm>
              <a:off x="2512" y="2981"/>
              <a:ext cx="6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25°C</a:t>
              </a:r>
            </a:p>
          </p:txBody>
        </p:sp>
        <p:sp>
          <p:nvSpPr>
            <p:cNvPr id="288813" name="Freeform 45"/>
            <p:cNvSpPr>
              <a:spLocks/>
            </p:cNvSpPr>
            <p:nvPr/>
          </p:nvSpPr>
          <p:spPr bwMode="auto">
            <a:xfrm>
              <a:off x="1236" y="3504"/>
              <a:ext cx="535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490538" y="357188"/>
            <a:ext cx="7570787" cy="1760537"/>
            <a:chOff x="285" y="225"/>
            <a:chExt cx="4402" cy="1109"/>
          </a:xfrm>
        </p:grpSpPr>
        <p:sp>
          <p:nvSpPr>
            <p:cNvPr id="289795" name="Text Box 3"/>
            <p:cNvSpPr txBox="1">
              <a:spLocks noChangeArrowheads="1"/>
            </p:cNvSpPr>
            <p:nvPr/>
          </p:nvSpPr>
          <p:spPr bwMode="auto">
            <a:xfrm>
              <a:off x="285" y="225"/>
              <a:ext cx="371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Potenziale standard di riduzione:</a:t>
              </a:r>
            </a:p>
          </p:txBody>
        </p:sp>
        <p:sp>
          <p:nvSpPr>
            <p:cNvPr id="289796" name="Text Box 4"/>
            <p:cNvSpPr txBox="1">
              <a:spLocks noChangeArrowheads="1"/>
            </p:cNvSpPr>
            <p:nvPr/>
          </p:nvSpPr>
          <p:spPr bwMode="auto">
            <a:xfrm>
              <a:off x="325" y="892"/>
              <a:ext cx="436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Zn</a:t>
              </a:r>
              <a:r>
                <a:rPr lang="en-US" b="0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+ 2 e</a:t>
              </a:r>
              <a:r>
                <a:rPr lang="en-US" b="0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 Zn(</a:t>
              </a:r>
              <a:r>
                <a:rPr lang="en-US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s</a:t>
              </a:r>
              <a:r>
                <a:rPr lang="en-US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</a:t>
              </a:r>
              <a:endParaRPr lang="en-US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endParaRPr>
            </a:p>
          </p:txBody>
        </p:sp>
      </p:grpSp>
      <p:grpSp>
        <p:nvGrpSpPr>
          <p:cNvPr id="25603" name="Group 5"/>
          <p:cNvGrpSpPr>
            <a:grpSpLocks/>
          </p:cNvGrpSpPr>
          <p:nvPr/>
        </p:nvGrpSpPr>
        <p:grpSpPr bwMode="auto">
          <a:xfrm>
            <a:off x="212725" y="2282825"/>
            <a:ext cx="9428163" cy="3624263"/>
            <a:chOff x="124" y="1438"/>
            <a:chExt cx="5482" cy="2283"/>
          </a:xfrm>
        </p:grpSpPr>
        <p:sp>
          <p:nvSpPr>
            <p:cNvPr id="289798" name="Rectangle 6"/>
            <p:cNvSpPr>
              <a:spLocks noChangeArrowheads="1"/>
            </p:cNvSpPr>
            <p:nvPr/>
          </p:nvSpPr>
          <p:spPr bwMode="auto">
            <a:xfrm>
              <a:off x="3690" y="1438"/>
              <a:ext cx="181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  <a:sym typeface="Symbol" pitchFamily="28" charset="2"/>
                </a:rPr>
                <a:t>= - </a:t>
              </a: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</a:rPr>
                <a:t>0,7618</a:t>
              </a: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V</a:t>
              </a:r>
            </a:p>
          </p:txBody>
        </p:sp>
        <p:sp>
          <p:nvSpPr>
            <p:cNvPr id="289799" name="Freeform 7"/>
            <p:cNvSpPr>
              <a:spLocks/>
            </p:cNvSpPr>
            <p:nvPr/>
          </p:nvSpPr>
          <p:spPr bwMode="auto">
            <a:xfrm>
              <a:off x="3003" y="1829"/>
              <a:ext cx="667" cy="520"/>
            </a:xfrm>
            <a:custGeom>
              <a:avLst/>
              <a:gdLst/>
              <a:ahLst/>
              <a:cxnLst>
                <a:cxn ang="0">
                  <a:pos x="0" y="114"/>
                </a:cxn>
                <a:cxn ang="0">
                  <a:pos x="406" y="68"/>
                </a:cxn>
                <a:cxn ang="0">
                  <a:pos x="723" y="520"/>
                </a:cxn>
              </a:cxnLst>
              <a:rect l="0" t="0" r="r" b="b"/>
              <a:pathLst>
                <a:path w="723" h="520">
                  <a:moveTo>
                    <a:pt x="0" y="114"/>
                  </a:moveTo>
                  <a:cubicBezTo>
                    <a:pt x="143" y="57"/>
                    <a:pt x="286" y="0"/>
                    <a:pt x="406" y="68"/>
                  </a:cubicBezTo>
                  <a:cubicBezTo>
                    <a:pt x="526" y="136"/>
                    <a:pt x="624" y="328"/>
                    <a:pt x="723" y="5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0" name="Freeform 8"/>
            <p:cNvSpPr>
              <a:spLocks/>
            </p:cNvSpPr>
            <p:nvPr/>
          </p:nvSpPr>
          <p:spPr bwMode="auto">
            <a:xfrm>
              <a:off x="2203" y="2603"/>
              <a:ext cx="1285" cy="1056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96" y="1056"/>
                </a:cxn>
                <a:cxn ang="0">
                  <a:pos x="96" y="96"/>
                </a:cxn>
                <a:cxn ang="0">
                  <a:pos x="1296" y="96"/>
                </a:cxn>
                <a:cxn ang="0">
                  <a:pos x="1296" y="1056"/>
                </a:cxn>
                <a:cxn ang="0">
                  <a:pos x="1392" y="1056"/>
                </a:cxn>
                <a:cxn ang="0">
                  <a:pos x="1392" y="0"/>
                </a:cxn>
                <a:cxn ang="0">
                  <a:pos x="0" y="0"/>
                </a:cxn>
                <a:cxn ang="0">
                  <a:pos x="0" y="1056"/>
                </a:cxn>
              </a:cxnLst>
              <a:rect l="0" t="0" r="r" b="b"/>
              <a:pathLst>
                <a:path w="1392" h="1056">
                  <a:moveTo>
                    <a:pt x="0" y="1056"/>
                  </a:moveTo>
                  <a:lnTo>
                    <a:pt x="96" y="1056"/>
                  </a:lnTo>
                  <a:lnTo>
                    <a:pt x="96" y="96"/>
                  </a:lnTo>
                  <a:lnTo>
                    <a:pt x="1296" y="96"/>
                  </a:lnTo>
                  <a:lnTo>
                    <a:pt x="1296" y="1056"/>
                  </a:lnTo>
                  <a:lnTo>
                    <a:pt x="1392" y="1056"/>
                  </a:lnTo>
                  <a:lnTo>
                    <a:pt x="1392" y="0"/>
                  </a:lnTo>
                  <a:lnTo>
                    <a:pt x="0" y="0"/>
                  </a:lnTo>
                  <a:lnTo>
                    <a:pt x="0" y="1056"/>
                  </a:lnTo>
                  <a:close/>
                </a:path>
              </a:pathLst>
            </a:custGeom>
            <a:solidFill>
              <a:srgbClr val="F8F8F8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1" name="Freeform 9"/>
            <p:cNvSpPr>
              <a:spLocks/>
            </p:cNvSpPr>
            <p:nvPr/>
          </p:nvSpPr>
          <p:spPr bwMode="auto">
            <a:xfrm>
              <a:off x="2041" y="1839"/>
              <a:ext cx="1001" cy="363"/>
            </a:xfrm>
            <a:custGeom>
              <a:avLst/>
              <a:gdLst/>
              <a:ahLst/>
              <a:cxnLst>
                <a:cxn ang="0">
                  <a:pos x="0" y="363"/>
                </a:cxn>
                <a:cxn ang="0">
                  <a:pos x="452" y="13"/>
                </a:cxn>
                <a:cxn ang="0">
                  <a:pos x="836" y="284"/>
                </a:cxn>
                <a:cxn ang="0">
                  <a:pos x="1085" y="13"/>
                </a:cxn>
              </a:cxnLst>
              <a:rect l="0" t="0" r="r" b="b"/>
              <a:pathLst>
                <a:path w="1085" h="363">
                  <a:moveTo>
                    <a:pt x="0" y="363"/>
                  </a:moveTo>
                  <a:cubicBezTo>
                    <a:pt x="156" y="194"/>
                    <a:pt x="313" y="26"/>
                    <a:pt x="452" y="13"/>
                  </a:cubicBezTo>
                  <a:cubicBezTo>
                    <a:pt x="591" y="0"/>
                    <a:pt x="731" y="284"/>
                    <a:pt x="836" y="284"/>
                  </a:cubicBezTo>
                  <a:cubicBezTo>
                    <a:pt x="941" y="284"/>
                    <a:pt x="1013" y="148"/>
                    <a:pt x="1085" y="13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2" name="Freeform 10"/>
            <p:cNvSpPr>
              <a:spLocks/>
            </p:cNvSpPr>
            <p:nvPr/>
          </p:nvSpPr>
          <p:spPr bwMode="auto">
            <a:xfrm>
              <a:off x="1325" y="2304"/>
              <a:ext cx="709" cy="13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4" y="0"/>
                </a:cxn>
                <a:cxn ang="0">
                  <a:pos x="624" y="1344"/>
                </a:cxn>
                <a:cxn ang="0">
                  <a:pos x="720" y="1344"/>
                </a:cxn>
                <a:cxn ang="0">
                  <a:pos x="720" y="1248"/>
                </a:cxn>
                <a:cxn ang="0">
                  <a:pos x="768" y="1248"/>
                </a:cxn>
                <a:cxn ang="0">
                  <a:pos x="768" y="1392"/>
                </a:cxn>
                <a:cxn ang="0">
                  <a:pos x="576" y="1392"/>
                </a:cxn>
                <a:cxn ang="0">
                  <a:pos x="576" y="48"/>
                </a:cxn>
                <a:cxn ang="0">
                  <a:pos x="0" y="48"/>
                </a:cxn>
                <a:cxn ang="0">
                  <a:pos x="0" y="0"/>
                </a:cxn>
              </a:cxnLst>
              <a:rect l="0" t="0" r="r" b="b"/>
              <a:pathLst>
                <a:path w="768" h="1392">
                  <a:moveTo>
                    <a:pt x="0" y="0"/>
                  </a:moveTo>
                  <a:lnTo>
                    <a:pt x="624" y="0"/>
                  </a:lnTo>
                  <a:lnTo>
                    <a:pt x="624" y="1344"/>
                  </a:lnTo>
                  <a:lnTo>
                    <a:pt x="720" y="1344"/>
                  </a:lnTo>
                  <a:lnTo>
                    <a:pt x="720" y="1248"/>
                  </a:lnTo>
                  <a:lnTo>
                    <a:pt x="768" y="1248"/>
                  </a:lnTo>
                  <a:lnTo>
                    <a:pt x="768" y="1392"/>
                  </a:lnTo>
                  <a:lnTo>
                    <a:pt x="576" y="1392"/>
                  </a:lnTo>
                  <a:lnTo>
                    <a:pt x="576" y="48"/>
                  </a:lnTo>
                  <a:lnTo>
                    <a:pt x="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3" name="Rectangle 11"/>
            <p:cNvSpPr>
              <a:spLocks noChangeArrowheads="1"/>
            </p:cNvSpPr>
            <p:nvPr/>
          </p:nvSpPr>
          <p:spPr bwMode="auto">
            <a:xfrm>
              <a:off x="1945" y="3269"/>
              <a:ext cx="191" cy="235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4" name="Rectangle 12"/>
            <p:cNvSpPr>
              <a:spLocks noChangeArrowheads="1"/>
            </p:cNvSpPr>
            <p:nvPr/>
          </p:nvSpPr>
          <p:spPr bwMode="auto">
            <a:xfrm>
              <a:off x="2020" y="2192"/>
              <a:ext cx="42" cy="1075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5" name="Text Box 13"/>
            <p:cNvSpPr txBox="1">
              <a:spLocks noChangeArrowheads="1"/>
            </p:cNvSpPr>
            <p:nvPr/>
          </p:nvSpPr>
          <p:spPr bwMode="auto">
            <a:xfrm>
              <a:off x="2045" y="2220"/>
              <a:ext cx="34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Pt</a:t>
              </a:r>
            </a:p>
          </p:txBody>
        </p:sp>
        <p:sp>
          <p:nvSpPr>
            <p:cNvPr id="289806" name="Text Box 14"/>
            <p:cNvSpPr txBox="1">
              <a:spLocks noChangeArrowheads="1"/>
            </p:cNvSpPr>
            <p:nvPr/>
          </p:nvSpPr>
          <p:spPr bwMode="auto">
            <a:xfrm>
              <a:off x="926" y="3220"/>
              <a:ext cx="6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28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pH=0</a:t>
              </a:r>
              <a:endParaRPr lang="it-IT" sz="2800" b="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89807" name="Rectangle 15"/>
            <p:cNvSpPr>
              <a:spLocks noChangeArrowheads="1"/>
            </p:cNvSpPr>
            <p:nvPr/>
          </p:nvSpPr>
          <p:spPr bwMode="auto">
            <a:xfrm>
              <a:off x="1692" y="3193"/>
              <a:ext cx="665" cy="528"/>
            </a:xfrm>
            <a:prstGeom prst="rect">
              <a:avLst/>
            </a:prstGeom>
            <a:solidFill>
              <a:srgbClr val="CCFF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8" name="Freeform 16"/>
            <p:cNvSpPr>
              <a:spLocks/>
            </p:cNvSpPr>
            <p:nvPr/>
          </p:nvSpPr>
          <p:spPr bwMode="auto">
            <a:xfrm>
              <a:off x="1648" y="2761"/>
              <a:ext cx="753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09" name="Oval 17"/>
            <p:cNvSpPr>
              <a:spLocks noChangeArrowheads="1"/>
            </p:cNvSpPr>
            <p:nvPr/>
          </p:nvSpPr>
          <p:spPr bwMode="auto">
            <a:xfrm>
              <a:off x="2027" y="3376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0" name="Oval 18"/>
            <p:cNvSpPr>
              <a:spLocks noChangeArrowheads="1"/>
            </p:cNvSpPr>
            <p:nvPr/>
          </p:nvSpPr>
          <p:spPr bwMode="auto">
            <a:xfrm>
              <a:off x="2058" y="327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1" name="Oval 19"/>
            <p:cNvSpPr>
              <a:spLocks noChangeArrowheads="1"/>
            </p:cNvSpPr>
            <p:nvPr/>
          </p:nvSpPr>
          <p:spPr bwMode="auto">
            <a:xfrm>
              <a:off x="1966" y="327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2" name="Oval 20"/>
            <p:cNvSpPr>
              <a:spLocks noChangeArrowheads="1"/>
            </p:cNvSpPr>
            <p:nvPr/>
          </p:nvSpPr>
          <p:spPr bwMode="auto">
            <a:xfrm>
              <a:off x="2027" y="3310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3" name="Oval 21"/>
            <p:cNvSpPr>
              <a:spLocks noChangeArrowheads="1"/>
            </p:cNvSpPr>
            <p:nvPr/>
          </p:nvSpPr>
          <p:spPr bwMode="auto">
            <a:xfrm>
              <a:off x="1997" y="3343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4" name="Oval 22"/>
            <p:cNvSpPr>
              <a:spLocks noChangeArrowheads="1"/>
            </p:cNvSpPr>
            <p:nvPr/>
          </p:nvSpPr>
          <p:spPr bwMode="auto">
            <a:xfrm>
              <a:off x="2118" y="327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5" name="Oval 23"/>
            <p:cNvSpPr>
              <a:spLocks noChangeArrowheads="1"/>
            </p:cNvSpPr>
            <p:nvPr/>
          </p:nvSpPr>
          <p:spPr bwMode="auto">
            <a:xfrm>
              <a:off x="1966" y="3474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6" name="Oval 24"/>
            <p:cNvSpPr>
              <a:spLocks noChangeArrowheads="1"/>
            </p:cNvSpPr>
            <p:nvPr/>
          </p:nvSpPr>
          <p:spPr bwMode="auto">
            <a:xfrm>
              <a:off x="1997" y="3441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7" name="Oval 25"/>
            <p:cNvSpPr>
              <a:spLocks noChangeArrowheads="1"/>
            </p:cNvSpPr>
            <p:nvPr/>
          </p:nvSpPr>
          <p:spPr bwMode="auto">
            <a:xfrm>
              <a:off x="2058" y="3343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8" name="Oval 26"/>
            <p:cNvSpPr>
              <a:spLocks noChangeArrowheads="1"/>
            </p:cNvSpPr>
            <p:nvPr/>
          </p:nvSpPr>
          <p:spPr bwMode="auto">
            <a:xfrm>
              <a:off x="2087" y="3244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19" name="Oval 27"/>
            <p:cNvSpPr>
              <a:spLocks noChangeArrowheads="1"/>
            </p:cNvSpPr>
            <p:nvPr/>
          </p:nvSpPr>
          <p:spPr bwMode="auto">
            <a:xfrm>
              <a:off x="1997" y="3507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0" name="Oval 28"/>
            <p:cNvSpPr>
              <a:spLocks noChangeArrowheads="1"/>
            </p:cNvSpPr>
            <p:nvPr/>
          </p:nvSpPr>
          <p:spPr bwMode="auto">
            <a:xfrm>
              <a:off x="1966" y="3376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1" name="Oval 29"/>
            <p:cNvSpPr>
              <a:spLocks noChangeArrowheads="1"/>
            </p:cNvSpPr>
            <p:nvPr/>
          </p:nvSpPr>
          <p:spPr bwMode="auto">
            <a:xfrm>
              <a:off x="1997" y="3244"/>
              <a:ext cx="30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2" name="Oval 30"/>
            <p:cNvSpPr>
              <a:spLocks noChangeArrowheads="1"/>
            </p:cNvSpPr>
            <p:nvPr/>
          </p:nvSpPr>
          <p:spPr bwMode="auto">
            <a:xfrm>
              <a:off x="2027" y="3409"/>
              <a:ext cx="30" cy="3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3" name="Oval 31"/>
            <p:cNvSpPr>
              <a:spLocks noChangeArrowheads="1"/>
            </p:cNvSpPr>
            <p:nvPr/>
          </p:nvSpPr>
          <p:spPr bwMode="auto">
            <a:xfrm>
              <a:off x="2049" y="3204"/>
              <a:ext cx="31" cy="3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4" name="Rectangle 32"/>
            <p:cNvSpPr>
              <a:spLocks noChangeArrowheads="1"/>
            </p:cNvSpPr>
            <p:nvPr/>
          </p:nvSpPr>
          <p:spPr bwMode="auto">
            <a:xfrm>
              <a:off x="124" y="1925"/>
              <a:ext cx="114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H</a:t>
              </a:r>
              <a:r>
                <a:rPr lang="it-IT" sz="32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(1 atm)</a:t>
              </a:r>
            </a:p>
          </p:txBody>
        </p:sp>
        <p:sp>
          <p:nvSpPr>
            <p:cNvPr id="289825" name="Line 33"/>
            <p:cNvSpPr>
              <a:spLocks noChangeShapeType="1"/>
            </p:cNvSpPr>
            <p:nvPr/>
          </p:nvSpPr>
          <p:spPr bwMode="auto">
            <a:xfrm>
              <a:off x="684" y="2327"/>
              <a:ext cx="5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6" name="Oval 34"/>
            <p:cNvSpPr>
              <a:spLocks noChangeArrowheads="1"/>
            </p:cNvSpPr>
            <p:nvPr/>
          </p:nvSpPr>
          <p:spPr bwMode="auto">
            <a:xfrm>
              <a:off x="2586" y="1690"/>
              <a:ext cx="480" cy="52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7" name="Line 35"/>
            <p:cNvSpPr>
              <a:spLocks noChangeShapeType="1"/>
            </p:cNvSpPr>
            <p:nvPr/>
          </p:nvSpPr>
          <p:spPr bwMode="auto">
            <a:xfrm rot="19561948" flipV="1">
              <a:off x="2774" y="1772"/>
              <a:ext cx="1" cy="2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8" name="Oval 36"/>
            <p:cNvSpPr>
              <a:spLocks noChangeArrowheads="1"/>
            </p:cNvSpPr>
            <p:nvPr/>
          </p:nvSpPr>
          <p:spPr bwMode="auto">
            <a:xfrm>
              <a:off x="2801" y="1926"/>
              <a:ext cx="51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29" name="Rectangle 37"/>
            <p:cNvSpPr>
              <a:spLocks noChangeArrowheads="1"/>
            </p:cNvSpPr>
            <p:nvPr/>
          </p:nvSpPr>
          <p:spPr bwMode="auto">
            <a:xfrm flipH="1">
              <a:off x="3632" y="2326"/>
              <a:ext cx="159" cy="1186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30" name="Rectangle 38"/>
            <p:cNvSpPr>
              <a:spLocks noChangeArrowheads="1"/>
            </p:cNvSpPr>
            <p:nvPr/>
          </p:nvSpPr>
          <p:spPr bwMode="auto">
            <a:xfrm flipH="1">
              <a:off x="3297" y="3179"/>
              <a:ext cx="665" cy="528"/>
            </a:xfrm>
            <a:prstGeom prst="rect">
              <a:avLst/>
            </a:prstGeom>
            <a:solidFill>
              <a:srgbClr val="CCFF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31" name="Freeform 39"/>
            <p:cNvSpPr>
              <a:spLocks/>
            </p:cNvSpPr>
            <p:nvPr/>
          </p:nvSpPr>
          <p:spPr bwMode="auto">
            <a:xfrm flipH="1">
              <a:off x="3253" y="2747"/>
              <a:ext cx="753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32" name="Text Box 40"/>
            <p:cNvSpPr txBox="1">
              <a:spLocks noChangeArrowheads="1"/>
            </p:cNvSpPr>
            <p:nvPr/>
          </p:nvSpPr>
          <p:spPr bwMode="auto">
            <a:xfrm flipH="1">
              <a:off x="3791" y="2104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Zn</a:t>
              </a:r>
              <a:endParaRPr lang="it-IT" sz="32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89833" name="Text Box 41"/>
            <p:cNvSpPr txBox="1">
              <a:spLocks noChangeArrowheads="1"/>
            </p:cNvSpPr>
            <p:nvPr/>
          </p:nvSpPr>
          <p:spPr bwMode="auto">
            <a:xfrm flipH="1">
              <a:off x="4149" y="3148"/>
              <a:ext cx="145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[</a:t>
              </a: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Zn</a:t>
              </a:r>
              <a:r>
                <a:rPr lang="it-IT" sz="32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]=1,0 M</a:t>
              </a:r>
            </a:p>
          </p:txBody>
        </p:sp>
        <p:sp>
          <p:nvSpPr>
            <p:cNvPr id="289834" name="Freeform 42"/>
            <p:cNvSpPr>
              <a:spLocks/>
            </p:cNvSpPr>
            <p:nvPr/>
          </p:nvSpPr>
          <p:spPr bwMode="auto">
            <a:xfrm flipH="1">
              <a:off x="3829" y="3447"/>
              <a:ext cx="443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9835" name="Text Box 43"/>
            <p:cNvSpPr txBox="1">
              <a:spLocks noChangeArrowheads="1"/>
            </p:cNvSpPr>
            <p:nvPr/>
          </p:nvSpPr>
          <p:spPr bwMode="auto">
            <a:xfrm>
              <a:off x="2512" y="2981"/>
              <a:ext cx="6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25°C</a:t>
              </a:r>
            </a:p>
          </p:txBody>
        </p:sp>
        <p:sp>
          <p:nvSpPr>
            <p:cNvPr id="289836" name="Freeform 44"/>
            <p:cNvSpPr>
              <a:spLocks/>
            </p:cNvSpPr>
            <p:nvPr/>
          </p:nvSpPr>
          <p:spPr bwMode="auto">
            <a:xfrm>
              <a:off x="1236" y="3504"/>
              <a:ext cx="535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122238" y="357188"/>
            <a:ext cx="9775825" cy="1577975"/>
            <a:chOff x="71" y="225"/>
            <a:chExt cx="5684" cy="994"/>
          </a:xfrm>
        </p:grpSpPr>
        <p:sp>
          <p:nvSpPr>
            <p:cNvPr id="290819" name="Text Box 3"/>
            <p:cNvSpPr txBox="1">
              <a:spLocks noChangeArrowheads="1"/>
            </p:cNvSpPr>
            <p:nvPr/>
          </p:nvSpPr>
          <p:spPr bwMode="auto">
            <a:xfrm>
              <a:off x="285" y="225"/>
              <a:ext cx="371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Potenziale standard di riduzione:</a:t>
              </a:r>
            </a:p>
          </p:txBody>
        </p:sp>
        <p:sp>
          <p:nvSpPr>
            <p:cNvPr id="290820" name="Text Box 4"/>
            <p:cNvSpPr txBox="1">
              <a:spLocks noChangeArrowheads="1"/>
            </p:cNvSpPr>
            <p:nvPr/>
          </p:nvSpPr>
          <p:spPr bwMode="auto">
            <a:xfrm>
              <a:off x="71" y="892"/>
              <a:ext cx="56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NO</a:t>
              </a:r>
              <a:r>
                <a:rPr lang="en-US" sz="2800" b="0" baseline="-25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3</a:t>
              </a:r>
              <a:r>
                <a:rPr lang="en-US" sz="2800" b="0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sz="2800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+ 3 e</a:t>
              </a:r>
              <a:r>
                <a:rPr lang="en-US" sz="2800" b="0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+ 4 H</a:t>
              </a:r>
              <a:r>
                <a:rPr lang="en-US" sz="2800" b="0" baseline="-25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3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O</a:t>
              </a:r>
              <a:r>
                <a:rPr lang="en-US" sz="2800" b="0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sz="2800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 NO(</a:t>
              </a:r>
              <a:r>
                <a:rPr lang="en-US" sz="2800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g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 + 6 H</a:t>
              </a:r>
              <a:r>
                <a:rPr lang="en-US" sz="2800" b="0" baseline="-25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2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O(</a:t>
              </a:r>
              <a:r>
                <a:rPr lang="en-US" sz="2800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l</a:t>
              </a:r>
              <a:r>
                <a:rPr lang="en-US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</a:t>
              </a:r>
              <a:endParaRPr lang="en-US" sz="28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endParaRPr>
            </a:p>
          </p:txBody>
        </p:sp>
      </p:grpSp>
      <p:grpSp>
        <p:nvGrpSpPr>
          <p:cNvPr id="26627" name="Group 5"/>
          <p:cNvGrpSpPr>
            <a:grpSpLocks/>
          </p:cNvGrpSpPr>
          <p:nvPr/>
        </p:nvGrpSpPr>
        <p:grpSpPr bwMode="auto">
          <a:xfrm>
            <a:off x="212725" y="2282825"/>
            <a:ext cx="9255125" cy="4316413"/>
            <a:chOff x="124" y="1438"/>
            <a:chExt cx="5381" cy="2719"/>
          </a:xfrm>
        </p:grpSpPr>
        <p:sp>
          <p:nvSpPr>
            <p:cNvPr id="290822" name="Rectangle 6"/>
            <p:cNvSpPr>
              <a:spLocks noChangeArrowheads="1"/>
            </p:cNvSpPr>
            <p:nvPr/>
          </p:nvSpPr>
          <p:spPr bwMode="auto">
            <a:xfrm>
              <a:off x="3690" y="1438"/>
              <a:ext cx="181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  <a:sym typeface="Symbol" pitchFamily="28" charset="2"/>
                </a:rPr>
                <a:t>= </a:t>
              </a:r>
              <a:r>
                <a:rPr lang="en-US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  <a:sym typeface="Symbol" pitchFamily="28" charset="2"/>
                </a:rPr>
                <a:t>+</a:t>
              </a: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  <a:sym typeface="Symbol" pitchFamily="28" charset="2"/>
                </a:rPr>
                <a:t> </a:t>
              </a: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</a:rPr>
                <a:t>0,</a:t>
              </a:r>
              <a:r>
                <a:rPr lang="en-US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cs typeface="Arial" charset="0"/>
                </a:rPr>
                <a:t>960</a:t>
              </a:r>
              <a:r>
                <a:rPr lang="it-IT" sz="32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V</a:t>
              </a:r>
            </a:p>
          </p:txBody>
        </p:sp>
        <p:sp>
          <p:nvSpPr>
            <p:cNvPr id="290823" name="Freeform 7"/>
            <p:cNvSpPr>
              <a:spLocks/>
            </p:cNvSpPr>
            <p:nvPr/>
          </p:nvSpPr>
          <p:spPr bwMode="auto">
            <a:xfrm>
              <a:off x="3027" y="1865"/>
              <a:ext cx="620" cy="343"/>
            </a:xfrm>
            <a:custGeom>
              <a:avLst/>
              <a:gdLst/>
              <a:ahLst/>
              <a:cxnLst>
                <a:cxn ang="0">
                  <a:pos x="0" y="114"/>
                </a:cxn>
                <a:cxn ang="0">
                  <a:pos x="406" y="68"/>
                </a:cxn>
                <a:cxn ang="0">
                  <a:pos x="723" y="520"/>
                </a:cxn>
              </a:cxnLst>
              <a:rect l="0" t="0" r="r" b="b"/>
              <a:pathLst>
                <a:path w="723" h="520">
                  <a:moveTo>
                    <a:pt x="0" y="114"/>
                  </a:moveTo>
                  <a:cubicBezTo>
                    <a:pt x="143" y="57"/>
                    <a:pt x="286" y="0"/>
                    <a:pt x="406" y="68"/>
                  </a:cubicBezTo>
                  <a:cubicBezTo>
                    <a:pt x="526" y="136"/>
                    <a:pt x="624" y="328"/>
                    <a:pt x="723" y="52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0824" name="Freeform 8"/>
            <p:cNvSpPr>
              <a:spLocks/>
            </p:cNvSpPr>
            <p:nvPr/>
          </p:nvSpPr>
          <p:spPr bwMode="auto">
            <a:xfrm>
              <a:off x="2203" y="2603"/>
              <a:ext cx="1287" cy="1056"/>
            </a:xfrm>
            <a:custGeom>
              <a:avLst/>
              <a:gdLst/>
              <a:ahLst/>
              <a:cxnLst>
                <a:cxn ang="0">
                  <a:pos x="0" y="1056"/>
                </a:cxn>
                <a:cxn ang="0">
                  <a:pos x="96" y="1056"/>
                </a:cxn>
                <a:cxn ang="0">
                  <a:pos x="96" y="96"/>
                </a:cxn>
                <a:cxn ang="0">
                  <a:pos x="1296" y="96"/>
                </a:cxn>
                <a:cxn ang="0">
                  <a:pos x="1296" y="1056"/>
                </a:cxn>
                <a:cxn ang="0">
                  <a:pos x="1392" y="1056"/>
                </a:cxn>
                <a:cxn ang="0">
                  <a:pos x="1392" y="0"/>
                </a:cxn>
                <a:cxn ang="0">
                  <a:pos x="0" y="0"/>
                </a:cxn>
                <a:cxn ang="0">
                  <a:pos x="0" y="1056"/>
                </a:cxn>
              </a:cxnLst>
              <a:rect l="0" t="0" r="r" b="b"/>
              <a:pathLst>
                <a:path w="1392" h="1056">
                  <a:moveTo>
                    <a:pt x="0" y="1056"/>
                  </a:moveTo>
                  <a:lnTo>
                    <a:pt x="96" y="1056"/>
                  </a:lnTo>
                  <a:lnTo>
                    <a:pt x="96" y="96"/>
                  </a:lnTo>
                  <a:lnTo>
                    <a:pt x="1296" y="96"/>
                  </a:lnTo>
                  <a:lnTo>
                    <a:pt x="1296" y="1056"/>
                  </a:lnTo>
                  <a:lnTo>
                    <a:pt x="1392" y="1056"/>
                  </a:lnTo>
                  <a:lnTo>
                    <a:pt x="1392" y="0"/>
                  </a:lnTo>
                  <a:lnTo>
                    <a:pt x="0" y="0"/>
                  </a:lnTo>
                  <a:lnTo>
                    <a:pt x="0" y="1056"/>
                  </a:lnTo>
                  <a:close/>
                </a:path>
              </a:pathLst>
            </a:custGeom>
            <a:solidFill>
              <a:srgbClr val="F8F8F8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0825" name="Freeform 9"/>
            <p:cNvSpPr>
              <a:spLocks/>
            </p:cNvSpPr>
            <p:nvPr/>
          </p:nvSpPr>
          <p:spPr bwMode="auto">
            <a:xfrm>
              <a:off x="2041" y="1839"/>
              <a:ext cx="1001" cy="363"/>
            </a:xfrm>
            <a:custGeom>
              <a:avLst/>
              <a:gdLst/>
              <a:ahLst/>
              <a:cxnLst>
                <a:cxn ang="0">
                  <a:pos x="0" y="363"/>
                </a:cxn>
                <a:cxn ang="0">
                  <a:pos x="452" y="13"/>
                </a:cxn>
                <a:cxn ang="0">
                  <a:pos x="836" y="284"/>
                </a:cxn>
                <a:cxn ang="0">
                  <a:pos x="1085" y="13"/>
                </a:cxn>
              </a:cxnLst>
              <a:rect l="0" t="0" r="r" b="b"/>
              <a:pathLst>
                <a:path w="1085" h="363">
                  <a:moveTo>
                    <a:pt x="0" y="363"/>
                  </a:moveTo>
                  <a:cubicBezTo>
                    <a:pt x="156" y="194"/>
                    <a:pt x="313" y="26"/>
                    <a:pt x="452" y="13"/>
                  </a:cubicBezTo>
                  <a:cubicBezTo>
                    <a:pt x="591" y="0"/>
                    <a:pt x="731" y="284"/>
                    <a:pt x="836" y="284"/>
                  </a:cubicBezTo>
                  <a:cubicBezTo>
                    <a:pt x="941" y="284"/>
                    <a:pt x="1013" y="148"/>
                    <a:pt x="1085" y="13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0826" name="Text Box 10"/>
            <p:cNvSpPr txBox="1">
              <a:spLocks noChangeArrowheads="1"/>
            </p:cNvSpPr>
            <p:nvPr/>
          </p:nvSpPr>
          <p:spPr bwMode="auto">
            <a:xfrm>
              <a:off x="2045" y="2220"/>
              <a:ext cx="34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Pt</a:t>
              </a:r>
            </a:p>
          </p:txBody>
        </p:sp>
        <p:sp>
          <p:nvSpPr>
            <p:cNvPr id="290827" name="Text Box 11"/>
            <p:cNvSpPr txBox="1">
              <a:spLocks noChangeArrowheads="1"/>
            </p:cNvSpPr>
            <p:nvPr/>
          </p:nvSpPr>
          <p:spPr bwMode="auto">
            <a:xfrm>
              <a:off x="926" y="3220"/>
              <a:ext cx="6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28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pH=0</a:t>
              </a:r>
              <a:endParaRPr lang="it-IT" sz="2800" b="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90828" name="Rectangle 12"/>
            <p:cNvSpPr>
              <a:spLocks noChangeArrowheads="1"/>
            </p:cNvSpPr>
            <p:nvPr/>
          </p:nvSpPr>
          <p:spPr bwMode="auto">
            <a:xfrm>
              <a:off x="124" y="1925"/>
              <a:ext cx="114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H</a:t>
              </a:r>
              <a:r>
                <a:rPr lang="it-IT" sz="32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(1 atm)</a:t>
              </a:r>
            </a:p>
          </p:txBody>
        </p:sp>
        <p:sp>
          <p:nvSpPr>
            <p:cNvPr id="290829" name="Oval 13"/>
            <p:cNvSpPr>
              <a:spLocks noChangeArrowheads="1"/>
            </p:cNvSpPr>
            <p:nvPr/>
          </p:nvSpPr>
          <p:spPr bwMode="auto">
            <a:xfrm>
              <a:off x="2586" y="1690"/>
              <a:ext cx="480" cy="52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0830" name="Line 14"/>
            <p:cNvSpPr>
              <a:spLocks noChangeShapeType="1"/>
            </p:cNvSpPr>
            <p:nvPr/>
          </p:nvSpPr>
          <p:spPr bwMode="auto">
            <a:xfrm rot="3361948" flipV="1">
              <a:off x="2918" y="1782"/>
              <a:ext cx="1" cy="2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0831" name="Oval 15"/>
            <p:cNvSpPr>
              <a:spLocks noChangeArrowheads="1"/>
            </p:cNvSpPr>
            <p:nvPr/>
          </p:nvSpPr>
          <p:spPr bwMode="auto">
            <a:xfrm>
              <a:off x="2801" y="1926"/>
              <a:ext cx="53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0832" name="Text Box 16"/>
            <p:cNvSpPr txBox="1">
              <a:spLocks noChangeArrowheads="1"/>
            </p:cNvSpPr>
            <p:nvPr/>
          </p:nvSpPr>
          <p:spPr bwMode="auto">
            <a:xfrm>
              <a:off x="2512" y="2981"/>
              <a:ext cx="6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25°C</a:t>
              </a:r>
            </a:p>
          </p:txBody>
        </p:sp>
        <p:grpSp>
          <p:nvGrpSpPr>
            <p:cNvPr id="26639" name="Group 17"/>
            <p:cNvGrpSpPr>
              <a:grpSpLocks/>
            </p:cNvGrpSpPr>
            <p:nvPr/>
          </p:nvGrpSpPr>
          <p:grpSpPr bwMode="auto">
            <a:xfrm>
              <a:off x="684" y="2192"/>
              <a:ext cx="1717" cy="1529"/>
              <a:chOff x="684" y="2192"/>
              <a:chExt cx="1717" cy="1529"/>
            </a:xfrm>
          </p:grpSpPr>
          <p:sp>
            <p:nvSpPr>
              <p:cNvPr id="290834" name="Freeform 18"/>
              <p:cNvSpPr>
                <a:spLocks/>
              </p:cNvSpPr>
              <p:nvPr/>
            </p:nvSpPr>
            <p:spPr bwMode="auto">
              <a:xfrm>
                <a:off x="1325" y="2304"/>
                <a:ext cx="709" cy="13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24" y="0"/>
                  </a:cxn>
                  <a:cxn ang="0">
                    <a:pos x="624" y="1344"/>
                  </a:cxn>
                  <a:cxn ang="0">
                    <a:pos x="720" y="1344"/>
                  </a:cxn>
                  <a:cxn ang="0">
                    <a:pos x="720" y="1248"/>
                  </a:cxn>
                  <a:cxn ang="0">
                    <a:pos x="768" y="1248"/>
                  </a:cxn>
                  <a:cxn ang="0">
                    <a:pos x="768" y="1392"/>
                  </a:cxn>
                  <a:cxn ang="0">
                    <a:pos x="576" y="1392"/>
                  </a:cxn>
                  <a:cxn ang="0">
                    <a:pos x="576" y="48"/>
                  </a:cxn>
                  <a:cxn ang="0">
                    <a:pos x="0" y="48"/>
                  </a:cxn>
                  <a:cxn ang="0">
                    <a:pos x="0" y="0"/>
                  </a:cxn>
                </a:cxnLst>
                <a:rect l="0" t="0" r="r" b="b"/>
                <a:pathLst>
                  <a:path w="768" h="1392">
                    <a:moveTo>
                      <a:pt x="0" y="0"/>
                    </a:moveTo>
                    <a:lnTo>
                      <a:pt x="624" y="0"/>
                    </a:lnTo>
                    <a:lnTo>
                      <a:pt x="624" y="1344"/>
                    </a:lnTo>
                    <a:lnTo>
                      <a:pt x="720" y="1344"/>
                    </a:lnTo>
                    <a:lnTo>
                      <a:pt x="720" y="1248"/>
                    </a:lnTo>
                    <a:lnTo>
                      <a:pt x="768" y="1248"/>
                    </a:lnTo>
                    <a:lnTo>
                      <a:pt x="768" y="1392"/>
                    </a:lnTo>
                    <a:lnTo>
                      <a:pt x="576" y="1392"/>
                    </a:lnTo>
                    <a:lnTo>
                      <a:pt x="576" y="48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35" name="Rectangle 19"/>
              <p:cNvSpPr>
                <a:spLocks noChangeArrowheads="1"/>
              </p:cNvSpPr>
              <p:nvPr/>
            </p:nvSpPr>
            <p:spPr bwMode="auto">
              <a:xfrm>
                <a:off x="1945" y="3269"/>
                <a:ext cx="191" cy="235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36" name="Rectangle 20"/>
              <p:cNvSpPr>
                <a:spLocks noChangeArrowheads="1"/>
              </p:cNvSpPr>
              <p:nvPr/>
            </p:nvSpPr>
            <p:spPr bwMode="auto">
              <a:xfrm>
                <a:off x="2020" y="2192"/>
                <a:ext cx="42" cy="1075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37" name="Rectangle 21"/>
              <p:cNvSpPr>
                <a:spLocks noChangeArrowheads="1"/>
              </p:cNvSpPr>
              <p:nvPr/>
            </p:nvSpPr>
            <p:spPr bwMode="auto">
              <a:xfrm>
                <a:off x="1692" y="3193"/>
                <a:ext cx="665" cy="528"/>
              </a:xfrm>
              <a:prstGeom prst="rect">
                <a:avLst/>
              </a:prstGeom>
              <a:solidFill>
                <a:srgbClr val="CCFFFF">
                  <a:alpha val="50000"/>
                </a:srgbClr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38" name="Freeform 22"/>
              <p:cNvSpPr>
                <a:spLocks/>
              </p:cNvSpPr>
              <p:nvPr/>
            </p:nvSpPr>
            <p:spPr bwMode="auto">
              <a:xfrm>
                <a:off x="1648" y="2761"/>
                <a:ext cx="753" cy="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96"/>
                  </a:cxn>
                  <a:cxn ang="0">
                    <a:pos x="48" y="960"/>
                  </a:cxn>
                  <a:cxn ang="0">
                    <a:pos x="768" y="960"/>
                  </a:cxn>
                  <a:cxn ang="0">
                    <a:pos x="768" y="96"/>
                  </a:cxn>
                  <a:cxn ang="0">
                    <a:pos x="816" y="0"/>
                  </a:cxn>
                  <a:cxn ang="0">
                    <a:pos x="0" y="0"/>
                  </a:cxn>
                </a:cxnLst>
                <a:rect l="0" t="0" r="r" b="b"/>
                <a:pathLst>
                  <a:path w="816" h="960">
                    <a:moveTo>
                      <a:pt x="0" y="0"/>
                    </a:moveTo>
                    <a:lnTo>
                      <a:pt x="48" y="96"/>
                    </a:lnTo>
                    <a:lnTo>
                      <a:pt x="48" y="960"/>
                    </a:lnTo>
                    <a:lnTo>
                      <a:pt x="768" y="960"/>
                    </a:lnTo>
                    <a:lnTo>
                      <a:pt x="768" y="96"/>
                    </a:lnTo>
                    <a:lnTo>
                      <a:pt x="816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39" name="Oval 23"/>
              <p:cNvSpPr>
                <a:spLocks noChangeArrowheads="1"/>
              </p:cNvSpPr>
              <p:nvPr/>
            </p:nvSpPr>
            <p:spPr bwMode="auto">
              <a:xfrm>
                <a:off x="2027" y="3376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0" name="Oval 24"/>
              <p:cNvSpPr>
                <a:spLocks noChangeArrowheads="1"/>
              </p:cNvSpPr>
              <p:nvPr/>
            </p:nvSpPr>
            <p:spPr bwMode="auto">
              <a:xfrm>
                <a:off x="2058" y="327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1" name="Oval 25"/>
              <p:cNvSpPr>
                <a:spLocks noChangeArrowheads="1"/>
              </p:cNvSpPr>
              <p:nvPr/>
            </p:nvSpPr>
            <p:spPr bwMode="auto">
              <a:xfrm>
                <a:off x="1966" y="327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2" name="Oval 26"/>
              <p:cNvSpPr>
                <a:spLocks noChangeArrowheads="1"/>
              </p:cNvSpPr>
              <p:nvPr/>
            </p:nvSpPr>
            <p:spPr bwMode="auto">
              <a:xfrm>
                <a:off x="2027" y="3310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3" name="Oval 27"/>
              <p:cNvSpPr>
                <a:spLocks noChangeArrowheads="1"/>
              </p:cNvSpPr>
              <p:nvPr/>
            </p:nvSpPr>
            <p:spPr bwMode="auto">
              <a:xfrm>
                <a:off x="1997" y="3343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4" name="Oval 28"/>
              <p:cNvSpPr>
                <a:spLocks noChangeArrowheads="1"/>
              </p:cNvSpPr>
              <p:nvPr/>
            </p:nvSpPr>
            <p:spPr bwMode="auto">
              <a:xfrm>
                <a:off x="2118" y="327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5" name="Oval 29"/>
              <p:cNvSpPr>
                <a:spLocks noChangeArrowheads="1"/>
              </p:cNvSpPr>
              <p:nvPr/>
            </p:nvSpPr>
            <p:spPr bwMode="auto">
              <a:xfrm>
                <a:off x="1966" y="347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6" name="Oval 30"/>
              <p:cNvSpPr>
                <a:spLocks noChangeArrowheads="1"/>
              </p:cNvSpPr>
              <p:nvPr/>
            </p:nvSpPr>
            <p:spPr bwMode="auto">
              <a:xfrm>
                <a:off x="1997" y="3441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7" name="Oval 31"/>
              <p:cNvSpPr>
                <a:spLocks noChangeArrowheads="1"/>
              </p:cNvSpPr>
              <p:nvPr/>
            </p:nvSpPr>
            <p:spPr bwMode="auto">
              <a:xfrm>
                <a:off x="2058" y="3343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8" name="Oval 32"/>
              <p:cNvSpPr>
                <a:spLocks noChangeArrowheads="1"/>
              </p:cNvSpPr>
              <p:nvPr/>
            </p:nvSpPr>
            <p:spPr bwMode="auto">
              <a:xfrm>
                <a:off x="2087" y="324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49" name="Oval 33"/>
              <p:cNvSpPr>
                <a:spLocks noChangeArrowheads="1"/>
              </p:cNvSpPr>
              <p:nvPr/>
            </p:nvSpPr>
            <p:spPr bwMode="auto">
              <a:xfrm>
                <a:off x="1997" y="350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0" name="Oval 34"/>
              <p:cNvSpPr>
                <a:spLocks noChangeArrowheads="1"/>
              </p:cNvSpPr>
              <p:nvPr/>
            </p:nvSpPr>
            <p:spPr bwMode="auto">
              <a:xfrm>
                <a:off x="1966" y="3376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1" name="Oval 35"/>
              <p:cNvSpPr>
                <a:spLocks noChangeArrowheads="1"/>
              </p:cNvSpPr>
              <p:nvPr/>
            </p:nvSpPr>
            <p:spPr bwMode="auto">
              <a:xfrm>
                <a:off x="1997" y="324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2" name="Oval 36"/>
              <p:cNvSpPr>
                <a:spLocks noChangeArrowheads="1"/>
              </p:cNvSpPr>
              <p:nvPr/>
            </p:nvSpPr>
            <p:spPr bwMode="auto">
              <a:xfrm>
                <a:off x="2027" y="3409"/>
                <a:ext cx="30" cy="3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3" name="Oval 37"/>
              <p:cNvSpPr>
                <a:spLocks noChangeArrowheads="1"/>
              </p:cNvSpPr>
              <p:nvPr/>
            </p:nvSpPr>
            <p:spPr bwMode="auto">
              <a:xfrm>
                <a:off x="2049" y="320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4" name="Line 38"/>
              <p:cNvSpPr>
                <a:spLocks noChangeShapeType="1"/>
              </p:cNvSpPr>
              <p:nvPr/>
            </p:nvSpPr>
            <p:spPr bwMode="auto">
              <a:xfrm>
                <a:off x="684" y="2327"/>
                <a:ext cx="5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5" name="Freeform 39"/>
              <p:cNvSpPr>
                <a:spLocks/>
              </p:cNvSpPr>
              <p:nvPr/>
            </p:nvSpPr>
            <p:spPr bwMode="auto">
              <a:xfrm>
                <a:off x="1236" y="3504"/>
                <a:ext cx="537" cy="16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44" y="156"/>
                  </a:cxn>
                  <a:cxn ang="0">
                    <a:pos x="480" y="0"/>
                  </a:cxn>
                </a:cxnLst>
                <a:rect l="0" t="0" r="r" b="b"/>
                <a:pathLst>
                  <a:path w="480" h="164">
                    <a:moveTo>
                      <a:pt x="0" y="48"/>
                    </a:moveTo>
                    <a:cubicBezTo>
                      <a:pt x="24" y="66"/>
                      <a:pt x="64" y="164"/>
                      <a:pt x="144" y="156"/>
                    </a:cubicBezTo>
                    <a:cubicBezTo>
                      <a:pt x="224" y="148"/>
                      <a:pt x="410" y="32"/>
                      <a:pt x="48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26640" name="Group 40"/>
            <p:cNvGrpSpPr>
              <a:grpSpLocks/>
            </p:cNvGrpSpPr>
            <p:nvPr/>
          </p:nvGrpSpPr>
          <p:grpSpPr bwMode="auto">
            <a:xfrm flipH="1">
              <a:off x="3278" y="2194"/>
              <a:ext cx="1717" cy="1529"/>
              <a:chOff x="684" y="2192"/>
              <a:chExt cx="1717" cy="1529"/>
            </a:xfrm>
          </p:grpSpPr>
          <p:sp>
            <p:nvSpPr>
              <p:cNvPr id="290857" name="Freeform 41"/>
              <p:cNvSpPr>
                <a:spLocks/>
              </p:cNvSpPr>
              <p:nvPr/>
            </p:nvSpPr>
            <p:spPr bwMode="auto">
              <a:xfrm>
                <a:off x="1325" y="2304"/>
                <a:ext cx="709" cy="13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24" y="0"/>
                  </a:cxn>
                  <a:cxn ang="0">
                    <a:pos x="624" y="1344"/>
                  </a:cxn>
                  <a:cxn ang="0">
                    <a:pos x="720" y="1344"/>
                  </a:cxn>
                  <a:cxn ang="0">
                    <a:pos x="720" y="1248"/>
                  </a:cxn>
                  <a:cxn ang="0">
                    <a:pos x="768" y="1248"/>
                  </a:cxn>
                  <a:cxn ang="0">
                    <a:pos x="768" y="1392"/>
                  </a:cxn>
                  <a:cxn ang="0">
                    <a:pos x="576" y="1392"/>
                  </a:cxn>
                  <a:cxn ang="0">
                    <a:pos x="576" y="48"/>
                  </a:cxn>
                  <a:cxn ang="0">
                    <a:pos x="0" y="48"/>
                  </a:cxn>
                  <a:cxn ang="0">
                    <a:pos x="0" y="0"/>
                  </a:cxn>
                </a:cxnLst>
                <a:rect l="0" t="0" r="r" b="b"/>
                <a:pathLst>
                  <a:path w="768" h="1392">
                    <a:moveTo>
                      <a:pt x="0" y="0"/>
                    </a:moveTo>
                    <a:lnTo>
                      <a:pt x="624" y="0"/>
                    </a:lnTo>
                    <a:lnTo>
                      <a:pt x="624" y="1344"/>
                    </a:lnTo>
                    <a:lnTo>
                      <a:pt x="720" y="1344"/>
                    </a:lnTo>
                    <a:lnTo>
                      <a:pt x="720" y="1248"/>
                    </a:lnTo>
                    <a:lnTo>
                      <a:pt x="768" y="1248"/>
                    </a:lnTo>
                    <a:lnTo>
                      <a:pt x="768" y="1392"/>
                    </a:lnTo>
                    <a:lnTo>
                      <a:pt x="576" y="1392"/>
                    </a:lnTo>
                    <a:lnTo>
                      <a:pt x="576" y="48"/>
                    </a:lnTo>
                    <a:lnTo>
                      <a:pt x="0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8" name="Rectangle 42"/>
              <p:cNvSpPr>
                <a:spLocks noChangeArrowheads="1"/>
              </p:cNvSpPr>
              <p:nvPr/>
            </p:nvSpPr>
            <p:spPr bwMode="auto">
              <a:xfrm>
                <a:off x="1945" y="3269"/>
                <a:ext cx="191" cy="235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59" name="Rectangle 43"/>
              <p:cNvSpPr>
                <a:spLocks noChangeArrowheads="1"/>
              </p:cNvSpPr>
              <p:nvPr/>
            </p:nvSpPr>
            <p:spPr bwMode="auto">
              <a:xfrm>
                <a:off x="2020" y="2192"/>
                <a:ext cx="42" cy="1075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0" name="Rectangle 44"/>
              <p:cNvSpPr>
                <a:spLocks noChangeArrowheads="1"/>
              </p:cNvSpPr>
              <p:nvPr/>
            </p:nvSpPr>
            <p:spPr bwMode="auto">
              <a:xfrm>
                <a:off x="1692" y="3193"/>
                <a:ext cx="665" cy="528"/>
              </a:xfrm>
              <a:prstGeom prst="rect">
                <a:avLst/>
              </a:prstGeom>
              <a:solidFill>
                <a:srgbClr val="CCFFFF">
                  <a:alpha val="50000"/>
                </a:srgbClr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1" name="Freeform 45"/>
              <p:cNvSpPr>
                <a:spLocks/>
              </p:cNvSpPr>
              <p:nvPr/>
            </p:nvSpPr>
            <p:spPr bwMode="auto">
              <a:xfrm>
                <a:off x="1648" y="2761"/>
                <a:ext cx="753" cy="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96"/>
                  </a:cxn>
                  <a:cxn ang="0">
                    <a:pos x="48" y="960"/>
                  </a:cxn>
                  <a:cxn ang="0">
                    <a:pos x="768" y="960"/>
                  </a:cxn>
                  <a:cxn ang="0">
                    <a:pos x="768" y="96"/>
                  </a:cxn>
                  <a:cxn ang="0">
                    <a:pos x="816" y="0"/>
                  </a:cxn>
                  <a:cxn ang="0">
                    <a:pos x="0" y="0"/>
                  </a:cxn>
                </a:cxnLst>
                <a:rect l="0" t="0" r="r" b="b"/>
                <a:pathLst>
                  <a:path w="816" h="960">
                    <a:moveTo>
                      <a:pt x="0" y="0"/>
                    </a:moveTo>
                    <a:lnTo>
                      <a:pt x="48" y="96"/>
                    </a:lnTo>
                    <a:lnTo>
                      <a:pt x="48" y="960"/>
                    </a:lnTo>
                    <a:lnTo>
                      <a:pt x="768" y="960"/>
                    </a:lnTo>
                    <a:lnTo>
                      <a:pt x="768" y="96"/>
                    </a:lnTo>
                    <a:lnTo>
                      <a:pt x="816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2" name="Oval 46"/>
              <p:cNvSpPr>
                <a:spLocks noChangeArrowheads="1"/>
              </p:cNvSpPr>
              <p:nvPr/>
            </p:nvSpPr>
            <p:spPr bwMode="auto">
              <a:xfrm>
                <a:off x="2027" y="3376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3" name="Oval 47"/>
              <p:cNvSpPr>
                <a:spLocks noChangeArrowheads="1"/>
              </p:cNvSpPr>
              <p:nvPr/>
            </p:nvSpPr>
            <p:spPr bwMode="auto">
              <a:xfrm>
                <a:off x="2058" y="327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4" name="Oval 48"/>
              <p:cNvSpPr>
                <a:spLocks noChangeArrowheads="1"/>
              </p:cNvSpPr>
              <p:nvPr/>
            </p:nvSpPr>
            <p:spPr bwMode="auto">
              <a:xfrm>
                <a:off x="1966" y="327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5" name="Oval 49"/>
              <p:cNvSpPr>
                <a:spLocks noChangeArrowheads="1"/>
              </p:cNvSpPr>
              <p:nvPr/>
            </p:nvSpPr>
            <p:spPr bwMode="auto">
              <a:xfrm>
                <a:off x="2027" y="3310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6" name="Oval 50"/>
              <p:cNvSpPr>
                <a:spLocks noChangeArrowheads="1"/>
              </p:cNvSpPr>
              <p:nvPr/>
            </p:nvSpPr>
            <p:spPr bwMode="auto">
              <a:xfrm>
                <a:off x="1997" y="3343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7" name="Oval 51"/>
              <p:cNvSpPr>
                <a:spLocks noChangeArrowheads="1"/>
              </p:cNvSpPr>
              <p:nvPr/>
            </p:nvSpPr>
            <p:spPr bwMode="auto">
              <a:xfrm>
                <a:off x="2118" y="327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8" name="Oval 52"/>
              <p:cNvSpPr>
                <a:spLocks noChangeArrowheads="1"/>
              </p:cNvSpPr>
              <p:nvPr/>
            </p:nvSpPr>
            <p:spPr bwMode="auto">
              <a:xfrm>
                <a:off x="1966" y="347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69" name="Oval 53"/>
              <p:cNvSpPr>
                <a:spLocks noChangeArrowheads="1"/>
              </p:cNvSpPr>
              <p:nvPr/>
            </p:nvSpPr>
            <p:spPr bwMode="auto">
              <a:xfrm>
                <a:off x="1997" y="3441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0" name="Oval 54"/>
              <p:cNvSpPr>
                <a:spLocks noChangeArrowheads="1"/>
              </p:cNvSpPr>
              <p:nvPr/>
            </p:nvSpPr>
            <p:spPr bwMode="auto">
              <a:xfrm>
                <a:off x="2058" y="3343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1" name="Oval 55"/>
              <p:cNvSpPr>
                <a:spLocks noChangeArrowheads="1"/>
              </p:cNvSpPr>
              <p:nvPr/>
            </p:nvSpPr>
            <p:spPr bwMode="auto">
              <a:xfrm>
                <a:off x="2087" y="324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2" name="Oval 56"/>
              <p:cNvSpPr>
                <a:spLocks noChangeArrowheads="1"/>
              </p:cNvSpPr>
              <p:nvPr/>
            </p:nvSpPr>
            <p:spPr bwMode="auto">
              <a:xfrm>
                <a:off x="1997" y="3507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3" name="Oval 57"/>
              <p:cNvSpPr>
                <a:spLocks noChangeArrowheads="1"/>
              </p:cNvSpPr>
              <p:nvPr/>
            </p:nvSpPr>
            <p:spPr bwMode="auto">
              <a:xfrm>
                <a:off x="1966" y="3376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4" name="Oval 58"/>
              <p:cNvSpPr>
                <a:spLocks noChangeArrowheads="1"/>
              </p:cNvSpPr>
              <p:nvPr/>
            </p:nvSpPr>
            <p:spPr bwMode="auto">
              <a:xfrm>
                <a:off x="1997" y="324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5" name="Oval 59"/>
              <p:cNvSpPr>
                <a:spLocks noChangeArrowheads="1"/>
              </p:cNvSpPr>
              <p:nvPr/>
            </p:nvSpPr>
            <p:spPr bwMode="auto">
              <a:xfrm>
                <a:off x="2027" y="3409"/>
                <a:ext cx="30" cy="32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6" name="Oval 60"/>
              <p:cNvSpPr>
                <a:spLocks noChangeArrowheads="1"/>
              </p:cNvSpPr>
              <p:nvPr/>
            </p:nvSpPr>
            <p:spPr bwMode="auto">
              <a:xfrm>
                <a:off x="2050" y="3204"/>
                <a:ext cx="30" cy="3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7" name="Line 61"/>
              <p:cNvSpPr>
                <a:spLocks noChangeShapeType="1"/>
              </p:cNvSpPr>
              <p:nvPr/>
            </p:nvSpPr>
            <p:spPr bwMode="auto">
              <a:xfrm>
                <a:off x="684" y="2327"/>
                <a:ext cx="54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0878" name="Freeform 62"/>
              <p:cNvSpPr>
                <a:spLocks/>
              </p:cNvSpPr>
              <p:nvPr/>
            </p:nvSpPr>
            <p:spPr bwMode="auto">
              <a:xfrm>
                <a:off x="1236" y="3504"/>
                <a:ext cx="537" cy="16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44" y="156"/>
                  </a:cxn>
                  <a:cxn ang="0">
                    <a:pos x="480" y="0"/>
                  </a:cxn>
                </a:cxnLst>
                <a:rect l="0" t="0" r="r" b="b"/>
                <a:pathLst>
                  <a:path w="480" h="164">
                    <a:moveTo>
                      <a:pt x="0" y="48"/>
                    </a:moveTo>
                    <a:cubicBezTo>
                      <a:pt x="24" y="66"/>
                      <a:pt x="64" y="164"/>
                      <a:pt x="144" y="156"/>
                    </a:cubicBezTo>
                    <a:cubicBezTo>
                      <a:pt x="224" y="148"/>
                      <a:pt x="410" y="32"/>
                      <a:pt x="48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90879" name="Rectangle 63"/>
            <p:cNvSpPr>
              <a:spLocks noChangeArrowheads="1"/>
            </p:cNvSpPr>
            <p:nvPr/>
          </p:nvSpPr>
          <p:spPr bwMode="auto">
            <a:xfrm>
              <a:off x="3980" y="1940"/>
              <a:ext cx="125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NO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(1 atm)</a:t>
              </a:r>
            </a:p>
          </p:txBody>
        </p:sp>
        <p:sp>
          <p:nvSpPr>
            <p:cNvPr id="290880" name="Text Box 64"/>
            <p:cNvSpPr txBox="1">
              <a:spLocks noChangeArrowheads="1"/>
            </p:cNvSpPr>
            <p:nvPr/>
          </p:nvSpPr>
          <p:spPr bwMode="auto">
            <a:xfrm>
              <a:off x="3282" y="2198"/>
              <a:ext cx="34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Pt</a:t>
              </a:r>
            </a:p>
          </p:txBody>
        </p:sp>
        <p:sp>
          <p:nvSpPr>
            <p:cNvPr id="290881" name="Text Box 65"/>
            <p:cNvSpPr txBox="1">
              <a:spLocks noChangeArrowheads="1"/>
            </p:cNvSpPr>
            <p:nvPr/>
          </p:nvSpPr>
          <p:spPr bwMode="auto">
            <a:xfrm>
              <a:off x="4408" y="3328"/>
              <a:ext cx="60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28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pH=0</a:t>
              </a:r>
              <a:endParaRPr lang="it-IT" sz="2800" b="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90882" name="Rectangle 66"/>
            <p:cNvSpPr>
              <a:spLocks noChangeArrowheads="1"/>
            </p:cNvSpPr>
            <p:nvPr/>
          </p:nvSpPr>
          <p:spPr bwMode="auto">
            <a:xfrm>
              <a:off x="3544" y="3792"/>
              <a:ext cx="167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[NO</a:t>
              </a:r>
              <a:r>
                <a:rPr lang="it-IT" sz="32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3</a:t>
              </a:r>
              <a:r>
                <a:rPr lang="it-IT" sz="32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] = 1,0 M</a:t>
              </a:r>
            </a:p>
          </p:txBody>
        </p:sp>
      </p:grpSp>
    </p:spTree>
  </p:cSld>
  <p:clrMapOvr>
    <a:masterClrMapping/>
  </p:clrMapOvr>
  <p:transition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63525"/>
            <a:ext cx="9469438" cy="620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209550" y="1960563"/>
            <a:ext cx="9351963" cy="3903662"/>
            <a:chOff x="26" y="1451"/>
            <a:chExt cx="5438" cy="2459"/>
          </a:xfrm>
        </p:grpSpPr>
        <p:grpSp>
          <p:nvGrpSpPr>
            <p:cNvPr id="4104" name="Group 4"/>
            <p:cNvGrpSpPr>
              <a:grpSpLocks/>
            </p:cNvGrpSpPr>
            <p:nvPr/>
          </p:nvGrpSpPr>
          <p:grpSpPr bwMode="auto">
            <a:xfrm>
              <a:off x="2102" y="2475"/>
              <a:ext cx="1285" cy="1435"/>
              <a:chOff x="2102" y="2775"/>
              <a:chExt cx="1285" cy="1435"/>
            </a:xfrm>
          </p:grpSpPr>
          <p:sp>
            <p:nvSpPr>
              <p:cNvPr id="291845" name="Freeform 5"/>
              <p:cNvSpPr>
                <a:spLocks/>
              </p:cNvSpPr>
              <p:nvPr/>
            </p:nvSpPr>
            <p:spPr bwMode="auto">
              <a:xfrm>
                <a:off x="2102" y="2775"/>
                <a:ext cx="1285" cy="1056"/>
              </a:xfrm>
              <a:custGeom>
                <a:avLst/>
                <a:gdLst/>
                <a:ahLst/>
                <a:cxnLst>
                  <a:cxn ang="0">
                    <a:pos x="0" y="1056"/>
                  </a:cxn>
                  <a:cxn ang="0">
                    <a:pos x="96" y="1056"/>
                  </a:cxn>
                  <a:cxn ang="0">
                    <a:pos x="96" y="96"/>
                  </a:cxn>
                  <a:cxn ang="0">
                    <a:pos x="1296" y="96"/>
                  </a:cxn>
                  <a:cxn ang="0">
                    <a:pos x="1296" y="1056"/>
                  </a:cxn>
                  <a:cxn ang="0">
                    <a:pos x="1392" y="1056"/>
                  </a:cxn>
                  <a:cxn ang="0">
                    <a:pos x="1392" y="0"/>
                  </a:cxn>
                  <a:cxn ang="0">
                    <a:pos x="0" y="0"/>
                  </a:cxn>
                  <a:cxn ang="0">
                    <a:pos x="0" y="1056"/>
                  </a:cxn>
                </a:cxnLst>
                <a:rect l="0" t="0" r="r" b="b"/>
                <a:pathLst>
                  <a:path w="1392" h="1056">
                    <a:moveTo>
                      <a:pt x="0" y="1056"/>
                    </a:moveTo>
                    <a:lnTo>
                      <a:pt x="96" y="1056"/>
                    </a:lnTo>
                    <a:lnTo>
                      <a:pt x="96" y="96"/>
                    </a:lnTo>
                    <a:lnTo>
                      <a:pt x="1296" y="96"/>
                    </a:lnTo>
                    <a:lnTo>
                      <a:pt x="1296" y="1056"/>
                    </a:lnTo>
                    <a:lnTo>
                      <a:pt x="1392" y="1056"/>
                    </a:lnTo>
                    <a:lnTo>
                      <a:pt x="1392" y="0"/>
                    </a:lnTo>
                    <a:lnTo>
                      <a:pt x="0" y="0"/>
                    </a:lnTo>
                    <a:lnTo>
                      <a:pt x="0" y="1056"/>
                    </a:lnTo>
                    <a:close/>
                  </a:path>
                </a:pathLst>
              </a:custGeom>
              <a:solidFill>
                <a:srgbClr val="F8F8F8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1846" name="Text Box 6"/>
              <p:cNvSpPr txBox="1">
                <a:spLocks noChangeArrowheads="1"/>
              </p:cNvSpPr>
              <p:nvPr/>
            </p:nvSpPr>
            <p:spPr bwMode="auto">
              <a:xfrm>
                <a:off x="2664" y="3922"/>
                <a:ext cx="10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defRPr/>
                </a:pPr>
                <a:endParaRPr lang="en-US" sz="2400" b="0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endParaRPr>
              </a:p>
            </p:txBody>
          </p:sp>
        </p:grpSp>
        <p:grpSp>
          <p:nvGrpSpPr>
            <p:cNvPr id="4105" name="Group 7"/>
            <p:cNvGrpSpPr>
              <a:grpSpLocks/>
            </p:cNvGrpSpPr>
            <p:nvPr/>
          </p:nvGrpSpPr>
          <p:grpSpPr bwMode="auto">
            <a:xfrm>
              <a:off x="1881" y="1650"/>
              <a:ext cx="1716" cy="815"/>
              <a:chOff x="1881" y="1950"/>
              <a:chExt cx="1716" cy="815"/>
            </a:xfrm>
          </p:grpSpPr>
          <p:sp>
            <p:nvSpPr>
              <p:cNvPr id="291848" name="Oval 8"/>
              <p:cNvSpPr>
                <a:spLocks noChangeArrowheads="1"/>
              </p:cNvSpPr>
              <p:nvPr/>
            </p:nvSpPr>
            <p:spPr bwMode="auto">
              <a:xfrm>
                <a:off x="2441" y="1950"/>
                <a:ext cx="575" cy="575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1849" name="Freeform 9"/>
              <p:cNvSpPr>
                <a:spLocks/>
              </p:cNvSpPr>
              <p:nvPr/>
            </p:nvSpPr>
            <p:spPr bwMode="auto">
              <a:xfrm>
                <a:off x="1881" y="2177"/>
                <a:ext cx="576" cy="327"/>
              </a:xfrm>
              <a:custGeom>
                <a:avLst/>
                <a:gdLst/>
                <a:ahLst/>
                <a:cxnLst>
                  <a:cxn ang="0">
                    <a:pos x="576" y="67"/>
                  </a:cxn>
                  <a:cxn ang="0">
                    <a:pos x="200" y="43"/>
                  </a:cxn>
                  <a:cxn ang="0">
                    <a:pos x="0" y="327"/>
                  </a:cxn>
                </a:cxnLst>
                <a:rect l="0" t="0" r="r" b="b"/>
                <a:pathLst>
                  <a:path w="576" h="327">
                    <a:moveTo>
                      <a:pt x="576" y="67"/>
                    </a:moveTo>
                    <a:cubicBezTo>
                      <a:pt x="513" y="63"/>
                      <a:pt x="296" y="0"/>
                      <a:pt x="200" y="43"/>
                    </a:cubicBezTo>
                    <a:cubicBezTo>
                      <a:pt x="104" y="86"/>
                      <a:pt x="42" y="268"/>
                      <a:pt x="0" y="327"/>
                    </a:cubicBez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1850" name="Freeform 10"/>
              <p:cNvSpPr>
                <a:spLocks/>
              </p:cNvSpPr>
              <p:nvPr/>
            </p:nvSpPr>
            <p:spPr bwMode="auto">
              <a:xfrm>
                <a:off x="3009" y="2205"/>
                <a:ext cx="588" cy="299"/>
              </a:xfrm>
              <a:custGeom>
                <a:avLst/>
                <a:gdLst/>
                <a:ahLst/>
                <a:cxnLst>
                  <a:cxn ang="0">
                    <a:pos x="0" y="63"/>
                  </a:cxn>
                  <a:cxn ang="0">
                    <a:pos x="294" y="39"/>
                  </a:cxn>
                  <a:cxn ang="0">
                    <a:pos x="588" y="299"/>
                  </a:cxn>
                </a:cxnLst>
                <a:rect l="0" t="0" r="r" b="b"/>
                <a:pathLst>
                  <a:path w="588" h="299">
                    <a:moveTo>
                      <a:pt x="0" y="63"/>
                    </a:moveTo>
                    <a:cubicBezTo>
                      <a:pt x="49" y="59"/>
                      <a:pt x="196" y="0"/>
                      <a:pt x="294" y="39"/>
                    </a:cubicBezTo>
                    <a:cubicBezTo>
                      <a:pt x="392" y="78"/>
                      <a:pt x="527" y="245"/>
                      <a:pt x="588" y="299"/>
                    </a:cubicBez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1851" name="Text Box 11"/>
              <p:cNvSpPr txBox="1">
                <a:spLocks noChangeArrowheads="1"/>
              </p:cNvSpPr>
              <p:nvPr/>
            </p:nvSpPr>
            <p:spPr bwMode="auto">
              <a:xfrm>
                <a:off x="2301" y="2477"/>
                <a:ext cx="10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>
                  <a:defRPr/>
                </a:pPr>
                <a:endParaRPr lang="en-US" sz="2400" b="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endParaRPr>
              </a:p>
            </p:txBody>
          </p:sp>
        </p:grpSp>
        <p:sp>
          <p:nvSpPr>
            <p:cNvPr id="291852" name="Rectangle 12"/>
            <p:cNvSpPr>
              <a:spLocks noChangeArrowheads="1"/>
            </p:cNvSpPr>
            <p:nvPr/>
          </p:nvSpPr>
          <p:spPr bwMode="auto">
            <a:xfrm>
              <a:off x="1805" y="2204"/>
              <a:ext cx="157" cy="1186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53" name="Rectangle 13"/>
            <p:cNvSpPr>
              <a:spLocks noChangeArrowheads="1"/>
            </p:cNvSpPr>
            <p:nvPr/>
          </p:nvSpPr>
          <p:spPr bwMode="auto">
            <a:xfrm>
              <a:off x="1632" y="3057"/>
              <a:ext cx="665" cy="528"/>
            </a:xfrm>
            <a:prstGeom prst="rect">
              <a:avLst/>
            </a:prstGeom>
            <a:solidFill>
              <a:srgbClr val="CCFF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54" name="Freeform 14"/>
            <p:cNvSpPr>
              <a:spLocks/>
            </p:cNvSpPr>
            <p:nvPr/>
          </p:nvSpPr>
          <p:spPr bwMode="auto">
            <a:xfrm>
              <a:off x="1588" y="2625"/>
              <a:ext cx="753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55" name="Text Box 15"/>
            <p:cNvSpPr txBox="1">
              <a:spLocks noChangeArrowheads="1"/>
            </p:cNvSpPr>
            <p:nvPr/>
          </p:nvSpPr>
          <p:spPr bwMode="auto">
            <a:xfrm>
              <a:off x="1372" y="1960"/>
              <a:ext cx="39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Zn</a:t>
              </a:r>
            </a:p>
          </p:txBody>
        </p:sp>
        <p:sp>
          <p:nvSpPr>
            <p:cNvPr id="291856" name="Freeform 16"/>
            <p:cNvSpPr>
              <a:spLocks/>
            </p:cNvSpPr>
            <p:nvPr/>
          </p:nvSpPr>
          <p:spPr bwMode="auto">
            <a:xfrm>
              <a:off x="1322" y="3325"/>
              <a:ext cx="443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57" name="Rectangle 17"/>
            <p:cNvSpPr>
              <a:spLocks noChangeArrowheads="1"/>
            </p:cNvSpPr>
            <p:nvPr/>
          </p:nvSpPr>
          <p:spPr bwMode="auto">
            <a:xfrm flipH="1">
              <a:off x="3511" y="2200"/>
              <a:ext cx="157" cy="1186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58" name="Rectangle 18"/>
            <p:cNvSpPr>
              <a:spLocks noChangeArrowheads="1"/>
            </p:cNvSpPr>
            <p:nvPr/>
          </p:nvSpPr>
          <p:spPr bwMode="auto">
            <a:xfrm flipH="1">
              <a:off x="3176" y="3053"/>
              <a:ext cx="666" cy="528"/>
            </a:xfrm>
            <a:prstGeom prst="rect">
              <a:avLst/>
            </a:prstGeom>
            <a:solidFill>
              <a:srgbClr val="66CC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59" name="Freeform 19"/>
            <p:cNvSpPr>
              <a:spLocks/>
            </p:cNvSpPr>
            <p:nvPr/>
          </p:nvSpPr>
          <p:spPr bwMode="auto">
            <a:xfrm flipH="1">
              <a:off x="3131" y="2621"/>
              <a:ext cx="752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60" name="Text Box 20"/>
            <p:cNvSpPr txBox="1">
              <a:spLocks noChangeArrowheads="1"/>
            </p:cNvSpPr>
            <p:nvPr/>
          </p:nvSpPr>
          <p:spPr bwMode="auto">
            <a:xfrm flipH="1">
              <a:off x="3670" y="197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Cu</a:t>
              </a:r>
            </a:p>
          </p:txBody>
        </p:sp>
        <p:sp>
          <p:nvSpPr>
            <p:cNvPr id="291861" name="Text Box 21"/>
            <p:cNvSpPr txBox="1">
              <a:spLocks noChangeArrowheads="1"/>
            </p:cNvSpPr>
            <p:nvPr/>
          </p:nvSpPr>
          <p:spPr bwMode="auto">
            <a:xfrm flipH="1">
              <a:off x="4029" y="3022"/>
              <a:ext cx="14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[</a:t>
              </a: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Cu</a:t>
              </a:r>
              <a:r>
                <a:rPr lang="it-IT" sz="32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]=1,0 M</a:t>
              </a:r>
              <a:endParaRPr lang="it-IT" sz="32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91862" name="Freeform 22"/>
            <p:cNvSpPr>
              <a:spLocks/>
            </p:cNvSpPr>
            <p:nvPr/>
          </p:nvSpPr>
          <p:spPr bwMode="auto">
            <a:xfrm flipH="1">
              <a:off x="3708" y="3321"/>
              <a:ext cx="443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63" name="Rectangle 23"/>
            <p:cNvSpPr>
              <a:spLocks noChangeArrowheads="1"/>
            </p:cNvSpPr>
            <p:nvPr/>
          </p:nvSpPr>
          <p:spPr bwMode="auto">
            <a:xfrm>
              <a:off x="2372" y="2994"/>
              <a:ext cx="6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25°C</a:t>
              </a:r>
            </a:p>
          </p:txBody>
        </p:sp>
        <p:sp>
          <p:nvSpPr>
            <p:cNvPr id="291864" name="Line 24"/>
            <p:cNvSpPr>
              <a:spLocks noChangeShapeType="1"/>
            </p:cNvSpPr>
            <p:nvPr/>
          </p:nvSpPr>
          <p:spPr bwMode="auto">
            <a:xfrm rot="3361948" flipV="1">
              <a:off x="2823" y="1794"/>
              <a:ext cx="1" cy="2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65" name="Oval 25"/>
            <p:cNvSpPr>
              <a:spLocks noChangeArrowheads="1"/>
            </p:cNvSpPr>
            <p:nvPr/>
          </p:nvSpPr>
          <p:spPr bwMode="auto">
            <a:xfrm>
              <a:off x="2705" y="1938"/>
              <a:ext cx="51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66" name="Text Box 26"/>
            <p:cNvSpPr txBox="1">
              <a:spLocks noChangeArrowheads="1"/>
            </p:cNvSpPr>
            <p:nvPr/>
          </p:nvSpPr>
          <p:spPr bwMode="auto">
            <a:xfrm flipH="1">
              <a:off x="26" y="2942"/>
              <a:ext cx="14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[Zn</a:t>
              </a:r>
              <a:r>
                <a:rPr lang="it-IT" sz="32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]=1,0 M</a:t>
              </a:r>
              <a:endParaRPr lang="it-IT" sz="32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91867" name="Oval 27"/>
            <p:cNvSpPr>
              <a:spLocks noChangeArrowheads="1"/>
            </p:cNvSpPr>
            <p:nvPr/>
          </p:nvSpPr>
          <p:spPr bwMode="auto">
            <a:xfrm>
              <a:off x="3411" y="1522"/>
              <a:ext cx="364" cy="36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68" name="Oval 28"/>
            <p:cNvSpPr>
              <a:spLocks noChangeArrowheads="1"/>
            </p:cNvSpPr>
            <p:nvPr/>
          </p:nvSpPr>
          <p:spPr bwMode="auto">
            <a:xfrm>
              <a:off x="1693" y="1531"/>
              <a:ext cx="364" cy="36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1869" name="Text Box 29"/>
            <p:cNvSpPr txBox="1">
              <a:spLocks noChangeArrowheads="1"/>
            </p:cNvSpPr>
            <p:nvPr/>
          </p:nvSpPr>
          <p:spPr bwMode="auto">
            <a:xfrm>
              <a:off x="3446" y="1487"/>
              <a:ext cx="27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  <a:endParaRPr lang="it-IT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291870" name="Text Box 30"/>
            <p:cNvSpPr txBox="1">
              <a:spLocks noChangeArrowheads="1"/>
            </p:cNvSpPr>
            <p:nvPr/>
          </p:nvSpPr>
          <p:spPr bwMode="auto">
            <a:xfrm>
              <a:off x="1744" y="1451"/>
              <a:ext cx="25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Times New Roman" pitchFamily="28" charset="0"/>
                </a:rPr>
                <a:t>–</a:t>
              </a:r>
              <a:endParaRPr lang="it-IT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4100" name="Group 31"/>
          <p:cNvGrpSpPr>
            <a:grpSpLocks/>
          </p:cNvGrpSpPr>
          <p:nvPr/>
        </p:nvGrpSpPr>
        <p:grpSpPr bwMode="auto">
          <a:xfrm>
            <a:off x="2644775" y="5492750"/>
            <a:ext cx="4389438" cy="828675"/>
            <a:chOff x="1538" y="3460"/>
            <a:chExt cx="2552" cy="522"/>
          </a:xfrm>
        </p:grpSpPr>
        <p:sp>
          <p:nvSpPr>
            <p:cNvPr id="291872" name="Text Box 32"/>
            <p:cNvSpPr txBox="1">
              <a:spLocks noChangeArrowheads="1"/>
            </p:cNvSpPr>
            <p:nvPr/>
          </p:nvSpPr>
          <p:spPr bwMode="auto">
            <a:xfrm>
              <a:off x="3197" y="3460"/>
              <a:ext cx="893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it-IT" sz="24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Riduzione</a:t>
              </a:r>
            </a:p>
            <a:p>
              <a:pPr algn="ctr" eaLnBrk="1" hangingPunct="1">
                <a:defRPr/>
              </a:pPr>
              <a:r>
                <a:rPr lang="it-IT" sz="24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(catodo)</a:t>
              </a:r>
            </a:p>
          </p:txBody>
        </p:sp>
        <p:sp>
          <p:nvSpPr>
            <p:cNvPr id="291873" name="Text Box 33"/>
            <p:cNvSpPr txBox="1">
              <a:spLocks noChangeArrowheads="1"/>
            </p:cNvSpPr>
            <p:nvPr/>
          </p:nvSpPr>
          <p:spPr bwMode="auto">
            <a:xfrm>
              <a:off x="1538" y="3464"/>
              <a:ext cx="109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it-IT" sz="24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Ossidazione</a:t>
              </a:r>
            </a:p>
            <a:p>
              <a:pPr algn="ctr" eaLnBrk="1" hangingPunct="1">
                <a:defRPr/>
              </a:pPr>
              <a:r>
                <a:rPr lang="it-IT" sz="24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(anodo)</a:t>
              </a:r>
            </a:p>
          </p:txBody>
        </p:sp>
      </p:grpSp>
      <p:graphicFrame>
        <p:nvGraphicFramePr>
          <p:cNvPr id="4098" name="Object 34"/>
          <p:cNvGraphicFramePr>
            <a:graphicFrameLocks noChangeAspect="1"/>
          </p:cNvGraphicFramePr>
          <p:nvPr/>
        </p:nvGraphicFramePr>
        <p:xfrm>
          <a:off x="509588" y="1143000"/>
          <a:ext cx="888206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zione" r:id="rId4" imgW="2578100" imgH="203200" progId="Equation.3">
                  <p:embed/>
                </p:oleObj>
              </mc:Choice>
              <mc:Fallback>
                <p:oleObj name="Equazione" r:id="rId4" imgW="2578100" imgH="2032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8" y="1143000"/>
                        <a:ext cx="888206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1875" name="Text Box 35"/>
          <p:cNvSpPr txBox="1">
            <a:spLocks noChangeArrowheads="1"/>
          </p:cNvSpPr>
          <p:nvPr/>
        </p:nvSpPr>
        <p:spPr bwMode="auto">
          <a:xfrm>
            <a:off x="2279650" y="0"/>
            <a:ext cx="5341938" cy="10064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>
                <a:effectLst>
                  <a:outerShdw blurRad="38100" dist="38100" dir="2700000" algn="tl">
                    <a:srgbClr val="FFFFFF"/>
                  </a:outerShdw>
                </a:effectLst>
              </a:rPr>
              <a:t>f.e.m di una pila</a:t>
            </a:r>
          </a:p>
          <a:p>
            <a:pPr algn="ctr">
              <a:defRPr/>
            </a:pPr>
            <a:r>
              <a:rPr lang="it-IT" sz="2000"/>
              <a:t>- utilizzando i potenziali standard di riduzione -</a:t>
            </a:r>
            <a:endParaRPr lang="it-IT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Text Box 1026"/>
          <p:cNvSpPr txBox="1">
            <a:spLocks noChangeArrowheads="1"/>
          </p:cNvSpPr>
          <p:nvPr/>
        </p:nvSpPr>
        <p:spPr bwMode="auto">
          <a:xfrm>
            <a:off x="336550" y="185738"/>
            <a:ext cx="91170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it-IT" sz="28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Per calcolare il potenziale di un elettrodo non allo stato standard si usa l’</a:t>
            </a:r>
            <a:r>
              <a:rPr lang="it-IT" sz="28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equazione di Nernst</a:t>
            </a:r>
            <a:r>
              <a:rPr lang="it-IT" sz="28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: </a:t>
            </a:r>
          </a:p>
        </p:txBody>
      </p:sp>
      <p:grpSp>
        <p:nvGrpSpPr>
          <p:cNvPr id="5125" name="Group 1027"/>
          <p:cNvGrpSpPr>
            <a:grpSpLocks/>
          </p:cNvGrpSpPr>
          <p:nvPr/>
        </p:nvGrpSpPr>
        <p:grpSpPr bwMode="auto">
          <a:xfrm>
            <a:off x="193675" y="1189038"/>
            <a:ext cx="2946400" cy="4133850"/>
            <a:chOff x="112" y="749"/>
            <a:chExt cx="1714" cy="2604"/>
          </a:xfrm>
        </p:grpSpPr>
        <p:pic>
          <p:nvPicPr>
            <p:cNvPr id="5141" name="Picture 1028" descr="nerns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" y="749"/>
              <a:ext cx="1368" cy="2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2629" name="Text Box 1029"/>
            <p:cNvSpPr txBox="1">
              <a:spLocks noChangeArrowheads="1"/>
            </p:cNvSpPr>
            <p:nvPr/>
          </p:nvSpPr>
          <p:spPr bwMode="auto">
            <a:xfrm>
              <a:off x="112" y="2893"/>
              <a:ext cx="1714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it-IT" sz="14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Walter Hermann Nernst</a:t>
              </a:r>
            </a:p>
            <a:p>
              <a:pPr algn="ctr" eaLnBrk="1" hangingPunct="1">
                <a:defRPr/>
              </a:pPr>
              <a:r>
                <a:rPr lang="it-IT" sz="1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Briesen 1864 – Berlino 1940</a:t>
              </a:r>
            </a:p>
            <a:p>
              <a:pPr algn="ctr" eaLnBrk="1" hangingPunct="1">
                <a:defRPr/>
              </a:pPr>
              <a:r>
                <a:rPr lang="it-IT" sz="1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Premio Nobel per la Chimica 1920</a:t>
              </a:r>
            </a:p>
          </p:txBody>
        </p:sp>
      </p:grpSp>
      <p:grpSp>
        <p:nvGrpSpPr>
          <p:cNvPr id="3" name="Group 1031"/>
          <p:cNvGrpSpPr>
            <a:grpSpLocks/>
          </p:cNvGrpSpPr>
          <p:nvPr/>
        </p:nvGrpSpPr>
        <p:grpSpPr bwMode="auto">
          <a:xfrm>
            <a:off x="4030663" y="1504950"/>
            <a:ext cx="1662112" cy="1504950"/>
            <a:chOff x="2344" y="948"/>
            <a:chExt cx="966" cy="948"/>
          </a:xfrm>
        </p:grpSpPr>
        <p:sp>
          <p:nvSpPr>
            <p:cNvPr id="282632" name="Text Box 1032"/>
            <p:cNvSpPr txBox="1">
              <a:spLocks noChangeArrowheads="1"/>
            </p:cNvSpPr>
            <p:nvPr/>
          </p:nvSpPr>
          <p:spPr bwMode="auto">
            <a:xfrm>
              <a:off x="2344" y="948"/>
              <a:ext cx="96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20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Potenziale standard</a:t>
              </a:r>
            </a:p>
          </p:txBody>
        </p:sp>
        <p:sp>
          <p:nvSpPr>
            <p:cNvPr id="282633" name="Line 1033"/>
            <p:cNvSpPr>
              <a:spLocks noChangeShapeType="1"/>
            </p:cNvSpPr>
            <p:nvPr/>
          </p:nvSpPr>
          <p:spPr bwMode="auto">
            <a:xfrm>
              <a:off x="2846" y="1371"/>
              <a:ext cx="146" cy="52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oup 1034"/>
          <p:cNvGrpSpPr>
            <a:grpSpLocks/>
          </p:cNvGrpSpPr>
          <p:nvPr/>
        </p:nvGrpSpPr>
        <p:grpSpPr bwMode="auto">
          <a:xfrm>
            <a:off x="3582988" y="3790950"/>
            <a:ext cx="2644775" cy="1533525"/>
            <a:chOff x="2083" y="2388"/>
            <a:chExt cx="1538" cy="966"/>
          </a:xfrm>
        </p:grpSpPr>
        <p:sp>
          <p:nvSpPr>
            <p:cNvPr id="282635" name="Text Box 1035"/>
            <p:cNvSpPr txBox="1">
              <a:spLocks noChangeArrowheads="1"/>
            </p:cNvSpPr>
            <p:nvPr/>
          </p:nvSpPr>
          <p:spPr bwMode="auto">
            <a:xfrm>
              <a:off x="2083" y="2912"/>
              <a:ext cx="118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20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Numero degli elettroni</a:t>
              </a:r>
            </a:p>
          </p:txBody>
        </p:sp>
        <p:sp>
          <p:nvSpPr>
            <p:cNvPr id="282636" name="Line 1036"/>
            <p:cNvSpPr>
              <a:spLocks noChangeShapeType="1"/>
            </p:cNvSpPr>
            <p:nvPr/>
          </p:nvSpPr>
          <p:spPr bwMode="auto">
            <a:xfrm flipV="1">
              <a:off x="2694" y="2388"/>
              <a:ext cx="927" cy="53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1037"/>
          <p:cNvGrpSpPr>
            <a:grpSpLocks/>
          </p:cNvGrpSpPr>
          <p:nvPr/>
        </p:nvGrpSpPr>
        <p:grpSpPr bwMode="auto">
          <a:xfrm>
            <a:off x="7348538" y="1128713"/>
            <a:ext cx="2327275" cy="1773237"/>
            <a:chOff x="4273" y="711"/>
            <a:chExt cx="1353" cy="1117"/>
          </a:xfrm>
        </p:grpSpPr>
        <p:sp>
          <p:nvSpPr>
            <p:cNvPr id="282638" name="Text Box 1038"/>
            <p:cNvSpPr txBox="1">
              <a:spLocks noChangeArrowheads="1"/>
            </p:cNvSpPr>
            <p:nvPr/>
          </p:nvSpPr>
          <p:spPr bwMode="auto">
            <a:xfrm>
              <a:off x="4273" y="711"/>
              <a:ext cx="1353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20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Quoziente della semireazione di riduzione</a:t>
              </a:r>
            </a:p>
          </p:txBody>
        </p:sp>
        <p:sp>
          <p:nvSpPr>
            <p:cNvPr id="282639" name="Line 1039"/>
            <p:cNvSpPr>
              <a:spLocks noChangeShapeType="1"/>
            </p:cNvSpPr>
            <p:nvPr/>
          </p:nvSpPr>
          <p:spPr bwMode="auto">
            <a:xfrm flipH="1">
              <a:off x="4639" y="1348"/>
              <a:ext cx="173" cy="48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" name="Group 1040"/>
          <p:cNvGrpSpPr>
            <a:grpSpLocks/>
          </p:cNvGrpSpPr>
          <p:nvPr/>
        </p:nvGrpSpPr>
        <p:grpSpPr bwMode="auto">
          <a:xfrm>
            <a:off x="6821488" y="3862388"/>
            <a:ext cx="2073275" cy="1384300"/>
            <a:chOff x="3966" y="2433"/>
            <a:chExt cx="1206" cy="872"/>
          </a:xfrm>
        </p:grpSpPr>
        <p:sp>
          <p:nvSpPr>
            <p:cNvPr id="282641" name="Text Box 1041"/>
            <p:cNvSpPr txBox="1">
              <a:spLocks noChangeArrowheads="1"/>
            </p:cNvSpPr>
            <p:nvPr/>
          </p:nvSpPr>
          <p:spPr bwMode="auto">
            <a:xfrm>
              <a:off x="4142" y="2863"/>
              <a:ext cx="103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20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Costante di Faraday</a:t>
              </a:r>
            </a:p>
          </p:txBody>
        </p:sp>
        <p:sp>
          <p:nvSpPr>
            <p:cNvPr id="282642" name="Line 1042"/>
            <p:cNvSpPr>
              <a:spLocks noChangeShapeType="1"/>
            </p:cNvSpPr>
            <p:nvPr/>
          </p:nvSpPr>
          <p:spPr bwMode="auto">
            <a:xfrm flipH="1" flipV="1">
              <a:off x="3966" y="2433"/>
              <a:ext cx="512" cy="47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1049"/>
          <p:cNvGrpSpPr>
            <a:grpSpLocks/>
          </p:cNvGrpSpPr>
          <p:nvPr/>
        </p:nvGrpSpPr>
        <p:grpSpPr bwMode="auto">
          <a:xfrm>
            <a:off x="3365500" y="5789613"/>
            <a:ext cx="5389563" cy="852487"/>
            <a:chOff x="2120" y="3647"/>
            <a:chExt cx="3395" cy="537"/>
          </a:xfrm>
        </p:grpSpPr>
        <p:sp>
          <p:nvSpPr>
            <p:cNvPr id="282644" name="Rectangle 1044"/>
            <p:cNvSpPr>
              <a:spLocks noChangeArrowheads="1"/>
            </p:cNvSpPr>
            <p:nvPr/>
          </p:nvSpPr>
          <p:spPr bwMode="auto">
            <a:xfrm>
              <a:off x="2120" y="3647"/>
              <a:ext cx="3395" cy="53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2645" name="Text Box 1045"/>
            <p:cNvSpPr txBox="1">
              <a:spLocks noChangeArrowheads="1"/>
            </p:cNvSpPr>
            <p:nvPr/>
          </p:nvSpPr>
          <p:spPr bwMode="auto">
            <a:xfrm>
              <a:off x="2204" y="3777"/>
              <a:ext cx="8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2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 25°C:</a:t>
              </a:r>
            </a:p>
          </p:txBody>
        </p:sp>
      </p:grpSp>
      <p:graphicFrame>
        <p:nvGraphicFramePr>
          <p:cNvPr id="5122" name="Object 1047"/>
          <p:cNvGraphicFramePr>
            <a:graphicFrameLocks noChangeAspect="1"/>
          </p:cNvGraphicFramePr>
          <p:nvPr/>
        </p:nvGraphicFramePr>
        <p:xfrm>
          <a:off x="4284663" y="2565400"/>
          <a:ext cx="3819525" cy="143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zione" r:id="rId5" imgW="977900" imgH="368300" progId="Equation.3">
                  <p:embed/>
                </p:oleObj>
              </mc:Choice>
              <mc:Fallback>
                <p:oleObj name="Equazione" r:id="rId5" imgW="977900" imgH="368300" progId="Equation.3">
                  <p:embed/>
                  <p:pic>
                    <p:nvPicPr>
                      <p:cNvPr id="0" name="Object 10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565400"/>
                        <a:ext cx="3819525" cy="1436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2648" name="Object 1048"/>
          <p:cNvGraphicFramePr>
            <a:graphicFrameLocks noChangeAspect="1"/>
          </p:cNvGraphicFramePr>
          <p:nvPr/>
        </p:nvGraphicFramePr>
        <p:xfrm>
          <a:off x="4951413" y="5799138"/>
          <a:ext cx="3659187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zione" r:id="rId7" imgW="1435100" imgH="368300" progId="Equation.3">
                  <p:embed/>
                </p:oleObj>
              </mc:Choice>
              <mc:Fallback>
                <p:oleObj name="Equazione" r:id="rId7" imgW="1435100" imgH="368300" progId="Equation.3">
                  <p:embed/>
                  <p:pic>
                    <p:nvPicPr>
                      <p:cNvPr id="0" name="Object 1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1413" y="5799138"/>
                        <a:ext cx="3659187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087946" y="488951"/>
            <a:ext cx="203795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it-IT" sz="28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Programma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22106" y="1676400"/>
            <a:ext cx="966179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algn="just">
              <a:defRPr/>
            </a:pPr>
            <a:r>
              <a:rPr lang="it-IT" altLang="it-IT" sz="2000" dirty="0">
                <a:solidFill>
                  <a:srgbClr val="46D12F"/>
                </a:solidFill>
                <a:latin typeface="Times New Roman" pitchFamily="28" charset="0"/>
                <a:cs typeface="Times New Roman" pitchFamily="28" charset="0"/>
              </a:rPr>
              <a:t>Misure ed Unità di misura. Incertezza della misura. Cifre significative. Notazione scientifica. Atomo e peso atomico. Composti, molecole e ioni. Formula molecolare e peso molecolare. Mole e massa molare. Formula chimica: empirica e molecolare. Nomenclatura dei composti inorganici. Equazioni chimiche. Bilanciamento delle equazioni chimiche. Calcolo stechiometrico delle quantità molari e delle masse. Reagente limitante. Resa di reazione. Soluzioni e loro concentrazione.</a:t>
            </a:r>
            <a:r>
              <a:rPr lang="it-IT" altLang="it-IT" sz="2000" dirty="0">
                <a:solidFill>
                  <a:srgbClr val="000000"/>
                </a:solidFill>
                <a:latin typeface="Times New Roman" pitchFamily="28" charset="0"/>
                <a:cs typeface="Times New Roman" pitchFamily="28" charset="0"/>
              </a:rPr>
              <a:t> </a:t>
            </a:r>
            <a:r>
              <a:rPr lang="it-IT" altLang="it-IT" sz="2000" dirty="0">
                <a:solidFill>
                  <a:srgbClr val="00FF00"/>
                </a:solidFill>
                <a:latin typeface="Times New Roman" pitchFamily="28" charset="0"/>
                <a:cs typeface="Times New Roman" pitchFamily="28" charset="0"/>
              </a:rPr>
              <a:t>Leggi dei gas ideali (cenni). Equilibrio chimico gassoso ed in soluzione acquosa. Legge di azione di massa. Principio di Le </a:t>
            </a:r>
            <a:r>
              <a:rPr lang="it-IT" altLang="it-IT" sz="2000" dirty="0" err="1">
                <a:solidFill>
                  <a:srgbClr val="00FF00"/>
                </a:solidFill>
                <a:latin typeface="Times New Roman" pitchFamily="28" charset="0"/>
                <a:cs typeface="Times New Roman" pitchFamily="28" charset="0"/>
              </a:rPr>
              <a:t>Ch</a:t>
            </a:r>
            <a:r>
              <a:rPr lang="it-IT" altLang="it-IT" sz="2000" dirty="0" err="1">
                <a:solidFill>
                  <a:srgbClr val="00FF00"/>
                </a:solidFill>
                <a:latin typeface="Times New Roman" pitchFamily="28" charset="0"/>
                <a:ea typeface="ヒラギノ角ゴ Pro W3" pitchFamily="28" charset="-128"/>
                <a:cs typeface="Times New Roman" pitchFamily="28" charset="0"/>
              </a:rPr>
              <a:t>at</a:t>
            </a:r>
            <a:r>
              <a:rPr lang="it-IT" altLang="it-IT" sz="2000" dirty="0" err="1">
                <a:solidFill>
                  <a:srgbClr val="00FF00"/>
                </a:solidFill>
                <a:latin typeface="Times New Roman" pitchFamily="28" charset="0"/>
                <a:cs typeface="Times New Roman" pitchFamily="28" charset="0"/>
              </a:rPr>
              <a:t>elier</a:t>
            </a:r>
            <a:r>
              <a:rPr lang="it-IT" altLang="it-IT" sz="2000" dirty="0">
                <a:solidFill>
                  <a:srgbClr val="00FF00"/>
                </a:solidFill>
                <a:latin typeface="Times New Roman" pitchFamily="28" charset="0"/>
                <a:cs typeface="Times New Roman" pitchFamily="28" charset="0"/>
              </a:rPr>
              <a:t> e quoziente di reazione</a:t>
            </a:r>
            <a:r>
              <a:rPr lang="it-IT" altLang="it-IT" sz="2000" dirty="0">
                <a:solidFill>
                  <a:srgbClr val="FF0000"/>
                </a:solidFill>
                <a:latin typeface="Times New Roman" pitchFamily="28" charset="0"/>
                <a:cs typeface="Times New Roman" pitchFamily="28" charset="0"/>
              </a:rPr>
              <a:t> </a:t>
            </a:r>
            <a:r>
              <a:rPr lang="it-IT" altLang="it-IT" sz="2000" dirty="0">
                <a:solidFill>
                  <a:srgbClr val="92D050"/>
                </a:solidFill>
                <a:latin typeface="Times New Roman" pitchFamily="28" charset="0"/>
                <a:cs typeface="Times New Roman" pitchFamily="28" charset="0"/>
              </a:rPr>
              <a:t>Acidi e Basi. Equilibri Acido-Base: </a:t>
            </a:r>
            <a:r>
              <a:rPr lang="it-IT" altLang="it-IT" sz="2000" dirty="0" err="1">
                <a:solidFill>
                  <a:srgbClr val="92D050"/>
                </a:solidFill>
                <a:latin typeface="Times New Roman" pitchFamily="28" charset="0"/>
                <a:cs typeface="Times New Roman" pitchFamily="28" charset="0"/>
              </a:rPr>
              <a:t>autoprotolisi</a:t>
            </a:r>
            <a:r>
              <a:rPr lang="it-IT" altLang="it-IT" sz="2000" dirty="0">
                <a:solidFill>
                  <a:srgbClr val="92D050"/>
                </a:solidFill>
                <a:latin typeface="Times New Roman" pitchFamily="28" charset="0"/>
                <a:cs typeface="Times New Roman" pitchFamily="28" charset="0"/>
              </a:rPr>
              <a:t> dell’acqua; </a:t>
            </a:r>
            <a:r>
              <a:rPr lang="it-IT" altLang="it-IT" sz="2000" dirty="0" err="1">
                <a:solidFill>
                  <a:srgbClr val="92D050"/>
                </a:solidFill>
                <a:latin typeface="Times New Roman" pitchFamily="28" charset="0"/>
                <a:cs typeface="Times New Roman" pitchFamily="28" charset="0"/>
              </a:rPr>
              <a:t>pH</a:t>
            </a:r>
            <a:r>
              <a:rPr lang="it-IT" altLang="it-IT" sz="2000" dirty="0">
                <a:solidFill>
                  <a:srgbClr val="92D050"/>
                </a:solidFill>
                <a:latin typeface="Times New Roman" pitchFamily="28" charset="0"/>
                <a:cs typeface="Times New Roman" pitchFamily="28" charset="0"/>
              </a:rPr>
              <a:t>; idrolisi di sali; soluzioni tampone; titolazioni acido-base (cenni). </a:t>
            </a:r>
            <a:r>
              <a:rPr lang="it-IT" altLang="it-IT" sz="2000" dirty="0">
                <a:solidFill>
                  <a:srgbClr val="00B050"/>
                </a:solidFill>
                <a:latin typeface="Times New Roman" pitchFamily="28" charset="0"/>
                <a:cs typeface="Times New Roman" pitchFamily="28" charset="0"/>
              </a:rPr>
              <a:t>Equilibrio di solubilità: solubilità e prodotto di solubilità; previsione di precipitazione; effetto dello ione in comune, del </a:t>
            </a:r>
            <a:r>
              <a:rPr lang="it-IT" altLang="it-IT" sz="2000" dirty="0" err="1">
                <a:solidFill>
                  <a:srgbClr val="00B050"/>
                </a:solidFill>
                <a:latin typeface="Times New Roman" pitchFamily="28" charset="0"/>
                <a:cs typeface="Times New Roman" pitchFamily="28" charset="0"/>
              </a:rPr>
              <a:t>pH</a:t>
            </a:r>
            <a:r>
              <a:rPr lang="it-IT" altLang="it-IT" sz="2000" dirty="0">
                <a:solidFill>
                  <a:srgbClr val="00B050"/>
                </a:solidFill>
                <a:latin typeface="Times New Roman" pitchFamily="28" charset="0"/>
                <a:cs typeface="Times New Roman" pitchFamily="28" charset="0"/>
              </a:rPr>
              <a:t>, della temperatura. Reazioni di ossidoriduzione e loro bilanciamento. </a:t>
            </a:r>
            <a:r>
              <a:rPr lang="it-IT" altLang="it-IT" sz="2000" dirty="0">
                <a:solidFill>
                  <a:srgbClr val="FF0000"/>
                </a:solidFill>
                <a:latin typeface="Times New Roman" pitchFamily="28" charset="0"/>
                <a:cs typeface="Times New Roman" pitchFamily="28" charset="0"/>
              </a:rPr>
              <a:t>Elettrochimica: bilanciamento delle reazioni redox con il metodo delle </a:t>
            </a:r>
            <a:r>
              <a:rPr lang="it-IT" altLang="it-IT" sz="2000" dirty="0" err="1">
                <a:solidFill>
                  <a:srgbClr val="FF0000"/>
                </a:solidFill>
                <a:latin typeface="Times New Roman" pitchFamily="28" charset="0"/>
                <a:cs typeface="Times New Roman" pitchFamily="28" charset="0"/>
              </a:rPr>
              <a:t>semireazioni</a:t>
            </a:r>
            <a:r>
              <a:rPr lang="it-IT" altLang="it-IT" sz="2000" dirty="0">
                <a:solidFill>
                  <a:srgbClr val="FF0000"/>
                </a:solidFill>
                <a:latin typeface="Times New Roman" pitchFamily="28" charset="0"/>
                <a:cs typeface="Times New Roman" pitchFamily="28" charset="0"/>
              </a:rPr>
              <a:t>; serie elettrochimica; celle galvaniche. </a:t>
            </a:r>
          </a:p>
          <a:p>
            <a:pPr>
              <a:defRPr/>
            </a:pPr>
            <a:endParaRPr lang="it-IT" altLang="it-IT" sz="2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28" charset="0"/>
              <a:cs typeface="Times New Roman" pitchFamily="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712337"/>
      </p:ext>
    </p:extLst>
  </p:cSld>
  <p:clrMapOvr>
    <a:masterClrMapping/>
  </p:clrMapOvr>
  <p:transition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153988" y="144463"/>
            <a:ext cx="96297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Per esempio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</a:p>
          <a:p>
            <a:pPr>
              <a:defRPr/>
            </a:pP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MnO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+ 8 H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+ 5 e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 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Mn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 + 12 H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O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       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 = 1,491 V</a:t>
            </a:r>
            <a:endParaRPr lang="it-IT" sz="2400">
              <a:effectLst>
                <a:outerShdw blurRad="38100" dist="38100" dir="2700000" algn="tl">
                  <a:srgbClr val="C0C0C0"/>
                </a:outerShdw>
              </a:effectLst>
              <a:sym typeface="Symbol" pitchFamily="28" charset="2"/>
            </a:endParaRP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157163" y="4252913"/>
            <a:ext cx="962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PbO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+ 4 H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+ 2 e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 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Pb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 + 6 H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O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             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 = 1,460 V</a:t>
            </a:r>
            <a:endParaRPr lang="it-IT" sz="2400">
              <a:effectLst>
                <a:outerShdw blurRad="38100" dist="38100" dir="2700000" algn="tl">
                  <a:srgbClr val="C0C0C0"/>
                </a:outerShdw>
              </a:effectLst>
              <a:sym typeface="Symbol" pitchFamily="28" charset="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3988" y="144463"/>
            <a:ext cx="96297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MnO</a:t>
            </a:r>
            <a:r>
              <a:rPr lang="en-US" sz="240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 + 8 H</a:t>
            </a:r>
            <a:r>
              <a:rPr lang="en-US" sz="240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+ 5 e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 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Mn</a:t>
            </a:r>
            <a:r>
              <a:rPr lang="en-US" sz="2400" baseline="30000" dirty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2+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 + 12 H</a:t>
            </a:r>
            <a:r>
              <a:rPr lang="en-US" sz="2400" baseline="-25000" dirty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O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        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 = 1,491 V</a:t>
            </a:r>
            <a:endParaRPr lang="it-IT" sz="2400" dirty="0">
              <a:effectLst>
                <a:outerShdw blurRad="38100" dist="38100" dir="2700000" algn="tl">
                  <a:srgbClr val="C0C0C0"/>
                </a:outerShdw>
              </a:effectLst>
              <a:sym typeface="Symbol" pitchFamily="28" charset="2"/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1874838" y="2117725"/>
          <a:ext cx="6151562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zione" r:id="rId3" imgW="2412720" imgH="457200" progId="Equation.3">
                  <p:embed/>
                </p:oleObj>
              </mc:Choice>
              <mc:Fallback>
                <p:oleObj name="Equazione" r:id="rId3" imgW="24127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2117725"/>
                        <a:ext cx="6151562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57163" y="4252913"/>
            <a:ext cx="962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PbO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+ 4 H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+ 2 e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 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Pb</a:t>
            </a:r>
            <a:r>
              <a:rPr lang="en-US" sz="2400" baseline="300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2+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 + 6 H</a:t>
            </a:r>
            <a:r>
              <a:rPr lang="en-US" sz="2400" baseline="-250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O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)               </a:t>
            </a:r>
            <a:r>
              <a:rPr lang="en-US" sz="240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 = 1,460 V</a:t>
            </a:r>
            <a:endParaRPr lang="it-IT" sz="2400">
              <a:effectLst>
                <a:outerShdw blurRad="38100" dist="38100" dir="2700000" algn="tl">
                  <a:srgbClr val="C0C0C0"/>
                </a:outerShdw>
              </a:effectLst>
              <a:sym typeface="Symbol" pitchFamily="28" charset="2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2565400" y="5327650"/>
          <a:ext cx="4770438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zione" r:id="rId5" imgW="1930320" imgH="457200" progId="Equation.3">
                  <p:embed/>
                </p:oleObj>
              </mc:Choice>
              <mc:Fallback>
                <p:oleObj name="Equazione" r:id="rId5" imgW="19303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5327650"/>
                        <a:ext cx="4770438" cy="112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7761428"/>
      </p:ext>
    </p:extLst>
  </p:cSld>
  <p:clrMapOvr>
    <a:masterClrMapping/>
  </p:clrMapOvr>
  <p:transition>
    <p:strips dir="r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998788" y="641350"/>
          <a:ext cx="390525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zione" r:id="rId4" imgW="1562040" imgH="482400" progId="Equation.3">
                  <p:embed/>
                </p:oleObj>
              </mc:Choice>
              <mc:Fallback>
                <p:oleObj name="Equazione" r:id="rId4" imgW="1562040" imgH="48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788" y="641350"/>
                        <a:ext cx="3905250" cy="12065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Text Box 3"/>
          <p:cNvSpPr txBox="1">
            <a:spLocks noChangeArrowheads="1"/>
          </p:cNvSpPr>
          <p:nvPr/>
        </p:nvSpPr>
        <p:spPr bwMode="auto">
          <a:xfrm>
            <a:off x="157163" y="2259013"/>
            <a:ext cx="953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en-US" altLang="it-IT" sz="2400"/>
              <a:t>NO</a:t>
            </a:r>
            <a:r>
              <a:rPr lang="en-US" altLang="it-IT" sz="2400" baseline="-25000"/>
              <a:t>3</a:t>
            </a:r>
            <a:r>
              <a:rPr lang="en-US" altLang="it-IT" sz="2400" baseline="30000"/>
              <a:t>-</a:t>
            </a:r>
            <a:r>
              <a:rPr lang="en-US" altLang="it-IT" sz="2400"/>
              <a:t>(</a:t>
            </a:r>
            <a:r>
              <a:rPr lang="en-US" altLang="it-IT" sz="2400" i="1"/>
              <a:t>aq</a:t>
            </a:r>
            <a:r>
              <a:rPr lang="en-US" altLang="it-IT" sz="2400"/>
              <a:t>) + 3 e</a:t>
            </a:r>
            <a:r>
              <a:rPr lang="en-US" altLang="it-IT" sz="2400" baseline="30000"/>
              <a:t>-</a:t>
            </a:r>
            <a:r>
              <a:rPr lang="en-US" altLang="it-IT" sz="2400"/>
              <a:t> + 4 H</a:t>
            </a:r>
            <a:r>
              <a:rPr lang="en-US" altLang="it-IT" sz="2400" baseline="-25000"/>
              <a:t>3</a:t>
            </a:r>
            <a:r>
              <a:rPr lang="en-US" altLang="it-IT" sz="2400"/>
              <a:t>O</a:t>
            </a:r>
            <a:r>
              <a:rPr lang="en-US" altLang="it-IT" sz="2400" baseline="30000"/>
              <a:t>+</a:t>
            </a:r>
            <a:r>
              <a:rPr lang="en-US" altLang="it-IT" sz="2400"/>
              <a:t>(</a:t>
            </a:r>
            <a:r>
              <a:rPr lang="en-US" altLang="it-IT" sz="2400" i="1"/>
              <a:t>aq</a:t>
            </a:r>
            <a:r>
              <a:rPr lang="en-US" altLang="it-IT" sz="2400"/>
              <a:t>) </a:t>
            </a:r>
            <a:r>
              <a:rPr lang="en-US" altLang="it-IT" sz="2400">
                <a:sym typeface="Symbol" pitchFamily="28" charset="2"/>
              </a:rPr>
              <a:t> NO(</a:t>
            </a:r>
            <a:r>
              <a:rPr lang="en-US" altLang="it-IT" sz="2400" i="1">
                <a:sym typeface="Symbol" pitchFamily="28" charset="2"/>
              </a:rPr>
              <a:t>g</a:t>
            </a:r>
            <a:r>
              <a:rPr lang="en-US" altLang="it-IT" sz="2400">
                <a:sym typeface="Symbol" pitchFamily="28" charset="2"/>
              </a:rPr>
              <a:t>) + 6 H</a:t>
            </a:r>
            <a:r>
              <a:rPr lang="en-US" altLang="it-IT" sz="2400" baseline="-25000">
                <a:sym typeface="Symbol" pitchFamily="28" charset="2"/>
              </a:rPr>
              <a:t>2</a:t>
            </a:r>
            <a:r>
              <a:rPr lang="en-US" altLang="it-IT" sz="2400">
                <a:sym typeface="Symbol" pitchFamily="28" charset="2"/>
              </a:rPr>
              <a:t>O(</a:t>
            </a:r>
            <a:r>
              <a:rPr lang="en-US" altLang="it-IT" sz="2400" i="1">
                <a:sym typeface="Symbol" pitchFamily="28" charset="2"/>
              </a:rPr>
              <a:t>l</a:t>
            </a:r>
            <a:r>
              <a:rPr lang="en-US" altLang="it-IT" sz="2400">
                <a:sym typeface="Symbol" pitchFamily="28" charset="2"/>
              </a:rPr>
              <a:t>) 	</a:t>
            </a:r>
            <a:r>
              <a:rPr lang="it-IT" altLang="it-IT" sz="2000">
                <a:cs typeface="Arial" charset="0"/>
                <a:sym typeface="Symbol" pitchFamily="28" charset="2"/>
              </a:rPr>
              <a:t>= + </a:t>
            </a:r>
            <a:r>
              <a:rPr lang="it-IT" altLang="it-IT" sz="2000">
                <a:cs typeface="Arial" charset="0"/>
              </a:rPr>
              <a:t>0,960</a:t>
            </a:r>
            <a:r>
              <a:rPr lang="it-IT" altLang="it-IT" sz="2000"/>
              <a:t> V</a:t>
            </a:r>
            <a:endParaRPr lang="en-US" altLang="it-IT" sz="2000"/>
          </a:p>
        </p:txBody>
      </p:sp>
      <p:sp>
        <p:nvSpPr>
          <p:cNvPr id="7175" name="Text Box 4"/>
          <p:cNvSpPr txBox="1">
            <a:spLocks noChangeArrowheads="1"/>
          </p:cNvSpPr>
          <p:nvPr/>
        </p:nvSpPr>
        <p:spPr bwMode="auto">
          <a:xfrm>
            <a:off x="152400" y="2882900"/>
            <a:ext cx="9534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en-US" altLang="it-IT" sz="2400"/>
              <a:t>		Cl</a:t>
            </a:r>
            <a:r>
              <a:rPr lang="en-US" altLang="it-IT" sz="2400" baseline="-25000"/>
              <a:t>2</a:t>
            </a:r>
            <a:r>
              <a:rPr lang="en-US" altLang="it-IT" sz="2400"/>
              <a:t>(</a:t>
            </a:r>
            <a:r>
              <a:rPr lang="en-US" altLang="it-IT" sz="2400" i="1"/>
              <a:t>g</a:t>
            </a:r>
            <a:r>
              <a:rPr lang="en-US" altLang="it-IT" sz="2400"/>
              <a:t>) + 2 e</a:t>
            </a:r>
            <a:r>
              <a:rPr lang="en-US" altLang="it-IT" sz="2400" baseline="30000"/>
              <a:t>-</a:t>
            </a:r>
            <a:r>
              <a:rPr lang="en-US" altLang="it-IT" sz="2400"/>
              <a:t> </a:t>
            </a:r>
            <a:r>
              <a:rPr lang="en-US" altLang="it-IT" sz="2400">
                <a:sym typeface="Symbol" pitchFamily="28" charset="2"/>
              </a:rPr>
              <a:t> 2 Cl</a:t>
            </a:r>
            <a:r>
              <a:rPr lang="en-US" altLang="it-IT" sz="2400" baseline="30000">
                <a:sym typeface="Symbol" pitchFamily="28" charset="2"/>
              </a:rPr>
              <a:t>-</a:t>
            </a:r>
            <a:r>
              <a:rPr lang="en-US" altLang="it-IT" sz="2400">
                <a:sym typeface="Symbol" pitchFamily="28" charset="2"/>
              </a:rPr>
              <a:t>(</a:t>
            </a:r>
            <a:r>
              <a:rPr lang="en-US" altLang="it-IT" sz="2400" i="1">
                <a:sym typeface="Symbol" pitchFamily="28" charset="2"/>
              </a:rPr>
              <a:t>aq</a:t>
            </a:r>
            <a:r>
              <a:rPr lang="en-US" altLang="it-IT" sz="2400">
                <a:sym typeface="Symbol" pitchFamily="28" charset="2"/>
              </a:rPr>
              <a:t>)			</a:t>
            </a:r>
            <a:r>
              <a:rPr lang="it-IT" altLang="it-IT" sz="2000">
                <a:cs typeface="Arial" charset="0"/>
                <a:sym typeface="Symbol" pitchFamily="28" charset="2"/>
              </a:rPr>
              <a:t>= + </a:t>
            </a:r>
            <a:r>
              <a:rPr lang="it-IT" altLang="it-IT" sz="2000">
                <a:cs typeface="Arial" charset="0"/>
              </a:rPr>
              <a:t>1,358</a:t>
            </a:r>
            <a:r>
              <a:rPr lang="it-IT" altLang="it-IT" sz="2000"/>
              <a:t> V</a:t>
            </a:r>
            <a:endParaRPr lang="en-US" altLang="it-IT" sz="2000"/>
          </a:p>
        </p:txBody>
      </p:sp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2663825" y="3702050"/>
          <a:ext cx="48037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zione" r:id="rId6" imgW="2400120" imgH="431640" progId="Equation.3">
                  <p:embed/>
                </p:oleObj>
              </mc:Choice>
              <mc:Fallback>
                <p:oleObj name="Equazione" r:id="rId6" imgW="240012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825" y="3702050"/>
                        <a:ext cx="48037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2732088" y="4770438"/>
          <a:ext cx="37099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zione" r:id="rId8" imgW="1854000" imgH="469800" progId="Equation.3">
                  <p:embed/>
                </p:oleObj>
              </mc:Choice>
              <mc:Fallback>
                <p:oleObj name="Equazione" r:id="rId8" imgW="1854000" imgH="469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88" y="4770438"/>
                        <a:ext cx="3709987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7"/>
          <p:cNvGraphicFramePr>
            <a:graphicFrameLocks noChangeAspect="1"/>
          </p:cNvGraphicFramePr>
          <p:nvPr/>
        </p:nvGraphicFramePr>
        <p:xfrm>
          <a:off x="7716838" y="3457575"/>
          <a:ext cx="16271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zione" r:id="rId10" imgW="812520" imgH="228600" progId="Equation.3">
                  <p:embed/>
                </p:oleObj>
              </mc:Choice>
              <mc:Fallback>
                <p:oleObj name="Equazione" r:id="rId10" imgW="81252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6838" y="3457575"/>
                        <a:ext cx="162718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06375" y="5794375"/>
            <a:ext cx="8988425" cy="7016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2000"/>
              <a:t>Per stabilire quale semielemento funga da anodo o catodo bisogna tener conto dei</a:t>
            </a:r>
          </a:p>
          <a:p>
            <a:r>
              <a:rPr lang="it-IT" altLang="it-IT" sz="2000"/>
              <a:t>potenziali espressi dall’equazione di Nernst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ext Box 2"/>
          <p:cNvSpPr txBox="1">
            <a:spLocks noChangeArrowheads="1"/>
          </p:cNvSpPr>
          <p:nvPr/>
        </p:nvSpPr>
        <p:spPr bwMode="auto">
          <a:xfrm>
            <a:off x="374650" y="377825"/>
            <a:ext cx="95926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400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Pile a concentrazione (sfruttano la spontaneità del processo di diluizione):</a:t>
            </a:r>
          </a:p>
        </p:txBody>
      </p:sp>
      <p:graphicFrame>
        <p:nvGraphicFramePr>
          <p:cNvPr id="8194" name="Object 1024"/>
          <p:cNvGraphicFramePr>
            <a:graphicFrameLocks noChangeAspect="1"/>
          </p:cNvGraphicFramePr>
          <p:nvPr/>
        </p:nvGraphicFramePr>
        <p:xfrm>
          <a:off x="2406650" y="1047750"/>
          <a:ext cx="4889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zione" r:id="rId4" imgW="1955520" imgH="279360" progId="Equation.3">
                  <p:embed/>
                </p:oleObj>
              </mc:Choice>
              <mc:Fallback>
                <p:oleObj name="Equazione" r:id="rId4" imgW="1955520" imgH="27936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1047750"/>
                        <a:ext cx="4889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1025"/>
          <p:cNvGraphicFramePr>
            <a:graphicFrameLocks noChangeAspect="1"/>
          </p:cNvGraphicFramePr>
          <p:nvPr/>
        </p:nvGraphicFramePr>
        <p:xfrm>
          <a:off x="398463" y="2508250"/>
          <a:ext cx="3970337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6" imgW="1587240" imgH="419040" progId="Equation.3">
                  <p:embed/>
                </p:oleObj>
              </mc:Choice>
              <mc:Fallback>
                <p:oleObj name="Equation" r:id="rId6" imgW="1587240" imgH="419040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508250"/>
                        <a:ext cx="3970337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4949825" y="2474913"/>
            <a:ext cx="473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2400" i="1">
                <a:solidFill>
                  <a:srgbClr val="00009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it-IT" sz="2400" i="1" baseline="-25000">
                <a:solidFill>
                  <a:srgbClr val="00009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t-IT" sz="2400" i="1">
                <a:solidFill>
                  <a:srgbClr val="00009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c</a:t>
            </a:r>
            <a:r>
              <a:rPr lang="it-IT" sz="2400" i="1" baseline="-25000">
                <a:solidFill>
                  <a:srgbClr val="00009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2400" i="1">
                <a:solidFill>
                  <a:srgbClr val="00009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pila scarica</a:t>
            </a:r>
          </a:p>
        </p:txBody>
      </p:sp>
      <p:graphicFrame>
        <p:nvGraphicFramePr>
          <p:cNvPr id="346114" name="Object 1026"/>
          <p:cNvGraphicFramePr>
            <a:graphicFrameLocks noChangeAspect="1"/>
          </p:cNvGraphicFramePr>
          <p:nvPr/>
        </p:nvGraphicFramePr>
        <p:xfrm>
          <a:off x="2800350" y="4783138"/>
          <a:ext cx="403225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8" imgW="1612800" imgH="482400" progId="Equation.3">
                  <p:embed/>
                </p:oleObj>
              </mc:Choice>
              <mc:Fallback>
                <p:oleObj name="Equation" r:id="rId8" imgW="1612800" imgH="482400" progId="Equation.3">
                  <p:embed/>
                  <p:pic>
                    <p:nvPicPr>
                      <p:cNvPr id="0" name="Object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783138"/>
                        <a:ext cx="403225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0103" name="Line 7"/>
          <p:cNvSpPr>
            <a:spLocks noChangeShapeType="1"/>
          </p:cNvSpPr>
          <p:nvPr/>
        </p:nvSpPr>
        <p:spPr bwMode="auto">
          <a:xfrm>
            <a:off x="1560513" y="4213225"/>
            <a:ext cx="6453187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0104" name="Line 8"/>
          <p:cNvSpPr>
            <a:spLocks noChangeShapeType="1"/>
          </p:cNvSpPr>
          <p:nvPr/>
        </p:nvSpPr>
        <p:spPr bwMode="auto">
          <a:xfrm>
            <a:off x="1555750" y="4278313"/>
            <a:ext cx="6453188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0105" name="Text Box 9"/>
          <p:cNvSpPr txBox="1">
            <a:spLocks noChangeArrowheads="1"/>
          </p:cNvSpPr>
          <p:nvPr/>
        </p:nvSpPr>
        <p:spPr bwMode="auto">
          <a:xfrm>
            <a:off x="4951413" y="2847975"/>
            <a:ext cx="473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24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it-IT" sz="2400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t-IT" sz="24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&lt; c</a:t>
            </a:r>
            <a:r>
              <a:rPr lang="it-IT" sz="2400" i="1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24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catodo a destra</a:t>
            </a:r>
          </a:p>
        </p:txBody>
      </p:sp>
      <p:sp>
        <p:nvSpPr>
          <p:cNvPr id="260107" name="Text Box 11"/>
          <p:cNvSpPr txBox="1">
            <a:spLocks noChangeArrowheads="1"/>
          </p:cNvSpPr>
          <p:nvPr/>
        </p:nvSpPr>
        <p:spPr bwMode="auto">
          <a:xfrm>
            <a:off x="4938713" y="3219450"/>
            <a:ext cx="473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24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it-IT" sz="2400" i="1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it-IT" sz="24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&gt; c</a:t>
            </a:r>
            <a:r>
              <a:rPr lang="it-IT" sz="2400" i="1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24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catodo a sinistra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0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0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0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0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60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4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1" grpId="0"/>
      <p:bldP spid="260105" grpId="0"/>
      <p:bldP spid="26010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1024"/>
          <p:cNvGraphicFramePr>
            <a:graphicFrameLocks noChangeAspect="1"/>
          </p:cNvGraphicFramePr>
          <p:nvPr/>
        </p:nvGraphicFramePr>
        <p:xfrm>
          <a:off x="187325" y="188913"/>
          <a:ext cx="921385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zione" r:id="rId4" imgW="3073320" imgH="507960" progId="Equation.3">
                  <p:embed/>
                </p:oleObj>
              </mc:Choice>
              <mc:Fallback>
                <p:oleObj name="Equazione" r:id="rId4" imgW="3073320" imgH="50796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" y="188913"/>
                        <a:ext cx="921385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2387" name="Text Box 3"/>
          <p:cNvSpPr txBox="1">
            <a:spLocks noChangeArrowheads="1"/>
          </p:cNvSpPr>
          <p:nvPr/>
        </p:nvSpPr>
        <p:spPr bwMode="auto">
          <a:xfrm>
            <a:off x="312738" y="2763838"/>
            <a:ext cx="9418637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H</a:t>
            </a:r>
            <a:r>
              <a:rPr lang="en-US" sz="3200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(</a:t>
            </a:r>
            <a:r>
              <a:rPr lang="en-US" sz="32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g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 + 2 H</a:t>
            </a:r>
            <a:r>
              <a:rPr lang="en-US" sz="3200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O(</a:t>
            </a:r>
            <a:r>
              <a:rPr lang="en-US" sz="32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l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</a:t>
            </a:r>
            <a:r>
              <a:rPr lang="en-US" sz="3200">
                <a:solidFill>
                  <a:srgbClr val="FF0000"/>
                </a:solidFill>
                <a:sym typeface="Symbol" pitchFamily="28" charset="2"/>
              </a:rPr>
              <a:t> 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H</a:t>
            </a:r>
            <a:r>
              <a:rPr lang="en-US" sz="3200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3200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32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(variabile) + 2 e</a:t>
            </a:r>
            <a:r>
              <a:rPr lang="en-US" sz="3200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</a:p>
          <a:p>
            <a:pPr algn="ctr">
              <a:defRPr/>
            </a:pPr>
            <a:endParaRPr lang="en-US" sz="3200" baseline="300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H</a:t>
            </a:r>
            <a:r>
              <a:rPr lang="en-US" sz="3200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3200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32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(1M) + 2 e</a:t>
            </a:r>
            <a:r>
              <a:rPr lang="en-US" sz="3200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H</a:t>
            </a:r>
            <a:r>
              <a:rPr lang="en-US" sz="3200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(</a:t>
            </a:r>
            <a:r>
              <a:rPr lang="en-US" sz="32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g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 + 2 H</a:t>
            </a:r>
            <a:r>
              <a:rPr lang="en-US" sz="3200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O(</a:t>
            </a:r>
            <a:r>
              <a:rPr lang="en-US" sz="32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l</a:t>
            </a:r>
            <a:r>
              <a:rPr lang="en-US" sz="32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	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8482013" y="1700213"/>
            <a:ext cx="11922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2800">
                <a:solidFill>
                  <a:srgbClr val="008000"/>
                </a:solidFill>
              </a:rPr>
              <a:t>catodo</a:t>
            </a:r>
          </a:p>
        </p:txBody>
      </p:sp>
      <p:sp>
        <p:nvSpPr>
          <p:cNvPr id="272389" name="Text Box 5"/>
          <p:cNvSpPr txBox="1">
            <a:spLocks noChangeArrowheads="1"/>
          </p:cNvSpPr>
          <p:nvPr/>
        </p:nvSpPr>
        <p:spPr bwMode="auto">
          <a:xfrm>
            <a:off x="200025" y="1700213"/>
            <a:ext cx="11128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2800">
                <a:solidFill>
                  <a:srgbClr val="FF0000"/>
                </a:solidFill>
              </a:rPr>
              <a:t>anodo</a:t>
            </a:r>
          </a:p>
        </p:txBody>
      </p:sp>
      <p:graphicFrame>
        <p:nvGraphicFramePr>
          <p:cNvPr id="347137" name="Object 1025"/>
          <p:cNvGraphicFramePr>
            <a:graphicFrameLocks noChangeAspect="1"/>
          </p:cNvGraphicFramePr>
          <p:nvPr/>
        </p:nvGraphicFramePr>
        <p:xfrm>
          <a:off x="2495550" y="5157788"/>
          <a:ext cx="4989513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6" imgW="4051080" imgH="952200" progId="Equation.3">
                  <p:embed/>
                </p:oleObj>
              </mc:Choice>
              <mc:Fallback>
                <p:oleObj name="Equation" r:id="rId6" imgW="4051080" imgH="952200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5157788"/>
                        <a:ext cx="4989513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7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4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/>
      <p:bldP spid="272388" grpId="0"/>
      <p:bldP spid="27238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1024"/>
          <p:cNvGraphicFramePr>
            <a:graphicFrameLocks noChangeAspect="1"/>
          </p:cNvGraphicFramePr>
          <p:nvPr/>
        </p:nvGraphicFramePr>
        <p:xfrm>
          <a:off x="2736850" y="450850"/>
          <a:ext cx="4429125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zione" r:id="rId4" imgW="4051080" imgH="952200" progId="Equation.3">
                  <p:embed/>
                </p:oleObj>
              </mc:Choice>
              <mc:Fallback>
                <p:oleObj name="Equazione" r:id="rId4" imgW="4051080" imgH="9522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450850"/>
                        <a:ext cx="4429125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61" name="Object 1025"/>
          <p:cNvGraphicFramePr>
            <a:graphicFrameLocks noChangeAspect="1"/>
          </p:cNvGraphicFramePr>
          <p:nvPr/>
        </p:nvGraphicFramePr>
        <p:xfrm>
          <a:off x="3086100" y="3871913"/>
          <a:ext cx="4316413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zione" r:id="rId6" imgW="1816100" imgH="368300" progId="Equation.3">
                  <p:embed/>
                </p:oleObj>
              </mc:Choice>
              <mc:Fallback>
                <p:oleObj name="Equazione" r:id="rId6" imgW="1816100" imgH="368300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871913"/>
                        <a:ext cx="4316413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2" name="Text Box 4"/>
          <p:cNvSpPr txBox="1">
            <a:spLocks noChangeArrowheads="1"/>
          </p:cNvSpPr>
          <p:nvPr/>
        </p:nvSpPr>
        <p:spPr bwMode="auto">
          <a:xfrm>
            <a:off x="225425" y="2051050"/>
            <a:ext cx="95773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2800"/>
              <a:t>Sapendo che </a:t>
            </a:r>
            <a:r>
              <a:rPr lang="el-GR" altLang="it-IT" sz="2800">
                <a:cs typeface="Times New Roman" pitchFamily="28" charset="0"/>
              </a:rPr>
              <a:t>Δ</a:t>
            </a:r>
            <a:r>
              <a:rPr lang="el-GR" altLang="it-IT" sz="2800"/>
              <a:t>ε</a:t>
            </a:r>
            <a:r>
              <a:rPr lang="en-US" altLang="it-IT" sz="2800">
                <a:cs typeface="Times New Roman" pitchFamily="28" charset="0"/>
              </a:rPr>
              <a:t>°</a:t>
            </a:r>
            <a:r>
              <a:rPr lang="it-IT" altLang="it-IT" sz="2800"/>
              <a:t> = 0 e che le concentrazioni e le pressioni dei gas sono tutte unitarie eccetto quella della soluzione incognita </a:t>
            </a:r>
            <a:endParaRPr lang="el-GR" altLang="it-IT" sz="2800"/>
          </a:p>
        </p:txBody>
      </p:sp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459163" y="5524500"/>
            <a:ext cx="3136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l-GR" sz="3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28" charset="0"/>
              </a:rPr>
              <a:t>Δε</a:t>
            </a:r>
            <a:r>
              <a:rPr lang="it-IT" sz="3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28" charset="0"/>
              </a:rPr>
              <a:t> = 0.0592 pH</a:t>
            </a:r>
            <a:endParaRPr lang="el-GR" sz="36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2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3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2" grpId="0"/>
      <p:bldP spid="2734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Text Box 2"/>
          <p:cNvSpPr txBox="1">
            <a:spLocks noChangeArrowheads="1"/>
          </p:cNvSpPr>
          <p:nvPr/>
        </p:nvSpPr>
        <p:spPr bwMode="auto">
          <a:xfrm>
            <a:off x="169863" y="244475"/>
            <a:ext cx="1833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Esercizio 1</a:t>
            </a:r>
          </a:p>
        </p:txBody>
      </p:sp>
      <p:sp>
        <p:nvSpPr>
          <p:cNvPr id="338947" name="Text Box 3"/>
          <p:cNvSpPr txBox="1">
            <a:spLocks noChangeArrowheads="1"/>
          </p:cNvSpPr>
          <p:nvPr/>
        </p:nvSpPr>
        <p:spPr bwMode="auto">
          <a:xfrm>
            <a:off x="69850" y="987425"/>
            <a:ext cx="89931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Calcolare il potenziale di un elettrodo di Cd immerso in una soluzione di CdCl</a:t>
            </a:r>
            <a:r>
              <a:rPr lang="it-IT" sz="2000" b="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 0,2 M.</a:t>
            </a:r>
          </a:p>
          <a:p>
            <a:pPr>
              <a:defRPr/>
            </a:pP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 T = 25 °C.</a:t>
            </a:r>
          </a:p>
        </p:txBody>
      </p:sp>
      <p:sp>
        <p:nvSpPr>
          <p:cNvPr id="338948" name="Text Box 4"/>
          <p:cNvSpPr txBox="1">
            <a:spLocks noChangeArrowheads="1"/>
          </p:cNvSpPr>
          <p:nvPr/>
        </p:nvSpPr>
        <p:spPr bwMode="auto">
          <a:xfrm>
            <a:off x="206375" y="20335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it-IT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614172" y="3075057"/>
            <a:ext cx="26776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E° = - 0,4 V</a:t>
            </a:r>
          </a:p>
        </p:txBody>
      </p:sp>
    </p:spTree>
  </p:cSld>
  <p:clrMapOvr>
    <a:masterClrMapping/>
  </p:clrMapOvr>
  <p:transition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69863" y="244475"/>
            <a:ext cx="1833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Esercizio 1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9850" y="987425"/>
            <a:ext cx="89931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Calcolare il potenziale di un elettrodo di Cd immerso in una soluzione di CdCl</a:t>
            </a:r>
            <a:r>
              <a:rPr lang="it-IT" sz="2000" b="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 0,2 M.</a:t>
            </a:r>
          </a:p>
          <a:p>
            <a:pPr>
              <a:defRPr/>
            </a:pP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 T = 25 °C.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6375" y="20335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it-IT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80988" y="1909763"/>
            <a:ext cx="881538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Potenziale standard di riduzione: 	Cd</a:t>
            </a:r>
            <a:r>
              <a:rPr lang="it-IT" sz="2000" b="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+ 2e  = </a:t>
            </a:r>
            <a:r>
              <a:rPr lang="it-IT" sz="2000" b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Cd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E° = - 0,4 V</a:t>
            </a:r>
          </a:p>
          <a:p>
            <a:pPr>
              <a:defRPr/>
            </a:pPr>
            <a:endParaRPr lang="it-IT" sz="2000" b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Applichiamo la formula di </a:t>
            </a:r>
            <a:r>
              <a:rPr lang="it-IT" sz="2000" b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Nernst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per trovare il potenziale relativo alla </a:t>
            </a:r>
            <a:r>
              <a:rPr lang="it-IT" sz="2000" b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conc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0,2 M:</a:t>
            </a:r>
          </a:p>
          <a:p>
            <a:pPr>
              <a:defRPr/>
            </a:pPr>
            <a:endParaRPr lang="it-IT" sz="2000" b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it-IT" sz="2000" b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	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 = -0,4 -(0,059/2)x log (1/0,2) = -0,4 - 0,021 = -0,421 V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graphicFrame>
        <p:nvGraphicFramePr>
          <p:cNvPr id="6" name="Object 1024"/>
          <p:cNvGraphicFramePr>
            <a:graphicFrameLocks noChangeAspect="1"/>
          </p:cNvGraphicFramePr>
          <p:nvPr/>
        </p:nvGraphicFramePr>
        <p:xfrm>
          <a:off x="412750" y="3278188"/>
          <a:ext cx="17764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zione" r:id="rId3" imgW="977900" imgH="368300" progId="Equation.3">
                  <p:embed/>
                </p:oleObj>
              </mc:Choice>
              <mc:Fallback>
                <p:oleObj name="Equazione" r:id="rId3" imgW="9779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278188"/>
                        <a:ext cx="1776413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5604812"/>
      </p:ext>
    </p:extLst>
  </p:cSld>
  <p:clrMapOvr>
    <a:masterClrMapping/>
  </p:clrMapOvr>
  <p:transition>
    <p:strips dir="r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1026"/>
          <p:cNvSpPr>
            <a:spLocks noChangeArrowheads="1"/>
          </p:cNvSpPr>
          <p:nvPr/>
        </p:nvSpPr>
        <p:spPr bwMode="auto">
          <a:xfrm>
            <a:off x="228600" y="307975"/>
            <a:ext cx="1833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Esercizio 2</a:t>
            </a:r>
          </a:p>
        </p:txBody>
      </p:sp>
      <p:sp>
        <p:nvSpPr>
          <p:cNvPr id="339971" name="Rectangle 1027"/>
          <p:cNvSpPr>
            <a:spLocks noChangeArrowheads="1"/>
          </p:cNvSpPr>
          <p:nvPr/>
        </p:nvSpPr>
        <p:spPr bwMode="auto">
          <a:xfrm>
            <a:off x="0" y="952500"/>
            <a:ext cx="92535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Calcolare il potenziale di un elettrodo di </a:t>
            </a:r>
            <a:r>
              <a:rPr lang="it-IT" sz="2000" b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Pt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immerso in una soluzione di FeSO</a:t>
            </a:r>
            <a:r>
              <a:rPr lang="it-IT" sz="2000" b="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0,06 M e </a:t>
            </a:r>
          </a:p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0,1 M in Fe</a:t>
            </a:r>
            <a:r>
              <a:rPr lang="it-IT" sz="2000" b="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(SO</a:t>
            </a:r>
            <a:r>
              <a:rPr lang="it-IT" sz="2000" b="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it-IT" sz="2000" b="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T = 25 °C.</a:t>
            </a:r>
          </a:p>
        </p:txBody>
      </p:sp>
      <p:sp>
        <p:nvSpPr>
          <p:cNvPr id="2" name="Rettangolo 1"/>
          <p:cNvSpPr/>
          <p:nvPr/>
        </p:nvSpPr>
        <p:spPr>
          <a:xfrm>
            <a:off x="3635812" y="3075057"/>
            <a:ext cx="26343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E° = 0,77 V</a:t>
            </a:r>
          </a:p>
        </p:txBody>
      </p:sp>
    </p:spTree>
  </p:cSld>
  <p:clrMapOvr>
    <a:masterClrMapping/>
  </p:clrMapOvr>
  <p:transition>
    <p:strips dir="r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6"/>
          <p:cNvSpPr>
            <a:spLocks noChangeArrowheads="1"/>
          </p:cNvSpPr>
          <p:nvPr/>
        </p:nvSpPr>
        <p:spPr bwMode="auto">
          <a:xfrm>
            <a:off x="228600" y="307975"/>
            <a:ext cx="1833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Esercizio 2</a:t>
            </a:r>
          </a:p>
        </p:txBody>
      </p:sp>
      <p:sp>
        <p:nvSpPr>
          <p:cNvPr id="3" name="Rectangle 1027"/>
          <p:cNvSpPr>
            <a:spLocks noChangeArrowheads="1"/>
          </p:cNvSpPr>
          <p:nvPr/>
        </p:nvSpPr>
        <p:spPr bwMode="auto">
          <a:xfrm>
            <a:off x="0" y="952500"/>
            <a:ext cx="92535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Calcolare il potenziale di un elettrodo di Pt immerso in una soluzione di FeSO</a:t>
            </a:r>
            <a:r>
              <a:rPr lang="it-IT" sz="2000" b="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 0,06 M e </a:t>
            </a:r>
          </a:p>
          <a:p>
            <a:pPr>
              <a:defRPr/>
            </a:pP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0,1 M in Fe</a:t>
            </a:r>
            <a:r>
              <a:rPr lang="it-IT" sz="2000" b="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(SO</a:t>
            </a:r>
            <a:r>
              <a:rPr lang="it-IT" sz="2000" b="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it-IT" sz="2000" b="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. T = 25 °C.</a:t>
            </a:r>
          </a:p>
        </p:txBody>
      </p:sp>
      <p:sp>
        <p:nvSpPr>
          <p:cNvPr id="4" name="Rectangle 1028"/>
          <p:cNvSpPr>
            <a:spLocks noChangeArrowheads="1"/>
          </p:cNvSpPr>
          <p:nvPr/>
        </p:nvSpPr>
        <p:spPr bwMode="auto">
          <a:xfrm>
            <a:off x="187325" y="1951038"/>
            <a:ext cx="9386888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Potenziale standard di riduzione: 	Fe</a:t>
            </a:r>
            <a:r>
              <a:rPr lang="it-IT" sz="2000" b="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3+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+ e  = Fe</a:t>
            </a:r>
            <a:r>
              <a:rPr lang="it-IT" sz="2000" b="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E° = 0,77 V</a:t>
            </a:r>
          </a:p>
          <a:p>
            <a:pPr>
              <a:defRPr/>
            </a:pPr>
            <a:endParaRPr lang="it-IT" sz="2000" b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Applichiamo la formula di </a:t>
            </a:r>
            <a:r>
              <a:rPr lang="it-IT" sz="2000" b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Nernst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per trovare il potenziale relativo alle </a:t>
            </a:r>
            <a:r>
              <a:rPr lang="it-IT" sz="2000" b="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conc.in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soluzione:</a:t>
            </a:r>
          </a:p>
          <a:p>
            <a:pPr>
              <a:defRPr/>
            </a:pPr>
            <a:endParaRPr lang="it-IT" sz="2000" b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it-IT" sz="2000" b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	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 = 0,77 -(0,059/1) x log (0,06/2x0,1) = 0,77 -(-0,031) = 0,8 V</a:t>
            </a:r>
            <a:r>
              <a:rPr lang="it-IT" sz="20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5" name="Line 1029"/>
          <p:cNvSpPr>
            <a:spLocks noChangeShapeType="1"/>
          </p:cNvSpPr>
          <p:nvPr/>
        </p:nvSpPr>
        <p:spPr bwMode="auto">
          <a:xfrm>
            <a:off x="1357313" y="1631950"/>
            <a:ext cx="4805362" cy="19161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Object 1024"/>
          <p:cNvGraphicFramePr>
            <a:graphicFrameLocks noChangeAspect="1"/>
          </p:cNvGraphicFramePr>
          <p:nvPr/>
        </p:nvGraphicFramePr>
        <p:xfrm>
          <a:off x="412750" y="3278188"/>
          <a:ext cx="17764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zione" r:id="rId3" imgW="977900" imgH="368300" progId="Equation.3">
                  <p:embed/>
                </p:oleObj>
              </mc:Choice>
              <mc:Fallback>
                <p:oleObj name="Equazione" r:id="rId3" imgW="9779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278188"/>
                        <a:ext cx="1776413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1032"/>
          <p:cNvSpPr>
            <a:spLocks noChangeShapeType="1"/>
          </p:cNvSpPr>
          <p:nvPr/>
        </p:nvSpPr>
        <p:spPr bwMode="auto">
          <a:xfrm flipH="1" flipV="1">
            <a:off x="6537325" y="3935413"/>
            <a:ext cx="23813" cy="347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1033"/>
          <p:cNvSpPr txBox="1">
            <a:spLocks noChangeArrowheads="1"/>
          </p:cNvSpPr>
          <p:nvPr/>
        </p:nvSpPr>
        <p:spPr bwMode="auto">
          <a:xfrm>
            <a:off x="5810250" y="4337050"/>
            <a:ext cx="2130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b="0">
                <a:effectLst>
                  <a:outerShdw blurRad="38100" dist="38100" dir="2700000" algn="tl">
                    <a:srgbClr val="C0C0C0"/>
                  </a:outerShdw>
                </a:effectLst>
              </a:rPr>
              <a:t>conc. effettiva Fe</a:t>
            </a:r>
            <a:r>
              <a:rPr lang="it-IT" sz="2000" b="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3+</a:t>
            </a:r>
            <a:endParaRPr lang="it-IT" sz="2000" b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8024890"/>
      </p:ext>
    </p:extLst>
  </p:cSld>
  <p:clrMapOvr>
    <a:masterClrMapping/>
  </p:clrMapOvr>
  <p:transition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ChangeArrowheads="1"/>
          </p:cNvSpPr>
          <p:nvPr/>
        </p:nvSpPr>
        <p:spPr bwMode="auto">
          <a:xfrm rot="-2885609">
            <a:off x="2728118" y="1119982"/>
            <a:ext cx="3109913" cy="54038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39699" dir="2700000" algn="ctr" rotWithShape="0">
              <a:schemeClr val="accent2">
                <a:alpha val="49001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Elettrodi, pile </a:t>
            </a:r>
          </a:p>
        </p:txBody>
      </p:sp>
      <p:sp>
        <p:nvSpPr>
          <p:cNvPr id="337925" name="Oval 5"/>
          <p:cNvSpPr>
            <a:spLocks noChangeArrowheads="1"/>
          </p:cNvSpPr>
          <p:nvPr/>
        </p:nvSpPr>
        <p:spPr bwMode="auto">
          <a:xfrm>
            <a:off x="2478088" y="2128838"/>
            <a:ext cx="211137" cy="200025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t-IT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Text Box 2"/>
          <p:cNvSpPr txBox="1">
            <a:spLocks noChangeArrowheads="1"/>
          </p:cNvSpPr>
          <p:nvPr/>
        </p:nvSpPr>
        <p:spPr bwMode="auto">
          <a:xfrm>
            <a:off x="157163" y="58738"/>
            <a:ext cx="1833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Esercizio 3</a:t>
            </a:r>
          </a:p>
        </p:txBody>
      </p:sp>
      <p:sp>
        <p:nvSpPr>
          <p:cNvPr id="340995" name="Text Box 3"/>
          <p:cNvSpPr txBox="1">
            <a:spLocks noChangeArrowheads="1"/>
          </p:cNvSpPr>
          <p:nvPr/>
        </p:nvSpPr>
        <p:spPr bwMode="auto">
          <a:xfrm>
            <a:off x="82550" y="7254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it-IT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309563" y="946150"/>
            <a:ext cx="8548687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Calcolare la fem della pila:     </a:t>
            </a:r>
            <a:r>
              <a:rPr lang="it-IT" sz="2400" b="0">
                <a:effectLst>
                  <a:outerShdw blurRad="38100" dist="38100" dir="2700000" algn="tl">
                    <a:srgbClr val="C0C0C0"/>
                  </a:outerShdw>
                </a:effectLst>
              </a:rPr>
              <a:t>Cu / Cu</a:t>
            </a:r>
            <a:r>
              <a:rPr lang="it-IT" sz="2400" b="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2400" b="0">
                <a:effectLst>
                  <a:outerShdw blurRad="38100" dist="38100" dir="2700000" algn="tl">
                    <a:srgbClr val="C0C0C0"/>
                  </a:outerShdw>
                </a:effectLst>
              </a:rPr>
              <a:t> (0,1M) // Zn</a:t>
            </a:r>
            <a:r>
              <a:rPr lang="it-IT" sz="2400" b="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2400" b="0">
                <a:effectLst>
                  <a:outerShdw blurRad="38100" dist="38100" dir="2700000" algn="tl">
                    <a:srgbClr val="C0C0C0"/>
                  </a:outerShdw>
                </a:effectLst>
              </a:rPr>
              <a:t> (0,1M) / Zn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1800" b="0">
                <a:effectLst>
                  <a:outerShdw blurRad="38100" dist="38100" dir="2700000" algn="tl">
                    <a:srgbClr val="C0C0C0"/>
                  </a:outerShdw>
                </a:effectLst>
              </a:rPr>
              <a:t>T = 25 °C.</a:t>
            </a:r>
            <a:r>
              <a:rPr lang="it-IT" sz="24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40997" name="Text Box 5"/>
          <p:cNvSpPr txBox="1">
            <a:spLocks noChangeArrowheads="1"/>
          </p:cNvSpPr>
          <p:nvPr/>
        </p:nvSpPr>
        <p:spPr bwMode="auto">
          <a:xfrm>
            <a:off x="268288" y="2033588"/>
            <a:ext cx="9067800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Calcoliamo i potenziali relativi ai due elettrodi:</a:t>
            </a:r>
          </a:p>
          <a:p>
            <a:pPr>
              <a:defRPr/>
            </a:pPr>
            <a:endParaRPr lang="it-IT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r>
              <a:rPr lang="it-IT" sz="200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Cu2+/Cu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= 0,34 - (0,059/2)log(1/0,1) = 0,271 V</a:t>
            </a:r>
          </a:p>
          <a:p>
            <a:pPr>
              <a:defRPr/>
            </a:pPr>
            <a:endParaRPr lang="it-IT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r>
              <a:rPr lang="it-IT" sz="200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Zn2+/Zn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= -0.76 - (0,059/2)log(1/0,1) = -0,790 V</a:t>
            </a:r>
          </a:p>
          <a:p>
            <a:pPr>
              <a:defRPr/>
            </a:pPr>
            <a:endParaRPr lang="it-IT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Il potenziale relativa alla coppia E</a:t>
            </a:r>
            <a:r>
              <a:rPr lang="it-IT" sz="200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Cu2+/Cu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è maggiore di quella relativa allo E</a:t>
            </a:r>
            <a:r>
              <a:rPr lang="it-IT" sz="2000" baseline="-25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Zn2+/Zn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defRPr/>
            </a:pPr>
            <a:endParaRPr lang="it-IT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Pertanto l’anodo (ossidazione) è costituito dallo Zn (valore più piccolo)</a:t>
            </a:r>
          </a:p>
          <a:p>
            <a:pPr>
              <a:defRPr/>
            </a:pPr>
            <a:endParaRPr lang="it-IT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pila = </a:t>
            </a:r>
            <a:r>
              <a:rPr lang="it-IT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r>
              <a:rPr lang="it-IT" sz="2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catodo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r>
              <a:rPr lang="it-IT" sz="2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anodo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= 0,271 - (-0,790) = 1,1 V </a:t>
            </a:r>
          </a:p>
          <a:p>
            <a:pPr>
              <a:defRPr/>
            </a:pPr>
            <a:endParaRPr lang="it-IT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La </a:t>
            </a:r>
            <a:r>
              <a:rPr lang="it-IT" sz="2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fem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di una pila ha un valore positivo.</a:t>
            </a:r>
          </a:p>
          <a:p>
            <a:pPr>
              <a:defRPr/>
            </a:pP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Reazione spontanea: 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Symbol" pitchFamily="28" charset="2"/>
                <a:sym typeface="Symbol" pitchFamily="28" charset="2"/>
              </a:rPr>
              <a:t>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 = -</a:t>
            </a:r>
            <a:r>
              <a:rPr lang="it-IT" sz="2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nFE</a:t>
            </a:r>
            <a:r>
              <a:rPr lang="it-IT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&lt;0</a:t>
            </a:r>
          </a:p>
        </p:txBody>
      </p:sp>
    </p:spTree>
  </p:cSld>
  <p:clrMapOvr>
    <a:masterClrMapping/>
  </p:clrMapOvr>
  <p:transition>
    <p:strips dir="r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8458200" y="63246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ctr"/>
            <a:fld id="{88409962-5845-4445-854C-5EB44B9C04D9}" type="slidenum"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pPr algn="ctr"/>
              <a:t>31</a:t>
            </a:fld>
            <a:endParaRPr lang="it-IT" altLang="it-IT" sz="1800" b="0">
              <a:solidFill>
                <a:schemeClr val="accent2"/>
              </a:solidFill>
              <a:latin typeface="Tahoma" pitchFamily="28" charset="0"/>
              <a:ea typeface="ＭＳ Ｐゴシック" pitchFamily="28" charset="-128"/>
            </a:endParaRP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74650" y="228600"/>
            <a:ext cx="207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2400">
                <a:solidFill>
                  <a:srgbClr val="FF0066"/>
                </a:solidFill>
                <a:latin typeface="Tahoma" pitchFamily="28" charset="0"/>
                <a:ea typeface="ＭＳ Ｐゴシック" pitchFamily="28" charset="-128"/>
              </a:rPr>
              <a:t>Esercizio 4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81000" y="914400"/>
            <a:ext cx="822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Calcolare la differenza di potenziale ai capi della cella:</a:t>
            </a:r>
          </a:p>
          <a:p>
            <a:pPr algn="ctr"/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Pt/Fe</a:t>
            </a:r>
            <a:r>
              <a:rPr lang="it-IT" altLang="it-IT" sz="1800" baseline="300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2+</a:t>
            </a:r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(0,03 M), Fe</a:t>
            </a:r>
            <a:r>
              <a:rPr lang="it-IT" altLang="it-IT" sz="1800" baseline="300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3+</a:t>
            </a:r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(0,01 M)// Cd</a:t>
            </a:r>
            <a:r>
              <a:rPr lang="it-IT" altLang="it-IT" sz="1800" baseline="300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2+</a:t>
            </a:r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(0,002 M)/Cd</a:t>
            </a: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763" y="1804988"/>
            <a:ext cx="4092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2541588"/>
            <a:ext cx="44529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3047" name="Text Box 7"/>
          <p:cNvSpPr txBox="1">
            <a:spLocks noChangeArrowheads="1"/>
          </p:cNvSpPr>
          <p:nvPr/>
        </p:nvSpPr>
        <p:spPr bwMode="auto">
          <a:xfrm>
            <a:off x="473075" y="3352800"/>
            <a:ext cx="82137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just"/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La semicella di sinistra 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è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il catodo (perch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é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ha il potenziale pi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ù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positivo, quella di destra 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è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l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’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anodo (perch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é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ha il potenziale pi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ù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negativo).</a:t>
            </a:r>
          </a:p>
          <a:p>
            <a:pPr algn="just"/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La differenza di potenziale </a:t>
            </a:r>
            <a:r>
              <a:rPr lang="it-IT" altLang="it-IT" sz="1800" b="0">
                <a:solidFill>
                  <a:schemeClr val="accent2"/>
                </a:solidFill>
                <a:latin typeface="Arial" charset="0"/>
                <a:ea typeface="ＭＳ Ｐゴシック" pitchFamily="28" charset="-128"/>
              </a:rPr>
              <a:t>è</a:t>
            </a:r>
            <a:endParaRPr lang="it-IT" altLang="it-IT" sz="1800" b="0">
              <a:solidFill>
                <a:schemeClr val="accent2"/>
              </a:solidFill>
              <a:latin typeface="Tahoma" pitchFamily="28" charset="0"/>
              <a:ea typeface="ＭＳ Ｐゴシック" pitchFamily="28" charset="-128"/>
            </a:endParaRPr>
          </a:p>
        </p:txBody>
      </p:sp>
      <p:pic>
        <p:nvPicPr>
          <p:cNvPr id="343048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450" y="4625975"/>
            <a:ext cx="47371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3049" name="Text Box 9"/>
          <p:cNvSpPr txBox="1">
            <a:spLocks noChangeArrowheads="1"/>
          </p:cNvSpPr>
          <p:nvPr/>
        </p:nvSpPr>
        <p:spPr bwMode="auto">
          <a:xfrm>
            <a:off x="457200" y="5334000"/>
            <a:ext cx="8229600" cy="681038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just"/>
            <a:r>
              <a:rPr lang="it-IT" altLang="it-IT" sz="2000">
                <a:solidFill>
                  <a:srgbClr val="FF0066"/>
                </a:solidFill>
                <a:latin typeface="Tahoma" pitchFamily="28" charset="0"/>
                <a:ea typeface="ＭＳ Ｐゴシック" pitchFamily="28" charset="-128"/>
              </a:rPr>
              <a:t>N.B.</a:t>
            </a:r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La differenza di potenziale di una </a:t>
            </a:r>
            <a:r>
              <a:rPr lang="it-IT" altLang="it-IT" sz="1800" u="sng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cella spontanea</a:t>
            </a:r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</a:t>
            </a:r>
            <a:r>
              <a:rPr lang="it-IT" altLang="it-IT" sz="20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NON</a:t>
            </a:r>
            <a:r>
              <a:rPr lang="it-IT" altLang="it-IT" sz="1800">
                <a:solidFill>
                  <a:schemeClr val="accent2"/>
                </a:solidFill>
                <a:latin typeface="Tahoma" pitchFamily="28" charset="0"/>
                <a:ea typeface="ＭＳ Ｐゴシック" pitchFamily="28" charset="-128"/>
              </a:rPr>
              <a:t> può essere mai negativa.</a:t>
            </a:r>
          </a:p>
        </p:txBody>
      </p:sp>
      <p:sp>
        <p:nvSpPr>
          <p:cNvPr id="343050" name="Rectangle 10"/>
          <p:cNvSpPr>
            <a:spLocks noChangeArrowheads="1"/>
          </p:cNvSpPr>
          <p:nvPr/>
        </p:nvSpPr>
        <p:spPr bwMode="auto">
          <a:xfrm>
            <a:off x="1930400" y="4583113"/>
            <a:ext cx="622300" cy="447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it-IT" sz="2400" b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r>
              <a:rPr lang="it-IT" sz="2400" b="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cella</a:t>
            </a:r>
            <a:endParaRPr lang="it-IT" sz="2400" b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3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3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43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43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7" grpId="0" autoUpdateAnimBg="0"/>
      <p:bldP spid="34304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FF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026"/>
          <p:cNvSpPr txBox="1">
            <a:spLocks noChangeArrowheads="1"/>
          </p:cNvSpPr>
          <p:nvPr/>
        </p:nvSpPr>
        <p:spPr bwMode="auto">
          <a:xfrm>
            <a:off x="838200" y="1219200"/>
            <a:ext cx="8458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just"/>
            <a:r>
              <a:rPr lang="it-IT" altLang="it-IT" sz="3200">
                <a:solidFill>
                  <a:srgbClr val="000096"/>
                </a:solidFill>
              </a:rPr>
              <a:t>Reazioni in cui i reagenti si scambiano elettroni per formare i prodotti.</a:t>
            </a:r>
          </a:p>
        </p:txBody>
      </p:sp>
      <p:sp>
        <p:nvSpPr>
          <p:cNvPr id="267267" name="Rectangle 1027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762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it-IT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Reazioni di ossido-riduzione (redox)</a:t>
            </a:r>
          </a:p>
        </p:txBody>
      </p:sp>
      <p:sp>
        <p:nvSpPr>
          <p:cNvPr id="267268" name="Text Box 1028"/>
          <p:cNvSpPr txBox="1">
            <a:spLocks noChangeArrowheads="1"/>
          </p:cNvSpPr>
          <p:nvPr/>
        </p:nvSpPr>
        <p:spPr bwMode="auto">
          <a:xfrm>
            <a:off x="365125" y="2409825"/>
            <a:ext cx="91709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Cu</a:t>
            </a:r>
            <a:r>
              <a:rPr lang="en-US" baseline="30000">
                <a:effectLst>
                  <a:outerShdw blurRad="38100" dist="38100" dir="2700000" algn="tl">
                    <a:srgbClr val="FFFFFF"/>
                  </a:outerShdw>
                </a:effectLst>
              </a:rPr>
              <a:t>2+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</a:rPr>
              <a:t>aq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) + Zn(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) 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 Cu(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s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) + Zn</a:t>
            </a:r>
            <a:r>
              <a:rPr lang="en-US" baseline="30000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2+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aq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)</a:t>
            </a:r>
          </a:p>
        </p:txBody>
      </p:sp>
      <p:sp>
        <p:nvSpPr>
          <p:cNvPr id="267269" name="Text Box 1029"/>
          <p:cNvSpPr txBox="1">
            <a:spLocks noChangeArrowheads="1"/>
          </p:cNvSpPr>
          <p:nvPr/>
        </p:nvSpPr>
        <p:spPr bwMode="auto">
          <a:xfrm>
            <a:off x="398463" y="4518025"/>
            <a:ext cx="9105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</a:t>
            </a:r>
            <a:r>
              <a:rPr lang="en-US" baseline="300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2+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i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aq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+ 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e</a:t>
            </a:r>
            <a:r>
              <a:rPr lang="en-US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 Cu(</a:t>
            </a:r>
            <a:r>
              <a:rPr lang="en-US" i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s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)		</a:t>
            </a:r>
            <a:r>
              <a:rPr lang="en-US" i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riduzione</a:t>
            </a:r>
          </a:p>
        </p:txBody>
      </p:sp>
      <p:sp>
        <p:nvSpPr>
          <p:cNvPr id="267270" name="Text Box 1030"/>
          <p:cNvSpPr txBox="1">
            <a:spLocks noChangeArrowheads="1"/>
          </p:cNvSpPr>
          <p:nvPr/>
        </p:nvSpPr>
        <p:spPr bwMode="auto">
          <a:xfrm>
            <a:off x="428625" y="3511550"/>
            <a:ext cx="9045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Zn(</a:t>
            </a:r>
            <a:r>
              <a:rPr lang="en-US" i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s</a:t>
            </a: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)</a:t>
            </a: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 </a:t>
            </a: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Zn</a:t>
            </a:r>
            <a:r>
              <a:rPr lang="en-US" baseline="3000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2+</a:t>
            </a: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i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aq</a:t>
            </a: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+ 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e</a:t>
            </a:r>
            <a:r>
              <a:rPr lang="en-US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en-US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n-US" i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ossidazione</a:t>
            </a:r>
          </a:p>
        </p:txBody>
      </p:sp>
      <p:sp>
        <p:nvSpPr>
          <p:cNvPr id="267271" name="Text Box 1031"/>
          <p:cNvSpPr txBox="1">
            <a:spLocks noChangeArrowheads="1"/>
          </p:cNvSpPr>
          <p:nvPr/>
        </p:nvSpPr>
        <p:spPr bwMode="auto">
          <a:xfrm>
            <a:off x="555625" y="5695950"/>
            <a:ext cx="876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- Come stabilire il verso di una redox? -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/>
      <p:bldP spid="267269" grpId="0"/>
      <p:bldP spid="267270" grpId="0"/>
      <p:bldP spid="2672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6"/>
          <p:cNvGrpSpPr>
            <a:grpSpLocks/>
          </p:cNvGrpSpPr>
          <p:nvPr/>
        </p:nvGrpSpPr>
        <p:grpSpPr bwMode="auto">
          <a:xfrm>
            <a:off x="365125" y="304800"/>
            <a:ext cx="9170988" cy="3673475"/>
            <a:chOff x="240" y="192"/>
            <a:chExt cx="5777" cy="2314"/>
          </a:xfrm>
        </p:grpSpPr>
        <p:grpSp>
          <p:nvGrpSpPr>
            <p:cNvPr id="18452" name="Group 2"/>
            <p:cNvGrpSpPr>
              <a:grpSpLocks/>
            </p:cNvGrpSpPr>
            <p:nvPr/>
          </p:nvGrpSpPr>
          <p:grpSpPr bwMode="auto">
            <a:xfrm>
              <a:off x="816" y="192"/>
              <a:ext cx="1632" cy="1584"/>
              <a:chOff x="240" y="144"/>
              <a:chExt cx="1632" cy="1584"/>
            </a:xfrm>
          </p:grpSpPr>
          <p:grpSp>
            <p:nvGrpSpPr>
              <p:cNvPr id="18454" name="Group 3"/>
              <p:cNvGrpSpPr>
                <a:grpSpLocks/>
              </p:cNvGrpSpPr>
              <p:nvPr/>
            </p:nvGrpSpPr>
            <p:grpSpPr bwMode="auto">
              <a:xfrm>
                <a:off x="816" y="432"/>
                <a:ext cx="816" cy="1296"/>
                <a:chOff x="432" y="1008"/>
                <a:chExt cx="816" cy="1296"/>
              </a:xfrm>
            </p:grpSpPr>
            <p:sp>
              <p:nvSpPr>
                <p:cNvPr id="244740" name="Rectangle 4"/>
                <p:cNvSpPr>
                  <a:spLocks noChangeArrowheads="1"/>
                </p:cNvSpPr>
                <p:nvPr/>
              </p:nvSpPr>
              <p:spPr bwMode="auto">
                <a:xfrm>
                  <a:off x="480" y="1776"/>
                  <a:ext cx="720" cy="528"/>
                </a:xfrm>
                <a:prstGeom prst="rect">
                  <a:avLst/>
                </a:prstGeom>
                <a:solidFill>
                  <a:srgbClr val="C0C0C0">
                    <a:alpha val="50000"/>
                  </a:srgbClr>
                </a:soli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it-IT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44741" name="Freeform 5"/>
                <p:cNvSpPr>
                  <a:spLocks/>
                </p:cNvSpPr>
                <p:nvPr/>
              </p:nvSpPr>
              <p:spPr bwMode="auto">
                <a:xfrm>
                  <a:off x="432" y="1344"/>
                  <a:ext cx="816" cy="9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8" y="96"/>
                    </a:cxn>
                    <a:cxn ang="0">
                      <a:pos x="48" y="960"/>
                    </a:cxn>
                    <a:cxn ang="0">
                      <a:pos x="768" y="960"/>
                    </a:cxn>
                    <a:cxn ang="0">
                      <a:pos x="768" y="96"/>
                    </a:cxn>
                    <a:cxn ang="0">
                      <a:pos x="816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816" h="960">
                      <a:moveTo>
                        <a:pt x="0" y="0"/>
                      </a:moveTo>
                      <a:lnTo>
                        <a:pt x="48" y="96"/>
                      </a:lnTo>
                      <a:lnTo>
                        <a:pt x="48" y="960"/>
                      </a:lnTo>
                      <a:lnTo>
                        <a:pt x="768" y="960"/>
                      </a:lnTo>
                      <a:lnTo>
                        <a:pt x="768" y="96"/>
                      </a:lnTo>
                      <a:lnTo>
                        <a:pt x="816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it-IT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44742" name="Rectangle 6"/>
                <p:cNvSpPr>
                  <a:spLocks noChangeArrowheads="1"/>
                </p:cNvSpPr>
                <p:nvPr/>
              </p:nvSpPr>
              <p:spPr bwMode="auto">
                <a:xfrm rot="1675267">
                  <a:off x="912" y="1008"/>
                  <a:ext cx="144" cy="129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it-IT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18455" name="Text Box 7"/>
              <p:cNvSpPr txBox="1">
                <a:spLocks noChangeArrowheads="1"/>
              </p:cNvSpPr>
              <p:nvPr/>
            </p:nvSpPr>
            <p:spPr bwMode="auto">
              <a:xfrm>
                <a:off x="1429" y="144"/>
                <a:ext cx="443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1pPr>
                <a:lvl2pPr marL="742950" indent="-28575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2pPr>
                <a:lvl3pPr marL="11430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3pPr>
                <a:lvl4pPr marL="16002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4pPr>
                <a:lvl5pPr marL="20574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9pPr>
              </a:lstStyle>
              <a:p>
                <a:r>
                  <a:rPr lang="it-IT" altLang="it-IT" sz="3200"/>
                  <a:t>Cu</a:t>
                </a:r>
              </a:p>
            </p:txBody>
          </p:sp>
          <p:sp>
            <p:nvSpPr>
              <p:cNvPr id="18456" name="Text Box 8"/>
              <p:cNvSpPr txBox="1">
                <a:spLocks noChangeArrowheads="1"/>
              </p:cNvSpPr>
              <p:nvPr/>
            </p:nvSpPr>
            <p:spPr bwMode="auto">
              <a:xfrm>
                <a:off x="240" y="1200"/>
                <a:ext cx="609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1pPr>
                <a:lvl2pPr marL="742950" indent="-28575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2pPr>
                <a:lvl3pPr marL="11430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3pPr>
                <a:lvl4pPr marL="16002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4pPr>
                <a:lvl5pPr marL="20574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9pPr>
              </a:lstStyle>
              <a:p>
                <a:r>
                  <a:rPr lang="it-IT" altLang="it-IT" sz="3200"/>
                  <a:t>Zn</a:t>
                </a:r>
                <a:r>
                  <a:rPr lang="it-IT" altLang="it-IT" sz="3200" baseline="30000"/>
                  <a:t>2+</a:t>
                </a:r>
              </a:p>
            </p:txBody>
          </p:sp>
          <p:sp>
            <p:nvSpPr>
              <p:cNvPr id="244745" name="Freeform 9"/>
              <p:cNvSpPr>
                <a:spLocks/>
              </p:cNvSpPr>
              <p:nvPr/>
            </p:nvSpPr>
            <p:spPr bwMode="auto">
              <a:xfrm>
                <a:off x="528" y="1468"/>
                <a:ext cx="480" cy="16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44" y="156"/>
                  </a:cxn>
                  <a:cxn ang="0">
                    <a:pos x="480" y="0"/>
                  </a:cxn>
                </a:cxnLst>
                <a:rect l="0" t="0" r="r" b="b"/>
                <a:pathLst>
                  <a:path w="480" h="164">
                    <a:moveTo>
                      <a:pt x="0" y="48"/>
                    </a:moveTo>
                    <a:cubicBezTo>
                      <a:pt x="24" y="66"/>
                      <a:pt x="64" y="164"/>
                      <a:pt x="144" y="156"/>
                    </a:cubicBezTo>
                    <a:cubicBezTo>
                      <a:pt x="224" y="148"/>
                      <a:pt x="410" y="32"/>
                      <a:pt x="480" y="0"/>
                    </a:cubicBez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44756" name="Text Box 20"/>
            <p:cNvSpPr txBox="1">
              <a:spLocks noChangeArrowheads="1"/>
            </p:cNvSpPr>
            <p:nvPr/>
          </p:nvSpPr>
          <p:spPr bwMode="auto">
            <a:xfrm>
              <a:off x="240" y="2064"/>
              <a:ext cx="577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Cu(</a:t>
              </a:r>
              <a:r>
                <a:rPr lang="en-US" i="1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s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) + Zn</a:t>
              </a:r>
              <a:r>
                <a:rPr lang="en-US" baseline="30000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2+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(</a:t>
              </a:r>
              <a:r>
                <a:rPr lang="en-US" i="1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aq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)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sym typeface="Symbol" pitchFamily="28" charset="2"/>
                </a:rPr>
                <a:t> 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Cu</a:t>
              </a:r>
              <a:r>
                <a:rPr lang="en-US" baseline="300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2+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</a:t>
              </a:r>
              <a:r>
                <a:rPr lang="en-US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aq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) + Zn(</a:t>
              </a:r>
              <a:r>
                <a:rPr lang="en-US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</a:t>
              </a: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) </a:t>
              </a:r>
            </a:p>
          </p:txBody>
        </p:sp>
      </p:grpSp>
      <p:grpSp>
        <p:nvGrpSpPr>
          <p:cNvPr id="18435" name="Group 11"/>
          <p:cNvGrpSpPr>
            <a:grpSpLocks/>
          </p:cNvGrpSpPr>
          <p:nvPr/>
        </p:nvGrpSpPr>
        <p:grpSpPr bwMode="auto">
          <a:xfrm>
            <a:off x="5715000" y="304800"/>
            <a:ext cx="2568575" cy="2514600"/>
            <a:chOff x="240" y="144"/>
            <a:chExt cx="1618" cy="1584"/>
          </a:xfrm>
        </p:grpSpPr>
        <p:grpSp>
          <p:nvGrpSpPr>
            <p:cNvPr id="18445" name="Group 12"/>
            <p:cNvGrpSpPr>
              <a:grpSpLocks/>
            </p:cNvGrpSpPr>
            <p:nvPr/>
          </p:nvGrpSpPr>
          <p:grpSpPr bwMode="auto">
            <a:xfrm>
              <a:off x="816" y="432"/>
              <a:ext cx="816" cy="1296"/>
              <a:chOff x="432" y="1008"/>
              <a:chExt cx="816" cy="1296"/>
            </a:xfrm>
          </p:grpSpPr>
          <p:sp>
            <p:nvSpPr>
              <p:cNvPr id="244749" name="Rectangle 13"/>
              <p:cNvSpPr>
                <a:spLocks noChangeArrowheads="1"/>
              </p:cNvSpPr>
              <p:nvPr/>
            </p:nvSpPr>
            <p:spPr bwMode="auto">
              <a:xfrm>
                <a:off x="480" y="1776"/>
                <a:ext cx="720" cy="528"/>
              </a:xfrm>
              <a:prstGeom prst="rect">
                <a:avLst/>
              </a:prstGeom>
              <a:solidFill>
                <a:srgbClr val="C0C0C0">
                  <a:alpha val="50000"/>
                </a:srgbClr>
              </a:soli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4750" name="Freeform 14"/>
              <p:cNvSpPr>
                <a:spLocks/>
              </p:cNvSpPr>
              <p:nvPr/>
            </p:nvSpPr>
            <p:spPr bwMode="auto">
              <a:xfrm>
                <a:off x="432" y="1344"/>
                <a:ext cx="816" cy="9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8" y="96"/>
                  </a:cxn>
                  <a:cxn ang="0">
                    <a:pos x="48" y="960"/>
                  </a:cxn>
                  <a:cxn ang="0">
                    <a:pos x="768" y="960"/>
                  </a:cxn>
                  <a:cxn ang="0">
                    <a:pos x="768" y="96"/>
                  </a:cxn>
                  <a:cxn ang="0">
                    <a:pos x="816" y="0"/>
                  </a:cxn>
                  <a:cxn ang="0">
                    <a:pos x="0" y="0"/>
                  </a:cxn>
                </a:cxnLst>
                <a:rect l="0" t="0" r="r" b="b"/>
                <a:pathLst>
                  <a:path w="816" h="960">
                    <a:moveTo>
                      <a:pt x="0" y="0"/>
                    </a:moveTo>
                    <a:lnTo>
                      <a:pt x="48" y="96"/>
                    </a:lnTo>
                    <a:lnTo>
                      <a:pt x="48" y="960"/>
                    </a:lnTo>
                    <a:lnTo>
                      <a:pt x="768" y="960"/>
                    </a:lnTo>
                    <a:lnTo>
                      <a:pt x="768" y="96"/>
                    </a:lnTo>
                    <a:lnTo>
                      <a:pt x="816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4751" name="Rectangle 15"/>
              <p:cNvSpPr>
                <a:spLocks noChangeArrowheads="1"/>
              </p:cNvSpPr>
              <p:nvPr/>
            </p:nvSpPr>
            <p:spPr bwMode="auto">
              <a:xfrm rot="1675267">
                <a:off x="912" y="1008"/>
                <a:ext cx="144" cy="12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8446" name="Text Box 16"/>
            <p:cNvSpPr txBox="1">
              <a:spLocks noChangeArrowheads="1"/>
            </p:cNvSpPr>
            <p:nvPr/>
          </p:nvSpPr>
          <p:spPr bwMode="auto">
            <a:xfrm>
              <a:off x="1429" y="144"/>
              <a:ext cx="42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r>
                <a:rPr lang="it-IT" altLang="it-IT" sz="3200"/>
                <a:t>Zn</a:t>
              </a:r>
            </a:p>
          </p:txBody>
        </p:sp>
        <p:sp>
          <p:nvSpPr>
            <p:cNvPr id="18447" name="Text Box 17"/>
            <p:cNvSpPr txBox="1">
              <a:spLocks noChangeArrowheads="1"/>
            </p:cNvSpPr>
            <p:nvPr/>
          </p:nvSpPr>
          <p:spPr bwMode="auto">
            <a:xfrm>
              <a:off x="240" y="1200"/>
              <a:ext cx="62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r>
                <a:rPr lang="it-IT" altLang="it-IT" sz="3200"/>
                <a:t>Cu</a:t>
              </a:r>
              <a:r>
                <a:rPr lang="it-IT" altLang="it-IT" sz="3200" baseline="30000"/>
                <a:t>2+</a:t>
              </a:r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auto">
            <a:xfrm>
              <a:off x="528" y="1468"/>
              <a:ext cx="480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4755" name="Freeform 19"/>
          <p:cNvSpPr>
            <a:spLocks/>
          </p:cNvSpPr>
          <p:nvPr/>
        </p:nvSpPr>
        <p:spPr bwMode="auto">
          <a:xfrm>
            <a:off x="6924675" y="1981200"/>
            <a:ext cx="619125" cy="762000"/>
          </a:xfrm>
          <a:custGeom>
            <a:avLst/>
            <a:gdLst/>
            <a:ahLst/>
            <a:cxnLst>
              <a:cxn ang="0">
                <a:pos x="222" y="0"/>
              </a:cxn>
              <a:cxn ang="0">
                <a:pos x="390" y="0"/>
              </a:cxn>
              <a:cxn ang="0">
                <a:pos x="126" y="480"/>
              </a:cxn>
              <a:cxn ang="0">
                <a:pos x="0" y="426"/>
              </a:cxn>
              <a:cxn ang="0">
                <a:pos x="222" y="0"/>
              </a:cxn>
            </a:cxnLst>
            <a:rect l="0" t="0" r="r" b="b"/>
            <a:pathLst>
              <a:path w="390" h="480">
                <a:moveTo>
                  <a:pt x="222" y="0"/>
                </a:moveTo>
                <a:lnTo>
                  <a:pt x="390" y="0"/>
                </a:lnTo>
                <a:lnTo>
                  <a:pt x="126" y="480"/>
                </a:lnTo>
                <a:lnTo>
                  <a:pt x="0" y="426"/>
                </a:lnTo>
                <a:lnTo>
                  <a:pt x="222" y="0"/>
                </a:lnTo>
                <a:close/>
              </a:path>
            </a:pathLst>
          </a:custGeom>
          <a:gradFill rotWithShape="0">
            <a:gsLst>
              <a:gs pos="0">
                <a:srgbClr val="008000">
                  <a:gamma/>
                  <a:shade val="0"/>
                  <a:invGamma/>
                </a:srgbClr>
              </a:gs>
              <a:gs pos="100000">
                <a:srgbClr val="008000"/>
              </a:gs>
            </a:gsLst>
            <a:lin ang="189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4757" name="Text Box 21"/>
          <p:cNvSpPr txBox="1">
            <a:spLocks noChangeArrowheads="1"/>
          </p:cNvSpPr>
          <p:nvPr/>
        </p:nvSpPr>
        <p:spPr bwMode="auto">
          <a:xfrm>
            <a:off x="381000" y="4708525"/>
            <a:ext cx="9170988" cy="7112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Cu</a:t>
            </a:r>
            <a:r>
              <a:rPr lang="en-US" baseline="30000">
                <a:effectLst>
                  <a:outerShdw blurRad="38100" dist="38100" dir="2700000" algn="tl">
                    <a:srgbClr val="FFFFFF"/>
                  </a:outerShdw>
                </a:effectLst>
              </a:rPr>
              <a:t>2+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</a:rPr>
              <a:t>aq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) + Zn(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</a:rPr>
              <a:t>s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) 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 Cu(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s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) + Zn</a:t>
            </a:r>
            <a:r>
              <a:rPr lang="en-US" baseline="30000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2+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(</a:t>
            </a:r>
            <a:r>
              <a:rPr lang="en-US" i="1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aq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28" charset="2"/>
              </a:rPr>
              <a:t>)</a:t>
            </a:r>
          </a:p>
        </p:txBody>
      </p: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981200" y="3200400"/>
            <a:ext cx="6096000" cy="914400"/>
            <a:chOff x="1248" y="2016"/>
            <a:chExt cx="3840" cy="576"/>
          </a:xfrm>
        </p:grpSpPr>
        <p:sp>
          <p:nvSpPr>
            <p:cNvPr id="244758" name="Line 22"/>
            <p:cNvSpPr>
              <a:spLocks noChangeShapeType="1"/>
            </p:cNvSpPr>
            <p:nvPr/>
          </p:nvSpPr>
          <p:spPr bwMode="auto">
            <a:xfrm flipV="1">
              <a:off x="1248" y="2016"/>
              <a:ext cx="3744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4759" name="Line 23"/>
            <p:cNvSpPr>
              <a:spLocks noChangeShapeType="1"/>
            </p:cNvSpPr>
            <p:nvPr/>
          </p:nvSpPr>
          <p:spPr bwMode="auto">
            <a:xfrm flipH="1" flipV="1">
              <a:off x="1344" y="2064"/>
              <a:ext cx="3744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4760" name="Text Box 24"/>
          <p:cNvSpPr txBox="1">
            <a:spLocks noChangeArrowheads="1"/>
          </p:cNvSpPr>
          <p:nvPr/>
        </p:nvSpPr>
        <p:spPr bwMode="auto">
          <a:xfrm>
            <a:off x="1588" y="5886450"/>
            <a:ext cx="97932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3200" i="1">
                <a:effectLst>
                  <a:outerShdw blurRad="38100" dist="38100" dir="2700000" algn="tl">
                    <a:srgbClr val="C0C0C0"/>
                  </a:outerShdw>
                </a:effectLst>
              </a:rPr>
              <a:t>potere ossidante di Cu</a:t>
            </a:r>
            <a:r>
              <a:rPr lang="it-IT" sz="3200" i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3200" i="1">
                <a:effectLst>
                  <a:outerShdw blurRad="38100" dist="38100" dir="2700000" algn="tl">
                    <a:srgbClr val="C0C0C0"/>
                  </a:outerShdw>
                </a:effectLst>
              </a:rPr>
              <a:t>/Cu &gt; potere ossidante di Zn</a:t>
            </a:r>
            <a:r>
              <a:rPr lang="it-IT" sz="3200" i="1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3200" i="1">
                <a:effectLst>
                  <a:outerShdw blurRad="38100" dist="38100" dir="2700000" algn="tl">
                    <a:srgbClr val="C0C0C0"/>
                  </a:outerShdw>
                </a:effectLst>
              </a:rPr>
              <a:t>/Zn</a:t>
            </a:r>
          </a:p>
        </p:txBody>
      </p:sp>
      <p:sp>
        <p:nvSpPr>
          <p:cNvPr id="244766" name="Freeform 30"/>
          <p:cNvSpPr>
            <a:spLocks/>
          </p:cNvSpPr>
          <p:nvPr/>
        </p:nvSpPr>
        <p:spPr bwMode="auto">
          <a:xfrm>
            <a:off x="7253288" y="2108200"/>
            <a:ext cx="1116012" cy="415925"/>
          </a:xfrm>
          <a:custGeom>
            <a:avLst/>
            <a:gdLst/>
            <a:ahLst/>
            <a:cxnLst>
              <a:cxn ang="0">
                <a:pos x="0" y="107"/>
              </a:cxn>
              <a:cxn ang="0">
                <a:pos x="175" y="244"/>
              </a:cxn>
              <a:cxn ang="0">
                <a:pos x="703" y="0"/>
              </a:cxn>
            </a:cxnLst>
            <a:rect l="0" t="0" r="r" b="b"/>
            <a:pathLst>
              <a:path w="703" h="262">
                <a:moveTo>
                  <a:pt x="0" y="107"/>
                </a:moveTo>
                <a:cubicBezTo>
                  <a:pt x="32" y="197"/>
                  <a:pt x="58" y="262"/>
                  <a:pt x="175" y="244"/>
                </a:cubicBezTo>
                <a:cubicBezTo>
                  <a:pt x="292" y="226"/>
                  <a:pt x="593" y="51"/>
                  <a:pt x="703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prstDash val="solid"/>
            <a:round/>
            <a:headEnd type="triangle" w="med" len="med"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4767" name="Text Box 31"/>
          <p:cNvSpPr txBox="1">
            <a:spLocks noChangeArrowheads="1"/>
          </p:cNvSpPr>
          <p:nvPr/>
        </p:nvSpPr>
        <p:spPr bwMode="auto">
          <a:xfrm>
            <a:off x="8070850" y="1628775"/>
            <a:ext cx="1069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Cu(s)</a:t>
            </a:r>
          </a:p>
        </p:txBody>
      </p:sp>
      <p:sp>
        <p:nvSpPr>
          <p:cNvPr id="244768" name="AutoShape 32"/>
          <p:cNvSpPr>
            <a:spLocks noChangeArrowheads="1"/>
          </p:cNvSpPr>
          <p:nvPr/>
        </p:nvSpPr>
        <p:spPr bwMode="auto">
          <a:xfrm>
            <a:off x="784225" y="1790700"/>
            <a:ext cx="498475" cy="1646238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4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4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4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60" grpId="0" autoUpdateAnimBg="0"/>
      <p:bldP spid="2447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2209800" y="762000"/>
            <a:ext cx="1295400" cy="2057400"/>
            <a:chOff x="432" y="1008"/>
            <a:chExt cx="816" cy="1296"/>
          </a:xfrm>
        </p:grpSpPr>
        <p:sp>
          <p:nvSpPr>
            <p:cNvPr id="245763" name="Rectangle 3"/>
            <p:cNvSpPr>
              <a:spLocks noChangeArrowheads="1"/>
            </p:cNvSpPr>
            <p:nvPr/>
          </p:nvSpPr>
          <p:spPr bwMode="auto">
            <a:xfrm>
              <a:off x="480" y="1776"/>
              <a:ext cx="720" cy="528"/>
            </a:xfrm>
            <a:prstGeom prst="rect">
              <a:avLst/>
            </a:prstGeom>
            <a:solidFill>
              <a:srgbClr val="C0C0C0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auto">
            <a:xfrm>
              <a:off x="432" y="1344"/>
              <a:ext cx="816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65" name="Rectangle 5"/>
            <p:cNvSpPr>
              <a:spLocks noChangeArrowheads="1"/>
            </p:cNvSpPr>
            <p:nvPr/>
          </p:nvSpPr>
          <p:spPr bwMode="auto">
            <a:xfrm rot="1675267">
              <a:off x="912" y="1008"/>
              <a:ext cx="144" cy="12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182938" y="304800"/>
            <a:ext cx="703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Cu</a:t>
            </a:r>
          </a:p>
        </p:txBody>
      </p:sp>
      <p:sp>
        <p:nvSpPr>
          <p:cNvPr id="17412" name="Text Box 7"/>
          <p:cNvSpPr txBox="1">
            <a:spLocks noChangeArrowheads="1"/>
          </p:cNvSpPr>
          <p:nvPr/>
        </p:nvSpPr>
        <p:spPr bwMode="auto">
          <a:xfrm>
            <a:off x="1143000" y="1905000"/>
            <a:ext cx="1101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H</a:t>
            </a:r>
            <a:r>
              <a:rPr lang="it-IT" altLang="it-IT" sz="3200" baseline="-25000"/>
              <a:t>3</a:t>
            </a:r>
            <a:r>
              <a:rPr lang="it-IT" altLang="it-IT" sz="3200"/>
              <a:t>O</a:t>
            </a:r>
            <a:r>
              <a:rPr lang="it-IT" altLang="it-IT" sz="3200" baseline="30000"/>
              <a:t>+</a:t>
            </a:r>
          </a:p>
        </p:txBody>
      </p:sp>
      <p:sp>
        <p:nvSpPr>
          <p:cNvPr id="245768" name="Freeform 8"/>
          <p:cNvSpPr>
            <a:spLocks/>
          </p:cNvSpPr>
          <p:nvPr/>
        </p:nvSpPr>
        <p:spPr bwMode="auto">
          <a:xfrm>
            <a:off x="1752600" y="2406650"/>
            <a:ext cx="762000" cy="26035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144" y="156"/>
              </a:cxn>
              <a:cxn ang="0">
                <a:pos x="480" y="0"/>
              </a:cxn>
            </a:cxnLst>
            <a:rect l="0" t="0" r="r" b="b"/>
            <a:pathLst>
              <a:path w="480" h="164">
                <a:moveTo>
                  <a:pt x="0" y="48"/>
                </a:moveTo>
                <a:cubicBezTo>
                  <a:pt x="24" y="66"/>
                  <a:pt x="64" y="164"/>
                  <a:pt x="144" y="156"/>
                </a:cubicBezTo>
                <a:cubicBezTo>
                  <a:pt x="224" y="148"/>
                  <a:pt x="410" y="32"/>
                  <a:pt x="480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70" name="Rectangle 10"/>
          <p:cNvSpPr>
            <a:spLocks noChangeArrowheads="1"/>
          </p:cNvSpPr>
          <p:nvPr/>
        </p:nvSpPr>
        <p:spPr bwMode="auto">
          <a:xfrm>
            <a:off x="6248400" y="1981200"/>
            <a:ext cx="1143000" cy="83820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71" name="Freeform 11"/>
          <p:cNvSpPr>
            <a:spLocks/>
          </p:cNvSpPr>
          <p:nvPr/>
        </p:nvSpPr>
        <p:spPr bwMode="auto">
          <a:xfrm>
            <a:off x="6172200" y="1295400"/>
            <a:ext cx="1295400" cy="1524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96"/>
              </a:cxn>
              <a:cxn ang="0">
                <a:pos x="48" y="960"/>
              </a:cxn>
              <a:cxn ang="0">
                <a:pos x="768" y="960"/>
              </a:cxn>
              <a:cxn ang="0">
                <a:pos x="768" y="96"/>
              </a:cxn>
              <a:cxn ang="0">
                <a:pos x="816" y="0"/>
              </a:cxn>
              <a:cxn ang="0">
                <a:pos x="0" y="0"/>
              </a:cxn>
            </a:cxnLst>
            <a:rect l="0" t="0" r="r" b="b"/>
            <a:pathLst>
              <a:path w="816" h="960">
                <a:moveTo>
                  <a:pt x="0" y="0"/>
                </a:moveTo>
                <a:lnTo>
                  <a:pt x="48" y="96"/>
                </a:lnTo>
                <a:lnTo>
                  <a:pt x="48" y="960"/>
                </a:lnTo>
                <a:lnTo>
                  <a:pt x="768" y="960"/>
                </a:lnTo>
                <a:lnTo>
                  <a:pt x="768" y="96"/>
                </a:lnTo>
                <a:lnTo>
                  <a:pt x="816" y="0"/>
                </a:lnTo>
                <a:lnTo>
                  <a:pt x="0" y="0"/>
                </a:lnTo>
                <a:close/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72" name="Rectangle 12"/>
          <p:cNvSpPr>
            <a:spLocks noChangeArrowheads="1"/>
          </p:cNvSpPr>
          <p:nvPr/>
        </p:nvSpPr>
        <p:spPr bwMode="auto">
          <a:xfrm rot="1675267">
            <a:off x="6934200" y="762000"/>
            <a:ext cx="2286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7145338" y="304800"/>
            <a:ext cx="6810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Zn</a:t>
            </a:r>
          </a:p>
        </p:txBody>
      </p:sp>
      <p:sp>
        <p:nvSpPr>
          <p:cNvPr id="17418" name="Text Box 14"/>
          <p:cNvSpPr txBox="1">
            <a:spLocks noChangeArrowheads="1"/>
          </p:cNvSpPr>
          <p:nvPr/>
        </p:nvSpPr>
        <p:spPr bwMode="auto">
          <a:xfrm>
            <a:off x="5105400" y="1905000"/>
            <a:ext cx="1101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r>
              <a:rPr lang="it-IT" altLang="it-IT" sz="3200"/>
              <a:t>H</a:t>
            </a:r>
            <a:r>
              <a:rPr lang="it-IT" altLang="it-IT" sz="3200" baseline="-25000"/>
              <a:t>3</a:t>
            </a:r>
            <a:r>
              <a:rPr lang="it-IT" altLang="it-IT" sz="3200"/>
              <a:t>O</a:t>
            </a:r>
            <a:r>
              <a:rPr lang="it-IT" altLang="it-IT" sz="3200" baseline="30000"/>
              <a:t>+</a:t>
            </a:r>
          </a:p>
        </p:txBody>
      </p:sp>
      <p:sp>
        <p:nvSpPr>
          <p:cNvPr id="245775" name="Freeform 15"/>
          <p:cNvSpPr>
            <a:spLocks/>
          </p:cNvSpPr>
          <p:nvPr/>
        </p:nvSpPr>
        <p:spPr bwMode="auto">
          <a:xfrm>
            <a:off x="5715000" y="2406650"/>
            <a:ext cx="762000" cy="260350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144" y="156"/>
              </a:cxn>
              <a:cxn ang="0">
                <a:pos x="480" y="0"/>
              </a:cxn>
            </a:cxnLst>
            <a:rect l="0" t="0" r="r" b="b"/>
            <a:pathLst>
              <a:path w="480" h="164">
                <a:moveTo>
                  <a:pt x="0" y="48"/>
                </a:moveTo>
                <a:cubicBezTo>
                  <a:pt x="24" y="66"/>
                  <a:pt x="64" y="164"/>
                  <a:pt x="144" y="156"/>
                </a:cubicBezTo>
                <a:cubicBezTo>
                  <a:pt x="224" y="148"/>
                  <a:pt x="410" y="32"/>
                  <a:pt x="480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248400" y="1249363"/>
            <a:ext cx="685800" cy="1417637"/>
            <a:chOff x="3936" y="787"/>
            <a:chExt cx="432" cy="893"/>
          </a:xfrm>
        </p:grpSpPr>
        <p:sp>
          <p:nvSpPr>
            <p:cNvPr id="245776" name="Oval 16"/>
            <p:cNvSpPr>
              <a:spLocks noChangeArrowheads="1"/>
            </p:cNvSpPr>
            <p:nvPr/>
          </p:nvSpPr>
          <p:spPr bwMode="auto">
            <a:xfrm>
              <a:off x="4176" y="1440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77" name="Oval 17"/>
            <p:cNvSpPr>
              <a:spLocks noChangeArrowheads="1"/>
            </p:cNvSpPr>
            <p:nvPr/>
          </p:nvSpPr>
          <p:spPr bwMode="auto">
            <a:xfrm>
              <a:off x="4224" y="1296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78" name="Oval 18"/>
            <p:cNvSpPr>
              <a:spLocks noChangeArrowheads="1"/>
            </p:cNvSpPr>
            <p:nvPr/>
          </p:nvSpPr>
          <p:spPr bwMode="auto">
            <a:xfrm>
              <a:off x="4080" y="1296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79" name="Oval 19"/>
            <p:cNvSpPr>
              <a:spLocks noChangeArrowheads="1"/>
            </p:cNvSpPr>
            <p:nvPr/>
          </p:nvSpPr>
          <p:spPr bwMode="auto">
            <a:xfrm>
              <a:off x="4176" y="1344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0" name="Oval 20"/>
            <p:cNvSpPr>
              <a:spLocks noChangeArrowheads="1"/>
            </p:cNvSpPr>
            <p:nvPr/>
          </p:nvSpPr>
          <p:spPr bwMode="auto">
            <a:xfrm>
              <a:off x="4128" y="1392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1" name="Oval 21"/>
            <p:cNvSpPr>
              <a:spLocks noChangeArrowheads="1"/>
            </p:cNvSpPr>
            <p:nvPr/>
          </p:nvSpPr>
          <p:spPr bwMode="auto">
            <a:xfrm>
              <a:off x="4320" y="1296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2" name="Oval 22"/>
            <p:cNvSpPr>
              <a:spLocks noChangeArrowheads="1"/>
            </p:cNvSpPr>
            <p:nvPr/>
          </p:nvSpPr>
          <p:spPr bwMode="auto">
            <a:xfrm>
              <a:off x="4080" y="1584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3" name="Oval 23"/>
            <p:cNvSpPr>
              <a:spLocks noChangeArrowheads="1"/>
            </p:cNvSpPr>
            <p:nvPr/>
          </p:nvSpPr>
          <p:spPr bwMode="auto">
            <a:xfrm>
              <a:off x="4128" y="1536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4" name="Oval 24"/>
            <p:cNvSpPr>
              <a:spLocks noChangeArrowheads="1"/>
            </p:cNvSpPr>
            <p:nvPr/>
          </p:nvSpPr>
          <p:spPr bwMode="auto">
            <a:xfrm>
              <a:off x="4224" y="1392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5" name="Oval 25"/>
            <p:cNvSpPr>
              <a:spLocks noChangeArrowheads="1"/>
            </p:cNvSpPr>
            <p:nvPr/>
          </p:nvSpPr>
          <p:spPr bwMode="auto">
            <a:xfrm>
              <a:off x="4272" y="1248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6" name="Oval 26"/>
            <p:cNvSpPr>
              <a:spLocks noChangeArrowheads="1"/>
            </p:cNvSpPr>
            <p:nvPr/>
          </p:nvSpPr>
          <p:spPr bwMode="auto">
            <a:xfrm>
              <a:off x="4128" y="1632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7" name="Oval 27"/>
            <p:cNvSpPr>
              <a:spLocks noChangeArrowheads="1"/>
            </p:cNvSpPr>
            <p:nvPr/>
          </p:nvSpPr>
          <p:spPr bwMode="auto">
            <a:xfrm>
              <a:off x="4080" y="1440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8" name="Oval 28"/>
            <p:cNvSpPr>
              <a:spLocks noChangeArrowheads="1"/>
            </p:cNvSpPr>
            <p:nvPr/>
          </p:nvSpPr>
          <p:spPr bwMode="auto">
            <a:xfrm>
              <a:off x="4128" y="1248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89" name="Oval 29"/>
            <p:cNvSpPr>
              <a:spLocks noChangeArrowheads="1"/>
            </p:cNvSpPr>
            <p:nvPr/>
          </p:nvSpPr>
          <p:spPr bwMode="auto">
            <a:xfrm>
              <a:off x="4176" y="1488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90" name="Oval 30"/>
            <p:cNvSpPr>
              <a:spLocks noChangeArrowheads="1"/>
            </p:cNvSpPr>
            <p:nvPr/>
          </p:nvSpPr>
          <p:spPr bwMode="auto">
            <a:xfrm>
              <a:off x="4212" y="1224"/>
              <a:ext cx="48" cy="48"/>
            </a:xfrm>
            <a:prstGeom prst="ellipse">
              <a:avLst/>
            </a:prstGeom>
            <a:solidFill>
              <a:srgbClr val="00FF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442" name="Rectangle 31"/>
            <p:cNvSpPr>
              <a:spLocks noChangeArrowheads="1"/>
            </p:cNvSpPr>
            <p:nvPr/>
          </p:nvSpPr>
          <p:spPr bwMode="auto">
            <a:xfrm>
              <a:off x="3936" y="787"/>
              <a:ext cx="3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r>
                <a:rPr lang="it-IT" altLang="it-IT" sz="3200">
                  <a:solidFill>
                    <a:schemeClr val="accent2"/>
                  </a:solidFill>
                </a:rPr>
                <a:t>H</a:t>
              </a:r>
              <a:r>
                <a:rPr lang="it-IT" altLang="it-IT" sz="3200" baseline="-25000">
                  <a:solidFill>
                    <a:schemeClr val="accent2"/>
                  </a:solidFill>
                </a:rPr>
                <a:t>2</a:t>
              </a:r>
            </a:p>
          </p:txBody>
        </p:sp>
      </p:grpSp>
      <p:sp>
        <p:nvSpPr>
          <p:cNvPr id="245792" name="Text Box 32"/>
          <p:cNvSpPr txBox="1">
            <a:spLocks noChangeArrowheads="1"/>
          </p:cNvSpPr>
          <p:nvPr/>
        </p:nvSpPr>
        <p:spPr bwMode="auto">
          <a:xfrm>
            <a:off x="-63500" y="4343400"/>
            <a:ext cx="9906000" cy="65087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H</a:t>
            </a:r>
            <a:r>
              <a:rPr lang="en-US" sz="3600" baseline="-25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US" sz="3600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36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aq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+ Zn(</a:t>
            </a:r>
            <a:r>
              <a:rPr lang="en-US" sz="36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 H</a:t>
            </a:r>
            <a:r>
              <a:rPr lang="en-US" sz="3600" baseline="-25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2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(</a:t>
            </a:r>
            <a:r>
              <a:rPr lang="en-US" sz="36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g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) + Zn</a:t>
            </a:r>
            <a:r>
              <a:rPr lang="en-US" sz="3600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2+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(</a:t>
            </a:r>
            <a:r>
              <a:rPr lang="en-US" sz="36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aq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) + 2 H</a:t>
            </a:r>
            <a:r>
              <a:rPr lang="en-US" sz="3600" baseline="-25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2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O(</a:t>
            </a:r>
            <a:r>
              <a:rPr lang="en-US" sz="3600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l</a:t>
            </a:r>
            <a:r>
              <a:rPr lang="en-US" sz="36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28" charset="2"/>
              </a:rPr>
              <a:t>)</a:t>
            </a:r>
          </a:p>
        </p:txBody>
      </p:sp>
      <p:sp>
        <p:nvSpPr>
          <p:cNvPr id="245793" name="Text Box 33"/>
          <p:cNvSpPr txBox="1">
            <a:spLocks noChangeArrowheads="1"/>
          </p:cNvSpPr>
          <p:nvPr/>
        </p:nvSpPr>
        <p:spPr bwMode="auto">
          <a:xfrm>
            <a:off x="-38100" y="3365500"/>
            <a:ext cx="990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 H</a:t>
            </a:r>
            <a:r>
              <a:rPr lang="en-US" sz="3600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3600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en-US" sz="36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aq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+ Cu(</a:t>
            </a:r>
            <a:r>
              <a:rPr lang="en-US" sz="36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 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 H</a:t>
            </a:r>
            <a:r>
              <a:rPr lang="en-US" sz="3600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(</a:t>
            </a:r>
            <a:r>
              <a:rPr lang="en-US" sz="36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g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 + Cu</a:t>
            </a:r>
            <a:r>
              <a:rPr lang="en-US" sz="3600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2+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(</a:t>
            </a:r>
            <a:r>
              <a:rPr lang="en-US" sz="36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aq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 + 2 H</a:t>
            </a:r>
            <a:r>
              <a:rPr lang="en-US" sz="3600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2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O(</a:t>
            </a:r>
            <a:r>
              <a:rPr lang="en-US" sz="3600" i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l</a:t>
            </a:r>
            <a:r>
              <a:rPr lang="en-US" sz="36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28" charset="2"/>
              </a:rPr>
              <a:t>)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-34925" y="3276600"/>
            <a:ext cx="9906000" cy="914400"/>
            <a:chOff x="1248" y="2676"/>
            <a:chExt cx="3840" cy="576"/>
          </a:xfrm>
        </p:grpSpPr>
        <p:sp>
          <p:nvSpPr>
            <p:cNvPr id="245795" name="Line 35"/>
            <p:cNvSpPr>
              <a:spLocks noChangeShapeType="1"/>
            </p:cNvSpPr>
            <p:nvPr/>
          </p:nvSpPr>
          <p:spPr bwMode="auto">
            <a:xfrm flipV="1">
              <a:off x="1248" y="2676"/>
              <a:ext cx="3744" cy="52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5796" name="Line 36"/>
            <p:cNvSpPr>
              <a:spLocks noChangeShapeType="1"/>
            </p:cNvSpPr>
            <p:nvPr/>
          </p:nvSpPr>
          <p:spPr bwMode="auto">
            <a:xfrm flipH="1" flipV="1">
              <a:off x="1344" y="2724"/>
              <a:ext cx="3744" cy="52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5797" name="Text Box 37"/>
          <p:cNvSpPr txBox="1">
            <a:spLocks noChangeArrowheads="1"/>
          </p:cNvSpPr>
          <p:nvPr/>
        </p:nvSpPr>
        <p:spPr bwMode="auto">
          <a:xfrm>
            <a:off x="0" y="5886450"/>
            <a:ext cx="990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32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pot ox Cu</a:t>
            </a:r>
            <a:r>
              <a:rPr lang="it-IT" sz="3200" i="1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32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/Cu &gt; pot ox H</a:t>
            </a:r>
            <a:r>
              <a:rPr lang="it-IT" sz="3200" i="1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it-IT" sz="32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it-IT" sz="3200" i="1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it-IT" sz="32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/H</a:t>
            </a:r>
            <a:r>
              <a:rPr lang="it-IT" sz="3200" i="1" baseline="-25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it-IT" sz="32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&gt; pot ox Zn</a:t>
            </a:r>
            <a:r>
              <a:rPr lang="it-IT" sz="3200" i="1" baseline="30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it-IT" sz="32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/Zn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5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Text Box 1026"/>
          <p:cNvSpPr txBox="1">
            <a:spLocks noChangeArrowheads="1"/>
          </p:cNvSpPr>
          <p:nvPr/>
        </p:nvSpPr>
        <p:spPr bwMode="auto">
          <a:xfrm>
            <a:off x="330200" y="304800"/>
            <a:ext cx="916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2 Ag</a:t>
            </a:r>
            <a:r>
              <a:rPr lang="en-US" sz="3600" b="0" baseline="30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+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aq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) + Zn(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s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) 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 2 Ag(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s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) + Zn</a:t>
            </a:r>
            <a:r>
              <a:rPr lang="en-US" sz="3600" b="0" baseline="30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2+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aq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)</a:t>
            </a:r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2363788" y="1993900"/>
            <a:ext cx="890587" cy="2508250"/>
            <a:chOff x="4298" y="196"/>
            <a:chExt cx="519" cy="1580"/>
          </a:xfrm>
        </p:grpSpPr>
        <p:sp>
          <p:nvSpPr>
            <p:cNvPr id="293892" name="Rectangle 1028"/>
            <p:cNvSpPr>
              <a:spLocks noChangeArrowheads="1"/>
            </p:cNvSpPr>
            <p:nvPr/>
          </p:nvSpPr>
          <p:spPr bwMode="auto">
            <a:xfrm rot="1675267">
              <a:off x="4298" y="480"/>
              <a:ext cx="133" cy="1296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3893" name="Text Box 1029"/>
            <p:cNvSpPr txBox="1">
              <a:spLocks noChangeArrowheads="1"/>
            </p:cNvSpPr>
            <p:nvPr/>
          </p:nvSpPr>
          <p:spPr bwMode="auto">
            <a:xfrm>
              <a:off x="4421" y="196"/>
              <a:ext cx="39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Zn</a:t>
              </a:r>
            </a:p>
          </p:txBody>
        </p:sp>
      </p:grpSp>
      <p:grpSp>
        <p:nvGrpSpPr>
          <p:cNvPr id="3" name="Group 1030"/>
          <p:cNvGrpSpPr>
            <a:grpSpLocks/>
          </p:cNvGrpSpPr>
          <p:nvPr/>
        </p:nvGrpSpPr>
        <p:grpSpPr bwMode="auto">
          <a:xfrm>
            <a:off x="685800" y="2978150"/>
            <a:ext cx="2209800" cy="1524000"/>
            <a:chOff x="3323" y="816"/>
            <a:chExt cx="1285" cy="960"/>
          </a:xfrm>
        </p:grpSpPr>
        <p:sp>
          <p:nvSpPr>
            <p:cNvPr id="293895" name="Rectangle 1031"/>
            <p:cNvSpPr>
              <a:spLocks noChangeArrowheads="1"/>
            </p:cNvSpPr>
            <p:nvPr/>
          </p:nvSpPr>
          <p:spPr bwMode="auto">
            <a:xfrm>
              <a:off x="3899" y="1248"/>
              <a:ext cx="665" cy="528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3896" name="Freeform 1032"/>
            <p:cNvSpPr>
              <a:spLocks/>
            </p:cNvSpPr>
            <p:nvPr/>
          </p:nvSpPr>
          <p:spPr bwMode="auto">
            <a:xfrm>
              <a:off x="3855" y="816"/>
              <a:ext cx="753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3897" name="Text Box 1033"/>
            <p:cNvSpPr txBox="1">
              <a:spLocks noChangeArrowheads="1"/>
            </p:cNvSpPr>
            <p:nvPr/>
          </p:nvSpPr>
          <p:spPr bwMode="auto">
            <a:xfrm>
              <a:off x="3323" y="1252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Ag</a:t>
              </a:r>
              <a:r>
                <a:rPr lang="it-IT" sz="32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</a:t>
              </a:r>
            </a:p>
          </p:txBody>
        </p:sp>
        <p:sp>
          <p:nvSpPr>
            <p:cNvPr id="293898" name="Freeform 1034"/>
            <p:cNvSpPr>
              <a:spLocks/>
            </p:cNvSpPr>
            <p:nvPr/>
          </p:nvSpPr>
          <p:spPr bwMode="auto">
            <a:xfrm>
              <a:off x="3589" y="1516"/>
              <a:ext cx="443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93899" name="Freeform 1035"/>
          <p:cNvSpPr>
            <a:spLocks/>
          </p:cNvSpPr>
          <p:nvPr/>
        </p:nvSpPr>
        <p:spPr bwMode="auto">
          <a:xfrm>
            <a:off x="1843088" y="3663950"/>
            <a:ext cx="671512" cy="762000"/>
          </a:xfrm>
          <a:custGeom>
            <a:avLst/>
            <a:gdLst/>
            <a:ahLst/>
            <a:cxnLst>
              <a:cxn ang="0">
                <a:pos x="228" y="0"/>
              </a:cxn>
              <a:cxn ang="0">
                <a:pos x="390" y="0"/>
              </a:cxn>
              <a:cxn ang="0">
                <a:pos x="146" y="480"/>
              </a:cxn>
              <a:cxn ang="0">
                <a:pos x="0" y="438"/>
              </a:cxn>
              <a:cxn ang="0">
                <a:pos x="228" y="0"/>
              </a:cxn>
            </a:cxnLst>
            <a:rect l="0" t="0" r="r" b="b"/>
            <a:pathLst>
              <a:path w="390" h="480">
                <a:moveTo>
                  <a:pt x="228" y="0"/>
                </a:moveTo>
                <a:lnTo>
                  <a:pt x="390" y="0"/>
                </a:lnTo>
                <a:lnTo>
                  <a:pt x="146" y="480"/>
                </a:lnTo>
                <a:lnTo>
                  <a:pt x="0" y="438"/>
                </a:lnTo>
                <a:lnTo>
                  <a:pt x="228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1036"/>
          <p:cNvGrpSpPr>
            <a:grpSpLocks/>
          </p:cNvGrpSpPr>
          <p:nvPr/>
        </p:nvGrpSpPr>
        <p:grpSpPr bwMode="auto">
          <a:xfrm>
            <a:off x="2381250" y="3587750"/>
            <a:ext cx="1935163" cy="579438"/>
            <a:chOff x="4176" y="2976"/>
            <a:chExt cx="1125" cy="365"/>
          </a:xfrm>
        </p:grpSpPr>
        <p:sp>
          <p:nvSpPr>
            <p:cNvPr id="293901" name="Rectangle 1037"/>
            <p:cNvSpPr>
              <a:spLocks noChangeArrowheads="1"/>
            </p:cNvSpPr>
            <p:nvPr/>
          </p:nvSpPr>
          <p:spPr bwMode="auto">
            <a:xfrm>
              <a:off x="4896" y="2976"/>
              <a:ext cx="4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Ag</a:t>
              </a:r>
              <a:endParaRPr lang="it-IT" sz="32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93902" name="Line 1038"/>
            <p:cNvSpPr>
              <a:spLocks noChangeShapeType="1"/>
            </p:cNvSpPr>
            <p:nvPr/>
          </p:nvSpPr>
          <p:spPr bwMode="auto">
            <a:xfrm flipH="1" flipV="1">
              <a:off x="4176" y="3168"/>
              <a:ext cx="720" cy="4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1039"/>
          <p:cNvGrpSpPr>
            <a:grpSpLocks/>
          </p:cNvGrpSpPr>
          <p:nvPr/>
        </p:nvGrpSpPr>
        <p:grpSpPr bwMode="auto">
          <a:xfrm>
            <a:off x="7042150" y="2063750"/>
            <a:ext cx="850900" cy="2508250"/>
            <a:chOff x="4128" y="912"/>
            <a:chExt cx="495" cy="1580"/>
          </a:xfrm>
        </p:grpSpPr>
        <p:sp>
          <p:nvSpPr>
            <p:cNvPr id="293904" name="Rectangle 1040"/>
            <p:cNvSpPr>
              <a:spLocks noChangeArrowheads="1"/>
            </p:cNvSpPr>
            <p:nvPr/>
          </p:nvSpPr>
          <p:spPr bwMode="auto">
            <a:xfrm rot="1675267">
              <a:off x="4128" y="1196"/>
              <a:ext cx="133" cy="1296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3905" name="Text Box 1041"/>
            <p:cNvSpPr txBox="1">
              <a:spLocks noChangeArrowheads="1"/>
            </p:cNvSpPr>
            <p:nvPr/>
          </p:nvSpPr>
          <p:spPr bwMode="auto">
            <a:xfrm>
              <a:off x="4251" y="91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Cu</a:t>
              </a:r>
              <a:endParaRPr lang="it-IT" sz="32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</p:grpSp>
      <p:grpSp>
        <p:nvGrpSpPr>
          <p:cNvPr id="6" name="Group 1042"/>
          <p:cNvGrpSpPr>
            <a:grpSpLocks/>
          </p:cNvGrpSpPr>
          <p:nvPr/>
        </p:nvGrpSpPr>
        <p:grpSpPr bwMode="auto">
          <a:xfrm>
            <a:off x="5365750" y="3048000"/>
            <a:ext cx="2209800" cy="1524000"/>
            <a:chOff x="3323" y="816"/>
            <a:chExt cx="1285" cy="960"/>
          </a:xfrm>
        </p:grpSpPr>
        <p:sp>
          <p:nvSpPr>
            <p:cNvPr id="293907" name="Rectangle 1043"/>
            <p:cNvSpPr>
              <a:spLocks noChangeArrowheads="1"/>
            </p:cNvSpPr>
            <p:nvPr/>
          </p:nvSpPr>
          <p:spPr bwMode="auto">
            <a:xfrm>
              <a:off x="3899" y="1248"/>
              <a:ext cx="665" cy="528"/>
            </a:xfrm>
            <a:prstGeom prst="rect">
              <a:avLst/>
            </a:prstGeom>
            <a:solidFill>
              <a:srgbClr val="66FFFF">
                <a:alpha val="50000"/>
              </a:srgbClr>
            </a:solidFill>
            <a:ln w="952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3908" name="Freeform 1044"/>
            <p:cNvSpPr>
              <a:spLocks/>
            </p:cNvSpPr>
            <p:nvPr/>
          </p:nvSpPr>
          <p:spPr bwMode="auto">
            <a:xfrm>
              <a:off x="3855" y="816"/>
              <a:ext cx="753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" y="96"/>
                </a:cxn>
                <a:cxn ang="0">
                  <a:pos x="48" y="960"/>
                </a:cxn>
                <a:cxn ang="0">
                  <a:pos x="768" y="960"/>
                </a:cxn>
                <a:cxn ang="0">
                  <a:pos x="768" y="96"/>
                </a:cxn>
                <a:cxn ang="0">
                  <a:pos x="816" y="0"/>
                </a:cxn>
                <a:cxn ang="0">
                  <a:pos x="0" y="0"/>
                </a:cxn>
              </a:cxnLst>
              <a:rect l="0" t="0" r="r" b="b"/>
              <a:pathLst>
                <a:path w="816" h="960">
                  <a:moveTo>
                    <a:pt x="0" y="0"/>
                  </a:moveTo>
                  <a:lnTo>
                    <a:pt x="48" y="96"/>
                  </a:lnTo>
                  <a:lnTo>
                    <a:pt x="48" y="960"/>
                  </a:lnTo>
                  <a:lnTo>
                    <a:pt x="768" y="960"/>
                  </a:lnTo>
                  <a:lnTo>
                    <a:pt x="768" y="96"/>
                  </a:lnTo>
                  <a:lnTo>
                    <a:pt x="8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3909" name="Text Box 1045"/>
            <p:cNvSpPr txBox="1">
              <a:spLocks noChangeArrowheads="1"/>
            </p:cNvSpPr>
            <p:nvPr/>
          </p:nvSpPr>
          <p:spPr bwMode="auto">
            <a:xfrm>
              <a:off x="3323" y="1252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Ag</a:t>
              </a:r>
              <a:r>
                <a:rPr lang="it-IT" sz="32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</a:t>
              </a:r>
            </a:p>
          </p:txBody>
        </p:sp>
        <p:sp>
          <p:nvSpPr>
            <p:cNvPr id="293910" name="Freeform 1046"/>
            <p:cNvSpPr>
              <a:spLocks/>
            </p:cNvSpPr>
            <p:nvPr/>
          </p:nvSpPr>
          <p:spPr bwMode="auto">
            <a:xfrm>
              <a:off x="3589" y="1516"/>
              <a:ext cx="443" cy="16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44" y="156"/>
                </a:cxn>
                <a:cxn ang="0">
                  <a:pos x="480" y="0"/>
                </a:cxn>
              </a:cxnLst>
              <a:rect l="0" t="0" r="r" b="b"/>
              <a:pathLst>
                <a:path w="480" h="164">
                  <a:moveTo>
                    <a:pt x="0" y="48"/>
                  </a:moveTo>
                  <a:cubicBezTo>
                    <a:pt x="24" y="66"/>
                    <a:pt x="64" y="164"/>
                    <a:pt x="144" y="156"/>
                  </a:cubicBezTo>
                  <a:cubicBezTo>
                    <a:pt x="224" y="148"/>
                    <a:pt x="410" y="32"/>
                    <a:pt x="480" y="0"/>
                  </a:cubicBezTo>
                </a:path>
              </a:pathLst>
            </a:custGeom>
            <a:noFill/>
            <a:ln w="28575" cmpd="sng">
              <a:solidFill>
                <a:schemeClr val="accent2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93911" name="Freeform 1047"/>
          <p:cNvSpPr>
            <a:spLocks/>
          </p:cNvSpPr>
          <p:nvPr/>
        </p:nvSpPr>
        <p:spPr bwMode="auto">
          <a:xfrm>
            <a:off x="6523038" y="3733800"/>
            <a:ext cx="671512" cy="762000"/>
          </a:xfrm>
          <a:custGeom>
            <a:avLst/>
            <a:gdLst/>
            <a:ahLst/>
            <a:cxnLst>
              <a:cxn ang="0">
                <a:pos x="228" y="0"/>
              </a:cxn>
              <a:cxn ang="0">
                <a:pos x="390" y="0"/>
              </a:cxn>
              <a:cxn ang="0">
                <a:pos x="146" y="480"/>
              </a:cxn>
              <a:cxn ang="0">
                <a:pos x="0" y="438"/>
              </a:cxn>
              <a:cxn ang="0">
                <a:pos x="228" y="0"/>
              </a:cxn>
            </a:cxnLst>
            <a:rect l="0" t="0" r="r" b="b"/>
            <a:pathLst>
              <a:path w="390" h="480">
                <a:moveTo>
                  <a:pt x="228" y="0"/>
                </a:moveTo>
                <a:lnTo>
                  <a:pt x="390" y="0"/>
                </a:lnTo>
                <a:lnTo>
                  <a:pt x="146" y="480"/>
                </a:lnTo>
                <a:lnTo>
                  <a:pt x="0" y="438"/>
                </a:lnTo>
                <a:lnTo>
                  <a:pt x="228" y="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1048"/>
          <p:cNvGrpSpPr>
            <a:grpSpLocks/>
          </p:cNvGrpSpPr>
          <p:nvPr/>
        </p:nvGrpSpPr>
        <p:grpSpPr bwMode="auto">
          <a:xfrm>
            <a:off x="7086600" y="3657600"/>
            <a:ext cx="1935163" cy="579438"/>
            <a:chOff x="4176" y="2976"/>
            <a:chExt cx="1125" cy="365"/>
          </a:xfrm>
        </p:grpSpPr>
        <p:sp>
          <p:nvSpPr>
            <p:cNvPr id="293913" name="Rectangle 1049"/>
            <p:cNvSpPr>
              <a:spLocks noChangeArrowheads="1"/>
            </p:cNvSpPr>
            <p:nvPr/>
          </p:nvSpPr>
          <p:spPr bwMode="auto">
            <a:xfrm>
              <a:off x="4896" y="2976"/>
              <a:ext cx="40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sz="32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Ag</a:t>
              </a:r>
              <a:endParaRPr lang="it-IT" sz="32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93914" name="Line 1050"/>
            <p:cNvSpPr>
              <a:spLocks noChangeShapeType="1"/>
            </p:cNvSpPr>
            <p:nvPr/>
          </p:nvSpPr>
          <p:spPr bwMode="auto">
            <a:xfrm flipH="1" flipV="1">
              <a:off x="4176" y="3168"/>
              <a:ext cx="720" cy="4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Group 1051"/>
          <p:cNvGrpSpPr>
            <a:grpSpLocks/>
          </p:cNvGrpSpPr>
          <p:nvPr/>
        </p:nvGrpSpPr>
        <p:grpSpPr bwMode="auto">
          <a:xfrm>
            <a:off x="244475" y="5486400"/>
            <a:ext cx="9342438" cy="1066800"/>
            <a:chOff x="142" y="3456"/>
            <a:chExt cx="5432" cy="672"/>
          </a:xfrm>
        </p:grpSpPr>
        <p:sp>
          <p:nvSpPr>
            <p:cNvPr id="293916" name="Rectangle 1052"/>
            <p:cNvSpPr>
              <a:spLocks noChangeArrowheads="1"/>
            </p:cNvSpPr>
            <p:nvPr/>
          </p:nvSpPr>
          <p:spPr bwMode="auto">
            <a:xfrm>
              <a:off x="1576" y="3456"/>
              <a:ext cx="95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 ox</a:t>
              </a:r>
              <a:endParaRPr lang="en-US" sz="32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  <a:p>
              <a:pPr algn="ctr"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Cu</a:t>
              </a:r>
              <a:r>
                <a:rPr lang="it-IT" sz="3200" i="1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/Cu</a:t>
              </a:r>
            </a:p>
          </p:txBody>
        </p:sp>
        <p:sp>
          <p:nvSpPr>
            <p:cNvPr id="293917" name="Rectangle 1053"/>
            <p:cNvSpPr>
              <a:spLocks noChangeArrowheads="1"/>
            </p:cNvSpPr>
            <p:nvPr/>
          </p:nvSpPr>
          <p:spPr bwMode="auto">
            <a:xfrm>
              <a:off x="3046" y="3456"/>
              <a:ext cx="1063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 ox</a:t>
              </a:r>
              <a:endParaRPr lang="en-US" sz="32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  <a:p>
              <a:pPr algn="ctr"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H</a:t>
              </a:r>
              <a:r>
                <a:rPr lang="it-IT" sz="3200" i="1" baseline="-25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3</a:t>
              </a: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O</a:t>
              </a:r>
              <a:r>
                <a:rPr lang="it-IT" sz="3200" i="1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</a:t>
              </a: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/H</a:t>
              </a:r>
              <a:r>
                <a:rPr lang="it-IT" sz="3200" i="1" baseline="-25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</a:t>
              </a:r>
            </a:p>
          </p:txBody>
        </p:sp>
        <p:sp>
          <p:nvSpPr>
            <p:cNvPr id="293918" name="Rectangle 1054"/>
            <p:cNvSpPr>
              <a:spLocks noChangeArrowheads="1"/>
            </p:cNvSpPr>
            <p:nvPr/>
          </p:nvSpPr>
          <p:spPr bwMode="auto">
            <a:xfrm>
              <a:off x="4582" y="3456"/>
              <a:ext cx="99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 ox</a:t>
              </a:r>
              <a:endParaRPr lang="en-US" sz="32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  <a:p>
              <a:pPr algn="ctr"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Zn</a:t>
              </a:r>
              <a:r>
                <a:rPr lang="it-IT" sz="3200" i="1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/Zn</a:t>
              </a:r>
            </a:p>
          </p:txBody>
        </p:sp>
        <p:sp>
          <p:nvSpPr>
            <p:cNvPr id="293919" name="Rectangle 1055"/>
            <p:cNvSpPr>
              <a:spLocks noChangeArrowheads="1"/>
            </p:cNvSpPr>
            <p:nvPr/>
          </p:nvSpPr>
          <p:spPr bwMode="auto">
            <a:xfrm>
              <a:off x="2693" y="3552"/>
              <a:ext cx="242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4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&gt;</a:t>
              </a:r>
            </a:p>
          </p:txBody>
        </p:sp>
        <p:sp>
          <p:nvSpPr>
            <p:cNvPr id="293920" name="Rectangle 1056"/>
            <p:cNvSpPr>
              <a:spLocks noChangeArrowheads="1"/>
            </p:cNvSpPr>
            <p:nvPr/>
          </p:nvSpPr>
          <p:spPr bwMode="auto">
            <a:xfrm>
              <a:off x="4277" y="3552"/>
              <a:ext cx="242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4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&gt;</a:t>
              </a:r>
            </a:p>
          </p:txBody>
        </p:sp>
        <p:sp>
          <p:nvSpPr>
            <p:cNvPr id="293921" name="Rectangle 1057"/>
            <p:cNvSpPr>
              <a:spLocks noChangeArrowheads="1"/>
            </p:cNvSpPr>
            <p:nvPr/>
          </p:nvSpPr>
          <p:spPr bwMode="auto">
            <a:xfrm>
              <a:off x="142" y="3456"/>
              <a:ext cx="1133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pot ox</a:t>
              </a:r>
              <a:endParaRPr lang="en-US" sz="32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  <a:p>
              <a:pPr algn="ctr" eaLnBrk="1" hangingPunct="1">
                <a:defRPr/>
              </a:pPr>
              <a:r>
                <a:rPr lang="en-US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Ag</a:t>
              </a:r>
              <a:r>
                <a:rPr lang="it-IT" sz="3200" i="1" baseline="3000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</a:t>
              </a: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/</a:t>
              </a:r>
              <a:r>
                <a:rPr lang="en-US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Ag</a:t>
              </a:r>
              <a:endParaRPr lang="it-IT" sz="32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93922" name="Rectangle 1058"/>
            <p:cNvSpPr>
              <a:spLocks noChangeArrowheads="1"/>
            </p:cNvSpPr>
            <p:nvPr/>
          </p:nvSpPr>
          <p:spPr bwMode="auto">
            <a:xfrm>
              <a:off x="1275" y="3552"/>
              <a:ext cx="243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4800" b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&gt;</a:t>
              </a:r>
            </a:p>
          </p:txBody>
        </p:sp>
      </p:grpSp>
      <p:sp>
        <p:nvSpPr>
          <p:cNvPr id="293923" name="Text Box 1059"/>
          <p:cNvSpPr txBox="1">
            <a:spLocks noChangeArrowheads="1"/>
          </p:cNvSpPr>
          <p:nvPr/>
        </p:nvSpPr>
        <p:spPr bwMode="auto">
          <a:xfrm>
            <a:off x="330200" y="1295400"/>
            <a:ext cx="916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2 Ag</a:t>
            </a:r>
            <a:r>
              <a:rPr lang="en-US" sz="3600" b="0" baseline="30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+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aq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) + Cu(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s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</a:rPr>
              <a:t>) 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 2 Ag(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s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) + Cu</a:t>
            </a:r>
            <a:r>
              <a:rPr lang="en-US" sz="3600" b="0" baseline="30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2+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(</a:t>
            </a:r>
            <a:r>
              <a:rPr lang="en-US" sz="3600" b="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aq</a:t>
            </a:r>
            <a:r>
              <a:rPr lang="en-US" sz="3600" b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rPr>
              <a:t>)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293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29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312738" y="325438"/>
            <a:ext cx="7546975" cy="5208587"/>
            <a:chOff x="239" y="95"/>
            <a:chExt cx="4388" cy="3281"/>
          </a:xfrm>
        </p:grpSpPr>
        <p:grpSp>
          <p:nvGrpSpPr>
            <p:cNvPr id="20488" name="Group 3"/>
            <p:cNvGrpSpPr>
              <a:grpSpLocks/>
            </p:cNvGrpSpPr>
            <p:nvPr/>
          </p:nvGrpSpPr>
          <p:grpSpPr bwMode="auto">
            <a:xfrm>
              <a:off x="1034" y="842"/>
              <a:ext cx="1158" cy="2309"/>
              <a:chOff x="1034" y="842"/>
              <a:chExt cx="1158" cy="2309"/>
            </a:xfrm>
          </p:grpSpPr>
          <p:sp>
            <p:nvSpPr>
              <p:cNvPr id="283652" name="Rectangle 4"/>
              <p:cNvSpPr>
                <a:spLocks noChangeArrowheads="1"/>
              </p:cNvSpPr>
              <p:nvPr/>
            </p:nvSpPr>
            <p:spPr bwMode="auto">
              <a:xfrm>
                <a:off x="1137" y="1520"/>
                <a:ext cx="955" cy="365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defRPr/>
                </a:pP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Cu</a:t>
                </a:r>
                <a:r>
                  <a:rPr lang="it-IT" sz="3200" i="1" baseline="300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2+</a:t>
                </a: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/Cu</a:t>
                </a:r>
              </a:p>
            </p:txBody>
          </p:sp>
          <p:sp>
            <p:nvSpPr>
              <p:cNvPr id="283653" name="Rectangle 5"/>
              <p:cNvSpPr>
                <a:spLocks noChangeArrowheads="1"/>
              </p:cNvSpPr>
              <p:nvPr/>
            </p:nvSpPr>
            <p:spPr bwMode="auto">
              <a:xfrm>
                <a:off x="1129" y="2154"/>
                <a:ext cx="1063" cy="365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defRPr/>
                </a:pP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H</a:t>
                </a:r>
                <a:r>
                  <a:rPr lang="it-IT" sz="3200" i="1" baseline="-250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3</a:t>
                </a: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O</a:t>
                </a:r>
                <a:r>
                  <a:rPr lang="it-IT" sz="3200" i="1" baseline="300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+</a:t>
                </a: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/H</a:t>
                </a:r>
                <a:r>
                  <a:rPr lang="it-IT" sz="3200" i="1" baseline="-250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2</a:t>
                </a:r>
              </a:p>
            </p:txBody>
          </p:sp>
          <p:sp>
            <p:nvSpPr>
              <p:cNvPr id="283654" name="Rectangle 6"/>
              <p:cNvSpPr>
                <a:spLocks noChangeArrowheads="1"/>
              </p:cNvSpPr>
              <p:nvPr/>
            </p:nvSpPr>
            <p:spPr bwMode="auto">
              <a:xfrm>
                <a:off x="1140" y="2786"/>
                <a:ext cx="992" cy="365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defRPr/>
                </a:pP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Zn</a:t>
                </a:r>
                <a:r>
                  <a:rPr lang="it-IT" sz="3200" i="1" baseline="300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2+</a:t>
                </a: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/Zn</a:t>
                </a:r>
              </a:p>
            </p:txBody>
          </p:sp>
          <p:sp>
            <p:nvSpPr>
              <p:cNvPr id="283655" name="Rectangle 7"/>
              <p:cNvSpPr>
                <a:spLocks noChangeArrowheads="1"/>
              </p:cNvSpPr>
              <p:nvPr/>
            </p:nvSpPr>
            <p:spPr bwMode="auto">
              <a:xfrm>
                <a:off x="1034" y="842"/>
                <a:ext cx="1133" cy="365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defRPr/>
                </a:pPr>
                <a:r>
                  <a:rPr lang="en-US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Ag</a:t>
                </a:r>
                <a:r>
                  <a:rPr lang="it-IT" sz="3200" i="1" baseline="3000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+</a:t>
                </a:r>
                <a:r>
                  <a:rPr lang="it-IT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/</a:t>
                </a:r>
                <a:r>
                  <a:rPr lang="en-US" sz="3200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28" charset="0"/>
                  </a:rPr>
                  <a:t>Ag</a:t>
                </a:r>
                <a:endPara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28" charset="0"/>
                </a:endParaRPr>
              </a:p>
            </p:txBody>
          </p:sp>
        </p:grpSp>
        <p:sp>
          <p:nvSpPr>
            <p:cNvPr id="283656" name="Rectangle 8"/>
            <p:cNvSpPr>
              <a:spLocks noChangeArrowheads="1"/>
            </p:cNvSpPr>
            <p:nvPr/>
          </p:nvSpPr>
          <p:spPr bwMode="auto">
            <a:xfrm>
              <a:off x="239" y="95"/>
              <a:ext cx="4388" cy="36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it-IT" sz="3200" i="1"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28" charset="0"/>
                </a:rPr>
                <a:t>scala qualitativa del potere ossidante</a:t>
              </a:r>
              <a:endParaRPr lang="en-US" sz="3200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28" charset="0"/>
              </a:endParaRPr>
            </a:p>
          </p:txBody>
        </p:sp>
        <p:sp>
          <p:nvSpPr>
            <p:cNvPr id="283657" name="AutoShape 9"/>
            <p:cNvSpPr>
              <a:spLocks noChangeArrowheads="1"/>
            </p:cNvSpPr>
            <p:nvPr/>
          </p:nvSpPr>
          <p:spPr bwMode="auto">
            <a:xfrm>
              <a:off x="598" y="767"/>
              <a:ext cx="407" cy="2609"/>
            </a:xfrm>
            <a:prstGeom prst="upArrow">
              <a:avLst>
                <a:gd name="adj1" fmla="val 44472"/>
                <a:gd name="adj2" fmla="val 93603"/>
              </a:avLst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990975" y="1570038"/>
            <a:ext cx="5915025" cy="3571875"/>
            <a:chOff x="2321" y="989"/>
            <a:chExt cx="3439" cy="2250"/>
          </a:xfrm>
        </p:grpSpPr>
        <p:sp>
          <p:nvSpPr>
            <p:cNvPr id="283659" name="Rectangle 11"/>
            <p:cNvSpPr>
              <a:spLocks noChangeArrowheads="1"/>
            </p:cNvSpPr>
            <p:nvPr/>
          </p:nvSpPr>
          <p:spPr bwMode="auto">
            <a:xfrm>
              <a:off x="2321" y="2951"/>
              <a:ext cx="28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Zn(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s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 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Zn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+ 2 e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</a:p>
          </p:txBody>
        </p:sp>
        <p:sp>
          <p:nvSpPr>
            <p:cNvPr id="283660" name="Rectangle 12"/>
            <p:cNvSpPr>
              <a:spLocks noChangeArrowheads="1"/>
            </p:cNvSpPr>
            <p:nvPr/>
          </p:nvSpPr>
          <p:spPr bwMode="auto">
            <a:xfrm>
              <a:off x="2340" y="1683"/>
              <a:ext cx="28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it-IT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Cu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s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 </a:t>
              </a:r>
              <a:r>
                <a:rPr lang="it-IT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Cu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2+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+ 2 e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</a:p>
          </p:txBody>
        </p:sp>
        <p:sp>
          <p:nvSpPr>
            <p:cNvPr id="283661" name="Text Box 13"/>
            <p:cNvSpPr txBox="1">
              <a:spLocks noChangeArrowheads="1"/>
            </p:cNvSpPr>
            <p:nvPr/>
          </p:nvSpPr>
          <p:spPr bwMode="auto">
            <a:xfrm>
              <a:off x="2324" y="2233"/>
              <a:ext cx="34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2 H</a:t>
              </a:r>
              <a:r>
                <a:rPr lang="en-US" sz="24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3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O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 H</a:t>
              </a:r>
              <a:r>
                <a:rPr lang="en-US" sz="24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2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g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 + 2 H</a:t>
              </a:r>
              <a:r>
                <a:rPr lang="en-US" sz="2400" b="0" baseline="-25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2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O(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l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</a:t>
              </a:r>
              <a:r>
                <a:rPr lang="it-IT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 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+ 2 e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  <a:endParaRPr lang="en-US" sz="2400" b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28" charset="0"/>
                <a:sym typeface="Symbol" pitchFamily="28" charset="2"/>
              </a:endParaRPr>
            </a:p>
          </p:txBody>
        </p:sp>
        <p:sp>
          <p:nvSpPr>
            <p:cNvPr id="283662" name="Rectangle 14"/>
            <p:cNvSpPr>
              <a:spLocks noChangeArrowheads="1"/>
            </p:cNvSpPr>
            <p:nvPr/>
          </p:nvSpPr>
          <p:spPr bwMode="auto">
            <a:xfrm>
              <a:off x="2348" y="989"/>
              <a:ext cx="28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it-IT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Ag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s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)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 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  <a:sym typeface="Symbol" pitchFamily="28" charset="2"/>
                </a:rPr>
                <a:t> </a:t>
              </a:r>
              <a:r>
                <a:rPr lang="it-IT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Ag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+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(</a:t>
              </a:r>
              <a:r>
                <a:rPr lang="en-US" sz="2400" b="0" i="1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aq</a:t>
              </a:r>
              <a:r>
                <a:rPr lang="en-US" sz="2400" b="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) + e</a:t>
              </a:r>
              <a:r>
                <a:rPr lang="en-US" sz="2400" b="0" baseline="300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itchFamily="28" charset="0"/>
                </a:rPr>
                <a:t>-</a:t>
              </a:r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Oval 2"/>
          <p:cNvSpPr>
            <a:spLocks noChangeArrowheads="1"/>
          </p:cNvSpPr>
          <p:nvPr/>
        </p:nvSpPr>
        <p:spPr bwMode="auto">
          <a:xfrm>
            <a:off x="901700" y="627063"/>
            <a:ext cx="1676400" cy="517525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45092" name="Object 4"/>
          <p:cNvGraphicFramePr>
            <a:graphicFrameLocks noChangeAspect="1"/>
          </p:cNvGraphicFramePr>
          <p:nvPr/>
        </p:nvGraphicFramePr>
        <p:xfrm>
          <a:off x="5943600" y="3598863"/>
          <a:ext cx="2565400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Document" r:id="rId3" imgW="3076560" imgH="3191040" progId="ChemWindow.Document">
                  <p:embed/>
                </p:oleObj>
              </mc:Choice>
              <mc:Fallback>
                <p:oleObj name="Document" r:id="rId3" imgW="3076560" imgH="319104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598863"/>
                        <a:ext cx="2565400" cy="252095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33400" y="1077913"/>
            <a:ext cx="8075613" cy="2687637"/>
            <a:chOff x="347" y="679"/>
            <a:chExt cx="5087" cy="1693"/>
          </a:xfrm>
        </p:grpSpPr>
        <p:sp>
          <p:nvSpPr>
            <p:cNvPr id="1041" name="Text Box 6"/>
            <p:cNvSpPr txBox="1">
              <a:spLocks noChangeArrowheads="1"/>
            </p:cNvSpPr>
            <p:nvPr/>
          </p:nvSpPr>
          <p:spPr bwMode="auto">
            <a:xfrm>
              <a:off x="385" y="1968"/>
              <a:ext cx="503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Il rame passa in soluzione come Cu</a:t>
              </a:r>
              <a:r>
                <a:rPr lang="it-IT" altLang="it-IT" sz="1800" b="0" baseline="3000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2+</a:t>
              </a: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 mentre gli ioni Ag</a:t>
              </a:r>
              <a:r>
                <a:rPr lang="it-IT" altLang="it-IT" sz="1800" b="0" baseline="3000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+</a:t>
              </a: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 si depositano sul rame come argento metallico. </a:t>
              </a:r>
            </a:p>
          </p:txBody>
        </p:sp>
        <p:grpSp>
          <p:nvGrpSpPr>
            <p:cNvPr id="1042" name="Group 7"/>
            <p:cNvGrpSpPr>
              <a:grpSpLocks/>
            </p:cNvGrpSpPr>
            <p:nvPr/>
          </p:nvGrpSpPr>
          <p:grpSpPr bwMode="auto">
            <a:xfrm>
              <a:off x="347" y="679"/>
              <a:ext cx="5087" cy="1183"/>
              <a:chOff x="347" y="759"/>
              <a:chExt cx="5087" cy="1183"/>
            </a:xfrm>
          </p:grpSpPr>
          <p:sp>
            <p:nvSpPr>
              <p:cNvPr id="1043" name="Text Box 8"/>
              <p:cNvSpPr txBox="1">
                <a:spLocks noChangeArrowheads="1"/>
              </p:cNvSpPr>
              <p:nvPr/>
            </p:nvSpPr>
            <p:spPr bwMode="auto">
              <a:xfrm>
                <a:off x="347" y="759"/>
                <a:ext cx="5087" cy="1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1pPr>
                <a:lvl2pPr marL="742950" indent="-28575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2pPr>
                <a:lvl3pPr marL="11430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3pPr>
                <a:lvl4pPr marL="16002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4pPr>
                <a:lvl5pPr marL="2057400" indent="-228600"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chemeClr val="tx1"/>
                    </a:solidFill>
                    <a:latin typeface="Times New Roman" pitchFamily="28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it-IT" altLang="it-IT" sz="1800" b="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Nel primo caso la reazione di ossidoriduzione avviene per mescolamento dei reagenti, e quindi per trasferimento diretto degli elettroni dalla specie che si ossida a quella che si riduce. Un esempio classico è quello del sistema costituito da una lamina di rame metallico immersa in una soluzione contenente ioni Ag</a:t>
                </a:r>
                <a:r>
                  <a:rPr lang="it-IT" altLang="it-IT" sz="1800" b="0" baseline="3000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+</a:t>
                </a:r>
                <a:r>
                  <a:rPr lang="it-IT" altLang="it-IT" sz="1800" b="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. Nella reazione spontanea</a:t>
                </a:r>
              </a:p>
              <a:p>
                <a:pPr algn="ctr" eaLnBrk="1" hangingPunct="1">
                  <a:spcBef>
                    <a:spcPct val="50000"/>
                  </a:spcBef>
                </a:pPr>
                <a:r>
                  <a:rPr lang="it-IT" altLang="it-IT" sz="1800" b="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Cu + 2Ag</a:t>
                </a:r>
                <a:r>
                  <a:rPr lang="it-IT" altLang="it-IT" sz="1800" b="0" baseline="3000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+</a:t>
                </a:r>
                <a:r>
                  <a:rPr lang="it-IT" altLang="it-IT" sz="1800" b="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       Cu</a:t>
                </a:r>
                <a:r>
                  <a:rPr lang="it-IT" altLang="it-IT" sz="1800" b="0" baseline="3000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2+</a:t>
                </a:r>
                <a:r>
                  <a:rPr lang="it-IT" altLang="it-IT" sz="1800" b="0">
                    <a:solidFill>
                      <a:schemeClr val="accent2"/>
                    </a:solidFill>
                    <a:latin typeface="Tahoma" pitchFamily="28" charset="0"/>
                    <a:cs typeface="Times New Roman" pitchFamily="28" charset="0"/>
                  </a:rPr>
                  <a:t> + 2Ag</a:t>
                </a:r>
              </a:p>
            </p:txBody>
          </p:sp>
          <p:grpSp>
            <p:nvGrpSpPr>
              <p:cNvPr id="1044" name="Group 9"/>
              <p:cNvGrpSpPr>
                <a:grpSpLocks/>
              </p:cNvGrpSpPr>
              <p:nvPr/>
            </p:nvGrpSpPr>
            <p:grpSpPr bwMode="auto">
              <a:xfrm>
                <a:off x="2770" y="1816"/>
                <a:ext cx="181" cy="45"/>
                <a:chOff x="476" y="4020"/>
                <a:chExt cx="181" cy="45"/>
              </a:xfrm>
            </p:grpSpPr>
            <p:sp>
              <p:nvSpPr>
                <p:cNvPr id="345098" name="Line 10"/>
                <p:cNvSpPr>
                  <a:spLocks noChangeShapeType="1"/>
                </p:cNvSpPr>
                <p:nvPr/>
              </p:nvSpPr>
              <p:spPr bwMode="auto">
                <a:xfrm>
                  <a:off x="521" y="4020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it-IT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45099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476" y="4065"/>
                  <a:ext cx="136" cy="0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it-IT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615950" y="3860800"/>
            <a:ext cx="4819650" cy="2154238"/>
            <a:chOff x="388" y="2432"/>
            <a:chExt cx="3036" cy="1357"/>
          </a:xfrm>
        </p:grpSpPr>
        <p:sp>
          <p:nvSpPr>
            <p:cNvPr id="1034" name="Text Box 13"/>
            <p:cNvSpPr txBox="1">
              <a:spLocks noChangeArrowheads="1"/>
            </p:cNvSpPr>
            <p:nvPr/>
          </p:nvSpPr>
          <p:spPr bwMode="auto">
            <a:xfrm>
              <a:off x="388" y="2432"/>
              <a:ext cx="3036" cy="1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Times New Roman" pitchFamily="28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</a:pP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Nel secondo caso le due semireazioni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Cu      Cu</a:t>
              </a:r>
              <a:r>
                <a:rPr lang="it-IT" altLang="it-IT" sz="1800" b="0" baseline="3000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2+</a:t>
              </a: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 + 2e</a:t>
              </a:r>
              <a:r>
                <a:rPr lang="it-IT" altLang="it-IT" sz="1800" b="0" baseline="3000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-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Ag</a:t>
              </a:r>
              <a:r>
                <a:rPr lang="it-IT" altLang="it-IT" sz="1800" b="0" baseline="3000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+</a:t>
              </a: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 + e</a:t>
              </a:r>
              <a:r>
                <a:rPr lang="it-IT" altLang="it-IT" sz="1800" b="0" baseline="3000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-</a:t>
              </a: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      Ag</a:t>
              </a:r>
            </a:p>
            <a:p>
              <a:pPr algn="just" eaLnBrk="1" hangingPunct="1">
                <a:spcBef>
                  <a:spcPct val="50000"/>
                </a:spcBef>
              </a:pP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sono separate nello spazio in una </a:t>
              </a:r>
              <a:r>
                <a:rPr lang="it-IT" altLang="it-IT" sz="1800" b="0" i="1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cella elettrochimica</a:t>
              </a: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, cioè in </a:t>
              </a:r>
              <a:r>
                <a:rPr lang="it-IT" altLang="it-IT" sz="1800" b="0">
                  <a:solidFill>
                    <a:srgbClr val="FF3300"/>
                  </a:solidFill>
                  <a:latin typeface="Tahoma" pitchFamily="28" charset="0"/>
                  <a:cs typeface="Times New Roman" pitchFamily="28" charset="0"/>
                </a:rPr>
                <a:t>un sistema che non consente il contatto diretto tra i reagenti</a:t>
              </a:r>
              <a:r>
                <a:rPr lang="it-IT" altLang="it-IT" sz="1800" b="0">
                  <a:solidFill>
                    <a:schemeClr val="accent2"/>
                  </a:solidFill>
                  <a:latin typeface="Tahoma" pitchFamily="28" charset="0"/>
                  <a:cs typeface="Times New Roman" pitchFamily="28" charset="0"/>
                </a:rPr>
                <a:t>.</a:t>
              </a:r>
              <a:endParaRPr lang="it-IT" altLang="it-IT" sz="1800" b="0">
                <a:solidFill>
                  <a:schemeClr val="accent2"/>
                </a:solidFill>
                <a:latin typeface="Tahoma" pitchFamily="28" charset="0"/>
              </a:endParaRPr>
            </a:p>
          </p:txBody>
        </p:sp>
        <p:grpSp>
          <p:nvGrpSpPr>
            <p:cNvPr id="1035" name="Group 14"/>
            <p:cNvGrpSpPr>
              <a:grpSpLocks/>
            </p:cNvGrpSpPr>
            <p:nvPr/>
          </p:nvGrpSpPr>
          <p:grpSpPr bwMode="auto">
            <a:xfrm>
              <a:off x="1551" y="2801"/>
              <a:ext cx="181" cy="45"/>
              <a:chOff x="476" y="4020"/>
              <a:chExt cx="181" cy="45"/>
            </a:xfrm>
          </p:grpSpPr>
          <p:sp>
            <p:nvSpPr>
              <p:cNvPr id="345103" name="Line 15"/>
              <p:cNvSpPr>
                <a:spLocks noChangeShapeType="1"/>
              </p:cNvSpPr>
              <p:nvPr/>
            </p:nvSpPr>
            <p:spPr bwMode="auto">
              <a:xfrm>
                <a:off x="521" y="4020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45104" name="Line 16"/>
              <p:cNvSpPr>
                <a:spLocks noChangeShapeType="1"/>
              </p:cNvSpPr>
              <p:nvPr/>
            </p:nvSpPr>
            <p:spPr bwMode="auto">
              <a:xfrm flipH="1">
                <a:off x="476" y="4065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6" name="Group 17"/>
            <p:cNvGrpSpPr>
              <a:grpSpLocks/>
            </p:cNvGrpSpPr>
            <p:nvPr/>
          </p:nvGrpSpPr>
          <p:grpSpPr bwMode="auto">
            <a:xfrm>
              <a:off x="2014" y="3061"/>
              <a:ext cx="181" cy="45"/>
              <a:chOff x="476" y="4020"/>
              <a:chExt cx="181" cy="45"/>
            </a:xfrm>
          </p:grpSpPr>
          <p:sp>
            <p:nvSpPr>
              <p:cNvPr id="345106" name="Line 18"/>
              <p:cNvSpPr>
                <a:spLocks noChangeShapeType="1"/>
              </p:cNvSpPr>
              <p:nvPr/>
            </p:nvSpPr>
            <p:spPr bwMode="auto">
              <a:xfrm>
                <a:off x="521" y="4020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45107" name="Line 19"/>
              <p:cNvSpPr>
                <a:spLocks noChangeShapeType="1"/>
              </p:cNvSpPr>
              <p:nvPr/>
            </p:nvSpPr>
            <p:spPr bwMode="auto">
              <a:xfrm flipH="1">
                <a:off x="476" y="4065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it-IT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345108" name="Oval 20"/>
          <p:cNvSpPr>
            <a:spLocks noChangeArrowheads="1"/>
          </p:cNvSpPr>
          <p:nvPr/>
        </p:nvSpPr>
        <p:spPr bwMode="auto">
          <a:xfrm>
            <a:off x="7010400" y="320675"/>
            <a:ext cx="868363" cy="547688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31" name="Text Box 21"/>
          <p:cNvSpPr txBox="1">
            <a:spLocks noChangeArrowheads="1"/>
          </p:cNvSpPr>
          <p:nvPr/>
        </p:nvSpPr>
        <p:spPr bwMode="auto">
          <a:xfrm>
            <a:off x="536575" y="385763"/>
            <a:ext cx="80152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 b="1">
                <a:solidFill>
                  <a:schemeClr val="tx1"/>
                </a:solidFill>
                <a:latin typeface="Times New Roman" pitchFamily="28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Times New Roman" pitchFamily="28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Times New Roman" pitchFamily="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Times New Roman" pitchFamily="2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cs typeface="Times New Roman" pitchFamily="28" charset="0"/>
              </a:rPr>
              <a:t>Una  reazione di ossidoriduzione può essere realizzata per via</a:t>
            </a:r>
            <a:r>
              <a:rPr lang="it-IT" altLang="it-IT" sz="1800" b="0" i="1">
                <a:solidFill>
                  <a:schemeClr val="accent2"/>
                </a:solidFill>
                <a:latin typeface="Tahoma" pitchFamily="28" charset="0"/>
                <a:cs typeface="Times New Roman" pitchFamily="28" charset="0"/>
              </a:rPr>
              <a:t> </a:t>
            </a:r>
            <a:r>
              <a:rPr lang="it-IT" altLang="it-IT" sz="1800" b="0" i="1">
                <a:solidFill>
                  <a:srgbClr val="FF0066"/>
                </a:solidFill>
                <a:latin typeface="Tahoma" pitchFamily="28" charset="0"/>
                <a:cs typeface="Times New Roman" pitchFamily="28" charset="0"/>
              </a:rPr>
              <a:t>chimica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cs typeface="Times New Roman" pitchFamily="28" charset="0"/>
              </a:rPr>
              <a:t> o per via </a:t>
            </a:r>
            <a:r>
              <a:rPr lang="it-IT" altLang="it-IT" sz="1800" b="0" i="1">
                <a:solidFill>
                  <a:srgbClr val="FF0066"/>
                </a:solidFill>
                <a:latin typeface="Tahoma" pitchFamily="28" charset="0"/>
                <a:cs typeface="Times New Roman" pitchFamily="28" charset="0"/>
              </a:rPr>
              <a:t>elettrochimica</a:t>
            </a:r>
            <a:r>
              <a:rPr lang="it-IT" altLang="it-IT" sz="1800" b="0">
                <a:solidFill>
                  <a:schemeClr val="accent2"/>
                </a:solidFill>
                <a:latin typeface="Tahoma" pitchFamily="28" charset="0"/>
                <a:cs typeface="Times New Roman" pitchFamily="28" charset="0"/>
              </a:rPr>
              <a:t>.</a:t>
            </a:r>
            <a:endParaRPr lang="it-IT" altLang="it-IT" sz="2000" b="0"/>
          </a:p>
        </p:txBody>
      </p:sp>
      <p:sp>
        <p:nvSpPr>
          <p:cNvPr id="345110" name="Rectangle 22"/>
          <p:cNvSpPr>
            <a:spLocks noChangeArrowheads="1"/>
          </p:cNvSpPr>
          <p:nvPr/>
        </p:nvSpPr>
        <p:spPr bwMode="auto">
          <a:xfrm>
            <a:off x="4384675" y="2660650"/>
            <a:ext cx="360363" cy="2936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5111" name="Line 23"/>
          <p:cNvSpPr>
            <a:spLocks noChangeShapeType="1"/>
          </p:cNvSpPr>
          <p:nvPr/>
        </p:nvSpPr>
        <p:spPr bwMode="auto">
          <a:xfrm flipV="1">
            <a:off x="4371975" y="2794000"/>
            <a:ext cx="387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it-I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2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5000</TotalTime>
  <Words>1777</Words>
  <Application>Microsoft Office PowerPoint</Application>
  <PresentationFormat>A4 (21x29,7 cm)</PresentationFormat>
  <Paragraphs>246</Paragraphs>
  <Slides>31</Slides>
  <Notes>19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31</vt:i4>
      </vt:variant>
    </vt:vector>
  </HeadingPairs>
  <TitlesOfParts>
    <vt:vector size="41" baseType="lpstr">
      <vt:lpstr>Arial</vt:lpstr>
      <vt:lpstr>Comic Sans MS</vt:lpstr>
      <vt:lpstr>Helvetica</vt:lpstr>
      <vt:lpstr>Symbol</vt:lpstr>
      <vt:lpstr>Tahoma</vt:lpstr>
      <vt:lpstr>Times New Roman</vt:lpstr>
      <vt:lpstr>Struttura predefinita</vt:lpstr>
      <vt:lpstr>Equazione</vt:lpstr>
      <vt:lpstr>Equation</vt:lpstr>
      <vt:lpstr>Document</vt:lpstr>
      <vt:lpstr>Presentazione standard di PowerPoint</vt:lpstr>
      <vt:lpstr>Presentazione standard di PowerPoint</vt:lpstr>
      <vt:lpstr>Presentazione standard di PowerPoint</vt:lpstr>
      <vt:lpstr>Reazioni di ossido-riduzione (redox)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Dipartimento di Chimica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Utente</dc:creator>
  <cp:lastModifiedBy>Claudia</cp:lastModifiedBy>
  <cp:revision>149</cp:revision>
  <dcterms:created xsi:type="dcterms:W3CDTF">2001-09-20T12:10:46Z</dcterms:created>
  <dcterms:modified xsi:type="dcterms:W3CDTF">2020-01-09T09:29:28Z</dcterms:modified>
</cp:coreProperties>
</file>