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57" r:id="rId11"/>
    <p:sldId id="263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13/05/2020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credito.gov.i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5852" y="1714488"/>
            <a:ext cx="6915144" cy="1829761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>MICROCREDITO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066800"/>
            <a:ext cx="70580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28"/>
            <a:ext cx="706755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/>
              <a:t>Microcredito nazionale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57158" y="264318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Con il </a:t>
            </a:r>
            <a:r>
              <a:rPr lang="it-IT" dirty="0" smtClean="0"/>
              <a:t>Microcredito </a:t>
            </a:r>
          </a:p>
          <a:p>
            <a:pPr algn="ctr">
              <a:buNone/>
            </a:pPr>
            <a:r>
              <a:rPr lang="it-IT" dirty="0" smtClean="0"/>
              <a:t>p</a:t>
            </a:r>
            <a:r>
              <a:rPr lang="it-IT" dirty="0" smtClean="0"/>
              <a:t>uoi </a:t>
            </a:r>
            <a:r>
              <a:rPr lang="it-IT" dirty="0" smtClean="0"/>
              <a:t>ottenere un finanziamento da </a:t>
            </a:r>
            <a:r>
              <a:rPr lang="it-IT" dirty="0" smtClean="0"/>
              <a:t>fino a 35.000€</a:t>
            </a:r>
          </a:p>
          <a:p>
            <a:endParaRPr lang="it-IT" dirty="0" smtClean="0">
              <a:hlinkClick r:id="rId2"/>
            </a:endParaRPr>
          </a:p>
          <a:p>
            <a:endParaRPr lang="it-IT" dirty="0" smtClean="0">
              <a:hlinkClick r:id="rId2"/>
            </a:endParaRPr>
          </a:p>
          <a:p>
            <a:r>
              <a:rPr lang="it-IT" dirty="0" smtClean="0">
                <a:hlinkClick r:id="rId2"/>
              </a:rPr>
              <a:t>http</a:t>
            </a:r>
            <a:r>
              <a:rPr lang="it-IT" dirty="0" smtClean="0">
                <a:hlinkClick r:id="rId2"/>
              </a:rPr>
              <a:t>://www.microcredito.gov.it/</a:t>
            </a: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500034" y="1571613"/>
            <a:ext cx="8229600" cy="335758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r>
              <a:rPr lang="it-IT" dirty="0" smtClean="0"/>
              <a:t>Il microcredito è uno strumento finanziario che ha lo scopo di rispondere alle esigenze di inclusione finanziaria di coloro che presentano difficoltà di accesso al credito tradizionale.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357158" y="1481329"/>
            <a:ext cx="8643998" cy="4525963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Non si tratta semplicemente di un prestito di piccolo importo, ma di un’offerta integrata di servizi finanziari e non finanziari. </a:t>
            </a:r>
            <a:endParaRPr lang="it-IT" smtClean="0"/>
          </a:p>
          <a:p>
            <a:r>
              <a:rPr lang="it-IT" smtClean="0"/>
              <a:t>Ciò </a:t>
            </a:r>
            <a:r>
              <a:rPr lang="it-IT" dirty="0" smtClean="0"/>
              <a:t>che contraddistingue il microcredito dal credito ordinario è l’attenzione alla persona, che si traduce con l’accoglienza, l’ascolto e il sostegno ai beneficiari </a:t>
            </a:r>
            <a:endParaRPr lang="it-IT" dirty="0" smtClean="0"/>
          </a:p>
          <a:p>
            <a:r>
              <a:rPr lang="it-IT" dirty="0" smtClean="0"/>
              <a:t>dalla </a:t>
            </a:r>
            <a:r>
              <a:rPr lang="it-IT" dirty="0" smtClean="0"/>
              <a:t>fase </a:t>
            </a:r>
            <a:r>
              <a:rPr lang="it-IT" dirty="0" err="1" smtClean="0"/>
              <a:t>pre-erogazione</a:t>
            </a:r>
            <a:r>
              <a:rPr lang="it-IT" dirty="0" smtClean="0"/>
              <a:t> a quella post-erogazione, nonché la particolare attenzione prestata alla validità e alla sostenibilità del progetto.</a:t>
            </a:r>
            <a:br>
              <a:rPr lang="it-IT" dirty="0" smtClean="0"/>
            </a:b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Lavoratori </a:t>
            </a:r>
            <a:r>
              <a:rPr lang="it-IT" dirty="0" smtClean="0"/>
              <a:t>autonomi titolari di partita IVA da non più di 5 anni e con massimo cinque dipendenti</a:t>
            </a:r>
            <a:r>
              <a:rPr lang="it-IT" dirty="0" smtClean="0"/>
              <a:t>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Imprese individuali titolari di partita IVA da non più di 5 anni e con massimo cinque dipendenti</a:t>
            </a:r>
            <a:r>
              <a:rPr lang="it-IT" dirty="0" smtClean="0"/>
              <a:t>;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Società di persone, società tra professionisti, s.r.l. semplificate e società cooperative, titolari di partita IVA da non più di 5 anni e con massimo 10 dipendenti.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Chi può ottenere il finanziamento?</a:t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Acquisto </a:t>
            </a:r>
            <a:r>
              <a:rPr lang="it-IT" sz="2000" dirty="0" smtClean="0"/>
              <a:t>di beni (incluse le materie prime necessarie alla produzione dei beni o servizi e le merci destinate alla vendita) o servizi connessi all'attività;</a:t>
            </a:r>
          </a:p>
          <a:p>
            <a:r>
              <a:rPr lang="it-IT" sz="2000" dirty="0" smtClean="0"/>
              <a:t>Pagamento di retribuzioni di nuovi dipendenti soci lavoratori;</a:t>
            </a:r>
          </a:p>
          <a:p>
            <a:r>
              <a:rPr lang="it-IT" sz="2000" dirty="0" smtClean="0"/>
              <a:t>Sostenimento dei costi per corsi di formazione aziendale;</a:t>
            </a:r>
          </a:p>
          <a:p>
            <a:r>
              <a:rPr lang="it-IT" sz="2000" dirty="0" smtClean="0"/>
              <a:t>Ripristino capitale circolante;</a:t>
            </a:r>
          </a:p>
          <a:p>
            <a:r>
              <a:rPr lang="it-IT" sz="2000" dirty="0" smtClean="0"/>
              <a:t>Operazioni di liquidità;</a:t>
            </a:r>
          </a:p>
          <a:p>
            <a:r>
              <a:rPr lang="it-IT" sz="2000" dirty="0" smtClean="0"/>
              <a:t>No ristrutturazione del debito.</a:t>
            </a:r>
          </a:p>
          <a:p>
            <a:endParaRPr lang="it-IT" sz="20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Come </a:t>
            </a:r>
            <a:r>
              <a:rPr lang="it-IT" sz="3100" dirty="0" smtClean="0"/>
              <a:t>si può utilizzare il finanziamento?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sz="2400" dirty="0" smtClean="0"/>
              <a:t>Se </a:t>
            </a:r>
            <a:r>
              <a:rPr lang="it-IT" sz="2400" dirty="0" smtClean="0"/>
              <a:t>sei interessato al finanziamento, il primo </a:t>
            </a:r>
            <a:r>
              <a:rPr lang="it-IT" sz="2400" dirty="0" err="1" smtClean="0"/>
              <a:t>step</a:t>
            </a:r>
            <a:r>
              <a:rPr lang="it-IT" sz="2400" dirty="0" smtClean="0"/>
              <a:t> è quello di recarti in una delle banche convenzionate con l’Ente Nazionale per il Microcredito e presentare la tua richiesta. </a:t>
            </a: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	</a:t>
            </a: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	</a:t>
            </a:r>
            <a:r>
              <a:rPr lang="it-IT" sz="2400" dirty="0" smtClean="0"/>
              <a:t>Da </a:t>
            </a:r>
            <a:r>
              <a:rPr lang="it-IT" sz="2400" dirty="0" smtClean="0"/>
              <a:t>questo momento, un tutor di microcredito ti assisterà </a:t>
            </a:r>
            <a:r>
              <a:rPr lang="it-IT" sz="2400" b="1" dirty="0" smtClean="0"/>
              <a:t>gratuitamente</a:t>
            </a:r>
            <a:r>
              <a:rPr lang="it-IT" sz="2400" dirty="0" smtClean="0"/>
              <a:t>, aiutandoti innanzitutto a capire se la tua idea imprenditoriale sia realizzabile. Successivamente lo stesso tutor sarà il tuo punto di riferimento per la redazione dell’idea imprenditoriale e per chiarire eventuali dubbi.</a:t>
            </a:r>
          </a:p>
          <a:p>
            <a:pPr>
              <a:buNone/>
            </a:pPr>
            <a:endParaRPr lang="it-IT" sz="2400" dirty="0" smtClean="0"/>
          </a:p>
          <a:p>
            <a:endParaRPr lang="it-IT" sz="2400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Qual è l’iter da seguire?</a:t>
            </a:r>
            <a:br>
              <a:rPr lang="it-IT" dirty="0" smtClean="0"/>
            </a:b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Mutuo </a:t>
            </a:r>
            <a:r>
              <a:rPr lang="it-IT" dirty="0" smtClean="0"/>
              <a:t>chirografario </a:t>
            </a:r>
          </a:p>
          <a:p>
            <a:r>
              <a:rPr lang="it-IT" dirty="0" smtClean="0"/>
              <a:t>Durata </a:t>
            </a:r>
            <a:r>
              <a:rPr lang="it-IT" dirty="0" smtClean="0"/>
              <a:t>massima 84 mesi, incluso un eventuale periodo di preammortamento.</a:t>
            </a:r>
            <a:br>
              <a:rPr lang="it-IT" dirty="0" smtClean="0"/>
            </a:br>
            <a:r>
              <a:rPr lang="it-IT" dirty="0" smtClean="0"/>
              <a:t>Importo </a:t>
            </a:r>
            <a:r>
              <a:rPr lang="it-IT" dirty="0" err="1" smtClean="0"/>
              <a:t>max</a:t>
            </a:r>
            <a:r>
              <a:rPr lang="it-IT" dirty="0" smtClean="0"/>
              <a:t> € 25.000,00, che possono diventare € 35.000,00 se le ultime 6 rate pregresse sono state pagate in maniera puntuale e se lo sviluppo del progetto finanziato risulta in linea con il raggiungimento dei risultati </a:t>
            </a:r>
            <a:r>
              <a:rPr lang="it-IT" dirty="0" err="1" smtClean="0"/>
              <a:t>previsiti</a:t>
            </a:r>
            <a:r>
              <a:rPr lang="it-IT" dirty="0" smtClean="0"/>
              <a:t>.</a:t>
            </a:r>
            <a:br>
              <a:rPr lang="it-IT" dirty="0" smtClean="0"/>
            </a:br>
            <a:r>
              <a:rPr lang="it-IT" dirty="0" smtClean="0"/>
              <a:t>Garanzia pubblica del Fondo di garanzia per le PMI (80% dell'importo finanziato); la Banca potrà richiedere ulteriori garanzie personali (non reali) solo relativamente alla parte non coperta dalla garanzia pubblica.</a:t>
            </a:r>
            <a:br>
              <a:rPr lang="it-IT" dirty="0" smtClean="0"/>
            </a:br>
            <a:endParaRPr lang="it-IT" dirty="0" smtClean="0"/>
          </a:p>
          <a:p>
            <a:r>
              <a:rPr lang="it-IT" b="1" dirty="0" smtClean="0"/>
              <a:t>La </a:t>
            </a:r>
            <a:r>
              <a:rPr lang="it-IT" b="1" dirty="0" smtClean="0"/>
              <a:t>richiesta di accesso al microcredito è totalmente gratuita fino all'atto di erogazione del finanziamento.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Successivamente, laddove previsto dalla convenzione con l'istituto bancario, l'importo relativo all'1% (uno percento) della somma erogata verrà trattenuto dalla banca, all'atto dell'erogazione e trasferito al tutor incaricato dei servizi ausiliari</a:t>
            </a:r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785786" y="571480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Quali sono le caratteristiche del finanziamento di microcredito?</a:t>
            </a:r>
            <a:endParaRPr lang="it-IT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CHECKLIST </a:t>
            </a:r>
            <a:r>
              <a:rPr lang="it-IT" dirty="0" smtClean="0"/>
              <a:t>DOCUMENTALE per Imprese Neo Costituite (&lt; 18 mesi) e Professionisti:</a:t>
            </a:r>
          </a:p>
          <a:p>
            <a:r>
              <a:rPr lang="it-IT" dirty="0" smtClean="0"/>
              <a:t>Documento d'</a:t>
            </a:r>
            <a:r>
              <a:rPr lang="it-IT" dirty="0" err="1" smtClean="0"/>
              <a:t>identità*</a:t>
            </a:r>
            <a:endParaRPr lang="it-IT" dirty="0" smtClean="0"/>
          </a:p>
          <a:p>
            <a:r>
              <a:rPr lang="it-IT" dirty="0" smtClean="0"/>
              <a:t>Codice </a:t>
            </a:r>
            <a:r>
              <a:rPr lang="it-IT" dirty="0" err="1" smtClean="0"/>
              <a:t>fiscale*</a:t>
            </a:r>
            <a:endParaRPr lang="it-IT" dirty="0" smtClean="0"/>
          </a:p>
          <a:p>
            <a:r>
              <a:rPr lang="it-IT" dirty="0" smtClean="0"/>
              <a:t>Copia Visura Camerale della ditta e/o società rilasciata da non più di 3 </a:t>
            </a:r>
            <a:r>
              <a:rPr lang="it-IT" dirty="0" err="1" smtClean="0"/>
              <a:t>mesi*</a:t>
            </a:r>
            <a:endParaRPr lang="it-IT" dirty="0" smtClean="0"/>
          </a:p>
          <a:p>
            <a:r>
              <a:rPr lang="it-IT" dirty="0" smtClean="0"/>
              <a:t>Copia modello attribuzione Partita </a:t>
            </a:r>
            <a:r>
              <a:rPr lang="it-IT" dirty="0" err="1" smtClean="0"/>
              <a:t>IVA*</a:t>
            </a:r>
            <a:endParaRPr lang="it-IT" dirty="0" smtClean="0"/>
          </a:p>
          <a:p>
            <a:r>
              <a:rPr lang="it-IT" dirty="0" smtClean="0"/>
              <a:t>Numero d'iscrizione all'ordine </a:t>
            </a:r>
            <a:r>
              <a:rPr lang="it-IT" dirty="0" err="1" smtClean="0"/>
              <a:t>professionale*</a:t>
            </a:r>
            <a:endParaRPr lang="it-IT" dirty="0" smtClean="0"/>
          </a:p>
          <a:p>
            <a:r>
              <a:rPr lang="it-IT" dirty="0" smtClean="0"/>
              <a:t>Situazione economico/patrimoniale a data </a:t>
            </a:r>
            <a:r>
              <a:rPr lang="it-IT" dirty="0" err="1" smtClean="0"/>
              <a:t>recente*</a:t>
            </a:r>
            <a:endParaRPr lang="it-IT" dirty="0" smtClean="0"/>
          </a:p>
          <a:p>
            <a:r>
              <a:rPr lang="it-IT" dirty="0" smtClean="0"/>
              <a:t>Copia ultime dichiarazioni dei redditi personali dell'amministratore e dei soci con allegati estremi della </a:t>
            </a:r>
            <a:r>
              <a:rPr lang="it-IT" dirty="0" err="1" smtClean="0"/>
              <a:t>presentazione*</a:t>
            </a:r>
            <a:endParaRPr lang="it-IT" dirty="0" smtClean="0"/>
          </a:p>
          <a:p>
            <a:r>
              <a:rPr lang="it-IT" dirty="0" smtClean="0"/>
              <a:t>Eventuali attestazioni professionali connesse alla realizzazione del progetto</a:t>
            </a:r>
          </a:p>
          <a:p>
            <a:r>
              <a:rPr lang="it-IT" dirty="0" smtClean="0"/>
              <a:t>Lettera di intenti per l'utilizzo e/o locazione eventuale sito operativo</a:t>
            </a:r>
          </a:p>
          <a:p>
            <a:r>
              <a:rPr lang="it-IT" dirty="0" smtClean="0"/>
              <a:t>Copia eventuale contratto di franchising da sottoscrivere per l'avvio del progetto</a:t>
            </a:r>
          </a:p>
          <a:p>
            <a:r>
              <a:rPr lang="it-IT" dirty="0" smtClean="0"/>
              <a:t>Preventivi acquisto attrezzature/ macchinari/ stigliature/ supporti hardware e/o software / registratori di cassa connessi all'avvio del progetto</a:t>
            </a:r>
          </a:p>
          <a:p>
            <a:r>
              <a:rPr lang="it-IT" dirty="0" smtClean="0"/>
              <a:t>Preventivi di eventuali lavori strutturali nei locali opzionati quali siti operativi</a:t>
            </a:r>
          </a:p>
          <a:p>
            <a:r>
              <a:rPr lang="it-IT" dirty="0" smtClean="0"/>
              <a:t>Preventivi per eventuali spese per l'avvio del progetto (pubblicità in genere)</a:t>
            </a:r>
          </a:p>
          <a:p>
            <a:r>
              <a:rPr lang="it-IT" dirty="0" smtClean="0"/>
              <a:t>Preventivi eventuali necessarie coperture assicurative di persone e locali</a:t>
            </a:r>
          </a:p>
          <a:p>
            <a:r>
              <a:rPr lang="it-IT" dirty="0" smtClean="0"/>
              <a:t>Preventivi per l'acquisto prima fornitura (recenti) ovvero fatture (recenti) quietanzate nel caso di investimenti già sostenuti</a:t>
            </a:r>
          </a:p>
          <a:p>
            <a:r>
              <a:rPr lang="it-IT" dirty="0" err="1" smtClean="0"/>
              <a:t>*Da</a:t>
            </a:r>
            <a:r>
              <a:rPr lang="it-IT" dirty="0" smtClean="0"/>
              <a:t> presentare in banca</a:t>
            </a:r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Quali documenti sono necessari?</a:t>
            </a:r>
            <a:br>
              <a:rPr lang="it-IT" sz="2400" dirty="0" smtClean="0"/>
            </a:br>
            <a:endParaRPr lang="it-IT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300</TotalTime>
  <Words>441</Words>
  <PresentationFormat>Presentazione su schermo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Viale</vt:lpstr>
      <vt:lpstr>MICROCREDITO</vt:lpstr>
      <vt:lpstr>Microcredito nazionale</vt:lpstr>
      <vt:lpstr>Diapositiva 3</vt:lpstr>
      <vt:lpstr>Diapositiva 4</vt:lpstr>
      <vt:lpstr>Chi può ottenere il finanziamento? </vt:lpstr>
      <vt:lpstr> Come si può utilizzare il finanziamento? </vt:lpstr>
      <vt:lpstr>Qual è l’iter da seguire? </vt:lpstr>
      <vt:lpstr>Diapositiva 8</vt:lpstr>
      <vt:lpstr>Quali documenti sono necessari? 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quadriennio Acli 2016-2020</dc:title>
  <dc:creator>CLAUDIA</dc:creator>
  <cp:lastModifiedBy>rodolfo laudi</cp:lastModifiedBy>
  <cp:revision>40</cp:revision>
  <dcterms:created xsi:type="dcterms:W3CDTF">2020-02-06T11:39:20Z</dcterms:created>
  <dcterms:modified xsi:type="dcterms:W3CDTF">2020-05-13T13:03:34Z</dcterms:modified>
</cp:coreProperties>
</file>