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56" r:id="rId2"/>
    <p:sldId id="257" r:id="rId3"/>
    <p:sldId id="258" r:id="rId4"/>
    <p:sldId id="264" r:id="rId5"/>
    <p:sldId id="259" r:id="rId6"/>
    <p:sldId id="262" r:id="rId7"/>
    <p:sldId id="260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85" r:id="rId17"/>
    <p:sldId id="287" r:id="rId18"/>
    <p:sldId id="286" r:id="rId19"/>
    <p:sldId id="288" r:id="rId20"/>
    <p:sldId id="291" r:id="rId21"/>
    <p:sldId id="290" r:id="rId22"/>
    <p:sldId id="289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5" r:id="rId33"/>
    <p:sldId id="306" r:id="rId34"/>
    <p:sldId id="307" r:id="rId35"/>
    <p:sldId id="294" r:id="rId36"/>
    <p:sldId id="304" r:id="rId37"/>
    <p:sldId id="281" r:id="rId38"/>
    <p:sldId id="282" r:id="rId39"/>
    <p:sldId id="283" r:id="rId40"/>
    <p:sldId id="284" r:id="rId41"/>
    <p:sldId id="292" r:id="rId42"/>
    <p:sldId id="273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96A80-94F2-4E94-AA8D-5EA39DA21EF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A5697A-4FCB-4C2B-A3E2-CDA8D15E7BA7}">
      <dgm:prSet phldrT="[Testo]"/>
      <dgm:spPr/>
      <dgm:t>
        <a:bodyPr/>
        <a:lstStyle/>
        <a:p>
          <a:r>
            <a:rPr lang="it-IT" dirty="0"/>
            <a:t>Vincolanti</a:t>
          </a:r>
          <a:endParaRPr lang="en-GB" dirty="0"/>
        </a:p>
      </dgm:t>
    </dgm:pt>
    <dgm:pt modelId="{891D6A34-6917-4678-86FF-2C2F2224D50C}" type="parTrans" cxnId="{ECEEE6CC-1268-4B86-8814-3AF00E808FDD}">
      <dgm:prSet/>
      <dgm:spPr/>
      <dgm:t>
        <a:bodyPr/>
        <a:lstStyle/>
        <a:p>
          <a:endParaRPr lang="en-GB"/>
        </a:p>
      </dgm:t>
    </dgm:pt>
    <dgm:pt modelId="{C3656DDF-B76E-445E-8FCE-91443E8F38AD}" type="sibTrans" cxnId="{ECEEE6CC-1268-4B86-8814-3AF00E808FDD}">
      <dgm:prSet/>
      <dgm:spPr/>
      <dgm:t>
        <a:bodyPr/>
        <a:lstStyle/>
        <a:p>
          <a:endParaRPr lang="en-GB"/>
        </a:p>
      </dgm:t>
    </dgm:pt>
    <dgm:pt modelId="{43047D98-9FDD-4895-BEF1-1D71CA8EE058}">
      <dgm:prSet phldrT="[Testo]"/>
      <dgm:spPr/>
      <dgm:t>
        <a:bodyPr/>
        <a:lstStyle/>
        <a:p>
          <a:r>
            <a:rPr lang="it-IT" b="1" smtClean="0"/>
            <a:t>Regolamenti</a:t>
          </a:r>
          <a:endParaRPr lang="en-GB" b="1" dirty="0"/>
        </a:p>
      </dgm:t>
    </dgm:pt>
    <dgm:pt modelId="{C04B32AD-BDCE-4D84-8D2D-F35E8E5757C0}" type="parTrans" cxnId="{8D99F118-B839-4248-BD4F-169AA6B8DA00}">
      <dgm:prSet/>
      <dgm:spPr/>
      <dgm:t>
        <a:bodyPr/>
        <a:lstStyle/>
        <a:p>
          <a:endParaRPr lang="en-GB"/>
        </a:p>
      </dgm:t>
    </dgm:pt>
    <dgm:pt modelId="{A5A48A53-CAE1-435D-BD58-86D72304D986}" type="sibTrans" cxnId="{8D99F118-B839-4248-BD4F-169AA6B8DA00}">
      <dgm:prSet/>
      <dgm:spPr/>
      <dgm:t>
        <a:bodyPr/>
        <a:lstStyle/>
        <a:p>
          <a:endParaRPr lang="en-GB"/>
        </a:p>
      </dgm:t>
    </dgm:pt>
    <dgm:pt modelId="{7046632D-B871-4409-91E5-FF1B9D1637B8}">
      <dgm:prSet phldrT="[Testo]"/>
      <dgm:spPr/>
      <dgm:t>
        <a:bodyPr/>
        <a:lstStyle/>
        <a:p>
          <a:r>
            <a:rPr lang="it-IT" i="1" dirty="0"/>
            <a:t>Direttive</a:t>
          </a:r>
          <a:endParaRPr lang="en-GB" i="1" dirty="0"/>
        </a:p>
      </dgm:t>
    </dgm:pt>
    <dgm:pt modelId="{A92012DB-6E02-414B-A82B-48309EA6ACD9}" type="parTrans" cxnId="{2B927084-7AFB-475B-A948-0A5A2DB77F0D}">
      <dgm:prSet/>
      <dgm:spPr/>
      <dgm:t>
        <a:bodyPr/>
        <a:lstStyle/>
        <a:p>
          <a:endParaRPr lang="en-GB"/>
        </a:p>
      </dgm:t>
    </dgm:pt>
    <dgm:pt modelId="{54B32670-860D-43F4-A123-5BCCCED5A22A}" type="sibTrans" cxnId="{2B927084-7AFB-475B-A948-0A5A2DB77F0D}">
      <dgm:prSet/>
      <dgm:spPr/>
      <dgm:t>
        <a:bodyPr/>
        <a:lstStyle/>
        <a:p>
          <a:endParaRPr lang="en-GB"/>
        </a:p>
      </dgm:t>
    </dgm:pt>
    <dgm:pt modelId="{09FC8A86-6D2D-4856-A8AF-43A55BF05399}">
      <dgm:prSet phldrT="[Testo]"/>
      <dgm:spPr/>
      <dgm:t>
        <a:bodyPr/>
        <a:lstStyle/>
        <a:p>
          <a:r>
            <a:rPr lang="it-IT" dirty="0"/>
            <a:t>Non Vincolanti</a:t>
          </a:r>
          <a:endParaRPr lang="en-GB" dirty="0"/>
        </a:p>
      </dgm:t>
    </dgm:pt>
    <dgm:pt modelId="{EFB8484C-4B83-4EF2-8B7E-F7B8DD2471D5}" type="parTrans" cxnId="{4D0F7739-3729-42A2-A988-9EEA72D64D87}">
      <dgm:prSet/>
      <dgm:spPr/>
      <dgm:t>
        <a:bodyPr/>
        <a:lstStyle/>
        <a:p>
          <a:endParaRPr lang="en-GB"/>
        </a:p>
      </dgm:t>
    </dgm:pt>
    <dgm:pt modelId="{8E1CEEFE-E341-4E78-8071-D85A0E6920C6}" type="sibTrans" cxnId="{4D0F7739-3729-42A2-A988-9EEA72D64D87}">
      <dgm:prSet/>
      <dgm:spPr/>
      <dgm:t>
        <a:bodyPr/>
        <a:lstStyle/>
        <a:p>
          <a:endParaRPr lang="en-GB"/>
        </a:p>
      </dgm:t>
    </dgm:pt>
    <dgm:pt modelId="{8E2C59C5-A11F-460C-BF82-ECDA1E293200}">
      <dgm:prSet phldrT="[Testo]"/>
      <dgm:spPr/>
      <dgm:t>
        <a:bodyPr/>
        <a:lstStyle/>
        <a:p>
          <a:r>
            <a:rPr lang="it-IT" i="1" dirty="0"/>
            <a:t>Raccomandazioni</a:t>
          </a:r>
          <a:endParaRPr lang="en-GB" i="1" dirty="0"/>
        </a:p>
      </dgm:t>
    </dgm:pt>
    <dgm:pt modelId="{7DF6499A-90C5-4B92-BED4-6EC0065DFA3B}" type="parTrans" cxnId="{10FDA01C-0B72-4EFE-8130-7CE731739BD9}">
      <dgm:prSet/>
      <dgm:spPr/>
      <dgm:t>
        <a:bodyPr/>
        <a:lstStyle/>
        <a:p>
          <a:endParaRPr lang="en-GB"/>
        </a:p>
      </dgm:t>
    </dgm:pt>
    <dgm:pt modelId="{B5DB5D53-E342-4D01-AE38-409E607E3F2B}" type="sibTrans" cxnId="{10FDA01C-0B72-4EFE-8130-7CE731739BD9}">
      <dgm:prSet/>
      <dgm:spPr/>
      <dgm:t>
        <a:bodyPr/>
        <a:lstStyle/>
        <a:p>
          <a:endParaRPr lang="en-GB"/>
        </a:p>
      </dgm:t>
    </dgm:pt>
    <dgm:pt modelId="{C2B746C6-EDF5-4DB9-BA2F-AE9EB31B5021}">
      <dgm:prSet phldrT="[Testo]"/>
      <dgm:spPr/>
      <dgm:t>
        <a:bodyPr/>
        <a:lstStyle/>
        <a:p>
          <a:r>
            <a:rPr lang="it-IT" i="1" dirty="0"/>
            <a:t>Pareri</a:t>
          </a:r>
          <a:endParaRPr lang="en-GB" i="1" dirty="0"/>
        </a:p>
      </dgm:t>
    </dgm:pt>
    <dgm:pt modelId="{1B32C6DD-B585-4252-AE05-927EC48AA527}" type="parTrans" cxnId="{E26B98B0-8855-4133-9EFB-E5150ACA5CC2}">
      <dgm:prSet/>
      <dgm:spPr/>
      <dgm:t>
        <a:bodyPr/>
        <a:lstStyle/>
        <a:p>
          <a:endParaRPr lang="en-GB"/>
        </a:p>
      </dgm:t>
    </dgm:pt>
    <dgm:pt modelId="{F92E2AF3-C28A-494B-8837-0B3E33FB572A}" type="sibTrans" cxnId="{E26B98B0-8855-4133-9EFB-E5150ACA5CC2}">
      <dgm:prSet/>
      <dgm:spPr/>
      <dgm:t>
        <a:bodyPr/>
        <a:lstStyle/>
        <a:p>
          <a:endParaRPr lang="en-GB"/>
        </a:p>
      </dgm:t>
    </dgm:pt>
    <dgm:pt modelId="{74116709-503A-4A56-83EF-83DDA2B2CB28}">
      <dgm:prSet phldrT="[Testo]"/>
      <dgm:spPr/>
      <dgm:t>
        <a:bodyPr/>
        <a:lstStyle/>
        <a:p>
          <a:r>
            <a:rPr lang="it-IT" i="1" dirty="0"/>
            <a:t>Decisioni</a:t>
          </a:r>
          <a:endParaRPr lang="en-GB" i="1" dirty="0"/>
        </a:p>
      </dgm:t>
    </dgm:pt>
    <dgm:pt modelId="{E13ABF7D-82F8-4ABF-A450-3F7614878BEB}" type="parTrans" cxnId="{A638CE03-9D76-4C4F-9426-89A0FE5C737C}">
      <dgm:prSet/>
      <dgm:spPr/>
      <dgm:t>
        <a:bodyPr/>
        <a:lstStyle/>
        <a:p>
          <a:endParaRPr lang="en-GB"/>
        </a:p>
      </dgm:t>
    </dgm:pt>
    <dgm:pt modelId="{7849E397-4CD1-4F1F-BD67-D1A488F97CFC}" type="sibTrans" cxnId="{A638CE03-9D76-4C4F-9426-89A0FE5C737C}">
      <dgm:prSet/>
      <dgm:spPr/>
      <dgm:t>
        <a:bodyPr/>
        <a:lstStyle/>
        <a:p>
          <a:endParaRPr lang="en-GB"/>
        </a:p>
      </dgm:t>
    </dgm:pt>
    <dgm:pt modelId="{6DC80B7E-F9A2-4B4A-850A-C5E86001BD69}" type="pres">
      <dgm:prSet presAssocID="{E6296A80-94F2-4E94-AA8D-5EA39DA21E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B62616EA-38B8-4FC5-B18B-2142370853D9}" type="pres">
      <dgm:prSet presAssocID="{0FA5697A-4FCB-4C2B-A3E2-CDA8D15E7BA7}" presName="root" presStyleCnt="0"/>
      <dgm:spPr/>
    </dgm:pt>
    <dgm:pt modelId="{B4D6AA78-58C6-49BC-9F9A-E73021D65301}" type="pres">
      <dgm:prSet presAssocID="{0FA5697A-4FCB-4C2B-A3E2-CDA8D15E7BA7}" presName="rootComposite" presStyleCnt="0"/>
      <dgm:spPr/>
    </dgm:pt>
    <dgm:pt modelId="{E967F041-0442-4A5A-9628-89BD9F9599B2}" type="pres">
      <dgm:prSet presAssocID="{0FA5697A-4FCB-4C2B-A3E2-CDA8D15E7BA7}" presName="rootText" presStyleLbl="node1" presStyleIdx="0" presStyleCnt="2"/>
      <dgm:spPr/>
      <dgm:t>
        <a:bodyPr/>
        <a:lstStyle/>
        <a:p>
          <a:endParaRPr lang="it-IT"/>
        </a:p>
      </dgm:t>
    </dgm:pt>
    <dgm:pt modelId="{5B83C9D7-3BB6-463E-AFEC-F069082CF645}" type="pres">
      <dgm:prSet presAssocID="{0FA5697A-4FCB-4C2B-A3E2-CDA8D15E7BA7}" presName="rootConnector" presStyleLbl="node1" presStyleIdx="0" presStyleCnt="2"/>
      <dgm:spPr/>
      <dgm:t>
        <a:bodyPr/>
        <a:lstStyle/>
        <a:p>
          <a:endParaRPr lang="it-IT"/>
        </a:p>
      </dgm:t>
    </dgm:pt>
    <dgm:pt modelId="{7BDF60F0-4D70-47C7-BB40-EA36BA7505B6}" type="pres">
      <dgm:prSet presAssocID="{0FA5697A-4FCB-4C2B-A3E2-CDA8D15E7BA7}" presName="childShape" presStyleCnt="0"/>
      <dgm:spPr/>
    </dgm:pt>
    <dgm:pt modelId="{A275BEBA-207A-4409-960B-BD5152EA7E03}" type="pres">
      <dgm:prSet presAssocID="{C04B32AD-BDCE-4D84-8D2D-F35E8E5757C0}" presName="Name13" presStyleLbl="parChTrans1D2" presStyleIdx="0" presStyleCnt="5"/>
      <dgm:spPr/>
      <dgm:t>
        <a:bodyPr/>
        <a:lstStyle/>
        <a:p>
          <a:endParaRPr lang="it-IT"/>
        </a:p>
      </dgm:t>
    </dgm:pt>
    <dgm:pt modelId="{D55A5EFF-28E1-4662-9EB8-867F6AF1EA13}" type="pres">
      <dgm:prSet presAssocID="{43047D98-9FDD-4895-BEF1-1D71CA8EE058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1FB271-2282-46E2-B413-0D7FED083FD5}" type="pres">
      <dgm:prSet presAssocID="{A92012DB-6E02-414B-A82B-48309EA6ACD9}" presName="Name13" presStyleLbl="parChTrans1D2" presStyleIdx="1" presStyleCnt="5"/>
      <dgm:spPr/>
      <dgm:t>
        <a:bodyPr/>
        <a:lstStyle/>
        <a:p>
          <a:endParaRPr lang="it-IT"/>
        </a:p>
      </dgm:t>
    </dgm:pt>
    <dgm:pt modelId="{3A329C59-83BA-43A5-BE5A-B271017BD7F5}" type="pres">
      <dgm:prSet presAssocID="{7046632D-B871-4409-91E5-FF1B9D1637B8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A05516-CE77-4CE2-AAAE-506A571F0FA5}" type="pres">
      <dgm:prSet presAssocID="{E13ABF7D-82F8-4ABF-A450-3F7614878BEB}" presName="Name13" presStyleLbl="parChTrans1D2" presStyleIdx="2" presStyleCnt="5"/>
      <dgm:spPr/>
      <dgm:t>
        <a:bodyPr/>
        <a:lstStyle/>
        <a:p>
          <a:endParaRPr lang="it-IT"/>
        </a:p>
      </dgm:t>
    </dgm:pt>
    <dgm:pt modelId="{CFA69EE0-0BAD-4F84-832E-99F6D27B58E5}" type="pres">
      <dgm:prSet presAssocID="{74116709-503A-4A56-83EF-83DDA2B2CB28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946254-DA58-4E5A-8B30-EF47474FFDE3}" type="pres">
      <dgm:prSet presAssocID="{09FC8A86-6D2D-4856-A8AF-43A55BF05399}" presName="root" presStyleCnt="0"/>
      <dgm:spPr/>
    </dgm:pt>
    <dgm:pt modelId="{0B252FEB-1426-4F1A-8659-C3CF8B673961}" type="pres">
      <dgm:prSet presAssocID="{09FC8A86-6D2D-4856-A8AF-43A55BF05399}" presName="rootComposite" presStyleCnt="0"/>
      <dgm:spPr/>
    </dgm:pt>
    <dgm:pt modelId="{AE56B424-FA46-49EE-A38E-3496F5E03579}" type="pres">
      <dgm:prSet presAssocID="{09FC8A86-6D2D-4856-A8AF-43A55BF05399}" presName="rootText" presStyleLbl="node1" presStyleIdx="1" presStyleCnt="2"/>
      <dgm:spPr/>
      <dgm:t>
        <a:bodyPr/>
        <a:lstStyle/>
        <a:p>
          <a:endParaRPr lang="it-IT"/>
        </a:p>
      </dgm:t>
    </dgm:pt>
    <dgm:pt modelId="{FEAAAD9F-9F68-47CE-81E9-26C162119E8F}" type="pres">
      <dgm:prSet presAssocID="{09FC8A86-6D2D-4856-A8AF-43A55BF05399}" presName="rootConnector" presStyleLbl="node1" presStyleIdx="1" presStyleCnt="2"/>
      <dgm:spPr/>
      <dgm:t>
        <a:bodyPr/>
        <a:lstStyle/>
        <a:p>
          <a:endParaRPr lang="it-IT"/>
        </a:p>
      </dgm:t>
    </dgm:pt>
    <dgm:pt modelId="{1F4D29DF-4662-46AD-9279-5F7AD8F8BD32}" type="pres">
      <dgm:prSet presAssocID="{09FC8A86-6D2D-4856-A8AF-43A55BF05399}" presName="childShape" presStyleCnt="0"/>
      <dgm:spPr/>
    </dgm:pt>
    <dgm:pt modelId="{B9B90CBB-8601-4E2D-B2FA-95045B4200E0}" type="pres">
      <dgm:prSet presAssocID="{7DF6499A-90C5-4B92-BED4-6EC0065DFA3B}" presName="Name13" presStyleLbl="parChTrans1D2" presStyleIdx="3" presStyleCnt="5"/>
      <dgm:spPr/>
      <dgm:t>
        <a:bodyPr/>
        <a:lstStyle/>
        <a:p>
          <a:endParaRPr lang="it-IT"/>
        </a:p>
      </dgm:t>
    </dgm:pt>
    <dgm:pt modelId="{F0289953-7CED-4E19-8CAB-44D8147842B5}" type="pres">
      <dgm:prSet presAssocID="{8E2C59C5-A11F-460C-BF82-ECDA1E293200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2A54F6-4F89-4893-BFDB-D792A6AC56BF}" type="pres">
      <dgm:prSet presAssocID="{1B32C6DD-B585-4252-AE05-927EC48AA527}" presName="Name13" presStyleLbl="parChTrans1D2" presStyleIdx="4" presStyleCnt="5"/>
      <dgm:spPr/>
      <dgm:t>
        <a:bodyPr/>
        <a:lstStyle/>
        <a:p>
          <a:endParaRPr lang="it-IT"/>
        </a:p>
      </dgm:t>
    </dgm:pt>
    <dgm:pt modelId="{74746612-7061-4714-8C41-43A035D56FBE}" type="pres">
      <dgm:prSet presAssocID="{C2B746C6-EDF5-4DB9-BA2F-AE9EB31B5021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9C91517-2BD9-4D64-AC98-FC1493DE684B}" type="presOf" srcId="{C04B32AD-BDCE-4D84-8D2D-F35E8E5757C0}" destId="{A275BEBA-207A-4409-960B-BD5152EA7E03}" srcOrd="0" destOrd="0" presId="urn:microsoft.com/office/officeart/2005/8/layout/hierarchy3"/>
    <dgm:cxn modelId="{EDDB5C2D-EE03-48B0-AE33-B70730642EDF}" type="presOf" srcId="{09FC8A86-6D2D-4856-A8AF-43A55BF05399}" destId="{FEAAAD9F-9F68-47CE-81E9-26C162119E8F}" srcOrd="1" destOrd="0" presId="urn:microsoft.com/office/officeart/2005/8/layout/hierarchy3"/>
    <dgm:cxn modelId="{87A9E804-E5CA-44FE-A0F8-B65D04CB62CE}" type="presOf" srcId="{1B32C6DD-B585-4252-AE05-927EC48AA527}" destId="{F82A54F6-4F89-4893-BFDB-D792A6AC56BF}" srcOrd="0" destOrd="0" presId="urn:microsoft.com/office/officeart/2005/8/layout/hierarchy3"/>
    <dgm:cxn modelId="{93C37FC0-7FE2-412F-AB0D-4B02563B759D}" type="presOf" srcId="{43047D98-9FDD-4895-BEF1-1D71CA8EE058}" destId="{D55A5EFF-28E1-4662-9EB8-867F6AF1EA13}" srcOrd="0" destOrd="0" presId="urn:microsoft.com/office/officeart/2005/8/layout/hierarchy3"/>
    <dgm:cxn modelId="{2B927084-7AFB-475B-A948-0A5A2DB77F0D}" srcId="{0FA5697A-4FCB-4C2B-A3E2-CDA8D15E7BA7}" destId="{7046632D-B871-4409-91E5-FF1B9D1637B8}" srcOrd="1" destOrd="0" parTransId="{A92012DB-6E02-414B-A82B-48309EA6ACD9}" sibTransId="{54B32670-860D-43F4-A123-5BCCCED5A22A}"/>
    <dgm:cxn modelId="{03AEC073-FF10-4D43-831E-6588F45E35D1}" type="presOf" srcId="{09FC8A86-6D2D-4856-A8AF-43A55BF05399}" destId="{AE56B424-FA46-49EE-A38E-3496F5E03579}" srcOrd="0" destOrd="0" presId="urn:microsoft.com/office/officeart/2005/8/layout/hierarchy3"/>
    <dgm:cxn modelId="{89BA9B26-9D01-4ECE-9FDD-DB43C07EAC6D}" type="presOf" srcId="{74116709-503A-4A56-83EF-83DDA2B2CB28}" destId="{CFA69EE0-0BAD-4F84-832E-99F6D27B58E5}" srcOrd="0" destOrd="0" presId="urn:microsoft.com/office/officeart/2005/8/layout/hierarchy3"/>
    <dgm:cxn modelId="{DF394750-384A-44E3-B993-3F464C824BEF}" type="presOf" srcId="{A92012DB-6E02-414B-A82B-48309EA6ACD9}" destId="{891FB271-2282-46E2-B413-0D7FED083FD5}" srcOrd="0" destOrd="0" presId="urn:microsoft.com/office/officeart/2005/8/layout/hierarchy3"/>
    <dgm:cxn modelId="{A638CE03-9D76-4C4F-9426-89A0FE5C737C}" srcId="{0FA5697A-4FCB-4C2B-A3E2-CDA8D15E7BA7}" destId="{74116709-503A-4A56-83EF-83DDA2B2CB28}" srcOrd="2" destOrd="0" parTransId="{E13ABF7D-82F8-4ABF-A450-3F7614878BEB}" sibTransId="{7849E397-4CD1-4F1F-BD67-D1A488F97CFC}"/>
    <dgm:cxn modelId="{ECEEE6CC-1268-4B86-8814-3AF00E808FDD}" srcId="{E6296A80-94F2-4E94-AA8D-5EA39DA21EFA}" destId="{0FA5697A-4FCB-4C2B-A3E2-CDA8D15E7BA7}" srcOrd="0" destOrd="0" parTransId="{891D6A34-6917-4678-86FF-2C2F2224D50C}" sibTransId="{C3656DDF-B76E-445E-8FCE-91443E8F38AD}"/>
    <dgm:cxn modelId="{E26B98B0-8855-4133-9EFB-E5150ACA5CC2}" srcId="{09FC8A86-6D2D-4856-A8AF-43A55BF05399}" destId="{C2B746C6-EDF5-4DB9-BA2F-AE9EB31B5021}" srcOrd="1" destOrd="0" parTransId="{1B32C6DD-B585-4252-AE05-927EC48AA527}" sibTransId="{F92E2AF3-C28A-494B-8837-0B3E33FB572A}"/>
    <dgm:cxn modelId="{8939118F-466D-4642-99C7-6B6AEE2A583B}" type="presOf" srcId="{E6296A80-94F2-4E94-AA8D-5EA39DA21EFA}" destId="{6DC80B7E-F9A2-4B4A-850A-C5E86001BD69}" srcOrd="0" destOrd="0" presId="urn:microsoft.com/office/officeart/2005/8/layout/hierarchy3"/>
    <dgm:cxn modelId="{D091C9D7-EBF0-413B-B0EF-227A55A31FD8}" type="presOf" srcId="{C2B746C6-EDF5-4DB9-BA2F-AE9EB31B5021}" destId="{74746612-7061-4714-8C41-43A035D56FBE}" srcOrd="0" destOrd="0" presId="urn:microsoft.com/office/officeart/2005/8/layout/hierarchy3"/>
    <dgm:cxn modelId="{0F8082E6-C24F-418F-BDA0-FEC9D8B18A9D}" type="presOf" srcId="{8E2C59C5-A11F-460C-BF82-ECDA1E293200}" destId="{F0289953-7CED-4E19-8CAB-44D8147842B5}" srcOrd="0" destOrd="0" presId="urn:microsoft.com/office/officeart/2005/8/layout/hierarchy3"/>
    <dgm:cxn modelId="{EDBC1980-9F15-446A-9126-5BAF364FB2A5}" type="presOf" srcId="{0FA5697A-4FCB-4C2B-A3E2-CDA8D15E7BA7}" destId="{5B83C9D7-3BB6-463E-AFEC-F069082CF645}" srcOrd="1" destOrd="0" presId="urn:microsoft.com/office/officeart/2005/8/layout/hierarchy3"/>
    <dgm:cxn modelId="{4D0F7739-3729-42A2-A988-9EEA72D64D87}" srcId="{E6296A80-94F2-4E94-AA8D-5EA39DA21EFA}" destId="{09FC8A86-6D2D-4856-A8AF-43A55BF05399}" srcOrd="1" destOrd="0" parTransId="{EFB8484C-4B83-4EF2-8B7E-F7B8DD2471D5}" sibTransId="{8E1CEEFE-E341-4E78-8071-D85A0E6920C6}"/>
    <dgm:cxn modelId="{0208FF7A-28D3-4CF1-8F1E-40176DE80FFA}" type="presOf" srcId="{0FA5697A-4FCB-4C2B-A3E2-CDA8D15E7BA7}" destId="{E967F041-0442-4A5A-9628-89BD9F9599B2}" srcOrd="0" destOrd="0" presId="urn:microsoft.com/office/officeart/2005/8/layout/hierarchy3"/>
    <dgm:cxn modelId="{1F4D103E-F569-44AB-99FA-3B0EC1553CC9}" type="presOf" srcId="{7046632D-B871-4409-91E5-FF1B9D1637B8}" destId="{3A329C59-83BA-43A5-BE5A-B271017BD7F5}" srcOrd="0" destOrd="0" presId="urn:microsoft.com/office/officeart/2005/8/layout/hierarchy3"/>
    <dgm:cxn modelId="{93FD1911-D786-40DD-8F07-5929E6B038EC}" type="presOf" srcId="{7DF6499A-90C5-4B92-BED4-6EC0065DFA3B}" destId="{B9B90CBB-8601-4E2D-B2FA-95045B4200E0}" srcOrd="0" destOrd="0" presId="urn:microsoft.com/office/officeart/2005/8/layout/hierarchy3"/>
    <dgm:cxn modelId="{857C896C-BA3A-4B48-BAB6-6C6A77ED3E2B}" type="presOf" srcId="{E13ABF7D-82F8-4ABF-A450-3F7614878BEB}" destId="{18A05516-CE77-4CE2-AAAE-506A571F0FA5}" srcOrd="0" destOrd="0" presId="urn:microsoft.com/office/officeart/2005/8/layout/hierarchy3"/>
    <dgm:cxn modelId="{8D99F118-B839-4248-BD4F-169AA6B8DA00}" srcId="{0FA5697A-4FCB-4C2B-A3E2-CDA8D15E7BA7}" destId="{43047D98-9FDD-4895-BEF1-1D71CA8EE058}" srcOrd="0" destOrd="0" parTransId="{C04B32AD-BDCE-4D84-8D2D-F35E8E5757C0}" sibTransId="{A5A48A53-CAE1-435D-BD58-86D72304D986}"/>
    <dgm:cxn modelId="{10FDA01C-0B72-4EFE-8130-7CE731739BD9}" srcId="{09FC8A86-6D2D-4856-A8AF-43A55BF05399}" destId="{8E2C59C5-A11F-460C-BF82-ECDA1E293200}" srcOrd="0" destOrd="0" parTransId="{7DF6499A-90C5-4B92-BED4-6EC0065DFA3B}" sibTransId="{B5DB5D53-E342-4D01-AE38-409E607E3F2B}"/>
    <dgm:cxn modelId="{37646661-C9D8-47F2-911D-6D55BBD8A65A}" type="presParOf" srcId="{6DC80B7E-F9A2-4B4A-850A-C5E86001BD69}" destId="{B62616EA-38B8-4FC5-B18B-2142370853D9}" srcOrd="0" destOrd="0" presId="urn:microsoft.com/office/officeart/2005/8/layout/hierarchy3"/>
    <dgm:cxn modelId="{F81CB6FD-2110-4E05-AF77-EA2B1297FF42}" type="presParOf" srcId="{B62616EA-38B8-4FC5-B18B-2142370853D9}" destId="{B4D6AA78-58C6-49BC-9F9A-E73021D65301}" srcOrd="0" destOrd="0" presId="urn:microsoft.com/office/officeart/2005/8/layout/hierarchy3"/>
    <dgm:cxn modelId="{AA783E0E-6790-4711-92F4-D4FCC33F6825}" type="presParOf" srcId="{B4D6AA78-58C6-49BC-9F9A-E73021D65301}" destId="{E967F041-0442-4A5A-9628-89BD9F9599B2}" srcOrd="0" destOrd="0" presId="urn:microsoft.com/office/officeart/2005/8/layout/hierarchy3"/>
    <dgm:cxn modelId="{E40A9495-35A3-41EB-AFF8-39A384A5E011}" type="presParOf" srcId="{B4D6AA78-58C6-49BC-9F9A-E73021D65301}" destId="{5B83C9D7-3BB6-463E-AFEC-F069082CF645}" srcOrd="1" destOrd="0" presId="urn:microsoft.com/office/officeart/2005/8/layout/hierarchy3"/>
    <dgm:cxn modelId="{0AD444B7-C880-4521-B228-0682FF2CEE95}" type="presParOf" srcId="{B62616EA-38B8-4FC5-B18B-2142370853D9}" destId="{7BDF60F0-4D70-47C7-BB40-EA36BA7505B6}" srcOrd="1" destOrd="0" presId="urn:microsoft.com/office/officeart/2005/8/layout/hierarchy3"/>
    <dgm:cxn modelId="{A95B7240-3C09-4B1A-B086-3C00E9E140E8}" type="presParOf" srcId="{7BDF60F0-4D70-47C7-BB40-EA36BA7505B6}" destId="{A275BEBA-207A-4409-960B-BD5152EA7E03}" srcOrd="0" destOrd="0" presId="urn:microsoft.com/office/officeart/2005/8/layout/hierarchy3"/>
    <dgm:cxn modelId="{03D90AC8-D113-4E56-94D9-15DC158842DA}" type="presParOf" srcId="{7BDF60F0-4D70-47C7-BB40-EA36BA7505B6}" destId="{D55A5EFF-28E1-4662-9EB8-867F6AF1EA13}" srcOrd="1" destOrd="0" presId="urn:microsoft.com/office/officeart/2005/8/layout/hierarchy3"/>
    <dgm:cxn modelId="{FA95B7BC-F0EF-4545-96DC-9112AA64394A}" type="presParOf" srcId="{7BDF60F0-4D70-47C7-BB40-EA36BA7505B6}" destId="{891FB271-2282-46E2-B413-0D7FED083FD5}" srcOrd="2" destOrd="0" presId="urn:microsoft.com/office/officeart/2005/8/layout/hierarchy3"/>
    <dgm:cxn modelId="{8D45BF24-FE92-4ACB-B778-1483648ADC63}" type="presParOf" srcId="{7BDF60F0-4D70-47C7-BB40-EA36BA7505B6}" destId="{3A329C59-83BA-43A5-BE5A-B271017BD7F5}" srcOrd="3" destOrd="0" presId="urn:microsoft.com/office/officeart/2005/8/layout/hierarchy3"/>
    <dgm:cxn modelId="{C307B4D8-FE20-4193-B50D-72A4803928E9}" type="presParOf" srcId="{7BDF60F0-4D70-47C7-BB40-EA36BA7505B6}" destId="{18A05516-CE77-4CE2-AAAE-506A571F0FA5}" srcOrd="4" destOrd="0" presId="urn:microsoft.com/office/officeart/2005/8/layout/hierarchy3"/>
    <dgm:cxn modelId="{1C118831-BA19-46F4-8A7A-7ECC86ECA577}" type="presParOf" srcId="{7BDF60F0-4D70-47C7-BB40-EA36BA7505B6}" destId="{CFA69EE0-0BAD-4F84-832E-99F6D27B58E5}" srcOrd="5" destOrd="0" presId="urn:microsoft.com/office/officeart/2005/8/layout/hierarchy3"/>
    <dgm:cxn modelId="{E096BAB0-AF25-49FA-BC7D-FDFD052D6301}" type="presParOf" srcId="{6DC80B7E-F9A2-4B4A-850A-C5E86001BD69}" destId="{2C946254-DA58-4E5A-8B30-EF47474FFDE3}" srcOrd="1" destOrd="0" presId="urn:microsoft.com/office/officeart/2005/8/layout/hierarchy3"/>
    <dgm:cxn modelId="{0D972C49-5712-41DE-8D96-74CB4DB7DA49}" type="presParOf" srcId="{2C946254-DA58-4E5A-8B30-EF47474FFDE3}" destId="{0B252FEB-1426-4F1A-8659-C3CF8B673961}" srcOrd="0" destOrd="0" presId="urn:microsoft.com/office/officeart/2005/8/layout/hierarchy3"/>
    <dgm:cxn modelId="{F58DBC59-2D65-4F75-A339-7B15FB892853}" type="presParOf" srcId="{0B252FEB-1426-4F1A-8659-C3CF8B673961}" destId="{AE56B424-FA46-49EE-A38E-3496F5E03579}" srcOrd="0" destOrd="0" presId="urn:microsoft.com/office/officeart/2005/8/layout/hierarchy3"/>
    <dgm:cxn modelId="{C153E16E-5174-455E-966F-B230EE39C59F}" type="presParOf" srcId="{0B252FEB-1426-4F1A-8659-C3CF8B673961}" destId="{FEAAAD9F-9F68-47CE-81E9-26C162119E8F}" srcOrd="1" destOrd="0" presId="urn:microsoft.com/office/officeart/2005/8/layout/hierarchy3"/>
    <dgm:cxn modelId="{2C07881B-A0B2-476C-9CD8-42AF19F59ADB}" type="presParOf" srcId="{2C946254-DA58-4E5A-8B30-EF47474FFDE3}" destId="{1F4D29DF-4662-46AD-9279-5F7AD8F8BD32}" srcOrd="1" destOrd="0" presId="urn:microsoft.com/office/officeart/2005/8/layout/hierarchy3"/>
    <dgm:cxn modelId="{5E965EE6-F6E4-42B3-A5A9-C9D8E2FCCCB3}" type="presParOf" srcId="{1F4D29DF-4662-46AD-9279-5F7AD8F8BD32}" destId="{B9B90CBB-8601-4E2D-B2FA-95045B4200E0}" srcOrd="0" destOrd="0" presId="urn:microsoft.com/office/officeart/2005/8/layout/hierarchy3"/>
    <dgm:cxn modelId="{E6008BB2-5B7C-4499-BE06-9F7D436721C0}" type="presParOf" srcId="{1F4D29DF-4662-46AD-9279-5F7AD8F8BD32}" destId="{F0289953-7CED-4E19-8CAB-44D8147842B5}" srcOrd="1" destOrd="0" presId="urn:microsoft.com/office/officeart/2005/8/layout/hierarchy3"/>
    <dgm:cxn modelId="{98B44179-2AED-415D-844C-7BD027B55D68}" type="presParOf" srcId="{1F4D29DF-4662-46AD-9279-5F7AD8F8BD32}" destId="{F82A54F6-4F89-4893-BFDB-D792A6AC56BF}" srcOrd="2" destOrd="0" presId="urn:microsoft.com/office/officeart/2005/8/layout/hierarchy3"/>
    <dgm:cxn modelId="{44845662-2EC3-4062-BEEB-03AB997A17DC}" type="presParOf" srcId="{1F4D29DF-4662-46AD-9279-5F7AD8F8BD32}" destId="{74746612-7061-4714-8C41-43A035D56FB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B96DF-EEC1-4B68-BED1-D544E9D64C80}" type="datetimeFigureOut">
              <a:rPr lang="it-IT" smtClean="0"/>
              <a:t>15/10/2019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1140C-9EF7-49BF-B259-A7BCC4719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89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3CD9B9-7AEB-44D0-B0BE-24D62AA2BEC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34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28C5-EBEC-482F-87E2-BB58E054BE93}" type="datetimeFigureOut">
              <a:rPr lang="it-IT" smtClean="0"/>
              <a:t>15/10/2019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4231-B203-44E9-9E95-A7B8817A7304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57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28C5-EBEC-482F-87E2-BB58E054BE93}" type="datetimeFigureOut">
              <a:rPr lang="it-IT" smtClean="0"/>
              <a:t>15/10/2019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4231-B203-44E9-9E95-A7B8817A73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55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28C5-EBEC-482F-87E2-BB58E054BE93}" type="datetimeFigureOut">
              <a:rPr lang="it-IT" smtClean="0"/>
              <a:t>15/10/2019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4231-B203-44E9-9E95-A7B8817A73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35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28C5-EBEC-482F-87E2-BB58E054BE93}" type="datetimeFigureOut">
              <a:rPr lang="it-IT" smtClean="0"/>
              <a:t>15/10/2019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4231-B203-44E9-9E95-A7B8817A73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20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28C5-EBEC-482F-87E2-BB58E054BE93}" type="datetimeFigureOut">
              <a:rPr lang="it-IT" smtClean="0"/>
              <a:t>15/10/2019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4231-B203-44E9-9E95-A7B8817A7304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23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28C5-EBEC-482F-87E2-BB58E054BE93}" type="datetimeFigureOut">
              <a:rPr lang="it-IT" smtClean="0"/>
              <a:t>15/10/2019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4231-B203-44E9-9E95-A7B8817A73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17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28C5-EBEC-482F-87E2-BB58E054BE93}" type="datetimeFigureOut">
              <a:rPr lang="it-IT" smtClean="0"/>
              <a:t>15/10/2019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4231-B203-44E9-9E95-A7B8817A73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00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28C5-EBEC-482F-87E2-BB58E054BE93}" type="datetimeFigureOut">
              <a:rPr lang="it-IT" smtClean="0"/>
              <a:t>15/10/2019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4231-B203-44E9-9E95-A7B8817A73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54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28C5-EBEC-482F-87E2-BB58E054BE93}" type="datetimeFigureOut">
              <a:rPr lang="it-IT" smtClean="0"/>
              <a:t>15/10/2019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4231-B203-44E9-9E95-A7B8817A73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5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C6828C5-EBEC-482F-87E2-BB58E054BE93}" type="datetimeFigureOut">
              <a:rPr lang="it-IT" smtClean="0"/>
              <a:t>15/10/2019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244231-B203-44E9-9E95-A7B8817A73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5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28C5-EBEC-482F-87E2-BB58E054BE93}" type="datetimeFigureOut">
              <a:rPr lang="it-IT" smtClean="0"/>
              <a:t>15/10/2019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4231-B203-44E9-9E95-A7B8817A73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74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6828C5-EBEC-482F-87E2-BB58E054BE93}" type="datetimeFigureOut">
              <a:rPr lang="it-IT" smtClean="0"/>
              <a:t>15/10/2019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244231-B203-44E9-9E95-A7B8817A7304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31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settiegatti.eu/info/norme/statali/2001_0380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settiegatti.eu/info/norme/statali/2010_0207.htm" TargetMode="External"/><Relationship Id="rId5" Type="http://schemas.openxmlformats.org/officeDocument/2006/relationships/hyperlink" Target="http://www.itaca.org/documenti/news/LG%20ITACA%20SDF_Completo_240113.pdf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acca.it/BibLus-net/ApprofondimentiTecnici/Speciale_BibLus-net_OrdinamentoGiuridico_2014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xteco.it/hubfs/PDF/C1-Valutazione%20di%20impatto%20ambientale.pdf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xteco.it/hubfs/PDF/C1-Valutazione%20di%20impatto%20ambientale.pdf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www.nexteco.it/hubfs/PDF/C1-Valutazione%20di%20impatto%20ambiental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bosettiegatti.eu/info/norme/statali/2006_0152_allegati.htm#P_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a.minambiente.it/it-I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sardegnasira.it/impatto-ambientale" TargetMode="External"/><Relationship Id="rId2" Type="http://schemas.openxmlformats.org/officeDocument/2006/relationships/hyperlink" Target="http://www.bosettiegatti.eu/info/norme/statali/2006_0152_allegati.htm#P_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iacs.it/files/Strade%20e%20autostrade%20-%20Modello%20geologico%20di%20riferimento%20-%202011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geologi.it/wp-content/uploads/2016/01/Raccomandazioni-per-redazione-Relazione-Geologica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geologi.it/wp-content/uploads/2016/01/Raccomandazioni-per-redazione-Relazione-Geologica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Progettazione Geologica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Prof. Stefania Da Pelo</a:t>
            </a:r>
          </a:p>
          <a:p>
            <a:r>
              <a:rPr lang="it-IT" dirty="0"/>
              <a:t>Normativa di riferimento</a:t>
            </a:r>
          </a:p>
        </p:txBody>
      </p:sp>
    </p:spTree>
    <p:extLst>
      <p:ext uri="{BB962C8B-B14F-4D97-AF65-F5344CB8AC3E}">
        <p14:creationId xmlns:p14="http://schemas.microsoft.com/office/powerpoint/2010/main" val="214982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286604"/>
            <a:ext cx="7683254" cy="576121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7733" y="6460066"/>
            <a:ext cx="755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Da: Prof. Eros Aiello (2019) Corso itinerante specialistico di approfondimento sulle NTC 2018 – Cagliari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7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DPR 328/2001</a:t>
            </a:r>
            <a:br>
              <a:rPr lang="it-IT" dirty="0" smtClean="0"/>
            </a:br>
            <a:r>
              <a:rPr lang="it-IT" dirty="0" smtClean="0"/>
              <a:t>Competenze del geologo junior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/>
              <a:t>Attività di acquisizione e rappresentazione </a:t>
            </a:r>
            <a:r>
              <a:rPr lang="it-IT" b="1" dirty="0" smtClean="0"/>
              <a:t>anche con strumenti GIS dei </a:t>
            </a:r>
            <a:r>
              <a:rPr lang="it-IT" b="1" dirty="0"/>
              <a:t>dati di campagna e </a:t>
            </a:r>
            <a:r>
              <a:rPr lang="it-IT" b="1" dirty="0" smtClean="0"/>
              <a:t>di laboratorio</a:t>
            </a:r>
            <a:r>
              <a:rPr lang="it-IT" b="1" dirty="0"/>
              <a:t>, con metodi diretti e </a:t>
            </a:r>
            <a:r>
              <a:rPr lang="it-IT" b="1" dirty="0" smtClean="0"/>
              <a:t>indiretti:</a:t>
            </a:r>
          </a:p>
          <a:p>
            <a:pPr algn="just"/>
            <a:r>
              <a:rPr lang="it-IT" dirty="0"/>
              <a:t>1. rilevamento geologico di campagna</a:t>
            </a:r>
            <a:r>
              <a:rPr lang="it-IT" dirty="0" smtClean="0"/>
              <a:t>; redazione </a:t>
            </a:r>
            <a:r>
              <a:rPr lang="it-IT" dirty="0"/>
              <a:t>di cartografie geologiche </a:t>
            </a:r>
            <a:r>
              <a:rPr lang="it-IT" dirty="0" smtClean="0"/>
              <a:t>e tematiche </a:t>
            </a:r>
            <a:r>
              <a:rPr lang="it-IT" dirty="0"/>
              <a:t>di base </a:t>
            </a:r>
            <a:r>
              <a:rPr lang="it-IT" dirty="0" smtClean="0"/>
              <a:t>finalizzata all’individuazione </a:t>
            </a:r>
            <a:r>
              <a:rPr lang="it-IT" dirty="0"/>
              <a:t>della </a:t>
            </a:r>
            <a:r>
              <a:rPr lang="it-IT" dirty="0" smtClean="0"/>
              <a:t>pericolosità geologica </a:t>
            </a:r>
            <a:r>
              <a:rPr lang="it-IT" dirty="0"/>
              <a:t>ed ambientale;</a:t>
            </a:r>
          </a:p>
          <a:p>
            <a:pPr algn="just"/>
            <a:r>
              <a:rPr lang="it-IT" dirty="0"/>
              <a:t>2. realizzazione e assistenza in cantiere </a:t>
            </a:r>
            <a:r>
              <a:rPr lang="it-IT" dirty="0" smtClean="0"/>
              <a:t>per indagini </a:t>
            </a:r>
            <a:r>
              <a:rPr lang="it-IT" dirty="0"/>
              <a:t>geognostiche ed indagini </a:t>
            </a:r>
            <a:r>
              <a:rPr lang="it-IT" dirty="0" smtClean="0"/>
              <a:t>di laboratorio </a:t>
            </a:r>
            <a:r>
              <a:rPr lang="it-IT" dirty="0"/>
              <a:t>con metodi diretti e indiretti</a:t>
            </a:r>
            <a:r>
              <a:rPr lang="it-IT" dirty="0" smtClean="0"/>
              <a:t>;</a:t>
            </a:r>
            <a:endParaRPr lang="it-IT" dirty="0"/>
          </a:p>
          <a:p>
            <a:pPr algn="just"/>
            <a:r>
              <a:rPr lang="it-IT" dirty="0"/>
              <a:t>3. rappresentazione dei dati di campagna </a:t>
            </a:r>
            <a:r>
              <a:rPr lang="it-IT" dirty="0" smtClean="0"/>
              <a:t>e di </a:t>
            </a:r>
            <a:r>
              <a:rPr lang="it-IT" dirty="0"/>
              <a:t>laboratorio </a:t>
            </a:r>
            <a:r>
              <a:rPr lang="it-IT" dirty="0" smtClean="0"/>
              <a:t>necessari </a:t>
            </a:r>
            <a:r>
              <a:rPr lang="it-IT" dirty="0"/>
              <a:t>alla redazione </a:t>
            </a:r>
            <a:r>
              <a:rPr lang="it-IT" dirty="0" smtClean="0"/>
              <a:t>delle relazioni </a:t>
            </a:r>
            <a:r>
              <a:rPr lang="it-IT" dirty="0"/>
              <a:t>geologiche </a:t>
            </a:r>
            <a:r>
              <a:rPr lang="it-IT" dirty="0" smtClean="0"/>
              <a:t>e tecnico </a:t>
            </a:r>
            <a:r>
              <a:rPr lang="it-IT" dirty="0"/>
              <a:t>geologica;</a:t>
            </a:r>
            <a:endParaRPr lang="it-IT" dirty="0" smtClean="0"/>
          </a:p>
          <a:p>
            <a:pPr algn="just"/>
            <a:r>
              <a:rPr lang="it-IT" dirty="0"/>
              <a:t>4. studi d'impatto </a:t>
            </a:r>
            <a:r>
              <a:rPr lang="it-IT" dirty="0" smtClean="0"/>
              <a:t>ambientale per </a:t>
            </a:r>
            <a:r>
              <a:rPr lang="it-IT" dirty="0"/>
              <a:t>la Valutazione </a:t>
            </a:r>
            <a:r>
              <a:rPr lang="it-IT" dirty="0" smtClean="0"/>
              <a:t>d'Impatto Ambientale </a:t>
            </a:r>
            <a:r>
              <a:rPr lang="it-IT" dirty="0"/>
              <a:t>(VIA</a:t>
            </a:r>
            <a:r>
              <a:rPr lang="it-IT" dirty="0" smtClean="0"/>
              <a:t>) limitatamente </a:t>
            </a:r>
            <a:r>
              <a:rPr lang="it-IT" dirty="0"/>
              <a:t>agli </a:t>
            </a:r>
            <a:r>
              <a:rPr lang="it-IT" dirty="0" smtClean="0"/>
              <a:t>aspetti geologici</a:t>
            </a:r>
            <a:r>
              <a:rPr lang="it-IT" dirty="0"/>
              <a:t>;</a:t>
            </a:r>
          </a:p>
          <a:p>
            <a:pPr algn="just"/>
            <a:r>
              <a:rPr lang="it-IT" dirty="0"/>
              <a:t>5. rilievi geodetici, topografici</a:t>
            </a:r>
            <a:r>
              <a:rPr lang="it-IT" dirty="0" smtClean="0"/>
              <a:t>, ed </a:t>
            </a:r>
            <a:r>
              <a:rPr lang="it-IT" dirty="0"/>
              <a:t>atmosferici</a:t>
            </a:r>
          </a:p>
        </p:txBody>
      </p:sp>
    </p:spTree>
    <p:extLst>
      <p:ext uri="{BB962C8B-B14F-4D97-AF65-F5344CB8AC3E}">
        <p14:creationId xmlns:p14="http://schemas.microsoft.com/office/powerpoint/2010/main" val="279734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DPR 328/2001</a:t>
            </a:r>
            <a:br>
              <a:rPr lang="it-IT" dirty="0" smtClean="0"/>
            </a:br>
            <a:r>
              <a:rPr lang="it-IT" dirty="0" smtClean="0"/>
              <a:t>Competenze del geologo junior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Il geologo junior si occupa essenzialmente della raccolta e gestione dei </a:t>
            </a:r>
            <a:r>
              <a:rPr lang="it-IT" b="1" dirty="0" smtClean="0"/>
              <a:t>dati</a:t>
            </a:r>
            <a:endParaRPr lang="it-IT" b="1" dirty="0"/>
          </a:p>
          <a:p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592666" y="2553504"/>
            <a:ext cx="71881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FASE DI </a:t>
            </a:r>
            <a:r>
              <a:rPr lang="it-IT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PROGETTAZIONE</a:t>
            </a:r>
            <a:endParaRPr lang="it-IT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it-IT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it-IT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it-IT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IN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CORSO </a:t>
            </a:r>
            <a:r>
              <a:rPr lang="it-IT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D’OPERA</a:t>
            </a:r>
          </a:p>
          <a:p>
            <a:endParaRPr lang="it-IT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it-IT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it-IT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IN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FASE DI </a:t>
            </a:r>
            <a:r>
              <a:rPr lang="it-IT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ESERCIZIO</a:t>
            </a:r>
            <a:endParaRPr lang="it-IT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461933" y="23731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reperire </a:t>
            </a:r>
            <a:r>
              <a:rPr lang="it-IT" dirty="0" smtClean="0">
                <a:latin typeface="Garamond" panose="02020404030301010803" pitchFamily="18" charset="0"/>
              </a:rPr>
              <a:t>dati necessari </a:t>
            </a:r>
            <a:r>
              <a:rPr lang="it-IT" dirty="0">
                <a:latin typeface="Garamond" panose="02020404030301010803" pitchFamily="18" charset="0"/>
              </a:rPr>
              <a:t>per la </a:t>
            </a:r>
            <a:r>
              <a:rPr lang="it-IT" dirty="0" smtClean="0">
                <a:latin typeface="Garamond" panose="02020404030301010803" pitchFamily="18" charset="0"/>
              </a:rPr>
              <a:t>relazione geologica </a:t>
            </a:r>
            <a:r>
              <a:rPr lang="it-IT" dirty="0">
                <a:latin typeface="Garamond" panose="02020404030301010803" pitchFamily="18" charset="0"/>
              </a:rPr>
              <a:t>e la </a:t>
            </a:r>
            <a:r>
              <a:rPr lang="it-IT" dirty="0" smtClean="0">
                <a:latin typeface="Garamond" panose="02020404030301010803" pitchFamily="18" charset="0"/>
              </a:rPr>
              <a:t>progettazione dell’opera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61933" y="348291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fare assistenza cantiere ma </a:t>
            </a:r>
            <a:r>
              <a:rPr lang="it-IT" dirty="0" smtClean="0">
                <a:latin typeface="Garamond" panose="02020404030301010803" pitchFamily="18" charset="0"/>
              </a:rPr>
              <a:t>non assumere </a:t>
            </a:r>
            <a:r>
              <a:rPr lang="it-IT" dirty="0">
                <a:latin typeface="Garamond" panose="02020404030301010803" pitchFamily="18" charset="0"/>
              </a:rPr>
              <a:t>la </a:t>
            </a:r>
            <a:r>
              <a:rPr lang="it-IT" dirty="0" smtClean="0">
                <a:latin typeface="Garamond" panose="02020404030301010803" pitchFamily="18" charset="0"/>
              </a:rPr>
              <a:t>responsabilità professionale </a:t>
            </a:r>
            <a:r>
              <a:rPr lang="it-IT" dirty="0">
                <a:latin typeface="Garamond" panose="02020404030301010803" pitchFamily="18" charset="0"/>
              </a:rPr>
              <a:t>delle decisioni.</a:t>
            </a:r>
          </a:p>
        </p:txBody>
      </p:sp>
      <p:sp>
        <p:nvSpPr>
          <p:cNvPr id="7" name="Rettangolo 6"/>
          <p:cNvSpPr/>
          <p:nvPr/>
        </p:nvSpPr>
        <p:spPr>
          <a:xfrm>
            <a:off x="4461933" y="43736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latin typeface="Garamond" panose="02020404030301010803" pitchFamily="18" charset="0"/>
              </a:rPr>
              <a:t>organizzazione </a:t>
            </a:r>
            <a:r>
              <a:rPr lang="it-IT" dirty="0">
                <a:latin typeface="Garamond" panose="02020404030301010803" pitchFamily="18" charset="0"/>
              </a:rPr>
              <a:t>ed </a:t>
            </a:r>
            <a:r>
              <a:rPr lang="it-IT" dirty="0" smtClean="0">
                <a:latin typeface="Garamond" panose="02020404030301010803" pitchFamily="18" charset="0"/>
              </a:rPr>
              <a:t>esecuzione delle </a:t>
            </a:r>
            <a:r>
              <a:rPr lang="it-IT" dirty="0">
                <a:latin typeface="Garamond" panose="02020404030301010803" pitchFamily="18" charset="0"/>
              </a:rPr>
              <a:t>prove di collaudo, esecuzione </a:t>
            </a:r>
            <a:r>
              <a:rPr lang="it-IT" dirty="0" smtClean="0">
                <a:latin typeface="Garamond" panose="02020404030301010803" pitchFamily="18" charset="0"/>
              </a:rPr>
              <a:t>di campionamenti </a:t>
            </a:r>
            <a:r>
              <a:rPr lang="it-IT" dirty="0">
                <a:latin typeface="Garamond" panose="02020404030301010803" pitchFamily="18" charset="0"/>
              </a:rPr>
              <a:t>per </a:t>
            </a:r>
            <a:r>
              <a:rPr lang="it-IT" dirty="0" smtClean="0">
                <a:latin typeface="Garamond" panose="02020404030301010803" pitchFamily="18" charset="0"/>
              </a:rPr>
              <a:t>monitoraggio componenti </a:t>
            </a:r>
            <a:r>
              <a:rPr lang="it-IT" dirty="0">
                <a:latin typeface="Garamond" panose="02020404030301010803" pitchFamily="18" charset="0"/>
              </a:rPr>
              <a:t>ambientali</a:t>
            </a:r>
          </a:p>
        </p:txBody>
      </p:sp>
      <p:sp>
        <p:nvSpPr>
          <p:cNvPr id="8" name="Rettangolo 7"/>
          <p:cNvSpPr/>
          <p:nvPr/>
        </p:nvSpPr>
        <p:spPr>
          <a:xfrm>
            <a:off x="22859" y="5483482"/>
            <a:ext cx="9214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la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responsabilità della selezione, progettazione di prove e campionamenti</a:t>
            </a:r>
            <a:r>
              <a:rPr lang="it-IT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, nonché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dell’interpretazione dei dati e loro certificazione resterà </a:t>
            </a:r>
            <a:r>
              <a:rPr lang="it-IT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compito esclusivo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del GEOLOGO SENIOR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3953933" y="2624667"/>
            <a:ext cx="508000" cy="23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3953933" y="3677394"/>
            <a:ext cx="508000" cy="23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3953933" y="4826859"/>
            <a:ext cx="508000" cy="23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93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0201" y="1845734"/>
            <a:ext cx="8585200" cy="4023360"/>
          </a:xfrm>
        </p:spPr>
        <p:txBody>
          <a:bodyPr/>
          <a:lstStyle/>
          <a:p>
            <a:r>
              <a:rPr lang="it-IT" b="1" dirty="0" smtClean="0"/>
              <a:t>Attività </a:t>
            </a:r>
            <a:r>
              <a:rPr lang="it-IT" b="1" dirty="0"/>
              <a:t>con assunzioni di responsabilità di programmazione e </a:t>
            </a:r>
            <a:r>
              <a:rPr lang="it-IT" b="1" dirty="0" smtClean="0"/>
              <a:t>di progettazione </a:t>
            </a:r>
            <a:r>
              <a:rPr lang="it-IT" b="1" dirty="0"/>
              <a:t>degli interventi geologici e di </a:t>
            </a:r>
            <a:r>
              <a:rPr lang="it-IT" b="1" dirty="0" smtClean="0"/>
              <a:t>coordinamento tecnico-gestionale</a:t>
            </a:r>
            <a:r>
              <a:rPr lang="it-IT" b="1" dirty="0"/>
              <a:t>, nonché le competenze in materia di analisi</a:t>
            </a:r>
            <a:r>
              <a:rPr lang="it-IT" b="1" dirty="0" smtClean="0"/>
              <a:t>, gestione</a:t>
            </a:r>
            <a:r>
              <a:rPr lang="it-IT" b="1" dirty="0"/>
              <a:t>, </a:t>
            </a:r>
            <a:r>
              <a:rPr lang="it-IT" b="1" dirty="0" smtClean="0"/>
              <a:t>sintesi </a:t>
            </a:r>
            <a:r>
              <a:rPr lang="it-IT" b="1" dirty="0"/>
              <a:t>ed elaborazione dei </a:t>
            </a:r>
            <a:r>
              <a:rPr lang="it-IT" b="1" dirty="0" smtClean="0"/>
              <a:t>dati specialistici e attività di ricerca</a:t>
            </a: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75360" y="4390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DPR 328/2001</a:t>
            </a:r>
            <a:br>
              <a:rPr lang="it-IT" dirty="0" smtClean="0"/>
            </a:br>
            <a:r>
              <a:rPr lang="it-IT" dirty="0" smtClean="0"/>
              <a:t>Competenze del geologo senior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06399" y="2984143"/>
            <a:ext cx="865293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it-IT" sz="1600" dirty="0" smtClean="0"/>
              <a:t>il </a:t>
            </a:r>
            <a:r>
              <a:rPr lang="it-IT" sz="1600" dirty="0"/>
              <a:t>rilevamento e la elaborazione di cartografie geologiche, tematiche, </a:t>
            </a:r>
            <a:r>
              <a:rPr lang="it-IT" sz="1600" b="1" dirty="0"/>
              <a:t>specialistiche e derivate</a:t>
            </a:r>
            <a:r>
              <a:rPr lang="it-IT" sz="1600" dirty="0"/>
              <a:t>, il telerilevamento, con particolare riferimento alle problematiche geologiche e ambientali, anche rappresentate a mezzo </a:t>
            </a:r>
            <a:r>
              <a:rPr lang="it-IT" sz="1600" dirty="0" smtClean="0"/>
              <a:t>(</a:t>
            </a:r>
            <a:r>
              <a:rPr lang="it-IT" sz="1600" dirty="0"/>
              <a:t>GIS</a:t>
            </a:r>
            <a:r>
              <a:rPr lang="it-IT" sz="1600" dirty="0" smtClean="0"/>
              <a:t>);</a:t>
            </a:r>
          </a:p>
          <a:p>
            <a:pPr marL="342900" indent="-342900">
              <a:buAutoNum type="arabicParenR"/>
            </a:pPr>
            <a:endParaRPr lang="it-IT" sz="1600" dirty="0" smtClean="0"/>
          </a:p>
          <a:p>
            <a:pPr marL="342900" indent="-342900">
              <a:buAutoNum type="arabicParenR"/>
            </a:pPr>
            <a:r>
              <a:rPr lang="it-IT" sz="1600" dirty="0" smtClean="0"/>
              <a:t>l'individuazione </a:t>
            </a:r>
            <a:r>
              <a:rPr lang="it-IT" sz="1600" dirty="0"/>
              <a:t>e la valutazione delle pericolosità geologiche e ambientali; l'analisi, prevenzione e mitigazione dei rischi geologici e ambientali con relativa redazione degli strumenti cartografici specifici, la programmazione e progettazione degli interventi geologici strutturali e non strutturali, compreso l'eventuale relativo coordinamento di strutture tecnico gestionali</a:t>
            </a:r>
            <a:r>
              <a:rPr lang="it-IT" sz="1600" dirty="0" smtClean="0"/>
              <a:t>;</a:t>
            </a:r>
          </a:p>
          <a:p>
            <a:pPr marL="342900" indent="-342900">
              <a:buAutoNum type="arabicParenR"/>
            </a:pPr>
            <a:endParaRPr lang="it-IT" sz="1600" dirty="0" smtClean="0"/>
          </a:p>
          <a:p>
            <a:pPr marL="342900" indent="-342900">
              <a:buAutoNum type="arabicParenR"/>
            </a:pPr>
            <a:r>
              <a:rPr lang="it-IT" sz="1600" dirty="0"/>
              <a:t>le indagini geognostiche e l'esplorazione del sottosuolo anche con metodi geofisici; le indagini e consulenze geologiche ai fini della relazione geologica per le opere di ingegneria civile mediante la costruzione del modello geologico-tecnico; la programmazione e progettazione degli interventi geologici e la direzione dei lavori relativi, finalizzati alla redazione della relazione geologica;</a:t>
            </a:r>
            <a:endParaRPr lang="it-IT" sz="1600" dirty="0" smtClean="0"/>
          </a:p>
          <a:p>
            <a:pPr marL="342900" indent="-342900">
              <a:buAutoNum type="arabicParenR"/>
            </a:pPr>
            <a:endParaRPr lang="it-IT" sz="1600" dirty="0" smtClean="0"/>
          </a:p>
          <a:p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09921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975360" y="4390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DPR 328/2001</a:t>
            </a:r>
            <a:br>
              <a:rPr lang="it-IT" dirty="0" smtClean="0"/>
            </a:br>
            <a:r>
              <a:rPr lang="it-IT" dirty="0" smtClean="0"/>
              <a:t>Competenze del geologo senior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20793" y="1745828"/>
            <a:ext cx="865293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4) il </a:t>
            </a:r>
            <a:r>
              <a:rPr lang="it-IT" sz="1600" dirty="0"/>
              <a:t>reperimento, la valutazione e gestione delle </a:t>
            </a:r>
            <a:r>
              <a:rPr lang="it-IT" sz="1600" dirty="0" err="1"/>
              <a:t>georisorse</a:t>
            </a:r>
            <a:r>
              <a:rPr lang="it-IT" sz="1600" dirty="0"/>
              <a:t>, comprese quelle idriche, e dei </a:t>
            </a:r>
            <a:r>
              <a:rPr lang="it-IT" sz="1600" dirty="0" err="1"/>
              <a:t>geomateriali</a:t>
            </a:r>
            <a:r>
              <a:rPr lang="it-IT" sz="1600" dirty="0"/>
              <a:t> d'interesse industriale e commerciale compresa la relativa programmazione, progettazione e direzione dei lavori; l'analisi, la gestione e il recupero dei siti estrattivi dimessi</a:t>
            </a:r>
            <a:r>
              <a:rPr lang="it-IT" sz="1600" dirty="0" smtClean="0"/>
              <a:t>;</a:t>
            </a:r>
          </a:p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>5) le </a:t>
            </a:r>
            <a:r>
              <a:rPr lang="it-IT" sz="1600" dirty="0"/>
              <a:t>indagini e la relazione geotecnica</a:t>
            </a:r>
            <a:r>
              <a:rPr lang="it-IT" sz="1600" dirty="0" smtClean="0"/>
              <a:t>;</a:t>
            </a:r>
          </a:p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>6) la </a:t>
            </a:r>
            <a:r>
              <a:rPr lang="it-IT" sz="1600" dirty="0"/>
              <a:t>valutazione e prevenzione del degrado dei beni culturali ed ambientali per gli aspetti geologici, e le attività geologiche relative alla loro conservazione</a:t>
            </a:r>
            <a:r>
              <a:rPr lang="it-IT" sz="1600" dirty="0" smtClean="0"/>
              <a:t>;</a:t>
            </a:r>
          </a:p>
          <a:p>
            <a:endParaRPr lang="it-IT" sz="1600" dirty="0" smtClean="0"/>
          </a:p>
          <a:p>
            <a:r>
              <a:rPr lang="it-IT" sz="1600" dirty="0" smtClean="0"/>
              <a:t>7) </a:t>
            </a:r>
            <a:r>
              <a:rPr lang="it-IT" sz="1600" dirty="0"/>
              <a:t>gli studi d'impatto ambientali per la Valutazione d'Impatto Ambientale (VIA) e per la Valutazione Ambientale Strategica (VAS) limitatamente agli aspetti geologici</a:t>
            </a:r>
            <a:r>
              <a:rPr lang="it-IT" sz="1600" dirty="0" smtClean="0"/>
              <a:t>;</a:t>
            </a:r>
          </a:p>
          <a:p>
            <a:endParaRPr lang="it-IT" sz="1600" dirty="0"/>
          </a:p>
          <a:p>
            <a:r>
              <a:rPr lang="it-IT" sz="1600" dirty="0"/>
              <a:t>8) la geologia applicata alla pianificazione per la valutazione e per la riduzione dei rischi </a:t>
            </a:r>
            <a:r>
              <a:rPr lang="it-IT" sz="1600" dirty="0" err="1"/>
              <a:t>geoambientali</a:t>
            </a:r>
            <a:r>
              <a:rPr lang="it-IT" sz="1600" dirty="0"/>
              <a:t> compreso quello sismico, con le relative procedure di qualificazione e valutazione; l'analisi e la modellazione dei sistemi relativi ai processi </a:t>
            </a:r>
            <a:r>
              <a:rPr lang="it-IT" sz="1600" dirty="0" err="1"/>
              <a:t>geoambientali</a:t>
            </a:r>
            <a:r>
              <a:rPr lang="it-IT" sz="1600" dirty="0"/>
              <a:t> e la costruzione degli strumenti geologici per la pianificazione territoriale e urbanistica ambientale delle </a:t>
            </a:r>
            <a:r>
              <a:rPr lang="it-IT" sz="1600" dirty="0" err="1"/>
              <a:t>georisorse</a:t>
            </a:r>
            <a:r>
              <a:rPr lang="it-IT" sz="1600" dirty="0"/>
              <a:t> e le relative misure di salvaguardia, nonché per la tutela, la gestione e il recupero delle risorse ambientali; la gestione dei predetti strumenti di </a:t>
            </a:r>
            <a:r>
              <a:rPr lang="it-IT" sz="1600" dirty="0" smtClean="0"/>
              <a:t>pianificazione; </a:t>
            </a:r>
            <a:r>
              <a:rPr lang="it-IT" sz="1600" dirty="0"/>
              <a:t>programmazione e progettazione degli interventi geologici e il coordinamento di strutture tecnico-gestionali;</a:t>
            </a:r>
          </a:p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97341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975360" y="4390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DPR 328/2001</a:t>
            </a:r>
            <a:br>
              <a:rPr lang="it-IT" dirty="0" smtClean="0"/>
            </a:br>
            <a:r>
              <a:rPr lang="it-IT" dirty="0" smtClean="0"/>
              <a:t>Competenze del geologo senior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20793" y="1889761"/>
            <a:ext cx="865293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9) i rilievi geodetici, topografici, oceanografici ed atmosferici, ivi compresi i rilievi ed i parametri meteoclimatici caratterizzanti e la dinamica dei litorali; il Telerilevamento e i Sistemi Informativi Territoriali (SIT);</a:t>
            </a:r>
          </a:p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>10) </a:t>
            </a:r>
            <a:r>
              <a:rPr lang="it-IT" sz="1600" dirty="0"/>
              <a:t>le analisi, la caratterizzazione fisicomeccanica e la certificazione dei materiali geologici</a:t>
            </a:r>
            <a:r>
              <a:rPr lang="it-IT" sz="1600" dirty="0" smtClean="0"/>
              <a:t>;</a:t>
            </a:r>
          </a:p>
          <a:p>
            <a:endParaRPr lang="it-IT" sz="1600" dirty="0" smtClean="0"/>
          </a:p>
          <a:p>
            <a:r>
              <a:rPr lang="it-IT" sz="1600" dirty="0"/>
              <a:t>11) le indagini </a:t>
            </a:r>
            <a:r>
              <a:rPr lang="it-IT" sz="1600" dirty="0" err="1"/>
              <a:t>geopedologiche</a:t>
            </a:r>
            <a:r>
              <a:rPr lang="it-IT" sz="1600" dirty="0"/>
              <a:t> e le relative elaborazioni finalizzate a valutazioni di uso del territorio;</a:t>
            </a:r>
          </a:p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>12) le analisi geologiche, idrogeologiche, geochimiche delle componenti ambientali relative alla esposizione e vulnerabilità a fattori inquinanti e ai rischi conseguenti; l'individuazione e la definizione degli interventi di mitigazione dei rischi</a:t>
            </a:r>
            <a:r>
              <a:rPr lang="it-IT" sz="1600" dirty="0" smtClean="0"/>
              <a:t>; </a:t>
            </a:r>
            <a:r>
              <a:rPr lang="it-IT" sz="1600" dirty="0"/>
              <a:t>le indagini e ricerche paleontologiche, petrografiche, mineralogiche, sedimentologiche,  </a:t>
            </a:r>
            <a:r>
              <a:rPr lang="it-IT" sz="1600" dirty="0" err="1" smtClean="0"/>
              <a:t>geopedologiche</a:t>
            </a:r>
            <a:r>
              <a:rPr lang="it-IT" sz="1600" dirty="0"/>
              <a:t>, geotecniche e geochimiche;</a:t>
            </a:r>
            <a:endParaRPr lang="it-IT" sz="1600" dirty="0" smtClean="0"/>
          </a:p>
          <a:p>
            <a:endParaRPr lang="it-IT" sz="1600" dirty="0"/>
          </a:p>
          <a:p>
            <a:r>
              <a:rPr lang="it-IT" sz="1600" dirty="0"/>
              <a:t>13) il coordinamento della sicurezza nei cantieri temporanei e mobili limitatamente agli aspetti geologici;</a:t>
            </a:r>
          </a:p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>14) la funzione di Direttore responsabile in tutte le attività estrattive a cielo aperto, in sotterraneo, in mare; Direttore e Garante di laboratori geotecnici</a:t>
            </a:r>
          </a:p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  <a:p>
            <a:endParaRPr lang="it-IT" sz="1600" dirty="0"/>
          </a:p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46763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Il ruolo del </a:t>
            </a:r>
            <a:r>
              <a:rPr lang="it-IT" dirty="0" smtClean="0">
                <a:solidFill>
                  <a:schemeClr val="tx1"/>
                </a:solidFill>
              </a:rPr>
              <a:t>geologo nella progettazione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400" b="1" dirty="0">
                <a:solidFill>
                  <a:schemeClr val="tx1"/>
                </a:solidFill>
                <a:latin typeface="Calibri" pitchFamily="34" charset="0"/>
              </a:rPr>
              <a:t>D.P.R. 6 giugno 2001, n. 380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400" b="1" i="1" dirty="0">
                <a:solidFill>
                  <a:schemeClr val="tx1"/>
                </a:solidFill>
                <a:latin typeface="Calibri" pitchFamily="34" charset="0"/>
              </a:rPr>
              <a:t>Testo unico delle disposizioni legislative e regolamentari in materia edilizia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400" i="1" dirty="0">
                <a:solidFill>
                  <a:schemeClr val="tx1"/>
                </a:solidFill>
                <a:latin typeface="Calibri" pitchFamily="34" charset="0"/>
              </a:rPr>
              <a:t>Parte I – Attività edilizia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400" i="1" dirty="0">
                <a:solidFill>
                  <a:schemeClr val="tx1"/>
                </a:solidFill>
                <a:latin typeface="Calibri" pitchFamily="34" charset="0"/>
              </a:rPr>
              <a:t>Parte II – Normativa tecnica per l’edilizia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400" i="1" dirty="0">
                <a:solidFill>
                  <a:schemeClr val="tx1"/>
                </a:solidFill>
                <a:latin typeface="Calibri" pitchFamily="34" charset="0"/>
              </a:rPr>
              <a:t>Parte III – Disposizioni finali</a:t>
            </a:r>
          </a:p>
          <a:p>
            <a:endParaRPr lang="it-IT" sz="1400" i="1" dirty="0">
              <a:latin typeface="Calibri" pitchFamily="34" charset="0"/>
            </a:endParaRPr>
          </a:p>
          <a:p>
            <a:endParaRPr lang="it-IT" sz="1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0588" y="3113088"/>
            <a:ext cx="7561262" cy="31776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>
            <a:normAutofit fontScale="6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200" b="1" dirty="0">
              <a:solidFill>
                <a:srgbClr val="0033CC"/>
              </a:solidFill>
              <a:latin typeface="+mj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600" b="1" dirty="0">
                <a:solidFill>
                  <a:srgbClr val="0033CC"/>
                </a:solidFill>
                <a:latin typeface="+mj-lt"/>
                <a:cs typeface="+mn-cs"/>
              </a:rPr>
              <a:t>Parte II -Articolo 52 – </a:t>
            </a:r>
            <a:r>
              <a:rPr lang="it-IT" sz="2600" b="1" dirty="0">
                <a:solidFill>
                  <a:srgbClr val="CC0000"/>
                </a:solidFill>
                <a:latin typeface="+mj-lt"/>
                <a:cs typeface="+mn-cs"/>
              </a:rPr>
              <a:t>Norme tecniche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rgbClr val="0033CC"/>
                </a:solidFill>
                <a:latin typeface="+mj-lt"/>
                <a:cs typeface="+mn-cs"/>
              </a:rPr>
              <a:t>Le costruzioni pubbliche e private devono essere realizzate in osservanza di </a:t>
            </a:r>
            <a:r>
              <a:rPr lang="it-IT" sz="2400" dirty="0">
                <a:solidFill>
                  <a:srgbClr val="CC0000"/>
                </a:solidFill>
                <a:latin typeface="+mj-lt"/>
                <a:cs typeface="+mn-cs"/>
              </a:rPr>
              <a:t>norme tecniche riguardanti i vari elementi costruttivi</a:t>
            </a:r>
            <a:r>
              <a:rPr lang="it-IT" sz="2400" dirty="0">
                <a:solidFill>
                  <a:srgbClr val="0033CC"/>
                </a:solidFill>
                <a:latin typeface="+mj-lt"/>
                <a:cs typeface="+mn-cs"/>
              </a:rPr>
              <a:t>, fissate con decreto ministeriale, che definiscono i criteri generali di 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400" dirty="0">
                <a:solidFill>
                  <a:srgbClr val="CC0000"/>
                </a:solidFill>
                <a:latin typeface="+mj-lt"/>
                <a:cs typeface="+mn-cs"/>
              </a:rPr>
              <a:t>progettazione esecuzione e collaudo delle opere,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400" dirty="0">
                <a:solidFill>
                  <a:srgbClr val="CC0000"/>
                </a:solidFill>
                <a:latin typeface="+mj-lt"/>
                <a:cs typeface="+mn-cs"/>
              </a:rPr>
              <a:t>verifiche di sicurezza dei manufatti e delle fondazioni,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400" b="1" dirty="0">
                <a:solidFill>
                  <a:srgbClr val="CC0000"/>
                </a:solidFill>
                <a:latin typeface="+mj-lt"/>
                <a:cs typeface="+mn-cs"/>
              </a:rPr>
              <a:t>indagini sui terreni e sulle rocce, la stabilità dei pendii naturali e delle scarpate, i criteri generali e le precisazioni tecniche per la progettazione, esecuzione e collaudo delle opere di sostegno delle terre e delle opere di fondazione; i criteri generali e le precisazioni tecniche per la progettazione, esecuzione e collaudo di opere speciali, quali ponti, dighe, serbatoi, tubazioni, torri, costruzioni prefabbricate in genere, acquedotti, fognature;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400" dirty="0">
                <a:solidFill>
                  <a:srgbClr val="CC0000"/>
                </a:solidFill>
                <a:latin typeface="+mj-lt"/>
                <a:cs typeface="+mn-cs"/>
              </a:rPr>
              <a:t>protezioni delle costruzioni dagli incendi</a:t>
            </a:r>
          </a:p>
          <a:p>
            <a:pPr marL="342900" indent="-342900"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33CC"/>
                </a:solidFill>
                <a:latin typeface="+mj-lt"/>
              </a:rPr>
              <a:t>RIMANDA QUINDI ALLE NTC</a:t>
            </a:r>
          </a:p>
          <a:p>
            <a:pPr marL="342900" indent="-342900" algn="ctr" fontAlgn="auto">
              <a:spcBef>
                <a:spcPts val="1200"/>
              </a:spcBef>
              <a:spcAft>
                <a:spcPts val="0"/>
              </a:spcAft>
              <a:defRPr/>
            </a:pPr>
            <a:endParaRPr lang="it-IT" sz="2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995333" y="286686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00" dirty="0">
                <a:latin typeface="Calibri" pitchFamily="34" charset="0"/>
                <a:hlinkClick r:id="rId2"/>
              </a:rPr>
              <a:t>http://www.bosettiegatti.eu/info/norme/statali/2001_0380.htm</a:t>
            </a:r>
            <a:endParaRPr lang="it-IT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938" y="0"/>
            <a:ext cx="197167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5076056" cy="836613"/>
          </a:xfrm>
        </p:spPr>
        <p:txBody>
          <a:bodyPr/>
          <a:lstStyle/>
          <a:p>
            <a:r>
              <a:rPr lang="it-IT" sz="2200" b="1" dirty="0" smtClean="0">
                <a:solidFill>
                  <a:schemeClr val="bg1"/>
                </a:solidFill>
              </a:rPr>
              <a:t>Quadro normativo:</a:t>
            </a:r>
            <a:br>
              <a:rPr lang="it-IT" sz="2200" b="1" dirty="0" smtClean="0">
                <a:solidFill>
                  <a:schemeClr val="bg1"/>
                </a:solidFill>
              </a:rPr>
            </a:br>
            <a:r>
              <a:rPr lang="it-IT" sz="2200" b="1" dirty="0" smtClean="0">
                <a:solidFill>
                  <a:schemeClr val="bg1"/>
                </a:solidFill>
              </a:rPr>
              <a:t> Il ruolo del geologo nella progettazione</a:t>
            </a:r>
            <a:endParaRPr lang="it-IT" sz="2200" b="1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37010"/>
            <a:ext cx="5220072" cy="1439862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600" b="1" dirty="0" err="1" smtClean="0">
                <a:solidFill>
                  <a:schemeClr val="tx1"/>
                </a:solidFill>
              </a:rPr>
              <a:t>D.Lgs.</a:t>
            </a:r>
            <a:r>
              <a:rPr lang="it-IT" sz="1600" b="1" dirty="0" smtClean="0">
                <a:solidFill>
                  <a:schemeClr val="tx1"/>
                </a:solidFill>
              </a:rPr>
              <a:t> 12 aprile 2006, n.163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500" i="1" dirty="0" smtClean="0">
                <a:solidFill>
                  <a:schemeClr val="tx1"/>
                </a:solidFill>
              </a:rPr>
              <a:t>Codice degli appalti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600" b="1" dirty="0" smtClean="0">
                <a:solidFill>
                  <a:schemeClr val="tx1"/>
                </a:solidFill>
              </a:rPr>
              <a:t>D.P.R. </a:t>
            </a:r>
            <a:r>
              <a:rPr lang="it-IT" sz="1600" b="1" i="1" dirty="0" smtClean="0">
                <a:solidFill>
                  <a:schemeClr val="tx1"/>
                </a:solidFill>
              </a:rPr>
              <a:t>5 ottobre 2010, n. 207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500" i="1" dirty="0" smtClean="0">
                <a:solidFill>
                  <a:schemeClr val="tx1"/>
                </a:solidFill>
              </a:rPr>
              <a:t>Regolamento di esecuzione ed attuazione del </a:t>
            </a:r>
            <a:r>
              <a:rPr lang="it-IT" sz="1500" i="1" dirty="0" err="1" smtClean="0">
                <a:solidFill>
                  <a:schemeClr val="tx1"/>
                </a:solidFill>
              </a:rPr>
              <a:t>Dlgs</a:t>
            </a:r>
            <a:r>
              <a:rPr lang="it-IT" sz="1500" i="1" dirty="0" smtClean="0">
                <a:solidFill>
                  <a:schemeClr val="tx1"/>
                </a:solidFill>
              </a:rPr>
              <a:t> 163/2006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1600" i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600" dirty="0"/>
          </a:p>
        </p:txBody>
      </p:sp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4" cstate="print"/>
          <a:srcRect l="46304"/>
          <a:stretch>
            <a:fillRect/>
          </a:stretch>
        </p:blipFill>
        <p:spPr bwMode="auto">
          <a:xfrm>
            <a:off x="6939493" y="29108"/>
            <a:ext cx="2170112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7451725" y="1628775"/>
            <a:ext cx="1441450" cy="2873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003800" y="2565400"/>
            <a:ext cx="1871663" cy="5032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003800" y="2060575"/>
            <a:ext cx="1871663" cy="431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308850" y="2420938"/>
            <a:ext cx="1800225" cy="431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0730" name="Rettangolo 10"/>
          <p:cNvSpPr>
            <a:spLocks noChangeArrowheads="1"/>
          </p:cNvSpPr>
          <p:nvPr/>
        </p:nvSpPr>
        <p:spPr bwMode="auto">
          <a:xfrm>
            <a:off x="0" y="6405563"/>
            <a:ext cx="6875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800" b="1" i="1" dirty="0">
                <a:latin typeface="Calibri" pitchFamily="34" charset="0"/>
              </a:rPr>
              <a:t>Approfondimenti:</a:t>
            </a:r>
            <a:r>
              <a:rPr lang="it-IT" sz="800" i="1" dirty="0">
                <a:latin typeface="Calibri" pitchFamily="34" charset="0"/>
              </a:rPr>
              <a:t> ITACA-ISTITUTO PER L'INNOVAZIONE E TRASPARENZA DEGLI APPALTI E LA COMPATIBILITA’ AMBIENTALE </a:t>
            </a:r>
            <a:r>
              <a:rPr lang="it-IT" sz="800" b="1" i="1" dirty="0">
                <a:latin typeface="Calibri" pitchFamily="34" charset="0"/>
              </a:rPr>
              <a:t>LINEE GUIDA PER LA REDAZIONE DI STUDI DI FATTIBILITÀ  -</a:t>
            </a:r>
            <a:r>
              <a:rPr lang="it-IT" sz="800" i="1" dirty="0">
                <a:latin typeface="Calibri" pitchFamily="34" charset="0"/>
              </a:rPr>
              <a:t>24 gennaio 2013  - </a:t>
            </a:r>
            <a:r>
              <a:rPr lang="it-IT" sz="800" i="1" dirty="0">
                <a:latin typeface="Calibri" pitchFamily="34" charset="0"/>
                <a:hlinkClick r:id="rId5"/>
              </a:rPr>
              <a:t>http://www.itaca.org/documenti/news/LG%20ITACA%20SDF_Completo_240113.pdf</a:t>
            </a:r>
            <a:endParaRPr lang="it-IT" sz="800" i="1" dirty="0">
              <a:latin typeface="Calibri" pitchFamily="34" charset="0"/>
            </a:endParaRPr>
          </a:p>
          <a:p>
            <a:pPr algn="just"/>
            <a:r>
              <a:rPr lang="it-IT" sz="800" i="1" dirty="0">
                <a:latin typeface="Calibri" pitchFamily="34" charset="0"/>
                <a:hlinkClick r:id="rId6"/>
              </a:rPr>
              <a:t>http://www.bosettiegatti.eu/info/norme/statali/2010_0207.htm</a:t>
            </a:r>
            <a:endParaRPr lang="it-IT" sz="800" i="1" dirty="0">
              <a:latin typeface="Calibri" pitchFamily="34" charset="0"/>
            </a:endParaRPr>
          </a:p>
          <a:p>
            <a:pPr algn="just"/>
            <a:endParaRPr lang="it-IT" sz="800" i="1" dirty="0">
              <a:latin typeface="Calibri" pitchFamily="34" charset="0"/>
            </a:endParaRPr>
          </a:p>
        </p:txBody>
      </p:sp>
      <p:sp>
        <p:nvSpPr>
          <p:cNvPr id="30731" name="Rettangolo 12"/>
          <p:cNvSpPr>
            <a:spLocks noChangeArrowheads="1"/>
          </p:cNvSpPr>
          <p:nvPr/>
        </p:nvSpPr>
        <p:spPr bwMode="auto">
          <a:xfrm>
            <a:off x="179388" y="692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2816597" y="1782895"/>
            <a:ext cx="431800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3823229" y="2353072"/>
            <a:ext cx="1079500" cy="3603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7451725" y="1196975"/>
            <a:ext cx="1441450" cy="2873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-467639" y="-564932"/>
            <a:ext cx="601133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smtClean="0">
                <a:solidFill>
                  <a:schemeClr val="tx1"/>
                </a:solidFill>
              </a:rPr>
              <a:t>Il ruolo del geologo nella progettazione</a:t>
            </a:r>
            <a:endParaRPr lang="it-IT" sz="3200" dirty="0">
              <a:solidFill>
                <a:schemeClr val="tx1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7144" y="2122223"/>
            <a:ext cx="6948488" cy="3935942"/>
            <a:chOff x="7144" y="2122223"/>
            <a:chExt cx="6948488" cy="3935942"/>
          </a:xfrm>
        </p:grpSpPr>
        <p:sp>
          <p:nvSpPr>
            <p:cNvPr id="14" name="Rectangle 3"/>
            <p:cNvSpPr txBox="1">
              <a:spLocks noChangeArrowheads="1"/>
            </p:cNvSpPr>
            <p:nvPr/>
          </p:nvSpPr>
          <p:spPr>
            <a:xfrm>
              <a:off x="7144" y="3178440"/>
              <a:ext cx="6948488" cy="287972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/>
            <a:lstStyle/>
            <a:p>
              <a:pPr marL="342900" indent="-342900" algn="just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lang="it-IT" sz="1600" dirty="0">
                <a:solidFill>
                  <a:srgbClr val="C00000"/>
                </a:solidFill>
                <a:latin typeface="+mj-lt"/>
                <a:cs typeface="+mn-cs"/>
              </a:endParaRPr>
            </a:p>
            <a:p>
              <a:pPr marL="342900" indent="-342900" algn="just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rgbClr val="C00000"/>
                  </a:solidFill>
                  <a:latin typeface="+mj-lt"/>
                  <a:cs typeface="+mn-cs"/>
                </a:rPr>
                <a:t>Progettazione finalizzata a</a:t>
              </a:r>
            </a:p>
            <a:p>
              <a:pPr marL="342900" indent="-342900" algn="just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it-IT" sz="1600" dirty="0">
                  <a:solidFill>
                    <a:srgbClr val="0033CC"/>
                  </a:solidFill>
                  <a:latin typeface="+mj-lt"/>
                  <a:cs typeface="+mn-cs"/>
                </a:rPr>
                <a:t>realizzare interventi di qualità, tecnicamente validi </a:t>
              </a:r>
              <a:r>
                <a:rPr lang="it-IT" sz="1600" dirty="0" err="1">
                  <a:solidFill>
                    <a:srgbClr val="0033CC"/>
                  </a:solidFill>
                  <a:latin typeface="+mj-lt"/>
                  <a:cs typeface="+mn-cs"/>
                </a:rPr>
                <a:t>durabili</a:t>
              </a:r>
              <a:r>
                <a:rPr lang="it-IT" sz="1600" dirty="0">
                  <a:solidFill>
                    <a:srgbClr val="0033CC"/>
                  </a:solidFill>
                  <a:latin typeface="+mj-lt"/>
                  <a:cs typeface="+mn-cs"/>
                </a:rPr>
                <a:t> e sostenibili;</a:t>
              </a:r>
            </a:p>
            <a:p>
              <a:pPr marL="342900" indent="-342900" algn="just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it-IT" sz="1600" dirty="0">
                  <a:solidFill>
                    <a:srgbClr val="0033CC"/>
                  </a:solidFill>
                  <a:latin typeface="+mj-lt"/>
                  <a:cs typeface="+mn-cs"/>
                </a:rPr>
                <a:t>rispettare il miglior rapporto fra benefici e costi globali di costruzione, manutenzione e gestione. </a:t>
              </a:r>
            </a:p>
            <a:p>
              <a:pPr marL="342900" indent="-342900" algn="just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rgbClr val="C00000"/>
                  </a:solidFill>
                  <a:latin typeface="+mj-lt"/>
                  <a:cs typeface="+mn-cs"/>
                </a:rPr>
                <a:t>Progetto redatto </a:t>
              </a:r>
              <a:r>
                <a:rPr lang="it-IT" sz="1600" dirty="0">
                  <a:solidFill>
                    <a:srgbClr val="0033CC"/>
                  </a:solidFill>
                  <a:latin typeface="+mj-lt"/>
                  <a:cs typeface="+mn-cs"/>
                </a:rPr>
                <a:t>(salvo casi particolari previsti dal codice degli appalti) </a:t>
              </a:r>
              <a:r>
                <a:rPr lang="it-IT" sz="1600" dirty="0">
                  <a:solidFill>
                    <a:srgbClr val="C00000"/>
                  </a:solidFill>
                  <a:latin typeface="+mj-lt"/>
                  <a:cs typeface="+mn-cs"/>
                </a:rPr>
                <a:t>secondo </a:t>
              </a:r>
              <a:r>
                <a:rPr lang="it-IT" sz="1600" u="sng" dirty="0">
                  <a:solidFill>
                    <a:srgbClr val="C00000"/>
                  </a:solidFill>
                  <a:latin typeface="+mj-lt"/>
                  <a:cs typeface="+mn-cs"/>
                </a:rPr>
                <a:t>tre progressivi livelli di definizione</a:t>
              </a:r>
              <a:r>
                <a:rPr lang="it-IT" sz="1600" dirty="0">
                  <a:solidFill>
                    <a:srgbClr val="C00000"/>
                  </a:solidFill>
                  <a:latin typeface="+mj-lt"/>
                  <a:cs typeface="+mn-cs"/>
                </a:rPr>
                <a:t>:</a:t>
              </a:r>
            </a:p>
            <a:p>
              <a:pPr marL="342900" indent="-342900" algn="just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it-IT" sz="1600" u="sng" dirty="0">
                  <a:solidFill>
                    <a:srgbClr val="0033CC"/>
                  </a:solidFill>
                  <a:latin typeface="+mj-lt"/>
                  <a:cs typeface="+mn-cs"/>
                </a:rPr>
                <a:t>Progetto preliminare </a:t>
              </a:r>
              <a:r>
                <a:rPr lang="it-IT" sz="1600" dirty="0">
                  <a:solidFill>
                    <a:srgbClr val="0033CC"/>
                  </a:solidFill>
                  <a:latin typeface="+mj-lt"/>
                  <a:cs typeface="+mn-cs"/>
                </a:rPr>
                <a:t>(artt. 17-23) – </a:t>
              </a:r>
              <a:r>
                <a:rPr lang="it-IT" sz="1600" i="1" dirty="0">
                  <a:solidFill>
                    <a:srgbClr val="0033CC"/>
                  </a:solidFill>
                  <a:latin typeface="+mj-lt"/>
                  <a:cs typeface="+mn-cs"/>
                </a:rPr>
                <a:t>Studio </a:t>
              </a:r>
              <a:r>
                <a:rPr lang="it-IT" sz="1600" i="1" dirty="0" err="1">
                  <a:solidFill>
                    <a:srgbClr val="0033CC"/>
                  </a:solidFill>
                  <a:latin typeface="+mj-lt"/>
                  <a:cs typeface="+mn-cs"/>
                </a:rPr>
                <a:t>prefattibilità</a:t>
              </a:r>
              <a:r>
                <a:rPr lang="it-IT" sz="1600" i="1" dirty="0">
                  <a:solidFill>
                    <a:srgbClr val="0033CC"/>
                  </a:solidFill>
                  <a:latin typeface="+mj-lt"/>
                  <a:cs typeface="+mn-cs"/>
                </a:rPr>
                <a:t> ambientale (art.20)</a:t>
              </a:r>
            </a:p>
            <a:p>
              <a:pPr marL="342900" indent="-342900" algn="just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it-IT" sz="1600" u="sng" dirty="0">
                  <a:solidFill>
                    <a:srgbClr val="0033CC"/>
                  </a:solidFill>
                  <a:latin typeface="+mj-lt"/>
                  <a:cs typeface="+mn-cs"/>
                </a:rPr>
                <a:t>Progetto definitivo </a:t>
              </a:r>
              <a:r>
                <a:rPr lang="it-IT" sz="1600" dirty="0">
                  <a:solidFill>
                    <a:srgbClr val="0033CC"/>
                  </a:solidFill>
                  <a:latin typeface="+mj-lt"/>
                  <a:cs typeface="+mn-cs"/>
                </a:rPr>
                <a:t>(artt. 24-32) – </a:t>
              </a:r>
              <a:r>
                <a:rPr lang="it-IT" sz="1600" i="1" dirty="0">
                  <a:solidFill>
                    <a:srgbClr val="0033CC"/>
                  </a:solidFill>
                  <a:latin typeface="+mj-lt"/>
                  <a:cs typeface="+mn-cs"/>
                </a:rPr>
                <a:t>SIA e studio di fattibilità ambientale (art.27)</a:t>
              </a:r>
            </a:p>
            <a:p>
              <a:pPr marL="342900" indent="-342900" algn="just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it-IT" sz="1600" u="sng" dirty="0">
                  <a:solidFill>
                    <a:srgbClr val="0033CC"/>
                  </a:solidFill>
                  <a:latin typeface="+mj-lt"/>
                  <a:cs typeface="+mn-cs"/>
                </a:rPr>
                <a:t>Progetto esecutivo </a:t>
              </a:r>
              <a:r>
                <a:rPr lang="it-IT" sz="1600" dirty="0">
                  <a:solidFill>
                    <a:srgbClr val="0033CC"/>
                  </a:solidFill>
                  <a:latin typeface="+mj-lt"/>
                  <a:cs typeface="+mn-cs"/>
                </a:rPr>
                <a:t>(artt.  33-43) - </a:t>
              </a:r>
            </a:p>
            <a:p>
              <a:pPr marL="342900" indent="-342900" algn="just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it-IT" sz="1600" b="1" dirty="0">
                <a:latin typeface="+mn-lt"/>
                <a:cs typeface="+mn-cs"/>
              </a:endParaRPr>
            </a:p>
            <a:p>
              <a:pPr marL="342900" indent="-342900" algn="just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it-IT" sz="1600" b="1" dirty="0">
                <a:solidFill>
                  <a:srgbClr val="CC0000"/>
                </a:solidFill>
                <a:latin typeface="+mj-lt"/>
                <a:cs typeface="+mn-cs"/>
              </a:endParaRPr>
            </a:p>
            <a:p>
              <a:pPr marL="342900" indent="-342900" algn="just" fontAlgn="auto">
                <a:spcBef>
                  <a:spcPts val="1200"/>
                </a:spcBef>
                <a:spcAft>
                  <a:spcPts val="0"/>
                </a:spcAft>
                <a:defRPr/>
              </a:pPr>
              <a:endParaRPr lang="it-IT" sz="1600" b="1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7144" y="2122223"/>
              <a:ext cx="4932363" cy="107791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b="1" dirty="0">
                  <a:solidFill>
                    <a:srgbClr val="0033CC"/>
                  </a:solidFill>
                  <a:latin typeface="+mn-lt"/>
                  <a:cs typeface="+mn-cs"/>
                </a:rPr>
                <a:t>TITOLO II - </a:t>
              </a:r>
              <a:r>
                <a:rPr lang="it-IT" sz="1600" b="1" u="sng" dirty="0">
                  <a:solidFill>
                    <a:srgbClr val="0033CC"/>
                  </a:solidFill>
                  <a:latin typeface="+mn-lt"/>
                  <a:cs typeface="+mn-cs"/>
                </a:rPr>
                <a:t>PROGETTAZIONE E VERIFICA DEL PROGETTO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rgbClr val="C00000"/>
                  </a:solidFill>
                  <a:latin typeface="+mj-lt"/>
                  <a:cs typeface="+mn-cs"/>
                </a:rPr>
                <a:t>Prevede: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rgbClr val="0033CC"/>
                  </a:solidFill>
                  <a:latin typeface="+mj-lt"/>
                  <a:cs typeface="+mn-cs"/>
                </a:rPr>
                <a:t>la predisposizione dello </a:t>
              </a:r>
              <a:r>
                <a:rPr lang="it-IT" sz="1600" b="1" dirty="0">
                  <a:solidFill>
                    <a:srgbClr val="C00000"/>
                  </a:solidFill>
                  <a:latin typeface="+mj-lt"/>
                  <a:cs typeface="+mn-cs"/>
                </a:rPr>
                <a:t>Studio di Fattibilità (art. 14)</a:t>
              </a:r>
              <a:r>
                <a:rPr lang="it-IT" sz="1600" dirty="0">
                  <a:solidFill>
                    <a:srgbClr val="0033CC"/>
                  </a:solidFill>
                  <a:latin typeface="+mj-lt"/>
                  <a:cs typeface="+mn-cs"/>
                </a:rPr>
                <a:t> in fase di aggiornamento annuale del programma triennale </a:t>
              </a:r>
              <a:endParaRPr lang="it-IT" sz="1600" b="1" dirty="0">
                <a:solidFill>
                  <a:srgbClr val="C00000"/>
                </a:solidFill>
                <a:latin typeface="+mj-lt"/>
                <a:cs typeface="+mn-cs"/>
              </a:endParaRPr>
            </a:p>
          </p:txBody>
        </p:sp>
        <p:sp>
          <p:nvSpPr>
            <p:cNvPr id="2" name="Rettangolo 1"/>
            <p:cNvSpPr/>
            <p:nvPr/>
          </p:nvSpPr>
          <p:spPr>
            <a:xfrm>
              <a:off x="42332" y="3113882"/>
              <a:ext cx="4871774" cy="19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91172" y="3321792"/>
            <a:ext cx="8415761" cy="10080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Il ruolo del </a:t>
            </a:r>
            <a:r>
              <a:rPr lang="it-IT" dirty="0" smtClean="0">
                <a:solidFill>
                  <a:schemeClr val="tx1"/>
                </a:solidFill>
              </a:rPr>
              <a:t>geologo nella progettazione: 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sz="2700" b="1" dirty="0" smtClean="0">
                <a:solidFill>
                  <a:schemeClr val="tx1"/>
                </a:solidFill>
              </a:rPr>
              <a:t>D.P.R</a:t>
            </a:r>
            <a:r>
              <a:rPr lang="it-IT" sz="2700" b="1" dirty="0">
                <a:solidFill>
                  <a:schemeClr val="tx1"/>
                </a:solidFill>
              </a:rPr>
              <a:t>. </a:t>
            </a:r>
            <a:r>
              <a:rPr lang="it-IT" sz="2700" b="1" i="1" dirty="0">
                <a:solidFill>
                  <a:schemeClr val="tx1"/>
                </a:solidFill>
              </a:rPr>
              <a:t>5 ottobre 2010, n. 207 </a:t>
            </a:r>
            <a:r>
              <a:rPr lang="it-IT" sz="2700" b="1" i="1" dirty="0" smtClean="0">
                <a:solidFill>
                  <a:schemeClr val="tx1"/>
                </a:solidFill>
              </a:rPr>
              <a:t>- </a:t>
            </a:r>
            <a:r>
              <a:rPr lang="it-IT" sz="2700" b="1" dirty="0">
                <a:solidFill>
                  <a:schemeClr val="tx1"/>
                </a:solidFill>
              </a:rPr>
              <a:t>Fasi della progettazione</a:t>
            </a:r>
            <a:endParaRPr lang="it-IT" sz="2700" dirty="0">
              <a:solidFill>
                <a:schemeClr val="tx1"/>
              </a:solidFill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539749" y="1737361"/>
            <a:ext cx="8229600" cy="4525962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6400" b="1" dirty="0" smtClean="0"/>
              <a:t>Art. 21. Elaborati grafici del </a:t>
            </a:r>
            <a:r>
              <a:rPr lang="it-IT" sz="6400" b="1" u="sng" dirty="0" smtClean="0"/>
              <a:t>progetto preliminare</a:t>
            </a:r>
            <a:endParaRPr lang="it-IT" u="sng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6400" b="1" dirty="0" smtClean="0">
                <a:solidFill>
                  <a:srgbClr val="C00000"/>
                </a:solidFill>
                <a:latin typeface="+mj-lt"/>
              </a:rPr>
              <a:t>a) per opere e lavori puntuali: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4800" dirty="0" smtClean="0"/>
              <a:t>1) dallo stralcio degli strumenti di pianificazione territoriale e di tutela ambientale e paesaggistica, nonché degli strumenti urbanistici generali ed attuativi vigenti, sui quali sono indicate la localizzazione dell’intervento da realizzare e le eventuali altre localizzazioni esaminate;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4800" dirty="0" smtClean="0"/>
              <a:t>2) dalle planimetrie con le indicazioni delle curve di livello in scala non inferiore a 1:2.000, sulle quali sono riportati separatamente le opere ed i lavori da realizzare e le altre eventuali ipotesi progettuali esaminate;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7200" b="1" dirty="0" smtClean="0">
                <a:solidFill>
                  <a:schemeClr val="tx1"/>
                </a:solidFill>
              </a:rPr>
              <a:t>3) </a:t>
            </a:r>
            <a:r>
              <a:rPr lang="it-IT" sz="5600" b="1" dirty="0" smtClean="0">
                <a:solidFill>
                  <a:schemeClr val="tx1"/>
                </a:solidFill>
              </a:rPr>
              <a:t>dagli elaborati relativi alle indagini e studi preliminari, in scala adeguata alle dimensioni dell’opera in progettazione: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5600" b="1" dirty="0" smtClean="0">
                <a:solidFill>
                  <a:schemeClr val="tx1"/>
                </a:solidFill>
              </a:rPr>
              <a:t>- carta e sezioni geologiche;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5600" b="1" dirty="0" smtClean="0">
                <a:solidFill>
                  <a:schemeClr val="tx1"/>
                </a:solidFill>
              </a:rPr>
              <a:t>- sezioni e profili geotecnici;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4800" dirty="0" smtClean="0"/>
              <a:t>- carta archeologica;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4800" dirty="0" smtClean="0"/>
              <a:t>- planimetria delle interferenze;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4800" dirty="0" smtClean="0"/>
              <a:t>- planimetrie catastali;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4800" dirty="0" smtClean="0"/>
              <a:t>- planimetria </a:t>
            </a:r>
            <a:r>
              <a:rPr lang="it-IT" sz="4800" dirty="0" err="1" smtClean="0"/>
              <a:t>ubicativa</a:t>
            </a:r>
            <a:r>
              <a:rPr lang="it-IT" sz="4800" dirty="0" smtClean="0"/>
              <a:t> dei siti di cava e di deposito;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4800" dirty="0" smtClean="0"/>
              <a:t>4) dagli schemi grafici e sezioni schematiche nel numero, nell’articolazione e nelle scale necessarie a permettere l'individuazione di massima di tutte le caratteristiche spaziali, tipologiche, funzionali e tecnologiche delle opere e dei lavori da realizzare, integrati da tabelle relative ai parametri da rispettare;</a:t>
            </a:r>
          </a:p>
        </p:txBody>
      </p:sp>
    </p:spTree>
    <p:extLst>
      <p:ext uri="{BB962C8B-B14F-4D97-AF65-F5344CB8AC3E}">
        <p14:creationId xmlns:p14="http://schemas.microsoft.com/office/powerpoint/2010/main" val="1606881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64212" y="2624667"/>
            <a:ext cx="8661295" cy="345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Il ruolo del </a:t>
            </a:r>
            <a:r>
              <a:rPr lang="it-IT" dirty="0" smtClean="0">
                <a:solidFill>
                  <a:schemeClr val="tx1"/>
                </a:solidFill>
              </a:rPr>
              <a:t>geologo nella progettazione: 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sz="2700" b="1" dirty="0" smtClean="0">
                <a:solidFill>
                  <a:schemeClr val="tx1"/>
                </a:solidFill>
              </a:rPr>
              <a:t>D.P.R</a:t>
            </a:r>
            <a:r>
              <a:rPr lang="it-IT" sz="2700" b="1" dirty="0">
                <a:solidFill>
                  <a:schemeClr val="tx1"/>
                </a:solidFill>
              </a:rPr>
              <a:t>. </a:t>
            </a:r>
            <a:r>
              <a:rPr lang="it-IT" sz="2700" b="1" i="1" dirty="0">
                <a:solidFill>
                  <a:schemeClr val="tx1"/>
                </a:solidFill>
              </a:rPr>
              <a:t>5 ottobre 2010, n. 207 </a:t>
            </a:r>
            <a:r>
              <a:rPr lang="it-IT" sz="2700" b="1" i="1" dirty="0" smtClean="0">
                <a:solidFill>
                  <a:schemeClr val="tx1"/>
                </a:solidFill>
              </a:rPr>
              <a:t>- </a:t>
            </a:r>
            <a:r>
              <a:rPr lang="it-IT" sz="2700" b="1" dirty="0">
                <a:solidFill>
                  <a:schemeClr val="tx1"/>
                </a:solidFill>
              </a:rPr>
              <a:t>Fasi della progettazione</a:t>
            </a:r>
            <a:endParaRPr lang="it-IT" sz="2700" dirty="0">
              <a:solidFill>
                <a:schemeClr val="tx1"/>
              </a:solidFill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7200" y="1832504"/>
            <a:ext cx="8229600" cy="4525962"/>
          </a:xfrm>
        </p:spPr>
        <p:txBody>
          <a:bodyPr rtlCol="0">
            <a:normAutofit fontScale="3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6400" b="1" dirty="0" smtClean="0"/>
              <a:t>Art. 21. Elaborati grafici del </a:t>
            </a:r>
            <a:r>
              <a:rPr lang="it-IT" sz="6400" b="1" u="sng" dirty="0" smtClean="0"/>
              <a:t>progetto preliminare</a:t>
            </a:r>
            <a:endParaRPr lang="it-IT" u="sng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6000" b="1" dirty="0">
                <a:solidFill>
                  <a:srgbClr val="C00000"/>
                </a:solidFill>
              </a:rPr>
              <a:t>b) per opere e lavori a rete: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5400" dirty="0"/>
              <a:t>…….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4500" dirty="0">
                <a:solidFill>
                  <a:schemeClr val="tx1"/>
                </a:solidFill>
              </a:rPr>
              <a:t>7) dagli elaborati relativi alle indagini e studi preliminari, ed in particolare: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4500" dirty="0">
                <a:solidFill>
                  <a:schemeClr val="tx1"/>
                </a:solidFill>
              </a:rPr>
              <a:t>- carta e sezioni geologiche, geomorfologiche e idrogeologiche in scala non inferiore a 1:10.000/1000;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4500" dirty="0">
                <a:solidFill>
                  <a:schemeClr val="tx1"/>
                </a:solidFill>
              </a:rPr>
              <a:t>- planimetria idraulica in scala non inferiore a 1:10.000;</a:t>
            </a:r>
          </a:p>
          <a:p>
            <a:pPr marL="1588" indent="-1588" algn="just" fontAlgn="auto">
              <a:spcAft>
                <a:spcPts val="0"/>
              </a:spcAft>
              <a:buFontTx/>
              <a:buChar char="-"/>
              <a:defRPr/>
            </a:pPr>
            <a:r>
              <a:rPr lang="it-IT" sz="4500" dirty="0">
                <a:solidFill>
                  <a:schemeClr val="tx1"/>
                </a:solidFill>
              </a:rPr>
              <a:t>sezioni geotecniche con indicazione delle unità stratigrafiche omogenee sotto il profilo fisico-meccanico, delle principali grandezze fisiche e proprietà indice, nonché del regime delle pressioni interstiziali nel volume significativamente interessato dall’opera in scala non inferiore a 1:5.000/500</a:t>
            </a:r>
            <a:r>
              <a:rPr lang="it-IT" sz="4500" dirty="0" smtClean="0">
                <a:solidFill>
                  <a:schemeClr val="tx1"/>
                </a:solidFill>
              </a:rPr>
              <a:t>;</a:t>
            </a:r>
          </a:p>
          <a:p>
            <a:pPr marL="1588" indent="-1588" algn="just" fontAlgn="auto">
              <a:spcAft>
                <a:spcPts val="0"/>
              </a:spcAft>
              <a:buFontTx/>
              <a:buChar char="-"/>
              <a:defRPr/>
            </a:pPr>
            <a:r>
              <a:rPr lang="it-IT" sz="4500" dirty="0" smtClean="0">
                <a:solidFill>
                  <a:schemeClr val="tx1"/>
                </a:solidFill>
              </a:rPr>
              <a:t>……………..</a:t>
            </a:r>
          </a:p>
          <a:p>
            <a:pPr marL="1588" indent="-1588" algn="just" fontAlgn="auto">
              <a:spcAft>
                <a:spcPts val="0"/>
              </a:spcAft>
              <a:buFontTx/>
              <a:buChar char="-"/>
              <a:defRPr/>
            </a:pPr>
            <a:r>
              <a:rPr lang="it-IT" sz="4500" dirty="0">
                <a:solidFill>
                  <a:schemeClr val="tx1"/>
                </a:solidFill>
              </a:rPr>
              <a:t>corografia in scala non inferiore a 1:25.000 con l’ubicazione dei siti di cava e di deposito;</a:t>
            </a:r>
          </a:p>
          <a:p>
            <a:pPr marL="1588" indent="-1588" algn="just" fontAlgn="auto">
              <a:spcAft>
                <a:spcPts val="0"/>
              </a:spcAft>
              <a:buFontTx/>
              <a:buChar char="-"/>
              <a:defRPr/>
            </a:pPr>
            <a:r>
              <a:rPr lang="it-IT" sz="4500" dirty="0" smtClean="0">
                <a:solidFill>
                  <a:schemeClr val="tx1"/>
                </a:solidFill>
              </a:rPr>
              <a:t>- </a:t>
            </a:r>
            <a:r>
              <a:rPr lang="it-IT" sz="4500" dirty="0">
                <a:solidFill>
                  <a:schemeClr val="tx1"/>
                </a:solidFill>
              </a:rPr>
              <a:t>planimetria dei siti di cava e di deposito in scala non inferiore a 1:10.000;</a:t>
            </a:r>
          </a:p>
          <a:p>
            <a:pPr marL="1588" indent="-1588" algn="just" fontAlgn="auto">
              <a:spcAft>
                <a:spcPts val="0"/>
              </a:spcAft>
              <a:buFontTx/>
              <a:buChar char="-"/>
              <a:defRPr/>
            </a:pPr>
            <a:r>
              <a:rPr lang="it-IT" sz="4500" dirty="0" smtClean="0">
                <a:solidFill>
                  <a:schemeClr val="tx1"/>
                </a:solidFill>
              </a:rPr>
              <a:t>- </a:t>
            </a:r>
            <a:r>
              <a:rPr lang="it-IT" sz="4500" dirty="0">
                <a:solidFill>
                  <a:schemeClr val="tx1"/>
                </a:solidFill>
              </a:rPr>
              <a:t>sistemazione tipo aree di deposito</a:t>
            </a:r>
            <a:r>
              <a:rPr lang="it-IT" sz="4500" dirty="0" smtClean="0">
                <a:solidFill>
                  <a:schemeClr val="tx1"/>
                </a:solidFill>
              </a:rPr>
              <a:t>;</a:t>
            </a:r>
          </a:p>
          <a:p>
            <a:pPr marL="1588" indent="-1588" algn="just" fontAlgn="auto">
              <a:spcAft>
                <a:spcPts val="0"/>
              </a:spcAft>
              <a:buFontTx/>
              <a:buChar char="-"/>
              <a:defRPr/>
            </a:pPr>
            <a:r>
              <a:rPr lang="it-IT" sz="4500" dirty="0" smtClean="0">
                <a:solidFill>
                  <a:schemeClr val="tx1"/>
                </a:solidFill>
              </a:rPr>
              <a:t>………….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1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 cosa parliamo?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La gerarchia della fonti della normativa </a:t>
            </a:r>
            <a:r>
              <a:rPr lang="it-IT" dirty="0" smtClean="0"/>
              <a:t>italiana 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Il ruolo del geologo nella progettazione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Contenuti della relazione geologica e geotecnica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922866" y="2112202"/>
            <a:ext cx="65108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hlinkClick r:id="rId2"/>
              </a:rPr>
              <a:t>http://download.acca.it/BibLus-net/ApprofondimentiTecnici/Speciale_BibLus-net_OrdinamentoGiuridico_2014.pdf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700031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41352" y="2108199"/>
            <a:ext cx="8661295" cy="40301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Il ruolo del </a:t>
            </a:r>
            <a:r>
              <a:rPr lang="it-IT" dirty="0" smtClean="0">
                <a:solidFill>
                  <a:schemeClr val="tx1"/>
                </a:solidFill>
              </a:rPr>
              <a:t>geologo nella progettazione: 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sz="2700" b="1" dirty="0" smtClean="0">
                <a:solidFill>
                  <a:schemeClr val="tx1"/>
                </a:solidFill>
              </a:rPr>
              <a:t>D.P.R</a:t>
            </a:r>
            <a:r>
              <a:rPr lang="it-IT" sz="2700" b="1" dirty="0">
                <a:solidFill>
                  <a:schemeClr val="tx1"/>
                </a:solidFill>
              </a:rPr>
              <a:t>. </a:t>
            </a:r>
            <a:r>
              <a:rPr lang="it-IT" sz="2700" b="1" i="1" dirty="0">
                <a:solidFill>
                  <a:schemeClr val="tx1"/>
                </a:solidFill>
              </a:rPr>
              <a:t>5 ottobre 2010, n. 207 </a:t>
            </a:r>
            <a:r>
              <a:rPr lang="it-IT" sz="2700" b="1" i="1" dirty="0" smtClean="0">
                <a:solidFill>
                  <a:schemeClr val="tx1"/>
                </a:solidFill>
              </a:rPr>
              <a:t>- </a:t>
            </a:r>
            <a:r>
              <a:rPr lang="it-IT" sz="2700" b="1" dirty="0">
                <a:solidFill>
                  <a:schemeClr val="tx1"/>
                </a:solidFill>
              </a:rPr>
              <a:t>Fasi della progettazione</a:t>
            </a:r>
            <a:endParaRPr lang="it-IT" sz="2700" dirty="0">
              <a:solidFill>
                <a:schemeClr val="tx1"/>
              </a:solidFill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7200" y="1832504"/>
            <a:ext cx="8229600" cy="3095096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6400" b="1" dirty="0" smtClean="0"/>
              <a:t>Art. 26. Relazioni tecniche e specialistiche del </a:t>
            </a:r>
            <a:r>
              <a:rPr lang="it-IT" sz="6400" b="1" u="sng" dirty="0" smtClean="0"/>
              <a:t>progetto definitivo</a:t>
            </a:r>
            <a:endParaRPr lang="it-IT" u="sng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5400" dirty="0" smtClean="0"/>
              <a:t>…….</a:t>
            </a:r>
            <a:endParaRPr lang="it-IT" sz="5400" dirty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5600" dirty="0">
                <a:solidFill>
                  <a:schemeClr val="tx1"/>
                </a:solidFill>
              </a:rPr>
              <a:t>a) relazione geologica: comprende, sulla base di specifiche indagini geologiche, la identificazione delle formazioni presenti nel sito, lo studio dei tipi litologici, della struttura e dei caratteri fisici del sottosuolo, definisce il modello geologico del sottosuolo, illustra e caratterizza gli aspetti stratigrafici, strutturali, idrogeologici, geomorfologici, nonché il conseguente livello di pericolosità geologica;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5600" dirty="0" smtClean="0">
                <a:solidFill>
                  <a:schemeClr val="tx1"/>
                </a:solidFill>
              </a:rPr>
              <a:t>b</a:t>
            </a:r>
            <a:r>
              <a:rPr lang="it-IT" sz="5600" dirty="0">
                <a:solidFill>
                  <a:schemeClr val="tx1"/>
                </a:solidFill>
              </a:rPr>
              <a:t>) relazioni idrologica e idraulica: riguardano lo studio delle acque meteoriche, superficiali e sotterranee. Illustra inoltre i calcoli preliminari relativi al dimensionamento dei manufatti idraulici. Gli studi devono indicare le fonti dalle quali provengono gli elementi elaborati ed i procedimenti usati nella elaborazione per dedurre le grandezze di interesse</a:t>
            </a:r>
            <a:r>
              <a:rPr lang="it-IT" sz="5600" dirty="0" smtClean="0">
                <a:solidFill>
                  <a:schemeClr val="tx1"/>
                </a:solidFill>
              </a:rPr>
              <a:t>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5600" dirty="0" smtClean="0">
                <a:solidFill>
                  <a:schemeClr val="tx1"/>
                </a:solidFill>
              </a:rPr>
              <a:t>…………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5600" dirty="0">
                <a:solidFill>
                  <a:schemeClr val="tx1"/>
                </a:solidFill>
              </a:rPr>
              <a:t>d) relazione geotecnica: definisce, alla luce di specifiche indagini, scelte in funzione del tipo di opera e delle modalità costruttive, il modello geotecnico del volume del terreno influenzato, direttamente o indirettamente, dalla costruzione del manufatto e che a sua volta influenzerà il comportamento del manufatto stesso. Illustra inoltre i procedimenti impiegati per le verifiche geotecniche, per tutti gli stati limite previsti dalla normativa tecnica vigente, che si riferiscono al rapporto del manufatto con il terreno, e i relativi della risposta sismica locale, la relazione geotecnica deve comprendere l’illustrazione delle indagini effettuate a tal fine, dei procedimenti adottati e dei risultati ottenuti; </a:t>
            </a:r>
            <a:endParaRPr lang="it-IT" sz="5600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5600" dirty="0" smtClean="0">
                <a:solidFill>
                  <a:schemeClr val="tx1"/>
                </a:solidFill>
              </a:rPr>
              <a:t>i</a:t>
            </a:r>
            <a:r>
              <a:rPr lang="it-IT" sz="5600" dirty="0">
                <a:solidFill>
                  <a:schemeClr val="tx1"/>
                </a:solidFill>
              </a:rPr>
              <a:t>) relazione sulla gestione delle materie: descrizione dei fabbisogni di materiali da approvvigionare da cava, al netto dei volumi reimpiegati, e degli esuberi di materiali di scarto, provenienti dagli scavi; individuazione delle cave per approvvigionamento delle materie e delle aree di deposito per lo smaltimento delle terre di scarto; descrizione delle soluzioni di sistemazione finali proposte</a:t>
            </a:r>
            <a:r>
              <a:rPr lang="it-IT" sz="5600" dirty="0" smtClean="0">
                <a:solidFill>
                  <a:schemeClr val="tx1"/>
                </a:solidFill>
              </a:rPr>
              <a:t>;</a:t>
            </a:r>
            <a:endParaRPr lang="it-IT" sz="5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47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64212" y="2184399"/>
            <a:ext cx="8661295" cy="39454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Il ruolo del </a:t>
            </a:r>
            <a:r>
              <a:rPr lang="it-IT" dirty="0" smtClean="0">
                <a:solidFill>
                  <a:schemeClr val="tx1"/>
                </a:solidFill>
              </a:rPr>
              <a:t>geologo nella progettazione: 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sz="2700" b="1" dirty="0" smtClean="0">
                <a:solidFill>
                  <a:schemeClr val="tx1"/>
                </a:solidFill>
              </a:rPr>
              <a:t>D.P.R</a:t>
            </a:r>
            <a:r>
              <a:rPr lang="it-IT" sz="2700" b="1" dirty="0">
                <a:solidFill>
                  <a:schemeClr val="tx1"/>
                </a:solidFill>
              </a:rPr>
              <a:t>. </a:t>
            </a:r>
            <a:r>
              <a:rPr lang="it-IT" sz="2700" b="1" i="1" dirty="0">
                <a:solidFill>
                  <a:schemeClr val="tx1"/>
                </a:solidFill>
              </a:rPr>
              <a:t>5 ottobre 2010, n. 207 </a:t>
            </a:r>
            <a:r>
              <a:rPr lang="it-IT" sz="2700" b="1" i="1" dirty="0" smtClean="0">
                <a:solidFill>
                  <a:schemeClr val="tx1"/>
                </a:solidFill>
              </a:rPr>
              <a:t>- </a:t>
            </a:r>
            <a:r>
              <a:rPr lang="it-IT" sz="2700" b="1" dirty="0">
                <a:solidFill>
                  <a:schemeClr val="tx1"/>
                </a:solidFill>
              </a:rPr>
              <a:t>Fasi della progettazione</a:t>
            </a:r>
            <a:endParaRPr lang="it-IT" sz="2700" dirty="0">
              <a:solidFill>
                <a:schemeClr val="tx1"/>
              </a:solidFill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7200" y="1832504"/>
            <a:ext cx="8229600" cy="4525962"/>
          </a:xfrm>
        </p:spPr>
        <p:txBody>
          <a:bodyPr rtlCol="0"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6400" b="1" dirty="0"/>
              <a:t>Art. 27. Studio di impatto ambientale e studio di fattibilità </a:t>
            </a:r>
            <a:r>
              <a:rPr lang="it-IT" sz="5400" dirty="0" smtClean="0"/>
              <a:t>…….</a:t>
            </a:r>
            <a:endParaRPr lang="it-IT" sz="5400" dirty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4500" dirty="0">
                <a:solidFill>
                  <a:schemeClr val="tx1"/>
                </a:solidFill>
              </a:rPr>
              <a:t>1. Lo studio di impatto ambientale, ove previsto dalla normativa vigente, è redatto secondo le norme tecniche che disciplinano la materia ed è predisposto </a:t>
            </a:r>
            <a:r>
              <a:rPr lang="it-IT" sz="4500" b="1" i="1" dirty="0">
                <a:solidFill>
                  <a:schemeClr val="tx1"/>
                </a:solidFill>
              </a:rPr>
              <a:t>contestualmente al progetto definitivo </a:t>
            </a:r>
            <a:r>
              <a:rPr lang="it-IT" sz="4500" dirty="0">
                <a:solidFill>
                  <a:schemeClr val="tx1"/>
                </a:solidFill>
              </a:rPr>
              <a:t>sulla base dei risultati della fase di selezione preliminare dello studio di impatto ambientale, nonché dei dati e delle informazioni raccolte nell'ambito del progetto stesso anche con riferimento alle cave e alle discariche.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4500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4500" dirty="0">
                <a:solidFill>
                  <a:schemeClr val="tx1"/>
                </a:solidFill>
              </a:rPr>
              <a:t>2. Lo studio di fattibilità ambientale, tenendo conto delle elaborazioni a base del progetto definitivo, approfondisce e verifica le analisi sviluppate nella fase di redazione del progetto preliminare, ed analizza e determina le misure atte a ridurre o compensare gli effetti dell’intervento sull’ambiente e sulla salute, ed a riqualificare e migliorare la qualità ambientale e paesaggistica del contesto territoriale avuto riguardo agli esiti delle indagini tecniche, alle caratteristiche dell'ambiente interessato dall’intervento in fase di cantiere e di esercizio, alla natura delle attività e lavorazioni necessarie all’esecuzione dell’intervento, e all'esistenza di vincoli sulle aree interessate. Esso contiene tutte le informazioni necessarie al rilascio delle prescritte autorizzazioni e approvazioni in materia ambientale.</a:t>
            </a:r>
            <a:endParaRPr lang="it-IT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22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71078" y="2346959"/>
            <a:ext cx="8661295" cy="18118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Il ruolo del </a:t>
            </a:r>
            <a:r>
              <a:rPr lang="it-IT" dirty="0" smtClean="0">
                <a:solidFill>
                  <a:schemeClr val="tx1"/>
                </a:solidFill>
              </a:rPr>
              <a:t>geologo nella progettazione: 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sz="2700" b="1" dirty="0" smtClean="0">
                <a:solidFill>
                  <a:schemeClr val="tx1"/>
                </a:solidFill>
              </a:rPr>
              <a:t>D.P.R</a:t>
            </a:r>
            <a:r>
              <a:rPr lang="it-IT" sz="2700" b="1" dirty="0">
                <a:solidFill>
                  <a:schemeClr val="tx1"/>
                </a:solidFill>
              </a:rPr>
              <a:t>. </a:t>
            </a:r>
            <a:r>
              <a:rPr lang="it-IT" sz="2700" b="1" i="1" dirty="0">
                <a:solidFill>
                  <a:schemeClr val="tx1"/>
                </a:solidFill>
              </a:rPr>
              <a:t>5 ottobre 2010, n. 207 </a:t>
            </a:r>
            <a:r>
              <a:rPr lang="it-IT" sz="2700" b="1" i="1" dirty="0" smtClean="0">
                <a:solidFill>
                  <a:schemeClr val="tx1"/>
                </a:solidFill>
              </a:rPr>
              <a:t>- </a:t>
            </a:r>
            <a:r>
              <a:rPr lang="it-IT" sz="2700" b="1" dirty="0">
                <a:solidFill>
                  <a:schemeClr val="tx1"/>
                </a:solidFill>
              </a:rPr>
              <a:t>Fasi della progettazione</a:t>
            </a:r>
            <a:endParaRPr lang="it-IT" sz="2700" dirty="0">
              <a:solidFill>
                <a:schemeClr val="tx1"/>
              </a:solidFill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7200" y="2417233"/>
            <a:ext cx="8229600" cy="303953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600" dirty="0" smtClean="0"/>
              <a:t>a</a:t>
            </a:r>
            <a:r>
              <a:rPr lang="it-IT" sz="2600" dirty="0"/>
              <a:t>) dagli elaborati che sviluppano nelle scale ammesse o prescritte, tutti gli elaborati grafici del progetto definitivo;</a:t>
            </a:r>
            <a:endParaRPr lang="it-IT" sz="26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01133" y="1857494"/>
            <a:ext cx="6282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/>
              <a:t>Art. 36. Elaborati grafici del </a:t>
            </a:r>
            <a:r>
              <a:rPr lang="it-IT" b="1" u="sng" dirty="0"/>
              <a:t>progetto esecutivo</a:t>
            </a:r>
          </a:p>
        </p:txBody>
      </p:sp>
    </p:spTree>
    <p:extLst>
      <p:ext uri="{BB962C8B-B14F-4D97-AF65-F5344CB8AC3E}">
        <p14:creationId xmlns:p14="http://schemas.microsoft.com/office/powerpoint/2010/main" val="909329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Valutazione ambientale strategica</a:t>
            </a:r>
            <a:endParaRPr lang="it-IT" dirty="0"/>
          </a:p>
        </p:txBody>
      </p:sp>
      <p:pic>
        <p:nvPicPr>
          <p:cNvPr id="1026" name="Picture 2" descr="Diagramma flusso VAS PdG_maggio 201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" b="4222"/>
          <a:stretch>
            <a:fillRect/>
          </a:stretch>
        </p:blipFill>
        <p:spPr bwMode="auto">
          <a:xfrm>
            <a:off x="86726" y="1405466"/>
            <a:ext cx="314965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iagramma flusso VAS PdG_maggio 2010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" b="72108"/>
          <a:stretch/>
        </p:blipFill>
        <p:spPr bwMode="auto">
          <a:xfrm>
            <a:off x="3033127" y="2028614"/>
            <a:ext cx="6644816" cy="28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0" y="1340379"/>
            <a:ext cx="2842627" cy="13764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85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Valutazione ambientale strategica</a:t>
            </a:r>
            <a:endParaRPr lang="it-IT" dirty="0"/>
          </a:p>
        </p:txBody>
      </p:sp>
      <p:pic>
        <p:nvPicPr>
          <p:cNvPr id="1026" name="Picture 2" descr="Diagramma flusso VAS PdG_maggio 201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" b="4222"/>
          <a:stretch>
            <a:fillRect/>
          </a:stretch>
        </p:blipFill>
        <p:spPr bwMode="auto">
          <a:xfrm>
            <a:off x="86726" y="1405466"/>
            <a:ext cx="314965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iagramma flusso VAS PdG_maggio 2010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" t="27373" r="-1911" b="46714"/>
          <a:stretch/>
        </p:blipFill>
        <p:spPr bwMode="auto">
          <a:xfrm>
            <a:off x="3033127" y="2028614"/>
            <a:ext cx="6644816" cy="287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08646" y="2692611"/>
            <a:ext cx="2842627" cy="13764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302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Valutazione ambientale strategica</a:t>
            </a:r>
            <a:endParaRPr lang="it-IT" dirty="0"/>
          </a:p>
        </p:txBody>
      </p:sp>
      <p:pic>
        <p:nvPicPr>
          <p:cNvPr id="1026" name="Picture 2" descr="Diagramma flusso VAS PdG_maggio 201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" b="4222"/>
          <a:stretch>
            <a:fillRect/>
          </a:stretch>
        </p:blipFill>
        <p:spPr bwMode="auto">
          <a:xfrm>
            <a:off x="86726" y="1405466"/>
            <a:ext cx="314965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iagramma flusso VAS PdG_maggio 2010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t="52645" r="-3823" b="22435"/>
          <a:stretch/>
        </p:blipFill>
        <p:spPr bwMode="auto">
          <a:xfrm>
            <a:off x="3033127" y="2028614"/>
            <a:ext cx="6644816" cy="276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40240" y="4022513"/>
            <a:ext cx="2842627" cy="13267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1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Valutazione ambientale strategica</a:t>
            </a:r>
            <a:endParaRPr lang="it-IT" dirty="0"/>
          </a:p>
        </p:txBody>
      </p:sp>
      <p:pic>
        <p:nvPicPr>
          <p:cNvPr id="1026" name="Picture 2" descr="Diagramma flusso VAS PdG_maggio 201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" b="4222"/>
          <a:stretch>
            <a:fillRect/>
          </a:stretch>
        </p:blipFill>
        <p:spPr bwMode="auto">
          <a:xfrm>
            <a:off x="86726" y="1405466"/>
            <a:ext cx="314965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iagramma flusso VAS PdG_maggio 2010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77245" r="-4626" b="-2165"/>
          <a:stretch/>
        </p:blipFill>
        <p:spPr bwMode="auto">
          <a:xfrm>
            <a:off x="3132187" y="2569634"/>
            <a:ext cx="6644816" cy="276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89560" y="5333153"/>
            <a:ext cx="2842627" cy="9681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9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Valutazione di impatto ambientale</a:t>
            </a:r>
            <a:endParaRPr lang="it-IT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39178" y="1770499"/>
            <a:ext cx="7065643" cy="4022725"/>
          </a:xfrm>
          <a:noFill/>
        </p:spPr>
      </p:pic>
      <p:sp>
        <p:nvSpPr>
          <p:cNvPr id="5" name="CasellaDiTesto 4"/>
          <p:cNvSpPr txBox="1"/>
          <p:nvPr/>
        </p:nvSpPr>
        <p:spPr>
          <a:xfrm>
            <a:off x="2455333" y="5793224"/>
            <a:ext cx="392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Ultimo aggiornamento </a:t>
            </a:r>
            <a:r>
              <a:rPr lang="it-IT" dirty="0" err="1" smtClean="0"/>
              <a:t>DLgs</a:t>
            </a:r>
            <a:r>
              <a:rPr lang="it-IT" dirty="0" smtClean="0"/>
              <a:t> 104/2017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59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Valutazione di impatto ambientale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3261"/>
            <a:ext cx="3370263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19475" y="1737361"/>
            <a:ext cx="5451475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0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Valutazione di impatto ambientale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283" y="1804486"/>
            <a:ext cx="6355453" cy="45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gerarchia della normativa italiana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D507676A-D021-4929-A198-E62285982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127"/>
          <a:stretch/>
        </p:blipFill>
        <p:spPr>
          <a:xfrm>
            <a:off x="931272" y="4666749"/>
            <a:ext cx="7019080" cy="857482"/>
          </a:xfrm>
          <a:prstGeom prst="rect">
            <a:avLst/>
          </a:prstGeom>
        </p:spPr>
      </p:pic>
      <p:pic>
        <p:nvPicPr>
          <p:cNvPr id="1026" name="Picture 2" descr="schermata-2016-11-08-alle-17-53-38">
            <a:extLst>
              <a:ext uri="{FF2B5EF4-FFF2-40B4-BE49-F238E27FC236}">
                <a16:creationId xmlns:a16="http://schemas.microsoft.com/office/drawing/2014/main" xmlns="" id="{35FBD285-812C-4B81-A49B-315233E20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6699"/>
            <a:ext cx="9144000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87866" y="5976035"/>
            <a:ext cx="50461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 smtClean="0"/>
              <a:t>Immagine da: https</a:t>
            </a:r>
            <a:r>
              <a:rPr lang="it-IT" sz="1050" dirty="0"/>
              <a:t>://marcelloalterio.wordpress.com/lezione-4-le-fonti-del-diritto/</a:t>
            </a:r>
          </a:p>
        </p:txBody>
      </p:sp>
    </p:spTree>
    <p:extLst>
      <p:ext uri="{BB962C8B-B14F-4D97-AF65-F5344CB8AC3E}">
        <p14:creationId xmlns:p14="http://schemas.microsoft.com/office/powerpoint/2010/main" val="117241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453" y="1775467"/>
            <a:ext cx="4326673" cy="4539095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822959" y="-136563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La Valutazione di </a:t>
            </a:r>
            <a:r>
              <a:rPr lang="it-IT" dirty="0"/>
              <a:t>I</a:t>
            </a:r>
            <a:r>
              <a:rPr lang="it-IT" dirty="0" smtClean="0"/>
              <a:t>mpatto Ambientale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45326" y="6400801"/>
            <a:ext cx="7928517" cy="375034"/>
          </a:xfrm>
          <a:prstGeom prst="rect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Nexteco</a:t>
            </a:r>
            <a:r>
              <a:rPr lang="it-IT" dirty="0" smtClean="0"/>
              <a:t>, 2019, </a:t>
            </a:r>
            <a:r>
              <a:rPr lang="it-IT" sz="1200" dirty="0">
                <a:solidFill>
                  <a:schemeClr val="bg1"/>
                </a:solidFill>
                <a:hlinkClick r:id="rId3"/>
              </a:rPr>
              <a:t>https://www.nexteco.it/hubfs/PDF/C1-Valutazione%20di%20impatto%20ambientale.pdf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68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822959" y="19797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La Valutazione di </a:t>
            </a:r>
            <a:r>
              <a:rPr lang="it-IT" dirty="0"/>
              <a:t>I</a:t>
            </a:r>
            <a:r>
              <a:rPr lang="it-IT" dirty="0" smtClean="0"/>
              <a:t>mpatto Ambientale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366" y="1797473"/>
            <a:ext cx="6266986" cy="445331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45326" y="6400801"/>
            <a:ext cx="7928517" cy="375034"/>
          </a:xfrm>
          <a:prstGeom prst="rect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Nexteco</a:t>
            </a:r>
            <a:r>
              <a:rPr lang="it-IT" dirty="0" smtClean="0"/>
              <a:t>, 2019, </a:t>
            </a:r>
            <a:r>
              <a:rPr lang="it-IT" sz="1200" dirty="0">
                <a:solidFill>
                  <a:schemeClr val="bg1"/>
                </a:solidFill>
                <a:hlinkClick r:id="rId3"/>
              </a:rPr>
              <a:t>https://www.nexteco.it/hubfs/PDF/C1-Valutazione%20di%20impatto%20ambientale.pdf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04332" y="5999356"/>
            <a:ext cx="546409" cy="251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3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822959" y="19797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La Valutazione di </a:t>
            </a:r>
            <a:r>
              <a:rPr lang="it-IT" dirty="0"/>
              <a:t>I</a:t>
            </a:r>
            <a:r>
              <a:rPr lang="it-IT" dirty="0" smtClean="0"/>
              <a:t>mpatto Ambientale:  un esempio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45326" y="6400801"/>
            <a:ext cx="7928517" cy="375034"/>
          </a:xfrm>
          <a:prstGeom prst="rect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Nexteco</a:t>
            </a:r>
            <a:r>
              <a:rPr lang="it-IT" dirty="0" smtClean="0"/>
              <a:t>, 2019, </a:t>
            </a:r>
            <a:r>
              <a:rPr lang="it-IT" sz="1200" dirty="0">
                <a:solidFill>
                  <a:schemeClr val="bg1"/>
                </a:solidFill>
                <a:hlinkClick r:id="rId2"/>
              </a:rPr>
              <a:t>https://www.nexteco.it/hubfs/PDF/C1-Valutazione%20di%20impatto%20ambientale.pdf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04332" y="5999356"/>
            <a:ext cx="546409" cy="251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8644"/>
            <a:ext cx="4725636" cy="205882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4666" y="19228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Il progetto </a:t>
            </a:r>
            <a:r>
              <a:rPr lang="it-IT" dirty="0" smtClean="0"/>
              <a:t>comprende </a:t>
            </a:r>
            <a:r>
              <a:rPr lang="it-IT" dirty="0"/>
              <a:t>la realizzazione delle</a:t>
            </a:r>
          </a:p>
          <a:p>
            <a:r>
              <a:rPr lang="it-IT" dirty="0"/>
              <a:t>seguenti opere: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533" y="2569176"/>
            <a:ext cx="4291570" cy="256410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725636" y="18478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In prima </a:t>
            </a:r>
            <a:r>
              <a:rPr lang="it-IT" dirty="0"/>
              <a:t>analisi possono essere individuati i seguenti effetti:</a:t>
            </a:r>
          </a:p>
        </p:txBody>
      </p:sp>
    </p:spTree>
    <p:extLst>
      <p:ext uri="{BB962C8B-B14F-4D97-AF65-F5344CB8AC3E}">
        <p14:creationId xmlns:p14="http://schemas.microsoft.com/office/powerpoint/2010/main" val="38324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822959" y="19797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La Valutazione di </a:t>
            </a:r>
            <a:r>
              <a:rPr lang="it-IT" dirty="0"/>
              <a:t>I</a:t>
            </a:r>
            <a:r>
              <a:rPr lang="it-IT" dirty="0" smtClean="0"/>
              <a:t>mpatto Ambientale:  Matrici di Impatto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45326" y="6400801"/>
            <a:ext cx="7928517" cy="375034"/>
          </a:xfrm>
          <a:prstGeom prst="rect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Esempio di Matrice di Leopold, 1971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04332" y="5999356"/>
            <a:ext cx="546409" cy="251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 descr="http://web.unife.it/utenti/remigio.rossi/didattica/ecoappl/Image9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445" y="1890259"/>
            <a:ext cx="4053821" cy="4269014"/>
          </a:xfrm>
          <a:noFill/>
        </p:spPr>
      </p:pic>
      <p:sp>
        <p:nvSpPr>
          <p:cNvPr id="11" name="Rettangolo 4"/>
          <p:cNvSpPr>
            <a:spLocks noChangeArrowheads="1"/>
          </p:cNvSpPr>
          <p:nvPr/>
        </p:nvSpPr>
        <p:spPr bwMode="auto">
          <a:xfrm>
            <a:off x="4792133" y="1890259"/>
            <a:ext cx="402995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latin typeface="Calibri" pitchFamily="34" charset="0"/>
              </a:rPr>
              <a:t>Riporta </a:t>
            </a:r>
            <a:r>
              <a:rPr lang="it-IT" sz="1600" dirty="0">
                <a:latin typeface="Calibri" pitchFamily="34" charset="0"/>
              </a:rPr>
              <a:t>in colonna una lista di 100 azioni di progetto previste (suddivise in 11 </a:t>
            </a:r>
            <a:r>
              <a:rPr lang="it-IT" sz="1600" dirty="0" smtClean="0">
                <a:latin typeface="Calibri" pitchFamily="34" charset="0"/>
              </a:rPr>
              <a:t>categorie riguardanti </a:t>
            </a:r>
            <a:r>
              <a:rPr lang="it-IT" sz="1600" dirty="0">
                <a:latin typeface="Calibri" pitchFamily="34" charset="0"/>
              </a:rPr>
              <a:t>la fase di costruzione e di esercizio) e in riga 88 componenti ambientali su cui agiscono le azioni stesse. </a:t>
            </a:r>
          </a:p>
          <a:p>
            <a:pPr algn="just"/>
            <a:r>
              <a:rPr lang="it-IT" sz="1600" dirty="0">
                <a:latin typeface="Calibri" pitchFamily="34" charset="0"/>
              </a:rPr>
              <a:t>Nelle celle d’intersezione si riportano due numeri: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600" dirty="0">
                <a:latin typeface="Calibri" pitchFamily="34" charset="0"/>
              </a:rPr>
              <a:t>L’importanza assoluta della data azione sulla data componente (in una scala da +10, molto positivo, a –10, molto negativo)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600" dirty="0">
                <a:latin typeface="Calibri" pitchFamily="34" charset="0"/>
              </a:rPr>
              <a:t>La rilevanza relativa al contesto dell’impatto (in una scala da 10, molto rilevante, a 1, irrilevante). </a:t>
            </a:r>
          </a:p>
          <a:p>
            <a:pPr algn="just"/>
            <a:r>
              <a:rPr lang="it-IT" sz="1600" dirty="0">
                <a:latin typeface="Calibri" pitchFamily="34" charset="0"/>
              </a:rPr>
              <a:t>La sommatoria  orizzontale e verticale di tali valutazioni singole permette di giungere ad una valutazione globale.</a:t>
            </a:r>
          </a:p>
        </p:txBody>
      </p:sp>
    </p:spTree>
    <p:extLst>
      <p:ext uri="{BB962C8B-B14F-4D97-AF65-F5344CB8AC3E}">
        <p14:creationId xmlns:p14="http://schemas.microsoft.com/office/powerpoint/2010/main" val="16744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822959" y="19797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La Valutazione di </a:t>
            </a:r>
            <a:r>
              <a:rPr lang="it-IT" dirty="0"/>
              <a:t>I</a:t>
            </a:r>
            <a:r>
              <a:rPr lang="it-IT" dirty="0" smtClean="0"/>
              <a:t>mpatto Ambientale:  Matrici di Impatto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45326" y="6400801"/>
            <a:ext cx="7928517" cy="375034"/>
          </a:xfrm>
          <a:prstGeom prst="rect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latin typeface="Calibri" pitchFamily="34" charset="0"/>
              </a:rPr>
              <a:t>Prof. P.P. Manca </a:t>
            </a:r>
            <a:r>
              <a:rPr lang="it-IT" i="1" dirty="0" smtClean="0">
                <a:latin typeface="Calibri" pitchFamily="34" charset="0"/>
              </a:rPr>
              <a:t>DICAAR: </a:t>
            </a:r>
            <a:r>
              <a:rPr lang="it-IT" i="1" dirty="0">
                <a:latin typeface="Calibri" pitchFamily="34" charset="0"/>
              </a:rPr>
              <a:t>gentile concessione</a:t>
            </a:r>
            <a:endParaRPr lang="it-IT" i="1" dirty="0">
              <a:latin typeface="Calibri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04332" y="5999356"/>
            <a:ext cx="546409" cy="251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4" descr="sIL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5932" y="1798744"/>
            <a:ext cx="6703296" cy="45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821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Valutazione di impatto ambientale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704850" y="1696246"/>
            <a:ext cx="7780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2"/>
              </a:rPr>
              <a:t>http://www.bosettiegatti.eu/info/norme/statali/2006_0152_allegati.htm#P_2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r="900"/>
          <a:stretch/>
        </p:blipFill>
        <p:spPr>
          <a:xfrm>
            <a:off x="848050" y="2143637"/>
            <a:ext cx="7426155" cy="365704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22960" y="5800679"/>
            <a:ext cx="3077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4"/>
              </a:rPr>
              <a:t>https://va.minambiente.it/it-IT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72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Valutazione di impatto ambientale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822960" y="1985695"/>
            <a:ext cx="7780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2"/>
              </a:rPr>
              <a:t>http://www.bosettiegatti.eu/info/norme/statali/2006_0152_allegati.htm#P_2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678180" y="5399455"/>
            <a:ext cx="603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hlinkClick r:id="rId3"/>
            </a:endParaRPr>
          </a:p>
          <a:p>
            <a:r>
              <a:rPr lang="it-IT" dirty="0" smtClean="0">
                <a:hlinkClick r:id="rId3"/>
              </a:rPr>
              <a:t>https</a:t>
            </a:r>
            <a:r>
              <a:rPr lang="it-IT" dirty="0">
                <a:hlinkClick r:id="rId3"/>
              </a:rPr>
              <a:t>://portal.sardegnasira.it/impatto-ambientale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" y="2430398"/>
            <a:ext cx="6797040" cy="31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>
                <a:solidFill>
                  <a:schemeClr val="tx1"/>
                </a:solidFill>
              </a:rPr>
              <a:t>D.M. 17.01.2018 (NTC) – </a:t>
            </a:r>
            <a:r>
              <a:rPr lang="it-IT" sz="3600" dirty="0" err="1">
                <a:solidFill>
                  <a:schemeClr val="tx1"/>
                </a:solidFill>
              </a:rPr>
              <a:t>Eurocodici</a:t>
            </a:r>
            <a:r>
              <a:rPr lang="it-IT" sz="3600" dirty="0">
                <a:solidFill>
                  <a:schemeClr val="tx1"/>
                </a:solidFill>
              </a:rPr>
              <a:t> EN7</a:t>
            </a:r>
            <a:br>
              <a:rPr lang="it-IT" sz="3600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>CIRCOLARE 21 gennaio 2019, n. 7 C.S.LL.PP.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933" y="1845734"/>
            <a:ext cx="7714827" cy="4023360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1400" dirty="0"/>
              <a:t>definiscono i principi per il progetto, l’esecuzione ed il collaudo di tutti i tipi di costruzione rispetto alle prestazioni richieste in termini di sicurezza, regolare utilizzo e durabilità.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1400" dirty="0" smtClean="0"/>
              <a:t>i </a:t>
            </a:r>
            <a:r>
              <a:rPr lang="it-IT" sz="1400" dirty="0"/>
              <a:t>Cap. 6 e 7 costituiscono una revisione completa ed aggiornata del </a:t>
            </a:r>
            <a:r>
              <a:rPr lang="it-IT" sz="1400" b="1" i="1" dirty="0"/>
              <a:t>DM 11.3.1988</a:t>
            </a:r>
            <a:r>
              <a:rPr lang="it-IT" sz="1400" dirty="0"/>
              <a:t>, </a:t>
            </a:r>
            <a:r>
              <a:rPr lang="it-IT" sz="1400" dirty="0" smtClean="0"/>
              <a:t>ormai superato dall’eliminazione del §2,7 (NTC 2008) che prevedeva un approccio semplificato (</a:t>
            </a:r>
            <a:r>
              <a:rPr lang="it-IT" sz="1400" dirty="0" smtClean="0">
                <a:solidFill>
                  <a:srgbClr val="C00000"/>
                </a:solidFill>
              </a:rPr>
              <a:t>da</a:t>
            </a:r>
            <a:r>
              <a:rPr lang="it-IT" sz="1400" b="1" i="1" dirty="0" smtClean="0">
                <a:solidFill>
                  <a:srgbClr val="C00000"/>
                </a:solidFill>
              </a:rPr>
              <a:t> </a:t>
            </a:r>
            <a:r>
              <a:rPr lang="it-IT" sz="1400" b="1" i="1" dirty="0">
                <a:solidFill>
                  <a:srgbClr val="C00000"/>
                </a:solidFill>
              </a:rPr>
              <a:t>tensioni ammissibili </a:t>
            </a:r>
            <a:r>
              <a:rPr lang="it-IT" sz="1400" dirty="0">
                <a:solidFill>
                  <a:srgbClr val="C00000"/>
                </a:solidFill>
              </a:rPr>
              <a:t>a</a:t>
            </a:r>
            <a:r>
              <a:rPr lang="it-IT" sz="1400" b="1" i="1" dirty="0">
                <a:solidFill>
                  <a:srgbClr val="C00000"/>
                </a:solidFill>
              </a:rPr>
              <a:t> modello prestazionale</a:t>
            </a:r>
            <a:r>
              <a:rPr lang="it-IT" sz="1400" dirty="0"/>
              <a:t>)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1400" dirty="0" smtClean="0"/>
              <a:t>fissano </a:t>
            </a:r>
            <a:r>
              <a:rPr lang="it-IT" sz="1400" dirty="0"/>
              <a:t>i criteri per la </a:t>
            </a:r>
            <a:r>
              <a:rPr lang="it-IT" sz="1400" b="1" i="1" dirty="0">
                <a:solidFill>
                  <a:srgbClr val="C00000"/>
                </a:solidFill>
              </a:rPr>
              <a:t>modellazione geologica e geotecnica </a:t>
            </a:r>
            <a:r>
              <a:rPr lang="it-IT" sz="1400" dirty="0"/>
              <a:t>del terreno di fondazione da riportare in 2 relazioni separate – </a:t>
            </a:r>
            <a:r>
              <a:rPr lang="it-IT" sz="1400" b="1" i="1" dirty="0">
                <a:solidFill>
                  <a:srgbClr val="C00000"/>
                </a:solidFill>
              </a:rPr>
              <a:t>relazione geologica di esclusiva competenza del geologo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1400" dirty="0" smtClean="0"/>
              <a:t>introducono </a:t>
            </a:r>
            <a:r>
              <a:rPr lang="it-IT" sz="1400" dirty="0"/>
              <a:t>il metodo di progettazione basato su criteri semiprobabilistici agli </a:t>
            </a:r>
            <a:r>
              <a:rPr lang="it-IT" sz="1400" b="1" i="1" dirty="0">
                <a:solidFill>
                  <a:srgbClr val="C00000"/>
                </a:solidFill>
              </a:rPr>
              <a:t>stati limite</a:t>
            </a:r>
            <a:r>
              <a:rPr lang="it-IT" sz="1400" dirty="0"/>
              <a:t>, che prevedono l’impiego di coefficienti parziali di sicurezza nel confronto tra la resistenza dell’insieme materiali-strutture e l’effetto delle azioni (</a:t>
            </a:r>
            <a:r>
              <a:rPr lang="it-IT" sz="1400" i="1" dirty="0"/>
              <a:t>Appendice nazionale</a:t>
            </a:r>
            <a:r>
              <a:rPr lang="it-IT" sz="1400" dirty="0"/>
              <a:t>). </a:t>
            </a:r>
            <a:r>
              <a:rPr lang="it-IT" sz="1400" b="1" i="1" dirty="0">
                <a:solidFill>
                  <a:srgbClr val="C00000"/>
                </a:solidFill>
              </a:rPr>
              <a:t>Stato limite è la condizione superata la quale l’opera non soddisfa più le esigenze per le quali è stata progettata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400" b="1" dirty="0"/>
              <a:t>SLU </a:t>
            </a:r>
            <a:r>
              <a:rPr lang="it-IT" sz="1400" dirty="0"/>
              <a:t>associato al valore estremo della capacità portante o ad altre forme di cedimento strutturale che possono mettere in pericolo la sicurezza delle persone</a:t>
            </a:r>
            <a:r>
              <a:rPr lang="it-IT" sz="1400" b="1" dirty="0"/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400" b="1" dirty="0"/>
              <a:t>SLE </a:t>
            </a:r>
            <a:r>
              <a:rPr lang="it-IT" sz="1400" dirty="0"/>
              <a:t>associato a stati oltre i quali non risultano più soddisfatti i requisiti di esercizio previsti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1400" dirty="0" smtClean="0"/>
              <a:t>definiscono </a:t>
            </a:r>
            <a:r>
              <a:rPr lang="it-IT" sz="1400" dirty="0"/>
              <a:t>il concetto di pericolosità sismica, espresso in termini di accelerazione orizzontale massima attesa, attraverso lo studio della risposta sismica locale. Questo richiede la definizione della categoria di sottosuolo da attribuire a un determinato sito, a partire dalla determinazione della velocità di propagazione delle onde di taglio entro una profondità di riferimento di 30 metri (V</a:t>
            </a:r>
            <a:r>
              <a:rPr lang="it-IT" sz="1400" baseline="-25000" dirty="0"/>
              <a:t>s,30</a:t>
            </a:r>
            <a:r>
              <a:rPr lang="it-IT" sz="1400" dirty="0"/>
              <a:t>).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5884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700" y="1808315"/>
            <a:ext cx="5187300" cy="162068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1450757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chemeClr val="tx1"/>
                </a:solidFill>
              </a:rPr>
              <a:t>D.M. 17.01.2018 (NTC) – </a:t>
            </a:r>
            <a:r>
              <a:rPr lang="it-IT" sz="3600" dirty="0" err="1">
                <a:solidFill>
                  <a:schemeClr val="tx1"/>
                </a:solidFill>
              </a:rPr>
              <a:t>Eurocodici</a:t>
            </a:r>
            <a:r>
              <a:rPr lang="it-IT" sz="3600" dirty="0">
                <a:solidFill>
                  <a:schemeClr val="tx1"/>
                </a:solidFill>
              </a:rPr>
              <a:t> EN7</a:t>
            </a:r>
            <a:br>
              <a:rPr lang="it-IT" sz="3600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>CIRCOLARE 21 gennaio 2019, n. 7 C.S.LL.PP.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6766" y="1417320"/>
            <a:ext cx="8390467" cy="4023360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t-IT" sz="1800" b="1" i="1" u="sng" dirty="0" smtClean="0">
                <a:solidFill>
                  <a:prstClr val="black"/>
                </a:solidFill>
              </a:rPr>
              <a:t>CAP</a:t>
            </a:r>
            <a:r>
              <a:rPr lang="it-IT" sz="1800" b="1" i="1" u="sng" dirty="0">
                <a:solidFill>
                  <a:prstClr val="black"/>
                </a:solidFill>
              </a:rPr>
              <a:t>. 6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t-IT" sz="1400" dirty="0">
                <a:solidFill>
                  <a:prstClr val="black"/>
                </a:solidFill>
              </a:rPr>
              <a:t>Riguarda: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t-IT" sz="1400" dirty="0">
                <a:solidFill>
                  <a:srgbClr val="C00000"/>
                </a:solidFill>
              </a:rPr>
              <a:t>il progetto e la realizzazione: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it-IT" sz="1400" dirty="0">
                <a:solidFill>
                  <a:prstClr val="black"/>
                </a:solidFill>
              </a:rPr>
              <a:t>delle opere di fondazione;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it-IT" sz="1400" dirty="0">
                <a:solidFill>
                  <a:prstClr val="black"/>
                </a:solidFill>
              </a:rPr>
              <a:t>delle opere di sostegno;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it-IT" sz="1400" dirty="0">
                <a:solidFill>
                  <a:prstClr val="black"/>
                </a:solidFill>
              </a:rPr>
              <a:t>delle opere in sotterraneo;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it-IT" sz="1400" dirty="0">
                <a:solidFill>
                  <a:prstClr val="black"/>
                </a:solidFill>
              </a:rPr>
              <a:t>delle opere e manufatti di materiali sciolti naturali;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it-IT" sz="1400" dirty="0">
                <a:solidFill>
                  <a:prstClr val="black"/>
                </a:solidFill>
              </a:rPr>
              <a:t>dei fronti di scavo;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it-IT" sz="1400" dirty="0">
                <a:solidFill>
                  <a:prstClr val="black"/>
                </a:solidFill>
              </a:rPr>
              <a:t>del miglioramento e rinforzo dei terreni e degli ammassi rocciosi;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it-IT" sz="1400" dirty="0">
                <a:solidFill>
                  <a:prstClr val="black"/>
                </a:solidFill>
              </a:rPr>
              <a:t>del consolidamento dei terreni interessanti opere esistenti;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it-IT" sz="1400" dirty="0">
                <a:solidFill>
                  <a:prstClr val="black"/>
                </a:solidFill>
              </a:rPr>
              <a:t>di discariche controllate di rifiuti e depositi di inerti;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t-IT" sz="1400" dirty="0">
                <a:solidFill>
                  <a:srgbClr val="C00000"/>
                </a:solidFill>
              </a:rPr>
              <a:t>la valutazione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it-IT" sz="1400" dirty="0">
                <a:solidFill>
                  <a:prstClr val="black"/>
                </a:solidFill>
              </a:rPr>
              <a:t>della sicurezza dei pendii;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t-IT" sz="1400" dirty="0">
                <a:solidFill>
                  <a:srgbClr val="C00000"/>
                </a:solidFill>
              </a:rPr>
              <a:t>la fattibilità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it-IT" sz="1400" dirty="0">
                <a:solidFill>
                  <a:prstClr val="black"/>
                </a:solidFill>
              </a:rPr>
              <a:t>di opere che hanno riflessi su grandi aree (</a:t>
            </a:r>
            <a:r>
              <a:rPr lang="it-IT" sz="1400" i="1" dirty="0">
                <a:solidFill>
                  <a:prstClr val="black"/>
                </a:solidFill>
              </a:rPr>
              <a:t>comprendenti</a:t>
            </a:r>
            <a:r>
              <a:rPr lang="it-IT" sz="1400" dirty="0">
                <a:solidFill>
                  <a:prstClr val="black"/>
                </a:solidFill>
              </a:rPr>
              <a:t>: nuovi insediamenti urbani civili o industriali; ristrutturazione di insediamenti esistenti, reti idriche e fognarie urbane e reti di </a:t>
            </a:r>
            <a:r>
              <a:rPr lang="it-IT" sz="1400" dirty="0" err="1">
                <a:solidFill>
                  <a:prstClr val="black"/>
                </a:solidFill>
              </a:rPr>
              <a:t>sottoservizi</a:t>
            </a:r>
            <a:r>
              <a:rPr lang="it-IT" sz="1400" dirty="0">
                <a:solidFill>
                  <a:prstClr val="black"/>
                </a:solidFill>
              </a:rPr>
              <a:t> di qualsiasi tipo; strade, ferrovie ed idrovie; opere marittime e difese costiere; aeroporti; bacini idrici artificiali e sistemi di derivazione da corsi d’acqua; sistemi di impianti per l’estrazione di liquidi o gas dal sottosuolo; bonifiche e sistemazione del territorio; attività estrattive di materiali da costruzione).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1400" b="1" i="1" u="sng" dirty="0"/>
          </a:p>
        </p:txBody>
      </p:sp>
    </p:spTree>
    <p:extLst>
      <p:ext uri="{BB962C8B-B14F-4D97-AF65-F5344CB8AC3E}">
        <p14:creationId xmlns:p14="http://schemas.microsoft.com/office/powerpoint/2010/main" val="1843633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1450757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chemeClr val="tx1"/>
                </a:solidFill>
              </a:rPr>
              <a:t>D.M. 17.01.2018 (NTC) – </a:t>
            </a:r>
            <a:r>
              <a:rPr lang="it-IT" sz="3600" dirty="0" err="1">
                <a:solidFill>
                  <a:schemeClr val="tx1"/>
                </a:solidFill>
              </a:rPr>
              <a:t>Eurocodici</a:t>
            </a:r>
            <a:r>
              <a:rPr lang="it-IT" sz="3600" dirty="0">
                <a:solidFill>
                  <a:schemeClr val="tx1"/>
                </a:solidFill>
              </a:rPr>
              <a:t> EN7</a:t>
            </a:r>
            <a:br>
              <a:rPr lang="it-IT" sz="3600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>CIRCOLARE 21 gennaio 2019, n. 7 C.S.LL.PP.</a:t>
            </a:r>
          </a:p>
        </p:txBody>
      </p:sp>
      <p:sp>
        <p:nvSpPr>
          <p:cNvPr id="5" name="Segnaposto contenuto 4"/>
          <p:cNvSpPr txBox="1">
            <a:spLocks/>
          </p:cNvSpPr>
          <p:nvPr/>
        </p:nvSpPr>
        <p:spPr>
          <a:xfrm>
            <a:off x="457200" y="1777998"/>
            <a:ext cx="8229600" cy="453650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i="1" dirty="0" smtClean="0">
                <a:solidFill>
                  <a:schemeClr val="tx1"/>
                </a:solidFill>
              </a:rPr>
              <a:t>Le </a:t>
            </a:r>
            <a:r>
              <a:rPr lang="it-IT" b="1" i="1" dirty="0" smtClean="0">
                <a:solidFill>
                  <a:srgbClr val="C00000"/>
                </a:solidFill>
              </a:rPr>
              <a:t>scelte progettuali </a:t>
            </a:r>
            <a:r>
              <a:rPr lang="it-IT" i="1" dirty="0" smtClean="0">
                <a:solidFill>
                  <a:schemeClr val="tx1"/>
                </a:solidFill>
              </a:rPr>
              <a:t>devono tener conto delle prestazioni attese delle opere, dei caratteri geologici del sito e delle condizioni ambientali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  <a:defRPr/>
            </a:pPr>
            <a:endParaRPr lang="it-IT" i="1" dirty="0" smtClean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i="1" dirty="0" smtClean="0">
                <a:solidFill>
                  <a:schemeClr val="tx1"/>
                </a:solidFill>
              </a:rPr>
              <a:t>La </a:t>
            </a:r>
            <a:r>
              <a:rPr lang="it-IT" b="1" i="1" dirty="0" smtClean="0">
                <a:solidFill>
                  <a:srgbClr val="C00000"/>
                </a:solidFill>
              </a:rPr>
              <a:t>caratterizzazione e la modellazione geologica del sito </a:t>
            </a:r>
            <a:r>
              <a:rPr lang="it-IT" i="1" dirty="0" smtClean="0">
                <a:solidFill>
                  <a:schemeClr val="tx1"/>
                </a:solidFill>
              </a:rPr>
              <a:t>consiste nella ricostruzione dei caratteri litologici, stratigrafici, strutturali, idrogeologici, geomorfologici e, più in generale, di pericolosità geologica </a:t>
            </a:r>
            <a:r>
              <a:rPr lang="it-IT" i="1" u="sng" dirty="0" smtClean="0">
                <a:solidFill>
                  <a:schemeClr val="tx1"/>
                </a:solidFill>
              </a:rPr>
              <a:t>del territorio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it-IT" dirty="0" smtClean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i="1" dirty="0" smtClean="0">
                <a:solidFill>
                  <a:schemeClr val="tx1"/>
                </a:solidFill>
              </a:rPr>
              <a:t>le </a:t>
            </a:r>
            <a:r>
              <a:rPr lang="it-IT" b="1" i="1" dirty="0" smtClean="0">
                <a:solidFill>
                  <a:srgbClr val="C00000"/>
                </a:solidFill>
              </a:rPr>
              <a:t>indagini e gli studi devono caratterizzare la zona di interesse </a:t>
            </a:r>
            <a:r>
              <a:rPr lang="it-IT" i="1" dirty="0" smtClean="0">
                <a:solidFill>
                  <a:schemeClr val="tx1"/>
                </a:solidFill>
              </a:rPr>
              <a:t>in termini di pericolosità geologica intrinseca, per processi geodinamici interni (sismicità, vulcanismo,...) ed esterni (stabilità dei pendii, erosione, subsidenza,…) e devono consentire di individuare gli eventuali limiti imposti al progetto di insiemi di manufatti e interventi (ad esempio: modifiche del regime delle acque superficiali e sotterranee, subsidenza per emungimento di fluido dal sottosuolo…).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975360" y="4390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mtClean="0"/>
              <a:t>La gerarchia della normativa italiana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75360" y="1889761"/>
            <a:ext cx="7332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 vari provvedimenti si pongono in rapporto fra di loro e, talvolta, entrano in conflitto. Nel caso di conflitti, per stabilire quale norma prevalga sull’altra si seguono i seguenti criteri: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975360" y="2973400"/>
            <a:ext cx="260282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dirty="0" smtClean="0"/>
              <a:t>Criterio gerarchico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dirty="0" smtClean="0"/>
              <a:t>Criterio cronologico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dirty="0" smtClean="0"/>
              <a:t>Criterio </a:t>
            </a:r>
            <a:r>
              <a:rPr lang="it-IT" dirty="0"/>
              <a:t>di </a:t>
            </a:r>
            <a:r>
              <a:rPr lang="it-IT" dirty="0" smtClean="0"/>
              <a:t>specialità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dirty="0" smtClean="0"/>
              <a:t>Criterio </a:t>
            </a:r>
            <a:r>
              <a:rPr lang="it-IT" dirty="0"/>
              <a:t>di competenza</a:t>
            </a:r>
          </a:p>
        </p:txBody>
      </p:sp>
    </p:spTree>
    <p:extLst>
      <p:ext uri="{BB962C8B-B14F-4D97-AF65-F5344CB8AC3E}">
        <p14:creationId xmlns:p14="http://schemas.microsoft.com/office/powerpoint/2010/main" val="3303028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600" dirty="0">
                <a:solidFill>
                  <a:schemeClr val="tx1"/>
                </a:solidFill>
              </a:rPr>
              <a:t>Il modello geologico di riferimento (MGR) strumento indispensabile per la </a:t>
            </a:r>
            <a:r>
              <a:rPr lang="it-IT" sz="3600" dirty="0" smtClean="0">
                <a:solidFill>
                  <a:schemeClr val="tx1"/>
                </a:solidFill>
              </a:rPr>
              <a:t>costruzione </a:t>
            </a:r>
            <a:r>
              <a:rPr lang="it-IT" sz="3600" dirty="0">
                <a:solidFill>
                  <a:schemeClr val="tx1"/>
                </a:solidFill>
              </a:rPr>
              <a:t>del  Modello geotecnico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478" t="12531" r="5048" b="2536"/>
          <a:stretch>
            <a:fillRect/>
          </a:stretch>
        </p:blipFill>
        <p:spPr bwMode="auto">
          <a:xfrm>
            <a:off x="1479765" y="1737361"/>
            <a:ext cx="5937035" cy="4526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59267" y="6412379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err="1" smtClean="0"/>
              <a:t>Giarratana</a:t>
            </a:r>
            <a:r>
              <a:rPr lang="it-IT" sz="1000" dirty="0" smtClean="0"/>
              <a:t> V, </a:t>
            </a:r>
            <a:r>
              <a:rPr lang="it-IT" sz="1000" dirty="0" err="1" smtClean="0"/>
              <a:t>Griffini</a:t>
            </a:r>
            <a:r>
              <a:rPr lang="it-IT" sz="1000" dirty="0" smtClean="0"/>
              <a:t> L. (2011) Il modello geologico di riferimento a servizio dei progetti delle infrastrutture viarie Strade &amp; Autostrade, 3, 190, 193. </a:t>
            </a:r>
            <a:r>
              <a:rPr lang="it-IT" sz="1000" dirty="0" smtClean="0">
                <a:hlinkClick r:id="rId3"/>
              </a:rPr>
              <a:t>http://www.acaiacs.it/</a:t>
            </a:r>
            <a:r>
              <a:rPr lang="it-IT" sz="1000" dirty="0" err="1" smtClean="0">
                <a:hlinkClick r:id="rId3"/>
              </a:rPr>
              <a:t>files</a:t>
            </a:r>
            <a:r>
              <a:rPr lang="it-IT" sz="1000" dirty="0" smtClean="0">
                <a:hlinkClick r:id="rId3"/>
              </a:rPr>
              <a:t>/Strade%20e%20autostrade%20-%20Modello%20geologico%20di%20riferimento%20-%202011.pdf</a:t>
            </a:r>
            <a:endParaRPr lang="it-IT" sz="1000" dirty="0" smtClean="0"/>
          </a:p>
          <a:p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584393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600" dirty="0">
                <a:solidFill>
                  <a:schemeClr val="tx1"/>
                </a:solidFill>
              </a:rPr>
              <a:t>Il modello geologico di riferimento (MGR) strumento indispensabile per la </a:t>
            </a:r>
            <a:r>
              <a:rPr lang="it-IT" sz="3600" dirty="0" smtClean="0">
                <a:solidFill>
                  <a:schemeClr val="tx1"/>
                </a:solidFill>
              </a:rPr>
              <a:t>costruzione </a:t>
            </a:r>
            <a:r>
              <a:rPr lang="it-IT" sz="3600" dirty="0">
                <a:solidFill>
                  <a:schemeClr val="tx1"/>
                </a:solidFill>
              </a:rPr>
              <a:t>del  Modello geotecnico</a:t>
            </a:r>
          </a:p>
        </p:txBody>
      </p:sp>
      <p:sp>
        <p:nvSpPr>
          <p:cNvPr id="5" name="Rettangolo 4"/>
          <p:cNvSpPr/>
          <p:nvPr/>
        </p:nvSpPr>
        <p:spPr>
          <a:xfrm>
            <a:off x="59267" y="6412379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hlinkClick r:id="rId2"/>
              </a:rPr>
              <a:t>http://www.cngeologi.it/wp-content/uploads/2016/01/Raccomandazioni-per-redazione-Relazione-Geologica.pdf</a:t>
            </a:r>
            <a:endParaRPr lang="it-IT" sz="1000" dirty="0"/>
          </a:p>
          <a:p>
            <a:endParaRPr lang="it-IT" sz="1000" dirty="0"/>
          </a:p>
        </p:txBody>
      </p:sp>
      <p:sp>
        <p:nvSpPr>
          <p:cNvPr id="3" name="Rettangolo 2"/>
          <p:cNvSpPr/>
          <p:nvPr/>
        </p:nvSpPr>
        <p:spPr>
          <a:xfrm>
            <a:off x="414867" y="1674213"/>
            <a:ext cx="808566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dirty="0"/>
              <a:t>Il modello geologico di riferimento è la ricostruzione concettuale della storia evolutiva dell’area di studio, dal momento della messa in posto delle formazioni geologiche </a:t>
            </a:r>
            <a:r>
              <a:rPr lang="it-IT" dirty="0" smtClean="0"/>
              <a:t>fino al momento dello studio. </a:t>
            </a: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it-IT" dirty="0" smtClean="0"/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dirty="0" smtClean="0"/>
              <a:t>Esso consente di comprendere l’evoluzione del territorio fisico attraverso la descrizione delle </a:t>
            </a:r>
            <a:r>
              <a:rPr lang="it-IT" dirty="0"/>
              <a:t>peculiarità genetiche dei diversi terreni presenti, delle dinamiche di messa in posto dei diversi termini litologici, dei rapporti di giustapposizione reciproca, delle vicende tettoniche subite e dell’azione dei diversi agenti morfogenetici e </a:t>
            </a:r>
            <a:r>
              <a:rPr lang="it-IT" dirty="0" err="1"/>
              <a:t>morfodinamici</a:t>
            </a:r>
            <a:r>
              <a:rPr lang="it-IT" dirty="0"/>
              <a:t>. </a:t>
            </a:r>
            <a:endParaRPr lang="it-IT" dirty="0" smtClean="0"/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it-IT" dirty="0" smtClean="0"/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dirty="0" smtClean="0"/>
              <a:t>Il </a:t>
            </a:r>
            <a:r>
              <a:rPr lang="it-IT" dirty="0"/>
              <a:t>modello geologico deve </a:t>
            </a:r>
            <a:r>
              <a:rPr lang="it-IT" dirty="0" smtClean="0"/>
              <a:t>consentire la definizione degli elementi di criticità che possono </a:t>
            </a:r>
            <a:r>
              <a:rPr lang="it-IT" dirty="0"/>
              <a:t>manifestarsi in relazione con le caratteristiche delle </a:t>
            </a:r>
            <a:r>
              <a:rPr lang="it-IT" dirty="0" smtClean="0"/>
              <a:t>opere di progetto.</a:t>
            </a: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it-IT" dirty="0" smtClean="0"/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dirty="0" smtClean="0"/>
              <a:t>Completa il modello la definizione dei </a:t>
            </a:r>
            <a:r>
              <a:rPr lang="it-IT" dirty="0"/>
              <a:t>livelli di pericolosità naturale presenti nell’area di intervento: sismica, da frana/valanga, da esondazione, </a:t>
            </a:r>
            <a:r>
              <a:rPr lang="it-IT" dirty="0" smtClean="0"/>
              <a:t>vulcanica, da emissione di gas/fluidi dal sottosuolo, da </a:t>
            </a:r>
            <a:r>
              <a:rPr lang="it-IT" dirty="0" err="1" smtClean="0"/>
              <a:t>sinkhole</a:t>
            </a:r>
            <a:r>
              <a:rPr lang="it-IT" dirty="0" smtClean="0"/>
              <a:t>/cedimento </a:t>
            </a:r>
            <a:r>
              <a:rPr lang="it-IT" dirty="0"/>
              <a:t>e </a:t>
            </a:r>
            <a:r>
              <a:rPr lang="it-IT" dirty="0" smtClean="0"/>
              <a:t>subsidenza (</a:t>
            </a:r>
            <a:r>
              <a:rPr lang="it-IT" i="1" dirty="0" smtClean="0"/>
              <a:t>elenco non esaustivo</a:t>
            </a:r>
            <a:r>
              <a:rPr lang="it-IT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3937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Relazione geologica:</a:t>
            </a:r>
            <a:br>
              <a:rPr lang="it-IT" dirty="0" smtClean="0"/>
            </a:br>
            <a:r>
              <a:rPr lang="it-IT" sz="2700" dirty="0" smtClean="0"/>
              <a:t>RACCOMANDAZIONI</a:t>
            </a:r>
            <a:r>
              <a:rPr lang="it-IT" sz="1800" i="1" dirty="0" smtClean="0"/>
              <a:t> per la redazione della Relazione Geologica</a:t>
            </a:r>
            <a:endParaRPr lang="it-IT" sz="18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0400" y="1649439"/>
            <a:ext cx="8229600" cy="49577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it-IT" sz="1800" b="1" i="1" dirty="0" smtClean="0">
                <a:solidFill>
                  <a:srgbClr val="C00000"/>
                </a:solidFill>
              </a:rPr>
              <a:t>INDICE DELLA RELAZIONE GEOLOGICA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700" b="1" dirty="0" smtClean="0"/>
              <a:t>PREMESSA SULL’OPERA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700" b="1" dirty="0" smtClean="0"/>
              <a:t>QUADRO NORMATIVO DI RIFERIMENTO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700" b="1" dirty="0" smtClean="0"/>
              <a:t>VINCOLISTICA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700" b="1" dirty="0" smtClean="0"/>
              <a:t>INQUADRAMENTO GEOLOGICO, GEOMORFOLOGICO ED IDROGEOLOGICO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700" b="1" dirty="0" smtClean="0"/>
              <a:t>INDAGINI GEOLOGICHE, GEOTECNICHE E SISMICHE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700" b="1" dirty="0" smtClean="0"/>
              <a:t>CARATTERIZZAZIONE E MODELLAZIONE GEOLOGICA DEL SITO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700" b="1" dirty="0" smtClean="0"/>
              <a:t>MODELLAZIONE </a:t>
            </a:r>
            <a:r>
              <a:rPr lang="it-IT" sz="1700" b="1" dirty="0"/>
              <a:t>SISMO-STRATIGRAFICA E VALUTAZIONE DEGLI EFFETTI SISMICI DI </a:t>
            </a:r>
            <a:r>
              <a:rPr lang="it-IT" sz="1700" b="1" dirty="0" smtClean="0"/>
              <a:t>SITO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700" b="1" dirty="0" smtClean="0"/>
              <a:t>CARATTERIZZAZIONE </a:t>
            </a:r>
            <a:r>
              <a:rPr lang="it-IT" sz="1700" b="1" dirty="0"/>
              <a:t>E MODELLAZIONE GEOLOGICO-TECNICA DEL </a:t>
            </a:r>
            <a:r>
              <a:rPr lang="it-IT" sz="1700" b="1" dirty="0" smtClean="0"/>
              <a:t>SOTTOSUOLO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700" b="1" dirty="0"/>
              <a:t>ANALISI DELLA PERICOLOSITA’ </a:t>
            </a:r>
            <a:r>
              <a:rPr lang="it-IT" sz="1700" b="1" dirty="0" smtClean="0"/>
              <a:t>GEOLOGICA CON </a:t>
            </a:r>
            <a:r>
              <a:rPr lang="it-IT" sz="1700" b="1" dirty="0"/>
              <a:t>RIFERIMENTO AL PROGETTO E PRESCRIZIONI GEOLOGICHE DI INDIRIZZO</a:t>
            </a:r>
            <a:endParaRPr lang="it-IT" sz="1700" b="1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700" b="1" dirty="0" smtClean="0"/>
              <a:t>CONCLUSIONI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b="1" dirty="0" smtClean="0"/>
          </a:p>
        </p:txBody>
      </p:sp>
      <p:sp>
        <p:nvSpPr>
          <p:cNvPr id="4" name="Rettangolo 3"/>
          <p:cNvSpPr/>
          <p:nvPr/>
        </p:nvSpPr>
        <p:spPr>
          <a:xfrm>
            <a:off x="101600" y="6453313"/>
            <a:ext cx="863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hlinkClick r:id="rId2"/>
              </a:rPr>
              <a:t>http://www.cngeologi.it/wp-content/uploads/2016/01/Raccomandazioni-per-redazione-Relazione-Geologica.pdf</a:t>
            </a:r>
            <a:endParaRPr lang="it-IT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gerarchia della normativa italiana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9938" y="1845733"/>
            <a:ext cx="8262451" cy="427034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sz="2900" b="1" i="1" dirty="0"/>
              <a:t>La riforma costituzionale del 2001 ha introdotto una ripartizione delle competenze tra stato e regioni che accresce notevolmente i poteri delle regioni. Il nuovo testo dell’articolo 117 costituzionale distingue infatti tre forme diverse di competenza legislativa:</a:t>
            </a:r>
          </a:p>
          <a:p>
            <a:pPr algn="just"/>
            <a:r>
              <a:rPr lang="it-IT" sz="2900" dirty="0"/>
              <a:t>§ </a:t>
            </a:r>
            <a:r>
              <a:rPr lang="it-IT" sz="2900" b="1" dirty="0"/>
              <a:t>Le materie di competenza esclusiva dello Stato:</a:t>
            </a:r>
            <a:r>
              <a:rPr lang="it-IT" sz="2900" dirty="0"/>
              <a:t> politica estera e rapporti internazionali, immigrazione, difesa e sicurezza dello stato, norme generali sull’istruzione, previdenza sociale, dogane, protezione dei confini nazionali, tutela dell’ambiente e dei beni culturali, tutela del risparmio.</a:t>
            </a:r>
          </a:p>
          <a:p>
            <a:pPr algn="just"/>
            <a:r>
              <a:rPr lang="it-IT" sz="2900" dirty="0"/>
              <a:t>§ </a:t>
            </a:r>
            <a:r>
              <a:rPr lang="it-IT" sz="2900" b="1" dirty="0"/>
              <a:t>Le materie di competenza concorrente fra stato e regione</a:t>
            </a:r>
            <a:r>
              <a:rPr lang="it-IT" sz="2900" dirty="0"/>
              <a:t>: commercio con l’estero, tutela e sicurezza del lavoro, ricerca scientifica e tecnologica, tutela della salute, porti, aeroporti e reti di trasporto e navigazione, distribuzione dell’energia.</a:t>
            </a:r>
          </a:p>
          <a:p>
            <a:pPr algn="just"/>
            <a:r>
              <a:rPr lang="it-IT" sz="2900" dirty="0"/>
              <a:t>§ </a:t>
            </a:r>
            <a:r>
              <a:rPr lang="it-IT" sz="2900" b="1" dirty="0"/>
              <a:t>Le materie di competenza esclusiva delle regioni sono tutte le altre</a:t>
            </a:r>
            <a:r>
              <a:rPr lang="it-IT" sz="2900" dirty="0"/>
              <a:t>.</a:t>
            </a:r>
          </a:p>
          <a:p>
            <a:pPr algn="just"/>
            <a:r>
              <a:rPr lang="it-IT" sz="2900" dirty="0"/>
              <a:t>Le leggi regionali sono approvate dal consiglio regionale e promulgate dal presidente della regione.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pic>
        <p:nvPicPr>
          <p:cNvPr id="4" name="Picture 2" descr="schermata-2016-11-08-alle-17-53-38">
            <a:extLst>
              <a:ext uri="{FF2B5EF4-FFF2-40B4-BE49-F238E27FC236}">
                <a16:creationId xmlns:a16="http://schemas.microsoft.com/office/drawing/2014/main" xmlns="" id="{6FEDBA20-E81B-462F-B807-79B5231D6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r="21557" b="77511"/>
          <a:stretch/>
        </p:blipFill>
        <p:spPr bwMode="auto">
          <a:xfrm>
            <a:off x="0" y="5839106"/>
            <a:ext cx="4632230" cy="101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3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E2441F4-4019-4F2D-9C7F-1C1D06939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95" y="2455161"/>
            <a:ext cx="4015105" cy="2600960"/>
          </a:xfrm>
        </p:spPr>
        <p:txBody>
          <a:bodyPr>
            <a:normAutofit/>
          </a:bodyPr>
          <a:lstStyle/>
          <a:p>
            <a:r>
              <a:rPr lang="it-IT" b="1" dirty="0"/>
              <a:t>La normativa comunitaria è di ordine gerarchico superiore alle leggi ordinarie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Per realizzare gli obiettivi stabiliti nei trattati, l'UE adotta diversi tipi di atti legislativi. Alcuni sono vincolanti, altri no. Alcuni si applicano in tutti i paesi dell'UE, altri solo in alcuni di essi.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4" name="Picture 2" descr="schermata-2016-11-08-alle-17-53-38">
            <a:extLst>
              <a:ext uri="{FF2B5EF4-FFF2-40B4-BE49-F238E27FC236}">
                <a16:creationId xmlns:a16="http://schemas.microsoft.com/office/drawing/2014/main" xmlns="" id="{75CB5EE0-0FAC-47C8-98E3-C44341139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0" t="22609" r="10598" b="56121"/>
          <a:stretch/>
        </p:blipFill>
        <p:spPr bwMode="auto">
          <a:xfrm>
            <a:off x="0" y="5894321"/>
            <a:ext cx="6335096" cy="9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0BEA0111-FA39-4A5F-9D06-4B031B23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pPr algn="ctr"/>
            <a:r>
              <a:rPr lang="it-IT" dirty="0"/>
              <a:t>La gerarchia della normativa italiana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xmlns="" id="{E194120A-F196-434D-B057-57B1C4531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815429"/>
              </p:ext>
            </p:extLst>
          </p:nvPr>
        </p:nvGraphicFramePr>
        <p:xfrm>
          <a:off x="3924300" y="1955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29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642" y="48497"/>
            <a:ext cx="7543800" cy="1450757"/>
          </a:xfrm>
        </p:spPr>
        <p:txBody>
          <a:bodyPr/>
          <a:lstStyle/>
          <a:p>
            <a:pPr algn="ctr"/>
            <a:r>
              <a:rPr lang="it-IT" dirty="0"/>
              <a:t>La gerarchia della normativa italiana</a:t>
            </a:r>
          </a:p>
        </p:txBody>
      </p:sp>
      <p:pic>
        <p:nvPicPr>
          <p:cNvPr id="16" name="Picture 2" descr="schermata-2016-11-08-alle-17-53-38">
            <a:extLst>
              <a:ext uri="{FF2B5EF4-FFF2-40B4-BE49-F238E27FC236}">
                <a16:creationId xmlns:a16="http://schemas.microsoft.com/office/drawing/2014/main" xmlns="" id="{4247213A-851C-4C1B-89A3-2EB4E978D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43903" r="13888" b="25824"/>
          <a:stretch/>
        </p:blipFill>
        <p:spPr bwMode="auto">
          <a:xfrm>
            <a:off x="0" y="5486400"/>
            <a:ext cx="70548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AA6A9239-145E-4F39-820B-E6EB0D258D3B}"/>
              </a:ext>
            </a:extLst>
          </p:cNvPr>
          <p:cNvSpPr/>
          <p:nvPr/>
        </p:nvSpPr>
        <p:spPr>
          <a:xfrm>
            <a:off x="184150" y="1823135"/>
            <a:ext cx="871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383838"/>
                </a:solidFill>
                <a:latin typeface="Alegreya"/>
              </a:rPr>
              <a:t>Le Leggi ordinarie o formali</a:t>
            </a:r>
            <a:endParaRPr lang="it-IT" sz="1600" dirty="0">
              <a:solidFill>
                <a:srgbClr val="383838"/>
              </a:solidFill>
              <a:latin typeface="Alegreya"/>
            </a:endParaRPr>
          </a:p>
          <a:p>
            <a:r>
              <a:rPr lang="it-IT" sz="1600" dirty="0">
                <a:solidFill>
                  <a:srgbClr val="383838"/>
                </a:solidFill>
                <a:latin typeface="Alegreya"/>
              </a:rPr>
              <a:t>Sono emanate dal Parlamento, possono essere anche proposte su iniziativa popolare</a:t>
            </a:r>
            <a:endParaRPr lang="it-IT" sz="1600" b="0" i="0" dirty="0">
              <a:solidFill>
                <a:srgbClr val="383838"/>
              </a:solidFill>
              <a:effectLst/>
              <a:latin typeface="Alegreya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DA39AE9-5C94-4F09-90D2-5361FC77CE48}"/>
              </a:ext>
            </a:extLst>
          </p:cNvPr>
          <p:cNvSpPr/>
          <p:nvPr/>
        </p:nvSpPr>
        <p:spPr>
          <a:xfrm>
            <a:off x="184150" y="2464411"/>
            <a:ext cx="8337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383838"/>
                </a:solidFill>
                <a:latin typeface="Alegreya"/>
              </a:rPr>
              <a:t>Il Decreto legislativo e Testo Unico</a:t>
            </a:r>
            <a:r>
              <a:rPr lang="it-IT" sz="1600" dirty="0">
                <a:solidFill>
                  <a:srgbClr val="383838"/>
                </a:solidFill>
                <a:latin typeface="Alegreya"/>
              </a:rPr>
              <a:t/>
            </a:r>
            <a:br>
              <a:rPr lang="it-IT" sz="1600" dirty="0">
                <a:solidFill>
                  <a:srgbClr val="383838"/>
                </a:solidFill>
                <a:latin typeface="Alegreya"/>
              </a:rPr>
            </a:br>
            <a:r>
              <a:rPr lang="it-IT" sz="1600" dirty="0">
                <a:solidFill>
                  <a:srgbClr val="383838"/>
                </a:solidFill>
                <a:latin typeface="Alegreya"/>
              </a:rPr>
              <a:t>È emanato dal governo per disciplinare materie lunghe, complesse e tecniche, quali i Codici e i Testi unico, previa emanazione da parte del Parlamento di una Legge delega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CA9E6DD6-08CC-4703-92CC-B4859D198C72}"/>
              </a:ext>
            </a:extLst>
          </p:cNvPr>
          <p:cNvSpPr/>
          <p:nvPr/>
        </p:nvSpPr>
        <p:spPr>
          <a:xfrm>
            <a:off x="184150" y="3672492"/>
            <a:ext cx="8337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383838"/>
                </a:solidFill>
                <a:latin typeface="Alegreya"/>
              </a:rPr>
              <a:t>Il Decreto legge </a:t>
            </a:r>
          </a:p>
          <a:p>
            <a:r>
              <a:rPr lang="it-IT" sz="1600" dirty="0">
                <a:solidFill>
                  <a:srgbClr val="383838"/>
                </a:solidFill>
                <a:latin typeface="Alegreya"/>
              </a:rPr>
              <a:t>È emanato dal Governo in casi straordinari di necessità e urgenza (alluvioni, terremoti, ecc.).</a:t>
            </a:r>
            <a:endParaRPr lang="en-GB" sz="1600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D11FB15C-52A7-4E59-BD93-FBF4BD5337C2}"/>
              </a:ext>
            </a:extLst>
          </p:cNvPr>
          <p:cNvSpPr/>
          <p:nvPr/>
        </p:nvSpPr>
        <p:spPr>
          <a:xfrm>
            <a:off x="184150" y="4497043"/>
            <a:ext cx="8337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383838"/>
                </a:solidFill>
                <a:latin typeface="Alegreya"/>
              </a:rPr>
              <a:t>I Codici</a:t>
            </a: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>
                <a:solidFill>
                  <a:srgbClr val="383838"/>
                </a:solidFill>
                <a:latin typeface="Alegreya"/>
              </a:rPr>
              <a:t>Sono una raccolta sistematica di norme giuridiche relative a una data branca del diritto.</a:t>
            </a:r>
            <a:endParaRPr lang="en-GB" sz="160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3D53F1D3-F07A-4657-B4C8-67047DF1C063}"/>
              </a:ext>
            </a:extLst>
          </p:cNvPr>
          <p:cNvSpPr/>
          <p:nvPr/>
        </p:nvSpPr>
        <p:spPr>
          <a:xfrm>
            <a:off x="184150" y="5077347"/>
            <a:ext cx="1874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383838"/>
                </a:solidFill>
                <a:latin typeface="Alegreya"/>
              </a:rPr>
              <a:t>Le </a:t>
            </a:r>
            <a:r>
              <a:rPr lang="en-GB" sz="1600" b="1" dirty="0" err="1">
                <a:solidFill>
                  <a:srgbClr val="383838"/>
                </a:solidFill>
                <a:latin typeface="Alegreya"/>
              </a:rPr>
              <a:t>leggi</a:t>
            </a:r>
            <a:r>
              <a:rPr lang="en-GB" sz="1600" b="1" dirty="0">
                <a:solidFill>
                  <a:srgbClr val="383838"/>
                </a:solidFill>
                <a:latin typeface="Alegreya"/>
              </a:rPr>
              <a:t> </a:t>
            </a:r>
            <a:r>
              <a:rPr lang="en-GB" sz="1600" b="1" dirty="0" err="1">
                <a:solidFill>
                  <a:srgbClr val="383838"/>
                </a:solidFill>
                <a:latin typeface="Alegreya"/>
              </a:rPr>
              <a:t>regionali</a:t>
            </a:r>
            <a:endParaRPr lang="en-GB" sz="16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AB32BB01-F7B3-4544-A930-8C15469F36E9}"/>
              </a:ext>
            </a:extLst>
          </p:cNvPr>
          <p:cNvSpPr/>
          <p:nvPr/>
        </p:nvSpPr>
        <p:spPr>
          <a:xfrm>
            <a:off x="184150" y="3326621"/>
            <a:ext cx="8337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383838"/>
                </a:solidFill>
                <a:latin typeface="Alegreya"/>
              </a:rPr>
              <a:t>Il Decreto del Presidente della Repubblica (DPR) </a:t>
            </a:r>
            <a:r>
              <a:rPr lang="it-IT" sz="1600" dirty="0">
                <a:solidFill>
                  <a:srgbClr val="383838"/>
                </a:solidFill>
                <a:latin typeface="Alegreya"/>
              </a:rPr>
              <a:t>o regolamenti governativi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168311" y="5061958"/>
            <a:ext cx="2058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Es. DPR 328/2001</a:t>
            </a:r>
          </a:p>
          <a:p>
            <a:r>
              <a:rPr lang="it-IT" sz="2000" b="1" dirty="0" err="1" smtClean="0">
                <a:solidFill>
                  <a:srgbClr val="FF0000"/>
                </a:solidFill>
              </a:rPr>
              <a:t>D.Lgs</a:t>
            </a:r>
            <a:r>
              <a:rPr lang="it-IT" sz="2000" b="1" dirty="0" smtClean="0">
                <a:solidFill>
                  <a:srgbClr val="FF0000"/>
                </a:solidFill>
              </a:rPr>
              <a:t> 152/2006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4" name="Freccia in su 3"/>
          <p:cNvSpPr/>
          <p:nvPr/>
        </p:nvSpPr>
        <p:spPr>
          <a:xfrm>
            <a:off x="6019800" y="5748867"/>
            <a:ext cx="177800" cy="157502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06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gerarchia della normativa italiana</a:t>
            </a:r>
          </a:p>
        </p:txBody>
      </p:sp>
      <p:pic>
        <p:nvPicPr>
          <p:cNvPr id="5" name="Picture 2" descr="schermata-2016-11-08-alle-17-53-38">
            <a:extLst>
              <a:ext uri="{FF2B5EF4-FFF2-40B4-BE49-F238E27FC236}">
                <a16:creationId xmlns:a16="http://schemas.microsoft.com/office/drawing/2014/main" xmlns="" id="{2B2470A1-A7B8-44E0-805B-CB1C70E14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4176" r="4444" b="17134"/>
          <a:stretch/>
        </p:blipFill>
        <p:spPr bwMode="auto">
          <a:xfrm>
            <a:off x="0" y="6332211"/>
            <a:ext cx="82804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CB08F568-CBEF-4DB8-8118-37D5502E1CB0}"/>
              </a:ext>
            </a:extLst>
          </p:cNvPr>
          <p:cNvSpPr/>
          <p:nvPr/>
        </p:nvSpPr>
        <p:spPr>
          <a:xfrm>
            <a:off x="916095" y="1921524"/>
            <a:ext cx="7364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/>
              <a:t>I Decreti ministeriali, i Decreti del Presidente del Consiglio e i Decreti Interministeriali</a:t>
            </a:r>
            <a:endParaRPr lang="en-GB" b="1" dirty="0"/>
          </a:p>
        </p:txBody>
      </p:sp>
      <p:sp>
        <p:nvSpPr>
          <p:cNvPr id="3" name="Rettangolo 2"/>
          <p:cNvSpPr/>
          <p:nvPr/>
        </p:nvSpPr>
        <p:spPr>
          <a:xfrm>
            <a:off x="916094" y="2567855"/>
            <a:ext cx="74506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383838"/>
                </a:solidFill>
                <a:latin typeface="Alegreya"/>
              </a:rPr>
              <a:t>Sono atti del potere esecutivo (Governo). Sono provvedimenti avente il contenuto della legge in quanto crea norme giuridiche, ma non la forma della legge, perché emanati da organi amministrativi e non da organi legislativi. </a:t>
            </a:r>
          </a:p>
          <a:p>
            <a:pPr algn="just"/>
            <a:r>
              <a:rPr lang="it-IT" sz="1600" dirty="0">
                <a:solidFill>
                  <a:srgbClr val="383838"/>
                </a:solidFill>
                <a:latin typeface="Alegreya"/>
              </a:rPr>
              <a:t>Il decreto ministeriale non deve essere presentato al Parlamento, </a:t>
            </a:r>
            <a:r>
              <a:rPr lang="it-IT" sz="1600" dirty="0" smtClean="0">
                <a:solidFill>
                  <a:srgbClr val="383838"/>
                </a:solidFill>
                <a:latin typeface="Alegreya"/>
              </a:rPr>
              <a:t>ma registrato </a:t>
            </a:r>
            <a:r>
              <a:rPr lang="it-IT" sz="1600" dirty="0">
                <a:solidFill>
                  <a:srgbClr val="383838"/>
                </a:solidFill>
                <a:latin typeface="Alegreya"/>
              </a:rPr>
              <a:t>alla Corte dei Conti. Tale registrazione è una condizione necessaria per la sua efficacia,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7511" y="5409091"/>
            <a:ext cx="1965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Es. NTC 2018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(DM 17.01.2018)</a:t>
            </a:r>
          </a:p>
        </p:txBody>
      </p:sp>
      <p:sp>
        <p:nvSpPr>
          <p:cNvPr id="7" name="Freccia in su 6"/>
          <p:cNvSpPr/>
          <p:nvPr/>
        </p:nvSpPr>
        <p:spPr>
          <a:xfrm>
            <a:off x="7239000" y="6096000"/>
            <a:ext cx="177800" cy="157502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78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0099" y="1845734"/>
            <a:ext cx="7543801" cy="4023360"/>
          </a:xfrm>
        </p:spPr>
        <p:txBody>
          <a:bodyPr/>
          <a:lstStyle/>
          <a:p>
            <a:r>
              <a:rPr lang="it-IT" sz="1800" b="1" dirty="0">
                <a:solidFill>
                  <a:schemeClr val="tx1"/>
                </a:solidFill>
              </a:rPr>
              <a:t>Le Circolari </a:t>
            </a:r>
            <a:endParaRPr lang="it-IT" sz="18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it-IT" sz="1600" dirty="0" smtClean="0">
                <a:solidFill>
                  <a:srgbClr val="383838"/>
                </a:solidFill>
                <a:latin typeface="Alegreya"/>
              </a:rPr>
              <a:t>Sono l’atto </a:t>
            </a:r>
            <a:r>
              <a:rPr lang="it-IT" sz="1600" dirty="0">
                <a:solidFill>
                  <a:srgbClr val="383838"/>
                </a:solidFill>
                <a:latin typeface="Alegreya"/>
              </a:rPr>
              <a:t>amministrativo con cui l’amministrazione centrale si rivolge alle autorità inferiori impartendo loro istruzioni di servizio. </a:t>
            </a:r>
            <a:r>
              <a:rPr lang="it-IT" sz="1600" dirty="0" smtClean="0">
                <a:solidFill>
                  <a:srgbClr val="383838"/>
                </a:solidFill>
                <a:latin typeface="Alegreya"/>
              </a:rPr>
              <a:t>Vengono </a:t>
            </a:r>
            <a:r>
              <a:rPr lang="it-IT" sz="1600" dirty="0">
                <a:solidFill>
                  <a:srgbClr val="383838"/>
                </a:solidFill>
                <a:latin typeface="Alegreya"/>
              </a:rPr>
              <a:t>indicati i criteri da seguire nella sua pratica esecuzione; </a:t>
            </a:r>
            <a:r>
              <a:rPr lang="it-IT" sz="1600" dirty="0" smtClean="0">
                <a:solidFill>
                  <a:srgbClr val="383838"/>
                </a:solidFill>
                <a:latin typeface="Alegreya"/>
              </a:rPr>
              <a:t>Non </a:t>
            </a:r>
            <a:r>
              <a:rPr lang="it-IT" sz="1600" dirty="0">
                <a:solidFill>
                  <a:srgbClr val="383838"/>
                </a:solidFill>
                <a:latin typeface="Alegreya"/>
              </a:rPr>
              <a:t>ha efficacia di legge né di regolamento ma è vincolante per gli uffici sottoposti </a:t>
            </a:r>
          </a:p>
        </p:txBody>
      </p:sp>
      <p:pic>
        <p:nvPicPr>
          <p:cNvPr id="4" name="Picture 2" descr="schermata-2016-11-08-alle-17-53-38">
            <a:extLst>
              <a:ext uri="{FF2B5EF4-FFF2-40B4-BE49-F238E27FC236}">
                <a16:creationId xmlns:a16="http://schemas.microsoft.com/office/drawing/2014/main" xmlns="" id="{35FBD285-812C-4B81-A49B-315233E20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t="86837" b="1950"/>
          <a:stretch/>
        </p:blipFill>
        <p:spPr bwMode="auto">
          <a:xfrm>
            <a:off x="0" y="6341538"/>
            <a:ext cx="9033933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800099" y="3242994"/>
            <a:ext cx="75438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I Pareri </a:t>
            </a:r>
            <a:endParaRPr lang="it-IT" b="1" dirty="0" smtClean="0"/>
          </a:p>
          <a:p>
            <a:r>
              <a:rPr lang="it-IT" sz="1600" dirty="0">
                <a:solidFill>
                  <a:srgbClr val="383838"/>
                </a:solidFill>
                <a:latin typeface="Alegreya"/>
              </a:rPr>
              <a:t>Sono gli strumenti attraverso i quali si manifesta l’azione degli organi consultivi (es. Avvocatura dello Stato, Consiglio di Stato). 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pPr algn="ctr"/>
            <a:r>
              <a:rPr lang="it-IT" dirty="0"/>
              <a:t>La gerarchia della normativa italiana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83609" y="5423277"/>
            <a:ext cx="275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Es. Circolare 21.01.2019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n.7 C.S.LL.PP (NTC 2018)</a:t>
            </a:r>
          </a:p>
        </p:txBody>
      </p:sp>
      <p:sp>
        <p:nvSpPr>
          <p:cNvPr id="9" name="Freccia in su 8"/>
          <p:cNvSpPr/>
          <p:nvPr/>
        </p:nvSpPr>
        <p:spPr>
          <a:xfrm>
            <a:off x="7962231" y="6131163"/>
            <a:ext cx="177800" cy="157502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7096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1027</TotalTime>
  <Words>2730</Words>
  <Application>Microsoft Office PowerPoint</Application>
  <PresentationFormat>Presentazione su schermo (4:3)</PresentationFormat>
  <Paragraphs>281</Paragraphs>
  <Slides>42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9" baseType="lpstr">
      <vt:lpstr>Alegreya</vt:lpstr>
      <vt:lpstr>Arial</vt:lpstr>
      <vt:lpstr>Calibri</vt:lpstr>
      <vt:lpstr>Calibri Light</vt:lpstr>
      <vt:lpstr>Garamond</vt:lpstr>
      <vt:lpstr>Wingdings</vt:lpstr>
      <vt:lpstr>Retrospettivo</vt:lpstr>
      <vt:lpstr>Progettazione Geologica</vt:lpstr>
      <vt:lpstr>Di cosa parliamo?</vt:lpstr>
      <vt:lpstr>La gerarchia della normativa italiana</vt:lpstr>
      <vt:lpstr>Presentazione standard di PowerPoint</vt:lpstr>
      <vt:lpstr>La gerarchia della normativa italiana</vt:lpstr>
      <vt:lpstr>La gerarchia della normativa italiana</vt:lpstr>
      <vt:lpstr>La gerarchia della normativa italiana</vt:lpstr>
      <vt:lpstr>La gerarchia della normativa italiana</vt:lpstr>
      <vt:lpstr>La gerarchia della normativa italiana</vt:lpstr>
      <vt:lpstr>Presentazione standard di PowerPoint</vt:lpstr>
      <vt:lpstr>DPR 328/2001 Competenze del geologo junior</vt:lpstr>
      <vt:lpstr>DPR 328/2001 Competenze del geologo junior</vt:lpstr>
      <vt:lpstr>Presentazione standard di PowerPoint</vt:lpstr>
      <vt:lpstr>Presentazione standard di PowerPoint</vt:lpstr>
      <vt:lpstr>Presentazione standard di PowerPoint</vt:lpstr>
      <vt:lpstr>Il ruolo del geologo nella progettazione</vt:lpstr>
      <vt:lpstr>Quadro normativo:  Il ruolo del geologo nella progettazione</vt:lpstr>
      <vt:lpstr>Il ruolo del geologo nella progettazione:  D.P.R. 5 ottobre 2010, n. 207 - Fasi della progettazione</vt:lpstr>
      <vt:lpstr>Il ruolo del geologo nella progettazione:  D.P.R. 5 ottobre 2010, n. 207 - Fasi della progettazione</vt:lpstr>
      <vt:lpstr>Il ruolo del geologo nella progettazione:  D.P.R. 5 ottobre 2010, n. 207 - Fasi della progettazione</vt:lpstr>
      <vt:lpstr>Il ruolo del geologo nella progettazione:  D.P.R. 5 ottobre 2010, n. 207 - Fasi della progettazione</vt:lpstr>
      <vt:lpstr>Il ruolo del geologo nella progettazione:  D.P.R. 5 ottobre 2010, n. 207 - Fasi della progettazione</vt:lpstr>
      <vt:lpstr>La Valutazione ambientale strategica</vt:lpstr>
      <vt:lpstr>La Valutazione ambientale strategica</vt:lpstr>
      <vt:lpstr>La Valutazione ambientale strategica</vt:lpstr>
      <vt:lpstr>La Valutazione ambientale strategica</vt:lpstr>
      <vt:lpstr>La Valutazione di impatto ambientale</vt:lpstr>
      <vt:lpstr>La Valutazione di impatto ambientale</vt:lpstr>
      <vt:lpstr>La Valutazione di impatto ambientale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Valutazione di impatto ambientale</vt:lpstr>
      <vt:lpstr>La Valutazione di impatto ambientale</vt:lpstr>
      <vt:lpstr>D.M. 17.01.2018 (NTC) – Eurocodici EN7 CIRCOLARE 21 gennaio 2019, n. 7 C.S.LL.PP.</vt:lpstr>
      <vt:lpstr>D.M. 17.01.2018 (NTC) – Eurocodici EN7 CIRCOLARE 21 gennaio 2019, n. 7 C.S.LL.PP.</vt:lpstr>
      <vt:lpstr>D.M. 17.01.2018 (NTC) – Eurocodici EN7 CIRCOLARE 21 gennaio 2019, n. 7 C.S.LL.PP.</vt:lpstr>
      <vt:lpstr>Il modello geologico di riferimento (MGR) strumento indispensabile per la costruzione del  Modello geotecnico</vt:lpstr>
      <vt:lpstr>Il modello geologico di riferimento (MGR) strumento indispensabile per la costruzione del  Modello geotecnico</vt:lpstr>
      <vt:lpstr>Relazione geologica: RACCOMANDAZIONI per la redazione della Relazione Geologica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Progettazione Geologica</dc:title>
  <dc:creator>Unknown</dc:creator>
  <cp:lastModifiedBy>Unknown</cp:lastModifiedBy>
  <cp:revision>48</cp:revision>
  <dcterms:created xsi:type="dcterms:W3CDTF">2019-10-01T08:24:43Z</dcterms:created>
  <dcterms:modified xsi:type="dcterms:W3CDTF">2019-10-15T09:12:09Z</dcterms:modified>
</cp:coreProperties>
</file>