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prstGeom prst="rect">
            <a:avLst/>
          </a:prstGeom>
        </p:spPr>
        <p:txBody>
          <a:bodyPr/>
          <a:lstStyle/>
          <a:p>
            <a:pPr lvl="0">
              <a:defRPr sz="1800"/>
            </a:pPr>
            <a:r>
              <a:rPr sz="8000"/>
              <a:t>Titolo Testo</a:t>
            </a:r>
          </a:p>
        </p:txBody>
      </p:sp>
      <p:sp>
        <p:nvSpPr>
          <p:cNvPr id="6" name="Shape 6"/>
          <p:cNvSpPr/>
          <p:nvPr>
            <p:ph type="body" idx="1"/>
          </p:nvPr>
        </p:nvSpPr>
        <p:spPr>
          <a:prstGeom prst="rect">
            <a:avLst/>
          </a:prstGeom>
        </p:spPr>
        <p:txBody>
          <a:body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lstStyle>
            <a:lvl1pPr>
              <a:defRPr>
                <a:latin typeface="+mn-lt"/>
                <a:ea typeface="+mn-ea"/>
                <a:cs typeface="+mn-cs"/>
                <a:sym typeface="Helvetica Light"/>
              </a:defRPr>
            </a:lvl1pPr>
          </a:lstStyle>
          <a:p>
            <a:pPr lvl="0">
              <a:defRPr sz="1800"/>
            </a:pPr>
            <a:r>
              <a:rPr sz="8000"/>
              <a:t>Titolo Testo</a:t>
            </a:r>
          </a:p>
        </p:txBody>
      </p:sp>
      <p:sp>
        <p:nvSpPr>
          <p:cNvPr id="9" name="Shape 9"/>
          <p:cNvSpPr/>
          <p:nvPr>
            <p:ph type="body" idx="1"/>
          </p:nvPr>
        </p:nvSpPr>
        <p:spPr>
          <a:xfrm>
            <a:off x="1270000" y="8191500"/>
            <a:ext cx="10464800" cy="1130300"/>
          </a:xfrm>
          <a:prstGeom prst="rect">
            <a:avLst/>
          </a:prstGeom>
        </p:spPr>
        <p:txBody>
          <a:bodyPr/>
          <a:lstStyle>
            <a:lvl1pPr>
              <a:defRPr>
                <a:latin typeface="+mn-lt"/>
                <a:ea typeface="+mn-ea"/>
                <a:cs typeface="+mn-cs"/>
                <a:sym typeface="Helvetica Light"/>
              </a:defRPr>
            </a:lvl1pPr>
            <a:lvl2pPr>
              <a:defRPr>
                <a:latin typeface="+mn-lt"/>
                <a:ea typeface="+mn-ea"/>
                <a:cs typeface="+mn-cs"/>
                <a:sym typeface="Helvetica Light"/>
              </a:defRPr>
            </a:lvl2pPr>
            <a:lvl3pPr>
              <a:defRPr>
                <a:latin typeface="+mn-lt"/>
                <a:ea typeface="+mn-ea"/>
                <a:cs typeface="+mn-cs"/>
                <a:sym typeface="Helvetica Light"/>
              </a:defRPr>
            </a:lvl3pPr>
            <a:lvl4pPr>
              <a:defRPr>
                <a:latin typeface="+mn-lt"/>
                <a:ea typeface="+mn-ea"/>
                <a:cs typeface="+mn-cs"/>
                <a:sym typeface="Helvetica Light"/>
              </a:defRPr>
            </a:lvl4pPr>
            <a:lvl5pPr>
              <a:defRPr>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lstStyle>
            <a:lvl1pPr>
              <a:defRPr sz="6000">
                <a:latin typeface="+mn-lt"/>
                <a:ea typeface="+mn-ea"/>
                <a:cs typeface="+mn-cs"/>
                <a:sym typeface="Helvetica Light"/>
              </a:defRPr>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lstStyle>
            <a:lvl1pPr>
              <a:defRPr>
                <a:latin typeface="+mn-lt"/>
                <a:ea typeface="+mn-ea"/>
                <a:cs typeface="+mn-cs"/>
                <a:sym typeface="Helvetica Light"/>
              </a:defRPr>
            </a:lvl1pPr>
            <a:lvl2pPr>
              <a:defRPr>
                <a:latin typeface="+mn-lt"/>
                <a:ea typeface="+mn-ea"/>
                <a:cs typeface="+mn-cs"/>
                <a:sym typeface="Helvetica Light"/>
              </a:defRPr>
            </a:lvl2pPr>
            <a:lvl3pPr>
              <a:defRPr>
                <a:latin typeface="+mn-lt"/>
                <a:ea typeface="+mn-ea"/>
                <a:cs typeface="+mn-cs"/>
                <a:sym typeface="Helvetica Light"/>
              </a:defRPr>
            </a:lvl3pPr>
            <a:lvl4pPr>
              <a:defRPr>
                <a:latin typeface="+mn-lt"/>
                <a:ea typeface="+mn-ea"/>
                <a:cs typeface="+mn-cs"/>
                <a:sym typeface="Helvetica Light"/>
              </a:defRPr>
            </a:lvl4pPr>
            <a:lvl5pPr>
              <a:defRPr>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19" name="Shape 19"/>
          <p:cNvSpPr/>
          <p:nvPr>
            <p:ph type="body" idx="1"/>
          </p:nvPr>
        </p:nvSpPr>
        <p:spPr>
          <a:xfrm>
            <a:off x="952500" y="2603500"/>
            <a:ext cx="11099800" cy="6286500"/>
          </a:xfrm>
          <a:prstGeom prst="rect">
            <a:avLst/>
          </a:prstGeom>
        </p:spPr>
        <p:txBody>
          <a:bodyPr anchor="ctr"/>
          <a:lstStyle>
            <a:lvl1pPr marL="444500" indent="-444500" algn="l">
              <a:spcBef>
                <a:spcPts val="4200"/>
              </a:spcBef>
              <a:buSzPct val="75000"/>
              <a:buChar char="•"/>
              <a:defRPr sz="3600">
                <a:latin typeface="+mn-lt"/>
                <a:ea typeface="+mn-ea"/>
                <a:cs typeface="+mn-cs"/>
                <a:sym typeface="Helvetica Light"/>
              </a:defRPr>
            </a:lvl1pPr>
            <a:lvl2pPr marL="889000" indent="-444500" algn="l">
              <a:spcBef>
                <a:spcPts val="4200"/>
              </a:spcBef>
              <a:buSzPct val="75000"/>
              <a:buChar char="•"/>
              <a:defRPr sz="3600">
                <a:latin typeface="+mn-lt"/>
                <a:ea typeface="+mn-ea"/>
                <a:cs typeface="+mn-cs"/>
                <a:sym typeface="Helvetica Light"/>
              </a:defRPr>
            </a:lvl2pPr>
            <a:lvl3pPr marL="1333500" indent="-444500" algn="l">
              <a:spcBef>
                <a:spcPts val="4200"/>
              </a:spcBef>
              <a:buSzPct val="75000"/>
              <a:buChar char="•"/>
              <a:defRPr sz="3600">
                <a:latin typeface="+mn-lt"/>
                <a:ea typeface="+mn-ea"/>
                <a:cs typeface="+mn-cs"/>
                <a:sym typeface="Helvetica Light"/>
              </a:defRPr>
            </a:lvl3pPr>
            <a:lvl4pPr marL="1778000" indent="-444500" algn="l">
              <a:spcBef>
                <a:spcPts val="4200"/>
              </a:spcBef>
              <a:buSzPct val="75000"/>
              <a:buChar char="•"/>
              <a:defRPr sz="3600">
                <a:latin typeface="+mn-lt"/>
                <a:ea typeface="+mn-ea"/>
                <a:cs typeface="+mn-cs"/>
                <a:sym typeface="Helvetica Light"/>
              </a:defRPr>
            </a:lvl4pPr>
            <a:lvl5pPr marL="2222500" indent="-444500" algn="l">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nchor="ctr"/>
          <a:lstStyle>
            <a:lvl1pPr marL="342900" indent="-342900" algn="l">
              <a:spcBef>
                <a:spcPts val="3200"/>
              </a:spcBef>
              <a:buSzPct val="75000"/>
              <a:buChar char="•"/>
              <a:defRPr sz="2800">
                <a:latin typeface="+mn-lt"/>
                <a:ea typeface="+mn-ea"/>
                <a:cs typeface="+mn-cs"/>
                <a:sym typeface="Helvetica Light"/>
              </a:defRPr>
            </a:lvl1pPr>
            <a:lvl2pPr marL="685800" indent="-342900" algn="l">
              <a:spcBef>
                <a:spcPts val="3200"/>
              </a:spcBef>
              <a:buSzPct val="75000"/>
              <a:buChar char="•"/>
              <a:defRPr sz="2800">
                <a:latin typeface="+mn-lt"/>
                <a:ea typeface="+mn-ea"/>
                <a:cs typeface="+mn-cs"/>
                <a:sym typeface="Helvetica Light"/>
              </a:defRPr>
            </a:lvl2pPr>
            <a:lvl3pPr marL="1028700" indent="-342900" algn="l">
              <a:spcBef>
                <a:spcPts val="3200"/>
              </a:spcBef>
              <a:buSzPct val="75000"/>
              <a:buChar char="•"/>
              <a:defRPr sz="2800">
                <a:latin typeface="+mn-lt"/>
                <a:ea typeface="+mn-ea"/>
                <a:cs typeface="+mn-cs"/>
                <a:sym typeface="Helvetica Light"/>
              </a:defRPr>
            </a:lvl3pPr>
            <a:lvl4pPr marL="1371600" indent="-342900" algn="l">
              <a:spcBef>
                <a:spcPts val="3200"/>
              </a:spcBef>
              <a:buSzPct val="75000"/>
              <a:buChar char="•"/>
              <a:defRPr sz="2800">
                <a:latin typeface="+mn-lt"/>
                <a:ea typeface="+mn-ea"/>
                <a:cs typeface="+mn-cs"/>
                <a:sym typeface="Helvetica Light"/>
              </a:defRPr>
            </a:lvl4pPr>
            <a:lvl5pPr marL="1714500" indent="-342900" algn="l">
              <a:spcBef>
                <a:spcPts val="3200"/>
              </a:spcBef>
              <a:buSzPct val="75000"/>
              <a:buChar char="•"/>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nchor="ctr"/>
          <a:lstStyle>
            <a:lvl1pPr marL="444500" indent="-444500" algn="l">
              <a:spcBef>
                <a:spcPts val="4200"/>
              </a:spcBef>
              <a:buSzPct val="75000"/>
              <a:buChar char="•"/>
              <a:defRPr sz="3600">
                <a:latin typeface="+mn-lt"/>
                <a:ea typeface="+mn-ea"/>
                <a:cs typeface="+mn-cs"/>
                <a:sym typeface="Helvetica Light"/>
              </a:defRPr>
            </a:lvl1pPr>
            <a:lvl2pPr marL="889000" indent="-444500" algn="l">
              <a:spcBef>
                <a:spcPts val="4200"/>
              </a:spcBef>
              <a:buSzPct val="75000"/>
              <a:buChar char="•"/>
              <a:defRPr sz="3600">
                <a:latin typeface="+mn-lt"/>
                <a:ea typeface="+mn-ea"/>
                <a:cs typeface="+mn-cs"/>
                <a:sym typeface="Helvetica Light"/>
              </a:defRPr>
            </a:lvl2pPr>
            <a:lvl3pPr marL="1333500" indent="-444500" algn="l">
              <a:spcBef>
                <a:spcPts val="4200"/>
              </a:spcBef>
              <a:buSzPct val="75000"/>
              <a:buChar char="•"/>
              <a:defRPr sz="3600">
                <a:latin typeface="+mn-lt"/>
                <a:ea typeface="+mn-ea"/>
                <a:cs typeface="+mn-cs"/>
                <a:sym typeface="Helvetica Light"/>
              </a:defRPr>
            </a:lvl3pPr>
            <a:lvl4pPr marL="1778000" indent="-444500" algn="l">
              <a:spcBef>
                <a:spcPts val="4200"/>
              </a:spcBef>
              <a:buSzPct val="75000"/>
              <a:buChar char="•"/>
              <a:defRPr sz="3600">
                <a:latin typeface="+mn-lt"/>
                <a:ea typeface="+mn-ea"/>
                <a:cs typeface="+mn-cs"/>
                <a:sym typeface="Helvetica Light"/>
              </a:defRPr>
            </a:lvl4pPr>
            <a:lvl5pPr marL="2222500" indent="-444500" algn="l">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1270000" y="549572"/>
            <a:ext cx="10464800" cy="727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p>
            <a:pPr lvl="0">
              <a:defRPr sz="1800"/>
            </a:pPr>
            <a:r>
              <a:rPr sz="8000"/>
              <a:t>Titolo Testo</a:t>
            </a:r>
          </a:p>
        </p:txBody>
      </p:sp>
      <p:sp>
        <p:nvSpPr>
          <p:cNvPr id="3" name="Shape 3"/>
          <p:cNvSpPr/>
          <p:nvPr>
            <p:ph type="body" idx="1"/>
          </p:nvPr>
        </p:nvSpPr>
        <p:spPr>
          <a:xfrm>
            <a:off x="1270000" y="1603840"/>
            <a:ext cx="10464800" cy="680700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Times New Roman"/>
          <a:ea typeface="Times New Roman"/>
          <a:cs typeface="Times New Roman"/>
          <a:sym typeface="Times New Roman"/>
        </a:defRPr>
      </a:lvl1pPr>
      <a:lvl2pPr indent="228600" algn="ctr" defTabSz="584200">
        <a:defRPr sz="8000">
          <a:latin typeface="Times New Roman"/>
          <a:ea typeface="Times New Roman"/>
          <a:cs typeface="Times New Roman"/>
          <a:sym typeface="Times New Roman"/>
        </a:defRPr>
      </a:lvl2pPr>
      <a:lvl3pPr indent="457200" algn="ctr" defTabSz="584200">
        <a:defRPr sz="8000">
          <a:latin typeface="Times New Roman"/>
          <a:ea typeface="Times New Roman"/>
          <a:cs typeface="Times New Roman"/>
          <a:sym typeface="Times New Roman"/>
        </a:defRPr>
      </a:lvl3pPr>
      <a:lvl4pPr indent="685800" algn="ctr" defTabSz="584200">
        <a:defRPr sz="8000">
          <a:latin typeface="Times New Roman"/>
          <a:ea typeface="Times New Roman"/>
          <a:cs typeface="Times New Roman"/>
          <a:sym typeface="Times New Roman"/>
        </a:defRPr>
      </a:lvl4pPr>
      <a:lvl5pPr indent="914400" algn="ctr" defTabSz="584200">
        <a:defRPr sz="8000">
          <a:latin typeface="Times New Roman"/>
          <a:ea typeface="Times New Roman"/>
          <a:cs typeface="Times New Roman"/>
          <a:sym typeface="Times New Roman"/>
        </a:defRPr>
      </a:lvl5pPr>
      <a:lvl6pPr indent="1143000" algn="ctr" defTabSz="584200">
        <a:defRPr sz="8000">
          <a:latin typeface="Times New Roman"/>
          <a:ea typeface="Times New Roman"/>
          <a:cs typeface="Times New Roman"/>
          <a:sym typeface="Times New Roman"/>
        </a:defRPr>
      </a:lvl6pPr>
      <a:lvl7pPr indent="1371600" algn="ctr" defTabSz="584200">
        <a:defRPr sz="8000">
          <a:latin typeface="Times New Roman"/>
          <a:ea typeface="Times New Roman"/>
          <a:cs typeface="Times New Roman"/>
          <a:sym typeface="Times New Roman"/>
        </a:defRPr>
      </a:lvl7pPr>
      <a:lvl8pPr indent="1600200" algn="ctr" defTabSz="584200">
        <a:defRPr sz="8000">
          <a:latin typeface="Times New Roman"/>
          <a:ea typeface="Times New Roman"/>
          <a:cs typeface="Times New Roman"/>
          <a:sym typeface="Times New Roman"/>
        </a:defRPr>
      </a:lvl8pPr>
      <a:lvl9pPr indent="1828800" algn="ctr" defTabSz="584200">
        <a:defRPr sz="8000">
          <a:latin typeface="Times New Roman"/>
          <a:ea typeface="Times New Roman"/>
          <a:cs typeface="Times New Roman"/>
          <a:sym typeface="Times New Roman"/>
        </a:defRPr>
      </a:lvl9pPr>
    </p:titleStyle>
    <p:bodyStyle>
      <a:lvl1pPr algn="ctr" defTabSz="584200">
        <a:defRPr sz="3200">
          <a:latin typeface="Times New Roman"/>
          <a:ea typeface="Times New Roman"/>
          <a:cs typeface="Times New Roman"/>
          <a:sym typeface="Times New Roman"/>
        </a:defRPr>
      </a:lvl1pPr>
      <a:lvl2pPr indent="228600" algn="ctr" defTabSz="584200">
        <a:defRPr sz="3200">
          <a:latin typeface="Times New Roman"/>
          <a:ea typeface="Times New Roman"/>
          <a:cs typeface="Times New Roman"/>
          <a:sym typeface="Times New Roman"/>
        </a:defRPr>
      </a:lvl2pPr>
      <a:lvl3pPr indent="457200" algn="ctr" defTabSz="584200">
        <a:defRPr sz="3200">
          <a:latin typeface="Times New Roman"/>
          <a:ea typeface="Times New Roman"/>
          <a:cs typeface="Times New Roman"/>
          <a:sym typeface="Times New Roman"/>
        </a:defRPr>
      </a:lvl3pPr>
      <a:lvl4pPr indent="685800" algn="ctr" defTabSz="584200">
        <a:defRPr sz="3200">
          <a:latin typeface="Times New Roman"/>
          <a:ea typeface="Times New Roman"/>
          <a:cs typeface="Times New Roman"/>
          <a:sym typeface="Times New Roman"/>
        </a:defRPr>
      </a:lvl4pPr>
      <a:lvl5pPr indent="914400" algn="ctr" defTabSz="584200">
        <a:defRPr sz="3200">
          <a:latin typeface="Times New Roman"/>
          <a:ea typeface="Times New Roman"/>
          <a:cs typeface="Times New Roman"/>
          <a:sym typeface="Times New Roman"/>
        </a:defRPr>
      </a:lvl5pPr>
      <a:lvl6pPr indent="1143000" algn="ctr" defTabSz="584200">
        <a:defRPr sz="3200">
          <a:latin typeface="Times New Roman"/>
          <a:ea typeface="Times New Roman"/>
          <a:cs typeface="Times New Roman"/>
          <a:sym typeface="Times New Roman"/>
        </a:defRPr>
      </a:lvl6pPr>
      <a:lvl7pPr indent="1371600" algn="ctr" defTabSz="584200">
        <a:defRPr sz="3200">
          <a:latin typeface="Times New Roman"/>
          <a:ea typeface="Times New Roman"/>
          <a:cs typeface="Times New Roman"/>
          <a:sym typeface="Times New Roman"/>
        </a:defRPr>
      </a:lvl7pPr>
      <a:lvl8pPr indent="1600200" algn="ctr" defTabSz="584200">
        <a:defRPr sz="3200">
          <a:latin typeface="Times New Roman"/>
          <a:ea typeface="Times New Roman"/>
          <a:cs typeface="Times New Roman"/>
          <a:sym typeface="Times New Roman"/>
        </a:defRPr>
      </a:lvl8pPr>
      <a:lvl9pPr indent="1828800" algn="ctr" defTabSz="584200">
        <a:defRPr sz="3200">
          <a:latin typeface="Times New Roman"/>
          <a:ea typeface="Times New Roman"/>
          <a:cs typeface="Times New Roman"/>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algn="l" defTabSz="246888">
              <a:defRPr sz="1944">
                <a:uFill>
                  <a:solidFill/>
                </a:uFill>
                <a:latin typeface="Helvetica"/>
                <a:ea typeface="Helvetica"/>
                <a:cs typeface="Helvetica"/>
                <a:sym typeface="Helvetica"/>
              </a:defRPr>
            </a:lvl1pPr>
          </a:lstStyle>
          <a:p>
            <a:pPr lvl="0">
              <a:defRPr sz="1800">
                <a:uFillTx/>
              </a:defRPr>
            </a:pPr>
            <a:r>
              <a:rPr sz="1944">
                <a:uFill>
                  <a:solidFill/>
                </a:uFill>
              </a:rPr>
              <a:t>principio di non contraddizione</a:t>
            </a:r>
            <a:endParaRPr sz="1944">
              <a:uFill>
                <a:solidFill/>
              </a:uFill>
            </a:endParaRPr>
          </a:p>
        </p:txBody>
      </p:sp>
      <p:sp>
        <p:nvSpPr>
          <p:cNvPr id="33" name="Shape 33"/>
          <p:cNvSpPr/>
          <p:nvPr>
            <p:ph type="body" idx="1"/>
          </p:nvPr>
        </p:nvSpPr>
        <p:spPr>
          <a:prstGeom prst="rect">
            <a:avLst/>
          </a:prstGeom>
        </p:spPr>
        <p:txBody>
          <a:bodyPr/>
          <a:lstStyle>
            <a:lvl1pPr algn="l" defTabSz="457200">
              <a:defRPr sz="3600">
                <a:uFill>
                  <a:solidFill/>
                </a:uFill>
                <a:latin typeface="Helvetica"/>
                <a:ea typeface="Helvetica"/>
                <a:cs typeface="Helvetica"/>
                <a:sym typeface="Helvetica"/>
              </a:defRPr>
            </a:lvl1pPr>
          </a:lstStyle>
          <a:p>
            <a:pPr lvl="0">
              <a:defRPr sz="1800">
                <a:uFillTx/>
              </a:defRPr>
            </a:pPr>
            <a:r>
              <a:rPr sz="3600">
                <a:uFill>
                  <a:solidFill/>
                </a:uFill>
              </a:rPr>
              <a:t>¬ (p∧(¬p)) = principio di non contraddizione</a:t>
            </a:r>
          </a:p>
        </p:txBody>
      </p:sp>
      <p:graphicFrame>
        <p:nvGraphicFramePr>
          <p:cNvPr id="34" name="Table 34"/>
          <p:cNvGraphicFramePr/>
          <p:nvPr/>
        </p:nvGraphicFramePr>
        <p:xfrm>
          <a:off x="2301825" y="3629818"/>
          <a:ext cx="6113146" cy="83629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1528286"/>
                <a:gridCol w="1528286"/>
                <a:gridCol w="1528286"/>
                <a:gridCol w="1528286"/>
              </a:tblGrid>
              <a:tr h="278765">
                <a:tc>
                  <a:txBody>
                    <a:bodyPr/>
                    <a:lstStyle/>
                    <a:p>
                      <a:pPr lvl="0" algn="l" defTabSz="457200"/>
                      <a:r>
                        <a:rPr sz="3600">
                          <a:uFill>
                            <a:solidFill/>
                          </a:uFill>
                          <a:latin typeface="Helvetica"/>
                          <a:ea typeface="Helvetica"/>
                          <a:cs typeface="Helvetica"/>
                          <a:sym typeface="Helvetica"/>
                        </a:rPr>
                        <a:t>¬</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C82506"/>
                      </a:solidFill>
                      <a:miter lim="400000"/>
                    </a:lnT>
                    <a:lnB w="3175">
                      <a:solidFill>
                        <a:srgbClr val="000000"/>
                      </a:solidFill>
                      <a:miter lim="400000"/>
                    </a:lnB>
                    <a:noFill/>
                  </a:tcPr>
                </a:tc>
                <a:tc>
                  <a:txBody>
                    <a:bodyPr/>
                    <a:lstStyle/>
                    <a:p>
                      <a:pPr lvl="0" algn="l" defTabSz="457200"/>
                      <a:r>
                        <a:rPr sz="3100">
                          <a:uFill>
                            <a:solidFill/>
                          </a:uFill>
                          <a:latin typeface="Helvetica"/>
                          <a:ea typeface="Helvetica"/>
                          <a:cs typeface="Helvetica"/>
                          <a:sym typeface="Helvetica"/>
                        </a:rPr>
                        <a:t>p</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C82506"/>
                      </a:solidFill>
                      <a:miter lim="400000"/>
                    </a:lnT>
                    <a:lnB w="3175">
                      <a:solidFill>
                        <a:srgbClr val="000000"/>
                      </a:solidFill>
                      <a:miter lim="400000"/>
                    </a:lnB>
                    <a:noFill/>
                  </a:tcPr>
                </a:tc>
                <a:tc>
                  <a:txBody>
                    <a:bodyPr/>
                    <a:lstStyle/>
                    <a:p>
                      <a:pPr lvl="0" algn="l" defTabSz="457200"/>
                      <a:r>
                        <a:rPr sz="3200">
                          <a:uFill>
                            <a:solidFill/>
                          </a:uFill>
                          <a:latin typeface="Helvetica"/>
                          <a:ea typeface="Helvetica"/>
                          <a:cs typeface="Helvetica"/>
                          <a:sym typeface="Helvetica"/>
                        </a:rPr>
                        <a:t>¬p</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C82506"/>
                      </a:solidFill>
                      <a:miter lim="400000"/>
                    </a:lnT>
                    <a:lnB w="3175">
                      <a:solidFill>
                        <a:srgbClr val="000000"/>
                      </a:solidFill>
                      <a:miter lim="400000"/>
                    </a:lnB>
                    <a:noFill/>
                  </a:tcPr>
                </a:tc>
                <a:tc>
                  <a:txBody>
                    <a:bodyPr/>
                    <a:lstStyle/>
                    <a:p>
                      <a:pPr lvl="0" algn="l" defTabSz="457200"/>
                      <a:r>
                        <a:rPr sz="3000">
                          <a:uFill>
                            <a:solidFill/>
                          </a:uFill>
                          <a:latin typeface="Helvetica"/>
                          <a:ea typeface="Helvetica"/>
                          <a:cs typeface="Helvetica"/>
                          <a:sym typeface="Helvetica"/>
                        </a:rPr>
                        <a:t>(p∧(¬p)</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C82506"/>
                      </a:solidFill>
                      <a:miter lim="400000"/>
                    </a:lnT>
                    <a:lnB w="3175">
                      <a:solidFill>
                        <a:srgbClr val="000000"/>
                      </a:solidFill>
                      <a:miter lim="400000"/>
                    </a:lnB>
                    <a:no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000000"/>
                      </a:solidFill>
                      <a:miter lim="400000"/>
                    </a:lnT>
                    <a:lnB w="3175">
                      <a:solidFill>
                        <a:srgbClr val="000000"/>
                      </a:solidFill>
                      <a:miter lim="400000"/>
                    </a:lnB>
                    <a:solidFill>
                      <a:srgbClr val="EFEFEF"/>
                    </a:solid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000000"/>
                      </a:solidFill>
                      <a:miter lim="400000"/>
                    </a:lnT>
                    <a:lnB w="3175">
                      <a:solidFill>
                        <a:srgbClr val="C82506"/>
                      </a:solidFill>
                      <a:miter lim="400000"/>
                    </a:lnB>
                    <a:no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C82506"/>
                      </a:solidFill>
                      <a:miter lim="400000"/>
                    </a:lnB>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C82506"/>
                      </a:solidFill>
                      <a:miter lim="400000"/>
                    </a:lnB>
                    <a:no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000000"/>
                      </a:solidFill>
                      <a:miter lim="400000"/>
                    </a:lnT>
                    <a:lnB w="3175">
                      <a:solidFill>
                        <a:srgbClr val="C82506"/>
                      </a:solidFill>
                      <a:miter lim="400000"/>
                    </a:lnB>
                    <a:noFill/>
                  </a:tcPr>
                </a:tc>
              </a:tr>
            </a:tbl>
          </a:graphicData>
        </a:graphic>
      </p:graphicFrame>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title"/>
          </p:nvPr>
        </p:nvSpPr>
        <p:spPr>
          <a:prstGeom prst="rect">
            <a:avLst/>
          </a:prstGeom>
        </p:spPr>
        <p:txBody>
          <a:bodyPr/>
          <a:lstStyle>
            <a:lvl1pPr defTabSz="315468">
              <a:defRPr sz="4320"/>
            </a:lvl1pPr>
          </a:lstStyle>
          <a:p>
            <a:pPr lvl="0">
              <a:defRPr sz="1800"/>
            </a:pPr>
            <a:r>
              <a:rPr sz="4320"/>
              <a:t>Critiche al criterio di verificazione 3</a:t>
            </a:r>
          </a:p>
        </p:txBody>
      </p:sp>
      <p:sp>
        <p:nvSpPr>
          <p:cNvPr id="64" name="Shape 64"/>
          <p:cNvSpPr/>
          <p:nvPr>
            <p:ph type="body" idx="1"/>
          </p:nvPr>
        </p:nvSpPr>
        <p:spPr>
          <a:prstGeom prst="rect">
            <a:avLst/>
          </a:prstGeom>
        </p:spPr>
        <p:txBody>
          <a:bodyPr/>
          <a:lstStyle/>
          <a:p>
            <a:pPr lvl="0">
              <a:defRPr sz="1800"/>
            </a:pPr>
            <a:r>
              <a:rPr sz="3200"/>
              <a:t>Enunciati impossibili da verificare</a:t>
            </a:r>
            <a:endParaRPr sz="3200"/>
          </a:p>
          <a:p>
            <a:pPr lvl="0">
              <a:defRPr sz="1800"/>
            </a:pPr>
            <a:endParaRPr sz="3200"/>
          </a:p>
          <a:p>
            <a:pPr lvl="0" algn="just">
              <a:defRPr sz="1800"/>
            </a:pPr>
            <a:r>
              <a:rPr sz="3200"/>
              <a:t>Ci sono enunciati che è possibile verificare solo idealmente, ma la cui verifica è in realtà impossibile.</a:t>
            </a:r>
            <a:endParaRPr sz="3200"/>
          </a:p>
          <a:p>
            <a:pPr lvl="0" algn="just">
              <a:defRPr sz="1800"/>
            </a:pPr>
            <a:endParaRPr sz="3200"/>
          </a:p>
          <a:p>
            <a:pPr lvl="0" algn="just">
              <a:defRPr sz="1800"/>
            </a:pPr>
            <a:r>
              <a:rPr sz="3200"/>
              <a:t>“Ci sono montagne sulla faccia nascosta della Luna”</a:t>
            </a:r>
            <a:endParaRPr sz="3200"/>
          </a:p>
          <a:p>
            <a:pPr lvl="0" algn="just">
              <a:defRPr sz="1800"/>
            </a:pPr>
            <a:endParaRPr sz="3200"/>
          </a:p>
          <a:p>
            <a:pPr lvl="0" algn="just">
              <a:defRPr sz="1800"/>
            </a:pPr>
            <a:r>
              <a:rPr sz="3200"/>
              <a:t>Se accettassimo il criterio di verificazione forte tali enunciati sarebbero da considerare non significanti.</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title"/>
          </p:nvPr>
        </p:nvSpPr>
        <p:spPr>
          <a:prstGeom prst="rect">
            <a:avLst/>
          </a:prstGeom>
        </p:spPr>
        <p:txBody>
          <a:bodyPr/>
          <a:lstStyle>
            <a:lvl1pPr defTabSz="315468">
              <a:defRPr sz="4320"/>
            </a:lvl1pPr>
          </a:lstStyle>
          <a:p>
            <a:pPr lvl="0">
              <a:defRPr sz="1800"/>
            </a:pPr>
            <a:r>
              <a:rPr sz="4320"/>
              <a:t>Critiche al criterio di verificazione 4</a:t>
            </a:r>
          </a:p>
        </p:txBody>
      </p:sp>
      <p:sp>
        <p:nvSpPr>
          <p:cNvPr id="67" name="Shape 67"/>
          <p:cNvSpPr/>
          <p:nvPr>
            <p:ph type="body" idx="1"/>
          </p:nvPr>
        </p:nvSpPr>
        <p:spPr>
          <a:prstGeom prst="rect">
            <a:avLst/>
          </a:prstGeom>
        </p:spPr>
        <p:txBody>
          <a:bodyPr/>
          <a:lstStyle/>
          <a:p>
            <a:pPr lvl="0">
              <a:defRPr sz="1800"/>
            </a:pPr>
            <a:r>
              <a:rPr sz="3200"/>
              <a:t>Enunciati su eventi futuri</a:t>
            </a:r>
            <a:endParaRPr sz="3200"/>
          </a:p>
          <a:p>
            <a:pPr lvl="0" algn="just">
              <a:defRPr sz="1800"/>
            </a:pPr>
            <a:endParaRPr sz="3200"/>
          </a:p>
          <a:p>
            <a:pPr lvl="0" algn="just">
              <a:defRPr sz="1800"/>
            </a:pPr>
            <a:r>
              <a:rPr sz="3200"/>
              <a:t>Ci sono enunciati che riusciamo a verificare, magari in tempo futuro ma che non sono affatto di interesse scientifico (Gli uomini sono immortali): quindi il criterio di significazione che vorrebbe salvare solo gli enunciati appartenenti all’ambito scientifico, fallisce.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title"/>
          </p:nvPr>
        </p:nvSpPr>
        <p:spPr>
          <a:xfrm>
            <a:off x="1143000" y="587672"/>
            <a:ext cx="10464800" cy="727875"/>
          </a:xfrm>
          <a:prstGeom prst="rect">
            <a:avLst/>
          </a:prstGeom>
        </p:spPr>
        <p:txBody>
          <a:bodyPr/>
          <a:lstStyle>
            <a:lvl1pPr defTabSz="286258">
              <a:defRPr sz="3920"/>
            </a:lvl1pPr>
          </a:lstStyle>
          <a:p>
            <a:pPr lvl="0">
              <a:defRPr sz="1800"/>
            </a:pPr>
            <a:r>
              <a:rPr sz="3920"/>
              <a:t>Schlick:liberalizzazione del criterio di verificazione</a:t>
            </a:r>
          </a:p>
        </p:txBody>
      </p:sp>
      <p:sp>
        <p:nvSpPr>
          <p:cNvPr id="70" name="Shape 70"/>
          <p:cNvSpPr/>
          <p:nvPr>
            <p:ph type="body" idx="1"/>
          </p:nvPr>
        </p:nvSpPr>
        <p:spPr>
          <a:prstGeom prst="rect">
            <a:avLst/>
          </a:prstGeom>
        </p:spPr>
        <p:txBody>
          <a:bodyPr/>
          <a:lstStyle/>
          <a:p>
            <a:pPr lvl="0" algn="just" defTabSz="438150">
              <a:defRPr sz="1800"/>
            </a:pPr>
            <a:r>
              <a:rPr sz="2400"/>
              <a:t>Il significato è legato all’uso.</a:t>
            </a:r>
            <a:endParaRPr sz="2400"/>
          </a:p>
          <a:p>
            <a:pPr lvl="0" algn="just" defTabSz="438150">
              <a:defRPr sz="1800"/>
            </a:pPr>
            <a:endParaRPr sz="2400"/>
          </a:p>
          <a:p>
            <a:pPr lvl="0" algn="just" defTabSz="438150">
              <a:defRPr sz="1800"/>
            </a:pPr>
            <a:r>
              <a:rPr sz="2400"/>
              <a:t>“Ogni qual volta ci domandiamo di un enunciato “che cosa significa?” ciò che noi attendiamo è un ragguaglio circa le circostanze in cui essa va usato, vogliamo una descrizione delle condizioni in cui ‘enunciato formerà una proposizione vera e di quelle in cui ne formerà una falsa. Il significato di una parola o di una combinazione di parole è così determinato da un insieme di regole che presiedono al loro uso […] .</a:t>
            </a:r>
            <a:endParaRPr sz="2400"/>
          </a:p>
          <a:p>
            <a:pPr lvl="0" algn="just" defTabSz="438150">
              <a:defRPr sz="1800"/>
            </a:pPr>
            <a:endParaRPr sz="2400"/>
          </a:p>
          <a:p>
            <a:pPr lvl="0" algn="just" defTabSz="438150">
              <a:defRPr sz="1800"/>
            </a:pPr>
            <a:r>
              <a:rPr sz="2400"/>
              <a:t>Ad esempio sulla base delle regole che presiedono all’uso di una predizione sappiano che essa si riferisce a eventi futuri, e che dobbiamo far trascorrere il tempo se vogliamo verificarla. </a:t>
            </a:r>
            <a:endParaRPr sz="2400"/>
          </a:p>
          <a:p>
            <a:pPr lvl="0" algn="just" defTabSz="438150">
              <a:defRPr sz="1800"/>
            </a:pPr>
            <a:endParaRPr sz="2400"/>
          </a:p>
          <a:p>
            <a:pPr lvl="0" algn="just" defTabSz="438150">
              <a:defRPr sz="1800"/>
            </a:pPr>
            <a:r>
              <a:rPr sz="2400"/>
              <a:t>Stabilire il significato di un enunciato equivale a stabilire le regole secondo cui l’enunciato va usato, e questo, a sua volta è lo stesso che stabilire la maniera in cui può essere verificato (o falsificato). Il significato di una proposizione è il metodo della sua verificazione”.</a:t>
            </a:r>
            <a:endParaRPr sz="2400"/>
          </a:p>
          <a:p>
            <a:pPr lvl="0" algn="just" defTabSz="438150">
              <a:defRPr sz="1800"/>
            </a:pPr>
            <a:endParaRPr sz="2400"/>
          </a:p>
          <a:p>
            <a:pPr lvl="0" algn="just" defTabSz="438150">
              <a:defRPr sz="1800"/>
            </a:pPr>
            <a:r>
              <a:rPr sz="2400"/>
              <a:t>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prstGeom prst="rect">
            <a:avLst/>
          </a:prstGeom>
        </p:spPr>
        <p:txBody>
          <a:bodyPr/>
          <a:lstStyle>
            <a:lvl1pPr defTabSz="286258">
              <a:defRPr sz="3920"/>
            </a:lvl1pPr>
          </a:lstStyle>
          <a:p>
            <a:pPr lvl="0">
              <a:defRPr sz="1800"/>
            </a:pPr>
            <a:r>
              <a:rPr sz="3920"/>
              <a:t>Schlick:liberalizzazione del criterio di verificazione</a:t>
            </a:r>
          </a:p>
        </p:txBody>
      </p:sp>
      <p:sp>
        <p:nvSpPr>
          <p:cNvPr id="73" name="Shape 73"/>
          <p:cNvSpPr/>
          <p:nvPr>
            <p:ph type="body" idx="1"/>
          </p:nvPr>
        </p:nvSpPr>
        <p:spPr>
          <a:prstGeom prst="rect">
            <a:avLst/>
          </a:prstGeom>
        </p:spPr>
        <p:txBody>
          <a:bodyPr/>
          <a:lstStyle/>
          <a:p>
            <a:pPr lvl="0" defTabSz="566674">
              <a:defRPr sz="1800"/>
            </a:pPr>
            <a:r>
              <a:rPr sz="3104"/>
              <a:t>Dalla verificazione alla verificabilità</a:t>
            </a:r>
            <a:endParaRPr sz="3104"/>
          </a:p>
          <a:p>
            <a:pPr lvl="0" defTabSz="566674">
              <a:defRPr sz="1800"/>
            </a:pPr>
            <a:endParaRPr sz="3104"/>
          </a:p>
          <a:p>
            <a:pPr lvl="0" algn="just" defTabSz="566674">
              <a:defRPr sz="1800"/>
            </a:pPr>
            <a:r>
              <a:rPr sz="3104"/>
              <a:t>“In primo luogo vorrei sottolineare che, quando diciamo che ‘una proposizione ha significato solo se è verificabile’, non stiamo dicendo ‘…solo se è </a:t>
            </a:r>
            <a:r>
              <a:rPr i="1" sz="3104"/>
              <a:t>verificata</a:t>
            </a:r>
            <a:r>
              <a:rPr sz="3104"/>
              <a:t>’. […] Cadiamo nella trappola solo se consideriamo la verificazione stessa come criterio di significato e non la ‘possibilità di verificazione’ (= verificabilità; ciò condurrebbe all’assurdo del significato.”</a:t>
            </a:r>
            <a:endParaRPr sz="3104"/>
          </a:p>
          <a:p>
            <a:pPr lvl="0" algn="just" defTabSz="566674">
              <a:defRPr sz="1800"/>
            </a:pPr>
            <a:r>
              <a:rPr sz="3104"/>
              <a:t>In altri termini, la possibilità di verificazione che è rilevante per il significato non può essere quella di tipo empirico; non può essere stabilita </a:t>
            </a:r>
            <a:r>
              <a:rPr i="1" sz="3104"/>
              <a:t>post-festum</a:t>
            </a:r>
            <a:r>
              <a:rPr sz="3104"/>
              <a:t>. Bisogna essere sicuri di essa prima di considerare le circostanze empiriche e di indagare si a consentiranno. […] quando parliamo di verificabilità, intendiamo parlare della possibilità </a:t>
            </a:r>
            <a:r>
              <a:rPr i="1" sz="3104"/>
              <a:t>logica</a:t>
            </a:r>
            <a:r>
              <a:rPr sz="3104"/>
              <a:t> di verificazione e nient’altro.”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prstGeom prst="rect">
            <a:avLst/>
          </a:prstGeom>
        </p:spPr>
        <p:txBody>
          <a:bodyPr/>
          <a:lstStyle>
            <a:lvl1pPr defTabSz="315468">
              <a:defRPr sz="4320"/>
            </a:lvl1pPr>
          </a:lstStyle>
          <a:p>
            <a:pPr lvl="0">
              <a:defRPr sz="1800"/>
            </a:pPr>
            <a:r>
              <a:rPr sz="4320"/>
              <a:t>Risposta alle obiezioni</a:t>
            </a:r>
          </a:p>
        </p:txBody>
      </p:sp>
      <p:sp>
        <p:nvSpPr>
          <p:cNvPr id="76" name="Shape 76"/>
          <p:cNvSpPr/>
          <p:nvPr>
            <p:ph type="body" idx="1"/>
          </p:nvPr>
        </p:nvSpPr>
        <p:spPr>
          <a:prstGeom prst="rect">
            <a:avLst/>
          </a:prstGeom>
        </p:spPr>
        <p:txBody>
          <a:bodyPr/>
          <a:lstStyle/>
          <a:p>
            <a:pPr lvl="0" algn="just" defTabSz="525779">
              <a:defRPr sz="1800"/>
            </a:pPr>
            <a:r>
              <a:rPr sz="2880"/>
              <a:t>l’obiezione 1 è confutata tenendo conto che non si deve parlare di verificazione qui-e-ora, ma di possibilità logica di verificazione, un mutamento che consente di rendere conto anche del significato riguardanti eventi futuri, in tal caso basta aspettare e verificarli. “attendere è un metodo di verificazione perfettamente legittimo. </a:t>
            </a:r>
            <a:endParaRPr sz="2880"/>
          </a:p>
          <a:p>
            <a:pPr lvl="0" algn="just" defTabSz="525779">
              <a:defRPr sz="1800"/>
            </a:pPr>
            <a:endParaRPr sz="2880"/>
          </a:p>
          <a:p>
            <a:pPr lvl="0" algn="just" defTabSz="525779">
              <a:defRPr sz="1800"/>
            </a:pPr>
            <a:r>
              <a:rPr sz="2880"/>
              <a:t>L’obiezione 2 non viene presa in considerazione</a:t>
            </a:r>
            <a:endParaRPr sz="2880"/>
          </a:p>
          <a:p>
            <a:pPr lvl="0" algn="just" defTabSz="525779">
              <a:defRPr sz="1800"/>
            </a:pPr>
            <a:endParaRPr sz="2880"/>
          </a:p>
          <a:p>
            <a:pPr lvl="0" algn="just" defTabSz="525779">
              <a:defRPr sz="1800"/>
            </a:pPr>
            <a:r>
              <a:rPr sz="2880"/>
              <a:t>L’obiezione 3 non è più un problema, in quanto non essendo la verificazione un fatto di possibilità empirica, ma di possibilità logica, possiamo “immaginare mentalmente delle situazioni che renderebbero vero l’enunciato ‘ci sono montagne sulla faccia nascosta della luna’.</a:t>
            </a:r>
            <a:endParaRPr sz="2880"/>
          </a:p>
          <a:p>
            <a:pPr lvl="0" algn="just" defTabSz="525779">
              <a:defRPr sz="1800"/>
            </a:pPr>
            <a:endParaRPr sz="2880"/>
          </a:p>
          <a:p>
            <a:pPr lvl="0" algn="just" defTabSz="525779">
              <a:defRPr sz="1800"/>
            </a:pPr>
            <a:r>
              <a:rPr sz="2880"/>
              <a:t>l’obiezione 4 è superata considerando scientifica la questione dell’immortalità, ovvero eliminando da essa tutti gli aspetti metafisici.</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prstGeom prst="rect">
            <a:avLst/>
          </a:prstGeom>
        </p:spPr>
        <p:txBody>
          <a:bodyPr/>
          <a:lstStyle>
            <a:lvl1pPr defTabSz="315468">
              <a:defRPr sz="4320"/>
            </a:lvl1pPr>
          </a:lstStyle>
          <a:p>
            <a:pPr lvl="0">
              <a:defRPr sz="1800"/>
            </a:pPr>
            <a:r>
              <a:rPr sz="4320"/>
              <a:t>riassumendo</a:t>
            </a:r>
          </a:p>
        </p:txBody>
      </p:sp>
      <p:sp>
        <p:nvSpPr>
          <p:cNvPr id="79" name="Shape 79"/>
          <p:cNvSpPr/>
          <p:nvPr>
            <p:ph type="body" idx="1"/>
          </p:nvPr>
        </p:nvSpPr>
        <p:spPr>
          <a:prstGeom prst="rect">
            <a:avLst/>
          </a:prstGeom>
        </p:spPr>
        <p:txBody>
          <a:bodyPr/>
          <a:lstStyle/>
          <a:p>
            <a:pPr lvl="0" algn="just">
              <a:defRPr sz="1800"/>
            </a:pPr>
            <a:r>
              <a:rPr sz="3200"/>
              <a:t>Schlick sottolinea che il significato di un enunciato non è più stabilito in funzione della sua verifica empirica qui-e-ora: da un lato la verificazione empirica è troppo restrittiva e, dall’altro, il significato di un enunciato non sta solo nel mondo, al di là quindi dell’enunciato stesso, ma nelle regole ‘logiche’, in senso lato, con ci si usano le parole.</a:t>
            </a:r>
            <a:endParaRPr sz="3200"/>
          </a:p>
          <a:p>
            <a:pPr lvl="0" algn="just">
              <a:defRPr sz="1800"/>
            </a:pPr>
            <a:endParaRPr sz="3200"/>
          </a:p>
          <a:p>
            <a:pPr lvl="0" algn="just">
              <a:defRPr sz="1800"/>
            </a:pPr>
            <a:r>
              <a:rPr sz="3200"/>
              <a:t>Fra queste regole che sono frutto di convenzioni, vi sono anche quelle che prescrivono come i termini si applicano al mondo: sono quelle che rendono possibile la verificazione dell’enunciato in questione.</a:t>
            </a:r>
            <a:endParaRPr sz="3200"/>
          </a:p>
          <a:p>
            <a:pPr lvl="0" algn="just">
              <a:defRPr sz="1800"/>
            </a:pPr>
            <a:endParaRPr sz="3200"/>
          </a:p>
          <a:p>
            <a:pPr lvl="0" algn="just">
              <a:defRPr sz="1800"/>
            </a:pPr>
            <a:r>
              <a:rPr sz="3200"/>
              <a:t>La divisione delle proposizioni proposta da Wittgenstein veniva abbandonata.</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title"/>
          </p:nvPr>
        </p:nvSpPr>
        <p:spPr>
          <a:prstGeom prst="rect">
            <a:avLst/>
          </a:prstGeom>
        </p:spPr>
        <p:txBody>
          <a:bodyPr/>
          <a:lstStyle>
            <a:lvl1pPr defTabSz="315468">
              <a:defRPr sz="4320"/>
            </a:lvl1pPr>
          </a:lstStyle>
          <a:p>
            <a:pPr lvl="0">
              <a:defRPr sz="1800"/>
            </a:pPr>
            <a:r>
              <a:rPr sz="4320"/>
              <a:t>le proposizioni universali</a:t>
            </a:r>
          </a:p>
        </p:txBody>
      </p:sp>
      <p:sp>
        <p:nvSpPr>
          <p:cNvPr id="82" name="Shape 82"/>
          <p:cNvSpPr/>
          <p:nvPr>
            <p:ph type="body" idx="1"/>
          </p:nvPr>
        </p:nvSpPr>
        <p:spPr>
          <a:prstGeom prst="rect">
            <a:avLst/>
          </a:prstGeom>
        </p:spPr>
        <p:txBody>
          <a:bodyPr/>
          <a:lstStyle/>
          <a:p>
            <a:pPr lvl="0" algn="just">
              <a:defRPr sz="1800"/>
            </a:pPr>
            <a:r>
              <a:rPr sz="3200"/>
              <a:t>Le leggi scientifiche sono espresse da proposizioni universali che nel linguaggio della logica vengono per l’appunto espresse da quantificatori universali.</a:t>
            </a:r>
            <a:endParaRPr sz="3200"/>
          </a:p>
          <a:p>
            <a:pPr lvl="0" algn="just">
              <a:defRPr sz="1800"/>
            </a:pPr>
            <a:endParaRPr sz="3200"/>
          </a:p>
          <a:p>
            <a:pPr lvl="0">
              <a:defRPr sz="1800"/>
            </a:pPr>
            <a:r>
              <a:rPr sz="3200"/>
              <a:t>∀</a:t>
            </a:r>
            <a:r>
              <a:rPr sz="2100"/>
              <a:t>(x)</a:t>
            </a:r>
            <a:r>
              <a:rPr sz="3200"/>
              <a:t> (Px ⊃ Qx)</a:t>
            </a:r>
            <a:endParaRPr sz="3200"/>
          </a:p>
          <a:p>
            <a:pPr lvl="0" algn="just">
              <a:defRPr sz="1800"/>
            </a:pPr>
            <a:endParaRPr sz="3200"/>
          </a:p>
          <a:p>
            <a:pPr lvl="0" algn="just">
              <a:defRPr sz="1800"/>
            </a:pPr>
            <a:r>
              <a:rPr sz="3200"/>
              <a:t>che si legge: per tutti gli x, se x è un P allora x è un Q.</a:t>
            </a:r>
            <a:endParaRPr sz="3200"/>
          </a:p>
          <a:p>
            <a:pPr lvl="0" algn="just">
              <a:defRPr sz="1800"/>
            </a:pPr>
            <a:endParaRPr sz="3200"/>
          </a:p>
          <a:p>
            <a:pPr lvl="0" algn="just">
              <a:defRPr sz="1800"/>
            </a:pPr>
            <a:r>
              <a:rPr sz="3200"/>
              <a:t>Ma come interpretare il simbolo “∀</a:t>
            </a:r>
            <a:r>
              <a:rPr sz="2100"/>
              <a:t>(x)</a:t>
            </a:r>
            <a:r>
              <a:rPr sz="3100"/>
              <a:t>” ?</a:t>
            </a:r>
            <a:endParaRPr sz="3200"/>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title"/>
          </p:nvPr>
        </p:nvSpPr>
        <p:spPr>
          <a:prstGeom prst="rect">
            <a:avLst/>
          </a:prstGeom>
        </p:spPr>
        <p:txBody>
          <a:bodyPr/>
          <a:lstStyle/>
          <a:p>
            <a:pPr lvl="0" defTabSz="274574">
              <a:defRPr sz="1800"/>
            </a:pPr>
            <a:r>
              <a:rPr sz="3759"/>
              <a:t>interpretazione di ∀</a:t>
            </a:r>
            <a:r>
              <a:rPr sz="2679"/>
              <a:t>(x)</a:t>
            </a:r>
            <a:r>
              <a:rPr sz="4136"/>
              <a:t>,</a:t>
            </a:r>
            <a:r>
              <a:rPr sz="3759"/>
              <a:t> ∃</a:t>
            </a:r>
            <a:r>
              <a:rPr sz="2679"/>
              <a:t>(x)</a:t>
            </a:r>
          </a:p>
        </p:txBody>
      </p:sp>
      <p:sp>
        <p:nvSpPr>
          <p:cNvPr id="85" name="Shape 85"/>
          <p:cNvSpPr/>
          <p:nvPr>
            <p:ph type="body" idx="1"/>
          </p:nvPr>
        </p:nvSpPr>
        <p:spPr>
          <a:prstGeom prst="rect">
            <a:avLst/>
          </a:prstGeom>
        </p:spPr>
        <p:txBody>
          <a:bodyPr/>
          <a:lstStyle/>
          <a:p>
            <a:pPr lvl="0" algn="just">
              <a:defRPr sz="1800"/>
            </a:pPr>
            <a:r>
              <a:rPr sz="3200"/>
              <a:t>Vi sono diverse interpretazioni per i quantificatori:</a:t>
            </a:r>
            <a:endParaRPr sz="3200"/>
          </a:p>
          <a:p>
            <a:pPr lvl="0" algn="just">
              <a:defRPr sz="1800"/>
            </a:pPr>
            <a:endParaRPr sz="3200"/>
          </a:p>
          <a:p>
            <a:pPr lvl="0" algn="just">
              <a:defRPr sz="1800"/>
            </a:pPr>
            <a:r>
              <a:rPr sz="3200"/>
              <a:t>Una vorrebbe che </a:t>
            </a:r>
            <a:endParaRPr sz="3200"/>
          </a:p>
          <a:p>
            <a:pPr lvl="0" algn="just">
              <a:defRPr sz="1800"/>
            </a:pPr>
            <a:endParaRPr sz="3200"/>
          </a:p>
          <a:p>
            <a:pPr lvl="0" algn="just">
              <a:defRPr sz="1800"/>
            </a:pPr>
            <a:r>
              <a:rPr sz="3200"/>
              <a:t>∀</a:t>
            </a:r>
            <a:r>
              <a:rPr sz="2700"/>
              <a:t>(x) </a:t>
            </a:r>
            <a:r>
              <a:rPr sz="3200"/>
              <a:t>(P</a:t>
            </a:r>
            <a:r>
              <a:rPr sz="2700"/>
              <a:t>x</a:t>
            </a:r>
            <a:r>
              <a:rPr sz="3200"/>
              <a:t>)</a:t>
            </a:r>
            <a:r>
              <a:rPr sz="2700"/>
              <a:t> </a:t>
            </a:r>
            <a:r>
              <a:rPr sz="3300"/>
              <a:t>fosse identico al prodotto logico</a:t>
            </a:r>
            <a:r>
              <a:rPr sz="2700"/>
              <a:t> “</a:t>
            </a:r>
            <a:r>
              <a:rPr sz="3200"/>
              <a:t>P</a:t>
            </a:r>
            <a:r>
              <a:rPr sz="2700"/>
              <a:t>a⋀</a:t>
            </a:r>
            <a:r>
              <a:rPr sz="3200"/>
              <a:t>P</a:t>
            </a:r>
            <a:r>
              <a:rPr sz="2700"/>
              <a:t>b⋀</a:t>
            </a:r>
            <a:r>
              <a:rPr sz="3200"/>
              <a:t>P</a:t>
            </a:r>
            <a:r>
              <a:rPr sz="2700"/>
              <a:t>c⋀</a:t>
            </a:r>
            <a:r>
              <a:rPr sz="3200"/>
              <a:t>P</a:t>
            </a:r>
            <a:r>
              <a:rPr sz="2700"/>
              <a:t>d….”</a:t>
            </a:r>
            <a:endParaRPr sz="2700"/>
          </a:p>
          <a:p>
            <a:pPr lvl="0" algn="just">
              <a:defRPr sz="1800"/>
            </a:pPr>
            <a:endParaRPr sz="2700"/>
          </a:p>
          <a:p>
            <a:pPr lvl="0" algn="just">
              <a:defRPr sz="1800"/>
            </a:pPr>
            <a:r>
              <a:rPr sz="2700"/>
              <a:t> </a:t>
            </a:r>
            <a:r>
              <a:rPr sz="3200"/>
              <a:t>e invece </a:t>
            </a:r>
            <a:endParaRPr sz="3200"/>
          </a:p>
          <a:p>
            <a:pPr lvl="0" algn="just">
              <a:defRPr sz="1800"/>
            </a:pPr>
            <a:r>
              <a:rPr sz="3200"/>
              <a:t>∃</a:t>
            </a:r>
            <a:r>
              <a:rPr sz="2700"/>
              <a:t>(x) (Px) </a:t>
            </a:r>
            <a:r>
              <a:rPr sz="3200"/>
              <a:t>fosse equivalente a</a:t>
            </a:r>
            <a:r>
              <a:rPr sz="2700"/>
              <a:t>: “</a:t>
            </a:r>
            <a:r>
              <a:rPr sz="3200"/>
              <a:t>P</a:t>
            </a:r>
            <a:r>
              <a:rPr sz="2700"/>
              <a:t>a∨</a:t>
            </a:r>
            <a:r>
              <a:rPr sz="3200"/>
              <a:t>P</a:t>
            </a:r>
            <a:r>
              <a:rPr sz="2700"/>
              <a:t>b∨</a:t>
            </a:r>
            <a:r>
              <a:rPr sz="3200"/>
              <a:t>P</a:t>
            </a:r>
            <a:r>
              <a:rPr sz="2700"/>
              <a:t>c…”</a:t>
            </a:r>
            <a:endParaRPr sz="2700"/>
          </a:p>
          <a:p>
            <a:pPr lvl="0" algn="just">
              <a:defRPr sz="1800"/>
            </a:pPr>
            <a:endParaRPr sz="2700"/>
          </a:p>
          <a:p>
            <a:pPr lvl="0" algn="just">
              <a:defRPr sz="1800"/>
            </a:pPr>
            <a:r>
              <a:rPr sz="3200"/>
              <a:t>Una interpretazione che presupporrebbe che tutti gli oggetti abbiano un nome (essi potrebbero essere troppo numerosi per questo; ad esempio potrebbero avere una cardinalità non numerabile)</a:t>
            </a:r>
            <a:endParaRPr sz="2700"/>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title"/>
          </p:nvPr>
        </p:nvSpPr>
        <p:spPr>
          <a:prstGeom prst="rect">
            <a:avLst/>
          </a:prstGeom>
        </p:spPr>
        <p:txBody>
          <a:bodyPr/>
          <a:lstStyle>
            <a:lvl1pPr defTabSz="315468">
              <a:defRPr sz="4320"/>
            </a:lvl1pPr>
          </a:lstStyle>
          <a:p>
            <a:pPr lvl="0">
              <a:defRPr sz="1800"/>
            </a:pPr>
            <a:r>
              <a:rPr sz="4320"/>
              <a:t>Interpretazione dei quantificatori</a:t>
            </a:r>
          </a:p>
        </p:txBody>
      </p:sp>
      <p:sp>
        <p:nvSpPr>
          <p:cNvPr id="88" name="Shape 88"/>
          <p:cNvSpPr/>
          <p:nvPr>
            <p:ph type="body" idx="1"/>
          </p:nvPr>
        </p:nvSpPr>
        <p:spPr>
          <a:prstGeom prst="rect">
            <a:avLst/>
          </a:prstGeom>
        </p:spPr>
        <p:txBody>
          <a:bodyPr/>
          <a:lstStyle/>
          <a:p>
            <a:pPr lvl="0" algn="just">
              <a:defRPr sz="1800"/>
            </a:pPr>
            <a:r>
              <a:rPr sz="3200"/>
              <a:t>Tuttavia un’altra interpretazione tende ad assumere che i quantificatori universali non abbiano una portata esistenziale.</a:t>
            </a:r>
            <a:endParaRPr sz="3200"/>
          </a:p>
          <a:p>
            <a:pPr lvl="0" algn="just">
              <a:defRPr sz="1800"/>
            </a:pPr>
            <a:endParaRPr sz="3200"/>
          </a:p>
          <a:p>
            <a:pPr lvl="0" algn="just">
              <a:defRPr sz="1800"/>
            </a:pPr>
            <a:r>
              <a:rPr sz="3200"/>
              <a:t>A volte quello che diciamo non presuppone che la classe abbia elementi.</a:t>
            </a:r>
            <a:endParaRPr sz="3200"/>
          </a:p>
          <a:p>
            <a:pPr lvl="0">
              <a:defRPr sz="1800"/>
            </a:pPr>
            <a:r>
              <a:rPr sz="3200"/>
              <a:t>“Tutti i trasgressori saranno perseguiti”</a:t>
            </a:r>
            <a:endParaRPr sz="3200"/>
          </a:p>
          <a:p>
            <a:pPr lvl="0" algn="just">
              <a:defRPr sz="1800"/>
            </a:pPr>
            <a:r>
              <a:rPr sz="3200"/>
              <a:t>è un’affermazione che mira a mantenere vuota la classe dei trasgressori.</a:t>
            </a:r>
            <a:endParaRPr sz="3200"/>
          </a:p>
          <a:p>
            <a:pPr lvl="0" algn="just">
              <a:defRPr sz="1800"/>
            </a:pPr>
            <a:endParaRPr sz="3200"/>
          </a:p>
          <a:p>
            <a:pPr lvl="0" algn="just">
              <a:defRPr sz="1800"/>
            </a:pPr>
            <a:r>
              <a:rPr sz="3200"/>
              <a:t>La prima legge del moto di Newton: nella scienza si desidera ragionare senza fare alcuna presupposizione esistenziale.</a:t>
            </a:r>
            <a:endParaRPr sz="3200"/>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Shape 90"/>
          <p:cNvSpPr/>
          <p:nvPr>
            <p:ph type="title"/>
          </p:nvPr>
        </p:nvSpPr>
        <p:spPr>
          <a:prstGeom prst="rect">
            <a:avLst/>
          </a:prstGeom>
        </p:spPr>
        <p:txBody>
          <a:bodyPr/>
          <a:lstStyle>
            <a:lvl1pPr defTabSz="315468">
              <a:defRPr sz="4320"/>
            </a:lvl1pPr>
          </a:lstStyle>
          <a:p>
            <a:pPr lvl="0">
              <a:defRPr sz="1800"/>
            </a:pPr>
            <a:r>
              <a:rPr sz="4320"/>
              <a:t>Dalla verifica alla conferma</a:t>
            </a:r>
          </a:p>
        </p:txBody>
      </p:sp>
      <p:sp>
        <p:nvSpPr>
          <p:cNvPr id="91" name="Shape 91"/>
          <p:cNvSpPr/>
          <p:nvPr>
            <p:ph type="body" idx="1"/>
          </p:nvPr>
        </p:nvSpPr>
        <p:spPr>
          <a:prstGeom prst="rect">
            <a:avLst/>
          </a:prstGeom>
        </p:spPr>
        <p:txBody>
          <a:bodyPr/>
          <a:lstStyle/>
          <a:p>
            <a:pPr lvl="0" algn="just">
              <a:defRPr sz="1800"/>
            </a:pPr>
            <a:r>
              <a:rPr sz="3200"/>
              <a:t>“Se per verificazione si intende una completo e definitivo accertamento della verità, allora una proposizione universale, per esempio una legge fisica o biologica, non potrà mai essere verificata.</a:t>
            </a:r>
            <a:endParaRPr sz="3200"/>
          </a:p>
          <a:p>
            <a:pPr lvl="0" algn="just">
              <a:defRPr sz="1800"/>
            </a:pPr>
            <a:endParaRPr sz="3200"/>
          </a:p>
          <a:p>
            <a:pPr lvl="0" algn="just">
              <a:defRPr sz="1800"/>
            </a:pPr>
            <a:r>
              <a:rPr sz="3200"/>
              <a:t>Non possiamo controllare la legge, ma possiamo controllarla, controllandone i singoli casi, cioè le proposizioni particolari che deriviamo dalla legge stessa e da altre proposizioni precedentemente stabilite. Così anziché di verificazione possiamo parlare di conferma gradualmente crescente della legge.” (Carnap)</a:t>
            </a:r>
            <a:endParaRPr sz="3200"/>
          </a:p>
          <a:p>
            <a:pPr lvl="0" algn="just">
              <a:defRPr sz="1800"/>
            </a:pPr>
            <a:endParaRPr sz="3200"/>
          </a:p>
          <a:p>
            <a:pPr lvl="0" algn="just">
              <a:defRPr sz="1800"/>
            </a:pPr>
            <a:r>
              <a:rPr sz="3200"/>
              <a:t>“Ogni proposizione sintetica deve essere confermabile”</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title"/>
          </p:nvPr>
        </p:nvSpPr>
        <p:spPr>
          <a:xfrm>
            <a:off x="952500" y="444500"/>
            <a:ext cx="11099800" cy="1402904"/>
          </a:xfrm>
          <a:prstGeom prst="rect">
            <a:avLst/>
          </a:prstGeom>
        </p:spPr>
        <p:txBody>
          <a:bodyPr/>
          <a:lstStyle>
            <a:lvl1pPr defTabSz="457200">
              <a:defRPr sz="3600">
                <a:uFill>
                  <a:solidFill/>
                </a:uFill>
                <a:latin typeface="Helvetica"/>
                <a:ea typeface="Helvetica"/>
                <a:cs typeface="Helvetica"/>
                <a:sym typeface="Helvetica"/>
              </a:defRPr>
            </a:lvl1pPr>
          </a:lstStyle>
          <a:p>
            <a:pPr lvl="0">
              <a:defRPr sz="1800">
                <a:uFillTx/>
              </a:defRPr>
            </a:pPr>
            <a:r>
              <a:rPr sz="3600">
                <a:uFill>
                  <a:solidFill/>
                </a:uFill>
              </a:rPr>
              <a:t>principio del terzo escluso</a:t>
            </a:r>
          </a:p>
        </p:txBody>
      </p:sp>
      <p:sp>
        <p:nvSpPr>
          <p:cNvPr id="37" name="Shape 37"/>
          <p:cNvSpPr/>
          <p:nvPr>
            <p:ph type="body" idx="1"/>
          </p:nvPr>
        </p:nvSpPr>
        <p:spPr>
          <a:xfrm>
            <a:off x="1167358" y="1859284"/>
            <a:ext cx="11099801" cy="6035032"/>
          </a:xfrm>
          <a:prstGeom prst="rect">
            <a:avLst/>
          </a:prstGeom>
        </p:spPr>
        <p:txBody>
          <a:bodyPr/>
          <a:lstStyle/>
          <a:p>
            <a:pPr lvl="0" marL="0" indent="0" algn="ctr" defTabSz="457200">
              <a:spcBef>
                <a:spcPts val="0"/>
              </a:spcBef>
              <a:buSzTx/>
              <a:buNone/>
              <a:defRPr sz="1800"/>
            </a:pPr>
            <a:r>
              <a:rPr sz="3600">
                <a:uFill>
                  <a:solidFill/>
                </a:uFill>
                <a:latin typeface="Helvetica"/>
                <a:ea typeface="Helvetica"/>
                <a:cs typeface="Helvetica"/>
                <a:sym typeface="Helvetica"/>
              </a:rPr>
              <a:t>       p∨(¬p) principio del terzo escluso</a:t>
            </a: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p:txBody>
      </p:sp>
      <p:graphicFrame>
        <p:nvGraphicFramePr>
          <p:cNvPr id="38" name="Table 38"/>
          <p:cNvGraphicFramePr/>
          <p:nvPr/>
        </p:nvGraphicFramePr>
        <p:xfrm>
          <a:off x="3801956" y="3984811"/>
          <a:ext cx="6112088" cy="83629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2037362"/>
                <a:gridCol w="2037362"/>
                <a:gridCol w="2037362"/>
              </a:tblGrid>
              <a:tr h="278765">
                <a:tc>
                  <a:txBody>
                    <a:bodyPr/>
                    <a:lstStyle/>
                    <a:p>
                      <a:pPr lvl="0" algn="l" defTabSz="457200"/>
                      <a:r>
                        <a:rPr sz="3600">
                          <a:uFill>
                            <a:solidFill/>
                          </a:uFill>
                          <a:latin typeface="Helvetica"/>
                          <a:ea typeface="Helvetica"/>
                          <a:cs typeface="Helvetica"/>
                          <a:sym typeface="Helvetica"/>
                        </a:rPr>
                        <a:t>p</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C82506"/>
                      </a:solidFill>
                      <a:miter lim="400000"/>
                    </a:lnT>
                    <a:lnB w="3175">
                      <a:solidFill>
                        <a:srgbClr val="000000"/>
                      </a:solidFill>
                      <a:miter lim="400000"/>
                    </a:lnB>
                    <a:noFill/>
                  </a:tcPr>
                </a:tc>
                <a:tc>
                  <a:txBody>
                    <a:bodyPr/>
                    <a:lstStyle/>
                    <a:p>
                      <a:pPr lvl="0" algn="l" defTabSz="457200"/>
                      <a:r>
                        <a:rPr sz="3200">
                          <a:uFill>
                            <a:solidFill/>
                          </a:uFill>
                          <a:latin typeface="Helvetica"/>
                          <a:ea typeface="Helvetica"/>
                          <a:cs typeface="Helvetica"/>
                          <a:sym typeface="Helvetica"/>
                        </a:rPr>
                        <a:t>¬p</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C82506"/>
                      </a:solidFill>
                      <a:miter lim="400000"/>
                    </a:lnT>
                    <a:lnB w="3175">
                      <a:solidFill>
                        <a:srgbClr val="000000"/>
                      </a:solidFill>
                      <a:miter lim="400000"/>
                    </a:lnB>
                    <a:noFill/>
                  </a:tcPr>
                </a:tc>
                <a:tc>
                  <a:txBody>
                    <a:bodyPr/>
                    <a:lstStyle/>
                    <a:p>
                      <a:pPr lvl="0" algn="l" defTabSz="457200"/>
                      <a:r>
                        <a:rPr sz="3600">
                          <a:uFill>
                            <a:solidFill/>
                          </a:uFill>
                          <a:latin typeface="Helvetica"/>
                          <a:ea typeface="Helvetica"/>
                          <a:cs typeface="Helvetica"/>
                          <a:sym typeface="Helvetica"/>
                        </a:rPr>
                        <a:t>p∨(¬p)</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C82506"/>
                      </a:solidFill>
                      <a:miter lim="400000"/>
                    </a:lnT>
                    <a:lnB w="3175">
                      <a:solidFill>
                        <a:srgbClr val="000000"/>
                      </a:solidFill>
                      <a:miter lim="400000"/>
                    </a:lnB>
                    <a:no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000000"/>
                      </a:solidFill>
                      <a:miter lim="400000"/>
                    </a:lnT>
                    <a:lnB w="3175">
                      <a:solidFill>
                        <a:srgbClr val="000000"/>
                      </a:solidFill>
                      <a:miter lim="400000"/>
                    </a:lnB>
                    <a:solidFill>
                      <a:srgbClr val="EFEFEF"/>
                    </a:solidFill>
                  </a:tcPr>
                </a:tc>
              </a:tr>
              <a:tr h="278765">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lnL w="3175">
                      <a:solidFill>
                        <a:srgbClr val="C82506"/>
                      </a:solidFill>
                      <a:miter lim="400000"/>
                    </a:lnL>
                    <a:lnR w="3175">
                      <a:solidFill>
                        <a:srgbClr val="000000"/>
                      </a:solidFill>
                      <a:miter lim="400000"/>
                    </a:lnR>
                    <a:lnT w="3175">
                      <a:solidFill>
                        <a:srgbClr val="000000"/>
                      </a:solidFill>
                      <a:miter lim="400000"/>
                    </a:lnT>
                    <a:lnB w="3175">
                      <a:solidFill>
                        <a:srgbClr val="C82506"/>
                      </a:solidFill>
                      <a:miter lim="400000"/>
                    </a:lnB>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C82506"/>
                      </a:solidFill>
                      <a:miter lim="400000"/>
                    </a:lnB>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C82506"/>
                      </a:solidFill>
                      <a:miter lim="400000"/>
                    </a:lnR>
                    <a:lnT w="3175">
                      <a:solidFill>
                        <a:srgbClr val="000000"/>
                      </a:solidFill>
                      <a:miter lim="400000"/>
                    </a:lnT>
                    <a:lnB w="3175">
                      <a:solidFill>
                        <a:srgbClr val="C82506"/>
                      </a:solidFill>
                      <a:miter lim="400000"/>
                    </a:lnB>
                    <a:noFill/>
                  </a:tcPr>
                </a:tc>
              </a:tr>
            </a:tbl>
          </a:graphicData>
        </a:graphic>
      </p:graphicFrame>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3" name="Shape 93"/>
          <p:cNvSpPr/>
          <p:nvPr>
            <p:ph type="title"/>
          </p:nvPr>
        </p:nvSpPr>
        <p:spPr>
          <a:prstGeom prst="rect">
            <a:avLst/>
          </a:prstGeom>
        </p:spPr>
        <p:txBody>
          <a:bodyPr/>
          <a:lstStyle>
            <a:lvl1pPr defTabSz="315468">
              <a:defRPr sz="4320"/>
            </a:lvl1pPr>
          </a:lstStyle>
          <a:p>
            <a:pPr lvl="0">
              <a:defRPr sz="1800"/>
            </a:pPr>
            <a:r>
              <a:rPr sz="4320"/>
              <a:t>Criterio di conferma (Hempel)</a:t>
            </a:r>
          </a:p>
        </p:txBody>
      </p:sp>
      <p:sp>
        <p:nvSpPr>
          <p:cNvPr id="94" name="Shape 94"/>
          <p:cNvSpPr/>
          <p:nvPr>
            <p:ph type="body" idx="1"/>
          </p:nvPr>
        </p:nvSpPr>
        <p:spPr>
          <a:prstGeom prst="rect">
            <a:avLst/>
          </a:prstGeom>
        </p:spPr>
        <p:txBody>
          <a:bodyPr/>
          <a:lstStyle/>
          <a:p>
            <a:pPr lvl="0" algn="just">
              <a:defRPr sz="1800"/>
            </a:pPr>
            <a:r>
              <a:rPr sz="3200"/>
              <a:t>Criterio di Nicod (1923):</a:t>
            </a:r>
            <a:endParaRPr sz="3200"/>
          </a:p>
          <a:p>
            <a:pPr lvl="0" algn="just">
              <a:defRPr sz="1800"/>
            </a:pPr>
            <a:endParaRPr sz="3200"/>
          </a:p>
          <a:p>
            <a:pPr lvl="0" algn="just">
              <a:defRPr sz="1800"/>
            </a:pPr>
            <a:r>
              <a:rPr sz="3200"/>
              <a:t>data una legge:    ∀</a:t>
            </a:r>
            <a:r>
              <a:rPr sz="2100"/>
              <a:t>(x)</a:t>
            </a:r>
            <a:r>
              <a:rPr sz="3200"/>
              <a:t> (Fx ⊃ Gx)</a:t>
            </a:r>
            <a:endParaRPr sz="3200"/>
          </a:p>
          <a:p>
            <a:pPr lvl="0" algn="just">
              <a:defRPr sz="1800"/>
            </a:pPr>
            <a:endParaRPr sz="3200"/>
          </a:p>
          <a:p>
            <a:pPr lvl="0" algn="just">
              <a:defRPr sz="1800"/>
            </a:pPr>
            <a:r>
              <a:rPr sz="3200"/>
              <a:t>un fatto </a:t>
            </a:r>
            <a:r>
              <a:rPr i="1" sz="3200"/>
              <a:t>a</a:t>
            </a:r>
            <a:endParaRPr i="1" sz="3200"/>
          </a:p>
          <a:p>
            <a:pPr lvl="0" algn="just">
              <a:defRPr sz="1800"/>
            </a:pPr>
            <a:endParaRPr i="1" sz="3200"/>
          </a:p>
          <a:p>
            <a:pPr lvl="0" algn="just">
              <a:defRPr sz="1800"/>
            </a:pPr>
            <a:r>
              <a:rPr b="1" sz="3200"/>
              <a:t>Conferma</a:t>
            </a:r>
            <a:r>
              <a:rPr sz="3200"/>
              <a:t> la legge se ammette come predicati sia F sia G, (F</a:t>
            </a:r>
            <a:r>
              <a:rPr i="1" sz="3200"/>
              <a:t>a</a:t>
            </a:r>
            <a:r>
              <a:rPr sz="3200"/>
              <a:t>∧G</a:t>
            </a:r>
            <a:r>
              <a:rPr i="1" sz="3200"/>
              <a:t>a</a:t>
            </a:r>
            <a:r>
              <a:rPr sz="3200"/>
              <a:t>);</a:t>
            </a:r>
            <a:endParaRPr sz="3200"/>
          </a:p>
          <a:p>
            <a:pPr lvl="0" algn="just">
              <a:defRPr sz="1800"/>
            </a:pPr>
            <a:endParaRPr sz="3200"/>
          </a:p>
          <a:p>
            <a:pPr lvl="0" algn="just">
              <a:defRPr sz="1800"/>
            </a:pPr>
            <a:r>
              <a:rPr b="1" sz="3200"/>
              <a:t>disconferma</a:t>
            </a:r>
            <a:r>
              <a:rPr sz="3200"/>
              <a:t> la legge se ammette come predicato F, ma non G, (F</a:t>
            </a:r>
            <a:r>
              <a:rPr i="1" sz="3200"/>
              <a:t>a</a:t>
            </a:r>
            <a:r>
              <a:rPr sz="3200"/>
              <a:t>∧¬G</a:t>
            </a:r>
            <a:r>
              <a:rPr i="1" sz="3200"/>
              <a:t>a</a:t>
            </a:r>
            <a:r>
              <a:rPr sz="3200"/>
              <a:t>);</a:t>
            </a:r>
            <a:endParaRPr sz="3200"/>
          </a:p>
          <a:p>
            <a:pPr lvl="0" algn="just">
              <a:defRPr sz="1800"/>
            </a:pPr>
            <a:endParaRPr sz="3200"/>
          </a:p>
          <a:p>
            <a:pPr lvl="0" algn="just">
              <a:defRPr sz="1800"/>
            </a:pPr>
            <a:r>
              <a:rPr b="1" sz="3200"/>
              <a:t>neutro</a:t>
            </a:r>
            <a:r>
              <a:rPr sz="3200"/>
              <a:t> rispetto alla legge se non è un F, ossia se è un ¬F</a:t>
            </a:r>
            <a:r>
              <a:rPr i="1" sz="3200"/>
              <a:t>a</a:t>
            </a:r>
            <a:endParaRPr sz="3200"/>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6" name="Shape 96"/>
          <p:cNvSpPr/>
          <p:nvPr>
            <p:ph type="title"/>
          </p:nvPr>
        </p:nvSpPr>
        <p:spPr>
          <a:prstGeom prst="rect">
            <a:avLst/>
          </a:prstGeom>
        </p:spPr>
        <p:txBody>
          <a:bodyPr/>
          <a:lstStyle>
            <a:lvl1pPr defTabSz="315468">
              <a:defRPr sz="4320"/>
            </a:lvl1pPr>
          </a:lstStyle>
          <a:p>
            <a:pPr lvl="0">
              <a:defRPr sz="1800"/>
            </a:pPr>
            <a:r>
              <a:rPr sz="4320"/>
              <a:t>problema: equivalenze</a:t>
            </a:r>
          </a:p>
        </p:txBody>
      </p:sp>
      <p:sp>
        <p:nvSpPr>
          <p:cNvPr id="97" name="Shape 97"/>
          <p:cNvSpPr/>
          <p:nvPr>
            <p:ph type="body" idx="1"/>
          </p:nvPr>
        </p:nvSpPr>
        <p:spPr>
          <a:prstGeom prst="rect">
            <a:avLst/>
          </a:prstGeom>
        </p:spPr>
        <p:txBody>
          <a:bodyPr/>
          <a:lstStyle/>
          <a:p>
            <a:pPr lvl="0" algn="just">
              <a:defRPr sz="1800"/>
            </a:pPr>
            <a:r>
              <a:rPr sz="3200"/>
              <a:t>L’enunciato I</a:t>
            </a:r>
            <a:endParaRPr sz="3200"/>
          </a:p>
          <a:p>
            <a:pPr lvl="0">
              <a:defRPr sz="1800"/>
            </a:pPr>
            <a:r>
              <a:rPr sz="3200"/>
              <a:t>∀</a:t>
            </a:r>
            <a:r>
              <a:rPr sz="2100"/>
              <a:t>(x)</a:t>
            </a:r>
            <a:r>
              <a:rPr sz="3200"/>
              <a:t> (Cx ⊃ Nx)</a:t>
            </a:r>
            <a:endParaRPr sz="3200"/>
          </a:p>
          <a:p>
            <a:pPr lvl="0">
              <a:defRPr sz="1800"/>
            </a:pPr>
            <a:endParaRPr sz="3200"/>
          </a:p>
          <a:p>
            <a:pPr lvl="0">
              <a:defRPr sz="1800"/>
            </a:pPr>
            <a:r>
              <a:rPr sz="3200"/>
              <a:t>Tutti i corvi sono neri </a:t>
            </a:r>
            <a:endParaRPr sz="3200"/>
          </a:p>
          <a:p>
            <a:pPr lvl="0">
              <a:defRPr sz="1800"/>
            </a:pPr>
            <a:endParaRPr sz="3200"/>
          </a:p>
          <a:p>
            <a:pPr lvl="0" algn="just">
              <a:defRPr sz="1800"/>
            </a:pPr>
            <a:r>
              <a:rPr sz="3200"/>
              <a:t>è equivalente all’enunciato I’:</a:t>
            </a:r>
            <a:endParaRPr sz="3200"/>
          </a:p>
          <a:p>
            <a:pPr lvl="0" algn="just">
              <a:defRPr sz="1800"/>
            </a:pPr>
            <a:endParaRPr sz="3200"/>
          </a:p>
          <a:p>
            <a:pPr lvl="0">
              <a:defRPr sz="1800"/>
            </a:pPr>
            <a:r>
              <a:rPr sz="3200"/>
              <a:t>∀</a:t>
            </a:r>
            <a:r>
              <a:rPr sz="2100"/>
              <a:t>(x)</a:t>
            </a:r>
            <a:r>
              <a:rPr sz="3200"/>
              <a:t> (¬Nx ⊃ ¬Cx)</a:t>
            </a:r>
            <a:endParaRPr sz="3200"/>
          </a:p>
          <a:p>
            <a:pPr lvl="0">
              <a:defRPr sz="1800"/>
            </a:pPr>
            <a:r>
              <a:rPr sz="3200"/>
              <a:t>Tutto ciò che non è nero non è corvo</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title"/>
          </p:nvPr>
        </p:nvSpPr>
        <p:spPr>
          <a:prstGeom prst="rect">
            <a:avLst/>
          </a:prstGeom>
        </p:spPr>
        <p:txBody>
          <a:bodyPr/>
          <a:lstStyle>
            <a:lvl1pPr defTabSz="315468">
              <a:defRPr sz="4320"/>
            </a:lvl1pPr>
          </a:lstStyle>
          <a:p>
            <a:pPr lvl="0">
              <a:defRPr sz="1800"/>
            </a:pPr>
            <a:r>
              <a:rPr sz="4320"/>
              <a:t>quattro fatti che confermano </a:t>
            </a:r>
          </a:p>
        </p:txBody>
      </p:sp>
      <p:sp>
        <p:nvSpPr>
          <p:cNvPr id="100" name="Shape 100"/>
          <p:cNvSpPr/>
          <p:nvPr>
            <p:ph type="body" idx="1"/>
          </p:nvPr>
        </p:nvSpPr>
        <p:spPr>
          <a:prstGeom prst="rect">
            <a:avLst/>
          </a:prstGeom>
        </p:spPr>
        <p:txBody>
          <a:bodyPr/>
          <a:lstStyle/>
          <a:p>
            <a:pPr lvl="0" algn="just">
              <a:defRPr sz="1800"/>
            </a:pPr>
            <a:r>
              <a:rPr sz="3200"/>
              <a:t>Dunque i fatti che confermano, disconfermano e sono neutri rispetto alla questioni dei corvi sono:</a:t>
            </a:r>
            <a:endParaRPr sz="3200"/>
          </a:p>
          <a:p>
            <a:pPr lvl="0" algn="just">
              <a:defRPr sz="1800"/>
            </a:pPr>
            <a:endParaRPr sz="3200"/>
          </a:p>
          <a:p>
            <a:pPr lvl="0" algn="just">
              <a:defRPr sz="1800"/>
            </a:pPr>
            <a:r>
              <a:rPr sz="3200"/>
              <a:t>1) Ca∧Na, descrive un covo nero;</a:t>
            </a:r>
            <a:endParaRPr sz="3200"/>
          </a:p>
          <a:p>
            <a:pPr lvl="0" algn="just">
              <a:defRPr sz="1800"/>
            </a:pPr>
            <a:r>
              <a:rPr sz="3200"/>
              <a:t>2) Ca∧¬Na, descrive un corvo non nero;</a:t>
            </a:r>
            <a:endParaRPr sz="3200"/>
          </a:p>
          <a:p>
            <a:pPr lvl="0" algn="just">
              <a:defRPr sz="1800"/>
            </a:pPr>
            <a:r>
              <a:rPr sz="3200"/>
              <a:t>3) ¬Ca∧Na, descrive un non corvo nero;</a:t>
            </a:r>
            <a:endParaRPr sz="3200"/>
          </a:p>
          <a:p>
            <a:pPr lvl="0" algn="just">
              <a:defRPr sz="1800"/>
            </a:pPr>
            <a:r>
              <a:rPr sz="3200"/>
              <a:t>4) ¬Ca∧¬Na, descrive un non corvo non nero.</a:t>
            </a:r>
            <a:endParaRPr sz="3200"/>
          </a:p>
          <a:p>
            <a:pPr lvl="0" algn="just">
              <a:defRPr sz="1800"/>
            </a:pPr>
            <a:endParaRPr sz="3200"/>
          </a:p>
          <a:p>
            <a:pPr lvl="0" algn="just">
              <a:defRPr sz="1800"/>
            </a:pPr>
            <a:r>
              <a:rPr sz="3200"/>
              <a:t>Questi quattro casi agiscono in maniera diversa nella conferma delle proposizioni equivalenti</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2" name="Shape 102"/>
          <p:cNvSpPr/>
          <p:nvPr>
            <p:ph type="title"/>
          </p:nvPr>
        </p:nvSpPr>
        <p:spPr>
          <a:prstGeom prst="rect">
            <a:avLst/>
          </a:prstGeom>
        </p:spPr>
        <p:txBody>
          <a:bodyPr/>
          <a:lstStyle>
            <a:lvl1pPr defTabSz="315468">
              <a:defRPr sz="4320"/>
            </a:lvl1pPr>
          </a:lstStyle>
          <a:p>
            <a:pPr lvl="0">
              <a:defRPr sz="1800"/>
            </a:pPr>
            <a:r>
              <a:rPr sz="4320"/>
              <a:t>Conseguenze</a:t>
            </a:r>
          </a:p>
        </p:txBody>
      </p:sp>
      <p:sp>
        <p:nvSpPr>
          <p:cNvPr id="103" name="Shape 103"/>
          <p:cNvSpPr/>
          <p:nvPr>
            <p:ph type="body" idx="1"/>
          </p:nvPr>
        </p:nvSpPr>
        <p:spPr>
          <a:prstGeom prst="rect">
            <a:avLst/>
          </a:prstGeom>
        </p:spPr>
        <p:txBody>
          <a:bodyPr/>
          <a:lstStyle/>
          <a:p>
            <a:pPr lvl="0" algn="just">
              <a:defRPr sz="1800"/>
            </a:pPr>
            <a:r>
              <a:rPr sz="3200"/>
              <a:t> I: ∀</a:t>
            </a:r>
            <a:r>
              <a:rPr sz="2100"/>
              <a:t>(x)</a:t>
            </a:r>
            <a:r>
              <a:rPr sz="3200"/>
              <a:t> (Cx ⊃ Nx)                                   I’: ∀</a:t>
            </a:r>
            <a:r>
              <a:rPr sz="2100"/>
              <a:t>(x)</a:t>
            </a:r>
            <a:r>
              <a:rPr sz="3200"/>
              <a:t> (¬Nx ⊃ ¬Cx)</a:t>
            </a:r>
            <a:endParaRPr sz="3200"/>
          </a:p>
          <a:p>
            <a:pPr lvl="0" algn="just">
              <a:defRPr sz="1800"/>
            </a:pPr>
            <a:endParaRPr sz="3200"/>
          </a:p>
          <a:p>
            <a:pPr lvl="0" algn="just">
              <a:defRPr sz="1800"/>
            </a:pPr>
            <a:r>
              <a:rPr sz="3200"/>
              <a:t>1) Ca∧Na, conferma I ed è neutro rispetto a I’;</a:t>
            </a:r>
            <a:endParaRPr sz="3200"/>
          </a:p>
          <a:p>
            <a:pPr lvl="0" algn="just">
              <a:defRPr sz="1800"/>
            </a:pPr>
            <a:r>
              <a:rPr sz="3200"/>
              <a:t>2) Ca∧¬Na, disconferma I e I’;</a:t>
            </a:r>
            <a:endParaRPr sz="3200"/>
          </a:p>
          <a:p>
            <a:pPr lvl="0" algn="just">
              <a:defRPr sz="1800"/>
            </a:pPr>
            <a:r>
              <a:rPr sz="3200"/>
              <a:t>3) ¬Ca∧Na, è neutro rispetto a I e I’;</a:t>
            </a:r>
            <a:endParaRPr sz="3200"/>
          </a:p>
          <a:p>
            <a:pPr lvl="0" algn="just">
              <a:defRPr sz="1800"/>
            </a:pPr>
            <a:r>
              <a:rPr sz="3200"/>
              <a:t>4) ¬Ca∧¬Na, è neutro rispetto a I e conferma I’.</a:t>
            </a:r>
            <a:endParaRPr sz="3200"/>
          </a:p>
          <a:p>
            <a:pPr lvl="0" algn="just">
              <a:defRPr sz="1800"/>
            </a:pPr>
            <a:endParaRPr sz="3200"/>
          </a:p>
          <a:p>
            <a:pPr lvl="0" algn="just">
              <a:defRPr sz="1800"/>
            </a:pPr>
            <a:r>
              <a:rPr sz="3200"/>
              <a:t>“…Questo comporta che il criterio di Nicod fa sì che la conferma dipenda non solo dal contenuto dell’ipotesi, ma anche dalla sua formulazione”.</a:t>
            </a:r>
            <a:endParaRPr sz="3200"/>
          </a:p>
          <a:p>
            <a:pPr lvl="0" algn="just">
              <a:defRPr sz="1800"/>
            </a:pPr>
            <a:endParaRPr sz="3200"/>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5" name="Shape 105"/>
          <p:cNvSpPr/>
          <p:nvPr>
            <p:ph type="title"/>
          </p:nvPr>
        </p:nvSpPr>
        <p:spPr>
          <a:prstGeom prst="rect">
            <a:avLst/>
          </a:prstGeom>
        </p:spPr>
        <p:txBody>
          <a:bodyPr/>
          <a:lstStyle>
            <a:lvl1pPr defTabSz="315468">
              <a:defRPr sz="4320"/>
            </a:lvl1pPr>
          </a:lstStyle>
          <a:p>
            <a:pPr lvl="0">
              <a:defRPr sz="1800"/>
            </a:pPr>
            <a:r>
              <a:rPr sz="4320"/>
              <a:t>Condizione di equivalenza</a:t>
            </a:r>
          </a:p>
        </p:txBody>
      </p:sp>
      <p:sp>
        <p:nvSpPr>
          <p:cNvPr id="106" name="Shape 106"/>
          <p:cNvSpPr/>
          <p:nvPr>
            <p:ph type="body" idx="1"/>
          </p:nvPr>
        </p:nvSpPr>
        <p:spPr>
          <a:prstGeom prst="rect">
            <a:avLst/>
          </a:prstGeom>
        </p:spPr>
        <p:txBody>
          <a:bodyPr/>
          <a:lstStyle/>
          <a:p>
            <a:pPr lvl="0" algn="just">
              <a:defRPr sz="1800"/>
            </a:pPr>
            <a:r>
              <a:rPr sz="3200"/>
              <a:t>“Tutto ciò che conferma (disconferma) uno dei due enunciati equivalenti, conferma (disconferma) anche l’altro”.</a:t>
            </a:r>
            <a:endParaRPr sz="3200"/>
          </a:p>
          <a:p>
            <a:pPr lvl="0" algn="just">
              <a:defRPr sz="1800"/>
            </a:pPr>
            <a:endParaRPr sz="3200"/>
          </a:p>
          <a:p>
            <a:pPr lvl="0" algn="just">
              <a:defRPr sz="1800"/>
            </a:pPr>
            <a:r>
              <a:rPr sz="3200"/>
              <a:t>Quindi tutto ciò che conferma ∀</a:t>
            </a:r>
            <a:r>
              <a:rPr sz="2100"/>
              <a:t>(x)</a:t>
            </a:r>
            <a:r>
              <a:rPr sz="3200"/>
              <a:t> (Cx ⊃ Nx) conferma anche ∀</a:t>
            </a:r>
            <a:r>
              <a:rPr sz="2100"/>
              <a:t>(x)</a:t>
            </a:r>
            <a:r>
              <a:rPr sz="3200"/>
              <a:t> (¬Nx ⊃ ¬Cx), e viceversa.</a:t>
            </a:r>
            <a:endParaRPr sz="3200"/>
          </a:p>
          <a:p>
            <a:pPr lvl="0" algn="just">
              <a:defRPr sz="1800"/>
            </a:pPr>
            <a:endParaRPr sz="3200"/>
          </a:p>
          <a:p>
            <a:pPr lvl="0" algn="just">
              <a:defRPr sz="1800"/>
            </a:pPr>
            <a:r>
              <a:rPr sz="3200"/>
              <a:t>Se ciò che conferma I deve essere lo stesso insieme di fatti che conferma I’, dato che gli enunciati sono equivalenti, e viceversa.</a:t>
            </a:r>
            <a:endParaRPr sz="3200"/>
          </a:p>
          <a:p>
            <a:pPr lvl="0" algn="just">
              <a:defRPr sz="1800"/>
            </a:pPr>
            <a:endParaRPr sz="3200"/>
          </a:p>
          <a:p>
            <a:pPr lvl="0" algn="just">
              <a:defRPr sz="1800"/>
            </a:pPr>
            <a:r>
              <a:rPr sz="3200"/>
              <a:t>L’infame paradosso dei corvi e la pratica dell’ornitologia al coperto: Qualunque oggetto che non è nero e non è un corvo (ad esempio una scarpa rossa) conferma I’ e per la condizione di equivalenza conferma I. (Goodman)</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title"/>
          </p:nvPr>
        </p:nvSpPr>
        <p:spPr>
          <a:xfrm>
            <a:off x="952500" y="444500"/>
            <a:ext cx="11099800" cy="1070273"/>
          </a:xfrm>
          <a:prstGeom prst="rect">
            <a:avLst/>
          </a:prstGeom>
        </p:spPr>
        <p:txBody>
          <a:bodyPr/>
          <a:lstStyle>
            <a:lvl1pPr defTabSz="455675">
              <a:defRPr sz="6240"/>
            </a:lvl1pPr>
          </a:lstStyle>
          <a:p>
            <a:pPr lvl="0">
              <a:defRPr sz="1800"/>
            </a:pPr>
            <a:r>
              <a:rPr sz="6240"/>
              <a:t>equivalenze</a:t>
            </a:r>
          </a:p>
        </p:txBody>
      </p:sp>
      <p:sp>
        <p:nvSpPr>
          <p:cNvPr id="41" name="Shape 41"/>
          <p:cNvSpPr/>
          <p:nvPr>
            <p:ph type="body" idx="1"/>
          </p:nvPr>
        </p:nvSpPr>
        <p:spPr>
          <a:xfrm>
            <a:off x="952500" y="2198067"/>
            <a:ext cx="11099800" cy="7110066"/>
          </a:xfrm>
          <a:prstGeom prst="rect">
            <a:avLst/>
          </a:prstGeom>
        </p:spPr>
        <p:txBody>
          <a:bodyPr/>
          <a:lstStyle/>
          <a:p>
            <a:pPr lvl="0" marL="0" indent="0" algn="just" defTabSz="457200">
              <a:spcBef>
                <a:spcPts val="0"/>
              </a:spcBef>
              <a:buSzTx/>
              <a:buNone/>
              <a:defRPr sz="1800"/>
            </a:pPr>
            <a:r>
              <a:rPr sz="4100">
                <a:uFill>
                  <a:solidFill/>
                </a:uFill>
                <a:latin typeface="Helvetica"/>
                <a:ea typeface="Helvetica"/>
                <a:cs typeface="Helvetica"/>
                <a:sym typeface="Helvetica"/>
              </a:rPr>
              <a:t>(¬p⊃q)≡(p∨q)</a:t>
            </a:r>
            <a:endParaRPr sz="4600">
              <a:uFill>
                <a:solidFill/>
              </a:uFill>
              <a:latin typeface="Helvetica"/>
              <a:ea typeface="Helvetica"/>
              <a:cs typeface="Helvetica"/>
              <a:sym typeface="Helvetica"/>
            </a:endParaRPr>
          </a:p>
          <a:p>
            <a:pPr lvl="0" marL="0" indent="0" algn="just" defTabSz="457200">
              <a:spcBef>
                <a:spcPts val="0"/>
              </a:spcBef>
              <a:buSzTx/>
              <a:buNone/>
              <a:defRPr sz="1800"/>
            </a:pPr>
            <a:endParaRPr sz="4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defTabSz="457200">
              <a:spcBef>
                <a:spcPts val="0"/>
              </a:spcBef>
              <a:buSzTx/>
              <a:buNone/>
              <a:defRPr sz="1800"/>
            </a:pPr>
            <a:r>
              <a:rPr sz="4100">
                <a:uFill>
                  <a:solidFill/>
                </a:uFill>
                <a:latin typeface="Helvetica"/>
                <a:ea typeface="Helvetica"/>
                <a:cs typeface="Helvetica"/>
                <a:sym typeface="Helvetica"/>
              </a:rPr>
              <a:t>(p⊃q)≡¬(p∧¬q)</a:t>
            </a:r>
            <a:endParaRPr sz="41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p:txBody>
      </p:sp>
      <p:graphicFrame>
        <p:nvGraphicFramePr>
          <p:cNvPr id="42" name="Table 42"/>
          <p:cNvGraphicFramePr/>
          <p:nvPr/>
        </p:nvGraphicFramePr>
        <p:xfrm>
          <a:off x="5802414" y="3161208"/>
          <a:ext cx="4752772" cy="139382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39961"/>
                <a:gridCol w="460635"/>
                <a:gridCol w="1542657"/>
                <a:gridCol w="567311"/>
                <a:gridCol w="1642204"/>
              </a:tblGrid>
              <a:tr h="278765">
                <a:tc>
                  <a:txBody>
                    <a:bodyPr/>
                    <a:lstStyle/>
                    <a:p>
                      <a:pPr lvl="0" algn="l" defTabSz="457200"/>
                      <a:r>
                        <a:rPr sz="3600">
                          <a:uFill>
                            <a:solidFill/>
                          </a:uFill>
                          <a:latin typeface="Helvetica"/>
                          <a:ea typeface="Helvetica"/>
                          <a:cs typeface="Helvetica"/>
                          <a:sym typeface="Helvetica"/>
                        </a:rPr>
                        <a:t>p</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600">
                          <a:uFill>
                            <a:solidFill/>
                          </a:uFill>
                          <a:latin typeface="Helvetica"/>
                          <a:ea typeface="Helvetica"/>
                          <a:cs typeface="Helvetica"/>
                          <a:sym typeface="Helvetica"/>
                        </a:rPr>
                        <a:t>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800">
                          <a:uFill>
                            <a:solidFill/>
                          </a:uFill>
                          <a:latin typeface="Helvetica"/>
                          <a:ea typeface="Helvetica"/>
                          <a:cs typeface="Helvetica"/>
                          <a:sym typeface="Helvetica"/>
                        </a:rPr>
                        <a:t>(¬p⊃q)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100">
                          <a:latin typeface="Helvetica"/>
                          <a:ea typeface="Helvetica"/>
                          <a:cs typeface="Helvetica"/>
                          <a:sym typeface="Helvetica"/>
                        </a:rPr>
                        <a:t> ≡</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000">
                          <a:uFill>
                            <a:solidFill/>
                          </a:uFill>
                          <a:latin typeface="Helvetica"/>
                          <a:ea typeface="Helvetica"/>
                          <a:cs typeface="Helvetica"/>
                          <a:sym typeface="Helvetica"/>
                        </a:rPr>
                        <a:t>(p∨q)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r h="278765">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(F ⊃V)= 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(V ∨ V)=V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r>
              <a:tr h="278765">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 ⊃ F)= 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(F∨ F) = 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r h="278765">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300">
                          <a:latin typeface="Helvetica"/>
                          <a:ea typeface="Helvetica"/>
                          <a:cs typeface="Helvetica"/>
                          <a:sym typeface="Helvetica"/>
                        </a:rPr>
                        <a:t>(V ⊃ V)= 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 (F ∨ V)=V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r>
              <a:tr h="278765">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(F ⊃ F)= 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 ∨ F)= 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bl>
          </a:graphicData>
        </a:graphic>
      </p:graphicFrame>
      <p:graphicFrame>
        <p:nvGraphicFramePr>
          <p:cNvPr id="43" name="Table 43"/>
          <p:cNvGraphicFramePr/>
          <p:nvPr/>
        </p:nvGraphicFramePr>
        <p:xfrm>
          <a:off x="5950198" y="6454080"/>
          <a:ext cx="4064485" cy="13970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485522"/>
                <a:gridCol w="492269"/>
                <a:gridCol w="1223264"/>
                <a:gridCol w="371475"/>
                <a:gridCol w="1491952"/>
              </a:tblGrid>
              <a:tr h="279400">
                <a:tc>
                  <a:txBody>
                    <a:bodyPr/>
                    <a:lstStyle/>
                    <a:p>
                      <a:pPr lvl="0" algn="l" defTabSz="457200"/>
                      <a:r>
                        <a:rPr sz="3000">
                          <a:latin typeface="Helvetica"/>
                          <a:ea typeface="Helvetica"/>
                          <a:cs typeface="Helvetica"/>
                          <a:sym typeface="Helvetica"/>
                        </a:rPr>
                        <a:t>p</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000">
                          <a:latin typeface="Helvetica"/>
                          <a:ea typeface="Helvetica"/>
                          <a:cs typeface="Helvetica"/>
                          <a:sym typeface="Helvetica"/>
                        </a:rPr>
                        <a:t>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000">
                          <a:uFill>
                            <a:solidFill/>
                          </a:uFill>
                          <a:latin typeface="Helvetica"/>
                          <a:ea typeface="Helvetica"/>
                          <a:cs typeface="Helvetica"/>
                          <a:sym typeface="Helvetica"/>
                        </a:rPr>
                        <a:t>(p⊃q)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600">
                          <a:uFill>
                            <a:solidFill/>
                          </a:uFill>
                          <a:latin typeface="Helvetica"/>
                          <a:ea typeface="Helvetica"/>
                          <a:cs typeface="Helvetica"/>
                          <a:sym typeface="Helvetica"/>
                        </a:rPr>
                        <a:t>≡</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3000">
                          <a:latin typeface="Helvetica"/>
                          <a:ea typeface="Helvetica"/>
                          <a:cs typeface="Helvetica"/>
                          <a:sym typeface="Helvetica"/>
                        </a:rPr>
                        <a:t>¬(p∧¬q)</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r h="279400">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defTabSz="457200"/>
                      <a:r>
                        <a:rPr sz="2400">
                          <a:latin typeface="Helvetica"/>
                          <a:ea typeface="Helvetica"/>
                          <a:cs typeface="Helvetica"/>
                          <a:sym typeface="Helvetica"/>
                        </a:rPr>
                        <a:t>F </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r>
              <a:tr h="279400">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r h="279400">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EFEFEF"/>
                    </a:solidFill>
                  </a:tcPr>
                </a:tc>
              </a:tr>
              <a:tr h="279400">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noFill/>
                  </a:tcPr>
                </a:tc>
              </a:tr>
            </a:tbl>
          </a:graphicData>
        </a:graphic>
      </p:graphicFrame>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title"/>
          </p:nvPr>
        </p:nvSpPr>
        <p:spPr>
          <a:xfrm>
            <a:off x="114300" y="444500"/>
            <a:ext cx="11099800" cy="2159000"/>
          </a:xfrm>
          <a:prstGeom prst="rect">
            <a:avLst/>
          </a:prstGeom>
        </p:spPr>
        <p:txBody>
          <a:bodyPr/>
          <a:lstStyle>
            <a:lvl1pPr>
              <a:defRPr sz="5200"/>
            </a:lvl1pPr>
          </a:lstStyle>
          <a:p>
            <a:pPr lvl="0">
              <a:defRPr sz="1800"/>
            </a:pPr>
            <a:r>
              <a:rPr sz="5200"/>
              <a:t>la natura della logica e della matematica</a:t>
            </a:r>
          </a:p>
        </p:txBody>
      </p:sp>
      <p:sp>
        <p:nvSpPr>
          <p:cNvPr id="46" name="Shape 46"/>
          <p:cNvSpPr/>
          <p:nvPr>
            <p:ph type="body" idx="1"/>
          </p:nvPr>
        </p:nvSpPr>
        <p:spPr>
          <a:xfrm>
            <a:off x="114300" y="2501900"/>
            <a:ext cx="11099800" cy="6286500"/>
          </a:xfrm>
          <a:prstGeom prst="rect">
            <a:avLst/>
          </a:prstGeom>
        </p:spPr>
        <p:txBody>
          <a:bodyPr/>
          <a:lstStyle/>
          <a:p>
            <a:pPr lvl="0" marL="413384" indent="-413384" defTabSz="543305">
              <a:spcBef>
                <a:spcPts val="3900"/>
              </a:spcBef>
              <a:defRPr sz="1800"/>
            </a:pPr>
            <a:r>
              <a:rPr sz="3348"/>
              <a:t>La natura dei giudizi logici e matematici era stato indicato in modo vago dalla riflessione metodologica precedente. </a:t>
            </a:r>
            <a:endParaRPr sz="3348"/>
          </a:p>
          <a:p>
            <a:pPr lvl="0" marL="413384" indent="-413384" defTabSz="543305">
              <a:spcBef>
                <a:spcPts val="3900"/>
              </a:spcBef>
              <a:defRPr sz="1800"/>
            </a:pPr>
            <a:r>
              <a:rPr sz="3348"/>
              <a:t>Leibniz li aveva definiti “necessari, veri in ogni mondo possibile”</a:t>
            </a:r>
            <a:endParaRPr sz="3348"/>
          </a:p>
          <a:p>
            <a:pPr lvl="0" marL="413384" indent="-413384" defTabSz="543305">
              <a:spcBef>
                <a:spcPts val="3900"/>
              </a:spcBef>
              <a:defRPr sz="1800"/>
            </a:pPr>
            <a:r>
              <a:rPr sz="3348"/>
              <a:t>Kant invece diceva che “erano giudizi analitici universali e necessari”</a:t>
            </a:r>
            <a:endParaRPr sz="3348"/>
          </a:p>
          <a:p>
            <a:pPr lvl="0" marL="413384" indent="-413384" defTabSz="543305">
              <a:spcBef>
                <a:spcPts val="3900"/>
              </a:spcBef>
              <a:defRPr sz="1800"/>
            </a:pPr>
            <a:r>
              <a:rPr sz="3348"/>
              <a:t>Ora invece i giudizi logici sono “enunciati veri in virtù del loro significato”. </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title"/>
          </p:nvPr>
        </p:nvSpPr>
        <p:spPr>
          <a:xfrm>
            <a:off x="279400" y="574972"/>
            <a:ext cx="10464800" cy="727875"/>
          </a:xfrm>
          <a:prstGeom prst="rect">
            <a:avLst/>
          </a:prstGeom>
        </p:spPr>
        <p:txBody>
          <a:bodyPr/>
          <a:lstStyle>
            <a:lvl1pPr defTabSz="315468">
              <a:defRPr sz="4320"/>
            </a:lvl1pPr>
          </a:lstStyle>
          <a:p>
            <a:pPr lvl="0">
              <a:defRPr sz="1800"/>
            </a:pPr>
            <a:r>
              <a:rPr sz="4320"/>
              <a:t>matematica e scienze empiriche</a:t>
            </a:r>
          </a:p>
        </p:txBody>
      </p:sp>
      <p:sp>
        <p:nvSpPr>
          <p:cNvPr id="49" name="Shape 49"/>
          <p:cNvSpPr/>
          <p:nvPr>
            <p:ph type="body" idx="1"/>
          </p:nvPr>
        </p:nvSpPr>
        <p:spPr>
          <a:xfrm>
            <a:off x="469900" y="1473298"/>
            <a:ext cx="10464800" cy="6807004"/>
          </a:xfrm>
          <a:prstGeom prst="rect">
            <a:avLst/>
          </a:prstGeom>
        </p:spPr>
        <p:txBody>
          <a:bodyPr/>
          <a:lstStyle/>
          <a:p>
            <a:pPr lvl="0" algn="just">
              <a:defRPr sz="1800"/>
            </a:pPr>
            <a:r>
              <a:rPr sz="3200"/>
              <a:t>“Gli enunciati della matematica sono veri semplicemente in virtù delle definizioni o delle stipulazioni che determinano il significato dei termini coinvolti… La loro validazione non richiede alcuna evidenza empirica, essi possono essere mostrati veri grazie a una semplici analisi del significato attribuito ai termini che vi compaiono.” La loro verità è indipendente da ogni verifica sperimentale.</a:t>
            </a:r>
            <a:endParaRPr sz="3200"/>
          </a:p>
          <a:p>
            <a:pPr lvl="0" algn="just">
              <a:defRPr sz="1800"/>
            </a:pPr>
            <a:endParaRPr sz="3200"/>
          </a:p>
          <a:p>
            <a:pPr lvl="0" algn="just">
              <a:defRPr sz="1800"/>
            </a:pPr>
            <a:r>
              <a:rPr sz="3200"/>
              <a:t>Gli enunciati della scienza empirica possono essere convalidati solo a posteriori, sono costantemente sottoposti a revisione, alla luce delle nuove evidenze sperimentali.</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title"/>
          </p:nvPr>
        </p:nvSpPr>
        <p:spPr>
          <a:prstGeom prst="rect">
            <a:avLst/>
          </a:prstGeom>
        </p:spPr>
        <p:txBody>
          <a:bodyPr/>
          <a:lstStyle>
            <a:lvl1pPr defTabSz="315468">
              <a:defRPr sz="4320"/>
            </a:lvl1pPr>
          </a:lstStyle>
          <a:p>
            <a:pPr lvl="0">
              <a:defRPr sz="1800"/>
            </a:pPr>
            <a:r>
              <a:rPr sz="4320"/>
              <a:t>il criterio di verificazione forte</a:t>
            </a:r>
          </a:p>
        </p:txBody>
      </p:sp>
      <p:sp>
        <p:nvSpPr>
          <p:cNvPr id="52" name="Shape 52"/>
          <p:cNvSpPr/>
          <p:nvPr>
            <p:ph type="body" idx="1"/>
          </p:nvPr>
        </p:nvSpPr>
        <p:spPr>
          <a:xfrm>
            <a:off x="1270000" y="1603840"/>
            <a:ext cx="10464800" cy="7150647"/>
          </a:xfrm>
          <a:prstGeom prst="rect">
            <a:avLst/>
          </a:prstGeom>
        </p:spPr>
        <p:txBody>
          <a:bodyPr/>
          <a:lstStyle/>
          <a:p>
            <a:pPr lvl="0" algn="just">
              <a:defRPr sz="1800"/>
            </a:pPr>
            <a:r>
              <a:rPr sz="3200"/>
              <a:t>Versione epistemologica: un enunciato non analitico è conoscitivamente significativo se può essere mostrato in modo conclusivo vero o falso tramite l’esperienza.</a:t>
            </a:r>
            <a:endParaRPr sz="3200"/>
          </a:p>
          <a:p>
            <a:pPr lvl="0" algn="just">
              <a:defRPr sz="1800"/>
            </a:pPr>
            <a:endParaRPr sz="3200"/>
          </a:p>
          <a:p>
            <a:pPr lvl="0" algn="just">
              <a:defRPr sz="1800"/>
            </a:pPr>
            <a:r>
              <a:rPr sz="3200"/>
              <a:t>Versione metodologica: un enunciato non analitico è conoscitivamente significativo se esiste un metodo che, tramite l’esperienza, possa mostrare in modo conclusivo che è vero o falso.</a:t>
            </a:r>
            <a:endParaRPr sz="3200"/>
          </a:p>
          <a:p>
            <a:pPr lvl="0" algn="just">
              <a:defRPr sz="1800"/>
            </a:pPr>
            <a:endParaRPr sz="3200"/>
          </a:p>
          <a:p>
            <a:pPr lvl="0" algn="just">
              <a:defRPr sz="1800"/>
            </a:pPr>
            <a:r>
              <a:rPr sz="3200"/>
              <a:t>“se non si può determinare in nessun modo la verità di un’asserzione allora l’asserzione non ha significato. Infatti il significato di un’asserzione consiste nel metodo della sua verificazione”.</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prstGeom prst="rect">
            <a:avLst/>
          </a:prstGeom>
        </p:spPr>
        <p:txBody>
          <a:bodyPr/>
          <a:lstStyle>
            <a:lvl1pPr defTabSz="315468">
              <a:defRPr sz="4320"/>
            </a:lvl1pPr>
          </a:lstStyle>
          <a:p>
            <a:pPr lvl="0">
              <a:defRPr sz="1800"/>
            </a:pPr>
            <a:r>
              <a:rPr sz="4320"/>
              <a:t>per riassumere</a:t>
            </a:r>
          </a:p>
        </p:txBody>
      </p:sp>
      <p:sp>
        <p:nvSpPr>
          <p:cNvPr id="55" name="Shape 55"/>
          <p:cNvSpPr/>
          <p:nvPr>
            <p:ph type="body" idx="1"/>
          </p:nvPr>
        </p:nvSpPr>
        <p:spPr>
          <a:prstGeom prst="rect">
            <a:avLst/>
          </a:prstGeom>
        </p:spPr>
        <p:txBody>
          <a:bodyPr/>
          <a:lstStyle/>
          <a:p>
            <a:pPr lvl="0" algn="just" defTabSz="554990">
              <a:defRPr sz="1800"/>
            </a:pPr>
            <a:r>
              <a:rPr sz="3040"/>
              <a:t>Il criterio di verificazione in entrambe le versioni stabilisce che la verificabilità ha un valore definitivo, nel senso che costituisce un verdetto inappellabile: possono essere considerati significanti solo gli enunciati che lo soddisfano.</a:t>
            </a:r>
            <a:endParaRPr sz="3040"/>
          </a:p>
          <a:p>
            <a:pPr lvl="0" algn="just" defTabSz="554990">
              <a:defRPr sz="1800"/>
            </a:pPr>
            <a:endParaRPr sz="3040"/>
          </a:p>
          <a:p>
            <a:pPr lvl="0" algn="just" defTabSz="554990">
              <a:defRPr sz="1800"/>
            </a:pPr>
            <a:r>
              <a:rPr sz="3040"/>
              <a:t>Solo gli enunciati verificabili empiricamente in modo conclusivo erano significanti.</a:t>
            </a:r>
            <a:endParaRPr sz="3040"/>
          </a:p>
          <a:p>
            <a:pPr lvl="0" algn="just" defTabSz="554990">
              <a:defRPr sz="1800"/>
            </a:pPr>
            <a:endParaRPr sz="3040"/>
          </a:p>
          <a:p>
            <a:pPr lvl="0" algn="just" defTabSz="554990">
              <a:defRPr sz="1800"/>
            </a:pPr>
            <a:r>
              <a:rPr sz="3040"/>
              <a:t>La demarcazione tra scienza e non scienza era linguistico: solo le scienze usano un linguaggio dotato di significato, le pseudo-scienze non usano un linguaggio significante. </a:t>
            </a:r>
            <a:endParaRPr sz="3040"/>
          </a:p>
          <a:p>
            <a:pPr lvl="0" algn="just" defTabSz="554990">
              <a:defRPr sz="1800"/>
            </a:pPr>
            <a:endParaRPr sz="3040"/>
          </a:p>
          <a:p>
            <a:pPr lvl="0" algn="just" defTabSz="554990">
              <a:defRPr sz="1800"/>
            </a:pPr>
            <a:r>
              <a:rPr sz="3040"/>
              <a:t>Linguaggio significante: “fuori piove”; “La pioggia piove”</a:t>
            </a:r>
            <a:endParaRPr sz="3040"/>
          </a:p>
          <a:p>
            <a:pPr lvl="0" algn="just" defTabSz="554990">
              <a:defRPr sz="1800"/>
            </a:pPr>
            <a:r>
              <a:rPr sz="3040"/>
              <a:t>Linguaggio non-significante: “fuori c’è il nulla”, “il nulla nullifica.</a:t>
            </a:r>
            <a:endParaRPr sz="3040"/>
          </a:p>
          <a:p>
            <a:pPr lvl="0" algn="just" defTabSz="554990">
              <a:defRPr sz="1800"/>
            </a:pPr>
            <a:r>
              <a:rPr sz="3040"/>
              <a:t>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prstGeom prst="rect">
            <a:avLst/>
          </a:prstGeom>
        </p:spPr>
        <p:txBody>
          <a:bodyPr/>
          <a:lstStyle>
            <a:lvl1pPr defTabSz="315468">
              <a:defRPr sz="4320"/>
            </a:lvl1pPr>
          </a:lstStyle>
          <a:p>
            <a:pPr lvl="0">
              <a:defRPr sz="1800"/>
            </a:pPr>
            <a:r>
              <a:rPr sz="4320"/>
              <a:t>Critiche al criterio della verificazione 1</a:t>
            </a:r>
          </a:p>
        </p:txBody>
      </p:sp>
      <p:sp>
        <p:nvSpPr>
          <p:cNvPr id="58" name="Shape 58"/>
          <p:cNvSpPr/>
          <p:nvPr>
            <p:ph type="body" idx="1"/>
          </p:nvPr>
        </p:nvSpPr>
        <p:spPr>
          <a:prstGeom prst="rect">
            <a:avLst/>
          </a:prstGeom>
        </p:spPr>
        <p:txBody>
          <a:bodyPr/>
          <a:lstStyle/>
          <a:p>
            <a:pPr lvl="0">
              <a:defRPr sz="1800"/>
            </a:pPr>
            <a:r>
              <a:rPr b="1" sz="3200"/>
              <a:t>Predizione</a:t>
            </a:r>
            <a:endParaRPr b="1" sz="3200"/>
          </a:p>
          <a:p>
            <a:pPr lvl="0" algn="just">
              <a:defRPr sz="1800"/>
            </a:pPr>
            <a:r>
              <a:rPr sz="3200"/>
              <a:t>Sebbene l’effettiva verificazione sia sempre qui-e-ora, la conoscenza empirica non è limitata a enunciati che parlano di fatti che accadono qui-e-ora, ma contiene enunciati che riguardano eventi futuri.</a:t>
            </a:r>
            <a:endParaRPr sz="3200"/>
          </a:p>
          <a:p>
            <a:pPr lvl="0" algn="just">
              <a:defRPr sz="1800"/>
            </a:pPr>
            <a:r>
              <a:rPr sz="3200"/>
              <a:t> La predizione è un elemento essenziale della funzione conoscitiva per cui se accettassimo la versione forte del criterio di verificazione, dovremmo considerare senza significato tutti gli enunciati non verificabili qui-e-ora, ovvero tutti gli enunciati scientifici che parlano di eventi futuri.</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p:nvPr>
        </p:nvSpPr>
        <p:spPr>
          <a:prstGeom prst="rect">
            <a:avLst/>
          </a:prstGeom>
        </p:spPr>
        <p:txBody>
          <a:bodyPr/>
          <a:lstStyle>
            <a:lvl1pPr defTabSz="315468">
              <a:defRPr sz="4320"/>
            </a:lvl1pPr>
          </a:lstStyle>
          <a:p>
            <a:pPr lvl="0">
              <a:defRPr sz="1800"/>
            </a:pPr>
            <a:r>
              <a:rPr sz="4320"/>
              <a:t>Critiche al criterio di verificazione 2</a:t>
            </a:r>
          </a:p>
        </p:txBody>
      </p:sp>
      <p:sp>
        <p:nvSpPr>
          <p:cNvPr id="61" name="Shape 61"/>
          <p:cNvSpPr/>
          <p:nvPr>
            <p:ph type="body" idx="1"/>
          </p:nvPr>
        </p:nvSpPr>
        <p:spPr>
          <a:prstGeom prst="rect">
            <a:avLst/>
          </a:prstGeom>
        </p:spPr>
        <p:txBody>
          <a:bodyPr/>
          <a:lstStyle/>
          <a:p>
            <a:pPr lvl="0">
              <a:defRPr sz="1800"/>
            </a:pPr>
            <a:r>
              <a:rPr sz="3200"/>
              <a:t>Parzialità della verifica</a:t>
            </a:r>
            <a:endParaRPr sz="3200"/>
          </a:p>
          <a:p>
            <a:pPr lvl="0">
              <a:defRPr sz="1800"/>
            </a:pPr>
            <a:endParaRPr sz="3200"/>
          </a:p>
          <a:p>
            <a:pPr lvl="0" algn="just">
              <a:defRPr sz="1800"/>
            </a:pPr>
            <a:r>
              <a:rPr sz="3200"/>
              <a:t> Nessuna verificazione può conclusivamente mostrare la verità o falsità di un enunciato.</a:t>
            </a:r>
            <a:endParaRPr sz="3200"/>
          </a:p>
          <a:p>
            <a:pPr lvl="0" algn="just">
              <a:defRPr sz="1800"/>
            </a:pPr>
            <a:endParaRPr sz="3200"/>
          </a:p>
          <a:p>
            <a:pPr lvl="0" algn="just">
              <a:defRPr sz="1800"/>
            </a:pPr>
            <a:r>
              <a:rPr sz="3200"/>
              <a:t>Per cui se accettassimo il criterio di verificazione forte, che richiede verifiche conclusive, dovremmo considerare senza significato tutti gli enunciati empirici.</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