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media/image1.jpeg" ContentType="image/jpeg"/>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3004800" cy="9753600"/>
  <p:notesSz cx="6858000" cy="9144000"/>
  <p:defaultTextStyle>
    <a:lvl1pPr algn="ctr" defTabSz="584200">
      <a:defRPr sz="3600">
        <a:latin typeface="+mn-lt"/>
        <a:ea typeface="+mn-ea"/>
        <a:cs typeface="+mn-cs"/>
        <a:sym typeface="Helvetica Light"/>
      </a:defRPr>
    </a:lvl1pPr>
    <a:lvl2pPr indent="228600" algn="ctr" defTabSz="584200">
      <a:defRPr sz="3600">
        <a:latin typeface="+mn-lt"/>
        <a:ea typeface="+mn-ea"/>
        <a:cs typeface="+mn-cs"/>
        <a:sym typeface="Helvetica Light"/>
      </a:defRPr>
    </a:lvl2pPr>
    <a:lvl3pPr indent="457200" algn="ctr" defTabSz="584200">
      <a:defRPr sz="3600">
        <a:latin typeface="+mn-lt"/>
        <a:ea typeface="+mn-ea"/>
        <a:cs typeface="+mn-cs"/>
        <a:sym typeface="Helvetica Light"/>
      </a:defRPr>
    </a:lvl3pPr>
    <a:lvl4pPr indent="685800" algn="ctr" defTabSz="584200">
      <a:defRPr sz="3600">
        <a:latin typeface="+mn-lt"/>
        <a:ea typeface="+mn-ea"/>
        <a:cs typeface="+mn-cs"/>
        <a:sym typeface="Helvetica Light"/>
      </a:defRPr>
    </a:lvl4pPr>
    <a:lvl5pPr indent="914400" algn="ctr" defTabSz="584200">
      <a:defRPr sz="3600">
        <a:latin typeface="+mn-lt"/>
        <a:ea typeface="+mn-ea"/>
        <a:cs typeface="+mn-cs"/>
        <a:sym typeface="Helvetica Light"/>
      </a:defRPr>
    </a:lvl5pPr>
    <a:lvl6pPr indent="1143000" algn="ctr" defTabSz="584200">
      <a:defRPr sz="3600">
        <a:latin typeface="+mn-lt"/>
        <a:ea typeface="+mn-ea"/>
        <a:cs typeface="+mn-cs"/>
        <a:sym typeface="Helvetica Light"/>
      </a:defRPr>
    </a:lvl6pPr>
    <a:lvl7pPr indent="1371600" algn="ctr" defTabSz="584200">
      <a:defRPr sz="3600">
        <a:latin typeface="+mn-lt"/>
        <a:ea typeface="+mn-ea"/>
        <a:cs typeface="+mn-cs"/>
        <a:sym typeface="Helvetica Light"/>
      </a:defRPr>
    </a:lvl7pPr>
    <a:lvl8pPr indent="1600200" algn="ctr" defTabSz="584200">
      <a:defRPr sz="3600">
        <a:latin typeface="+mn-lt"/>
        <a:ea typeface="+mn-ea"/>
        <a:cs typeface="+mn-cs"/>
        <a:sym typeface="Helvetica Light"/>
      </a:defRPr>
    </a:lvl8pPr>
    <a:lvl9pPr indent="1828800" algn="ctr" defTabSz="584200">
      <a:defRPr sz="3600">
        <a:latin typeface="+mn-lt"/>
        <a:ea typeface="+mn-ea"/>
        <a:cs typeface="+mn-cs"/>
        <a:sym typeface="Helvetica Light"/>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b="def" i="def"/>
      <a:tcStyle>
        <a:tcBdr/>
        <a:fill>
          <a:solidFill>
            <a:srgbClr val="E3E5E8"/>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398CCE"/>
          </a:solidFill>
        </a:fill>
      </a:tcStyle>
    </a:firstCol>
    <a:lastRow>
      <a:tcTxStyle b="off" i="off">
        <a:fontRef idx="minor">
          <a:srgbClr val="000000"/>
        </a:fontRef>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0365C0"/>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b="def" i="def"/>
      <a:tcStyle>
        <a:tcBdr/>
        <a:fill>
          <a:solidFill>
            <a:srgbClr val="E1E0DA"/>
          </a:solidFill>
        </a:fill>
      </a:tcStyle>
    </a:band2H>
    <a:firstCol>
      <a:tcTxStyle b="on"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5AC831"/>
          </a:solidFill>
        </a:fill>
      </a:tcStyle>
    </a:firstCol>
    <a:lastRow>
      <a:tcTxStyle b="off" i="off">
        <a:fontRef idx="min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lastRow>
    <a:firstRow>
      <a:tcTxStyle b="on"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00882B"/>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E6E3D7"/>
          </a:solidFill>
        </a:fill>
      </a:tcStyle>
    </a:wholeTbl>
    <a:band2H>
      <a:tcTxStyle b="def" i="def"/>
      <a:tcStyle>
        <a:tcBdr/>
        <a:fill>
          <a:solidFill>
            <a:srgbClr val="C3C2C2"/>
          </a:solidFill>
        </a:fill>
      </a:tcStyle>
    </a:band2H>
    <a:firstCol>
      <a:tcTxStyle b="on"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09C99"/>
          </a:solidFill>
        </a:fill>
      </a:tcStyle>
    </a:firstCol>
    <a:lastRow>
      <a:tcTxStyle b="on"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lastRow>
    <a:firstRow>
      <a:tcTxStyle b="on"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EBEBEB"/>
          </a:solidFill>
        </a:fill>
      </a:tcStyle>
    </a:wholeTbl>
    <a:band2H>
      <a:tcTxStyle b="def" i="def"/>
      <a:tcStyle>
        <a:tcBdr/>
        <a:fill>
          <a:solidFill>
            <a:srgbClr val="DCE5E6"/>
          </a:solidFill>
        </a:fill>
      </a:tcStyle>
    </a:band2H>
    <a:firstCol>
      <a:tcTxStyle b="on" i="off">
        <a:fontRef idx="minor">
          <a:srgbClr val="FFFFFF"/>
        </a:fontRef>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Col>
    <a:lastRow>
      <a:tcTxStyle b="on" i="off">
        <a:fontRef idx="minor">
          <a:srgbClr val="FFFFFF"/>
        </a:fontRef>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lastRow>
    <a:firstRow>
      <a:tcTxStyle b="on" i="off">
        <a:fontRef idx="minor">
          <a:srgbClr val="FFFFFF"/>
        </a:fontRef>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D0D1D2"/>
          </a:solidFill>
        </a:fill>
      </a:tcStyle>
    </a:wholeTbl>
    <a:band2H>
      <a:tcTxStyle b="def" i="def"/>
      <a:tcStyle>
        <a:tcBdr/>
        <a:fill>
          <a:solidFill>
            <a:srgbClr val="DEDEDF"/>
          </a:solidFill>
        </a:fill>
      </a:tcStyle>
    </a:band2H>
    <a:firstCol>
      <a:tcTxStyle b="on"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761"/>
          </a:solidFill>
        </a:fill>
      </a:tcStyle>
    </a:firstCol>
    <a:lastRow>
      <a:tcTxStyle b="on"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909398"/>
          </a:solidFill>
        </a:fill>
      </a:tcStyle>
    </a:lastRow>
    <a:firstRow>
      <a:tcTxStyle b="on"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67C85"/>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b="def" i="def"/>
      <a:tcStyle>
        <a:tcBdr/>
        <a:fill>
          <a:solidFill>
            <a:srgbClr val="EDEEEE"/>
          </a:solidFill>
        </a:fill>
      </a:tcStyle>
    </a:band2H>
    <a:firstCol>
      <a:tcTxStyle b="on" i="off">
        <a:font>
          <a:latin typeface="Helvetica"/>
          <a:ea typeface="Helvetica"/>
          <a:cs typeface="Helvetica"/>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Shape 29"/>
          <p:cNvSpPr/>
          <p:nvPr>
            <p:ph type="sldImg"/>
          </p:nvPr>
        </p:nvSpPr>
        <p:spPr>
          <a:xfrm>
            <a:off x="1143000" y="685800"/>
            <a:ext cx="4572000" cy="3429000"/>
          </a:xfrm>
          <a:prstGeom prst="rect">
            <a:avLst/>
          </a:prstGeom>
        </p:spPr>
        <p:txBody>
          <a:bodyPr/>
          <a:lstStyle/>
          <a:p>
            <a:pPr lvl="0"/>
          </a:p>
        </p:txBody>
      </p:sp>
      <p:sp>
        <p:nvSpPr>
          <p:cNvPr id="30" name="Shape 30"/>
          <p:cNvSpPr/>
          <p:nvPr>
            <p:ph type="body" sz="quarter" idx="1"/>
          </p:nvPr>
        </p:nvSpPr>
        <p:spPr>
          <a:xfrm>
            <a:off x="914400" y="4343400"/>
            <a:ext cx="5029200" cy="4114800"/>
          </a:xfrm>
          <a:prstGeom prst="rect">
            <a:avLst/>
          </a:prstGeom>
        </p:spPr>
        <p:txBody>
          <a:bodyPr/>
          <a:lstStyle/>
          <a:p>
            <a:pPr lvl="0"/>
          </a:p>
        </p:txBody>
      </p:sp>
    </p:spTree>
  </p:cSld>
  <p:clrMap bg1="lt1" tx1="dk1" bg2="lt2" tx2="dk2" accent1="accent1" accent2="accent2" accent3="accent3" accent4="accent4" accent5="accent5" accent6="accent6" hlink="hlink" folHlink="folHlink"/>
  <p:notesStyle>
    <a:lvl1pPr defTabSz="457200">
      <a:lnSpc>
        <a:spcPct val="125000"/>
      </a:lnSpc>
      <a:defRPr sz="2400">
        <a:latin typeface="Avenir Roman"/>
        <a:ea typeface="Avenir Roman"/>
        <a:cs typeface="Avenir Roman"/>
        <a:sym typeface="Avenir Roman"/>
      </a:defRPr>
    </a:lvl1pPr>
    <a:lvl2pPr indent="228600" defTabSz="457200">
      <a:lnSpc>
        <a:spcPct val="125000"/>
      </a:lnSpc>
      <a:defRPr sz="2400">
        <a:latin typeface="Avenir Roman"/>
        <a:ea typeface="Avenir Roman"/>
        <a:cs typeface="Avenir Roman"/>
        <a:sym typeface="Avenir Roman"/>
      </a:defRPr>
    </a:lvl2pPr>
    <a:lvl3pPr indent="457200" defTabSz="457200">
      <a:lnSpc>
        <a:spcPct val="125000"/>
      </a:lnSpc>
      <a:defRPr sz="2400">
        <a:latin typeface="Avenir Roman"/>
        <a:ea typeface="Avenir Roman"/>
        <a:cs typeface="Avenir Roman"/>
        <a:sym typeface="Avenir Roman"/>
      </a:defRPr>
    </a:lvl3pPr>
    <a:lvl4pPr indent="685800" defTabSz="457200">
      <a:lnSpc>
        <a:spcPct val="125000"/>
      </a:lnSpc>
      <a:defRPr sz="2400">
        <a:latin typeface="Avenir Roman"/>
        <a:ea typeface="Avenir Roman"/>
        <a:cs typeface="Avenir Roman"/>
        <a:sym typeface="Avenir Roman"/>
      </a:defRPr>
    </a:lvl4pPr>
    <a:lvl5pPr indent="914400" defTabSz="457200">
      <a:lnSpc>
        <a:spcPct val="125000"/>
      </a:lnSpc>
      <a:defRPr sz="2400">
        <a:latin typeface="Avenir Roman"/>
        <a:ea typeface="Avenir Roman"/>
        <a:cs typeface="Avenir Roman"/>
        <a:sym typeface="Avenir Roman"/>
      </a:defRPr>
    </a:lvl5pPr>
    <a:lvl6pPr indent="1143000" defTabSz="457200">
      <a:lnSpc>
        <a:spcPct val="125000"/>
      </a:lnSpc>
      <a:defRPr sz="2400">
        <a:latin typeface="Avenir Roman"/>
        <a:ea typeface="Avenir Roman"/>
        <a:cs typeface="Avenir Roman"/>
        <a:sym typeface="Avenir Roman"/>
      </a:defRPr>
    </a:lvl6pPr>
    <a:lvl7pPr indent="1371600" defTabSz="457200">
      <a:lnSpc>
        <a:spcPct val="125000"/>
      </a:lnSpc>
      <a:defRPr sz="2400">
        <a:latin typeface="Avenir Roman"/>
        <a:ea typeface="Avenir Roman"/>
        <a:cs typeface="Avenir Roman"/>
        <a:sym typeface="Avenir Roman"/>
      </a:defRPr>
    </a:lvl7pPr>
    <a:lvl8pPr indent="1600200" defTabSz="457200">
      <a:lnSpc>
        <a:spcPct val="125000"/>
      </a:lnSpc>
      <a:defRPr sz="2400">
        <a:latin typeface="Avenir Roman"/>
        <a:ea typeface="Avenir Roman"/>
        <a:cs typeface="Avenir Roman"/>
        <a:sym typeface="Avenir Roman"/>
      </a:defRPr>
    </a:lvl8pPr>
    <a:lvl9pPr indent="1828800" defTabSz="457200">
      <a:lnSpc>
        <a:spcPct val="125000"/>
      </a:lnSpc>
      <a:defRPr sz="2400">
        <a:latin typeface="Avenir Roman"/>
        <a:ea typeface="Avenir Roman"/>
        <a:cs typeface="Avenir Roman"/>
        <a:sym typeface="Avenir Roman"/>
      </a:defRPr>
    </a:lvl9pPr>
  </p:notesStyle>
</p:notesMaster>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showMasterSp="1" showMasterPhAnim="1">
  <p:cSld name="Titolo e sottotitolo">
    <p:spTree>
      <p:nvGrpSpPr>
        <p:cNvPr id="1" name=""/>
        <p:cNvGrpSpPr/>
        <p:nvPr/>
      </p:nvGrpSpPr>
      <p:grpSpPr>
        <a:xfrm>
          <a:off x="0" y="0"/>
          <a:ext cx="0" cy="0"/>
          <a:chOff x="0" y="0"/>
          <a:chExt cx="0" cy="0"/>
        </a:xfrm>
      </p:grpSpPr>
      <p:sp>
        <p:nvSpPr>
          <p:cNvPr id="5" name="Shape 5"/>
          <p:cNvSpPr/>
          <p:nvPr>
            <p:ph type="title"/>
          </p:nvPr>
        </p:nvSpPr>
        <p:spPr>
          <a:prstGeom prst="rect">
            <a:avLst/>
          </a:prstGeom>
        </p:spPr>
        <p:txBody>
          <a:bodyPr/>
          <a:lstStyle/>
          <a:p>
            <a:pPr lvl="0">
              <a:defRPr sz="1800"/>
            </a:pPr>
            <a:r>
              <a:rPr sz="8000"/>
              <a:t>Titolo Testo</a:t>
            </a:r>
          </a:p>
        </p:txBody>
      </p:sp>
      <p:sp>
        <p:nvSpPr>
          <p:cNvPr id="6" name="Shape 6"/>
          <p:cNvSpPr/>
          <p:nvPr>
            <p:ph type="body" idx="1"/>
          </p:nvPr>
        </p:nvSpPr>
        <p:spPr>
          <a:prstGeom prst="rect">
            <a:avLst/>
          </a:prstGeom>
        </p:spPr>
        <p:txBody>
          <a:bodyPr/>
          <a:lstStyle/>
          <a:p>
            <a:pPr lvl="0">
              <a:defRPr sz="1800"/>
            </a:pPr>
            <a:r>
              <a:rPr sz="3100"/>
              <a:t>Corpo livello uno</a:t>
            </a:r>
            <a:endParaRPr sz="3100"/>
          </a:p>
          <a:p>
            <a:pPr lvl="1">
              <a:defRPr sz="1800"/>
            </a:pPr>
            <a:r>
              <a:rPr sz="3100"/>
              <a:t>Corpo livello due</a:t>
            </a:r>
            <a:endParaRPr sz="3100"/>
          </a:p>
          <a:p>
            <a:pPr lvl="2">
              <a:defRPr sz="1800"/>
            </a:pPr>
            <a:r>
              <a:rPr sz="3100"/>
              <a:t>Corpo livello tre</a:t>
            </a:r>
            <a:endParaRPr sz="3100"/>
          </a:p>
          <a:p>
            <a:pPr lvl="3">
              <a:defRPr sz="1800"/>
            </a:pPr>
            <a:r>
              <a:rPr sz="3100"/>
              <a:t>Corpo livello quattro</a:t>
            </a:r>
            <a:endParaRPr sz="3100"/>
          </a:p>
          <a:p>
            <a:pPr lvl="4">
              <a:defRPr sz="1800"/>
            </a:pPr>
            <a:r>
              <a:rPr sz="3100"/>
              <a:t>Livello 5</a:t>
            </a:r>
          </a:p>
        </p:txBody>
      </p:sp>
    </p:spTree>
  </p:cSld>
  <p:clrMapOvr>
    <a:masterClrMapping/>
  </p:clrMapOvr>
  <p:transitio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type="tx" showMasterSp="1" showMasterPhAnim="1">
  <p:cSld name="Citazione">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type="tx" showMasterSp="1" showMasterPhAnim="1">
  <p:cSld name="Foto">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type="tx" showMasterSp="1" showMasterPhAnim="1">
  <p:cSld name="Vuoto">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1" showMasterPhAnim="1">
  <p:cSld name="Foto - Orizzontale">
    <p:spTree>
      <p:nvGrpSpPr>
        <p:cNvPr id="1" name=""/>
        <p:cNvGrpSpPr/>
        <p:nvPr/>
      </p:nvGrpSpPr>
      <p:grpSpPr>
        <a:xfrm>
          <a:off x="0" y="0"/>
          <a:ext cx="0" cy="0"/>
          <a:chOff x="0" y="0"/>
          <a:chExt cx="0" cy="0"/>
        </a:xfrm>
      </p:grpSpPr>
      <p:sp>
        <p:nvSpPr>
          <p:cNvPr id="8" name="Shape 8"/>
          <p:cNvSpPr/>
          <p:nvPr>
            <p:ph type="title"/>
          </p:nvPr>
        </p:nvSpPr>
        <p:spPr>
          <a:xfrm>
            <a:off x="1270000" y="6718300"/>
            <a:ext cx="10464800" cy="1422400"/>
          </a:xfrm>
          <a:prstGeom prst="rect">
            <a:avLst/>
          </a:prstGeom>
        </p:spPr>
        <p:txBody>
          <a:bodyPr/>
          <a:lstStyle>
            <a:lvl1pPr>
              <a:defRPr>
                <a:latin typeface="+mn-lt"/>
                <a:ea typeface="+mn-ea"/>
                <a:cs typeface="+mn-cs"/>
                <a:sym typeface="Helvetica Light"/>
              </a:defRPr>
            </a:lvl1pPr>
          </a:lstStyle>
          <a:p>
            <a:pPr lvl="0">
              <a:defRPr sz="1800"/>
            </a:pPr>
            <a:r>
              <a:rPr sz="8000"/>
              <a:t>Titolo Testo</a:t>
            </a:r>
          </a:p>
        </p:txBody>
      </p:sp>
      <p:sp>
        <p:nvSpPr>
          <p:cNvPr id="9" name="Shape 9"/>
          <p:cNvSpPr/>
          <p:nvPr>
            <p:ph type="body" idx="1"/>
          </p:nvPr>
        </p:nvSpPr>
        <p:spPr>
          <a:xfrm>
            <a:off x="1270000" y="8191500"/>
            <a:ext cx="10464800" cy="1130300"/>
          </a:xfrm>
          <a:prstGeom prst="rect">
            <a:avLst/>
          </a:prstGeom>
        </p:spPr>
        <p:txBody>
          <a:bodyPr/>
          <a:lstStyle>
            <a:lvl1pPr>
              <a:defRPr sz="3200"/>
            </a:lvl1pPr>
            <a:lvl2pPr>
              <a:defRPr sz="3200"/>
            </a:lvl2pPr>
            <a:lvl3pPr>
              <a:defRPr sz="3200"/>
            </a:lvl3pPr>
            <a:lvl4pPr>
              <a:defRPr sz="3200"/>
            </a:lvl4pPr>
            <a:lvl5pPr>
              <a:defRPr sz="3200"/>
            </a:lvl5pPr>
          </a:lstStyle>
          <a:p>
            <a:pPr lvl="0">
              <a:defRPr sz="1800"/>
            </a:pPr>
            <a:r>
              <a:rPr sz="3200"/>
              <a:t>Corpo livello uno</a:t>
            </a:r>
            <a:endParaRPr sz="3200"/>
          </a:p>
          <a:p>
            <a:pPr lvl="1">
              <a:defRPr sz="1800"/>
            </a:pPr>
            <a:r>
              <a:rPr sz="3200"/>
              <a:t>Corpo livello due</a:t>
            </a:r>
            <a:endParaRPr sz="3200"/>
          </a:p>
          <a:p>
            <a:pPr lvl="2">
              <a:defRPr sz="1800"/>
            </a:pPr>
            <a:r>
              <a:rPr sz="3200"/>
              <a:t>Corpo livello tre</a:t>
            </a:r>
            <a:endParaRPr sz="3200"/>
          </a:p>
          <a:p>
            <a:pPr lvl="3">
              <a:defRPr sz="1800"/>
            </a:pPr>
            <a:r>
              <a:rPr sz="3200"/>
              <a:t>Corpo livello quattro</a:t>
            </a:r>
            <a:endParaRPr sz="3200"/>
          </a:p>
          <a:p>
            <a:pPr lvl="4">
              <a:defRPr sz="1800"/>
            </a:pPr>
            <a:r>
              <a:rPr sz="3200"/>
              <a:t>Livello 5</a:t>
            </a:r>
          </a:p>
        </p:txBody>
      </p:sp>
    </p:spTree>
  </p:cSld>
  <p:clrMapOvr>
    <a:masterClrMapping/>
  </p:clrMapOvr>
  <p:transitio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1" showMasterPhAnim="1">
  <p:cSld name="Titolo - Centrato">
    <p:spTree>
      <p:nvGrpSpPr>
        <p:cNvPr id="1" name=""/>
        <p:cNvGrpSpPr/>
        <p:nvPr/>
      </p:nvGrpSpPr>
      <p:grpSpPr>
        <a:xfrm>
          <a:off x="0" y="0"/>
          <a:ext cx="0" cy="0"/>
          <a:chOff x="0" y="0"/>
          <a:chExt cx="0" cy="0"/>
        </a:xfrm>
      </p:grpSpPr>
      <p:sp>
        <p:nvSpPr>
          <p:cNvPr id="11" name="Shape 11"/>
          <p:cNvSpPr/>
          <p:nvPr>
            <p:ph type="title"/>
          </p:nvPr>
        </p:nvSpPr>
        <p:spPr>
          <a:xfrm>
            <a:off x="1270000" y="3225800"/>
            <a:ext cx="10464800" cy="3302000"/>
          </a:xfrm>
          <a:prstGeom prst="rect">
            <a:avLst/>
          </a:prstGeom>
        </p:spPr>
        <p:txBody>
          <a:bodyPr anchor="ctr"/>
          <a:lstStyle>
            <a:lvl1pPr>
              <a:defRPr>
                <a:latin typeface="+mn-lt"/>
                <a:ea typeface="+mn-ea"/>
                <a:cs typeface="+mn-cs"/>
                <a:sym typeface="Helvetica Light"/>
              </a:defRPr>
            </a:lvl1pPr>
          </a:lstStyle>
          <a:p>
            <a:pPr lvl="0">
              <a:defRPr sz="1800"/>
            </a:pPr>
            <a:r>
              <a:rPr sz="8000"/>
              <a:t>Titolo Testo</a:t>
            </a:r>
          </a:p>
        </p:txBody>
      </p:sp>
    </p:spTree>
  </p:cSld>
  <p:clrMapOvr>
    <a:masterClrMapping/>
  </p:clrMapOvr>
  <p:transitio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type="tx" showMasterSp="1" showMasterPhAnim="1">
  <p:cSld name="Foto - Verticale">
    <p:spTree>
      <p:nvGrpSpPr>
        <p:cNvPr id="1" name=""/>
        <p:cNvGrpSpPr/>
        <p:nvPr/>
      </p:nvGrpSpPr>
      <p:grpSpPr>
        <a:xfrm>
          <a:off x="0" y="0"/>
          <a:ext cx="0" cy="0"/>
          <a:chOff x="0" y="0"/>
          <a:chExt cx="0" cy="0"/>
        </a:xfrm>
      </p:grpSpPr>
      <p:sp>
        <p:nvSpPr>
          <p:cNvPr id="13" name="Shape 13"/>
          <p:cNvSpPr/>
          <p:nvPr>
            <p:ph type="title"/>
          </p:nvPr>
        </p:nvSpPr>
        <p:spPr>
          <a:xfrm>
            <a:off x="952500" y="635000"/>
            <a:ext cx="5334000" cy="3987800"/>
          </a:xfrm>
          <a:prstGeom prst="rect">
            <a:avLst/>
          </a:prstGeom>
        </p:spPr>
        <p:txBody>
          <a:bodyPr/>
          <a:lstStyle>
            <a:lvl1pPr>
              <a:defRPr sz="6000">
                <a:latin typeface="+mn-lt"/>
                <a:ea typeface="+mn-ea"/>
                <a:cs typeface="+mn-cs"/>
                <a:sym typeface="Helvetica Light"/>
              </a:defRPr>
            </a:lvl1pPr>
          </a:lstStyle>
          <a:p>
            <a:pPr lvl="0">
              <a:defRPr sz="1800"/>
            </a:pPr>
            <a:r>
              <a:rPr sz="6000"/>
              <a:t>Titolo Testo</a:t>
            </a:r>
          </a:p>
        </p:txBody>
      </p:sp>
      <p:sp>
        <p:nvSpPr>
          <p:cNvPr id="14" name="Shape 14"/>
          <p:cNvSpPr/>
          <p:nvPr>
            <p:ph type="body" idx="1"/>
          </p:nvPr>
        </p:nvSpPr>
        <p:spPr>
          <a:xfrm>
            <a:off x="952500" y="4762500"/>
            <a:ext cx="5334000" cy="4102100"/>
          </a:xfrm>
          <a:prstGeom prst="rect">
            <a:avLst/>
          </a:prstGeom>
        </p:spPr>
        <p:txBody>
          <a:bodyPr/>
          <a:lstStyle>
            <a:lvl1pPr>
              <a:defRPr sz="3200"/>
            </a:lvl1pPr>
            <a:lvl2pPr>
              <a:defRPr sz="3200"/>
            </a:lvl2pPr>
            <a:lvl3pPr>
              <a:defRPr sz="3200"/>
            </a:lvl3pPr>
            <a:lvl4pPr>
              <a:defRPr sz="3200"/>
            </a:lvl4pPr>
            <a:lvl5pPr>
              <a:defRPr sz="3200"/>
            </a:lvl5pPr>
          </a:lstStyle>
          <a:p>
            <a:pPr lvl="0">
              <a:defRPr sz="1800"/>
            </a:pPr>
            <a:r>
              <a:rPr sz="3200"/>
              <a:t>Corpo livello uno</a:t>
            </a:r>
            <a:endParaRPr sz="3200"/>
          </a:p>
          <a:p>
            <a:pPr lvl="1">
              <a:defRPr sz="1800"/>
            </a:pPr>
            <a:r>
              <a:rPr sz="3200"/>
              <a:t>Corpo livello due</a:t>
            </a:r>
            <a:endParaRPr sz="3200"/>
          </a:p>
          <a:p>
            <a:pPr lvl="2">
              <a:defRPr sz="1800"/>
            </a:pPr>
            <a:r>
              <a:rPr sz="3200"/>
              <a:t>Corpo livello tre</a:t>
            </a:r>
            <a:endParaRPr sz="3200"/>
          </a:p>
          <a:p>
            <a:pPr lvl="3">
              <a:defRPr sz="1800"/>
            </a:pPr>
            <a:r>
              <a:rPr sz="3200"/>
              <a:t>Corpo livello quattro</a:t>
            </a:r>
            <a:endParaRPr sz="3200"/>
          </a:p>
          <a:p>
            <a:pPr lvl="4">
              <a:defRPr sz="1800"/>
            </a:pPr>
            <a:r>
              <a:rPr sz="3200"/>
              <a:t>Livello 5</a:t>
            </a:r>
          </a:p>
        </p:txBody>
      </p:sp>
    </p:spTree>
  </p:cSld>
  <p:clrMapOvr>
    <a:masterClrMapping/>
  </p:clrMapOvr>
  <p:transitio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type="tx" showMasterSp="1" showMasterPhAnim="1">
  <p:cSld name="Titolo - In alto">
    <p:spTree>
      <p:nvGrpSpPr>
        <p:cNvPr id="1" name=""/>
        <p:cNvGrpSpPr/>
        <p:nvPr/>
      </p:nvGrpSpPr>
      <p:grpSpPr>
        <a:xfrm>
          <a:off x="0" y="0"/>
          <a:ext cx="0" cy="0"/>
          <a:chOff x="0" y="0"/>
          <a:chExt cx="0" cy="0"/>
        </a:xfrm>
      </p:grpSpPr>
      <p:sp>
        <p:nvSpPr>
          <p:cNvPr id="16" name="Shape 16"/>
          <p:cNvSpPr/>
          <p:nvPr>
            <p:ph type="title"/>
          </p:nvPr>
        </p:nvSpPr>
        <p:spPr>
          <a:xfrm>
            <a:off x="952500" y="444500"/>
            <a:ext cx="11099800" cy="2159000"/>
          </a:xfrm>
          <a:prstGeom prst="rect">
            <a:avLst/>
          </a:prstGeom>
        </p:spPr>
        <p:txBody>
          <a:bodyPr anchor="ctr"/>
          <a:lstStyle>
            <a:lvl1pPr>
              <a:defRPr>
                <a:latin typeface="+mn-lt"/>
                <a:ea typeface="+mn-ea"/>
                <a:cs typeface="+mn-cs"/>
                <a:sym typeface="Helvetica Light"/>
              </a:defRPr>
            </a:lvl1pPr>
          </a:lstStyle>
          <a:p>
            <a:pPr lvl="0">
              <a:defRPr sz="1800"/>
            </a:pPr>
            <a:r>
              <a:rPr sz="8000"/>
              <a:t>Titolo Testo</a:t>
            </a:r>
          </a:p>
        </p:txBody>
      </p:sp>
    </p:spTree>
  </p:cSld>
  <p:clrMapOvr>
    <a:masterClrMapping/>
  </p:clrMapOvr>
  <p:transitio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type="tx" showMasterSp="1" showMasterPhAnim="1">
  <p:cSld name="Titolo e punti elenco">
    <p:spTree>
      <p:nvGrpSpPr>
        <p:cNvPr id="1" name=""/>
        <p:cNvGrpSpPr/>
        <p:nvPr/>
      </p:nvGrpSpPr>
      <p:grpSpPr>
        <a:xfrm>
          <a:off x="0" y="0"/>
          <a:ext cx="0" cy="0"/>
          <a:chOff x="0" y="0"/>
          <a:chExt cx="0" cy="0"/>
        </a:xfrm>
      </p:grpSpPr>
      <p:sp>
        <p:nvSpPr>
          <p:cNvPr id="18" name="Shape 18"/>
          <p:cNvSpPr/>
          <p:nvPr>
            <p:ph type="title"/>
          </p:nvPr>
        </p:nvSpPr>
        <p:spPr>
          <a:xfrm>
            <a:off x="952500" y="444500"/>
            <a:ext cx="11099800" cy="2159000"/>
          </a:xfrm>
          <a:prstGeom prst="rect">
            <a:avLst/>
          </a:prstGeom>
        </p:spPr>
        <p:txBody>
          <a:bodyPr anchor="ctr"/>
          <a:lstStyle>
            <a:lvl1pPr>
              <a:defRPr>
                <a:latin typeface="+mn-lt"/>
                <a:ea typeface="+mn-ea"/>
                <a:cs typeface="+mn-cs"/>
                <a:sym typeface="Helvetica Light"/>
              </a:defRPr>
            </a:lvl1pPr>
          </a:lstStyle>
          <a:p>
            <a:pPr lvl="0">
              <a:defRPr sz="1800"/>
            </a:pPr>
            <a:r>
              <a:rPr sz="8000"/>
              <a:t>Titolo Testo</a:t>
            </a:r>
          </a:p>
        </p:txBody>
      </p:sp>
      <p:sp>
        <p:nvSpPr>
          <p:cNvPr id="19" name="Shape 19"/>
          <p:cNvSpPr/>
          <p:nvPr>
            <p:ph type="body" idx="1"/>
          </p:nvPr>
        </p:nvSpPr>
        <p:spPr>
          <a:xfrm>
            <a:off x="952500" y="2603500"/>
            <a:ext cx="11099800" cy="6286500"/>
          </a:xfrm>
          <a:prstGeom prst="rect">
            <a:avLst/>
          </a:prstGeom>
        </p:spPr>
        <p:txBody>
          <a:bodyPr anchor="ctr"/>
          <a:lstStyle>
            <a:lvl1pPr marL="444500" indent="-444500" algn="l">
              <a:lnSpc>
                <a:spcPct val="100000"/>
              </a:lnSpc>
              <a:spcBef>
                <a:spcPts val="4200"/>
              </a:spcBef>
              <a:buSzPct val="75000"/>
              <a:buChar char="•"/>
              <a:defRPr sz="3600">
                <a:latin typeface="+mn-lt"/>
                <a:ea typeface="+mn-ea"/>
                <a:cs typeface="+mn-cs"/>
                <a:sym typeface="Helvetica Light"/>
              </a:defRPr>
            </a:lvl1pPr>
            <a:lvl2pPr marL="889000" indent="-444500" algn="l">
              <a:lnSpc>
                <a:spcPct val="100000"/>
              </a:lnSpc>
              <a:spcBef>
                <a:spcPts val="4200"/>
              </a:spcBef>
              <a:buSzPct val="75000"/>
              <a:buChar char="•"/>
              <a:defRPr sz="3600">
                <a:latin typeface="+mn-lt"/>
                <a:ea typeface="+mn-ea"/>
                <a:cs typeface="+mn-cs"/>
                <a:sym typeface="Helvetica Light"/>
              </a:defRPr>
            </a:lvl2pPr>
            <a:lvl3pPr marL="1333500" indent="-444500" algn="l">
              <a:lnSpc>
                <a:spcPct val="100000"/>
              </a:lnSpc>
              <a:spcBef>
                <a:spcPts val="4200"/>
              </a:spcBef>
              <a:buSzPct val="75000"/>
              <a:buChar char="•"/>
              <a:defRPr sz="3600">
                <a:latin typeface="+mn-lt"/>
                <a:ea typeface="+mn-ea"/>
                <a:cs typeface="+mn-cs"/>
                <a:sym typeface="Helvetica Light"/>
              </a:defRPr>
            </a:lvl3pPr>
            <a:lvl4pPr marL="1778000" indent="-444500" algn="l">
              <a:lnSpc>
                <a:spcPct val="100000"/>
              </a:lnSpc>
              <a:spcBef>
                <a:spcPts val="4200"/>
              </a:spcBef>
              <a:buSzPct val="75000"/>
              <a:buChar char="•"/>
              <a:defRPr sz="3600">
                <a:latin typeface="+mn-lt"/>
                <a:ea typeface="+mn-ea"/>
                <a:cs typeface="+mn-cs"/>
                <a:sym typeface="Helvetica Light"/>
              </a:defRPr>
            </a:lvl4pPr>
            <a:lvl5pPr marL="2222500" indent="-444500" algn="l">
              <a:lnSpc>
                <a:spcPct val="100000"/>
              </a:lnSpc>
              <a:spcBef>
                <a:spcPts val="4200"/>
              </a:spcBef>
              <a:buSzPct val="75000"/>
              <a:buChar char="•"/>
              <a:defRPr sz="3600">
                <a:latin typeface="+mn-lt"/>
                <a:ea typeface="+mn-ea"/>
                <a:cs typeface="+mn-cs"/>
                <a:sym typeface="Helvetica Light"/>
              </a:defRPr>
            </a:lvl5pPr>
          </a:lstStyle>
          <a:p>
            <a:pPr lvl="0">
              <a:defRPr sz="1800"/>
            </a:pPr>
            <a:r>
              <a:rPr sz="3600"/>
              <a:t>Corpo livello uno</a:t>
            </a:r>
            <a:endParaRPr sz="3600"/>
          </a:p>
          <a:p>
            <a:pPr lvl="1">
              <a:defRPr sz="1800"/>
            </a:pPr>
            <a:r>
              <a:rPr sz="3600"/>
              <a:t>Corpo livello due</a:t>
            </a:r>
            <a:endParaRPr sz="3600"/>
          </a:p>
          <a:p>
            <a:pPr lvl="2">
              <a:defRPr sz="1800"/>
            </a:pPr>
            <a:r>
              <a:rPr sz="3600"/>
              <a:t>Corpo livello tre</a:t>
            </a:r>
            <a:endParaRPr sz="3600"/>
          </a:p>
          <a:p>
            <a:pPr lvl="3">
              <a:defRPr sz="1800"/>
            </a:pPr>
            <a:r>
              <a:rPr sz="3600"/>
              <a:t>Corpo livello quattro</a:t>
            </a:r>
            <a:endParaRPr sz="3600"/>
          </a:p>
          <a:p>
            <a:pPr lvl="4">
              <a:defRPr sz="1800"/>
            </a:pPr>
            <a:r>
              <a:rPr sz="3600"/>
              <a:t>Livello 5</a:t>
            </a:r>
          </a:p>
        </p:txBody>
      </p:sp>
    </p:spTree>
  </p:cSld>
  <p:clrMapOvr>
    <a:masterClrMapping/>
  </p:clrMapOvr>
  <p:transitio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type="tx" showMasterSp="1" showMasterPhAnim="1">
  <p:cSld name="Titolo, punti elenco e foto">
    <p:spTree>
      <p:nvGrpSpPr>
        <p:cNvPr id="1" name=""/>
        <p:cNvGrpSpPr/>
        <p:nvPr/>
      </p:nvGrpSpPr>
      <p:grpSpPr>
        <a:xfrm>
          <a:off x="0" y="0"/>
          <a:ext cx="0" cy="0"/>
          <a:chOff x="0" y="0"/>
          <a:chExt cx="0" cy="0"/>
        </a:xfrm>
      </p:grpSpPr>
      <p:sp>
        <p:nvSpPr>
          <p:cNvPr id="21" name="Shape 21"/>
          <p:cNvSpPr/>
          <p:nvPr>
            <p:ph type="title"/>
          </p:nvPr>
        </p:nvSpPr>
        <p:spPr>
          <a:xfrm>
            <a:off x="952500" y="444500"/>
            <a:ext cx="11099800" cy="2159000"/>
          </a:xfrm>
          <a:prstGeom prst="rect">
            <a:avLst/>
          </a:prstGeom>
        </p:spPr>
        <p:txBody>
          <a:bodyPr anchor="ctr"/>
          <a:lstStyle>
            <a:lvl1pPr>
              <a:defRPr>
                <a:latin typeface="+mn-lt"/>
                <a:ea typeface="+mn-ea"/>
                <a:cs typeface="+mn-cs"/>
                <a:sym typeface="Helvetica Light"/>
              </a:defRPr>
            </a:lvl1pPr>
          </a:lstStyle>
          <a:p>
            <a:pPr lvl="0">
              <a:defRPr sz="1800"/>
            </a:pPr>
            <a:r>
              <a:rPr sz="8000"/>
              <a:t>Titolo Testo</a:t>
            </a:r>
          </a:p>
        </p:txBody>
      </p:sp>
      <p:sp>
        <p:nvSpPr>
          <p:cNvPr id="22" name="Shape 22"/>
          <p:cNvSpPr/>
          <p:nvPr>
            <p:ph type="body" idx="1"/>
          </p:nvPr>
        </p:nvSpPr>
        <p:spPr>
          <a:xfrm>
            <a:off x="952500" y="2603500"/>
            <a:ext cx="5334000" cy="6286500"/>
          </a:xfrm>
          <a:prstGeom prst="rect">
            <a:avLst/>
          </a:prstGeom>
        </p:spPr>
        <p:txBody>
          <a:bodyPr anchor="ctr"/>
          <a:lstStyle>
            <a:lvl1pPr marL="342900" indent="-342900" algn="l">
              <a:lnSpc>
                <a:spcPct val="100000"/>
              </a:lnSpc>
              <a:spcBef>
                <a:spcPts val="3200"/>
              </a:spcBef>
              <a:buSzPct val="75000"/>
              <a:buChar char="•"/>
              <a:defRPr sz="2800">
                <a:latin typeface="+mn-lt"/>
                <a:ea typeface="+mn-ea"/>
                <a:cs typeface="+mn-cs"/>
                <a:sym typeface="Helvetica Light"/>
              </a:defRPr>
            </a:lvl1pPr>
            <a:lvl2pPr marL="685800" indent="-342900" algn="l">
              <a:lnSpc>
                <a:spcPct val="100000"/>
              </a:lnSpc>
              <a:spcBef>
                <a:spcPts val="3200"/>
              </a:spcBef>
              <a:buSzPct val="75000"/>
              <a:buChar char="•"/>
              <a:defRPr sz="2800">
                <a:latin typeface="+mn-lt"/>
                <a:ea typeface="+mn-ea"/>
                <a:cs typeface="+mn-cs"/>
                <a:sym typeface="Helvetica Light"/>
              </a:defRPr>
            </a:lvl2pPr>
            <a:lvl3pPr marL="1028700" indent="-342900" algn="l">
              <a:lnSpc>
                <a:spcPct val="100000"/>
              </a:lnSpc>
              <a:spcBef>
                <a:spcPts val="3200"/>
              </a:spcBef>
              <a:buSzPct val="75000"/>
              <a:buChar char="•"/>
              <a:defRPr sz="2800">
                <a:latin typeface="+mn-lt"/>
                <a:ea typeface="+mn-ea"/>
                <a:cs typeface="+mn-cs"/>
                <a:sym typeface="Helvetica Light"/>
              </a:defRPr>
            </a:lvl3pPr>
            <a:lvl4pPr marL="1371600" indent="-342900" algn="l">
              <a:lnSpc>
                <a:spcPct val="100000"/>
              </a:lnSpc>
              <a:spcBef>
                <a:spcPts val="3200"/>
              </a:spcBef>
              <a:buSzPct val="75000"/>
              <a:buChar char="•"/>
              <a:defRPr sz="2800">
                <a:latin typeface="+mn-lt"/>
                <a:ea typeface="+mn-ea"/>
                <a:cs typeface="+mn-cs"/>
                <a:sym typeface="Helvetica Light"/>
              </a:defRPr>
            </a:lvl4pPr>
            <a:lvl5pPr marL="1714500" indent="-342900" algn="l">
              <a:lnSpc>
                <a:spcPct val="100000"/>
              </a:lnSpc>
              <a:spcBef>
                <a:spcPts val="3200"/>
              </a:spcBef>
              <a:buSzPct val="75000"/>
              <a:buChar char="•"/>
              <a:defRPr sz="2800">
                <a:latin typeface="+mn-lt"/>
                <a:ea typeface="+mn-ea"/>
                <a:cs typeface="+mn-cs"/>
                <a:sym typeface="Helvetica Light"/>
              </a:defRPr>
            </a:lvl5pPr>
          </a:lstStyle>
          <a:p>
            <a:pPr lvl="0">
              <a:defRPr sz="1800"/>
            </a:pPr>
            <a:r>
              <a:rPr sz="2800"/>
              <a:t>Corpo livello uno</a:t>
            </a:r>
            <a:endParaRPr sz="2800"/>
          </a:p>
          <a:p>
            <a:pPr lvl="1">
              <a:defRPr sz="1800"/>
            </a:pPr>
            <a:r>
              <a:rPr sz="2800"/>
              <a:t>Corpo livello due</a:t>
            </a:r>
            <a:endParaRPr sz="2800"/>
          </a:p>
          <a:p>
            <a:pPr lvl="2">
              <a:defRPr sz="1800"/>
            </a:pPr>
            <a:r>
              <a:rPr sz="2800"/>
              <a:t>Corpo livello tre</a:t>
            </a:r>
            <a:endParaRPr sz="2800"/>
          </a:p>
          <a:p>
            <a:pPr lvl="3">
              <a:defRPr sz="1800"/>
            </a:pPr>
            <a:r>
              <a:rPr sz="2800"/>
              <a:t>Corpo livello quattro</a:t>
            </a:r>
            <a:endParaRPr sz="2800"/>
          </a:p>
          <a:p>
            <a:pPr lvl="4">
              <a:defRPr sz="1800"/>
            </a:pPr>
            <a:r>
              <a:rPr sz="2800"/>
              <a:t>Livello 5</a:t>
            </a:r>
          </a:p>
        </p:txBody>
      </p:sp>
    </p:spTree>
  </p:cSld>
  <p:clrMapOvr>
    <a:masterClrMapping/>
  </p:clrMapOvr>
  <p:transitio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type="tx" showMasterSp="1" showMasterPhAnim="1">
  <p:cSld name="Punti elenco">
    <p:spTree>
      <p:nvGrpSpPr>
        <p:cNvPr id="1" name=""/>
        <p:cNvGrpSpPr/>
        <p:nvPr/>
      </p:nvGrpSpPr>
      <p:grpSpPr>
        <a:xfrm>
          <a:off x="0" y="0"/>
          <a:ext cx="0" cy="0"/>
          <a:chOff x="0" y="0"/>
          <a:chExt cx="0" cy="0"/>
        </a:xfrm>
      </p:grpSpPr>
      <p:sp>
        <p:nvSpPr>
          <p:cNvPr id="24" name="Shape 24"/>
          <p:cNvSpPr/>
          <p:nvPr>
            <p:ph type="body" idx="1"/>
          </p:nvPr>
        </p:nvSpPr>
        <p:spPr>
          <a:xfrm>
            <a:off x="952500" y="1270000"/>
            <a:ext cx="11099800" cy="7213600"/>
          </a:xfrm>
          <a:prstGeom prst="rect">
            <a:avLst/>
          </a:prstGeom>
        </p:spPr>
        <p:txBody>
          <a:bodyPr anchor="ctr"/>
          <a:lstStyle>
            <a:lvl1pPr marL="444500" indent="-444500" algn="l">
              <a:lnSpc>
                <a:spcPct val="100000"/>
              </a:lnSpc>
              <a:spcBef>
                <a:spcPts val="4200"/>
              </a:spcBef>
              <a:buSzPct val="75000"/>
              <a:buChar char="•"/>
              <a:defRPr sz="3600">
                <a:latin typeface="+mn-lt"/>
                <a:ea typeface="+mn-ea"/>
                <a:cs typeface="+mn-cs"/>
                <a:sym typeface="Helvetica Light"/>
              </a:defRPr>
            </a:lvl1pPr>
            <a:lvl2pPr marL="889000" indent="-444500" algn="l">
              <a:lnSpc>
                <a:spcPct val="100000"/>
              </a:lnSpc>
              <a:spcBef>
                <a:spcPts val="4200"/>
              </a:spcBef>
              <a:buSzPct val="75000"/>
              <a:buChar char="•"/>
              <a:defRPr sz="3600">
                <a:latin typeface="+mn-lt"/>
                <a:ea typeface="+mn-ea"/>
                <a:cs typeface="+mn-cs"/>
                <a:sym typeface="Helvetica Light"/>
              </a:defRPr>
            </a:lvl2pPr>
            <a:lvl3pPr marL="1333500" indent="-444500" algn="l">
              <a:lnSpc>
                <a:spcPct val="100000"/>
              </a:lnSpc>
              <a:spcBef>
                <a:spcPts val="4200"/>
              </a:spcBef>
              <a:buSzPct val="75000"/>
              <a:buChar char="•"/>
              <a:defRPr sz="3600">
                <a:latin typeface="+mn-lt"/>
                <a:ea typeface="+mn-ea"/>
                <a:cs typeface="+mn-cs"/>
                <a:sym typeface="Helvetica Light"/>
              </a:defRPr>
            </a:lvl3pPr>
            <a:lvl4pPr marL="1778000" indent="-444500" algn="l">
              <a:lnSpc>
                <a:spcPct val="100000"/>
              </a:lnSpc>
              <a:spcBef>
                <a:spcPts val="4200"/>
              </a:spcBef>
              <a:buSzPct val="75000"/>
              <a:buChar char="•"/>
              <a:defRPr sz="3600">
                <a:latin typeface="+mn-lt"/>
                <a:ea typeface="+mn-ea"/>
                <a:cs typeface="+mn-cs"/>
                <a:sym typeface="Helvetica Light"/>
              </a:defRPr>
            </a:lvl4pPr>
            <a:lvl5pPr marL="2222500" indent="-444500" algn="l">
              <a:lnSpc>
                <a:spcPct val="100000"/>
              </a:lnSpc>
              <a:spcBef>
                <a:spcPts val="4200"/>
              </a:spcBef>
              <a:buSzPct val="75000"/>
              <a:buChar char="•"/>
              <a:defRPr sz="3600">
                <a:latin typeface="+mn-lt"/>
                <a:ea typeface="+mn-ea"/>
                <a:cs typeface="+mn-cs"/>
                <a:sym typeface="Helvetica Light"/>
              </a:defRPr>
            </a:lvl5pPr>
          </a:lstStyle>
          <a:p>
            <a:pPr lvl="0">
              <a:defRPr sz="1800"/>
            </a:pPr>
            <a:r>
              <a:rPr sz="3600"/>
              <a:t>Corpo livello uno</a:t>
            </a:r>
            <a:endParaRPr sz="3600"/>
          </a:p>
          <a:p>
            <a:pPr lvl="1">
              <a:defRPr sz="1800"/>
            </a:pPr>
            <a:r>
              <a:rPr sz="3600"/>
              <a:t>Corpo livello due</a:t>
            </a:r>
            <a:endParaRPr sz="3600"/>
          </a:p>
          <a:p>
            <a:pPr lvl="2">
              <a:defRPr sz="1800"/>
            </a:pPr>
            <a:r>
              <a:rPr sz="3600"/>
              <a:t>Corpo livello tre</a:t>
            </a:r>
            <a:endParaRPr sz="3600"/>
          </a:p>
          <a:p>
            <a:pPr lvl="3">
              <a:defRPr sz="1800"/>
            </a:pPr>
            <a:r>
              <a:rPr sz="3600"/>
              <a:t>Corpo livello quattro</a:t>
            </a:r>
            <a:endParaRPr sz="3600"/>
          </a:p>
          <a:p>
            <a:pPr lvl="4">
              <a:defRPr sz="1800"/>
            </a:pPr>
            <a:r>
              <a:rPr sz="3600"/>
              <a:t>Livello 5</a:t>
            </a:r>
          </a:p>
        </p:txBody>
      </p:sp>
    </p:spTree>
  </p:cSld>
  <p:clrMapOvr>
    <a:masterClrMapping/>
  </p:clrMapOvr>
  <p:transitio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type="tx" showMasterSp="1" showMasterPhAnim="1">
  <p:cSld name="Foto - 3 per pagina">
    <p:spTree>
      <p:nvGrpSpPr>
        <p:cNvPr id="1" name=""/>
        <p:cNvGrpSpPr/>
        <p:nvPr/>
      </p:nvGrpSpPr>
      <p:grpSpPr>
        <a:xfrm>
          <a:off x="0" y="0"/>
          <a:ext cx="0" cy="0"/>
          <a:chOff x="0" y="0"/>
          <a:chExt cx="0" cy="0"/>
        </a:xfrm>
      </p:grpSpPr>
    </p:spTree>
  </p:cSld>
  <p:clrMapOvr>
    <a:masterClrMapping/>
  </p:clrMapOvr>
  <p:transitio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p:bgPr>
    </p:bg>
    <p:spTree>
      <p:nvGrpSpPr>
        <p:cNvPr id="1" name=""/>
        <p:cNvGrpSpPr/>
        <p:nvPr/>
      </p:nvGrpSpPr>
      <p:grpSpPr>
        <a:xfrm>
          <a:off x="0" y="0"/>
          <a:ext cx="0" cy="0"/>
          <a:chOff x="0" y="0"/>
          <a:chExt cx="0" cy="0"/>
        </a:xfrm>
      </p:grpSpPr>
      <p:sp>
        <p:nvSpPr>
          <p:cNvPr id="2" name="Shape 2"/>
          <p:cNvSpPr/>
          <p:nvPr>
            <p:ph type="title"/>
          </p:nvPr>
        </p:nvSpPr>
        <p:spPr>
          <a:xfrm>
            <a:off x="1270000" y="308669"/>
            <a:ext cx="10464800" cy="676871"/>
          </a:xfrm>
          <a:prstGeom prst="rect">
            <a:avLst/>
          </a:prstGeom>
          <a:ln w="12700">
            <a:miter lim="400000"/>
          </a:ln>
          <a:extLst>
            <a:ext uri="{C572A759-6A51-4108-AA02-DFA0A04FC94B}">
              <ma14:wrappingTextBoxFlag xmlns:ma14="http://schemas.microsoft.com/office/mac/drawingml/2011/main" val="1"/>
            </a:ext>
          </a:extLst>
        </p:spPr>
        <p:txBody>
          <a:bodyPr lIns="0" tIns="0" rIns="0" bIns="0" anchor="b">
            <a:normAutofit fontScale="100000" lnSpcReduction="0"/>
          </a:bodyPr>
          <a:lstStyle/>
          <a:p>
            <a:pPr lvl="0">
              <a:defRPr sz="1800"/>
            </a:pPr>
            <a:r>
              <a:rPr sz="8000"/>
              <a:t>Titolo Testo</a:t>
            </a:r>
          </a:p>
        </p:txBody>
      </p:sp>
      <p:sp>
        <p:nvSpPr>
          <p:cNvPr id="3" name="Shape 3"/>
          <p:cNvSpPr/>
          <p:nvPr>
            <p:ph type="body" idx="1"/>
          </p:nvPr>
        </p:nvSpPr>
        <p:spPr>
          <a:xfrm>
            <a:off x="362198" y="1214536"/>
            <a:ext cx="11906995" cy="7324528"/>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lvl="0">
              <a:defRPr sz="1800"/>
            </a:pPr>
            <a:r>
              <a:rPr sz="3100"/>
              <a:t>Corpo livello uno</a:t>
            </a:r>
            <a:endParaRPr sz="3100"/>
          </a:p>
          <a:p>
            <a:pPr lvl="1">
              <a:defRPr sz="1800"/>
            </a:pPr>
            <a:r>
              <a:rPr sz="3100"/>
              <a:t>Corpo livello due</a:t>
            </a:r>
            <a:endParaRPr sz="3100"/>
          </a:p>
          <a:p>
            <a:pPr lvl="2">
              <a:defRPr sz="1800"/>
            </a:pPr>
            <a:r>
              <a:rPr sz="3100"/>
              <a:t>Corpo livello tre</a:t>
            </a:r>
            <a:endParaRPr sz="3100"/>
          </a:p>
          <a:p>
            <a:pPr lvl="3">
              <a:defRPr sz="1800"/>
            </a:pPr>
            <a:r>
              <a:rPr sz="3100"/>
              <a:t>Corpo livello quattro</a:t>
            </a:r>
            <a:endParaRPr sz="3100"/>
          </a:p>
          <a:p>
            <a:pPr lvl="4">
              <a:defRPr sz="1800"/>
            </a:pPr>
            <a:r>
              <a:rPr sz="3100"/>
              <a:t>Livello 5</a:t>
            </a: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transition spd="med" advClick="1"/>
  <p:txStyles>
    <p:titleStyle>
      <a:lvl1pPr algn="ctr" defTabSz="584200">
        <a:defRPr sz="8000">
          <a:latin typeface="Times New Roman"/>
          <a:ea typeface="Times New Roman"/>
          <a:cs typeface="Times New Roman"/>
          <a:sym typeface="Times New Roman"/>
        </a:defRPr>
      </a:lvl1pPr>
      <a:lvl2pPr indent="228600" algn="ctr" defTabSz="584200">
        <a:defRPr sz="8000">
          <a:latin typeface="Times New Roman"/>
          <a:ea typeface="Times New Roman"/>
          <a:cs typeface="Times New Roman"/>
          <a:sym typeface="Times New Roman"/>
        </a:defRPr>
      </a:lvl2pPr>
      <a:lvl3pPr indent="457200" algn="ctr" defTabSz="584200">
        <a:defRPr sz="8000">
          <a:latin typeface="Times New Roman"/>
          <a:ea typeface="Times New Roman"/>
          <a:cs typeface="Times New Roman"/>
          <a:sym typeface="Times New Roman"/>
        </a:defRPr>
      </a:lvl3pPr>
      <a:lvl4pPr indent="685800" algn="ctr" defTabSz="584200">
        <a:defRPr sz="8000">
          <a:latin typeface="Times New Roman"/>
          <a:ea typeface="Times New Roman"/>
          <a:cs typeface="Times New Roman"/>
          <a:sym typeface="Times New Roman"/>
        </a:defRPr>
      </a:lvl4pPr>
      <a:lvl5pPr indent="914400" algn="ctr" defTabSz="584200">
        <a:defRPr sz="8000">
          <a:latin typeface="Times New Roman"/>
          <a:ea typeface="Times New Roman"/>
          <a:cs typeface="Times New Roman"/>
          <a:sym typeface="Times New Roman"/>
        </a:defRPr>
      </a:lvl5pPr>
      <a:lvl6pPr indent="1143000" algn="ctr" defTabSz="584200">
        <a:defRPr sz="8000">
          <a:latin typeface="Times New Roman"/>
          <a:ea typeface="Times New Roman"/>
          <a:cs typeface="Times New Roman"/>
          <a:sym typeface="Times New Roman"/>
        </a:defRPr>
      </a:lvl6pPr>
      <a:lvl7pPr indent="1371600" algn="ctr" defTabSz="584200">
        <a:defRPr sz="8000">
          <a:latin typeface="Times New Roman"/>
          <a:ea typeface="Times New Roman"/>
          <a:cs typeface="Times New Roman"/>
          <a:sym typeface="Times New Roman"/>
        </a:defRPr>
      </a:lvl7pPr>
      <a:lvl8pPr indent="1600200" algn="ctr" defTabSz="584200">
        <a:defRPr sz="8000">
          <a:latin typeface="Times New Roman"/>
          <a:ea typeface="Times New Roman"/>
          <a:cs typeface="Times New Roman"/>
          <a:sym typeface="Times New Roman"/>
        </a:defRPr>
      </a:lvl8pPr>
      <a:lvl9pPr indent="1828800" algn="ctr" defTabSz="584200">
        <a:defRPr sz="8000">
          <a:latin typeface="Times New Roman"/>
          <a:ea typeface="Times New Roman"/>
          <a:cs typeface="Times New Roman"/>
          <a:sym typeface="Times New Roman"/>
        </a:defRPr>
      </a:lvl9pPr>
    </p:titleStyle>
    <p:bodyStyle>
      <a:lvl1pPr algn="just" defTabSz="584200">
        <a:lnSpc>
          <a:spcPct val="120000"/>
        </a:lnSpc>
        <a:defRPr sz="3100">
          <a:latin typeface="Times New Roman"/>
          <a:ea typeface="Times New Roman"/>
          <a:cs typeface="Times New Roman"/>
          <a:sym typeface="Times New Roman"/>
        </a:defRPr>
      </a:lvl1pPr>
      <a:lvl2pPr indent="228600" algn="just" defTabSz="584200">
        <a:lnSpc>
          <a:spcPct val="120000"/>
        </a:lnSpc>
        <a:defRPr sz="3100">
          <a:latin typeface="Times New Roman"/>
          <a:ea typeface="Times New Roman"/>
          <a:cs typeface="Times New Roman"/>
          <a:sym typeface="Times New Roman"/>
        </a:defRPr>
      </a:lvl2pPr>
      <a:lvl3pPr indent="457200" algn="just" defTabSz="584200">
        <a:lnSpc>
          <a:spcPct val="120000"/>
        </a:lnSpc>
        <a:defRPr sz="3100">
          <a:latin typeface="Times New Roman"/>
          <a:ea typeface="Times New Roman"/>
          <a:cs typeface="Times New Roman"/>
          <a:sym typeface="Times New Roman"/>
        </a:defRPr>
      </a:lvl3pPr>
      <a:lvl4pPr indent="685800" algn="just" defTabSz="584200">
        <a:lnSpc>
          <a:spcPct val="120000"/>
        </a:lnSpc>
        <a:defRPr sz="3100">
          <a:latin typeface="Times New Roman"/>
          <a:ea typeface="Times New Roman"/>
          <a:cs typeface="Times New Roman"/>
          <a:sym typeface="Times New Roman"/>
        </a:defRPr>
      </a:lvl4pPr>
      <a:lvl5pPr indent="914400" algn="just" defTabSz="584200">
        <a:lnSpc>
          <a:spcPct val="120000"/>
        </a:lnSpc>
        <a:defRPr sz="3100">
          <a:latin typeface="Times New Roman"/>
          <a:ea typeface="Times New Roman"/>
          <a:cs typeface="Times New Roman"/>
          <a:sym typeface="Times New Roman"/>
        </a:defRPr>
      </a:lvl5pPr>
      <a:lvl6pPr indent="1143000" algn="just" defTabSz="584200">
        <a:lnSpc>
          <a:spcPct val="120000"/>
        </a:lnSpc>
        <a:defRPr sz="3100">
          <a:latin typeface="Times New Roman"/>
          <a:ea typeface="Times New Roman"/>
          <a:cs typeface="Times New Roman"/>
          <a:sym typeface="Times New Roman"/>
        </a:defRPr>
      </a:lvl6pPr>
      <a:lvl7pPr indent="1371600" algn="just" defTabSz="584200">
        <a:lnSpc>
          <a:spcPct val="120000"/>
        </a:lnSpc>
        <a:defRPr sz="3100">
          <a:latin typeface="Times New Roman"/>
          <a:ea typeface="Times New Roman"/>
          <a:cs typeface="Times New Roman"/>
          <a:sym typeface="Times New Roman"/>
        </a:defRPr>
      </a:lvl7pPr>
      <a:lvl8pPr indent="1600200" algn="just" defTabSz="584200">
        <a:lnSpc>
          <a:spcPct val="120000"/>
        </a:lnSpc>
        <a:defRPr sz="3100">
          <a:latin typeface="Times New Roman"/>
          <a:ea typeface="Times New Roman"/>
          <a:cs typeface="Times New Roman"/>
          <a:sym typeface="Times New Roman"/>
        </a:defRPr>
      </a:lvl8pPr>
      <a:lvl9pPr indent="1828800" algn="just" defTabSz="584200">
        <a:lnSpc>
          <a:spcPct val="120000"/>
        </a:lnSpc>
        <a:defRPr sz="3100">
          <a:latin typeface="Times New Roman"/>
          <a:ea typeface="Times New Roman"/>
          <a:cs typeface="Times New Roman"/>
          <a:sym typeface="Times New Roman"/>
        </a:defRPr>
      </a:lvl9pPr>
    </p:bodyStyle>
    <p:otherStyle>
      <a:lvl1pPr algn="ctr" defTabSz="584200">
        <a:defRPr>
          <a:solidFill>
            <a:schemeClr val="tx1"/>
          </a:solidFill>
          <a:latin typeface="+mn-lt"/>
          <a:ea typeface="+mn-ea"/>
          <a:cs typeface="+mn-cs"/>
          <a:sym typeface="Helvetica Light"/>
        </a:defRPr>
      </a:lvl1pPr>
      <a:lvl2pPr indent="228600" algn="ctr" defTabSz="584200">
        <a:defRPr>
          <a:solidFill>
            <a:schemeClr val="tx1"/>
          </a:solidFill>
          <a:latin typeface="+mn-lt"/>
          <a:ea typeface="+mn-ea"/>
          <a:cs typeface="+mn-cs"/>
          <a:sym typeface="Helvetica Light"/>
        </a:defRPr>
      </a:lvl2pPr>
      <a:lvl3pPr indent="457200" algn="ctr" defTabSz="584200">
        <a:defRPr>
          <a:solidFill>
            <a:schemeClr val="tx1"/>
          </a:solidFill>
          <a:latin typeface="+mn-lt"/>
          <a:ea typeface="+mn-ea"/>
          <a:cs typeface="+mn-cs"/>
          <a:sym typeface="Helvetica Light"/>
        </a:defRPr>
      </a:lvl3pPr>
      <a:lvl4pPr indent="685800" algn="ctr" defTabSz="584200">
        <a:defRPr>
          <a:solidFill>
            <a:schemeClr val="tx1"/>
          </a:solidFill>
          <a:latin typeface="+mn-lt"/>
          <a:ea typeface="+mn-ea"/>
          <a:cs typeface="+mn-cs"/>
          <a:sym typeface="Helvetica Light"/>
        </a:defRPr>
      </a:lvl4pPr>
      <a:lvl5pPr indent="914400" algn="ctr" defTabSz="584200">
        <a:defRPr>
          <a:solidFill>
            <a:schemeClr val="tx1"/>
          </a:solidFill>
          <a:latin typeface="+mn-lt"/>
          <a:ea typeface="+mn-ea"/>
          <a:cs typeface="+mn-cs"/>
          <a:sym typeface="Helvetica Light"/>
        </a:defRPr>
      </a:lvl5pPr>
      <a:lvl6pPr indent="1143000" algn="ctr" defTabSz="584200">
        <a:defRPr>
          <a:solidFill>
            <a:schemeClr val="tx1"/>
          </a:solidFill>
          <a:latin typeface="+mn-lt"/>
          <a:ea typeface="+mn-ea"/>
          <a:cs typeface="+mn-cs"/>
          <a:sym typeface="Helvetica Light"/>
        </a:defRPr>
      </a:lvl6pPr>
      <a:lvl7pPr indent="1371600" algn="ctr" defTabSz="584200">
        <a:defRPr>
          <a:solidFill>
            <a:schemeClr val="tx1"/>
          </a:solidFill>
          <a:latin typeface="+mn-lt"/>
          <a:ea typeface="+mn-ea"/>
          <a:cs typeface="+mn-cs"/>
          <a:sym typeface="Helvetica Light"/>
        </a:defRPr>
      </a:lvl7pPr>
      <a:lvl8pPr indent="1600200" algn="ctr" defTabSz="584200">
        <a:defRPr>
          <a:solidFill>
            <a:schemeClr val="tx1"/>
          </a:solidFill>
          <a:latin typeface="+mn-lt"/>
          <a:ea typeface="+mn-ea"/>
          <a:cs typeface="+mn-cs"/>
          <a:sym typeface="Helvetica Light"/>
        </a:defRPr>
      </a:lvl8pPr>
      <a:lvl9pPr indent="1828800" algn="ctr" defTabSz="584200">
        <a:defRPr>
          <a:solidFill>
            <a:schemeClr val="tx1"/>
          </a:solidFill>
          <a:latin typeface="+mn-lt"/>
          <a:ea typeface="+mn-ea"/>
          <a:cs typeface="+mn-cs"/>
          <a:sym typeface="Helvetica Light"/>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image" Target="../media/image1.gif"/></Relationships>

</file>

<file path=ppt/slides/_rels/slide13.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4.xml.rels><?xml version="1.0" encoding="UTF-8" standalone="yes"?><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image" Target="../media/image1.jpeg"/></Relationships>

</file>

<file path=ppt/slides/_rels/slide15.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2" name="Shape 32"/>
          <p:cNvSpPr/>
          <p:nvPr>
            <p:ph type="title"/>
          </p:nvPr>
        </p:nvSpPr>
        <p:spPr>
          <a:prstGeom prst="rect">
            <a:avLst/>
          </a:prstGeom>
        </p:spPr>
        <p:txBody>
          <a:bodyPr/>
          <a:lstStyle>
            <a:lvl1pPr defTabSz="286258">
              <a:defRPr sz="3920"/>
            </a:lvl1pPr>
          </a:lstStyle>
          <a:p>
            <a:pPr lvl="0">
              <a:defRPr sz="1800"/>
            </a:pPr>
            <a:r>
              <a:rPr sz="3920"/>
              <a:t>Popper ed empiristi logici:  convinzioni comuni</a:t>
            </a:r>
          </a:p>
        </p:txBody>
      </p:sp>
      <p:sp>
        <p:nvSpPr>
          <p:cNvPr id="33" name="Shape 33"/>
          <p:cNvSpPr/>
          <p:nvPr>
            <p:ph type="body" idx="1"/>
          </p:nvPr>
        </p:nvSpPr>
        <p:spPr>
          <a:prstGeom prst="rect">
            <a:avLst/>
          </a:prstGeom>
        </p:spPr>
        <p:txBody>
          <a:bodyPr/>
          <a:lstStyle/>
          <a:p>
            <a:pPr lvl="0">
              <a:defRPr sz="1800"/>
            </a:pPr>
            <a:r>
              <a:rPr sz="3100"/>
              <a:t>Per quanto siano molte le polemiche tra Popper e neopositivisti logici alcune convinzioni sono condivise:</a:t>
            </a:r>
            <a:endParaRPr sz="3100"/>
          </a:p>
          <a:p>
            <a:pPr lvl="0">
              <a:defRPr sz="1800"/>
            </a:pPr>
            <a:endParaRPr sz="3100"/>
          </a:p>
          <a:p>
            <a:pPr lvl="0">
              <a:defRPr sz="1800"/>
            </a:pPr>
            <a:r>
              <a:rPr sz="3100"/>
              <a:t>1) distinzione tra contesto della scoperta e contesto della giustificazione, solo il secondo è epistemologicamente interessante.</a:t>
            </a:r>
            <a:endParaRPr sz="3100"/>
          </a:p>
          <a:p>
            <a:pPr lvl="0">
              <a:defRPr sz="1800"/>
            </a:pPr>
            <a:endParaRPr sz="3100"/>
          </a:p>
          <a:p>
            <a:pPr lvl="0">
              <a:defRPr sz="1800"/>
            </a:pPr>
            <a:r>
              <a:rPr sz="3100"/>
              <a:t>2) come impresa razionale l’attività scientifica deve essere espressa nelle forme della logica simbolica;</a:t>
            </a:r>
            <a:endParaRPr sz="3100"/>
          </a:p>
          <a:p>
            <a:pPr lvl="0">
              <a:defRPr sz="1800"/>
            </a:pPr>
            <a:endParaRPr sz="3100"/>
          </a:p>
          <a:p>
            <a:pPr lvl="0">
              <a:defRPr sz="1800"/>
            </a:pPr>
            <a:r>
              <a:rPr sz="3100"/>
              <a:t>3) vi è una distinzione tra teoria e osservazione.</a:t>
            </a:r>
          </a:p>
        </p:txBody>
      </p:sp>
    </p:spTree>
  </p:cSld>
  <p:clrMapOvr>
    <a:masterClrMapping/>
  </p:clrMapOvr>
  <p:transition spd="med" advClick="1"/>
</p:sld>
</file>

<file path=ppt/slides/slide1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4" name="Shape 64"/>
          <p:cNvSpPr/>
          <p:nvPr>
            <p:ph type="title"/>
          </p:nvPr>
        </p:nvSpPr>
        <p:spPr>
          <a:prstGeom prst="rect">
            <a:avLst/>
          </a:prstGeom>
        </p:spPr>
        <p:txBody>
          <a:bodyPr/>
          <a:lstStyle>
            <a:lvl1pPr defTabSz="286258">
              <a:defRPr sz="3920"/>
            </a:lvl1pPr>
          </a:lstStyle>
          <a:p>
            <a:pPr lvl="0">
              <a:defRPr sz="1800"/>
            </a:pPr>
            <a:r>
              <a:rPr sz="3920"/>
              <a:t>la nuova filosofia della scienza</a:t>
            </a:r>
          </a:p>
        </p:txBody>
      </p:sp>
      <p:sp>
        <p:nvSpPr>
          <p:cNvPr id="65" name="Shape 65"/>
          <p:cNvSpPr/>
          <p:nvPr>
            <p:ph type="body" idx="1"/>
          </p:nvPr>
        </p:nvSpPr>
        <p:spPr>
          <a:prstGeom prst="rect">
            <a:avLst/>
          </a:prstGeom>
        </p:spPr>
        <p:txBody>
          <a:bodyPr/>
          <a:lstStyle/>
          <a:p>
            <a:pPr lvl="0">
              <a:defRPr sz="1800"/>
            </a:pPr>
            <a:r>
              <a:rPr sz="3100"/>
              <a:t>A partire dagli anni ’60 del Novecento si afferma una nuova filosofia della scienza, i cui nomi principali sono Hanson, Kuhn, Feyerabend che muove una critica sistematica alle assunzione del neopositivismo: rifiuta il ricorso alla logica come principale strumento d’analisi, ricorre alla storia della scienza per valutare la plausibilità delle tesi epistemologiche.</a:t>
            </a:r>
            <a:endParaRPr sz="3100"/>
          </a:p>
          <a:p>
            <a:pPr lvl="0">
              <a:defRPr sz="1800"/>
            </a:pPr>
            <a:endParaRPr sz="3100"/>
          </a:p>
          <a:p>
            <a:pPr lvl="0">
              <a:defRPr sz="1800"/>
            </a:pPr>
            <a:r>
              <a:rPr sz="3100"/>
              <a:t>Una delle pietre angolari dell’empirismo logico è la tesi secondo cui esiste una distinzione fondamentale tra teorie scientifiche, non interpretate, e il corpo delle esperienze percettive, che conferisce significato alle nostre teorie e determina quali debbano essere accettate.</a:t>
            </a:r>
          </a:p>
        </p:txBody>
      </p:sp>
    </p:spTree>
  </p:cSld>
  <p:clrMapOvr>
    <a:masterClrMapping/>
  </p:clrMapOvr>
  <p:transition spd="med" advClick="1"/>
</p:sld>
</file>

<file path=ppt/slides/slide1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7" name="Shape 67"/>
          <p:cNvSpPr/>
          <p:nvPr>
            <p:ph type="title"/>
          </p:nvPr>
        </p:nvSpPr>
        <p:spPr>
          <a:prstGeom prst="rect">
            <a:avLst/>
          </a:prstGeom>
        </p:spPr>
        <p:txBody>
          <a:bodyPr/>
          <a:lstStyle>
            <a:lvl1pPr defTabSz="286258">
              <a:defRPr sz="3920"/>
            </a:lvl1pPr>
          </a:lstStyle>
          <a:p>
            <a:pPr lvl="0">
              <a:defRPr sz="1800"/>
            </a:pPr>
            <a:r>
              <a:rPr sz="3920"/>
              <a:t>cosa vedono gli scienziati</a:t>
            </a:r>
          </a:p>
        </p:txBody>
      </p:sp>
      <p:sp>
        <p:nvSpPr>
          <p:cNvPr id="68" name="Shape 68"/>
          <p:cNvSpPr/>
          <p:nvPr>
            <p:ph type="body" idx="1"/>
          </p:nvPr>
        </p:nvSpPr>
        <p:spPr>
          <a:prstGeom prst="rect">
            <a:avLst/>
          </a:prstGeom>
        </p:spPr>
        <p:txBody>
          <a:bodyPr/>
          <a:lstStyle/>
          <a:p>
            <a:pPr lvl="0">
              <a:defRPr sz="1800"/>
            </a:pPr>
            <a:r>
              <a:rPr sz="3100"/>
              <a:t>Su cosa i due scienziati sono in disaccordo? sono in disaccordo su ciò che vedono o solo sul modo di descrivere qualcosa visto da entrambi? </a:t>
            </a:r>
            <a:endParaRPr sz="3100"/>
          </a:p>
          <a:p>
            <a:pPr lvl="0">
              <a:defRPr sz="1800"/>
            </a:pPr>
            <a:r>
              <a:rPr sz="3100"/>
              <a:t>Se accettiamo quest’ultima alternativa, ne segue che la cosa, non ancora descritta, che entrambi gli scienziati vedono non svolge alcun ruolo nella conoscenza scientifica e neppure nella risoluzione delle dispute scientifiche.</a:t>
            </a:r>
            <a:endParaRPr sz="3100"/>
          </a:p>
          <a:p>
            <a:pPr lvl="0">
              <a:defRPr sz="1800"/>
            </a:pPr>
            <a:endParaRPr sz="3100"/>
          </a:p>
          <a:p>
            <a:pPr lvl="0">
              <a:defRPr sz="1800"/>
            </a:pPr>
            <a:r>
              <a:rPr sz="3100"/>
              <a:t>Cosa vedono Keplero e Tycho Brahe all’alba? Tycho affermando che il “Sole sorge”, intende dire che il sole si solleva sul piano dell’orizzonte, per Keplero la frase significa che è l’orizzonte terrestre di fatto a scendere.</a:t>
            </a:r>
            <a:endParaRPr sz="3100"/>
          </a:p>
          <a:p>
            <a:pPr lvl="0">
              <a:defRPr sz="1800"/>
            </a:pPr>
            <a:endParaRPr sz="3100"/>
          </a:p>
          <a:p>
            <a:pPr lvl="0">
              <a:defRPr sz="1800"/>
            </a:pPr>
            <a:r>
              <a:rPr sz="3100"/>
              <a:t>Keplero e Tycho si trovano nella stessa situazione in cui ci troviamo di fronte a una figura ambigua:</a:t>
            </a:r>
          </a:p>
        </p:txBody>
      </p:sp>
    </p:spTree>
  </p:cSld>
  <p:clrMapOvr>
    <a:masterClrMapping/>
  </p:clrMapOvr>
  <p:transition spd="med" advClick="1"/>
</p:sld>
</file>

<file path=ppt/slides/slide1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pic>
        <p:nvPicPr>
          <p:cNvPr id="70" name="duck-hare.gif"/>
          <p:cNvPicPr/>
          <p:nvPr/>
        </p:nvPicPr>
        <p:blipFill>
          <a:blip r:embed="rId2">
            <a:extLst/>
          </a:blip>
          <a:stretch>
            <a:fillRect/>
          </a:stretch>
        </p:blipFill>
        <p:spPr>
          <a:xfrm>
            <a:off x="2288282" y="2068221"/>
            <a:ext cx="7424341" cy="5117493"/>
          </a:xfrm>
          <a:prstGeom prst="rect">
            <a:avLst/>
          </a:prstGeom>
          <a:ln w="12700">
            <a:miter lim="400000"/>
          </a:ln>
        </p:spPr>
      </p:pic>
    </p:spTree>
  </p:cSld>
  <p:clrMapOvr>
    <a:masterClrMapping/>
  </p:clrMapOvr>
  <p:transition spd="med" advClick="1"/>
</p:sld>
</file>

<file path=ppt/slides/slide1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2" name="Shape 72"/>
          <p:cNvSpPr/>
          <p:nvPr>
            <p:ph type="title"/>
          </p:nvPr>
        </p:nvSpPr>
        <p:spPr>
          <a:xfrm>
            <a:off x="1270000" y="8053189"/>
            <a:ext cx="10464800" cy="87511"/>
          </a:xfrm>
          <a:prstGeom prst="rect">
            <a:avLst/>
          </a:prstGeom>
        </p:spPr>
        <p:txBody>
          <a:bodyPr/>
          <a:lstStyle/>
          <a:p>
            <a:pPr lvl="0"/>
          </a:p>
        </p:txBody>
      </p:sp>
      <p:sp>
        <p:nvSpPr>
          <p:cNvPr id="73" name="Shape 73"/>
          <p:cNvSpPr/>
          <p:nvPr>
            <p:ph type="body" idx="1"/>
          </p:nvPr>
        </p:nvSpPr>
        <p:spPr>
          <a:prstGeom prst="rect">
            <a:avLst/>
          </a:prstGeom>
        </p:spPr>
        <p:txBody>
          <a:bodyPr/>
          <a:lstStyle/>
          <a:p>
            <a:pPr lvl="0">
              <a:defRPr sz="1800"/>
            </a:pPr>
            <a:r>
              <a:rPr sz="3200"/>
              <a:t>cubo di Necker</a:t>
            </a:r>
          </a:p>
        </p:txBody>
      </p:sp>
      <p:pic>
        <p:nvPicPr>
          <p:cNvPr id="74" name="400px-Necker_cube.png"/>
          <p:cNvPicPr/>
          <p:nvPr/>
        </p:nvPicPr>
        <p:blipFill>
          <a:blip r:embed="rId2">
            <a:extLst/>
          </a:blip>
          <a:stretch>
            <a:fillRect/>
          </a:stretch>
        </p:blipFill>
        <p:spPr>
          <a:xfrm>
            <a:off x="3190064" y="1382216"/>
            <a:ext cx="6361246" cy="5725121"/>
          </a:xfrm>
          <a:prstGeom prst="rect">
            <a:avLst/>
          </a:prstGeom>
          <a:ln w="12700">
            <a:miter lim="400000"/>
          </a:ln>
        </p:spPr>
      </p:pic>
    </p:spTree>
  </p:cSld>
  <p:clrMapOvr>
    <a:masterClrMapping/>
  </p:clrMapOvr>
  <p:transition spd="med" advClick="1"/>
</p:sld>
</file>

<file path=ppt/slides/slide1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pic>
        <p:nvPicPr>
          <p:cNvPr id="76" name="8.jpg"/>
          <p:cNvPicPr/>
          <p:nvPr/>
        </p:nvPicPr>
        <p:blipFill>
          <a:blip r:embed="rId2">
            <a:extLst/>
          </a:blip>
          <a:stretch>
            <a:fillRect/>
          </a:stretch>
        </p:blipFill>
        <p:spPr>
          <a:xfrm>
            <a:off x="3807900" y="634255"/>
            <a:ext cx="5663018" cy="8485090"/>
          </a:xfrm>
          <a:prstGeom prst="rect">
            <a:avLst/>
          </a:prstGeom>
          <a:ln w="25400">
            <a:solidFill/>
            <a:miter lim="400000"/>
          </a:ln>
        </p:spPr>
      </p:pic>
    </p:spTree>
  </p:cSld>
  <p:clrMapOvr>
    <a:masterClrMapping/>
  </p:clrMapOvr>
  <p:transition spd="med" advClick="1"/>
</p:sld>
</file>

<file path=ppt/slides/slide1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8" name="Shape 78"/>
          <p:cNvSpPr/>
          <p:nvPr>
            <p:ph type="title"/>
          </p:nvPr>
        </p:nvSpPr>
        <p:spPr>
          <a:prstGeom prst="rect">
            <a:avLst/>
          </a:prstGeom>
        </p:spPr>
        <p:txBody>
          <a:bodyPr/>
          <a:lstStyle>
            <a:lvl1pPr defTabSz="286258">
              <a:defRPr sz="3920"/>
            </a:lvl1pPr>
          </a:lstStyle>
          <a:p>
            <a:pPr lvl="0">
              <a:defRPr sz="1800"/>
            </a:pPr>
            <a:r>
              <a:rPr sz="3920"/>
              <a:t>figure ambigue</a:t>
            </a:r>
          </a:p>
        </p:txBody>
      </p:sp>
      <p:sp>
        <p:nvSpPr>
          <p:cNvPr id="79" name="Shape 79"/>
          <p:cNvSpPr/>
          <p:nvPr>
            <p:ph type="body" idx="1"/>
          </p:nvPr>
        </p:nvSpPr>
        <p:spPr>
          <a:prstGeom prst="rect">
            <a:avLst/>
          </a:prstGeom>
        </p:spPr>
        <p:txBody>
          <a:bodyPr/>
          <a:lstStyle/>
          <a:p>
            <a:pPr lvl="0">
              <a:defRPr sz="1800"/>
            </a:pPr>
            <a:r>
              <a:rPr sz="3100"/>
              <a:t>Queste figurarono originariamente usate dagli psicologi gestaltici nell’attacco che portano contro l’ipotesi della costanza percettiva, ossia l’affermazione che ciò che vediamo è determinato interamente dalla nostra immagine retinica.</a:t>
            </a:r>
            <a:endParaRPr sz="3100"/>
          </a:p>
          <a:p>
            <a:pPr lvl="0">
              <a:defRPr sz="1800"/>
            </a:pPr>
            <a:r>
              <a:rPr sz="3100"/>
              <a:t>Le figure che oscillano forniscono un’esemplificazione evidente di una situazione in cui l’osservatore vede due oggetti differenti, mentre la configurazione della stimolazione retinica rimane la stessa.</a:t>
            </a:r>
            <a:endParaRPr sz="3100"/>
          </a:p>
          <a:p>
            <a:pPr lvl="0">
              <a:defRPr sz="1800"/>
            </a:pPr>
            <a:endParaRPr sz="3100"/>
          </a:p>
          <a:p>
            <a:pPr lvl="0">
              <a:defRPr sz="1800"/>
            </a:pPr>
            <a:r>
              <a:rPr sz="3100"/>
              <a:t>L’interpretazione della figura non è fornita dal dato percettivo, ma dalle ipotesi generali (è un anatra o un coniglio, è una giovane o una vecchia) che adottiamo. </a:t>
            </a:r>
            <a:endParaRPr sz="3100"/>
          </a:p>
          <a:p>
            <a:pPr lvl="0">
              <a:defRPr sz="1800"/>
            </a:pPr>
            <a:r>
              <a:rPr sz="3100"/>
              <a:t> Il vedere implica sempre una preliminare scelta teorica. E’ la teoria a illuminare l’esperienza.</a:t>
            </a:r>
          </a:p>
        </p:txBody>
      </p:sp>
    </p:spTree>
  </p:cSld>
  <p:clrMapOvr>
    <a:masterClrMapping/>
  </p:clrMapOvr>
  <p:transition spd="med" advClick="1"/>
</p:sld>
</file>

<file path=ppt/slides/slide1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1" name="Shape 81"/>
          <p:cNvSpPr/>
          <p:nvPr>
            <p:ph type="title"/>
          </p:nvPr>
        </p:nvSpPr>
        <p:spPr>
          <a:prstGeom prst="rect">
            <a:avLst/>
          </a:prstGeom>
        </p:spPr>
        <p:txBody>
          <a:bodyPr/>
          <a:lstStyle>
            <a:lvl1pPr defTabSz="286258">
              <a:defRPr sz="3920"/>
            </a:lvl1pPr>
          </a:lstStyle>
          <a:p>
            <a:pPr lvl="0">
              <a:defRPr sz="1800"/>
            </a:pPr>
            <a:r>
              <a:rPr sz="3920"/>
              <a:t>il vedere è carico di teoria</a:t>
            </a:r>
          </a:p>
        </p:txBody>
      </p:sp>
      <p:sp>
        <p:nvSpPr>
          <p:cNvPr id="82" name="Shape 82"/>
          <p:cNvSpPr/>
          <p:nvPr>
            <p:ph type="body" idx="1"/>
          </p:nvPr>
        </p:nvSpPr>
        <p:spPr>
          <a:prstGeom prst="rect">
            <a:avLst/>
          </a:prstGeom>
        </p:spPr>
        <p:txBody>
          <a:bodyPr/>
          <a:lstStyle/>
          <a:p>
            <a:pPr lvl="0" defTabSz="560831">
              <a:defRPr sz="1800"/>
            </a:pPr>
            <a:r>
              <a:rPr sz="2976"/>
              <a:t>Come scrive Hanson:</a:t>
            </a:r>
            <a:endParaRPr sz="2976"/>
          </a:p>
          <a:p>
            <a:pPr lvl="0" defTabSz="560831">
              <a:defRPr sz="1800"/>
            </a:pPr>
            <a:r>
              <a:rPr sz="2976"/>
              <a:t>«C’è dunque un senso in cui il semplice fatto di vedere è in realtà un’impresa “carica di teoria”. L’osservazione di </a:t>
            </a:r>
            <a:r>
              <a:rPr i="1" sz="2976"/>
              <a:t>x</a:t>
            </a:r>
            <a:r>
              <a:rPr sz="2976"/>
              <a:t> è condizionata dall’anteriore conoscenza di </a:t>
            </a:r>
            <a:r>
              <a:rPr i="1" sz="2976"/>
              <a:t>x</a:t>
            </a:r>
            <a:r>
              <a:rPr sz="2976"/>
              <a:t>. Le osservazioni sono influenzate anche dal linguaggio o dalla notazione usati per esprimere ciò che sappiamo, senza i quali noi potemmo riconoscere ben poco come conoscenza. Vedere un oggetto </a:t>
            </a:r>
            <a:r>
              <a:rPr i="1" sz="2976"/>
              <a:t>x</a:t>
            </a:r>
            <a:r>
              <a:rPr sz="2976"/>
              <a:t> equivale a “vedere” che tale oggetto può comportarsi nei modi in cui sappiamo che si comportano gli oggetti </a:t>
            </a:r>
            <a:r>
              <a:rPr i="1" sz="2976"/>
              <a:t>x</a:t>
            </a:r>
            <a:r>
              <a:rPr sz="2976"/>
              <a:t>: se il comportamento dell’oggetto non si accorda con ciò che ci attendiamo dagli oggetti </a:t>
            </a:r>
            <a:r>
              <a:rPr i="1" sz="2976"/>
              <a:t>x</a:t>
            </a:r>
            <a:r>
              <a:rPr sz="2976"/>
              <a:t>, potrebbe venir meno la nostra capacità a vederlo come </a:t>
            </a:r>
            <a:r>
              <a:rPr i="1" sz="2976"/>
              <a:t>x</a:t>
            </a:r>
            <a:r>
              <a:rPr sz="2976"/>
              <a:t>.» (</a:t>
            </a:r>
            <a:r>
              <a:rPr sz="1824"/>
              <a:t>Hanson, Modelli della scoperta scientifica)</a:t>
            </a:r>
            <a:endParaRPr sz="1824"/>
          </a:p>
          <a:p>
            <a:pPr lvl="0" defTabSz="560831">
              <a:defRPr sz="1800"/>
            </a:pPr>
            <a:endParaRPr sz="1824"/>
          </a:p>
          <a:p>
            <a:pPr lvl="0" defTabSz="560831">
              <a:defRPr sz="1800"/>
            </a:pPr>
            <a:r>
              <a:rPr sz="2976"/>
              <a:t>Le nostre teorie intervengono nell’atto percettivo, cioè nella costruzione dei fatti, e questa dimensione teorica non è separabile da essi. </a:t>
            </a:r>
            <a:endParaRPr sz="1824"/>
          </a:p>
          <a:p>
            <a:pPr lvl="0" defTabSz="560831">
              <a:defRPr sz="1800"/>
            </a:pPr>
            <a:endParaRPr sz="1824"/>
          </a:p>
        </p:txBody>
      </p:sp>
    </p:spTree>
  </p:cSld>
  <p:clrMapOvr>
    <a:masterClrMapping/>
  </p:clrMapOvr>
  <p:transition spd="med" advClick="1"/>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5" name="Shape 35"/>
          <p:cNvSpPr/>
          <p:nvPr>
            <p:ph type="title"/>
          </p:nvPr>
        </p:nvSpPr>
        <p:spPr>
          <a:prstGeom prst="rect">
            <a:avLst/>
          </a:prstGeom>
        </p:spPr>
        <p:txBody>
          <a:bodyPr/>
          <a:lstStyle>
            <a:lvl1pPr defTabSz="286258">
              <a:defRPr sz="3920"/>
            </a:lvl1pPr>
          </a:lstStyle>
          <a:p>
            <a:pPr lvl="0">
              <a:defRPr sz="1800"/>
            </a:pPr>
            <a:r>
              <a:rPr sz="3920"/>
              <a:t>difficoltà dell’empirismo logico</a:t>
            </a:r>
          </a:p>
        </p:txBody>
      </p:sp>
      <p:sp>
        <p:nvSpPr>
          <p:cNvPr id="36" name="Shape 36"/>
          <p:cNvSpPr/>
          <p:nvPr>
            <p:ph type="body" idx="1"/>
          </p:nvPr>
        </p:nvSpPr>
        <p:spPr>
          <a:prstGeom prst="rect">
            <a:avLst/>
          </a:prstGeom>
        </p:spPr>
        <p:txBody>
          <a:bodyPr/>
          <a:lstStyle/>
          <a:p>
            <a:pPr lvl="0">
              <a:defRPr sz="1800"/>
            </a:pPr>
            <a:r>
              <a:rPr sz="3100"/>
              <a:t>Il programma neopositivista incontrò una serie di difficoltà nel suo sviluppo:</a:t>
            </a:r>
            <a:endParaRPr sz="3100"/>
          </a:p>
          <a:p>
            <a:pPr lvl="0">
              <a:defRPr sz="1800"/>
            </a:pPr>
            <a:r>
              <a:rPr sz="3100"/>
              <a:t>difficoltà nel tentativo di utilizzare il principio di verificazione come criterio di significato in rapporto:</a:t>
            </a:r>
            <a:endParaRPr sz="3100"/>
          </a:p>
          <a:p>
            <a:pPr lvl="0">
              <a:defRPr sz="1800"/>
            </a:pPr>
            <a:endParaRPr sz="3100"/>
          </a:p>
          <a:p>
            <a:pPr lvl="0">
              <a:defRPr sz="1800"/>
            </a:pPr>
            <a:r>
              <a:rPr sz="3100"/>
              <a:t> -alle leggi universali è infatti impossibile verificare leggi scientifiche formulate come enunciati universali, in quanto non sono riconducibili a un insieme finito di osservazioni (passaggio dalla verificazione alla conferma)</a:t>
            </a:r>
            <a:endParaRPr sz="3100"/>
          </a:p>
          <a:p>
            <a:pPr lvl="0">
              <a:defRPr sz="1800"/>
            </a:pPr>
            <a:r>
              <a:rPr sz="3100"/>
              <a:t> -ai termini teorici è complicato verificare enunciati che contengono termini non osservabili o che fanno riferimento a situazioni non osservabili.</a:t>
            </a:r>
          </a:p>
        </p:txBody>
      </p:sp>
    </p:spTree>
  </p:cSld>
  <p:clrMapOvr>
    <a:masterClrMapping/>
  </p:clrMapOvr>
  <p:transition spd="med" advClick="1"/>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8" name="Shape 38"/>
          <p:cNvSpPr/>
          <p:nvPr>
            <p:ph type="title"/>
          </p:nvPr>
        </p:nvSpPr>
        <p:spPr>
          <a:prstGeom prst="rect">
            <a:avLst/>
          </a:prstGeom>
        </p:spPr>
        <p:txBody>
          <a:bodyPr/>
          <a:lstStyle>
            <a:lvl1pPr defTabSz="286258">
              <a:defRPr sz="3920"/>
            </a:lvl1pPr>
          </a:lstStyle>
          <a:p>
            <a:pPr lvl="0">
              <a:defRPr sz="1800"/>
            </a:pPr>
            <a:r>
              <a:rPr sz="3920"/>
              <a:t>la natura di una teoria</a:t>
            </a:r>
          </a:p>
        </p:txBody>
      </p:sp>
      <p:sp>
        <p:nvSpPr>
          <p:cNvPr id="39" name="Shape 39"/>
          <p:cNvSpPr/>
          <p:nvPr>
            <p:ph type="body" idx="1"/>
          </p:nvPr>
        </p:nvSpPr>
        <p:spPr>
          <a:prstGeom prst="rect">
            <a:avLst/>
          </a:prstGeom>
        </p:spPr>
        <p:txBody>
          <a:bodyPr/>
          <a:lstStyle/>
          <a:p>
            <a:pPr lvl="0" defTabSz="457200">
              <a:lnSpc>
                <a:spcPct val="100000"/>
              </a:lnSpc>
              <a:defRPr sz="1800"/>
            </a:pPr>
            <a:r>
              <a:rPr sz="2600">
                <a:solidFill>
                  <a:srgbClr val="323333"/>
                </a:solidFill>
                <a:latin typeface="Georgia"/>
                <a:ea typeface="Georgia"/>
                <a:cs typeface="Georgia"/>
                <a:sym typeface="Georgia"/>
              </a:rPr>
              <a:t>Una teoria è un sistema di ipotesi mediante le quali viene unificata e spiegata una vasta gamma di regolarità empiriche, che si esprimono in leggi sperimentali, che vengono così interpretate come manifestazioni macroscopiche di entità e processi a esse sottostanti. </a:t>
            </a:r>
            <a:endParaRPr sz="2600">
              <a:solidFill>
                <a:srgbClr val="323333"/>
              </a:solidFill>
              <a:latin typeface="Georgia"/>
              <a:ea typeface="Georgia"/>
              <a:cs typeface="Georgia"/>
              <a:sym typeface="Georgia"/>
            </a:endParaRPr>
          </a:p>
          <a:p>
            <a:pPr lvl="0" defTabSz="457200">
              <a:lnSpc>
                <a:spcPct val="100000"/>
              </a:lnSpc>
              <a:defRPr sz="1800"/>
            </a:pPr>
            <a:endParaRPr sz="2600">
              <a:solidFill>
                <a:srgbClr val="323333"/>
              </a:solidFill>
              <a:latin typeface="Georgia"/>
              <a:ea typeface="Georgia"/>
              <a:cs typeface="Georgia"/>
              <a:sym typeface="Georgia"/>
            </a:endParaRPr>
          </a:p>
          <a:p>
            <a:pPr lvl="0" defTabSz="457200">
              <a:lnSpc>
                <a:spcPct val="100000"/>
              </a:lnSpc>
              <a:defRPr sz="1800"/>
            </a:pPr>
            <a:r>
              <a:rPr sz="2600">
                <a:solidFill>
                  <a:srgbClr val="323333"/>
                </a:solidFill>
                <a:latin typeface="Georgia"/>
                <a:ea typeface="Georgia"/>
                <a:cs typeface="Georgia"/>
                <a:sym typeface="Georgia"/>
              </a:rPr>
              <a:t>L’introduzione di entità e processi teorici, e quindi non osservabili ma soltanto ipotetici, viene solitamente operata quando esiste un insieme di leggi sperimentali la cui validità sia stata accertata indipendentemente dalla teoria.</a:t>
            </a:r>
            <a:endParaRPr sz="2600">
              <a:solidFill>
                <a:srgbClr val="323333"/>
              </a:solidFill>
              <a:latin typeface="Georgia"/>
              <a:ea typeface="Georgia"/>
              <a:cs typeface="Georgia"/>
              <a:sym typeface="Georgia"/>
            </a:endParaRPr>
          </a:p>
          <a:p>
            <a:pPr lvl="0" defTabSz="457200">
              <a:lnSpc>
                <a:spcPct val="100000"/>
              </a:lnSpc>
              <a:defRPr sz="1800"/>
            </a:pPr>
            <a:endParaRPr sz="2600">
              <a:solidFill>
                <a:srgbClr val="323333"/>
              </a:solidFill>
              <a:latin typeface="Georgia"/>
              <a:ea typeface="Georgia"/>
              <a:cs typeface="Georgia"/>
              <a:sym typeface="Georgia"/>
            </a:endParaRPr>
          </a:p>
          <a:p>
            <a:pPr lvl="0" defTabSz="457200">
              <a:lnSpc>
                <a:spcPct val="100000"/>
              </a:lnSpc>
              <a:defRPr sz="1800"/>
            </a:pPr>
            <a:r>
              <a:rPr sz="2600">
                <a:solidFill>
                  <a:srgbClr val="323333"/>
                </a:solidFill>
                <a:latin typeface="Georgia"/>
                <a:ea typeface="Georgia"/>
                <a:cs typeface="Georgia"/>
                <a:sym typeface="Georgia"/>
              </a:rPr>
              <a:t>Fondamentale è la distinzione tra leggi sperimentali (o empiriche) e termini osservativi da un lato, e leggi teoriche e termini teorici dall’altro.</a:t>
            </a:r>
            <a:endParaRPr sz="2600">
              <a:solidFill>
                <a:srgbClr val="323333"/>
              </a:solidFill>
              <a:latin typeface="Georgia"/>
              <a:ea typeface="Georgia"/>
              <a:cs typeface="Georgia"/>
              <a:sym typeface="Georgia"/>
            </a:endParaRPr>
          </a:p>
          <a:p>
            <a:pPr lvl="0" defTabSz="457200">
              <a:lnSpc>
                <a:spcPct val="100000"/>
              </a:lnSpc>
              <a:defRPr sz="1800"/>
            </a:pPr>
            <a:endParaRPr sz="2600">
              <a:solidFill>
                <a:srgbClr val="323333"/>
              </a:solidFill>
              <a:latin typeface="Georgia"/>
              <a:ea typeface="Georgia"/>
              <a:cs typeface="Georgia"/>
              <a:sym typeface="Georgia"/>
            </a:endParaRPr>
          </a:p>
        </p:txBody>
      </p:sp>
    </p:spTree>
  </p:cSld>
  <p:clrMapOvr>
    <a:masterClrMapping/>
  </p:clrMapOvr>
  <p:transition spd="med" advClick="1"/>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1" name="Shape 41"/>
          <p:cNvSpPr/>
          <p:nvPr>
            <p:ph type="title"/>
          </p:nvPr>
        </p:nvSpPr>
        <p:spPr>
          <a:prstGeom prst="rect">
            <a:avLst/>
          </a:prstGeom>
        </p:spPr>
        <p:txBody>
          <a:bodyPr/>
          <a:lstStyle>
            <a:lvl1pPr defTabSz="286258">
              <a:defRPr sz="3920"/>
            </a:lvl1pPr>
          </a:lstStyle>
          <a:p>
            <a:pPr lvl="0">
              <a:defRPr sz="1800"/>
            </a:pPr>
            <a:r>
              <a:rPr sz="3920"/>
              <a:t>esempio: la teoria della gravitazione universale</a:t>
            </a:r>
          </a:p>
        </p:txBody>
      </p:sp>
      <p:sp>
        <p:nvSpPr>
          <p:cNvPr id="42" name="Shape 42"/>
          <p:cNvSpPr/>
          <p:nvPr>
            <p:ph type="body" idx="1"/>
          </p:nvPr>
        </p:nvSpPr>
        <p:spPr>
          <a:prstGeom prst="rect">
            <a:avLst/>
          </a:prstGeom>
        </p:spPr>
        <p:txBody>
          <a:bodyPr/>
          <a:lstStyle/>
          <a:p>
            <a:pPr lvl="0" defTabSz="457200">
              <a:lnSpc>
                <a:spcPct val="100000"/>
              </a:lnSpc>
              <a:defRPr sz="1800"/>
            </a:pPr>
            <a:r>
              <a:rPr sz="2600">
                <a:solidFill>
                  <a:srgbClr val="323333"/>
                </a:solidFill>
              </a:rPr>
              <a:t>Quando nel 17° secolo Isaac Newton ha formulato la legge matematica della gravitazione è stato possibile, per la prima volta, descrivere con un’unica teoria ciò che accadeva sulla Terra e in cielo:</a:t>
            </a:r>
            <a:endParaRPr sz="2600">
              <a:solidFill>
                <a:srgbClr val="323333"/>
              </a:solidFill>
            </a:endParaRPr>
          </a:p>
          <a:p>
            <a:pPr lvl="0" defTabSz="457200">
              <a:lnSpc>
                <a:spcPct val="100000"/>
              </a:lnSpc>
              <a:defRPr sz="1800"/>
            </a:pPr>
            <a:r>
              <a:rPr sz="2600">
                <a:solidFill>
                  <a:srgbClr val="323333"/>
                </a:solidFill>
              </a:rPr>
              <a:t>la legge della caduta dei gravi; </a:t>
            </a:r>
            <a:endParaRPr sz="2600">
              <a:solidFill>
                <a:srgbClr val="323333"/>
              </a:solidFill>
            </a:endParaRPr>
          </a:p>
          <a:p>
            <a:pPr lvl="0" defTabSz="457200">
              <a:lnSpc>
                <a:spcPct val="100000"/>
              </a:lnSpc>
              <a:defRPr sz="1800"/>
            </a:pPr>
            <a:r>
              <a:rPr sz="2600">
                <a:solidFill>
                  <a:srgbClr val="323333"/>
                </a:solidFill>
              </a:rPr>
              <a:t>leggi sulla luce delle stelle; </a:t>
            </a:r>
            <a:endParaRPr sz="2600">
              <a:solidFill>
                <a:srgbClr val="323333"/>
              </a:solidFill>
            </a:endParaRPr>
          </a:p>
          <a:p>
            <a:pPr lvl="0" defTabSz="457200">
              <a:lnSpc>
                <a:spcPct val="100000"/>
              </a:lnSpc>
              <a:defRPr sz="1800"/>
            </a:pPr>
            <a:r>
              <a:rPr sz="2600">
                <a:solidFill>
                  <a:srgbClr val="323333"/>
                </a:solidFill>
              </a:rPr>
              <a:t>legge delle maree; </a:t>
            </a:r>
            <a:endParaRPr sz="2600">
              <a:solidFill>
                <a:srgbClr val="323333"/>
              </a:solidFill>
            </a:endParaRPr>
          </a:p>
          <a:p>
            <a:pPr lvl="0" defTabSz="457200">
              <a:lnSpc>
                <a:spcPct val="100000"/>
              </a:lnSpc>
              <a:defRPr sz="1800"/>
            </a:pPr>
            <a:r>
              <a:rPr sz="2600">
                <a:solidFill>
                  <a:srgbClr val="323333"/>
                </a:solidFill>
              </a:rPr>
              <a:t>leggi di Keplero </a:t>
            </a:r>
            <a:endParaRPr sz="2600">
              <a:solidFill>
                <a:srgbClr val="323333"/>
              </a:solidFill>
            </a:endParaRPr>
          </a:p>
          <a:p>
            <a:pPr lvl="0" defTabSz="457200">
              <a:lnSpc>
                <a:spcPct val="100000"/>
              </a:lnSpc>
              <a:defRPr sz="1800"/>
            </a:pPr>
            <a:r>
              <a:rPr sz="2600">
                <a:solidFill>
                  <a:srgbClr val="323333"/>
                </a:solidFill>
              </a:rPr>
              <a:t>sono fenomeni con un denominatore comune. </a:t>
            </a:r>
            <a:endParaRPr sz="2600">
              <a:solidFill>
                <a:srgbClr val="323333"/>
              </a:solidFill>
            </a:endParaRPr>
          </a:p>
          <a:p>
            <a:pPr lvl="0" algn="l" defTabSz="457200">
              <a:lnSpc>
                <a:spcPct val="100000"/>
              </a:lnSpc>
              <a:defRPr sz="1800"/>
            </a:pPr>
            <a:endParaRPr sz="2600">
              <a:solidFill>
                <a:srgbClr val="323333"/>
              </a:solidFill>
            </a:endParaRPr>
          </a:p>
          <a:p>
            <a:pPr lvl="0" algn="l" defTabSz="457200">
              <a:lnSpc>
                <a:spcPct val="100000"/>
              </a:lnSpc>
              <a:defRPr sz="1800"/>
            </a:pPr>
            <a:r>
              <a:rPr sz="2600">
                <a:solidFill>
                  <a:srgbClr val="323333"/>
                </a:solidFill>
              </a:rPr>
              <a:t>Quindi la teoria della gravitazione unifica e spiega una gran numero di leggi empiriche.</a:t>
            </a:r>
            <a:endParaRPr sz="2600">
              <a:solidFill>
                <a:srgbClr val="323333"/>
              </a:solidFill>
            </a:endParaRPr>
          </a:p>
          <a:p>
            <a:pPr lvl="0" algn="l" defTabSz="457200">
              <a:lnSpc>
                <a:spcPct val="100000"/>
              </a:lnSpc>
              <a:defRPr sz="1800"/>
            </a:pPr>
            <a:endParaRPr sz="2600">
              <a:solidFill>
                <a:srgbClr val="323333"/>
              </a:solidFill>
            </a:endParaRPr>
          </a:p>
          <a:p>
            <a:pPr lvl="0" algn="l" defTabSz="457200">
              <a:lnSpc>
                <a:spcPct val="100000"/>
              </a:lnSpc>
              <a:defRPr sz="1800"/>
            </a:pPr>
            <a:r>
              <a:rPr sz="2600">
                <a:solidFill>
                  <a:srgbClr val="323333"/>
                </a:solidFill>
              </a:rPr>
              <a:t>Per farlo introduce una forza,</a:t>
            </a:r>
            <a:r>
              <a:rPr b="1" sz="2600">
                <a:solidFill>
                  <a:srgbClr val="323333"/>
                </a:solidFill>
              </a:rPr>
              <a:t> la gravità,</a:t>
            </a:r>
            <a:r>
              <a:rPr sz="2600">
                <a:solidFill>
                  <a:srgbClr val="323333"/>
                </a:solidFill>
              </a:rPr>
              <a:t> che </a:t>
            </a:r>
            <a:r>
              <a:rPr b="1" sz="2600">
                <a:solidFill>
                  <a:srgbClr val="323333"/>
                </a:solidFill>
              </a:rPr>
              <a:t>descrive come funziona</a:t>
            </a:r>
            <a:r>
              <a:rPr sz="2600">
                <a:solidFill>
                  <a:srgbClr val="323333"/>
                </a:solidFill>
              </a:rPr>
              <a:t> (fra due corpi materiali si esercita sempre una mutua attrazione, direttamente proporzionale alle loro masse e inversamente proporzionale al quadrato della loro distanza) ma </a:t>
            </a:r>
            <a:r>
              <a:rPr b="1" sz="2600">
                <a:solidFill>
                  <a:srgbClr val="323333"/>
                </a:solidFill>
              </a:rPr>
              <a:t>rinuncia a definire la sua natura.</a:t>
            </a:r>
            <a:endParaRPr b="1" sz="2600">
              <a:solidFill>
                <a:srgbClr val="323333"/>
              </a:solidFill>
            </a:endParaRPr>
          </a:p>
          <a:p>
            <a:pPr lvl="0" algn="l" defTabSz="457200">
              <a:lnSpc>
                <a:spcPct val="100000"/>
              </a:lnSpc>
              <a:defRPr sz="1800"/>
            </a:pPr>
            <a:endParaRPr sz="2600">
              <a:solidFill>
                <a:srgbClr val="323333"/>
              </a:solidFill>
            </a:endParaRPr>
          </a:p>
          <a:p>
            <a:pPr lvl="0" algn="l" defTabSz="457200">
              <a:lnSpc>
                <a:spcPct val="100000"/>
              </a:lnSpc>
              <a:defRPr sz="1800"/>
            </a:pPr>
            <a:r>
              <a:rPr sz="2600">
                <a:solidFill>
                  <a:srgbClr val="323333"/>
                </a:solidFill>
              </a:rPr>
              <a:t>Qual è la natura della gravita? Newton non risponde (</a:t>
            </a:r>
            <a:r>
              <a:rPr i="1" sz="2600">
                <a:solidFill>
                  <a:srgbClr val="323333"/>
                </a:solidFill>
              </a:rPr>
              <a:t>hypotheses non fingo</a:t>
            </a:r>
            <a:r>
              <a:rPr sz="2600">
                <a:solidFill>
                  <a:srgbClr val="323333"/>
                </a:solidFill>
              </a:rPr>
              <a:t>) e viene accusato di introdurre forze occulte come nella peggiore tradizione metafisica.</a:t>
            </a:r>
          </a:p>
        </p:txBody>
      </p:sp>
    </p:spTree>
  </p:cSld>
  <p:clrMapOvr>
    <a:masterClrMapping/>
  </p:clrMapOvr>
  <p:transition spd="med" advClick="1"/>
</p:sld>
</file>

<file path=ppt/slides/slide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4" name="Shape 44"/>
          <p:cNvSpPr/>
          <p:nvPr>
            <p:ph type="title"/>
          </p:nvPr>
        </p:nvSpPr>
        <p:spPr>
          <a:prstGeom prst="rect">
            <a:avLst/>
          </a:prstGeom>
        </p:spPr>
        <p:txBody>
          <a:bodyPr/>
          <a:lstStyle>
            <a:lvl1pPr defTabSz="286258">
              <a:defRPr sz="3920"/>
            </a:lvl1pPr>
          </a:lstStyle>
          <a:p>
            <a:pPr lvl="0">
              <a:defRPr sz="1800"/>
            </a:pPr>
            <a:r>
              <a:rPr sz="3920"/>
              <a:t>come è formata una teoria</a:t>
            </a:r>
          </a:p>
        </p:txBody>
      </p:sp>
      <p:sp>
        <p:nvSpPr>
          <p:cNvPr id="45" name="Shape 45"/>
          <p:cNvSpPr/>
          <p:nvPr>
            <p:ph type="body" idx="1"/>
          </p:nvPr>
        </p:nvSpPr>
        <p:spPr>
          <a:xfrm>
            <a:off x="387598" y="1214536"/>
            <a:ext cx="11906995" cy="7324528"/>
          </a:xfrm>
          <a:prstGeom prst="rect">
            <a:avLst/>
          </a:prstGeom>
        </p:spPr>
        <p:txBody>
          <a:bodyPr/>
          <a:lstStyle/>
          <a:p>
            <a:pPr lvl="0" algn="l" defTabSz="374904">
              <a:defRPr sz="1800"/>
            </a:pPr>
            <a:r>
              <a:rPr sz="2296">
                <a:solidFill>
                  <a:srgbClr val="323333"/>
                </a:solidFill>
              </a:rPr>
              <a:t>Nella prospettiva dell’empirismo logico,  una teoria può essere caratterizzata come un sistema assiomatico di tipo ipotetico-deduttivo dai cui enunciati primitivi o postulati (o assiomi) possono essere ricavati, per mezzo di regole di inferenza deduttive, altri enunciati (teoremi).</a:t>
            </a:r>
            <a:endParaRPr sz="2296">
              <a:solidFill>
                <a:srgbClr val="323333"/>
              </a:solidFill>
            </a:endParaRPr>
          </a:p>
          <a:p>
            <a:pPr lvl="0" algn="l" defTabSz="374904">
              <a:defRPr sz="1800"/>
            </a:pPr>
            <a:r>
              <a:rPr sz="2296">
                <a:solidFill>
                  <a:srgbClr val="323333"/>
                </a:solidFill>
              </a:rPr>
              <a:t> Quindi una teoria è composta:</a:t>
            </a:r>
            <a:endParaRPr sz="2296">
              <a:solidFill>
                <a:srgbClr val="323333"/>
              </a:solidFill>
            </a:endParaRPr>
          </a:p>
          <a:p>
            <a:pPr lvl="0" algn="l" defTabSz="374904">
              <a:defRPr sz="1800"/>
            </a:pPr>
            <a:endParaRPr sz="2296">
              <a:solidFill>
                <a:srgbClr val="323333"/>
              </a:solidFill>
            </a:endParaRPr>
          </a:p>
          <a:p>
            <a:pPr lvl="0" defTabSz="374904">
              <a:defRPr sz="1800"/>
            </a:pPr>
            <a:r>
              <a:rPr sz="2296">
                <a:solidFill>
                  <a:srgbClr val="323333"/>
                </a:solidFill>
              </a:rPr>
              <a:t>-da un </a:t>
            </a:r>
            <a:r>
              <a:rPr b="1" sz="2296">
                <a:solidFill>
                  <a:srgbClr val="323333"/>
                </a:solidFill>
              </a:rPr>
              <a:t>calcolo astratto</a:t>
            </a:r>
            <a:r>
              <a:rPr sz="2296">
                <a:solidFill>
                  <a:srgbClr val="323333"/>
                </a:solidFill>
              </a:rPr>
              <a:t>, che funge da scheletro logico del sistema esplicativo e che permette una definizione implicita delle nozioni fondamentali (la parte logica e matematica della teoria, nel caso di Newton il calcolo differenziale, la legge di gravitazione universale, le tre leggi della dinamica);</a:t>
            </a:r>
            <a:endParaRPr sz="2296">
              <a:solidFill>
                <a:srgbClr val="323333"/>
              </a:solidFill>
            </a:endParaRPr>
          </a:p>
          <a:p>
            <a:pPr lvl="0" algn="l" defTabSz="374904">
              <a:defRPr sz="1800"/>
            </a:pPr>
            <a:endParaRPr sz="2296">
              <a:solidFill>
                <a:srgbClr val="323333"/>
              </a:solidFill>
            </a:endParaRPr>
          </a:p>
          <a:p>
            <a:pPr lvl="0" algn="l" defTabSz="374904">
              <a:defRPr sz="1800"/>
            </a:pPr>
            <a:r>
              <a:rPr sz="2296">
                <a:solidFill>
                  <a:srgbClr val="323333"/>
                </a:solidFill>
              </a:rPr>
              <a:t>-un insieme di </a:t>
            </a:r>
            <a:r>
              <a:rPr b="1" sz="2296">
                <a:solidFill>
                  <a:srgbClr val="323333"/>
                </a:solidFill>
              </a:rPr>
              <a:t>regole di corrispondenza</a:t>
            </a:r>
            <a:r>
              <a:rPr sz="2296">
                <a:solidFill>
                  <a:srgbClr val="323333"/>
                </a:solidFill>
              </a:rPr>
              <a:t> che assegnano un contenuto empirico al calcolo astratto mettendolo il correlazione con il piano osservativo;</a:t>
            </a:r>
            <a:endParaRPr sz="2296">
              <a:solidFill>
                <a:srgbClr val="323333"/>
              </a:solidFill>
            </a:endParaRPr>
          </a:p>
          <a:p>
            <a:pPr lvl="0" algn="l" defTabSz="374904">
              <a:defRPr sz="1800"/>
            </a:pPr>
            <a:r>
              <a:rPr sz="2296">
                <a:solidFill>
                  <a:srgbClr val="323333"/>
                </a:solidFill>
              </a:rPr>
              <a:t>le nozioni teoriche devono essere poste in relazione a nozioni sperimentali (esempio la correlazione posta da Bohr tra la nozione teorica del salto quantico è collegata con la nozione sperimentale di riga spettrale);</a:t>
            </a:r>
            <a:endParaRPr sz="2296">
              <a:solidFill>
                <a:srgbClr val="323333"/>
              </a:solidFill>
            </a:endParaRPr>
          </a:p>
          <a:p>
            <a:pPr lvl="0" algn="l" defTabSz="374904">
              <a:defRPr sz="1800"/>
            </a:pPr>
            <a:endParaRPr sz="2296">
              <a:solidFill>
                <a:srgbClr val="323333"/>
              </a:solidFill>
            </a:endParaRPr>
          </a:p>
          <a:p>
            <a:pPr lvl="0" algn="l" defTabSz="374904">
              <a:defRPr sz="1800"/>
            </a:pPr>
            <a:r>
              <a:rPr sz="2296">
                <a:solidFill>
                  <a:srgbClr val="323333"/>
                </a:solidFill>
              </a:rPr>
              <a:t>un’</a:t>
            </a:r>
            <a:r>
              <a:rPr b="1" sz="2296">
                <a:solidFill>
                  <a:srgbClr val="323333"/>
                </a:solidFill>
              </a:rPr>
              <a:t>interpretazione o modello</a:t>
            </a:r>
            <a:r>
              <a:rPr sz="2296">
                <a:solidFill>
                  <a:srgbClr val="323333"/>
                </a:solidFill>
              </a:rPr>
              <a:t> del calcolo astratto, che fornisce per così dire la carne alla struttura scheletrica, in termini di materie concettuali o visuali più o meno familiari. </a:t>
            </a:r>
            <a:endParaRPr sz="2296">
              <a:solidFill>
                <a:srgbClr val="323333"/>
              </a:solidFill>
            </a:endParaRPr>
          </a:p>
          <a:p>
            <a:pPr lvl="0" algn="l" defTabSz="374904">
              <a:lnSpc>
                <a:spcPct val="100000"/>
              </a:lnSpc>
              <a:defRPr sz="1800"/>
            </a:pPr>
            <a:endParaRPr sz="1312">
              <a:solidFill>
                <a:srgbClr val="323333"/>
              </a:solidFill>
              <a:latin typeface="Georgia"/>
              <a:ea typeface="Georgia"/>
              <a:cs typeface="Georgia"/>
              <a:sym typeface="Georgia"/>
            </a:endParaRPr>
          </a:p>
        </p:txBody>
      </p:sp>
    </p:spTree>
  </p:cSld>
  <p:clrMapOvr>
    <a:masterClrMapping/>
  </p:clrMapOvr>
  <p:transition spd="med" advClick="1"/>
</p:sld>
</file>

<file path=ppt/slides/slide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7" name="Shape 47"/>
          <p:cNvSpPr/>
          <p:nvPr>
            <p:ph type="title"/>
          </p:nvPr>
        </p:nvSpPr>
        <p:spPr>
          <a:prstGeom prst="rect">
            <a:avLst/>
          </a:prstGeom>
        </p:spPr>
        <p:txBody>
          <a:bodyPr/>
          <a:lstStyle>
            <a:lvl1pPr defTabSz="286258">
              <a:defRPr sz="3920"/>
            </a:lvl1pPr>
          </a:lstStyle>
          <a:p>
            <a:pPr lvl="0">
              <a:defRPr sz="1800"/>
            </a:pPr>
            <a:r>
              <a:rPr sz="3920"/>
              <a:t>modello di teoria scientifica</a:t>
            </a:r>
          </a:p>
        </p:txBody>
      </p:sp>
      <p:sp>
        <p:nvSpPr>
          <p:cNvPr id="48" name="Shape 48"/>
          <p:cNvSpPr/>
          <p:nvPr>
            <p:ph type="body" idx="1"/>
          </p:nvPr>
        </p:nvSpPr>
        <p:spPr>
          <a:prstGeom prst="rect">
            <a:avLst/>
          </a:prstGeom>
        </p:spPr>
        <p:txBody>
          <a:bodyPr/>
          <a:lstStyle/>
          <a:p>
            <a:pPr lvl="0">
              <a:defRPr sz="1800"/>
            </a:pPr>
            <a:r>
              <a:rPr sz="3100"/>
              <a:t>“Una teoria scientifica è paragonabile a una complessa rete sospesa nello spazio. i suoi termini sono rappresentati dai nodi, mentre i fili colleganti questi corrispondono, in parte, alle definizioni e, in parte alle ipotesi fondamentali e derivativa della teoria. L’intero sistema fluttua, per così dire sul piano dell’osservazione cui è ancorato mediante le regole interpretative. Queste possono venir concepite come fili non appartenenti alla rete ma tali che ne connettono alcuni punti con determinate zone del piano dell’osservazione. Grazie a siffatte connessioni interpretative, la rete è utilizzabile come una teoria scientifica: da certi dati empirici è possibile risalire mediante un filo interpretativo a qualche punto della rete teorica, e di qui procedere, attraverso definizioni e ipotesi ad altri punti, dai quali, per mezzo di un altro filo interpretativo si può ridiscendere al piano dell’osservazione.” </a:t>
            </a:r>
            <a:r>
              <a:rPr sz="1600"/>
              <a:t>(Hempel)</a:t>
            </a:r>
          </a:p>
        </p:txBody>
      </p:sp>
    </p:spTree>
  </p:cSld>
  <p:clrMapOvr>
    <a:masterClrMapping/>
  </p:clrMapOvr>
  <p:transition spd="med" advClick="1"/>
</p:sld>
</file>

<file path=ppt/slides/slide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0" name="Shape 50"/>
          <p:cNvSpPr/>
          <p:nvPr>
            <p:ph type="title"/>
          </p:nvPr>
        </p:nvSpPr>
        <p:spPr>
          <a:prstGeom prst="rect">
            <a:avLst/>
          </a:prstGeom>
        </p:spPr>
        <p:txBody>
          <a:bodyPr/>
          <a:lstStyle>
            <a:lvl1pPr defTabSz="286258">
              <a:defRPr sz="3920"/>
            </a:lvl1pPr>
          </a:lstStyle>
          <a:p>
            <a:pPr lvl="0">
              <a:defRPr sz="1800"/>
            </a:pPr>
            <a:r>
              <a:rPr sz="3920"/>
              <a:t>la struttura della teoria scientifica</a:t>
            </a:r>
          </a:p>
        </p:txBody>
      </p:sp>
      <p:sp>
        <p:nvSpPr>
          <p:cNvPr id="51" name="Shape 51"/>
          <p:cNvSpPr/>
          <p:nvPr>
            <p:ph type="body" idx="1"/>
          </p:nvPr>
        </p:nvSpPr>
        <p:spPr>
          <a:prstGeom prst="rect">
            <a:avLst/>
          </a:prstGeom>
        </p:spPr>
        <p:txBody>
          <a:bodyPr/>
          <a:lstStyle/>
          <a:p>
            <a:pPr lvl="0"/>
          </a:p>
        </p:txBody>
      </p:sp>
      <p:pic>
        <p:nvPicPr>
          <p:cNvPr id="52" name="pensione 2 1.pdf"/>
          <p:cNvPicPr/>
          <p:nvPr/>
        </p:nvPicPr>
        <p:blipFill>
          <a:blip r:embed="rId2">
            <a:extLst/>
          </a:blip>
          <a:stretch>
            <a:fillRect/>
          </a:stretch>
        </p:blipFill>
        <p:spPr>
          <a:xfrm>
            <a:off x="2947239" y="2222047"/>
            <a:ext cx="8013610" cy="6126523"/>
          </a:xfrm>
          <a:prstGeom prst="rect">
            <a:avLst/>
          </a:prstGeom>
          <a:ln w="12700">
            <a:miter lim="400000"/>
          </a:ln>
        </p:spPr>
      </p:pic>
    </p:spTree>
  </p:cSld>
  <p:clrMapOvr>
    <a:masterClrMapping/>
  </p:clrMapOvr>
  <p:transition spd="med" advClick="1"/>
</p:sld>
</file>

<file path=ppt/slides/slide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4" name="Shape 54"/>
          <p:cNvSpPr/>
          <p:nvPr>
            <p:ph type="title"/>
          </p:nvPr>
        </p:nvSpPr>
        <p:spPr>
          <a:xfrm>
            <a:off x="952500" y="444500"/>
            <a:ext cx="11099800" cy="738932"/>
          </a:xfrm>
          <a:prstGeom prst="rect">
            <a:avLst/>
          </a:prstGeom>
        </p:spPr>
        <p:txBody>
          <a:bodyPr/>
          <a:lstStyle>
            <a:lvl1pPr defTabSz="303783">
              <a:defRPr sz="4160"/>
            </a:lvl1pPr>
          </a:lstStyle>
          <a:p>
            <a:pPr lvl="0">
              <a:defRPr sz="1800"/>
            </a:pPr>
            <a:r>
              <a:rPr sz="4160"/>
              <a:t>teoria scientifica</a:t>
            </a:r>
          </a:p>
        </p:txBody>
      </p:sp>
      <p:sp>
        <p:nvSpPr>
          <p:cNvPr id="55" name="Shape 55"/>
          <p:cNvSpPr/>
          <p:nvPr>
            <p:ph type="body" idx="1"/>
          </p:nvPr>
        </p:nvSpPr>
        <p:spPr>
          <a:xfrm>
            <a:off x="330200" y="1298922"/>
            <a:ext cx="4338588" cy="7845078"/>
          </a:xfrm>
          <a:prstGeom prst="rect">
            <a:avLst/>
          </a:prstGeom>
        </p:spPr>
        <p:txBody>
          <a:bodyPr/>
          <a:lstStyle/>
          <a:p>
            <a:pPr lvl="0" marL="322325" indent="-322325" defTabSz="549148">
              <a:spcBef>
                <a:spcPts val="3000"/>
              </a:spcBef>
              <a:defRPr sz="1800"/>
            </a:pPr>
            <a:endParaRPr sz="2632"/>
          </a:p>
          <a:p>
            <a:pPr lvl="0" marL="322325" indent="-322325" algn="just" defTabSz="549148">
              <a:spcBef>
                <a:spcPts val="3000"/>
              </a:spcBef>
              <a:defRPr sz="1800"/>
            </a:pPr>
            <a:r>
              <a:rPr sz="2726"/>
              <a:t>l</a:t>
            </a:r>
            <a:r>
              <a:rPr sz="2726">
                <a:latin typeface="Times New Roman"/>
                <a:ea typeface="Times New Roman"/>
                <a:cs typeface="Times New Roman"/>
                <a:sym typeface="Times New Roman"/>
              </a:rPr>
              <a:t>a teoria è un sistema di </a:t>
            </a:r>
            <a:r>
              <a:rPr b="1" sz="2726">
                <a:latin typeface="Times New Roman"/>
                <a:ea typeface="Times New Roman"/>
                <a:cs typeface="Times New Roman"/>
                <a:sym typeface="Times New Roman"/>
              </a:rPr>
              <a:t>concetti primitivi (</a:t>
            </a:r>
            <a:r>
              <a:rPr sz="2726">
                <a:latin typeface="Times New Roman"/>
                <a:ea typeface="Times New Roman"/>
                <a:cs typeface="Times New Roman"/>
                <a:sym typeface="Times New Roman"/>
              </a:rPr>
              <a:t>teorici)implicitamente definiti dai postulati in cui appaiono.</a:t>
            </a:r>
            <a:endParaRPr sz="2726">
              <a:latin typeface="Times New Roman"/>
              <a:ea typeface="Times New Roman"/>
              <a:cs typeface="Times New Roman"/>
              <a:sym typeface="Times New Roman"/>
            </a:endParaRPr>
          </a:p>
          <a:p>
            <a:pPr lvl="0" marL="322325" indent="-322325" algn="just" defTabSz="549148">
              <a:spcBef>
                <a:spcPts val="3000"/>
              </a:spcBef>
              <a:defRPr sz="1800"/>
            </a:pPr>
            <a:r>
              <a:rPr b="1" sz="2632">
                <a:latin typeface="Times New Roman"/>
                <a:ea typeface="Times New Roman"/>
                <a:cs typeface="Times New Roman"/>
                <a:sym typeface="Times New Roman"/>
              </a:rPr>
              <a:t>concetti definiti</a:t>
            </a:r>
            <a:r>
              <a:rPr sz="2632">
                <a:latin typeface="Times New Roman"/>
                <a:ea typeface="Times New Roman"/>
                <a:cs typeface="Times New Roman"/>
                <a:sym typeface="Times New Roman"/>
              </a:rPr>
              <a:t>   derivati dai concetti primitivi e connessi attraverso regole di corrispondenza a concetti empirici.</a:t>
            </a:r>
            <a:endParaRPr sz="2632">
              <a:latin typeface="Times New Roman"/>
              <a:ea typeface="Times New Roman"/>
              <a:cs typeface="Times New Roman"/>
              <a:sym typeface="Times New Roman"/>
            </a:endParaRPr>
          </a:p>
          <a:p>
            <a:pPr lvl="0" marL="322325" indent="-322325" algn="just" defTabSz="549148">
              <a:spcBef>
                <a:spcPts val="3000"/>
              </a:spcBef>
              <a:defRPr sz="1800"/>
            </a:pPr>
            <a:r>
              <a:rPr b="1" sz="2632">
                <a:latin typeface="Times New Roman"/>
                <a:ea typeface="Times New Roman"/>
                <a:cs typeface="Times New Roman"/>
                <a:sym typeface="Times New Roman"/>
              </a:rPr>
              <a:t>concetti empirici</a:t>
            </a:r>
            <a:r>
              <a:rPr sz="2632">
                <a:latin typeface="Times New Roman"/>
                <a:ea typeface="Times New Roman"/>
                <a:cs typeface="Times New Roman"/>
                <a:sym typeface="Times New Roman"/>
              </a:rPr>
              <a:t>  definiti attraverso la specificazione delle regole di osservazione, misura, sperimentazione che ne determinano l’applicazione,</a:t>
            </a:r>
          </a:p>
        </p:txBody>
      </p:sp>
      <p:pic>
        <p:nvPicPr>
          <p:cNvPr id="56" name="pensione 2 1.pdf"/>
          <p:cNvPicPr/>
          <p:nvPr/>
        </p:nvPicPr>
        <p:blipFill>
          <a:blip r:embed="rId2">
            <a:extLst/>
          </a:blip>
          <a:stretch>
            <a:fillRect/>
          </a:stretch>
        </p:blipFill>
        <p:spPr>
          <a:xfrm>
            <a:off x="5218367" y="2123164"/>
            <a:ext cx="8105266" cy="6196595"/>
          </a:xfrm>
          <a:prstGeom prst="rect">
            <a:avLst/>
          </a:prstGeom>
          <a:ln w="12700">
            <a:miter lim="400000"/>
          </a:ln>
        </p:spPr>
      </p:pic>
      <p:sp>
        <p:nvSpPr>
          <p:cNvPr id="57" name="Shape 57"/>
          <p:cNvSpPr/>
          <p:nvPr/>
        </p:nvSpPr>
        <p:spPr>
          <a:xfrm>
            <a:off x="382984" y="3038425"/>
            <a:ext cx="330647" cy="288827"/>
          </a:xfrm>
          <a:custGeom>
            <a:avLst/>
            <a:gdLst/>
            <a:ahLst/>
            <a:cxnLst>
              <a:cxn ang="0">
                <a:pos x="wd2" y="hd2"/>
              </a:cxn>
              <a:cxn ang="5400000">
                <a:pos x="wd2" y="hd2"/>
              </a:cxn>
              <a:cxn ang="10800000">
                <a:pos x="wd2" y="hd2"/>
              </a:cxn>
              <a:cxn ang="16200000">
                <a:pos x="wd2" y="hd2"/>
              </a:cxn>
            </a:cxnLst>
            <a:rect l="0" t="0" r="r" b="b"/>
            <a:pathLst>
              <a:path w="19679" h="19679" fill="norm" stroke="1"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ln w="25400">
            <a:solidFill>
              <a:srgbClr val="85888D"/>
            </a:solidFill>
            <a:miter lim="400000"/>
          </a:ln>
        </p:spPr>
        <p:txBody>
          <a:bodyPr lIns="50800" tIns="50800" rIns="50800" bIns="50800" anchor="ctr"/>
          <a:lstStyle/>
          <a:p>
            <a:pPr lvl="0">
              <a:defRPr sz="3300"/>
            </a:pPr>
          </a:p>
        </p:txBody>
      </p:sp>
      <p:sp>
        <p:nvSpPr>
          <p:cNvPr id="58" name="Shape 58"/>
          <p:cNvSpPr/>
          <p:nvPr/>
        </p:nvSpPr>
        <p:spPr>
          <a:xfrm>
            <a:off x="3159495" y="4535244"/>
            <a:ext cx="310410" cy="27742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lnTo>
                  <a:pt x="21600" y="21600"/>
                </a:lnTo>
                <a:lnTo>
                  <a:pt x="0" y="21600"/>
                </a:lnTo>
                <a:close/>
              </a:path>
            </a:pathLst>
          </a:custGeom>
          <a:ln w="25400">
            <a:solidFill>
              <a:srgbClr val="85888D"/>
            </a:solidFill>
            <a:miter lim="400000"/>
          </a:ln>
        </p:spPr>
        <p:txBody>
          <a:bodyPr lIns="50800" tIns="50800" rIns="50800" bIns="50800" anchor="ctr"/>
          <a:lstStyle/>
          <a:p>
            <a:pPr lvl="0">
              <a:defRPr sz="2400"/>
            </a:pPr>
          </a:p>
        </p:txBody>
      </p:sp>
      <p:sp>
        <p:nvSpPr>
          <p:cNvPr id="59" name="Shape 59"/>
          <p:cNvSpPr/>
          <p:nvPr/>
        </p:nvSpPr>
        <p:spPr>
          <a:xfrm>
            <a:off x="3253482" y="6816774"/>
            <a:ext cx="330647" cy="288827"/>
          </a:xfrm>
          <a:prstGeom prst="rect">
            <a:avLst/>
          </a:prstGeom>
          <a:ln w="25400">
            <a:solidFill>
              <a:srgbClr val="85888D"/>
            </a:solidFill>
            <a:miter lim="400000"/>
          </a:ln>
        </p:spPr>
        <p:txBody>
          <a:bodyPr lIns="50800" tIns="50800" rIns="50800" bIns="50800" anchor="ctr"/>
          <a:lstStyle/>
          <a:p>
            <a:pPr lvl="0">
              <a:defRPr sz="2400"/>
            </a:pPr>
          </a:p>
        </p:txBody>
      </p:sp>
    </p:spTree>
  </p:cSld>
  <p:clrMapOvr>
    <a:masterClrMapping/>
  </p:clrMapOvr>
  <p:transition spd="med" advClick="1"/>
</p:sld>
</file>

<file path=ppt/slides/slide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1" name="Shape 61"/>
          <p:cNvSpPr/>
          <p:nvPr>
            <p:ph type="title"/>
          </p:nvPr>
        </p:nvSpPr>
        <p:spPr>
          <a:prstGeom prst="rect">
            <a:avLst/>
          </a:prstGeom>
        </p:spPr>
        <p:txBody>
          <a:bodyPr/>
          <a:lstStyle>
            <a:lvl1pPr defTabSz="286258">
              <a:defRPr sz="3920"/>
            </a:lvl1pPr>
          </a:lstStyle>
          <a:p>
            <a:pPr lvl="0">
              <a:defRPr sz="1800"/>
            </a:pPr>
            <a:r>
              <a:rPr sz="3920"/>
              <a:t>infiltrazione dal basso del significato</a:t>
            </a:r>
          </a:p>
        </p:txBody>
      </p:sp>
      <p:sp>
        <p:nvSpPr>
          <p:cNvPr id="62" name="Shape 62"/>
          <p:cNvSpPr/>
          <p:nvPr>
            <p:ph type="body" idx="1"/>
          </p:nvPr>
        </p:nvSpPr>
        <p:spPr>
          <a:prstGeom prst="rect">
            <a:avLst/>
          </a:prstGeom>
        </p:spPr>
        <p:txBody>
          <a:bodyPr/>
          <a:lstStyle/>
          <a:p>
            <a:pPr lvl="0" defTabSz="572516">
              <a:defRPr sz="1800"/>
            </a:pPr>
            <a:r>
              <a:rPr sz="3038"/>
              <a:t>I termini teorici appaiono privi di interpretazione empirica, “i loro significati, se di significati si può parlare, sono puramente formali”, possono quindi essere manipolati secondo regole formali.</a:t>
            </a:r>
            <a:endParaRPr sz="3038"/>
          </a:p>
          <a:p>
            <a:pPr lvl="0" defTabSz="572516">
              <a:defRPr sz="1800"/>
            </a:pPr>
            <a:endParaRPr sz="3038"/>
          </a:p>
          <a:p>
            <a:pPr lvl="0" defTabSz="572516">
              <a:defRPr sz="1800"/>
            </a:pPr>
            <a:r>
              <a:rPr sz="3038"/>
              <a:t>La struttura complessiva della teoria assume significato solo mediante un’infiltrazione del significato dal basso verso l’alto, dai termini osservativi ai termini teorici. In caso contrario la teoria possiede solo un’eventuale adeguatezza formale, ma nessuna praticabile corrispondenza alla realtà.</a:t>
            </a:r>
            <a:endParaRPr sz="3038"/>
          </a:p>
          <a:p>
            <a:pPr lvl="0" defTabSz="572516">
              <a:defRPr sz="1800"/>
            </a:pPr>
            <a:endParaRPr sz="3038"/>
          </a:p>
          <a:p>
            <a:pPr lvl="0" defTabSz="572516">
              <a:defRPr sz="1800"/>
            </a:pPr>
            <a:r>
              <a:rPr sz="3038"/>
              <a:t>Permane la convinzione che il linguaggio osservativo, a differenza di quello teorico, non richiede un’interpretazione, in quanto è determinato dalla situazione osservazione; viceversa è possibile attribuire significato alla teoria solo se la si mette in rapporto con il piano osservativo.</a:t>
            </a:r>
          </a:p>
        </p:txBody>
      </p:sp>
    </p:spTree>
  </p:cSld>
  <p:clrMapOvr>
    <a:masterClrMapping/>
  </p:clrMapOvr>
  <p:transition spd="med" advClick="1"/>
</p:sld>
</file>

<file path=ppt/theme/_rels/theme1.xml.rels><?xml version="1.0" encoding="UTF-8" standalone="yes"?><Relationships xmlns="http://schemas.openxmlformats.org/package/2006/relationships"><Relationship Id="rId1" Type="http://schemas.openxmlformats.org/officeDocument/2006/relationships/image" Target="../media/image1.png"/></Relationships>

</file>

<file path=ppt/theme/_rels/theme2.xml.rels><?xml version="1.0" encoding="UTF-8" standalone="yes"?><Relationships xmlns="http://schemas.openxmlformats.org/package/2006/relationships"><Relationship Id="rId1" Type="http://schemas.openxmlformats.org/officeDocument/2006/relationships/image" Target="../media/image1.png"/></Relationships>

</file>

<file path=ppt/theme/theme1.xml><?xml version="1.0" encoding="utf-8"?>
<a:theme xmlns:a="http://schemas.openxmlformats.org/drawingml/2006/main" xmlns:r="http://schemas.openxmlformats.org/officeDocument/2006/relationships"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Light"/>
        <a:ea typeface="Helvetica Light"/>
        <a:cs typeface="Helvetica Light"/>
      </a:majorFont>
      <a:minorFont>
        <a:latin typeface="Helvetica Light"/>
        <a:ea typeface="Helvetica Light"/>
        <a:cs typeface="Helvetica Light"/>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5400" dir="5400000">
              <a:srgbClr val="000000">
                <a:alpha val="50000"/>
              </a:srgbClr>
            </a:outerShdw>
          </a:effectLst>
        </a:effectStyle>
        <a:effectStyle>
          <a:effectLst>
            <a:outerShdw sx="100000" sy="100000" kx="0" ky="0" algn="b" rotWithShape="0" blurRad="50800" dist="12700" dir="0">
              <a:srgbClr val="000000">
                <a:alpha val="50000"/>
              </a:srgbClr>
            </a:outerShdw>
          </a:effectLst>
        </a:effectStyle>
        <a:effectStyle>
          <a:effectLst>
            <a:outerShdw sx="100000" sy="100000" kx="0" ky="0" algn="b" rotWithShape="0" blurRad="38100" dist="25400" dir="540000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r:embed="rId1"/>
          <a:srcRect l="0" t="0" r="0" b="0"/>
          <a:tile tx="0" ty="0" sx="100000" sy="100000" flip="none" algn="tl"/>
        </a:blipFill>
        <a:ln w="12700" cap="flat">
          <a:noFill/>
          <a:miter lim="400000"/>
        </a:ln>
        <a:effectLst>
          <a:outerShdw sx="100000" sy="100000" kx="0" ky="0" algn="b" rotWithShape="0" blurRad="38100" dist="25400" dir="5400000">
            <a:srgbClr val="000000">
              <a:alpha val="50000"/>
            </a:srgbClr>
          </a:outerShdw>
        </a:effectLst>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1" hangingPunct="0">
          <a:lnSpc>
            <a:spcPct val="100000"/>
          </a:lnSpc>
          <a:spcBef>
            <a:spcPts val="0"/>
          </a:spcBef>
          <a:spcAft>
            <a:spcPts val="0"/>
          </a:spcAft>
          <a:buClrTx/>
          <a:buSzTx/>
          <a:buFontTx/>
          <a:buNone/>
          <a:tabLst/>
          <a:defRPr b="0" baseline="0" cap="none" i="0" spc="0" strike="noStrike" sz="2400" u="none" kumimoji="0" normalizeH="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1"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Light"/>
        <a:ea typeface="Helvetica Light"/>
        <a:cs typeface="Helvetica Light"/>
      </a:majorFont>
      <a:minorFont>
        <a:latin typeface="Helvetica Light"/>
        <a:ea typeface="Helvetica Light"/>
        <a:cs typeface="Helvetica Light"/>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5400" dir="5400000">
              <a:srgbClr val="000000">
                <a:alpha val="50000"/>
              </a:srgbClr>
            </a:outerShdw>
          </a:effectLst>
        </a:effectStyle>
        <a:effectStyle>
          <a:effectLst>
            <a:outerShdw sx="100000" sy="100000" kx="0" ky="0" algn="b" rotWithShape="0" blurRad="50800" dist="12700" dir="0">
              <a:srgbClr val="000000">
                <a:alpha val="50000"/>
              </a:srgbClr>
            </a:outerShdw>
          </a:effectLst>
        </a:effectStyle>
        <a:effectStyle>
          <a:effectLst>
            <a:outerShdw sx="100000" sy="100000" kx="0" ky="0" algn="b" rotWithShape="0" blurRad="38100" dist="25400" dir="540000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r:embed="rId1"/>
          <a:srcRect l="0" t="0" r="0" b="0"/>
          <a:tile tx="0" ty="0" sx="100000" sy="100000" flip="none" algn="tl"/>
        </a:blipFill>
        <a:ln w="12700" cap="flat">
          <a:noFill/>
          <a:miter lim="400000"/>
        </a:ln>
        <a:effectLst>
          <a:outerShdw sx="100000" sy="100000" kx="0" ky="0" algn="b" rotWithShape="0" blurRad="38100" dist="25400" dir="5400000">
            <a:srgbClr val="000000">
              <a:alpha val="50000"/>
            </a:srgbClr>
          </a:outerShdw>
        </a:effectLst>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1" hangingPunct="0">
          <a:lnSpc>
            <a:spcPct val="100000"/>
          </a:lnSpc>
          <a:spcBef>
            <a:spcPts val="0"/>
          </a:spcBef>
          <a:spcAft>
            <a:spcPts val="0"/>
          </a:spcAft>
          <a:buClrTx/>
          <a:buSzTx/>
          <a:buFontTx/>
          <a:buNone/>
          <a:tabLst/>
          <a:defRPr b="0" baseline="0" cap="none" i="0" spc="0" strike="noStrike" sz="2400" u="none" kumimoji="0" normalizeH="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1"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