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6" r:id="rId2"/>
    <p:sldId id="297" r:id="rId3"/>
    <p:sldId id="294" r:id="rId4"/>
    <p:sldId id="258" r:id="rId5"/>
    <p:sldId id="306" r:id="rId6"/>
    <p:sldId id="259" r:id="rId7"/>
    <p:sldId id="260" r:id="rId8"/>
    <p:sldId id="261" r:id="rId9"/>
    <p:sldId id="262" r:id="rId10"/>
    <p:sldId id="263" r:id="rId11"/>
    <p:sldId id="264" r:id="rId12"/>
    <p:sldId id="267" r:id="rId13"/>
    <p:sldId id="268" r:id="rId14"/>
    <p:sldId id="269" r:id="rId15"/>
    <p:sldId id="285" r:id="rId16"/>
    <p:sldId id="271" r:id="rId17"/>
    <p:sldId id="298" r:id="rId18"/>
    <p:sldId id="272" r:id="rId19"/>
    <p:sldId id="274" r:id="rId20"/>
    <p:sldId id="279" r:id="rId21"/>
    <p:sldId id="280" r:id="rId22"/>
    <p:sldId id="286" r:id="rId23"/>
    <p:sldId id="287" r:id="rId24"/>
    <p:sldId id="288" r:id="rId25"/>
    <p:sldId id="290" r:id="rId26"/>
    <p:sldId id="278" r:id="rId27"/>
    <p:sldId id="300" r:id="rId28"/>
    <p:sldId id="277" r:id="rId29"/>
    <p:sldId id="284" r:id="rId30"/>
    <p:sldId id="301" r:id="rId31"/>
    <p:sldId id="275" r:id="rId32"/>
    <p:sldId id="282" r:id="rId33"/>
    <p:sldId id="307" r:id="rId34"/>
    <p:sldId id="305" r:id="rId35"/>
    <p:sldId id="303" r:id="rId36"/>
    <p:sldId id="309" r:id="rId3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3768" autoAdjust="0"/>
  </p:normalViewPr>
  <p:slideViewPr>
    <p:cSldViewPr>
      <p:cViewPr varScale="1">
        <p:scale>
          <a:sx n="62" d="100"/>
          <a:sy n="62" d="100"/>
        </p:scale>
        <p:origin x="-151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F16E7-424B-4CA0-B37D-CEDF10D8848C}" type="datetimeFigureOut">
              <a:rPr lang="it-IT" smtClean="0"/>
              <a:pPr/>
              <a:t>15/06/2014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48DE9F-A5EF-41F6-9F8E-FB0CBB006A21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</a:t>
            </a:fld>
            <a:endParaRPr lang="it-I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12</a:t>
            </a:fld>
            <a:endParaRPr lang="it-I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13</a:t>
            </a:fld>
            <a:endParaRPr lang="it-I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14</a:t>
            </a:fld>
            <a:endParaRPr lang="it-IT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eaLnBrk="1" hangingPunct="1"/>
            <a:endParaRPr lang="en-US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15</a:t>
            </a:fld>
            <a:endParaRPr lang="it-IT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16</a:t>
            </a:fld>
            <a:endParaRPr lang="it-IT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18</a:t>
            </a:fld>
            <a:endParaRPr lang="it-IT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19</a:t>
            </a:fld>
            <a:endParaRPr lang="it-IT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20</a:t>
            </a:fld>
            <a:endParaRPr lang="it-IT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 fontAlgn="base"/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fontAlgn="base"/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rtl="0" fontAlgn="base"/>
            <a:endParaRPr lang="en-US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21</a:t>
            </a:fld>
            <a:endParaRPr lang="it-IT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22</a:t>
            </a:fld>
            <a:endParaRPr lang="it-I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rtl="0"/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4</a:t>
            </a:fld>
            <a:endParaRPr lang="it-IT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en-US" sz="1200" b="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23</a:t>
            </a:fld>
            <a:endParaRPr lang="it-IT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24</a:t>
            </a:fld>
            <a:endParaRPr lang="it-IT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endParaRPr lang="it-IT" sz="1200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25</a:t>
            </a:fld>
            <a:endParaRPr lang="it-IT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26</a:t>
            </a:fld>
            <a:endParaRPr lang="it-IT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/>
            <a:endParaRPr lang="en-US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28</a:t>
            </a:fld>
            <a:endParaRPr lang="it-IT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31</a:t>
            </a:fld>
            <a:endParaRPr lang="it-IT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32</a:t>
            </a:fld>
            <a:endParaRPr lang="it-IT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36</a:t>
            </a:fld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5</a:t>
            </a:fld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rtl="0"/>
            <a:endParaRPr lang="en-US" dirty="0" smtClean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6</a:t>
            </a:fld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7</a:t>
            </a:fld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8</a:t>
            </a:fld>
            <a:endParaRPr lang="it-I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9</a:t>
            </a:fld>
            <a:endParaRPr lang="it-I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10</a:t>
            </a:fld>
            <a:endParaRPr lang="it-I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48DE9F-A5EF-41F6-9F8E-FB0CBB006A21}" type="slidenum">
              <a:rPr lang="it-IT" smtClean="0"/>
              <a:pPr/>
              <a:t>11</a:t>
            </a:fld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bg>
      <p:bgPr>
        <a:solidFill>
          <a:srgbClr val="C00000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2E0054-50E6-40F7-A952-F6E6326CBDC6}" type="datetimeFigureOut">
              <a:rPr lang="it-IT" smtClean="0"/>
              <a:pPr/>
              <a:t>15/06/2014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CE79F7-CF2E-4EA8-B1A8-ABC642E4AC56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-27384"/>
            <a:ext cx="9144000" cy="864096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r>
              <a:rPr lang="it-IT" dirty="0" smtClean="0"/>
              <a:t>Fare clic per modificare lo stile del titolo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217443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>
          <a:xfrm>
            <a:off x="457200" y="6448251"/>
            <a:ext cx="2133600" cy="365125"/>
          </a:xfrm>
        </p:spPr>
        <p:txBody>
          <a:bodyPr/>
          <a:lstStyle/>
          <a:p>
            <a:fld id="{662E0054-50E6-40F7-A952-F6E6326CBDC6}" type="datetimeFigureOut">
              <a:rPr lang="it-IT" smtClean="0"/>
              <a:pPr/>
              <a:t>15/06/2014</a:t>
            </a:fld>
            <a:endParaRPr lang="it-IT" dirty="0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>
          <a:xfrm>
            <a:off x="3124200" y="6453336"/>
            <a:ext cx="2895600" cy="365125"/>
          </a:xfrm>
        </p:spPr>
        <p:txBody>
          <a:bodyPr/>
          <a:lstStyle>
            <a:lvl1pPr>
              <a:defRPr b="0">
                <a:solidFill>
                  <a:srgbClr val="C00000"/>
                </a:solidFill>
              </a:defRPr>
            </a:lvl1pPr>
          </a:lstStyle>
          <a:p>
            <a:r>
              <a:rPr lang="it-IT" dirty="0" smtClean="0"/>
              <a:t>Francesca </a:t>
            </a:r>
            <a:r>
              <a:rPr lang="it-IT" dirty="0" err="1" smtClean="0"/>
              <a:t>Palumbo</a:t>
            </a:r>
            <a:r>
              <a:rPr lang="it-IT" dirty="0" smtClean="0"/>
              <a:t>, </a:t>
            </a:r>
            <a:r>
              <a:rPr lang="it-IT" dirty="0" err="1" smtClean="0"/>
              <a:t>University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Sassari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>
          <a:xfrm>
            <a:off x="6553200" y="6448251"/>
            <a:ext cx="2133600" cy="365125"/>
          </a:xfrm>
        </p:spPr>
        <p:txBody>
          <a:bodyPr/>
          <a:lstStyle/>
          <a:p>
            <a:fld id="{45CE79F7-CF2E-4EA8-B1A8-ABC642E4AC56}" type="slidenum">
              <a:rPr lang="it-IT" smtClean="0"/>
              <a:pPr/>
              <a:t>‹N›</a:t>
            </a:fld>
            <a:endParaRPr lang="it-IT"/>
          </a:p>
        </p:txBody>
      </p:sp>
      <p:cxnSp>
        <p:nvCxnSpPr>
          <p:cNvPr id="10" name="Connettore 1 9"/>
          <p:cNvCxnSpPr/>
          <p:nvPr userDrawn="1"/>
        </p:nvCxnSpPr>
        <p:spPr>
          <a:xfrm>
            <a:off x="0" y="836712"/>
            <a:ext cx="9144000" cy="0"/>
          </a:xfrm>
          <a:prstGeom prst="line">
            <a:avLst/>
          </a:prstGeom>
          <a:ln w="38100" cmpd="dbl">
            <a:solidFill>
              <a:srgbClr val="C0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Fare </a:t>
            </a:r>
            <a:r>
              <a:rPr lang="en-US" noProof="0" dirty="0" err="1" smtClean="0"/>
              <a:t>clic</a:t>
            </a:r>
            <a:r>
              <a:rPr lang="en-US" noProof="0" dirty="0" smtClean="0"/>
              <a:t> per </a:t>
            </a:r>
            <a:r>
              <a:rPr lang="en-US" noProof="0" dirty="0" err="1" smtClean="0"/>
              <a:t>modificare</a:t>
            </a:r>
            <a:r>
              <a:rPr lang="en-US" noProof="0" dirty="0" smtClean="0"/>
              <a:t> </a:t>
            </a:r>
            <a:r>
              <a:rPr lang="en-US" noProof="0" dirty="0" err="1" smtClean="0"/>
              <a:t>stili</a:t>
            </a:r>
            <a:r>
              <a:rPr lang="en-US" noProof="0" dirty="0" smtClean="0"/>
              <a:t> del </a:t>
            </a:r>
            <a:r>
              <a:rPr lang="en-US" noProof="0" dirty="0" err="1" smtClean="0"/>
              <a:t>testo</a:t>
            </a:r>
            <a:r>
              <a:rPr lang="en-US" noProof="0" dirty="0" smtClean="0"/>
              <a:t> </a:t>
            </a:r>
            <a:r>
              <a:rPr lang="en-US" noProof="0" dirty="0" err="1" smtClean="0"/>
              <a:t>dello</a:t>
            </a:r>
            <a:r>
              <a:rPr lang="en-US" noProof="0" dirty="0" smtClean="0"/>
              <a:t> schema</a:t>
            </a:r>
          </a:p>
          <a:p>
            <a:pPr lvl="1"/>
            <a:r>
              <a:rPr lang="en-US" noProof="0" dirty="0" err="1" smtClean="0"/>
              <a:t>Secondo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2"/>
            <a:r>
              <a:rPr lang="en-US" noProof="0" dirty="0" err="1" smtClean="0"/>
              <a:t>Terzo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3"/>
            <a:r>
              <a:rPr lang="en-US" noProof="0" dirty="0" smtClean="0"/>
              <a:t>Quarto </a:t>
            </a:r>
            <a:r>
              <a:rPr lang="en-US" noProof="0" dirty="0" err="1" smtClean="0"/>
              <a:t>livello</a:t>
            </a:r>
            <a:endParaRPr lang="en-US" noProof="0" dirty="0" smtClean="0"/>
          </a:p>
          <a:p>
            <a:pPr lvl="4"/>
            <a:r>
              <a:rPr lang="en-US" noProof="0" dirty="0" err="1" smtClean="0"/>
              <a:t>Quinto</a:t>
            </a:r>
            <a:r>
              <a:rPr lang="en-US" noProof="0" dirty="0" smtClean="0"/>
              <a:t> </a:t>
            </a:r>
            <a:r>
              <a:rPr lang="en-US" noProof="0" dirty="0" err="1" smtClean="0"/>
              <a:t>livello</a:t>
            </a:r>
            <a:endParaRPr lang="en-US" noProof="0" dirty="0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45333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E0054-50E6-40F7-A952-F6E6326CBDC6}" type="datetimeFigureOut">
              <a:rPr lang="it-IT" smtClean="0"/>
              <a:pPr/>
              <a:t>15/06/2014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4482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C00000"/>
                </a:solidFill>
              </a:defRPr>
            </a:lvl1pPr>
          </a:lstStyle>
          <a:p>
            <a:r>
              <a:rPr lang="it-IT" dirty="0" smtClean="0"/>
              <a:t>Francesca </a:t>
            </a:r>
            <a:r>
              <a:rPr lang="it-IT" dirty="0" err="1" smtClean="0"/>
              <a:t>Palumbo</a:t>
            </a:r>
            <a:r>
              <a:rPr lang="it-IT" dirty="0" smtClean="0"/>
              <a:t>, </a:t>
            </a:r>
            <a:r>
              <a:rPr lang="it-IT" dirty="0" err="1" smtClean="0"/>
              <a:t>University</a:t>
            </a:r>
            <a:r>
              <a:rPr lang="it-IT" dirty="0" smtClean="0"/>
              <a:t> </a:t>
            </a:r>
            <a:r>
              <a:rPr lang="it-IT" dirty="0" err="1" smtClean="0"/>
              <a:t>of</a:t>
            </a:r>
            <a:r>
              <a:rPr lang="it-IT" dirty="0" smtClean="0"/>
              <a:t> Sassari</a:t>
            </a:r>
            <a:endParaRPr lang="it-IT" dirty="0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974904" y="64482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C00000"/>
                </a:solidFill>
              </a:defRPr>
            </a:lvl1pPr>
          </a:lstStyle>
          <a:p>
            <a:fld id="{45CE79F7-CF2E-4EA8-B1A8-ABC642E4AC56}" type="slidenum">
              <a:rPr lang="it-IT" smtClean="0"/>
              <a:pPr/>
              <a:t>‹N›</a:t>
            </a:fld>
            <a:endParaRPr lang="it-IT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just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just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just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just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9.jpeg"/><Relationship Id="rId4" Type="http://schemas.openxmlformats.org/officeDocument/2006/relationships/image" Target="../media/image2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jpe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467544" y="2537470"/>
            <a:ext cx="8136904" cy="182763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Design methodologies and architectural support for </a:t>
            </a:r>
            <a:b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low power computing systems</a:t>
            </a:r>
            <a:endParaRPr lang="it-IT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0" y="5373216"/>
            <a:ext cx="9144000" cy="1464568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</a:pPr>
            <a:r>
              <a:rPr lang="it-IT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Francesca </a:t>
            </a:r>
            <a:r>
              <a:rPr lang="it-IT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Palumbo</a:t>
            </a:r>
            <a:r>
              <a:rPr lang="it-IT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,</a:t>
            </a:r>
          </a:p>
          <a:p>
            <a:pPr>
              <a:spcBef>
                <a:spcPts val="0"/>
              </a:spcBef>
            </a:pPr>
            <a:r>
              <a:rPr lang="it-IT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Università degli Studi di Sassari</a:t>
            </a:r>
          </a:p>
          <a:p>
            <a:pPr>
              <a:spcBef>
                <a:spcPts val="0"/>
              </a:spcBef>
            </a:pPr>
            <a:r>
              <a:rPr lang="it-IT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PolComIng</a:t>
            </a:r>
            <a:r>
              <a:rPr lang="it-IT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 – Information </a:t>
            </a:r>
            <a:r>
              <a:rPr lang="it-IT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Engi</a:t>
            </a:r>
            <a:r>
              <a:rPr lang="it-IT" b="1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. </a:t>
            </a:r>
            <a:r>
              <a:rPr lang="it-IT" b="1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</a:rPr>
              <a:t>Unit</a:t>
            </a:r>
            <a:endParaRPr lang="it-IT" b="1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</a:endParaRPr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0" y="0"/>
            <a:ext cx="9144000" cy="1797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32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Gruppo Elettronica</a:t>
            </a:r>
            <a:r>
              <a:rPr kumimoji="0" lang="it-IT" sz="3200" b="1" i="0" u="none" strike="noStrike" kern="120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2014, Scuola di Dottorato</a:t>
            </a:r>
            <a:endParaRPr kumimoji="0" lang="it-IT" sz="32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LogoGE2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48680"/>
            <a:ext cx="1021009" cy="1368152"/>
          </a:xfrm>
          <a:prstGeom prst="rect">
            <a:avLst/>
          </a:prstGeom>
          <a:noFill/>
        </p:spPr>
      </p:pic>
      <p:pic>
        <p:nvPicPr>
          <p:cNvPr id="20484" name="Picture 4" descr="Ritorna alla homep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555625"/>
            <a:ext cx="1000125" cy="1162050"/>
          </a:xfrm>
          <a:prstGeom prst="rect">
            <a:avLst/>
          </a:prstGeom>
          <a:noFill/>
        </p:spPr>
      </p:pic>
      <p:pic>
        <p:nvPicPr>
          <p:cNvPr id="20486" name="Picture 6" descr="Ritorna alla homep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555625"/>
            <a:ext cx="1000125" cy="1162050"/>
          </a:xfrm>
          <a:prstGeom prst="rect">
            <a:avLst/>
          </a:prstGeom>
          <a:noFill/>
        </p:spPr>
      </p:pic>
      <p:pic>
        <p:nvPicPr>
          <p:cNvPr id="20488" name="Picture 8" descr="http://www.2coconference.org/img/logoUNISS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5767" t="11125" r="71133" b="32176"/>
          <a:stretch>
            <a:fillRect/>
          </a:stretch>
        </p:blipFill>
        <p:spPr bwMode="auto">
          <a:xfrm>
            <a:off x="0" y="5229200"/>
            <a:ext cx="1493067" cy="1628800"/>
          </a:xfrm>
          <a:prstGeom prst="rect">
            <a:avLst/>
          </a:prstGeom>
          <a:noFill/>
        </p:spPr>
      </p:pic>
      <p:pic>
        <p:nvPicPr>
          <p:cNvPr id="20490" name="Picture 10" descr="http://scipol.uniss.it/sites/all/themes/bartikext/logo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14696" y="5229200"/>
            <a:ext cx="1665816" cy="1628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15938" y="871538"/>
            <a:ext cx="7448550" cy="511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90nm INFLECTION POINT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75656" y="6021288"/>
            <a:ext cx="6840760" cy="230425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2400" b="1" dirty="0" smtClean="0"/>
              <a:t>Leakage goes up dramatically, </a:t>
            </a:r>
          </a:p>
          <a:p>
            <a:pPr marL="0" indent="0" algn="ctr">
              <a:buNone/>
            </a:pPr>
            <a:r>
              <a:rPr lang="en-US" sz="2400" b="1" dirty="0" smtClean="0"/>
              <a:t>moving </a:t>
            </a:r>
            <a:r>
              <a:rPr lang="en-US" sz="2400" b="1" dirty="0"/>
              <a:t>from 130 nm to </a:t>
            </a:r>
            <a:r>
              <a:rPr lang="en-US" sz="2400" b="1" dirty="0" smtClean="0"/>
              <a:t>90 nm technology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“DARK SILICON”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0" y="630932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H. </a:t>
            </a:r>
            <a:r>
              <a:rPr lang="it-IT" sz="1600" dirty="0" err="1" smtClean="0"/>
              <a:t>Esmaeilzadeh</a:t>
            </a:r>
            <a:r>
              <a:rPr lang="it-IT" sz="1600" dirty="0" smtClean="0"/>
              <a:t>, E. </a:t>
            </a:r>
            <a:r>
              <a:rPr lang="it-IT" sz="1600" dirty="0" err="1" smtClean="0"/>
              <a:t>Blem</a:t>
            </a:r>
            <a:r>
              <a:rPr lang="it-IT" sz="1600" dirty="0" smtClean="0"/>
              <a:t>, R. St. </a:t>
            </a:r>
            <a:r>
              <a:rPr lang="it-IT" sz="1600" dirty="0" err="1" smtClean="0"/>
              <a:t>Amant</a:t>
            </a:r>
            <a:r>
              <a:rPr lang="it-IT" sz="1600" dirty="0" smtClean="0"/>
              <a:t>, K. </a:t>
            </a:r>
            <a:r>
              <a:rPr lang="it-IT" sz="1600" dirty="0" err="1" smtClean="0"/>
              <a:t>Sankaralingam</a:t>
            </a:r>
            <a:r>
              <a:rPr lang="it-IT" sz="1600" dirty="0" smtClean="0"/>
              <a:t>, D. </a:t>
            </a:r>
            <a:r>
              <a:rPr lang="it-IT" sz="1600" dirty="0" err="1" smtClean="0"/>
              <a:t>Burger</a:t>
            </a:r>
            <a:r>
              <a:rPr lang="it-IT" sz="1600" dirty="0" smtClean="0"/>
              <a:t>, “Dark </a:t>
            </a:r>
            <a:r>
              <a:rPr lang="it-IT" sz="1600" dirty="0" err="1" smtClean="0"/>
              <a:t>silicon</a:t>
            </a:r>
            <a:r>
              <a:rPr lang="it-IT" sz="1600" dirty="0" smtClean="0"/>
              <a:t> and the end </a:t>
            </a:r>
            <a:r>
              <a:rPr lang="it-IT" sz="1600" dirty="0" err="1" smtClean="0"/>
              <a:t>of</a:t>
            </a:r>
            <a:r>
              <a:rPr lang="it-IT" sz="1600" dirty="0" smtClean="0"/>
              <a:t> </a:t>
            </a:r>
            <a:r>
              <a:rPr lang="it-IT" sz="1600" dirty="0" err="1" smtClean="0"/>
              <a:t>multicore</a:t>
            </a:r>
            <a:r>
              <a:rPr lang="it-IT" sz="1600" dirty="0" smtClean="0"/>
              <a:t> </a:t>
            </a:r>
            <a:r>
              <a:rPr lang="it-IT" sz="1600" dirty="0" err="1" smtClean="0"/>
              <a:t>scaling</a:t>
            </a:r>
            <a:r>
              <a:rPr lang="it-IT" sz="1600" dirty="0" smtClean="0"/>
              <a:t>”, IEEE Micro, May/</a:t>
            </a:r>
            <a:r>
              <a:rPr lang="it-IT" sz="1600" dirty="0" err="1" smtClean="0"/>
              <a:t>June</a:t>
            </a:r>
            <a:r>
              <a:rPr lang="it-IT" sz="1600" dirty="0" smtClean="0"/>
              <a:t> 2012</a:t>
            </a:r>
            <a:endParaRPr lang="it-IT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73625"/>
          <a:stretch>
            <a:fillRect/>
          </a:stretch>
        </p:blipFill>
        <p:spPr bwMode="auto">
          <a:xfrm>
            <a:off x="0" y="866769"/>
            <a:ext cx="2411760" cy="551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“DARK SILICON”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0" y="630932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H. </a:t>
            </a:r>
            <a:r>
              <a:rPr lang="it-IT" sz="1600" dirty="0" err="1" smtClean="0"/>
              <a:t>Esmaeilzadeh</a:t>
            </a:r>
            <a:r>
              <a:rPr lang="it-IT" sz="1600" dirty="0" smtClean="0"/>
              <a:t>, E. </a:t>
            </a:r>
            <a:r>
              <a:rPr lang="it-IT" sz="1600" dirty="0" err="1" smtClean="0"/>
              <a:t>Blem</a:t>
            </a:r>
            <a:r>
              <a:rPr lang="it-IT" sz="1600" dirty="0" smtClean="0"/>
              <a:t>, R. St. </a:t>
            </a:r>
            <a:r>
              <a:rPr lang="it-IT" sz="1600" dirty="0" err="1" smtClean="0"/>
              <a:t>Amant</a:t>
            </a:r>
            <a:r>
              <a:rPr lang="it-IT" sz="1600" dirty="0" smtClean="0"/>
              <a:t>, K. </a:t>
            </a:r>
            <a:r>
              <a:rPr lang="it-IT" sz="1600" dirty="0" err="1" smtClean="0"/>
              <a:t>Sankaralingam</a:t>
            </a:r>
            <a:r>
              <a:rPr lang="it-IT" sz="1600" dirty="0" smtClean="0"/>
              <a:t>, D. </a:t>
            </a:r>
            <a:r>
              <a:rPr lang="it-IT" sz="1600" dirty="0" err="1" smtClean="0"/>
              <a:t>Burger</a:t>
            </a:r>
            <a:r>
              <a:rPr lang="it-IT" sz="1600" dirty="0" smtClean="0"/>
              <a:t>, “Dark </a:t>
            </a:r>
            <a:r>
              <a:rPr lang="it-IT" sz="1600" dirty="0" err="1" smtClean="0"/>
              <a:t>silicon</a:t>
            </a:r>
            <a:r>
              <a:rPr lang="it-IT" sz="1600" dirty="0" smtClean="0"/>
              <a:t> and the end </a:t>
            </a:r>
            <a:r>
              <a:rPr lang="it-IT" sz="1600" dirty="0" err="1" smtClean="0"/>
              <a:t>of</a:t>
            </a:r>
            <a:r>
              <a:rPr lang="it-IT" sz="1600" dirty="0" smtClean="0"/>
              <a:t> </a:t>
            </a:r>
            <a:r>
              <a:rPr lang="it-IT" sz="1600" dirty="0" err="1" smtClean="0"/>
              <a:t>multicore</a:t>
            </a:r>
            <a:r>
              <a:rPr lang="it-IT" sz="1600" dirty="0" smtClean="0"/>
              <a:t> </a:t>
            </a:r>
            <a:r>
              <a:rPr lang="it-IT" sz="1600" dirty="0" err="1" smtClean="0"/>
              <a:t>scaling</a:t>
            </a:r>
            <a:r>
              <a:rPr lang="it-IT" sz="1600" dirty="0" smtClean="0"/>
              <a:t>”, IEEE Micro, May/</a:t>
            </a:r>
            <a:r>
              <a:rPr lang="it-IT" sz="1600" dirty="0" err="1" smtClean="0"/>
              <a:t>June</a:t>
            </a:r>
            <a:r>
              <a:rPr lang="it-IT" sz="1600" dirty="0" smtClean="0"/>
              <a:t> 2012</a:t>
            </a:r>
            <a:endParaRPr lang="it-IT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55512"/>
          <a:stretch>
            <a:fillRect/>
          </a:stretch>
        </p:blipFill>
        <p:spPr bwMode="auto">
          <a:xfrm>
            <a:off x="0" y="866769"/>
            <a:ext cx="4067944" cy="551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“DARK SILICON”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0" y="630932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H. </a:t>
            </a:r>
            <a:r>
              <a:rPr lang="it-IT" sz="1600" dirty="0" err="1" smtClean="0"/>
              <a:t>Esmaeilzadeh</a:t>
            </a:r>
            <a:r>
              <a:rPr lang="it-IT" sz="1600" dirty="0" smtClean="0"/>
              <a:t>, E. </a:t>
            </a:r>
            <a:r>
              <a:rPr lang="it-IT" sz="1600" dirty="0" err="1" smtClean="0"/>
              <a:t>Blem</a:t>
            </a:r>
            <a:r>
              <a:rPr lang="it-IT" sz="1600" dirty="0" smtClean="0"/>
              <a:t>, R. St. </a:t>
            </a:r>
            <a:r>
              <a:rPr lang="it-IT" sz="1600" dirty="0" err="1" smtClean="0"/>
              <a:t>Amant</a:t>
            </a:r>
            <a:r>
              <a:rPr lang="it-IT" sz="1600" dirty="0" smtClean="0"/>
              <a:t>, K. </a:t>
            </a:r>
            <a:r>
              <a:rPr lang="it-IT" sz="1600" dirty="0" err="1" smtClean="0"/>
              <a:t>Sankaralingam</a:t>
            </a:r>
            <a:r>
              <a:rPr lang="it-IT" sz="1600" dirty="0" smtClean="0"/>
              <a:t>, D. </a:t>
            </a:r>
            <a:r>
              <a:rPr lang="it-IT" sz="1600" dirty="0" err="1" smtClean="0"/>
              <a:t>Burger</a:t>
            </a:r>
            <a:r>
              <a:rPr lang="it-IT" sz="1600" dirty="0" smtClean="0"/>
              <a:t>, “Dark </a:t>
            </a:r>
            <a:r>
              <a:rPr lang="it-IT" sz="1600" dirty="0" err="1" smtClean="0"/>
              <a:t>silicon</a:t>
            </a:r>
            <a:r>
              <a:rPr lang="it-IT" sz="1600" dirty="0" smtClean="0"/>
              <a:t> and the end </a:t>
            </a:r>
            <a:r>
              <a:rPr lang="it-IT" sz="1600" dirty="0" err="1" smtClean="0"/>
              <a:t>of</a:t>
            </a:r>
            <a:r>
              <a:rPr lang="it-IT" sz="1600" dirty="0" smtClean="0"/>
              <a:t> </a:t>
            </a:r>
            <a:r>
              <a:rPr lang="it-IT" sz="1600" dirty="0" err="1" smtClean="0"/>
              <a:t>multicore</a:t>
            </a:r>
            <a:r>
              <a:rPr lang="it-IT" sz="1600" dirty="0" smtClean="0"/>
              <a:t> </a:t>
            </a:r>
            <a:r>
              <a:rPr lang="it-IT" sz="1600" dirty="0" err="1" smtClean="0"/>
              <a:t>scaling</a:t>
            </a:r>
            <a:r>
              <a:rPr lang="it-IT" sz="1600" dirty="0" smtClean="0"/>
              <a:t>”, IEEE Micro, May/</a:t>
            </a:r>
            <a:r>
              <a:rPr lang="it-IT" sz="1600" dirty="0" err="1" smtClean="0"/>
              <a:t>June</a:t>
            </a:r>
            <a:r>
              <a:rPr lang="it-IT" sz="1600" dirty="0" smtClean="0"/>
              <a:t> 2012</a:t>
            </a:r>
            <a:endParaRPr lang="it-IT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r="22438"/>
          <a:stretch>
            <a:fillRect/>
          </a:stretch>
        </p:blipFill>
        <p:spPr bwMode="auto">
          <a:xfrm>
            <a:off x="0" y="866769"/>
            <a:ext cx="7092280" cy="551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“DARK SILICON”</a:t>
            </a:r>
            <a:endParaRPr lang="it-IT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0" y="6309320"/>
            <a:ext cx="9144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it-IT" sz="1600" dirty="0" smtClean="0"/>
              <a:t>H. </a:t>
            </a:r>
            <a:r>
              <a:rPr lang="it-IT" sz="1600" dirty="0" err="1" smtClean="0"/>
              <a:t>Esmaeilzadeh</a:t>
            </a:r>
            <a:r>
              <a:rPr lang="it-IT" sz="1600" dirty="0" smtClean="0"/>
              <a:t>, E. </a:t>
            </a:r>
            <a:r>
              <a:rPr lang="it-IT" sz="1600" dirty="0" err="1" smtClean="0"/>
              <a:t>Blem</a:t>
            </a:r>
            <a:r>
              <a:rPr lang="it-IT" sz="1600" dirty="0" smtClean="0"/>
              <a:t>, R. St. </a:t>
            </a:r>
            <a:r>
              <a:rPr lang="it-IT" sz="1600" dirty="0" err="1" smtClean="0"/>
              <a:t>Amant</a:t>
            </a:r>
            <a:r>
              <a:rPr lang="it-IT" sz="1600" dirty="0" smtClean="0"/>
              <a:t>, K. </a:t>
            </a:r>
            <a:r>
              <a:rPr lang="it-IT" sz="1600" dirty="0" err="1" smtClean="0"/>
              <a:t>Sankaralingam</a:t>
            </a:r>
            <a:r>
              <a:rPr lang="it-IT" sz="1600" dirty="0" smtClean="0"/>
              <a:t>, D. </a:t>
            </a:r>
            <a:r>
              <a:rPr lang="it-IT" sz="1600" dirty="0" err="1" smtClean="0"/>
              <a:t>Burger</a:t>
            </a:r>
            <a:r>
              <a:rPr lang="it-IT" sz="1600" dirty="0" smtClean="0"/>
              <a:t>, “Dark </a:t>
            </a:r>
            <a:r>
              <a:rPr lang="it-IT" sz="1600" dirty="0" err="1" smtClean="0"/>
              <a:t>silicon</a:t>
            </a:r>
            <a:r>
              <a:rPr lang="it-IT" sz="1600" dirty="0" smtClean="0"/>
              <a:t> and the end </a:t>
            </a:r>
            <a:r>
              <a:rPr lang="it-IT" sz="1600" dirty="0" err="1" smtClean="0"/>
              <a:t>of</a:t>
            </a:r>
            <a:r>
              <a:rPr lang="it-IT" sz="1600" dirty="0" smtClean="0"/>
              <a:t> </a:t>
            </a:r>
            <a:r>
              <a:rPr lang="it-IT" sz="1600" dirty="0" err="1" smtClean="0"/>
              <a:t>multicore</a:t>
            </a:r>
            <a:r>
              <a:rPr lang="it-IT" sz="1600" dirty="0" smtClean="0"/>
              <a:t> </a:t>
            </a:r>
            <a:r>
              <a:rPr lang="it-IT" sz="1600" dirty="0" err="1" smtClean="0"/>
              <a:t>scaling</a:t>
            </a:r>
            <a:r>
              <a:rPr lang="it-IT" sz="1600" dirty="0" smtClean="0"/>
              <a:t>”, IEEE Micro, May/</a:t>
            </a:r>
            <a:r>
              <a:rPr lang="it-IT" sz="1600" dirty="0" err="1" smtClean="0"/>
              <a:t>June</a:t>
            </a:r>
            <a:r>
              <a:rPr lang="it-IT" sz="1600" dirty="0" smtClean="0"/>
              <a:t> 2012</a:t>
            </a:r>
            <a:endParaRPr lang="it-IT" sz="1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66769"/>
            <a:ext cx="9143999" cy="5514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ttangolo 7"/>
          <p:cNvSpPr/>
          <p:nvPr/>
        </p:nvSpPr>
        <p:spPr>
          <a:xfrm>
            <a:off x="108000" y="1512000"/>
            <a:ext cx="6624240" cy="923330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b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DARK SILICON:</a:t>
            </a:r>
          </a:p>
          <a:p>
            <a:pPr algn="ctr"/>
            <a:r>
              <a:rPr lang="en-US" b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gap between projected speed-up and  the expected one with each technology generation. </a:t>
            </a:r>
            <a:endParaRPr lang="en-US" b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WHAT TO DO?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1331640" y="1628800"/>
            <a:ext cx="6399213" cy="4230688"/>
            <a:chOff x="941" y="1023"/>
            <a:chExt cx="4031" cy="2665"/>
          </a:xfrm>
        </p:grpSpPr>
        <p:sp>
          <p:nvSpPr>
            <p:cNvPr id="5" name="AutoShape 5"/>
            <p:cNvSpPr>
              <a:spLocks noChangeAspect="1" noChangeArrowheads="1" noTextEdit="1"/>
            </p:cNvSpPr>
            <p:nvPr/>
          </p:nvSpPr>
          <p:spPr bwMode="auto">
            <a:xfrm>
              <a:off x="941" y="1023"/>
              <a:ext cx="4031" cy="2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552" y="1254"/>
              <a:ext cx="3263" cy="19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552" y="2827"/>
              <a:ext cx="3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552" y="2433"/>
              <a:ext cx="3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1552" y="2040"/>
              <a:ext cx="3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1552" y="1647"/>
              <a:ext cx="3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1552" y="1254"/>
              <a:ext cx="3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552" y="1254"/>
              <a:ext cx="3263" cy="1966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1735" y="1647"/>
              <a:ext cx="529" cy="1573"/>
            </a:xfrm>
            <a:prstGeom prst="rect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2522" y="2827"/>
              <a:ext cx="529" cy="393"/>
            </a:xfrm>
            <a:prstGeom prst="rect">
              <a:avLst/>
            </a:prstGeom>
            <a:solidFill>
              <a:srgbClr val="3333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3316" y="3026"/>
              <a:ext cx="522" cy="194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103" y="3064"/>
              <a:ext cx="529" cy="156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1552" y="1254"/>
              <a:ext cx="0" cy="1966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1502" y="3220"/>
              <a:ext cx="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1502" y="2827"/>
              <a:ext cx="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1502" y="2433"/>
              <a:ext cx="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502" y="2040"/>
              <a:ext cx="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502" y="1647"/>
              <a:ext cx="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1502" y="1254"/>
              <a:ext cx="50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1552" y="3220"/>
              <a:ext cx="3263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 flipV="1">
              <a:off x="1552" y="3220"/>
              <a:ext cx="0" cy="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 flipV="1">
              <a:off x="4815" y="3220"/>
              <a:ext cx="0" cy="5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1231" y="3132"/>
              <a:ext cx="22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0%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28" name="Rectangle 28"/>
            <p:cNvSpPr>
              <a:spLocks noChangeArrowheads="1"/>
            </p:cNvSpPr>
            <p:nvPr/>
          </p:nvSpPr>
          <p:spPr bwMode="auto">
            <a:xfrm>
              <a:off x="1149" y="2739"/>
              <a:ext cx="30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20%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29" name="Rectangle 29"/>
            <p:cNvSpPr>
              <a:spLocks noChangeArrowheads="1"/>
            </p:cNvSpPr>
            <p:nvPr/>
          </p:nvSpPr>
          <p:spPr bwMode="auto">
            <a:xfrm>
              <a:off x="1149" y="2346"/>
              <a:ext cx="30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40%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0" name="Rectangle 30"/>
            <p:cNvSpPr>
              <a:spLocks noChangeArrowheads="1"/>
            </p:cNvSpPr>
            <p:nvPr/>
          </p:nvSpPr>
          <p:spPr bwMode="auto">
            <a:xfrm>
              <a:off x="1149" y="1953"/>
              <a:ext cx="30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60%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1" name="Rectangle 31"/>
            <p:cNvSpPr>
              <a:spLocks noChangeArrowheads="1"/>
            </p:cNvSpPr>
            <p:nvPr/>
          </p:nvSpPr>
          <p:spPr bwMode="auto">
            <a:xfrm>
              <a:off x="1149" y="1560"/>
              <a:ext cx="305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80%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2" name="Rectangle 32"/>
            <p:cNvSpPr>
              <a:spLocks noChangeArrowheads="1"/>
            </p:cNvSpPr>
            <p:nvPr/>
          </p:nvSpPr>
          <p:spPr bwMode="auto">
            <a:xfrm>
              <a:off x="1067" y="1167"/>
              <a:ext cx="39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100%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3" name="Rectangle 33"/>
            <p:cNvSpPr>
              <a:spLocks noChangeArrowheads="1"/>
            </p:cNvSpPr>
            <p:nvPr/>
          </p:nvSpPr>
          <p:spPr bwMode="auto">
            <a:xfrm>
              <a:off x="2131" y="3363"/>
              <a:ext cx="2104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Power Optimization Potential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4" name="Rectangle 34"/>
            <p:cNvSpPr>
              <a:spLocks noChangeArrowheads="1"/>
            </p:cNvSpPr>
            <p:nvPr/>
          </p:nvSpPr>
          <p:spPr bwMode="auto">
            <a:xfrm>
              <a:off x="3435" y="1391"/>
              <a:ext cx="1146" cy="874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5" name="Rectangle 35"/>
            <p:cNvSpPr>
              <a:spLocks noChangeArrowheads="1"/>
            </p:cNvSpPr>
            <p:nvPr/>
          </p:nvSpPr>
          <p:spPr bwMode="auto">
            <a:xfrm>
              <a:off x="3486" y="1466"/>
              <a:ext cx="94" cy="94"/>
            </a:xfrm>
            <a:prstGeom prst="rect">
              <a:avLst/>
            </a:prstGeom>
            <a:solidFill>
              <a:srgbClr val="00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6" name="Rectangle 36"/>
            <p:cNvSpPr>
              <a:spLocks noChangeArrowheads="1"/>
            </p:cNvSpPr>
            <p:nvPr/>
          </p:nvSpPr>
          <p:spPr bwMode="auto">
            <a:xfrm>
              <a:off x="3624" y="1429"/>
              <a:ext cx="94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Architectural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7" name="Rectangle 37"/>
            <p:cNvSpPr>
              <a:spLocks noChangeArrowheads="1"/>
            </p:cNvSpPr>
            <p:nvPr/>
          </p:nvSpPr>
          <p:spPr bwMode="auto">
            <a:xfrm>
              <a:off x="3486" y="1685"/>
              <a:ext cx="94" cy="93"/>
            </a:xfrm>
            <a:prstGeom prst="rect">
              <a:avLst/>
            </a:prstGeom>
            <a:solidFill>
              <a:srgbClr val="3333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38" name="Rectangle 38"/>
            <p:cNvSpPr>
              <a:spLocks noChangeArrowheads="1"/>
            </p:cNvSpPr>
            <p:nvPr/>
          </p:nvSpPr>
          <p:spPr bwMode="auto">
            <a:xfrm>
              <a:off x="3624" y="1647"/>
              <a:ext cx="72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Synthesis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39" name="Rectangle 39"/>
            <p:cNvSpPr>
              <a:spLocks noChangeArrowheads="1"/>
            </p:cNvSpPr>
            <p:nvPr/>
          </p:nvSpPr>
          <p:spPr bwMode="auto">
            <a:xfrm>
              <a:off x="3486" y="1903"/>
              <a:ext cx="94" cy="94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0" name="Rectangle 40"/>
            <p:cNvSpPr>
              <a:spLocks noChangeArrowheads="1"/>
            </p:cNvSpPr>
            <p:nvPr/>
          </p:nvSpPr>
          <p:spPr bwMode="auto">
            <a:xfrm>
              <a:off x="3624" y="1866"/>
              <a:ext cx="339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Gate</a:t>
              </a:r>
              <a:endParaRPr lang="en-US" sz="2800">
                <a:solidFill>
                  <a:schemeClr val="bg1"/>
                </a:solidFill>
              </a:endParaRPr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3486" y="2121"/>
              <a:ext cx="94" cy="94"/>
            </a:xfrm>
            <a:prstGeom prst="rect">
              <a:avLst/>
            </a:prstGeom>
            <a:solidFill>
              <a:srgbClr val="B2B2B2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/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3624" y="2084"/>
              <a:ext cx="500" cy="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/>
              <a:r>
                <a:rPr lang="en-US" sz="1900" b="1">
                  <a:solidFill>
                    <a:srgbClr val="000000"/>
                  </a:solidFill>
                </a:rPr>
                <a:t>Layout</a:t>
              </a:r>
              <a:endParaRPr lang="en-US" sz="2800">
                <a:solidFill>
                  <a:schemeClr val="bg1"/>
                </a:solidFill>
              </a:endParaRPr>
            </a:p>
          </p:txBody>
        </p:sp>
      </p:grpSp>
      <p:pic>
        <p:nvPicPr>
          <p:cNvPr id="2050" name="Picture 2" descr="Accellera Systems Initiativ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5787540"/>
            <a:ext cx="1526282" cy="857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TEXTBOOK TECHNIQUES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4005064"/>
            <a:ext cx="8928992" cy="2996952"/>
          </a:xfrm>
        </p:spPr>
        <p:txBody>
          <a:bodyPr>
            <a:normAutofit lnSpcReduction="10000"/>
          </a:bodyPr>
          <a:lstStyle/>
          <a:p>
            <a:pPr>
              <a:lnSpc>
                <a:spcPct val="83000"/>
              </a:lnSpc>
            </a:pPr>
            <a:r>
              <a:rPr lang="en-US" sz="2600" b="1" dirty="0" smtClean="0">
                <a:solidFill>
                  <a:srgbClr val="C00000"/>
                </a:solidFill>
              </a:rPr>
              <a:t>Design related techniques</a:t>
            </a:r>
            <a:r>
              <a:rPr lang="en-US" sz="2600" dirty="0" smtClean="0"/>
              <a:t>: Multi </a:t>
            </a:r>
            <a:r>
              <a:rPr lang="en-US" sz="2600" dirty="0" err="1" smtClean="0"/>
              <a:t>Vt</a:t>
            </a:r>
            <a:r>
              <a:rPr lang="en-US" sz="2600" dirty="0" smtClean="0"/>
              <a:t>, Clock gating, Power gating, Multi </a:t>
            </a:r>
            <a:r>
              <a:rPr lang="en-US" sz="2600" dirty="0" err="1" smtClean="0"/>
              <a:t>Vdd</a:t>
            </a:r>
            <a:r>
              <a:rPr lang="en-US" sz="2600" dirty="0" smtClean="0"/>
              <a:t>, DVFS.</a:t>
            </a:r>
          </a:p>
          <a:p>
            <a:pPr>
              <a:lnSpc>
                <a:spcPct val="83000"/>
              </a:lnSpc>
            </a:pPr>
            <a:r>
              <a:rPr lang="en-US" sz="2600" b="1" dirty="0" smtClean="0">
                <a:solidFill>
                  <a:srgbClr val="C00000"/>
                </a:solidFill>
              </a:rPr>
              <a:t>Architecture related techniques</a:t>
            </a:r>
            <a:r>
              <a:rPr lang="en-US" sz="2600" dirty="0" smtClean="0"/>
              <a:t>: power-constrained DSE, hw customization and IP specific techniques, parallelism, mapping.</a:t>
            </a:r>
          </a:p>
          <a:p>
            <a:pPr eaLnBrk="0" fontAlgn="base" hangingPunct="0"/>
            <a:r>
              <a:rPr lang="en-US" sz="2600" b="1" dirty="0" smtClean="0">
                <a:solidFill>
                  <a:srgbClr val="C00000"/>
                </a:solidFill>
              </a:rPr>
              <a:t>Process related techniques</a:t>
            </a:r>
            <a:r>
              <a:rPr lang="en-US" sz="2600" dirty="0" smtClean="0"/>
              <a:t>: Multi </a:t>
            </a:r>
            <a:r>
              <a:rPr lang="en-US" sz="2600" dirty="0" err="1" smtClean="0"/>
              <a:t>Vt</a:t>
            </a:r>
            <a:r>
              <a:rPr lang="en-US" sz="2600" dirty="0" smtClean="0"/>
              <a:t>, PD SOI, FD SOI, </a:t>
            </a:r>
            <a:r>
              <a:rPr lang="en-US" sz="2600" dirty="0" err="1" smtClean="0"/>
              <a:t>FinFet</a:t>
            </a:r>
            <a:r>
              <a:rPr lang="en-US" sz="2600" dirty="0" smtClean="0"/>
              <a:t>, Body Bias, Multi oxide devices, Minimize capacitance by custom design.</a:t>
            </a:r>
          </a:p>
          <a:p>
            <a:pPr>
              <a:lnSpc>
                <a:spcPct val="83000"/>
              </a:lnSpc>
            </a:pPr>
            <a:endParaRPr lang="en-US" dirty="0" smtClean="0"/>
          </a:p>
          <a:p>
            <a:pPr>
              <a:lnSpc>
                <a:spcPct val="83000"/>
              </a:lnSpc>
            </a:pPr>
            <a:endParaRPr lang="en-US" dirty="0" smtClean="0"/>
          </a:p>
        </p:txBody>
      </p:sp>
      <p:cxnSp>
        <p:nvCxnSpPr>
          <p:cNvPr id="5" name="Connettore 1 4"/>
          <p:cNvCxnSpPr/>
          <p:nvPr/>
        </p:nvCxnSpPr>
        <p:spPr>
          <a:xfrm>
            <a:off x="4572000" y="980728"/>
            <a:ext cx="0" cy="252028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737158" y="908720"/>
            <a:ext cx="3186770" cy="33855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/>
            <a:r>
              <a:rPr lang="en-US" sz="3200" b="1" dirty="0" smtClean="0">
                <a:solidFill>
                  <a:srgbClr val="C00000"/>
                </a:solidFill>
              </a:rPr>
              <a:t>Dynamic Power</a:t>
            </a:r>
            <a:endParaRPr lang="en-US" sz="3200" dirty="0" smtClean="0">
              <a:solidFill>
                <a:srgbClr val="C00000"/>
              </a:solidFill>
            </a:endParaRPr>
          </a:p>
          <a:p>
            <a:pPr algn="ctr" eaLnBrk="0" fontAlgn="base" hangingPunct="0"/>
            <a:r>
              <a:rPr lang="en-US" sz="2600" dirty="0" smtClean="0"/>
              <a:t>Clock gating</a:t>
            </a:r>
          </a:p>
          <a:p>
            <a:pPr algn="ctr" eaLnBrk="0" fontAlgn="base" hangingPunct="0"/>
            <a:r>
              <a:rPr lang="en-US" sz="2600" dirty="0" smtClean="0"/>
              <a:t>Variable frequency</a:t>
            </a:r>
          </a:p>
          <a:p>
            <a:pPr algn="ctr" eaLnBrk="0" fontAlgn="base" hangingPunct="0"/>
            <a:r>
              <a:rPr lang="en-US" sz="2600" dirty="0" smtClean="0"/>
              <a:t>Voltage islands</a:t>
            </a:r>
          </a:p>
          <a:p>
            <a:pPr algn="ctr" eaLnBrk="0" fontAlgn="base" hangingPunct="0"/>
            <a:r>
              <a:rPr lang="en-US" sz="2600" dirty="0" smtClean="0"/>
              <a:t>Variable power supply</a:t>
            </a:r>
          </a:p>
          <a:p>
            <a:pPr algn="ctr" eaLnBrk="0" fontAlgn="base" hangingPunct="0"/>
            <a:r>
              <a:rPr lang="en-US" sz="2600" dirty="0" smtClean="0"/>
              <a:t>Multi power supply</a:t>
            </a:r>
          </a:p>
          <a:p>
            <a:pPr marL="0" lvl="1" algn="ctr"/>
            <a:r>
              <a:rPr lang="en-US" sz="2600" dirty="0" smtClean="0"/>
              <a:t>DVFS</a:t>
            </a:r>
          </a:p>
          <a:p>
            <a:pPr algn="ctr"/>
            <a:endParaRPr lang="it-IT" sz="26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5356454" y="908720"/>
            <a:ext cx="2971070" cy="37856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0" fontAlgn="base" hangingPunct="0"/>
            <a:r>
              <a:rPr lang="en-US" sz="3200" b="1" dirty="0" smtClean="0">
                <a:solidFill>
                  <a:srgbClr val="C00000"/>
                </a:solidFill>
              </a:rPr>
              <a:t>Leakage Power</a:t>
            </a:r>
            <a:endParaRPr lang="en-US" sz="3200" dirty="0" smtClean="0">
              <a:solidFill>
                <a:srgbClr val="C00000"/>
              </a:solidFill>
            </a:endParaRPr>
          </a:p>
          <a:p>
            <a:pPr algn="ctr" eaLnBrk="0" fontAlgn="base" hangingPunct="0"/>
            <a:r>
              <a:rPr lang="en-US" sz="2600" dirty="0" smtClean="0"/>
              <a:t>Multi-threshold dev.</a:t>
            </a:r>
          </a:p>
          <a:p>
            <a:pPr algn="ctr" eaLnBrk="0" fontAlgn="base" hangingPunct="0"/>
            <a:r>
              <a:rPr lang="en-US" sz="2600" dirty="0" smtClean="0"/>
              <a:t>Power gating</a:t>
            </a:r>
          </a:p>
          <a:p>
            <a:pPr algn="ctr" eaLnBrk="0" fontAlgn="base" hangingPunct="0"/>
            <a:r>
              <a:rPr lang="en-US" sz="2600" dirty="0" smtClean="0"/>
              <a:t>Back (substrate) bias</a:t>
            </a:r>
          </a:p>
          <a:p>
            <a:pPr marL="0" lvl="1" algn="ctr"/>
            <a:r>
              <a:rPr lang="en-US" sz="2600" dirty="0" smtClean="0"/>
              <a:t>Multi-oxide devices</a:t>
            </a:r>
          </a:p>
          <a:p>
            <a:pPr marL="0" lvl="1" algn="ctr"/>
            <a:r>
              <a:rPr lang="en-US" sz="2600" dirty="0" smtClean="0"/>
              <a:t>SOI CMOS</a:t>
            </a:r>
          </a:p>
          <a:p>
            <a:pPr algn="ctr" eaLnBrk="0" fontAlgn="base" hangingPunct="0"/>
            <a:endParaRPr lang="en-US" sz="2600" dirty="0" smtClean="0"/>
          </a:p>
          <a:p>
            <a:pPr algn="ctr" eaLnBrk="0" fontAlgn="base" hangingPunct="0"/>
            <a:endParaRPr lang="en-US" sz="2600" dirty="0" smtClean="0"/>
          </a:p>
          <a:p>
            <a:pPr algn="ctr"/>
            <a:endParaRPr lang="it-IT" sz="2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" dur="20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" dur="2000" fill="hold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" dur="2000" fill="hold"/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6" dur="2000" fill="hold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8" dur="2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20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4" dur="2000" fill="hold"/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uiExpand="1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OUTLINE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49280"/>
          </a:xfrm>
        </p:spPr>
        <p:txBody>
          <a:bodyPr>
            <a:noAutofit/>
          </a:bodyPr>
          <a:lstStyle/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Motivation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The Dark Silicon Problem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Approaches</a:t>
            </a:r>
          </a:p>
          <a:p>
            <a:r>
              <a:rPr lang="en-US" sz="2700" dirty="0" smtClean="0"/>
              <a:t>Low-level methodologies for power management</a:t>
            </a:r>
          </a:p>
          <a:p>
            <a:pPr lvl="1"/>
            <a:r>
              <a:rPr lang="en-US" sz="2500" dirty="0" smtClean="0"/>
              <a:t>Clock related</a:t>
            </a:r>
          </a:p>
          <a:p>
            <a:pPr lvl="1"/>
            <a:r>
              <a:rPr lang="en-US" sz="2500" dirty="0" smtClean="0"/>
              <a:t>Power related</a:t>
            </a:r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Architectural methodologies by examples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Mapping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IP specific techniques: ASIPs and </a:t>
            </a:r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IP management</a:t>
            </a:r>
            <a:endParaRPr lang="en-US" sz="2500" dirty="0" smtClean="0">
              <a:solidFill>
                <a:schemeClr val="bg1">
                  <a:lumMod val="65000"/>
                </a:schemeClr>
              </a:solidFill>
            </a:endParaRP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DSE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Dataflow-based approaches</a:t>
            </a:r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Final Remarks</a:t>
            </a:r>
          </a:p>
          <a:p>
            <a:pPr lvl="1"/>
            <a:endParaRPr lang="en-US" sz="2700" dirty="0" smtClean="0"/>
          </a:p>
          <a:p>
            <a:pPr lvl="1"/>
            <a:endParaRPr lang="en-US" sz="2700" dirty="0" smtClean="0"/>
          </a:p>
          <a:p>
            <a:pPr lvl="1"/>
            <a:endParaRPr 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REDUCE CLOCK RELATED POWER</a:t>
            </a:r>
            <a:endParaRPr lang="it-IT" dirty="0"/>
          </a:p>
        </p:txBody>
      </p:sp>
      <p:sp>
        <p:nvSpPr>
          <p:cNvPr id="12" name="Rettangolo 11"/>
          <p:cNvSpPr/>
          <p:nvPr/>
        </p:nvSpPr>
        <p:spPr>
          <a:xfrm>
            <a:off x="251520" y="980728"/>
            <a:ext cx="8640960" cy="89255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 frequency whenever you can.</a:t>
            </a:r>
          </a:p>
          <a:p>
            <a:pPr algn="ctr"/>
            <a:r>
              <a:rPr lang="en-US" sz="26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Stop the clock when the component is not active.</a:t>
            </a:r>
            <a:endParaRPr lang="en-US" sz="26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Immagine 12" descr="cgC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2060848"/>
            <a:ext cx="4032448" cy="3569552"/>
          </a:xfrm>
          <a:prstGeom prst="rect">
            <a:avLst/>
          </a:prstGeom>
        </p:spPr>
      </p:pic>
      <p:pic>
        <p:nvPicPr>
          <p:cNvPr id="14" name="Immagine 13" descr="fgC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03648" y="2042331"/>
            <a:ext cx="1944216" cy="1962733"/>
          </a:xfrm>
          <a:prstGeom prst="rect">
            <a:avLst/>
          </a:prstGeom>
        </p:spPr>
      </p:pic>
      <p:sp>
        <p:nvSpPr>
          <p:cNvPr id="15" name="CasellaDiTesto 14"/>
          <p:cNvSpPr txBox="1"/>
          <p:nvPr/>
        </p:nvSpPr>
        <p:spPr>
          <a:xfrm>
            <a:off x="179512" y="2060848"/>
            <a:ext cx="18274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smtClean="0"/>
              <a:t>Fine-Grained</a:t>
            </a:r>
            <a:endParaRPr lang="en-GB" sz="2400" b="1"/>
          </a:p>
        </p:txBody>
      </p:sp>
      <p:sp>
        <p:nvSpPr>
          <p:cNvPr id="16" name="CasellaDiTesto 15"/>
          <p:cNvSpPr txBox="1"/>
          <p:nvPr/>
        </p:nvSpPr>
        <p:spPr>
          <a:xfrm>
            <a:off x="6804248" y="2060848"/>
            <a:ext cx="21554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smtClean="0"/>
              <a:t>Coarse-Grained</a:t>
            </a:r>
            <a:endParaRPr lang="en-GB" sz="2400" b="1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5268341"/>
            <a:ext cx="8928992" cy="1689051"/>
          </a:xfrm>
        </p:spPr>
        <p:txBody>
          <a:bodyPr>
            <a:noAutofit/>
          </a:bodyPr>
          <a:lstStyle/>
          <a:p>
            <a:r>
              <a:rPr lang="en-US" sz="2700" dirty="0" smtClean="0"/>
              <a:t>Power consumed by flip-flops. </a:t>
            </a:r>
          </a:p>
          <a:p>
            <a:r>
              <a:rPr lang="en-US" sz="2700" dirty="0" smtClean="0"/>
              <a:t>Power consumed by combinatorial logic driven by registers.</a:t>
            </a:r>
          </a:p>
          <a:p>
            <a:r>
              <a:rPr lang="en-US" sz="2700" dirty="0" smtClean="0"/>
              <a:t>Power consumed by the clock buffer tree.</a:t>
            </a:r>
          </a:p>
        </p:txBody>
      </p:sp>
      <p:sp>
        <p:nvSpPr>
          <p:cNvPr id="20" name="Stella a 7 punte 19"/>
          <p:cNvSpPr/>
          <p:nvPr/>
        </p:nvSpPr>
        <p:spPr>
          <a:xfrm>
            <a:off x="1403648" y="4293096"/>
            <a:ext cx="2880320" cy="2160240"/>
          </a:xfrm>
          <a:prstGeom prst="star7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it-IT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50% </a:t>
            </a:r>
            <a:r>
              <a:rPr lang="it-IT" sz="2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dynamic</a:t>
            </a:r>
            <a:r>
              <a:rPr lang="it-IT" sz="2600" b="1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</a:t>
            </a:r>
            <a:r>
              <a:rPr lang="it-IT" sz="2600" b="1" dirty="0" err="1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power</a:t>
            </a:r>
            <a:endParaRPr lang="it-IT" sz="26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ttangolo 12"/>
          <p:cNvSpPr/>
          <p:nvPr/>
        </p:nvSpPr>
        <p:spPr>
          <a:xfrm>
            <a:off x="827584" y="2852936"/>
            <a:ext cx="720080" cy="720080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V4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3851920" y="2852936"/>
            <a:ext cx="720080" cy="720080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V4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REDUCE VOLTAGE RELATED POWER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5184576"/>
            <a:ext cx="8928992" cy="1628800"/>
          </a:xfrm>
        </p:spPr>
        <p:txBody>
          <a:bodyPr>
            <a:normAutofit/>
          </a:bodyPr>
          <a:lstStyle/>
          <a:p>
            <a:r>
              <a:rPr lang="en-US" sz="2700" dirty="0" smtClean="0"/>
              <a:t>Power-aware partitioning (either logical or physical).</a:t>
            </a:r>
          </a:p>
          <a:p>
            <a:r>
              <a:rPr lang="en-US" sz="2700" dirty="0" smtClean="0"/>
              <a:t>Switching-off power island brings local leakage to zero.</a:t>
            </a:r>
          </a:p>
          <a:p>
            <a:r>
              <a:rPr lang="en-US" sz="2700" dirty="0" smtClean="0"/>
              <a:t>Modes of operation -&gt; power down all the idle chip regions.</a:t>
            </a:r>
          </a:p>
          <a:p>
            <a:endParaRPr lang="en-US" sz="2700" dirty="0"/>
          </a:p>
        </p:txBody>
      </p:sp>
      <p:sp>
        <p:nvSpPr>
          <p:cNvPr id="4" name="Rettangolo 3"/>
          <p:cNvSpPr/>
          <p:nvPr/>
        </p:nvSpPr>
        <p:spPr>
          <a:xfrm>
            <a:off x="251520" y="980728"/>
            <a:ext cx="8640960" cy="89255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Reduce the voltage level of a power island whenever you can.</a:t>
            </a:r>
          </a:p>
          <a:p>
            <a:pPr algn="ctr"/>
            <a:r>
              <a:rPr lang="en-US" sz="2600" b="1" dirty="0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Switch it off when it is not active.</a:t>
            </a:r>
            <a:endParaRPr lang="en-US" sz="2600" b="1" dirty="0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07504" y="2132856"/>
            <a:ext cx="1440160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1547664" y="2132856"/>
            <a:ext cx="720080" cy="144016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V3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 rot="5400000">
            <a:off x="1907704" y="2492896"/>
            <a:ext cx="1440160" cy="720080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V2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267744" y="3573016"/>
            <a:ext cx="720080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07504" y="2852936"/>
            <a:ext cx="720080" cy="72008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V3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827584" y="3573016"/>
            <a:ext cx="1440160" cy="720080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V2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107504" y="3573016"/>
            <a:ext cx="720080" cy="720080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V4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3131840" y="2132856"/>
            <a:ext cx="1440160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7" name="Rettangolo 16"/>
          <p:cNvSpPr/>
          <p:nvPr/>
        </p:nvSpPr>
        <p:spPr>
          <a:xfrm>
            <a:off x="4572000" y="2132856"/>
            <a:ext cx="720080" cy="1440160"/>
          </a:xfrm>
          <a:prstGeom prst="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 smtClean="0">
                <a:solidFill>
                  <a:schemeClr val="tx1"/>
                </a:solidFill>
              </a:rPr>
              <a:t>OFF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18" name="Rettangolo 17"/>
          <p:cNvSpPr/>
          <p:nvPr/>
        </p:nvSpPr>
        <p:spPr>
          <a:xfrm rot="5400000">
            <a:off x="4932040" y="2492896"/>
            <a:ext cx="1440160" cy="720080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V2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5292080" y="3573016"/>
            <a:ext cx="720080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0" name="Rettangolo 19"/>
          <p:cNvSpPr/>
          <p:nvPr/>
        </p:nvSpPr>
        <p:spPr>
          <a:xfrm>
            <a:off x="3131840" y="2852936"/>
            <a:ext cx="72008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 smtClean="0">
                <a:solidFill>
                  <a:schemeClr val="tx1"/>
                </a:solidFill>
              </a:rPr>
              <a:t>OFF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3851920" y="3573016"/>
            <a:ext cx="1440160" cy="720080"/>
          </a:xfrm>
          <a:prstGeom prst="rect">
            <a:avLst/>
          </a:prstGeom>
          <a:solidFill>
            <a:schemeClr val="accent3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V2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22" name="Rettangolo 21"/>
          <p:cNvSpPr/>
          <p:nvPr/>
        </p:nvSpPr>
        <p:spPr>
          <a:xfrm>
            <a:off x="3131840" y="3573016"/>
            <a:ext cx="720080" cy="720080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V4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35" name="Rettangolo 34"/>
          <p:cNvSpPr/>
          <p:nvPr/>
        </p:nvSpPr>
        <p:spPr>
          <a:xfrm>
            <a:off x="6876256" y="2852936"/>
            <a:ext cx="720080" cy="720080"/>
          </a:xfrm>
          <a:prstGeom prst="rect">
            <a:avLst/>
          </a:prstGeom>
          <a:solidFill>
            <a:schemeClr val="accent2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V4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36" name="Rettangolo 35"/>
          <p:cNvSpPr/>
          <p:nvPr/>
        </p:nvSpPr>
        <p:spPr>
          <a:xfrm>
            <a:off x="6156176" y="2132856"/>
            <a:ext cx="1440160" cy="72008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V1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37" name="Rettangolo 36"/>
          <p:cNvSpPr/>
          <p:nvPr/>
        </p:nvSpPr>
        <p:spPr>
          <a:xfrm>
            <a:off x="7596336" y="2132856"/>
            <a:ext cx="720080" cy="1440160"/>
          </a:xfrm>
          <a:prstGeom prst="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 smtClean="0">
                <a:solidFill>
                  <a:schemeClr val="tx1"/>
                </a:solidFill>
              </a:rPr>
              <a:t>OFF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38" name="Rettangolo 37"/>
          <p:cNvSpPr/>
          <p:nvPr/>
        </p:nvSpPr>
        <p:spPr>
          <a:xfrm rot="5400000">
            <a:off x="7956376" y="2492896"/>
            <a:ext cx="144016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it-IT" sz="2600" b="1" dirty="0" smtClean="0">
                <a:solidFill>
                  <a:schemeClr val="tx1"/>
                </a:solidFill>
              </a:rPr>
              <a:t>OFF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39" name="Rettangolo 38"/>
          <p:cNvSpPr/>
          <p:nvPr/>
        </p:nvSpPr>
        <p:spPr>
          <a:xfrm>
            <a:off x="8316416" y="3573016"/>
            <a:ext cx="72008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 smtClean="0">
                <a:solidFill>
                  <a:schemeClr val="tx1"/>
                </a:solidFill>
              </a:rPr>
              <a:t>OFF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40" name="Rettangolo 39"/>
          <p:cNvSpPr/>
          <p:nvPr/>
        </p:nvSpPr>
        <p:spPr>
          <a:xfrm>
            <a:off x="6156176" y="2852936"/>
            <a:ext cx="720080" cy="720080"/>
          </a:xfrm>
          <a:prstGeom prst="rect">
            <a:avLst/>
          </a:prstGeom>
          <a:solidFill>
            <a:srgbClr val="FFFF00"/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chemeClr val="tx1"/>
                </a:solidFill>
              </a:rPr>
              <a:t>V3</a:t>
            </a:r>
            <a:endParaRPr lang="it-IT" sz="2800" b="1" dirty="0">
              <a:solidFill>
                <a:schemeClr val="tx1"/>
              </a:solidFill>
            </a:endParaRPr>
          </a:p>
        </p:txBody>
      </p:sp>
      <p:sp>
        <p:nvSpPr>
          <p:cNvPr id="41" name="Rettangolo 40"/>
          <p:cNvSpPr/>
          <p:nvPr/>
        </p:nvSpPr>
        <p:spPr>
          <a:xfrm>
            <a:off x="6876256" y="3573016"/>
            <a:ext cx="144016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 smtClean="0">
                <a:solidFill>
                  <a:schemeClr val="tx1"/>
                </a:solidFill>
              </a:rPr>
              <a:t>OFF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42" name="Rettangolo 41"/>
          <p:cNvSpPr/>
          <p:nvPr/>
        </p:nvSpPr>
        <p:spPr>
          <a:xfrm>
            <a:off x="6156176" y="3573016"/>
            <a:ext cx="720080" cy="720080"/>
          </a:xfrm>
          <a:prstGeom prst="rect">
            <a:avLst/>
          </a:prstGeom>
          <a:solidFill>
            <a:schemeClr val="bg1">
              <a:lumMod val="50000"/>
            </a:schemeClr>
          </a:solidFill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600" b="1" dirty="0" smtClean="0">
                <a:solidFill>
                  <a:schemeClr val="tx1"/>
                </a:solidFill>
              </a:rPr>
              <a:t>OFF</a:t>
            </a:r>
            <a:endParaRPr lang="it-IT" sz="2600" b="1" dirty="0">
              <a:solidFill>
                <a:schemeClr val="tx1"/>
              </a:solidFill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178969" y="4315743"/>
            <a:ext cx="265624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SVS </a:t>
            </a:r>
          </a:p>
          <a:p>
            <a:pPr algn="ctr"/>
            <a:r>
              <a:rPr lang="en-US" sz="2200" b="1" dirty="0" smtClean="0">
                <a:solidFill>
                  <a:srgbClr val="C00000"/>
                </a:solidFill>
              </a:rPr>
              <a:t>Static Voltage Scaling</a:t>
            </a:r>
            <a:endParaRPr lang="en-US" sz="22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OUTLINE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49280"/>
          </a:xfrm>
        </p:spPr>
        <p:txBody>
          <a:bodyPr>
            <a:noAutofit/>
          </a:bodyPr>
          <a:lstStyle/>
          <a:p>
            <a:r>
              <a:rPr lang="en-US" sz="2700" dirty="0" smtClean="0"/>
              <a:t>Introduction</a:t>
            </a:r>
          </a:p>
          <a:p>
            <a:pPr lvl="1"/>
            <a:r>
              <a:rPr lang="en-US" sz="2500" dirty="0" smtClean="0"/>
              <a:t>Motivation</a:t>
            </a:r>
          </a:p>
          <a:p>
            <a:pPr lvl="1"/>
            <a:r>
              <a:rPr lang="en-US" sz="2500" dirty="0" smtClean="0"/>
              <a:t>The Dark Silicon Problem</a:t>
            </a:r>
          </a:p>
          <a:p>
            <a:pPr lvl="1"/>
            <a:r>
              <a:rPr lang="en-US" sz="2500" dirty="0" smtClean="0"/>
              <a:t>Approaches</a:t>
            </a:r>
          </a:p>
          <a:p>
            <a:r>
              <a:rPr lang="en-US" sz="2700" dirty="0" smtClean="0"/>
              <a:t>Low-level methodologies for power management</a:t>
            </a:r>
          </a:p>
          <a:p>
            <a:pPr lvl="1"/>
            <a:r>
              <a:rPr lang="en-US" sz="2500" dirty="0" smtClean="0"/>
              <a:t>Clock related</a:t>
            </a:r>
          </a:p>
          <a:p>
            <a:pPr lvl="1"/>
            <a:r>
              <a:rPr lang="en-US" sz="2500" dirty="0" smtClean="0"/>
              <a:t>Power related</a:t>
            </a:r>
          </a:p>
          <a:p>
            <a:r>
              <a:rPr lang="en-US" sz="2700" dirty="0" smtClean="0"/>
              <a:t>Architectural methodologies by examples</a:t>
            </a:r>
          </a:p>
          <a:p>
            <a:pPr lvl="1"/>
            <a:r>
              <a:rPr lang="en-US" sz="2500" dirty="0" smtClean="0"/>
              <a:t>Mapping</a:t>
            </a:r>
          </a:p>
          <a:p>
            <a:pPr lvl="1"/>
            <a:r>
              <a:rPr lang="en-US" sz="2500" dirty="0" smtClean="0"/>
              <a:t>IP specific techniques: ASIPs and IP management</a:t>
            </a:r>
          </a:p>
          <a:p>
            <a:pPr lvl="1"/>
            <a:r>
              <a:rPr lang="en-US" sz="2500" dirty="0" smtClean="0"/>
              <a:t>DSE</a:t>
            </a:r>
          </a:p>
          <a:p>
            <a:pPr lvl="1"/>
            <a:r>
              <a:rPr lang="en-US" sz="2500" dirty="0" smtClean="0"/>
              <a:t>Dataflow-based approaches</a:t>
            </a:r>
          </a:p>
          <a:p>
            <a:r>
              <a:rPr lang="en-US" sz="2700" dirty="0" smtClean="0"/>
              <a:t>Final Remarks</a:t>
            </a:r>
          </a:p>
          <a:p>
            <a:pPr lvl="1"/>
            <a:endParaRPr lang="en-US" sz="2700" dirty="0" smtClean="0"/>
          </a:p>
          <a:p>
            <a:pPr lvl="1"/>
            <a:endParaRPr lang="en-US" sz="2700" dirty="0" smtClean="0"/>
          </a:p>
          <a:p>
            <a:pPr lvl="1"/>
            <a:endParaRPr 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POWER GATING TECHNIQUE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1329011"/>
          </a:xfrm>
        </p:spPr>
        <p:txBody>
          <a:bodyPr>
            <a:normAutofit fontScale="85000" lnSpcReduction="10000"/>
          </a:bodyPr>
          <a:lstStyle/>
          <a:p>
            <a:r>
              <a:rPr lang="en-US" dirty="0" smtClean="0"/>
              <a:t>Sleep transistor</a:t>
            </a:r>
          </a:p>
          <a:p>
            <a:pPr lvl="1"/>
            <a:r>
              <a:rPr lang="en-US" dirty="0" smtClean="0"/>
              <a:t>software managed: a driver schedules power down operations.</a:t>
            </a:r>
          </a:p>
          <a:p>
            <a:pPr lvl="1"/>
            <a:r>
              <a:rPr lang="en-US" dirty="0" smtClean="0"/>
              <a:t>hardware managed: dedicated power management controllers.</a:t>
            </a:r>
            <a:endParaRPr lang="it-IT" dirty="0"/>
          </a:p>
        </p:txBody>
      </p:sp>
      <p:pic>
        <p:nvPicPr>
          <p:cNvPr id="40962" name="Picture 2" descr="https://lh6.googleusercontent.com/oR-LDbQBn3JTsmhfS-f907g6qQvaiIhMBbKBoBJb6oDzgri-wzybIBkrypHZ0SYUMWO95dAFSs1NwIzHiU8A_1cb1Du40MgKOXT2V0k6OP2sHt-UqtlfFne-Pl0qPUPsg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8788" y="2060848"/>
            <a:ext cx="2705100" cy="2095501"/>
          </a:xfrm>
          <a:prstGeom prst="rect">
            <a:avLst/>
          </a:prstGeom>
          <a:noFill/>
        </p:spPr>
      </p:pic>
      <p:pic>
        <p:nvPicPr>
          <p:cNvPr id="40964" name="Picture 4" descr="https://lh4.googleusercontent.com/KkRfXVx-3ZQTt2W6SbzzFIz5OXoYpODcEX7eUQe4Zg2y391HcYNLjADB9XqY-EfrpIIS16GsGczGmKvXTYUcBYlL9Oktb4ANPNB3hZxDoeDH4q22P5ghfgczWl-LtqZo7A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8064" y="2060848"/>
            <a:ext cx="2762250" cy="2124075"/>
          </a:xfrm>
          <a:prstGeom prst="rect">
            <a:avLst/>
          </a:prstGeom>
          <a:noFill/>
        </p:spPr>
      </p:pic>
      <p:sp>
        <p:nvSpPr>
          <p:cNvPr id="6" name="Ovale 5"/>
          <p:cNvSpPr/>
          <p:nvPr/>
        </p:nvSpPr>
        <p:spPr>
          <a:xfrm>
            <a:off x="1979712" y="2276872"/>
            <a:ext cx="504056" cy="79208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Ovale 6"/>
          <p:cNvSpPr/>
          <p:nvPr/>
        </p:nvSpPr>
        <p:spPr>
          <a:xfrm>
            <a:off x="6372200" y="3068960"/>
            <a:ext cx="504056" cy="792088"/>
          </a:xfrm>
          <a:prstGeom prst="ellipse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9" name="Connettore 1 8"/>
          <p:cNvCxnSpPr/>
          <p:nvPr/>
        </p:nvCxnSpPr>
        <p:spPr>
          <a:xfrm flipV="1">
            <a:off x="2411760" y="2852936"/>
            <a:ext cx="1296144" cy="216024"/>
          </a:xfrm>
          <a:prstGeom prst="line">
            <a:avLst/>
          </a:prstGeom>
          <a:ln w="254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3419872" y="2348880"/>
            <a:ext cx="2088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C00000"/>
                </a:solidFill>
              </a:rPr>
              <a:t>SLEEP </a:t>
            </a:r>
          </a:p>
          <a:p>
            <a:pPr algn="ctr"/>
            <a:r>
              <a:rPr lang="it-IT" b="1" dirty="0" smtClean="0">
                <a:solidFill>
                  <a:srgbClr val="C00000"/>
                </a:solidFill>
              </a:rPr>
              <a:t>TRANSISTOR</a:t>
            </a:r>
            <a:endParaRPr lang="it-IT" b="1" dirty="0">
              <a:solidFill>
                <a:srgbClr val="C00000"/>
              </a:solidFill>
            </a:endParaRPr>
          </a:p>
        </p:txBody>
      </p:sp>
      <p:cxnSp>
        <p:nvCxnSpPr>
          <p:cNvPr id="14" name="Connettore 1 13"/>
          <p:cNvCxnSpPr>
            <a:endCxn id="7" idx="1"/>
          </p:cNvCxnSpPr>
          <p:nvPr/>
        </p:nvCxnSpPr>
        <p:spPr>
          <a:xfrm>
            <a:off x="5076056" y="2636912"/>
            <a:ext cx="1369961" cy="548047"/>
          </a:xfrm>
          <a:prstGeom prst="line">
            <a:avLst/>
          </a:prstGeom>
          <a:ln w="25400">
            <a:solidFill>
              <a:srgbClr val="C0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68" name="Picture 8" descr="https://lh4.googleusercontent.com/tgIplRJsw3GCHftkOtMFe2XbkFynPq5azMSuG47uoHdglRRlJfTl59NAWTJBDL0npYxSTTioJC5sNItJAM-FXHRgSV0gnCJ_v03HJvGSvQ9tw2SZtL5UzXJkNkcle139JQ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15816" y="4221088"/>
            <a:ext cx="6336704" cy="2698290"/>
          </a:xfrm>
          <a:prstGeom prst="rect">
            <a:avLst/>
          </a:prstGeom>
          <a:noFill/>
        </p:spPr>
      </p:pic>
      <p:grpSp>
        <p:nvGrpSpPr>
          <p:cNvPr id="19" name="Gruppo 18"/>
          <p:cNvGrpSpPr/>
          <p:nvPr/>
        </p:nvGrpSpPr>
        <p:grpSpPr>
          <a:xfrm>
            <a:off x="35496" y="5013176"/>
            <a:ext cx="2801659" cy="2016224"/>
            <a:chOff x="2268419" y="1556792"/>
            <a:chExt cx="3671733" cy="2952328"/>
          </a:xfrm>
        </p:grpSpPr>
        <p:pic>
          <p:nvPicPr>
            <p:cNvPr id="20" name="Picture 8" descr="https://lh4.googleusercontent.com/tgIplRJsw3GCHftkOtMFe2XbkFynPq5azMSuG47uoHdglRRlJfTl59NAWTJBDL0npYxSTTioJC5sNItJAM-FXHRgSV0gnCJ_v03HJvGSvQ9tw2SZtL5UzXJkNkcle139J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5385" r="81581" b="49999"/>
            <a:stretch>
              <a:fillRect/>
            </a:stretch>
          </p:blipFill>
          <p:spPr bwMode="auto">
            <a:xfrm>
              <a:off x="2304256" y="1772816"/>
              <a:ext cx="1619672" cy="1296144"/>
            </a:xfrm>
            <a:prstGeom prst="rect">
              <a:avLst/>
            </a:prstGeom>
            <a:noFill/>
          </p:spPr>
        </p:pic>
        <p:pic>
          <p:nvPicPr>
            <p:cNvPr id="21" name="Picture 8" descr="https://lh4.googleusercontent.com/tgIplRJsw3GCHftkOtMFe2XbkFynPq5azMSuG47uoHdglRRlJfTl59NAWTJBDL0npYxSTTioJC5sNItJAM-FXHRgSV0gnCJ_v03HJvGSvQ9tw2SZtL5UzXJkNkcle139J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8661" t="61538" r="54762"/>
            <a:stretch>
              <a:fillRect/>
            </a:stretch>
          </p:blipFill>
          <p:spPr bwMode="auto">
            <a:xfrm>
              <a:off x="2610256" y="3068960"/>
              <a:ext cx="1457688" cy="1440160"/>
            </a:xfrm>
            <a:prstGeom prst="rect">
              <a:avLst/>
            </a:prstGeom>
            <a:noFill/>
          </p:spPr>
        </p:pic>
        <p:pic>
          <p:nvPicPr>
            <p:cNvPr id="22" name="Picture 8" descr="https://lh4.googleusercontent.com/tgIplRJsw3GCHftkOtMFe2XbkFynPq5azMSuG47uoHdglRRlJfTl59NAWTJBDL0npYxSTTioJC5sNItJAM-FXHRgSV0gnCJ_v03HJvGSvQ9tw2SZtL5UzXJkNkcle139J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1243" t="17308" r="27119" b="48077"/>
            <a:stretch>
              <a:fillRect/>
            </a:stretch>
          </p:blipFill>
          <p:spPr bwMode="auto">
            <a:xfrm>
              <a:off x="3851920" y="1844824"/>
              <a:ext cx="144016" cy="1296144"/>
            </a:xfrm>
            <a:prstGeom prst="rect">
              <a:avLst/>
            </a:prstGeom>
            <a:noFill/>
          </p:spPr>
        </p:pic>
        <p:pic>
          <p:nvPicPr>
            <p:cNvPr id="23" name="Picture 8" descr="https://lh4.googleusercontent.com/tgIplRJsw3GCHftkOtMFe2XbkFynPq5azMSuG47uoHdglRRlJfTl59NAWTJBDL0npYxSTTioJC5sNItJAM-FXHRgSV0gnCJ_v03HJvGSvQ9tw2SZtL5UzXJkNkcle139J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5559" t="7692" r="77071" b="84615"/>
            <a:stretch>
              <a:fillRect/>
            </a:stretch>
          </p:blipFill>
          <p:spPr bwMode="auto">
            <a:xfrm>
              <a:off x="3347864" y="1556792"/>
              <a:ext cx="648072" cy="288032"/>
            </a:xfrm>
            <a:prstGeom prst="rect">
              <a:avLst/>
            </a:prstGeom>
            <a:noFill/>
          </p:spPr>
        </p:pic>
        <p:pic>
          <p:nvPicPr>
            <p:cNvPr id="24" name="Picture 8" descr="https://lh4.googleusercontent.com/tgIplRJsw3GCHftkOtMFe2XbkFynPq5azMSuG47uoHdglRRlJfTl59NAWTJBDL0npYxSTTioJC5sNItJAM-FXHRgSV0gnCJ_v03HJvGSvQ9tw2SZtL5UzXJkNkcle139J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68786" r="14836" b="88462"/>
            <a:stretch>
              <a:fillRect/>
            </a:stretch>
          </p:blipFill>
          <p:spPr bwMode="auto">
            <a:xfrm>
              <a:off x="3923928" y="1916832"/>
              <a:ext cx="1440160" cy="432048"/>
            </a:xfrm>
            <a:prstGeom prst="rect">
              <a:avLst/>
            </a:prstGeom>
            <a:noFill/>
          </p:spPr>
        </p:pic>
        <p:pic>
          <p:nvPicPr>
            <p:cNvPr id="25" name="Picture 8" descr="https://lh4.googleusercontent.com/tgIplRJsw3GCHftkOtMFe2XbkFynPq5azMSuG47uoHdglRRlJfTl59NAWTJBDL0npYxSTTioJC5sNItJAM-FXHRgSV0gnCJ_v03HJvGSvQ9tw2SZtL5UzXJkNkcle139J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1495" t="77430" r="25577"/>
            <a:stretch>
              <a:fillRect/>
            </a:stretch>
          </p:blipFill>
          <p:spPr bwMode="auto">
            <a:xfrm>
              <a:off x="3923928" y="3087960"/>
              <a:ext cx="2016224" cy="845096"/>
            </a:xfrm>
            <a:prstGeom prst="rect">
              <a:avLst/>
            </a:prstGeom>
            <a:noFill/>
          </p:spPr>
        </p:pic>
        <p:pic>
          <p:nvPicPr>
            <p:cNvPr id="26" name="Picture 8" descr="https://lh4.googleusercontent.com/tgIplRJsw3GCHftkOtMFe2XbkFynPq5azMSuG47uoHdglRRlJfTl59NAWTJBDL0npYxSTTioJC5sNItJAM-FXHRgSV0gnCJ_v03HJvGSvQ9tw2SZtL5UzXJkNkcle139JQ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8834" t="71154" r="71339" b="19231"/>
            <a:stretch>
              <a:fillRect/>
            </a:stretch>
          </p:blipFill>
          <p:spPr bwMode="auto">
            <a:xfrm rot="16200000">
              <a:off x="1946812" y="3443511"/>
              <a:ext cx="965455" cy="322241"/>
            </a:xfrm>
            <a:prstGeom prst="rect">
              <a:avLst/>
            </a:prstGeom>
            <a:noFill/>
          </p:spPr>
        </p:pic>
      </p:grpSp>
      <p:sp>
        <p:nvSpPr>
          <p:cNvPr id="27" name="CasellaDiTesto 26"/>
          <p:cNvSpPr txBox="1"/>
          <p:nvPr/>
        </p:nvSpPr>
        <p:spPr>
          <a:xfrm>
            <a:off x="323528" y="4294257"/>
            <a:ext cx="16900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b="1" smtClean="0"/>
              <a:t>Fine-Grained</a:t>
            </a:r>
            <a:endParaRPr lang="en-GB" sz="2200" b="1"/>
          </a:p>
        </p:txBody>
      </p:sp>
      <p:sp>
        <p:nvSpPr>
          <p:cNvPr id="28" name="CasellaDiTesto 27"/>
          <p:cNvSpPr txBox="1"/>
          <p:nvPr/>
        </p:nvSpPr>
        <p:spPr>
          <a:xfrm>
            <a:off x="4644008" y="4293096"/>
            <a:ext cx="1991186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200" b="1" smtClean="0"/>
              <a:t>Coarse-Grained</a:t>
            </a:r>
            <a:endParaRPr lang="en-GB" sz="2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POWER GATING TECHNIQUE</a:t>
            </a:r>
            <a:endParaRPr lang="it-IT" dirty="0"/>
          </a:p>
        </p:txBody>
      </p:sp>
      <p:grpSp>
        <p:nvGrpSpPr>
          <p:cNvPr id="53" name="Gruppo 52"/>
          <p:cNvGrpSpPr/>
          <p:nvPr/>
        </p:nvGrpSpPr>
        <p:grpSpPr>
          <a:xfrm>
            <a:off x="4499992" y="3923764"/>
            <a:ext cx="4536504" cy="1449452"/>
            <a:chOff x="395536" y="1052736"/>
            <a:chExt cx="5112568" cy="1449452"/>
          </a:xfrm>
        </p:grpSpPr>
        <p:sp>
          <p:nvSpPr>
            <p:cNvPr id="16" name="Rettangolo 15"/>
            <p:cNvSpPr/>
            <p:nvPr/>
          </p:nvSpPr>
          <p:spPr>
            <a:xfrm>
              <a:off x="2506221" y="1228110"/>
              <a:ext cx="864096" cy="7200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6" name="Rettangolo 5"/>
            <p:cNvSpPr/>
            <p:nvPr/>
          </p:nvSpPr>
          <p:spPr>
            <a:xfrm>
              <a:off x="395536" y="1052736"/>
              <a:ext cx="1872208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POWER-DOWN </a:t>
              </a:r>
            </a:p>
            <a:p>
              <a:pPr algn="ctr"/>
              <a:r>
                <a:rPr lang="it-IT" dirty="0" smtClean="0"/>
                <a:t>BLOCK</a:t>
              </a:r>
              <a:endParaRPr lang="it-IT" dirty="0"/>
            </a:p>
          </p:txBody>
        </p:sp>
        <p:cxnSp>
          <p:nvCxnSpPr>
            <p:cNvPr id="10" name="Connettore 1 9"/>
            <p:cNvCxnSpPr/>
            <p:nvPr/>
          </p:nvCxnSpPr>
          <p:spPr>
            <a:xfrm flipH="1">
              <a:off x="2267744" y="1412776"/>
              <a:ext cx="50405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CasellaDiTesto 12"/>
            <p:cNvSpPr txBox="1"/>
            <p:nvPr/>
          </p:nvSpPr>
          <p:spPr>
            <a:xfrm>
              <a:off x="2051720" y="2132856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err="1" smtClean="0"/>
                <a:t>P_UP</a:t>
              </a:r>
              <a:endParaRPr lang="it-IT" b="1" dirty="0"/>
            </a:p>
          </p:txBody>
        </p:sp>
        <p:cxnSp>
          <p:nvCxnSpPr>
            <p:cNvPr id="30" name="Connettore 1 29"/>
            <p:cNvCxnSpPr/>
            <p:nvPr/>
          </p:nvCxnSpPr>
          <p:spPr>
            <a:xfrm flipH="1">
              <a:off x="3203848" y="1556792"/>
              <a:ext cx="50405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Rettangolo 6"/>
            <p:cNvSpPr/>
            <p:nvPr/>
          </p:nvSpPr>
          <p:spPr>
            <a:xfrm>
              <a:off x="3635896" y="1052736"/>
              <a:ext cx="1872208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ALWAYS-ON </a:t>
              </a:r>
            </a:p>
            <a:p>
              <a:pPr algn="ctr"/>
              <a:r>
                <a:rPr lang="it-IT" dirty="0" smtClean="0"/>
                <a:t>BLOCK</a:t>
              </a:r>
              <a:endParaRPr lang="it-IT" dirty="0"/>
            </a:p>
          </p:txBody>
        </p:sp>
        <p:cxnSp>
          <p:nvCxnSpPr>
            <p:cNvPr id="33" name="Connettore 1 32"/>
            <p:cNvCxnSpPr/>
            <p:nvPr/>
          </p:nvCxnSpPr>
          <p:spPr>
            <a:xfrm flipH="1">
              <a:off x="2411760" y="1700808"/>
              <a:ext cx="28803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ttore 1 34"/>
            <p:cNvCxnSpPr/>
            <p:nvPr/>
          </p:nvCxnSpPr>
          <p:spPr>
            <a:xfrm rot="5400000" flipH="1">
              <a:off x="2159732" y="1952836"/>
              <a:ext cx="50405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Corda 7"/>
            <p:cNvSpPr/>
            <p:nvPr/>
          </p:nvSpPr>
          <p:spPr>
            <a:xfrm rot="10800000">
              <a:off x="2434213" y="1300118"/>
              <a:ext cx="792088" cy="576064"/>
            </a:xfrm>
            <a:prstGeom prst="chord">
              <a:avLst>
                <a:gd name="adj1" fmla="val 3158491"/>
                <a:gd name="adj2" fmla="val 184015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grpSp>
        <p:nvGrpSpPr>
          <p:cNvPr id="52" name="Gruppo 51"/>
          <p:cNvGrpSpPr/>
          <p:nvPr/>
        </p:nvGrpSpPr>
        <p:grpSpPr>
          <a:xfrm>
            <a:off x="107504" y="3356992"/>
            <a:ext cx="3960440" cy="3384376"/>
            <a:chOff x="5292080" y="1700808"/>
            <a:chExt cx="3960440" cy="3384376"/>
          </a:xfrm>
        </p:grpSpPr>
        <p:sp>
          <p:nvSpPr>
            <p:cNvPr id="38" name="Rettangolo 37"/>
            <p:cNvSpPr/>
            <p:nvPr/>
          </p:nvSpPr>
          <p:spPr>
            <a:xfrm>
              <a:off x="5796136" y="1700808"/>
              <a:ext cx="2952328" cy="288032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36" name="Rettangolo 35"/>
            <p:cNvSpPr/>
            <p:nvPr/>
          </p:nvSpPr>
          <p:spPr>
            <a:xfrm>
              <a:off x="6300192" y="1844824"/>
              <a:ext cx="1872208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MAIN</a:t>
              </a:r>
            </a:p>
            <a:p>
              <a:pPr algn="ctr"/>
              <a:r>
                <a:rPr lang="it-IT" dirty="0" smtClean="0"/>
                <a:t>REGISTER</a:t>
              </a:r>
              <a:endParaRPr lang="it-IT" dirty="0"/>
            </a:p>
          </p:txBody>
        </p:sp>
        <p:sp>
          <p:nvSpPr>
            <p:cNvPr id="37" name="Rettangolo 36"/>
            <p:cNvSpPr/>
            <p:nvPr/>
          </p:nvSpPr>
          <p:spPr>
            <a:xfrm>
              <a:off x="6300192" y="3140968"/>
              <a:ext cx="1872208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SHADOW</a:t>
              </a:r>
            </a:p>
            <a:p>
              <a:pPr algn="ctr"/>
              <a:r>
                <a:rPr lang="it-IT" dirty="0" smtClean="0"/>
                <a:t>REGISTER</a:t>
              </a:r>
              <a:endParaRPr lang="it-IT" dirty="0"/>
            </a:p>
          </p:txBody>
        </p:sp>
        <p:sp>
          <p:nvSpPr>
            <p:cNvPr id="39" name="Freccia circolare in su 38"/>
            <p:cNvSpPr/>
            <p:nvPr/>
          </p:nvSpPr>
          <p:spPr>
            <a:xfrm rot="16200000">
              <a:off x="7722350" y="2798930"/>
              <a:ext cx="1368152" cy="468052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40" name="Freccia circolare in su 39"/>
            <p:cNvSpPr/>
            <p:nvPr/>
          </p:nvSpPr>
          <p:spPr>
            <a:xfrm rot="16200000" flipH="1" flipV="1">
              <a:off x="5418094" y="2798930"/>
              <a:ext cx="1368152" cy="468052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43" name="CasellaDiTesto 42"/>
            <p:cNvSpPr txBox="1"/>
            <p:nvPr/>
          </p:nvSpPr>
          <p:spPr>
            <a:xfrm>
              <a:off x="6012160" y="4211796"/>
              <a:ext cx="6555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SAVE</a:t>
              </a:r>
              <a:endParaRPr lang="it-IT" dirty="0"/>
            </a:p>
          </p:txBody>
        </p:sp>
        <p:sp>
          <p:nvSpPr>
            <p:cNvPr id="44" name="CasellaDiTesto 43"/>
            <p:cNvSpPr txBox="1"/>
            <p:nvPr/>
          </p:nvSpPr>
          <p:spPr>
            <a:xfrm>
              <a:off x="7668344" y="4221088"/>
              <a:ext cx="1019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RESTORE</a:t>
              </a:r>
              <a:endParaRPr lang="it-IT" dirty="0"/>
            </a:p>
          </p:txBody>
        </p:sp>
        <p:cxnSp>
          <p:nvCxnSpPr>
            <p:cNvPr id="45" name="Connettore 1 44"/>
            <p:cNvCxnSpPr/>
            <p:nvPr/>
          </p:nvCxnSpPr>
          <p:spPr>
            <a:xfrm rot="16200000" flipH="1">
              <a:off x="6048164" y="4833156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ttore 1 45"/>
            <p:cNvCxnSpPr/>
            <p:nvPr/>
          </p:nvCxnSpPr>
          <p:spPr>
            <a:xfrm rot="16200000" flipH="1">
              <a:off x="7920372" y="4833156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riangolo isoscele 46"/>
            <p:cNvSpPr/>
            <p:nvPr/>
          </p:nvSpPr>
          <p:spPr>
            <a:xfrm rot="5400000" flipH="1">
              <a:off x="5724128" y="3861048"/>
              <a:ext cx="360040" cy="216024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48" name="Connettore 1 47"/>
            <p:cNvCxnSpPr/>
            <p:nvPr/>
          </p:nvCxnSpPr>
          <p:spPr>
            <a:xfrm flipH="1">
              <a:off x="5292080" y="4005064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ttore 1 49"/>
            <p:cNvCxnSpPr/>
            <p:nvPr/>
          </p:nvCxnSpPr>
          <p:spPr>
            <a:xfrm flipH="1">
              <a:off x="5292080" y="2348880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ttore 1 50"/>
            <p:cNvCxnSpPr/>
            <p:nvPr/>
          </p:nvCxnSpPr>
          <p:spPr>
            <a:xfrm flipH="1">
              <a:off x="8748464" y="2348880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uppo 40"/>
          <p:cNvGrpSpPr/>
          <p:nvPr/>
        </p:nvGrpSpPr>
        <p:grpSpPr>
          <a:xfrm>
            <a:off x="107504" y="980728"/>
            <a:ext cx="4536504" cy="1008112"/>
            <a:chOff x="179512" y="1196752"/>
            <a:chExt cx="5112568" cy="1008112"/>
          </a:xfrm>
        </p:grpSpPr>
        <p:grpSp>
          <p:nvGrpSpPr>
            <p:cNvPr id="28" name="Gruppo 27"/>
            <p:cNvGrpSpPr/>
            <p:nvPr/>
          </p:nvGrpSpPr>
          <p:grpSpPr>
            <a:xfrm>
              <a:off x="179512" y="1196752"/>
              <a:ext cx="5112568" cy="1008112"/>
              <a:chOff x="395536" y="1052736"/>
              <a:chExt cx="5112568" cy="1008112"/>
            </a:xfrm>
          </p:grpSpPr>
          <p:sp>
            <p:nvSpPr>
              <p:cNvPr id="31" name="Rettangolo 30"/>
              <p:cNvSpPr/>
              <p:nvPr/>
            </p:nvSpPr>
            <p:spPr>
              <a:xfrm>
                <a:off x="395536" y="1052736"/>
                <a:ext cx="1872208" cy="100811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 smtClean="0"/>
                  <a:t>POWER </a:t>
                </a:r>
              </a:p>
              <a:p>
                <a:pPr algn="ctr"/>
                <a:r>
                  <a:rPr lang="it-IT" dirty="0" smtClean="0"/>
                  <a:t>DOMAIN 1</a:t>
                </a:r>
              </a:p>
              <a:p>
                <a:pPr algn="ctr"/>
                <a:r>
                  <a:rPr lang="it-IT" dirty="0" smtClean="0"/>
                  <a:t>0.8 V</a:t>
                </a:r>
                <a:endParaRPr lang="it-IT" dirty="0"/>
              </a:p>
            </p:txBody>
          </p:sp>
          <p:cxnSp>
            <p:nvCxnSpPr>
              <p:cNvPr id="42" name="Connettore 1 41"/>
              <p:cNvCxnSpPr>
                <a:stCxn id="49" idx="1"/>
                <a:endCxn id="31" idx="3"/>
              </p:cNvCxnSpPr>
              <p:nvPr/>
            </p:nvCxnSpPr>
            <p:spPr>
              <a:xfrm flipH="1">
                <a:off x="2267744" y="1556792"/>
                <a:ext cx="1368152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Rettangolo 48"/>
              <p:cNvSpPr/>
              <p:nvPr/>
            </p:nvSpPr>
            <p:spPr>
              <a:xfrm>
                <a:off x="3635896" y="1052736"/>
                <a:ext cx="1872208" cy="100811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 smtClean="0"/>
                  <a:t>POWER </a:t>
                </a:r>
              </a:p>
              <a:p>
                <a:pPr algn="ctr"/>
                <a:r>
                  <a:rPr lang="it-IT" dirty="0" smtClean="0"/>
                  <a:t>DOMAIN 2</a:t>
                </a:r>
              </a:p>
              <a:p>
                <a:pPr algn="ctr"/>
                <a:r>
                  <a:rPr lang="it-IT" dirty="0" smtClean="0"/>
                  <a:t>1.2 V</a:t>
                </a:r>
                <a:endParaRPr lang="it-IT" dirty="0"/>
              </a:p>
            </p:txBody>
          </p:sp>
        </p:grpSp>
        <p:sp>
          <p:nvSpPr>
            <p:cNvPr id="61" name="Triangolo isoscele 60"/>
            <p:cNvSpPr/>
            <p:nvPr/>
          </p:nvSpPr>
          <p:spPr>
            <a:xfrm rot="5400000">
              <a:off x="2555776" y="1484784"/>
              <a:ext cx="432048" cy="43204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63" name="Connettore 1 62"/>
            <p:cNvCxnSpPr>
              <a:stCxn id="61" idx="5"/>
            </p:cNvCxnSpPr>
            <p:nvPr/>
          </p:nvCxnSpPr>
          <p:spPr>
            <a:xfrm>
              <a:off x="2771800" y="1808820"/>
              <a:ext cx="0" cy="252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ttore 1 64"/>
            <p:cNvCxnSpPr/>
            <p:nvPr/>
          </p:nvCxnSpPr>
          <p:spPr>
            <a:xfrm>
              <a:off x="2699792" y="2132856"/>
              <a:ext cx="14401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1 65"/>
            <p:cNvCxnSpPr/>
            <p:nvPr/>
          </p:nvCxnSpPr>
          <p:spPr>
            <a:xfrm>
              <a:off x="2627784" y="2060848"/>
              <a:ext cx="28803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4" name="Gruppo 73"/>
          <p:cNvGrpSpPr/>
          <p:nvPr/>
        </p:nvGrpSpPr>
        <p:grpSpPr>
          <a:xfrm>
            <a:off x="5940152" y="908720"/>
            <a:ext cx="1656184" cy="2304256"/>
            <a:chOff x="6444208" y="980728"/>
            <a:chExt cx="1656184" cy="2304256"/>
          </a:xfrm>
        </p:grpSpPr>
        <p:sp>
          <p:nvSpPr>
            <p:cNvPr id="60" name="Rettangolo 59"/>
            <p:cNvSpPr/>
            <p:nvPr/>
          </p:nvSpPr>
          <p:spPr>
            <a:xfrm>
              <a:off x="6444208" y="2276872"/>
              <a:ext cx="1656184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POWER-DOWN</a:t>
              </a:r>
            </a:p>
            <a:p>
              <a:pPr algn="ctr"/>
              <a:r>
                <a:rPr lang="it-IT" dirty="0" smtClean="0"/>
                <a:t>BLOCK</a:t>
              </a:r>
              <a:endParaRPr lang="it-IT" dirty="0"/>
            </a:p>
          </p:txBody>
        </p:sp>
        <p:cxnSp>
          <p:nvCxnSpPr>
            <p:cNvPr id="67" name="Connettore 1 66"/>
            <p:cNvCxnSpPr/>
            <p:nvPr/>
          </p:nvCxnSpPr>
          <p:spPr>
            <a:xfrm flipV="1">
              <a:off x="7380312" y="1350100"/>
              <a:ext cx="0" cy="360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ttore 1 68"/>
            <p:cNvCxnSpPr/>
            <p:nvPr/>
          </p:nvCxnSpPr>
          <p:spPr>
            <a:xfrm flipV="1">
              <a:off x="7380312" y="1926164"/>
              <a:ext cx="0" cy="360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ttore 1 69"/>
            <p:cNvCxnSpPr/>
            <p:nvPr/>
          </p:nvCxnSpPr>
          <p:spPr>
            <a:xfrm flipH="1" flipV="1">
              <a:off x="7236296" y="1737800"/>
              <a:ext cx="152400" cy="26037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CasellaDiTesto 71"/>
            <p:cNvSpPr txBox="1"/>
            <p:nvPr/>
          </p:nvSpPr>
          <p:spPr>
            <a:xfrm>
              <a:off x="7092280" y="980728"/>
              <a:ext cx="5573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err="1" smtClean="0"/>
                <a:t>Vdd</a:t>
              </a:r>
              <a:endParaRPr lang="it-IT" b="1" dirty="0"/>
            </a:p>
          </p:txBody>
        </p:sp>
        <p:cxnSp>
          <p:nvCxnSpPr>
            <p:cNvPr id="73" name="Connettore 1 72"/>
            <p:cNvCxnSpPr/>
            <p:nvPr/>
          </p:nvCxnSpPr>
          <p:spPr>
            <a:xfrm>
              <a:off x="7316688" y="1350060"/>
              <a:ext cx="14401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4" name="CasellaDiTesto 53"/>
          <p:cNvSpPr txBox="1"/>
          <p:nvPr/>
        </p:nvSpPr>
        <p:spPr>
          <a:xfrm>
            <a:off x="1691680" y="2123564"/>
            <a:ext cx="14357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smtClean="0">
                <a:solidFill>
                  <a:srgbClr val="C00000"/>
                </a:solidFill>
              </a:rPr>
              <a:t>Level shifters</a:t>
            </a:r>
            <a:endParaRPr lang="en-GB" b="1">
              <a:solidFill>
                <a:srgbClr val="C00000"/>
              </a:solidFill>
            </a:endParaRPr>
          </a:p>
        </p:txBody>
      </p:sp>
      <p:sp>
        <p:nvSpPr>
          <p:cNvPr id="55" name="CasellaDiTesto 54"/>
          <p:cNvSpPr txBox="1"/>
          <p:nvPr/>
        </p:nvSpPr>
        <p:spPr>
          <a:xfrm>
            <a:off x="5724128" y="3212976"/>
            <a:ext cx="225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smtClean="0">
                <a:solidFill>
                  <a:srgbClr val="C00000"/>
                </a:solidFill>
              </a:rPr>
              <a:t>Power Switch-Off Cell</a:t>
            </a:r>
            <a:endParaRPr lang="en-GB" b="1">
              <a:solidFill>
                <a:srgbClr val="C00000"/>
              </a:solidFill>
            </a:endParaRPr>
          </a:p>
        </p:txBody>
      </p:sp>
      <p:sp>
        <p:nvSpPr>
          <p:cNvPr id="56" name="CasellaDiTesto 55"/>
          <p:cNvSpPr txBox="1"/>
          <p:nvPr/>
        </p:nvSpPr>
        <p:spPr>
          <a:xfrm>
            <a:off x="5724128" y="5301208"/>
            <a:ext cx="1413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smtClean="0">
                <a:solidFill>
                  <a:srgbClr val="C00000"/>
                </a:solidFill>
              </a:rPr>
              <a:t>Isolation Cell</a:t>
            </a:r>
            <a:endParaRPr lang="en-GB" b="1">
              <a:solidFill>
                <a:srgbClr val="C00000"/>
              </a:solidFill>
            </a:endParaRPr>
          </a:p>
        </p:txBody>
      </p:sp>
      <p:sp>
        <p:nvSpPr>
          <p:cNvPr id="57" name="CasellaDiTesto 56"/>
          <p:cNvSpPr txBox="1"/>
          <p:nvPr/>
        </p:nvSpPr>
        <p:spPr>
          <a:xfrm>
            <a:off x="1114556" y="2987660"/>
            <a:ext cx="19452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smtClean="0">
                <a:solidFill>
                  <a:srgbClr val="C00000"/>
                </a:solidFill>
              </a:rPr>
              <a:t>Retention Register</a:t>
            </a:r>
            <a:endParaRPr lang="en-GB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THE COMMON POWER FORMAT: MSV</a:t>
            </a:r>
            <a:endParaRPr lang="it-IT" dirty="0"/>
          </a:p>
        </p:txBody>
      </p:sp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908720"/>
            <a:ext cx="7858075" cy="5440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/>
          <a:srcRect b="68237"/>
          <a:stretch>
            <a:fillRect/>
          </a:stretch>
        </p:blipFill>
        <p:spPr bwMode="auto">
          <a:xfrm>
            <a:off x="611560" y="908720"/>
            <a:ext cx="785807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2604045"/>
            <a:ext cx="8928992" cy="2265115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en-US" dirty="0" smtClean="0"/>
              <a:t># </a:t>
            </a:r>
            <a:r>
              <a:rPr lang="en-US" b="1" dirty="0" smtClean="0"/>
              <a:t>define the library sets</a:t>
            </a:r>
            <a:endParaRPr lang="it-IT" dirty="0" smtClean="0"/>
          </a:p>
          <a:p>
            <a:pPr>
              <a:buNone/>
            </a:pPr>
            <a:r>
              <a:rPr lang="en-US" dirty="0" err="1" smtClean="0"/>
              <a:t>define_library_set</a:t>
            </a:r>
            <a:r>
              <a:rPr lang="en-US" dirty="0" smtClean="0"/>
              <a:t> -name set1_bc -libraries {lib1_bc lib2_bc}</a:t>
            </a:r>
            <a:endParaRPr lang="it-IT" dirty="0" smtClean="0"/>
          </a:p>
          <a:p>
            <a:pPr>
              <a:buNone/>
            </a:pPr>
            <a:r>
              <a:rPr lang="en-US" dirty="0" err="1" smtClean="0"/>
              <a:t>define_library_set</a:t>
            </a:r>
            <a:r>
              <a:rPr lang="en-US" dirty="0" smtClean="0"/>
              <a:t> -name set1_wc -libraries {lib1_wc lib2_wc}</a:t>
            </a:r>
            <a:endParaRPr lang="it-IT" dirty="0" smtClean="0"/>
          </a:p>
          <a:p>
            <a:pPr>
              <a:buNone/>
            </a:pPr>
            <a:r>
              <a:rPr lang="en-US" dirty="0" err="1" smtClean="0"/>
              <a:t>define_library_set</a:t>
            </a:r>
            <a:r>
              <a:rPr lang="en-US" dirty="0" smtClean="0"/>
              <a:t> -name set2_bc -libraries lib3_bc</a:t>
            </a:r>
            <a:endParaRPr lang="it-IT" dirty="0" smtClean="0"/>
          </a:p>
          <a:p>
            <a:pPr>
              <a:buNone/>
            </a:pPr>
            <a:r>
              <a:rPr lang="en-US" dirty="0" err="1" smtClean="0"/>
              <a:t>define_library_set</a:t>
            </a:r>
            <a:r>
              <a:rPr lang="en-US" dirty="0" smtClean="0"/>
              <a:t> -name set2_wc -libraries lib3_wc</a:t>
            </a:r>
            <a:endParaRPr lang="it-IT" dirty="0" smtClean="0"/>
          </a:p>
          <a:p>
            <a:pPr>
              <a:buNone/>
            </a:pPr>
            <a:r>
              <a:rPr lang="en-US" dirty="0" err="1" smtClean="0"/>
              <a:t>define_library_set</a:t>
            </a:r>
            <a:r>
              <a:rPr lang="en-US" dirty="0" smtClean="0"/>
              <a:t> -name set3_bc -libraries lib4_bc</a:t>
            </a:r>
            <a:endParaRPr lang="it-IT" dirty="0" smtClean="0"/>
          </a:p>
          <a:p>
            <a:pPr>
              <a:buNone/>
            </a:pPr>
            <a:r>
              <a:rPr lang="en-US" dirty="0" err="1" smtClean="0"/>
              <a:t>define_library_set</a:t>
            </a:r>
            <a:r>
              <a:rPr lang="en-US" dirty="0" smtClean="0"/>
              <a:t> -name set3_wc -libraries lib4_wc</a:t>
            </a:r>
            <a:endParaRPr lang="it-IT" dirty="0" smtClean="0"/>
          </a:p>
          <a:p>
            <a:pPr>
              <a:buNone/>
            </a:pPr>
            <a:endParaRPr lang="it-IT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7308304" y="3212976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smtClean="0">
                <a:solidFill>
                  <a:srgbClr val="C00000"/>
                </a:solidFill>
              </a:rPr>
              <a:t>worst case</a:t>
            </a:r>
            <a:endParaRPr lang="en-GB" b="1">
              <a:solidFill>
                <a:srgbClr val="C00000"/>
              </a:solidFill>
            </a:endParaRPr>
          </a:p>
        </p:txBody>
      </p:sp>
      <p:cxnSp>
        <p:nvCxnSpPr>
          <p:cNvPr id="9" name="Connettore 1 8"/>
          <p:cNvCxnSpPr>
            <a:stCxn id="7" idx="1"/>
          </p:cNvCxnSpPr>
          <p:nvPr/>
        </p:nvCxnSpPr>
        <p:spPr>
          <a:xfrm flipH="1" flipV="1">
            <a:off x="6588224" y="3356992"/>
            <a:ext cx="720080" cy="40650"/>
          </a:xfrm>
          <a:prstGeom prst="line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>
            <a:stCxn id="7" idx="1"/>
          </p:cNvCxnSpPr>
          <p:nvPr/>
        </p:nvCxnSpPr>
        <p:spPr>
          <a:xfrm flipH="1">
            <a:off x="5580112" y="3397642"/>
            <a:ext cx="1728192" cy="607422"/>
          </a:xfrm>
          <a:prstGeom prst="line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1 12"/>
          <p:cNvCxnSpPr>
            <a:stCxn id="7" idx="1"/>
          </p:cNvCxnSpPr>
          <p:nvPr/>
        </p:nvCxnSpPr>
        <p:spPr>
          <a:xfrm flipH="1">
            <a:off x="5508104" y="3397642"/>
            <a:ext cx="1800200" cy="1183486"/>
          </a:xfrm>
          <a:prstGeom prst="line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7308304" y="3563724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C00000"/>
                </a:solidFill>
              </a:rPr>
              <a:t>best case</a:t>
            </a:r>
            <a:endParaRPr lang="it-IT" b="1" dirty="0">
              <a:solidFill>
                <a:srgbClr val="C00000"/>
              </a:solidFill>
            </a:endParaRPr>
          </a:p>
        </p:txBody>
      </p:sp>
      <p:cxnSp>
        <p:nvCxnSpPr>
          <p:cNvPr id="17" name="Connettore 1 16"/>
          <p:cNvCxnSpPr>
            <a:stCxn id="16" idx="1"/>
          </p:cNvCxnSpPr>
          <p:nvPr/>
        </p:nvCxnSpPr>
        <p:spPr>
          <a:xfrm flipH="1" flipV="1">
            <a:off x="6516216" y="3068960"/>
            <a:ext cx="792088" cy="679430"/>
          </a:xfrm>
          <a:prstGeom prst="line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>
            <a:stCxn id="16" idx="1"/>
          </p:cNvCxnSpPr>
          <p:nvPr/>
        </p:nvCxnSpPr>
        <p:spPr>
          <a:xfrm flipH="1" flipV="1">
            <a:off x="5508104" y="3717032"/>
            <a:ext cx="1800200" cy="31358"/>
          </a:xfrm>
          <a:prstGeom prst="line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1 22"/>
          <p:cNvCxnSpPr>
            <a:stCxn id="16" idx="1"/>
          </p:cNvCxnSpPr>
          <p:nvPr/>
        </p:nvCxnSpPr>
        <p:spPr>
          <a:xfrm flipH="1">
            <a:off x="5436096" y="3748390"/>
            <a:ext cx="1872208" cy="544706"/>
          </a:xfrm>
          <a:prstGeom prst="line">
            <a:avLst/>
          </a:prstGeom>
          <a:ln w="254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egnaposto contenuto 2"/>
          <p:cNvSpPr txBox="1">
            <a:spLocks/>
          </p:cNvSpPr>
          <p:nvPr/>
        </p:nvSpPr>
        <p:spPr>
          <a:xfrm>
            <a:off x="107504" y="2532037"/>
            <a:ext cx="8928992" cy="226511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r>
              <a:rPr lang="en-US" sz="2000" dirty="0" smtClean="0"/>
              <a:t># </a:t>
            </a:r>
            <a:r>
              <a:rPr lang="en-US" sz="2000" b="1" dirty="0" smtClean="0"/>
              <a:t>define the level shifters</a:t>
            </a:r>
            <a:endParaRPr lang="it-IT" sz="2000" dirty="0" smtClean="0"/>
          </a:p>
          <a:p>
            <a:r>
              <a:rPr lang="en-US" sz="2000" dirty="0" err="1" smtClean="0"/>
              <a:t>define_level_shifter_cell</a:t>
            </a:r>
            <a:r>
              <a:rPr lang="en-US" sz="2000" dirty="0" smtClean="0"/>
              <a:t> -cells LVLLHEHX* \</a:t>
            </a:r>
            <a:endParaRPr lang="it-IT" sz="2000" dirty="0" smtClean="0"/>
          </a:p>
          <a:p>
            <a:r>
              <a:rPr lang="en-US" sz="2000" dirty="0" smtClean="0"/>
              <a:t>-</a:t>
            </a:r>
            <a:r>
              <a:rPr lang="en-US" sz="2000" dirty="0" err="1" smtClean="0"/>
              <a:t>input_voltage_range</a:t>
            </a:r>
            <a:r>
              <a:rPr lang="en-US" sz="2000" dirty="0" smtClean="0"/>
              <a:t> 0.8 \</a:t>
            </a:r>
            <a:endParaRPr lang="it-IT" sz="2000" dirty="0" smtClean="0"/>
          </a:p>
          <a:p>
            <a:r>
              <a:rPr lang="en-US" sz="2000" dirty="0" smtClean="0"/>
              <a:t>-</a:t>
            </a:r>
            <a:r>
              <a:rPr lang="en-US" sz="2000" dirty="0" err="1" smtClean="0"/>
              <a:t>output_voltage_range</a:t>
            </a:r>
            <a:r>
              <a:rPr lang="en-US" sz="2000" dirty="0" smtClean="0"/>
              <a:t> 1.0 \</a:t>
            </a:r>
            <a:endParaRPr lang="it-IT" sz="2000" dirty="0" smtClean="0"/>
          </a:p>
          <a:p>
            <a:r>
              <a:rPr lang="en-US" sz="2000" dirty="0" smtClean="0"/>
              <a:t>-</a:t>
            </a:r>
            <a:r>
              <a:rPr lang="en-US" sz="2000" dirty="0" err="1" smtClean="0"/>
              <a:t>output_power_pin</a:t>
            </a:r>
            <a:r>
              <a:rPr lang="en-US" sz="2000" dirty="0" smtClean="0"/>
              <a:t> VDD \</a:t>
            </a:r>
            <a:endParaRPr lang="it-IT" sz="2000" dirty="0" smtClean="0"/>
          </a:p>
          <a:p>
            <a:r>
              <a:rPr lang="en-US" sz="2000" dirty="0" smtClean="0"/>
              <a:t>-ground VSS \</a:t>
            </a:r>
            <a:endParaRPr lang="it-IT" sz="2000" dirty="0" smtClean="0"/>
          </a:p>
          <a:p>
            <a:r>
              <a:rPr lang="en-US" sz="2000" dirty="0" smtClean="0"/>
              <a:t>-direction up \</a:t>
            </a:r>
            <a:endParaRPr lang="it-IT" sz="2000" dirty="0" smtClean="0"/>
          </a:p>
          <a:p>
            <a:r>
              <a:rPr lang="en-US" sz="2000" dirty="0" smtClean="0"/>
              <a:t>-</a:t>
            </a:r>
            <a:r>
              <a:rPr lang="en-US" sz="2000" dirty="0" err="1" smtClean="0"/>
              <a:t>valid_location</a:t>
            </a:r>
            <a:r>
              <a:rPr lang="en-US" sz="2000" dirty="0" smtClean="0"/>
              <a:t> from</a:t>
            </a:r>
            <a:endParaRPr lang="it-IT" sz="2000" dirty="0" smtClean="0"/>
          </a:p>
          <a:p>
            <a:r>
              <a:rPr lang="en-US" sz="2000" dirty="0" err="1" smtClean="0"/>
              <a:t>define_level_shifter_cell</a:t>
            </a:r>
            <a:r>
              <a:rPr lang="en-US" sz="2000" dirty="0" smtClean="0"/>
              <a:t> -cells LVLLHX* \</a:t>
            </a:r>
            <a:endParaRPr lang="it-IT" sz="2000" dirty="0" smtClean="0"/>
          </a:p>
          <a:p>
            <a:r>
              <a:rPr lang="en-US" sz="2000" dirty="0" smtClean="0"/>
              <a:t>-</a:t>
            </a:r>
            <a:r>
              <a:rPr lang="en-US" sz="2000" dirty="0" err="1" smtClean="0"/>
              <a:t>input_voltage_range</a:t>
            </a:r>
            <a:r>
              <a:rPr lang="en-US" sz="2000" dirty="0" smtClean="0"/>
              <a:t> 0.8 \</a:t>
            </a:r>
            <a:endParaRPr lang="it-IT" sz="2000" dirty="0" smtClean="0"/>
          </a:p>
          <a:p>
            <a:r>
              <a:rPr lang="en-US" sz="2000" dirty="0" smtClean="0"/>
              <a:t>-</a:t>
            </a:r>
            <a:r>
              <a:rPr lang="en-US" sz="2000" dirty="0" err="1" smtClean="0"/>
              <a:t>output_voltage_range</a:t>
            </a:r>
            <a:r>
              <a:rPr lang="en-US" sz="2000" dirty="0" smtClean="0"/>
              <a:t> 1.2 \</a:t>
            </a:r>
            <a:endParaRPr lang="it-IT" sz="2000" dirty="0" smtClean="0"/>
          </a:p>
          <a:p>
            <a:r>
              <a:rPr lang="it-IT" sz="2000" dirty="0" smtClean="0"/>
              <a:t>…</a:t>
            </a:r>
            <a:endParaRPr lang="en-US" sz="2000" dirty="0" smtClean="0"/>
          </a:p>
        </p:txBody>
      </p:sp>
      <p:sp>
        <p:nvSpPr>
          <p:cNvPr id="37" name="Rettangolo arrotondato 36"/>
          <p:cNvSpPr/>
          <p:nvPr/>
        </p:nvSpPr>
        <p:spPr>
          <a:xfrm>
            <a:off x="72008" y="2924944"/>
            <a:ext cx="4788024" cy="2088232"/>
          </a:xfrm>
          <a:prstGeom prst="roundRect">
            <a:avLst/>
          </a:prstGeom>
          <a:noFill/>
          <a:ln w="254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CasellaDiTesto 37"/>
          <p:cNvSpPr txBox="1"/>
          <p:nvPr/>
        </p:nvSpPr>
        <p:spPr>
          <a:xfrm>
            <a:off x="5004048" y="3779748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rgbClr val="C00000"/>
                </a:solidFill>
              </a:rPr>
              <a:t>0.8 V </a:t>
            </a:r>
            <a:r>
              <a:rPr lang="it-IT" b="1" dirty="0" err="1" smtClean="0">
                <a:solidFill>
                  <a:srgbClr val="C00000"/>
                </a:solidFill>
              </a:rPr>
              <a:t>to</a:t>
            </a:r>
            <a:r>
              <a:rPr lang="it-IT" b="1" dirty="0" smtClean="0">
                <a:solidFill>
                  <a:srgbClr val="C00000"/>
                </a:solidFill>
              </a:rPr>
              <a:t> 1.0 V</a:t>
            </a:r>
            <a:endParaRPr lang="it-IT" b="1" dirty="0">
              <a:solidFill>
                <a:srgbClr val="C00000"/>
              </a:solidFill>
            </a:endParaRPr>
          </a:p>
        </p:txBody>
      </p:sp>
      <p:pic>
        <p:nvPicPr>
          <p:cNvPr id="16386" name="Picture 2" descr="http://cdn.dice.com/wp-content/uploads/2013/12/CadenceDesignSystems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6179648"/>
            <a:ext cx="2555776" cy="678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3" grpId="1" uiExpand="1" build="p"/>
      <p:bldP spid="7" grpId="0"/>
      <p:bldP spid="7" grpId="1"/>
      <p:bldP spid="16" grpId="0"/>
      <p:bldP spid="16" grpId="1"/>
      <p:bldP spid="28" grpId="0" uiExpand="1" build="p"/>
      <p:bldP spid="28" grpId="1" uiExpand="1" build="p"/>
      <p:bldP spid="37" grpId="0" animBg="1"/>
      <p:bldP spid="37" grpId="1" animBg="1"/>
      <p:bldP spid="38" grpId="0"/>
      <p:bldP spid="3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THE COMMON POWER FORMAT: MSV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2530800"/>
            <a:ext cx="8928992" cy="471462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sz="2200" smtClean="0"/>
              <a:t>set_design top</a:t>
            </a:r>
          </a:p>
          <a:p>
            <a:pPr>
              <a:buNone/>
            </a:pPr>
            <a:r>
              <a:rPr lang="en-US" sz="2200" b="1" smtClean="0"/>
              <a:t># create power domains</a:t>
            </a:r>
            <a:endParaRPr lang="en-US" sz="2200" smtClean="0"/>
          </a:p>
          <a:p>
            <a:pPr>
              <a:buNone/>
            </a:pPr>
            <a:r>
              <a:rPr lang="en-US" sz="2200" smtClean="0"/>
              <a:t>create_power_domain -name PD1 -default</a:t>
            </a:r>
          </a:p>
          <a:p>
            <a:pPr>
              <a:buNone/>
            </a:pPr>
            <a:r>
              <a:rPr lang="en-US" sz="2200" smtClean="0"/>
              <a:t>create_power_domain -name PD2 -instances instance_B</a:t>
            </a:r>
          </a:p>
          <a:p>
            <a:pPr>
              <a:buNone/>
            </a:pPr>
            <a:r>
              <a:rPr lang="en-US" sz="2200" smtClean="0"/>
              <a:t>create_power_domain -name PD3 -instances instance_C</a:t>
            </a:r>
          </a:p>
          <a:p>
            <a:pPr>
              <a:buNone/>
            </a:pPr>
            <a:r>
              <a:rPr lang="en-US" sz="2200" smtClean="0"/>
              <a:t># </a:t>
            </a:r>
            <a:r>
              <a:rPr lang="en-US" sz="2200" b="1" smtClean="0"/>
              <a:t>create nominal conditions</a:t>
            </a:r>
            <a:endParaRPr lang="en-US" sz="2200" smtClean="0"/>
          </a:p>
          <a:p>
            <a:pPr>
              <a:buNone/>
            </a:pPr>
            <a:r>
              <a:rPr lang="en-US" sz="2200" smtClean="0"/>
              <a:t>create_nominal_condition -name low -voltage 0.8</a:t>
            </a:r>
          </a:p>
          <a:p>
            <a:pPr>
              <a:buNone/>
            </a:pPr>
            <a:r>
              <a:rPr lang="en-US" sz="2200" smtClean="0"/>
              <a:t>create_nominal_condition -name medium -voltage 1.0</a:t>
            </a:r>
          </a:p>
          <a:p>
            <a:pPr>
              <a:buNone/>
            </a:pPr>
            <a:r>
              <a:rPr lang="en-US" sz="2200" smtClean="0"/>
              <a:t>create_nominal_condition -name high -voltage 1.2</a:t>
            </a:r>
          </a:p>
          <a:p>
            <a:pPr>
              <a:buNone/>
            </a:pPr>
            <a:r>
              <a:rPr lang="en-US" sz="2200" smtClean="0"/>
              <a:t># </a:t>
            </a:r>
            <a:r>
              <a:rPr lang="en-US" sz="2200" b="1" smtClean="0"/>
              <a:t>create power mode</a:t>
            </a:r>
            <a:endParaRPr lang="en-US" sz="2200" smtClean="0"/>
          </a:p>
          <a:p>
            <a:pPr>
              <a:buNone/>
            </a:pPr>
            <a:r>
              <a:rPr lang="en-US" sz="2200" smtClean="0"/>
              <a:t>create_power_mode -name PM -domain_conditions {PD1@low PD2@medium PD3@high} \</a:t>
            </a:r>
          </a:p>
          <a:p>
            <a:pPr>
              <a:buNone/>
            </a:pPr>
            <a:r>
              <a:rPr lang="en-US" sz="2200" smtClean="0"/>
              <a:t>-default</a:t>
            </a:r>
          </a:p>
          <a:p>
            <a:pPr>
              <a:buNone/>
            </a:pPr>
            <a:endParaRPr lang="en-US" sz="2000" smtClean="0"/>
          </a:p>
          <a:p>
            <a:pPr>
              <a:buNone/>
            </a:pPr>
            <a:endParaRPr lang="en-US" sz="200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68237"/>
          <a:stretch>
            <a:fillRect/>
          </a:stretch>
        </p:blipFill>
        <p:spPr bwMode="auto">
          <a:xfrm>
            <a:off x="611560" y="908720"/>
            <a:ext cx="785807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6588224" y="2852936"/>
            <a:ext cx="14283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C00000"/>
                </a:solidFill>
              </a:rPr>
              <a:t>target design</a:t>
            </a:r>
            <a:endParaRPr lang="en-US" b="1">
              <a:solidFill>
                <a:srgbClr val="C00000"/>
              </a:solidFill>
            </a:endParaRPr>
          </a:p>
        </p:txBody>
      </p:sp>
      <p:cxnSp>
        <p:nvCxnSpPr>
          <p:cNvPr id="7" name="Connettore 2 6"/>
          <p:cNvCxnSpPr>
            <a:stCxn id="5" idx="1"/>
          </p:cNvCxnSpPr>
          <p:nvPr/>
        </p:nvCxnSpPr>
        <p:spPr>
          <a:xfrm flipH="1" flipV="1">
            <a:off x="1835696" y="2708920"/>
            <a:ext cx="4752528" cy="328682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6588224" y="3491716"/>
            <a:ext cx="16662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C00000"/>
                </a:solidFill>
              </a:rPr>
              <a:t>power domains</a:t>
            </a:r>
            <a:endParaRPr lang="en-US" b="1">
              <a:solidFill>
                <a:srgbClr val="C00000"/>
              </a:solidFill>
            </a:endParaRPr>
          </a:p>
        </p:txBody>
      </p:sp>
      <p:cxnSp>
        <p:nvCxnSpPr>
          <p:cNvPr id="10" name="Connettore 2 9"/>
          <p:cNvCxnSpPr>
            <a:stCxn id="9" idx="1"/>
          </p:cNvCxnSpPr>
          <p:nvPr/>
        </p:nvCxnSpPr>
        <p:spPr>
          <a:xfrm flipH="1" flipV="1">
            <a:off x="4788024" y="3419708"/>
            <a:ext cx="1800200" cy="25667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>
            <a:stCxn id="9" idx="1"/>
          </p:cNvCxnSpPr>
          <p:nvPr/>
        </p:nvCxnSpPr>
        <p:spPr>
          <a:xfrm flipH="1">
            <a:off x="6084168" y="3676382"/>
            <a:ext cx="504056" cy="10336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>
            <a:stCxn id="9" idx="1"/>
          </p:cNvCxnSpPr>
          <p:nvPr/>
        </p:nvCxnSpPr>
        <p:spPr>
          <a:xfrm flipH="1">
            <a:off x="6084168" y="3676382"/>
            <a:ext cx="504056" cy="46340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asellaDiTesto 19"/>
          <p:cNvSpPr txBox="1"/>
          <p:nvPr/>
        </p:nvSpPr>
        <p:spPr>
          <a:xfrm>
            <a:off x="6660232" y="4797152"/>
            <a:ext cx="20462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C00000"/>
                </a:solidFill>
              </a:rPr>
              <a:t>nominal conditions</a:t>
            </a:r>
            <a:endParaRPr lang="en-US" b="1">
              <a:solidFill>
                <a:srgbClr val="C00000"/>
              </a:solidFill>
            </a:endParaRPr>
          </a:p>
        </p:txBody>
      </p:sp>
      <p:cxnSp>
        <p:nvCxnSpPr>
          <p:cNvPr id="21" name="Connettore 2 20"/>
          <p:cNvCxnSpPr>
            <a:stCxn id="20" idx="1"/>
          </p:cNvCxnSpPr>
          <p:nvPr/>
        </p:nvCxnSpPr>
        <p:spPr>
          <a:xfrm flipH="1" flipV="1">
            <a:off x="5364088" y="4725144"/>
            <a:ext cx="1296144" cy="256674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>
            <a:stCxn id="20" idx="1"/>
          </p:cNvCxnSpPr>
          <p:nvPr/>
        </p:nvCxnSpPr>
        <p:spPr>
          <a:xfrm flipH="1">
            <a:off x="5868144" y="4981818"/>
            <a:ext cx="792088" cy="103366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>
            <a:stCxn id="20" idx="1"/>
          </p:cNvCxnSpPr>
          <p:nvPr/>
        </p:nvCxnSpPr>
        <p:spPr>
          <a:xfrm flipH="1">
            <a:off x="5436096" y="4981818"/>
            <a:ext cx="1224136" cy="39139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asellaDiTesto 26"/>
          <p:cNvSpPr txBox="1"/>
          <p:nvPr/>
        </p:nvSpPr>
        <p:spPr>
          <a:xfrm>
            <a:off x="6588224" y="5579948"/>
            <a:ext cx="14007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smtClean="0">
                <a:solidFill>
                  <a:srgbClr val="C00000"/>
                </a:solidFill>
              </a:rPr>
              <a:t>power mode</a:t>
            </a:r>
            <a:endParaRPr lang="en-US" b="1">
              <a:solidFill>
                <a:srgbClr val="C00000"/>
              </a:solidFill>
            </a:endParaRPr>
          </a:p>
        </p:txBody>
      </p:sp>
      <p:cxnSp>
        <p:nvCxnSpPr>
          <p:cNvPr id="30" name="Connettore 2 29"/>
          <p:cNvCxnSpPr>
            <a:stCxn id="27" idx="1"/>
          </p:cNvCxnSpPr>
          <p:nvPr/>
        </p:nvCxnSpPr>
        <p:spPr>
          <a:xfrm flipH="1" flipV="1">
            <a:off x="2483768" y="5733256"/>
            <a:ext cx="4104456" cy="31358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2" descr="http://cdn.dice.com/wp-content/uploads/2013/12/CadenceDesignSystems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6179648"/>
            <a:ext cx="2555776" cy="678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0" grpId="0"/>
      <p:bldP spid="2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COMMON POWER FORMAT: MSV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b="68237"/>
          <a:stretch>
            <a:fillRect/>
          </a:stretch>
        </p:blipFill>
        <p:spPr bwMode="auto">
          <a:xfrm>
            <a:off x="611560" y="908720"/>
            <a:ext cx="7858075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Segnaposto contenuto 2"/>
          <p:cNvSpPr txBox="1">
            <a:spLocks/>
          </p:cNvSpPr>
          <p:nvPr/>
        </p:nvSpPr>
        <p:spPr>
          <a:xfrm>
            <a:off x="108000" y="2530800"/>
            <a:ext cx="8928992" cy="47146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n-US" sz="2000" b="1" dirty="0" smtClean="0"/>
              <a:t># associate library sets with </a:t>
            </a:r>
            <a:r>
              <a:rPr lang="en-US" sz="2000" b="1" smtClean="0"/>
              <a:t>nominal conditions</a:t>
            </a:r>
            <a:endParaRPr lang="en-US" sz="2000" smtClean="0"/>
          </a:p>
          <a:p>
            <a:r>
              <a:rPr lang="en-US" sz="2000" smtClean="0"/>
              <a:t>update_nominal_condition </a:t>
            </a:r>
            <a:r>
              <a:rPr lang="en-US" sz="2000" dirty="0" smtClean="0"/>
              <a:t>-name low -</a:t>
            </a:r>
            <a:r>
              <a:rPr lang="en-US" sz="2000" err="1" smtClean="0"/>
              <a:t>library_set</a:t>
            </a:r>
            <a:r>
              <a:rPr lang="en-US" sz="2000" smtClean="0"/>
              <a:t> set1_wc</a:t>
            </a:r>
          </a:p>
          <a:p>
            <a:r>
              <a:rPr lang="en-US" sz="2000" smtClean="0"/>
              <a:t>update_nominal_condition </a:t>
            </a:r>
            <a:r>
              <a:rPr lang="en-US" sz="2000" dirty="0" smtClean="0"/>
              <a:t>-name medium -</a:t>
            </a:r>
            <a:r>
              <a:rPr lang="en-US" sz="2000" err="1" smtClean="0"/>
              <a:t>library_set</a:t>
            </a:r>
            <a:r>
              <a:rPr lang="en-US" sz="2000" smtClean="0"/>
              <a:t> set2_wc</a:t>
            </a:r>
          </a:p>
          <a:p>
            <a:r>
              <a:rPr lang="en-US" sz="2000" smtClean="0"/>
              <a:t>update_nominal_condition </a:t>
            </a:r>
            <a:r>
              <a:rPr lang="en-US" sz="2000" dirty="0" smtClean="0"/>
              <a:t>-name high -</a:t>
            </a:r>
            <a:r>
              <a:rPr lang="en-US" sz="2000" err="1" smtClean="0"/>
              <a:t>library_set</a:t>
            </a:r>
            <a:r>
              <a:rPr lang="en-US" sz="2000" smtClean="0"/>
              <a:t> set3_wc</a:t>
            </a:r>
          </a:p>
          <a:p>
            <a:r>
              <a:rPr lang="en-US" sz="2000" b="1" smtClean="0"/>
              <a:t># </a:t>
            </a:r>
            <a:r>
              <a:rPr lang="en-US" sz="2000" b="1" dirty="0" smtClean="0"/>
              <a:t>create rules for level </a:t>
            </a:r>
            <a:r>
              <a:rPr lang="en-US" sz="2000" b="1" smtClean="0"/>
              <a:t>shifter insertion</a:t>
            </a:r>
            <a:endParaRPr lang="en-US" sz="2000" smtClean="0"/>
          </a:p>
          <a:p>
            <a:r>
              <a:rPr lang="en-US" sz="2000" smtClean="0"/>
              <a:t>create_level_shifter_rule </a:t>
            </a:r>
            <a:r>
              <a:rPr lang="en-US" sz="2000" dirty="0" smtClean="0"/>
              <a:t>-name lsr1 -from PD1 -</a:t>
            </a:r>
            <a:r>
              <a:rPr lang="en-US" sz="2000" smtClean="0"/>
              <a:t>to PD2</a:t>
            </a:r>
          </a:p>
          <a:p>
            <a:r>
              <a:rPr lang="en-US" sz="2000" smtClean="0"/>
              <a:t>create_level_shifter_rule </a:t>
            </a:r>
            <a:r>
              <a:rPr lang="en-US" sz="2000" dirty="0" smtClean="0"/>
              <a:t>-name lsr2 -from PD2 -</a:t>
            </a:r>
            <a:r>
              <a:rPr lang="en-US" sz="2000" smtClean="0"/>
              <a:t>to PD3</a:t>
            </a:r>
          </a:p>
          <a:p>
            <a:r>
              <a:rPr lang="en-US" sz="2000" smtClean="0"/>
              <a:t>create_level_shifter_rule </a:t>
            </a:r>
            <a:r>
              <a:rPr lang="en-US" sz="2000" dirty="0" smtClean="0"/>
              <a:t>-name lsr3 -from PD1 -</a:t>
            </a:r>
            <a:r>
              <a:rPr lang="en-US" sz="2000" smtClean="0"/>
              <a:t>to PD3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7242831" y="3070701"/>
            <a:ext cx="20096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C00000"/>
                </a:solidFill>
              </a:rPr>
              <a:t>library vs nominal conditions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24" name="Connettore 2 23"/>
          <p:cNvCxnSpPr>
            <a:stCxn id="19" idx="1"/>
          </p:cNvCxnSpPr>
          <p:nvPr/>
        </p:nvCxnSpPr>
        <p:spPr>
          <a:xfrm flipH="1" flipV="1">
            <a:off x="6732240" y="3356992"/>
            <a:ext cx="510591" cy="3687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2 24"/>
          <p:cNvCxnSpPr>
            <a:stCxn id="19" idx="1"/>
          </p:cNvCxnSpPr>
          <p:nvPr/>
        </p:nvCxnSpPr>
        <p:spPr>
          <a:xfrm flipH="1" flipV="1">
            <a:off x="6300192" y="3068960"/>
            <a:ext cx="942639" cy="32490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nettore 2 25"/>
          <p:cNvCxnSpPr>
            <a:stCxn id="19" idx="1"/>
          </p:cNvCxnSpPr>
          <p:nvPr/>
        </p:nvCxnSpPr>
        <p:spPr>
          <a:xfrm flipH="1">
            <a:off x="6480720" y="3393867"/>
            <a:ext cx="762111" cy="25115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CasellaDiTesto 41"/>
          <p:cNvSpPr txBox="1"/>
          <p:nvPr/>
        </p:nvSpPr>
        <p:spPr>
          <a:xfrm>
            <a:off x="7242831" y="4222829"/>
            <a:ext cx="2009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>
                <a:solidFill>
                  <a:srgbClr val="C00000"/>
                </a:solidFill>
              </a:rPr>
              <a:t>level shifter rules</a:t>
            </a:r>
            <a:endParaRPr lang="en-US" b="1" dirty="0">
              <a:solidFill>
                <a:srgbClr val="C00000"/>
              </a:solidFill>
            </a:endParaRPr>
          </a:p>
        </p:txBody>
      </p:sp>
      <p:cxnSp>
        <p:nvCxnSpPr>
          <p:cNvPr id="43" name="Connettore 2 42"/>
          <p:cNvCxnSpPr>
            <a:stCxn id="42" idx="1"/>
          </p:cNvCxnSpPr>
          <p:nvPr/>
        </p:nvCxnSpPr>
        <p:spPr>
          <a:xfrm flipH="1">
            <a:off x="5868144" y="4407495"/>
            <a:ext cx="1374687" cy="173633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/>
          <p:cNvCxnSpPr>
            <a:stCxn id="42" idx="1"/>
          </p:cNvCxnSpPr>
          <p:nvPr/>
        </p:nvCxnSpPr>
        <p:spPr>
          <a:xfrm flipH="1" flipV="1">
            <a:off x="5940152" y="4221088"/>
            <a:ext cx="1302679" cy="186407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/>
          <p:cNvCxnSpPr>
            <a:stCxn id="42" idx="1"/>
          </p:cNvCxnSpPr>
          <p:nvPr/>
        </p:nvCxnSpPr>
        <p:spPr>
          <a:xfrm flipH="1">
            <a:off x="5868144" y="4407495"/>
            <a:ext cx="1374687" cy="461665"/>
          </a:xfrm>
          <a:prstGeom prst="straightConnector1">
            <a:avLst/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9" name="Picture 2" descr="http://cdn.dice.com/wp-content/uploads/2013/12/CadenceDesignSystems.jpg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88224" y="6179648"/>
            <a:ext cx="2555776" cy="6783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uppo 34"/>
          <p:cNvGrpSpPr>
            <a:grpSpLocks/>
          </p:cNvGrpSpPr>
          <p:nvPr/>
        </p:nvGrpSpPr>
        <p:grpSpPr>
          <a:xfrm>
            <a:off x="4788024" y="1052736"/>
            <a:ext cx="4032448" cy="792000"/>
            <a:chOff x="179512" y="1196752"/>
            <a:chExt cx="5112568" cy="1008112"/>
          </a:xfrm>
        </p:grpSpPr>
        <p:grpSp>
          <p:nvGrpSpPr>
            <p:cNvPr id="36" name="Gruppo 27"/>
            <p:cNvGrpSpPr/>
            <p:nvPr/>
          </p:nvGrpSpPr>
          <p:grpSpPr>
            <a:xfrm>
              <a:off x="179512" y="1196752"/>
              <a:ext cx="5112568" cy="1008112"/>
              <a:chOff x="395536" y="1052736"/>
              <a:chExt cx="5112568" cy="1008112"/>
            </a:xfrm>
          </p:grpSpPr>
          <p:sp>
            <p:nvSpPr>
              <p:cNvPr id="41" name="Rettangolo 40"/>
              <p:cNvSpPr/>
              <p:nvPr/>
            </p:nvSpPr>
            <p:spPr>
              <a:xfrm>
                <a:off x="395536" y="1052736"/>
                <a:ext cx="1872208" cy="100811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 smtClean="0"/>
                  <a:t>POWER </a:t>
                </a:r>
              </a:p>
              <a:p>
                <a:pPr algn="ctr"/>
                <a:r>
                  <a:rPr lang="it-IT" dirty="0" smtClean="0"/>
                  <a:t>DOMAIN 1</a:t>
                </a:r>
              </a:p>
              <a:p>
                <a:pPr algn="ctr"/>
                <a:r>
                  <a:rPr lang="it-IT" dirty="0" smtClean="0"/>
                  <a:t>0.8 V</a:t>
                </a:r>
                <a:endParaRPr lang="it-IT" dirty="0"/>
              </a:p>
            </p:txBody>
          </p:sp>
          <p:cxnSp>
            <p:nvCxnSpPr>
              <p:cNvPr id="46" name="Connettore 1 45"/>
              <p:cNvCxnSpPr>
                <a:stCxn id="47" idx="1"/>
                <a:endCxn id="41" idx="3"/>
              </p:cNvCxnSpPr>
              <p:nvPr/>
            </p:nvCxnSpPr>
            <p:spPr>
              <a:xfrm flipH="1">
                <a:off x="2267744" y="1556792"/>
                <a:ext cx="1368152" cy="0"/>
              </a:xfrm>
              <a:prstGeom prst="line">
                <a:avLst/>
              </a:prstGeom>
              <a:ln w="254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Rettangolo 46"/>
              <p:cNvSpPr/>
              <p:nvPr/>
            </p:nvSpPr>
            <p:spPr>
              <a:xfrm>
                <a:off x="3635896" y="1052736"/>
                <a:ext cx="1872208" cy="1008112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it-IT" dirty="0" smtClean="0"/>
                  <a:t>POWER </a:t>
                </a:r>
              </a:p>
              <a:p>
                <a:pPr algn="ctr"/>
                <a:r>
                  <a:rPr lang="it-IT" dirty="0" smtClean="0"/>
                  <a:t>DOMAIN 2</a:t>
                </a:r>
              </a:p>
              <a:p>
                <a:pPr algn="ctr"/>
                <a:r>
                  <a:rPr lang="it-IT" dirty="0" smtClean="0"/>
                  <a:t>1.2 V</a:t>
                </a:r>
                <a:endParaRPr lang="it-IT" dirty="0"/>
              </a:p>
            </p:txBody>
          </p:sp>
        </p:grpSp>
        <p:sp>
          <p:nvSpPr>
            <p:cNvPr id="37" name="Triangolo isoscele 36"/>
            <p:cNvSpPr/>
            <p:nvPr/>
          </p:nvSpPr>
          <p:spPr>
            <a:xfrm rot="5400000">
              <a:off x="2555776" y="1484784"/>
              <a:ext cx="432048" cy="432048"/>
            </a:xfrm>
            <a:prstGeom prst="triangl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38" name="Connettore 1 37"/>
            <p:cNvCxnSpPr>
              <a:stCxn id="37" idx="5"/>
            </p:cNvCxnSpPr>
            <p:nvPr/>
          </p:nvCxnSpPr>
          <p:spPr>
            <a:xfrm>
              <a:off x="2771800" y="1808820"/>
              <a:ext cx="0" cy="252028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Connettore 1 38"/>
            <p:cNvCxnSpPr/>
            <p:nvPr/>
          </p:nvCxnSpPr>
          <p:spPr>
            <a:xfrm>
              <a:off x="2699792" y="2132856"/>
              <a:ext cx="14401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Connettore 1 39"/>
            <p:cNvCxnSpPr/>
            <p:nvPr/>
          </p:nvCxnSpPr>
          <p:spPr>
            <a:xfrm>
              <a:off x="2627784" y="2060848"/>
              <a:ext cx="28803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COMMON POWER FORMAT: PSO</a:t>
            </a:r>
            <a:endParaRPr lang="it-IT" dirty="0"/>
          </a:p>
        </p:txBody>
      </p:sp>
      <p:pic>
        <p:nvPicPr>
          <p:cNvPr id="49" name="Picture 2" descr="http://cdn.dice.com/wp-content/uploads/2013/12/CadenceDesignSystems.jpg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6179648"/>
            <a:ext cx="2555776" cy="678351"/>
          </a:xfrm>
          <a:prstGeom prst="rect">
            <a:avLst/>
          </a:prstGeom>
          <a:noFill/>
        </p:spPr>
      </p:pic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7504" y="1088504"/>
            <a:ext cx="4162720" cy="34926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734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941168"/>
            <a:ext cx="561476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uppo 15"/>
          <p:cNvGrpSpPr>
            <a:grpSpLocks/>
          </p:cNvGrpSpPr>
          <p:nvPr/>
        </p:nvGrpSpPr>
        <p:grpSpPr>
          <a:xfrm>
            <a:off x="4788024" y="1988840"/>
            <a:ext cx="4032448" cy="792088"/>
            <a:chOff x="395536" y="1052736"/>
            <a:chExt cx="5112568" cy="1449613"/>
          </a:xfrm>
        </p:grpSpPr>
        <p:sp>
          <p:nvSpPr>
            <p:cNvPr id="17" name="Rettangolo 16"/>
            <p:cNvSpPr/>
            <p:nvPr/>
          </p:nvSpPr>
          <p:spPr>
            <a:xfrm>
              <a:off x="2506221" y="1228110"/>
              <a:ext cx="864096" cy="720080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8" name="Rettangolo 17"/>
            <p:cNvSpPr/>
            <p:nvPr/>
          </p:nvSpPr>
          <p:spPr>
            <a:xfrm>
              <a:off x="395536" y="1052736"/>
              <a:ext cx="1872208" cy="14496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POWER-DOWN </a:t>
              </a:r>
            </a:p>
            <a:p>
              <a:pPr algn="ctr"/>
              <a:r>
                <a:rPr lang="it-IT" dirty="0" smtClean="0"/>
                <a:t>BLOCK</a:t>
              </a:r>
              <a:endParaRPr lang="it-IT" dirty="0"/>
            </a:p>
          </p:txBody>
        </p:sp>
        <p:cxnSp>
          <p:nvCxnSpPr>
            <p:cNvPr id="20" name="Connettore 1 19"/>
            <p:cNvCxnSpPr/>
            <p:nvPr/>
          </p:nvCxnSpPr>
          <p:spPr>
            <a:xfrm flipH="1">
              <a:off x="2267744" y="1412776"/>
              <a:ext cx="50405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CasellaDiTesto 20"/>
            <p:cNvSpPr txBox="1"/>
            <p:nvPr/>
          </p:nvSpPr>
          <p:spPr>
            <a:xfrm>
              <a:off x="2051720" y="2132856"/>
              <a:ext cx="69762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err="1" smtClean="0"/>
                <a:t>P_UP</a:t>
              </a:r>
              <a:endParaRPr lang="it-IT" b="1" dirty="0"/>
            </a:p>
          </p:txBody>
        </p:sp>
        <p:sp>
          <p:nvSpPr>
            <p:cNvPr id="22" name="Corda 21"/>
            <p:cNvSpPr/>
            <p:nvPr/>
          </p:nvSpPr>
          <p:spPr>
            <a:xfrm rot="10800000">
              <a:off x="2434213" y="1300118"/>
              <a:ext cx="792088" cy="576064"/>
            </a:xfrm>
            <a:prstGeom prst="chord">
              <a:avLst>
                <a:gd name="adj1" fmla="val 3158491"/>
                <a:gd name="adj2" fmla="val 18401557"/>
              </a:avLst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23" name="Connettore 1 22"/>
            <p:cNvCxnSpPr/>
            <p:nvPr/>
          </p:nvCxnSpPr>
          <p:spPr>
            <a:xfrm flipH="1">
              <a:off x="3203848" y="1556792"/>
              <a:ext cx="50405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Rettangolo 26"/>
            <p:cNvSpPr/>
            <p:nvPr/>
          </p:nvSpPr>
          <p:spPr>
            <a:xfrm>
              <a:off x="3635896" y="1052736"/>
              <a:ext cx="1872208" cy="144961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ALWAYS-ON </a:t>
              </a:r>
            </a:p>
            <a:p>
              <a:pPr algn="ctr"/>
              <a:r>
                <a:rPr lang="it-IT" dirty="0" smtClean="0"/>
                <a:t>BLOCK</a:t>
              </a:r>
              <a:endParaRPr lang="it-IT" dirty="0"/>
            </a:p>
          </p:txBody>
        </p:sp>
        <p:cxnSp>
          <p:nvCxnSpPr>
            <p:cNvPr id="28" name="Connettore 1 27"/>
            <p:cNvCxnSpPr/>
            <p:nvPr/>
          </p:nvCxnSpPr>
          <p:spPr>
            <a:xfrm flipH="1">
              <a:off x="2411760" y="1700808"/>
              <a:ext cx="288032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ttore 1 28"/>
            <p:cNvCxnSpPr/>
            <p:nvPr/>
          </p:nvCxnSpPr>
          <p:spPr>
            <a:xfrm rot="5400000" flipH="1">
              <a:off x="2159732" y="1952836"/>
              <a:ext cx="50405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1" name="Connettore 1 50"/>
          <p:cNvCxnSpPr/>
          <p:nvPr/>
        </p:nvCxnSpPr>
        <p:spPr>
          <a:xfrm>
            <a:off x="4932040" y="908720"/>
            <a:ext cx="3672408" cy="1008112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 flipH="1">
            <a:off x="5084440" y="908720"/>
            <a:ext cx="3672408" cy="1008112"/>
          </a:xfrm>
          <a:prstGeom prst="line">
            <a:avLst/>
          </a:prstGeom>
          <a:ln w="444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Gruppo 52"/>
          <p:cNvGrpSpPr/>
          <p:nvPr/>
        </p:nvGrpSpPr>
        <p:grpSpPr>
          <a:xfrm>
            <a:off x="5940152" y="3068960"/>
            <a:ext cx="3203848" cy="2736304"/>
            <a:chOff x="5292080" y="1700808"/>
            <a:chExt cx="3960440" cy="3384376"/>
          </a:xfrm>
        </p:grpSpPr>
        <p:sp>
          <p:nvSpPr>
            <p:cNvPr id="54" name="Rettangolo 53"/>
            <p:cNvSpPr/>
            <p:nvPr/>
          </p:nvSpPr>
          <p:spPr>
            <a:xfrm>
              <a:off x="5796136" y="1700808"/>
              <a:ext cx="2952327" cy="2880319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55" name="Rettangolo 54"/>
            <p:cNvSpPr/>
            <p:nvPr/>
          </p:nvSpPr>
          <p:spPr>
            <a:xfrm>
              <a:off x="6300192" y="1844824"/>
              <a:ext cx="1872208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MAIN</a:t>
              </a:r>
            </a:p>
            <a:p>
              <a:pPr algn="ctr"/>
              <a:r>
                <a:rPr lang="it-IT" dirty="0" smtClean="0"/>
                <a:t>REGISTER</a:t>
              </a:r>
              <a:endParaRPr lang="it-IT" dirty="0"/>
            </a:p>
          </p:txBody>
        </p:sp>
        <p:sp>
          <p:nvSpPr>
            <p:cNvPr id="56" name="Rettangolo 55"/>
            <p:cNvSpPr/>
            <p:nvPr/>
          </p:nvSpPr>
          <p:spPr>
            <a:xfrm>
              <a:off x="6300192" y="3140968"/>
              <a:ext cx="1872208" cy="100811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SHADOW</a:t>
              </a:r>
            </a:p>
            <a:p>
              <a:pPr algn="ctr"/>
              <a:r>
                <a:rPr lang="it-IT" dirty="0" smtClean="0"/>
                <a:t>REGISTER</a:t>
              </a:r>
              <a:endParaRPr lang="it-IT" dirty="0"/>
            </a:p>
          </p:txBody>
        </p:sp>
        <p:sp>
          <p:nvSpPr>
            <p:cNvPr id="57" name="Freccia circolare in su 56"/>
            <p:cNvSpPr/>
            <p:nvPr/>
          </p:nvSpPr>
          <p:spPr>
            <a:xfrm rot="16200000">
              <a:off x="7722350" y="2798930"/>
              <a:ext cx="1368152" cy="468052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58" name="Freccia circolare in su 57"/>
            <p:cNvSpPr/>
            <p:nvPr/>
          </p:nvSpPr>
          <p:spPr>
            <a:xfrm rot="16200000" flipH="1" flipV="1">
              <a:off x="5418094" y="2798930"/>
              <a:ext cx="1368152" cy="468052"/>
            </a:xfrm>
            <a:prstGeom prst="curvedUp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>
                <a:solidFill>
                  <a:schemeClr val="tx1"/>
                </a:solidFill>
              </a:endParaRPr>
            </a:p>
          </p:txBody>
        </p:sp>
        <p:sp>
          <p:nvSpPr>
            <p:cNvPr id="59" name="CasellaDiTesto 58"/>
            <p:cNvSpPr txBox="1"/>
            <p:nvPr/>
          </p:nvSpPr>
          <p:spPr>
            <a:xfrm>
              <a:off x="6012160" y="4211796"/>
              <a:ext cx="65550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SAVE</a:t>
              </a:r>
              <a:endParaRPr lang="it-IT" dirty="0"/>
            </a:p>
          </p:txBody>
        </p:sp>
        <p:sp>
          <p:nvSpPr>
            <p:cNvPr id="60" name="CasellaDiTesto 59"/>
            <p:cNvSpPr txBox="1"/>
            <p:nvPr/>
          </p:nvSpPr>
          <p:spPr>
            <a:xfrm>
              <a:off x="7655503" y="4221088"/>
              <a:ext cx="101906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dirty="0" smtClean="0"/>
                <a:t>RESTORE</a:t>
              </a:r>
              <a:endParaRPr lang="it-IT" dirty="0"/>
            </a:p>
          </p:txBody>
        </p:sp>
        <p:cxnSp>
          <p:nvCxnSpPr>
            <p:cNvPr id="61" name="Connettore 1 60"/>
            <p:cNvCxnSpPr/>
            <p:nvPr/>
          </p:nvCxnSpPr>
          <p:spPr>
            <a:xfrm rot="16200000" flipH="1">
              <a:off x="6048164" y="4833156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ttore 1 61"/>
            <p:cNvCxnSpPr/>
            <p:nvPr/>
          </p:nvCxnSpPr>
          <p:spPr>
            <a:xfrm rot="16200000" flipH="1">
              <a:off x="7920372" y="4833156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Triangolo isoscele 62"/>
            <p:cNvSpPr/>
            <p:nvPr/>
          </p:nvSpPr>
          <p:spPr>
            <a:xfrm rot="5400000" flipH="1">
              <a:off x="5724128" y="3861048"/>
              <a:ext cx="360040" cy="216024"/>
            </a:xfrm>
            <a:prstGeom prst="triangl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cxnSp>
          <p:nvCxnSpPr>
            <p:cNvPr id="64" name="Connettore 1 63"/>
            <p:cNvCxnSpPr/>
            <p:nvPr/>
          </p:nvCxnSpPr>
          <p:spPr>
            <a:xfrm flipH="1">
              <a:off x="5292080" y="4005064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ttore 1 64"/>
            <p:cNvCxnSpPr/>
            <p:nvPr/>
          </p:nvCxnSpPr>
          <p:spPr>
            <a:xfrm flipH="1">
              <a:off x="5292080" y="2348880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ttore 1 65"/>
            <p:cNvCxnSpPr/>
            <p:nvPr/>
          </p:nvCxnSpPr>
          <p:spPr>
            <a:xfrm flipH="1">
              <a:off x="8748464" y="2348880"/>
              <a:ext cx="504056" cy="0"/>
            </a:xfrm>
            <a:prstGeom prst="line">
              <a:avLst/>
            </a:prstGeom>
            <a:ln w="25400">
              <a:headEnd type="triangl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uppo 67"/>
          <p:cNvGrpSpPr/>
          <p:nvPr/>
        </p:nvGrpSpPr>
        <p:grpSpPr>
          <a:xfrm>
            <a:off x="4499992" y="2852936"/>
            <a:ext cx="1584176" cy="1944216"/>
            <a:chOff x="6444208" y="980728"/>
            <a:chExt cx="1728192" cy="2145342"/>
          </a:xfrm>
        </p:grpSpPr>
        <p:sp>
          <p:nvSpPr>
            <p:cNvPr id="69" name="Rettangolo 68"/>
            <p:cNvSpPr/>
            <p:nvPr/>
          </p:nvSpPr>
          <p:spPr>
            <a:xfrm>
              <a:off x="6444208" y="2276873"/>
              <a:ext cx="1728192" cy="84919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t-IT" dirty="0" smtClean="0"/>
                <a:t>POWER-DOWN</a:t>
              </a:r>
            </a:p>
            <a:p>
              <a:pPr algn="ctr"/>
              <a:r>
                <a:rPr lang="it-IT" dirty="0" smtClean="0"/>
                <a:t>BLOCK</a:t>
              </a:r>
              <a:endParaRPr lang="it-IT" dirty="0"/>
            </a:p>
          </p:txBody>
        </p:sp>
        <p:cxnSp>
          <p:nvCxnSpPr>
            <p:cNvPr id="70" name="Connettore 1 69"/>
            <p:cNvCxnSpPr/>
            <p:nvPr/>
          </p:nvCxnSpPr>
          <p:spPr>
            <a:xfrm flipV="1">
              <a:off x="7380312" y="1350100"/>
              <a:ext cx="0" cy="360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ttore 1 70"/>
            <p:cNvCxnSpPr/>
            <p:nvPr/>
          </p:nvCxnSpPr>
          <p:spPr>
            <a:xfrm flipV="1">
              <a:off x="7380312" y="1926164"/>
              <a:ext cx="0" cy="36000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ttore 1 71"/>
            <p:cNvCxnSpPr/>
            <p:nvPr/>
          </p:nvCxnSpPr>
          <p:spPr>
            <a:xfrm flipH="1" flipV="1">
              <a:off x="7236296" y="1737800"/>
              <a:ext cx="152400" cy="260372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CasellaDiTesto 72"/>
            <p:cNvSpPr txBox="1"/>
            <p:nvPr/>
          </p:nvSpPr>
          <p:spPr>
            <a:xfrm>
              <a:off x="7092280" y="980728"/>
              <a:ext cx="55739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t-IT" b="1" dirty="0" err="1" smtClean="0"/>
                <a:t>Vdd</a:t>
              </a:r>
              <a:endParaRPr lang="it-IT" b="1" dirty="0"/>
            </a:p>
          </p:txBody>
        </p:sp>
        <p:cxnSp>
          <p:nvCxnSpPr>
            <p:cNvPr id="74" name="Connettore 1 73"/>
            <p:cNvCxnSpPr/>
            <p:nvPr/>
          </p:nvCxnSpPr>
          <p:spPr>
            <a:xfrm>
              <a:off x="7316688" y="1350060"/>
              <a:ext cx="144016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CasellaDiTesto 76"/>
          <p:cNvSpPr txBox="1"/>
          <p:nvPr/>
        </p:nvSpPr>
        <p:spPr>
          <a:xfrm>
            <a:off x="108000" y="908720"/>
            <a:ext cx="446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# </a:t>
            </a:r>
            <a:r>
              <a:rPr lang="en-US" sz="2000" b="1" dirty="0" smtClean="0"/>
              <a:t>define the isolation cells</a:t>
            </a:r>
            <a:endParaRPr lang="it-IT" sz="2000" dirty="0" smtClean="0"/>
          </a:p>
          <a:p>
            <a:r>
              <a:rPr lang="en-US" sz="2000" dirty="0" err="1" smtClean="0"/>
              <a:t>define_isolation_cell</a:t>
            </a:r>
            <a:r>
              <a:rPr lang="en-US" sz="2000" dirty="0" smtClean="0"/>
              <a:t> -cells ISOLN* -enable EN -</a:t>
            </a:r>
            <a:r>
              <a:rPr lang="en-US" sz="2000" dirty="0" err="1" smtClean="0"/>
              <a:t>valid_location</a:t>
            </a:r>
            <a:r>
              <a:rPr lang="en-US" sz="2000" dirty="0" smtClean="0"/>
              <a:t> on</a:t>
            </a:r>
            <a:endParaRPr lang="it-IT" sz="2000" dirty="0" smtClean="0"/>
          </a:p>
          <a:p>
            <a:endParaRPr lang="it-IT" sz="2000" dirty="0"/>
          </a:p>
        </p:txBody>
      </p:sp>
      <p:sp>
        <p:nvSpPr>
          <p:cNvPr id="78" name="CasellaDiTesto 77"/>
          <p:cNvSpPr txBox="1"/>
          <p:nvPr/>
        </p:nvSpPr>
        <p:spPr>
          <a:xfrm>
            <a:off x="108001" y="1772816"/>
            <a:ext cx="446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# </a:t>
            </a:r>
            <a:r>
              <a:rPr lang="en-US" sz="2000" b="1" dirty="0" smtClean="0"/>
              <a:t>define the state retention cell</a:t>
            </a:r>
            <a:endParaRPr lang="it-IT" sz="2000" dirty="0" smtClean="0"/>
          </a:p>
          <a:p>
            <a:r>
              <a:rPr lang="en-US" sz="2000" dirty="0" err="1" smtClean="0"/>
              <a:t>define_state_retention_cell</a:t>
            </a:r>
            <a:r>
              <a:rPr lang="en-US" sz="2000" dirty="0" smtClean="0"/>
              <a:t> -cells *DRFF* -</a:t>
            </a:r>
            <a:r>
              <a:rPr lang="en-US" sz="2000" dirty="0" err="1" smtClean="0"/>
              <a:t>restore_function</a:t>
            </a:r>
            <a:r>
              <a:rPr lang="en-US" sz="2000" dirty="0" smtClean="0"/>
              <a:t> RETN</a:t>
            </a:r>
            <a:endParaRPr lang="it-IT" sz="2000" dirty="0" smtClean="0"/>
          </a:p>
          <a:p>
            <a:endParaRPr lang="it-IT" sz="2000" dirty="0"/>
          </a:p>
        </p:txBody>
      </p:sp>
      <p:sp>
        <p:nvSpPr>
          <p:cNvPr id="79" name="CasellaDiTesto 78"/>
          <p:cNvSpPr txBox="1"/>
          <p:nvPr/>
        </p:nvSpPr>
        <p:spPr>
          <a:xfrm>
            <a:off x="108000" y="2602647"/>
            <a:ext cx="44640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# </a:t>
            </a:r>
            <a:r>
              <a:rPr lang="en-US" sz="2000" b="1" dirty="0" smtClean="0"/>
              <a:t>define the power switch cells</a:t>
            </a:r>
            <a:endParaRPr lang="it-IT" sz="2000" dirty="0" smtClean="0"/>
          </a:p>
          <a:p>
            <a:r>
              <a:rPr lang="en-US" sz="2000" dirty="0" err="1" smtClean="0"/>
              <a:t>define_power_switch_cell</a:t>
            </a:r>
            <a:r>
              <a:rPr lang="en-US" sz="2000" dirty="0" smtClean="0"/>
              <a:t> -cells "hd8DM hd16DM hd32DM hd64DM" \</a:t>
            </a:r>
            <a:endParaRPr lang="it-IT" sz="2000" dirty="0" smtClean="0"/>
          </a:p>
          <a:p>
            <a:r>
              <a:rPr lang="en-US" sz="2000" dirty="0" smtClean="0"/>
              <a:t>-stage_1_enable SLEEP -type header</a:t>
            </a:r>
            <a:endParaRPr lang="it-IT" sz="2000" dirty="0" smtClean="0"/>
          </a:p>
          <a:p>
            <a:r>
              <a:rPr lang="en-US" sz="2000" dirty="0" err="1" smtClean="0"/>
              <a:t>define_power_switch_cell</a:t>
            </a:r>
            <a:r>
              <a:rPr lang="en-US" sz="2000" dirty="0" smtClean="0"/>
              <a:t> -cells "hd8M hd16M hd32M hd64M" \</a:t>
            </a:r>
            <a:endParaRPr lang="it-IT" sz="2000" dirty="0" smtClean="0"/>
          </a:p>
          <a:p>
            <a:r>
              <a:rPr lang="en-US" sz="2000" dirty="0" smtClean="0"/>
              <a:t>-stage_1_enable !SLEEP -type header</a:t>
            </a:r>
            <a:endParaRPr lang="it-IT" sz="2000" dirty="0" smtClean="0"/>
          </a:p>
          <a:p>
            <a:r>
              <a:rPr lang="en-US" sz="2000" dirty="0" smtClean="0"/>
              <a:t>…..</a:t>
            </a:r>
            <a:endParaRPr lang="it-IT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78" grpId="0"/>
      <p:bldP spid="79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ttangolo 17"/>
          <p:cNvSpPr/>
          <p:nvPr/>
        </p:nvSpPr>
        <p:spPr>
          <a:xfrm>
            <a:off x="923709" y="2636912"/>
            <a:ext cx="3240360" cy="2160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ADVANCED POWER REDUCTION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5733256"/>
            <a:ext cx="8928992" cy="1124744"/>
          </a:xfrm>
        </p:spPr>
        <p:txBody>
          <a:bodyPr>
            <a:normAutofit fontScale="85000" lnSpcReduction="20000"/>
          </a:bodyPr>
          <a:lstStyle/>
          <a:p>
            <a:r>
              <a:rPr lang="en-US" smtClean="0"/>
              <a:t>Sw power manager are slower than the hw ones, but they do not suffer the power management deadlock phenomenon.</a:t>
            </a:r>
            <a:endParaRPr lang="en-US"/>
          </a:p>
        </p:txBody>
      </p:sp>
      <p:sp>
        <p:nvSpPr>
          <p:cNvPr id="4" name="Rettangolo 3"/>
          <p:cNvSpPr/>
          <p:nvPr/>
        </p:nvSpPr>
        <p:spPr>
          <a:xfrm>
            <a:off x="251520" y="980728"/>
            <a:ext cx="8640960" cy="892552"/>
          </a:xfrm>
          <a:prstGeom prst="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ctr"/>
            <a:r>
              <a:rPr lang="en-US" sz="2600" b="1" smtClean="0">
                <a:solidFill>
                  <a:schemeClr val="bg1">
                    <a:lumMod val="8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Under(Over)volting whenever you can to minimize(maximize) power(performance). Frequency tuning at the island level.  </a:t>
            </a:r>
            <a:endParaRPr lang="en-US" sz="2600" b="1">
              <a:solidFill>
                <a:schemeClr val="bg1">
                  <a:lumMod val="8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579893" y="3429000"/>
            <a:ext cx="12961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Voltage </a:t>
            </a:r>
          </a:p>
          <a:p>
            <a:pPr algn="ctr"/>
            <a:r>
              <a:rPr lang="en-US" smtClean="0"/>
              <a:t>Regulator</a:t>
            </a:r>
            <a:endParaRPr lang="en-US"/>
          </a:p>
        </p:txBody>
      </p:sp>
      <p:sp>
        <p:nvSpPr>
          <p:cNvPr id="14" name="Rettangolo 13"/>
          <p:cNvSpPr/>
          <p:nvPr/>
        </p:nvSpPr>
        <p:spPr>
          <a:xfrm>
            <a:off x="1283749" y="3429000"/>
            <a:ext cx="100811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Mode </a:t>
            </a:r>
          </a:p>
          <a:p>
            <a:pPr algn="ctr"/>
            <a:r>
              <a:rPr lang="en-US" smtClean="0"/>
              <a:t>Control</a:t>
            </a:r>
            <a:endParaRPr lang="en-US"/>
          </a:p>
        </p:txBody>
      </p:sp>
      <p:sp>
        <p:nvSpPr>
          <p:cNvPr id="15" name="Rettangolo 14"/>
          <p:cNvSpPr/>
          <p:nvPr/>
        </p:nvSpPr>
        <p:spPr>
          <a:xfrm>
            <a:off x="1283749" y="2708920"/>
            <a:ext cx="151216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</a:t>
            </a:r>
            <a:endParaRPr lang="en-US"/>
          </a:p>
        </p:txBody>
      </p:sp>
      <p:sp>
        <p:nvSpPr>
          <p:cNvPr id="16" name="Rettangolo 15"/>
          <p:cNvSpPr/>
          <p:nvPr/>
        </p:nvSpPr>
        <p:spPr>
          <a:xfrm>
            <a:off x="2867925" y="2708920"/>
            <a:ext cx="12241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B</a:t>
            </a:r>
            <a:endParaRPr lang="en-US"/>
          </a:p>
        </p:txBody>
      </p:sp>
      <p:sp>
        <p:nvSpPr>
          <p:cNvPr id="17" name="Rettangolo 16"/>
          <p:cNvSpPr/>
          <p:nvPr/>
        </p:nvSpPr>
        <p:spPr>
          <a:xfrm>
            <a:off x="1283749" y="4293096"/>
            <a:ext cx="28083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C</a:t>
            </a:r>
            <a:endParaRPr lang="en-US"/>
          </a:p>
        </p:txBody>
      </p:sp>
      <p:cxnSp>
        <p:nvCxnSpPr>
          <p:cNvPr id="26" name="Connettore 4 25"/>
          <p:cNvCxnSpPr>
            <a:stCxn id="13" idx="0"/>
            <a:endCxn id="16" idx="2"/>
          </p:cNvCxnSpPr>
          <p:nvPr/>
        </p:nvCxnSpPr>
        <p:spPr>
          <a:xfrm rot="5400000" flipH="1" flipV="1">
            <a:off x="3209963" y="3158970"/>
            <a:ext cx="288032" cy="252028"/>
          </a:xfrm>
          <a:prstGeom prst="bentConnector3">
            <a:avLst>
              <a:gd name="adj1" fmla="val 50000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nettore 4 27"/>
          <p:cNvCxnSpPr>
            <a:stCxn id="13" idx="0"/>
            <a:endCxn id="15" idx="2"/>
          </p:cNvCxnSpPr>
          <p:nvPr/>
        </p:nvCxnSpPr>
        <p:spPr>
          <a:xfrm rot="16200000" flipV="1">
            <a:off x="2489883" y="2690918"/>
            <a:ext cx="288032" cy="1188132"/>
          </a:xfrm>
          <a:prstGeom prst="bentConnector3">
            <a:avLst>
              <a:gd name="adj1" fmla="val 50000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4 29"/>
          <p:cNvCxnSpPr>
            <a:stCxn id="13" idx="2"/>
            <a:endCxn id="17" idx="0"/>
          </p:cNvCxnSpPr>
          <p:nvPr/>
        </p:nvCxnSpPr>
        <p:spPr>
          <a:xfrm rot="5400000">
            <a:off x="2813919" y="3879050"/>
            <a:ext cx="288032" cy="540060"/>
          </a:xfrm>
          <a:prstGeom prst="bentConnector3">
            <a:avLst>
              <a:gd name="adj1" fmla="val 50000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/>
          <p:cNvCxnSpPr>
            <a:stCxn id="14" idx="3"/>
            <a:endCxn id="13" idx="1"/>
          </p:cNvCxnSpPr>
          <p:nvPr/>
        </p:nvCxnSpPr>
        <p:spPr>
          <a:xfrm>
            <a:off x="2291861" y="3717032"/>
            <a:ext cx="28803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ttangolo 38"/>
          <p:cNvSpPr/>
          <p:nvPr/>
        </p:nvSpPr>
        <p:spPr>
          <a:xfrm>
            <a:off x="635677" y="2708920"/>
            <a:ext cx="504056" cy="2016224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PROGRAMMABLE</a:t>
            </a:r>
            <a:endParaRPr lang="en-US"/>
          </a:p>
        </p:txBody>
      </p:sp>
      <p:cxnSp>
        <p:nvCxnSpPr>
          <p:cNvPr id="43" name="Connettore 2 42"/>
          <p:cNvCxnSpPr>
            <a:stCxn id="39" idx="3"/>
            <a:endCxn id="14" idx="1"/>
          </p:cNvCxnSpPr>
          <p:nvPr/>
        </p:nvCxnSpPr>
        <p:spPr>
          <a:xfrm>
            <a:off x="1139733" y="3717032"/>
            <a:ext cx="144016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CasellaDiTesto 47"/>
          <p:cNvSpPr txBox="1"/>
          <p:nvPr/>
        </p:nvSpPr>
        <p:spPr>
          <a:xfrm>
            <a:off x="323528" y="4819799"/>
            <a:ext cx="430476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200" b="1" smtClean="0">
                <a:solidFill>
                  <a:srgbClr val="C00000"/>
                </a:solidFill>
              </a:rPr>
              <a:t>DVFS</a:t>
            </a:r>
          </a:p>
          <a:p>
            <a:pPr algn="ctr"/>
            <a:r>
              <a:rPr lang="en-US" sz="2200" b="1" smtClean="0">
                <a:solidFill>
                  <a:srgbClr val="C00000"/>
                </a:solidFill>
              </a:rPr>
              <a:t>Dynamic Voltage Frequency Scaling</a:t>
            </a:r>
            <a:endParaRPr lang="en-US" sz="2200" b="1">
              <a:solidFill>
                <a:srgbClr val="C00000"/>
              </a:solidFill>
            </a:endParaRPr>
          </a:p>
        </p:txBody>
      </p:sp>
      <p:sp>
        <p:nvSpPr>
          <p:cNvPr id="49" name="Rettangolo 48"/>
          <p:cNvSpPr/>
          <p:nvPr/>
        </p:nvSpPr>
        <p:spPr>
          <a:xfrm>
            <a:off x="5492391" y="2636912"/>
            <a:ext cx="2992157" cy="216024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ttangolo 49"/>
          <p:cNvSpPr/>
          <p:nvPr/>
        </p:nvSpPr>
        <p:spPr>
          <a:xfrm>
            <a:off x="6900373" y="3429000"/>
            <a:ext cx="1296144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Voltage </a:t>
            </a:r>
          </a:p>
          <a:p>
            <a:pPr algn="ctr"/>
            <a:r>
              <a:rPr lang="en-US" smtClean="0"/>
              <a:t>Regulator</a:t>
            </a:r>
            <a:endParaRPr lang="en-US"/>
          </a:p>
        </p:txBody>
      </p:sp>
      <p:sp>
        <p:nvSpPr>
          <p:cNvPr id="51" name="Rettangolo 50"/>
          <p:cNvSpPr/>
          <p:nvPr/>
        </p:nvSpPr>
        <p:spPr>
          <a:xfrm>
            <a:off x="5604229" y="3429000"/>
            <a:ext cx="1008112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Mode </a:t>
            </a:r>
          </a:p>
          <a:p>
            <a:pPr algn="ctr"/>
            <a:r>
              <a:rPr lang="en-US" smtClean="0"/>
              <a:t>Control</a:t>
            </a:r>
            <a:endParaRPr lang="en-US"/>
          </a:p>
        </p:txBody>
      </p:sp>
      <p:sp>
        <p:nvSpPr>
          <p:cNvPr id="52" name="Rettangolo 51"/>
          <p:cNvSpPr/>
          <p:nvPr/>
        </p:nvSpPr>
        <p:spPr>
          <a:xfrm>
            <a:off x="5604229" y="2708920"/>
            <a:ext cx="1512168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A</a:t>
            </a:r>
            <a:endParaRPr lang="en-US"/>
          </a:p>
        </p:txBody>
      </p:sp>
      <p:sp>
        <p:nvSpPr>
          <p:cNvPr id="53" name="Rettangolo 52"/>
          <p:cNvSpPr/>
          <p:nvPr/>
        </p:nvSpPr>
        <p:spPr>
          <a:xfrm>
            <a:off x="7188405" y="2708920"/>
            <a:ext cx="1224136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B</a:t>
            </a:r>
            <a:endParaRPr lang="en-US"/>
          </a:p>
        </p:txBody>
      </p:sp>
      <p:sp>
        <p:nvSpPr>
          <p:cNvPr id="54" name="Rettangolo 53"/>
          <p:cNvSpPr/>
          <p:nvPr/>
        </p:nvSpPr>
        <p:spPr>
          <a:xfrm>
            <a:off x="5604229" y="4293096"/>
            <a:ext cx="2808312" cy="4320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/>
              <a:t>C</a:t>
            </a:r>
            <a:endParaRPr lang="en-US"/>
          </a:p>
        </p:txBody>
      </p:sp>
      <p:cxnSp>
        <p:nvCxnSpPr>
          <p:cNvPr id="55" name="Connettore 4 54"/>
          <p:cNvCxnSpPr>
            <a:stCxn id="50" idx="0"/>
            <a:endCxn id="53" idx="2"/>
          </p:cNvCxnSpPr>
          <p:nvPr/>
        </p:nvCxnSpPr>
        <p:spPr>
          <a:xfrm rot="5400000" flipH="1" flipV="1">
            <a:off x="7530443" y="3158970"/>
            <a:ext cx="288032" cy="252028"/>
          </a:xfrm>
          <a:prstGeom prst="bentConnector3">
            <a:avLst>
              <a:gd name="adj1" fmla="val 50000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4 55"/>
          <p:cNvCxnSpPr>
            <a:stCxn id="50" idx="0"/>
            <a:endCxn id="52" idx="2"/>
          </p:cNvCxnSpPr>
          <p:nvPr/>
        </p:nvCxnSpPr>
        <p:spPr>
          <a:xfrm rot="16200000" flipV="1">
            <a:off x="6810363" y="2690918"/>
            <a:ext cx="288032" cy="1188132"/>
          </a:xfrm>
          <a:prstGeom prst="bentConnector3">
            <a:avLst>
              <a:gd name="adj1" fmla="val 50000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4 56"/>
          <p:cNvCxnSpPr>
            <a:stCxn id="50" idx="2"/>
            <a:endCxn id="54" idx="0"/>
          </p:cNvCxnSpPr>
          <p:nvPr/>
        </p:nvCxnSpPr>
        <p:spPr>
          <a:xfrm rot="5400000">
            <a:off x="7134399" y="3879050"/>
            <a:ext cx="288032" cy="540060"/>
          </a:xfrm>
          <a:prstGeom prst="bentConnector3">
            <a:avLst>
              <a:gd name="adj1" fmla="val 50000"/>
            </a:avLst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2 57"/>
          <p:cNvCxnSpPr>
            <a:stCxn id="51" idx="3"/>
            <a:endCxn id="50" idx="1"/>
          </p:cNvCxnSpPr>
          <p:nvPr/>
        </p:nvCxnSpPr>
        <p:spPr>
          <a:xfrm>
            <a:off x="6612341" y="3717032"/>
            <a:ext cx="288032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CasellaDiTesto 60"/>
          <p:cNvSpPr txBox="1"/>
          <p:nvPr/>
        </p:nvSpPr>
        <p:spPr>
          <a:xfrm>
            <a:off x="5420384" y="4819799"/>
            <a:ext cx="3096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200" b="1" smtClean="0">
                <a:solidFill>
                  <a:srgbClr val="C00000"/>
                </a:solidFill>
              </a:rPr>
              <a:t>AVS</a:t>
            </a:r>
          </a:p>
          <a:p>
            <a:pPr algn="ctr"/>
            <a:r>
              <a:rPr lang="en-US" sz="2200" b="1" smtClean="0">
                <a:solidFill>
                  <a:srgbClr val="C00000"/>
                </a:solidFill>
              </a:rPr>
              <a:t>Adaptive Voltage Scaling</a:t>
            </a:r>
            <a:endParaRPr lang="en-US" sz="2200" b="1">
              <a:solidFill>
                <a:srgbClr val="C00000"/>
              </a:solidFill>
            </a:endParaRPr>
          </a:p>
        </p:txBody>
      </p:sp>
      <p:sp>
        <p:nvSpPr>
          <p:cNvPr id="62" name="Rettangolo 61"/>
          <p:cNvSpPr/>
          <p:nvPr/>
        </p:nvSpPr>
        <p:spPr>
          <a:xfrm>
            <a:off x="5636408" y="4334456"/>
            <a:ext cx="864096" cy="36004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MONITOR</a:t>
            </a:r>
            <a:endParaRPr lang="en-US" sz="1200"/>
          </a:p>
        </p:txBody>
      </p:sp>
      <p:sp>
        <p:nvSpPr>
          <p:cNvPr id="63" name="Rettangolo 62"/>
          <p:cNvSpPr/>
          <p:nvPr/>
        </p:nvSpPr>
        <p:spPr>
          <a:xfrm>
            <a:off x="5636408" y="2736056"/>
            <a:ext cx="567680" cy="36004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smtClean="0"/>
              <a:t>MON.</a:t>
            </a:r>
            <a:endParaRPr lang="en-US" sz="1200"/>
          </a:p>
        </p:txBody>
      </p:sp>
      <p:sp>
        <p:nvSpPr>
          <p:cNvPr id="64" name="Rettangolo 63"/>
          <p:cNvSpPr/>
          <p:nvPr/>
        </p:nvSpPr>
        <p:spPr>
          <a:xfrm>
            <a:off x="8012672" y="2736056"/>
            <a:ext cx="351656" cy="36004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cxnSp>
        <p:nvCxnSpPr>
          <p:cNvPr id="68" name="Connettore 4 67"/>
          <p:cNvCxnSpPr>
            <a:stCxn id="62" idx="0"/>
            <a:endCxn id="51" idx="2"/>
          </p:cNvCxnSpPr>
          <p:nvPr/>
        </p:nvCxnSpPr>
        <p:spPr>
          <a:xfrm rot="5400000" flipH="1" flipV="1">
            <a:off x="5923674" y="4149846"/>
            <a:ext cx="329392" cy="39829"/>
          </a:xfrm>
          <a:prstGeom prst="bentConnector3">
            <a:avLst>
              <a:gd name="adj1" fmla="val 50000"/>
            </a:avLst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Connettore 4 69"/>
          <p:cNvCxnSpPr>
            <a:stCxn id="63" idx="2"/>
            <a:endCxn id="51" idx="0"/>
          </p:cNvCxnSpPr>
          <p:nvPr/>
        </p:nvCxnSpPr>
        <p:spPr>
          <a:xfrm rot="16200000" flipH="1">
            <a:off x="5847814" y="3168529"/>
            <a:ext cx="332904" cy="188037"/>
          </a:xfrm>
          <a:prstGeom prst="bentConnector3">
            <a:avLst>
              <a:gd name="adj1" fmla="val 50000"/>
            </a:avLst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Connettore 4 71"/>
          <p:cNvCxnSpPr>
            <a:stCxn id="64" idx="2"/>
            <a:endCxn id="51" idx="0"/>
          </p:cNvCxnSpPr>
          <p:nvPr/>
        </p:nvCxnSpPr>
        <p:spPr>
          <a:xfrm rot="5400000">
            <a:off x="6981941" y="2222441"/>
            <a:ext cx="332904" cy="2080215"/>
          </a:xfrm>
          <a:prstGeom prst="bentConnector3">
            <a:avLst>
              <a:gd name="adj1" fmla="val 75354"/>
            </a:avLst>
          </a:prstGeom>
          <a:ln w="254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61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OUTLINE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49280"/>
          </a:xfrm>
        </p:spPr>
        <p:txBody>
          <a:bodyPr>
            <a:noAutofit/>
          </a:bodyPr>
          <a:lstStyle/>
          <a:p>
            <a:r>
              <a:rPr lang="en-GB" sz="270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pPr lvl="1"/>
            <a:r>
              <a:rPr lang="en-GB" sz="2500" smtClean="0">
                <a:solidFill>
                  <a:schemeClr val="bg1">
                    <a:lumMod val="65000"/>
                  </a:schemeClr>
                </a:solidFill>
              </a:rPr>
              <a:t>Motivation</a:t>
            </a:r>
          </a:p>
          <a:p>
            <a:pPr lvl="1"/>
            <a:r>
              <a:rPr lang="en-GB" sz="2500" smtClean="0">
                <a:solidFill>
                  <a:schemeClr val="bg1">
                    <a:lumMod val="65000"/>
                  </a:schemeClr>
                </a:solidFill>
              </a:rPr>
              <a:t>The Dark Silicon Problem</a:t>
            </a:r>
          </a:p>
          <a:p>
            <a:pPr lvl="1"/>
            <a:r>
              <a:rPr lang="en-GB" sz="2500" smtClean="0">
                <a:solidFill>
                  <a:schemeClr val="bg1">
                    <a:lumMod val="65000"/>
                  </a:schemeClr>
                </a:solidFill>
              </a:rPr>
              <a:t>Approaches</a:t>
            </a:r>
          </a:p>
          <a:p>
            <a:r>
              <a:rPr lang="en-GB" sz="2700" smtClean="0">
                <a:solidFill>
                  <a:schemeClr val="bg1">
                    <a:lumMod val="65000"/>
                  </a:schemeClr>
                </a:solidFill>
              </a:rPr>
              <a:t>Low-level methodologies for power management</a:t>
            </a:r>
          </a:p>
          <a:p>
            <a:pPr lvl="1"/>
            <a:r>
              <a:rPr lang="en-GB" sz="2500" smtClean="0">
                <a:solidFill>
                  <a:schemeClr val="bg1">
                    <a:lumMod val="65000"/>
                  </a:schemeClr>
                </a:solidFill>
              </a:rPr>
              <a:t>Clock related</a:t>
            </a:r>
          </a:p>
          <a:p>
            <a:pPr lvl="1"/>
            <a:r>
              <a:rPr lang="en-GB" sz="2500" smtClean="0">
                <a:solidFill>
                  <a:schemeClr val="bg1">
                    <a:lumMod val="65000"/>
                  </a:schemeClr>
                </a:solidFill>
              </a:rPr>
              <a:t>Power related</a:t>
            </a:r>
          </a:p>
          <a:p>
            <a:r>
              <a:rPr lang="en-GB" sz="2700" smtClean="0"/>
              <a:t>Architectural methodologies by examples</a:t>
            </a:r>
          </a:p>
          <a:p>
            <a:pPr lvl="1"/>
            <a:r>
              <a:rPr lang="en-GB" sz="2500" smtClean="0"/>
              <a:t>Mapping</a:t>
            </a:r>
          </a:p>
          <a:p>
            <a:pPr lvl="1"/>
            <a:r>
              <a:rPr lang="en-GB" sz="2500" smtClean="0"/>
              <a:t>IP specific techniques: ASIPs and IP management</a:t>
            </a:r>
          </a:p>
          <a:p>
            <a:pPr lvl="1"/>
            <a:r>
              <a:rPr lang="en-GB" sz="2500" smtClean="0"/>
              <a:t>DSE</a:t>
            </a:r>
          </a:p>
          <a:p>
            <a:pPr lvl="1"/>
            <a:r>
              <a:rPr lang="en-GB" sz="2500" smtClean="0"/>
              <a:t>Dataflow-based approaches</a:t>
            </a:r>
          </a:p>
          <a:p>
            <a:r>
              <a:rPr lang="en-GB" sz="2700" smtClean="0">
                <a:solidFill>
                  <a:schemeClr val="bg1">
                    <a:lumMod val="65000"/>
                  </a:schemeClr>
                </a:solidFill>
              </a:rPr>
              <a:t>Final Remarks</a:t>
            </a:r>
          </a:p>
          <a:p>
            <a:pPr lvl="1"/>
            <a:endParaRPr lang="en-GB" sz="2700" smtClean="0"/>
          </a:p>
          <a:p>
            <a:pPr lvl="1"/>
            <a:endParaRPr lang="en-GB" sz="2700" smtClean="0"/>
          </a:p>
          <a:p>
            <a:pPr lvl="1"/>
            <a:endParaRPr lang="en-GB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Rettangolo 336"/>
          <p:cNvSpPr/>
          <p:nvPr/>
        </p:nvSpPr>
        <p:spPr>
          <a:xfrm>
            <a:off x="2411760" y="5301208"/>
            <a:ext cx="1872208" cy="151216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32" name="Rettangolo 331"/>
          <p:cNvSpPr/>
          <p:nvPr/>
        </p:nvSpPr>
        <p:spPr>
          <a:xfrm>
            <a:off x="2555776" y="3284984"/>
            <a:ext cx="1224136" cy="151216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4" name="Rettangolo 253"/>
          <p:cNvSpPr/>
          <p:nvPr/>
        </p:nvSpPr>
        <p:spPr>
          <a:xfrm>
            <a:off x="3203848" y="3284984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28" name="Rettangolo 327"/>
          <p:cNvSpPr/>
          <p:nvPr/>
        </p:nvSpPr>
        <p:spPr>
          <a:xfrm>
            <a:off x="2555776" y="3284984"/>
            <a:ext cx="1224136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7" name="Rettangolo 156"/>
          <p:cNvSpPr/>
          <p:nvPr/>
        </p:nvSpPr>
        <p:spPr>
          <a:xfrm>
            <a:off x="8460432" y="2924944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0" name="Rettangolo 159"/>
          <p:cNvSpPr/>
          <p:nvPr/>
        </p:nvSpPr>
        <p:spPr>
          <a:xfrm>
            <a:off x="7812360" y="2924944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2" name="Rettangolo 161"/>
          <p:cNvSpPr/>
          <p:nvPr/>
        </p:nvSpPr>
        <p:spPr>
          <a:xfrm>
            <a:off x="7164288" y="2924944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4" name="Rettangolo 163"/>
          <p:cNvSpPr/>
          <p:nvPr/>
        </p:nvSpPr>
        <p:spPr>
          <a:xfrm>
            <a:off x="5868144" y="2924944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6" name="Rettangolo 165"/>
          <p:cNvSpPr/>
          <p:nvPr/>
        </p:nvSpPr>
        <p:spPr>
          <a:xfrm>
            <a:off x="7956376" y="908720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68" name="Rettangolo 167"/>
          <p:cNvSpPr/>
          <p:nvPr/>
        </p:nvSpPr>
        <p:spPr>
          <a:xfrm>
            <a:off x="7308304" y="908720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0" name="Rettangolo 169"/>
          <p:cNvSpPr/>
          <p:nvPr/>
        </p:nvSpPr>
        <p:spPr>
          <a:xfrm>
            <a:off x="5364088" y="908720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0" name="Rettangolo 89"/>
          <p:cNvSpPr/>
          <p:nvPr/>
        </p:nvSpPr>
        <p:spPr>
          <a:xfrm>
            <a:off x="8460432" y="3356992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8" name="Rettangolo 87"/>
          <p:cNvSpPr/>
          <p:nvPr/>
        </p:nvSpPr>
        <p:spPr>
          <a:xfrm>
            <a:off x="7812360" y="3356992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4" name="Rettangolo 83"/>
          <p:cNvSpPr/>
          <p:nvPr/>
        </p:nvSpPr>
        <p:spPr>
          <a:xfrm>
            <a:off x="7164288" y="3356992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6" name="Rettangolo 85"/>
          <p:cNvSpPr/>
          <p:nvPr/>
        </p:nvSpPr>
        <p:spPr>
          <a:xfrm>
            <a:off x="5868144" y="3356992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0" name="Rettangolo 79"/>
          <p:cNvSpPr/>
          <p:nvPr/>
        </p:nvSpPr>
        <p:spPr>
          <a:xfrm>
            <a:off x="7308304" y="908720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2" name="Rettangolo 81"/>
          <p:cNvSpPr/>
          <p:nvPr/>
        </p:nvSpPr>
        <p:spPr>
          <a:xfrm>
            <a:off x="7956376" y="908720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Rettangolo 42"/>
          <p:cNvSpPr/>
          <p:nvPr/>
        </p:nvSpPr>
        <p:spPr>
          <a:xfrm>
            <a:off x="2699792" y="908720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Rettangolo 44"/>
          <p:cNvSpPr/>
          <p:nvPr/>
        </p:nvSpPr>
        <p:spPr>
          <a:xfrm>
            <a:off x="1907704" y="2132856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Rettangolo 46"/>
          <p:cNvSpPr/>
          <p:nvPr/>
        </p:nvSpPr>
        <p:spPr>
          <a:xfrm>
            <a:off x="611560" y="2132856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Rettangolo 48"/>
          <p:cNvSpPr/>
          <p:nvPr/>
        </p:nvSpPr>
        <p:spPr>
          <a:xfrm>
            <a:off x="2555776" y="2132856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1" name="Rettangolo 50"/>
          <p:cNvSpPr/>
          <p:nvPr/>
        </p:nvSpPr>
        <p:spPr>
          <a:xfrm>
            <a:off x="3203848" y="2132856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Rettangolo 40"/>
          <p:cNvSpPr/>
          <p:nvPr/>
        </p:nvSpPr>
        <p:spPr>
          <a:xfrm>
            <a:off x="2051720" y="908720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Rettangolo 36"/>
          <p:cNvSpPr/>
          <p:nvPr/>
        </p:nvSpPr>
        <p:spPr>
          <a:xfrm>
            <a:off x="107504" y="908720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MAPPING: SONICS Comm. </a:t>
            </a:r>
            <a:r>
              <a:rPr lang="it-IT" dirty="0" err="1" smtClean="0"/>
              <a:t>Layer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499992" y="4725144"/>
            <a:ext cx="4536504" cy="93610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2700" dirty="0" smtClean="0"/>
              <a:t>Mapping and connectivity are of paramount importance to reduce power dissipation at the communication layer level.</a:t>
            </a:r>
            <a:endParaRPr lang="en-US" sz="2700" dirty="0"/>
          </a:p>
        </p:txBody>
      </p:sp>
      <p:cxnSp>
        <p:nvCxnSpPr>
          <p:cNvPr id="5" name="Connettore 1 4"/>
          <p:cNvCxnSpPr/>
          <p:nvPr/>
        </p:nvCxnSpPr>
        <p:spPr>
          <a:xfrm>
            <a:off x="179512" y="1916832"/>
            <a:ext cx="3600400" cy="0"/>
          </a:xfrm>
          <a:prstGeom prst="line">
            <a:avLst/>
          </a:prstGeom>
          <a:ln w="38100" cmpd="thickThin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ttangolo arrotondato 5"/>
          <p:cNvSpPr/>
          <p:nvPr/>
        </p:nvSpPr>
        <p:spPr>
          <a:xfrm>
            <a:off x="179512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7" name="Rettangolo arrotondato 6"/>
          <p:cNvSpPr/>
          <p:nvPr/>
        </p:nvSpPr>
        <p:spPr>
          <a:xfrm>
            <a:off x="827584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8" name="Rettangolo arrotondato 7"/>
          <p:cNvSpPr/>
          <p:nvPr/>
        </p:nvSpPr>
        <p:spPr>
          <a:xfrm>
            <a:off x="1475656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9" name="Rettangolo arrotondato 8"/>
          <p:cNvSpPr/>
          <p:nvPr/>
        </p:nvSpPr>
        <p:spPr>
          <a:xfrm>
            <a:off x="2123728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10" name="Rettangolo arrotondato 9"/>
          <p:cNvSpPr/>
          <p:nvPr/>
        </p:nvSpPr>
        <p:spPr>
          <a:xfrm>
            <a:off x="2771800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cxnSp>
        <p:nvCxnSpPr>
          <p:cNvPr id="17" name="Connettore 2 16"/>
          <p:cNvCxnSpPr>
            <a:stCxn id="6" idx="2"/>
          </p:cNvCxnSpPr>
          <p:nvPr/>
        </p:nvCxnSpPr>
        <p:spPr>
          <a:xfrm>
            <a:off x="395536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>
            <a:off x="1043608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>
            <a:off x="1691680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/>
          <p:nvPr/>
        </p:nvCxnSpPr>
        <p:spPr>
          <a:xfrm>
            <a:off x="2339752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>
            <a:off x="2987824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arrotondato 23"/>
          <p:cNvSpPr/>
          <p:nvPr/>
        </p:nvSpPr>
        <p:spPr>
          <a:xfrm>
            <a:off x="683568" y="234888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5" name="Rettangolo arrotondato 24"/>
          <p:cNvSpPr/>
          <p:nvPr/>
        </p:nvSpPr>
        <p:spPr>
          <a:xfrm>
            <a:off x="1331640" y="234888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6" name="Rettangolo arrotondato 25"/>
          <p:cNvSpPr/>
          <p:nvPr/>
        </p:nvSpPr>
        <p:spPr>
          <a:xfrm>
            <a:off x="1979712" y="234888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7" name="Rettangolo arrotondato 26"/>
          <p:cNvSpPr/>
          <p:nvPr/>
        </p:nvSpPr>
        <p:spPr>
          <a:xfrm>
            <a:off x="2627784" y="234888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8" name="Rettangolo arrotondato 27"/>
          <p:cNvSpPr/>
          <p:nvPr/>
        </p:nvSpPr>
        <p:spPr>
          <a:xfrm>
            <a:off x="3275856" y="234888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cxnSp>
        <p:nvCxnSpPr>
          <p:cNvPr id="29" name="Connettore 2 28"/>
          <p:cNvCxnSpPr/>
          <p:nvPr/>
        </p:nvCxnSpPr>
        <p:spPr>
          <a:xfrm>
            <a:off x="899592" y="191683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1547664" y="191683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/>
          <p:nvPr/>
        </p:nvCxnSpPr>
        <p:spPr>
          <a:xfrm>
            <a:off x="2195736" y="191683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>
            <a:off x="2843808" y="191683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>
            <a:off x="3491880" y="191683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ttangolo 33"/>
          <p:cNvSpPr/>
          <p:nvPr/>
        </p:nvSpPr>
        <p:spPr>
          <a:xfrm>
            <a:off x="107504" y="2348880"/>
            <a:ext cx="288032" cy="36004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5" name="Connettore 2 34"/>
          <p:cNvCxnSpPr/>
          <p:nvPr/>
        </p:nvCxnSpPr>
        <p:spPr>
          <a:xfrm>
            <a:off x="251520" y="191683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1 38"/>
          <p:cNvCxnSpPr/>
          <p:nvPr/>
        </p:nvCxnSpPr>
        <p:spPr>
          <a:xfrm>
            <a:off x="107504" y="1700808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>
            <a:off x="2051720" y="1700808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1 43"/>
          <p:cNvCxnSpPr/>
          <p:nvPr/>
        </p:nvCxnSpPr>
        <p:spPr>
          <a:xfrm>
            <a:off x="2699792" y="1700808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>
            <a:off x="1907704" y="2132856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ttore 1 47"/>
          <p:cNvCxnSpPr/>
          <p:nvPr/>
        </p:nvCxnSpPr>
        <p:spPr>
          <a:xfrm>
            <a:off x="611560" y="2132856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onnettore 1 49"/>
          <p:cNvCxnSpPr/>
          <p:nvPr/>
        </p:nvCxnSpPr>
        <p:spPr>
          <a:xfrm>
            <a:off x="2555776" y="2132856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/>
          <p:nvPr/>
        </p:nvCxnSpPr>
        <p:spPr>
          <a:xfrm>
            <a:off x="3203848" y="2132856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2" descr="Sonics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0"/>
            <a:ext cx="971600" cy="747385"/>
          </a:xfrm>
          <a:prstGeom prst="rect">
            <a:avLst/>
          </a:prstGeom>
          <a:noFill/>
        </p:spPr>
      </p:pic>
      <p:sp>
        <p:nvSpPr>
          <p:cNvPr id="54" name="CasellaDiTesto 53"/>
          <p:cNvSpPr txBox="1"/>
          <p:nvPr/>
        </p:nvSpPr>
        <p:spPr>
          <a:xfrm>
            <a:off x="3491880" y="1507431"/>
            <a:ext cx="15020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200" b="1" dirty="0" err="1" smtClean="0">
                <a:solidFill>
                  <a:srgbClr val="C00000"/>
                </a:solidFill>
              </a:rPr>
              <a:t>Always-On</a:t>
            </a:r>
            <a:r>
              <a:rPr lang="it-IT" sz="2200" b="1" dirty="0" smtClean="0">
                <a:solidFill>
                  <a:srgbClr val="C00000"/>
                </a:solidFill>
              </a:rPr>
              <a:t> </a:t>
            </a:r>
          </a:p>
          <a:p>
            <a:pPr algn="ctr"/>
            <a:r>
              <a:rPr lang="it-IT" sz="2200" b="1" dirty="0" smtClean="0">
                <a:solidFill>
                  <a:srgbClr val="C00000"/>
                </a:solidFill>
              </a:rPr>
              <a:t>Domain</a:t>
            </a:r>
            <a:endParaRPr lang="it-IT" sz="2200" b="1" dirty="0">
              <a:solidFill>
                <a:srgbClr val="C00000"/>
              </a:solidFill>
            </a:endParaRPr>
          </a:p>
        </p:txBody>
      </p:sp>
      <p:sp>
        <p:nvSpPr>
          <p:cNvPr id="55" name="Rettangolo 54"/>
          <p:cNvSpPr/>
          <p:nvPr/>
        </p:nvSpPr>
        <p:spPr>
          <a:xfrm>
            <a:off x="5364088" y="908720"/>
            <a:ext cx="576064" cy="79208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57" name="Rettangolo arrotondato 56"/>
          <p:cNvSpPr/>
          <p:nvPr/>
        </p:nvSpPr>
        <p:spPr>
          <a:xfrm>
            <a:off x="5436096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58" name="Rettangolo arrotondato 57"/>
          <p:cNvSpPr/>
          <p:nvPr/>
        </p:nvSpPr>
        <p:spPr>
          <a:xfrm>
            <a:off x="6084168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59" name="Rettangolo arrotondato 58"/>
          <p:cNvSpPr/>
          <p:nvPr/>
        </p:nvSpPr>
        <p:spPr>
          <a:xfrm>
            <a:off x="6732240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60" name="Rettangolo arrotondato 59"/>
          <p:cNvSpPr/>
          <p:nvPr/>
        </p:nvSpPr>
        <p:spPr>
          <a:xfrm>
            <a:off x="7380312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61" name="Rettangolo arrotondato 60"/>
          <p:cNvSpPr/>
          <p:nvPr/>
        </p:nvSpPr>
        <p:spPr>
          <a:xfrm>
            <a:off x="8028384" y="105273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cxnSp>
        <p:nvCxnSpPr>
          <p:cNvPr id="62" name="Connettore 2 61"/>
          <p:cNvCxnSpPr>
            <a:stCxn id="57" idx="2"/>
          </p:cNvCxnSpPr>
          <p:nvPr/>
        </p:nvCxnSpPr>
        <p:spPr>
          <a:xfrm>
            <a:off x="5652120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2 62"/>
          <p:cNvCxnSpPr/>
          <p:nvPr/>
        </p:nvCxnSpPr>
        <p:spPr>
          <a:xfrm>
            <a:off x="6300192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2 63"/>
          <p:cNvCxnSpPr/>
          <p:nvPr/>
        </p:nvCxnSpPr>
        <p:spPr>
          <a:xfrm>
            <a:off x="6948264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ttore 2 64"/>
          <p:cNvCxnSpPr/>
          <p:nvPr/>
        </p:nvCxnSpPr>
        <p:spPr>
          <a:xfrm>
            <a:off x="7596336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ttore 2 65"/>
          <p:cNvCxnSpPr/>
          <p:nvPr/>
        </p:nvCxnSpPr>
        <p:spPr>
          <a:xfrm>
            <a:off x="8244408" y="148478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ttangolo arrotondato 66"/>
          <p:cNvSpPr/>
          <p:nvPr/>
        </p:nvSpPr>
        <p:spPr>
          <a:xfrm>
            <a:off x="5940152" y="357301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68" name="Rettangolo arrotondato 67"/>
          <p:cNvSpPr/>
          <p:nvPr/>
        </p:nvSpPr>
        <p:spPr>
          <a:xfrm>
            <a:off x="6588224" y="357301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69" name="Rettangolo arrotondato 68"/>
          <p:cNvSpPr/>
          <p:nvPr/>
        </p:nvSpPr>
        <p:spPr>
          <a:xfrm>
            <a:off x="7236296" y="357301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70" name="Rettangolo arrotondato 69"/>
          <p:cNvSpPr/>
          <p:nvPr/>
        </p:nvSpPr>
        <p:spPr>
          <a:xfrm>
            <a:off x="7884368" y="357301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71" name="Rettangolo arrotondato 70"/>
          <p:cNvSpPr/>
          <p:nvPr/>
        </p:nvSpPr>
        <p:spPr>
          <a:xfrm>
            <a:off x="8532440" y="3573016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cxnSp>
        <p:nvCxnSpPr>
          <p:cNvPr id="72" name="Connettore 2 71"/>
          <p:cNvCxnSpPr/>
          <p:nvPr/>
        </p:nvCxnSpPr>
        <p:spPr>
          <a:xfrm>
            <a:off x="6156176" y="314096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2 72"/>
          <p:cNvCxnSpPr/>
          <p:nvPr/>
        </p:nvCxnSpPr>
        <p:spPr>
          <a:xfrm>
            <a:off x="6804248" y="314096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2 73"/>
          <p:cNvCxnSpPr/>
          <p:nvPr/>
        </p:nvCxnSpPr>
        <p:spPr>
          <a:xfrm>
            <a:off x="7452320" y="314096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Connettore 2 74"/>
          <p:cNvCxnSpPr/>
          <p:nvPr/>
        </p:nvCxnSpPr>
        <p:spPr>
          <a:xfrm>
            <a:off x="8100392" y="314096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Connettore 2 75"/>
          <p:cNvCxnSpPr/>
          <p:nvPr/>
        </p:nvCxnSpPr>
        <p:spPr>
          <a:xfrm>
            <a:off x="8748464" y="314096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Connettore 1 78"/>
          <p:cNvCxnSpPr/>
          <p:nvPr/>
        </p:nvCxnSpPr>
        <p:spPr>
          <a:xfrm>
            <a:off x="5364088" y="1700808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Connettore 1 80"/>
          <p:cNvCxnSpPr/>
          <p:nvPr/>
        </p:nvCxnSpPr>
        <p:spPr>
          <a:xfrm>
            <a:off x="7308304" y="1700808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Connettore 1 82"/>
          <p:cNvCxnSpPr/>
          <p:nvPr/>
        </p:nvCxnSpPr>
        <p:spPr>
          <a:xfrm>
            <a:off x="7956376" y="1700808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Connettore 1 84"/>
          <p:cNvCxnSpPr/>
          <p:nvPr/>
        </p:nvCxnSpPr>
        <p:spPr>
          <a:xfrm>
            <a:off x="7164288" y="3356992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Connettore 1 86"/>
          <p:cNvCxnSpPr/>
          <p:nvPr/>
        </p:nvCxnSpPr>
        <p:spPr>
          <a:xfrm>
            <a:off x="5868144" y="3356992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Connettore 1 88"/>
          <p:cNvCxnSpPr/>
          <p:nvPr/>
        </p:nvCxnSpPr>
        <p:spPr>
          <a:xfrm>
            <a:off x="7812360" y="3356992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ttore 1 90"/>
          <p:cNvCxnSpPr/>
          <p:nvPr/>
        </p:nvCxnSpPr>
        <p:spPr>
          <a:xfrm>
            <a:off x="8460432" y="3356992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ettangolo 91"/>
          <p:cNvSpPr/>
          <p:nvPr/>
        </p:nvSpPr>
        <p:spPr>
          <a:xfrm>
            <a:off x="5436096" y="1916832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3" name="Rettangolo 92"/>
          <p:cNvSpPr/>
          <p:nvPr/>
        </p:nvSpPr>
        <p:spPr>
          <a:xfrm>
            <a:off x="6084168" y="1916832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4" name="Rettangolo 93"/>
          <p:cNvSpPr/>
          <p:nvPr/>
        </p:nvSpPr>
        <p:spPr>
          <a:xfrm>
            <a:off x="6732240" y="1916832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5" name="Rettangolo 94"/>
          <p:cNvSpPr/>
          <p:nvPr/>
        </p:nvSpPr>
        <p:spPr>
          <a:xfrm>
            <a:off x="7380312" y="1916832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6" name="Rettangolo 95"/>
          <p:cNvSpPr/>
          <p:nvPr/>
        </p:nvSpPr>
        <p:spPr>
          <a:xfrm>
            <a:off x="8028384" y="1916832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7" name="Rettangolo 96"/>
          <p:cNvSpPr/>
          <p:nvPr/>
        </p:nvSpPr>
        <p:spPr>
          <a:xfrm>
            <a:off x="5940152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8" name="Rettangolo 97"/>
          <p:cNvSpPr/>
          <p:nvPr/>
        </p:nvSpPr>
        <p:spPr>
          <a:xfrm>
            <a:off x="6588224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9" name="Rettangolo 98"/>
          <p:cNvSpPr/>
          <p:nvPr/>
        </p:nvSpPr>
        <p:spPr>
          <a:xfrm>
            <a:off x="7236296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0" name="Rettangolo 99"/>
          <p:cNvSpPr/>
          <p:nvPr/>
        </p:nvSpPr>
        <p:spPr>
          <a:xfrm>
            <a:off x="7884368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1" name="Rettangolo 100"/>
          <p:cNvSpPr/>
          <p:nvPr/>
        </p:nvSpPr>
        <p:spPr>
          <a:xfrm>
            <a:off x="8532440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2" name="Ovale 101"/>
          <p:cNvSpPr/>
          <p:nvPr/>
        </p:nvSpPr>
        <p:spPr>
          <a:xfrm>
            <a:off x="5868144" y="2132856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3" name="Ovale 102"/>
          <p:cNvSpPr/>
          <p:nvPr/>
        </p:nvSpPr>
        <p:spPr>
          <a:xfrm>
            <a:off x="7668344" y="2132856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4" name="Ovale 103"/>
          <p:cNvSpPr/>
          <p:nvPr/>
        </p:nvSpPr>
        <p:spPr>
          <a:xfrm>
            <a:off x="6156176" y="2636912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5" name="Ovale 104"/>
          <p:cNvSpPr/>
          <p:nvPr/>
        </p:nvSpPr>
        <p:spPr>
          <a:xfrm>
            <a:off x="7956376" y="2636912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6" name="Ovale 105"/>
          <p:cNvSpPr/>
          <p:nvPr/>
        </p:nvSpPr>
        <p:spPr>
          <a:xfrm>
            <a:off x="6948264" y="2348880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08" name="Connettore 1 107"/>
          <p:cNvCxnSpPr>
            <a:stCxn id="92" idx="2"/>
            <a:endCxn id="102" idx="1"/>
          </p:cNvCxnSpPr>
          <p:nvPr/>
        </p:nvCxnSpPr>
        <p:spPr>
          <a:xfrm>
            <a:off x="5652120" y="1988840"/>
            <a:ext cx="300387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Connettore 1 110"/>
          <p:cNvCxnSpPr>
            <a:stCxn id="93" idx="2"/>
            <a:endCxn id="102" idx="0"/>
          </p:cNvCxnSpPr>
          <p:nvPr/>
        </p:nvCxnSpPr>
        <p:spPr>
          <a:xfrm flipH="1">
            <a:off x="6156176" y="1988840"/>
            <a:ext cx="144016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Connettore 1 113"/>
          <p:cNvCxnSpPr>
            <a:stCxn id="94" idx="2"/>
            <a:endCxn id="102" idx="7"/>
          </p:cNvCxnSpPr>
          <p:nvPr/>
        </p:nvCxnSpPr>
        <p:spPr>
          <a:xfrm flipH="1">
            <a:off x="6359845" y="1988840"/>
            <a:ext cx="588419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Connettore 1 116"/>
          <p:cNvCxnSpPr>
            <a:stCxn id="95" idx="2"/>
            <a:endCxn id="103" idx="1"/>
          </p:cNvCxnSpPr>
          <p:nvPr/>
        </p:nvCxnSpPr>
        <p:spPr>
          <a:xfrm>
            <a:off x="7596336" y="1988840"/>
            <a:ext cx="156371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Connettore 1 120"/>
          <p:cNvCxnSpPr>
            <a:stCxn id="96" idx="2"/>
            <a:endCxn id="103" idx="7"/>
          </p:cNvCxnSpPr>
          <p:nvPr/>
        </p:nvCxnSpPr>
        <p:spPr>
          <a:xfrm flipH="1">
            <a:off x="8160045" y="1988840"/>
            <a:ext cx="84363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Connettore 1 123"/>
          <p:cNvCxnSpPr>
            <a:stCxn id="104" idx="3"/>
            <a:endCxn id="97" idx="0"/>
          </p:cNvCxnSpPr>
          <p:nvPr/>
        </p:nvCxnSpPr>
        <p:spPr>
          <a:xfrm flipH="1">
            <a:off x="6156176" y="2882763"/>
            <a:ext cx="84363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Connettore 1 126"/>
          <p:cNvCxnSpPr>
            <a:stCxn id="104" idx="5"/>
            <a:endCxn id="98" idx="0"/>
          </p:cNvCxnSpPr>
          <p:nvPr/>
        </p:nvCxnSpPr>
        <p:spPr>
          <a:xfrm>
            <a:off x="6647877" y="2882763"/>
            <a:ext cx="156371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Connettore 1 130"/>
          <p:cNvCxnSpPr>
            <a:stCxn id="105" idx="3"/>
            <a:endCxn id="99" idx="0"/>
          </p:cNvCxnSpPr>
          <p:nvPr/>
        </p:nvCxnSpPr>
        <p:spPr>
          <a:xfrm flipH="1">
            <a:off x="7452320" y="2882763"/>
            <a:ext cx="588419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Connettore 1 133"/>
          <p:cNvCxnSpPr>
            <a:stCxn id="105" idx="4"/>
            <a:endCxn id="100" idx="0"/>
          </p:cNvCxnSpPr>
          <p:nvPr/>
        </p:nvCxnSpPr>
        <p:spPr>
          <a:xfrm flipH="1">
            <a:off x="8100392" y="2924944"/>
            <a:ext cx="144016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Connettore 1 136"/>
          <p:cNvCxnSpPr>
            <a:stCxn id="105" idx="5"/>
            <a:endCxn id="101" idx="0"/>
          </p:cNvCxnSpPr>
          <p:nvPr/>
        </p:nvCxnSpPr>
        <p:spPr>
          <a:xfrm>
            <a:off x="8448077" y="2882763"/>
            <a:ext cx="300387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Connettore 1 139"/>
          <p:cNvCxnSpPr>
            <a:stCxn id="106" idx="3"/>
            <a:endCxn id="104" idx="6"/>
          </p:cNvCxnSpPr>
          <p:nvPr/>
        </p:nvCxnSpPr>
        <p:spPr>
          <a:xfrm flipH="1">
            <a:off x="6732240" y="2594731"/>
            <a:ext cx="300387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Connettore 1 143"/>
          <p:cNvCxnSpPr>
            <a:stCxn id="106" idx="5"/>
            <a:endCxn id="105" idx="2"/>
          </p:cNvCxnSpPr>
          <p:nvPr/>
        </p:nvCxnSpPr>
        <p:spPr>
          <a:xfrm>
            <a:off x="7439965" y="2594731"/>
            <a:ext cx="516411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7" name="Connettore 1 146"/>
          <p:cNvCxnSpPr>
            <a:stCxn id="103" idx="2"/>
            <a:endCxn id="106" idx="7"/>
          </p:cNvCxnSpPr>
          <p:nvPr/>
        </p:nvCxnSpPr>
        <p:spPr>
          <a:xfrm flipH="1">
            <a:off x="7439965" y="2276872"/>
            <a:ext cx="228379" cy="1141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nettore 1 149"/>
          <p:cNvCxnSpPr>
            <a:stCxn id="102" idx="6"/>
            <a:endCxn id="106" idx="1"/>
          </p:cNvCxnSpPr>
          <p:nvPr/>
        </p:nvCxnSpPr>
        <p:spPr>
          <a:xfrm>
            <a:off x="6444208" y="2276872"/>
            <a:ext cx="588419" cy="11418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Connettore 1 153"/>
          <p:cNvCxnSpPr>
            <a:stCxn id="102" idx="4"/>
            <a:endCxn id="104" idx="0"/>
          </p:cNvCxnSpPr>
          <p:nvPr/>
        </p:nvCxnSpPr>
        <p:spPr>
          <a:xfrm>
            <a:off x="6156176" y="2420888"/>
            <a:ext cx="288032" cy="21602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8" name="Connettore 1 157"/>
          <p:cNvCxnSpPr/>
          <p:nvPr/>
        </p:nvCxnSpPr>
        <p:spPr>
          <a:xfrm>
            <a:off x="8460432" y="2924944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1" name="Connettore 1 160"/>
          <p:cNvCxnSpPr/>
          <p:nvPr/>
        </p:nvCxnSpPr>
        <p:spPr>
          <a:xfrm>
            <a:off x="7812360" y="2924944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Connettore 1 162"/>
          <p:cNvCxnSpPr/>
          <p:nvPr/>
        </p:nvCxnSpPr>
        <p:spPr>
          <a:xfrm>
            <a:off x="7164288" y="2924944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Connettore 1 164"/>
          <p:cNvCxnSpPr/>
          <p:nvPr/>
        </p:nvCxnSpPr>
        <p:spPr>
          <a:xfrm>
            <a:off x="5868144" y="2924944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7" name="Connettore 1 166"/>
          <p:cNvCxnSpPr/>
          <p:nvPr/>
        </p:nvCxnSpPr>
        <p:spPr>
          <a:xfrm>
            <a:off x="7956376" y="2132856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9" name="Connettore 1 168"/>
          <p:cNvCxnSpPr/>
          <p:nvPr/>
        </p:nvCxnSpPr>
        <p:spPr>
          <a:xfrm>
            <a:off x="7308304" y="2132856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Connettore 1 170"/>
          <p:cNvCxnSpPr/>
          <p:nvPr/>
        </p:nvCxnSpPr>
        <p:spPr>
          <a:xfrm>
            <a:off x="5364088" y="2132856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0" name="Rettangolo 249"/>
          <p:cNvSpPr/>
          <p:nvPr/>
        </p:nvSpPr>
        <p:spPr>
          <a:xfrm>
            <a:off x="3707904" y="5589240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1" name="Rettangolo 250"/>
          <p:cNvSpPr/>
          <p:nvPr/>
        </p:nvSpPr>
        <p:spPr>
          <a:xfrm>
            <a:off x="3059832" y="5589240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2" name="Rettangolo 251"/>
          <p:cNvSpPr/>
          <p:nvPr/>
        </p:nvSpPr>
        <p:spPr>
          <a:xfrm>
            <a:off x="2411760" y="5589240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3" name="Rettangolo 252"/>
          <p:cNvSpPr/>
          <p:nvPr/>
        </p:nvSpPr>
        <p:spPr>
          <a:xfrm>
            <a:off x="1115616" y="5589240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5" name="Rettangolo 254"/>
          <p:cNvSpPr/>
          <p:nvPr/>
        </p:nvSpPr>
        <p:spPr>
          <a:xfrm>
            <a:off x="2555776" y="3284984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56" name="Rettangolo 255"/>
          <p:cNvSpPr/>
          <p:nvPr/>
        </p:nvSpPr>
        <p:spPr>
          <a:xfrm>
            <a:off x="611560" y="3284984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64" name="Rettangolo arrotondato 263"/>
          <p:cNvSpPr/>
          <p:nvPr/>
        </p:nvSpPr>
        <p:spPr>
          <a:xfrm>
            <a:off x="683568" y="342900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265" name="Rettangolo arrotondato 264"/>
          <p:cNvSpPr/>
          <p:nvPr/>
        </p:nvSpPr>
        <p:spPr>
          <a:xfrm>
            <a:off x="1331640" y="342900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266" name="Rettangolo arrotondato 265"/>
          <p:cNvSpPr/>
          <p:nvPr/>
        </p:nvSpPr>
        <p:spPr>
          <a:xfrm>
            <a:off x="1979712" y="342900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267" name="Rettangolo arrotondato 266"/>
          <p:cNvSpPr/>
          <p:nvPr/>
        </p:nvSpPr>
        <p:spPr>
          <a:xfrm>
            <a:off x="2627784" y="342900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268" name="Rettangolo arrotondato 267"/>
          <p:cNvSpPr/>
          <p:nvPr/>
        </p:nvSpPr>
        <p:spPr>
          <a:xfrm>
            <a:off x="3275856" y="342900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cxnSp>
        <p:nvCxnSpPr>
          <p:cNvPr id="269" name="Connettore 2 268"/>
          <p:cNvCxnSpPr>
            <a:stCxn id="264" idx="2"/>
          </p:cNvCxnSpPr>
          <p:nvPr/>
        </p:nvCxnSpPr>
        <p:spPr>
          <a:xfrm>
            <a:off x="899592" y="386104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0" name="Connettore 2 269"/>
          <p:cNvCxnSpPr/>
          <p:nvPr/>
        </p:nvCxnSpPr>
        <p:spPr>
          <a:xfrm>
            <a:off x="1547664" y="386104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1" name="Connettore 2 270"/>
          <p:cNvCxnSpPr/>
          <p:nvPr/>
        </p:nvCxnSpPr>
        <p:spPr>
          <a:xfrm>
            <a:off x="2195736" y="386104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2" name="Connettore 2 271"/>
          <p:cNvCxnSpPr/>
          <p:nvPr/>
        </p:nvCxnSpPr>
        <p:spPr>
          <a:xfrm>
            <a:off x="2843808" y="386104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3" name="Connettore 2 272"/>
          <p:cNvCxnSpPr/>
          <p:nvPr/>
        </p:nvCxnSpPr>
        <p:spPr>
          <a:xfrm>
            <a:off x="3491880" y="3861048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4" name="Rettangolo arrotondato 273"/>
          <p:cNvSpPr/>
          <p:nvPr/>
        </p:nvSpPr>
        <p:spPr>
          <a:xfrm>
            <a:off x="1187624" y="6237312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75" name="Rettangolo arrotondato 274"/>
          <p:cNvSpPr/>
          <p:nvPr/>
        </p:nvSpPr>
        <p:spPr>
          <a:xfrm>
            <a:off x="1835696" y="6237312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76" name="Rettangolo arrotondato 275"/>
          <p:cNvSpPr/>
          <p:nvPr/>
        </p:nvSpPr>
        <p:spPr>
          <a:xfrm>
            <a:off x="2483768" y="6237312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77" name="Rettangolo arrotondato 276"/>
          <p:cNvSpPr/>
          <p:nvPr/>
        </p:nvSpPr>
        <p:spPr>
          <a:xfrm>
            <a:off x="3131840" y="6237312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78" name="Rettangolo arrotondato 277"/>
          <p:cNvSpPr/>
          <p:nvPr/>
        </p:nvSpPr>
        <p:spPr>
          <a:xfrm>
            <a:off x="3779912" y="6237312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cxnSp>
        <p:nvCxnSpPr>
          <p:cNvPr id="279" name="Connettore 2 278"/>
          <p:cNvCxnSpPr/>
          <p:nvPr/>
        </p:nvCxnSpPr>
        <p:spPr>
          <a:xfrm>
            <a:off x="1403648" y="580526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0" name="Connettore 2 279"/>
          <p:cNvCxnSpPr/>
          <p:nvPr/>
        </p:nvCxnSpPr>
        <p:spPr>
          <a:xfrm>
            <a:off x="2051720" y="580526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1" name="Connettore 2 280"/>
          <p:cNvCxnSpPr/>
          <p:nvPr/>
        </p:nvCxnSpPr>
        <p:spPr>
          <a:xfrm>
            <a:off x="2699792" y="580526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2" name="Connettore 2 281"/>
          <p:cNvCxnSpPr/>
          <p:nvPr/>
        </p:nvCxnSpPr>
        <p:spPr>
          <a:xfrm>
            <a:off x="3347864" y="580526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3" name="Connettore 2 282"/>
          <p:cNvCxnSpPr/>
          <p:nvPr/>
        </p:nvCxnSpPr>
        <p:spPr>
          <a:xfrm>
            <a:off x="3995936" y="5805264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1" name="Rettangolo 290"/>
          <p:cNvSpPr/>
          <p:nvPr/>
        </p:nvSpPr>
        <p:spPr>
          <a:xfrm>
            <a:off x="683568" y="429309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2" name="Rettangolo 291"/>
          <p:cNvSpPr/>
          <p:nvPr/>
        </p:nvSpPr>
        <p:spPr>
          <a:xfrm>
            <a:off x="1331640" y="429309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3" name="Rettangolo 292"/>
          <p:cNvSpPr/>
          <p:nvPr/>
        </p:nvSpPr>
        <p:spPr>
          <a:xfrm>
            <a:off x="1979712" y="429309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4" name="Rettangolo 293"/>
          <p:cNvSpPr/>
          <p:nvPr/>
        </p:nvSpPr>
        <p:spPr>
          <a:xfrm>
            <a:off x="2627784" y="429309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5" name="Rettangolo 294"/>
          <p:cNvSpPr/>
          <p:nvPr/>
        </p:nvSpPr>
        <p:spPr>
          <a:xfrm>
            <a:off x="3275856" y="429309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6" name="Rettangolo 295"/>
          <p:cNvSpPr/>
          <p:nvPr/>
        </p:nvSpPr>
        <p:spPr>
          <a:xfrm>
            <a:off x="1187624" y="573325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7" name="Rettangolo 296"/>
          <p:cNvSpPr/>
          <p:nvPr/>
        </p:nvSpPr>
        <p:spPr>
          <a:xfrm>
            <a:off x="1835696" y="573325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8" name="Rettangolo 297"/>
          <p:cNvSpPr/>
          <p:nvPr/>
        </p:nvSpPr>
        <p:spPr>
          <a:xfrm>
            <a:off x="2483768" y="573325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99" name="Rettangolo 298"/>
          <p:cNvSpPr/>
          <p:nvPr/>
        </p:nvSpPr>
        <p:spPr>
          <a:xfrm>
            <a:off x="3131840" y="573325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0" name="Rettangolo 299"/>
          <p:cNvSpPr/>
          <p:nvPr/>
        </p:nvSpPr>
        <p:spPr>
          <a:xfrm>
            <a:off x="3779912" y="5733256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1" name="Ovale 300"/>
          <p:cNvSpPr/>
          <p:nvPr/>
        </p:nvSpPr>
        <p:spPr>
          <a:xfrm>
            <a:off x="1115616" y="4509120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2" name="Ovale 301"/>
          <p:cNvSpPr/>
          <p:nvPr/>
        </p:nvSpPr>
        <p:spPr>
          <a:xfrm>
            <a:off x="2915816" y="4509120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3" name="Ovale 302"/>
          <p:cNvSpPr/>
          <p:nvPr/>
        </p:nvSpPr>
        <p:spPr>
          <a:xfrm>
            <a:off x="1403648" y="5301208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4" name="Ovale 303"/>
          <p:cNvSpPr/>
          <p:nvPr/>
        </p:nvSpPr>
        <p:spPr>
          <a:xfrm>
            <a:off x="3203848" y="5301208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05" name="Ovale 304"/>
          <p:cNvSpPr/>
          <p:nvPr/>
        </p:nvSpPr>
        <p:spPr>
          <a:xfrm>
            <a:off x="2195736" y="4941168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06" name="Connettore 1 305"/>
          <p:cNvCxnSpPr>
            <a:stCxn id="291" idx="2"/>
            <a:endCxn id="301" idx="1"/>
          </p:cNvCxnSpPr>
          <p:nvPr/>
        </p:nvCxnSpPr>
        <p:spPr>
          <a:xfrm>
            <a:off x="899592" y="4365104"/>
            <a:ext cx="300387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7" name="Connettore 1 306"/>
          <p:cNvCxnSpPr>
            <a:stCxn id="292" idx="2"/>
            <a:endCxn id="301" idx="0"/>
          </p:cNvCxnSpPr>
          <p:nvPr/>
        </p:nvCxnSpPr>
        <p:spPr>
          <a:xfrm flipH="1">
            <a:off x="1403648" y="4365104"/>
            <a:ext cx="144016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8" name="Connettore 1 307"/>
          <p:cNvCxnSpPr>
            <a:stCxn id="293" idx="2"/>
            <a:endCxn id="301" idx="7"/>
          </p:cNvCxnSpPr>
          <p:nvPr/>
        </p:nvCxnSpPr>
        <p:spPr>
          <a:xfrm flipH="1">
            <a:off x="1607317" y="4365104"/>
            <a:ext cx="588419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9" name="Connettore 1 308"/>
          <p:cNvCxnSpPr>
            <a:stCxn id="294" idx="2"/>
            <a:endCxn id="302" idx="1"/>
          </p:cNvCxnSpPr>
          <p:nvPr/>
        </p:nvCxnSpPr>
        <p:spPr>
          <a:xfrm>
            <a:off x="2843808" y="4365104"/>
            <a:ext cx="156371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0" name="Connettore 1 309"/>
          <p:cNvCxnSpPr>
            <a:stCxn id="295" idx="2"/>
            <a:endCxn id="302" idx="7"/>
          </p:cNvCxnSpPr>
          <p:nvPr/>
        </p:nvCxnSpPr>
        <p:spPr>
          <a:xfrm flipH="1">
            <a:off x="3407517" y="4365104"/>
            <a:ext cx="84363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1" name="Connettore 1 310"/>
          <p:cNvCxnSpPr>
            <a:stCxn id="303" idx="3"/>
            <a:endCxn id="296" idx="0"/>
          </p:cNvCxnSpPr>
          <p:nvPr/>
        </p:nvCxnSpPr>
        <p:spPr>
          <a:xfrm flipH="1">
            <a:off x="1403648" y="5547059"/>
            <a:ext cx="84363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2" name="Connettore 1 311"/>
          <p:cNvCxnSpPr>
            <a:stCxn id="303" idx="5"/>
            <a:endCxn id="297" idx="0"/>
          </p:cNvCxnSpPr>
          <p:nvPr/>
        </p:nvCxnSpPr>
        <p:spPr>
          <a:xfrm>
            <a:off x="1895349" y="5547059"/>
            <a:ext cx="156371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3" name="Connettore 1 312"/>
          <p:cNvCxnSpPr>
            <a:stCxn id="304" idx="3"/>
            <a:endCxn id="298" idx="0"/>
          </p:cNvCxnSpPr>
          <p:nvPr/>
        </p:nvCxnSpPr>
        <p:spPr>
          <a:xfrm flipH="1">
            <a:off x="2699792" y="5547059"/>
            <a:ext cx="588419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4" name="Connettore 1 313"/>
          <p:cNvCxnSpPr>
            <a:stCxn id="304" idx="4"/>
            <a:endCxn id="299" idx="0"/>
          </p:cNvCxnSpPr>
          <p:nvPr/>
        </p:nvCxnSpPr>
        <p:spPr>
          <a:xfrm flipH="1">
            <a:off x="3347864" y="5589240"/>
            <a:ext cx="144016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5" name="Connettore 1 314"/>
          <p:cNvCxnSpPr>
            <a:stCxn id="304" idx="5"/>
            <a:endCxn id="300" idx="0"/>
          </p:cNvCxnSpPr>
          <p:nvPr/>
        </p:nvCxnSpPr>
        <p:spPr>
          <a:xfrm>
            <a:off x="3695549" y="5547059"/>
            <a:ext cx="300387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6" name="Connettore 1 315"/>
          <p:cNvCxnSpPr>
            <a:stCxn id="305" idx="3"/>
            <a:endCxn id="303" idx="6"/>
          </p:cNvCxnSpPr>
          <p:nvPr/>
        </p:nvCxnSpPr>
        <p:spPr>
          <a:xfrm flipH="1">
            <a:off x="1979712" y="5187019"/>
            <a:ext cx="300387" cy="25820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7" name="Connettore 1 316"/>
          <p:cNvCxnSpPr>
            <a:stCxn id="305" idx="5"/>
            <a:endCxn id="304" idx="2"/>
          </p:cNvCxnSpPr>
          <p:nvPr/>
        </p:nvCxnSpPr>
        <p:spPr>
          <a:xfrm>
            <a:off x="2687437" y="5187019"/>
            <a:ext cx="516411" cy="25820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8" name="Connettore 1 317"/>
          <p:cNvCxnSpPr>
            <a:stCxn id="302" idx="2"/>
            <a:endCxn id="305" idx="7"/>
          </p:cNvCxnSpPr>
          <p:nvPr/>
        </p:nvCxnSpPr>
        <p:spPr>
          <a:xfrm flipH="1">
            <a:off x="2687437" y="4653136"/>
            <a:ext cx="228379" cy="3302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9" name="Connettore 1 318"/>
          <p:cNvCxnSpPr>
            <a:stCxn id="301" idx="6"/>
            <a:endCxn id="305" idx="1"/>
          </p:cNvCxnSpPr>
          <p:nvPr/>
        </p:nvCxnSpPr>
        <p:spPr>
          <a:xfrm>
            <a:off x="1691680" y="4653136"/>
            <a:ext cx="588419" cy="3302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0" name="Connettore 1 319"/>
          <p:cNvCxnSpPr>
            <a:stCxn id="301" idx="4"/>
            <a:endCxn id="303" idx="0"/>
          </p:cNvCxnSpPr>
          <p:nvPr/>
        </p:nvCxnSpPr>
        <p:spPr>
          <a:xfrm>
            <a:off x="1403648" y="4797152"/>
            <a:ext cx="288032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1" name="Connettore 1 320"/>
          <p:cNvCxnSpPr/>
          <p:nvPr/>
        </p:nvCxnSpPr>
        <p:spPr>
          <a:xfrm>
            <a:off x="3707904" y="5589240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2" name="Connettore 1 321"/>
          <p:cNvCxnSpPr/>
          <p:nvPr/>
        </p:nvCxnSpPr>
        <p:spPr>
          <a:xfrm>
            <a:off x="3059832" y="5589240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3" name="Connettore 1 322"/>
          <p:cNvCxnSpPr/>
          <p:nvPr/>
        </p:nvCxnSpPr>
        <p:spPr>
          <a:xfrm>
            <a:off x="2411760" y="5589240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4" name="Connettore 1 323"/>
          <p:cNvCxnSpPr/>
          <p:nvPr/>
        </p:nvCxnSpPr>
        <p:spPr>
          <a:xfrm>
            <a:off x="1115616" y="5589240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5" name="Connettore 1 324"/>
          <p:cNvCxnSpPr/>
          <p:nvPr/>
        </p:nvCxnSpPr>
        <p:spPr>
          <a:xfrm>
            <a:off x="3203848" y="4509120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6" name="Connettore 1 325"/>
          <p:cNvCxnSpPr/>
          <p:nvPr/>
        </p:nvCxnSpPr>
        <p:spPr>
          <a:xfrm>
            <a:off x="2555776" y="4509120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7" name="Connettore 1 326"/>
          <p:cNvCxnSpPr/>
          <p:nvPr/>
        </p:nvCxnSpPr>
        <p:spPr>
          <a:xfrm>
            <a:off x="611560" y="4509120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9" name="Connettore 1 328"/>
          <p:cNvCxnSpPr/>
          <p:nvPr/>
        </p:nvCxnSpPr>
        <p:spPr>
          <a:xfrm>
            <a:off x="2555776" y="4509120"/>
            <a:ext cx="1224136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3" name="Connettore 1 332"/>
          <p:cNvCxnSpPr/>
          <p:nvPr/>
        </p:nvCxnSpPr>
        <p:spPr>
          <a:xfrm>
            <a:off x="2555776" y="4797152"/>
            <a:ext cx="1224136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8" name="Connettore 1 337"/>
          <p:cNvCxnSpPr/>
          <p:nvPr/>
        </p:nvCxnSpPr>
        <p:spPr>
          <a:xfrm>
            <a:off x="2411760" y="5301208"/>
            <a:ext cx="1872208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" fill="hold"/>
                                        <p:tgtEl>
                                          <p:spTgt spid="3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" fill="hold"/>
                                        <p:tgtEl>
                                          <p:spTgt spid="3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0" fill="hold">
                      <p:stCondLst>
                        <p:cond delay="indefinite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" grpId="0" animBg="1"/>
      <p:bldP spid="332" grpId="0" animBg="1"/>
      <p:bldP spid="254" grpId="0" animBg="1"/>
      <p:bldP spid="254" grpId="1" animBg="1"/>
      <p:bldP spid="328" grpId="0" animBg="1"/>
      <p:bldP spid="328" grpId="1" animBg="1"/>
      <p:bldP spid="157" grpId="0" animBg="1"/>
      <p:bldP spid="160" grpId="0" animBg="1"/>
      <p:bldP spid="162" grpId="0" animBg="1"/>
      <p:bldP spid="164" grpId="0" animBg="1"/>
      <p:bldP spid="166" grpId="0" animBg="1"/>
      <p:bldP spid="168" grpId="0" animBg="1"/>
      <p:bldP spid="170" grpId="0" animBg="1"/>
      <p:bldP spid="90" grpId="0" animBg="1"/>
      <p:bldP spid="90" grpId="1" animBg="1"/>
      <p:bldP spid="88" grpId="0" animBg="1"/>
      <p:bldP spid="88" grpId="1" animBg="1"/>
      <p:bldP spid="84" grpId="0" animBg="1"/>
      <p:bldP spid="84" grpId="1" animBg="1"/>
      <p:bldP spid="86" grpId="0" animBg="1"/>
      <p:bldP spid="86" grpId="1" animBg="1"/>
      <p:bldP spid="80" grpId="0" animBg="1"/>
      <p:bldP spid="80" grpId="1" animBg="1"/>
      <p:bldP spid="82" grpId="0" animBg="1"/>
      <p:bldP spid="82" grpId="1" animBg="1"/>
      <p:bldP spid="3" grpId="0" build="p"/>
      <p:bldP spid="34" grpId="0" animBg="1"/>
      <p:bldP spid="54" grpId="0"/>
      <p:bldP spid="55" grpId="0" animBg="1"/>
      <p:bldP spid="55" grpId="1" animBg="1"/>
      <p:bldP spid="57" grpId="0" animBg="1"/>
      <p:bldP spid="58" grpId="0" animBg="1"/>
      <p:bldP spid="59" grpId="0" animBg="1"/>
      <p:bldP spid="60" grpId="0" animBg="1"/>
      <p:bldP spid="61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250" grpId="0" animBg="1"/>
      <p:bldP spid="250" grpId="1" animBg="1"/>
      <p:bldP spid="251" grpId="0" animBg="1"/>
      <p:bldP spid="251" grpId="1" animBg="1"/>
      <p:bldP spid="252" grpId="0" animBg="1"/>
      <p:bldP spid="252" grpId="1" animBg="1"/>
      <p:bldP spid="253" grpId="0" animBg="1"/>
      <p:bldP spid="255" grpId="0" animBg="1"/>
      <p:bldP spid="255" grpId="1" animBg="1"/>
      <p:bldP spid="256" grpId="0" animBg="1"/>
      <p:bldP spid="264" grpId="0" animBg="1"/>
      <p:bldP spid="265" grpId="0" animBg="1"/>
      <p:bldP spid="266" grpId="0" animBg="1"/>
      <p:bldP spid="267" grpId="0" animBg="1"/>
      <p:bldP spid="268" grpId="0" animBg="1"/>
      <p:bldP spid="274" grpId="0" animBg="1"/>
      <p:bldP spid="275" grpId="0" animBg="1"/>
      <p:bldP spid="276" grpId="0" animBg="1"/>
      <p:bldP spid="277" grpId="0" animBg="1"/>
      <p:bldP spid="278" grpId="0" animBg="1"/>
      <p:bldP spid="291" grpId="0" animBg="1"/>
      <p:bldP spid="292" grpId="0" animBg="1"/>
      <p:bldP spid="293" grpId="0" animBg="1"/>
      <p:bldP spid="294" grpId="0" animBg="1"/>
      <p:bldP spid="295" grpId="0" animBg="1"/>
      <p:bldP spid="296" grpId="0" animBg="1"/>
      <p:bldP spid="297" grpId="0" animBg="1"/>
      <p:bldP spid="298" grpId="0" animBg="1"/>
      <p:bldP spid="299" grpId="0" animBg="1"/>
      <p:bldP spid="300" grpId="0" animBg="1"/>
      <p:bldP spid="301" grpId="0" animBg="1"/>
      <p:bldP spid="302" grpId="0" animBg="1"/>
      <p:bldP spid="303" grpId="0" animBg="1"/>
      <p:bldP spid="304" grpId="0" animBg="1"/>
      <p:bldP spid="30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it-IT" sz="2700" dirty="0" err="1" smtClean="0"/>
              <a:t>To</a:t>
            </a:r>
            <a:r>
              <a:rPr lang="it-IT" sz="2700" dirty="0" smtClean="0"/>
              <a:t> </a:t>
            </a:r>
            <a:r>
              <a:rPr lang="it-IT" sz="2700" dirty="0" err="1" smtClean="0"/>
              <a:t>avoid</a:t>
            </a:r>
            <a:r>
              <a:rPr lang="it-IT" sz="2700" dirty="0" smtClean="0"/>
              <a:t> </a:t>
            </a:r>
            <a:r>
              <a:rPr lang="it-IT" sz="2700" dirty="0" err="1" smtClean="0"/>
              <a:t>any</a:t>
            </a:r>
            <a:r>
              <a:rPr lang="it-IT" sz="2700" dirty="0" smtClean="0"/>
              <a:t> </a:t>
            </a:r>
            <a:r>
              <a:rPr lang="it-IT" sz="2700" dirty="0" err="1" smtClean="0"/>
              <a:t>issue</a:t>
            </a:r>
            <a:r>
              <a:rPr lang="it-IT" sz="2700" dirty="0" smtClean="0"/>
              <a:t> </a:t>
            </a:r>
            <a:r>
              <a:rPr lang="it-IT" sz="2700" dirty="0" err="1" smtClean="0"/>
              <a:t>related</a:t>
            </a:r>
            <a:r>
              <a:rPr lang="it-IT" sz="2700" dirty="0" smtClean="0"/>
              <a:t> </a:t>
            </a:r>
            <a:r>
              <a:rPr lang="it-IT" sz="2700" dirty="0" err="1" smtClean="0"/>
              <a:t>to</a:t>
            </a:r>
            <a:r>
              <a:rPr lang="it-IT" sz="2700" dirty="0" smtClean="0"/>
              <a:t> the </a:t>
            </a:r>
            <a:r>
              <a:rPr lang="en-US" sz="2700" dirty="0" smtClean="0"/>
              <a:t>the power management deadlock phenomenon </a:t>
            </a:r>
            <a:r>
              <a:rPr lang="en-US" sz="2800" dirty="0" smtClean="0"/>
              <a:t>any initiator needs to </a:t>
            </a:r>
            <a:endParaRPr lang="en-US" sz="2700" dirty="0" smtClean="0"/>
          </a:p>
        </p:txBody>
      </p:sp>
      <p:sp>
        <p:nvSpPr>
          <p:cNvPr id="75" name="CasellaDiTesto 74"/>
          <p:cNvSpPr txBox="1"/>
          <p:nvPr/>
        </p:nvSpPr>
        <p:spPr>
          <a:xfrm>
            <a:off x="-36512" y="1884888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hold its traffic and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send a request to the power manager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Wait for the answer of the power manager that is positive as soon as the requested unit is back 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200" dirty="0" smtClean="0"/>
              <a:t>transmits its data.</a:t>
            </a:r>
            <a:endParaRPr lang="it-IT" sz="2200" dirty="0" smtClean="0"/>
          </a:p>
          <a:p>
            <a:endParaRPr lang="it-IT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MAPPING: SONICS Comm. </a:t>
            </a:r>
            <a:r>
              <a:rPr lang="it-IT" dirty="0" err="1" smtClean="0"/>
              <a:t>Layer</a:t>
            </a:r>
            <a:endParaRPr lang="it-IT" dirty="0"/>
          </a:p>
        </p:txBody>
      </p:sp>
      <p:sp>
        <p:nvSpPr>
          <p:cNvPr id="5" name="Rettangolo 4"/>
          <p:cNvSpPr/>
          <p:nvPr/>
        </p:nvSpPr>
        <p:spPr>
          <a:xfrm>
            <a:off x="6876256" y="4653136"/>
            <a:ext cx="1872208" cy="151216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7020272" y="2060848"/>
            <a:ext cx="1224136" cy="1512168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Rettangolo 11"/>
          <p:cNvSpPr/>
          <p:nvPr/>
        </p:nvSpPr>
        <p:spPr>
          <a:xfrm>
            <a:off x="5580112" y="4941168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Rettangolo 13"/>
          <p:cNvSpPr/>
          <p:nvPr/>
        </p:nvSpPr>
        <p:spPr>
          <a:xfrm>
            <a:off x="5076056" y="2060848"/>
            <a:ext cx="576064" cy="1224136"/>
          </a:xfrm>
          <a:prstGeom prst="rect">
            <a:avLst/>
          </a:prstGeom>
          <a:solidFill>
            <a:schemeClr val="bg1">
              <a:lumMod val="50000"/>
              <a:alpha val="50000"/>
            </a:schemeClr>
          </a:solidFill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5" name="Rettangolo arrotondato 14"/>
          <p:cNvSpPr/>
          <p:nvPr/>
        </p:nvSpPr>
        <p:spPr>
          <a:xfrm>
            <a:off x="5148064" y="2204864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16" name="Rettangolo arrotondato 15"/>
          <p:cNvSpPr/>
          <p:nvPr/>
        </p:nvSpPr>
        <p:spPr>
          <a:xfrm>
            <a:off x="5796136" y="2204864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17" name="Rettangolo arrotondato 16"/>
          <p:cNvSpPr/>
          <p:nvPr/>
        </p:nvSpPr>
        <p:spPr>
          <a:xfrm>
            <a:off x="6444208" y="2204864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18" name="Rettangolo arrotondato 17"/>
          <p:cNvSpPr/>
          <p:nvPr/>
        </p:nvSpPr>
        <p:spPr>
          <a:xfrm>
            <a:off x="7092280" y="2204864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sp>
        <p:nvSpPr>
          <p:cNvPr id="19" name="Rettangolo arrotondato 18"/>
          <p:cNvSpPr/>
          <p:nvPr/>
        </p:nvSpPr>
        <p:spPr>
          <a:xfrm>
            <a:off x="7740352" y="2204864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I</a:t>
            </a:r>
            <a:endParaRPr lang="it-IT" dirty="0"/>
          </a:p>
        </p:txBody>
      </p:sp>
      <p:cxnSp>
        <p:nvCxnSpPr>
          <p:cNvPr id="20" name="Connettore 2 19"/>
          <p:cNvCxnSpPr>
            <a:stCxn id="15" idx="2"/>
          </p:cNvCxnSpPr>
          <p:nvPr/>
        </p:nvCxnSpPr>
        <p:spPr>
          <a:xfrm>
            <a:off x="5364088" y="263691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2 20"/>
          <p:cNvCxnSpPr/>
          <p:nvPr/>
        </p:nvCxnSpPr>
        <p:spPr>
          <a:xfrm>
            <a:off x="6012160" y="263691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ttore 2 21"/>
          <p:cNvCxnSpPr/>
          <p:nvPr/>
        </p:nvCxnSpPr>
        <p:spPr>
          <a:xfrm>
            <a:off x="6660232" y="263691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/>
          <p:nvPr/>
        </p:nvCxnSpPr>
        <p:spPr>
          <a:xfrm>
            <a:off x="7308304" y="263691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ttore 2 23"/>
          <p:cNvCxnSpPr/>
          <p:nvPr/>
        </p:nvCxnSpPr>
        <p:spPr>
          <a:xfrm>
            <a:off x="7956376" y="263691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ttangolo arrotondato 24"/>
          <p:cNvSpPr/>
          <p:nvPr/>
        </p:nvSpPr>
        <p:spPr>
          <a:xfrm>
            <a:off x="5652120" y="558924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6" name="Rettangolo arrotondato 25"/>
          <p:cNvSpPr/>
          <p:nvPr/>
        </p:nvSpPr>
        <p:spPr>
          <a:xfrm>
            <a:off x="6300192" y="558924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7" name="Rettangolo arrotondato 26"/>
          <p:cNvSpPr/>
          <p:nvPr/>
        </p:nvSpPr>
        <p:spPr>
          <a:xfrm>
            <a:off x="6948264" y="558924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8" name="Rettangolo arrotondato 27"/>
          <p:cNvSpPr/>
          <p:nvPr/>
        </p:nvSpPr>
        <p:spPr>
          <a:xfrm>
            <a:off x="7596336" y="558924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sp>
        <p:nvSpPr>
          <p:cNvPr id="29" name="Rettangolo arrotondato 28"/>
          <p:cNvSpPr/>
          <p:nvPr/>
        </p:nvSpPr>
        <p:spPr>
          <a:xfrm>
            <a:off x="8244408" y="5589240"/>
            <a:ext cx="432048" cy="4320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T</a:t>
            </a:r>
            <a:endParaRPr lang="it-IT" dirty="0"/>
          </a:p>
        </p:txBody>
      </p:sp>
      <p:cxnSp>
        <p:nvCxnSpPr>
          <p:cNvPr id="30" name="Connettore 2 29"/>
          <p:cNvCxnSpPr/>
          <p:nvPr/>
        </p:nvCxnSpPr>
        <p:spPr>
          <a:xfrm>
            <a:off x="5868144" y="515719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2 30"/>
          <p:cNvCxnSpPr/>
          <p:nvPr/>
        </p:nvCxnSpPr>
        <p:spPr>
          <a:xfrm>
            <a:off x="6516216" y="515719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>
            <a:off x="7164288" y="515719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>
            <a:off x="7812360" y="515719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8460432" y="5157192"/>
            <a:ext cx="0" cy="432048"/>
          </a:xfrm>
          <a:prstGeom prst="straightConnector1">
            <a:avLst/>
          </a:prstGeom>
          <a:ln w="38100"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ttangolo 34"/>
          <p:cNvSpPr/>
          <p:nvPr/>
        </p:nvSpPr>
        <p:spPr>
          <a:xfrm>
            <a:off x="5148064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6" name="Rettangolo 35"/>
          <p:cNvSpPr/>
          <p:nvPr/>
        </p:nvSpPr>
        <p:spPr>
          <a:xfrm>
            <a:off x="5796136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7" name="Rettangolo 36"/>
          <p:cNvSpPr/>
          <p:nvPr/>
        </p:nvSpPr>
        <p:spPr>
          <a:xfrm>
            <a:off x="6444208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8" name="Rettangolo 37"/>
          <p:cNvSpPr/>
          <p:nvPr/>
        </p:nvSpPr>
        <p:spPr>
          <a:xfrm>
            <a:off x="7092280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9" name="Rettangolo 38"/>
          <p:cNvSpPr/>
          <p:nvPr/>
        </p:nvSpPr>
        <p:spPr>
          <a:xfrm>
            <a:off x="7740352" y="3068960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0" name="Rettangolo 39"/>
          <p:cNvSpPr/>
          <p:nvPr/>
        </p:nvSpPr>
        <p:spPr>
          <a:xfrm>
            <a:off x="5652120" y="5085184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Rettangolo 40"/>
          <p:cNvSpPr/>
          <p:nvPr/>
        </p:nvSpPr>
        <p:spPr>
          <a:xfrm>
            <a:off x="6300192" y="5085184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2" name="Rettangolo 41"/>
          <p:cNvSpPr/>
          <p:nvPr/>
        </p:nvSpPr>
        <p:spPr>
          <a:xfrm>
            <a:off x="6948264" y="5085184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Rettangolo 42"/>
          <p:cNvSpPr/>
          <p:nvPr/>
        </p:nvSpPr>
        <p:spPr>
          <a:xfrm>
            <a:off x="7596336" y="5085184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4" name="Rettangolo 43"/>
          <p:cNvSpPr/>
          <p:nvPr/>
        </p:nvSpPr>
        <p:spPr>
          <a:xfrm>
            <a:off x="8244408" y="5085184"/>
            <a:ext cx="432048" cy="720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5" name="Ovale 44"/>
          <p:cNvSpPr/>
          <p:nvPr/>
        </p:nvSpPr>
        <p:spPr>
          <a:xfrm>
            <a:off x="5580112" y="3645024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6" name="Ovale 45"/>
          <p:cNvSpPr/>
          <p:nvPr/>
        </p:nvSpPr>
        <p:spPr>
          <a:xfrm>
            <a:off x="7380312" y="3645024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7" name="Ovale 46"/>
          <p:cNvSpPr/>
          <p:nvPr/>
        </p:nvSpPr>
        <p:spPr>
          <a:xfrm>
            <a:off x="5868144" y="4365104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8" name="Ovale 47"/>
          <p:cNvSpPr/>
          <p:nvPr/>
        </p:nvSpPr>
        <p:spPr>
          <a:xfrm>
            <a:off x="7668344" y="4653136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9" name="Ovale 48"/>
          <p:cNvSpPr/>
          <p:nvPr/>
        </p:nvSpPr>
        <p:spPr>
          <a:xfrm>
            <a:off x="6660232" y="4077072"/>
            <a:ext cx="576064" cy="28803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50" name="Connettore 1 49"/>
          <p:cNvCxnSpPr>
            <a:stCxn id="35" idx="2"/>
            <a:endCxn id="45" idx="1"/>
          </p:cNvCxnSpPr>
          <p:nvPr/>
        </p:nvCxnSpPr>
        <p:spPr>
          <a:xfrm>
            <a:off x="5364088" y="3140968"/>
            <a:ext cx="300387" cy="546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Connettore 1 50"/>
          <p:cNvCxnSpPr>
            <a:stCxn id="36" idx="2"/>
            <a:endCxn id="45" idx="0"/>
          </p:cNvCxnSpPr>
          <p:nvPr/>
        </p:nvCxnSpPr>
        <p:spPr>
          <a:xfrm flipH="1">
            <a:off x="5868144" y="3140968"/>
            <a:ext cx="144016" cy="50405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Connettore 1 51"/>
          <p:cNvCxnSpPr>
            <a:stCxn id="37" idx="2"/>
            <a:endCxn id="45" idx="7"/>
          </p:cNvCxnSpPr>
          <p:nvPr/>
        </p:nvCxnSpPr>
        <p:spPr>
          <a:xfrm flipH="1">
            <a:off x="6071813" y="3140968"/>
            <a:ext cx="588419" cy="546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Connettore 1 52"/>
          <p:cNvCxnSpPr>
            <a:stCxn id="38" idx="2"/>
            <a:endCxn id="46" idx="1"/>
          </p:cNvCxnSpPr>
          <p:nvPr/>
        </p:nvCxnSpPr>
        <p:spPr>
          <a:xfrm>
            <a:off x="7308304" y="3140968"/>
            <a:ext cx="156371" cy="546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ttore 1 53"/>
          <p:cNvCxnSpPr>
            <a:stCxn id="39" idx="2"/>
            <a:endCxn id="46" idx="7"/>
          </p:cNvCxnSpPr>
          <p:nvPr/>
        </p:nvCxnSpPr>
        <p:spPr>
          <a:xfrm flipH="1">
            <a:off x="7872013" y="3140968"/>
            <a:ext cx="84363" cy="54623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1 54"/>
          <p:cNvCxnSpPr>
            <a:stCxn id="47" idx="3"/>
            <a:endCxn id="40" idx="0"/>
          </p:cNvCxnSpPr>
          <p:nvPr/>
        </p:nvCxnSpPr>
        <p:spPr>
          <a:xfrm flipH="1">
            <a:off x="5868144" y="4610955"/>
            <a:ext cx="84363" cy="4742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nettore 1 55"/>
          <p:cNvCxnSpPr>
            <a:stCxn id="47" idx="5"/>
            <a:endCxn id="41" idx="0"/>
          </p:cNvCxnSpPr>
          <p:nvPr/>
        </p:nvCxnSpPr>
        <p:spPr>
          <a:xfrm>
            <a:off x="6359845" y="4610955"/>
            <a:ext cx="156371" cy="4742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ttore 1 56"/>
          <p:cNvCxnSpPr>
            <a:stCxn id="48" idx="3"/>
            <a:endCxn id="42" idx="0"/>
          </p:cNvCxnSpPr>
          <p:nvPr/>
        </p:nvCxnSpPr>
        <p:spPr>
          <a:xfrm flipH="1">
            <a:off x="7164288" y="4898987"/>
            <a:ext cx="588419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ttore 1 57"/>
          <p:cNvCxnSpPr>
            <a:stCxn id="48" idx="4"/>
            <a:endCxn id="43" idx="0"/>
          </p:cNvCxnSpPr>
          <p:nvPr/>
        </p:nvCxnSpPr>
        <p:spPr>
          <a:xfrm flipH="1">
            <a:off x="7812360" y="4941168"/>
            <a:ext cx="144016" cy="144016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ttore 1 58"/>
          <p:cNvCxnSpPr>
            <a:stCxn id="48" idx="5"/>
            <a:endCxn id="44" idx="0"/>
          </p:cNvCxnSpPr>
          <p:nvPr/>
        </p:nvCxnSpPr>
        <p:spPr>
          <a:xfrm>
            <a:off x="8160045" y="4898987"/>
            <a:ext cx="300387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1 59"/>
          <p:cNvCxnSpPr>
            <a:stCxn id="49" idx="3"/>
            <a:endCxn id="47" idx="6"/>
          </p:cNvCxnSpPr>
          <p:nvPr/>
        </p:nvCxnSpPr>
        <p:spPr>
          <a:xfrm flipH="1">
            <a:off x="6444208" y="4322923"/>
            <a:ext cx="300387" cy="186197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ttore 1 60"/>
          <p:cNvCxnSpPr>
            <a:stCxn id="49" idx="5"/>
            <a:endCxn id="48" idx="2"/>
          </p:cNvCxnSpPr>
          <p:nvPr/>
        </p:nvCxnSpPr>
        <p:spPr>
          <a:xfrm>
            <a:off x="7151933" y="4322923"/>
            <a:ext cx="516411" cy="474229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ttore 1 61"/>
          <p:cNvCxnSpPr>
            <a:stCxn id="46" idx="2"/>
            <a:endCxn id="49" idx="7"/>
          </p:cNvCxnSpPr>
          <p:nvPr/>
        </p:nvCxnSpPr>
        <p:spPr>
          <a:xfrm flipH="1">
            <a:off x="7151933" y="3789040"/>
            <a:ext cx="228379" cy="3302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ttore 1 62"/>
          <p:cNvCxnSpPr>
            <a:stCxn id="45" idx="6"/>
            <a:endCxn id="49" idx="1"/>
          </p:cNvCxnSpPr>
          <p:nvPr/>
        </p:nvCxnSpPr>
        <p:spPr>
          <a:xfrm>
            <a:off x="6156176" y="3789040"/>
            <a:ext cx="588419" cy="3302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ttore 1 63"/>
          <p:cNvCxnSpPr>
            <a:stCxn id="45" idx="4"/>
            <a:endCxn id="47" idx="0"/>
          </p:cNvCxnSpPr>
          <p:nvPr/>
        </p:nvCxnSpPr>
        <p:spPr>
          <a:xfrm>
            <a:off x="5868144" y="3933056"/>
            <a:ext cx="288032" cy="43204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Connettore 1 67"/>
          <p:cNvCxnSpPr/>
          <p:nvPr/>
        </p:nvCxnSpPr>
        <p:spPr>
          <a:xfrm>
            <a:off x="5580112" y="4941168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Connettore 1 70"/>
          <p:cNvCxnSpPr/>
          <p:nvPr/>
        </p:nvCxnSpPr>
        <p:spPr>
          <a:xfrm>
            <a:off x="5076056" y="3284984"/>
            <a:ext cx="576064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Connettore 1 72"/>
          <p:cNvCxnSpPr/>
          <p:nvPr/>
        </p:nvCxnSpPr>
        <p:spPr>
          <a:xfrm>
            <a:off x="7020272" y="3573016"/>
            <a:ext cx="1224136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Connettore 1 73"/>
          <p:cNvCxnSpPr/>
          <p:nvPr/>
        </p:nvCxnSpPr>
        <p:spPr>
          <a:xfrm>
            <a:off x="6876256" y="4653136"/>
            <a:ext cx="1872208" cy="0"/>
          </a:xfrm>
          <a:prstGeom prst="line">
            <a:avLst/>
          </a:prstGeom>
          <a:ln w="25400">
            <a:solidFill>
              <a:srgbClr val="C00000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ttangolo arrotondato 75"/>
          <p:cNvSpPr/>
          <p:nvPr/>
        </p:nvSpPr>
        <p:spPr>
          <a:xfrm>
            <a:off x="3923928" y="3789040"/>
            <a:ext cx="1368152" cy="50405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 smtClean="0"/>
              <a:t>POWER MANAGER</a:t>
            </a:r>
            <a:endParaRPr lang="it-IT" b="1" dirty="0"/>
          </a:p>
        </p:txBody>
      </p:sp>
      <p:cxnSp>
        <p:nvCxnSpPr>
          <p:cNvPr id="78" name="Forma 77"/>
          <p:cNvCxnSpPr>
            <a:stCxn id="36" idx="2"/>
            <a:endCxn id="76" idx="0"/>
          </p:cNvCxnSpPr>
          <p:nvPr/>
        </p:nvCxnSpPr>
        <p:spPr>
          <a:xfrm rot="5400000">
            <a:off x="4986046" y="2762926"/>
            <a:ext cx="648072" cy="1404156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Ovale 81"/>
          <p:cNvSpPr/>
          <p:nvPr/>
        </p:nvSpPr>
        <p:spPr>
          <a:xfrm>
            <a:off x="5868144" y="1916832"/>
            <a:ext cx="216024" cy="21602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1</a:t>
            </a:r>
            <a:endParaRPr lang="it-IT" dirty="0"/>
          </a:p>
        </p:txBody>
      </p:sp>
      <p:sp>
        <p:nvSpPr>
          <p:cNvPr id="83" name="Ovale 82"/>
          <p:cNvSpPr/>
          <p:nvPr/>
        </p:nvSpPr>
        <p:spPr>
          <a:xfrm>
            <a:off x="4139952" y="3501008"/>
            <a:ext cx="216024" cy="21602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2</a:t>
            </a:r>
            <a:endParaRPr lang="it-IT" dirty="0"/>
          </a:p>
        </p:txBody>
      </p:sp>
      <p:cxnSp>
        <p:nvCxnSpPr>
          <p:cNvPr id="84" name="Forma 77"/>
          <p:cNvCxnSpPr>
            <a:stCxn id="76" idx="2"/>
            <a:endCxn id="40" idx="0"/>
          </p:cNvCxnSpPr>
          <p:nvPr/>
        </p:nvCxnSpPr>
        <p:spPr>
          <a:xfrm rot="16200000" flipH="1">
            <a:off x="4842030" y="4059070"/>
            <a:ext cx="792088" cy="1260140"/>
          </a:xfrm>
          <a:prstGeom prst="bentConnector3">
            <a:avLst>
              <a:gd name="adj1" fmla="val 50000"/>
            </a:avLst>
          </a:prstGeom>
          <a:ln w="63500">
            <a:solidFill>
              <a:schemeClr val="accent3">
                <a:lumMod val="50000"/>
              </a:schemeClr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e 90"/>
          <p:cNvSpPr/>
          <p:nvPr/>
        </p:nvSpPr>
        <p:spPr>
          <a:xfrm>
            <a:off x="4139952" y="4437112"/>
            <a:ext cx="216024" cy="21602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3</a:t>
            </a:r>
            <a:endParaRPr lang="it-IT" dirty="0"/>
          </a:p>
        </p:txBody>
      </p:sp>
      <p:pic>
        <p:nvPicPr>
          <p:cNvPr id="1028" name="Picture 4" descr="http://thumbs.dreamstime.com/thumblarge_452/1257974634O8vX6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DFF"/>
              </a:clrFrom>
              <a:clrTo>
                <a:srgbClr val="FFFDFF">
                  <a:alpha val="0"/>
                </a:srgbClr>
              </a:clrTo>
            </a:clrChange>
          </a:blip>
          <a:srcRect l="5007" t="4638" r="72464" b="79649"/>
          <a:stretch>
            <a:fillRect/>
          </a:stretch>
        </p:blipFill>
        <p:spPr bwMode="auto">
          <a:xfrm>
            <a:off x="4932040" y="4365104"/>
            <a:ext cx="648072" cy="648072"/>
          </a:xfrm>
          <a:prstGeom prst="rect">
            <a:avLst/>
          </a:prstGeom>
          <a:noFill/>
        </p:spPr>
      </p:pic>
      <p:pic>
        <p:nvPicPr>
          <p:cNvPr id="93" name="Picture 4" descr="http://thumbs.dreamstime.com/thumblarge_452/1257974634O8vX6d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7536" t="5238" r="52438" b="79049"/>
          <a:stretch>
            <a:fillRect/>
          </a:stretch>
        </p:blipFill>
        <p:spPr bwMode="auto">
          <a:xfrm>
            <a:off x="4932040" y="4365104"/>
            <a:ext cx="576064" cy="648072"/>
          </a:xfrm>
          <a:prstGeom prst="rect">
            <a:avLst/>
          </a:prstGeom>
          <a:noFill/>
        </p:spPr>
      </p:pic>
      <p:sp>
        <p:nvSpPr>
          <p:cNvPr id="95" name="Ovale 94"/>
          <p:cNvSpPr/>
          <p:nvPr/>
        </p:nvSpPr>
        <p:spPr>
          <a:xfrm>
            <a:off x="6084168" y="2708920"/>
            <a:ext cx="216024" cy="21602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dirty="0" smtClean="0"/>
              <a:t>4</a:t>
            </a:r>
            <a:endParaRPr lang="it-IT" dirty="0"/>
          </a:p>
        </p:txBody>
      </p:sp>
      <p:sp>
        <p:nvSpPr>
          <p:cNvPr id="98" name="Freccia a destra 97"/>
          <p:cNvSpPr/>
          <p:nvPr/>
        </p:nvSpPr>
        <p:spPr>
          <a:xfrm rot="6658665">
            <a:off x="5712074" y="3268558"/>
            <a:ext cx="576064" cy="2160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9" name="Freccia a destra 98"/>
          <p:cNvSpPr/>
          <p:nvPr/>
        </p:nvSpPr>
        <p:spPr>
          <a:xfrm rot="4113095">
            <a:off x="5713959" y="3988638"/>
            <a:ext cx="576064" cy="2160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0" name="Freccia a destra 99"/>
          <p:cNvSpPr/>
          <p:nvPr/>
        </p:nvSpPr>
        <p:spPr>
          <a:xfrm rot="6658665">
            <a:off x="5640066" y="4780726"/>
            <a:ext cx="576064" cy="216024"/>
          </a:xfrm>
          <a:prstGeom prst="rightArrow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105" name="Picture 2" descr="Sonics Log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72400" y="0"/>
            <a:ext cx="971600" cy="747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82" grpId="0" animBg="1"/>
      <p:bldP spid="83" grpId="0" animBg="1"/>
      <p:bldP spid="91" grpId="0" animBg="1"/>
      <p:bldP spid="95" grpId="0" animBg="1"/>
      <p:bldP spid="98" grpId="0" animBg="1"/>
      <p:bldP spid="99" grpId="0" animBg="1"/>
      <p:bldP spid="10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OUTLINE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49280"/>
          </a:xfrm>
        </p:spPr>
        <p:txBody>
          <a:bodyPr>
            <a:noAutofit/>
          </a:bodyPr>
          <a:lstStyle/>
          <a:p>
            <a:r>
              <a:rPr lang="en-US" sz="2700" dirty="0" smtClean="0"/>
              <a:t>Introduction</a:t>
            </a:r>
          </a:p>
          <a:p>
            <a:pPr lvl="1"/>
            <a:r>
              <a:rPr lang="en-US" sz="2500" dirty="0" smtClean="0"/>
              <a:t>Motivation</a:t>
            </a:r>
          </a:p>
          <a:p>
            <a:pPr lvl="1"/>
            <a:r>
              <a:rPr lang="en-US" sz="2500" dirty="0" smtClean="0"/>
              <a:t>The Dark Silicon Problem</a:t>
            </a:r>
          </a:p>
          <a:p>
            <a:pPr lvl="1"/>
            <a:r>
              <a:rPr lang="en-US" sz="2500" dirty="0" smtClean="0"/>
              <a:t>Approaches</a:t>
            </a:r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Low-level methodologies for power management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Clock related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Power related</a:t>
            </a:r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Architectural methodologies by examples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Mapping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IP specific techniques: ASIPs and IP management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DSE</a:t>
            </a:r>
          </a:p>
          <a:p>
            <a:pPr lvl="1"/>
            <a:r>
              <a:rPr lang="en-US" sz="2500" dirty="0" smtClean="0">
                <a:solidFill>
                  <a:schemeClr val="bg1">
                    <a:lumMod val="65000"/>
                  </a:schemeClr>
                </a:solidFill>
              </a:rPr>
              <a:t>Dataflow-based approaches</a:t>
            </a:r>
          </a:p>
          <a:p>
            <a:r>
              <a:rPr lang="en-US" sz="2700" dirty="0" smtClean="0">
                <a:solidFill>
                  <a:schemeClr val="bg1">
                    <a:lumMod val="65000"/>
                  </a:schemeClr>
                </a:solidFill>
              </a:rPr>
              <a:t>Final Remarks</a:t>
            </a:r>
          </a:p>
          <a:p>
            <a:pPr lvl="1"/>
            <a:endParaRPr lang="en-US" sz="2700" dirty="0" smtClean="0"/>
          </a:p>
          <a:p>
            <a:pPr lvl="1"/>
            <a:endParaRPr lang="en-US" sz="2700" dirty="0" smtClean="0"/>
          </a:p>
          <a:p>
            <a:pPr lvl="1"/>
            <a:endParaRPr lang="en-US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4496"/>
            <a:ext cx="6351943" cy="3964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IP-SPECIFIC: ASIP</a:t>
            </a:r>
            <a:endParaRPr lang="en-US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1112987"/>
          </a:xfrm>
        </p:spPr>
        <p:txBody>
          <a:bodyPr>
            <a:normAutofit fontScale="85000" lnSpcReduction="10000"/>
          </a:bodyPr>
          <a:lstStyle/>
          <a:p>
            <a:r>
              <a:rPr lang="en-US" smtClean="0"/>
              <a:t>Heterogeneous and customizable processing element: the Silicon Hive’s (Intel’s) Processor Architectural Template </a:t>
            </a:r>
          </a:p>
          <a:p>
            <a:endParaRPr lang="en-US"/>
          </a:p>
        </p:txBody>
      </p:sp>
      <p:sp>
        <p:nvSpPr>
          <p:cNvPr id="4" name="Rettangolo 3"/>
          <p:cNvSpPr/>
          <p:nvPr/>
        </p:nvSpPr>
        <p:spPr>
          <a:xfrm>
            <a:off x="6746095" y="3596421"/>
            <a:ext cx="2232248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Function units</a:t>
            </a:r>
            <a:endParaRPr lang="en-US" sz="1400">
              <a:solidFill>
                <a:schemeClr val="tx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6732240" y="4792847"/>
            <a:ext cx="2232248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Memories</a:t>
            </a:r>
            <a:endParaRPr lang="en-US" sz="1400">
              <a:solidFill>
                <a:schemeClr val="tx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748828" y="1915260"/>
            <a:ext cx="2232248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Data Routing Network</a:t>
            </a:r>
            <a:endParaRPr lang="en-US" sz="1400">
              <a:solidFill>
                <a:schemeClr val="tx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cxnSp>
        <p:nvCxnSpPr>
          <p:cNvPr id="7" name="Connettore 2 6"/>
          <p:cNvCxnSpPr/>
          <p:nvPr/>
        </p:nvCxnSpPr>
        <p:spPr>
          <a:xfrm rot="10800000">
            <a:off x="6242039" y="2056544"/>
            <a:ext cx="504056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ttore 2 7"/>
          <p:cNvCxnSpPr/>
          <p:nvPr/>
        </p:nvCxnSpPr>
        <p:spPr>
          <a:xfrm rot="10800000">
            <a:off x="6184690" y="2556675"/>
            <a:ext cx="736668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>
            <a:off x="6748828" y="2435904"/>
            <a:ext cx="2232248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Register files</a:t>
            </a:r>
            <a:endParaRPr lang="en-US" sz="1400">
              <a:solidFill>
                <a:schemeClr val="tx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cxnSp>
        <p:nvCxnSpPr>
          <p:cNvPr id="10" name="Connettore 2 9"/>
          <p:cNvCxnSpPr/>
          <p:nvPr/>
        </p:nvCxnSpPr>
        <p:spPr>
          <a:xfrm rot="10800000">
            <a:off x="6402643" y="3280679"/>
            <a:ext cx="473613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6748828" y="3133930"/>
            <a:ext cx="2232248" cy="288032"/>
          </a:xfrm>
          <a:prstGeom prst="rect">
            <a:avLst/>
          </a:prstGeom>
          <a:solidFill>
            <a:schemeClr val="bg1">
              <a:lumMod val="85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smtClean="0">
                <a:solidFill>
                  <a:schemeClr val="tx1"/>
                </a:solidFill>
                <a:latin typeface="Ebrima" pitchFamily="2" charset="0"/>
                <a:ea typeface="Ebrima" pitchFamily="2" charset="0"/>
                <a:cs typeface="Ebrima" pitchFamily="2" charset="0"/>
              </a:rPr>
              <a:t>Issue slots</a:t>
            </a:r>
            <a:endParaRPr lang="en-US" sz="1400">
              <a:solidFill>
                <a:schemeClr val="tx1"/>
              </a:solidFill>
              <a:latin typeface="Ebrima" pitchFamily="2" charset="0"/>
              <a:ea typeface="Ebrima" pitchFamily="2" charset="0"/>
              <a:cs typeface="Ebrima" pitchFamily="2" charset="0"/>
            </a:endParaRPr>
          </a:p>
        </p:txBody>
      </p:sp>
      <p:cxnSp>
        <p:nvCxnSpPr>
          <p:cNvPr id="12" name="Connettore 2 11"/>
          <p:cNvCxnSpPr>
            <a:stCxn id="4" idx="1"/>
          </p:cNvCxnSpPr>
          <p:nvPr/>
        </p:nvCxnSpPr>
        <p:spPr>
          <a:xfrm rot="10800000">
            <a:off x="6258629" y="3596421"/>
            <a:ext cx="487466" cy="14401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ttore 2 12"/>
          <p:cNvCxnSpPr/>
          <p:nvPr/>
        </p:nvCxnSpPr>
        <p:spPr>
          <a:xfrm rot="10800000">
            <a:off x="2771801" y="4965377"/>
            <a:ext cx="3974295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418" name="Picture 2" descr="http://www.asam-project.org/img/siliconhiv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52320" y="0"/>
            <a:ext cx="1691680" cy="800730"/>
          </a:xfrm>
          <a:prstGeom prst="rect">
            <a:avLst/>
          </a:prstGeom>
          <a:noFill/>
        </p:spPr>
      </p:pic>
      <p:sp>
        <p:nvSpPr>
          <p:cNvPr id="16" name="CasellaDiTesto 15"/>
          <p:cNvSpPr txBox="1"/>
          <p:nvPr/>
        </p:nvSpPr>
        <p:spPr>
          <a:xfrm>
            <a:off x="-17191" y="5517232"/>
            <a:ext cx="5018618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63525" indent="-263525" defTabSz="84138">
              <a:buNone/>
            </a:pPr>
            <a:r>
              <a:rPr lang="en-US" sz="2000" b="1" smtClean="0">
                <a:solidFill>
                  <a:srgbClr val="C00000"/>
                </a:solidFill>
                <a:latin typeface="+mj-lt"/>
                <a:ea typeface="Ebrima" pitchFamily="2" charset="0"/>
                <a:cs typeface="Ebrima" pitchFamily="2" charset="0"/>
              </a:rPr>
              <a:t>Configurable parameters</a:t>
            </a:r>
          </a:p>
          <a:p>
            <a:pPr marL="182563" indent="-182563" defTabSz="84138">
              <a:buFont typeface="Arial" pitchFamily="34" charset="0"/>
              <a:buChar char="•"/>
            </a:pPr>
            <a:r>
              <a:rPr lang="en-US" smtClean="0">
                <a:ea typeface="Ebrima" pitchFamily="2" charset="0"/>
                <a:cs typeface="Ebrima" pitchFamily="2" charset="0"/>
              </a:rPr>
              <a:t>Number of VLIW ways (issue slots), </a:t>
            </a:r>
          </a:p>
          <a:p>
            <a:pPr marL="182563" indent="-182563" defTabSz="84138">
              <a:buFont typeface="Arial" pitchFamily="34" charset="0"/>
              <a:buChar char="•"/>
            </a:pPr>
            <a:r>
              <a:rPr lang="en-US" smtClean="0">
                <a:ea typeface="Ebrima" pitchFamily="2" charset="0"/>
                <a:cs typeface="Ebrima" pitchFamily="2" charset="0"/>
              </a:rPr>
              <a:t>Number and size of register files </a:t>
            </a:r>
          </a:p>
          <a:p>
            <a:pPr marL="182563" indent="-182563" defTabSz="84138">
              <a:buFont typeface="Arial" pitchFamily="34" charset="0"/>
              <a:buChar char="•"/>
            </a:pPr>
            <a:r>
              <a:rPr lang="en-US" smtClean="0">
                <a:ea typeface="Ebrima" pitchFamily="2" charset="0"/>
                <a:cs typeface="Ebrima" pitchFamily="2" charset="0"/>
              </a:rPr>
              <a:t>Number and size of processor internal memories</a:t>
            </a:r>
          </a:p>
          <a:p>
            <a:endParaRPr lang="en-US" sz="2000">
              <a:latin typeface="+mj-lt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4882543" y="5805264"/>
            <a:ext cx="444198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82563" indent="-182563" defTabSz="84138" eaLnBrk="0" hangingPunct="0">
              <a:buFont typeface="Arial" pitchFamily="34" charset="0"/>
              <a:buChar char="•"/>
            </a:pPr>
            <a:r>
              <a:rPr lang="en-US" smtClean="0">
                <a:ea typeface="Ebrima" pitchFamily="2" charset="0"/>
                <a:cs typeface="Ebrima" pitchFamily="2" charset="0"/>
              </a:rPr>
              <a:t>Set of function units inside every issue slot</a:t>
            </a:r>
          </a:p>
          <a:p>
            <a:pPr marL="182563" lvl="0" indent="-182563" defTabSz="84138" eaLnBrk="0" hangingPunct="0">
              <a:buFont typeface="Arial" pitchFamily="34" charset="0"/>
              <a:buChar char="•"/>
            </a:pPr>
            <a:r>
              <a:rPr lang="en-US" smtClean="0">
                <a:ea typeface="Ebrima" pitchFamily="2" charset="0"/>
                <a:cs typeface="Ebrima" pitchFamily="2" charset="0"/>
              </a:rPr>
              <a:t>Data Routing Network topology</a:t>
            </a:r>
          </a:p>
          <a:p>
            <a:pPr marL="182563" lvl="0" indent="-182563" defTabSz="84138" eaLnBrk="0" hangingPunct="0">
              <a:buFont typeface="Arial" pitchFamily="34" charset="0"/>
              <a:buChar char="•"/>
            </a:pPr>
            <a:r>
              <a:rPr lang="en-US" smtClean="0">
                <a:ea typeface="Ebrima" pitchFamily="2" charset="0"/>
                <a:cs typeface="Ebrima" pitchFamily="2" charset="0"/>
              </a:rPr>
              <a:t>Customized instructions</a:t>
            </a:r>
          </a:p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arm.com/images/big-LITTLE-CPU-system-component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5292" y="980729"/>
            <a:ext cx="6413211" cy="4104456"/>
          </a:xfrm>
          <a:prstGeom prst="rect">
            <a:avLst/>
          </a:prstGeom>
          <a:noFill/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IP-SPECIFIC: The ARM </a:t>
            </a:r>
            <a:r>
              <a:rPr lang="en-US" dirty="0" err="1" smtClean="0"/>
              <a:t>big.LITTLE</a:t>
            </a:r>
            <a:endParaRPr lang="en-US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215008" y="5196333"/>
            <a:ext cx="8928992" cy="2697163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en-US" sz="2700" smtClean="0"/>
              <a:t>Saves 40% SoC power cons. in common workload (e.g. web browsing )</a:t>
            </a:r>
          </a:p>
          <a:p>
            <a:pPr>
              <a:spcBef>
                <a:spcPts val="0"/>
              </a:spcBef>
            </a:pPr>
            <a:r>
              <a:rPr lang="en-US" sz="2700" smtClean="0"/>
              <a:t>Increases performance by 40% in highly threaded workloads vs ARM Cortex-A15</a:t>
            </a:r>
          </a:p>
          <a:p>
            <a:endParaRPr lang="en-US"/>
          </a:p>
        </p:txBody>
      </p:sp>
      <p:sp>
        <p:nvSpPr>
          <p:cNvPr id="5" name="CasellaDiTesto 4"/>
          <p:cNvSpPr txBox="1"/>
          <p:nvPr/>
        </p:nvSpPr>
        <p:spPr>
          <a:xfrm rot="5400000">
            <a:off x="528745" y="2925612"/>
            <a:ext cx="3540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smtClean="0"/>
              <a:t>http://www.thinkbiglittle.com/</a:t>
            </a:r>
            <a:endParaRPr lang="en-US" sz="2000" b="1"/>
          </a:p>
        </p:txBody>
      </p:sp>
      <p:pic>
        <p:nvPicPr>
          <p:cNvPr id="1030" name="Picture 6" descr="http://www.arm.com/images/Big.Little_Image%281%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712" y="1393676"/>
            <a:ext cx="1905000" cy="3619500"/>
          </a:xfrm>
          <a:prstGeom prst="rect">
            <a:avLst/>
          </a:prstGeom>
          <a:noFill/>
        </p:spPr>
      </p:pic>
      <p:pic>
        <p:nvPicPr>
          <p:cNvPr id="9218" name="Picture 2" descr="http://www.tecnologia.future-tecnology.com/wp-content/uploads/2013/04/arm-logo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56376" y="395830"/>
            <a:ext cx="1115616" cy="3688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EARLY STAGE POWER MANAGEMENT: DSE</a:t>
            </a:r>
            <a:endParaRPr lang="it-IT" dirty="0"/>
          </a:p>
        </p:txBody>
      </p:sp>
      <p:sp>
        <p:nvSpPr>
          <p:cNvPr id="6" name="Cloud 64"/>
          <p:cNvSpPr>
            <a:spLocks/>
          </p:cNvSpPr>
          <p:nvPr/>
        </p:nvSpPr>
        <p:spPr bwMode="auto">
          <a:xfrm>
            <a:off x="3262883" y="3367757"/>
            <a:ext cx="3803650" cy="1309688"/>
          </a:xfrm>
          <a:custGeom>
            <a:avLst/>
            <a:gdLst>
              <a:gd name="T0" fmla="*/ 413207 w 43200"/>
              <a:gd name="T1" fmla="*/ 793604 h 43200"/>
              <a:gd name="T2" fmla="*/ 190183 w 43200"/>
              <a:gd name="T3" fmla="*/ 769442 h 43200"/>
              <a:gd name="T4" fmla="*/ 609993 w 43200"/>
              <a:gd name="T5" fmla="*/ 1058028 h 43200"/>
              <a:gd name="T6" fmla="*/ 512436 w 43200"/>
              <a:gd name="T7" fmla="*/ 1069579 h 43200"/>
              <a:gd name="T8" fmla="*/ 1450846 w 43200"/>
              <a:gd name="T9" fmla="*/ 1185086 h 43200"/>
              <a:gd name="T10" fmla="*/ 1392030 w 43200"/>
              <a:gd name="T11" fmla="*/ 1132334 h 43200"/>
              <a:gd name="T12" fmla="*/ 2538144 w 43200"/>
              <a:gd name="T13" fmla="*/ 1053541 h 43200"/>
              <a:gd name="T14" fmla="*/ 2514635 w 43200"/>
              <a:gd name="T15" fmla="*/ 1111416 h 43200"/>
              <a:gd name="T16" fmla="*/ 3004972 w 43200"/>
              <a:gd name="T17" fmla="*/ 695893 h 43200"/>
              <a:gd name="T18" fmla="*/ 3291214 w 43200"/>
              <a:gd name="T19" fmla="*/ 912234 h 43200"/>
              <a:gd name="T20" fmla="*/ 3680207 w 43200"/>
              <a:gd name="T21" fmla="*/ 465485 h 43200"/>
              <a:gd name="T22" fmla="*/ 3552715 w 43200"/>
              <a:gd name="T23" fmla="*/ 546613 h 43200"/>
              <a:gd name="T24" fmla="*/ 3374331 w 43200"/>
              <a:gd name="T25" fmla="*/ 164499 h 43200"/>
              <a:gd name="T26" fmla="*/ 3381022 w 43200"/>
              <a:gd name="T27" fmla="*/ 202820 h 43200"/>
              <a:gd name="T28" fmla="*/ 2560244 w 43200"/>
              <a:gd name="T29" fmla="*/ 119812 h 43200"/>
              <a:gd name="T30" fmla="*/ 2625575 w 43200"/>
              <a:gd name="T31" fmla="*/ 70941 h 43200"/>
              <a:gd name="T32" fmla="*/ 1949459 w 43200"/>
              <a:gd name="T33" fmla="*/ 143096 h 43200"/>
              <a:gd name="T34" fmla="*/ 1981068 w 43200"/>
              <a:gd name="T35" fmla="*/ 100955 h 43200"/>
              <a:gd name="T36" fmla="*/ 1232664 w 43200"/>
              <a:gd name="T37" fmla="*/ 157405 h 43200"/>
              <a:gd name="T38" fmla="*/ 1347126 w 43200"/>
              <a:gd name="T39" fmla="*/ 198272 h 43200"/>
              <a:gd name="T40" fmla="*/ 363372 w 43200"/>
              <a:gd name="T41" fmla="*/ 478673 h 43200"/>
              <a:gd name="T42" fmla="*/ 343385 w 43200"/>
              <a:gd name="T43" fmla="*/ 435653 h 43200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43200" h="43200">
                <a:moveTo>
                  <a:pt x="3900" y="14370"/>
                </a:moveTo>
                <a:cubicBezTo>
                  <a:pt x="3629" y="11657"/>
                  <a:pt x="4261" y="8921"/>
                  <a:pt x="5623" y="6907"/>
                </a:cubicBezTo>
                <a:cubicBezTo>
                  <a:pt x="7775" y="3726"/>
                  <a:pt x="11264" y="3017"/>
                  <a:pt x="14005" y="5202"/>
                </a:cubicBezTo>
                <a:cubicBezTo>
                  <a:pt x="15678" y="909"/>
                  <a:pt x="19914" y="22"/>
                  <a:pt x="22456" y="3432"/>
                </a:cubicBezTo>
                <a:cubicBezTo>
                  <a:pt x="23097" y="1683"/>
                  <a:pt x="24328" y="474"/>
                  <a:pt x="25749" y="200"/>
                </a:cubicBezTo>
                <a:cubicBezTo>
                  <a:pt x="27313" y="-102"/>
                  <a:pt x="28875" y="770"/>
                  <a:pt x="29833" y="2481"/>
                </a:cubicBezTo>
                <a:cubicBezTo>
                  <a:pt x="31215" y="267"/>
                  <a:pt x="33501" y="-460"/>
                  <a:pt x="35463" y="690"/>
                </a:cubicBezTo>
                <a:cubicBezTo>
                  <a:pt x="36958" y="1566"/>
                  <a:pt x="38030" y="3400"/>
                  <a:pt x="38318" y="5576"/>
                </a:cubicBezTo>
                <a:cubicBezTo>
                  <a:pt x="40046" y="6218"/>
                  <a:pt x="41422" y="7998"/>
                  <a:pt x="41982" y="10318"/>
                </a:cubicBezTo>
                <a:cubicBezTo>
                  <a:pt x="42389" y="12002"/>
                  <a:pt x="42331" y="13831"/>
                  <a:pt x="41818" y="15460"/>
                </a:cubicBezTo>
                <a:cubicBezTo>
                  <a:pt x="43079" y="17694"/>
                  <a:pt x="43520" y="20590"/>
                  <a:pt x="43016" y="23322"/>
                </a:cubicBezTo>
                <a:cubicBezTo>
                  <a:pt x="42346" y="26954"/>
                  <a:pt x="40128" y="29674"/>
                  <a:pt x="37404" y="30204"/>
                </a:cubicBezTo>
                <a:cubicBezTo>
                  <a:pt x="37391" y="32471"/>
                  <a:pt x="36658" y="34621"/>
                  <a:pt x="35395" y="36101"/>
                </a:cubicBezTo>
                <a:cubicBezTo>
                  <a:pt x="33476" y="38350"/>
                  <a:pt x="30704" y="38639"/>
                  <a:pt x="28555" y="36815"/>
                </a:cubicBezTo>
                <a:cubicBezTo>
                  <a:pt x="27860" y="39948"/>
                  <a:pt x="25999" y="42343"/>
                  <a:pt x="23667" y="43106"/>
                </a:cubicBezTo>
                <a:cubicBezTo>
                  <a:pt x="20919" y="44005"/>
                  <a:pt x="18051" y="42473"/>
                  <a:pt x="16480" y="39266"/>
                </a:cubicBezTo>
                <a:cubicBezTo>
                  <a:pt x="12772" y="42310"/>
                  <a:pt x="7956" y="40599"/>
                  <a:pt x="5804" y="35472"/>
                </a:cubicBezTo>
                <a:cubicBezTo>
                  <a:pt x="3690" y="35809"/>
                  <a:pt x="1705" y="34024"/>
                  <a:pt x="1110" y="31250"/>
                </a:cubicBezTo>
                <a:cubicBezTo>
                  <a:pt x="679" y="29243"/>
                  <a:pt x="1060" y="27077"/>
                  <a:pt x="2113" y="25551"/>
                </a:cubicBezTo>
                <a:cubicBezTo>
                  <a:pt x="619" y="24354"/>
                  <a:pt x="-213" y="22057"/>
                  <a:pt x="-5" y="19704"/>
                </a:cubicBezTo>
                <a:cubicBezTo>
                  <a:pt x="239" y="16949"/>
                  <a:pt x="1845" y="14791"/>
                  <a:pt x="3863" y="14507"/>
                </a:cubicBezTo>
                <a:cubicBezTo>
                  <a:pt x="3875" y="14461"/>
                  <a:pt x="3888" y="14416"/>
                  <a:pt x="3900" y="14370"/>
                </a:cubicBezTo>
                <a:close/>
              </a:path>
              <a:path w="43200" h="43200" fill="none">
                <a:moveTo>
                  <a:pt x="4693" y="26177"/>
                </a:moveTo>
                <a:cubicBezTo>
                  <a:pt x="3809" y="26271"/>
                  <a:pt x="2925" y="25993"/>
                  <a:pt x="2160" y="25380"/>
                </a:cubicBezTo>
                <a:moveTo>
                  <a:pt x="6928" y="34899"/>
                </a:moveTo>
                <a:cubicBezTo>
                  <a:pt x="6573" y="35092"/>
                  <a:pt x="6200" y="35220"/>
                  <a:pt x="5820" y="35280"/>
                </a:cubicBezTo>
                <a:moveTo>
                  <a:pt x="16478" y="39090"/>
                </a:moveTo>
                <a:cubicBezTo>
                  <a:pt x="16211" y="38544"/>
                  <a:pt x="15987" y="37961"/>
                  <a:pt x="15810" y="37350"/>
                </a:cubicBezTo>
                <a:moveTo>
                  <a:pt x="28827" y="34751"/>
                </a:moveTo>
                <a:cubicBezTo>
                  <a:pt x="28788" y="35398"/>
                  <a:pt x="28698" y="36038"/>
                  <a:pt x="28560" y="36660"/>
                </a:cubicBezTo>
                <a:moveTo>
                  <a:pt x="34129" y="22954"/>
                </a:moveTo>
                <a:cubicBezTo>
                  <a:pt x="36133" y="24282"/>
                  <a:pt x="37398" y="27058"/>
                  <a:pt x="37380" y="30090"/>
                </a:cubicBezTo>
                <a:moveTo>
                  <a:pt x="41798" y="15354"/>
                </a:move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cubicBezTo>
                  <a:pt x="38379" y="5843"/>
                  <a:pt x="38405" y="6266"/>
                  <a:pt x="38400" y="6690"/>
                </a:cubicBezTo>
                <a:moveTo>
                  <a:pt x="29078" y="3952"/>
                </a:moveTo>
                <a:cubicBezTo>
                  <a:pt x="29267" y="3369"/>
                  <a:pt x="29516" y="2826"/>
                  <a:pt x="29820" y="2340"/>
                </a:cubicBezTo>
                <a:moveTo>
                  <a:pt x="22141" y="4720"/>
                </a:moveTo>
                <a:cubicBezTo>
                  <a:pt x="22218" y="4238"/>
                  <a:pt x="22339" y="3771"/>
                  <a:pt x="22500" y="3330"/>
                </a:cubicBezTo>
                <a:moveTo>
                  <a:pt x="14000" y="5192"/>
                </a:moveTo>
                <a:cubicBezTo>
                  <a:pt x="14472" y="5568"/>
                  <a:pt x="14908" y="6021"/>
                  <a:pt x="15300" y="6540"/>
                </a:cubicBezTo>
                <a:moveTo>
                  <a:pt x="4127" y="15789"/>
                </a:moveTo>
                <a:cubicBezTo>
                  <a:pt x="4024" y="15325"/>
                  <a:pt x="3948" y="14851"/>
                  <a:pt x="3900" y="14370"/>
                </a:cubicBezTo>
              </a:path>
            </a:pathLst>
          </a:custGeom>
          <a:gradFill rotWithShape="1">
            <a:gsLst>
              <a:gs pos="0">
                <a:srgbClr val="376092"/>
              </a:gs>
              <a:gs pos="100000">
                <a:srgbClr val="632523"/>
              </a:gs>
            </a:gsLst>
            <a:lin ang="5400000"/>
          </a:gradFill>
          <a:ln w="9525" cap="flat" cmpd="sng">
            <a:noFill/>
            <a:prstDash val="solid"/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endParaRPr lang="it-IT"/>
          </a:p>
        </p:txBody>
      </p:sp>
      <p:sp>
        <p:nvSpPr>
          <p:cNvPr id="7" name="Rectangle 85"/>
          <p:cNvSpPr>
            <a:spLocks noChangeArrowheads="1"/>
          </p:cNvSpPr>
          <p:nvPr/>
        </p:nvSpPr>
        <p:spPr bwMode="auto">
          <a:xfrm>
            <a:off x="5369496" y="1107157"/>
            <a:ext cx="2484437" cy="1916113"/>
          </a:xfrm>
          <a:prstGeom prst="rect">
            <a:avLst/>
          </a:prstGeom>
          <a:gradFill rotWithShape="1">
            <a:gsLst>
              <a:gs pos="0">
                <a:srgbClr val="C6D9F1"/>
              </a:gs>
              <a:gs pos="100000">
                <a:srgbClr val="8EB4E3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8" name="Group 14"/>
          <p:cNvGrpSpPr>
            <a:grpSpLocks/>
          </p:cNvGrpSpPr>
          <p:nvPr/>
        </p:nvGrpSpPr>
        <p:grpSpPr bwMode="auto">
          <a:xfrm>
            <a:off x="783977" y="4293096"/>
            <a:ext cx="3355975" cy="2501900"/>
            <a:chOff x="3136" y="2496"/>
            <a:chExt cx="2219" cy="1659"/>
          </a:xfrm>
        </p:grpSpPr>
        <p:sp>
          <p:nvSpPr>
            <p:cNvPr id="9" name="Line 7"/>
            <p:cNvSpPr>
              <a:spLocks noChangeShapeType="1"/>
            </p:cNvSpPr>
            <p:nvPr/>
          </p:nvSpPr>
          <p:spPr bwMode="auto">
            <a:xfrm rot="744220" flipV="1">
              <a:off x="3611" y="2716"/>
              <a:ext cx="1063" cy="8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 rot="744220">
              <a:off x="3474" y="3595"/>
              <a:ext cx="1065" cy="3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 flipH="1" flipV="1">
              <a:off x="3486" y="2921"/>
              <a:ext cx="40" cy="55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it-IT"/>
            </a:p>
          </p:txBody>
        </p:sp>
        <p:pic>
          <p:nvPicPr>
            <p:cNvPr id="12" name="Picture 10" descr="ssea"/>
            <p:cNvPicPr>
              <a:picLocks noChangeAspect="1" noChangeArrowheads="1"/>
            </p:cNvPicPr>
            <p:nvPr/>
          </p:nvPicPr>
          <p:blipFill>
            <a:blip r:embed="rId3" cstate="print">
              <a:lum bright="20000"/>
            </a:blip>
            <a:srcRect/>
            <a:stretch>
              <a:fillRect/>
            </a:stretch>
          </p:blipFill>
          <p:spPr bwMode="auto">
            <a:xfrm rot="-82645">
              <a:off x="3405" y="2496"/>
              <a:ext cx="1950" cy="15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" name="Text Box 11"/>
            <p:cNvSpPr txBox="1">
              <a:spLocks noChangeArrowheads="1"/>
            </p:cNvSpPr>
            <p:nvPr/>
          </p:nvSpPr>
          <p:spPr bwMode="auto">
            <a:xfrm>
              <a:off x="4322" y="2619"/>
              <a:ext cx="526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>
                <a:spcBef>
                  <a:spcPct val="20000"/>
                </a:spcBef>
              </a:pPr>
              <a:r>
                <a:rPr lang="en-US" sz="1200">
                  <a:latin typeface="Verdana" pitchFamily="34" charset="0"/>
                </a:rPr>
                <a:t>Latency</a:t>
              </a:r>
              <a:endParaRPr lang="en-US" sz="800">
                <a:latin typeface="Miriam" pitchFamily="34" charset="-79"/>
              </a:endParaRPr>
            </a:p>
          </p:txBody>
        </p:sp>
        <p:sp>
          <p:nvSpPr>
            <p:cNvPr id="14" name="Text Box 12"/>
            <p:cNvSpPr txBox="1">
              <a:spLocks noChangeArrowheads="1"/>
            </p:cNvSpPr>
            <p:nvPr/>
          </p:nvSpPr>
          <p:spPr bwMode="auto">
            <a:xfrm>
              <a:off x="3136" y="2955"/>
              <a:ext cx="429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algn="r">
                <a:spcBef>
                  <a:spcPct val="20000"/>
                </a:spcBef>
              </a:pPr>
              <a:r>
                <a:rPr lang="en-US" sz="1200">
                  <a:latin typeface="Verdana" pitchFamily="34" charset="0"/>
                </a:rPr>
                <a:t>Power</a:t>
              </a:r>
              <a:endParaRPr lang="en-US" sz="800">
                <a:latin typeface="Miriam" pitchFamily="34" charset="-79"/>
              </a:endParaRPr>
            </a:p>
          </p:txBody>
        </p:sp>
        <p:sp>
          <p:nvSpPr>
            <p:cNvPr id="15" name="Text Box 13"/>
            <p:cNvSpPr txBox="1">
              <a:spLocks noChangeArrowheads="1"/>
            </p:cNvSpPr>
            <p:nvPr/>
          </p:nvSpPr>
          <p:spPr bwMode="auto">
            <a:xfrm>
              <a:off x="4090" y="3971"/>
              <a:ext cx="346" cy="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b">
              <a:spAutoFit/>
            </a:bodyPr>
            <a:lstStyle/>
            <a:p>
              <a:pPr algn="r">
                <a:spcBef>
                  <a:spcPct val="20000"/>
                </a:spcBef>
              </a:pPr>
              <a:r>
                <a:rPr lang="en-US" sz="1200">
                  <a:latin typeface="Verdana" pitchFamily="34" charset="0"/>
                </a:rPr>
                <a:t>Cost</a:t>
              </a:r>
              <a:endParaRPr lang="en-US" sz="800">
                <a:latin typeface="Miriam" pitchFamily="34" charset="-79"/>
              </a:endParaRPr>
            </a:p>
          </p:txBody>
        </p:sp>
      </p:grpSp>
      <p:sp>
        <p:nvSpPr>
          <p:cNvPr id="16" name="Can 16"/>
          <p:cNvSpPr>
            <a:spLocks noChangeArrowheads="1"/>
          </p:cNvSpPr>
          <p:nvPr/>
        </p:nvSpPr>
        <p:spPr bwMode="auto">
          <a:xfrm>
            <a:off x="2100833" y="2699420"/>
            <a:ext cx="1373188" cy="962025"/>
          </a:xfrm>
          <a:prstGeom prst="can">
            <a:avLst>
              <a:gd name="adj" fmla="val 25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round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latin typeface="+mn-lt"/>
                <a:ea typeface="+mn-ea"/>
              </a:rPr>
              <a:t>Scenario database</a:t>
            </a:r>
          </a:p>
        </p:txBody>
      </p:sp>
      <p:sp>
        <p:nvSpPr>
          <p:cNvPr id="17" name="Bent Arrow 17"/>
          <p:cNvSpPr>
            <a:spLocks/>
          </p:cNvSpPr>
          <p:nvPr/>
        </p:nvSpPr>
        <p:spPr bwMode="auto">
          <a:xfrm rot="10800000" flipH="1">
            <a:off x="1254696" y="2448595"/>
            <a:ext cx="846137" cy="787400"/>
          </a:xfrm>
          <a:custGeom>
            <a:avLst/>
            <a:gdLst>
              <a:gd name="T0" fmla="*/ 0 w 846137"/>
              <a:gd name="T1" fmla="*/ 787400 h 787400"/>
              <a:gd name="T2" fmla="*/ 0 w 846137"/>
              <a:gd name="T3" fmla="*/ 430609 h 787400"/>
              <a:gd name="T4" fmla="*/ 344488 w 846137"/>
              <a:gd name="T5" fmla="*/ 86121 h 787400"/>
              <a:gd name="T6" fmla="*/ 649287 w 846137"/>
              <a:gd name="T7" fmla="*/ 86122 h 787400"/>
              <a:gd name="T8" fmla="*/ 649287 w 846137"/>
              <a:gd name="T9" fmla="*/ 0 h 787400"/>
              <a:gd name="T10" fmla="*/ 846137 w 846137"/>
              <a:gd name="T11" fmla="*/ 196850 h 787400"/>
              <a:gd name="T12" fmla="*/ 649287 w 846137"/>
              <a:gd name="T13" fmla="*/ 393700 h 787400"/>
              <a:gd name="T14" fmla="*/ 649287 w 846137"/>
              <a:gd name="T15" fmla="*/ 307578 h 787400"/>
              <a:gd name="T16" fmla="*/ 344488 w 846137"/>
              <a:gd name="T17" fmla="*/ 307578 h 787400"/>
              <a:gd name="T18" fmla="*/ 221457 w 846137"/>
              <a:gd name="T19" fmla="*/ 430609 h 787400"/>
              <a:gd name="T20" fmla="*/ 221456 w 846137"/>
              <a:gd name="T21" fmla="*/ 787400 h 787400"/>
              <a:gd name="T22" fmla="*/ 0 w 846137"/>
              <a:gd name="T23" fmla="*/ 787400 h 7874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46137" h="787400">
                <a:moveTo>
                  <a:pt x="0" y="787400"/>
                </a:moveTo>
                <a:lnTo>
                  <a:pt x="0" y="430609"/>
                </a:lnTo>
                <a:cubicBezTo>
                  <a:pt x="0" y="240354"/>
                  <a:pt x="154233" y="86121"/>
                  <a:pt x="344488" y="86121"/>
                </a:cubicBezTo>
                <a:lnTo>
                  <a:pt x="649287" y="86122"/>
                </a:lnTo>
                <a:lnTo>
                  <a:pt x="649287" y="0"/>
                </a:lnTo>
                <a:lnTo>
                  <a:pt x="846137" y="196850"/>
                </a:lnTo>
                <a:lnTo>
                  <a:pt x="649287" y="393700"/>
                </a:lnTo>
                <a:lnTo>
                  <a:pt x="649287" y="307578"/>
                </a:lnTo>
                <a:lnTo>
                  <a:pt x="344488" y="307578"/>
                </a:lnTo>
                <a:cubicBezTo>
                  <a:pt x="276540" y="307578"/>
                  <a:pt x="221457" y="362661"/>
                  <a:pt x="221457" y="430609"/>
                </a:cubicBezTo>
                <a:cubicBezTo>
                  <a:pt x="221457" y="549539"/>
                  <a:pt x="221456" y="668470"/>
                  <a:pt x="221456" y="787400"/>
                </a:cubicBezTo>
                <a:lnTo>
                  <a:pt x="0" y="787400"/>
                </a:lnTo>
                <a:close/>
              </a:path>
            </a:pathLst>
          </a:cu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endParaRPr lang="it-IT"/>
          </a:p>
        </p:txBody>
      </p:sp>
      <p:sp>
        <p:nvSpPr>
          <p:cNvPr id="18" name="TextBox 18"/>
          <p:cNvSpPr txBox="1">
            <a:spLocks noChangeArrowheads="1"/>
          </p:cNvSpPr>
          <p:nvPr/>
        </p:nvSpPr>
        <p:spPr bwMode="auto">
          <a:xfrm>
            <a:off x="179512" y="3286944"/>
            <a:ext cx="21526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i="1" dirty="0">
                <a:latin typeface="Calibri" pitchFamily="34" charset="0"/>
              </a:rPr>
              <a:t>Inter </a:t>
            </a:r>
            <a:r>
              <a:rPr lang="en-US" dirty="0">
                <a:latin typeface="Calibri" pitchFamily="34" charset="0"/>
              </a:rPr>
              <a:t>and </a:t>
            </a:r>
            <a:r>
              <a:rPr lang="en-US" i="1" dirty="0">
                <a:latin typeface="Calibri" pitchFamily="34" charset="0"/>
              </a:rPr>
              <a:t>intra</a:t>
            </a:r>
          </a:p>
          <a:p>
            <a:pPr algn="ctr"/>
            <a:r>
              <a:rPr lang="en-US" dirty="0">
                <a:latin typeface="Calibri" pitchFamily="34" charset="0"/>
              </a:rPr>
              <a:t>application scenarios</a:t>
            </a:r>
          </a:p>
        </p:txBody>
      </p:sp>
      <p:grpSp>
        <p:nvGrpSpPr>
          <p:cNvPr id="19" name="Group 51"/>
          <p:cNvGrpSpPr>
            <a:grpSpLocks/>
          </p:cNvGrpSpPr>
          <p:nvPr/>
        </p:nvGrpSpPr>
        <p:grpSpPr bwMode="auto">
          <a:xfrm>
            <a:off x="237108" y="908720"/>
            <a:ext cx="3025775" cy="1539875"/>
            <a:chOff x="3224431" y="936705"/>
            <a:chExt cx="3027148" cy="1539876"/>
          </a:xfrm>
        </p:grpSpPr>
        <p:sp>
          <p:nvSpPr>
            <p:cNvPr id="20" name="Cloud 15"/>
            <p:cNvSpPr>
              <a:spLocks/>
            </p:cNvSpPr>
            <p:nvPr/>
          </p:nvSpPr>
          <p:spPr bwMode="auto">
            <a:xfrm>
              <a:off x="3224431" y="936705"/>
              <a:ext cx="3027148" cy="1539876"/>
            </a:xfrm>
            <a:custGeom>
              <a:avLst/>
              <a:gdLst>
                <a:gd name="T0" fmla="*/ 328852 w 43200"/>
                <a:gd name="T1" fmla="*/ 933086 h 43200"/>
                <a:gd name="T2" fmla="*/ 151357 w 43200"/>
                <a:gd name="T3" fmla="*/ 904677 h 43200"/>
                <a:gd name="T4" fmla="*/ 485465 w 43200"/>
                <a:gd name="T5" fmla="*/ 1243985 h 43200"/>
                <a:gd name="T6" fmla="*/ 407824 w 43200"/>
                <a:gd name="T7" fmla="*/ 1257565 h 43200"/>
                <a:gd name="T8" fmla="*/ 1154661 w 43200"/>
                <a:gd name="T9" fmla="*/ 1393374 h 43200"/>
                <a:gd name="T10" fmla="*/ 1107852 w 43200"/>
                <a:gd name="T11" fmla="*/ 1331351 h 43200"/>
                <a:gd name="T12" fmla="*/ 2019991 w 43200"/>
                <a:gd name="T13" fmla="*/ 1238709 h 43200"/>
                <a:gd name="T14" fmla="*/ 2001281 w 43200"/>
                <a:gd name="T15" fmla="*/ 1306756 h 43200"/>
                <a:gd name="T16" fmla="*/ 2391517 w 43200"/>
                <a:gd name="T17" fmla="*/ 818202 h 43200"/>
                <a:gd name="T18" fmla="*/ 2619324 w 43200"/>
                <a:gd name="T19" fmla="*/ 1072566 h 43200"/>
                <a:gd name="T20" fmla="*/ 2928906 w 43200"/>
                <a:gd name="T21" fmla="*/ 547298 h 43200"/>
                <a:gd name="T22" fmla="*/ 2827440 w 43200"/>
                <a:gd name="T23" fmla="*/ 642684 h 43200"/>
                <a:gd name="T24" fmla="*/ 2685473 w 43200"/>
                <a:gd name="T25" fmla="*/ 193411 h 43200"/>
                <a:gd name="T26" fmla="*/ 2690798 w 43200"/>
                <a:gd name="T27" fmla="*/ 238467 h 43200"/>
                <a:gd name="T28" fmla="*/ 2037579 w 43200"/>
                <a:gd name="T29" fmla="*/ 140870 h 43200"/>
                <a:gd name="T30" fmla="*/ 2089573 w 43200"/>
                <a:gd name="T31" fmla="*/ 83410 h 43200"/>
                <a:gd name="T32" fmla="*/ 1551483 w 43200"/>
                <a:gd name="T33" fmla="*/ 168246 h 43200"/>
                <a:gd name="T34" fmla="*/ 1576640 w 43200"/>
                <a:gd name="T35" fmla="*/ 118699 h 43200"/>
                <a:gd name="T36" fmla="*/ 981020 w 43200"/>
                <a:gd name="T37" fmla="*/ 185070 h 43200"/>
                <a:gd name="T38" fmla="*/ 1072115 w 43200"/>
                <a:gd name="T39" fmla="*/ 233120 h 43200"/>
                <a:gd name="T40" fmla="*/ 289191 w 43200"/>
                <a:gd name="T41" fmla="*/ 562803 h 43200"/>
                <a:gd name="T42" fmla="*/ 273284 w 43200"/>
                <a:gd name="T43" fmla="*/ 512223 h 43200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</a:gdLst>
              <a:ahLst/>
              <a:cxnLst>
                <a:cxn ang="T44">
                  <a:pos x="T0" y="T1"/>
                </a:cxn>
                <a:cxn ang="T45">
                  <a:pos x="T2" y="T3"/>
                </a:cxn>
                <a:cxn ang="T46">
                  <a:pos x="T4" y="T5"/>
                </a:cxn>
                <a:cxn ang="T47">
                  <a:pos x="T6" y="T7"/>
                </a:cxn>
                <a:cxn ang="T48">
                  <a:pos x="T8" y="T9"/>
                </a:cxn>
                <a:cxn ang="T49">
                  <a:pos x="T10" y="T11"/>
                </a:cxn>
                <a:cxn ang="T50">
                  <a:pos x="T12" y="T13"/>
                </a:cxn>
                <a:cxn ang="T51">
                  <a:pos x="T14" y="T15"/>
                </a:cxn>
                <a:cxn ang="T52">
                  <a:pos x="T16" y="T17"/>
                </a:cxn>
                <a:cxn ang="T53">
                  <a:pos x="T18" y="T19"/>
                </a:cxn>
                <a:cxn ang="T54">
                  <a:pos x="T20" y="T21"/>
                </a:cxn>
                <a:cxn ang="T55">
                  <a:pos x="T22" y="T23"/>
                </a:cxn>
                <a:cxn ang="T56">
                  <a:pos x="T24" y="T25"/>
                </a:cxn>
                <a:cxn ang="T57">
                  <a:pos x="T26" y="T27"/>
                </a:cxn>
                <a:cxn ang="T58">
                  <a:pos x="T28" y="T29"/>
                </a:cxn>
                <a:cxn ang="T59">
                  <a:pos x="T30" y="T31"/>
                </a:cxn>
                <a:cxn ang="T60">
                  <a:pos x="T32" y="T33"/>
                </a:cxn>
                <a:cxn ang="T61">
                  <a:pos x="T34" y="T35"/>
                </a:cxn>
                <a:cxn ang="T62">
                  <a:pos x="T36" y="T37"/>
                </a:cxn>
                <a:cxn ang="T63">
                  <a:pos x="T38" y="T39"/>
                </a:cxn>
                <a:cxn ang="T64">
                  <a:pos x="T40" y="T41"/>
                </a:cxn>
                <a:cxn ang="T65">
                  <a:pos x="T42" y="T43"/>
                </a:cxn>
              </a:cxnLst>
              <a:rect l="0" t="0" r="r" b="b"/>
              <a:pathLst>
                <a:path w="43200" h="43200">
                  <a:moveTo>
                    <a:pt x="3900" y="14370"/>
                  </a:moveTo>
                  <a:cubicBezTo>
                    <a:pt x="3629" y="11657"/>
                    <a:pt x="4261" y="8921"/>
                    <a:pt x="5623" y="6907"/>
                  </a:cubicBezTo>
                  <a:cubicBezTo>
                    <a:pt x="7775" y="3726"/>
                    <a:pt x="11264" y="3017"/>
                    <a:pt x="14005" y="5202"/>
                  </a:cubicBezTo>
                  <a:cubicBezTo>
                    <a:pt x="15678" y="909"/>
                    <a:pt x="19914" y="22"/>
                    <a:pt x="22456" y="3432"/>
                  </a:cubicBezTo>
                  <a:cubicBezTo>
                    <a:pt x="23097" y="1683"/>
                    <a:pt x="24328" y="474"/>
                    <a:pt x="25749" y="200"/>
                  </a:cubicBezTo>
                  <a:cubicBezTo>
                    <a:pt x="27313" y="-102"/>
                    <a:pt x="28875" y="770"/>
                    <a:pt x="29833" y="2481"/>
                  </a:cubicBezTo>
                  <a:cubicBezTo>
                    <a:pt x="31215" y="267"/>
                    <a:pt x="33501" y="-460"/>
                    <a:pt x="35463" y="690"/>
                  </a:cubicBezTo>
                  <a:cubicBezTo>
                    <a:pt x="36958" y="1566"/>
                    <a:pt x="38030" y="3400"/>
                    <a:pt x="38318" y="5576"/>
                  </a:cubicBezTo>
                  <a:cubicBezTo>
                    <a:pt x="40046" y="6218"/>
                    <a:pt x="41422" y="7998"/>
                    <a:pt x="41982" y="10318"/>
                  </a:cubicBezTo>
                  <a:cubicBezTo>
                    <a:pt x="42389" y="12002"/>
                    <a:pt x="42331" y="13831"/>
                    <a:pt x="41818" y="15460"/>
                  </a:cubicBezTo>
                  <a:cubicBezTo>
                    <a:pt x="43079" y="17694"/>
                    <a:pt x="43520" y="20590"/>
                    <a:pt x="43016" y="23322"/>
                  </a:cubicBezTo>
                  <a:cubicBezTo>
                    <a:pt x="42346" y="26954"/>
                    <a:pt x="40128" y="29674"/>
                    <a:pt x="37404" y="30204"/>
                  </a:cubicBezTo>
                  <a:cubicBezTo>
                    <a:pt x="37391" y="32471"/>
                    <a:pt x="36658" y="34621"/>
                    <a:pt x="35395" y="36101"/>
                  </a:cubicBezTo>
                  <a:cubicBezTo>
                    <a:pt x="33476" y="38350"/>
                    <a:pt x="30704" y="38639"/>
                    <a:pt x="28555" y="36815"/>
                  </a:cubicBezTo>
                  <a:cubicBezTo>
                    <a:pt x="27860" y="39948"/>
                    <a:pt x="25999" y="42343"/>
                    <a:pt x="23667" y="43106"/>
                  </a:cubicBezTo>
                  <a:cubicBezTo>
                    <a:pt x="20919" y="44005"/>
                    <a:pt x="18051" y="42473"/>
                    <a:pt x="16480" y="39266"/>
                  </a:cubicBezTo>
                  <a:cubicBezTo>
                    <a:pt x="12772" y="42310"/>
                    <a:pt x="7956" y="40599"/>
                    <a:pt x="5804" y="35472"/>
                  </a:cubicBezTo>
                  <a:cubicBezTo>
                    <a:pt x="3690" y="35809"/>
                    <a:pt x="1705" y="34024"/>
                    <a:pt x="1110" y="31250"/>
                  </a:cubicBezTo>
                  <a:cubicBezTo>
                    <a:pt x="679" y="29243"/>
                    <a:pt x="1060" y="27077"/>
                    <a:pt x="2113" y="25551"/>
                  </a:cubicBezTo>
                  <a:cubicBezTo>
                    <a:pt x="619" y="24354"/>
                    <a:pt x="-213" y="22057"/>
                    <a:pt x="-5" y="19704"/>
                  </a:cubicBezTo>
                  <a:cubicBezTo>
                    <a:pt x="239" y="16949"/>
                    <a:pt x="1845" y="14791"/>
                    <a:pt x="3863" y="14507"/>
                  </a:cubicBezTo>
                  <a:cubicBezTo>
                    <a:pt x="3875" y="14461"/>
                    <a:pt x="3888" y="14416"/>
                    <a:pt x="3900" y="14370"/>
                  </a:cubicBezTo>
                  <a:close/>
                </a:path>
                <a:path w="43200" h="43200" fill="none">
                  <a:moveTo>
                    <a:pt x="4693" y="26177"/>
                  </a:moveTo>
                  <a:cubicBezTo>
                    <a:pt x="3809" y="26271"/>
                    <a:pt x="2925" y="25993"/>
                    <a:pt x="2160" y="25380"/>
                  </a:cubicBezTo>
                  <a:moveTo>
                    <a:pt x="6928" y="34899"/>
                  </a:moveTo>
                  <a:cubicBezTo>
                    <a:pt x="6573" y="35092"/>
                    <a:pt x="6200" y="35220"/>
                    <a:pt x="5820" y="35280"/>
                  </a:cubicBezTo>
                  <a:moveTo>
                    <a:pt x="16478" y="39090"/>
                  </a:moveTo>
                  <a:cubicBezTo>
                    <a:pt x="16211" y="38544"/>
                    <a:pt x="15987" y="37961"/>
                    <a:pt x="15810" y="37350"/>
                  </a:cubicBezTo>
                  <a:moveTo>
                    <a:pt x="28827" y="34751"/>
                  </a:moveTo>
                  <a:cubicBezTo>
                    <a:pt x="28788" y="35398"/>
                    <a:pt x="28698" y="36038"/>
                    <a:pt x="28560" y="36660"/>
                  </a:cubicBezTo>
                  <a:moveTo>
                    <a:pt x="34129" y="22954"/>
                  </a:moveTo>
                  <a:cubicBezTo>
                    <a:pt x="36133" y="24282"/>
                    <a:pt x="37398" y="27058"/>
                    <a:pt x="37380" y="30090"/>
                  </a:cubicBezTo>
                  <a:moveTo>
                    <a:pt x="41798" y="15354"/>
                  </a:moveTo>
                  <a:cubicBezTo>
                    <a:pt x="41473" y="16386"/>
                    <a:pt x="40978" y="17302"/>
                    <a:pt x="40350" y="18030"/>
                  </a:cubicBezTo>
                  <a:moveTo>
                    <a:pt x="38324" y="5426"/>
                  </a:moveTo>
                  <a:cubicBezTo>
                    <a:pt x="38379" y="5843"/>
                    <a:pt x="38405" y="6266"/>
                    <a:pt x="38400" y="6690"/>
                  </a:cubicBezTo>
                  <a:moveTo>
                    <a:pt x="29078" y="3952"/>
                  </a:moveTo>
                  <a:cubicBezTo>
                    <a:pt x="29267" y="3369"/>
                    <a:pt x="29516" y="2826"/>
                    <a:pt x="29820" y="2340"/>
                  </a:cubicBezTo>
                  <a:moveTo>
                    <a:pt x="22141" y="4720"/>
                  </a:moveTo>
                  <a:cubicBezTo>
                    <a:pt x="22218" y="4238"/>
                    <a:pt x="22339" y="3771"/>
                    <a:pt x="22500" y="3330"/>
                  </a:cubicBezTo>
                  <a:moveTo>
                    <a:pt x="14000" y="5192"/>
                  </a:moveTo>
                  <a:cubicBezTo>
                    <a:pt x="14472" y="5568"/>
                    <a:pt x="14908" y="6021"/>
                    <a:pt x="15300" y="6540"/>
                  </a:cubicBezTo>
                  <a:moveTo>
                    <a:pt x="4127" y="15789"/>
                  </a:moveTo>
                  <a:cubicBezTo>
                    <a:pt x="4024" y="15325"/>
                    <a:pt x="3948" y="14851"/>
                    <a:pt x="3900" y="14370"/>
                  </a:cubicBezTo>
                </a:path>
              </a:pathLst>
            </a:custGeom>
            <a:gradFill rotWithShape="1">
              <a:gsLst>
                <a:gs pos="0">
                  <a:srgbClr val="9BC1FF"/>
                </a:gs>
                <a:gs pos="100000">
                  <a:srgbClr val="3F80CD"/>
                </a:gs>
              </a:gsLst>
              <a:lin ang="5400000"/>
            </a:gradFill>
            <a:ln w="9525" cap="flat" cmpd="sng">
              <a:solidFill>
                <a:srgbClr val="4A7EBB"/>
              </a:solidFill>
              <a:prstDash val="solid"/>
              <a:round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endParaRPr lang="it-IT"/>
            </a:p>
          </p:txBody>
        </p:sp>
        <p:grpSp>
          <p:nvGrpSpPr>
            <p:cNvPr id="21" name="Group 48"/>
            <p:cNvGrpSpPr>
              <a:grpSpLocks/>
            </p:cNvGrpSpPr>
            <p:nvPr/>
          </p:nvGrpSpPr>
          <p:grpSpPr bwMode="auto">
            <a:xfrm>
              <a:off x="3906361" y="1136034"/>
              <a:ext cx="1703374" cy="501315"/>
              <a:chOff x="624167" y="1205328"/>
              <a:chExt cx="1703374" cy="501315"/>
            </a:xfrm>
          </p:grpSpPr>
          <p:sp>
            <p:nvSpPr>
              <p:cNvPr id="24" name="Oval 19"/>
              <p:cNvSpPr>
                <a:spLocks noChangeArrowheads="1"/>
              </p:cNvSpPr>
              <p:nvPr/>
            </p:nvSpPr>
            <p:spPr bwMode="auto">
              <a:xfrm>
                <a:off x="623584" y="1206024"/>
                <a:ext cx="171528" cy="182562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cxnSp>
            <p:nvCxnSpPr>
              <p:cNvPr id="25" name="Straight Connector 21"/>
              <p:cNvCxnSpPr>
                <a:cxnSpLocks noChangeShapeType="1"/>
                <a:stCxn id="24" idx="6"/>
              </p:cNvCxnSpPr>
              <p:nvPr/>
            </p:nvCxnSpPr>
            <p:spPr bwMode="auto">
              <a:xfrm>
                <a:off x="795112" y="1298099"/>
                <a:ext cx="165175" cy="1587"/>
              </a:xfrm>
              <a:prstGeom prst="line">
                <a:avLst/>
              </a:prstGeom>
              <a:noFill/>
              <a:ln w="25400">
                <a:solidFill>
                  <a:srgbClr val="17375E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26" name="Oval 22"/>
              <p:cNvSpPr>
                <a:spLocks noChangeArrowheads="1"/>
              </p:cNvSpPr>
              <p:nvPr/>
            </p:nvSpPr>
            <p:spPr bwMode="auto">
              <a:xfrm>
                <a:off x="960287" y="1207611"/>
                <a:ext cx="171528" cy="182563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" name="Oval 23"/>
              <p:cNvSpPr>
                <a:spLocks noChangeArrowheads="1"/>
              </p:cNvSpPr>
              <p:nvPr/>
            </p:nvSpPr>
            <p:spPr bwMode="auto">
              <a:xfrm>
                <a:off x="861817" y="1517174"/>
                <a:ext cx="171528" cy="182562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cxnSp>
            <p:nvCxnSpPr>
              <p:cNvPr id="28" name="Straight Connector 24"/>
              <p:cNvCxnSpPr>
                <a:cxnSpLocks noChangeShapeType="1"/>
                <a:stCxn id="24" idx="4"/>
                <a:endCxn id="27" idx="1"/>
              </p:cNvCxnSpPr>
              <p:nvPr/>
            </p:nvCxnSpPr>
            <p:spPr bwMode="auto">
              <a:xfrm rot="16200000" flipH="1">
                <a:off x="720500" y="1377434"/>
                <a:ext cx="155575" cy="177881"/>
              </a:xfrm>
              <a:prstGeom prst="line">
                <a:avLst/>
              </a:prstGeom>
              <a:noFill/>
              <a:ln w="25400">
                <a:solidFill>
                  <a:srgbClr val="17375E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29" name="Oval 28"/>
              <p:cNvSpPr>
                <a:spLocks noChangeArrowheads="1"/>
              </p:cNvSpPr>
              <p:nvPr/>
            </p:nvSpPr>
            <p:spPr bwMode="auto">
              <a:xfrm>
                <a:off x="1397047" y="1212374"/>
                <a:ext cx="171528" cy="182562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cxnSp>
            <p:nvCxnSpPr>
              <p:cNvPr id="30" name="Straight Connector 29"/>
              <p:cNvCxnSpPr>
                <a:cxnSpLocks noChangeShapeType="1"/>
                <a:stCxn id="29" idx="6"/>
              </p:cNvCxnSpPr>
              <p:nvPr/>
            </p:nvCxnSpPr>
            <p:spPr bwMode="auto">
              <a:xfrm>
                <a:off x="1568575" y="1302861"/>
                <a:ext cx="165175" cy="1588"/>
              </a:xfrm>
              <a:prstGeom prst="line">
                <a:avLst/>
              </a:prstGeom>
              <a:noFill/>
              <a:ln w="25400">
                <a:solidFill>
                  <a:srgbClr val="17375E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31" name="Oval 30"/>
              <p:cNvSpPr>
                <a:spLocks noChangeArrowheads="1"/>
              </p:cNvSpPr>
              <p:nvPr/>
            </p:nvSpPr>
            <p:spPr bwMode="auto">
              <a:xfrm>
                <a:off x="1733750" y="1213961"/>
                <a:ext cx="171528" cy="182563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" name="Oval 31"/>
              <p:cNvSpPr>
                <a:spLocks noChangeArrowheads="1"/>
              </p:cNvSpPr>
              <p:nvPr/>
            </p:nvSpPr>
            <p:spPr bwMode="auto">
              <a:xfrm>
                <a:off x="1635280" y="1523524"/>
                <a:ext cx="171528" cy="182562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cxnSp>
            <p:nvCxnSpPr>
              <p:cNvPr id="33" name="Straight Connector 32"/>
              <p:cNvCxnSpPr>
                <a:cxnSpLocks noChangeShapeType="1"/>
                <a:stCxn id="29" idx="4"/>
                <a:endCxn id="32" idx="1"/>
              </p:cNvCxnSpPr>
              <p:nvPr/>
            </p:nvCxnSpPr>
            <p:spPr bwMode="auto">
              <a:xfrm rot="16200000" flipH="1">
                <a:off x="1493963" y="1383784"/>
                <a:ext cx="155575" cy="177881"/>
              </a:xfrm>
              <a:prstGeom prst="line">
                <a:avLst/>
              </a:prstGeom>
              <a:noFill/>
              <a:ln w="25400">
                <a:solidFill>
                  <a:srgbClr val="17375E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34" name="Oval 33"/>
              <p:cNvSpPr>
                <a:spLocks noChangeArrowheads="1"/>
              </p:cNvSpPr>
              <p:nvPr/>
            </p:nvSpPr>
            <p:spPr bwMode="auto">
              <a:xfrm>
                <a:off x="2003747" y="1517174"/>
                <a:ext cx="171528" cy="182562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cxnSp>
            <p:nvCxnSpPr>
              <p:cNvPr id="35" name="Straight Connector 34"/>
              <p:cNvCxnSpPr>
                <a:cxnSpLocks noChangeShapeType="1"/>
                <a:stCxn id="32" idx="6"/>
                <a:endCxn id="34" idx="2"/>
              </p:cNvCxnSpPr>
              <p:nvPr/>
            </p:nvCxnSpPr>
            <p:spPr bwMode="auto">
              <a:xfrm flipV="1">
                <a:off x="1806808" y="1609249"/>
                <a:ext cx="196939" cy="4762"/>
              </a:xfrm>
              <a:prstGeom prst="line">
                <a:avLst/>
              </a:prstGeom>
              <a:noFill/>
              <a:ln w="25400">
                <a:solidFill>
                  <a:srgbClr val="17375E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36" name="Oval 38"/>
              <p:cNvSpPr>
                <a:spLocks noChangeArrowheads="1"/>
              </p:cNvSpPr>
              <p:nvPr/>
            </p:nvSpPr>
            <p:spPr bwMode="auto">
              <a:xfrm>
                <a:off x="2156216" y="1213961"/>
                <a:ext cx="171528" cy="182563"/>
              </a:xfrm>
              <a:prstGeom prst="ellipse">
                <a:avLst/>
              </a:prstGeom>
              <a:gradFill rotWithShape="1">
                <a:gsLst>
                  <a:gs pos="0">
                    <a:srgbClr val="953735"/>
                  </a:gs>
                  <a:gs pos="100000">
                    <a:srgbClr val="E6B9B8"/>
                  </a:gs>
                </a:gsLst>
                <a:lin ang="5400000"/>
              </a:gradFill>
              <a:ln w="9525">
                <a:solidFill>
                  <a:srgbClr val="632523"/>
                </a:solidFill>
                <a:round/>
                <a:headEnd/>
                <a:tailEnd/>
              </a:ln>
              <a:effectLst>
                <a:outerShdw dist="23000" dir="5400000" rotWithShape="0">
                  <a:srgbClr val="808080">
                    <a:alpha val="34999"/>
                  </a:srgbClr>
                </a:outerShdw>
              </a:effectLst>
            </p:spPr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cxnSp>
            <p:nvCxnSpPr>
              <p:cNvPr id="37" name="Straight Connector 39"/>
              <p:cNvCxnSpPr>
                <a:cxnSpLocks noChangeShapeType="1"/>
                <a:stCxn id="31" idx="6"/>
                <a:endCxn id="36" idx="2"/>
              </p:cNvCxnSpPr>
              <p:nvPr/>
            </p:nvCxnSpPr>
            <p:spPr bwMode="auto">
              <a:xfrm>
                <a:off x="1905277" y="1304449"/>
                <a:ext cx="250939" cy="1587"/>
              </a:xfrm>
              <a:prstGeom prst="line">
                <a:avLst/>
              </a:prstGeom>
              <a:noFill/>
              <a:ln w="25400">
                <a:solidFill>
                  <a:srgbClr val="17375E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cxnSp>
            <p:nvCxnSpPr>
              <p:cNvPr id="38" name="Straight Connector 43"/>
              <p:cNvCxnSpPr>
                <a:cxnSpLocks noChangeShapeType="1"/>
                <a:stCxn id="34" idx="7"/>
                <a:endCxn id="36" idx="4"/>
              </p:cNvCxnSpPr>
              <p:nvPr/>
            </p:nvCxnSpPr>
            <p:spPr bwMode="auto">
              <a:xfrm rot="5400000" flipH="1" flipV="1">
                <a:off x="2122103" y="1424284"/>
                <a:ext cx="147637" cy="92117"/>
              </a:xfrm>
              <a:prstGeom prst="line">
                <a:avLst/>
              </a:prstGeom>
              <a:noFill/>
              <a:ln w="25400">
                <a:solidFill>
                  <a:srgbClr val="17375E"/>
                </a:solidFill>
                <a:round/>
                <a:headEnd/>
                <a:tailEnd/>
              </a:ln>
              <a:effectLst>
                <a:outerShdw dist="20000" dir="5400000" rotWithShape="0">
                  <a:srgbClr val="808080">
                    <a:alpha val="37999"/>
                  </a:srgbClr>
                </a:outerShdw>
              </a:effectLst>
            </p:spPr>
          </p:cxnSp>
          <p:sp>
            <p:nvSpPr>
              <p:cNvPr id="39" name="TextBox 47"/>
              <p:cNvSpPr txBox="1">
                <a:spLocks noChangeArrowheads="1"/>
              </p:cNvSpPr>
              <p:nvPr/>
            </p:nvSpPr>
            <p:spPr bwMode="auto">
              <a:xfrm>
                <a:off x="1132632" y="1236198"/>
                <a:ext cx="34403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>
                    <a:latin typeface="Calibri" pitchFamily="34" charset="0"/>
                  </a:rPr>
                  <a:t>…</a:t>
                </a:r>
              </a:p>
            </p:txBody>
          </p:sp>
        </p:grpSp>
        <p:sp>
          <p:nvSpPr>
            <p:cNvPr id="22" name="TextBox 49"/>
            <p:cNvSpPr txBox="1">
              <a:spLocks noChangeArrowheads="1"/>
            </p:cNvSpPr>
            <p:nvPr/>
          </p:nvSpPr>
          <p:spPr bwMode="auto">
            <a:xfrm>
              <a:off x="4169698" y="1545814"/>
              <a:ext cx="1077614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1400">
                  <a:latin typeface="Calibri" pitchFamily="34" charset="0"/>
                </a:rPr>
                <a:t>Applications</a:t>
              </a:r>
            </a:p>
          </p:txBody>
        </p:sp>
        <p:sp>
          <p:nvSpPr>
            <p:cNvPr id="23" name="TextBox 50"/>
            <p:cNvSpPr txBox="1">
              <a:spLocks noChangeArrowheads="1"/>
            </p:cNvSpPr>
            <p:nvPr/>
          </p:nvSpPr>
          <p:spPr bwMode="auto">
            <a:xfrm>
              <a:off x="3699114" y="1822471"/>
              <a:ext cx="2131779" cy="4001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000">
                  <a:latin typeface="Calibri" pitchFamily="34" charset="0"/>
                </a:rPr>
                <a:t>Scenario detection</a:t>
              </a:r>
            </a:p>
          </p:txBody>
        </p:sp>
      </p:grpSp>
      <p:sp>
        <p:nvSpPr>
          <p:cNvPr id="40" name="TextBox 54"/>
          <p:cNvSpPr txBox="1">
            <a:spLocks noChangeArrowheads="1"/>
          </p:cNvSpPr>
          <p:nvPr/>
        </p:nvSpPr>
        <p:spPr bwMode="auto">
          <a:xfrm>
            <a:off x="3380358" y="2326357"/>
            <a:ext cx="1349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Workload </a:t>
            </a:r>
          </a:p>
          <a:p>
            <a:pPr algn="ctr"/>
            <a:r>
              <a:rPr lang="en-US">
                <a:latin typeface="Calibri" pitchFamily="34" charset="0"/>
              </a:rPr>
              <a:t>generation</a:t>
            </a:r>
          </a:p>
        </p:txBody>
      </p:sp>
      <p:sp>
        <p:nvSpPr>
          <p:cNvPr id="41" name="Bent Arrow 55"/>
          <p:cNvSpPr>
            <a:spLocks/>
          </p:cNvSpPr>
          <p:nvPr/>
        </p:nvSpPr>
        <p:spPr bwMode="auto">
          <a:xfrm rot="5400000">
            <a:off x="3798665" y="2647826"/>
            <a:ext cx="527050" cy="1176337"/>
          </a:xfrm>
          <a:custGeom>
            <a:avLst/>
            <a:gdLst>
              <a:gd name="T0" fmla="*/ 0 w 527050"/>
              <a:gd name="T1" fmla="*/ 1176337 h 1176337"/>
              <a:gd name="T2" fmla="*/ 0 w 527050"/>
              <a:gd name="T3" fmla="*/ 230569 h 1176337"/>
              <a:gd name="T4" fmla="*/ 138978 w 527050"/>
              <a:gd name="T5" fmla="*/ 91591 h 1176337"/>
              <a:gd name="T6" fmla="*/ 356028 w 527050"/>
              <a:gd name="T7" fmla="*/ 91591 h 1176337"/>
              <a:gd name="T8" fmla="*/ 356028 w 527050"/>
              <a:gd name="T9" fmla="*/ 0 h 1176337"/>
              <a:gd name="T10" fmla="*/ 527050 w 527050"/>
              <a:gd name="T11" fmla="*/ 171012 h 1176337"/>
              <a:gd name="T12" fmla="*/ 356028 w 527050"/>
              <a:gd name="T13" fmla="*/ 342024 h 1176337"/>
              <a:gd name="T14" fmla="*/ 356028 w 527050"/>
              <a:gd name="T15" fmla="*/ 250433 h 1176337"/>
              <a:gd name="T16" fmla="*/ 158842 w 527050"/>
              <a:gd name="T17" fmla="*/ 250433 h 1176337"/>
              <a:gd name="T18" fmla="*/ 158842 w 527050"/>
              <a:gd name="T19" fmla="*/ 250433 h 1176337"/>
              <a:gd name="T20" fmla="*/ 158842 w 527050"/>
              <a:gd name="T21" fmla="*/ 1176337 h 1176337"/>
              <a:gd name="T22" fmla="*/ 0 w 527050"/>
              <a:gd name="T23" fmla="*/ 1176337 h 117633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27050" h="1176337">
                <a:moveTo>
                  <a:pt x="0" y="1176337"/>
                </a:moveTo>
                <a:lnTo>
                  <a:pt x="0" y="230569"/>
                </a:lnTo>
                <a:cubicBezTo>
                  <a:pt x="0" y="153814"/>
                  <a:pt x="62223" y="91591"/>
                  <a:pt x="138978" y="91591"/>
                </a:cubicBezTo>
                <a:lnTo>
                  <a:pt x="356028" y="91591"/>
                </a:lnTo>
                <a:lnTo>
                  <a:pt x="356028" y="0"/>
                </a:lnTo>
                <a:lnTo>
                  <a:pt x="527050" y="171012"/>
                </a:lnTo>
                <a:lnTo>
                  <a:pt x="356028" y="342024"/>
                </a:lnTo>
                <a:lnTo>
                  <a:pt x="356028" y="250433"/>
                </a:lnTo>
                <a:lnTo>
                  <a:pt x="158842" y="250433"/>
                </a:lnTo>
                <a:lnTo>
                  <a:pt x="158842" y="1176337"/>
                </a:lnTo>
                <a:lnTo>
                  <a:pt x="0" y="1176337"/>
                </a:lnTo>
                <a:close/>
              </a:path>
            </a:pathLst>
          </a:cu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endParaRPr lang="it-IT"/>
          </a:p>
        </p:txBody>
      </p:sp>
      <p:sp>
        <p:nvSpPr>
          <p:cNvPr id="42" name="Rectangle 59"/>
          <p:cNvSpPr>
            <a:spLocks noChangeArrowheads="1"/>
          </p:cNvSpPr>
          <p:nvPr/>
        </p:nvSpPr>
        <p:spPr bwMode="auto">
          <a:xfrm>
            <a:off x="5493321" y="1172245"/>
            <a:ext cx="330200" cy="346075"/>
          </a:xfrm>
          <a:prstGeom prst="rect">
            <a:avLst/>
          </a:prstGeom>
          <a:gradFill rotWithShape="1">
            <a:gsLst>
              <a:gs pos="0">
                <a:srgbClr val="632523"/>
              </a:gs>
              <a:gs pos="100000">
                <a:srgbClr val="D99694"/>
              </a:gs>
            </a:gsLst>
            <a:lin ang="5400000"/>
          </a:gradFill>
          <a:ln w="9525">
            <a:solidFill>
              <a:srgbClr val="953735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3" name="Rectangle 60"/>
          <p:cNvSpPr>
            <a:spLocks noChangeArrowheads="1"/>
          </p:cNvSpPr>
          <p:nvPr/>
        </p:nvSpPr>
        <p:spPr bwMode="auto">
          <a:xfrm>
            <a:off x="6096571" y="1172245"/>
            <a:ext cx="330200" cy="346075"/>
          </a:xfrm>
          <a:prstGeom prst="rect">
            <a:avLst/>
          </a:prstGeom>
          <a:gradFill rotWithShape="1">
            <a:gsLst>
              <a:gs pos="0">
                <a:srgbClr val="632523"/>
              </a:gs>
              <a:gs pos="100000">
                <a:srgbClr val="D99694"/>
              </a:gs>
            </a:gsLst>
            <a:lin ang="5400000"/>
          </a:gradFill>
          <a:ln w="9525">
            <a:solidFill>
              <a:srgbClr val="953735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4" name="Rectangle 61"/>
          <p:cNvSpPr>
            <a:spLocks noChangeArrowheads="1"/>
          </p:cNvSpPr>
          <p:nvPr/>
        </p:nvSpPr>
        <p:spPr bwMode="auto">
          <a:xfrm>
            <a:off x="6261671" y="2104107"/>
            <a:ext cx="565150" cy="344488"/>
          </a:xfrm>
          <a:prstGeom prst="rect">
            <a:avLst/>
          </a:prstGeom>
          <a:gradFill rotWithShape="1">
            <a:gsLst>
              <a:gs pos="0">
                <a:srgbClr val="632523"/>
              </a:gs>
              <a:gs pos="100000">
                <a:srgbClr val="D99694"/>
              </a:gs>
            </a:gsLst>
            <a:lin ang="5400000"/>
          </a:gradFill>
          <a:ln w="9525">
            <a:solidFill>
              <a:srgbClr val="953735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5" name="Rectangle 62"/>
          <p:cNvSpPr>
            <a:spLocks noChangeArrowheads="1"/>
          </p:cNvSpPr>
          <p:nvPr/>
        </p:nvSpPr>
        <p:spPr bwMode="auto">
          <a:xfrm>
            <a:off x="6544246" y="1172245"/>
            <a:ext cx="330200" cy="346075"/>
          </a:xfrm>
          <a:prstGeom prst="rect">
            <a:avLst/>
          </a:prstGeom>
          <a:gradFill rotWithShape="1">
            <a:gsLst>
              <a:gs pos="0">
                <a:srgbClr val="632523"/>
              </a:gs>
              <a:gs pos="100000">
                <a:srgbClr val="D99694"/>
              </a:gs>
            </a:gsLst>
            <a:lin ang="5400000"/>
          </a:gradFill>
          <a:ln w="9525">
            <a:solidFill>
              <a:srgbClr val="953735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sp>
        <p:nvSpPr>
          <p:cNvPr id="46" name="Rectangle 65"/>
          <p:cNvSpPr>
            <a:spLocks noChangeArrowheads="1"/>
          </p:cNvSpPr>
          <p:nvPr/>
        </p:nvSpPr>
        <p:spPr bwMode="auto">
          <a:xfrm>
            <a:off x="7212583" y="1169070"/>
            <a:ext cx="331788" cy="346075"/>
          </a:xfrm>
          <a:prstGeom prst="rect">
            <a:avLst/>
          </a:prstGeom>
          <a:gradFill rotWithShape="1">
            <a:gsLst>
              <a:gs pos="0">
                <a:srgbClr val="632523"/>
              </a:gs>
              <a:gs pos="100000">
                <a:srgbClr val="D99694"/>
              </a:gs>
            </a:gsLst>
            <a:lin ang="5400000"/>
          </a:gradFill>
          <a:ln w="9525">
            <a:solidFill>
              <a:srgbClr val="953735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cxnSp>
        <p:nvCxnSpPr>
          <p:cNvPr id="47" name="Straight Connector 67"/>
          <p:cNvCxnSpPr>
            <a:cxnSpLocks noChangeShapeType="1"/>
          </p:cNvCxnSpPr>
          <p:nvPr/>
        </p:nvCxnSpPr>
        <p:spPr bwMode="auto">
          <a:xfrm>
            <a:off x="5493321" y="1823120"/>
            <a:ext cx="2052637" cy="1587"/>
          </a:xfrm>
          <a:prstGeom prst="line">
            <a:avLst/>
          </a:prstGeom>
          <a:noFill/>
          <a:ln w="5715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8" name="Straight Connector 69"/>
          <p:cNvCxnSpPr>
            <a:cxnSpLocks noChangeShapeType="1"/>
            <a:stCxn id="42" idx="2"/>
          </p:cNvCxnSpPr>
          <p:nvPr/>
        </p:nvCxnSpPr>
        <p:spPr bwMode="auto">
          <a:xfrm rot="5400000">
            <a:off x="5506021" y="1670720"/>
            <a:ext cx="306387" cy="1587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49" name="Straight Connector 70"/>
          <p:cNvCxnSpPr>
            <a:cxnSpLocks noChangeShapeType="1"/>
            <a:stCxn id="43" idx="2"/>
          </p:cNvCxnSpPr>
          <p:nvPr/>
        </p:nvCxnSpPr>
        <p:spPr bwMode="auto">
          <a:xfrm rot="16200000" flipH="1">
            <a:off x="6114033" y="1665958"/>
            <a:ext cx="295275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50" name="Straight Connector 73"/>
          <p:cNvCxnSpPr>
            <a:cxnSpLocks noChangeShapeType="1"/>
            <a:stCxn id="45" idx="2"/>
          </p:cNvCxnSpPr>
          <p:nvPr/>
        </p:nvCxnSpPr>
        <p:spPr bwMode="auto">
          <a:xfrm rot="16200000" flipH="1">
            <a:off x="6561708" y="1665958"/>
            <a:ext cx="295275" cy="0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51" name="Straight Connector 76"/>
          <p:cNvCxnSpPr>
            <a:cxnSpLocks noChangeShapeType="1"/>
            <a:stCxn id="46" idx="2"/>
          </p:cNvCxnSpPr>
          <p:nvPr/>
        </p:nvCxnSpPr>
        <p:spPr bwMode="auto">
          <a:xfrm rot="5400000">
            <a:off x="7225283" y="1669132"/>
            <a:ext cx="306388" cy="15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cxnSp>
        <p:nvCxnSpPr>
          <p:cNvPr id="52" name="Straight Connector 79"/>
          <p:cNvCxnSpPr>
            <a:cxnSpLocks noChangeShapeType="1"/>
            <a:endCxn id="44" idx="0"/>
          </p:cNvCxnSpPr>
          <p:nvPr/>
        </p:nvCxnSpPr>
        <p:spPr bwMode="auto">
          <a:xfrm rot="5400000">
            <a:off x="6405339" y="1965201"/>
            <a:ext cx="276225" cy="1588"/>
          </a:xfrm>
          <a:prstGeom prst="line">
            <a:avLst/>
          </a:prstGeom>
          <a:noFill/>
          <a:ln w="25400">
            <a:solidFill>
              <a:schemeClr val="accent1"/>
            </a:solidFill>
            <a:round/>
            <a:headEnd/>
            <a:tailEnd/>
          </a:ln>
          <a:effectLst>
            <a:outerShdw dist="20000" dir="5400000" rotWithShape="0">
              <a:srgbClr val="808080">
                <a:alpha val="37999"/>
              </a:srgbClr>
            </a:outerShdw>
          </a:effectLst>
        </p:spPr>
      </p:cxnSp>
      <p:sp>
        <p:nvSpPr>
          <p:cNvPr id="53" name="TextBox 81"/>
          <p:cNvSpPr txBox="1">
            <a:spLocks noChangeArrowheads="1"/>
          </p:cNvSpPr>
          <p:nvPr/>
        </p:nvSpPr>
        <p:spPr bwMode="auto">
          <a:xfrm>
            <a:off x="5328221" y="2377157"/>
            <a:ext cx="2525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>
                <a:latin typeface="Calibri" pitchFamily="34" charset="0"/>
              </a:rPr>
              <a:t>Parameterized MP-SoC platform specification</a:t>
            </a:r>
          </a:p>
        </p:txBody>
      </p:sp>
      <p:sp>
        <p:nvSpPr>
          <p:cNvPr id="54" name="TextBox 82"/>
          <p:cNvSpPr txBox="1">
            <a:spLocks noChangeArrowheads="1"/>
          </p:cNvSpPr>
          <p:nvPr/>
        </p:nvSpPr>
        <p:spPr bwMode="auto">
          <a:xfrm>
            <a:off x="5796533" y="1148432"/>
            <a:ext cx="344488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…</a:t>
            </a:r>
          </a:p>
        </p:txBody>
      </p:sp>
      <p:sp>
        <p:nvSpPr>
          <p:cNvPr id="55" name="TextBox 83"/>
          <p:cNvSpPr txBox="1">
            <a:spLocks noChangeArrowheads="1"/>
          </p:cNvSpPr>
          <p:nvPr/>
        </p:nvSpPr>
        <p:spPr bwMode="auto">
          <a:xfrm>
            <a:off x="6871271" y="1138907"/>
            <a:ext cx="34290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…</a:t>
            </a:r>
          </a:p>
        </p:txBody>
      </p:sp>
      <p:sp>
        <p:nvSpPr>
          <p:cNvPr id="56" name="Bent Arrow 84"/>
          <p:cNvSpPr>
            <a:spLocks/>
          </p:cNvSpPr>
          <p:nvPr/>
        </p:nvSpPr>
        <p:spPr bwMode="auto">
          <a:xfrm rot="16200000" flipH="1">
            <a:off x="4826571" y="2824832"/>
            <a:ext cx="527050" cy="558800"/>
          </a:xfrm>
          <a:custGeom>
            <a:avLst/>
            <a:gdLst>
              <a:gd name="T0" fmla="*/ 0 w 527050"/>
              <a:gd name="T1" fmla="*/ 558800 h 558800"/>
              <a:gd name="T2" fmla="*/ 0 w 527050"/>
              <a:gd name="T3" fmla="*/ 230569 h 558800"/>
              <a:gd name="T4" fmla="*/ 138978 w 527050"/>
              <a:gd name="T5" fmla="*/ 91591 h 558800"/>
              <a:gd name="T6" fmla="*/ 356028 w 527050"/>
              <a:gd name="T7" fmla="*/ 91591 h 558800"/>
              <a:gd name="T8" fmla="*/ 356028 w 527050"/>
              <a:gd name="T9" fmla="*/ 0 h 558800"/>
              <a:gd name="T10" fmla="*/ 527050 w 527050"/>
              <a:gd name="T11" fmla="*/ 171012 h 558800"/>
              <a:gd name="T12" fmla="*/ 356028 w 527050"/>
              <a:gd name="T13" fmla="*/ 342024 h 558800"/>
              <a:gd name="T14" fmla="*/ 356028 w 527050"/>
              <a:gd name="T15" fmla="*/ 250433 h 558800"/>
              <a:gd name="T16" fmla="*/ 158842 w 527050"/>
              <a:gd name="T17" fmla="*/ 250433 h 558800"/>
              <a:gd name="T18" fmla="*/ 158842 w 527050"/>
              <a:gd name="T19" fmla="*/ 250433 h 558800"/>
              <a:gd name="T20" fmla="*/ 158842 w 527050"/>
              <a:gd name="T21" fmla="*/ 558800 h 558800"/>
              <a:gd name="T22" fmla="*/ 0 w 527050"/>
              <a:gd name="T23" fmla="*/ 558800 h 5588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527050" h="558800">
                <a:moveTo>
                  <a:pt x="0" y="558800"/>
                </a:moveTo>
                <a:lnTo>
                  <a:pt x="0" y="230569"/>
                </a:lnTo>
                <a:cubicBezTo>
                  <a:pt x="0" y="153814"/>
                  <a:pt x="62223" y="91591"/>
                  <a:pt x="138978" y="91591"/>
                </a:cubicBezTo>
                <a:lnTo>
                  <a:pt x="356028" y="91591"/>
                </a:lnTo>
                <a:lnTo>
                  <a:pt x="356028" y="0"/>
                </a:lnTo>
                <a:lnTo>
                  <a:pt x="527050" y="171012"/>
                </a:lnTo>
                <a:lnTo>
                  <a:pt x="356028" y="342024"/>
                </a:lnTo>
                <a:lnTo>
                  <a:pt x="356028" y="250433"/>
                </a:lnTo>
                <a:lnTo>
                  <a:pt x="158842" y="250433"/>
                </a:lnTo>
                <a:lnTo>
                  <a:pt x="158842" y="558800"/>
                </a:lnTo>
                <a:lnTo>
                  <a:pt x="0" y="558800"/>
                </a:lnTo>
                <a:close/>
              </a:path>
            </a:pathLst>
          </a:cu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endParaRPr lang="it-IT"/>
          </a:p>
        </p:txBody>
      </p:sp>
      <p:sp>
        <p:nvSpPr>
          <p:cNvPr id="57" name="Curved Up Arrow 58"/>
          <p:cNvSpPr>
            <a:spLocks noChangeArrowheads="1"/>
          </p:cNvSpPr>
          <p:nvPr/>
        </p:nvSpPr>
        <p:spPr bwMode="auto">
          <a:xfrm>
            <a:off x="3837558" y="4031332"/>
            <a:ext cx="722313" cy="425450"/>
          </a:xfrm>
          <a:prstGeom prst="curvedUpArrow">
            <a:avLst>
              <a:gd name="adj1" fmla="val 25003"/>
              <a:gd name="adj2" fmla="val 49998"/>
              <a:gd name="adj3" fmla="val 25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58" name="Curved Up Arrow 63"/>
          <p:cNvSpPr>
            <a:spLocks noChangeArrowheads="1"/>
          </p:cNvSpPr>
          <p:nvPr/>
        </p:nvSpPr>
        <p:spPr bwMode="auto">
          <a:xfrm rot="10606530">
            <a:off x="3764533" y="3586832"/>
            <a:ext cx="722313" cy="425450"/>
          </a:xfrm>
          <a:prstGeom prst="curvedUpArrow">
            <a:avLst>
              <a:gd name="adj1" fmla="val 25003"/>
              <a:gd name="adj2" fmla="val 49998"/>
              <a:gd name="adj3" fmla="val 25000"/>
            </a:avLst>
          </a:pr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>
            <a:solidFill>
              <a:srgbClr val="4A7EBB"/>
            </a:solidFill>
            <a:miter lim="800000"/>
            <a:headEnd/>
            <a:tailEnd/>
          </a:ln>
          <a:effectLst>
            <a:outerShdw dist="23000" dir="5400000" rotWithShape="0">
              <a:srgbClr val="80808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en-US">
              <a:latin typeface="+mn-lt"/>
              <a:ea typeface="+mn-ea"/>
            </a:endParaRPr>
          </a:p>
        </p:txBody>
      </p:sp>
      <p:sp>
        <p:nvSpPr>
          <p:cNvPr id="59" name="Text Box 15"/>
          <p:cNvSpPr txBox="1">
            <a:spLocks noChangeArrowheads="1"/>
          </p:cNvSpPr>
          <p:nvPr/>
        </p:nvSpPr>
        <p:spPr bwMode="auto">
          <a:xfrm>
            <a:off x="4628133" y="3532857"/>
            <a:ext cx="1912938" cy="92392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Scenario and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mapping/platform</a:t>
            </a:r>
          </a:p>
          <a:p>
            <a:pPr algn="ctr"/>
            <a:r>
              <a:rPr lang="en-US">
                <a:solidFill>
                  <a:schemeClr val="bg1"/>
                </a:solidFill>
                <a:latin typeface="Calibri" pitchFamily="34" charset="0"/>
              </a:rPr>
              <a:t>co-exploration</a:t>
            </a:r>
          </a:p>
        </p:txBody>
      </p:sp>
      <p:sp>
        <p:nvSpPr>
          <p:cNvPr id="60" name="Text Box 15"/>
          <p:cNvSpPr txBox="1">
            <a:spLocks noChangeArrowheads="1"/>
          </p:cNvSpPr>
          <p:nvPr/>
        </p:nvSpPr>
        <p:spPr bwMode="auto">
          <a:xfrm>
            <a:off x="3131840" y="5879231"/>
            <a:ext cx="2655888" cy="6461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wrap="none" anchor="ctr">
            <a:spAutoFit/>
          </a:bodyPr>
          <a:lstStyle/>
          <a:p>
            <a:pPr algn="ctr"/>
            <a:r>
              <a:rPr lang="en-US" dirty="0">
                <a:latin typeface="Calibri" pitchFamily="34" charset="0"/>
              </a:rPr>
              <a:t>Pareto front for</a:t>
            </a:r>
          </a:p>
          <a:p>
            <a:pPr algn="ctr"/>
            <a:r>
              <a:rPr lang="en-US" dirty="0">
                <a:latin typeface="Calibri" pitchFamily="34" charset="0"/>
              </a:rPr>
              <a:t>average scenario behavior</a:t>
            </a:r>
          </a:p>
        </p:txBody>
      </p:sp>
      <p:sp>
        <p:nvSpPr>
          <p:cNvPr id="61" name="Bent Arrow 71"/>
          <p:cNvSpPr>
            <a:spLocks/>
          </p:cNvSpPr>
          <p:nvPr/>
        </p:nvSpPr>
        <p:spPr bwMode="auto">
          <a:xfrm flipH="1" flipV="1">
            <a:off x="4175696" y="4809207"/>
            <a:ext cx="1109662" cy="1160463"/>
          </a:xfrm>
          <a:custGeom>
            <a:avLst/>
            <a:gdLst>
              <a:gd name="T0" fmla="*/ 0 w 1109662"/>
              <a:gd name="T1" fmla="*/ 1160463 h 1160463"/>
              <a:gd name="T2" fmla="*/ 0 w 1109662"/>
              <a:gd name="T3" fmla="*/ 624185 h 1160463"/>
              <a:gd name="T4" fmla="*/ 485477 w 1109662"/>
              <a:gd name="T5" fmla="*/ 138708 h 1160463"/>
              <a:gd name="T6" fmla="*/ 832247 w 1109662"/>
              <a:gd name="T7" fmla="*/ 138708 h 1160463"/>
              <a:gd name="T8" fmla="*/ 832247 w 1109662"/>
              <a:gd name="T9" fmla="*/ 0 h 1160463"/>
              <a:gd name="T10" fmla="*/ 1109662 w 1109662"/>
              <a:gd name="T11" fmla="*/ 277416 h 1160463"/>
              <a:gd name="T12" fmla="*/ 832247 w 1109662"/>
              <a:gd name="T13" fmla="*/ 554831 h 1160463"/>
              <a:gd name="T14" fmla="*/ 832247 w 1109662"/>
              <a:gd name="T15" fmla="*/ 416123 h 1160463"/>
              <a:gd name="T16" fmla="*/ 485477 w 1109662"/>
              <a:gd name="T17" fmla="*/ 416123 h 1160463"/>
              <a:gd name="T18" fmla="*/ 277415 w 1109662"/>
              <a:gd name="T19" fmla="*/ 624185 h 1160463"/>
              <a:gd name="T20" fmla="*/ 277416 w 1109662"/>
              <a:gd name="T21" fmla="*/ 1160463 h 1160463"/>
              <a:gd name="T22" fmla="*/ 0 w 1109662"/>
              <a:gd name="T23" fmla="*/ 1160463 h 1160463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09662" h="1160463">
                <a:moveTo>
                  <a:pt x="0" y="1160463"/>
                </a:moveTo>
                <a:lnTo>
                  <a:pt x="0" y="624185"/>
                </a:lnTo>
                <a:cubicBezTo>
                  <a:pt x="0" y="356063"/>
                  <a:pt x="217355" y="138708"/>
                  <a:pt x="485477" y="138708"/>
                </a:cubicBezTo>
                <a:lnTo>
                  <a:pt x="832247" y="138708"/>
                </a:lnTo>
                <a:lnTo>
                  <a:pt x="832247" y="0"/>
                </a:lnTo>
                <a:lnTo>
                  <a:pt x="1109662" y="277416"/>
                </a:lnTo>
                <a:lnTo>
                  <a:pt x="832247" y="554831"/>
                </a:lnTo>
                <a:lnTo>
                  <a:pt x="832247" y="416123"/>
                </a:lnTo>
                <a:lnTo>
                  <a:pt x="485477" y="416123"/>
                </a:lnTo>
                <a:cubicBezTo>
                  <a:pt x="370568" y="416123"/>
                  <a:pt x="277415" y="509276"/>
                  <a:pt x="277415" y="624185"/>
                </a:cubicBezTo>
                <a:cubicBezTo>
                  <a:pt x="277415" y="802944"/>
                  <a:pt x="277416" y="981704"/>
                  <a:pt x="277416" y="1160463"/>
                </a:cubicBezTo>
                <a:lnTo>
                  <a:pt x="0" y="1160463"/>
                </a:lnTo>
                <a:close/>
              </a:path>
            </a:pathLst>
          </a:custGeom>
          <a:gradFill rotWithShape="1">
            <a:gsLst>
              <a:gs pos="0">
                <a:srgbClr val="9BC1FF"/>
              </a:gs>
              <a:gs pos="100000">
                <a:srgbClr val="3F80CD"/>
              </a:gs>
            </a:gsLst>
            <a:lin ang="5400000"/>
          </a:gradFill>
          <a:ln w="9525" cap="flat" cmpd="sng">
            <a:solidFill>
              <a:srgbClr val="4A7EBB"/>
            </a:solidFill>
            <a:prstDash val="solid"/>
            <a:round/>
            <a:headEnd/>
            <a:tailEnd/>
          </a:ln>
          <a:effectLst>
            <a:outerShdw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endParaRPr lang="it-IT"/>
          </a:p>
        </p:txBody>
      </p:sp>
      <p:pic>
        <p:nvPicPr>
          <p:cNvPr id="67" name="Picture 10" descr="madness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725559"/>
            <a:ext cx="1783944" cy="115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" name="Picture 16" descr="http://www.een-northeast.co.uk/2_files/images/contribute/FP7-gen-RGB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949280"/>
            <a:ext cx="993773" cy="908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" name="CasellaDiTesto 68"/>
          <p:cNvSpPr txBox="1"/>
          <p:nvPr/>
        </p:nvSpPr>
        <p:spPr>
          <a:xfrm>
            <a:off x="5796136" y="6525344"/>
            <a:ext cx="34164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b="1" dirty="0" smtClean="0"/>
              <a:t>http://www.madnessproject.org/</a:t>
            </a:r>
            <a:endParaRPr lang="it-IT" b="1" dirty="0"/>
          </a:p>
        </p:txBody>
      </p:sp>
      <p:pic>
        <p:nvPicPr>
          <p:cNvPr id="62" name="Picture 4" descr="LogoDIEE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05568" y="3789040"/>
            <a:ext cx="1086912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egnaposto contenuto 2"/>
          <p:cNvSpPr txBox="1">
            <a:spLocks/>
          </p:cNvSpPr>
          <p:nvPr/>
        </p:nvSpPr>
        <p:spPr>
          <a:xfrm>
            <a:off x="108000" y="2852936"/>
            <a:ext cx="9036000" cy="5112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ISO/IEC 23001-4 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(or MPEG-B pt. 4) [2009] describes a format for writing RVC decoders as networks of computational entities (actors), modeled through a textual language (Cal); 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US" sz="27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ISO/IEC 23002-4 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(or MPEG-C pt. 4) [2010] defines standard actors (VTL) to describe already existent video </a:t>
            </a:r>
            <a:r>
              <a:rPr kumimoji="0" lang="en-US" sz="27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codecs</a:t>
            </a:r>
            <a:r>
              <a:rPr kumimoji="0" lang="en-US" sz="27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it-IT" sz="27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EARLY STAGE DATAFLOW-BASED </a:t>
            </a:r>
            <a:r>
              <a:rPr lang="it-IT" dirty="0" err="1" smtClean="0"/>
              <a:t>METH.s</a:t>
            </a:r>
            <a:endParaRPr lang="it-IT" dirty="0"/>
          </a:p>
        </p:txBody>
      </p:sp>
      <p:grpSp>
        <p:nvGrpSpPr>
          <p:cNvPr id="5" name="Gruppo 4"/>
          <p:cNvGrpSpPr/>
          <p:nvPr/>
        </p:nvGrpSpPr>
        <p:grpSpPr>
          <a:xfrm>
            <a:off x="1799384" y="980728"/>
            <a:ext cx="5580928" cy="1800200"/>
            <a:chOff x="611560" y="2996952"/>
            <a:chExt cx="8136904" cy="2304256"/>
          </a:xfrm>
        </p:grpSpPr>
        <p:sp>
          <p:nvSpPr>
            <p:cNvPr id="6" name="Ovale 5"/>
            <p:cNvSpPr/>
            <p:nvPr/>
          </p:nvSpPr>
          <p:spPr>
            <a:xfrm>
              <a:off x="4860032" y="3429000"/>
              <a:ext cx="864096" cy="57606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" name="Connettore 2 6"/>
            <p:cNvCxnSpPr>
              <a:stCxn id="63" idx="3"/>
              <a:endCxn id="6" idx="2"/>
            </p:cNvCxnSpPr>
            <p:nvPr/>
          </p:nvCxnSpPr>
          <p:spPr>
            <a:xfrm>
              <a:off x="4572000" y="3717032"/>
              <a:ext cx="288032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ttore 2 7"/>
            <p:cNvCxnSpPr/>
            <p:nvPr/>
          </p:nvCxnSpPr>
          <p:spPr>
            <a:xfrm>
              <a:off x="3995936" y="3717032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uppo 11"/>
            <p:cNvGrpSpPr/>
            <p:nvPr/>
          </p:nvGrpSpPr>
          <p:grpSpPr>
            <a:xfrm>
              <a:off x="4211960" y="3573016"/>
              <a:ext cx="360040" cy="288032"/>
              <a:chOff x="7236296" y="3789040"/>
              <a:chExt cx="360040" cy="288032"/>
            </a:xfrm>
          </p:grpSpPr>
          <p:sp>
            <p:nvSpPr>
              <p:cNvPr id="62" name="Elaborazione 61"/>
              <p:cNvSpPr/>
              <p:nvPr/>
            </p:nvSpPr>
            <p:spPr>
              <a:xfrm>
                <a:off x="7308304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3" name="Elaborazione 62"/>
              <p:cNvSpPr/>
              <p:nvPr/>
            </p:nvSpPr>
            <p:spPr>
              <a:xfrm>
                <a:off x="7524328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4" name="Connettore 1 14"/>
              <p:cNvCxnSpPr>
                <a:stCxn id="62" idx="0"/>
              </p:cNvCxnSpPr>
              <p:nvPr/>
            </p:nvCxnSpPr>
            <p:spPr>
              <a:xfrm flipH="1">
                <a:off x="7236296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ttore 1 64"/>
              <p:cNvCxnSpPr/>
              <p:nvPr/>
            </p:nvCxnSpPr>
            <p:spPr>
              <a:xfrm flipH="1">
                <a:off x="7236296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Elaborazione 65"/>
              <p:cNvSpPr/>
              <p:nvPr/>
            </p:nvSpPr>
            <p:spPr>
              <a:xfrm>
                <a:off x="7452320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7" name="Connettore 1 17"/>
              <p:cNvCxnSpPr>
                <a:stCxn id="66" idx="0"/>
              </p:cNvCxnSpPr>
              <p:nvPr/>
            </p:nvCxnSpPr>
            <p:spPr>
              <a:xfrm flipH="1">
                <a:off x="7380312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ttore 1 67"/>
              <p:cNvCxnSpPr/>
              <p:nvPr/>
            </p:nvCxnSpPr>
            <p:spPr>
              <a:xfrm flipH="1">
                <a:off x="7380312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Connettore 2 9"/>
            <p:cNvCxnSpPr>
              <a:stCxn id="6" idx="6"/>
            </p:cNvCxnSpPr>
            <p:nvPr/>
          </p:nvCxnSpPr>
          <p:spPr>
            <a:xfrm>
              <a:off x="5724128" y="3717032"/>
              <a:ext cx="288032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uppo 20"/>
            <p:cNvGrpSpPr/>
            <p:nvPr/>
          </p:nvGrpSpPr>
          <p:grpSpPr>
            <a:xfrm>
              <a:off x="6012160" y="3573016"/>
              <a:ext cx="360040" cy="288032"/>
              <a:chOff x="7236296" y="3789040"/>
              <a:chExt cx="360040" cy="288032"/>
            </a:xfrm>
          </p:grpSpPr>
          <p:sp>
            <p:nvSpPr>
              <p:cNvPr id="55" name="Elaborazione 54"/>
              <p:cNvSpPr/>
              <p:nvPr/>
            </p:nvSpPr>
            <p:spPr>
              <a:xfrm>
                <a:off x="7308304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6" name="Elaborazione 55"/>
              <p:cNvSpPr/>
              <p:nvPr/>
            </p:nvSpPr>
            <p:spPr>
              <a:xfrm>
                <a:off x="7524328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7" name="Connettore 1 56"/>
              <p:cNvCxnSpPr>
                <a:stCxn id="55" idx="0"/>
              </p:cNvCxnSpPr>
              <p:nvPr/>
            </p:nvCxnSpPr>
            <p:spPr>
              <a:xfrm flipH="1">
                <a:off x="7236296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ttore 1 57"/>
              <p:cNvCxnSpPr/>
              <p:nvPr/>
            </p:nvCxnSpPr>
            <p:spPr>
              <a:xfrm flipH="1">
                <a:off x="7236296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9" name="Elaborazione 58"/>
              <p:cNvSpPr/>
              <p:nvPr/>
            </p:nvSpPr>
            <p:spPr>
              <a:xfrm>
                <a:off x="7452320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60" name="Connettore 1 59"/>
              <p:cNvCxnSpPr>
                <a:stCxn id="59" idx="0"/>
              </p:cNvCxnSpPr>
              <p:nvPr/>
            </p:nvCxnSpPr>
            <p:spPr>
              <a:xfrm flipH="1">
                <a:off x="7380312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ttore 1 60"/>
              <p:cNvCxnSpPr/>
              <p:nvPr/>
            </p:nvCxnSpPr>
            <p:spPr>
              <a:xfrm flipH="1">
                <a:off x="7380312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uppo 28"/>
            <p:cNvGrpSpPr/>
            <p:nvPr/>
          </p:nvGrpSpPr>
          <p:grpSpPr>
            <a:xfrm>
              <a:off x="6012160" y="4005064"/>
              <a:ext cx="360040" cy="288032"/>
              <a:chOff x="7236296" y="3789040"/>
              <a:chExt cx="360040" cy="288032"/>
            </a:xfrm>
          </p:grpSpPr>
          <p:sp>
            <p:nvSpPr>
              <p:cNvPr id="48" name="Elaborazione 47"/>
              <p:cNvSpPr/>
              <p:nvPr/>
            </p:nvSpPr>
            <p:spPr>
              <a:xfrm>
                <a:off x="7308304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9" name="Elaborazione 48"/>
              <p:cNvSpPr/>
              <p:nvPr/>
            </p:nvSpPr>
            <p:spPr>
              <a:xfrm>
                <a:off x="7524328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0" name="Connettore 1 49"/>
              <p:cNvCxnSpPr>
                <a:stCxn id="48" idx="0"/>
              </p:cNvCxnSpPr>
              <p:nvPr/>
            </p:nvCxnSpPr>
            <p:spPr>
              <a:xfrm flipH="1">
                <a:off x="7236296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ttore 1 50"/>
              <p:cNvCxnSpPr/>
              <p:nvPr/>
            </p:nvCxnSpPr>
            <p:spPr>
              <a:xfrm flipH="1">
                <a:off x="7236296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2" name="Elaborazione 51"/>
              <p:cNvSpPr/>
              <p:nvPr/>
            </p:nvSpPr>
            <p:spPr>
              <a:xfrm>
                <a:off x="7452320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53" name="Connettore 1 52"/>
              <p:cNvCxnSpPr>
                <a:stCxn id="52" idx="0"/>
              </p:cNvCxnSpPr>
              <p:nvPr/>
            </p:nvCxnSpPr>
            <p:spPr>
              <a:xfrm flipH="1">
                <a:off x="7380312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ttore 1 53"/>
              <p:cNvCxnSpPr/>
              <p:nvPr/>
            </p:nvCxnSpPr>
            <p:spPr>
              <a:xfrm flipH="1">
                <a:off x="7380312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" name="Ovale 12"/>
            <p:cNvSpPr/>
            <p:nvPr/>
          </p:nvSpPr>
          <p:spPr>
            <a:xfrm>
              <a:off x="6660232" y="3645024"/>
              <a:ext cx="864096" cy="57606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4" name="Connettore 2 13"/>
            <p:cNvCxnSpPr>
              <a:stCxn id="56" idx="3"/>
            </p:cNvCxnSpPr>
            <p:nvPr/>
          </p:nvCxnSpPr>
          <p:spPr>
            <a:xfrm>
              <a:off x="6372200" y="3717032"/>
              <a:ext cx="36004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ttore 2 14"/>
            <p:cNvCxnSpPr>
              <a:stCxn id="49" idx="3"/>
            </p:cNvCxnSpPr>
            <p:nvPr/>
          </p:nvCxnSpPr>
          <p:spPr>
            <a:xfrm>
              <a:off x="6372200" y="4149080"/>
              <a:ext cx="360040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Ovale 15"/>
            <p:cNvSpPr/>
            <p:nvPr/>
          </p:nvSpPr>
          <p:spPr>
            <a:xfrm>
              <a:off x="6012160" y="4725144"/>
              <a:ext cx="864096" cy="576064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" name="Connettore 2 16"/>
            <p:cNvCxnSpPr>
              <a:stCxn id="13" idx="6"/>
            </p:cNvCxnSpPr>
            <p:nvPr/>
          </p:nvCxnSpPr>
          <p:spPr>
            <a:xfrm>
              <a:off x="7524328" y="3933056"/>
              <a:ext cx="648072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" name="Gruppo 41"/>
            <p:cNvGrpSpPr/>
            <p:nvPr/>
          </p:nvGrpSpPr>
          <p:grpSpPr>
            <a:xfrm>
              <a:off x="5580112" y="4149080"/>
              <a:ext cx="432048" cy="864096"/>
              <a:chOff x="5652120" y="4149080"/>
              <a:chExt cx="432048" cy="864096"/>
            </a:xfrm>
          </p:grpSpPr>
          <p:cxnSp>
            <p:nvCxnSpPr>
              <p:cNvPr id="46" name="Forma 86"/>
              <p:cNvCxnSpPr/>
              <p:nvPr/>
            </p:nvCxnSpPr>
            <p:spPr>
              <a:xfrm rot="5400000" flipH="1" flipV="1">
                <a:off x="5436096" y="4365104"/>
                <a:ext cx="864096" cy="432048"/>
              </a:xfrm>
              <a:prstGeom prst="bentConnector3">
                <a:avLst>
                  <a:gd name="adj1" fmla="val 99475"/>
                </a:avLst>
              </a:prstGeom>
              <a:ln w="12700">
                <a:solidFill>
                  <a:schemeClr val="tx1"/>
                </a:solidFill>
                <a:headEnd type="none" w="med" len="med"/>
                <a:tailEnd type="triangl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ttore 1 46"/>
              <p:cNvCxnSpPr>
                <a:endCxn id="16" idx="2"/>
              </p:cNvCxnSpPr>
              <p:nvPr/>
            </p:nvCxnSpPr>
            <p:spPr>
              <a:xfrm>
                <a:off x="5652120" y="5013176"/>
                <a:ext cx="432048" cy="0"/>
              </a:xfrm>
              <a:prstGeom prst="line">
                <a:avLst/>
              </a:prstGeom>
              <a:ln w="12700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9" name="Connettore 2 18"/>
            <p:cNvCxnSpPr/>
            <p:nvPr/>
          </p:nvCxnSpPr>
          <p:spPr>
            <a:xfrm flipH="1">
              <a:off x="7524328" y="5013176"/>
              <a:ext cx="432048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ttore 2 19"/>
            <p:cNvCxnSpPr/>
            <p:nvPr/>
          </p:nvCxnSpPr>
          <p:spPr>
            <a:xfrm flipH="1">
              <a:off x="6876256" y="5013176"/>
              <a:ext cx="288032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Gruppo 46"/>
            <p:cNvGrpSpPr/>
            <p:nvPr/>
          </p:nvGrpSpPr>
          <p:grpSpPr>
            <a:xfrm flipH="1">
              <a:off x="7164288" y="4869160"/>
              <a:ext cx="360040" cy="288032"/>
              <a:chOff x="7236296" y="3789040"/>
              <a:chExt cx="360040" cy="288032"/>
            </a:xfrm>
          </p:grpSpPr>
          <p:sp>
            <p:nvSpPr>
              <p:cNvPr id="39" name="Elaborazione 38"/>
              <p:cNvSpPr/>
              <p:nvPr/>
            </p:nvSpPr>
            <p:spPr>
              <a:xfrm>
                <a:off x="7308304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40" name="Elaborazione 39"/>
              <p:cNvSpPr/>
              <p:nvPr/>
            </p:nvSpPr>
            <p:spPr>
              <a:xfrm>
                <a:off x="7524328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1" name="Connettore 1 40"/>
              <p:cNvCxnSpPr>
                <a:stCxn id="39" idx="0"/>
              </p:cNvCxnSpPr>
              <p:nvPr/>
            </p:nvCxnSpPr>
            <p:spPr>
              <a:xfrm flipH="1">
                <a:off x="7236296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ttore 1 41"/>
              <p:cNvCxnSpPr/>
              <p:nvPr/>
            </p:nvCxnSpPr>
            <p:spPr>
              <a:xfrm flipH="1">
                <a:off x="7236296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3" name="Elaborazione 42"/>
              <p:cNvSpPr/>
              <p:nvPr/>
            </p:nvSpPr>
            <p:spPr>
              <a:xfrm>
                <a:off x="7452320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44" name="Connettore 1 43"/>
              <p:cNvCxnSpPr>
                <a:stCxn id="43" idx="0"/>
              </p:cNvCxnSpPr>
              <p:nvPr/>
            </p:nvCxnSpPr>
            <p:spPr>
              <a:xfrm flipH="1">
                <a:off x="7380312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ttore 1 44"/>
              <p:cNvCxnSpPr/>
              <p:nvPr/>
            </p:nvCxnSpPr>
            <p:spPr>
              <a:xfrm flipH="1">
                <a:off x="7380312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2" name="Connettore 4 21"/>
            <p:cNvCxnSpPr/>
            <p:nvPr/>
          </p:nvCxnSpPr>
          <p:spPr>
            <a:xfrm rot="16200000" flipH="1">
              <a:off x="7272300" y="4329100"/>
              <a:ext cx="864096" cy="504056"/>
            </a:xfrm>
            <a:prstGeom prst="bentConnector3">
              <a:avLst>
                <a:gd name="adj1" fmla="val 526"/>
              </a:avLst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ttore 2 22"/>
            <p:cNvCxnSpPr>
              <a:stCxn id="33" idx="3"/>
            </p:cNvCxnSpPr>
            <p:nvPr/>
          </p:nvCxnSpPr>
          <p:spPr>
            <a:xfrm>
              <a:off x="8532440" y="3933056"/>
              <a:ext cx="216024" cy="0"/>
            </a:xfrm>
            <a:prstGeom prst="straightConnector1">
              <a:avLst/>
            </a:prstGeom>
            <a:ln w="12700">
              <a:solidFill>
                <a:schemeClr val="tx1"/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4" name="Gruppo 56"/>
            <p:cNvGrpSpPr/>
            <p:nvPr/>
          </p:nvGrpSpPr>
          <p:grpSpPr>
            <a:xfrm>
              <a:off x="8172400" y="3789040"/>
              <a:ext cx="360040" cy="288032"/>
              <a:chOff x="7236296" y="3789040"/>
              <a:chExt cx="360040" cy="288032"/>
            </a:xfrm>
          </p:grpSpPr>
          <p:sp>
            <p:nvSpPr>
              <p:cNvPr id="32" name="Elaborazione 31"/>
              <p:cNvSpPr/>
              <p:nvPr/>
            </p:nvSpPr>
            <p:spPr>
              <a:xfrm>
                <a:off x="7308304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3" name="Elaborazione 32"/>
              <p:cNvSpPr/>
              <p:nvPr/>
            </p:nvSpPr>
            <p:spPr>
              <a:xfrm>
                <a:off x="7524328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4" name="Connettore 1 33"/>
              <p:cNvCxnSpPr>
                <a:stCxn id="32" idx="0"/>
              </p:cNvCxnSpPr>
              <p:nvPr/>
            </p:nvCxnSpPr>
            <p:spPr>
              <a:xfrm flipH="1">
                <a:off x="7236296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ttore 1 34"/>
              <p:cNvCxnSpPr/>
              <p:nvPr/>
            </p:nvCxnSpPr>
            <p:spPr>
              <a:xfrm flipH="1">
                <a:off x="7236296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Elaborazione 35"/>
              <p:cNvSpPr/>
              <p:nvPr/>
            </p:nvSpPr>
            <p:spPr>
              <a:xfrm>
                <a:off x="7452320" y="3789040"/>
                <a:ext cx="72008" cy="288032"/>
              </a:xfrm>
              <a:prstGeom prst="flowChartProcess">
                <a:avLst/>
              </a:prstGeom>
              <a:solidFill>
                <a:schemeClr val="bg1"/>
              </a:solidFill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7" name="Connettore 1 36"/>
              <p:cNvCxnSpPr>
                <a:stCxn id="36" idx="0"/>
              </p:cNvCxnSpPr>
              <p:nvPr/>
            </p:nvCxnSpPr>
            <p:spPr>
              <a:xfrm flipH="1">
                <a:off x="7380312" y="3789040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ttore 1 37"/>
              <p:cNvCxnSpPr/>
              <p:nvPr/>
            </p:nvCxnSpPr>
            <p:spPr>
              <a:xfrm flipH="1">
                <a:off x="7380312" y="4077072"/>
                <a:ext cx="108012" cy="0"/>
              </a:xfrm>
              <a:prstGeom prst="line">
                <a:avLst/>
              </a:prstGeom>
              <a:ln w="1270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5" name="Connettore 1 24"/>
            <p:cNvCxnSpPr>
              <a:stCxn id="6" idx="0"/>
              <a:endCxn id="27" idx="0"/>
            </p:cNvCxnSpPr>
            <p:nvPr/>
          </p:nvCxnSpPr>
          <p:spPr>
            <a:xfrm flipH="1" flipV="1">
              <a:off x="1799692" y="2996952"/>
              <a:ext cx="3492388" cy="432048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ttore 1 25"/>
            <p:cNvCxnSpPr>
              <a:stCxn id="6" idx="4"/>
              <a:endCxn id="27" idx="4"/>
            </p:cNvCxnSpPr>
            <p:nvPr/>
          </p:nvCxnSpPr>
          <p:spPr>
            <a:xfrm flipH="1">
              <a:off x="1799692" y="4005064"/>
              <a:ext cx="3492388" cy="1080120"/>
            </a:xfrm>
            <a:prstGeom prst="line">
              <a:avLst/>
            </a:prstGeom>
            <a:ln w="12700"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Ovale 26"/>
            <p:cNvSpPr/>
            <p:nvPr/>
          </p:nvSpPr>
          <p:spPr>
            <a:xfrm>
              <a:off x="755576" y="2996952"/>
              <a:ext cx="2088232" cy="2088232"/>
            </a:xfrm>
            <a:prstGeom prst="ellipse">
              <a:avLst/>
            </a:prstGeom>
            <a:solidFill>
              <a:schemeClr val="accent4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Documento multiplo 27"/>
            <p:cNvSpPr/>
            <p:nvPr/>
          </p:nvSpPr>
          <p:spPr>
            <a:xfrm>
              <a:off x="1187624" y="3356992"/>
              <a:ext cx="1224136" cy="648072"/>
            </a:xfrm>
            <a:prstGeom prst="flowChartMultidocument">
              <a:avLst/>
            </a:prstGeom>
            <a:solidFill>
              <a:schemeClr val="tx2">
                <a:lumMod val="20000"/>
                <a:lumOff val="8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smtClean="0">
                  <a:solidFill>
                    <a:schemeClr val="tx1"/>
                  </a:solidFill>
                </a:rPr>
                <a:t>actions</a:t>
              </a:r>
              <a:endParaRPr lang="en-US" sz="1100">
                <a:solidFill>
                  <a:schemeClr val="tx1"/>
                </a:solidFill>
              </a:endParaRPr>
            </a:p>
          </p:txBody>
        </p:sp>
        <p:sp>
          <p:nvSpPr>
            <p:cNvPr id="29" name="Elaborazione 28"/>
            <p:cNvSpPr/>
            <p:nvPr/>
          </p:nvSpPr>
          <p:spPr>
            <a:xfrm>
              <a:off x="1187624" y="4221088"/>
              <a:ext cx="1224136" cy="432048"/>
            </a:xfrm>
            <a:prstGeom prst="flowChartProcess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600" smtClean="0">
                  <a:solidFill>
                    <a:schemeClr val="tx1"/>
                  </a:solidFill>
                </a:rPr>
                <a:t>state</a:t>
              </a:r>
              <a:endParaRPr lang="en-US" sz="1400">
                <a:solidFill>
                  <a:schemeClr val="tx1"/>
                </a:solidFill>
              </a:endParaRPr>
            </a:p>
          </p:txBody>
        </p:sp>
        <p:sp>
          <p:nvSpPr>
            <p:cNvPr id="30" name="Pentagono 29"/>
            <p:cNvSpPr/>
            <p:nvPr/>
          </p:nvSpPr>
          <p:spPr>
            <a:xfrm>
              <a:off x="2699792" y="3861048"/>
              <a:ext cx="360040" cy="288032"/>
            </a:xfrm>
            <a:prstGeom prst="homePlat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Pentagono 30"/>
            <p:cNvSpPr/>
            <p:nvPr/>
          </p:nvSpPr>
          <p:spPr>
            <a:xfrm>
              <a:off x="611560" y="3861048"/>
              <a:ext cx="360040" cy="288032"/>
            </a:xfrm>
            <a:prstGeom prst="homePlate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050" name="AutoShape 2" descr="data:image/jpeg;base64,/9j/4AAQSkZJRgABAQAAAQABAAD/2wCEAAkGBxQSBhQTEhQVFhUVFxwbGRgYFyAcHxwcHyEcIh4gJBoaHCggHyIlHh8dIjEhJSksLjEuHiAzODMsNyktMSsBCgoKDg0NGhAQGjclICQrNzU3NzQ3Ny8uMCssNTc3Ny4rNTc3ODEvNzcsLzQ3LC4uLDQsLDQtNCwsLCw3Nzg3NP/AABEIAJwBQwMBIgACEQEDEQH/xAAcAAACAwEBAQEAAAAAAAAAAAAABgUHCAQDAgH/xABWEAACAQMCAgQFDgsECAQHAAABAgMABBEFEgYhBxMxQSJRVGGyCBQWFzI2cXJ0gZGSs9IjNTdCUnOCk6Gx0RUzosIkJSdDU2LB8CY0dfFjg4SjtNPh/8QAGwEBAAIDAQEAAAAAAAAAAAAAAAUGAgMEBwH/xAAzEQEAAQIBCAcIAwEAAAAAAAAAAQIDBBETMVFTcZGxBRQVITJS0QYSMzRBYXKhI8HhIv/aAAwDAQACEQMRAD8A8de41vk124RLlwqTSKo2ryAYgDmvirh9neoeVP8AVT7tR3E3vkuvlEvptUbUVVXVl0r/AGsLYm3T/wARoj6QY/Z3qHlT/VT7tHs71Dyp/qp92lyivmcq1s+qWNnHCDH7O9Q8qf6qfdo9neoeVP8AVT7tLlFM5VrOqWNnHCDH7O9Q8qf6qfdo9neoeVP9VPu0uUUzlWs6pY2ccIMfs71Dyp/qp92j2d6h5U/1U+7S5RTOVazqljZxwgx+zvUPKn+qn3aPZ3qHlT/VT7tLlFM5VrOqWNnHCDrw5xLqV3rcUC3T+G3hHanJRzY+57hn58VeQHKqv6FdHxDNdsObHq0+AYLn5ztH7Jpj6VOIfWPBM8qnEjjqo+eDvfIyPOq7m/Zrvw8T7mWZ0qn0xXb6xm7dMRFOqMnepzj3pWvTxVMtlcGO3jbYgVVO7byLZIOctkjzYpu6EdX1K/vpZ7q5d7eIbQpVQHkPnCg4VeePGy1QCqSwAGSeQArYPAPDwsOE4LfA3qu6Qjvkbm/PvweQ8wFb0SW+nHX7iy4YhktZTE7XAUkAHK7JDjwge8Cqk4a6SdTk4jto3u3KPPGrDanNS6gjkviqyPVH+82D5Uv2ctUXwh77LP5TD6a0F7dNt/qNlHHd2dy6Qk7JECqQrfmtzUnDcwe7IHjquuFOl2+i1+JrudpbfdiRSq+5PIsNq5yvbjvxjvrQ/FGjLe8PT2z4xKhUE9zdqt+ywB+asaTxMkzIwwykgg9xHIj6aDbsbhowykEEZBHYQew19VX/AEHa4brgONWOXtmMJ+KMFPmCEL+zTFxzrwseFLi5/ORPA87t4KcvjEZ82aCmulDpSu4+MJYbGcxxQ4jOFRtzjO85ZSeRO3HZ4Oe+pXoa4h1TUdfZp7pmtoFy42INzNkKuQgPjY4/Rx31RjuWckkkk5JPMk+PNaw6J+HPWPBUKMMSyjrZfHufGAfirtX4QfHQJ/TrxZeWOoWq2k7RB0csAFOSCMe6B8dLvRNx5qF1x3BBcXLSROJNylVGcRuR2KD2gV7+qW/Gll+rk9JaVOg78plt8Ev2T0Gp6oLUeOL9dRlVblwFkYAbV5AEgfm1ftZh1b8azfrX9I1y4qqYiMkp/oG1Rcqr9+mJ0aYy60z7O9Q8qf6qfdo9neoeVP8AVT7tLlFcecq1rH1Sxs44QY/Z3qHlT/VT7tHs71Dyp/qp92lyimcq1nVLGzjhBj9neoeVP9VPu0ezvUPKn+qn3aXKKZyrWdUsbOOEGP2d6h5U/wBVPu0ezvUPKn+qn3aXKKZyrWdUsbOOEGP2d6h5U/1U+7R7O9Q8qf6qfdpcopnKtZ1Sxs44QY/Z3qHlT/VT7tHs71Dyp/qp92lyimcq1nVLGzjhDRnBF483CtvLKxZ3UlmPecnxV+V4dHXvJtfiH0jRUpR4Y3KJioiL9cR5p5qN4m98l18ol9NqjakuJvfJdfKJfTao2oqrTK/2vh07oFFFFYtgooooCiiigKKKKAr8J5V+1L8IWPX8UW0fcZVJ+KvhN/AGvsRlnIxrriiiap+kZeC++FdM9a8OwQ4wUQbvjHm3+ImqY9UhrW7VLa0U8o0MreIs52r84Cn69X7WRelDU/XPH95J3CUxj4I/AGPMdufnqXiMkZHnNdc11TVOmZd3Q3ofrvj6AMMpDmZ/2Mbf/uFOXizWrKpb1Nel4sLu5P5zrEvm2jc307l+irpr6xVP6o/3mwfKl+zlqi+EPfZZ/KYfTWr09Uf7zYPlS/Zy1RfCHvss/lMPprQbMrIvShZiHpBvUHYZi/18P/mrXVZM6Xpg/SPekdzqvzqiqf4igsD1NFwesvo88sRMB5/wgP8A0+ivf1SWtYtbWzU+6JmcZ7h4KfMSX+qK5/U0QHrr6TuxEvz/AIQn+Q+mkvps1Pr+kS455WELEv7IBb/GWoIro20P17xrbQMMpv3ycuWxPCIPmONvz1r2qE9TZpedRu7kj3CLEp+OSzfRsX6avugoP1S340sv1cnpLSp0HflMtvgl+yemv1S340sv1cnpLSp0HflMtvgl+yeg1PWYdW/Gs361/SNaerMOrfjWb9a/pGuPF6IWP2e8VzdH9uWiiiuJZxRRRQFFFFAUUUUBRRRQFFFFBoTo695Nr8Q+kaKOjr3k2vxD6RoqWt+CNzz3F/MV/lPNRvE3vkuvlEvptUbUlxN75Lr5RL6bVG1F1aZX618OndAooorFsFFFFAUUUUBRRRQFO3RBbB+Mgx/3cTsPhO1f5MaSasfoRj/1zcN3iID6W/8A5W2zGW5Di6Sq93CXJ+3PuW7cShLdnPYqkn5hmsSXExe4Z25szFj8JOTWyOMJtnCV4/6NtMfoRqxnUooTUnQZa7OjeA4wZGkc/XZR/BRT/WRtJ6RdStdOSCC5KRRjCr1cZwCSe1kJ7Se01anQfxne3+uTpdzmVUh3KCiLg7gM+CoPZQdvqj/ebB8qX7OWqL4Q99ln8ph9NavT1R/vNg+VL9nLVF8Ie+yz+Uw+mtBsPUr1INPkmkOEiRnY+ZRk1i/Vb5p9Tlmb3UsjO3wsST/E1oHp11K6k09bG0t7iQSYaZ44nYbQcqm5VIJJ5nxYA7zVScKdHl5da/FDJb3EMbN+EkeJkCoObc2XGccgPGRQXb0D6KbfgRZGGGuXaXn+jyVfmIXd+1WcuIbwTa/cTDmJZpHB+MxP/WtktGsOmbUAVY48KB2AKOQHwAViag0n6ni02cCu/wDxbh2+YKi4+kH6atCshaHx/qFnpwgtrgxxKSQuxDzJyebIT2+erL6GeOr+94vMN1cGSPqXbbsReYK4OVUHvNBy+qW/Gll+rk9JaVOg78plt8Ev2T01+qW/Gll+rk9JaVOg78plt8Ev2T0Gp6zDq341m/Wv6RrT1Zi1cY1eb9a/pGuPF6IWP2e8VzdH9uSiiiuJZxRRRQFFFFAUUUUBRRRQFFFFBoTo695Nr8Q+kaKOjr3k2vxD6RoqWt+CNzz3F/MV/lPNRvE3vkuvlEvptUbUlxN75Lr5RL6bVG1F1aZX618OndAooorFsFFFFAUUUUBRRRQFWT0IN/rW5H/w19I/1qtqe+hqbbxY6/pwMPnDIf5ZrbZn+SHD0nT72DuR9uS0uN4y3Bl8o7TazAfu2rG9bb1G36zT5I/00ZfpBFYlIwcGpRQ15cJ9C9ndcNW9w89wGmiV2ClMAkcwMpnFPfAvRvb6VfySwyzOZE2ESFcYyD+ao8VfnQxedb0b2p70Dof2XYD/AA4p2oKn9Uf7zYPlS/Zy1RfCHvss/lMPprV6eqP95sHypfs5aovhD32WfymH01oNmUUUUHNqX4ul+I38jWJa21qX4ul+I38jWJaC5OjvoktdQ4SiupZp1eQuCEKY8F2UdqE9g8dWHwV0W22maybiGWZ2KFMOVxgkH81Qc8q/Og38mlt8aX7R6faChfVLp/rCyPjSUfQU/rSj0Hn/AGm2vnEv2UlP/qlrTOnWUv6LyIf2gpHoGqw6K7wQ9Idk575Qn7wFP81Brisx6z+OZ/1snpGtOVm/jK2MfFd0p/4zkfAx3D+BFcmL0QsPs9V/JXH2hD0UUVwrSKKKKAooooCiiigKKKKAooooNCdHXvJtfiH0jRR0de8m1+IfSNFS1vwRuee4v5iv8p5qN4m98l18ol9NqjakuJvfJdfKJfTao2ourTK/Wvh07oFFFFYtgooooCiiigKKKKAqe4Dvep4wtnPYZNh/bBT/ADZqBoDEHIOCOYI7jX2mck5WF23FyiqifrGTi1RWO+P9NNtxpeQ4wFmcr8VjuX/CRWtOH9SFzokM4/3iAnHc35w+Zsj5qoj1ReidXxHDdqPBnj2scfnx+M+dCoHxTUvE5YyvOqqZpqmmdMGP1Nuq7tGurYnnHIJB8DjBx8BT/FVyVlToa171px5DuOEn/Av+3jb/AIwvPxZrVdfWKp/VH+82D5Uv2ctUXwh77LP5TD6a1enqj/ebB8qX7OWqL4Q99ln8ph9NaDZlFFFBzal+LpfiN/I1iWttal+LpfiN/I1iWg1N0G/k0tvjS/aPT7SF0G/k0tvjS/aPT7QV707aZ13R7IwGTA6Sj6dp+hXJ+asyWdy0V2kicmRgy/CpyP4ito6xp63GkywP7mWNkPwMCP8ArWL7+0aG+kikGHjdkYeJlJB/iKDaem3iz6dHMhysqK6/AwBH8DVNdMOn9XxUJQOU0YOf+ZfBP8Av00ydAuv+uOChCxzJatsPPnsOSh+DtUfErv6X9I67hsTKMtbtu/Ybk3+Vv2a04in3rcpPoi/msXTl0T3cf9yKSoooqMXcUUUUBRRRQFFFFAUUUUBRRRQaE6OveTa/EPpGivvo+H/gu1/Vj+ZoqXo8MbnnmK+PX+U81FcTe+S6+US+m1RtWrqvRVJNqk0ouUAkkd8bCcbmJxnd565fagl8qj/dn71R82LmXQt9vpXCRRETX9NU+itKKsv2oJfKo/3Z+9R7UEvlUf7s/er5mLmpn2tg/P8AqfRWlFWX7UEvlUf7s/eo9qCXyqP92fvUzFzUdrYPz/qfRWlFWX7UEvlUf7s/eo9qCXyqP92fvUzFzUdrYPz/AKn0VpRVl+1BL5VH+7P3qPagl8qj/dn71Mxc1Ha2D8/6n0VpRVl+1BL5VH+7P3qPagl8qj/dn71Mxc1Ha2D8/wCp9HZ0L65mKSzc81/CR/Afdj5jg/tHxUxdKvDR1DgyWJBmWP8ACxed1zy/aUsvwkeKl3SOjC4ttTjnjuow8bZH4M8/GD4XYRkHzGrRHZXbYiqKclUKx0pVYrv5yzVlidO//WHQcHIrXXRtxONR4SimJ/CKNko8Ui4yf2hhh5mpC4v6ETc8Qyz206RJKdxRkJwx91jB7CeeO7OKmujLo8utJ1N2NzHJDKuHjCsPCHuWBPeOY+AnxCtyNcXqj/ebB8qX7OWqL4Q99ln8ph9Na030ocHPquhxwRyLGUmEmWBOQFdccvjVX2i9Bk8GsQTG6iYRSo5ARue1gcdvmoLyooooPC+GbJx40b+RrEdbgnTdCw8YI+mqE9oCfyyL9239aCweg38mlt8aX7R6faXej/h1tO4VitXdZGjLncoIB3Mzdh+GmKgKzh6oDho2/E63aL+DuhzI7pVwGHiG5drDxnf4q0fUDxvwzHqXDsltJgE80fGdjj3LfzB8YJHfQZz6HeKfWHGKb2xDP+CkyeQyfBb5m7+4Fq1LcwLJbMjjKupVge8EYI+iqG9oCfyyL9239aunheyng0KKG5kWWSNdpkXI3AclJzz3Yxk95599CJyd8M+8RaQ1prUsDfmNyP6Snmp+cY+fNR1Xxx7wSNQaN0cRyplSxGQyduDjnyPZ8LUoe1BN5TH9Rv61HV4euKu6O5c8N0xh6rVM3KslX10q2oqyfagm8pj+o39aPagm8pj+o39axzFzU39q4Pac/RW1FWT7UE3lMf1G/rR7UE3lMf1G/rTMXNR2rg9pz9FbUVZPtQTeUx/Ub+tHtQTeUx/Ub+tMxc1HauD2nP0VtRVk+1BN5TH9Rv60e1BN5TH9Rv60zFzUdq4Pac/RW1FWT7UE3lMf1G/rR7UE3lMf1G/rTMXNR2rg9pz9D90f+8u1/Vj+Zorv4b0022hQwMwYxrtJHYa/KkaIyUxClYiqKrtVUaJmeaTNfiMCgIIIPMEd4pHv9Vmu+Ibmw9ZwSC3VGbrLt0SRZBkAotu27vyrZHw0z8PF/wCylWSBLcoWQRRtuRVUkLtOxfBIAI8EcjWTUkqKXLXiCW6y1jCjwhionllKK5HImNVR2dQeW47Qcctw518z6xew30SzWsTRSSKhlinJKbjgFo3iXlnlyY93joGWiorWdbWCeOJUaWebPVxLjJA90zE8lRcjLHxgAEkA81zeX6W+8W1vIRzMaXDBv2WeEKx8zbR5xQT1FRHDPEUN9p5lh3AqxSSNxteNx2o69xFcEPEsp45bTzAgCwCfretJypYLjZ1fbnP52OVAzUV+PnacYz3ZpN0Tiu8u3uRDZ2/+jXEkDb7tlLMmMkAWp5HI7SKBzorm0yd5NNieROrd0VmjznYxAJXOBnB5Zx3V+38rpZu0aqzKCQrNtBx3bgpx9BoOiikm040uX4TTUPWStCULusdwWlVATkhGhVWwASRuHmzTGuv254fF6ZAtuYxJvPLCkZ7O3Pdjtzy7aCToqCttQvJoesjto40IygnlKyEd25EjYJntxuJHeAeVeGmcVZ1z1ldRG3uSpaMbt8cqjtMcmBkjGSrKpHiNAyUUt8YcSyWUtqFhSUXNwluCZSm1nzg4EbZHKpy6eQWZMaI0gHJWcqpPi3hSR8O2g6KKX+DOJDfac7vF1EsUrxSwl9xRlPYTtGcjB5DHnr9n12X2RPbxQLJHDEHll6wgqzZKxiMIdzlQGxkciM4yMhP0Uma5xPf2egPdT2VvtjUFlW8YtzIGAPW23OT+l89SCapfhoi9nB1bugYx3TOyqxALbGt1zjOTz7qBjopW1/iaeDia2s4reKRrpZCjPO0YHVjc24CF+7sxn5qldIu7l7mRbmCOLaEKtHMZVfduzzaJCCuByx3iglKKgrjXmfUnt7SITSRY612fq4oyeYUuFYl8c9qqccslciuTWdXv7aweb1pBMsalmWK4YPgczhWhw2B3ZB8QNA0UUu8b8Rtp/DL3giWUR7dyGTYfCZVGCEbPNvNU5aOzWys4CsQCQp3AfOQM/QKD2opbt+I5W42ewMCAJAJutEpOVLbQNnVjnnP53dX1xdxbFp0lsZxiOeUxl/0ORIYjvGeR8Q50DFRXyjhkBBBBGQRzBHjzULbazK3Fclo0SBUhSXrBKSSHZ1A2dWMHKHPheKgnKKXOIuIpLbXbO3WFJBduyBzKV2FRuOV6ts8s9/dUxqupRW2nvNOwSNBlifoAAHMkkgADmSQBQddFQUF9eyw71toolIyqzTESftrHGyofMGb/AKDy0jikPrJs7mI290F3hC25JE/SjkAG4eMEKw58uRwDFRSzrHEssHFtpZiBGF2JCsnWkberXc2U6s92Mc+/upkkJ2HaAT3AnA+nB/lQfVFQnCmtSXmkmZ4kiO+RAokL843ZCSdi4yynuPKonSeKLy5u7pIrO3/0aZoWL3bruI55AFs3IgjtNA40Vy6ZO8mnxvLH1bsoLJndtJ7RuwM48eKKBGt5bhelLUPW8UUh6i23dZM0WOTYxthkz/CpHjHULj2s7yWSMQzdVKpVXLbRuZMh9qk5Tws4HbXJZ+uIekS+uGtJ3gmjhSN02HnGOfglwwGScHHdTPasbzTZkuIGjjctGEkxuaMqASQrEDJLY55xjsNB9cKqg4YtRFjZ1EW3H6OxcfwqSdARzAPMHn4xzH0HnSJw7Be6VF61eF7y0QnqZomXrY1J5I8bsu7GThkJ5Ds7AJz+3JpbuKOG1uEDODJLKioqIObDDNuYtjaMD87OeVBB8Nz9Z0t6pvxuhht44/GI2XewHmLkH6KfaTOJdAuI+J49TsAryrGYp4Gbb10faNrnkrqcYzyOBzGMGWXiJ2g8Gyu+s/4bIq4PnkL9XgeMMfNnsoFvQYeq6ZNQVOSS20UjgdnWAhR9I3H5zXXa/ljn/wDTo/tWqW4X0Jobi4uZyrXN0waTb7lFUbUjUkAkKv5xAySTgdggZo7iPpTkuxazSW5tBBvTZneHD52s4O3tGcdvmoH6qw4AuLtLrVvW8EMq/wBp3JPWXDRNnI5BRA4PLHMsO3sp70zU5JbqTdbyxRoq7TIFy7HduwqsxwoC9uMk+alDgk3Fncah11lc4uL2aeMoI2yjkYBHWZB5d476B9spGazRnG1mVSy+IkDI5+I0Xn/k3+Kf5V56ZO8liryIY2bJ2HGVGTtBwSN23GcEjOa/dScjT5CqljsOFXtJxyH00CPwK8x6LLWKCLc8kBUOxURqSWGW57yB24VTnkOWcjk40sRaaTotiGJhF7bxuT+fs7Aw7MM3MjzeamPoytJYOC7eC4jaOWJSrKcfpNjDKSDyx2GuvjbhpdR0BoCxRwweKQdqSL7lh/EHzE0E9VfdMEWLfT5k5Sx38IQjt8LOV+A4GR5qmdH126S3Ed9aSiZQAZIVEsUn/Mu07lz24ZRivmXS5b7XIJriMw29qxkiicqXkl7FkcKSqqgyVUEkk5OMYoI3pV/vdJ/9Vtv81PlJHSdZTzesDbwPMbe9iuHClR4Ee7Iy7AZOeQzU7FrMj3caLaXCBm8N5AgVFAJPZISSSAoxntz3UCzxlI2mcQrqUKF0ucQXES4Bd8HqJBnAyG8AknsIpt4f0v1vp+1iGldjJM+Pdyt7o/B2Ko7lVR3VA9J9nNNokSW8LzOLiKQqu0YVG3E5dgO7AGc5NN0Um6MHBGe4jB+g0Cl0vfk3vPiL6a01Wf8A5RPij+VLXShZTXHBFxBbxmSWUKqqMD89SSSSAMKD2mmHS5C2noSrIdoBVhgg4GR4j8I5UCPxs8g6S9IMKI8my6wruY1PgDOXVHI5Z/NPzU36VdXDiT1xCkRUjaI5TIGGM53GNO/ljb3eeljiy3n9n2n3MVtLNFbLMJSm3l1qhVwHdd2O047vPypn03UpJrtgbeWJFUeFKFBZiexQrHkADnPjGO+gWOhWbrOAY5Sd0ksszyt3mQyNknzkbaeWUFSCMg8iDSHb6LdaXrc0lnH65srlzI9urKskUh900e8hWU/okg9mOznL3nEsptGFvY3bTEEKHRUUN3FnZ8bQe3GaCM6bPyYXf/yftoqn4HvepXwLXsH+8f8A/XUR0qaZNc8BTW0CNLNJ1YAGBnbIjEkkgDkpppsJC1mhKspwMqwwQccx/wC1Ak6OZfben64IG/s9PcEkY6097AHNSXGFusvEGmxSKHjlknR1YZBU28uR/Cue2tZh0qS3BhcW7WiwiXlguH3e5zuxzPhYxyrs4mikPEmnukUjpBLI0jKBhVaJ0HaQTzbsXPIGgXNPvX0LVVtbli2mzNi2uGOeoY/7qQ/o+Ju74M7Wi1/KJcfIbf7W6qX1bTIrrTXgnQPFIMMp/wC8gg8wRzBANKXAvDVzZa/Os0hmgWCKO2lPuurV5WCP/wAyb8Z7CMY8QD7439+ejfr5fsjXj0jz/wDiDSIX/upLzc3iLIB1YPjyx7PNXTxlaTPxXpkkULyR28sjysuPBDKFHIkFu0nCg9lSPG3DY1DRAiuYpY3WWCTHNJF9ySPF3Ef0oGKq96Vk26npE6cpV1CONSO3bJnevwHaB89Tmk6/ci3CXtnMky8maFRLE5/SUqSVB7drgEZxzqCvNbjbjWFtRSS0jgz61EwGySRxhnaVGaMMq5Cxk5GSSckAB1cUn/ajo3xbz7NaeaU+NtFlluLS9tArz2chdULACWNxtkQMeQYrjBPKuyXX5WtcQWdx1xGAsqhEUnveTcVKjv2bj4gaDm6Nvex/9Rdf/kS1A8JT3S65q3reCGVfXrZMlw0RzsTkAsDg/CSKcuGdI9Z6BFBu3lFO5se6diWdsf8AM5Y489KnCUlxa6rqDTWdwVuLppYmQIcpjAyOsBU4UHmO+gd9Nmd9OieVNkjIpdM52sQCy578HIor40m5klsFeWMxMxbwGxuVdx252kjcVwSATzJooOyikGCy63pIvIHmueqW3idUW6mQKzFgxGyQYyAOXZTVo+jC3glQSzSLI+4dbK7sgKou0O7FsZUt29rGg+9V1NoiFjgmnc48GMAADPMl5GVB8Gc+apGq44E0313a33Xz3jdVfTxIReTrtRCu0eDIM4yeZzTnc2O3hsxM8hKQ7d4dlclVxu3ht2TjOc5oJSikHo/0hbrge2mmmu2lkTczi8uAScnuEoA+DGK+NS1K60jWoOume5sLiQRbpMdbbu3ucuAN6HnzPMAHnnG4H+RwsZJzgDPIE/wHM/AK4tL1BpmfMEsSqRsaTaOsHjChiy48ThTzHLtwq9JhZbnTiks0fW30UL9XK6bo3DbgdjDxDn20xafoCwan1qS3BBRlKSXEsq5JUhgJXYAjBHLx/SEvRSPr1vu6SLSIyTrHLBMzolxKilkK7ThHGMbj2ebxV9WTzWnSElossktrcW7yBZXMjROhAOJGJcocjkxPM91A7UV5XVwsds8jkKiKWYnsAAyT8wpK6Odcnk1C6t7zIlytzED3QzjcEH6tsofPQPVFL3SASODLt1Z0eOCR0ZHZCGVSQcqQe3ur24JyeELRmZ3Z7eJ2Z3Z2LMikkliTzNBN0UjdKjukFi0cssZe+gibq5XTdG+/cp2sO3x9vKmGx4fWHVBMktwRsZSklxLKpJKkNiV2AI2kZH6RoJiiiq/4sjY9JWmw9bOsU63BkSOeRAxRMryRxjB8WM9+aCwKKWNS4Ufqi1nd3UE3apaZ50J8TRzs4x8XBr44B4ne8tJo7hBHd2shinRezPPDr37WwcfAe7FA1UVXOhWhn4/1aCSa66qD1uY0W6mUL1kZL42yA8yM47u6nnRtP9b6eIuskk2s5DSOXbDMzAFmJJ2ghQSewCg7aK+ZEDRkHOD4iR/Ec6Suiou2mXLSSyyMt5PGDJK74RCAoG9j2YoHeiikGw4jl9sbDt/ot0JILftx1tqTvPiG5mlXPfsXzUD9RUFx1kcG3jqzo0dvK6MjshDKjEHKkHtFfPAJY8GWbuzu8kEbszuzEsygk5Yk9tBP0Up6lGfbEtAHlCtbzuyCVwhZGhCkoG2nAZu6vHiHUAeO7aznkaOCWB3QK7R9bOHUBC6kE4TJ2ZwSwznkKByoqN0nSFt5pNjyFHIIR5HfYRnO0uxIB5HaOWc0tdKGrTxaei2h/Cpm6cZIzBblGdcj9JmQY7xuFA70Vz6depPYRzRnKSIrqfGGAI/gaQNf4lubHjSeYgyWCrCs6jJaEsGxKF/R5YbHmoLHrxvLRJbZo5UV0YYZXUMCPODyNfMEyT2SujB45FBVlbkQewhgf5Uv9H6t/ZcxZ5HIurhAZJGc7UldVGXY4AAAoPOHgZIHzZXV1aL/AMOOQPFz7cRzq4X9nAqXs9KkUjrbuebGOREaDI7/AMDGrfCM481JMHFs1lxRcevDmwluWjjmyT1EgC+C+exGzkHsHPz4sK/hElkyksAVPNGKns7QykH6DQdNFLvAOX4HtGdndpIEZ2d2ZizKCTuJz9B5UtcDacbqXURPPdt1OoTRR4u512xrgqvgyDsz30Fj0VzaZamHTYoi7SGNFUu5yzEAAsSe0ntNflAkLpqT9K92HaUbbSAjqp5Ij7pu0wupPz056Ppot7Tqw8jjczBpHZ25nIBdyWbA5Ak9gFLlppuzjOS8EkheYLEyHbsCKRjA27s8iclj2nzYbbh9tuxHaFJ/hQVtwFoCXEOpFpLlG/tG6UGK5mjA5rz2RyBCefaQasG7j26O6/oxEfQtIunaY9ksvUXM4E8rSuGETAO2NxGYsjPLl2cvhpreArwqE3uS0YBkONxL+6b3O3cSSezGe6gjeib8nVl+r/zNXD0xQdfwulov97dXEUcYxnnu3M2PEqgknsAqL055NMsktIJnaJfc9YEYqGJJAKoM8yTzz9FOmj6IguRdSPJNOVwHlI8BT2qioqogPeQMnAyTQL3SvCH/ALLQ7gG1KAEqxU8w/YykMp84IIpn0zQkgvWdJJ2DKF2yzyTAYOcgyuxXPfjtwKh+N9HF3cW4aWWPqJFmQx7c9YMgE70YHHix8Oa+9AaWXVg0s0jiNWKqQgXccDd4KA5AJHbjmeVBwcSRu3SbYCNwjetrjmV3Dtj5YyP51+aJfNDx/PBf7TPOg9azBdqPCvMxKpJ2urbmbmS2QewLXXrOn54sju+scPboyIg27CHHhZBXcT2dhHYPPmW4q4dhvtN6ubcCjB45Eba8bjsZW7jQcHHrNJYxWUZAe8kCHIyBEo3ykgEEqUXYeY/vBzFLvFiz2XE9lqUzwlA3racxxsmIpfcli0jeCj+FyxzNTem2TeyCGeSaWV0iaEb9mMMVZmwiL4Z2KCRywOypji3So7vh2a3lzskXBxjI5ggjIIyCARy7qDl6QveJffJpfQNe3BHvLsfksH2a1GXNkZeEHtJJZGVl6kyHb1hQrzydu3OOWdv8aiorOWLTEs47u4EaoI1OIt4TsADdT3LyB7fPnnQe3S/GG02wU5AbUrcHaxU89/YykEHzggimbTtASDUOsSSc5QqVluJZhzKnI6122nljl2581RXHGirdRwRM8kYhkWZDHtBDpkL7tWGBnsxRopll1lDLPI4iDEKRGAWxtydkYJwGPLOOfZ2YBspD4oP+1jR/iXf2dPlI/F2ldZxBFdiWWOW0DdVs2Y8MAPkOjZyDj4OznzoHikbgaDfxrrF0v91JNFEp8bQptkPnG44z481+6VdTX8jRSTyxoO3qdqFh4i+0sufGhU+cU4adYxwWSQwoqRoMKqjAA/77++grzRNKS46UNZ3tMu31pjqriWHtiPb1Lru7OWc4547TVgaVZCCwWIM7hc+E7FmOSTzYkknn2ntpJ/s1odbuL2KeZZLnZ1i4jKeANq4DRkjA8/ec018NREabud2keRmZmbbknsHJFUABVAHLuoJakjombOj3fy+59IU5XUhW2Zh2gE1X2laU1hDIILmfE0rSMGETDe3uiPwWRnA5dnKgceKdUNrw/NMo3Oq4jX9KRiFjX53Kj56Q+K+GryDgeEpJA7adsnQrE6uzR83JYynO4F2I28z4u6Yn00vaWyvNK3UyC457PwkhZny+ExgMxIVdoGF8Qw7yKDGQRkEYIPeKBd1y7F50dXEkGWE9lIUHed8TYHw5OPhr96OZg/AdiVOQLaMfOqhT/EGufgPShZ2XrWOSR4l3MgkKkrk5IBVRyySeee2ofUrc6TNss3dYZmL9S21o42Pb1YK7lBPPbuIyTgCgmr3wukq1A7Y7Odm8wZ4Qv0lW+g+Ku3ivhq31HTDBOM4OVZTh427mB7j5jyNeug6UsStMWeSacKXkkILEAeCoCgKqrk4VQO0k5JJMDxbdy2msCaGVvwyhWjYKUyucMBt3BsHB54PLlyFAdHF9ciW7sLx+tlsXRRNz/CRyLujJz2sAOZ+DOTkn502K4utdvbmJ4REW9aoJYmfKQ7usIKyLyaVpF7OewVKW2n+t9Kd0kczXLB5Jm2lyxUAY8HYAqgKo24AHYSST08H2K2+hJAhJWIlQWxuPeSSAASSSScc6Bd6KJmhtbnTJmBksJSoPPnDJ4cZ5knvPLJwNoqV0za/GmoxsAwMVtlSMghhMCCDyIOOyvHVNIVOMRfRvIknUiN1G3Y65JG4FScg45gj3I8+fTS7bZxTNcb3LXGxGU7doEYbbtwoYdrE5J7fgwC0gk4f1bHhPpE7+cmzkY/T1TE/T5/7xp4BYHR5SCCDeXZBByCDPKQQR2gimC6tkltmjkUOjgqysMgg9oIPaKieGNGjsdDMEG7q43kKhjkjLM2M94GcDPPHaTQR+hWUdzbalBMgeN7yRWU9hBSI/N25B7QeYqA0O8l0bUV0+8cvZSkrZ3LfmeKCQ9gx+aezxcuSMfCln1N7Ph3b1xI077tvJyFGF2qPBwAMHPZ21NazpMV3prwXCB43GGU/wIPaCDzBHMGgi+jv3h2PyaL0RSnwHosdxe6szPcKRqVwo6q5miH5vPbHIqk57yD3U9aJZrbcOwxRklYYlVS3MkKuBnAAzypNsNMazkneC4mHrmZppFIiI3tzJGYsj4M9woH6xt+rso48k7EVcntOABmiufQoNmkxgszkjcWbGWZiWYnaAOZJ5AAUU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sp>
        <p:nvSpPr>
          <p:cNvPr id="2052" name="AutoShape 4" descr="data:image/jpeg;base64,/9j/4AAQSkZJRgABAQAAAQABAAD/2wCEAAkGBxQSBhQTEhQVFhUVFxwbGRgYFyAcHxwcHyEcIh4gJBoaHCggHyIlHh8dIjEhJSksLjEuHiAzODMsNyktMSsBCgoKDg0NGhAQGjclICQrNzU3NzQ3Ny8uMCssNTc3Ny4rNTc3ODEvNzcsLzQ3LC4uLDQsLDQtNCwsLCw3Nzg3NP/AABEIAJwBQwMBIgACEQEDEQH/xAAcAAACAwEBAQEAAAAAAAAAAAAABgUHCAQDAgH/xABWEAACAQMCAgQFDgsECAQHAAABAgMABBEFEgYhBxMxQSJRVGGyCBQWFzI2cXJ0gZGSs9IjNTdCUnOCk6Gx0RUzosIkJSdDU2LB8CY0dfFjg4SjtNPh/8QAGwEBAAIDAQEAAAAAAAAAAAAAAAUGAgMEBwH/xAAzEQEAAQIBCAcIAwEAAAAAAAAAAQIDBBETMVFTcZGxBRQVITJS0QYSMzRBYXKhI8HhIv/aAAwDAQACEQMRAD8A8de41vk124RLlwqTSKo2ryAYgDmvirh9neoeVP8AVT7tR3E3vkuvlEvptUbUVVXVl0r/AGsLYm3T/wARoj6QY/Z3qHlT/VT7tHs71Dyp/qp92lyivmcq1s+qWNnHCDH7O9Q8qf6qfdo9neoeVP8AVT7tLlFM5VrOqWNnHCDH7O9Q8qf6qfdo9neoeVP9VPu0uUUzlWs6pY2ccIMfs71Dyp/qp92j2d6h5U/1U+7S5RTOVazqljZxwgx+zvUPKn+qn3aPZ3qHlT/VT7tLlFM5VrOqWNnHCDrw5xLqV3rcUC3T+G3hHanJRzY+57hn58VeQHKqv6FdHxDNdsObHq0+AYLn5ztH7Jpj6VOIfWPBM8qnEjjqo+eDvfIyPOq7m/Zrvw8T7mWZ0qn0xXb6xm7dMRFOqMnepzj3pWvTxVMtlcGO3jbYgVVO7byLZIOctkjzYpu6EdX1K/vpZ7q5d7eIbQpVQHkPnCg4VeePGy1QCqSwAGSeQArYPAPDwsOE4LfA3qu6Qjvkbm/PvweQ8wFb0SW+nHX7iy4YhktZTE7XAUkAHK7JDjwge8Cqk4a6SdTk4jto3u3KPPGrDanNS6gjkviqyPVH+82D5Uv2ctUXwh77LP5TD6a0F7dNt/qNlHHd2dy6Qk7JECqQrfmtzUnDcwe7IHjquuFOl2+i1+JrudpbfdiRSq+5PIsNq5yvbjvxjvrQ/FGjLe8PT2z4xKhUE9zdqt+ywB+asaTxMkzIwwykgg9xHIj6aDbsbhowykEEZBHYQew19VX/AEHa4brgONWOXtmMJ+KMFPmCEL+zTFxzrwseFLi5/ORPA87t4KcvjEZ82aCmulDpSu4+MJYbGcxxQ4jOFRtzjO85ZSeRO3HZ4Oe+pXoa4h1TUdfZp7pmtoFy42INzNkKuQgPjY4/Rx31RjuWckkkk5JPMk+PNaw6J+HPWPBUKMMSyjrZfHufGAfirtX4QfHQJ/TrxZeWOoWq2k7RB0csAFOSCMe6B8dLvRNx5qF1x3BBcXLSROJNylVGcRuR2KD2gV7+qW/Gll+rk9JaVOg78plt8Ev2T0Gp6oLUeOL9dRlVblwFkYAbV5AEgfm1ftZh1b8azfrX9I1y4qqYiMkp/oG1Rcqr9+mJ0aYy60z7O9Q8qf6qfdo9neoeVP8AVT7tLlFcecq1rH1Sxs44QY/Z3qHlT/VT7tHs71Dyp/qp92lyimcq1nVLGzjhBj9neoeVP9VPu0ezvUPKn+qn3aXKKZyrWdUsbOOEGP2d6h5U/wBVPu0ezvUPKn+qn3aXKKZyrWdUsbOOEGP2d6h5U/1U+7R7O9Q8qf6qfdpcopnKtZ1Sxs44QY/Z3qHlT/VT7tHs71Dyp/qp92lyimcq1nVLGzjhDRnBF483CtvLKxZ3UlmPecnxV+V4dHXvJtfiH0jRUpR4Y3KJioiL9cR5p5qN4m98l18ol9NqjakuJvfJdfKJfTao2oqrTK/2vh07oFFFFYtgooooCiiigKKKKAr8J5V+1L8IWPX8UW0fcZVJ+KvhN/AGvsRlnIxrriiiap+kZeC++FdM9a8OwQ4wUQbvjHm3+ImqY9UhrW7VLa0U8o0MreIs52r84Cn69X7WRelDU/XPH95J3CUxj4I/AGPMdufnqXiMkZHnNdc11TVOmZd3Q3ofrvj6AMMpDmZ/2Mbf/uFOXizWrKpb1Nel4sLu5P5zrEvm2jc307l+irpr6xVP6o/3mwfKl+zlqi+EPfZZ/KYfTWr09Uf7zYPlS/Zy1RfCHvss/lMPprQbMrIvShZiHpBvUHYZi/18P/mrXVZM6Xpg/SPekdzqvzqiqf4igsD1NFwesvo88sRMB5/wgP8A0+ivf1SWtYtbWzU+6JmcZ7h4KfMSX+qK5/U0QHrr6TuxEvz/AIQn+Q+mkvps1Pr+kS455WELEv7IBb/GWoIro20P17xrbQMMpv3ycuWxPCIPmONvz1r2qE9TZpedRu7kj3CLEp+OSzfRsX6avugoP1S340sv1cnpLSp0HflMtvgl+yemv1S340sv1cnpLSp0HflMtvgl+yeg1PWYdW/Gs361/SNaerMOrfjWb9a/pGuPF6IWP2e8VzdH9uWiiiuJZxRRRQFFFFAUUUUBRRRQFFFFBoTo695Nr8Q+kaKOjr3k2vxD6RoqWt+CNzz3F/MV/lPNRvE3vkuvlEvptUbUlxN75Lr5RL6bVG1F1aZX618OndAooorFsFFFFAUUUUBRRRQFO3RBbB+Mgx/3cTsPhO1f5MaSasfoRj/1zcN3iID6W/8A5W2zGW5Di6Sq93CXJ+3PuW7cShLdnPYqkn5hmsSXExe4Z25szFj8JOTWyOMJtnCV4/6NtMfoRqxnUooTUnQZa7OjeA4wZGkc/XZR/BRT/WRtJ6RdStdOSCC5KRRjCr1cZwCSe1kJ7Se01anQfxne3+uTpdzmVUh3KCiLg7gM+CoPZQdvqj/ebB8qX7OWqL4Q99ln8ph9NavT1R/vNg+VL9nLVF8Ie+yz+Uw+mtBsPUr1INPkmkOEiRnY+ZRk1i/Vb5p9Tlmb3UsjO3wsST/E1oHp11K6k09bG0t7iQSYaZ44nYbQcqm5VIJJ5nxYA7zVScKdHl5da/FDJb3EMbN+EkeJkCoObc2XGccgPGRQXb0D6KbfgRZGGGuXaXn+jyVfmIXd+1WcuIbwTa/cTDmJZpHB+MxP/WtktGsOmbUAVY48KB2AKOQHwAViag0n6ni02cCu/wDxbh2+YKi4+kH6atCshaHx/qFnpwgtrgxxKSQuxDzJyebIT2+erL6GeOr+94vMN1cGSPqXbbsReYK4OVUHvNBy+qW/Gll+rk9JaVOg78plt8Ev2T01+qW/Gll+rk9JaVOg78plt8Ev2T0Gp6zDq341m/Wv6RrT1Zi1cY1eb9a/pGuPF6IWP2e8VzdH9uSiiiuJZxRRRQFFFFAUUUUBRRRQFFFFBoTo695Nr8Q+kaKOjr3k2vxD6RoqWt+CNzz3F/MV/lPNRvE3vkuvlEvptUbUlxN75Lr5RL6bVG1F1aZX618OndAooorFsFFFFAUUUUBRRRQFWT0IN/rW5H/w19I/1qtqe+hqbbxY6/pwMPnDIf5ZrbZn+SHD0nT72DuR9uS0uN4y3Bl8o7TazAfu2rG9bb1G36zT5I/00ZfpBFYlIwcGpRQ15cJ9C9ndcNW9w89wGmiV2ClMAkcwMpnFPfAvRvb6VfySwyzOZE2ESFcYyD+ao8VfnQxedb0b2p70Dof2XYD/AA4p2oKn9Uf7zYPlS/Zy1RfCHvss/lMPprV6eqP95sHypfs5aovhD32WfymH01oNmUUUUHNqX4ul+I38jWJa21qX4ul+I38jWJaC5OjvoktdQ4SiupZp1eQuCEKY8F2UdqE9g8dWHwV0W22maybiGWZ2KFMOVxgkH81Qc8q/Og38mlt8aX7R6faChfVLp/rCyPjSUfQU/rSj0Hn/AGm2vnEv2UlP/qlrTOnWUv6LyIf2gpHoGqw6K7wQ9Idk575Qn7wFP81Brisx6z+OZ/1snpGtOVm/jK2MfFd0p/4zkfAx3D+BFcmL0QsPs9V/JXH2hD0UUVwrSKKKKAooooCiiigKKKKAooooNCdHXvJtfiH0jRR0de8m1+IfSNFS1vwRuee4v5iv8p5qN4m98l18ol9NqjakuJvfJdfKJfTao2ourTK/Wvh07oFFFFYtgooooCiiigKKKKAqe4Dvep4wtnPYZNh/bBT/ADZqBoDEHIOCOYI7jX2mck5WF23FyiqifrGTi1RWO+P9NNtxpeQ4wFmcr8VjuX/CRWtOH9SFzokM4/3iAnHc35w+Zsj5qoj1ReidXxHDdqPBnj2scfnx+M+dCoHxTUvE5YyvOqqZpqmmdMGP1Nuq7tGurYnnHIJB8DjBx8BT/FVyVlToa171px5DuOEn/Av+3jb/AIwvPxZrVdfWKp/VH+82D5Uv2ctUXwh77LP5TD6a1enqj/ebB8qX7OWqL4Q99ln8ph9NaDZlFFFBzal+LpfiN/I1iWttal+LpfiN/I1iWg1N0G/k0tvjS/aPT7SF0G/k0tvjS/aPT7QV707aZ13R7IwGTA6Sj6dp+hXJ+asyWdy0V2kicmRgy/CpyP4ito6xp63GkywP7mWNkPwMCP8ArWL7+0aG+kikGHjdkYeJlJB/iKDaem3iz6dHMhysqK6/AwBH8DVNdMOn9XxUJQOU0YOf+ZfBP8Av00ydAuv+uOChCxzJatsPPnsOSh+DtUfErv6X9I67hsTKMtbtu/Ybk3+Vv2a04in3rcpPoi/msXTl0T3cf9yKSoooqMXcUUUUBRRRQFFFFAUUUUBRRRQaE6OveTa/EPpGivvo+H/gu1/Vj+ZoqXo8MbnnmK+PX+U81FcTe+S6+US+m1RtWrqvRVJNqk0ouUAkkd8bCcbmJxnd565fagl8qj/dn71R82LmXQt9vpXCRRETX9NU+itKKsv2oJfKo/3Z+9R7UEvlUf7s/er5mLmpn2tg/P8AqfRWlFWX7UEvlUf7s/eo9qCXyqP92fvUzFzUdrYPz/qfRWlFWX7UEvlUf7s/eo9qCXyqP92fvUzFzUdrYPz/AKn0VpRVl+1BL5VH+7P3qPagl8qj/dn71Mxc1Ha2D8/6n0VpRVl+1BL5VH+7P3qPagl8qj/dn71Mxc1Ha2D8/wCp9HZ0L65mKSzc81/CR/Afdj5jg/tHxUxdKvDR1DgyWJBmWP8ACxed1zy/aUsvwkeKl3SOjC4ttTjnjuow8bZH4M8/GD4XYRkHzGrRHZXbYiqKclUKx0pVYrv5yzVlidO//WHQcHIrXXRtxONR4SimJ/CKNko8Ui4yf2hhh5mpC4v6ETc8Qyz206RJKdxRkJwx91jB7CeeO7OKmujLo8utJ1N2NzHJDKuHjCsPCHuWBPeOY+AnxCtyNcXqj/ebB8qX7OWqL4Q99ln8ph9Na030ocHPquhxwRyLGUmEmWBOQFdccvjVX2i9Bk8GsQTG6iYRSo5ARue1gcdvmoLyooooPC+GbJx40b+RrEdbgnTdCw8YI+mqE9oCfyyL9239aCweg38mlt8aX7R6faXej/h1tO4VitXdZGjLncoIB3Mzdh+GmKgKzh6oDho2/E63aL+DuhzI7pVwGHiG5drDxnf4q0fUDxvwzHqXDsltJgE80fGdjj3LfzB8YJHfQZz6HeKfWHGKb2xDP+CkyeQyfBb5m7+4Fq1LcwLJbMjjKupVge8EYI+iqG9oCfyyL9239aunheyng0KKG5kWWSNdpkXI3AclJzz3Yxk95599CJyd8M+8RaQ1prUsDfmNyP6Snmp+cY+fNR1Xxx7wSNQaN0cRyplSxGQyduDjnyPZ8LUoe1BN5TH9Rv61HV4euKu6O5c8N0xh6rVM3KslX10q2oqyfagm8pj+o39aPagm8pj+o39axzFzU39q4Pac/RW1FWT7UE3lMf1G/rR7UE3lMf1G/rTMXNR2rg9pz9FbUVZPtQTeUx/Ub+tHtQTeUx/Ub+tMxc1HauD2nP0VtRVk+1BN5TH9Rv60e1BN5TH9Rv60zFzUdq4Pac/RW1FWT7UE3lMf1G/rR7UE3lMf1G/rTMXNR2rg9pz9D90f+8u1/Vj+Zorv4b0022hQwMwYxrtJHYa/KkaIyUxClYiqKrtVUaJmeaTNfiMCgIIIPMEd4pHv9Vmu+Ibmw9ZwSC3VGbrLt0SRZBkAotu27vyrZHw0z8PF/wCylWSBLcoWQRRtuRVUkLtOxfBIAI8EcjWTUkqKXLXiCW6y1jCjwhionllKK5HImNVR2dQeW47Qcctw518z6xew30SzWsTRSSKhlinJKbjgFo3iXlnlyY93joGWiorWdbWCeOJUaWebPVxLjJA90zE8lRcjLHxgAEkA81zeX6W+8W1vIRzMaXDBv2WeEKx8zbR5xQT1FRHDPEUN9p5lh3AqxSSNxteNx2o69xFcEPEsp45bTzAgCwCfretJypYLjZ1fbnP52OVAzUV+PnacYz3ZpN0Tiu8u3uRDZ2/+jXEkDb7tlLMmMkAWp5HI7SKBzorm0yd5NNieROrd0VmjznYxAJXOBnB5Zx3V+38rpZu0aqzKCQrNtBx3bgpx9BoOiikm040uX4TTUPWStCULusdwWlVATkhGhVWwASRuHmzTGuv254fF6ZAtuYxJvPLCkZ7O3Pdjtzy7aCToqCttQvJoesjto40IygnlKyEd25EjYJntxuJHeAeVeGmcVZ1z1ldRG3uSpaMbt8cqjtMcmBkjGSrKpHiNAyUUt8YcSyWUtqFhSUXNwluCZSm1nzg4EbZHKpy6eQWZMaI0gHJWcqpPi3hSR8O2g6KKX+DOJDfac7vF1EsUrxSwl9xRlPYTtGcjB5DHnr9n12X2RPbxQLJHDEHll6wgqzZKxiMIdzlQGxkciM4yMhP0Uma5xPf2egPdT2VvtjUFlW8YtzIGAPW23OT+l89SCapfhoi9nB1bugYx3TOyqxALbGt1zjOTz7qBjopW1/iaeDia2s4reKRrpZCjPO0YHVjc24CF+7sxn5qldIu7l7mRbmCOLaEKtHMZVfduzzaJCCuByx3iglKKgrjXmfUnt7SITSRY612fq4oyeYUuFYl8c9qqccslciuTWdXv7aweb1pBMsalmWK4YPgczhWhw2B3ZB8QNA0UUu8b8Rtp/DL3giWUR7dyGTYfCZVGCEbPNvNU5aOzWys4CsQCQp3AfOQM/QKD2opbt+I5W42ewMCAJAJutEpOVLbQNnVjnnP53dX1xdxbFp0lsZxiOeUxl/0ORIYjvGeR8Q50DFRXyjhkBBBBGQRzBHjzULbazK3Fclo0SBUhSXrBKSSHZ1A2dWMHKHPheKgnKKXOIuIpLbXbO3WFJBduyBzKV2FRuOV6ts8s9/dUxqupRW2nvNOwSNBlifoAAHMkkgADmSQBQddFQUF9eyw71toolIyqzTESftrHGyofMGb/AKDy0jikPrJs7mI290F3hC25JE/SjkAG4eMEKw58uRwDFRSzrHEssHFtpZiBGF2JCsnWkberXc2U6s92Mc+/upkkJ2HaAT3AnA+nB/lQfVFQnCmtSXmkmZ4kiO+RAokL843ZCSdi4yynuPKonSeKLy5u7pIrO3/0aZoWL3bruI55AFs3IgjtNA40Vy6ZO8mnxvLH1bsoLJndtJ7RuwM48eKKBGt5bhelLUPW8UUh6i23dZM0WOTYxthkz/CpHjHULj2s7yWSMQzdVKpVXLbRuZMh9qk5Tws4HbXJZ+uIekS+uGtJ3gmjhSN02HnGOfglwwGScHHdTPasbzTZkuIGjjctGEkxuaMqASQrEDJLY55xjsNB9cKqg4YtRFjZ1EW3H6OxcfwqSdARzAPMHn4xzH0HnSJw7Be6VF61eF7y0QnqZomXrY1J5I8bsu7GThkJ5Ds7AJz+3JpbuKOG1uEDODJLKioqIObDDNuYtjaMD87OeVBB8Nz9Z0t6pvxuhht44/GI2XewHmLkH6KfaTOJdAuI+J49TsAryrGYp4Gbb10faNrnkrqcYzyOBzGMGWXiJ2g8Gyu+s/4bIq4PnkL9XgeMMfNnsoFvQYeq6ZNQVOSS20UjgdnWAhR9I3H5zXXa/ljn/wDTo/tWqW4X0Jobi4uZyrXN0waTb7lFUbUjUkAkKv5xAySTgdggZo7iPpTkuxazSW5tBBvTZneHD52s4O3tGcdvmoH6qw4AuLtLrVvW8EMq/wBp3JPWXDRNnI5BRA4PLHMsO3sp70zU5JbqTdbyxRoq7TIFy7HduwqsxwoC9uMk+alDgk3Fncah11lc4uL2aeMoI2yjkYBHWZB5d476B9spGazRnG1mVSy+IkDI5+I0Xn/k3+Kf5V56ZO8liryIY2bJ2HGVGTtBwSN23GcEjOa/dScjT5CqljsOFXtJxyH00CPwK8x6LLWKCLc8kBUOxURqSWGW57yB24VTnkOWcjk40sRaaTotiGJhF7bxuT+fs7Aw7MM3MjzeamPoytJYOC7eC4jaOWJSrKcfpNjDKSDyx2GuvjbhpdR0BoCxRwweKQdqSL7lh/EHzE0E9VfdMEWLfT5k5Sx38IQjt8LOV+A4GR5qmdH126S3Ed9aSiZQAZIVEsUn/Mu07lz24ZRivmXS5b7XIJriMw29qxkiicqXkl7FkcKSqqgyVUEkk5OMYoI3pV/vdJ/9Vtv81PlJHSdZTzesDbwPMbe9iuHClR4Ee7Iy7AZOeQzU7FrMj3caLaXCBm8N5AgVFAJPZISSSAoxntz3UCzxlI2mcQrqUKF0ucQXES4Bd8HqJBnAyG8AknsIpt4f0v1vp+1iGldjJM+Pdyt7o/B2Ko7lVR3VA9J9nNNokSW8LzOLiKQqu0YVG3E5dgO7AGc5NN0Um6MHBGe4jB+g0Cl0vfk3vPiL6a01Wf8A5RPij+VLXShZTXHBFxBbxmSWUKqqMD89SSSSAMKD2mmHS5C2noSrIdoBVhgg4GR4j8I5UCPxs8g6S9IMKI8my6wruY1PgDOXVHI5Z/NPzU36VdXDiT1xCkRUjaI5TIGGM53GNO/ljb3eeljiy3n9n2n3MVtLNFbLMJSm3l1qhVwHdd2O047vPypn03UpJrtgbeWJFUeFKFBZiexQrHkADnPjGO+gWOhWbrOAY5Sd0ksszyt3mQyNknzkbaeWUFSCMg8iDSHb6LdaXrc0lnH65srlzI9urKskUh900e8hWU/okg9mOznL3nEsptGFvY3bTEEKHRUUN3FnZ8bQe3GaCM6bPyYXf/yftoqn4HvepXwLXsH+8f8A/XUR0qaZNc8BTW0CNLNJ1YAGBnbIjEkkgDkpppsJC1mhKspwMqwwQccx/wC1Ak6OZfben64IG/s9PcEkY6097AHNSXGFusvEGmxSKHjlknR1YZBU28uR/Cue2tZh0qS3BhcW7WiwiXlguH3e5zuxzPhYxyrs4mikPEmnukUjpBLI0jKBhVaJ0HaQTzbsXPIGgXNPvX0LVVtbli2mzNi2uGOeoY/7qQ/o+Ju74M7Wi1/KJcfIbf7W6qX1bTIrrTXgnQPFIMMp/wC8gg8wRzBANKXAvDVzZa/Os0hmgWCKO2lPuurV5WCP/wAyb8Z7CMY8QD7439+ejfr5fsjXj0jz/wDiDSIX/upLzc3iLIB1YPjyx7PNXTxlaTPxXpkkULyR28sjysuPBDKFHIkFu0nCg9lSPG3DY1DRAiuYpY3WWCTHNJF9ySPF3Ef0oGKq96Vk26npE6cpV1CONSO3bJnevwHaB89Tmk6/ci3CXtnMky8maFRLE5/SUqSVB7drgEZxzqCvNbjbjWFtRSS0jgz61EwGySRxhnaVGaMMq5Cxk5GSSckAB1cUn/ajo3xbz7NaeaU+NtFlluLS9tArz2chdULACWNxtkQMeQYrjBPKuyXX5WtcQWdx1xGAsqhEUnveTcVKjv2bj4gaDm6Nvex/9Rdf/kS1A8JT3S65q3reCGVfXrZMlw0RzsTkAsDg/CSKcuGdI9Z6BFBu3lFO5se6diWdsf8AM5Y489KnCUlxa6rqDTWdwVuLppYmQIcpjAyOsBU4UHmO+gd9Nmd9OieVNkjIpdM52sQCy578HIor40m5klsFeWMxMxbwGxuVdx252kjcVwSATzJooOyikGCy63pIvIHmueqW3idUW6mQKzFgxGyQYyAOXZTVo+jC3glQSzSLI+4dbK7sgKou0O7FsZUt29rGg+9V1NoiFjgmnc48GMAADPMl5GVB8Gc+apGq44E0313a33Xz3jdVfTxIReTrtRCu0eDIM4yeZzTnc2O3hsxM8hKQ7d4dlclVxu3ht2TjOc5oJSikHo/0hbrge2mmmu2lkTczi8uAScnuEoA+DGK+NS1K60jWoOume5sLiQRbpMdbbu3ucuAN6HnzPMAHnnG4H+RwsZJzgDPIE/wHM/AK4tL1BpmfMEsSqRsaTaOsHjChiy48ThTzHLtwq9JhZbnTiks0fW30UL9XK6bo3DbgdjDxDn20xafoCwan1qS3BBRlKSXEsq5JUhgJXYAjBHLx/SEvRSPr1vu6SLSIyTrHLBMzolxKilkK7ThHGMbj2ebxV9WTzWnSElossktrcW7yBZXMjROhAOJGJcocjkxPM91A7UV5XVwsds8jkKiKWYnsAAyT8wpK6Odcnk1C6t7zIlytzED3QzjcEH6tsofPQPVFL3SASODLt1Z0eOCR0ZHZCGVSQcqQe3ur24JyeELRmZ3Z7eJ2Z3Z2LMikkliTzNBN0UjdKjukFi0cssZe+gibq5XTdG+/cp2sO3x9vKmGx4fWHVBMktwRsZSklxLKpJKkNiV2AI2kZH6RoJiiiq/4sjY9JWmw9bOsU63BkSOeRAxRMryRxjB8WM9+aCwKKWNS4Ufqi1nd3UE3apaZ50J8TRzs4x8XBr44B4ne8tJo7hBHd2shinRezPPDr37WwcfAe7FA1UVXOhWhn4/1aCSa66qD1uY0W6mUL1kZL42yA8yM47u6nnRtP9b6eIuskk2s5DSOXbDMzAFmJJ2ghQSewCg7aK+ZEDRkHOD4iR/Ec6Suiou2mXLSSyyMt5PGDJK74RCAoG9j2YoHeiikGw4jl9sbDt/ot0JILftx1tqTvPiG5mlXPfsXzUD9RUFx1kcG3jqzo0dvK6MjshDKjEHKkHtFfPAJY8GWbuzu8kEbszuzEsygk5Yk9tBP0Up6lGfbEtAHlCtbzuyCVwhZGhCkoG2nAZu6vHiHUAeO7aznkaOCWB3QK7R9bOHUBC6kE4TJ2ZwSwznkKByoqN0nSFt5pNjyFHIIR5HfYRnO0uxIB5HaOWc0tdKGrTxaei2h/Cpm6cZIzBblGdcj9JmQY7xuFA70Vz6depPYRzRnKSIrqfGGAI/gaQNf4lubHjSeYgyWCrCs6jJaEsGxKF/R5YbHmoLHrxvLRJbZo5UV0YYZXUMCPODyNfMEyT2SujB45FBVlbkQewhgf5Uv9H6t/ZcxZ5HIurhAZJGc7UldVGXY4AAAoPOHgZIHzZXV1aL/AMOOQPFz7cRzq4X9nAqXs9KkUjrbuebGOREaDI7/AMDGrfCM481JMHFs1lxRcevDmwluWjjmyT1EgC+C+exGzkHsHPz4sK/hElkyksAVPNGKns7QykH6DQdNFLvAOX4HtGdndpIEZ2d2ZizKCTuJz9B5UtcDacbqXURPPdt1OoTRR4u512xrgqvgyDsz30Fj0VzaZamHTYoi7SGNFUu5yzEAAsSe0ntNflAkLpqT9K92HaUbbSAjqp5Ij7pu0wupPz056Ppot7Tqw8jjczBpHZ25nIBdyWbA5Ak9gFLlppuzjOS8EkheYLEyHbsCKRjA27s8iclj2nzYbbh9tuxHaFJ/hQVtwFoCXEOpFpLlG/tG6UGK5mjA5rz2RyBCefaQasG7j26O6/oxEfQtIunaY9ksvUXM4E8rSuGETAO2NxGYsjPLl2cvhpreArwqE3uS0YBkONxL+6b3O3cSSezGe6gjeib8nVl+r/zNXD0xQdfwulov97dXEUcYxnnu3M2PEqgknsAqL055NMsktIJnaJfc9YEYqGJJAKoM8yTzz9FOmj6IguRdSPJNOVwHlI8BT2qioqogPeQMnAyTQL3SvCH/ALLQ7gG1KAEqxU8w/YykMp84IIpn0zQkgvWdJJ2DKF2yzyTAYOcgyuxXPfjtwKh+N9HF3cW4aWWPqJFmQx7c9YMgE70YHHix8Oa+9AaWXVg0s0jiNWKqQgXccDd4KA5AJHbjmeVBwcSRu3SbYCNwjetrjmV3Dtj5YyP51+aJfNDx/PBf7TPOg9azBdqPCvMxKpJ2urbmbmS2QewLXXrOn54sju+scPboyIg27CHHhZBXcT2dhHYPPmW4q4dhvtN6ubcCjB45Eba8bjsZW7jQcHHrNJYxWUZAe8kCHIyBEo3ykgEEqUXYeY/vBzFLvFiz2XE9lqUzwlA3racxxsmIpfcli0jeCj+FyxzNTem2TeyCGeSaWV0iaEb9mMMVZmwiL4Z2KCRywOypji3So7vh2a3lzskXBxjI5ggjIIyCARy7qDl6QveJffJpfQNe3BHvLsfksH2a1GXNkZeEHtJJZGVl6kyHb1hQrzydu3OOWdv8aiorOWLTEs47u4EaoI1OIt4TsADdT3LyB7fPnnQe3S/GG02wU5AbUrcHaxU89/YykEHzggimbTtASDUOsSSc5QqVluJZhzKnI6122nljl2581RXHGirdRwRM8kYhkWZDHtBDpkL7tWGBnsxRopll1lDLPI4iDEKRGAWxtydkYJwGPLOOfZ2YBspD4oP+1jR/iXf2dPlI/F2ldZxBFdiWWOW0DdVs2Y8MAPkOjZyDj4OznzoHikbgaDfxrrF0v91JNFEp8bQptkPnG44z481+6VdTX8jRSTyxoO3qdqFh4i+0sufGhU+cU4adYxwWSQwoqRoMKqjAA/77++grzRNKS46UNZ3tMu31pjqriWHtiPb1Lru7OWc4547TVgaVZCCwWIM7hc+E7FmOSTzYkknn2ntpJ/s1odbuL2KeZZLnZ1i4jKeANq4DRkjA8/ec018NREabud2keRmZmbbknsHJFUABVAHLuoJakjombOj3fy+59IU5XUhW2Zh2gE1X2laU1hDIILmfE0rSMGETDe3uiPwWRnA5dnKgceKdUNrw/NMo3Oq4jX9KRiFjX53Kj56Q+K+GryDgeEpJA7adsnQrE6uzR83JYynO4F2I28z4u6Yn00vaWyvNK3UyC457PwkhZny+ExgMxIVdoGF8Qw7yKDGQRkEYIPeKBd1y7F50dXEkGWE9lIUHed8TYHw5OPhr96OZg/AdiVOQLaMfOqhT/EGufgPShZ2XrWOSR4l3MgkKkrk5IBVRyySeee2ofUrc6TNss3dYZmL9S21o42Pb1YK7lBPPbuIyTgCgmr3wukq1A7Y7Odm8wZ4Qv0lW+g+Ku3ivhq31HTDBOM4OVZTh427mB7j5jyNeug6UsStMWeSacKXkkILEAeCoCgKqrk4VQO0k5JJMDxbdy2msCaGVvwyhWjYKUyucMBt3BsHB54PLlyFAdHF9ciW7sLx+tlsXRRNz/CRyLujJz2sAOZ+DOTkn502K4utdvbmJ4REW9aoJYmfKQ7usIKyLyaVpF7OewVKW2n+t9Kd0kczXLB5Jm2lyxUAY8HYAqgKo24AHYSST08H2K2+hJAhJWIlQWxuPeSSAASSSScc6Bd6KJmhtbnTJmBksJSoPPnDJ4cZ5knvPLJwNoqV0za/GmoxsAwMVtlSMghhMCCDyIOOyvHVNIVOMRfRvIknUiN1G3Y65JG4FScg45gj3I8+fTS7bZxTNcb3LXGxGU7doEYbbtwoYdrE5J7fgwC0gk4f1bHhPpE7+cmzkY/T1TE/T5/7xp4BYHR5SCCDeXZBByCDPKQQR2gimC6tkltmjkUOjgqysMgg9oIPaKieGNGjsdDMEG7q43kKhjkjLM2M94GcDPPHaTQR+hWUdzbalBMgeN7yRWU9hBSI/N25B7QeYqA0O8l0bUV0+8cvZSkrZ3LfmeKCQ9gx+aezxcuSMfCln1N7Ph3b1xI077tvJyFGF2qPBwAMHPZ21NazpMV3prwXCB43GGU/wIPaCDzBHMGgi+jv3h2PyaL0RSnwHosdxe6szPcKRqVwo6q5miH5vPbHIqk57yD3U9aJZrbcOwxRklYYlVS3MkKuBnAAzypNsNMazkneC4mHrmZppFIiI3tzJGYsj4M9woH6xt+rso48k7EVcntOABmiufQoNmkxgszkjcWbGWZiWYnaAOZJ5AAUUH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2054" name="Picture 6" descr="http://www.emoocs2014.eu/sites/default/files/organisers/EPFL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5602771"/>
            <a:ext cx="864096" cy="418517"/>
          </a:xfrm>
          <a:prstGeom prst="rect">
            <a:avLst/>
          </a:prstGeom>
          <a:noFill/>
        </p:spPr>
      </p:pic>
      <p:pic>
        <p:nvPicPr>
          <p:cNvPr id="72" name="Picture 4" descr="LogoDIEE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653440" y="6021288"/>
            <a:ext cx="1086912" cy="576064"/>
          </a:xfrm>
          <a:prstGeom prst="rect">
            <a:avLst/>
          </a:prstGeom>
          <a:noFill/>
        </p:spPr>
      </p:pic>
      <p:sp>
        <p:nvSpPr>
          <p:cNvPr id="73" name="CasellaDiTesto 72"/>
          <p:cNvSpPr txBox="1"/>
          <p:nvPr/>
        </p:nvSpPr>
        <p:spPr>
          <a:xfrm>
            <a:off x="1426637" y="5036785"/>
            <a:ext cx="2209259" cy="5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700" b="1" dirty="0" err="1" smtClean="0"/>
              <a:t>multi-clocking</a:t>
            </a:r>
            <a:endParaRPr lang="it-IT" sz="2700" b="1" dirty="0"/>
          </a:p>
        </p:txBody>
      </p:sp>
      <p:sp>
        <p:nvSpPr>
          <p:cNvPr id="74" name="CasellaDiTesto 73"/>
          <p:cNvSpPr txBox="1"/>
          <p:nvPr/>
        </p:nvSpPr>
        <p:spPr>
          <a:xfrm>
            <a:off x="4565592" y="5040560"/>
            <a:ext cx="43988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700" b="1" dirty="0" err="1" smtClean="0"/>
              <a:t>multi-dataflow</a:t>
            </a:r>
            <a:endParaRPr lang="it-IT" sz="2700" b="1" dirty="0" smtClean="0"/>
          </a:p>
          <a:p>
            <a:pPr algn="ctr"/>
            <a:r>
              <a:rPr lang="it-IT" sz="2700" b="1" dirty="0" err="1" smtClean="0"/>
              <a:t>logic</a:t>
            </a:r>
            <a:r>
              <a:rPr lang="it-IT" sz="2700" b="1" dirty="0" smtClean="0"/>
              <a:t> clock </a:t>
            </a:r>
            <a:r>
              <a:rPr lang="it-IT" sz="2700" b="1" dirty="0" err="1" smtClean="0"/>
              <a:t>regions</a:t>
            </a:r>
            <a:endParaRPr lang="it-IT" sz="2700" b="1" dirty="0"/>
          </a:p>
        </p:txBody>
      </p:sp>
      <p:sp>
        <p:nvSpPr>
          <p:cNvPr id="75" name="CasellaDiTesto 74"/>
          <p:cNvSpPr txBox="1"/>
          <p:nvPr/>
        </p:nvSpPr>
        <p:spPr>
          <a:xfrm>
            <a:off x="3131840" y="3212976"/>
            <a:ext cx="288032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rgbClr val="C00000"/>
                </a:solidFill>
              </a:rPr>
              <a:t>MULTI-STANDARD DEVICES</a:t>
            </a:r>
            <a:endParaRPr lang="it-IT" sz="2800" b="1" dirty="0">
              <a:solidFill>
                <a:srgbClr val="C00000"/>
              </a:solidFill>
            </a:endParaRPr>
          </a:p>
        </p:txBody>
      </p:sp>
      <p:sp>
        <p:nvSpPr>
          <p:cNvPr id="76" name="CasellaDiTesto 75"/>
          <p:cNvSpPr txBox="1"/>
          <p:nvPr/>
        </p:nvSpPr>
        <p:spPr>
          <a:xfrm>
            <a:off x="1619672" y="4722911"/>
            <a:ext cx="18588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TURNUS </a:t>
            </a:r>
            <a:r>
              <a:rPr lang="it-IT" sz="2400" b="1" dirty="0" err="1" smtClean="0">
                <a:solidFill>
                  <a:srgbClr val="C00000"/>
                </a:solidFill>
              </a:rPr>
              <a:t>Tool</a:t>
            </a:r>
            <a:endParaRPr lang="it-IT" sz="2400" b="1" dirty="0">
              <a:solidFill>
                <a:srgbClr val="C00000"/>
              </a:solidFill>
            </a:endParaRPr>
          </a:p>
        </p:txBody>
      </p:sp>
      <p:sp>
        <p:nvSpPr>
          <p:cNvPr id="77" name="CasellaDiTesto 76"/>
          <p:cNvSpPr txBox="1"/>
          <p:nvPr/>
        </p:nvSpPr>
        <p:spPr>
          <a:xfrm>
            <a:off x="6040715" y="4680520"/>
            <a:ext cx="14116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t-IT" sz="2400" b="1" dirty="0" smtClean="0">
                <a:solidFill>
                  <a:srgbClr val="C00000"/>
                </a:solidFill>
              </a:rPr>
              <a:t>MDC </a:t>
            </a:r>
            <a:r>
              <a:rPr lang="it-IT" sz="2400" b="1" dirty="0" err="1" smtClean="0">
                <a:solidFill>
                  <a:srgbClr val="C00000"/>
                </a:solidFill>
              </a:rPr>
              <a:t>Tool</a:t>
            </a:r>
            <a:endParaRPr lang="it-IT" sz="2400" b="1" dirty="0">
              <a:solidFill>
                <a:srgbClr val="C00000"/>
              </a:solidFill>
            </a:endParaRPr>
          </a:p>
        </p:txBody>
      </p:sp>
      <p:pic>
        <p:nvPicPr>
          <p:cNvPr id="81" name="Picture 10" descr="http://scipol.uniss.it/sites/all/themes/bartikext/logo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8521" y="5949280"/>
            <a:ext cx="855727" cy="836712"/>
          </a:xfrm>
          <a:prstGeom prst="rect">
            <a:avLst/>
          </a:prstGeom>
          <a:noFill/>
        </p:spPr>
      </p:pic>
      <p:cxnSp>
        <p:nvCxnSpPr>
          <p:cNvPr id="90" name="Connettore 4 89"/>
          <p:cNvCxnSpPr>
            <a:stCxn id="75" idx="2"/>
            <a:endCxn id="76" idx="0"/>
          </p:cNvCxnSpPr>
          <p:nvPr/>
        </p:nvCxnSpPr>
        <p:spPr>
          <a:xfrm rot="5400000">
            <a:off x="3282633" y="3433544"/>
            <a:ext cx="555828" cy="2022907"/>
          </a:xfrm>
          <a:prstGeom prst="bentConnector3">
            <a:avLst>
              <a:gd name="adj1" fmla="val 55673"/>
            </a:avLst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ttore 4 90"/>
          <p:cNvCxnSpPr>
            <a:stCxn id="75" idx="2"/>
            <a:endCxn id="77" idx="0"/>
          </p:cNvCxnSpPr>
          <p:nvPr/>
        </p:nvCxnSpPr>
        <p:spPr>
          <a:xfrm rot="16200000" flipH="1">
            <a:off x="5402541" y="3336542"/>
            <a:ext cx="513437" cy="2174518"/>
          </a:xfrm>
          <a:prstGeom prst="bentConnector3">
            <a:avLst>
              <a:gd name="adj1" fmla="val 59212"/>
            </a:avLst>
          </a:prstGeom>
          <a:ln w="254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3" grpId="0"/>
      <p:bldP spid="74" grpId="0"/>
      <p:bldP spid="75" grpId="0"/>
      <p:bldP spid="76" grpId="0"/>
      <p:bldP spid="77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OUTLINE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764704"/>
            <a:ext cx="8928992" cy="5949280"/>
          </a:xfrm>
        </p:spPr>
        <p:txBody>
          <a:bodyPr>
            <a:noAutofit/>
          </a:bodyPr>
          <a:lstStyle/>
          <a:p>
            <a:r>
              <a:rPr lang="en-US" sz="2700" smtClean="0">
                <a:solidFill>
                  <a:schemeClr val="bg1">
                    <a:lumMod val="65000"/>
                  </a:schemeClr>
                </a:solidFill>
              </a:rPr>
              <a:t>Introduction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Motivation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The Dark Silicon Problem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Approaches</a:t>
            </a:r>
          </a:p>
          <a:p>
            <a:r>
              <a:rPr lang="en-US" sz="2700" smtClean="0">
                <a:solidFill>
                  <a:schemeClr val="bg1">
                    <a:lumMod val="65000"/>
                  </a:schemeClr>
                </a:solidFill>
              </a:rPr>
              <a:t>Low-level methodologies for power management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Clock related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Power related</a:t>
            </a:r>
          </a:p>
          <a:p>
            <a:r>
              <a:rPr lang="en-US" sz="2700" smtClean="0">
                <a:solidFill>
                  <a:schemeClr val="bg1">
                    <a:lumMod val="65000"/>
                  </a:schemeClr>
                </a:solidFill>
              </a:rPr>
              <a:t>Architectural methodologies by examples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Mapping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IP specific techniques: ASIPs and IP managment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DSE</a:t>
            </a:r>
          </a:p>
          <a:p>
            <a:pPr lvl="1"/>
            <a:r>
              <a:rPr lang="en-US" sz="2500" smtClean="0">
                <a:solidFill>
                  <a:schemeClr val="bg1">
                    <a:lumMod val="65000"/>
                  </a:schemeClr>
                </a:solidFill>
              </a:rPr>
              <a:t>Dataflow-based approaches</a:t>
            </a:r>
          </a:p>
          <a:p>
            <a:r>
              <a:rPr lang="en-US" sz="2700" smtClean="0"/>
              <a:t>Final Remarks</a:t>
            </a:r>
          </a:p>
          <a:p>
            <a:pPr lvl="1"/>
            <a:endParaRPr lang="en-US" sz="2700" smtClean="0"/>
          </a:p>
          <a:p>
            <a:pPr lvl="1"/>
            <a:endParaRPr lang="en-US" sz="2700" smtClean="0"/>
          </a:p>
          <a:p>
            <a:pPr lvl="1"/>
            <a:endParaRPr lang="en-US" sz="27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FINAL REMARKS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908720"/>
            <a:ext cx="8928992" cy="5949280"/>
          </a:xfrm>
        </p:spPr>
        <p:txBody>
          <a:bodyPr>
            <a:normAutofit/>
          </a:bodyPr>
          <a:lstStyle/>
          <a:p>
            <a:endParaRPr lang="en-GB" sz="2400" dirty="0" smtClean="0"/>
          </a:p>
          <a:p>
            <a:r>
              <a:rPr lang="en-GB" sz="2400" dirty="0" smtClean="0"/>
              <a:t>All the different SoC designers need to take into consideration the power issue problem.</a:t>
            </a:r>
          </a:p>
          <a:p>
            <a:pPr>
              <a:buNone/>
            </a:pPr>
            <a:endParaRPr lang="en-GB" sz="2400" dirty="0" smtClean="0"/>
          </a:p>
          <a:p>
            <a:r>
              <a:rPr lang="en-GB" sz="2400" dirty="0" smtClean="0"/>
              <a:t>Both design methodologies and architectural approaches  should be taken into consideration and combined to tackle power management issues:</a:t>
            </a:r>
          </a:p>
          <a:p>
            <a:pPr lvl="1"/>
            <a:r>
              <a:rPr lang="en-GB" sz="2000" dirty="0" smtClean="0"/>
              <a:t>Manage power in all modes in which a design operates</a:t>
            </a:r>
          </a:p>
          <a:p>
            <a:pPr lvl="2"/>
            <a:r>
              <a:rPr lang="en-GB" sz="1800" dirty="0" smtClean="0"/>
              <a:t>Dynamic power during device operation including active leakage</a:t>
            </a:r>
          </a:p>
          <a:p>
            <a:pPr lvl="2"/>
            <a:r>
              <a:rPr lang="en-GB" sz="1800" dirty="0" smtClean="0"/>
              <a:t>Static power dissipation during standby</a:t>
            </a:r>
            <a:endParaRPr lang="en-GB" sz="2400" dirty="0" smtClean="0"/>
          </a:p>
          <a:p>
            <a:pPr lvl="1"/>
            <a:r>
              <a:rPr lang="en-GB" sz="2000" dirty="0" smtClean="0"/>
              <a:t>Maintain device performance while minimizing power consumption</a:t>
            </a:r>
          </a:p>
          <a:p>
            <a:pPr lvl="2"/>
            <a:r>
              <a:rPr lang="en-GB" sz="1800" dirty="0" smtClean="0"/>
              <a:t>Aggressive power optimization when running at reduced performance levels</a:t>
            </a:r>
          </a:p>
          <a:p>
            <a:pPr lvl="2"/>
            <a:r>
              <a:rPr lang="en-GB" sz="1800" dirty="0" smtClean="0"/>
              <a:t>Combine low power techniques</a:t>
            </a:r>
            <a:endParaRPr lang="en-GB" dirty="0" smtClean="0"/>
          </a:p>
          <a:p>
            <a:pPr>
              <a:buNone/>
            </a:pPr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899592" y="4337670"/>
            <a:ext cx="8136904" cy="1827634"/>
          </a:xfrm>
        </p:spPr>
        <p:txBody>
          <a:bodyPr>
            <a:normAutofit fontScale="90000"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r"/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Design methodologies and architectural support for </a:t>
            </a:r>
            <a:b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low power computing systems</a:t>
            </a:r>
            <a:br>
              <a:rPr lang="en-U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700" b="1" dirty="0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Francesca Palumbo</a:t>
            </a:r>
            <a:br>
              <a:rPr lang="en-US" sz="2700" b="1" dirty="0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en-US" sz="2700" b="1" dirty="0" err="1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Università</a:t>
            </a:r>
            <a:r>
              <a:rPr lang="en-US" sz="2700" b="1" dirty="0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700" b="1" dirty="0" err="1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degli</a:t>
            </a:r>
            <a:r>
              <a:rPr lang="en-US" sz="2700" b="1" dirty="0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700" b="1" dirty="0" err="1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Studi</a:t>
            </a:r>
            <a:r>
              <a:rPr lang="en-US" sz="2700" b="1" dirty="0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2700" b="1" dirty="0" err="1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di</a:t>
            </a:r>
            <a:r>
              <a:rPr lang="en-US" sz="2700" b="1" dirty="0" smtClean="0">
                <a:ln w="11430"/>
                <a:solidFill>
                  <a:schemeClr val="bg1">
                    <a:lumMod val="8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Sassari</a:t>
            </a:r>
            <a:endParaRPr lang="it-IT" sz="2700" b="1" dirty="0">
              <a:ln w="11430"/>
              <a:solidFill>
                <a:schemeClr val="bg1">
                  <a:lumMod val="8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Sottotitolo 2"/>
          <p:cNvSpPr txBox="1">
            <a:spLocks/>
          </p:cNvSpPr>
          <p:nvPr/>
        </p:nvSpPr>
        <p:spPr>
          <a:xfrm>
            <a:off x="0" y="0"/>
            <a:ext cx="9144000" cy="179722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it-IT" sz="3200" b="1" i="0" u="none" strike="noStrike" kern="1200" spc="50" normalizeH="0" baseline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Gruppo Elettronica</a:t>
            </a:r>
            <a:r>
              <a:rPr kumimoji="0" lang="it-IT" sz="3200" b="1" i="0" u="none" strike="noStrike" kern="1200" spc="50" normalizeH="0" noProof="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+mn-lt"/>
                <a:ea typeface="+mn-ea"/>
                <a:cs typeface="+mn-cs"/>
              </a:rPr>
              <a:t> 2014, Scuola di Dottorato</a:t>
            </a:r>
            <a:endParaRPr kumimoji="0" lang="it-IT" sz="3200" b="1" i="0" u="none" strike="noStrike" kern="1200" spc="50" normalizeH="0" baseline="0" noProof="0" dirty="0" smtClean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482" name="Picture 2" descr="LogoGE201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548680"/>
            <a:ext cx="1021009" cy="1368152"/>
          </a:xfrm>
          <a:prstGeom prst="rect">
            <a:avLst/>
          </a:prstGeom>
          <a:noFill/>
        </p:spPr>
      </p:pic>
      <p:pic>
        <p:nvPicPr>
          <p:cNvPr id="20484" name="Picture 4" descr="Ritorna alla homep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555625"/>
            <a:ext cx="1000125" cy="1162050"/>
          </a:xfrm>
          <a:prstGeom prst="rect">
            <a:avLst/>
          </a:prstGeom>
          <a:noFill/>
        </p:spPr>
      </p:pic>
      <p:pic>
        <p:nvPicPr>
          <p:cNvPr id="20486" name="Picture 6" descr="Ritorna alla homepag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5575" y="-555625"/>
            <a:ext cx="1000125" cy="1162050"/>
          </a:xfrm>
          <a:prstGeom prst="rect">
            <a:avLst/>
          </a:prstGeom>
          <a:noFill/>
        </p:spPr>
      </p:pic>
      <p:sp>
        <p:nvSpPr>
          <p:cNvPr id="10" name="Sottotitolo 9"/>
          <p:cNvSpPr>
            <a:spLocks noGrp="1"/>
          </p:cNvSpPr>
          <p:nvPr>
            <p:ph type="subTitle" idx="1"/>
          </p:nvPr>
        </p:nvSpPr>
        <p:spPr>
          <a:xfrm>
            <a:off x="1483568" y="2252464"/>
            <a:ext cx="6400800" cy="1752600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it-IT" sz="4400" b="1" dirty="0" smtClean="0">
                <a:ln w="11430"/>
                <a:solidFill>
                  <a:schemeClr val="bg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ANY QUESTION?</a:t>
            </a:r>
            <a:endParaRPr lang="it-IT" sz="4400" b="1" dirty="0">
              <a:ln w="11430"/>
              <a:solidFill>
                <a:schemeClr val="bg1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8610" name="AutoShape 2" descr="data:image/jpeg;base64,/9j/4AAQSkZJRgABAQAAAQABAAD/2wCEAAkGBhAQEBEPEBAQDw8ODw8PDRAQDw8QEBAQFBAVFBQQFRQXHCceFxkjGhQVHy8gIyc1LC04FR4xNTAqNSYrLCkBCQoKDgwOGg8PGiwkHyQpLiksLCktLCwpKSkqLCksLCwvKSw0LCwpKjUvLCksLCwqKSksKSkpLC0pKSwsKTQtLP/AABEIARAAuQMBIgACEQEDEQH/xAAcAAEAAQUBAQAAAAAAAAAAAAAABgIDBAUHAQj/xABKEAABAwICBgcEBwMHDQAAAAABAAIDBBEFIQYSMUFRYQcTInGBkaEUMnKxI0JSYoKSwRWi0SQzQ1Nzk8IWNVRjdJSjsrPS4fDx/8QAGgEBAAIDAQAAAAAAAAAAAAAAAAQFAQMGAv/EAC4RAAICAQMBBgYCAwEAAAAAAAABAgMRBBIxIQUiQVFhgRNCcZGx0TKhwdLwFP/aAAwDAQACEQMRAD8A7iiIgCIiAIiIAiIgCIiAIiIAiIgCIiAIiIAiIgCIiAIiIAiIgCIiAIiIAiLU45pA2ntG1vW1DxeOIG1m7Oskd9Rl9+07ACVhtJZZsrrlZLbFZZsKqrjiYZJXtjY3Nz3uDWjvJUUxjpDZG28UY1fqzVJdCx3wRgGSTyA5qH6T6Ulj7yPFTVNvq3FqemPBkd/e5m7uJ3KCV2IPlcXyOL3HaSfTkOSg2al8ROn0XYsGt1vX8fv3f2Jhi3ShVvJDJ3NB/q44oW+GsHv/AHgo3PplXuN/bKochUTAejlpXvVpzlFc5PlnQV6aitYjBfZG6bppiDdlbVeNRK4eRK2VH0rYpHb+UCQD6sscbr+IAd6qHkqklFKS4bPNlFM+koRfsjrOE9OhyFVSgje+ncQR+B+38y6BgGmlFXC1PO0vtcxP7Eo49k7e8XC+ZCV7HKWkOaSCCCCCQQRvBUiGomuepUajsjT2fw7r9OPt+sH1si4noX0xSwlsNeXTw5ATbZo+bv6wfvczsXZaKtjnjbLE9skcg1mPabghTYWKfBzOq0dmmeJ8eDXBfREWwhhERAEREAREQBERAERUTzNY1z3kNYxpc9xyDWgXJPKyDk1ekWO+zMa1gD6iYllPGTkSB2pHWzDGjM+A2kLmukuOGma6NrzJVz9ueY218xbW5G2TQMmgZbls58Z1mzYpMD9I3VpYzkWU4P0TORee0e/kuZ1tW6R7pHm7nkuceZVddbng7Ls3Qqtd739X5fRf2yxLJdY73Kp7ljvcoh0GTxzlbLlRJIqmU5O06vK13eW7xWxRbI1l8YlJcvLrKbQt36x73NHyBVX7PadhePyuH6Fe9hG/9KZh3VKyJaJ7bkdoDaW3uO8bQsdecYPakpcC6lmgWn02Gy2N5KWRw66G+zd1jL7Hj1tY7iIkV4vUW08o12QjZFwmspn1ph+IR1ETJoXiSKVocxw2EH5HcRusshcG6JdOjSTCknd/JqhwDSTlDKcg7k05A+B3G/eVY1z3rJxms0r09m3w8H6BERbCGEREAREQBERAFD+kevJigoWGz6+YMfbaKdlnSn5DxKmC5riNT7Tjcx2soKZkLOHWP7Tj39pw/CtNzxHHn0LHs2vddvfyrd7+H94I5p/XgGOmbk1jQ9wGz7LB4AHzUIkcttpHW9bUzP2gyFrfhb2R6BaaQqsm8s7rTw2VpFqRyxZZFdlcmGYbJVTx08TS98jg1rRvPfuG8ndYrMI5Z51Fqri2zyhpHPcLAuc42aACXE8ABndTfC+i3EpgD1LYGnZ17ww/kF3DxC6roZoLBh0YIDZKkt+kmIzHFjL+631O/lJlYRpWOpxt/aUnLuL7nFJ+h/EGi7TTSHg2V4P7zAPVRnFtHqqkNqiCSLOwcRdhPJ4u0+a+kVRNC17Sx7Wva4Wc1wDmuHAg5FenSvA1Q7RsT7yTPmIP9Nh3jxVmoow+5bk/gMg7w3H5rq2m/RW3VdUUDbFt3SUouQRvMXA/d37rbDykkjZtCjWQa5LzSamNnWJq3NsqFnTDX1jaxGZHzWCVoRaSXiA6y+ieivSv26iDJHXqKXVilJObmW+jkPeAQebSd6+dSpf0V6Q+yYjECbRVB9nl4WeQGu8H6p7rrfVLbIq+0KPjUvzXVH0eiIp5yIREQBERAEREAXBcN0xjhfXzObI6WqqJHsLWjVaO2W3N+LvRd4lbdpAyJBAPDJfM01LNSyOhla6ORhs9jgQbjfzB3HYVF1GemC87Ice+peOP+/BiOqQd91Ze9Z7jG/32C/EZHzCtPwxp9x5HJ2Y81BcGdVHUJ8mrlcux9COioZC7EJG9ucujp7j3YmmznjvcLfh5rk7sFnJAa0O1nBrdUg3JNgPMhfT+DYa2mp4advuwRRxi2/VaAT4m58VK00OuSi7a1HcUF4/hGYiIpxywREQBcW6XNGBTztq4m2iqy4SgDJs4zJ/ELnva7iu0qLdJuHibDKjK7oQ2dnIxuBd+7rDxWuyOYkvR2uu6Pr0OEYJSdbVRxHZMTH5ggfotNOyziDtBzW7wV+rV0rhtFTD/ANQLC0ii1aqdo2NnlA8HlVp2zfTHoasr2J5DgQbEHI8Oa8KpK9I0yPrDRzE/aaSnqN80Eb3fGWjWH5rrYqF9EFX1mEwjfG+eP/ilw9HBTRWUXlJnE3R2WSj5NhERejUEREAREQBYWJ4LT1TdSohjmG7XaCW/C7a3wWaiGU2nlHPcW6G6V9zTSyU53Nd9NH3ZkOHmVEMR6KsRh9xkdQ0b4pAD+V9j5XXcVannDRzOwLU6osnV6++HTOfqcs6PtAJY5xV1sfVNgN4I3213y7nkDYG7Rztwz6e6s4DzWKXEm5zK8Ll6jFRWEaL75XS3TMg1ruA9V6zEW/Wu3ntCw3PWPK9ezQb4OBzGYOyy9UagxQwu4sJ7Tf1HNSKGVr2hzTdrgCCN4QYK1rNJ2g0NWDsNJUA/3Lls1HukDEBDhtU69i+Iws5ul7GXg4nwXmTwmbKYuVkYrxaOEaN03WVtK3/Xsce5p1ifIFanHajrKiZ42PlkcO4vJUkwK1PDUVzsiGOpqXnK8dtw+FvzUOldckqrR3s+jfp09+X/AILZVJXpVJXtEaTPoHoQ/wA2H/aprfljXQVC+iCk6vCKc75XTS+BlcB6NCmisYfxRxupebZP1YREXo0BERAEREAREQBaqefWcTuGTe4LYVMmqxzuDXH0WiZJkgMvXVDpFZMitPlQFx8qxZZ1blmWDPUID2qnWx0PxW730zjuMkXn22+oPmo3UVCtYLWllbTuG+VrD3P7H+JYPS6nVFyXpGxk19UzD4HARUxc+pkPuNeBZ73HgwXHe4hSXpA0xdThtFSXfXVNmtDdsTXfW5OO7ht4X5HjmIMpozRwuD3uINbOP6R4/o2n7DT5nNRb7PlXv+joOydI0/jy5+X/AG/XmzC0nxhkhZBDdtNTN1IQdrs+1I77zjmfBR8qpzlQVFReSfgjwpHE57msaC573BrANpcTYDzK8JU56G9GzV4i2dwvDQgTOO4y5iJvfcF34FshHLwQtRaq4OTO9YHhopqaCmGyCGOK/EtYAT4kE+KzkRWJx7eXlhERDAREQBERAEREBj4iPoZPgd8lGY5lLXNuCDsIsVB5GmN7oztY4t7xuPiLFAZpmVmSVWOtVqSRAJplr6iZXZpFrqh6GSzPMtVWYkYPp221oSJW3FxrMIcLjvAWXM5RrSqvEcYbkTI8DVOwgG5vyyHmvMnhG6mG6aQlxt8Eck73F9fXAuc85uhgdnkdz3+jbccok+S5uUqKp0ji5xJLjck7yrd1XM7ODwsHpK8KKklDDZVHE57gxoJc4gAAXJJysBvX010faKDDqJkJA65/0tScj9I4Ds34NFm+BO9c96GNBdZ/7Rnb2YyRTAj3pBkZO5u7n8K7QplMMLJzfaOp3y+GuFyERFvKoIiIAiIgCIiAIiIAo5pXRjsytvr+64AXu3c7w/XkpGtJXTgucTsFwO4ICKtmB2G68c9Xm08lXO4RMDWsGUhuAbbQSB3DxVipp5I3FkjS1wztxHEHeEMmPKVgTlXqyrDBnko1i+kYjZrhrnNu5rSBZpc0AkB2y4uPMLDZ6jHc8Iyq+rbG0vcQGtFyVzbFsTNRKZDk0dmMcG/xK2WLVUssLZpchK5wgjGwMZ78nPOzQeT+C0YCjWTz0LvSabb3mVtVSpC9UcuECVK+j7Qp+I1LWm7YWWfM/wCyy+77xsQPE7lqNHcAlrZ2QxN1nPdYDdzJO5oGZK+l9F9G4qCnbBHmfelfaxkktm48BuA3ABbqq9zyyu12r+FHbHlmxpKRkUbIo2hkcbQxjRsa0CwCvIimHNBERAEREAREQBERAEREBTI+wJ4AnyUVmYZXMhabGQ2J4N2uPkCpBi8mrC48dUeZCgmLYlLG4dSSHuBZce8AbXtwOSAnBxClpwInTQxajQA10jGkADgStTi7mzyNc2xaxuqHDY65uSOWz1UUwHR9z5TLMHAMPuvBBc853N9w/VS8MQGqfgcb767QRvuFCNN9D+sELYpNWOIiLq3W1Y43zF73ttvu8k3225BdGrJwxqheN4kC1/AAknkBmsNZRsqk4yTRzPTCqY+pdHF/MU4bTwf2ceWt+J2s78S0YCCS+a9Ve+Tr4JbVgK7TU5keGAE3O4XPgOKtLqvQpoiJZDWytuyAjqgRk6Yi4P4QQe9zeCzCO54Nd9qpg5MnvRzoS3D4A97R7VM0dZv6tm0Qg+p4nkApgiKekksI5OyyVknKXIREWTwEREAREQBERAEREAREQFqqphIxzDezhtG0HaD5qMVOACF7ZHvDxcgDVIzte+1SxabSSkkewOj1SIw9zwXEG1gcsuRQGKKpnFWp69rRdaNzZ9wYO8uKwqt9Ta2qzvzQFOM4wXZbtw4qG6UVxZSyne8dW3vdkfS63jqJ5Os/MqFae1XbjhGxnbd3nIenzXibwiTp4b7EiLRq6rbQrgUFnU19EesbcgcSvqfQ7BRR0NPBazmxh0v9q/tP9TbwC+a9FqPrq6kiOySqga74TI3W9Lr6uUihcsqO1Z/xh7hERSSkCIiAIiIAiIgCIiAIiIAiIgCxMVfaF/3rN8zb5XWWtbjOYawfa1ndwFh8/RAahsVwsaohC2GTRYLBq5QAgNDiDQFxfHJzNPI8AnWkfawJ7IIa30AXZKiF9Q8QxW15LtYTcNBscyRuFr+Cjp6K8TiuI4IZATcnr2DPlrW+S025fBZ6Bwi25NL6nMm0z/sO/KVV7M/7LvIro56PMX/0Jn+8wfxVyLo2xY7aWNvfUwn5FRtkvIu1qKV8y+6Ix0cUrji1FdpFpw7MfZY536L6bXO9COjaWlqG1VS6LWiDuqjiLn9pzS3Wc4gbATkOO3JdEUqqLS6lD2hdG2xbHnCCIi2leEREAREQBERAEREAREQBERAWKupEbb7zk0c1pZZ73JNydqu6QzFro+Gq/wA7haOesKAyaqsDRtWiqKt8rgxgJLjZoAuSeCs1tVtLjkF7odOX4hDfINEpA59U4fqsHpImWjOjfs46ySxmcLcRG37IO88T/wCnfoiyeQiXRAEREAREQBERAEREAREQBERAEREAREQGh0pH80fjH/L/AAUYnKlek47DOOufLV/+KH1T7XQyayvbrZBZehsOrXw8+tB/uXq42m7IO8i6z9Eaa9aD/VxSO8Tqt/xFYM5JzWVjIY3yyODY4mOe9x3NaLkrh2kfSLXV03U0xfDG92rDDE7Ue4cZHjPvF7D1XQulyrczDS1v9NPFG74c5LfuBcEdVOZr6tw54LCRt1LZjxuo902uiLfs3TRszORmYjWiM6oqHzSg9t8brRg7w1xzf8WXK+1bHAOkzEKRwtO+WMbYpiZWEcM82/hIUVEDj9U+Sezv+yVFTaecl/KuMo7XFNfQ+o9EtKosRpxPF2XA6s0ZNzG+17X3gg3B38jcDdLhXQbiD466SnNwyencbZ2143BzT5F/mu6XU+uW6OTktZQqbXFcco9ReXS62EQ9ReXXt0AREQBERAEREAXl1S5ypL0Bc1ljVNcGZbXbbfxVwuUdrqg9bJfc7Lutl6WQFWJ1Rkzdu2AbAovWVDQSt2wiQ6p2DM/wV90MYGTWi2zsi48UBqYYyY2kgtNthyIWbou8MnkvtdENXwdd3zCsVlY1o5rUSYyyKRkr3BjWPFyeBBBHqsHpIkWn9IamglY0az4y2ZgG06h7QHPVLlxSnnaXOb91p+f/AIXVTpzTn3S53wscVzTS0QdcZ6Vk0bnG8kRhIiJ3uYb9nutbuWi2G7qi10GoVL2z4KDEF51QWtjxkfWa5p5tKyaarMrg1oIv9ZzXWH6lRtj8i7eorSzuROOjCn/ljpvqwwuBP3pCGgeQf5Lq4xBvFc00d+hjEcTJDc6z3ljgXu4ngNwCklOyV24jvBU2tbVg5rV2fGtclwSkVzeKrFWFo4qR++6zIqVy2ETBshOFV1qxGQFX2xoYLwkVwFWQxXWhDBUiIgCIiAoLVT1aupZAWdRY0+GRPN3RtcTtOYPmFnWXmqgNONG6dpc5jDG99tdzHHWda9gda+QufNW5NHWu2yzeBj/7Fu9ReaiGSP8A+R1Mff62T4pXAeTNVXG6I0QsfZoSRsLm65Hi663mqvNVDOTAbhMQ2RsHc0Be/s6P7DfILO1V7qoMmD+zmfZb5BeiiaNwWbqJqLGBuZh+yjgq2044LK1E1FkZLIhCqEau6q9shjJb1F6Gquy9shgpAVSIgCIiAIiIAiIgCIiAIiIAiIgCIiAIiIAiIgCIiAIiIAiIgCIiA//Z"/>
          <p:cNvSpPr>
            <a:spLocks noChangeAspect="1" noChangeArrowheads="1"/>
          </p:cNvSpPr>
          <p:nvPr/>
        </p:nvSpPr>
        <p:spPr bwMode="auto">
          <a:xfrm>
            <a:off x="155575" y="-1973263"/>
            <a:ext cx="2819400" cy="4124326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68612" name="Picture 4" descr="http://gianelloni.files.wordpress.com/2013/10/man_leaning_on_big_red_question_mark.jpg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468560" y="3121098"/>
            <a:ext cx="2819400" cy="41243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1281184766_mobile_devices_med.png"/>
          <p:cNvPicPr>
            <a:picLocks noGrp="1" noChangeAspect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87624" y="1337291"/>
            <a:ext cx="6838171" cy="4395965"/>
          </a:xfr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RATIONALE</a:t>
            </a:r>
            <a:endParaRPr lang="it-IT" dirty="0"/>
          </a:p>
        </p:txBody>
      </p:sp>
      <p:pic>
        <p:nvPicPr>
          <p:cNvPr id="7" name="Immagine 6" descr="plan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24544" y="980728"/>
            <a:ext cx="3725796" cy="2492896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4032448" y="908720"/>
            <a:ext cx="54360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10 </a:t>
            </a:r>
            <a:r>
              <a:rPr lang="en-US" sz="2400" b="1" dirty="0"/>
              <a:t>years ago </a:t>
            </a:r>
            <a:r>
              <a:rPr lang="en-US" sz="2400" b="1" dirty="0" smtClean="0"/>
              <a:t> =&gt; 1 </a:t>
            </a:r>
            <a:r>
              <a:rPr lang="en-US" sz="2400" b="1" dirty="0"/>
              <a:t>h </a:t>
            </a:r>
            <a:r>
              <a:rPr lang="en-US" sz="2400" b="1" dirty="0" smtClean="0"/>
              <a:t> battery life. </a:t>
            </a:r>
          </a:p>
          <a:p>
            <a:r>
              <a:rPr lang="en-US" sz="2400" b="1" dirty="0" smtClean="0"/>
              <a:t>5 </a:t>
            </a:r>
            <a:r>
              <a:rPr lang="en-US" sz="2400" b="1" dirty="0"/>
              <a:t>years </a:t>
            </a:r>
            <a:r>
              <a:rPr lang="en-US" sz="2400" b="1" dirty="0" smtClean="0"/>
              <a:t>=&gt; medium-length flight. </a:t>
            </a:r>
          </a:p>
          <a:p>
            <a:r>
              <a:rPr lang="en-US" sz="2400" b="1" dirty="0" smtClean="0"/>
              <a:t>today =&gt; Rome-New York flight with almost no problem. </a:t>
            </a:r>
            <a:endParaRPr lang="it-IT" sz="2400" b="1" dirty="0"/>
          </a:p>
        </p:txBody>
      </p:sp>
      <p:pic>
        <p:nvPicPr>
          <p:cNvPr id="9" name="Immagine 8" descr="r555341_331589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868144" y="3789040"/>
            <a:ext cx="2880320" cy="2509993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432048" y="5229200"/>
            <a:ext cx="54360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/>
              <a:t>Your MP3 player can hold more songs than those that can be played without running out of power. </a:t>
            </a:r>
            <a:endParaRPr lang="it-I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RATIONALE</a:t>
            </a:r>
            <a:endParaRPr lang="it-IT" dirty="0"/>
          </a:p>
        </p:txBody>
      </p:sp>
      <p:sp>
        <p:nvSpPr>
          <p:cNvPr id="4" name="Rectangle 13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5000" y="7365181"/>
            <a:ext cx="4114800" cy="168275"/>
          </a:xfrm>
          <a:noFill/>
        </p:spPr>
        <p:txBody>
          <a:bodyPr/>
          <a:lstStyle/>
          <a:p>
            <a:r>
              <a:rPr lang="en-US">
                <a:latin typeface="Arial" charset="0"/>
              </a:rPr>
              <a:t>Slide  88 (of  118)</a:t>
            </a:r>
          </a:p>
        </p:txBody>
      </p:sp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1074117" y="980728"/>
            <a:ext cx="7026275" cy="547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CONSUMERS NEEDS</a:t>
            </a:r>
            <a:endParaRPr kumimoji="0" lang="en-GB" sz="4000" b="1" i="0" u="none" strike="noStrike" kern="120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368425" y="1646659"/>
            <a:ext cx="6496050" cy="3438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MORE FEATURES </a:t>
            </a:r>
            <a:r>
              <a:rPr kumimoji="0" lang="en-GB" sz="2000" b="0" i="0" u="none" strike="noStrike" kern="1200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 their mobile devices: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MP3, Camera, Video, GPS...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en-GB" sz="2000" b="1" i="0" u="none" strike="noStrike" kern="1200" cap="none" spc="0" normalizeH="0" baseline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LONG BATTERY LIFE</a:t>
            </a:r>
          </a:p>
          <a:p>
            <a:pPr marL="742950" marR="0" lvl="1" indent="-2857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r>
              <a:rPr kumimoji="0" lang="en-GB" sz="1800" b="0" i="0" u="none" strike="noStrike" kern="1200" cap="none" spc="0" normalizeH="0" baseline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Convenient form factor, affordable price</a:t>
            </a:r>
          </a:p>
        </p:txBody>
      </p:sp>
      <p:pic>
        <p:nvPicPr>
          <p:cNvPr id="8" name="Picture 12" descr="apple-iphone_400x4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908621"/>
            <a:ext cx="1490663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3" descr="TomTomONENY2-thum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99325" y="5199062"/>
            <a:ext cx="1844675" cy="165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8"/>
          <p:cNvPicPr>
            <a:picLocks noChangeAspect="1" noChangeArrowheads="1"/>
          </p:cNvPicPr>
          <p:nvPr/>
        </p:nvPicPr>
        <p:blipFill>
          <a:blip r:embed="rId5" cstate="print"/>
          <a:srcRect l="20155" r="15115"/>
          <a:stretch>
            <a:fillRect/>
          </a:stretch>
        </p:blipFill>
        <p:spPr bwMode="auto">
          <a:xfrm>
            <a:off x="35496" y="4743276"/>
            <a:ext cx="2514600" cy="2070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13" name="Picture 20"/>
          <p:cNvPicPr>
            <a:picLocks noChangeAspect="1" noChangeArrowheads="1"/>
          </p:cNvPicPr>
          <p:nvPr/>
        </p:nvPicPr>
        <p:blipFill>
          <a:blip r:embed="rId6" cstate="print"/>
          <a:srcRect l="9450" r="18900"/>
          <a:stretch>
            <a:fillRect/>
          </a:stretch>
        </p:blipFill>
        <p:spPr bwMode="auto">
          <a:xfrm>
            <a:off x="7740352" y="980728"/>
            <a:ext cx="1155700" cy="18161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14" name="Picture 9" descr="mec_station_deluxe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16016" y="5553075"/>
            <a:ext cx="2087563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22"/>
          <p:cNvPicPr>
            <a:picLocks noChangeAspect="1" noChangeArrowheads="1"/>
          </p:cNvPicPr>
          <p:nvPr/>
        </p:nvPicPr>
        <p:blipFill>
          <a:blip r:embed="rId8" cstate="print"/>
          <a:srcRect t="16293" b="16293"/>
          <a:stretch>
            <a:fillRect/>
          </a:stretch>
        </p:blipFill>
        <p:spPr bwMode="auto">
          <a:xfrm>
            <a:off x="7524328" y="3717032"/>
            <a:ext cx="1349375" cy="909637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  <p:pic>
        <p:nvPicPr>
          <p:cNvPr id="17" name="Picture 10" descr="lyra_av_playe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96" y="3429000"/>
            <a:ext cx="11239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CasellaDiTesto 17"/>
          <p:cNvSpPr txBox="1"/>
          <p:nvPr/>
        </p:nvSpPr>
        <p:spPr>
          <a:xfrm>
            <a:off x="1118121" y="3859653"/>
            <a:ext cx="5996578" cy="10095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lvl="0" indent="-342900" algn="just">
              <a:spcBef>
                <a:spcPct val="20000"/>
              </a:spcBef>
              <a:buFont typeface="Arial" pitchFamily="34" charset="0"/>
              <a:buChar char="•"/>
              <a:defRPr/>
            </a:pPr>
            <a:r>
              <a:rPr lang="fi-FI" sz="2000" dirty="0" smtClean="0"/>
              <a:t>Battery technology is </a:t>
            </a:r>
            <a:r>
              <a:rPr lang="fi-FI" sz="2000" b="1" cap="all" dirty="0" smtClean="0">
                <a:solidFill>
                  <a:srgbClr val="C00000"/>
                </a:solidFill>
              </a:rPr>
              <a:t>not evolving fast enough</a:t>
            </a:r>
            <a:r>
              <a:rPr lang="fi-FI" sz="2000" dirty="0" smtClean="0"/>
              <a:t>!</a:t>
            </a:r>
          </a:p>
          <a:p>
            <a:pPr marL="742950" lvl="1" indent="-285750" algn="just">
              <a:spcBef>
                <a:spcPct val="20000"/>
              </a:spcBef>
              <a:buFont typeface="Arial" pitchFamily="34" charset="0"/>
              <a:buChar char="–"/>
              <a:defRPr/>
            </a:pPr>
            <a:r>
              <a:rPr lang="fi-FI" dirty="0" smtClean="0"/>
              <a:t>Need to manage power consumption</a:t>
            </a:r>
          </a:p>
          <a:p>
            <a:endParaRPr lang="it-IT" dirty="0"/>
          </a:p>
        </p:txBody>
      </p:sp>
      <p:sp>
        <p:nvSpPr>
          <p:cNvPr id="19" name="Rectangle 2"/>
          <p:cNvSpPr txBox="1">
            <a:spLocks noChangeArrowheads="1"/>
          </p:cNvSpPr>
          <p:nvPr/>
        </p:nvSpPr>
        <p:spPr>
          <a:xfrm>
            <a:off x="1074117" y="3241353"/>
            <a:ext cx="7026275" cy="54768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i-FI" sz="4000" b="1" i="0" u="none" strike="noStrike" kern="1200" normalizeH="0" baseline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TECNOLOGY</a:t>
            </a:r>
            <a:r>
              <a:rPr kumimoji="0" lang="fi-FI" sz="4000" b="1" i="0" u="none" strike="noStrike" kern="1200" normalizeH="0" noProof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LIMITATION</a:t>
            </a:r>
            <a:endParaRPr kumimoji="0" lang="en-GB" sz="4000" b="1" i="0" u="none" strike="noStrike" kern="1200" normalizeH="0" baseline="0" noProof="0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2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555776" y="4725144"/>
            <a:ext cx="2058987" cy="1497013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RATIONALE</a:t>
            </a:r>
            <a:endParaRPr lang="it-IT" dirty="0"/>
          </a:p>
        </p:txBody>
      </p:sp>
      <p:pic>
        <p:nvPicPr>
          <p:cNvPr id="11" name="Immagine 10" descr="wearable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339752" y="1124744"/>
            <a:ext cx="6624736" cy="3031129"/>
          </a:xfrm>
          <a:prstGeom prst="rect">
            <a:avLst/>
          </a:prstGeom>
        </p:spPr>
      </p:pic>
      <p:pic>
        <p:nvPicPr>
          <p:cNvPr id="10" name="Segnaposto contenuto 9" descr="wearable.png"/>
          <p:cNvPicPr>
            <a:picLocks noGrp="1" noChangeAspect="1"/>
          </p:cNvPicPr>
          <p:nvPr>
            <p:ph idx="1"/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8078" y="3789040"/>
            <a:ext cx="6460146" cy="2808312"/>
          </a:xfrm>
        </p:spPr>
      </p:pic>
      <p:sp>
        <p:nvSpPr>
          <p:cNvPr id="12" name="CasellaDiTesto 11"/>
          <p:cNvSpPr txBox="1"/>
          <p:nvPr/>
        </p:nvSpPr>
        <p:spPr>
          <a:xfrm>
            <a:off x="314645" y="2084655"/>
            <a:ext cx="19530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smtClean="0"/>
              <a:t>form factor </a:t>
            </a:r>
          </a:p>
          <a:p>
            <a:pPr algn="ctr"/>
            <a:r>
              <a:rPr lang="en-US" sz="2400" b="1" dirty="0" smtClean="0"/>
              <a:t>small </a:t>
            </a:r>
            <a:r>
              <a:rPr lang="en-US" sz="2400" b="1" dirty="0"/>
              <a:t>volume </a:t>
            </a:r>
            <a:endParaRPr lang="en-US" sz="2400" b="1" dirty="0" smtClean="0"/>
          </a:p>
          <a:p>
            <a:pPr algn="ctr"/>
            <a:r>
              <a:rPr lang="en-US" sz="2400" b="1" dirty="0" smtClean="0"/>
              <a:t>low </a:t>
            </a:r>
            <a:r>
              <a:rPr lang="en-US" sz="2400" b="1" dirty="0"/>
              <a:t>weight. </a:t>
            </a:r>
            <a:endParaRPr lang="it-IT" sz="24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48264" y="6021288"/>
            <a:ext cx="1835696" cy="745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6588224" y="4964975"/>
            <a:ext cx="26277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2013 White Paper by Juniper Research</a:t>
            </a:r>
            <a:endParaRPr lang="it-IT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magine 7" descr="energy-star-hom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2008" y="1124744"/>
            <a:ext cx="4499992" cy="3116192"/>
          </a:xfrm>
          <a:prstGeom prst="rect">
            <a:avLst/>
          </a:prstGeom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RATIONALE</a:t>
            </a:r>
            <a:endParaRPr lang="it-IT" dirty="0"/>
          </a:p>
        </p:txBody>
      </p:sp>
      <p:pic>
        <p:nvPicPr>
          <p:cNvPr id="6" name="Immagine 5" descr="02833063816919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1124744"/>
            <a:ext cx="1656184" cy="844654"/>
          </a:xfrm>
          <a:prstGeom prst="rect">
            <a:avLst/>
          </a:prstGeom>
        </p:spPr>
      </p:pic>
      <p:pic>
        <p:nvPicPr>
          <p:cNvPr id="4" name="Segnaposto contenuto 3" descr="cold-air-plenum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3635896" y="3626578"/>
            <a:ext cx="5508104" cy="3231421"/>
          </a:xfrm>
        </p:spPr>
      </p:pic>
      <p:sp>
        <p:nvSpPr>
          <p:cNvPr id="9" name="CasellaDiTesto 8"/>
          <p:cNvSpPr txBox="1"/>
          <p:nvPr/>
        </p:nvSpPr>
        <p:spPr>
          <a:xfrm>
            <a:off x="4608512" y="1556792"/>
            <a:ext cx="45354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Energy standards may limit the usable power and/or the devices that can be plugged in a network.</a:t>
            </a:r>
            <a:endParaRPr lang="it-IT" sz="2400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0" y="4946392"/>
            <a:ext cx="3563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400" b="1" dirty="0" smtClean="0"/>
              <a:t>Server people spend more money on the cooling system than in the computing system itself.</a:t>
            </a:r>
            <a:endParaRPr lang="it-IT" sz="2400" b="1" dirty="0"/>
          </a:p>
        </p:txBody>
      </p:sp>
      <p:sp>
        <p:nvSpPr>
          <p:cNvPr id="11" name="Rettangolo 10"/>
          <p:cNvSpPr/>
          <p:nvPr/>
        </p:nvSpPr>
        <p:spPr>
          <a:xfrm>
            <a:off x="0" y="242088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NO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SoC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developer, 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in any field, 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can ignore power!</a:t>
            </a:r>
            <a:endParaRPr lang="it-IT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1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3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4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7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0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43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0" grpId="0"/>
      <p:bldP spid="10" grpId="1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egnaposto contenuto 3" descr="sonics01.pn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5496" y="908720"/>
            <a:ext cx="5581411" cy="2808312"/>
          </a:xfrm>
        </p:spPr>
      </p:pic>
      <p:pic>
        <p:nvPicPr>
          <p:cNvPr id="5" name="Immagine 4" descr="sonics02.pn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BFBFA"/>
              </a:clrFrom>
              <a:clrTo>
                <a:srgbClr val="FBFBFA">
                  <a:alpha val="0"/>
                </a:srgbClr>
              </a:clrTo>
            </a:clrChange>
          </a:blip>
          <a:srcRect t="2145"/>
          <a:stretch>
            <a:fillRect/>
          </a:stretch>
        </p:blipFill>
        <p:spPr>
          <a:xfrm>
            <a:off x="3890171" y="3573016"/>
            <a:ext cx="5253830" cy="3284984"/>
          </a:xfrm>
          <a:prstGeom prst="rect">
            <a:avLst/>
          </a:prstGeom>
        </p:spPr>
      </p:pic>
      <p:pic>
        <p:nvPicPr>
          <p:cNvPr id="6" name="Immagine 5" descr="sonics03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BFBFA"/>
              </a:clrFrom>
              <a:clrTo>
                <a:srgbClr val="FBFBFA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6512" y="3501839"/>
            <a:ext cx="3517373" cy="3356161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5652120" y="1556792"/>
            <a:ext cx="3491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2013 Survey by SONICS</a:t>
            </a:r>
          </a:p>
          <a:p>
            <a:r>
              <a:rPr lang="en-US" sz="2400" b="1" dirty="0" smtClean="0"/>
              <a:t>(leader in </a:t>
            </a:r>
            <a:r>
              <a:rPr lang="en-US" sz="2400" b="1" dirty="0" err="1" smtClean="0"/>
              <a:t>NoC</a:t>
            </a:r>
            <a:r>
              <a:rPr lang="en-US" sz="2400" b="1" dirty="0" smtClean="0"/>
              <a:t> design, http://sonicsinc.com/)</a:t>
            </a:r>
          </a:p>
          <a:p>
            <a:r>
              <a:rPr lang="en-US" sz="2400" b="1" dirty="0"/>
              <a:t>o</a:t>
            </a:r>
            <a:r>
              <a:rPr lang="en-US" sz="2400" b="1" dirty="0" smtClean="0"/>
              <a:t>ver 318 customers.</a:t>
            </a:r>
            <a:endParaRPr lang="it-IT" sz="2400" b="1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RATIONALE</a:t>
            </a:r>
            <a:endParaRPr lang="it-IT" dirty="0"/>
          </a:p>
        </p:txBody>
      </p:sp>
      <p:pic>
        <p:nvPicPr>
          <p:cNvPr id="3074" name="Picture 2" descr="Sonics Log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36904" y="881415"/>
            <a:ext cx="971600" cy="747385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-1" y="1556792"/>
            <a:ext cx="9144001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Power Management is fundamental to:</a:t>
            </a:r>
          </a:p>
          <a:p>
            <a:pPr algn="ctr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en-US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meet constraints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;</a:t>
            </a:r>
          </a:p>
          <a:p>
            <a:pPr algn="ctr"/>
            <a:r>
              <a:rPr lang="en-US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cope with 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de facto </a:t>
            </a:r>
            <a:r>
              <a:rPr lang="en-US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multi-power domain devices</a:t>
            </a:r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.</a:t>
            </a:r>
            <a:endParaRPr lang="it-IT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8" dur="indefinite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29" dur="indefinite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1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2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4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5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7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5"/>
                                      </p:to>
                                    </p:set>
                                    <p:animEffect filter="image" prLst="opacity: 0.25">
                                      <p:cBhvr rctx="IE">
                                        <p:cTn id="38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POWER CONSUMPTION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72008" y="1052736"/>
            <a:ext cx="8964488" cy="5217443"/>
          </a:xfrm>
        </p:spPr>
        <p:txBody>
          <a:bodyPr>
            <a:noAutofit/>
          </a:bodyPr>
          <a:lstStyle/>
          <a:p>
            <a:pPr algn="just" fontAlgn="base"/>
            <a:r>
              <a:rPr lang="en-US" sz="2800" b="1" dirty="0" smtClean="0">
                <a:solidFill>
                  <a:srgbClr val="C00000"/>
                </a:solidFill>
              </a:rPr>
              <a:t>Static</a:t>
            </a:r>
            <a:r>
              <a:rPr lang="en-US" sz="2800" dirty="0" smtClean="0"/>
              <a:t>: due to the leakage current, present when the circuit is not switching. </a:t>
            </a:r>
          </a:p>
          <a:p>
            <a:pPr lvl="1" algn="just" fontAlgn="base"/>
            <a:r>
              <a:rPr lang="it-IT" sz="2400" dirty="0" smtClean="0"/>
              <a:t>As </a:t>
            </a:r>
            <a:r>
              <a:rPr lang="en-US" sz="2400" dirty="0" smtClean="0"/>
              <a:t>transistors get smaller, their channel lengths become shorter and leakage currents increase. </a:t>
            </a:r>
          </a:p>
          <a:p>
            <a:pPr lvl="1" algn="just" fontAlgn="base"/>
            <a:r>
              <a:rPr lang="en-US" sz="2400" dirty="0" smtClean="0"/>
              <a:t>Do not depend on switching and operating frequency.</a:t>
            </a:r>
          </a:p>
          <a:p>
            <a:pPr algn="just" fontAlgn="base"/>
            <a:r>
              <a:rPr lang="en-US" sz="2800" b="1" dirty="0" smtClean="0">
                <a:solidFill>
                  <a:srgbClr val="C00000"/>
                </a:solidFill>
              </a:rPr>
              <a:t>Short-circuit</a:t>
            </a:r>
            <a:r>
              <a:rPr lang="en-US" sz="2800" dirty="0" smtClean="0"/>
              <a:t>: in CMOS technology when the output line of a transistor is switching, there is a period of time when both the PMOS and the NMOS transistors are on.</a:t>
            </a:r>
          </a:p>
          <a:p>
            <a:pPr algn="just" fontAlgn="base"/>
            <a:r>
              <a:rPr lang="en-US" sz="2800" b="1" dirty="0" smtClean="0">
                <a:solidFill>
                  <a:srgbClr val="C00000"/>
                </a:solidFill>
              </a:rPr>
              <a:t>Dynamic</a:t>
            </a:r>
            <a:r>
              <a:rPr lang="en-US" sz="2800" dirty="0"/>
              <a:t>: </a:t>
            </a:r>
            <a:r>
              <a:rPr lang="en-US" sz="2800" dirty="0" smtClean="0"/>
              <a:t>it is due to the charging </a:t>
            </a:r>
            <a:r>
              <a:rPr lang="en-US" sz="2800" dirty="0"/>
              <a:t>and discharging of the load capacitance at the gate output in </a:t>
            </a:r>
            <a:r>
              <a:rPr lang="en-US" sz="2800" dirty="0" smtClean="0"/>
              <a:t>transistor, </a:t>
            </a:r>
            <a:r>
              <a:rPr lang="en-US" sz="2800" dirty="0" smtClean="0"/>
              <a:t>determined by the formula C·V</a:t>
            </a:r>
            <a:r>
              <a:rPr lang="en-US" sz="2800" baseline="30000" dirty="0" smtClean="0"/>
              <a:t>2</a:t>
            </a:r>
            <a:r>
              <a:rPr lang="en-US" sz="2800" dirty="0" smtClean="0"/>
              <a:t>·f. It decrements </a:t>
            </a:r>
            <a:r>
              <a:rPr lang="en-US" sz="2800" dirty="0" err="1" smtClean="0"/>
              <a:t>quadratically</a:t>
            </a:r>
            <a:r>
              <a:rPr lang="en-US" sz="2800" dirty="0" smtClean="0"/>
              <a:t> with voltage, but voltage </a:t>
            </a:r>
            <a:r>
              <a:rPr lang="en-US" sz="2800" dirty="0"/>
              <a:t>levels seem to be stabilizing in the 1.0-1.2 </a:t>
            </a:r>
            <a:r>
              <a:rPr lang="en-US" sz="2800" dirty="0" smtClean="0"/>
              <a:t>V. </a:t>
            </a:r>
            <a:endParaRPr lang="en-US" sz="2800" dirty="0"/>
          </a:p>
          <a:p>
            <a:pPr algn="just"/>
            <a:endParaRPr lang="it-IT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nologi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2748</TotalTime>
  <Words>1937</Words>
  <Application>Microsoft Office PowerPoint</Application>
  <PresentationFormat>Presentazione su schermo (4:3)</PresentationFormat>
  <Paragraphs>491</Paragraphs>
  <Slides>36</Slides>
  <Notes>27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36</vt:i4>
      </vt:variant>
    </vt:vector>
  </HeadingPairs>
  <TitlesOfParts>
    <vt:vector size="37" baseType="lpstr">
      <vt:lpstr>Tema di Office</vt:lpstr>
      <vt:lpstr>Design methodologies and architectural support for  low power computing systems</vt:lpstr>
      <vt:lpstr>OUTLINE</vt:lpstr>
      <vt:lpstr>OUTLINE</vt:lpstr>
      <vt:lpstr>RATIONALE</vt:lpstr>
      <vt:lpstr>RATIONALE</vt:lpstr>
      <vt:lpstr>RATIONALE</vt:lpstr>
      <vt:lpstr>RATIONALE</vt:lpstr>
      <vt:lpstr>RATIONALE</vt:lpstr>
      <vt:lpstr>POWER CONSUMPTION</vt:lpstr>
      <vt:lpstr>THE 90nm INFLECTION POINT</vt:lpstr>
      <vt:lpstr>“DARK SILICON”</vt:lpstr>
      <vt:lpstr>“DARK SILICON”</vt:lpstr>
      <vt:lpstr>“DARK SILICON”</vt:lpstr>
      <vt:lpstr>“DARK SILICON”</vt:lpstr>
      <vt:lpstr>WHAT TO DO?</vt:lpstr>
      <vt:lpstr>TEXTBOOK TECHNIQUES</vt:lpstr>
      <vt:lpstr>OUTLINE</vt:lpstr>
      <vt:lpstr>REDUCE CLOCK RELATED POWER</vt:lpstr>
      <vt:lpstr>REDUCE VOLTAGE RELATED POWER</vt:lpstr>
      <vt:lpstr>POWER GATING TECHNIQUE</vt:lpstr>
      <vt:lpstr>POWER GATING TECHNIQUE</vt:lpstr>
      <vt:lpstr>THE COMMON POWER FORMAT: MSV</vt:lpstr>
      <vt:lpstr>THE COMMON POWER FORMAT: MSV</vt:lpstr>
      <vt:lpstr>COMMON POWER FORMAT: MSV</vt:lpstr>
      <vt:lpstr>COMMON POWER FORMAT: PSO</vt:lpstr>
      <vt:lpstr>ADVANCED POWER REDUCTION</vt:lpstr>
      <vt:lpstr>OUTLINE</vt:lpstr>
      <vt:lpstr>MAPPING: SONICS Comm. Layer</vt:lpstr>
      <vt:lpstr>MAPPING: SONICS Comm. Layer</vt:lpstr>
      <vt:lpstr>IP-SPECIFIC: ASIP</vt:lpstr>
      <vt:lpstr>IP-SPECIFIC: The ARM big.LITTLE</vt:lpstr>
      <vt:lpstr>EARLY STAGE POWER MANAGEMENT: DSE</vt:lpstr>
      <vt:lpstr>EARLY STAGE DATAFLOW-BASED METH.s</vt:lpstr>
      <vt:lpstr>OUTLINE</vt:lpstr>
      <vt:lpstr>FINAL REMARKS</vt:lpstr>
      <vt:lpstr>Design methodologies and architectural support for  low power computing systems Francesca Palumbo Università degli Studi di Sassari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Frankie</dc:creator>
  <cp:lastModifiedBy>Frankie</cp:lastModifiedBy>
  <cp:revision>320</cp:revision>
  <dcterms:created xsi:type="dcterms:W3CDTF">2014-06-09T08:09:56Z</dcterms:created>
  <dcterms:modified xsi:type="dcterms:W3CDTF">2014-06-15T21:52:00Z</dcterms:modified>
</cp:coreProperties>
</file>