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Lst>
  <p:sldSz cx="13004800"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Avenir Roman"/>
        <a:ea typeface="Avenir Roman"/>
        <a:cs typeface="Avenir Roman"/>
        <a:sym typeface="Avenir Roman"/>
      </a:defRPr>
    </a:lvl1pPr>
    <a:lvl2pPr indent="228600" defTabSz="457200">
      <a:lnSpc>
        <a:spcPct val="125000"/>
      </a:lnSpc>
      <a:defRPr sz="2400">
        <a:latin typeface="Avenir Roman"/>
        <a:ea typeface="Avenir Roman"/>
        <a:cs typeface="Avenir Roman"/>
        <a:sym typeface="Avenir Roman"/>
      </a:defRPr>
    </a:lvl2pPr>
    <a:lvl3pPr indent="457200" defTabSz="457200">
      <a:lnSpc>
        <a:spcPct val="125000"/>
      </a:lnSpc>
      <a:defRPr sz="2400">
        <a:latin typeface="Avenir Roman"/>
        <a:ea typeface="Avenir Roman"/>
        <a:cs typeface="Avenir Roman"/>
        <a:sym typeface="Avenir Roman"/>
      </a:defRPr>
    </a:lvl3pPr>
    <a:lvl4pPr indent="685800" defTabSz="457200">
      <a:lnSpc>
        <a:spcPct val="125000"/>
      </a:lnSpc>
      <a:defRPr sz="2400">
        <a:latin typeface="Avenir Roman"/>
        <a:ea typeface="Avenir Roman"/>
        <a:cs typeface="Avenir Roman"/>
        <a:sym typeface="Avenir Roman"/>
      </a:defRPr>
    </a:lvl4pPr>
    <a:lvl5pPr indent="914400" defTabSz="457200">
      <a:lnSpc>
        <a:spcPct val="125000"/>
      </a:lnSpc>
      <a:defRPr sz="2400">
        <a:latin typeface="Avenir Roman"/>
        <a:ea typeface="Avenir Roman"/>
        <a:cs typeface="Avenir Roman"/>
        <a:sym typeface="Avenir Roman"/>
      </a:defRPr>
    </a:lvl5pPr>
    <a:lvl6pPr indent="1143000" defTabSz="457200">
      <a:lnSpc>
        <a:spcPct val="125000"/>
      </a:lnSpc>
      <a:defRPr sz="2400">
        <a:latin typeface="Avenir Roman"/>
        <a:ea typeface="Avenir Roman"/>
        <a:cs typeface="Avenir Roman"/>
        <a:sym typeface="Avenir Roman"/>
      </a:defRPr>
    </a:lvl6pPr>
    <a:lvl7pPr indent="1371600" defTabSz="457200">
      <a:lnSpc>
        <a:spcPct val="125000"/>
      </a:lnSpc>
      <a:defRPr sz="2400">
        <a:latin typeface="Avenir Roman"/>
        <a:ea typeface="Avenir Roman"/>
        <a:cs typeface="Avenir Roman"/>
        <a:sym typeface="Avenir Roman"/>
      </a:defRPr>
    </a:lvl7pPr>
    <a:lvl8pPr indent="1600200" defTabSz="457200">
      <a:lnSpc>
        <a:spcPct val="125000"/>
      </a:lnSpc>
      <a:defRPr sz="2400">
        <a:latin typeface="Avenir Roman"/>
        <a:ea typeface="Avenir Roman"/>
        <a:cs typeface="Avenir Roman"/>
        <a:sym typeface="Avenir Roman"/>
      </a:defRPr>
    </a:lvl8pPr>
    <a:lvl9pPr indent="1828800" defTabSz="457200">
      <a:lnSpc>
        <a:spcPct val="125000"/>
      </a:lnSpc>
      <a:defRPr sz="2400">
        <a:latin typeface="Avenir Roman"/>
        <a:ea typeface="Avenir Roman"/>
        <a:cs typeface="Avenir Roman"/>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olo e sottotitolo">
    <p:spTree>
      <p:nvGrpSpPr>
        <p:cNvPr id="1" name=""/>
        <p:cNvGrpSpPr/>
        <p:nvPr/>
      </p:nvGrpSpPr>
      <p:grpSpPr>
        <a:xfrm>
          <a:off x="0" y="0"/>
          <a:ext cx="0" cy="0"/>
          <a:chOff x="0" y="0"/>
          <a:chExt cx="0" cy="0"/>
        </a:xfrm>
      </p:grpSpPr>
      <p:sp>
        <p:nvSpPr>
          <p:cNvPr id="5" name="Shape 5"/>
          <p:cNvSpPr/>
          <p:nvPr>
            <p:ph type="title"/>
          </p:nvPr>
        </p:nvSpPr>
        <p:spPr>
          <a:prstGeom prst="rect">
            <a:avLst/>
          </a:prstGeom>
        </p:spPr>
        <p:txBody>
          <a:bodyPr/>
          <a:lstStyle/>
          <a:p>
            <a:pPr lvl="0">
              <a:defRPr sz="1800"/>
            </a:pPr>
            <a:r>
              <a:rPr sz="8000"/>
              <a:t>Titolo Testo</a:t>
            </a:r>
          </a:p>
        </p:txBody>
      </p:sp>
      <p:sp>
        <p:nvSpPr>
          <p:cNvPr id="6" name="Shape 6"/>
          <p:cNvSpPr/>
          <p:nvPr>
            <p:ph type="body" idx="1"/>
          </p:nvPr>
        </p:nvSpPr>
        <p:spPr>
          <a:prstGeom prst="rect">
            <a:avLst/>
          </a:prstGeom>
        </p:spPr>
        <p:txBody>
          <a:bodyPr/>
          <a:lstStyle/>
          <a:p>
            <a:pPr lvl="0">
              <a:defRPr sz="1800"/>
            </a:pPr>
            <a:r>
              <a:rPr sz="3100"/>
              <a:t>Corpo livello uno</a:t>
            </a:r>
            <a:endParaRPr sz="3100"/>
          </a:p>
          <a:p>
            <a:pPr lvl="1">
              <a:defRPr sz="1800"/>
            </a:pPr>
            <a:r>
              <a:rPr sz="3100"/>
              <a:t>Corpo livello due</a:t>
            </a:r>
            <a:endParaRPr sz="3100"/>
          </a:p>
          <a:p>
            <a:pPr lvl="2">
              <a:defRPr sz="1800"/>
            </a:pPr>
            <a:r>
              <a:rPr sz="3100"/>
              <a:t>Corpo livello tre</a:t>
            </a:r>
            <a:endParaRPr sz="3100"/>
          </a:p>
          <a:p>
            <a:pPr lvl="3">
              <a:defRPr sz="1800"/>
            </a:pPr>
            <a:r>
              <a:rPr sz="3100"/>
              <a:t>Corpo livello quattro</a:t>
            </a:r>
            <a:endParaRPr sz="3100"/>
          </a:p>
          <a:p>
            <a:pPr lvl="4">
              <a:defRPr sz="1800"/>
            </a:pPr>
            <a:r>
              <a:rPr sz="3100"/>
              <a:t>Livello 5</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zion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Vu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 - Orizzontale">
    <p:spTree>
      <p:nvGrpSpPr>
        <p:cNvPr id="1" name=""/>
        <p:cNvGrpSpPr/>
        <p:nvPr/>
      </p:nvGrpSpPr>
      <p:grpSpPr>
        <a:xfrm>
          <a:off x="0" y="0"/>
          <a:ext cx="0" cy="0"/>
          <a:chOff x="0" y="0"/>
          <a:chExt cx="0" cy="0"/>
        </a:xfrm>
      </p:grpSpPr>
      <p:sp>
        <p:nvSpPr>
          <p:cNvPr id="8" name="Shape 8"/>
          <p:cNvSpPr/>
          <p:nvPr>
            <p:ph type="title"/>
          </p:nvPr>
        </p:nvSpPr>
        <p:spPr>
          <a:xfrm>
            <a:off x="1270000" y="6718300"/>
            <a:ext cx="10464800" cy="1422400"/>
          </a:xfrm>
          <a:prstGeom prst="rect">
            <a:avLst/>
          </a:prstGeom>
        </p:spPr>
        <p:txBody>
          <a:bodyPr/>
          <a:lstStyle>
            <a:lvl1pPr>
              <a:defRPr>
                <a:latin typeface="+mn-lt"/>
                <a:ea typeface="+mn-ea"/>
                <a:cs typeface="+mn-cs"/>
                <a:sym typeface="Helvetica Light"/>
              </a:defRPr>
            </a:lvl1pPr>
          </a:lstStyle>
          <a:p>
            <a:pPr lvl="0">
              <a:defRPr sz="1800"/>
            </a:pPr>
            <a:r>
              <a:rPr sz="8000"/>
              <a:t>Titolo Testo</a:t>
            </a:r>
          </a:p>
        </p:txBody>
      </p:sp>
      <p:sp>
        <p:nvSpPr>
          <p:cNvPr id="9" name="Shape 9"/>
          <p:cNvSpPr/>
          <p:nvPr>
            <p:ph type="body" idx="1"/>
          </p:nvPr>
        </p:nvSpPr>
        <p:spPr>
          <a:xfrm>
            <a:off x="1270000" y="8191500"/>
            <a:ext cx="10464800" cy="1130300"/>
          </a:xfrm>
          <a:prstGeom prst="rect">
            <a:avLst/>
          </a:prstGeom>
        </p:spPr>
        <p:txBody>
          <a:bodyPr/>
          <a:lstStyle>
            <a:lvl1pPr>
              <a:defRPr sz="3200"/>
            </a:lvl1pPr>
            <a:lvl2pPr>
              <a:defRPr sz="3200"/>
            </a:lvl2pPr>
            <a:lvl3pPr>
              <a:defRPr sz="3200"/>
            </a:lvl3pPr>
            <a:lvl4pPr>
              <a:defRPr sz="3200"/>
            </a:lvl4pPr>
            <a:lvl5pPr>
              <a:defRPr sz="3200"/>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olo - Centrato">
    <p:spTree>
      <p:nvGrpSpPr>
        <p:cNvPr id="1" name=""/>
        <p:cNvGrpSpPr/>
        <p:nvPr/>
      </p:nvGrpSpPr>
      <p:grpSpPr>
        <a:xfrm>
          <a:off x="0" y="0"/>
          <a:ext cx="0" cy="0"/>
          <a:chOff x="0" y="0"/>
          <a:chExt cx="0" cy="0"/>
        </a:xfrm>
      </p:grpSpPr>
      <p:sp>
        <p:nvSpPr>
          <p:cNvPr id="11" name="Shape 11"/>
          <p:cNvSpPr/>
          <p:nvPr>
            <p:ph type="title"/>
          </p:nvPr>
        </p:nvSpPr>
        <p:spPr>
          <a:xfrm>
            <a:off x="1270000" y="3225800"/>
            <a:ext cx="10464800" cy="3302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 - Verticale">
    <p:spTree>
      <p:nvGrpSpPr>
        <p:cNvPr id="1" name=""/>
        <p:cNvGrpSpPr/>
        <p:nvPr/>
      </p:nvGrpSpPr>
      <p:grpSpPr>
        <a:xfrm>
          <a:off x="0" y="0"/>
          <a:ext cx="0" cy="0"/>
          <a:chOff x="0" y="0"/>
          <a:chExt cx="0" cy="0"/>
        </a:xfrm>
      </p:grpSpPr>
      <p:sp>
        <p:nvSpPr>
          <p:cNvPr id="13" name="Shape 13"/>
          <p:cNvSpPr/>
          <p:nvPr>
            <p:ph type="title"/>
          </p:nvPr>
        </p:nvSpPr>
        <p:spPr>
          <a:xfrm>
            <a:off x="952500" y="635000"/>
            <a:ext cx="5334000" cy="3987800"/>
          </a:xfrm>
          <a:prstGeom prst="rect">
            <a:avLst/>
          </a:prstGeom>
        </p:spPr>
        <p:txBody>
          <a:bodyPr/>
          <a:lstStyle>
            <a:lvl1pPr>
              <a:defRPr sz="6000">
                <a:latin typeface="+mn-lt"/>
                <a:ea typeface="+mn-ea"/>
                <a:cs typeface="+mn-cs"/>
                <a:sym typeface="Helvetica Light"/>
              </a:defRPr>
            </a:lvl1pPr>
          </a:lstStyle>
          <a:p>
            <a:pPr lvl="0">
              <a:defRPr sz="1800"/>
            </a:pPr>
            <a:r>
              <a:rPr sz="6000"/>
              <a:t>Titolo Testo</a:t>
            </a:r>
          </a:p>
        </p:txBody>
      </p:sp>
      <p:sp>
        <p:nvSpPr>
          <p:cNvPr id="14" name="Shape 14"/>
          <p:cNvSpPr/>
          <p:nvPr>
            <p:ph type="body" idx="1"/>
          </p:nvPr>
        </p:nvSpPr>
        <p:spPr>
          <a:xfrm>
            <a:off x="952500" y="4762500"/>
            <a:ext cx="5334000" cy="4102100"/>
          </a:xfrm>
          <a:prstGeom prst="rect">
            <a:avLst/>
          </a:prstGeom>
        </p:spPr>
        <p:txBody>
          <a:bodyPr/>
          <a:lstStyle>
            <a:lvl1pPr>
              <a:defRPr sz="3200"/>
            </a:lvl1pPr>
            <a:lvl2pPr>
              <a:defRPr sz="3200"/>
            </a:lvl2pPr>
            <a:lvl3pPr>
              <a:defRPr sz="3200"/>
            </a:lvl3pPr>
            <a:lvl4pPr>
              <a:defRPr sz="3200"/>
            </a:lvl4pPr>
            <a:lvl5pPr>
              <a:defRPr sz="3200"/>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olo - In alto">
    <p:spTree>
      <p:nvGrpSpPr>
        <p:cNvPr id="1" name=""/>
        <p:cNvGrpSpPr/>
        <p:nvPr/>
      </p:nvGrpSpPr>
      <p:grpSpPr>
        <a:xfrm>
          <a:off x="0" y="0"/>
          <a:ext cx="0" cy="0"/>
          <a:chOff x="0" y="0"/>
          <a:chExt cx="0" cy="0"/>
        </a:xfrm>
      </p:grpSpPr>
      <p:sp>
        <p:nvSpPr>
          <p:cNvPr id="16" name="Shape 16"/>
          <p:cNvSpPr/>
          <p:nvPr>
            <p:ph type="title"/>
          </p:nvPr>
        </p:nvSpPr>
        <p:spPr>
          <a:xfrm>
            <a:off x="952500" y="444500"/>
            <a:ext cx="11099800" cy="2159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olo e punti elenco">
    <p:spTree>
      <p:nvGrpSpPr>
        <p:cNvPr id="1" name=""/>
        <p:cNvGrpSpPr/>
        <p:nvPr/>
      </p:nvGrpSpPr>
      <p:grpSpPr>
        <a:xfrm>
          <a:off x="0" y="0"/>
          <a:ext cx="0" cy="0"/>
          <a:chOff x="0" y="0"/>
          <a:chExt cx="0" cy="0"/>
        </a:xfrm>
      </p:grpSpPr>
      <p:sp>
        <p:nvSpPr>
          <p:cNvPr id="18" name="Shape 18"/>
          <p:cNvSpPr/>
          <p:nvPr>
            <p:ph type="title"/>
          </p:nvPr>
        </p:nvSpPr>
        <p:spPr>
          <a:xfrm>
            <a:off x="952500" y="444500"/>
            <a:ext cx="11099800" cy="2159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
        <p:nvSpPr>
          <p:cNvPr id="19" name="Shape 19"/>
          <p:cNvSpPr/>
          <p:nvPr>
            <p:ph type="body" idx="1"/>
          </p:nvPr>
        </p:nvSpPr>
        <p:spPr>
          <a:xfrm>
            <a:off x="952500" y="2603500"/>
            <a:ext cx="11099800" cy="6286500"/>
          </a:xfrm>
          <a:prstGeom prst="rect">
            <a:avLst/>
          </a:prstGeom>
        </p:spPr>
        <p:txBody>
          <a:bodyPr anchor="ctr"/>
          <a:lstStyle>
            <a:lvl1pPr marL="444500" indent="-444500" algn="l">
              <a:lnSpc>
                <a:spcPct val="100000"/>
              </a:lnSpc>
              <a:spcBef>
                <a:spcPts val="4200"/>
              </a:spcBef>
              <a:buSzPct val="75000"/>
              <a:buChar char="•"/>
              <a:defRPr sz="3600">
                <a:latin typeface="+mn-lt"/>
                <a:ea typeface="+mn-ea"/>
                <a:cs typeface="+mn-cs"/>
                <a:sym typeface="Helvetica Light"/>
              </a:defRPr>
            </a:lvl1pPr>
            <a:lvl2pPr marL="889000" indent="-444500" algn="l">
              <a:lnSpc>
                <a:spcPct val="100000"/>
              </a:lnSpc>
              <a:spcBef>
                <a:spcPts val="4200"/>
              </a:spcBef>
              <a:buSzPct val="75000"/>
              <a:buChar char="•"/>
              <a:defRPr sz="3600">
                <a:latin typeface="+mn-lt"/>
                <a:ea typeface="+mn-ea"/>
                <a:cs typeface="+mn-cs"/>
                <a:sym typeface="Helvetica Light"/>
              </a:defRPr>
            </a:lvl2pPr>
            <a:lvl3pPr marL="1333500" indent="-444500" algn="l">
              <a:lnSpc>
                <a:spcPct val="100000"/>
              </a:lnSpc>
              <a:spcBef>
                <a:spcPts val="4200"/>
              </a:spcBef>
              <a:buSzPct val="75000"/>
              <a:buChar char="•"/>
              <a:defRPr sz="3600">
                <a:latin typeface="+mn-lt"/>
                <a:ea typeface="+mn-ea"/>
                <a:cs typeface="+mn-cs"/>
                <a:sym typeface="Helvetica Light"/>
              </a:defRPr>
            </a:lvl3pPr>
            <a:lvl4pPr marL="1778000" indent="-444500" algn="l">
              <a:lnSpc>
                <a:spcPct val="100000"/>
              </a:lnSpc>
              <a:spcBef>
                <a:spcPts val="4200"/>
              </a:spcBef>
              <a:buSzPct val="75000"/>
              <a:buChar char="•"/>
              <a:defRPr sz="3600">
                <a:latin typeface="+mn-lt"/>
                <a:ea typeface="+mn-ea"/>
                <a:cs typeface="+mn-cs"/>
                <a:sym typeface="Helvetica Light"/>
              </a:defRPr>
            </a:lvl4pPr>
            <a:lvl5pPr marL="2222500" indent="-444500" algn="l">
              <a:lnSpc>
                <a:spcPct val="100000"/>
              </a:lnSpc>
              <a:spcBef>
                <a:spcPts val="4200"/>
              </a:spcBef>
              <a:buSzPct val="75000"/>
              <a:buChar char="•"/>
              <a:defRPr sz="3600">
                <a:latin typeface="+mn-lt"/>
                <a:ea typeface="+mn-ea"/>
                <a:cs typeface="+mn-cs"/>
                <a:sym typeface="Helvetica Light"/>
              </a:defRPr>
            </a:lvl5p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olo, punti elenco e foto">
    <p:spTree>
      <p:nvGrpSpPr>
        <p:cNvPr id="1" name=""/>
        <p:cNvGrpSpPr/>
        <p:nvPr/>
      </p:nvGrpSpPr>
      <p:grpSpPr>
        <a:xfrm>
          <a:off x="0" y="0"/>
          <a:ext cx="0" cy="0"/>
          <a:chOff x="0" y="0"/>
          <a:chExt cx="0" cy="0"/>
        </a:xfrm>
      </p:grpSpPr>
      <p:sp>
        <p:nvSpPr>
          <p:cNvPr id="21" name="Shape 21"/>
          <p:cNvSpPr/>
          <p:nvPr>
            <p:ph type="title"/>
          </p:nvPr>
        </p:nvSpPr>
        <p:spPr>
          <a:xfrm>
            <a:off x="952500" y="444500"/>
            <a:ext cx="11099800" cy="2159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
        <p:nvSpPr>
          <p:cNvPr id="22" name="Shape 22"/>
          <p:cNvSpPr/>
          <p:nvPr>
            <p:ph type="body" idx="1"/>
          </p:nvPr>
        </p:nvSpPr>
        <p:spPr>
          <a:xfrm>
            <a:off x="952500" y="2603500"/>
            <a:ext cx="5334000" cy="6286500"/>
          </a:xfrm>
          <a:prstGeom prst="rect">
            <a:avLst/>
          </a:prstGeom>
        </p:spPr>
        <p:txBody>
          <a:bodyPr anchor="ctr"/>
          <a:lstStyle>
            <a:lvl1pPr marL="342900" indent="-342900" algn="l">
              <a:lnSpc>
                <a:spcPct val="100000"/>
              </a:lnSpc>
              <a:spcBef>
                <a:spcPts val="3200"/>
              </a:spcBef>
              <a:buSzPct val="75000"/>
              <a:buChar char="•"/>
              <a:defRPr sz="2800">
                <a:latin typeface="+mn-lt"/>
                <a:ea typeface="+mn-ea"/>
                <a:cs typeface="+mn-cs"/>
                <a:sym typeface="Helvetica Light"/>
              </a:defRPr>
            </a:lvl1pPr>
            <a:lvl2pPr marL="685800" indent="-342900" algn="l">
              <a:lnSpc>
                <a:spcPct val="100000"/>
              </a:lnSpc>
              <a:spcBef>
                <a:spcPts val="3200"/>
              </a:spcBef>
              <a:buSzPct val="75000"/>
              <a:buChar char="•"/>
              <a:defRPr sz="2800">
                <a:latin typeface="+mn-lt"/>
                <a:ea typeface="+mn-ea"/>
                <a:cs typeface="+mn-cs"/>
                <a:sym typeface="Helvetica Light"/>
              </a:defRPr>
            </a:lvl2pPr>
            <a:lvl3pPr marL="1028700" indent="-342900" algn="l">
              <a:lnSpc>
                <a:spcPct val="100000"/>
              </a:lnSpc>
              <a:spcBef>
                <a:spcPts val="3200"/>
              </a:spcBef>
              <a:buSzPct val="75000"/>
              <a:buChar char="•"/>
              <a:defRPr sz="2800">
                <a:latin typeface="+mn-lt"/>
                <a:ea typeface="+mn-ea"/>
                <a:cs typeface="+mn-cs"/>
                <a:sym typeface="Helvetica Light"/>
              </a:defRPr>
            </a:lvl3pPr>
            <a:lvl4pPr marL="1371600" indent="-342900" algn="l">
              <a:lnSpc>
                <a:spcPct val="100000"/>
              </a:lnSpc>
              <a:spcBef>
                <a:spcPts val="3200"/>
              </a:spcBef>
              <a:buSzPct val="75000"/>
              <a:buChar char="•"/>
              <a:defRPr sz="2800">
                <a:latin typeface="+mn-lt"/>
                <a:ea typeface="+mn-ea"/>
                <a:cs typeface="+mn-cs"/>
                <a:sym typeface="Helvetica Light"/>
              </a:defRPr>
            </a:lvl4pPr>
            <a:lvl5pPr marL="1714500" indent="-342900" algn="l">
              <a:lnSpc>
                <a:spcPct val="100000"/>
              </a:lnSpc>
              <a:spcBef>
                <a:spcPts val="3200"/>
              </a:spcBef>
              <a:buSzPct val="75000"/>
              <a:buChar char="•"/>
              <a:defRPr sz="2800">
                <a:latin typeface="+mn-lt"/>
                <a:ea typeface="+mn-ea"/>
                <a:cs typeface="+mn-cs"/>
                <a:sym typeface="Helvetica Light"/>
              </a:defRPr>
            </a:lvl5pPr>
          </a:lstStyle>
          <a:p>
            <a:pPr lvl="0">
              <a:defRPr sz="1800"/>
            </a:pPr>
            <a:r>
              <a:rPr sz="2800"/>
              <a:t>Corpo livello uno</a:t>
            </a:r>
            <a:endParaRPr sz="2800"/>
          </a:p>
          <a:p>
            <a:pPr lvl="1">
              <a:defRPr sz="1800"/>
            </a:pPr>
            <a:r>
              <a:rPr sz="2800"/>
              <a:t>Corpo livello due</a:t>
            </a:r>
            <a:endParaRPr sz="2800"/>
          </a:p>
          <a:p>
            <a:pPr lvl="2">
              <a:defRPr sz="1800"/>
            </a:pPr>
            <a:r>
              <a:rPr sz="2800"/>
              <a:t>Corpo livello tre</a:t>
            </a:r>
            <a:endParaRPr sz="2800"/>
          </a:p>
          <a:p>
            <a:pPr lvl="3">
              <a:defRPr sz="1800"/>
            </a:pPr>
            <a:r>
              <a:rPr sz="2800"/>
              <a:t>Corpo livello quattro</a:t>
            </a:r>
            <a:endParaRPr sz="2800"/>
          </a:p>
          <a:p>
            <a:pPr lvl="4">
              <a:defRPr sz="1800"/>
            </a:pPr>
            <a:r>
              <a:rPr sz="2800"/>
              <a:t>Livello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nti elenco">
    <p:spTree>
      <p:nvGrpSpPr>
        <p:cNvPr id="1" name=""/>
        <p:cNvGrpSpPr/>
        <p:nvPr/>
      </p:nvGrpSpPr>
      <p:grpSpPr>
        <a:xfrm>
          <a:off x="0" y="0"/>
          <a:ext cx="0" cy="0"/>
          <a:chOff x="0" y="0"/>
          <a:chExt cx="0" cy="0"/>
        </a:xfrm>
      </p:grpSpPr>
      <p:sp>
        <p:nvSpPr>
          <p:cNvPr id="24" name="Shape 24"/>
          <p:cNvSpPr/>
          <p:nvPr>
            <p:ph type="body" idx="1"/>
          </p:nvPr>
        </p:nvSpPr>
        <p:spPr>
          <a:xfrm>
            <a:off x="952500" y="1270000"/>
            <a:ext cx="11099800" cy="7213600"/>
          </a:xfrm>
          <a:prstGeom prst="rect">
            <a:avLst/>
          </a:prstGeom>
        </p:spPr>
        <p:txBody>
          <a:bodyPr anchor="ctr"/>
          <a:lstStyle>
            <a:lvl1pPr marL="444500" indent="-444500" algn="l">
              <a:lnSpc>
                <a:spcPct val="100000"/>
              </a:lnSpc>
              <a:spcBef>
                <a:spcPts val="4200"/>
              </a:spcBef>
              <a:buSzPct val="75000"/>
              <a:buChar char="•"/>
              <a:defRPr sz="3600">
                <a:latin typeface="+mn-lt"/>
                <a:ea typeface="+mn-ea"/>
                <a:cs typeface="+mn-cs"/>
                <a:sym typeface="Helvetica Light"/>
              </a:defRPr>
            </a:lvl1pPr>
            <a:lvl2pPr marL="889000" indent="-444500" algn="l">
              <a:lnSpc>
                <a:spcPct val="100000"/>
              </a:lnSpc>
              <a:spcBef>
                <a:spcPts val="4200"/>
              </a:spcBef>
              <a:buSzPct val="75000"/>
              <a:buChar char="•"/>
              <a:defRPr sz="3600">
                <a:latin typeface="+mn-lt"/>
                <a:ea typeface="+mn-ea"/>
                <a:cs typeface="+mn-cs"/>
                <a:sym typeface="Helvetica Light"/>
              </a:defRPr>
            </a:lvl2pPr>
            <a:lvl3pPr marL="1333500" indent="-444500" algn="l">
              <a:lnSpc>
                <a:spcPct val="100000"/>
              </a:lnSpc>
              <a:spcBef>
                <a:spcPts val="4200"/>
              </a:spcBef>
              <a:buSzPct val="75000"/>
              <a:buChar char="•"/>
              <a:defRPr sz="3600">
                <a:latin typeface="+mn-lt"/>
                <a:ea typeface="+mn-ea"/>
                <a:cs typeface="+mn-cs"/>
                <a:sym typeface="Helvetica Light"/>
              </a:defRPr>
            </a:lvl3pPr>
            <a:lvl4pPr marL="1778000" indent="-444500" algn="l">
              <a:lnSpc>
                <a:spcPct val="100000"/>
              </a:lnSpc>
              <a:spcBef>
                <a:spcPts val="4200"/>
              </a:spcBef>
              <a:buSzPct val="75000"/>
              <a:buChar char="•"/>
              <a:defRPr sz="3600">
                <a:latin typeface="+mn-lt"/>
                <a:ea typeface="+mn-ea"/>
                <a:cs typeface="+mn-cs"/>
                <a:sym typeface="Helvetica Light"/>
              </a:defRPr>
            </a:lvl4pPr>
            <a:lvl5pPr marL="2222500" indent="-444500" algn="l">
              <a:lnSpc>
                <a:spcPct val="100000"/>
              </a:lnSpc>
              <a:spcBef>
                <a:spcPts val="4200"/>
              </a:spcBef>
              <a:buSzPct val="75000"/>
              <a:buChar char="•"/>
              <a:defRPr sz="3600">
                <a:latin typeface="+mn-lt"/>
                <a:ea typeface="+mn-ea"/>
                <a:cs typeface="+mn-cs"/>
                <a:sym typeface="Helvetica Light"/>
              </a:defRPr>
            </a:lvl5p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 - 3 per pagina">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1270000" y="308669"/>
            <a:ext cx="10464800" cy="676871"/>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normAutofit fontScale="100000" lnSpcReduction="0"/>
          </a:bodyPr>
          <a:lstStyle/>
          <a:p>
            <a:pPr lvl="0">
              <a:defRPr sz="1800"/>
            </a:pPr>
            <a:r>
              <a:rPr sz="8000"/>
              <a:t>Titolo Testo</a:t>
            </a:r>
          </a:p>
        </p:txBody>
      </p:sp>
      <p:sp>
        <p:nvSpPr>
          <p:cNvPr id="3" name="Shape 3"/>
          <p:cNvSpPr/>
          <p:nvPr>
            <p:ph type="body" idx="1"/>
          </p:nvPr>
        </p:nvSpPr>
        <p:spPr>
          <a:xfrm>
            <a:off x="362198" y="1214536"/>
            <a:ext cx="11906995" cy="7324528"/>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pPr>
            <a:r>
              <a:rPr sz="3100"/>
              <a:t>Corpo livello uno</a:t>
            </a:r>
            <a:endParaRPr sz="3100"/>
          </a:p>
          <a:p>
            <a:pPr lvl="1">
              <a:defRPr sz="1800"/>
            </a:pPr>
            <a:r>
              <a:rPr sz="3100"/>
              <a:t>Corpo livello due</a:t>
            </a:r>
            <a:endParaRPr sz="3100"/>
          </a:p>
          <a:p>
            <a:pPr lvl="2">
              <a:defRPr sz="1800"/>
            </a:pPr>
            <a:r>
              <a:rPr sz="3100"/>
              <a:t>Corpo livello tre</a:t>
            </a:r>
            <a:endParaRPr sz="3100"/>
          </a:p>
          <a:p>
            <a:pPr lvl="3">
              <a:defRPr sz="1800"/>
            </a:pPr>
            <a:r>
              <a:rPr sz="3100"/>
              <a:t>Corpo livello quattro</a:t>
            </a:r>
            <a:endParaRPr sz="3100"/>
          </a:p>
          <a:p>
            <a:pPr lvl="4">
              <a:defRPr sz="1800"/>
            </a:pPr>
            <a:r>
              <a:rPr sz="3100"/>
              <a:t>Livello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spd="med" advClick="1"/>
  <p:txStyles>
    <p:titleStyle>
      <a:lvl1pPr algn="ctr" defTabSz="584200">
        <a:defRPr sz="8000">
          <a:latin typeface="Times New Roman"/>
          <a:ea typeface="Times New Roman"/>
          <a:cs typeface="Times New Roman"/>
          <a:sym typeface="Times New Roman"/>
        </a:defRPr>
      </a:lvl1pPr>
      <a:lvl2pPr indent="228600" algn="ctr" defTabSz="584200">
        <a:defRPr sz="8000">
          <a:latin typeface="Times New Roman"/>
          <a:ea typeface="Times New Roman"/>
          <a:cs typeface="Times New Roman"/>
          <a:sym typeface="Times New Roman"/>
        </a:defRPr>
      </a:lvl2pPr>
      <a:lvl3pPr indent="457200" algn="ctr" defTabSz="584200">
        <a:defRPr sz="8000">
          <a:latin typeface="Times New Roman"/>
          <a:ea typeface="Times New Roman"/>
          <a:cs typeface="Times New Roman"/>
          <a:sym typeface="Times New Roman"/>
        </a:defRPr>
      </a:lvl3pPr>
      <a:lvl4pPr indent="685800" algn="ctr" defTabSz="584200">
        <a:defRPr sz="8000">
          <a:latin typeface="Times New Roman"/>
          <a:ea typeface="Times New Roman"/>
          <a:cs typeface="Times New Roman"/>
          <a:sym typeface="Times New Roman"/>
        </a:defRPr>
      </a:lvl4pPr>
      <a:lvl5pPr indent="914400" algn="ctr" defTabSz="584200">
        <a:defRPr sz="8000">
          <a:latin typeface="Times New Roman"/>
          <a:ea typeface="Times New Roman"/>
          <a:cs typeface="Times New Roman"/>
          <a:sym typeface="Times New Roman"/>
        </a:defRPr>
      </a:lvl5pPr>
      <a:lvl6pPr indent="1143000" algn="ctr" defTabSz="584200">
        <a:defRPr sz="8000">
          <a:latin typeface="Times New Roman"/>
          <a:ea typeface="Times New Roman"/>
          <a:cs typeface="Times New Roman"/>
          <a:sym typeface="Times New Roman"/>
        </a:defRPr>
      </a:lvl6pPr>
      <a:lvl7pPr indent="1371600" algn="ctr" defTabSz="584200">
        <a:defRPr sz="8000">
          <a:latin typeface="Times New Roman"/>
          <a:ea typeface="Times New Roman"/>
          <a:cs typeface="Times New Roman"/>
          <a:sym typeface="Times New Roman"/>
        </a:defRPr>
      </a:lvl7pPr>
      <a:lvl8pPr indent="1600200" algn="ctr" defTabSz="584200">
        <a:defRPr sz="8000">
          <a:latin typeface="Times New Roman"/>
          <a:ea typeface="Times New Roman"/>
          <a:cs typeface="Times New Roman"/>
          <a:sym typeface="Times New Roman"/>
        </a:defRPr>
      </a:lvl8pPr>
      <a:lvl9pPr indent="1828800" algn="ctr" defTabSz="584200">
        <a:defRPr sz="8000">
          <a:latin typeface="Times New Roman"/>
          <a:ea typeface="Times New Roman"/>
          <a:cs typeface="Times New Roman"/>
          <a:sym typeface="Times New Roman"/>
        </a:defRPr>
      </a:lvl9pPr>
    </p:titleStyle>
    <p:bodyStyle>
      <a:lvl1pPr algn="just" defTabSz="584200">
        <a:lnSpc>
          <a:spcPct val="120000"/>
        </a:lnSpc>
        <a:defRPr sz="3100">
          <a:latin typeface="Times New Roman"/>
          <a:ea typeface="Times New Roman"/>
          <a:cs typeface="Times New Roman"/>
          <a:sym typeface="Times New Roman"/>
        </a:defRPr>
      </a:lvl1pPr>
      <a:lvl2pPr indent="228600" algn="just" defTabSz="584200">
        <a:lnSpc>
          <a:spcPct val="120000"/>
        </a:lnSpc>
        <a:defRPr sz="3100">
          <a:latin typeface="Times New Roman"/>
          <a:ea typeface="Times New Roman"/>
          <a:cs typeface="Times New Roman"/>
          <a:sym typeface="Times New Roman"/>
        </a:defRPr>
      </a:lvl2pPr>
      <a:lvl3pPr indent="457200" algn="just" defTabSz="584200">
        <a:lnSpc>
          <a:spcPct val="120000"/>
        </a:lnSpc>
        <a:defRPr sz="3100">
          <a:latin typeface="Times New Roman"/>
          <a:ea typeface="Times New Roman"/>
          <a:cs typeface="Times New Roman"/>
          <a:sym typeface="Times New Roman"/>
        </a:defRPr>
      </a:lvl3pPr>
      <a:lvl4pPr indent="685800" algn="just" defTabSz="584200">
        <a:lnSpc>
          <a:spcPct val="120000"/>
        </a:lnSpc>
        <a:defRPr sz="3100">
          <a:latin typeface="Times New Roman"/>
          <a:ea typeface="Times New Roman"/>
          <a:cs typeface="Times New Roman"/>
          <a:sym typeface="Times New Roman"/>
        </a:defRPr>
      </a:lvl4pPr>
      <a:lvl5pPr indent="914400" algn="just" defTabSz="584200">
        <a:lnSpc>
          <a:spcPct val="120000"/>
        </a:lnSpc>
        <a:defRPr sz="3100">
          <a:latin typeface="Times New Roman"/>
          <a:ea typeface="Times New Roman"/>
          <a:cs typeface="Times New Roman"/>
          <a:sym typeface="Times New Roman"/>
        </a:defRPr>
      </a:lvl5pPr>
      <a:lvl6pPr indent="1143000" algn="just" defTabSz="584200">
        <a:lnSpc>
          <a:spcPct val="120000"/>
        </a:lnSpc>
        <a:defRPr sz="3100">
          <a:latin typeface="Times New Roman"/>
          <a:ea typeface="Times New Roman"/>
          <a:cs typeface="Times New Roman"/>
          <a:sym typeface="Times New Roman"/>
        </a:defRPr>
      </a:lvl6pPr>
      <a:lvl7pPr indent="1371600" algn="just" defTabSz="584200">
        <a:lnSpc>
          <a:spcPct val="120000"/>
        </a:lnSpc>
        <a:defRPr sz="3100">
          <a:latin typeface="Times New Roman"/>
          <a:ea typeface="Times New Roman"/>
          <a:cs typeface="Times New Roman"/>
          <a:sym typeface="Times New Roman"/>
        </a:defRPr>
      </a:lvl7pPr>
      <a:lvl8pPr indent="1600200" algn="just" defTabSz="584200">
        <a:lnSpc>
          <a:spcPct val="120000"/>
        </a:lnSpc>
        <a:defRPr sz="3100">
          <a:latin typeface="Times New Roman"/>
          <a:ea typeface="Times New Roman"/>
          <a:cs typeface="Times New Roman"/>
          <a:sym typeface="Times New Roman"/>
        </a:defRPr>
      </a:lvl8pPr>
      <a:lvl9pPr indent="1828800" algn="just" defTabSz="584200">
        <a:lnSpc>
          <a:spcPct val="120000"/>
        </a:lnSpc>
        <a:defRPr sz="3100">
          <a:latin typeface="Times New Roman"/>
          <a:ea typeface="Times New Roman"/>
          <a:cs typeface="Times New Roman"/>
          <a:sym typeface="Times New Roman"/>
        </a:defRPr>
      </a:lvl9pPr>
    </p:bodyStyle>
    <p:otherStyle>
      <a:lvl1pPr algn="ctr" defTabSz="584200">
        <a:defRPr>
          <a:solidFill>
            <a:schemeClr val="tx1"/>
          </a:solidFill>
          <a:latin typeface="+mn-lt"/>
          <a:ea typeface="+mn-ea"/>
          <a:cs typeface="+mn-cs"/>
          <a:sym typeface="Helvetica Light"/>
        </a:defRPr>
      </a:lvl1pPr>
      <a:lvl2pPr indent="228600" algn="ctr" defTabSz="584200">
        <a:defRPr>
          <a:solidFill>
            <a:schemeClr val="tx1"/>
          </a:solidFill>
          <a:latin typeface="+mn-lt"/>
          <a:ea typeface="+mn-ea"/>
          <a:cs typeface="+mn-cs"/>
          <a:sym typeface="Helvetica Light"/>
        </a:defRPr>
      </a:lvl2pPr>
      <a:lvl3pPr indent="457200" algn="ctr" defTabSz="584200">
        <a:defRPr>
          <a:solidFill>
            <a:schemeClr val="tx1"/>
          </a:solidFill>
          <a:latin typeface="+mn-lt"/>
          <a:ea typeface="+mn-ea"/>
          <a:cs typeface="+mn-cs"/>
          <a:sym typeface="Helvetica Light"/>
        </a:defRPr>
      </a:lvl3pPr>
      <a:lvl4pPr indent="685800" algn="ctr" defTabSz="584200">
        <a:defRPr>
          <a:solidFill>
            <a:schemeClr val="tx1"/>
          </a:solidFill>
          <a:latin typeface="+mn-lt"/>
          <a:ea typeface="+mn-ea"/>
          <a:cs typeface="+mn-cs"/>
          <a:sym typeface="Helvetica Light"/>
        </a:defRPr>
      </a:lvl4pPr>
      <a:lvl5pPr indent="914400" algn="ctr" defTabSz="584200">
        <a:defRPr>
          <a:solidFill>
            <a:schemeClr val="tx1"/>
          </a:solidFill>
          <a:latin typeface="+mn-lt"/>
          <a:ea typeface="+mn-ea"/>
          <a:cs typeface="+mn-cs"/>
          <a:sym typeface="Helvetica Light"/>
        </a:defRPr>
      </a:lvl5pPr>
      <a:lvl6pPr indent="1143000" algn="ctr" defTabSz="584200">
        <a:defRPr>
          <a:solidFill>
            <a:schemeClr val="tx1"/>
          </a:solidFill>
          <a:latin typeface="+mn-lt"/>
          <a:ea typeface="+mn-ea"/>
          <a:cs typeface="+mn-cs"/>
          <a:sym typeface="Helvetica Light"/>
        </a:defRPr>
      </a:lvl6pPr>
      <a:lvl7pPr indent="1371600" algn="ctr" defTabSz="584200">
        <a:defRPr>
          <a:solidFill>
            <a:schemeClr val="tx1"/>
          </a:solidFill>
          <a:latin typeface="+mn-lt"/>
          <a:ea typeface="+mn-ea"/>
          <a:cs typeface="+mn-cs"/>
          <a:sym typeface="Helvetica Light"/>
        </a:defRPr>
      </a:lvl7pPr>
      <a:lvl8pPr indent="1600200" algn="ctr" defTabSz="584200">
        <a:defRPr>
          <a:solidFill>
            <a:schemeClr val="tx1"/>
          </a:solidFill>
          <a:latin typeface="+mn-lt"/>
          <a:ea typeface="+mn-ea"/>
          <a:cs typeface="+mn-cs"/>
          <a:sym typeface="Helvetica Light"/>
        </a:defRPr>
      </a:lvl8pPr>
      <a:lvl9pPr indent="1828800" algn="ctr" defTabSz="584200">
        <a:defRPr>
          <a:solidFill>
            <a:schemeClr val="tx1"/>
          </a:solidFill>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prstGeom prst="rect">
            <a:avLst/>
          </a:prstGeom>
        </p:spPr>
        <p:txBody>
          <a:bodyPr/>
          <a:lstStyle>
            <a:lvl1pPr defTabSz="286258">
              <a:defRPr sz="3920"/>
            </a:lvl1pPr>
          </a:lstStyle>
          <a:p>
            <a:pPr lvl="0">
              <a:defRPr sz="1800"/>
            </a:pPr>
            <a:r>
              <a:rPr sz="3920"/>
              <a:t>Popper e la critica la neopositivismo</a:t>
            </a:r>
          </a:p>
        </p:txBody>
      </p:sp>
      <p:sp>
        <p:nvSpPr>
          <p:cNvPr id="33" name="Shape 33"/>
          <p:cNvSpPr/>
          <p:nvPr>
            <p:ph type="body" idx="1"/>
          </p:nvPr>
        </p:nvSpPr>
        <p:spPr>
          <a:prstGeom prst="rect">
            <a:avLst/>
          </a:prstGeom>
        </p:spPr>
        <p:txBody>
          <a:bodyPr/>
          <a:lstStyle/>
          <a:p>
            <a:pPr lvl="0" defTabSz="537463">
              <a:defRPr sz="1800"/>
            </a:pPr>
            <a:r>
              <a:rPr sz="2852"/>
              <a:t>Popper constata due difficoltà nella concezione verificazionista</a:t>
            </a:r>
            <a:endParaRPr sz="2852"/>
          </a:p>
          <a:p>
            <a:pPr lvl="0" defTabSz="537463">
              <a:defRPr sz="1800"/>
            </a:pPr>
            <a:endParaRPr sz="2852"/>
          </a:p>
          <a:p>
            <a:pPr lvl="0" defTabSz="537463">
              <a:defRPr sz="1800"/>
            </a:pPr>
            <a:r>
              <a:rPr sz="2852"/>
              <a:t> Il criterio di verificazione elimina dall’ambito del significante le leggi di natura che sono enunciati universali e quindi parlano di infiniti casi: una loro verifica conclusiva è impossibile.</a:t>
            </a:r>
            <a:endParaRPr sz="2852"/>
          </a:p>
          <a:p>
            <a:pPr lvl="0" defTabSz="537463">
              <a:defRPr sz="1800"/>
            </a:pPr>
            <a:endParaRPr sz="2852"/>
          </a:p>
          <a:p>
            <a:pPr lvl="0" defTabSz="537463">
              <a:defRPr sz="1800"/>
            </a:pPr>
            <a:r>
              <a:rPr sz="2852"/>
              <a:t>il criterio di verificazione e connesso all’esistenza di un’inferenza induttiva che permetta di passare dalla verificazione di un numero finito di enunciati singolari alla verificazione di di una legge che governa infiniti casi da cui possono essere dedotti infiniti enunciati.</a:t>
            </a:r>
            <a:endParaRPr sz="2852"/>
          </a:p>
          <a:p>
            <a:pPr lvl="0" defTabSz="537463">
              <a:defRPr sz="1800"/>
            </a:pPr>
            <a:r>
              <a:rPr sz="2852"/>
              <a:t>Ma l’esistenza di un’inferenza induttiva è un mito.</a:t>
            </a:r>
            <a:endParaRPr sz="2852"/>
          </a:p>
          <a:p>
            <a:pPr lvl="0" defTabSz="537463">
              <a:defRPr sz="1800"/>
            </a:pPr>
            <a:endParaRPr sz="2852"/>
          </a:p>
          <a:p>
            <a:pPr lvl="0" defTabSz="537463">
              <a:defRPr sz="1800"/>
            </a:pPr>
            <a:endParaRPr sz="2852"/>
          </a:p>
          <a:p>
            <a:pPr lvl="0" defTabSz="537463">
              <a:defRPr sz="1800"/>
            </a:pPr>
            <a:endParaRPr sz="2852"/>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67" name="pasted-image.tif"/>
          <p:cNvPicPr/>
          <p:nvPr/>
        </p:nvPicPr>
        <p:blipFill>
          <a:blip r:embed="rId2">
            <a:extLst/>
          </a:blip>
          <a:srcRect l="25694" t="0" r="25694" b="0"/>
          <a:stretch>
            <a:fillRect/>
          </a:stretch>
        </p:blipFill>
        <p:spPr>
          <a:xfrm>
            <a:off x="7973791" y="1520986"/>
            <a:ext cx="3546917" cy="5472385"/>
          </a:xfrm>
          <a:prstGeom prst="rect">
            <a:avLst/>
          </a:prstGeom>
          <a:ln w="12700">
            <a:miter lim="400000"/>
          </a:ln>
        </p:spPr>
      </p:pic>
      <p:sp>
        <p:nvSpPr>
          <p:cNvPr id="68" name="Shape 68"/>
          <p:cNvSpPr/>
          <p:nvPr>
            <p:ph type="body" idx="1"/>
          </p:nvPr>
        </p:nvSpPr>
        <p:spPr>
          <a:xfrm>
            <a:off x="952500" y="4832350"/>
            <a:ext cx="5334000" cy="2698453"/>
          </a:xfrm>
          <a:prstGeom prst="rect">
            <a:avLst/>
          </a:prstGeom>
        </p:spPr>
        <p:txBody>
          <a:bodyPr/>
          <a:lstStyle/>
          <a:p>
            <a:pPr lvl="0">
              <a:defRPr sz="1800"/>
            </a:pPr>
            <a:r>
              <a:rPr sz="2800"/>
              <a:t>L’immagine a fianco può dimostrare la validità sia dell’asserto:</a:t>
            </a:r>
            <a:endParaRPr sz="2800"/>
          </a:p>
          <a:p>
            <a:pPr lvl="0">
              <a:defRPr sz="1800"/>
            </a:pPr>
            <a:r>
              <a:rPr sz="2800"/>
              <a:t> “il Sole sorge” </a:t>
            </a:r>
            <a:endParaRPr sz="2800"/>
          </a:p>
          <a:p>
            <a:pPr lvl="0">
              <a:defRPr sz="1800"/>
            </a:pPr>
            <a:r>
              <a:rPr sz="2800"/>
              <a:t>sia dell’asserto contrario: </a:t>
            </a:r>
            <a:endParaRPr sz="2800"/>
          </a:p>
          <a:p>
            <a:pPr lvl="0">
              <a:defRPr sz="1800"/>
            </a:pPr>
            <a:r>
              <a:rPr sz="2800"/>
              <a:t>“la Terra sorge”</a:t>
            </a:r>
          </a:p>
        </p:txBody>
      </p:sp>
      <p:sp>
        <p:nvSpPr>
          <p:cNvPr id="69" name="Shape 69"/>
          <p:cNvSpPr/>
          <p:nvPr/>
        </p:nvSpPr>
        <p:spPr>
          <a:xfrm>
            <a:off x="897929" y="443817"/>
            <a:ext cx="6023770" cy="437016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lvl="0" algn="just">
              <a:lnSpc>
                <a:spcPct val="120000"/>
              </a:lnSpc>
              <a:defRPr sz="1800"/>
            </a:pPr>
            <a:r>
              <a:rPr b="1" sz="2800">
                <a:latin typeface="Times New Roman"/>
                <a:ea typeface="Times New Roman"/>
                <a:cs typeface="Times New Roman"/>
                <a:sym typeface="Times New Roman"/>
              </a:rPr>
              <a:t>2) Esperienze e linguaggio</a:t>
            </a:r>
            <a:endParaRPr b="1" sz="2800">
              <a:latin typeface="Times New Roman"/>
              <a:ea typeface="Times New Roman"/>
              <a:cs typeface="Times New Roman"/>
              <a:sym typeface="Times New Roman"/>
            </a:endParaRPr>
          </a:p>
          <a:p>
            <a:pPr lvl="0" algn="just">
              <a:lnSpc>
                <a:spcPct val="120000"/>
              </a:lnSpc>
              <a:defRPr sz="1800"/>
            </a:pPr>
            <a:r>
              <a:rPr sz="2800">
                <a:latin typeface="Times New Roman"/>
                <a:ea typeface="Times New Roman"/>
                <a:cs typeface="Times New Roman"/>
                <a:sym typeface="Times New Roman"/>
              </a:rPr>
              <a:t>Le esperienze non sono asserti sono eventi psicologici e nessuna relazione  logica può sussistere tra fra un asserto e un evento psicologico.</a:t>
            </a:r>
            <a:endParaRPr sz="2800">
              <a:latin typeface="Times New Roman"/>
              <a:ea typeface="Times New Roman"/>
              <a:cs typeface="Times New Roman"/>
              <a:sym typeface="Times New Roman"/>
            </a:endParaRPr>
          </a:p>
          <a:p>
            <a:pPr lvl="0" algn="just">
              <a:lnSpc>
                <a:spcPct val="120000"/>
              </a:lnSpc>
              <a:defRPr sz="1800"/>
            </a:pPr>
            <a:r>
              <a:rPr sz="2800">
                <a:latin typeface="Times New Roman"/>
                <a:ea typeface="Times New Roman"/>
                <a:cs typeface="Times New Roman"/>
                <a:sym typeface="Times New Roman"/>
              </a:rPr>
              <a:t>L’esperienza può offrire dei motivi per l’accettazione degli asserti base, ma non può dimostrare questi asserti.</a:t>
            </a:r>
            <a:endParaRPr sz="2800">
              <a:latin typeface="Times New Roman"/>
              <a:ea typeface="Times New Roman"/>
              <a:cs typeface="Times New Roman"/>
              <a:sym typeface="Times New Roman"/>
            </a:endParaRP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1" name="Shape 71"/>
          <p:cNvSpPr/>
          <p:nvPr>
            <p:ph type="title"/>
          </p:nvPr>
        </p:nvSpPr>
        <p:spPr>
          <a:prstGeom prst="rect">
            <a:avLst/>
          </a:prstGeom>
        </p:spPr>
        <p:txBody>
          <a:bodyPr/>
          <a:lstStyle>
            <a:lvl1pPr defTabSz="233679">
              <a:defRPr sz="3200"/>
            </a:lvl1pPr>
          </a:lstStyle>
          <a:p>
            <a:pPr lvl="0">
              <a:defRPr sz="1800"/>
            </a:pPr>
            <a:r>
              <a:rPr sz="3200"/>
              <a:t>3) La scientificità degli asserti di base.</a:t>
            </a:r>
            <a:endParaRPr sz="3200"/>
          </a:p>
        </p:txBody>
      </p:sp>
      <p:sp>
        <p:nvSpPr>
          <p:cNvPr id="72" name="Shape 72"/>
          <p:cNvSpPr/>
          <p:nvPr>
            <p:ph type="body" idx="1"/>
          </p:nvPr>
        </p:nvSpPr>
        <p:spPr>
          <a:prstGeom prst="rect">
            <a:avLst/>
          </a:prstGeom>
        </p:spPr>
        <p:txBody>
          <a:bodyPr/>
          <a:lstStyle/>
          <a:p>
            <a:pPr lvl="0">
              <a:defRPr sz="1800"/>
            </a:pPr>
            <a:r>
              <a:rPr sz="3100"/>
              <a:t>gli asserti di base che entrano negli argomenti scientifici sono devono essere scientifici, così che, in base al criterio di Popper devono essere falsificabili.</a:t>
            </a:r>
            <a:endParaRPr sz="3100"/>
          </a:p>
          <a:p>
            <a:pPr lvl="0">
              <a:defRPr sz="1800"/>
            </a:pPr>
            <a:r>
              <a:rPr sz="3100"/>
              <a:t>Affermare che la scienza riposi su un insieme di resoconti osservativi indubitabili non è per Popper scientifico.</a:t>
            </a:r>
            <a:endParaRPr sz="3100"/>
          </a:p>
          <a:p>
            <a:pPr lvl="0">
              <a:defRPr sz="1800"/>
            </a:pPr>
            <a:r>
              <a:rPr sz="3100"/>
              <a:t>La concezione che considera la scienza come un insieme di congetture e confutazioni di applica a ogni livello della scienza, nessuno escluso.</a:t>
            </a:r>
            <a:endParaRPr sz="3100"/>
          </a:p>
          <a:p>
            <a:pPr lvl="0">
              <a:defRPr sz="1800"/>
            </a:pPr>
            <a:endParaRPr sz="3100"/>
          </a:p>
          <a:p>
            <a:pPr lvl="0">
              <a:defRPr sz="1800"/>
            </a:pPr>
            <a:r>
              <a:rPr sz="3100"/>
              <a:t>Tutti gli asserti scientifici sono congetture falsificabili.</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4" name="Shape 74"/>
          <p:cNvSpPr/>
          <p:nvPr>
            <p:ph type="title"/>
          </p:nvPr>
        </p:nvSpPr>
        <p:spPr>
          <a:prstGeom prst="rect">
            <a:avLst/>
          </a:prstGeom>
        </p:spPr>
        <p:txBody>
          <a:bodyPr/>
          <a:lstStyle>
            <a:lvl1pPr defTabSz="286258">
              <a:defRPr sz="3920"/>
            </a:lvl1pPr>
          </a:lstStyle>
          <a:p>
            <a:pPr lvl="0">
              <a:defRPr sz="1800"/>
            </a:pPr>
            <a:r>
              <a:rPr sz="3920"/>
              <a:t>convenzionalità degli asserti di base</a:t>
            </a:r>
          </a:p>
        </p:txBody>
      </p:sp>
      <p:sp>
        <p:nvSpPr>
          <p:cNvPr id="75" name="Shape 75"/>
          <p:cNvSpPr/>
          <p:nvPr>
            <p:ph type="body" idx="1"/>
          </p:nvPr>
        </p:nvSpPr>
        <p:spPr>
          <a:prstGeom prst="rect">
            <a:avLst/>
          </a:prstGeom>
        </p:spPr>
        <p:txBody>
          <a:bodyPr/>
          <a:lstStyle/>
          <a:p>
            <a:pPr lvl="0">
              <a:defRPr sz="1800"/>
            </a:pPr>
            <a:r>
              <a:rPr sz="3100"/>
              <a:t>Per Popper la classificazione ha luogo solo dopo che gli scienziati hanno convenuto di accettare come corroborato un asserto di base.</a:t>
            </a:r>
            <a:endParaRPr sz="3100"/>
          </a:p>
          <a:p>
            <a:pPr lvl="0">
              <a:defRPr sz="1800"/>
            </a:pPr>
            <a:endParaRPr sz="3100"/>
          </a:p>
          <a:p>
            <a:pPr lvl="0">
              <a:defRPr sz="1800"/>
            </a:pPr>
            <a:r>
              <a:rPr sz="3100"/>
              <a:t>“[…] da un punto di vista logico, il controllo di una teoria dipende da asserti base la cui accettazione o rifiuto dipendono a loro volta dalle </a:t>
            </a:r>
            <a:r>
              <a:rPr i="1" sz="3100"/>
              <a:t>nostre</a:t>
            </a:r>
            <a:r>
              <a:rPr sz="3100"/>
              <a:t> </a:t>
            </a:r>
            <a:r>
              <a:rPr i="1" sz="3100"/>
              <a:t>decisioni</a:t>
            </a:r>
            <a:r>
              <a:rPr sz="3100"/>
              <a:t>. Sono dunque queste </a:t>
            </a:r>
            <a:r>
              <a:rPr i="1" sz="3100"/>
              <a:t>decisioni</a:t>
            </a:r>
            <a:r>
              <a:rPr sz="3100"/>
              <a:t> a segnare il destino delle teorie.”</a:t>
            </a:r>
            <a:endParaRPr sz="3100"/>
          </a:p>
          <a:p>
            <a:pPr lvl="0">
              <a:defRPr sz="1800"/>
            </a:pPr>
            <a:endParaRPr sz="3100"/>
          </a:p>
          <a:p>
            <a:pPr lvl="0">
              <a:defRPr sz="1800"/>
            </a:pPr>
            <a:r>
              <a:rPr sz="3100"/>
              <a:t>Se sono le decisioni degli scienziati a rendere accettabile un asserto di base , allora quell’asserto è accettato per convenzione.</a:t>
            </a:r>
            <a:endParaRPr sz="3100"/>
          </a:p>
          <a:p>
            <a:pPr lvl="0">
              <a:defRPr sz="1800"/>
            </a:pPr>
            <a:endParaRPr sz="3100"/>
          </a:p>
          <a:p>
            <a:pPr lvl="0">
              <a:defRPr sz="1800"/>
            </a:pPr>
            <a:r>
              <a:rPr sz="3100"/>
              <a:t>A differenza di Duhem e Poincaré che ritengono convenzionale l’accettazione di una proposizione universale, per Popper è l’accettazione di una proposizione singolare ad essere determinata per convenzione.</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7" name="Shape 77"/>
          <p:cNvSpPr/>
          <p:nvPr>
            <p:ph type="title"/>
          </p:nvPr>
        </p:nvSpPr>
        <p:spPr>
          <a:prstGeom prst="rect">
            <a:avLst/>
          </a:prstGeom>
        </p:spPr>
        <p:txBody>
          <a:bodyPr/>
          <a:lstStyle>
            <a:lvl1pPr defTabSz="286258">
              <a:defRPr sz="3920"/>
            </a:lvl1pPr>
          </a:lstStyle>
          <a:p>
            <a:pPr lvl="0">
              <a:defRPr sz="1800"/>
            </a:pPr>
            <a:r>
              <a:rPr sz="3920"/>
              <a:t>il problema dell’olismo</a:t>
            </a:r>
          </a:p>
        </p:txBody>
      </p:sp>
      <p:sp>
        <p:nvSpPr>
          <p:cNvPr id="78" name="Shape 78"/>
          <p:cNvSpPr/>
          <p:nvPr>
            <p:ph type="body" idx="1"/>
          </p:nvPr>
        </p:nvSpPr>
        <p:spPr>
          <a:prstGeom prst="rect">
            <a:avLst/>
          </a:prstGeom>
        </p:spPr>
        <p:txBody>
          <a:bodyPr/>
          <a:lstStyle/>
          <a:p>
            <a:pPr lvl="0" defTabSz="455675">
              <a:defRPr sz="1800"/>
            </a:pPr>
            <a:r>
              <a:rPr sz="2417"/>
              <a:t>Per Duhem all’interno della scienza i risultati degli esperimenti e delle osservazioni non vengono confrontati con una proposizione isolata, ma sempre e solo con un insieme di proposizioni, in quanto nella scienza non esistono proposizioni isolate, ma solo proposizioni mutuamente correlate.</a:t>
            </a:r>
            <a:endParaRPr sz="2417"/>
          </a:p>
          <a:p>
            <a:pPr lvl="0" defTabSz="455675">
              <a:defRPr sz="1800"/>
            </a:pPr>
            <a:endParaRPr sz="2417"/>
          </a:p>
          <a:p>
            <a:pPr lvl="0" defTabSz="455675">
              <a:defRPr sz="1800"/>
            </a:pPr>
            <a:r>
              <a:rPr sz="2417"/>
              <a:t>Non è possibile fare un </a:t>
            </a:r>
            <a:r>
              <a:rPr i="1" sz="2417"/>
              <a:t>experimentum crucis</a:t>
            </a:r>
            <a:r>
              <a:rPr sz="2417"/>
              <a:t> capace di stabilire la falsità o verità due proposizioni in competizione in quanto in gioco ci sono sempre sistemi di proposizioni.</a:t>
            </a:r>
            <a:endParaRPr sz="2417"/>
          </a:p>
          <a:p>
            <a:pPr lvl="0" defTabSz="455675">
              <a:defRPr sz="1800"/>
            </a:pPr>
            <a:r>
              <a:rPr sz="2417"/>
              <a:t>Per Popper, se dalla proposizione T derivo C (un asserto di base accettato) e mostro che C è falso, allora T sarà falsificato via </a:t>
            </a:r>
            <a:r>
              <a:rPr i="1" sz="2417"/>
              <a:t>modus tollens :</a:t>
            </a:r>
            <a:endParaRPr sz="2417"/>
          </a:p>
          <a:p>
            <a:pPr lvl="0" defTabSz="455675">
              <a:defRPr sz="1800"/>
            </a:pPr>
            <a:endParaRPr sz="2417"/>
          </a:p>
          <a:p>
            <a:pPr lvl="0" defTabSz="455675">
              <a:defRPr sz="1800"/>
            </a:pPr>
            <a:endParaRPr sz="2417"/>
          </a:p>
          <a:p>
            <a:pPr lvl="0" algn="ctr" defTabSz="455675">
              <a:lnSpc>
                <a:spcPct val="100000"/>
              </a:lnSpc>
              <a:defRPr sz="1800"/>
            </a:pPr>
            <a:r>
              <a:rPr sz="2807">
                <a:latin typeface="+mn-lt"/>
                <a:ea typeface="+mn-ea"/>
                <a:cs typeface="+mn-cs"/>
                <a:sym typeface="Helvetica Light"/>
              </a:rPr>
              <a:t>T⊃C</a:t>
            </a:r>
            <a:endParaRPr sz="2807">
              <a:latin typeface="+mn-lt"/>
              <a:ea typeface="+mn-ea"/>
              <a:cs typeface="+mn-cs"/>
              <a:sym typeface="Helvetica Light"/>
            </a:endParaRPr>
          </a:p>
          <a:p>
            <a:pPr lvl="0" algn="ctr" defTabSz="455675">
              <a:lnSpc>
                <a:spcPct val="100000"/>
              </a:lnSpc>
              <a:defRPr sz="1800"/>
            </a:pPr>
            <a:r>
              <a:rPr sz="2807">
                <a:latin typeface="+mn-lt"/>
                <a:ea typeface="+mn-ea"/>
                <a:cs typeface="+mn-cs"/>
                <a:sym typeface="Helvetica Light"/>
              </a:rPr>
              <a:t>¬C</a:t>
            </a:r>
            <a:endParaRPr sz="2807">
              <a:latin typeface="+mn-lt"/>
              <a:ea typeface="+mn-ea"/>
              <a:cs typeface="+mn-cs"/>
              <a:sym typeface="Helvetica Light"/>
            </a:endParaRPr>
          </a:p>
          <a:p>
            <a:pPr lvl="0" algn="ctr" defTabSz="455675">
              <a:lnSpc>
                <a:spcPct val="100000"/>
              </a:lnSpc>
              <a:defRPr sz="1800"/>
            </a:pPr>
            <a:r>
              <a:rPr sz="2807">
                <a:latin typeface="+mn-lt"/>
                <a:ea typeface="+mn-ea"/>
                <a:cs typeface="+mn-cs"/>
                <a:sym typeface="Helvetica Light"/>
              </a:rPr>
              <a:t>———-</a:t>
            </a:r>
            <a:endParaRPr sz="2807">
              <a:latin typeface="+mn-lt"/>
              <a:ea typeface="+mn-ea"/>
              <a:cs typeface="+mn-cs"/>
              <a:sym typeface="Helvetica Light"/>
            </a:endParaRPr>
          </a:p>
          <a:p>
            <a:pPr lvl="0" algn="ctr" defTabSz="455675">
              <a:lnSpc>
                <a:spcPct val="100000"/>
              </a:lnSpc>
              <a:defRPr sz="1800"/>
            </a:pPr>
            <a:r>
              <a:rPr sz="2807">
                <a:latin typeface="+mn-lt"/>
                <a:ea typeface="+mn-ea"/>
                <a:cs typeface="+mn-cs"/>
                <a:sym typeface="Helvetica Light"/>
              </a:rPr>
              <a:t>¬T</a:t>
            </a:r>
            <a:endParaRPr sz="2807">
              <a:latin typeface="+mn-lt"/>
              <a:ea typeface="+mn-ea"/>
              <a:cs typeface="+mn-cs"/>
              <a:sym typeface="Helvetica Light"/>
            </a:endParaRPr>
          </a:p>
          <a:p>
            <a:pPr lvl="0" defTabSz="455675">
              <a:defRPr sz="1800"/>
            </a:pPr>
            <a:endParaRPr sz="2417"/>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0" name="Shape 80"/>
          <p:cNvSpPr/>
          <p:nvPr>
            <p:ph type="title"/>
          </p:nvPr>
        </p:nvSpPr>
        <p:spPr>
          <a:prstGeom prst="rect">
            <a:avLst/>
          </a:prstGeom>
        </p:spPr>
        <p:txBody>
          <a:bodyPr/>
          <a:lstStyle>
            <a:lvl1pPr defTabSz="286258">
              <a:defRPr sz="3920"/>
            </a:lvl1pPr>
          </a:lstStyle>
          <a:p>
            <a:pPr lvl="0">
              <a:defRPr sz="1800"/>
            </a:pPr>
            <a:r>
              <a:rPr sz="3920"/>
              <a:t>Il problema dell’olismo </a:t>
            </a:r>
          </a:p>
        </p:txBody>
      </p:sp>
      <p:sp>
        <p:nvSpPr>
          <p:cNvPr id="81" name="Shape 81"/>
          <p:cNvSpPr/>
          <p:nvPr>
            <p:ph type="body" idx="1"/>
          </p:nvPr>
        </p:nvSpPr>
        <p:spPr>
          <a:prstGeom prst="rect">
            <a:avLst/>
          </a:prstGeom>
        </p:spPr>
        <p:txBody>
          <a:bodyPr/>
          <a:lstStyle/>
          <a:p>
            <a:pPr lvl="0">
              <a:defRPr sz="1800"/>
            </a:pPr>
            <a:r>
              <a:rPr sz="3100"/>
              <a:t>Ora, però, se teniamo conto dell’osservazione di Duhem nella scienza non controlliamo mai una proposizione isolata, ma sempre e solo un sistema di proposizioni &lt;</a:t>
            </a:r>
            <a:r>
              <a:rPr i="1" sz="3100"/>
              <a:t>t</a:t>
            </a:r>
            <a:r>
              <a:rPr i="1"/>
              <a:t>1</a:t>
            </a:r>
            <a:r>
              <a:rPr i="1" sz="3100"/>
              <a:t>,…..t</a:t>
            </a:r>
            <a:r>
              <a:rPr i="1"/>
              <a:t>n</a:t>
            </a:r>
            <a:r>
              <a:rPr sz="3100"/>
              <a:t>&gt;, allora il modus tollens avrebbe questa formulazione:</a:t>
            </a:r>
            <a:endParaRPr sz="3100"/>
          </a:p>
          <a:p>
            <a:pPr lvl="0">
              <a:defRPr sz="1800"/>
            </a:pPr>
            <a:endParaRPr sz="3100"/>
          </a:p>
          <a:p>
            <a:pPr lvl="0" algn="ctr">
              <a:defRPr sz="1800"/>
            </a:pPr>
            <a:r>
              <a:rPr sz="3100"/>
              <a:t>((&lt;</a:t>
            </a:r>
            <a:r>
              <a:rPr i="1" sz="3100"/>
              <a:t>t</a:t>
            </a:r>
            <a:r>
              <a:rPr i="1"/>
              <a:t>1</a:t>
            </a:r>
            <a:r>
              <a:rPr i="1" sz="3100"/>
              <a:t>,…..t</a:t>
            </a:r>
            <a:r>
              <a:rPr i="1"/>
              <a:t>n</a:t>
            </a:r>
            <a:r>
              <a:rPr sz="3100"/>
              <a:t>&gt;⊃ c) ⋀¬c)⊃ ¬&lt;</a:t>
            </a:r>
            <a:r>
              <a:rPr i="1" sz="3100"/>
              <a:t>t</a:t>
            </a:r>
            <a:r>
              <a:rPr i="1"/>
              <a:t>1</a:t>
            </a:r>
            <a:r>
              <a:rPr i="1" sz="3100"/>
              <a:t>,…..t</a:t>
            </a:r>
            <a:r>
              <a:rPr i="1"/>
              <a:t>n</a:t>
            </a:r>
            <a:r>
              <a:rPr sz="3100"/>
              <a:t>&gt;</a:t>
            </a:r>
            <a:endParaRPr sz="3100"/>
          </a:p>
          <a:p>
            <a:pPr lvl="0" algn="ctr">
              <a:defRPr sz="1800"/>
            </a:pPr>
            <a:endParaRPr sz="3100"/>
          </a:p>
          <a:p>
            <a:pPr lvl="0">
              <a:defRPr sz="1800"/>
            </a:pPr>
            <a:r>
              <a:rPr sz="3100"/>
              <a:t>Il </a:t>
            </a:r>
            <a:r>
              <a:rPr i="1" sz="3100"/>
              <a:t>modus tollens</a:t>
            </a:r>
            <a:r>
              <a:rPr sz="3100"/>
              <a:t> può essere diretto contro il sistema nella sua interezza. Questo però comporta che, se non vogliamo cadere nella fallacia </a:t>
            </a:r>
            <a:r>
              <a:rPr i="1" sz="3100"/>
              <a:t>non causa pro causa</a:t>
            </a:r>
            <a:r>
              <a:rPr sz="3100"/>
              <a:t> non sappiamo dove dirigere la freccia del </a:t>
            </a:r>
            <a:r>
              <a:rPr i="1" sz="3100"/>
              <a:t>modus tollens</a:t>
            </a:r>
            <a:r>
              <a:rPr sz="3100"/>
              <a:t>.</a:t>
            </a:r>
            <a:endParaRPr sz="3100"/>
          </a:p>
          <a:p>
            <a:pPr lvl="0">
              <a:defRPr sz="1800"/>
            </a:pPr>
            <a:endParaRPr sz="3100"/>
          </a:p>
          <a:p>
            <a:pPr lvl="0">
              <a:defRPr sz="1800"/>
            </a:pPr>
            <a:r>
              <a:rPr sz="3100"/>
              <a:t>Infatti c può essere derivato sia da una data t</a:t>
            </a:r>
            <a:r>
              <a:rPr i="1"/>
              <a:t>i</a:t>
            </a:r>
            <a:r>
              <a:rPr sz="3100"/>
              <a:t>, sia da una combinazione di </a:t>
            </a:r>
            <a:r>
              <a:rPr i="1" sz="3100"/>
              <a:t>n</a:t>
            </a:r>
            <a:r>
              <a:rPr sz="3100"/>
              <a:t>-1 proposizioni del sistema. </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3" name="Shape 83"/>
          <p:cNvSpPr/>
          <p:nvPr>
            <p:ph type="title"/>
          </p:nvPr>
        </p:nvSpPr>
        <p:spPr>
          <a:prstGeom prst="rect">
            <a:avLst/>
          </a:prstGeom>
        </p:spPr>
        <p:txBody>
          <a:bodyPr/>
          <a:lstStyle>
            <a:lvl1pPr defTabSz="233679">
              <a:defRPr sz="3200"/>
            </a:lvl1pPr>
          </a:lstStyle>
          <a:p>
            <a:pPr lvl="0">
              <a:defRPr sz="1800"/>
            </a:pPr>
            <a:r>
              <a:rPr sz="3200"/>
              <a:t>il problema dell’olismo</a:t>
            </a:r>
            <a:endParaRPr sz="3200"/>
          </a:p>
        </p:txBody>
      </p:sp>
      <p:sp>
        <p:nvSpPr>
          <p:cNvPr id="84" name="Shape 84"/>
          <p:cNvSpPr/>
          <p:nvPr>
            <p:ph type="body" idx="1"/>
          </p:nvPr>
        </p:nvSpPr>
        <p:spPr>
          <a:prstGeom prst="rect">
            <a:avLst/>
          </a:prstGeom>
        </p:spPr>
        <p:txBody>
          <a:bodyPr/>
          <a:lstStyle/>
          <a:p>
            <a:pPr lvl="0">
              <a:defRPr sz="1800"/>
            </a:pPr>
            <a:r>
              <a:rPr sz="3100"/>
              <a:t>La logica non ci può essere d’aiuto nella scelta delle n-1 proposizioni da considerare corrette. Solo la fiducia che il ricercatore ripone su un insieme di proposizioni del sistema confutato gli permetterà di non considerarle la causa del fallimento e quindi di imputare ad altre proposizioni la responsabilità del fallimento.</a:t>
            </a:r>
            <a:endParaRPr sz="3100"/>
          </a:p>
          <a:p>
            <a:pPr lvl="0">
              <a:defRPr sz="1800"/>
            </a:pPr>
            <a:endParaRPr sz="3100"/>
          </a:p>
          <a:p>
            <a:pPr lvl="0">
              <a:defRPr sz="1800"/>
            </a:pPr>
            <a:r>
              <a:rPr sz="3100"/>
              <a:t>Ma per Popper dovrebbe essere sufficiente l’analisi logica della struttura della teoria per individuarne la sua scientificità. </a:t>
            </a:r>
            <a:endParaRPr sz="3100"/>
          </a:p>
          <a:p>
            <a:pPr lvl="0">
              <a:defRPr sz="1800"/>
            </a:pPr>
            <a:endParaRPr sz="3100"/>
          </a:p>
          <a:p>
            <a:pPr lvl="0" defTabSz="457200">
              <a:lnSpc>
                <a:spcPct val="100000"/>
              </a:lnSpc>
              <a:defRPr sz="1800"/>
            </a:pPr>
            <a:r>
              <a:rPr b="1" sz="2100">
                <a:solidFill>
                  <a:srgbClr val="323333"/>
                </a:solidFill>
                <a:latin typeface="Georgia"/>
                <a:ea typeface="Georgia"/>
                <a:cs typeface="Georgia"/>
                <a:sym typeface="Georgia"/>
              </a:rPr>
              <a:t>non causa pro causa</a:t>
            </a:r>
            <a:r>
              <a:rPr sz="2100">
                <a:solidFill>
                  <a:srgbClr val="323333"/>
                </a:solidFill>
                <a:latin typeface="Georgia"/>
                <a:ea typeface="Georgia"/>
                <a:cs typeface="Georgia"/>
                <a:sym typeface="Georgia"/>
              </a:rPr>
              <a:t> Locuz. lat. («una non causa [considerata] come causa»). Nella logica esprime la forma di sofisma della «falsa causa», consistente nell’affermare che una cosa è causa di un’altra, senza sufficiente ragione: così quando si considera un fatto causato da un altro, solo perché gli succede nel tempo (</a:t>
            </a:r>
            <a:r>
              <a:rPr i="1" sz="2100">
                <a:solidFill>
                  <a:srgbClr val="323333"/>
                </a:solidFill>
                <a:latin typeface="Georgia"/>
                <a:ea typeface="Georgia"/>
                <a:cs typeface="Georgia"/>
                <a:sym typeface="Georgia"/>
              </a:rPr>
              <a:t>post hoc ergo propter hoc</a:t>
            </a:r>
            <a:r>
              <a:rPr sz="2100">
                <a:solidFill>
                  <a:srgbClr val="323333"/>
                </a:solidFill>
                <a:latin typeface="Georgia"/>
                <a:ea typeface="Georgia"/>
                <a:cs typeface="Georgia"/>
                <a:sym typeface="Georgia"/>
              </a:rPr>
              <a:t>).</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6" name="Shape 86"/>
          <p:cNvSpPr/>
          <p:nvPr>
            <p:ph type="title"/>
          </p:nvPr>
        </p:nvSpPr>
        <p:spPr>
          <a:prstGeom prst="rect">
            <a:avLst/>
          </a:prstGeom>
        </p:spPr>
        <p:txBody>
          <a:bodyPr/>
          <a:lstStyle/>
          <a:p>
            <a:pPr lvl="0" defTabSz="286258">
              <a:defRPr sz="1800"/>
            </a:pPr>
            <a:r>
              <a:rPr sz="3920"/>
              <a:t>il problema delle ipotesi </a:t>
            </a:r>
            <a:r>
              <a:rPr i="1" sz="3920"/>
              <a:t>ad hoc</a:t>
            </a:r>
          </a:p>
        </p:txBody>
      </p:sp>
      <p:sp>
        <p:nvSpPr>
          <p:cNvPr id="87" name="Shape 87"/>
          <p:cNvSpPr/>
          <p:nvPr>
            <p:ph type="body" idx="1"/>
          </p:nvPr>
        </p:nvSpPr>
        <p:spPr>
          <a:xfrm>
            <a:off x="222498" y="1341536"/>
            <a:ext cx="11906995" cy="7324528"/>
          </a:xfrm>
          <a:prstGeom prst="rect">
            <a:avLst/>
          </a:prstGeom>
        </p:spPr>
        <p:txBody>
          <a:bodyPr/>
          <a:lstStyle/>
          <a:p>
            <a:pPr lvl="0">
              <a:defRPr sz="1800"/>
            </a:pPr>
            <a:r>
              <a:rPr sz="3100"/>
              <a:t>si può sfuggire alla falsificazione introducendo ipotesi </a:t>
            </a:r>
            <a:r>
              <a:rPr i="1" sz="3100"/>
              <a:t>ad hoc</a:t>
            </a:r>
            <a:r>
              <a:rPr sz="3100"/>
              <a:t>:</a:t>
            </a:r>
            <a:endParaRPr sz="3100"/>
          </a:p>
          <a:p>
            <a:pPr lvl="0">
              <a:defRPr sz="1800"/>
            </a:pPr>
            <a:endParaRPr sz="3100"/>
          </a:p>
          <a:p>
            <a:pPr lvl="0">
              <a:defRPr sz="1800"/>
            </a:pPr>
            <a:r>
              <a:rPr sz="3100"/>
              <a:t>									</a:t>
            </a:r>
            <a:endParaRPr sz="3100"/>
          </a:p>
          <a:p>
            <a:pPr lvl="0">
              <a:defRPr sz="1800"/>
            </a:pPr>
            <a:endParaRPr sz="3100"/>
          </a:p>
          <a:p>
            <a:pPr lvl="0">
              <a:defRPr sz="1800"/>
            </a:pPr>
            <a:endParaRPr sz="3100"/>
          </a:p>
          <a:p>
            <a:pPr lvl="0">
              <a:defRPr sz="1800"/>
            </a:pPr>
            <a:endParaRPr sz="3100"/>
          </a:p>
          <a:p>
            <a:pPr lvl="0">
              <a:defRPr sz="1800"/>
            </a:pPr>
            <a:endParaRPr sz="3100"/>
          </a:p>
          <a:p>
            <a:pPr lvl="0">
              <a:defRPr sz="1800"/>
            </a:pPr>
            <a:endParaRPr sz="3100"/>
          </a:p>
          <a:p>
            <a:pPr lvl="0">
              <a:defRPr sz="1800"/>
            </a:pPr>
            <a:endParaRPr sz="3100"/>
          </a:p>
          <a:p>
            <a:pPr lvl="0">
              <a:defRPr sz="1800"/>
            </a:pPr>
            <a:r>
              <a:rPr sz="3100"/>
              <a:t>l’introduzione dell’ipotesi </a:t>
            </a:r>
            <a:r>
              <a:rPr i="1" sz="3100">
                <a:solidFill>
                  <a:srgbClr val="C82506"/>
                </a:solidFill>
              </a:rPr>
              <a:t>h</a:t>
            </a:r>
            <a:r>
              <a:rPr sz="3100"/>
              <a:t> non solo annulla gli effetti della falsificazione ma la trasforma in una corroborazione.</a:t>
            </a:r>
          </a:p>
        </p:txBody>
      </p:sp>
      <p:sp>
        <p:nvSpPr>
          <p:cNvPr id="88" name="Shape 88"/>
          <p:cNvSpPr/>
          <p:nvPr/>
        </p:nvSpPr>
        <p:spPr>
          <a:xfrm>
            <a:off x="793699" y="3341839"/>
            <a:ext cx="1613002" cy="2333322"/>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lvl="0">
              <a:defRPr sz="1800"/>
            </a:pPr>
            <a:r>
              <a:rPr sz="3600"/>
              <a:t>T⊃c</a:t>
            </a:r>
            <a:endParaRPr sz="3600"/>
          </a:p>
          <a:p>
            <a:pPr lvl="0">
              <a:defRPr sz="1800"/>
            </a:pPr>
            <a:r>
              <a:rPr sz="3600"/>
              <a:t>¬c</a:t>
            </a:r>
            <a:endParaRPr sz="3600"/>
          </a:p>
          <a:p>
            <a:pPr lvl="0">
              <a:defRPr sz="1800"/>
            </a:pPr>
            <a:r>
              <a:rPr sz="3600"/>
              <a:t>———</a:t>
            </a:r>
            <a:endParaRPr sz="3600"/>
          </a:p>
          <a:p>
            <a:pPr lvl="0">
              <a:defRPr sz="1800"/>
            </a:pPr>
            <a:r>
              <a:rPr sz="3600"/>
              <a:t>¬T</a:t>
            </a:r>
          </a:p>
        </p:txBody>
      </p:sp>
      <p:sp>
        <p:nvSpPr>
          <p:cNvPr id="89" name="Shape 89"/>
          <p:cNvSpPr/>
          <p:nvPr/>
        </p:nvSpPr>
        <p:spPr>
          <a:xfrm>
            <a:off x="3051900" y="4153833"/>
            <a:ext cx="5199200" cy="480734"/>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2700">
                <a:latin typeface="Times New Roman"/>
                <a:ea typeface="Times New Roman"/>
                <a:cs typeface="Times New Roman"/>
                <a:sym typeface="Times New Roman"/>
              </a:defRPr>
            </a:lvl1pPr>
          </a:lstStyle>
          <a:p>
            <a:pPr lvl="0">
              <a:defRPr sz="1800"/>
            </a:pPr>
            <a:r>
              <a:rPr sz="2700"/>
              <a:t>posso aggiungere un’ipotesi tale che:</a:t>
            </a:r>
          </a:p>
        </p:txBody>
      </p:sp>
      <p:sp>
        <p:nvSpPr>
          <p:cNvPr id="90" name="Shape 90"/>
          <p:cNvSpPr/>
          <p:nvPr/>
        </p:nvSpPr>
        <p:spPr>
          <a:xfrm>
            <a:off x="8764864" y="3545077"/>
            <a:ext cx="1774272" cy="656846"/>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lvl="0">
              <a:defRPr sz="1800"/>
            </a:pPr>
            <a:r>
              <a:rPr sz="3600"/>
              <a:t>T⋀</a:t>
            </a:r>
            <a:r>
              <a:rPr i="1" sz="3600">
                <a:solidFill>
                  <a:srgbClr val="C82506"/>
                </a:solidFill>
              </a:rPr>
              <a:t>h</a:t>
            </a:r>
            <a:r>
              <a:rPr sz="3600"/>
              <a:t>⊃¬c</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2" name="Shape 92"/>
          <p:cNvSpPr/>
          <p:nvPr>
            <p:ph type="title"/>
          </p:nvPr>
        </p:nvSpPr>
        <p:spPr>
          <a:prstGeom prst="rect">
            <a:avLst/>
          </a:prstGeom>
        </p:spPr>
        <p:txBody>
          <a:bodyPr/>
          <a:lstStyle>
            <a:lvl1pPr defTabSz="286258">
              <a:defRPr sz="3920"/>
            </a:lvl1pPr>
          </a:lstStyle>
          <a:p>
            <a:pPr lvl="0">
              <a:defRPr sz="1800"/>
            </a:pPr>
            <a:r>
              <a:rPr sz="3920"/>
              <a:t>La scoperta di Nettuno</a:t>
            </a:r>
          </a:p>
        </p:txBody>
      </p:sp>
      <p:sp>
        <p:nvSpPr>
          <p:cNvPr id="93" name="Shape 93"/>
          <p:cNvSpPr/>
          <p:nvPr>
            <p:ph type="body" idx="1"/>
          </p:nvPr>
        </p:nvSpPr>
        <p:spPr>
          <a:prstGeom prst="rect">
            <a:avLst/>
          </a:prstGeom>
        </p:spPr>
        <p:txBody>
          <a:bodyPr/>
          <a:lstStyle/>
          <a:p>
            <a:pPr lvl="0">
              <a:defRPr sz="1800"/>
            </a:pPr>
            <a:r>
              <a:rPr sz="3100"/>
              <a:t>Secondo la teoria di Newton ( </a:t>
            </a:r>
            <a:r>
              <a:rPr sz="3100">
                <a:solidFill>
                  <a:srgbClr val="C82506"/>
                </a:solidFill>
              </a:rPr>
              <a:t>T</a:t>
            </a:r>
            <a:r>
              <a:rPr sz="3100"/>
              <a:t> ), l’orbita di Urano doveva essere tale che il pianeta in un dato momento doveva trovarsi in una data posizione ( </a:t>
            </a:r>
            <a:r>
              <a:rPr sz="3100">
                <a:solidFill>
                  <a:srgbClr val="C82506"/>
                </a:solidFill>
              </a:rPr>
              <a:t>c </a:t>
            </a:r>
            <a:r>
              <a:rPr sz="3100"/>
              <a:t>). Invece si constato che in quella determinata posizione Urano non c’era (</a:t>
            </a:r>
            <a:r>
              <a:rPr sz="3100">
                <a:solidFill>
                  <a:srgbClr val="C82506"/>
                </a:solidFill>
              </a:rPr>
              <a:t>¬c</a:t>
            </a:r>
            <a:r>
              <a:rPr sz="3100"/>
              <a:t>). La teoria di Newton era falsificata (</a:t>
            </a:r>
            <a:r>
              <a:rPr sz="3100">
                <a:solidFill>
                  <a:srgbClr val="C82506"/>
                </a:solidFill>
              </a:rPr>
              <a:t>¬T</a:t>
            </a:r>
            <a:r>
              <a:rPr sz="3100"/>
              <a:t>).</a:t>
            </a:r>
            <a:endParaRPr sz="3100"/>
          </a:p>
          <a:p>
            <a:pPr lvl="0">
              <a:defRPr sz="1800"/>
            </a:pPr>
            <a:endParaRPr sz="3100"/>
          </a:p>
          <a:p>
            <a:pPr lvl="0">
              <a:defRPr sz="1800"/>
            </a:pPr>
            <a:r>
              <a:rPr sz="3100"/>
              <a:t>Per evitare la falsificazione si propose l’ipotesi ausiliaria o </a:t>
            </a:r>
            <a:r>
              <a:rPr i="1" sz="3100"/>
              <a:t>ad hoc</a:t>
            </a:r>
            <a:r>
              <a:rPr sz="3100"/>
              <a:t> (</a:t>
            </a:r>
            <a:r>
              <a:rPr i="1" sz="3100">
                <a:solidFill>
                  <a:srgbClr val="C82506"/>
                </a:solidFill>
              </a:rPr>
              <a:t>h</a:t>
            </a:r>
            <a:r>
              <a:rPr sz="3100"/>
              <a:t>) che vi fosse un altro pianeta che perturbava l’orbita di Urano, in modo tale che </a:t>
            </a:r>
            <a:endParaRPr sz="3100"/>
          </a:p>
          <a:p>
            <a:pPr lvl="0">
              <a:defRPr sz="1800"/>
            </a:pPr>
            <a:r>
              <a:rPr sz="3100">
                <a:solidFill>
                  <a:srgbClr val="C82506"/>
                </a:solidFill>
              </a:rPr>
              <a:t>(T⋀</a:t>
            </a:r>
            <a:r>
              <a:rPr i="1" sz="3100">
                <a:solidFill>
                  <a:srgbClr val="C82506"/>
                </a:solidFill>
              </a:rPr>
              <a:t>h</a:t>
            </a:r>
            <a:r>
              <a:rPr sz="3100">
                <a:solidFill>
                  <a:srgbClr val="C82506"/>
                </a:solidFill>
              </a:rPr>
              <a:t>)⊃¬c</a:t>
            </a:r>
            <a:r>
              <a:rPr sz="3100"/>
              <a:t>, ovvero che la nuova posizione fosse indicata da </a:t>
            </a:r>
            <a:r>
              <a:rPr sz="3100">
                <a:solidFill>
                  <a:srgbClr val="C82506"/>
                </a:solidFill>
              </a:rPr>
              <a:t>¬c</a:t>
            </a:r>
            <a:r>
              <a:rPr sz="3100"/>
              <a:t>.</a:t>
            </a:r>
            <a:endParaRPr sz="3100"/>
          </a:p>
          <a:p>
            <a:pPr lvl="0">
              <a:defRPr sz="1800"/>
            </a:pPr>
            <a:r>
              <a:rPr sz="3100"/>
              <a:t>Il pianeta fu scoperto e chiamato Nettuno e così non solo si salvò la teoria di Newton dalla falsificazione, ma grazie all’ipotesi ad hoc la scoperta del pianeta venne salutata come una prova della bontà della teoria newtoniana.</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5" name="Shape 95"/>
          <p:cNvSpPr/>
          <p:nvPr>
            <p:ph type="title"/>
          </p:nvPr>
        </p:nvSpPr>
        <p:spPr>
          <a:prstGeom prst="rect">
            <a:avLst/>
          </a:prstGeom>
        </p:spPr>
        <p:txBody>
          <a:bodyPr/>
          <a:lstStyle>
            <a:lvl1pPr defTabSz="286258">
              <a:defRPr sz="3920"/>
            </a:lvl1pPr>
          </a:lstStyle>
          <a:p>
            <a:pPr lvl="0">
              <a:defRPr sz="1800"/>
            </a:pPr>
            <a:r>
              <a:rPr sz="3920"/>
              <a:t>Il problema delle ipotesi ad hoc</a:t>
            </a:r>
          </a:p>
        </p:txBody>
      </p:sp>
      <p:sp>
        <p:nvSpPr>
          <p:cNvPr id="96" name="Shape 96"/>
          <p:cNvSpPr/>
          <p:nvPr>
            <p:ph type="body" idx="1"/>
          </p:nvPr>
        </p:nvSpPr>
        <p:spPr>
          <a:prstGeom prst="rect">
            <a:avLst/>
          </a:prstGeom>
        </p:spPr>
        <p:txBody>
          <a:bodyPr/>
          <a:lstStyle/>
          <a:p>
            <a:pPr lvl="0">
              <a:defRPr sz="1800"/>
            </a:pPr>
            <a:r>
              <a:rPr sz="3100"/>
              <a:t>“Per quanto riguarda le ipotesi ausiliarie, decidiamo di enunciare la regola secondo cui sono accettabili soltanto quelle la cui introduzione non diminuisce il grado di falsificabilità o controllabilità del sistema in questione, ma al contrario lo accresce”.</a:t>
            </a:r>
            <a:endParaRPr sz="3100"/>
          </a:p>
          <a:p>
            <a:pPr lvl="0">
              <a:defRPr sz="1800"/>
            </a:pPr>
            <a:endParaRPr sz="3100"/>
          </a:p>
          <a:p>
            <a:pPr lvl="0">
              <a:defRPr sz="1800"/>
            </a:pPr>
            <a:r>
              <a:rPr sz="3100"/>
              <a:t>In sostanza usa solo ipotesi ausiliarie buone, siamo fuori dalla logica.</a:t>
            </a:r>
            <a:endParaRPr sz="3100"/>
          </a:p>
          <a:p>
            <a:pPr lvl="0">
              <a:defRPr sz="1800"/>
            </a:pPr>
            <a:endParaRPr sz="3100"/>
          </a:p>
          <a:p>
            <a:pPr lvl="0">
              <a:defRPr sz="1800"/>
            </a:pPr>
            <a:r>
              <a:rPr sz="3100"/>
              <a:t>Tuttavia Popper cerca di restare all’interno della logica proponendo come criterio per l’introduzione delle ipotesi ad hoc la condizione che esse aumentino il gradi di falsificabilità della teoria a cui vengono aggiunte.</a:t>
            </a:r>
            <a:endParaRPr sz="3100"/>
          </a:p>
          <a:p>
            <a:pPr lvl="0">
              <a:defRPr sz="1800"/>
            </a:pPr>
            <a:endParaRPr sz="3100"/>
          </a:p>
          <a:p>
            <a:pPr lvl="0">
              <a:defRPr sz="1800"/>
            </a:pPr>
            <a:r>
              <a:rPr sz="3100"/>
              <a:t>Il criterio è plausibile?</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8" name="Shape 98"/>
          <p:cNvSpPr/>
          <p:nvPr>
            <p:ph type="title"/>
          </p:nvPr>
        </p:nvSpPr>
        <p:spPr>
          <a:prstGeom prst="rect">
            <a:avLst/>
          </a:prstGeom>
        </p:spPr>
        <p:txBody>
          <a:bodyPr/>
          <a:lstStyle>
            <a:lvl1pPr defTabSz="286258">
              <a:defRPr sz="3920"/>
            </a:lvl1pPr>
          </a:lstStyle>
          <a:p>
            <a:pPr lvl="0">
              <a:defRPr sz="1800"/>
            </a:pPr>
            <a:r>
              <a:rPr sz="3920"/>
              <a:t>la struttura della teoria per Popper</a:t>
            </a:r>
          </a:p>
        </p:txBody>
      </p:sp>
      <p:sp>
        <p:nvSpPr>
          <p:cNvPr id="99" name="Shape 99"/>
          <p:cNvSpPr/>
          <p:nvPr>
            <p:ph type="body" idx="1"/>
          </p:nvPr>
        </p:nvSpPr>
        <p:spPr>
          <a:prstGeom prst="rect">
            <a:avLst/>
          </a:prstGeom>
        </p:spPr>
        <p:txBody>
          <a:bodyPr/>
          <a:lstStyle/>
          <a:p>
            <a:pPr lvl="0">
              <a:defRPr sz="1800"/>
            </a:pPr>
            <a:r>
              <a:rPr sz="3100"/>
              <a:t>Data una teoria T avremo il </a:t>
            </a:r>
            <a:endParaRPr sz="3100"/>
          </a:p>
          <a:p>
            <a:pPr lvl="0">
              <a:defRPr sz="1800"/>
            </a:pPr>
            <a:r>
              <a:rPr sz="3100"/>
              <a:t>contenuto logico (CL) insieme delle conseguenze non tautologiche deducibili dalla teoria;</a:t>
            </a:r>
            <a:endParaRPr sz="3100"/>
          </a:p>
          <a:p>
            <a:pPr lvl="0">
              <a:defRPr sz="1800"/>
            </a:pPr>
            <a:endParaRPr sz="3100"/>
          </a:p>
          <a:p>
            <a:pPr lvl="0">
              <a:defRPr sz="1800"/>
            </a:pPr>
            <a:r>
              <a:rPr sz="3100"/>
              <a:t>contenuto informativo (CI) l’insieme degli enunciati incompatibili con T;</a:t>
            </a:r>
            <a:endParaRPr sz="3100"/>
          </a:p>
          <a:p>
            <a:pPr lvl="0">
              <a:defRPr sz="1800"/>
            </a:pPr>
            <a:endParaRPr sz="3100"/>
          </a:p>
          <a:p>
            <a:pPr lvl="0">
              <a:defRPr sz="1800"/>
            </a:pPr>
            <a:r>
              <a:rPr sz="3100"/>
              <a:t>contenuto empirico (CE) una sottoclasse del contenuto informativo costituita da enunciati empirici, “falsificatori potenziali”.</a:t>
            </a:r>
            <a:endParaRPr sz="3100"/>
          </a:p>
          <a:p>
            <a:pPr lvl="0">
              <a:defRPr sz="1800"/>
            </a:pPr>
            <a:endParaRPr sz="3100"/>
          </a:p>
          <a:p>
            <a:pPr lvl="0">
              <a:defRPr sz="1800"/>
            </a:pPr>
            <a:r>
              <a:rPr sz="3100"/>
              <a:t>Quindi data una teoria T le proposizioni che appartengono al sul CE o CI (con CE ⊂ CI) sono in contraddizione con la teoria stessa.</a:t>
            </a:r>
            <a:endParaRPr sz="3100"/>
          </a:p>
          <a:p>
            <a:pPr lvl="0">
              <a:defRPr sz="1800"/>
            </a:pPr>
            <a:r>
              <a:rPr sz="3100">
                <a:solidFill>
                  <a:srgbClr val="C82506"/>
                </a:solidFill>
              </a:rPr>
              <a:t>Un’ipotesi ad hoc buona aumenta il CE della teoria T.</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title"/>
          </p:nvPr>
        </p:nvSpPr>
        <p:spPr>
          <a:xfrm>
            <a:off x="1270000" y="386258"/>
            <a:ext cx="10464800" cy="623244"/>
          </a:xfrm>
          <a:prstGeom prst="rect">
            <a:avLst/>
          </a:prstGeom>
        </p:spPr>
        <p:txBody>
          <a:bodyPr/>
          <a:lstStyle>
            <a:lvl1pPr defTabSz="233679">
              <a:defRPr sz="3240"/>
            </a:lvl1pPr>
          </a:lstStyle>
          <a:p>
            <a:pPr lvl="0">
              <a:defRPr sz="1800"/>
            </a:pPr>
            <a:r>
              <a:rPr sz="3240"/>
              <a:t>Popper e la falsificazione come criterio di demarcazione</a:t>
            </a:r>
            <a:endParaRPr sz="3240"/>
          </a:p>
        </p:txBody>
      </p:sp>
      <p:sp>
        <p:nvSpPr>
          <p:cNvPr id="36" name="Shape 36"/>
          <p:cNvSpPr/>
          <p:nvPr>
            <p:ph type="body" idx="1"/>
          </p:nvPr>
        </p:nvSpPr>
        <p:spPr>
          <a:xfrm>
            <a:off x="1270000" y="1135806"/>
            <a:ext cx="10464800" cy="7974361"/>
          </a:xfrm>
          <a:prstGeom prst="rect">
            <a:avLst/>
          </a:prstGeom>
        </p:spPr>
        <p:txBody>
          <a:bodyPr/>
          <a:lstStyle/>
          <a:p>
            <a:pPr lvl="0">
              <a:defRPr sz="1800"/>
            </a:pPr>
            <a:r>
              <a:rPr sz="3100"/>
              <a:t>Karl Popper propone un altro criterio di demarcazione tra scienza e non scienza.</a:t>
            </a:r>
            <a:endParaRPr sz="3100"/>
          </a:p>
          <a:p>
            <a:pPr lvl="0">
              <a:defRPr sz="1800"/>
            </a:pPr>
            <a:endParaRPr sz="3100"/>
          </a:p>
          <a:p>
            <a:pPr lvl="0">
              <a:defRPr sz="1800"/>
            </a:pPr>
            <a:r>
              <a:rPr sz="3100"/>
              <a:t>La caratteristica che distingue il sapere scientifico è il suo carattere </a:t>
            </a:r>
            <a:r>
              <a:rPr b="1" sz="3100"/>
              <a:t>rischioso</a:t>
            </a:r>
            <a:r>
              <a:rPr sz="3100"/>
              <a:t>: il vero scienziato a differenza del metafisico propone teorie che possono essere messe alla prova e dunque falsificate.</a:t>
            </a:r>
            <a:endParaRPr sz="3100"/>
          </a:p>
          <a:p>
            <a:pPr lvl="0">
              <a:defRPr sz="1800"/>
            </a:pPr>
            <a:r>
              <a:rPr sz="3100"/>
              <a:t> </a:t>
            </a:r>
            <a:endParaRPr sz="3100"/>
          </a:p>
          <a:p>
            <a:pPr lvl="0">
              <a:defRPr sz="1800"/>
            </a:pPr>
            <a:r>
              <a:rPr sz="3100"/>
              <a:t>“Se l’osservazione mostra che l’effetto previsto (da una teoria ) è del tutto assente, allora la teoria risulta semplicemente confutata”.</a:t>
            </a:r>
            <a:endParaRPr sz="3100"/>
          </a:p>
          <a:p>
            <a:pPr lvl="0">
              <a:defRPr sz="1800"/>
            </a:pPr>
            <a:endParaRPr sz="3100"/>
          </a:p>
          <a:p>
            <a:pPr lvl="0">
              <a:defRPr sz="1800"/>
            </a:pPr>
            <a:r>
              <a:rPr sz="3100" u="sng"/>
              <a:t>Il falsificazionismo non è una teoria del significato</a:t>
            </a: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1" name="Shape 101"/>
          <p:cNvSpPr/>
          <p:nvPr>
            <p:ph type="title"/>
          </p:nvPr>
        </p:nvSpPr>
        <p:spPr>
          <a:prstGeom prst="rect">
            <a:avLst/>
          </a:prstGeom>
        </p:spPr>
        <p:txBody>
          <a:bodyPr/>
          <a:lstStyle>
            <a:lvl1pPr defTabSz="286258">
              <a:defRPr sz="3920"/>
            </a:lvl1pPr>
          </a:lstStyle>
          <a:p>
            <a:pPr lvl="0">
              <a:defRPr sz="1800"/>
            </a:pPr>
            <a:r>
              <a:rPr sz="3920"/>
              <a:t>contenuto logico e contenuto informativo</a:t>
            </a:r>
          </a:p>
        </p:txBody>
      </p:sp>
      <p:sp>
        <p:nvSpPr>
          <p:cNvPr id="102" name="Shape 102"/>
          <p:cNvSpPr/>
          <p:nvPr>
            <p:ph type="body" idx="1"/>
          </p:nvPr>
        </p:nvSpPr>
        <p:spPr>
          <a:prstGeom prst="rect">
            <a:avLst/>
          </a:prstGeom>
        </p:spPr>
        <p:txBody>
          <a:bodyPr/>
          <a:lstStyle/>
          <a:p>
            <a:pPr lvl="0">
              <a:defRPr sz="1800"/>
            </a:pPr>
            <a:r>
              <a:rPr sz="3100"/>
              <a:t>Per la natura della sua metodologia Popper sottolinea come la nozione di contenuto informativo sia plausibile. Gli enunciati del contenuto informativo stanno in corrispondenza uno-a-uno con quelli del contenuto logico. Per ogni elemento di un insieme c’è il corrispondente negato nell’altro.</a:t>
            </a:r>
            <a:endParaRPr sz="3100"/>
          </a:p>
          <a:p>
            <a:pPr lvl="0">
              <a:defRPr sz="1800"/>
            </a:pPr>
            <a:r>
              <a:rPr sz="3100"/>
              <a:t>Allora, date due teorie T e T’ si ha che:</a:t>
            </a:r>
            <a:endParaRPr sz="3100"/>
          </a:p>
          <a:p>
            <a:pPr lvl="0">
              <a:defRPr sz="1800"/>
            </a:pPr>
            <a:endParaRPr sz="3100"/>
          </a:p>
          <a:p>
            <a:pPr lvl="0" algn="ctr">
              <a:defRPr sz="1800"/>
            </a:pPr>
            <a:r>
              <a:rPr sz="3100"/>
              <a:t>(CI(T) ⊂ CI(T’) ↔︎ (CL(T) ⊂ CL(T’))</a:t>
            </a:r>
            <a:endParaRPr sz="3100"/>
          </a:p>
          <a:p>
            <a:pPr lvl="0" algn="ctr">
              <a:defRPr sz="1800"/>
            </a:pPr>
            <a:endParaRPr sz="3100"/>
          </a:p>
          <a:p>
            <a:pPr lvl="0">
              <a:defRPr sz="1800"/>
            </a:pPr>
            <a:r>
              <a:rPr sz="3100"/>
              <a:t>Il contenuto informativo di T è sottoinsieme del contenuto informativo di T’ se e solo se ciò avviene per i corrispondenti contenuti logici.</a:t>
            </a: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4" name="Shape 104"/>
          <p:cNvSpPr/>
          <p:nvPr>
            <p:ph type="title"/>
          </p:nvPr>
        </p:nvSpPr>
        <p:spPr>
          <a:prstGeom prst="rect">
            <a:avLst/>
          </a:prstGeom>
        </p:spPr>
        <p:txBody>
          <a:bodyPr/>
          <a:lstStyle/>
          <a:p>
            <a:pPr lvl="0" defTabSz="286258">
              <a:defRPr sz="3920"/>
            </a:pPr>
          </a:p>
        </p:txBody>
      </p:sp>
      <p:sp>
        <p:nvSpPr>
          <p:cNvPr id="105" name="Shape 105"/>
          <p:cNvSpPr/>
          <p:nvPr>
            <p:ph type="body" idx="1"/>
          </p:nvPr>
        </p:nvSpPr>
        <p:spPr>
          <a:xfrm>
            <a:off x="451098" y="1214536"/>
            <a:ext cx="11906995" cy="7324528"/>
          </a:xfrm>
          <a:prstGeom prst="rect">
            <a:avLst/>
          </a:prstGeom>
        </p:spPr>
        <p:txBody>
          <a:bodyPr/>
          <a:lstStyle/>
          <a:p>
            <a:pPr lvl="0" defTabSz="233679">
              <a:defRPr sz="1800"/>
            </a:pPr>
            <a:endParaRPr sz="1440"/>
          </a:p>
          <a:p>
            <a:pPr lvl="0" defTabSz="233679">
              <a:defRPr sz="1800"/>
            </a:pPr>
            <a:endParaRPr sz="1440"/>
          </a:p>
          <a:p>
            <a:pPr lvl="0" defTabSz="233679">
              <a:defRPr sz="1800"/>
            </a:pPr>
            <a:endParaRPr sz="1440"/>
          </a:p>
          <a:p>
            <a:pPr lvl="0" defTabSz="233679">
              <a:defRPr sz="1800"/>
            </a:pPr>
            <a:endParaRPr sz="1440"/>
          </a:p>
          <a:p>
            <a:pPr lvl="0" defTabSz="233679">
              <a:defRPr sz="1800"/>
            </a:pPr>
            <a:endParaRPr sz="1440"/>
          </a:p>
          <a:p>
            <a:pPr lvl="0" defTabSz="233679">
              <a:defRPr sz="1800"/>
            </a:pPr>
            <a:endParaRPr sz="1440"/>
          </a:p>
          <a:p>
            <a:pPr lvl="0" defTabSz="233679">
              <a:defRPr sz="1800"/>
            </a:pPr>
            <a:endParaRPr sz="1440"/>
          </a:p>
          <a:p>
            <a:pPr lvl="0" defTabSz="233679">
              <a:defRPr sz="1800"/>
            </a:pPr>
            <a:endParaRPr sz="1440"/>
          </a:p>
          <a:p>
            <a:pPr lvl="0" defTabSz="233679">
              <a:defRPr sz="1800"/>
            </a:pPr>
            <a:endParaRPr sz="1440"/>
          </a:p>
          <a:p>
            <a:pPr lvl="0" defTabSz="233679">
              <a:defRPr sz="1800"/>
            </a:pPr>
            <a:endParaRPr sz="1440"/>
          </a:p>
          <a:p>
            <a:pPr lvl="0" defTabSz="233679">
              <a:defRPr sz="1800"/>
            </a:pPr>
            <a:endParaRPr sz="1920"/>
          </a:p>
          <a:p>
            <a:pPr lvl="0" defTabSz="233679">
              <a:defRPr sz="1800"/>
            </a:pPr>
            <a:endParaRPr sz="1920"/>
          </a:p>
          <a:p>
            <a:pPr lvl="0" defTabSz="233679">
              <a:defRPr sz="1800"/>
            </a:pPr>
            <a:r>
              <a:rPr sz="2120"/>
              <a:t>T’ è la nuova teoria in grado di assorbire gli esiti sperimentali sfavorevoli a cui andava incontro T.</a:t>
            </a:r>
            <a:endParaRPr sz="2120"/>
          </a:p>
          <a:p>
            <a:pPr lvl="0" defTabSz="233679">
              <a:defRPr sz="1800"/>
            </a:pPr>
            <a:endParaRPr sz="2120"/>
          </a:p>
          <a:p>
            <a:pPr lvl="0" defTabSz="233679">
              <a:defRPr sz="1800"/>
            </a:pPr>
            <a:r>
              <a:rPr sz="2120"/>
              <a:t>Ma se T→ c e T’→¬c (≡c’), allora T e T’ sono logicamente incompatibili, nello specifico nessun insieme di conseguenze di una può essere un sottoinsieme delle conseguenze dell’altra.</a:t>
            </a:r>
            <a:endParaRPr sz="2120"/>
          </a:p>
          <a:p>
            <a:pPr lvl="0" defTabSz="233679">
              <a:defRPr sz="1800"/>
            </a:pPr>
            <a:endParaRPr sz="2120"/>
          </a:p>
          <a:p>
            <a:pPr lvl="0" defTabSz="233679">
              <a:defRPr sz="1800"/>
            </a:pPr>
            <a:r>
              <a:rPr sz="2120"/>
              <a:t>Ovvero CL(T’) non può includere il CL(T) e a maggior ragione il CI (T’) non include il CI(T).</a:t>
            </a:r>
            <a:endParaRPr sz="2120"/>
          </a:p>
          <a:p>
            <a:pPr lvl="0" defTabSz="233679">
              <a:defRPr sz="1800"/>
            </a:pPr>
            <a:endParaRPr sz="2120"/>
          </a:p>
          <a:p>
            <a:pPr lvl="0" defTabSz="233679">
              <a:defRPr sz="1800"/>
            </a:pPr>
            <a:r>
              <a:rPr sz="2120"/>
              <a:t>Il baco nel ragionamento popperiano sta nel ritenere in modo fallace che il contenuto empirico di una teoria modificata, con l’aggiunta dell’ipotesi h, contenga il contenuto empirico della teoria non modificata.</a:t>
            </a:r>
            <a:endParaRPr sz="2120"/>
          </a:p>
          <a:p>
            <a:pPr lvl="0" defTabSz="233679">
              <a:defRPr sz="1800"/>
            </a:pPr>
            <a:r>
              <a:rPr sz="2120"/>
              <a:t>L’ipotesi su Nettuno non aggiunge falsificabilità alla teoria di Newton. </a:t>
            </a:r>
            <a:endParaRPr sz="2120"/>
          </a:p>
          <a:p>
            <a:pPr lvl="0" defTabSz="233679">
              <a:defRPr sz="1800"/>
            </a:pPr>
            <a:endParaRPr sz="1440"/>
          </a:p>
          <a:p>
            <a:pPr lvl="0" defTabSz="233679">
              <a:defRPr sz="1800"/>
            </a:pPr>
            <a:endParaRPr sz="1440"/>
          </a:p>
          <a:p>
            <a:pPr lvl="0" defTabSz="233679">
              <a:defRPr sz="1800"/>
            </a:pPr>
            <a:endParaRPr sz="1440"/>
          </a:p>
          <a:p>
            <a:pPr lvl="0" defTabSz="233679">
              <a:defRPr sz="1800"/>
            </a:pPr>
            <a:endParaRPr sz="1440"/>
          </a:p>
          <a:p>
            <a:pPr lvl="0" defTabSz="233679">
              <a:defRPr sz="1800"/>
            </a:pPr>
            <a:endParaRPr sz="1440"/>
          </a:p>
          <a:p>
            <a:pPr lvl="0" defTabSz="233679">
              <a:defRPr sz="1800"/>
            </a:pPr>
            <a:endParaRPr sz="1440"/>
          </a:p>
        </p:txBody>
      </p:sp>
      <p:sp>
        <p:nvSpPr>
          <p:cNvPr id="106" name="Shape 106"/>
          <p:cNvSpPr/>
          <p:nvPr/>
        </p:nvSpPr>
        <p:spPr>
          <a:xfrm>
            <a:off x="1717482" y="1609911"/>
            <a:ext cx="1600201" cy="221577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lvl="0">
              <a:defRPr sz="1800"/>
            </a:pPr>
            <a:r>
              <a:rPr sz="3600">
                <a:latin typeface="Times New Roman"/>
                <a:ea typeface="Times New Roman"/>
                <a:cs typeface="Times New Roman"/>
                <a:sym typeface="Times New Roman"/>
              </a:rPr>
              <a:t>T→c</a:t>
            </a:r>
            <a:endParaRPr sz="3600">
              <a:latin typeface="Times New Roman"/>
              <a:ea typeface="Times New Roman"/>
              <a:cs typeface="Times New Roman"/>
              <a:sym typeface="Times New Roman"/>
            </a:endParaRPr>
          </a:p>
          <a:p>
            <a:pPr lvl="0">
              <a:defRPr sz="1800"/>
            </a:pPr>
            <a:r>
              <a:rPr sz="3600">
                <a:latin typeface="Times New Roman"/>
                <a:ea typeface="Times New Roman"/>
                <a:cs typeface="Times New Roman"/>
                <a:sym typeface="Times New Roman"/>
              </a:rPr>
              <a:t>¬c</a:t>
            </a:r>
            <a:endParaRPr sz="3600">
              <a:latin typeface="Times New Roman"/>
              <a:ea typeface="Times New Roman"/>
              <a:cs typeface="Times New Roman"/>
              <a:sym typeface="Times New Roman"/>
            </a:endParaRPr>
          </a:p>
          <a:p>
            <a:pPr lvl="0">
              <a:defRPr sz="1800"/>
            </a:pPr>
            <a:r>
              <a:rPr sz="3600">
                <a:latin typeface="Times New Roman"/>
                <a:ea typeface="Times New Roman"/>
                <a:cs typeface="Times New Roman"/>
                <a:sym typeface="Times New Roman"/>
              </a:rPr>
              <a:t>———</a:t>
            </a:r>
            <a:endParaRPr sz="3600">
              <a:latin typeface="Times New Roman"/>
              <a:ea typeface="Times New Roman"/>
              <a:cs typeface="Times New Roman"/>
              <a:sym typeface="Times New Roman"/>
            </a:endParaRPr>
          </a:p>
          <a:p>
            <a:pPr lvl="0">
              <a:defRPr sz="1800"/>
            </a:pPr>
            <a:r>
              <a:rPr sz="3600">
                <a:latin typeface="Times New Roman"/>
                <a:ea typeface="Times New Roman"/>
                <a:cs typeface="Times New Roman"/>
                <a:sym typeface="Times New Roman"/>
              </a:rPr>
              <a:t>¬T</a:t>
            </a:r>
          </a:p>
        </p:txBody>
      </p:sp>
      <p:sp>
        <p:nvSpPr>
          <p:cNvPr id="107" name="Shape 107"/>
          <p:cNvSpPr/>
          <p:nvPr/>
        </p:nvSpPr>
        <p:spPr>
          <a:xfrm>
            <a:off x="3995142" y="2064413"/>
            <a:ext cx="3287316" cy="468574"/>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2600">
                <a:latin typeface="Times New Roman"/>
                <a:ea typeface="Times New Roman"/>
                <a:cs typeface="Times New Roman"/>
                <a:sym typeface="Times New Roman"/>
              </a:defRPr>
            </a:lvl1pPr>
          </a:lstStyle>
          <a:p>
            <a:pPr lvl="0">
              <a:defRPr sz="1800"/>
            </a:pPr>
            <a:r>
              <a:rPr sz="2600"/>
              <a:t>introduciamo l’ipotesi h</a:t>
            </a:r>
          </a:p>
        </p:txBody>
      </p:sp>
      <p:sp>
        <p:nvSpPr>
          <p:cNvPr id="108" name="Shape 108"/>
          <p:cNvSpPr/>
          <p:nvPr/>
        </p:nvSpPr>
        <p:spPr>
          <a:xfrm>
            <a:off x="7959917" y="1707132"/>
            <a:ext cx="2240459" cy="1183135"/>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lvl="0">
              <a:defRPr sz="1800"/>
            </a:pPr>
            <a:r>
              <a:rPr sz="3600">
                <a:latin typeface="Times New Roman"/>
                <a:ea typeface="Times New Roman"/>
                <a:cs typeface="Times New Roman"/>
                <a:sym typeface="Times New Roman"/>
              </a:rPr>
              <a:t>(T⋀h)→ c’</a:t>
            </a:r>
            <a:endParaRPr sz="3600">
              <a:latin typeface="Times New Roman"/>
              <a:ea typeface="Times New Roman"/>
              <a:cs typeface="Times New Roman"/>
              <a:sym typeface="Times New Roman"/>
            </a:endParaRPr>
          </a:p>
          <a:p>
            <a:pPr lvl="0">
              <a:defRPr sz="1800"/>
            </a:pPr>
            <a:r>
              <a:rPr sz="3600">
                <a:latin typeface="Times New Roman"/>
                <a:ea typeface="Times New Roman"/>
                <a:cs typeface="Times New Roman"/>
                <a:sym typeface="Times New Roman"/>
              </a:rPr>
              <a:t>c’</a:t>
            </a:r>
          </a:p>
        </p:txBody>
      </p:sp>
      <p:sp>
        <p:nvSpPr>
          <p:cNvPr id="109" name="Shape 109"/>
          <p:cNvSpPr/>
          <p:nvPr/>
        </p:nvSpPr>
        <p:spPr>
          <a:xfrm>
            <a:off x="4839468" y="2768813"/>
            <a:ext cx="1268464" cy="61557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latin typeface="Times New Roman"/>
                <a:ea typeface="Times New Roman"/>
                <a:cs typeface="Times New Roman"/>
                <a:sym typeface="Times New Roman"/>
              </a:defRPr>
            </a:lvl1pPr>
          </a:lstStyle>
          <a:p>
            <a:pPr lvl="0">
              <a:defRPr sz="1800"/>
            </a:pPr>
            <a:r>
              <a:rPr sz="3600"/>
              <a:t>¬c≡c’ </a:t>
            </a:r>
          </a:p>
        </p:txBody>
      </p:sp>
      <p:sp>
        <p:nvSpPr>
          <p:cNvPr id="110" name="Shape 110"/>
          <p:cNvSpPr/>
          <p:nvPr/>
        </p:nvSpPr>
        <p:spPr>
          <a:xfrm>
            <a:off x="4402137" y="3620219"/>
            <a:ext cx="2143126" cy="630982"/>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latin typeface="Times New Roman"/>
                <a:ea typeface="Times New Roman"/>
                <a:cs typeface="Times New Roman"/>
                <a:sym typeface="Times New Roman"/>
              </a:defRPr>
            </a:lvl1pPr>
          </a:lstStyle>
          <a:p>
            <a:pPr lvl="0">
              <a:defRPr sz="1800"/>
            </a:pPr>
            <a:r>
              <a:rPr sz="3600"/>
              <a:t>(T⋀h) ≡ T’</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title"/>
          </p:nvPr>
        </p:nvSpPr>
        <p:spPr>
          <a:prstGeom prst="rect">
            <a:avLst/>
          </a:prstGeom>
        </p:spPr>
        <p:txBody>
          <a:bodyPr/>
          <a:lstStyle>
            <a:lvl1pPr defTabSz="286258">
              <a:defRPr sz="3920"/>
            </a:lvl1pPr>
          </a:lstStyle>
          <a:p>
            <a:pPr lvl="0">
              <a:defRPr sz="1800"/>
            </a:pPr>
            <a:r>
              <a:rPr sz="3920"/>
              <a:t>Marxisti, psicoanalisti ed Einstein </a:t>
            </a:r>
          </a:p>
        </p:txBody>
      </p:sp>
      <p:sp>
        <p:nvSpPr>
          <p:cNvPr id="39" name="Shape 39"/>
          <p:cNvSpPr/>
          <p:nvPr>
            <p:ph type="body" idx="1"/>
          </p:nvPr>
        </p:nvSpPr>
        <p:spPr>
          <a:xfrm>
            <a:off x="349498" y="1214536"/>
            <a:ext cx="11906995" cy="7324528"/>
          </a:xfrm>
          <a:prstGeom prst="rect">
            <a:avLst/>
          </a:prstGeom>
        </p:spPr>
        <p:txBody>
          <a:bodyPr/>
          <a:lstStyle/>
          <a:p>
            <a:pPr lvl="0" defTabSz="566674">
              <a:defRPr sz="1800"/>
            </a:pPr>
            <a:r>
              <a:rPr sz="3007"/>
              <a:t>Marxisti e psicoanalisti vedono in ogni fatto che accade una conferma alla loro teoria.</a:t>
            </a:r>
            <a:endParaRPr sz="3007"/>
          </a:p>
          <a:p>
            <a:pPr lvl="0" defTabSz="566674">
              <a:defRPr sz="1800"/>
            </a:pPr>
            <a:endParaRPr sz="3007"/>
          </a:p>
          <a:p>
            <a:pPr lvl="0" defTabSz="566674">
              <a:defRPr sz="1800"/>
            </a:pPr>
            <a:r>
              <a:rPr sz="3007"/>
              <a:t>Esperimento del 1919 tentato allo scopo di controllare una conseguenza della teoria di Einstein che prediceva che il campo gravitazionale del Sole avrebbe piegato i raggi di luce passanti nei pressi, mentre la teoria di Newton non aveva previsto alcuna deflessione. La teoria di Einstein, a differenza delle altre, ammetteva dei falsificatori potenziali, ossia delle conseguenze che se non si davano empiricamente portavano alla sua confutazione.</a:t>
            </a:r>
            <a:endParaRPr sz="3007"/>
          </a:p>
          <a:p>
            <a:pPr lvl="0" defTabSz="566674">
              <a:defRPr sz="1800"/>
            </a:pPr>
            <a:endParaRPr sz="3007"/>
          </a:p>
          <a:p>
            <a:pPr lvl="0" defTabSz="566674">
              <a:defRPr sz="1800"/>
            </a:pPr>
            <a:endParaRPr sz="3007"/>
          </a:p>
          <a:p>
            <a:pPr lvl="0" defTabSz="566674">
              <a:defRPr sz="1800"/>
            </a:pPr>
            <a:endParaRPr sz="3007"/>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title"/>
          </p:nvPr>
        </p:nvSpPr>
        <p:spPr>
          <a:xfrm>
            <a:off x="1270000" y="321369"/>
            <a:ext cx="10464800" cy="676871"/>
          </a:xfrm>
          <a:prstGeom prst="rect">
            <a:avLst/>
          </a:prstGeom>
        </p:spPr>
        <p:txBody>
          <a:bodyPr/>
          <a:lstStyle>
            <a:lvl1pPr defTabSz="286258">
              <a:defRPr sz="3920"/>
            </a:lvl1pPr>
          </a:lstStyle>
          <a:p>
            <a:pPr lvl="0">
              <a:defRPr sz="1800"/>
            </a:pPr>
            <a:r>
              <a:rPr sz="3920"/>
              <a:t>Le leggi scientifiche come proibizioni</a:t>
            </a:r>
          </a:p>
        </p:txBody>
      </p:sp>
      <p:sp>
        <p:nvSpPr>
          <p:cNvPr id="42" name="Shape 42"/>
          <p:cNvSpPr/>
          <p:nvPr>
            <p:ph type="body" idx="1"/>
          </p:nvPr>
        </p:nvSpPr>
        <p:spPr>
          <a:prstGeom prst="rect">
            <a:avLst/>
          </a:prstGeom>
        </p:spPr>
        <p:txBody>
          <a:bodyPr/>
          <a:lstStyle/>
          <a:p>
            <a:pPr lvl="0">
              <a:defRPr sz="1800"/>
            </a:pPr>
            <a:r>
              <a:rPr sz="3100"/>
              <a:t>Nella notazione logica la tesi della falsificabilità si presenta a parere di Popper in forma rigorosa:</a:t>
            </a:r>
            <a:endParaRPr sz="3100"/>
          </a:p>
          <a:p>
            <a:pPr lvl="0">
              <a:defRPr sz="1800"/>
            </a:pPr>
            <a:r>
              <a:rPr sz="3100"/>
              <a:t>Un legge scientifica:</a:t>
            </a:r>
            <a:endParaRPr sz="3100"/>
          </a:p>
          <a:p>
            <a:pPr lvl="0" algn="ctr">
              <a:defRPr sz="1800"/>
            </a:pPr>
            <a:r>
              <a:rPr sz="3100"/>
              <a:t>∀(x) (Px </a:t>
            </a:r>
            <a:r>
              <a:rPr sz="2900"/>
              <a:t>⊃ Qx)</a:t>
            </a:r>
            <a:endParaRPr sz="2900"/>
          </a:p>
          <a:p>
            <a:pPr lvl="0" algn="ctr">
              <a:defRPr sz="1800"/>
            </a:pPr>
            <a:r>
              <a:rPr sz="2900"/>
              <a:t>per tutti gli x, se x è un P allora x è un Q</a:t>
            </a:r>
            <a:endParaRPr sz="2900"/>
          </a:p>
          <a:p>
            <a:pPr lvl="0">
              <a:defRPr sz="1800"/>
            </a:pPr>
            <a:r>
              <a:rPr sz="2900"/>
              <a:t>è equivalente a:</a:t>
            </a:r>
            <a:endParaRPr sz="2900"/>
          </a:p>
          <a:p>
            <a:pPr lvl="0" algn="ctr">
              <a:defRPr sz="1800"/>
            </a:pPr>
            <a:r>
              <a:rPr sz="2900"/>
              <a:t> ¬ ∃(x) (Px⋏¬Qx)</a:t>
            </a:r>
            <a:endParaRPr sz="2900"/>
          </a:p>
          <a:p>
            <a:pPr lvl="0" algn="ctr">
              <a:defRPr sz="1800"/>
            </a:pPr>
            <a:r>
              <a:rPr sz="2900"/>
              <a:t>non esiste un x che sia P e non Q</a:t>
            </a:r>
            <a:endParaRPr sz="2900"/>
          </a:p>
          <a:p>
            <a:pPr lvl="0">
              <a:defRPr sz="1800"/>
            </a:pPr>
            <a:endParaRPr sz="2900"/>
          </a:p>
          <a:p>
            <a:pPr lvl="0">
              <a:defRPr sz="1800"/>
            </a:pPr>
            <a:r>
              <a:rPr sz="2900"/>
              <a:t>Le leggi scientifiche sono più opportunamente costruite come affermazione di proibizioni che vietano il presentarsi di certe situazioni empiriche.</a:t>
            </a:r>
            <a:endParaRPr sz="2900"/>
          </a:p>
          <a:p>
            <a:pPr lvl="0">
              <a:defRPr sz="1800"/>
            </a:pPr>
            <a:endParaRPr sz="2900"/>
          </a:p>
          <a:p>
            <a:pPr lvl="0">
              <a:defRPr sz="1800"/>
            </a:pPr>
            <a:r>
              <a:rPr sz="2900"/>
              <a:t>Una legge scientifica afferma cosa non può accadere.</a:t>
            </a:r>
            <a:endParaRPr sz="2900"/>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title"/>
          </p:nvPr>
        </p:nvSpPr>
        <p:spPr>
          <a:prstGeom prst="rect">
            <a:avLst/>
          </a:prstGeom>
        </p:spPr>
        <p:txBody>
          <a:bodyPr/>
          <a:lstStyle>
            <a:lvl1pPr defTabSz="286258">
              <a:defRPr sz="3920"/>
            </a:lvl1pPr>
          </a:lstStyle>
          <a:p>
            <a:pPr lvl="0">
              <a:defRPr sz="1800"/>
            </a:pPr>
            <a:r>
              <a:rPr sz="3920"/>
              <a:t>Il contenuto empirico di una teoria</a:t>
            </a:r>
          </a:p>
        </p:txBody>
      </p:sp>
      <p:sp>
        <p:nvSpPr>
          <p:cNvPr id="45" name="Shape 45"/>
          <p:cNvSpPr/>
          <p:nvPr>
            <p:ph type="body" idx="1"/>
          </p:nvPr>
        </p:nvSpPr>
        <p:spPr>
          <a:prstGeom prst="rect">
            <a:avLst/>
          </a:prstGeom>
        </p:spPr>
        <p:txBody>
          <a:bodyPr/>
          <a:lstStyle/>
          <a:p>
            <a:pPr lvl="0">
              <a:defRPr sz="1800"/>
            </a:pPr>
            <a:r>
              <a:rPr sz="3100"/>
              <a:t>Il contenuto empirico di una teoria è fornito dall’ambito di situazioni proibite che la teoria prevede: quanto più una teoria proibisce tanto più afferma e quanto più afferma tanto più numerose sono le occasioni in cui può essere confutata.</a:t>
            </a:r>
            <a:endParaRPr sz="3100"/>
          </a:p>
          <a:p>
            <a:pPr lvl="0">
              <a:defRPr sz="1800"/>
            </a:pPr>
            <a:endParaRPr sz="3100"/>
          </a:p>
          <a:p>
            <a:pPr lvl="0">
              <a:defRPr sz="1800"/>
            </a:pPr>
            <a:r>
              <a:rPr sz="3100"/>
              <a:t>La scienza non progredisce se gli scienziati cercano di rimanere al sicuro presentando teorie che si attengono quanto è possibile all’evidenza disponibile. </a:t>
            </a:r>
            <a:endParaRPr sz="3100"/>
          </a:p>
          <a:p>
            <a:pPr lvl="0">
              <a:defRPr sz="1800"/>
            </a:pPr>
            <a:endParaRPr sz="3100"/>
          </a:p>
          <a:p>
            <a:pPr lvl="0">
              <a:defRPr sz="1800"/>
            </a:pPr>
            <a:r>
              <a:rPr sz="3100"/>
              <a:t>La scienza progredisce piuttosto in seguito ad audaci congetture con cui gli scienziati vanno oltre i dati disponibili, avendo operato tali congetture gli scienziati che controllano le teorie non cercano di dimostrare la loro verità, ma piuttosto cercano la loro confutazione. </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7" name="Shape 47"/>
          <p:cNvSpPr/>
          <p:nvPr>
            <p:ph type="title"/>
          </p:nvPr>
        </p:nvSpPr>
        <p:spPr>
          <a:prstGeom prst="rect">
            <a:avLst/>
          </a:prstGeom>
        </p:spPr>
        <p:txBody>
          <a:bodyPr/>
          <a:lstStyle>
            <a:lvl1pPr defTabSz="286258">
              <a:defRPr sz="3920"/>
            </a:lvl1pPr>
          </a:lstStyle>
          <a:p>
            <a:pPr lvl="0">
              <a:defRPr sz="1800"/>
            </a:pPr>
            <a:r>
              <a:rPr sz="3920"/>
              <a:t>falsificabilità</a:t>
            </a:r>
          </a:p>
        </p:txBody>
      </p:sp>
      <p:sp>
        <p:nvSpPr>
          <p:cNvPr id="48" name="Shape 48"/>
          <p:cNvSpPr/>
          <p:nvPr>
            <p:ph type="body" idx="1"/>
          </p:nvPr>
        </p:nvSpPr>
        <p:spPr>
          <a:prstGeom prst="rect">
            <a:avLst/>
          </a:prstGeom>
        </p:spPr>
        <p:txBody>
          <a:bodyPr/>
          <a:lstStyle/>
          <a:p>
            <a:pPr lvl="0">
              <a:defRPr sz="1800"/>
            </a:pPr>
            <a:r>
              <a:rPr sz="3100"/>
              <a:t>“Dato un sistema T, questo è ‘empirico’, o ‘scientifico’ o ‘falsificabile’ se da esso è possibile estrarre delle conseguenze C, le </a:t>
            </a:r>
            <a:r>
              <a:rPr i="1" sz="3100"/>
              <a:t>asserzioni di base</a:t>
            </a:r>
            <a:r>
              <a:rPr sz="3100"/>
              <a:t>, le quali possono essere confrontate con il mondo empirico tramite un esperimento e quindi da questo falsificate. Se l’esperimento porta a un risultato negativo allora tramite il </a:t>
            </a:r>
            <a:r>
              <a:rPr i="1" sz="3100"/>
              <a:t>modus tollens</a:t>
            </a:r>
            <a:r>
              <a:rPr sz="3100"/>
              <a:t> della logica classica, la teoria è falsificata.”</a:t>
            </a:r>
            <a:endParaRPr sz="3100"/>
          </a:p>
          <a:p>
            <a:pPr lvl="0">
              <a:defRPr sz="1800"/>
            </a:pPr>
            <a:endParaRPr sz="3100"/>
          </a:p>
          <a:p>
            <a:pPr lvl="0">
              <a:defRPr sz="1800"/>
            </a:pPr>
            <a:r>
              <a:rPr sz="3100"/>
              <a:t>“La mia proposta si basa su un’asimmetria tra verificabilità e falsificabilità, asimmetria che risulta dalla forza logica delle asserzioni universali. Queste non possono essere mai derivate da asserzioni singolari, ma possono essere contraddette da asserzioni singolari.”</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 name="Shape 50"/>
          <p:cNvSpPr/>
          <p:nvPr>
            <p:ph type="title"/>
          </p:nvPr>
        </p:nvSpPr>
        <p:spPr>
          <a:prstGeom prst="rect">
            <a:avLst/>
          </a:prstGeom>
        </p:spPr>
        <p:txBody>
          <a:bodyPr/>
          <a:lstStyle>
            <a:lvl1pPr defTabSz="286258">
              <a:defRPr sz="3920"/>
            </a:lvl1pPr>
          </a:lstStyle>
          <a:p>
            <a:pPr lvl="0">
              <a:defRPr sz="1800"/>
            </a:pPr>
            <a:r>
              <a:rPr sz="3920"/>
              <a:t>modus tollens</a:t>
            </a:r>
          </a:p>
        </p:txBody>
      </p:sp>
      <p:sp>
        <p:nvSpPr>
          <p:cNvPr id="51" name="Shape 51"/>
          <p:cNvSpPr/>
          <p:nvPr>
            <p:ph type="body" idx="1"/>
          </p:nvPr>
        </p:nvSpPr>
        <p:spPr>
          <a:xfrm>
            <a:off x="350570" y="1219596"/>
            <a:ext cx="11906995" cy="7324528"/>
          </a:xfrm>
          <a:prstGeom prst="rect">
            <a:avLst/>
          </a:prstGeom>
        </p:spPr>
        <p:txBody>
          <a:bodyPr/>
          <a:lstStyle/>
          <a:p>
            <a:pPr lvl="0">
              <a:defRPr sz="1800"/>
            </a:pPr>
            <a:r>
              <a:rPr sz="3100"/>
              <a:t>													</a:t>
            </a:r>
            <a:r>
              <a:rPr sz="3100">
                <a:solidFill>
                  <a:srgbClr val="00882B"/>
                </a:solidFill>
              </a:rPr>
              <a:t>verificabilità</a:t>
            </a:r>
          </a:p>
        </p:txBody>
      </p:sp>
      <p:graphicFrame>
        <p:nvGraphicFramePr>
          <p:cNvPr id="52" name="Table 52"/>
          <p:cNvGraphicFramePr/>
          <p:nvPr/>
        </p:nvGraphicFramePr>
        <p:xfrm>
          <a:off x="850900" y="1891481"/>
          <a:ext cx="2613174" cy="2313038"/>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81421"/>
                <a:gridCol w="586382"/>
                <a:gridCol w="1445369"/>
              </a:tblGrid>
              <a:tr h="462607">
                <a:tc>
                  <a:txBody>
                    <a:bodyPr/>
                    <a:lstStyle/>
                    <a:p>
                      <a:pPr lvl="0" defTabSz="914400"/>
                      <a:r>
                        <a:rPr sz="2600"/>
                        <a:t>p</a:t>
                      </a:r>
                    </a:p>
                  </a:txBody>
                  <a:tcPr marL="50800" marR="50800" marT="50800" marB="50800" anchor="ctr" anchorCtr="0" horzOverflow="overflow"/>
                </a:tc>
                <a:tc>
                  <a:txBody>
                    <a:bodyPr/>
                    <a:lstStyle/>
                    <a:p>
                      <a:pPr lvl="0" defTabSz="914400"/>
                      <a:r>
                        <a:rPr sz="2600"/>
                        <a:t>q</a:t>
                      </a:r>
                    </a:p>
                  </a:txBody>
                  <a:tcPr marL="50800" marR="50800" marT="50800" marB="50800" anchor="ctr" anchorCtr="0" horzOverflow="overflow"/>
                </a:tc>
                <a:tc>
                  <a:txBody>
                    <a:bodyPr/>
                    <a:lstStyle/>
                    <a:p>
                      <a:pPr lvl="0" defTabSz="914400"/>
                      <a:r>
                        <a:rPr sz="2600"/>
                        <a:t>p⊃q</a:t>
                      </a:r>
                    </a:p>
                  </a:txBody>
                  <a:tcPr marL="50800" marR="50800" marT="50800" marB="50800" anchor="ctr" anchorCtr="0" horzOverflow="overflow"/>
                </a:tc>
              </a:tr>
              <a:tr h="462607">
                <a:tc>
                  <a:txBody>
                    <a:bodyPr/>
                    <a:lstStyle/>
                    <a:p>
                      <a:pPr lvl="0" defTabSz="914400"/>
                      <a:r>
                        <a:rPr sz="2600">
                          <a:solidFill>
                            <a:srgbClr val="00882B"/>
                          </a:solidFill>
                        </a:rPr>
                        <a:t>v</a:t>
                      </a:r>
                    </a:p>
                  </a:txBody>
                  <a:tcPr marL="50800" marR="50800" marT="50800" marB="50800" anchor="ctr" anchorCtr="0" horzOverflow="overflow"/>
                </a:tc>
                <a:tc>
                  <a:txBody>
                    <a:bodyPr/>
                    <a:lstStyle/>
                    <a:p>
                      <a:pPr lvl="0" defTabSz="914400"/>
                      <a:r>
                        <a:rPr sz="2600">
                          <a:solidFill>
                            <a:srgbClr val="00882B"/>
                          </a:solidFill>
                        </a:rPr>
                        <a:t>v</a:t>
                      </a:r>
                    </a:p>
                  </a:txBody>
                  <a:tcPr marL="50800" marR="50800" marT="50800" marB="50800" anchor="ctr" anchorCtr="0" horzOverflow="overflow"/>
                </a:tc>
                <a:tc>
                  <a:txBody>
                    <a:bodyPr/>
                    <a:lstStyle/>
                    <a:p>
                      <a:pPr lvl="0" defTabSz="914400"/>
                      <a:r>
                        <a:rPr sz="2600">
                          <a:solidFill>
                            <a:srgbClr val="00882B"/>
                          </a:solidFill>
                        </a:rPr>
                        <a:t>v</a:t>
                      </a:r>
                    </a:p>
                  </a:txBody>
                  <a:tcPr marL="50800" marR="50800" marT="50800" marB="50800" anchor="ctr" anchorCtr="0" horzOverflow="overflow"/>
                </a:tc>
              </a:tr>
              <a:tr h="462607">
                <a:tc>
                  <a:txBody>
                    <a:bodyPr/>
                    <a:lstStyle/>
                    <a:p>
                      <a:pPr lvl="0" defTabSz="914400"/>
                      <a:r>
                        <a:rPr sz="2600">
                          <a:solidFill>
                            <a:srgbClr val="00882B"/>
                          </a:solidFill>
                        </a:rPr>
                        <a:t>f</a:t>
                      </a:r>
                    </a:p>
                  </a:txBody>
                  <a:tcPr marL="50800" marR="50800" marT="50800" marB="50800" anchor="ctr" anchorCtr="0" horzOverflow="overflow"/>
                </a:tc>
                <a:tc>
                  <a:txBody>
                    <a:bodyPr/>
                    <a:lstStyle/>
                    <a:p>
                      <a:pPr lvl="0" defTabSz="914400"/>
                      <a:r>
                        <a:rPr sz="2600">
                          <a:solidFill>
                            <a:srgbClr val="00882B"/>
                          </a:solidFill>
                        </a:rPr>
                        <a:t>v</a:t>
                      </a:r>
                    </a:p>
                  </a:txBody>
                  <a:tcPr marL="50800" marR="50800" marT="50800" marB="50800" anchor="ctr" anchorCtr="0" horzOverflow="overflow"/>
                </a:tc>
                <a:tc>
                  <a:txBody>
                    <a:bodyPr/>
                    <a:lstStyle/>
                    <a:p>
                      <a:pPr lvl="0" defTabSz="914400"/>
                      <a:r>
                        <a:rPr sz="2600">
                          <a:solidFill>
                            <a:srgbClr val="00882B"/>
                          </a:solidFill>
                        </a:rPr>
                        <a:t>v</a:t>
                      </a:r>
                    </a:p>
                  </a:txBody>
                  <a:tcPr marL="50800" marR="50800" marT="50800" marB="50800" anchor="ctr" anchorCtr="0" horzOverflow="overflow"/>
                </a:tc>
              </a:tr>
              <a:tr h="462607">
                <a:tc>
                  <a:txBody>
                    <a:bodyPr/>
                    <a:lstStyle/>
                    <a:p>
                      <a:pPr lvl="0" defTabSz="914400"/>
                      <a:r>
                        <a:rPr sz="2600">
                          <a:solidFill>
                            <a:srgbClr val="C82506"/>
                          </a:solidFill>
                        </a:rPr>
                        <a:t>f</a:t>
                      </a:r>
                    </a:p>
                  </a:txBody>
                  <a:tcPr marL="50800" marR="50800" marT="50800" marB="50800" anchor="ctr" anchorCtr="0" horzOverflow="overflow"/>
                </a:tc>
                <a:tc>
                  <a:txBody>
                    <a:bodyPr/>
                    <a:lstStyle/>
                    <a:p>
                      <a:pPr lvl="0" defTabSz="914400"/>
                      <a:r>
                        <a:rPr sz="2600">
                          <a:solidFill>
                            <a:srgbClr val="C82506"/>
                          </a:solidFill>
                        </a:rPr>
                        <a:t>f</a:t>
                      </a:r>
                    </a:p>
                  </a:txBody>
                  <a:tcPr marL="50800" marR="50800" marT="50800" marB="50800" anchor="ctr" anchorCtr="0" horzOverflow="overflow"/>
                </a:tc>
                <a:tc>
                  <a:txBody>
                    <a:bodyPr/>
                    <a:lstStyle/>
                    <a:p>
                      <a:pPr lvl="0" defTabSz="914400"/>
                      <a:r>
                        <a:rPr sz="2600">
                          <a:solidFill>
                            <a:srgbClr val="C82506"/>
                          </a:solidFill>
                        </a:rPr>
                        <a:t>v</a:t>
                      </a:r>
                    </a:p>
                  </a:txBody>
                  <a:tcPr marL="50800" marR="50800" marT="50800" marB="50800" anchor="ctr" anchorCtr="0" horzOverflow="overflow"/>
                </a:tc>
              </a:tr>
              <a:tr h="462607">
                <a:tc>
                  <a:txBody>
                    <a:bodyPr/>
                    <a:lstStyle/>
                    <a:p>
                      <a:pPr lvl="0" defTabSz="914400"/>
                      <a:r>
                        <a:rPr sz="2600"/>
                        <a:t>v</a:t>
                      </a:r>
                    </a:p>
                  </a:txBody>
                  <a:tcPr marL="50800" marR="50800" marT="50800" marB="50800" anchor="ctr" anchorCtr="0" horzOverflow="overflow"/>
                </a:tc>
                <a:tc>
                  <a:txBody>
                    <a:bodyPr/>
                    <a:lstStyle/>
                    <a:p>
                      <a:pPr lvl="0" defTabSz="914400"/>
                      <a:r>
                        <a:rPr sz="2600"/>
                        <a:t>f</a:t>
                      </a:r>
                    </a:p>
                  </a:txBody>
                  <a:tcPr marL="50800" marR="50800" marT="50800" marB="50800" anchor="ctr" anchorCtr="0" horzOverflow="overflow"/>
                </a:tc>
                <a:tc>
                  <a:txBody>
                    <a:bodyPr/>
                    <a:lstStyle/>
                    <a:p>
                      <a:pPr lvl="0" defTabSz="914400"/>
                      <a:r>
                        <a:rPr sz="2600"/>
                        <a:t>f</a:t>
                      </a:r>
                    </a:p>
                  </a:txBody>
                  <a:tcPr marL="50800" marR="50800" marT="50800" marB="50800" anchor="ctr" anchorCtr="0" horzOverflow="overflow"/>
                </a:tc>
              </a:tr>
            </a:tbl>
          </a:graphicData>
        </a:graphic>
      </p:graphicFrame>
      <p:sp>
        <p:nvSpPr>
          <p:cNvPr id="53" name="Shape 53"/>
          <p:cNvSpPr/>
          <p:nvPr/>
        </p:nvSpPr>
        <p:spPr>
          <a:xfrm>
            <a:off x="7969467" y="1767039"/>
            <a:ext cx="2720249" cy="233332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lvl="0">
              <a:defRPr sz="1800"/>
            </a:pPr>
            <a:r>
              <a:rPr sz="3600"/>
              <a:t>T⊃C</a:t>
            </a:r>
            <a:endParaRPr sz="3600"/>
          </a:p>
          <a:p>
            <a:pPr lvl="0">
              <a:defRPr sz="1800"/>
            </a:pPr>
            <a:r>
              <a:rPr sz="3600"/>
              <a:t>C</a:t>
            </a:r>
            <a:endParaRPr sz="3600"/>
          </a:p>
          <a:p>
            <a:pPr lvl="0">
              <a:defRPr sz="1800"/>
            </a:pPr>
            <a:r>
              <a:rPr sz="3600"/>
              <a:t>———-</a:t>
            </a:r>
            <a:endParaRPr sz="3600"/>
          </a:p>
          <a:p>
            <a:pPr lvl="0">
              <a:defRPr sz="1800"/>
            </a:pPr>
            <a:r>
              <a:rPr sz="3600"/>
              <a:t>?</a:t>
            </a:r>
          </a:p>
        </p:txBody>
      </p:sp>
      <p:sp>
        <p:nvSpPr>
          <p:cNvPr id="54" name="Shape 54"/>
          <p:cNvSpPr/>
          <p:nvPr/>
        </p:nvSpPr>
        <p:spPr>
          <a:xfrm>
            <a:off x="8113607" y="5475439"/>
            <a:ext cx="2431969" cy="233332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lvl="0">
              <a:defRPr sz="1800"/>
            </a:pPr>
            <a:r>
              <a:rPr sz="3600"/>
              <a:t>T⊃C</a:t>
            </a:r>
            <a:endParaRPr sz="3600"/>
          </a:p>
          <a:p>
            <a:pPr lvl="0">
              <a:defRPr sz="1800"/>
            </a:pPr>
            <a:r>
              <a:rPr sz="3600"/>
              <a:t>¬C</a:t>
            </a:r>
            <a:endParaRPr sz="3600"/>
          </a:p>
          <a:p>
            <a:pPr lvl="0">
              <a:defRPr sz="1800"/>
            </a:pPr>
            <a:r>
              <a:rPr sz="3600"/>
              <a:t>———-</a:t>
            </a:r>
            <a:endParaRPr sz="3600"/>
          </a:p>
          <a:p>
            <a:pPr lvl="0">
              <a:defRPr sz="1800"/>
            </a:pPr>
            <a:r>
              <a:rPr sz="3600"/>
              <a:t>¬T</a:t>
            </a:r>
          </a:p>
        </p:txBody>
      </p:sp>
      <p:sp>
        <p:nvSpPr>
          <p:cNvPr id="55" name="Shape 55"/>
          <p:cNvSpPr/>
          <p:nvPr/>
        </p:nvSpPr>
        <p:spPr>
          <a:xfrm>
            <a:off x="8350386" y="4605762"/>
            <a:ext cx="2191222" cy="542076"/>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100">
                <a:solidFill>
                  <a:srgbClr val="EC5D57"/>
                </a:solidFill>
                <a:latin typeface="Times New Roman"/>
                <a:ea typeface="Times New Roman"/>
                <a:cs typeface="Times New Roman"/>
                <a:sym typeface="Times New Roman"/>
              </a:defRPr>
            </a:lvl1pPr>
          </a:lstStyle>
          <a:p>
            <a:pPr lvl="0">
              <a:defRPr sz="1800">
                <a:solidFill>
                  <a:srgbClr val="000000"/>
                </a:solidFill>
              </a:defRPr>
            </a:pPr>
            <a:r>
              <a:rPr sz="3100">
                <a:solidFill>
                  <a:srgbClr val="EC5D57"/>
                </a:solidFill>
              </a:rPr>
              <a:t>falsificabilità</a:t>
            </a:r>
          </a:p>
        </p:txBody>
      </p:sp>
      <p:sp>
        <p:nvSpPr>
          <p:cNvPr id="56" name="Shape 56"/>
          <p:cNvSpPr/>
          <p:nvPr/>
        </p:nvSpPr>
        <p:spPr>
          <a:xfrm>
            <a:off x="402732" y="5266162"/>
            <a:ext cx="5995386" cy="1913676"/>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lvl="0" algn="just">
              <a:defRPr sz="1800"/>
            </a:pPr>
            <a:r>
              <a:rPr sz="3100">
                <a:solidFill>
                  <a:srgbClr val="00882B"/>
                </a:solidFill>
                <a:latin typeface="Times New Roman"/>
                <a:ea typeface="Times New Roman"/>
                <a:cs typeface="Times New Roman"/>
                <a:sym typeface="Times New Roman"/>
              </a:rPr>
              <a:t>Nessuna teoria può essere resa vera, </a:t>
            </a:r>
            <a:endParaRPr sz="3100">
              <a:solidFill>
                <a:srgbClr val="00882B"/>
              </a:solidFill>
              <a:latin typeface="Times New Roman"/>
              <a:ea typeface="Times New Roman"/>
              <a:cs typeface="Times New Roman"/>
              <a:sym typeface="Times New Roman"/>
            </a:endParaRPr>
          </a:p>
          <a:p>
            <a:pPr lvl="0" algn="just">
              <a:defRPr sz="1800"/>
            </a:pPr>
            <a:r>
              <a:rPr sz="3100">
                <a:solidFill>
                  <a:srgbClr val="00882B"/>
                </a:solidFill>
                <a:latin typeface="Times New Roman"/>
                <a:ea typeface="Times New Roman"/>
                <a:cs typeface="Times New Roman"/>
                <a:sym typeface="Times New Roman"/>
              </a:rPr>
              <a:t>nemmeno da moltissimi fatti.</a:t>
            </a:r>
            <a:endParaRPr sz="3100">
              <a:solidFill>
                <a:srgbClr val="00882B"/>
              </a:solidFill>
              <a:latin typeface="Times New Roman"/>
              <a:ea typeface="Times New Roman"/>
              <a:cs typeface="Times New Roman"/>
              <a:sym typeface="Times New Roman"/>
            </a:endParaRPr>
          </a:p>
          <a:p>
            <a:pPr lvl="0" algn="just">
              <a:defRPr sz="1800"/>
            </a:pPr>
            <a:r>
              <a:rPr sz="3100">
                <a:solidFill>
                  <a:srgbClr val="EC5D57"/>
                </a:solidFill>
                <a:latin typeface="Times New Roman"/>
                <a:ea typeface="Times New Roman"/>
                <a:cs typeface="Times New Roman"/>
                <a:sym typeface="Times New Roman"/>
              </a:rPr>
              <a:t>Un unico fatto basta a rendere falsa </a:t>
            </a:r>
            <a:endParaRPr sz="3100">
              <a:solidFill>
                <a:srgbClr val="EC5D57"/>
              </a:solidFill>
              <a:latin typeface="Times New Roman"/>
              <a:ea typeface="Times New Roman"/>
              <a:cs typeface="Times New Roman"/>
              <a:sym typeface="Times New Roman"/>
            </a:endParaRPr>
          </a:p>
          <a:p>
            <a:pPr lvl="0" algn="just">
              <a:defRPr sz="1800"/>
            </a:pPr>
            <a:r>
              <a:rPr sz="3100">
                <a:solidFill>
                  <a:srgbClr val="EC5D57"/>
                </a:solidFill>
                <a:latin typeface="Times New Roman"/>
                <a:ea typeface="Times New Roman"/>
                <a:cs typeface="Times New Roman"/>
                <a:sym typeface="Times New Roman"/>
              </a:rPr>
              <a:t>una teoria.</a:t>
            </a:r>
          </a:p>
        </p:txBody>
      </p:sp>
      <p:sp>
        <p:nvSpPr>
          <p:cNvPr id="57" name="Shape 57"/>
          <p:cNvSpPr/>
          <p:nvPr/>
        </p:nvSpPr>
        <p:spPr>
          <a:xfrm flipV="1">
            <a:off x="3760412" y="2921000"/>
            <a:ext cx="3373162" cy="2322979"/>
          </a:xfrm>
          <a:prstGeom prst="line">
            <a:avLst/>
          </a:prstGeom>
          <a:ln w="25400">
            <a:solidFill/>
            <a:miter lim="400000"/>
            <a:tailEnd type="triangle"/>
          </a:ln>
          <a:effectLst>
            <a:outerShdw sx="100000" sy="100000" kx="0" ky="0" algn="b" rotWithShape="0" blurRad="190500" dist="12700" dir="5400000">
              <a:srgbClr val="000000">
                <a:alpha val="75000"/>
              </a:srgbClr>
            </a:outerShdw>
          </a:effectLst>
        </p:spPr>
        <p:txBody>
          <a:bodyPr lIns="0" tIns="0" rIns="0" bIns="0" anchor="ctr"/>
          <a:lstStyle/>
          <a:p>
            <a:pPr lvl="0">
              <a:defRPr sz="2400"/>
            </a:pPr>
          </a:p>
        </p:txBody>
      </p:sp>
      <p:sp>
        <p:nvSpPr>
          <p:cNvPr id="58" name="Shape 58"/>
          <p:cNvSpPr/>
          <p:nvPr/>
        </p:nvSpPr>
        <p:spPr>
          <a:xfrm>
            <a:off x="6413500" y="6642100"/>
            <a:ext cx="1692412" cy="0"/>
          </a:xfrm>
          <a:prstGeom prst="line">
            <a:avLst/>
          </a:prstGeom>
          <a:ln w="25400">
            <a:solidFill/>
            <a:miter lim="400000"/>
            <a:tailEnd type="triangle"/>
          </a:ln>
          <a:effectLst>
            <a:outerShdw sx="100000" sy="100000" kx="0" ky="0" algn="b" rotWithShape="0" blurRad="381000" dist="119618" dir="0">
              <a:srgbClr val="000000">
                <a:alpha val="75000"/>
              </a:srgbClr>
            </a:outerShdw>
          </a:effectLst>
        </p:spPr>
        <p:txBody>
          <a:bodyPr lIns="0" tIns="0" rIns="0" bIns="0" anchor="ctr"/>
          <a:lstStyle/>
          <a:p>
            <a:pPr lvl="0">
              <a:defRPr sz="2400"/>
            </a:pPr>
          </a:p>
        </p:txBody>
      </p:sp>
      <p:sp>
        <p:nvSpPr>
          <p:cNvPr id="59" name="Shape 59"/>
          <p:cNvSpPr/>
          <p:nvPr/>
        </p:nvSpPr>
        <p:spPr>
          <a:xfrm>
            <a:off x="864931" y="7741012"/>
            <a:ext cx="4278140" cy="517216"/>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000">
                <a:latin typeface="Times New Roman"/>
                <a:ea typeface="Times New Roman"/>
                <a:cs typeface="Times New Roman"/>
                <a:sym typeface="Times New Roman"/>
              </a:defRPr>
            </a:lvl1pPr>
          </a:lstStyle>
          <a:p>
            <a:pPr lvl="0">
              <a:defRPr sz="1800"/>
            </a:pPr>
            <a:r>
              <a:rPr sz="3000"/>
              <a:t>¬C=falsificatore potenziale</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title"/>
          </p:nvPr>
        </p:nvSpPr>
        <p:spPr>
          <a:prstGeom prst="rect">
            <a:avLst/>
          </a:prstGeom>
        </p:spPr>
        <p:txBody>
          <a:bodyPr/>
          <a:lstStyle>
            <a:lvl1pPr defTabSz="286258">
              <a:defRPr sz="3920"/>
            </a:lvl1pPr>
          </a:lstStyle>
          <a:p>
            <a:pPr lvl="0">
              <a:defRPr sz="1800"/>
            </a:pPr>
            <a:r>
              <a:rPr sz="3920"/>
              <a:t>asserti di base</a:t>
            </a:r>
          </a:p>
        </p:txBody>
      </p:sp>
      <p:sp>
        <p:nvSpPr>
          <p:cNvPr id="62" name="Shape 62"/>
          <p:cNvSpPr/>
          <p:nvPr>
            <p:ph type="body" idx="1"/>
          </p:nvPr>
        </p:nvSpPr>
        <p:spPr>
          <a:prstGeom prst="rect">
            <a:avLst/>
          </a:prstGeom>
        </p:spPr>
        <p:txBody>
          <a:bodyPr/>
          <a:lstStyle/>
          <a:p>
            <a:pPr lvl="0" defTabSz="560831">
              <a:defRPr sz="1800"/>
            </a:pPr>
            <a:r>
              <a:rPr sz="2976"/>
              <a:t>Un asserto di base è un enunciato singolare, controllabile inter-soggettivamente mediante l’esperimento:</a:t>
            </a:r>
            <a:endParaRPr sz="2976"/>
          </a:p>
          <a:p>
            <a:pPr lvl="0" defTabSz="560831">
              <a:defRPr sz="1800"/>
            </a:pPr>
            <a:r>
              <a:rPr sz="2976"/>
              <a:t>“sopra la tavola che hai davanti c’è una penna”</a:t>
            </a:r>
            <a:endParaRPr sz="2976"/>
          </a:p>
          <a:p>
            <a:pPr lvl="0" defTabSz="560831">
              <a:defRPr sz="1800"/>
            </a:pPr>
            <a:r>
              <a:rPr sz="2976"/>
              <a:t>“alle ore 17,30 del 30 maggio 2014, c’è un elettrone che attraversa un campo magnetico”</a:t>
            </a:r>
            <a:endParaRPr sz="2976"/>
          </a:p>
          <a:p>
            <a:pPr lvl="0" defTabSz="560831">
              <a:defRPr sz="1800"/>
            </a:pPr>
            <a:endParaRPr sz="2976"/>
          </a:p>
          <a:p>
            <a:pPr lvl="0" defTabSz="560831">
              <a:defRPr sz="1800"/>
            </a:pPr>
            <a:r>
              <a:rPr sz="2976"/>
              <a:t>Perché la falsificazione sia conclusiva gli enunciati di base che fungono da premesse negli argomenti di falsificazione devono essere stabiliti in modo definitivo.</a:t>
            </a:r>
            <a:endParaRPr sz="2976"/>
          </a:p>
          <a:p>
            <a:pPr lvl="0" defTabSz="560831">
              <a:defRPr sz="1800"/>
            </a:pPr>
            <a:endParaRPr sz="2976"/>
          </a:p>
          <a:p>
            <a:pPr lvl="0" defTabSz="560831">
              <a:defRPr sz="1800"/>
            </a:pPr>
            <a:r>
              <a:rPr sz="2976"/>
              <a:t>Tuttavia per Popper nega che gli asserti di base possano essere stabiliti in modo indubitabile.</a:t>
            </a:r>
            <a:endParaRPr sz="2976"/>
          </a:p>
          <a:p>
            <a:pPr lvl="0" defTabSz="560831">
              <a:defRPr sz="1800"/>
            </a:pPr>
            <a:endParaRPr sz="2976"/>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title"/>
          </p:nvPr>
        </p:nvSpPr>
        <p:spPr>
          <a:prstGeom prst="rect">
            <a:avLst/>
          </a:prstGeom>
        </p:spPr>
        <p:txBody>
          <a:bodyPr/>
          <a:lstStyle>
            <a:lvl1pPr defTabSz="286258">
              <a:defRPr sz="3920"/>
            </a:lvl1pPr>
          </a:lstStyle>
          <a:p>
            <a:pPr lvl="0">
              <a:defRPr sz="1800"/>
            </a:pPr>
            <a:r>
              <a:rPr sz="3920"/>
              <a:t>1) La natura dei risultati sperimentali</a:t>
            </a:r>
          </a:p>
        </p:txBody>
      </p:sp>
      <p:sp>
        <p:nvSpPr>
          <p:cNvPr id="65" name="Shape 65"/>
          <p:cNvSpPr/>
          <p:nvPr>
            <p:ph type="body" idx="1"/>
          </p:nvPr>
        </p:nvSpPr>
        <p:spPr>
          <a:prstGeom prst="rect">
            <a:avLst/>
          </a:prstGeom>
        </p:spPr>
        <p:txBody>
          <a:bodyPr/>
          <a:lstStyle/>
          <a:p>
            <a:pPr lvl="0">
              <a:defRPr sz="1800"/>
            </a:pPr>
            <a:r>
              <a:rPr sz="3100"/>
              <a:t>Nessuna dimostrazione rigorosa della falsità di una teoria scientifica è possibile, perché i risultati sperimentali possono sempre venire messi in discussione</a:t>
            </a:r>
            <a:endParaRPr sz="3100"/>
          </a:p>
          <a:p>
            <a:pPr lvl="0">
              <a:defRPr sz="1800"/>
            </a:pPr>
            <a:endParaRPr sz="3100"/>
          </a:p>
          <a:p>
            <a:pPr lvl="0">
              <a:defRPr sz="1800"/>
            </a:pPr>
            <a:r>
              <a:rPr sz="3100"/>
              <a:t>L’esperimento è stato condotto male.</a:t>
            </a:r>
            <a:endParaRPr sz="3100"/>
          </a:p>
          <a:p>
            <a:pPr lvl="0">
              <a:defRPr sz="1800"/>
            </a:pPr>
            <a:r>
              <a:rPr sz="3100"/>
              <a:t>La discrepanza è solo apparente e sparirà con il progredire della conoscenza.</a:t>
            </a:r>
            <a:endParaRPr sz="3100"/>
          </a:p>
          <a:p>
            <a:pPr lvl="0">
              <a:defRPr sz="1800"/>
            </a:pPr>
            <a:r>
              <a:rPr sz="3100"/>
              <a:t>Si può salvare la teoria sotto controllo, criticando la teoria che presiede al funzionamento dell’apparecchiatura scientifica.</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