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Lst>
  <p:sldSz cx="13004800"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Shape 54"/>
          <p:cNvSpPr/>
          <p:nvPr>
            <p:ph type="sldImg"/>
          </p:nvPr>
        </p:nvSpPr>
        <p:spPr>
          <a:xfrm>
            <a:off x="1143000" y="685800"/>
            <a:ext cx="4572000" cy="3429000"/>
          </a:xfrm>
          <a:prstGeom prst="rect">
            <a:avLst/>
          </a:prstGeom>
        </p:spPr>
        <p:txBody>
          <a:bodyPr/>
          <a:lstStyle/>
          <a:p>
            <a:pPr lvl="0"/>
          </a:p>
        </p:txBody>
      </p:sp>
      <p:sp>
        <p:nvSpPr>
          <p:cNvPr id="55" name="Shape 55"/>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Avenir Book"/>
        <a:ea typeface="Avenir Book"/>
        <a:cs typeface="Avenir Book"/>
        <a:sym typeface="Avenir Book"/>
      </a:defRPr>
    </a:lvl1pPr>
    <a:lvl2pPr indent="228600" defTabSz="457200">
      <a:lnSpc>
        <a:spcPct val="125000"/>
      </a:lnSpc>
      <a:defRPr sz="2400">
        <a:latin typeface="Avenir Book"/>
        <a:ea typeface="Avenir Book"/>
        <a:cs typeface="Avenir Book"/>
        <a:sym typeface="Avenir Book"/>
      </a:defRPr>
    </a:lvl2pPr>
    <a:lvl3pPr indent="457200" defTabSz="457200">
      <a:lnSpc>
        <a:spcPct val="125000"/>
      </a:lnSpc>
      <a:defRPr sz="2400">
        <a:latin typeface="Avenir Book"/>
        <a:ea typeface="Avenir Book"/>
        <a:cs typeface="Avenir Book"/>
        <a:sym typeface="Avenir Book"/>
      </a:defRPr>
    </a:lvl3pPr>
    <a:lvl4pPr indent="685800" defTabSz="457200">
      <a:lnSpc>
        <a:spcPct val="125000"/>
      </a:lnSpc>
      <a:defRPr sz="2400">
        <a:latin typeface="Avenir Book"/>
        <a:ea typeface="Avenir Book"/>
        <a:cs typeface="Avenir Book"/>
        <a:sym typeface="Avenir Book"/>
      </a:defRPr>
    </a:lvl4pPr>
    <a:lvl5pPr indent="914400" defTabSz="457200">
      <a:lnSpc>
        <a:spcPct val="125000"/>
      </a:lnSpc>
      <a:defRPr sz="2400">
        <a:latin typeface="Avenir Book"/>
        <a:ea typeface="Avenir Book"/>
        <a:cs typeface="Avenir Book"/>
        <a:sym typeface="Avenir Book"/>
      </a:defRPr>
    </a:lvl5pPr>
    <a:lvl6pPr indent="1143000" defTabSz="457200">
      <a:lnSpc>
        <a:spcPct val="125000"/>
      </a:lnSpc>
      <a:defRPr sz="2400">
        <a:latin typeface="Avenir Book"/>
        <a:ea typeface="Avenir Book"/>
        <a:cs typeface="Avenir Book"/>
        <a:sym typeface="Avenir Book"/>
      </a:defRPr>
    </a:lvl6pPr>
    <a:lvl7pPr indent="1371600" defTabSz="457200">
      <a:lnSpc>
        <a:spcPct val="125000"/>
      </a:lnSpc>
      <a:defRPr sz="2400">
        <a:latin typeface="Avenir Book"/>
        <a:ea typeface="Avenir Book"/>
        <a:cs typeface="Avenir Book"/>
        <a:sym typeface="Avenir Book"/>
      </a:defRPr>
    </a:lvl7pPr>
    <a:lvl8pPr indent="1600200" defTabSz="457200">
      <a:lnSpc>
        <a:spcPct val="125000"/>
      </a:lnSpc>
      <a:defRPr sz="2400">
        <a:latin typeface="Avenir Book"/>
        <a:ea typeface="Avenir Book"/>
        <a:cs typeface="Avenir Book"/>
        <a:sym typeface="Avenir Book"/>
      </a:defRPr>
    </a:lvl8pPr>
    <a:lvl9pPr indent="1828800" defTabSz="457200">
      <a:lnSpc>
        <a:spcPct val="125000"/>
      </a:lnSpc>
      <a:defRPr sz="2400">
        <a:latin typeface="Avenir Book"/>
        <a:ea typeface="Avenir Book"/>
        <a:cs typeface="Avenir Book"/>
        <a:sym typeface="Avenir Book"/>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olo e sottotitolo">
    <p:spTree>
      <p:nvGrpSpPr>
        <p:cNvPr id="1" name=""/>
        <p:cNvGrpSpPr/>
        <p:nvPr/>
      </p:nvGrpSpPr>
      <p:grpSpPr>
        <a:xfrm>
          <a:off x="0" y="0"/>
          <a:ext cx="0" cy="0"/>
          <a:chOff x="0" y="0"/>
          <a:chExt cx="0" cy="0"/>
        </a:xfrm>
      </p:grpSpPr>
      <p:sp>
        <p:nvSpPr>
          <p:cNvPr id="6" name="Shape 6"/>
          <p:cNvSpPr/>
          <p:nvPr>
            <p:ph type="title"/>
          </p:nvPr>
        </p:nvSpPr>
        <p:spPr>
          <a:xfrm>
            <a:off x="1270000" y="1638300"/>
            <a:ext cx="10464800" cy="3302000"/>
          </a:xfrm>
          <a:prstGeom prst="rect">
            <a:avLst/>
          </a:prstGeom>
        </p:spPr>
        <p:txBody>
          <a:bodyPr lIns="0" tIns="0" rIns="0" bIns="0" anchor="b">
            <a:normAutofit fontScale="100000" lnSpcReduction="0"/>
          </a:bodyPr>
          <a:lstStyle>
            <a:lvl1pPr defTabSz="584200">
              <a:defRPr sz="4600">
                <a:latin typeface="+mn-lt"/>
                <a:ea typeface="+mn-ea"/>
                <a:cs typeface="+mn-cs"/>
                <a:sym typeface="Helvetica Light"/>
              </a:defRPr>
            </a:lvl1pPr>
          </a:lstStyle>
          <a:p>
            <a:pPr lvl="0">
              <a:defRPr sz="1800"/>
            </a:pPr>
            <a:r>
              <a:rPr sz="4600"/>
              <a:t>Titolo Testo</a:t>
            </a:r>
          </a:p>
        </p:txBody>
      </p:sp>
      <p:sp>
        <p:nvSpPr>
          <p:cNvPr id="7" name="Shape 7"/>
          <p:cNvSpPr/>
          <p:nvPr>
            <p:ph type="body" idx="1"/>
          </p:nvPr>
        </p:nvSpPr>
        <p:spPr>
          <a:xfrm>
            <a:off x="1270000" y="5029200"/>
            <a:ext cx="10464800" cy="1130300"/>
          </a:xfrm>
          <a:prstGeom prst="rect">
            <a:avLst/>
          </a:prstGeom>
        </p:spPr>
        <p:txBody>
          <a:bodyPr lIns="0" tIns="0" rIns="0" bIns="0">
            <a:normAutofit fontScale="100000" lnSpcReduction="0"/>
          </a:bodyPr>
          <a:lstStyle>
            <a:lvl1pPr defTabSz="584200">
              <a:spcBef>
                <a:spcPts val="0"/>
              </a:spcBef>
              <a:defRPr sz="3200">
                <a:latin typeface="+mn-lt"/>
                <a:ea typeface="+mn-ea"/>
                <a:cs typeface="+mn-cs"/>
                <a:sym typeface="Helvetica Light"/>
              </a:defRPr>
            </a:lvl1pPr>
            <a:lvl2pPr indent="228600" defTabSz="584200">
              <a:spcBef>
                <a:spcPts val="0"/>
              </a:spcBef>
              <a:defRPr sz="3200">
                <a:latin typeface="+mn-lt"/>
                <a:ea typeface="+mn-ea"/>
                <a:cs typeface="+mn-cs"/>
                <a:sym typeface="Helvetica Light"/>
              </a:defRPr>
            </a:lvl2pPr>
            <a:lvl3pPr indent="457200" defTabSz="584200">
              <a:spcBef>
                <a:spcPts val="0"/>
              </a:spcBef>
              <a:defRPr sz="3200">
                <a:latin typeface="+mn-lt"/>
                <a:ea typeface="+mn-ea"/>
                <a:cs typeface="+mn-cs"/>
                <a:sym typeface="Helvetica Light"/>
              </a:defRPr>
            </a:lvl3pPr>
            <a:lvl4pPr indent="685800" defTabSz="584200">
              <a:spcBef>
                <a:spcPts val="0"/>
              </a:spcBef>
              <a:defRPr sz="3200">
                <a:latin typeface="+mn-lt"/>
                <a:ea typeface="+mn-ea"/>
                <a:cs typeface="+mn-cs"/>
                <a:sym typeface="Helvetica Light"/>
              </a:defRPr>
            </a:lvl4pPr>
            <a:lvl5pPr indent="914400" defTabSz="584200">
              <a:spcBef>
                <a:spcPts val="0"/>
              </a:spcBef>
              <a:defRPr sz="3200">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zion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Vu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31" name="Shape 31"/>
          <p:cNvSpPr/>
          <p:nvPr>
            <p:ph type="sldNum" sz="quarter" idx="2"/>
          </p:nvPr>
        </p:nvSpPr>
        <p:spPr>
          <a:prstGeom prst="rect">
            <a:avLst/>
          </a:prstGeom>
        </p:spPr>
        <p:txBody>
          <a:bodyPr/>
          <a:lstStyle/>
          <a:p>
            <a:pPr lvl="0"/>
            <a:fld id="{86CB4B4D-7CA3-9044-876B-883B54F8677D}" type="slidenum"/>
          </a:p>
        </p:txBody>
      </p:sp>
      <p:sp>
        <p:nvSpPr>
          <p:cNvPr id="32" name="Shape 32"/>
          <p:cNvSpPr/>
          <p:nvPr>
            <p:ph type="title"/>
          </p:nvPr>
        </p:nvSpPr>
        <p:spPr>
          <a:prstGeom prst="rect">
            <a:avLst/>
          </a:prstGeom>
        </p:spPr>
        <p:txBody>
          <a:bodyPr/>
          <a:lstStyle/>
          <a:p>
            <a:pPr lvl="0">
              <a:defRPr sz="1800"/>
            </a:pPr>
            <a:r>
              <a:rPr sz="6200"/>
              <a:t>Titolo Testo</a:t>
            </a:r>
          </a:p>
        </p:txBody>
      </p:sp>
      <p:sp>
        <p:nvSpPr>
          <p:cNvPr id="33" name="Shape 33"/>
          <p:cNvSpPr/>
          <p:nvPr>
            <p:ph type="body" idx="1"/>
          </p:nvPr>
        </p:nvSpPr>
        <p:spPr>
          <a:prstGeom prst="rect">
            <a:avLst/>
          </a:prstGeom>
        </p:spPr>
        <p:txBody>
          <a:bodyPr/>
          <a:lstStyle/>
          <a:p>
            <a:pPr lvl="0">
              <a:defRPr sz="1800"/>
            </a:pPr>
            <a:r>
              <a:rPr sz="4400"/>
              <a:t>Corpo livello uno</a:t>
            </a:r>
            <a:endParaRPr sz="4400"/>
          </a:p>
          <a:p>
            <a:pPr lvl="1">
              <a:defRPr sz="1800"/>
            </a:pPr>
            <a:r>
              <a:rPr sz="4400"/>
              <a:t>Corpo livello due</a:t>
            </a:r>
            <a:endParaRPr sz="4400"/>
          </a:p>
          <a:p>
            <a:pPr lvl="2">
              <a:defRPr sz="1800"/>
            </a:pPr>
            <a:r>
              <a:rPr sz="4400"/>
              <a:t>Corpo livello tre</a:t>
            </a:r>
            <a:endParaRPr sz="4400"/>
          </a:p>
          <a:p>
            <a:pPr lvl="3">
              <a:defRPr sz="1800"/>
            </a:pPr>
            <a:r>
              <a:rPr sz="4400"/>
              <a:t>Corpo livello quattro</a:t>
            </a:r>
            <a:endParaRPr sz="4400"/>
          </a:p>
          <a:p>
            <a:pPr lvl="4">
              <a:defRPr sz="1800"/>
            </a:pPr>
            <a:r>
              <a:rPr sz="4400"/>
              <a:t>Livello 5</a:t>
            </a:r>
          </a:p>
        </p:txBody>
      </p:sp>
    </p:spTree>
  </p:cSld>
  <p:clrMapOvr>
    <a:masterClrMapping/>
  </p:clrMapOvr>
  <p:transitio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35" name="Shape 35"/>
          <p:cNvSpPr/>
          <p:nvPr>
            <p:ph type="sldNum" sz="quarter" idx="2"/>
          </p:nvPr>
        </p:nvSpPr>
        <p:spPr>
          <a:prstGeom prst="rect">
            <a:avLst/>
          </a:prstGeom>
        </p:spPr>
        <p:txBody>
          <a:bodyPr/>
          <a:lstStyle/>
          <a:p>
            <a:pPr lvl="0"/>
            <a:fld id="{86CB4B4D-7CA3-9044-876B-883B54F8677D}" type="slidenum"/>
          </a:p>
        </p:txBody>
      </p:sp>
      <p:sp>
        <p:nvSpPr>
          <p:cNvPr id="36" name="Shape 36"/>
          <p:cNvSpPr/>
          <p:nvPr>
            <p:ph type="title"/>
          </p:nvPr>
        </p:nvSpPr>
        <p:spPr>
          <a:prstGeom prst="rect">
            <a:avLst/>
          </a:prstGeom>
        </p:spPr>
        <p:txBody>
          <a:bodyPr/>
          <a:lstStyle/>
          <a:p>
            <a:pPr lvl="0">
              <a:defRPr sz="1800"/>
            </a:pPr>
            <a:r>
              <a:rPr sz="6200"/>
              <a:t>Titolo Testo</a:t>
            </a:r>
          </a:p>
        </p:txBody>
      </p:sp>
      <p:sp>
        <p:nvSpPr>
          <p:cNvPr id="37" name="Shape 37"/>
          <p:cNvSpPr/>
          <p:nvPr>
            <p:ph type="body" idx="1"/>
          </p:nvPr>
        </p:nvSpPr>
        <p:spPr>
          <a:prstGeom prst="rect">
            <a:avLst/>
          </a:prstGeom>
        </p:spPr>
        <p:txBody>
          <a:bodyPr/>
          <a:lstStyle/>
          <a:p>
            <a:pPr lvl="0">
              <a:defRPr sz="1800"/>
            </a:pPr>
            <a:r>
              <a:rPr sz="4400"/>
              <a:t>Corpo livello uno</a:t>
            </a:r>
            <a:endParaRPr sz="4400"/>
          </a:p>
          <a:p>
            <a:pPr lvl="1">
              <a:defRPr sz="1800"/>
            </a:pPr>
            <a:r>
              <a:rPr sz="4400"/>
              <a:t>Corpo livello due</a:t>
            </a:r>
            <a:endParaRPr sz="4400"/>
          </a:p>
          <a:p>
            <a:pPr lvl="2">
              <a:defRPr sz="1800"/>
            </a:pPr>
            <a:r>
              <a:rPr sz="4400"/>
              <a:t>Corpo livello tre</a:t>
            </a:r>
            <a:endParaRPr sz="4400"/>
          </a:p>
          <a:p>
            <a:pPr lvl="3">
              <a:defRPr sz="1800"/>
            </a:pPr>
            <a:r>
              <a:rPr sz="4400"/>
              <a:t>Corpo livello quattro</a:t>
            </a:r>
            <a:endParaRPr sz="4400"/>
          </a:p>
          <a:p>
            <a:pPr lvl="4">
              <a:defRPr sz="1800"/>
            </a:pPr>
            <a:r>
              <a:rPr sz="4400"/>
              <a:t>Livello 5</a:t>
            </a:r>
          </a:p>
        </p:txBody>
      </p:sp>
    </p:spTree>
  </p:cSld>
  <p:clrMapOvr>
    <a:masterClrMapping/>
  </p:clrMapOvr>
  <p:transitio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39" name="Shape 39"/>
          <p:cNvSpPr/>
          <p:nvPr>
            <p:ph type="sldNum" sz="quarter" idx="2"/>
          </p:nvPr>
        </p:nvSpPr>
        <p:spPr>
          <a:prstGeom prst="rect">
            <a:avLst/>
          </a:prstGeom>
        </p:spPr>
        <p:txBody>
          <a:bodyPr/>
          <a:lstStyle/>
          <a:p>
            <a:pPr lvl="0"/>
            <a:fld id="{86CB4B4D-7CA3-9044-876B-883B54F8677D}" type="slidenum"/>
          </a:p>
        </p:txBody>
      </p:sp>
      <p:sp>
        <p:nvSpPr>
          <p:cNvPr id="40" name="Shape 40"/>
          <p:cNvSpPr/>
          <p:nvPr>
            <p:ph type="title"/>
          </p:nvPr>
        </p:nvSpPr>
        <p:spPr>
          <a:prstGeom prst="rect">
            <a:avLst/>
          </a:prstGeom>
        </p:spPr>
        <p:txBody>
          <a:bodyPr/>
          <a:lstStyle/>
          <a:p>
            <a:pPr lvl="0">
              <a:defRPr sz="1800"/>
            </a:pPr>
            <a:r>
              <a:rPr sz="6200"/>
              <a:t>Titolo Testo</a:t>
            </a:r>
          </a:p>
        </p:txBody>
      </p:sp>
      <p:sp>
        <p:nvSpPr>
          <p:cNvPr id="41" name="Shape 41"/>
          <p:cNvSpPr/>
          <p:nvPr>
            <p:ph type="body" idx="1"/>
          </p:nvPr>
        </p:nvSpPr>
        <p:spPr>
          <a:prstGeom prst="rect">
            <a:avLst/>
          </a:prstGeom>
        </p:spPr>
        <p:txBody>
          <a:bodyPr/>
          <a:lstStyle/>
          <a:p>
            <a:pPr lvl="0">
              <a:defRPr sz="1800"/>
            </a:pPr>
            <a:r>
              <a:rPr sz="4400"/>
              <a:t>Corpo livello uno</a:t>
            </a:r>
            <a:endParaRPr sz="4400"/>
          </a:p>
          <a:p>
            <a:pPr lvl="1">
              <a:defRPr sz="1800"/>
            </a:pPr>
            <a:r>
              <a:rPr sz="4400"/>
              <a:t>Corpo livello due</a:t>
            </a:r>
            <a:endParaRPr sz="4400"/>
          </a:p>
          <a:p>
            <a:pPr lvl="2">
              <a:defRPr sz="1800"/>
            </a:pPr>
            <a:r>
              <a:rPr sz="4400"/>
              <a:t>Corpo livello tre</a:t>
            </a:r>
            <a:endParaRPr sz="4400"/>
          </a:p>
          <a:p>
            <a:pPr lvl="3">
              <a:defRPr sz="1800"/>
            </a:pPr>
            <a:r>
              <a:rPr sz="4400"/>
              <a:t>Corpo livello quattro</a:t>
            </a:r>
            <a:endParaRPr sz="4400"/>
          </a:p>
          <a:p>
            <a:pPr lvl="4">
              <a:defRPr sz="1800"/>
            </a:pPr>
            <a:r>
              <a:rPr sz="4400"/>
              <a:t>Livello 5</a:t>
            </a:r>
          </a:p>
        </p:txBody>
      </p:sp>
    </p:spTree>
  </p:cSld>
  <p:clrMapOvr>
    <a:masterClrMapping/>
  </p:clrMapOvr>
  <p:transitio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43" name="Shape 43"/>
          <p:cNvSpPr/>
          <p:nvPr>
            <p:ph type="sldNum" sz="quarter" idx="2"/>
          </p:nvPr>
        </p:nvSpPr>
        <p:spPr>
          <a:prstGeom prst="rect">
            <a:avLst/>
          </a:prstGeom>
        </p:spPr>
        <p:txBody>
          <a:bodyPr/>
          <a:lstStyle/>
          <a:p>
            <a:pPr lvl="0"/>
            <a:fld id="{86CB4B4D-7CA3-9044-876B-883B54F8677D}" type="slidenum"/>
          </a:p>
        </p:txBody>
      </p:sp>
      <p:sp>
        <p:nvSpPr>
          <p:cNvPr id="44" name="Shape 44"/>
          <p:cNvSpPr/>
          <p:nvPr>
            <p:ph type="title"/>
          </p:nvPr>
        </p:nvSpPr>
        <p:spPr>
          <a:prstGeom prst="rect">
            <a:avLst/>
          </a:prstGeom>
        </p:spPr>
        <p:txBody>
          <a:bodyPr/>
          <a:lstStyle/>
          <a:p>
            <a:pPr lvl="0">
              <a:defRPr sz="1800"/>
            </a:pPr>
            <a:r>
              <a:rPr sz="6200"/>
              <a:t>Titolo Testo</a:t>
            </a:r>
          </a:p>
        </p:txBody>
      </p:sp>
      <p:sp>
        <p:nvSpPr>
          <p:cNvPr id="45" name="Shape 45"/>
          <p:cNvSpPr/>
          <p:nvPr>
            <p:ph type="body" idx="1"/>
          </p:nvPr>
        </p:nvSpPr>
        <p:spPr>
          <a:prstGeom prst="rect">
            <a:avLst/>
          </a:prstGeom>
        </p:spPr>
        <p:txBody>
          <a:bodyPr/>
          <a:lstStyle/>
          <a:p>
            <a:pPr lvl="0">
              <a:defRPr sz="1800"/>
            </a:pPr>
            <a:r>
              <a:rPr sz="4400"/>
              <a:t>Corpo livello uno</a:t>
            </a:r>
            <a:endParaRPr sz="4400"/>
          </a:p>
          <a:p>
            <a:pPr lvl="1">
              <a:defRPr sz="1800"/>
            </a:pPr>
            <a:r>
              <a:rPr sz="4400"/>
              <a:t>Corpo livello due</a:t>
            </a:r>
            <a:endParaRPr sz="4400"/>
          </a:p>
          <a:p>
            <a:pPr lvl="2">
              <a:defRPr sz="1800"/>
            </a:pPr>
            <a:r>
              <a:rPr sz="4400"/>
              <a:t>Corpo livello tre</a:t>
            </a:r>
            <a:endParaRPr sz="4400"/>
          </a:p>
          <a:p>
            <a:pPr lvl="3">
              <a:defRPr sz="1800"/>
            </a:pPr>
            <a:r>
              <a:rPr sz="4400"/>
              <a:t>Corpo livello quattro</a:t>
            </a:r>
            <a:endParaRPr sz="4400"/>
          </a:p>
          <a:p>
            <a:pPr lvl="4">
              <a:defRPr sz="1800"/>
            </a:pPr>
            <a:r>
              <a:rPr sz="4400"/>
              <a:t>Livello 5</a:t>
            </a:r>
          </a:p>
        </p:txBody>
      </p:sp>
    </p:spTree>
  </p:cSld>
  <p:clrMapOvr>
    <a:masterClrMapping/>
  </p:clrMapOvr>
  <p:transitio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47" name="Shape 47"/>
          <p:cNvSpPr/>
          <p:nvPr>
            <p:ph type="sldNum" sz="quarter" idx="2"/>
          </p:nvPr>
        </p:nvSpPr>
        <p:spPr>
          <a:prstGeom prst="rect">
            <a:avLst/>
          </a:prstGeom>
        </p:spPr>
        <p:txBody>
          <a:bodyPr/>
          <a:lstStyle/>
          <a:p>
            <a:pPr lvl="0"/>
            <a:fld id="{86CB4B4D-7CA3-9044-876B-883B54F8677D}" type="slidenum"/>
          </a:p>
        </p:txBody>
      </p:sp>
      <p:sp>
        <p:nvSpPr>
          <p:cNvPr id="48" name="Shape 48"/>
          <p:cNvSpPr/>
          <p:nvPr>
            <p:ph type="title"/>
          </p:nvPr>
        </p:nvSpPr>
        <p:spPr>
          <a:prstGeom prst="rect">
            <a:avLst/>
          </a:prstGeom>
        </p:spPr>
        <p:txBody>
          <a:bodyPr/>
          <a:lstStyle/>
          <a:p>
            <a:pPr lvl="0">
              <a:defRPr sz="1800"/>
            </a:pPr>
            <a:r>
              <a:rPr sz="6200"/>
              <a:t>Titolo Testo</a:t>
            </a:r>
          </a:p>
        </p:txBody>
      </p:sp>
      <p:sp>
        <p:nvSpPr>
          <p:cNvPr id="49" name="Shape 49"/>
          <p:cNvSpPr/>
          <p:nvPr>
            <p:ph type="body" idx="1"/>
          </p:nvPr>
        </p:nvSpPr>
        <p:spPr>
          <a:prstGeom prst="rect">
            <a:avLst/>
          </a:prstGeom>
        </p:spPr>
        <p:txBody>
          <a:bodyPr/>
          <a:lstStyle/>
          <a:p>
            <a:pPr lvl="0">
              <a:defRPr sz="1800"/>
            </a:pPr>
            <a:r>
              <a:rPr sz="4400"/>
              <a:t>Corpo livello uno</a:t>
            </a:r>
            <a:endParaRPr sz="4400"/>
          </a:p>
          <a:p>
            <a:pPr lvl="1">
              <a:defRPr sz="1800"/>
            </a:pPr>
            <a:r>
              <a:rPr sz="4400"/>
              <a:t>Corpo livello due</a:t>
            </a:r>
            <a:endParaRPr sz="4400"/>
          </a:p>
          <a:p>
            <a:pPr lvl="2">
              <a:defRPr sz="1800"/>
            </a:pPr>
            <a:r>
              <a:rPr sz="4400"/>
              <a:t>Corpo livello tre</a:t>
            </a:r>
            <a:endParaRPr sz="4400"/>
          </a:p>
          <a:p>
            <a:pPr lvl="3">
              <a:defRPr sz="1800"/>
            </a:pPr>
            <a:r>
              <a:rPr sz="4400"/>
              <a:t>Corpo livello quattro</a:t>
            </a:r>
            <a:endParaRPr sz="4400"/>
          </a:p>
          <a:p>
            <a:pPr lvl="4">
              <a:defRPr sz="1800"/>
            </a:pPr>
            <a:r>
              <a:rPr sz="4400"/>
              <a:t>Livello 5</a:t>
            </a:r>
          </a:p>
        </p:txBody>
      </p:sp>
    </p:spTree>
  </p:cSld>
  <p:clrMapOvr>
    <a:masterClrMapping/>
  </p:clrMapOvr>
  <p:transitio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51" name="Shape 51"/>
          <p:cNvSpPr/>
          <p:nvPr>
            <p:ph type="sldNum" sz="quarter" idx="2"/>
          </p:nvPr>
        </p:nvSpPr>
        <p:spPr>
          <a:prstGeom prst="rect">
            <a:avLst/>
          </a:prstGeom>
        </p:spPr>
        <p:txBody>
          <a:bodyPr/>
          <a:lstStyle/>
          <a:p>
            <a:pPr lvl="0"/>
            <a:fld id="{86CB4B4D-7CA3-9044-876B-883B54F8677D}" type="slidenum"/>
          </a:p>
        </p:txBody>
      </p:sp>
      <p:sp>
        <p:nvSpPr>
          <p:cNvPr id="52" name="Shape 52"/>
          <p:cNvSpPr/>
          <p:nvPr>
            <p:ph type="title"/>
          </p:nvPr>
        </p:nvSpPr>
        <p:spPr>
          <a:prstGeom prst="rect">
            <a:avLst/>
          </a:prstGeom>
        </p:spPr>
        <p:txBody>
          <a:bodyPr/>
          <a:lstStyle/>
          <a:p>
            <a:pPr lvl="0">
              <a:defRPr sz="1800"/>
            </a:pPr>
            <a:r>
              <a:rPr sz="6200"/>
              <a:t>Titolo Testo</a:t>
            </a:r>
          </a:p>
        </p:txBody>
      </p:sp>
      <p:sp>
        <p:nvSpPr>
          <p:cNvPr id="53" name="Shape 53"/>
          <p:cNvSpPr/>
          <p:nvPr>
            <p:ph type="body" idx="1"/>
          </p:nvPr>
        </p:nvSpPr>
        <p:spPr>
          <a:prstGeom prst="rect">
            <a:avLst/>
          </a:prstGeom>
        </p:spPr>
        <p:txBody>
          <a:bodyPr/>
          <a:lstStyle/>
          <a:p>
            <a:pPr lvl="0">
              <a:defRPr sz="1800"/>
            </a:pPr>
            <a:r>
              <a:rPr sz="4400"/>
              <a:t>Corpo livello uno</a:t>
            </a:r>
            <a:endParaRPr sz="4400"/>
          </a:p>
          <a:p>
            <a:pPr lvl="1">
              <a:defRPr sz="1800"/>
            </a:pPr>
            <a:r>
              <a:rPr sz="4400"/>
              <a:t>Corpo livello due</a:t>
            </a:r>
            <a:endParaRPr sz="4400"/>
          </a:p>
          <a:p>
            <a:pPr lvl="2">
              <a:defRPr sz="1800"/>
            </a:pPr>
            <a:r>
              <a:rPr sz="4400"/>
              <a:t>Corpo livello tre</a:t>
            </a:r>
            <a:endParaRPr sz="4400"/>
          </a:p>
          <a:p>
            <a:pPr lvl="3">
              <a:defRPr sz="1800"/>
            </a:pPr>
            <a:r>
              <a:rPr sz="4400"/>
              <a:t>Corpo livello quattro</a:t>
            </a:r>
            <a:endParaRPr sz="4400"/>
          </a:p>
          <a:p>
            <a:pPr lvl="4">
              <a:defRPr sz="1800"/>
            </a:pPr>
            <a:r>
              <a:rPr sz="4400"/>
              <a:t>Livello 5</a:t>
            </a:r>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 - Orizzontale">
    <p:spTree>
      <p:nvGrpSpPr>
        <p:cNvPr id="1" name=""/>
        <p:cNvGrpSpPr/>
        <p:nvPr/>
      </p:nvGrpSpPr>
      <p:grpSpPr>
        <a:xfrm>
          <a:off x="0" y="0"/>
          <a:ext cx="0" cy="0"/>
          <a:chOff x="0" y="0"/>
          <a:chExt cx="0" cy="0"/>
        </a:xfrm>
      </p:grpSpPr>
      <p:sp>
        <p:nvSpPr>
          <p:cNvPr id="9" name="Shape 9"/>
          <p:cNvSpPr/>
          <p:nvPr>
            <p:ph type="title"/>
          </p:nvPr>
        </p:nvSpPr>
        <p:spPr>
          <a:xfrm>
            <a:off x="1270000" y="6718300"/>
            <a:ext cx="10464800" cy="1422400"/>
          </a:xfrm>
          <a:prstGeom prst="rect">
            <a:avLst/>
          </a:prstGeom>
        </p:spPr>
        <p:txBody>
          <a:bodyPr lIns="0" tIns="0" rIns="0" bIns="0" anchor="b">
            <a:normAutofit fontScale="100000" lnSpcReduction="0"/>
          </a:bodyPr>
          <a:lstStyle>
            <a:lvl1pPr defTabSz="584200">
              <a:defRPr sz="4600">
                <a:latin typeface="+mn-lt"/>
                <a:ea typeface="+mn-ea"/>
                <a:cs typeface="+mn-cs"/>
                <a:sym typeface="Helvetica Light"/>
              </a:defRPr>
            </a:lvl1pPr>
          </a:lstStyle>
          <a:p>
            <a:pPr lvl="0">
              <a:defRPr sz="1800"/>
            </a:pPr>
            <a:r>
              <a:rPr sz="4600"/>
              <a:t>Titolo Testo</a:t>
            </a:r>
          </a:p>
        </p:txBody>
      </p:sp>
      <p:sp>
        <p:nvSpPr>
          <p:cNvPr id="10" name="Shape 10"/>
          <p:cNvSpPr/>
          <p:nvPr>
            <p:ph type="body" idx="1"/>
          </p:nvPr>
        </p:nvSpPr>
        <p:spPr>
          <a:xfrm>
            <a:off x="1270000" y="8191500"/>
            <a:ext cx="10464800" cy="1130300"/>
          </a:xfrm>
          <a:prstGeom prst="rect">
            <a:avLst/>
          </a:prstGeom>
        </p:spPr>
        <p:txBody>
          <a:bodyPr lIns="0" tIns="0" rIns="0" bIns="0">
            <a:normAutofit fontScale="100000" lnSpcReduction="0"/>
          </a:bodyPr>
          <a:lstStyle>
            <a:lvl1pPr defTabSz="584200">
              <a:spcBef>
                <a:spcPts val="0"/>
              </a:spcBef>
              <a:defRPr sz="3200">
                <a:latin typeface="+mn-lt"/>
                <a:ea typeface="+mn-ea"/>
                <a:cs typeface="+mn-cs"/>
                <a:sym typeface="Helvetica Light"/>
              </a:defRPr>
            </a:lvl1pPr>
            <a:lvl2pPr indent="228600" defTabSz="584200">
              <a:spcBef>
                <a:spcPts val="0"/>
              </a:spcBef>
              <a:defRPr sz="3200">
                <a:latin typeface="+mn-lt"/>
                <a:ea typeface="+mn-ea"/>
                <a:cs typeface="+mn-cs"/>
                <a:sym typeface="Helvetica Light"/>
              </a:defRPr>
            </a:lvl2pPr>
            <a:lvl3pPr indent="457200" defTabSz="584200">
              <a:spcBef>
                <a:spcPts val="0"/>
              </a:spcBef>
              <a:defRPr sz="3200">
                <a:latin typeface="+mn-lt"/>
                <a:ea typeface="+mn-ea"/>
                <a:cs typeface="+mn-cs"/>
                <a:sym typeface="Helvetica Light"/>
              </a:defRPr>
            </a:lvl3pPr>
            <a:lvl4pPr indent="685800" defTabSz="584200">
              <a:spcBef>
                <a:spcPts val="0"/>
              </a:spcBef>
              <a:defRPr sz="3200">
                <a:latin typeface="+mn-lt"/>
                <a:ea typeface="+mn-ea"/>
                <a:cs typeface="+mn-cs"/>
                <a:sym typeface="Helvetica Light"/>
              </a:defRPr>
            </a:lvl4pPr>
            <a:lvl5pPr indent="914400" defTabSz="584200">
              <a:spcBef>
                <a:spcPts val="0"/>
              </a:spcBef>
              <a:defRPr sz="3200">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olo - Centrato">
    <p:spTree>
      <p:nvGrpSpPr>
        <p:cNvPr id="1" name=""/>
        <p:cNvGrpSpPr/>
        <p:nvPr/>
      </p:nvGrpSpPr>
      <p:grpSpPr>
        <a:xfrm>
          <a:off x="0" y="0"/>
          <a:ext cx="0" cy="0"/>
          <a:chOff x="0" y="0"/>
          <a:chExt cx="0" cy="0"/>
        </a:xfrm>
      </p:grpSpPr>
      <p:sp>
        <p:nvSpPr>
          <p:cNvPr id="12" name="Shape 12"/>
          <p:cNvSpPr/>
          <p:nvPr>
            <p:ph type="title"/>
          </p:nvPr>
        </p:nvSpPr>
        <p:spPr>
          <a:xfrm>
            <a:off x="1270000" y="3225800"/>
            <a:ext cx="10464800" cy="3302000"/>
          </a:xfrm>
          <a:prstGeom prst="rect">
            <a:avLst/>
          </a:prstGeom>
        </p:spPr>
        <p:txBody>
          <a:bodyPr lIns="0" tIns="0" rIns="0" bIns="0">
            <a:normAutofit fontScale="100000" lnSpcReduction="0"/>
          </a:bodyPr>
          <a:lstStyle>
            <a:lvl1pPr defTabSz="584200">
              <a:defRPr sz="4600">
                <a:latin typeface="+mn-lt"/>
                <a:ea typeface="+mn-ea"/>
                <a:cs typeface="+mn-cs"/>
                <a:sym typeface="Helvetica Light"/>
              </a:defRPr>
            </a:lvl1pPr>
          </a:lstStyle>
          <a:p>
            <a:pPr lvl="0">
              <a:defRPr sz="1800"/>
            </a:pPr>
            <a:r>
              <a:rPr sz="4600"/>
              <a:t>Titolo Testo</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 - Verticale">
    <p:spTree>
      <p:nvGrpSpPr>
        <p:cNvPr id="1" name=""/>
        <p:cNvGrpSpPr/>
        <p:nvPr/>
      </p:nvGrpSpPr>
      <p:grpSpPr>
        <a:xfrm>
          <a:off x="0" y="0"/>
          <a:ext cx="0" cy="0"/>
          <a:chOff x="0" y="0"/>
          <a:chExt cx="0" cy="0"/>
        </a:xfrm>
      </p:grpSpPr>
      <p:sp>
        <p:nvSpPr>
          <p:cNvPr id="14" name="Shape 14"/>
          <p:cNvSpPr/>
          <p:nvPr>
            <p:ph type="title"/>
          </p:nvPr>
        </p:nvSpPr>
        <p:spPr>
          <a:xfrm>
            <a:off x="952500" y="635000"/>
            <a:ext cx="5334000" cy="3987800"/>
          </a:xfrm>
          <a:prstGeom prst="rect">
            <a:avLst/>
          </a:prstGeom>
        </p:spPr>
        <p:txBody>
          <a:bodyPr lIns="0" tIns="0" rIns="0" bIns="0" anchor="b">
            <a:normAutofit fontScale="100000" lnSpcReduction="0"/>
          </a:bodyPr>
          <a:lstStyle>
            <a:lvl1pPr defTabSz="584200">
              <a:defRPr sz="6000">
                <a:latin typeface="+mn-lt"/>
                <a:ea typeface="+mn-ea"/>
                <a:cs typeface="+mn-cs"/>
                <a:sym typeface="Helvetica Light"/>
              </a:defRPr>
            </a:lvl1pPr>
          </a:lstStyle>
          <a:p>
            <a:pPr lvl="0">
              <a:defRPr sz="1800"/>
            </a:pPr>
            <a:r>
              <a:rPr sz="6000"/>
              <a:t>Titolo Testo</a:t>
            </a:r>
          </a:p>
        </p:txBody>
      </p:sp>
      <p:sp>
        <p:nvSpPr>
          <p:cNvPr id="15" name="Shape 15"/>
          <p:cNvSpPr/>
          <p:nvPr>
            <p:ph type="body" idx="1"/>
          </p:nvPr>
        </p:nvSpPr>
        <p:spPr>
          <a:xfrm>
            <a:off x="952500" y="4762500"/>
            <a:ext cx="5334000" cy="4102100"/>
          </a:xfrm>
          <a:prstGeom prst="rect">
            <a:avLst/>
          </a:prstGeom>
        </p:spPr>
        <p:txBody>
          <a:bodyPr lIns="0" tIns="0" rIns="0" bIns="0">
            <a:normAutofit fontScale="100000" lnSpcReduction="0"/>
          </a:bodyPr>
          <a:lstStyle>
            <a:lvl1pPr defTabSz="584200">
              <a:spcBef>
                <a:spcPts val="0"/>
              </a:spcBef>
              <a:defRPr sz="3200">
                <a:latin typeface="+mn-lt"/>
                <a:ea typeface="+mn-ea"/>
                <a:cs typeface="+mn-cs"/>
                <a:sym typeface="Helvetica Light"/>
              </a:defRPr>
            </a:lvl1pPr>
            <a:lvl2pPr indent="228600" defTabSz="584200">
              <a:spcBef>
                <a:spcPts val="0"/>
              </a:spcBef>
              <a:defRPr sz="3200">
                <a:latin typeface="+mn-lt"/>
                <a:ea typeface="+mn-ea"/>
                <a:cs typeface="+mn-cs"/>
                <a:sym typeface="Helvetica Light"/>
              </a:defRPr>
            </a:lvl2pPr>
            <a:lvl3pPr indent="457200" defTabSz="584200">
              <a:spcBef>
                <a:spcPts val="0"/>
              </a:spcBef>
              <a:defRPr sz="3200">
                <a:latin typeface="+mn-lt"/>
                <a:ea typeface="+mn-ea"/>
                <a:cs typeface="+mn-cs"/>
                <a:sym typeface="Helvetica Light"/>
              </a:defRPr>
            </a:lvl3pPr>
            <a:lvl4pPr indent="685800" defTabSz="584200">
              <a:spcBef>
                <a:spcPts val="0"/>
              </a:spcBef>
              <a:defRPr sz="3200">
                <a:latin typeface="+mn-lt"/>
                <a:ea typeface="+mn-ea"/>
                <a:cs typeface="+mn-cs"/>
                <a:sym typeface="Helvetica Light"/>
              </a:defRPr>
            </a:lvl4pPr>
            <a:lvl5pPr indent="914400" defTabSz="584200">
              <a:spcBef>
                <a:spcPts val="0"/>
              </a:spcBef>
              <a:defRPr sz="3200">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olo - In alto">
    <p:spTree>
      <p:nvGrpSpPr>
        <p:cNvPr id="1" name=""/>
        <p:cNvGrpSpPr/>
        <p:nvPr/>
      </p:nvGrpSpPr>
      <p:grpSpPr>
        <a:xfrm>
          <a:off x="0" y="0"/>
          <a:ext cx="0" cy="0"/>
          <a:chOff x="0" y="0"/>
          <a:chExt cx="0" cy="0"/>
        </a:xfrm>
      </p:grpSpPr>
      <p:sp>
        <p:nvSpPr>
          <p:cNvPr id="17" name="Shape 17"/>
          <p:cNvSpPr/>
          <p:nvPr>
            <p:ph type="title"/>
          </p:nvPr>
        </p:nvSpPr>
        <p:spPr>
          <a:xfrm>
            <a:off x="952500" y="444500"/>
            <a:ext cx="11099800" cy="2159000"/>
          </a:xfrm>
          <a:prstGeom prst="rect">
            <a:avLst/>
          </a:prstGeom>
        </p:spPr>
        <p:txBody>
          <a:bodyPr lIns="0" tIns="0" rIns="0" bIns="0">
            <a:normAutofit fontScale="100000" lnSpcReduction="0"/>
          </a:bodyPr>
          <a:lstStyle>
            <a:lvl1pPr defTabSz="584200">
              <a:defRPr sz="4600">
                <a:latin typeface="+mn-lt"/>
                <a:ea typeface="+mn-ea"/>
                <a:cs typeface="+mn-cs"/>
                <a:sym typeface="Helvetica Light"/>
              </a:defRPr>
            </a:lvl1pPr>
          </a:lstStyle>
          <a:p>
            <a:pPr lvl="0">
              <a:defRPr sz="1800"/>
            </a:pPr>
            <a:r>
              <a:rPr sz="4600"/>
              <a:t>Titolo Testo</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olo e punti elenco">
    <p:spTree>
      <p:nvGrpSpPr>
        <p:cNvPr id="1" name=""/>
        <p:cNvGrpSpPr/>
        <p:nvPr/>
      </p:nvGrpSpPr>
      <p:grpSpPr>
        <a:xfrm>
          <a:off x="0" y="0"/>
          <a:ext cx="0" cy="0"/>
          <a:chOff x="0" y="0"/>
          <a:chExt cx="0" cy="0"/>
        </a:xfrm>
      </p:grpSpPr>
      <p:sp>
        <p:nvSpPr>
          <p:cNvPr id="19" name="Shape 19"/>
          <p:cNvSpPr/>
          <p:nvPr>
            <p:ph type="title"/>
          </p:nvPr>
        </p:nvSpPr>
        <p:spPr>
          <a:xfrm>
            <a:off x="952500" y="444500"/>
            <a:ext cx="11099800" cy="2159000"/>
          </a:xfrm>
          <a:prstGeom prst="rect">
            <a:avLst/>
          </a:prstGeom>
        </p:spPr>
        <p:txBody>
          <a:bodyPr lIns="0" tIns="0" rIns="0" bIns="0">
            <a:normAutofit fontScale="100000" lnSpcReduction="0"/>
          </a:bodyPr>
          <a:lstStyle>
            <a:lvl1pPr defTabSz="584200">
              <a:defRPr sz="4600">
                <a:latin typeface="+mn-lt"/>
                <a:ea typeface="+mn-ea"/>
                <a:cs typeface="+mn-cs"/>
                <a:sym typeface="Helvetica Light"/>
              </a:defRPr>
            </a:lvl1pPr>
          </a:lstStyle>
          <a:p>
            <a:pPr lvl="0">
              <a:defRPr sz="1800"/>
            </a:pPr>
            <a:r>
              <a:rPr sz="4600"/>
              <a:t>Titolo Testo</a:t>
            </a:r>
          </a:p>
        </p:txBody>
      </p:sp>
      <p:sp>
        <p:nvSpPr>
          <p:cNvPr id="20" name="Shape 20"/>
          <p:cNvSpPr/>
          <p:nvPr>
            <p:ph type="body" idx="1"/>
          </p:nvPr>
        </p:nvSpPr>
        <p:spPr>
          <a:xfrm>
            <a:off x="952500" y="2603500"/>
            <a:ext cx="11099800" cy="6286500"/>
          </a:xfrm>
          <a:prstGeom prst="rect">
            <a:avLst/>
          </a:prstGeom>
        </p:spPr>
        <p:txBody>
          <a:bodyPr lIns="0" tIns="0" rIns="0" bIns="0" anchor="ctr">
            <a:normAutofit fontScale="100000" lnSpcReduction="0"/>
          </a:bodyPr>
          <a:lstStyle>
            <a:lvl1pPr marL="296333" indent="-296333" algn="just" defTabSz="584200">
              <a:spcBef>
                <a:spcPts val="4200"/>
              </a:spcBef>
              <a:buSzPct val="75000"/>
              <a:buChar char="•"/>
              <a:defRPr sz="2400">
                <a:latin typeface="+mn-lt"/>
                <a:ea typeface="+mn-ea"/>
                <a:cs typeface="+mn-cs"/>
                <a:sym typeface="Helvetica Light"/>
              </a:defRPr>
            </a:lvl1pPr>
            <a:lvl2pPr marL="740833" indent="-296333" algn="just" defTabSz="584200">
              <a:spcBef>
                <a:spcPts val="4200"/>
              </a:spcBef>
              <a:buSzPct val="75000"/>
              <a:buChar char="•"/>
              <a:defRPr sz="2400">
                <a:latin typeface="+mn-lt"/>
                <a:ea typeface="+mn-ea"/>
                <a:cs typeface="+mn-cs"/>
                <a:sym typeface="Helvetica Light"/>
              </a:defRPr>
            </a:lvl2pPr>
            <a:lvl3pPr marL="1185333" indent="-296333" algn="just" defTabSz="584200">
              <a:spcBef>
                <a:spcPts val="4200"/>
              </a:spcBef>
              <a:buSzPct val="75000"/>
              <a:buChar char="•"/>
              <a:defRPr sz="2400">
                <a:latin typeface="+mn-lt"/>
                <a:ea typeface="+mn-ea"/>
                <a:cs typeface="+mn-cs"/>
                <a:sym typeface="Helvetica Light"/>
              </a:defRPr>
            </a:lvl3pPr>
            <a:lvl4pPr marL="1629833" indent="-296333" algn="just" defTabSz="584200">
              <a:spcBef>
                <a:spcPts val="4200"/>
              </a:spcBef>
              <a:buSzPct val="75000"/>
              <a:buChar char="•"/>
              <a:defRPr sz="2400">
                <a:latin typeface="+mn-lt"/>
                <a:ea typeface="+mn-ea"/>
                <a:cs typeface="+mn-cs"/>
                <a:sym typeface="Helvetica Light"/>
              </a:defRPr>
            </a:lvl4pPr>
            <a:lvl5pPr marL="2074333" indent="-296333" algn="just" defTabSz="584200">
              <a:spcBef>
                <a:spcPts val="4200"/>
              </a:spcBef>
              <a:buSzPct val="75000"/>
              <a:buChar char="•"/>
              <a:defRPr sz="2400">
                <a:latin typeface="+mn-lt"/>
                <a:ea typeface="+mn-ea"/>
                <a:cs typeface="+mn-cs"/>
                <a:sym typeface="Helvetica Light"/>
              </a:defRPr>
            </a:lvl5pPr>
          </a:lstStyle>
          <a:p>
            <a:pPr lvl="0">
              <a:defRPr sz="1800"/>
            </a:pPr>
            <a:r>
              <a:rPr sz="2400"/>
              <a:t>Corpo livello uno</a:t>
            </a:r>
            <a:endParaRPr sz="2400"/>
          </a:p>
          <a:p>
            <a:pPr lvl="1">
              <a:defRPr sz="1800"/>
            </a:pPr>
            <a:r>
              <a:rPr sz="2400"/>
              <a:t>Corpo livello due</a:t>
            </a:r>
            <a:endParaRPr sz="2400"/>
          </a:p>
          <a:p>
            <a:pPr lvl="2">
              <a:defRPr sz="1800"/>
            </a:pPr>
            <a:r>
              <a:rPr sz="2400"/>
              <a:t>Corpo livello tre</a:t>
            </a:r>
            <a:endParaRPr sz="2400"/>
          </a:p>
          <a:p>
            <a:pPr lvl="3">
              <a:defRPr sz="1800"/>
            </a:pPr>
            <a:r>
              <a:rPr sz="2400"/>
              <a:t>Corpo livello quattro</a:t>
            </a:r>
            <a:endParaRPr sz="2400"/>
          </a:p>
          <a:p>
            <a:pPr lvl="4">
              <a:defRPr sz="1800"/>
            </a:pPr>
            <a:r>
              <a:rPr sz="2400"/>
              <a:t>Livello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olo, punti elenco e foto">
    <p:spTree>
      <p:nvGrpSpPr>
        <p:cNvPr id="1" name=""/>
        <p:cNvGrpSpPr/>
        <p:nvPr/>
      </p:nvGrpSpPr>
      <p:grpSpPr>
        <a:xfrm>
          <a:off x="0" y="0"/>
          <a:ext cx="0" cy="0"/>
          <a:chOff x="0" y="0"/>
          <a:chExt cx="0" cy="0"/>
        </a:xfrm>
      </p:grpSpPr>
      <p:sp>
        <p:nvSpPr>
          <p:cNvPr id="22" name="Shape 22"/>
          <p:cNvSpPr/>
          <p:nvPr>
            <p:ph type="title"/>
          </p:nvPr>
        </p:nvSpPr>
        <p:spPr>
          <a:xfrm>
            <a:off x="952500" y="444500"/>
            <a:ext cx="11099800" cy="2159000"/>
          </a:xfrm>
          <a:prstGeom prst="rect">
            <a:avLst/>
          </a:prstGeom>
        </p:spPr>
        <p:txBody>
          <a:bodyPr lIns="0" tIns="0" rIns="0" bIns="0">
            <a:normAutofit fontScale="100000" lnSpcReduction="0"/>
          </a:bodyPr>
          <a:lstStyle>
            <a:lvl1pPr defTabSz="584200">
              <a:defRPr sz="4600">
                <a:latin typeface="+mn-lt"/>
                <a:ea typeface="+mn-ea"/>
                <a:cs typeface="+mn-cs"/>
                <a:sym typeface="Helvetica Light"/>
              </a:defRPr>
            </a:lvl1pPr>
          </a:lstStyle>
          <a:p>
            <a:pPr lvl="0">
              <a:defRPr sz="1800"/>
            </a:pPr>
            <a:r>
              <a:rPr sz="4600"/>
              <a:t>Titolo Testo</a:t>
            </a:r>
          </a:p>
        </p:txBody>
      </p:sp>
      <p:sp>
        <p:nvSpPr>
          <p:cNvPr id="23" name="Shape 23"/>
          <p:cNvSpPr/>
          <p:nvPr>
            <p:ph type="body" idx="1"/>
          </p:nvPr>
        </p:nvSpPr>
        <p:spPr>
          <a:xfrm>
            <a:off x="952500" y="2603500"/>
            <a:ext cx="5334000" cy="6286500"/>
          </a:xfrm>
          <a:prstGeom prst="rect">
            <a:avLst/>
          </a:prstGeom>
        </p:spPr>
        <p:txBody>
          <a:bodyPr lIns="0" tIns="0" rIns="0" bIns="0" anchor="ctr">
            <a:normAutofit fontScale="100000" lnSpcReduction="0"/>
          </a:bodyPr>
          <a:lstStyle>
            <a:lvl1pPr marL="342900" indent="-342900" algn="l" defTabSz="584200">
              <a:spcBef>
                <a:spcPts val="3200"/>
              </a:spcBef>
              <a:buSzPct val="75000"/>
              <a:buChar char="•"/>
              <a:defRPr sz="2800">
                <a:latin typeface="+mn-lt"/>
                <a:ea typeface="+mn-ea"/>
                <a:cs typeface="+mn-cs"/>
                <a:sym typeface="Helvetica Light"/>
              </a:defRPr>
            </a:lvl1pPr>
            <a:lvl2pPr marL="685800" indent="-342900" algn="l" defTabSz="584200">
              <a:spcBef>
                <a:spcPts val="3200"/>
              </a:spcBef>
              <a:buSzPct val="75000"/>
              <a:buChar char="•"/>
              <a:defRPr sz="2800">
                <a:latin typeface="+mn-lt"/>
                <a:ea typeface="+mn-ea"/>
                <a:cs typeface="+mn-cs"/>
                <a:sym typeface="Helvetica Light"/>
              </a:defRPr>
            </a:lvl2pPr>
            <a:lvl3pPr marL="1028700" indent="-342900" algn="l" defTabSz="584200">
              <a:spcBef>
                <a:spcPts val="3200"/>
              </a:spcBef>
              <a:buSzPct val="75000"/>
              <a:buChar char="•"/>
              <a:defRPr sz="2800">
                <a:latin typeface="+mn-lt"/>
                <a:ea typeface="+mn-ea"/>
                <a:cs typeface="+mn-cs"/>
                <a:sym typeface="Helvetica Light"/>
              </a:defRPr>
            </a:lvl3pPr>
            <a:lvl4pPr marL="1371600" indent="-342900" algn="l" defTabSz="584200">
              <a:spcBef>
                <a:spcPts val="3200"/>
              </a:spcBef>
              <a:buSzPct val="75000"/>
              <a:buChar char="•"/>
              <a:defRPr sz="2800">
                <a:latin typeface="+mn-lt"/>
                <a:ea typeface="+mn-ea"/>
                <a:cs typeface="+mn-cs"/>
                <a:sym typeface="Helvetica Light"/>
              </a:defRPr>
            </a:lvl4pPr>
            <a:lvl5pPr marL="1714500" indent="-342900" algn="l" defTabSz="584200">
              <a:spcBef>
                <a:spcPts val="3200"/>
              </a:spcBef>
              <a:buSzPct val="75000"/>
              <a:buChar char="•"/>
              <a:defRPr sz="2800">
                <a:latin typeface="+mn-lt"/>
                <a:ea typeface="+mn-ea"/>
                <a:cs typeface="+mn-cs"/>
                <a:sym typeface="Helvetica Light"/>
              </a:defRPr>
            </a:lvl5pPr>
          </a:lstStyle>
          <a:p>
            <a:pPr lvl="0">
              <a:defRPr sz="1800"/>
            </a:pPr>
            <a:r>
              <a:rPr sz="2800"/>
              <a:t>Corpo livello uno</a:t>
            </a:r>
            <a:endParaRPr sz="2800"/>
          </a:p>
          <a:p>
            <a:pPr lvl="1">
              <a:defRPr sz="1800"/>
            </a:pPr>
            <a:r>
              <a:rPr sz="2800"/>
              <a:t>Corpo livello due</a:t>
            </a:r>
            <a:endParaRPr sz="2800"/>
          </a:p>
          <a:p>
            <a:pPr lvl="2">
              <a:defRPr sz="1800"/>
            </a:pPr>
            <a:r>
              <a:rPr sz="2800"/>
              <a:t>Corpo livello tre</a:t>
            </a:r>
            <a:endParaRPr sz="2800"/>
          </a:p>
          <a:p>
            <a:pPr lvl="3">
              <a:defRPr sz="1800"/>
            </a:pPr>
            <a:r>
              <a:rPr sz="2800"/>
              <a:t>Corpo livello quattro</a:t>
            </a:r>
            <a:endParaRPr sz="2800"/>
          </a:p>
          <a:p>
            <a:pPr lvl="4">
              <a:defRPr sz="1800"/>
            </a:pPr>
            <a:r>
              <a:rPr sz="2800"/>
              <a:t>Livello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nti elenco">
    <p:spTree>
      <p:nvGrpSpPr>
        <p:cNvPr id="1" name=""/>
        <p:cNvGrpSpPr/>
        <p:nvPr/>
      </p:nvGrpSpPr>
      <p:grpSpPr>
        <a:xfrm>
          <a:off x="0" y="0"/>
          <a:ext cx="0" cy="0"/>
          <a:chOff x="0" y="0"/>
          <a:chExt cx="0" cy="0"/>
        </a:xfrm>
      </p:grpSpPr>
      <p:sp>
        <p:nvSpPr>
          <p:cNvPr id="25" name="Shape 25"/>
          <p:cNvSpPr/>
          <p:nvPr>
            <p:ph type="body" idx="1"/>
          </p:nvPr>
        </p:nvSpPr>
        <p:spPr>
          <a:xfrm>
            <a:off x="952500" y="1270000"/>
            <a:ext cx="11099800" cy="7213600"/>
          </a:xfrm>
          <a:prstGeom prst="rect">
            <a:avLst/>
          </a:prstGeom>
        </p:spPr>
        <p:txBody>
          <a:bodyPr lIns="0" tIns="0" rIns="0" bIns="0" anchor="ctr">
            <a:normAutofit fontScale="100000" lnSpcReduction="0"/>
          </a:bodyPr>
          <a:lstStyle>
            <a:lvl1pPr marL="296333" indent="-296333" algn="just" defTabSz="584200">
              <a:spcBef>
                <a:spcPts val="4200"/>
              </a:spcBef>
              <a:buSzPct val="75000"/>
              <a:buChar char="•"/>
              <a:defRPr sz="2400">
                <a:latin typeface="+mn-lt"/>
                <a:ea typeface="+mn-ea"/>
                <a:cs typeface="+mn-cs"/>
                <a:sym typeface="Helvetica Light"/>
              </a:defRPr>
            </a:lvl1pPr>
            <a:lvl2pPr marL="740833" indent="-296333" algn="just" defTabSz="584200">
              <a:spcBef>
                <a:spcPts val="4200"/>
              </a:spcBef>
              <a:buSzPct val="75000"/>
              <a:buChar char="•"/>
              <a:defRPr sz="2400">
                <a:latin typeface="+mn-lt"/>
                <a:ea typeface="+mn-ea"/>
                <a:cs typeface="+mn-cs"/>
                <a:sym typeface="Helvetica Light"/>
              </a:defRPr>
            </a:lvl2pPr>
            <a:lvl3pPr marL="1185333" indent="-296333" algn="just" defTabSz="584200">
              <a:spcBef>
                <a:spcPts val="4200"/>
              </a:spcBef>
              <a:buSzPct val="75000"/>
              <a:buChar char="•"/>
              <a:defRPr sz="2400">
                <a:latin typeface="+mn-lt"/>
                <a:ea typeface="+mn-ea"/>
                <a:cs typeface="+mn-cs"/>
                <a:sym typeface="Helvetica Light"/>
              </a:defRPr>
            </a:lvl3pPr>
            <a:lvl4pPr marL="1629833" indent="-296333" algn="just" defTabSz="584200">
              <a:spcBef>
                <a:spcPts val="4200"/>
              </a:spcBef>
              <a:buSzPct val="75000"/>
              <a:buChar char="•"/>
              <a:defRPr sz="2400">
                <a:latin typeface="+mn-lt"/>
                <a:ea typeface="+mn-ea"/>
                <a:cs typeface="+mn-cs"/>
                <a:sym typeface="Helvetica Light"/>
              </a:defRPr>
            </a:lvl4pPr>
            <a:lvl5pPr marL="2074333" indent="-296333" algn="just" defTabSz="584200">
              <a:spcBef>
                <a:spcPts val="4200"/>
              </a:spcBef>
              <a:buSzPct val="75000"/>
              <a:buChar char="•"/>
              <a:defRPr sz="2400">
                <a:latin typeface="+mn-lt"/>
                <a:ea typeface="+mn-ea"/>
                <a:cs typeface="+mn-cs"/>
                <a:sym typeface="Helvetica Light"/>
              </a:defRPr>
            </a:lvl5pPr>
          </a:lstStyle>
          <a:p>
            <a:pPr lvl="0">
              <a:defRPr sz="1800"/>
            </a:pPr>
            <a:r>
              <a:rPr sz="2400"/>
              <a:t>Corpo livello uno</a:t>
            </a:r>
            <a:endParaRPr sz="2400"/>
          </a:p>
          <a:p>
            <a:pPr lvl="1">
              <a:defRPr sz="1800"/>
            </a:pPr>
            <a:r>
              <a:rPr sz="2400"/>
              <a:t>Corpo livello due</a:t>
            </a:r>
            <a:endParaRPr sz="2400"/>
          </a:p>
          <a:p>
            <a:pPr lvl="2">
              <a:defRPr sz="1800"/>
            </a:pPr>
            <a:r>
              <a:rPr sz="2400"/>
              <a:t>Corpo livello tre</a:t>
            </a:r>
            <a:endParaRPr sz="2400"/>
          </a:p>
          <a:p>
            <a:pPr lvl="3">
              <a:defRPr sz="1800"/>
            </a:pPr>
            <a:r>
              <a:rPr sz="2400"/>
              <a:t>Corpo livello quattro</a:t>
            </a:r>
            <a:endParaRPr sz="2400"/>
          </a:p>
          <a:p>
            <a:pPr lvl="4">
              <a:defRPr sz="1800"/>
            </a:pPr>
            <a:r>
              <a:rPr sz="2400"/>
              <a:t>Livello 5</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 - 3 per pagina">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sldNum" sz="quarter" idx="2"/>
          </p:nvPr>
        </p:nvSpPr>
        <p:spPr>
          <a:xfrm>
            <a:off x="9320107" y="8886613"/>
            <a:ext cx="2709334" cy="387038"/>
          </a:xfrm>
          <a:prstGeom prst="rect">
            <a:avLst/>
          </a:prstGeom>
          <a:ln w="12700">
            <a:miter lim="400000"/>
          </a:ln>
        </p:spPr>
        <p:txBody>
          <a:bodyPr lIns="65023" tIns="65023" rIns="65023" bIns="65023">
            <a:spAutoFit/>
          </a:bodyPr>
          <a:lstStyle>
            <a:lvl1pPr algn="r" defTabSz="914400">
              <a:defRPr sz="1800">
                <a:latin typeface="Times New Roman"/>
                <a:ea typeface="Times New Roman"/>
                <a:cs typeface="Times New Roman"/>
                <a:sym typeface="Times New Roman"/>
              </a:defRPr>
            </a:lvl1pPr>
          </a:lstStyle>
          <a:p>
            <a:pPr lvl="0"/>
            <a:fld id="{86CB4B4D-7CA3-9044-876B-883B54F8677D}" type="slidenum"/>
          </a:p>
        </p:txBody>
      </p:sp>
      <p:sp>
        <p:nvSpPr>
          <p:cNvPr id="3" name="Shape 3"/>
          <p:cNvSpPr/>
          <p:nvPr>
            <p:ph type="title"/>
          </p:nvPr>
        </p:nvSpPr>
        <p:spPr>
          <a:xfrm>
            <a:off x="975359" y="2623537"/>
            <a:ext cx="11054082" cy="2903503"/>
          </a:xfrm>
          <a:prstGeom prst="rect">
            <a:avLst/>
          </a:prstGeom>
          <a:ln w="12700">
            <a:miter lim="400000"/>
          </a:ln>
          <a:extLst>
            <a:ext uri="{C572A759-6A51-4108-AA02-DFA0A04FC94B}">
              <ma14:wrappingTextBoxFlag xmlns:ma14="http://schemas.microsoft.com/office/mac/drawingml/2011/main" val="1"/>
            </a:ext>
          </a:extLst>
        </p:spPr>
        <p:txBody>
          <a:bodyPr lIns="65023" tIns="65023" rIns="65023" bIns="65023" anchor="ctr"/>
          <a:lstStyle/>
          <a:p>
            <a:pPr lvl="0">
              <a:defRPr sz="1800"/>
            </a:pPr>
            <a:r>
              <a:rPr sz="6200"/>
              <a:t>Titolo Testo</a:t>
            </a:r>
          </a:p>
        </p:txBody>
      </p:sp>
      <p:sp>
        <p:nvSpPr>
          <p:cNvPr id="4" name="Shape 4"/>
          <p:cNvSpPr/>
          <p:nvPr>
            <p:ph type="body" idx="1"/>
          </p:nvPr>
        </p:nvSpPr>
        <p:spPr>
          <a:xfrm>
            <a:off x="1950719" y="5527040"/>
            <a:ext cx="9103361" cy="4226561"/>
          </a:xfrm>
          <a:prstGeom prst="rect">
            <a:avLst/>
          </a:prstGeom>
          <a:ln w="12700">
            <a:miter lim="400000"/>
          </a:ln>
          <a:extLst>
            <a:ext uri="{C572A759-6A51-4108-AA02-DFA0A04FC94B}">
              <ma14:wrappingTextBoxFlag xmlns:ma14="http://schemas.microsoft.com/office/mac/drawingml/2011/main" val="1"/>
            </a:ext>
          </a:extLst>
        </p:spPr>
        <p:txBody>
          <a:bodyPr lIns="65023" tIns="65023" rIns="65023" bIns="65023"/>
          <a:lstStyle/>
          <a:p>
            <a:pPr lvl="0">
              <a:defRPr sz="1800"/>
            </a:pPr>
            <a:r>
              <a:rPr sz="4400"/>
              <a:t>Corpo livello uno</a:t>
            </a:r>
            <a:endParaRPr sz="4400"/>
          </a:p>
          <a:p>
            <a:pPr lvl="1">
              <a:defRPr sz="1800"/>
            </a:pPr>
            <a:r>
              <a:rPr sz="4400"/>
              <a:t>Corpo livello due</a:t>
            </a:r>
            <a:endParaRPr sz="4400"/>
          </a:p>
          <a:p>
            <a:pPr lvl="2">
              <a:defRPr sz="1800"/>
            </a:pPr>
            <a:r>
              <a:rPr sz="4400"/>
              <a:t>Corpo livello tre</a:t>
            </a:r>
            <a:endParaRPr sz="4400"/>
          </a:p>
          <a:p>
            <a:pPr lvl="3">
              <a:defRPr sz="1800"/>
            </a:pPr>
            <a:r>
              <a:rPr sz="4400"/>
              <a:t>Corpo livello quattro</a:t>
            </a:r>
            <a:endParaRPr sz="4400"/>
          </a:p>
          <a:p>
            <a:pPr lvl="4">
              <a:defRPr sz="1800"/>
            </a:pPr>
            <a:r>
              <a:rPr sz="4400"/>
              <a:t>Livello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Lst>
  <p:transition spd="med" advClick="1"/>
  <p:txStyles>
    <p:titleStyle>
      <a:lvl1pPr algn="ctr">
        <a:defRPr sz="6200">
          <a:latin typeface="Times New Roman"/>
          <a:ea typeface="Times New Roman"/>
          <a:cs typeface="Times New Roman"/>
          <a:sym typeface="Times New Roman"/>
        </a:defRPr>
      </a:lvl1pPr>
      <a:lvl2pPr algn="ctr">
        <a:defRPr sz="6200">
          <a:latin typeface="Times New Roman"/>
          <a:ea typeface="Times New Roman"/>
          <a:cs typeface="Times New Roman"/>
          <a:sym typeface="Times New Roman"/>
        </a:defRPr>
      </a:lvl2pPr>
      <a:lvl3pPr algn="ctr">
        <a:defRPr sz="6200">
          <a:latin typeface="Times New Roman"/>
          <a:ea typeface="Times New Roman"/>
          <a:cs typeface="Times New Roman"/>
          <a:sym typeface="Times New Roman"/>
        </a:defRPr>
      </a:lvl3pPr>
      <a:lvl4pPr algn="ctr">
        <a:defRPr sz="6200">
          <a:latin typeface="Times New Roman"/>
          <a:ea typeface="Times New Roman"/>
          <a:cs typeface="Times New Roman"/>
          <a:sym typeface="Times New Roman"/>
        </a:defRPr>
      </a:lvl4pPr>
      <a:lvl5pPr algn="ctr">
        <a:defRPr sz="6200">
          <a:latin typeface="Times New Roman"/>
          <a:ea typeface="Times New Roman"/>
          <a:cs typeface="Times New Roman"/>
          <a:sym typeface="Times New Roman"/>
        </a:defRPr>
      </a:lvl5pPr>
      <a:lvl6pPr indent="457200" algn="ctr">
        <a:defRPr sz="6200">
          <a:latin typeface="Times New Roman"/>
          <a:ea typeface="Times New Roman"/>
          <a:cs typeface="Times New Roman"/>
          <a:sym typeface="Times New Roman"/>
        </a:defRPr>
      </a:lvl6pPr>
      <a:lvl7pPr indent="914400" algn="ctr">
        <a:defRPr sz="6200">
          <a:latin typeface="Times New Roman"/>
          <a:ea typeface="Times New Roman"/>
          <a:cs typeface="Times New Roman"/>
          <a:sym typeface="Times New Roman"/>
        </a:defRPr>
      </a:lvl7pPr>
      <a:lvl8pPr indent="1371600" algn="ctr">
        <a:defRPr sz="6200">
          <a:latin typeface="Times New Roman"/>
          <a:ea typeface="Times New Roman"/>
          <a:cs typeface="Times New Roman"/>
          <a:sym typeface="Times New Roman"/>
        </a:defRPr>
      </a:lvl8pPr>
      <a:lvl9pPr indent="1828800" algn="ctr">
        <a:defRPr sz="6200">
          <a:latin typeface="Times New Roman"/>
          <a:ea typeface="Times New Roman"/>
          <a:cs typeface="Times New Roman"/>
          <a:sym typeface="Times New Roman"/>
        </a:defRPr>
      </a:lvl9pPr>
    </p:titleStyle>
    <p:bodyStyle>
      <a:lvl1pPr algn="ctr">
        <a:spcBef>
          <a:spcPts val="700"/>
        </a:spcBef>
        <a:defRPr sz="4400">
          <a:latin typeface="Times New Roman"/>
          <a:ea typeface="Times New Roman"/>
          <a:cs typeface="Times New Roman"/>
          <a:sym typeface="Times New Roman"/>
        </a:defRPr>
      </a:lvl1pPr>
      <a:lvl2pPr indent="457200" algn="ctr">
        <a:spcBef>
          <a:spcPts val="700"/>
        </a:spcBef>
        <a:defRPr sz="4400">
          <a:latin typeface="Times New Roman"/>
          <a:ea typeface="Times New Roman"/>
          <a:cs typeface="Times New Roman"/>
          <a:sym typeface="Times New Roman"/>
        </a:defRPr>
      </a:lvl2pPr>
      <a:lvl3pPr indent="914400" algn="ctr">
        <a:spcBef>
          <a:spcPts val="700"/>
        </a:spcBef>
        <a:defRPr sz="4400">
          <a:latin typeface="Times New Roman"/>
          <a:ea typeface="Times New Roman"/>
          <a:cs typeface="Times New Roman"/>
          <a:sym typeface="Times New Roman"/>
        </a:defRPr>
      </a:lvl3pPr>
      <a:lvl4pPr indent="1371600" algn="ctr">
        <a:spcBef>
          <a:spcPts val="700"/>
        </a:spcBef>
        <a:defRPr sz="4400">
          <a:latin typeface="Times New Roman"/>
          <a:ea typeface="Times New Roman"/>
          <a:cs typeface="Times New Roman"/>
          <a:sym typeface="Times New Roman"/>
        </a:defRPr>
      </a:lvl4pPr>
      <a:lvl5pPr indent="1828800" algn="ctr">
        <a:spcBef>
          <a:spcPts val="700"/>
        </a:spcBef>
        <a:defRPr sz="4400">
          <a:latin typeface="Times New Roman"/>
          <a:ea typeface="Times New Roman"/>
          <a:cs typeface="Times New Roman"/>
          <a:sym typeface="Times New Roman"/>
        </a:defRPr>
      </a:lvl5pPr>
      <a:lvl6pPr indent="2286000" algn="ctr">
        <a:spcBef>
          <a:spcPts val="700"/>
        </a:spcBef>
        <a:defRPr sz="4400">
          <a:latin typeface="Times New Roman"/>
          <a:ea typeface="Times New Roman"/>
          <a:cs typeface="Times New Roman"/>
          <a:sym typeface="Times New Roman"/>
        </a:defRPr>
      </a:lvl6pPr>
      <a:lvl7pPr indent="2743200" algn="ctr">
        <a:spcBef>
          <a:spcPts val="700"/>
        </a:spcBef>
        <a:defRPr sz="4400">
          <a:latin typeface="Times New Roman"/>
          <a:ea typeface="Times New Roman"/>
          <a:cs typeface="Times New Roman"/>
          <a:sym typeface="Times New Roman"/>
        </a:defRPr>
      </a:lvl7pPr>
      <a:lvl8pPr indent="3200400" algn="ctr">
        <a:spcBef>
          <a:spcPts val="700"/>
        </a:spcBef>
        <a:defRPr sz="4400">
          <a:latin typeface="Times New Roman"/>
          <a:ea typeface="Times New Roman"/>
          <a:cs typeface="Times New Roman"/>
          <a:sym typeface="Times New Roman"/>
        </a:defRPr>
      </a:lvl8pPr>
      <a:lvl9pPr indent="3657600" algn="ctr">
        <a:spcBef>
          <a:spcPts val="700"/>
        </a:spcBef>
        <a:defRPr sz="4400">
          <a:latin typeface="Times New Roman"/>
          <a:ea typeface="Times New Roman"/>
          <a:cs typeface="Times New Roman"/>
          <a:sym typeface="Times New Roman"/>
        </a:defRPr>
      </a:lvl9pPr>
    </p:bodyStyle>
    <p:otherStyle>
      <a:lvl1pPr algn="r">
        <a:defRPr>
          <a:solidFill>
            <a:schemeClr val="tx1"/>
          </a:solidFill>
          <a:latin typeface="+mn-lt"/>
          <a:ea typeface="+mn-ea"/>
          <a:cs typeface="+mn-cs"/>
          <a:sym typeface="Times New Roman"/>
        </a:defRPr>
      </a:lvl1pPr>
      <a:lvl2pPr indent="457200" algn="r">
        <a:defRPr>
          <a:solidFill>
            <a:schemeClr val="tx1"/>
          </a:solidFill>
          <a:latin typeface="+mn-lt"/>
          <a:ea typeface="+mn-ea"/>
          <a:cs typeface="+mn-cs"/>
          <a:sym typeface="Times New Roman"/>
        </a:defRPr>
      </a:lvl2pPr>
      <a:lvl3pPr indent="914400" algn="r">
        <a:defRPr>
          <a:solidFill>
            <a:schemeClr val="tx1"/>
          </a:solidFill>
          <a:latin typeface="+mn-lt"/>
          <a:ea typeface="+mn-ea"/>
          <a:cs typeface="+mn-cs"/>
          <a:sym typeface="Times New Roman"/>
        </a:defRPr>
      </a:lvl3pPr>
      <a:lvl4pPr indent="1371600" algn="r">
        <a:defRPr>
          <a:solidFill>
            <a:schemeClr val="tx1"/>
          </a:solidFill>
          <a:latin typeface="+mn-lt"/>
          <a:ea typeface="+mn-ea"/>
          <a:cs typeface="+mn-cs"/>
          <a:sym typeface="Times New Roman"/>
        </a:defRPr>
      </a:lvl4pPr>
      <a:lvl5pPr indent="1828800" algn="r">
        <a:defRPr>
          <a:solidFill>
            <a:schemeClr val="tx1"/>
          </a:solidFill>
          <a:latin typeface="+mn-lt"/>
          <a:ea typeface="+mn-ea"/>
          <a:cs typeface="+mn-cs"/>
          <a:sym typeface="Times New Roman"/>
        </a:defRPr>
      </a:lvl5pPr>
      <a:lvl6pPr algn="r">
        <a:defRPr>
          <a:solidFill>
            <a:schemeClr val="tx1"/>
          </a:solidFill>
          <a:latin typeface="+mn-lt"/>
          <a:ea typeface="+mn-ea"/>
          <a:cs typeface="+mn-cs"/>
          <a:sym typeface="Times New Roman"/>
        </a:defRPr>
      </a:lvl6pPr>
      <a:lvl7pPr algn="r">
        <a:defRPr>
          <a:solidFill>
            <a:schemeClr val="tx1"/>
          </a:solidFill>
          <a:latin typeface="+mn-lt"/>
          <a:ea typeface="+mn-ea"/>
          <a:cs typeface="+mn-cs"/>
          <a:sym typeface="Times New Roman"/>
        </a:defRPr>
      </a:lvl7pPr>
      <a:lvl8pPr algn="r">
        <a:defRPr>
          <a:solidFill>
            <a:schemeClr val="tx1"/>
          </a:solidFill>
          <a:latin typeface="+mn-lt"/>
          <a:ea typeface="+mn-ea"/>
          <a:cs typeface="+mn-cs"/>
          <a:sym typeface="Times New Roman"/>
        </a:defRPr>
      </a:lvl8pPr>
      <a:lvl9pPr algn="r">
        <a:defRPr>
          <a:solidFill>
            <a:schemeClr val="tx1"/>
          </a:solidFill>
          <a:latin typeface="+mn-lt"/>
          <a:ea typeface="+mn-ea"/>
          <a:cs typeface="+mn-cs"/>
          <a:sym typeface="Times New Roman"/>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it.wikipedia.org/wiki/Contesto_(linguistica)" TargetMode="External"/><Relationship Id="rId3" Type="http://schemas.openxmlformats.org/officeDocument/2006/relationships/hyperlink" Target="http://it.wikipedia.org/wiki/Implicazione" TargetMode="Externa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it.wikipedia.org/wiki/Metafora" TargetMode="External"/></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it.wikipedia.org/wiki/Metafora" TargetMode="External"/></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Shape 57"/>
          <p:cNvSpPr/>
          <p:nvPr>
            <p:ph type="title"/>
          </p:nvPr>
        </p:nvSpPr>
        <p:spPr>
          <a:xfrm>
            <a:off x="1270000" y="1193800"/>
            <a:ext cx="10464800" cy="1050429"/>
          </a:xfrm>
          <a:prstGeom prst="rect">
            <a:avLst/>
          </a:prstGeom>
        </p:spPr>
        <p:txBody>
          <a:bodyPr/>
          <a:lstStyle/>
          <a:p>
            <a:pPr lvl="0">
              <a:defRPr sz="1800"/>
            </a:pPr>
            <a:r>
              <a:rPr sz="4600"/>
              <a:t>limiti nel trattamento degli input</a:t>
            </a:r>
          </a:p>
        </p:txBody>
      </p:sp>
      <p:sp>
        <p:nvSpPr>
          <p:cNvPr id="58" name="Shape 58"/>
          <p:cNvSpPr/>
          <p:nvPr>
            <p:ph type="body" idx="1"/>
          </p:nvPr>
        </p:nvSpPr>
        <p:spPr>
          <a:xfrm>
            <a:off x="1270000" y="3005832"/>
            <a:ext cx="10464800" cy="6218188"/>
          </a:xfrm>
          <a:prstGeom prst="rect">
            <a:avLst/>
          </a:prstGeom>
          <a:ln w="25400">
            <a:solidFill>
              <a:srgbClr val="85888D"/>
            </a:solidFill>
          </a:ln>
        </p:spPr>
        <p:txBody>
          <a:bodyPr/>
          <a:lstStyle/>
          <a:p>
            <a:pPr lvl="0" algn="just">
              <a:defRPr sz="1800"/>
            </a:pPr>
            <a:r>
              <a:rPr sz="2400"/>
              <a:t>La capacità di un sistema di calcolare gli input non è illimitata.</a:t>
            </a:r>
            <a:endParaRPr sz="2400"/>
          </a:p>
          <a:p>
            <a:pPr lvl="0" algn="just">
              <a:defRPr sz="1800"/>
            </a:pPr>
            <a:endParaRPr sz="2400"/>
          </a:p>
          <a:p>
            <a:pPr lvl="0" algn="just">
              <a:defRPr sz="1800"/>
            </a:pPr>
            <a:r>
              <a:rPr sz="2400"/>
              <a:t>I nostri dispositivi cognitivi (percezione, attenzione, memoria) sono in grado di gestire solo un numero finito di informazioni.</a:t>
            </a:r>
            <a:endParaRPr sz="2400"/>
          </a:p>
          <a:p>
            <a:pPr lvl="0" algn="just">
              <a:defRPr sz="1800"/>
            </a:pPr>
            <a:endParaRPr sz="2400"/>
          </a:p>
          <a:p>
            <a:pPr lvl="0" algn="just">
              <a:defRPr sz="1800"/>
            </a:pPr>
            <a:r>
              <a:rPr sz="2400"/>
              <a:t>Dunque il sistema deve essere in grado di selezionare gli input da elaborare e decidere anche in quale ordine farlo.</a:t>
            </a:r>
            <a:endParaRPr sz="2400"/>
          </a:p>
          <a:p>
            <a:pPr lvl="0" algn="just">
              <a:defRPr sz="1800"/>
            </a:pPr>
            <a:endParaRPr sz="2400"/>
          </a:p>
          <a:p>
            <a:pPr lvl="0" algn="just">
              <a:defRPr sz="1800"/>
            </a:pPr>
            <a:r>
              <a:rPr sz="2400"/>
              <a:t>Questo meccanismo di selezione dovrebbe agire come un filtro che consente il passaggio dell’informazione considerata dai nostri processi di attenzione e blocca l’informazione che gli stessi processi trascurano,</a:t>
            </a:r>
            <a:endParaRPr sz="2400"/>
          </a:p>
          <a:p>
            <a:pPr lvl="0" algn="just">
              <a:defRPr sz="1800"/>
            </a:pPr>
            <a:endParaRPr sz="2400"/>
          </a:p>
          <a:p>
            <a:pPr lvl="0" algn="just">
              <a:defRPr sz="1800"/>
            </a:pPr>
            <a:r>
              <a:rPr sz="2400"/>
              <a:t>Non tutti gli input superano il filtro, ma solo quelli selezionati dai nostri meccanismi di attenzione.</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4" name="Shape 84"/>
          <p:cNvSpPr/>
          <p:nvPr>
            <p:ph type="title"/>
          </p:nvPr>
        </p:nvSpPr>
        <p:spPr>
          <a:prstGeom prst="rect">
            <a:avLst/>
          </a:prstGeom>
        </p:spPr>
        <p:txBody>
          <a:bodyPr/>
          <a:lstStyle/>
          <a:p>
            <a:pPr lvl="0">
              <a:defRPr sz="1800"/>
            </a:pPr>
            <a:r>
              <a:rPr sz="4600"/>
              <a:t>Come calcolare la pertinenza: difficoltà</a:t>
            </a:r>
          </a:p>
        </p:txBody>
      </p:sp>
      <p:sp>
        <p:nvSpPr>
          <p:cNvPr id="85" name="Shape 85"/>
          <p:cNvSpPr/>
          <p:nvPr>
            <p:ph type="body" idx="1"/>
          </p:nvPr>
        </p:nvSpPr>
        <p:spPr>
          <a:prstGeom prst="rect">
            <a:avLst/>
          </a:prstGeom>
        </p:spPr>
        <p:txBody>
          <a:bodyPr/>
          <a:lstStyle/>
          <a:p>
            <a:pPr lvl="0" marL="287443" indent="-287443" defTabSz="566674">
              <a:spcBef>
                <a:spcPts val="4000"/>
              </a:spcBef>
              <a:defRPr sz="1800"/>
            </a:pPr>
            <a:r>
              <a:rPr sz="2328"/>
              <a:t>La teoria della pertinenza è una teoria descrittiva. Gli esseri umani sono di fatto massimizzatori di pertinenza. </a:t>
            </a:r>
            <a:endParaRPr sz="2328"/>
          </a:p>
          <a:p>
            <a:pPr lvl="0" marL="287443" indent="-287443" defTabSz="566674">
              <a:spcBef>
                <a:spcPts val="4000"/>
              </a:spcBef>
              <a:defRPr sz="1800"/>
            </a:pPr>
            <a:r>
              <a:rPr sz="2328"/>
              <a:t>Tuttavia: </a:t>
            </a:r>
            <a:endParaRPr sz="2328"/>
          </a:p>
          <a:p>
            <a:pPr lvl="0" marL="287443" indent="-287443" defTabSz="566674">
              <a:spcBef>
                <a:spcPts val="4000"/>
              </a:spcBef>
              <a:defRPr sz="1800"/>
            </a:pPr>
            <a:r>
              <a:rPr sz="2328"/>
              <a:t>se per selezionare quale informazione elaborare il sistema utilizza il principio cognitivo di pertinenza e se il sistema calcola i possibili costi/benefici di ciascun input,  allora il sistema dovrebbe trattare tutte le informazioni disponibili prima di decidere quale scegliere. In conclusione un dispendio enorme di energia.</a:t>
            </a:r>
            <a:endParaRPr sz="2328"/>
          </a:p>
          <a:p>
            <a:pPr lvl="0" marL="287443" indent="-287443" defTabSz="566674">
              <a:spcBef>
                <a:spcPts val="4000"/>
              </a:spcBef>
              <a:defRPr sz="1800"/>
            </a:pPr>
            <a:r>
              <a:rPr sz="2328"/>
              <a:t>Secondo Sperber noi non effettuiamo dei veri e propri calcoli, ma ci affidiamo a indicatori fisiologici (attività chimica, elettrica in aree cerebrali) per valutare in modo implicito il rapporto costi/benefici.</a:t>
            </a:r>
            <a:endParaRPr sz="2328"/>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7" name="Shape 87"/>
          <p:cNvSpPr/>
          <p:nvPr>
            <p:ph type="title"/>
          </p:nvPr>
        </p:nvSpPr>
        <p:spPr>
          <a:prstGeom prst="rect">
            <a:avLst/>
          </a:prstGeom>
        </p:spPr>
        <p:txBody>
          <a:bodyPr/>
          <a:lstStyle/>
          <a:p>
            <a:pPr lvl="0">
              <a:defRPr sz="1800"/>
            </a:pPr>
            <a:r>
              <a:rPr sz="4600"/>
              <a:t>strategie per selezionare la pertinenza</a:t>
            </a:r>
          </a:p>
        </p:txBody>
      </p:sp>
      <p:sp>
        <p:nvSpPr>
          <p:cNvPr id="88" name="Shape 88"/>
          <p:cNvSpPr/>
          <p:nvPr>
            <p:ph type="body" idx="1"/>
          </p:nvPr>
        </p:nvSpPr>
        <p:spPr>
          <a:prstGeom prst="rect">
            <a:avLst/>
          </a:prstGeom>
        </p:spPr>
        <p:txBody>
          <a:bodyPr/>
          <a:lstStyle/>
          <a:p>
            <a:pPr lvl="0">
              <a:defRPr sz="1800"/>
            </a:pPr>
            <a:r>
              <a:rPr sz="2400"/>
              <a:t>un sistema seleziona l’input che richiede uno sforzo cognitivo minore (gli oggetti che si muovono da soli attirano maggiormente la nostra attenzione)</a:t>
            </a:r>
            <a:endParaRPr sz="2400"/>
          </a:p>
          <a:p>
            <a:pPr lvl="0">
              <a:defRPr sz="1800"/>
            </a:pPr>
            <a:r>
              <a:rPr sz="2400"/>
              <a:t>in presenza di un input si attivano le informazioni disponibili in memoria relative a quello stimolo.</a:t>
            </a:r>
            <a:endParaRPr sz="2400"/>
          </a:p>
          <a:p>
            <a:pPr lvl="0">
              <a:defRPr sz="1800"/>
            </a:pPr>
            <a:r>
              <a:rPr sz="2400"/>
              <a:t>Il sistema non abbandona la linea di ragionamento in cui è impegnato dal momento che, anche in questo caso, vi sono informazioni già attive in memoria che, salvo smentita, sarebbe uno spreco perdere.</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0" name="Shape 90"/>
          <p:cNvSpPr/>
          <p:nvPr>
            <p:ph type="sldNum" sz="quarter" idx="2"/>
          </p:nvPr>
        </p:nvSpPr>
        <p:spPr>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lvl="0"/>
            <a:fld id="{86CB4B4D-7CA3-9044-876B-883B54F8677D}" type="slidenum"/>
          </a:p>
        </p:txBody>
      </p:sp>
      <p:sp>
        <p:nvSpPr>
          <p:cNvPr id="91" name="Shape 91"/>
          <p:cNvSpPr/>
          <p:nvPr>
            <p:ph type="title"/>
          </p:nvPr>
        </p:nvSpPr>
        <p:spPr>
          <a:xfrm>
            <a:off x="758613" y="866986"/>
            <a:ext cx="11054081" cy="1625601"/>
          </a:xfrm>
          <a:prstGeom prst="rect">
            <a:avLst/>
          </a:prstGeom>
        </p:spPr>
        <p:txBody>
          <a:bodyPr>
            <a:normAutofit fontScale="100000" lnSpcReduction="0"/>
          </a:bodyPr>
          <a:lstStyle>
            <a:lvl1pPr>
              <a:defRPr sz="5000">
                <a:solidFill>
                  <a:srgbClr val="969696"/>
                </a:solidFill>
                <a:latin typeface="Baskerville Old Face"/>
                <a:ea typeface="Baskerville Old Face"/>
                <a:cs typeface="Baskerville Old Face"/>
                <a:sym typeface="Baskerville Old Face"/>
              </a:defRPr>
            </a:lvl1pPr>
          </a:lstStyle>
          <a:p>
            <a:pPr lvl="0">
              <a:defRPr sz="1800">
                <a:solidFill>
                  <a:srgbClr val="000000"/>
                </a:solidFill>
              </a:defRPr>
            </a:pPr>
            <a:r>
              <a:rPr sz="5000">
                <a:solidFill>
                  <a:srgbClr val="969696"/>
                </a:solidFill>
              </a:rPr>
              <a:t>Da Grice a Sperber &amp; Wilson</a:t>
            </a:r>
          </a:p>
        </p:txBody>
      </p:sp>
      <p:sp>
        <p:nvSpPr>
          <p:cNvPr id="92" name="Shape 92"/>
          <p:cNvSpPr/>
          <p:nvPr>
            <p:ph type="body" idx="1"/>
          </p:nvPr>
        </p:nvSpPr>
        <p:spPr>
          <a:xfrm>
            <a:off x="758613" y="2817706"/>
            <a:ext cx="10512214" cy="5093548"/>
          </a:xfrm>
          <a:prstGeom prst="rect">
            <a:avLst/>
          </a:prstGeom>
        </p:spPr>
        <p:txBody>
          <a:bodyPr>
            <a:normAutofit fontScale="100000" lnSpcReduction="0"/>
          </a:bodyPr>
          <a:lstStyle/>
          <a:p>
            <a:pPr lvl="0" marL="528066" indent="-528066" algn="just" defTabSz="905255">
              <a:spcBef>
                <a:spcPts val="400"/>
              </a:spcBef>
              <a:defRPr sz="1800"/>
            </a:pPr>
            <a:r>
              <a:rPr sz="2772">
                <a:latin typeface="Baskerville Old Face"/>
                <a:ea typeface="Baskerville Old Face"/>
                <a:cs typeface="Baskerville Old Face"/>
                <a:sym typeface="Baskerville Old Face"/>
              </a:rPr>
              <a:t>             L’importanza di Grice è di aver sottolineato come il successo della comunicazione consista non nel riconoscimento, da parte di Destinatario, del significato convenzionale delle espressioni utilizzate dal Mittente (e quindi non nella “decodifica” del messaggio inviato da P), ma nell’identificazione del voler dire del Mittente, delle sue intenzioni comunicative – anche in assenza di un codice. </a:t>
            </a:r>
            <a:endParaRPr sz="2772">
              <a:latin typeface="Baskerville Old Face"/>
              <a:ea typeface="Baskerville Old Face"/>
              <a:cs typeface="Baskerville Old Face"/>
              <a:sym typeface="Baskerville Old Face"/>
            </a:endParaRPr>
          </a:p>
          <a:p>
            <a:pPr lvl="0" marL="528066" indent="-528066" algn="just" defTabSz="905255">
              <a:spcBef>
                <a:spcPts val="400"/>
              </a:spcBef>
              <a:defRPr sz="1800"/>
            </a:pPr>
            <a:r>
              <a:rPr sz="2772">
                <a:latin typeface="Baskerville Old Face"/>
                <a:ea typeface="Baskerville Old Face"/>
                <a:cs typeface="Baskerville Old Face"/>
                <a:sym typeface="Baskerville Old Face"/>
              </a:rPr>
              <a:t>             Sulla scia di Grice, Sperber e Wilson si propongono di spiegare la comunicazione in modo indipendente dai processi di codifica (anche se processi di codifica e decodifica continuano a svolgere un ruolo, pur ausiliario), secondo un modello di tipo inferenziale. </a:t>
            </a:r>
            <a:endParaRPr sz="2772">
              <a:latin typeface="Baskerville Old Face"/>
              <a:ea typeface="Baskerville Old Face"/>
              <a:cs typeface="Baskerville Old Face"/>
              <a:sym typeface="Baskerville Old Face"/>
            </a:endParaRPr>
          </a:p>
          <a:p>
            <a:pPr lvl="0" marL="528066" indent="-528066" algn="r" defTabSz="905255">
              <a:spcBef>
                <a:spcPts val="400"/>
              </a:spcBef>
              <a:defRPr sz="1800"/>
            </a:pPr>
            <a:r>
              <a:rPr sz="2772">
                <a:latin typeface="Baskerville Old Face"/>
                <a:ea typeface="Baskerville Old Face"/>
                <a:cs typeface="Baskerville Old Face"/>
                <a:sym typeface="Baskerville Old Face"/>
              </a:rPr>
              <a:t>[C. Bianchi 2003, Pragmatica del linguaggio, p. 106] </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4" name="Shape 94"/>
          <p:cNvSpPr/>
          <p:nvPr>
            <p:ph type="sldNum" sz="quarter" idx="2"/>
          </p:nvPr>
        </p:nvSpPr>
        <p:spPr>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lvl="0"/>
            <a:fld id="{86CB4B4D-7CA3-9044-876B-883B54F8677D}" type="slidenum"/>
          </a:p>
        </p:txBody>
      </p:sp>
      <p:sp>
        <p:nvSpPr>
          <p:cNvPr id="95" name="Shape 95"/>
          <p:cNvSpPr/>
          <p:nvPr>
            <p:ph type="title"/>
          </p:nvPr>
        </p:nvSpPr>
        <p:spPr>
          <a:xfrm>
            <a:off x="758613" y="866986"/>
            <a:ext cx="11054081" cy="1625601"/>
          </a:xfrm>
          <a:prstGeom prst="rect">
            <a:avLst/>
          </a:prstGeom>
          <a:solidFill>
            <a:srgbClr val="FFFFFF"/>
          </a:solidFill>
        </p:spPr>
        <p:txBody>
          <a:bodyPr>
            <a:normAutofit fontScale="100000" lnSpcReduction="0"/>
          </a:bodyPr>
          <a:lstStyle/>
          <a:p>
            <a:pPr lvl="0">
              <a:defRPr sz="1800"/>
            </a:pPr>
            <a:r>
              <a:rPr sz="5000">
                <a:solidFill>
                  <a:srgbClr val="969696"/>
                </a:solidFill>
                <a:latin typeface="Baskerville Old Face"/>
                <a:ea typeface="Baskerville Old Face"/>
                <a:cs typeface="Baskerville Old Face"/>
                <a:sym typeface="Baskerville Old Face"/>
              </a:rPr>
              <a:t>La comunicazione ostensiva</a:t>
            </a:r>
            <a:r>
              <a:rPr sz="5000">
                <a:latin typeface="Baskerville Old Face"/>
                <a:ea typeface="Baskerville Old Face"/>
                <a:cs typeface="Baskerville Old Face"/>
                <a:sym typeface="Baskerville Old Face"/>
              </a:rPr>
              <a:t> </a:t>
            </a:r>
          </a:p>
        </p:txBody>
      </p:sp>
      <p:sp>
        <p:nvSpPr>
          <p:cNvPr id="96" name="Shape 96"/>
          <p:cNvSpPr/>
          <p:nvPr>
            <p:ph type="body" idx="1"/>
          </p:nvPr>
        </p:nvSpPr>
        <p:spPr>
          <a:xfrm>
            <a:off x="325119" y="2755974"/>
            <a:ext cx="11921068" cy="5093548"/>
          </a:xfrm>
          <a:prstGeom prst="rect">
            <a:avLst/>
          </a:prstGeom>
        </p:spPr>
        <p:txBody>
          <a:bodyPr>
            <a:normAutofit fontScale="100000" lnSpcReduction="0"/>
          </a:bodyPr>
          <a:lstStyle/>
          <a:p>
            <a:pPr lvl="0" marL="512063" indent="-512063" algn="l" defTabSz="877823">
              <a:spcBef>
                <a:spcPts val="400"/>
              </a:spcBef>
              <a:defRPr sz="1800"/>
            </a:pPr>
            <a:r>
              <a:rPr sz="2688">
                <a:latin typeface="Baskerville Old Face"/>
                <a:ea typeface="Baskerville Old Face"/>
                <a:cs typeface="Baskerville Old Face"/>
                <a:sym typeface="Baskerville Old Face"/>
              </a:rPr>
              <a:t>        </a:t>
            </a:r>
            <a:endParaRPr sz="2688">
              <a:latin typeface="Baskerville Old Face"/>
              <a:ea typeface="Baskerville Old Face"/>
              <a:cs typeface="Baskerville Old Face"/>
              <a:sym typeface="Baskerville Old Face"/>
            </a:endParaRPr>
          </a:p>
          <a:p>
            <a:pPr lvl="0" marL="512063" indent="-512063" algn="l" defTabSz="877823">
              <a:spcBef>
                <a:spcPts val="500"/>
              </a:spcBef>
              <a:defRPr sz="1800"/>
            </a:pPr>
            <a:r>
              <a:rPr sz="2688">
                <a:latin typeface="Baskerville Old Face"/>
                <a:ea typeface="Baskerville Old Face"/>
                <a:cs typeface="Baskerville Old Face"/>
                <a:sym typeface="Baskerville Old Face"/>
              </a:rPr>
              <a:t>        </a:t>
            </a:r>
            <a:r>
              <a:rPr sz="3264">
                <a:latin typeface="Baskerville Old Face"/>
                <a:ea typeface="Baskerville Old Face"/>
                <a:cs typeface="Baskerville Old Face"/>
                <a:sym typeface="Baskerville Old Face"/>
              </a:rPr>
              <a:t>Il codice non fornisce un significato letterale condiviso, ma è un meccanismo per produrre indizi altamente sofisticati, i quali vengono elaborati inferenzialmente come tutti gli altri indizi che entrano in gioco nella comunicazione. […] </a:t>
            </a:r>
            <a:endParaRPr sz="3264">
              <a:latin typeface="Baskerville Old Face"/>
              <a:ea typeface="Baskerville Old Face"/>
              <a:cs typeface="Baskerville Old Face"/>
              <a:sym typeface="Baskerville Old Face"/>
            </a:endParaRPr>
          </a:p>
          <a:p>
            <a:pPr lvl="0" marL="512063" indent="-512063" algn="l" defTabSz="877823">
              <a:spcBef>
                <a:spcPts val="500"/>
              </a:spcBef>
              <a:defRPr sz="1800"/>
            </a:pPr>
            <a:r>
              <a:rPr sz="3264">
                <a:latin typeface="Baskerville Old Face"/>
                <a:ea typeface="Baskerville Old Face"/>
                <a:cs typeface="Baskerville Old Face"/>
                <a:sym typeface="Baskerville Old Face"/>
              </a:rPr>
              <a:t>       Per comunicazione ostensiva si intende un processo che si realizza attraverso la produzione e l’analisi di indizi di vario genere e natura. Un indizio, nel senso comunicativo, non è altro che un atto di ostensione.</a:t>
            </a:r>
            <a:r>
              <a:rPr sz="2688">
                <a:latin typeface="Baskerville Old Face"/>
                <a:ea typeface="Baskerville Old Face"/>
                <a:cs typeface="Baskerville Old Face"/>
                <a:sym typeface="Baskerville Old Face"/>
              </a:rPr>
              <a:t>                                                            </a:t>
            </a:r>
            <a:endParaRPr sz="2688">
              <a:latin typeface="Baskerville Old Face"/>
              <a:ea typeface="Baskerville Old Face"/>
              <a:cs typeface="Baskerville Old Face"/>
              <a:sym typeface="Baskerville Old Face"/>
            </a:endParaRPr>
          </a:p>
          <a:p>
            <a:pPr lvl="0" marL="512063" indent="-512063" algn="l" defTabSz="877823">
              <a:spcBef>
                <a:spcPts val="400"/>
              </a:spcBef>
              <a:defRPr sz="1800"/>
            </a:pPr>
            <a:r>
              <a:rPr sz="2688">
                <a:latin typeface="Baskerville Old Face"/>
                <a:ea typeface="Baskerville Old Face"/>
                <a:cs typeface="Baskerville Old Face"/>
                <a:sym typeface="Baskerville Old Face"/>
              </a:rPr>
              <a:t>                                                                                 [Pisanty &amp; Zijno 2009, p. 224]</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8" name="Shape 98"/>
          <p:cNvSpPr/>
          <p:nvPr>
            <p:ph type="sldNum" sz="quarter" idx="2"/>
          </p:nvPr>
        </p:nvSpPr>
        <p:spPr>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lvl="0"/>
            <a:fld id="{86CB4B4D-7CA3-9044-876B-883B54F8677D}" type="slidenum"/>
          </a:p>
        </p:txBody>
      </p:sp>
      <p:sp>
        <p:nvSpPr>
          <p:cNvPr id="99" name="Shape 99"/>
          <p:cNvSpPr/>
          <p:nvPr>
            <p:ph type="title"/>
          </p:nvPr>
        </p:nvSpPr>
        <p:spPr>
          <a:xfrm>
            <a:off x="758613" y="866986"/>
            <a:ext cx="11054081" cy="1625601"/>
          </a:xfrm>
          <a:prstGeom prst="rect">
            <a:avLst/>
          </a:prstGeom>
        </p:spPr>
        <p:txBody>
          <a:bodyPr>
            <a:normAutofit fontScale="100000" lnSpcReduction="0"/>
          </a:bodyPr>
          <a:lstStyle/>
          <a:p>
            <a:pPr lvl="0">
              <a:defRPr sz="1800"/>
            </a:pPr>
            <a:r>
              <a:rPr sz="5000">
                <a:solidFill>
                  <a:srgbClr val="808080"/>
                </a:solidFill>
                <a:latin typeface="Baskerville Old Face"/>
                <a:ea typeface="Baskerville Old Face"/>
                <a:cs typeface="Baskerville Old Face"/>
                <a:sym typeface="Baskerville Old Face"/>
              </a:rPr>
              <a:t>Comunicazione ostensiva</a:t>
            </a:r>
            <a:r>
              <a:rPr sz="5000">
                <a:latin typeface="Baskerville Old Face"/>
                <a:ea typeface="Baskerville Old Face"/>
                <a:cs typeface="Baskerville Old Face"/>
                <a:sym typeface="Baskerville Old Face"/>
              </a:rPr>
              <a:t> </a:t>
            </a:r>
          </a:p>
        </p:txBody>
      </p:sp>
      <p:sp>
        <p:nvSpPr>
          <p:cNvPr id="100" name="Shape 100"/>
          <p:cNvSpPr/>
          <p:nvPr>
            <p:ph type="body" idx="1"/>
          </p:nvPr>
        </p:nvSpPr>
        <p:spPr>
          <a:xfrm>
            <a:off x="325119" y="2817706"/>
            <a:ext cx="11921068" cy="5093548"/>
          </a:xfrm>
          <a:prstGeom prst="rect">
            <a:avLst/>
          </a:prstGeom>
        </p:spPr>
        <p:txBody>
          <a:bodyPr>
            <a:normAutofit fontScale="100000" lnSpcReduction="0"/>
          </a:bodyPr>
          <a:lstStyle/>
          <a:p>
            <a:pPr lvl="0" marL="533400" indent="-533400" algn="l">
              <a:spcBef>
                <a:spcPts val="500"/>
              </a:spcBef>
              <a:defRPr sz="1800"/>
            </a:pPr>
            <a:r>
              <a:rPr sz="3400">
                <a:latin typeface="Baskerville Old Face"/>
                <a:ea typeface="Baskerville Old Face"/>
                <a:cs typeface="Baskerville Old Face"/>
                <a:sym typeface="Baskerville Old Face"/>
              </a:rPr>
              <a:t>      Un atto ostensivo</a:t>
            </a:r>
            <a:endParaRPr sz="3400">
              <a:latin typeface="Baskerville Old Face"/>
              <a:ea typeface="Baskerville Old Face"/>
              <a:cs typeface="Baskerville Old Face"/>
              <a:sym typeface="Baskerville Old Face"/>
            </a:endParaRPr>
          </a:p>
          <a:p>
            <a:pPr lvl="0" marL="533400" indent="-533400" algn="l">
              <a:defRPr sz="1800"/>
            </a:pPr>
            <a:endParaRPr sz="3400">
              <a:latin typeface="Baskerville Old Face"/>
              <a:ea typeface="Baskerville Old Face"/>
              <a:cs typeface="Baskerville Old Face"/>
              <a:sym typeface="Baskerville Old Face"/>
            </a:endParaRPr>
          </a:p>
          <a:p>
            <a:pPr lvl="0" marL="566737" indent="-566737" algn="l">
              <a:spcBef>
                <a:spcPts val="500"/>
              </a:spcBef>
              <a:buSzPct val="100000"/>
              <a:buFont typeface="Times"/>
              <a:buAutoNum type="arabicParenR" startAt="1"/>
              <a:defRPr sz="1800"/>
            </a:pPr>
            <a:r>
              <a:rPr sz="3400">
                <a:latin typeface="Baskerville Old Face"/>
                <a:ea typeface="Baskerville Old Face"/>
                <a:cs typeface="Baskerville Old Face"/>
                <a:sym typeface="Baskerville Old Face"/>
              </a:rPr>
              <a:t>Rende manifesta un’informazione (intenzione informativa)</a:t>
            </a:r>
            <a:endParaRPr sz="3400">
              <a:latin typeface="Baskerville Old Face"/>
              <a:ea typeface="Baskerville Old Face"/>
              <a:cs typeface="Baskerville Old Face"/>
              <a:sym typeface="Baskerville Old Face"/>
            </a:endParaRPr>
          </a:p>
          <a:p>
            <a:pPr lvl="0" marL="566737" indent="-566737" algn="l">
              <a:spcBef>
                <a:spcPts val="500"/>
              </a:spcBef>
              <a:buSzPct val="100000"/>
              <a:buFont typeface="Times"/>
              <a:buAutoNum type="arabicParenR" startAt="2"/>
              <a:defRPr sz="1800"/>
            </a:pPr>
            <a:r>
              <a:rPr sz="3400">
                <a:latin typeface="Baskerville Old Face"/>
                <a:ea typeface="Baskerville Old Face"/>
                <a:cs typeface="Baskerville Old Face"/>
                <a:sym typeface="Baskerville Old Face"/>
              </a:rPr>
              <a:t>Rende manifesta l’intenzione di rendere manifesta quell’informazione (intenzione comunicativa)</a:t>
            </a:r>
            <a:endParaRPr sz="3400">
              <a:latin typeface="Baskerville Old Face"/>
              <a:ea typeface="Baskerville Old Face"/>
              <a:cs typeface="Baskerville Old Face"/>
              <a:sym typeface="Baskerville Old Face"/>
            </a:endParaRPr>
          </a:p>
          <a:p>
            <a:pPr lvl="0" marL="533400" indent="-533400" algn="l">
              <a:spcBef>
                <a:spcPts val="500"/>
              </a:spcBef>
              <a:defRPr sz="1800"/>
            </a:pPr>
            <a:r>
              <a:rPr sz="3400">
                <a:latin typeface="Baskerville Old Face"/>
                <a:ea typeface="Baskerville Old Face"/>
                <a:cs typeface="Baskerville Old Face"/>
                <a:sym typeface="Baskerville Old Face"/>
              </a:rPr>
              <a:t>3)    Crea delle aspettative (principio di pertinenza)</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2" name="Shape 102"/>
          <p:cNvSpPr/>
          <p:nvPr>
            <p:ph type="sldNum" sz="quarter" idx="2"/>
          </p:nvPr>
        </p:nvSpPr>
        <p:spPr>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lvl="0"/>
            <a:fld id="{86CB4B4D-7CA3-9044-876B-883B54F8677D}" type="slidenum"/>
          </a:p>
        </p:txBody>
      </p:sp>
      <p:sp>
        <p:nvSpPr>
          <p:cNvPr id="103" name="Shape 103"/>
          <p:cNvSpPr/>
          <p:nvPr>
            <p:ph type="title"/>
          </p:nvPr>
        </p:nvSpPr>
        <p:spPr>
          <a:xfrm>
            <a:off x="758613" y="866986"/>
            <a:ext cx="11054081" cy="1625601"/>
          </a:xfrm>
          <a:prstGeom prst="rect">
            <a:avLst/>
          </a:prstGeom>
        </p:spPr>
        <p:txBody>
          <a:bodyPr>
            <a:normAutofit fontScale="100000" lnSpcReduction="0"/>
          </a:bodyPr>
          <a:lstStyle/>
          <a:p>
            <a:pPr lvl="0">
              <a:defRPr sz="1800"/>
            </a:pPr>
            <a:r>
              <a:rPr sz="5000">
                <a:solidFill>
                  <a:srgbClr val="969696"/>
                </a:solidFill>
                <a:latin typeface="Baskerville Old Face"/>
                <a:ea typeface="Baskerville Old Face"/>
                <a:cs typeface="Baskerville Old Face"/>
                <a:sym typeface="Baskerville Old Face"/>
              </a:rPr>
              <a:t>La comunicazione ostensiva</a:t>
            </a:r>
            <a:r>
              <a:rPr sz="5000">
                <a:latin typeface="Baskerville Old Face"/>
                <a:ea typeface="Baskerville Old Face"/>
                <a:cs typeface="Baskerville Old Face"/>
                <a:sym typeface="Baskerville Old Face"/>
              </a:rPr>
              <a:t> </a:t>
            </a:r>
          </a:p>
        </p:txBody>
      </p:sp>
      <p:sp>
        <p:nvSpPr>
          <p:cNvPr id="104" name="Shape 104"/>
          <p:cNvSpPr/>
          <p:nvPr>
            <p:ph type="body" idx="1"/>
          </p:nvPr>
        </p:nvSpPr>
        <p:spPr>
          <a:xfrm>
            <a:off x="325119" y="2817706"/>
            <a:ext cx="11921068" cy="5093548"/>
          </a:xfrm>
          <a:prstGeom prst="rect">
            <a:avLst/>
          </a:prstGeom>
        </p:spPr>
        <p:txBody>
          <a:bodyPr>
            <a:normAutofit fontScale="100000" lnSpcReduction="0"/>
          </a:bodyPr>
          <a:lstStyle/>
          <a:p>
            <a:pPr lvl="0" marL="533400" indent="-533400" algn="l">
              <a:spcBef>
                <a:spcPts val="400"/>
              </a:spcBef>
              <a:defRPr sz="1800"/>
            </a:pPr>
            <a:r>
              <a:rPr sz="2800">
                <a:latin typeface="Baskerville Old Face"/>
                <a:ea typeface="Baskerville Old Face"/>
                <a:cs typeface="Baskerville Old Face"/>
                <a:sym typeface="Baskerville Old Face"/>
              </a:rPr>
              <a:t>          Chiamiamo comportamento ostensivo, o più semplicemente ostensione, un comportamento che rende manifesta un’intenzione di rendere qualcosa esplicito, evidente.</a:t>
            </a:r>
            <a:endParaRPr sz="2800">
              <a:latin typeface="Baskerville Old Face"/>
              <a:ea typeface="Baskerville Old Face"/>
              <a:cs typeface="Baskerville Old Face"/>
              <a:sym typeface="Baskerville Old Face"/>
            </a:endParaRPr>
          </a:p>
          <a:p>
            <a:pPr lvl="0" marL="533400" indent="-533400" algn="l">
              <a:spcBef>
                <a:spcPts val="400"/>
              </a:spcBef>
              <a:defRPr sz="1800"/>
            </a:pPr>
            <a:r>
              <a:rPr sz="2800">
                <a:latin typeface="Baskerville Old Face"/>
                <a:ea typeface="Baskerville Old Face"/>
                <a:cs typeface="Baskerville Old Face"/>
                <a:sym typeface="Baskerville Old Face"/>
              </a:rPr>
              <a:t>	 Mostrare qualcosa a qualcuno è un atto di ostensione. Sosterremo che anche la comunicazione umana intenzionale è un caso di ostensione. </a:t>
            </a:r>
            <a:endParaRPr sz="2800">
              <a:latin typeface="Baskerville Old Face"/>
              <a:ea typeface="Baskerville Old Face"/>
              <a:cs typeface="Baskerville Old Face"/>
              <a:sym typeface="Baskerville Old Face"/>
            </a:endParaRPr>
          </a:p>
          <a:p>
            <a:pPr lvl="0" marL="533400" indent="-533400" algn="l">
              <a:spcBef>
                <a:spcPts val="400"/>
              </a:spcBef>
              <a:defRPr sz="1800"/>
            </a:pPr>
            <a:r>
              <a:rPr sz="2800">
                <a:latin typeface="Baskerville Old Face"/>
                <a:ea typeface="Baskerville Old Face"/>
                <a:cs typeface="Baskerville Old Face"/>
                <a:sym typeface="Baskerville Old Face"/>
              </a:rPr>
              <a:t>           Bisogna distinguere, in un atto di ostensione, due livelli di informazione: </a:t>
            </a:r>
            <a:r>
              <a:rPr b="1" sz="2800">
                <a:latin typeface="Baskerville Old Face"/>
                <a:ea typeface="Baskerville Old Face"/>
                <a:cs typeface="Baskerville Old Face"/>
                <a:sym typeface="Baskerville Old Face"/>
              </a:rPr>
              <a:t>prima</a:t>
            </a:r>
            <a:r>
              <a:rPr sz="2800">
                <a:latin typeface="Baskerville Old Face"/>
                <a:ea typeface="Baskerville Old Face"/>
                <a:cs typeface="Baskerville Old Face"/>
                <a:sym typeface="Baskerville Old Face"/>
              </a:rPr>
              <a:t> di tutto vi è l’</a:t>
            </a:r>
            <a:r>
              <a:rPr b="1" sz="2800">
                <a:latin typeface="Baskerville Old Face"/>
                <a:ea typeface="Baskerville Old Face"/>
                <a:cs typeface="Baskerville Old Face"/>
                <a:sym typeface="Baskerville Old Face"/>
              </a:rPr>
              <a:t>informazione messa in evidenza</a:t>
            </a:r>
            <a:r>
              <a:rPr sz="2800">
                <a:latin typeface="Baskerville Old Face"/>
                <a:ea typeface="Baskerville Old Face"/>
                <a:cs typeface="Baskerville Old Face"/>
                <a:sym typeface="Baskerville Old Face"/>
              </a:rPr>
              <a:t>; in </a:t>
            </a:r>
            <a:r>
              <a:rPr b="1" sz="2800">
                <a:latin typeface="Baskerville Old Face"/>
                <a:ea typeface="Baskerville Old Face"/>
                <a:cs typeface="Baskerville Old Face"/>
                <a:sym typeface="Baskerville Old Face"/>
              </a:rPr>
              <a:t>secondo</a:t>
            </a:r>
            <a:r>
              <a:rPr sz="2800">
                <a:latin typeface="Baskerville Old Face"/>
                <a:ea typeface="Baskerville Old Face"/>
                <a:cs typeface="Baskerville Old Face"/>
                <a:sym typeface="Baskerville Old Face"/>
              </a:rPr>
              <a:t> luogo vi è l’informazione che l’</a:t>
            </a:r>
            <a:r>
              <a:rPr b="1" sz="2800">
                <a:latin typeface="Baskerville Old Face"/>
                <a:ea typeface="Baskerville Old Face"/>
                <a:cs typeface="Baskerville Old Face"/>
                <a:sym typeface="Baskerville Old Face"/>
              </a:rPr>
              <a:t>informazione</a:t>
            </a:r>
            <a:r>
              <a:rPr sz="2800">
                <a:latin typeface="Baskerville Old Face"/>
                <a:ea typeface="Baskerville Old Face"/>
                <a:cs typeface="Baskerville Old Face"/>
                <a:sym typeface="Baskerville Old Face"/>
              </a:rPr>
              <a:t> di primo livello </a:t>
            </a:r>
            <a:r>
              <a:rPr b="1" sz="2800">
                <a:latin typeface="Baskerville Old Face"/>
                <a:ea typeface="Baskerville Old Face"/>
                <a:cs typeface="Baskerville Old Face"/>
                <a:sym typeface="Baskerville Old Face"/>
              </a:rPr>
              <a:t>è</a:t>
            </a:r>
            <a:r>
              <a:rPr sz="2800">
                <a:latin typeface="Baskerville Old Face"/>
                <a:ea typeface="Baskerville Old Face"/>
                <a:cs typeface="Baskerville Old Face"/>
                <a:sym typeface="Baskerville Old Face"/>
              </a:rPr>
              <a:t> stata </a:t>
            </a:r>
            <a:r>
              <a:rPr b="1" sz="2800">
                <a:latin typeface="Baskerville Old Face"/>
                <a:ea typeface="Baskerville Old Face"/>
                <a:cs typeface="Baskerville Old Face"/>
                <a:sym typeface="Baskerville Old Face"/>
              </a:rPr>
              <a:t>messa in evidenza in maniera intenzionale. </a:t>
            </a:r>
            <a:endParaRPr sz="2800">
              <a:latin typeface="Baskerville Old Face"/>
              <a:ea typeface="Baskerville Old Face"/>
              <a:cs typeface="Baskerville Old Face"/>
              <a:sym typeface="Baskerville Old Face"/>
            </a:endParaRPr>
          </a:p>
          <a:p>
            <a:pPr lvl="0" marL="533400" indent="-533400" algn="r">
              <a:spcBef>
                <a:spcPts val="400"/>
              </a:spcBef>
              <a:defRPr sz="1800"/>
            </a:pPr>
            <a:r>
              <a:rPr sz="2800">
                <a:latin typeface="Baskerville Old Face"/>
                <a:ea typeface="Baskerville Old Face"/>
                <a:cs typeface="Baskerville Old Face"/>
                <a:sym typeface="Baskerville Old Face"/>
              </a:rPr>
              <a:t>[Sperber &amp; Wilson 1986, trad. it. pp. 79-81]</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6" name="Shape 106"/>
          <p:cNvSpPr/>
          <p:nvPr>
            <p:ph type="sldNum" sz="quarter" idx="2"/>
          </p:nvPr>
        </p:nvSpPr>
        <p:spPr>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lvl="0"/>
            <a:fld id="{86CB4B4D-7CA3-9044-876B-883B54F8677D}" type="slidenum"/>
          </a:p>
        </p:txBody>
      </p:sp>
      <p:sp>
        <p:nvSpPr>
          <p:cNvPr id="107" name="Shape 107"/>
          <p:cNvSpPr/>
          <p:nvPr>
            <p:ph type="title"/>
          </p:nvPr>
        </p:nvSpPr>
        <p:spPr>
          <a:xfrm>
            <a:off x="758613" y="866986"/>
            <a:ext cx="11054081" cy="1625601"/>
          </a:xfrm>
          <a:prstGeom prst="rect">
            <a:avLst/>
          </a:prstGeom>
        </p:spPr>
        <p:txBody>
          <a:bodyPr>
            <a:normAutofit fontScale="100000" lnSpcReduction="0"/>
          </a:bodyPr>
          <a:lstStyle/>
          <a:p>
            <a:pPr lvl="0" defTabSz="886968">
              <a:defRPr sz="1800"/>
            </a:pPr>
            <a:r>
              <a:rPr sz="4850">
                <a:solidFill>
                  <a:srgbClr val="808080"/>
                </a:solidFill>
                <a:latin typeface="Baskerville Old Face"/>
                <a:ea typeface="Baskerville Old Face"/>
                <a:cs typeface="Baskerville Old Face"/>
                <a:sym typeface="Baskerville Old Face"/>
              </a:rPr>
              <a:t>Intenzione informativa </a:t>
            </a:r>
            <a:br>
              <a:rPr sz="4850">
                <a:solidFill>
                  <a:srgbClr val="808080"/>
                </a:solidFill>
                <a:latin typeface="Baskerville Old Face"/>
                <a:ea typeface="Baskerville Old Face"/>
                <a:cs typeface="Baskerville Old Face"/>
                <a:sym typeface="Baskerville Old Face"/>
              </a:rPr>
            </a:br>
            <a:r>
              <a:rPr sz="4850">
                <a:solidFill>
                  <a:srgbClr val="808080"/>
                </a:solidFill>
                <a:latin typeface="Baskerville Old Face"/>
                <a:ea typeface="Baskerville Old Face"/>
                <a:cs typeface="Baskerville Old Face"/>
                <a:sym typeface="Baskerville Old Face"/>
              </a:rPr>
              <a:t>e intenzione comunicativa</a:t>
            </a:r>
            <a:r>
              <a:rPr sz="4850">
                <a:latin typeface="Baskerville Old Face"/>
                <a:ea typeface="Baskerville Old Face"/>
                <a:cs typeface="Baskerville Old Face"/>
                <a:sym typeface="Baskerville Old Face"/>
              </a:rPr>
              <a:t> </a:t>
            </a:r>
          </a:p>
        </p:txBody>
      </p:sp>
      <p:sp>
        <p:nvSpPr>
          <p:cNvPr id="108" name="Shape 108"/>
          <p:cNvSpPr/>
          <p:nvPr>
            <p:ph type="body" idx="1"/>
          </p:nvPr>
        </p:nvSpPr>
        <p:spPr>
          <a:xfrm>
            <a:off x="325119" y="2817706"/>
            <a:ext cx="11921068" cy="5093548"/>
          </a:xfrm>
          <a:prstGeom prst="rect">
            <a:avLst/>
          </a:prstGeom>
        </p:spPr>
        <p:txBody>
          <a:bodyPr>
            <a:normAutofit fontScale="100000" lnSpcReduction="0"/>
          </a:bodyPr>
          <a:lstStyle/>
          <a:p>
            <a:pPr lvl="0" marL="528066" indent="-528066" algn="l" defTabSz="905255">
              <a:spcBef>
                <a:spcPts val="500"/>
              </a:spcBef>
              <a:defRPr sz="1800"/>
            </a:pPr>
            <a:r>
              <a:rPr sz="3366">
                <a:latin typeface="Baskerville Old Face"/>
                <a:ea typeface="Baskerville Old Face"/>
                <a:cs typeface="Baskerville Old Face"/>
                <a:sym typeface="Baskerville Old Face"/>
              </a:rPr>
              <a:t>      </a:t>
            </a:r>
            <a:endParaRPr sz="3366">
              <a:latin typeface="Baskerville Old Face"/>
              <a:ea typeface="Baskerville Old Face"/>
              <a:cs typeface="Baskerville Old Face"/>
              <a:sym typeface="Baskerville Old Face"/>
            </a:endParaRPr>
          </a:p>
          <a:p>
            <a:pPr lvl="0" marL="528066" indent="-528066" algn="l" defTabSz="905255">
              <a:spcBef>
                <a:spcPts val="500"/>
              </a:spcBef>
              <a:defRPr sz="1800"/>
            </a:pPr>
            <a:r>
              <a:rPr sz="3366">
                <a:latin typeface="Baskerville Old Face"/>
                <a:ea typeface="Baskerville Old Face"/>
                <a:cs typeface="Baskerville Old Face"/>
                <a:sym typeface="Baskerville Old Face"/>
              </a:rPr>
              <a:t>           </a:t>
            </a:r>
            <a:endParaRPr sz="3366">
              <a:latin typeface="Baskerville Old Face"/>
              <a:ea typeface="Baskerville Old Face"/>
              <a:cs typeface="Baskerville Old Face"/>
              <a:sym typeface="Baskerville Old Face"/>
            </a:endParaRPr>
          </a:p>
          <a:p>
            <a:pPr lvl="0" marL="528066" indent="-528066" algn="l" defTabSz="905255">
              <a:spcBef>
                <a:spcPts val="500"/>
              </a:spcBef>
              <a:defRPr sz="1800"/>
            </a:pPr>
            <a:r>
              <a:rPr sz="3366">
                <a:latin typeface="Baskerville Old Face"/>
                <a:ea typeface="Baskerville Old Face"/>
                <a:cs typeface="Baskerville Old Face"/>
                <a:sym typeface="Baskerville Old Face"/>
              </a:rPr>
              <a:t>             Comunicare in modo ostensivo-inferenziale consiste nel rendere manifesta a un destinatario la propria intenzione di rendergli manifesta un’informazione di primo livello. Si può pertanto descrivere la comunicazione ostensivo-inferenziale come un processo che comporta un’intenzione informativa e un’intenzione comunicativa. </a:t>
            </a:r>
            <a:endParaRPr sz="3366">
              <a:latin typeface="Baskerville Old Face"/>
              <a:ea typeface="Baskerville Old Face"/>
              <a:cs typeface="Baskerville Old Face"/>
              <a:sym typeface="Baskerville Old Face"/>
            </a:endParaRPr>
          </a:p>
          <a:p>
            <a:pPr lvl="0" marL="528066" indent="-528066" algn="l" defTabSz="905255">
              <a:spcBef>
                <a:spcPts val="500"/>
              </a:spcBef>
              <a:defRPr sz="1800"/>
            </a:pPr>
            <a:r>
              <a:rPr sz="3366">
                <a:latin typeface="Baskerville Old Face"/>
                <a:ea typeface="Baskerville Old Face"/>
                <a:cs typeface="Baskerville Old Face"/>
                <a:sym typeface="Baskerville Old Face"/>
              </a:rPr>
              <a:t>                                                       [</a:t>
            </a:r>
            <a:r>
              <a:rPr sz="2772">
                <a:latin typeface="Baskerville Old Face"/>
                <a:ea typeface="Baskerville Old Face"/>
                <a:cs typeface="Baskerville Old Face"/>
                <a:sym typeface="Baskerville Old Face"/>
              </a:rPr>
              <a:t>Sperber &amp; Wilson 1986, trad. it. p. 86]</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0" name="Shape 110"/>
          <p:cNvSpPr/>
          <p:nvPr>
            <p:ph type="sldNum" sz="quarter" idx="2"/>
          </p:nvPr>
        </p:nvSpPr>
        <p:spPr>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lvl="0"/>
            <a:fld id="{86CB4B4D-7CA3-9044-876B-883B54F8677D}" type="slidenum"/>
          </a:p>
        </p:txBody>
      </p:sp>
      <p:sp>
        <p:nvSpPr>
          <p:cNvPr id="111" name="Shape 111"/>
          <p:cNvSpPr/>
          <p:nvPr>
            <p:ph type="title"/>
          </p:nvPr>
        </p:nvSpPr>
        <p:spPr>
          <a:xfrm>
            <a:off x="758613" y="866986"/>
            <a:ext cx="11054081" cy="1625601"/>
          </a:xfrm>
          <a:prstGeom prst="rect">
            <a:avLst/>
          </a:prstGeom>
        </p:spPr>
        <p:txBody>
          <a:bodyPr>
            <a:normAutofit fontScale="100000" lnSpcReduction="0"/>
          </a:bodyPr>
          <a:lstStyle/>
          <a:p>
            <a:pPr lvl="0" defTabSz="886968">
              <a:defRPr sz="1800"/>
            </a:pPr>
            <a:r>
              <a:rPr sz="4850">
                <a:solidFill>
                  <a:srgbClr val="808080"/>
                </a:solidFill>
                <a:latin typeface="Baskerville Old Face"/>
                <a:ea typeface="Baskerville Old Face"/>
                <a:cs typeface="Baskerville Old Face"/>
                <a:sym typeface="Baskerville Old Face"/>
              </a:rPr>
              <a:t>Intenzione informativa </a:t>
            </a:r>
            <a:br>
              <a:rPr sz="4850">
                <a:solidFill>
                  <a:srgbClr val="808080"/>
                </a:solidFill>
                <a:latin typeface="Baskerville Old Face"/>
                <a:ea typeface="Baskerville Old Face"/>
                <a:cs typeface="Baskerville Old Face"/>
                <a:sym typeface="Baskerville Old Face"/>
              </a:rPr>
            </a:br>
            <a:r>
              <a:rPr sz="4850">
                <a:solidFill>
                  <a:srgbClr val="808080"/>
                </a:solidFill>
                <a:latin typeface="Baskerville Old Face"/>
                <a:ea typeface="Baskerville Old Face"/>
                <a:cs typeface="Baskerville Old Face"/>
                <a:sym typeface="Baskerville Old Face"/>
              </a:rPr>
              <a:t>e intenzione comunicativa</a:t>
            </a:r>
            <a:r>
              <a:rPr sz="4850">
                <a:latin typeface="Baskerville Old Face"/>
                <a:ea typeface="Baskerville Old Face"/>
                <a:cs typeface="Baskerville Old Face"/>
                <a:sym typeface="Baskerville Old Face"/>
              </a:rPr>
              <a:t> </a:t>
            </a:r>
          </a:p>
        </p:txBody>
      </p:sp>
      <p:sp>
        <p:nvSpPr>
          <p:cNvPr id="112" name="Shape 112"/>
          <p:cNvSpPr/>
          <p:nvPr>
            <p:ph type="body" idx="1"/>
          </p:nvPr>
        </p:nvSpPr>
        <p:spPr>
          <a:xfrm>
            <a:off x="1192106" y="2817706"/>
            <a:ext cx="10403841" cy="5093548"/>
          </a:xfrm>
          <a:prstGeom prst="rect">
            <a:avLst/>
          </a:prstGeom>
        </p:spPr>
        <p:txBody>
          <a:bodyPr>
            <a:normAutofit fontScale="100000" lnSpcReduction="0"/>
          </a:bodyPr>
          <a:lstStyle/>
          <a:p>
            <a:pPr lvl="0" marL="528066" indent="-528066" algn="l" defTabSz="905255">
              <a:spcBef>
                <a:spcPts val="500"/>
              </a:spcBef>
              <a:defRPr sz="1800"/>
            </a:pPr>
            <a:r>
              <a:rPr sz="3366">
                <a:latin typeface="Baskerville Old Face"/>
                <a:ea typeface="Baskerville Old Face"/>
                <a:cs typeface="Baskerville Old Face"/>
                <a:sym typeface="Baskerville Old Face"/>
              </a:rPr>
              <a:t>       La comunicazione mette in gioco la produzione di un certo stimolo con:</a:t>
            </a:r>
            <a:endParaRPr sz="3366">
              <a:latin typeface="Baskerville Old Face"/>
              <a:ea typeface="Baskerville Old Face"/>
              <a:cs typeface="Baskerville Old Face"/>
              <a:sym typeface="Baskerville Old Face"/>
            </a:endParaRPr>
          </a:p>
          <a:p>
            <a:pPr lvl="0" marL="528066" indent="-528066" algn="l" defTabSz="905255">
              <a:defRPr sz="1800"/>
            </a:pPr>
            <a:endParaRPr sz="3366">
              <a:latin typeface="Baskerville Old Face"/>
              <a:ea typeface="Baskerville Old Face"/>
              <a:cs typeface="Baskerville Old Face"/>
              <a:sym typeface="Baskerville Old Face"/>
            </a:endParaRPr>
          </a:p>
          <a:p>
            <a:pPr lvl="0" marL="528066" indent="-528066" algn="l" defTabSz="905255">
              <a:spcBef>
                <a:spcPts val="500"/>
              </a:spcBef>
              <a:defRPr sz="1800"/>
            </a:pPr>
            <a:r>
              <a:rPr sz="3366">
                <a:latin typeface="Baskerville Old Face"/>
                <a:ea typeface="Baskerville Old Face"/>
                <a:cs typeface="Baskerville Old Face"/>
                <a:sym typeface="Baskerville Old Face"/>
              </a:rPr>
              <a:t>I)  l’intenzione informativa: informare i destinatari di qualcosa</a:t>
            </a:r>
            <a:endParaRPr sz="3366">
              <a:latin typeface="Baskerville Old Face"/>
              <a:ea typeface="Baskerville Old Face"/>
              <a:cs typeface="Baskerville Old Face"/>
              <a:sym typeface="Baskerville Old Face"/>
            </a:endParaRPr>
          </a:p>
          <a:p>
            <a:pPr lvl="0" marL="528066" indent="-528066" algn="l" defTabSz="905255">
              <a:spcBef>
                <a:spcPts val="500"/>
              </a:spcBef>
              <a:defRPr sz="1800"/>
            </a:pPr>
            <a:r>
              <a:rPr sz="3366">
                <a:latin typeface="Baskerville Old Face"/>
                <a:ea typeface="Baskerville Old Face"/>
                <a:cs typeface="Baskerville Old Face"/>
                <a:sym typeface="Baskerville Old Face"/>
              </a:rPr>
              <a:t>II) l’intenzione comunicativa: informare i destinatari della propria intenzione informativa.</a:t>
            </a:r>
            <a:r>
              <a:rPr sz="2772">
                <a:latin typeface="Baskerville Old Face"/>
                <a:ea typeface="Baskerville Old Face"/>
                <a:cs typeface="Baskerville Old Face"/>
                <a:sym typeface="Baskerville Old Face"/>
              </a:rPr>
              <a:t>         </a:t>
            </a:r>
            <a:endParaRPr sz="2772">
              <a:latin typeface="Baskerville Old Face"/>
              <a:ea typeface="Baskerville Old Face"/>
              <a:cs typeface="Baskerville Old Face"/>
              <a:sym typeface="Baskerville Old Face"/>
            </a:endParaRPr>
          </a:p>
          <a:p>
            <a:pPr lvl="0" marL="528066" indent="-528066" algn="l" defTabSz="905255">
              <a:defRPr sz="1800"/>
            </a:pPr>
            <a:endParaRPr sz="2772">
              <a:latin typeface="Baskerville Old Face"/>
              <a:ea typeface="Baskerville Old Face"/>
              <a:cs typeface="Baskerville Old Face"/>
              <a:sym typeface="Baskerville Old Face"/>
            </a:endParaRPr>
          </a:p>
          <a:p>
            <a:pPr lvl="0" marL="528066" indent="-528066" algn="r" defTabSz="905255">
              <a:spcBef>
                <a:spcPts val="400"/>
              </a:spcBef>
              <a:defRPr sz="1800"/>
            </a:pPr>
            <a:r>
              <a:rPr sz="2772">
                <a:latin typeface="Baskerville Old Face"/>
                <a:ea typeface="Baskerville Old Face"/>
                <a:cs typeface="Baskerville Old Face"/>
                <a:sym typeface="Baskerville Old Face"/>
              </a:rPr>
              <a:t> [Sperber &amp; Wilson 1986, trad. it. p. 51]</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4" name="Shape 114"/>
          <p:cNvSpPr/>
          <p:nvPr>
            <p:ph type="title"/>
          </p:nvPr>
        </p:nvSpPr>
        <p:spPr>
          <a:prstGeom prst="rect">
            <a:avLst/>
          </a:prstGeom>
        </p:spPr>
        <p:txBody>
          <a:bodyPr/>
          <a:lstStyle/>
          <a:p>
            <a:pPr lvl="0">
              <a:defRPr sz="1800"/>
            </a:pPr>
            <a:r>
              <a:rPr sz="4600"/>
              <a:t>Principio comunicativo di pertinenza</a:t>
            </a:r>
          </a:p>
        </p:txBody>
      </p:sp>
      <p:sp>
        <p:nvSpPr>
          <p:cNvPr id="115" name="Shape 115"/>
          <p:cNvSpPr/>
          <p:nvPr>
            <p:ph type="body" idx="1"/>
          </p:nvPr>
        </p:nvSpPr>
        <p:spPr>
          <a:prstGeom prst="rect">
            <a:avLst/>
          </a:prstGeom>
        </p:spPr>
        <p:txBody>
          <a:bodyPr/>
          <a:lstStyle/>
          <a:p>
            <a:pPr lvl="0" algn="ctr">
              <a:defRPr sz="1800"/>
            </a:pPr>
            <a:r>
              <a:rPr b="1" sz="2400">
                <a:latin typeface="Helvetica"/>
                <a:ea typeface="Helvetica"/>
                <a:cs typeface="Helvetica"/>
                <a:sym typeface="Helvetica"/>
              </a:rPr>
              <a:t>Principio comunicativo di pertinenza</a:t>
            </a:r>
            <a:endParaRPr b="1" sz="2400">
              <a:latin typeface="Helvetica"/>
              <a:ea typeface="Helvetica"/>
              <a:cs typeface="Helvetica"/>
              <a:sym typeface="Helvetica"/>
            </a:endParaRPr>
          </a:p>
          <a:p>
            <a:pPr lvl="0">
              <a:defRPr sz="1800"/>
            </a:pPr>
            <a:r>
              <a:rPr b="1" sz="2400">
                <a:latin typeface="Helvetica"/>
                <a:ea typeface="Helvetica"/>
                <a:cs typeface="Helvetica"/>
                <a:sym typeface="Helvetica"/>
              </a:rPr>
              <a:t>Ogni proferimento</a:t>
            </a:r>
            <a:r>
              <a:rPr sz="2400"/>
              <a:t> (ogni atto di comunicazione ostensivo-inferenziale) </a:t>
            </a:r>
            <a:r>
              <a:rPr b="1" sz="2400">
                <a:latin typeface="Helvetica"/>
                <a:ea typeface="Helvetica"/>
                <a:cs typeface="Helvetica"/>
                <a:sym typeface="Helvetica"/>
              </a:rPr>
              <a:t>comunica la presunzione della propria pertinenza ottimale.</a:t>
            </a:r>
            <a:endParaRPr b="1" sz="2400">
              <a:latin typeface="Helvetica"/>
              <a:ea typeface="Helvetica"/>
              <a:cs typeface="Helvetica"/>
              <a:sym typeface="Helvetica"/>
            </a:endParaRPr>
          </a:p>
          <a:p>
            <a:pPr lvl="0">
              <a:defRPr sz="1800"/>
            </a:pPr>
            <a:r>
              <a:rPr sz="2400"/>
              <a:t>Più precisamente, uno stimolo ostensivo è ottimamente pertinente se e solo se:</a:t>
            </a:r>
            <a:endParaRPr sz="2400"/>
          </a:p>
          <a:p>
            <a:pPr lvl="0" marL="0" indent="0" algn="l" defTabSz="457200">
              <a:spcBef>
                <a:spcPts val="0"/>
              </a:spcBef>
              <a:buSzTx/>
              <a:buNone/>
              <a:defRPr sz="1800"/>
            </a:pPr>
            <a:r>
              <a:rPr sz="2400">
                <a:solidFill>
                  <a:srgbClr val="252525"/>
                </a:solidFill>
                <a:latin typeface="Helvetica Neue Light"/>
                <a:ea typeface="Helvetica Neue Light"/>
                <a:cs typeface="Helvetica Neue Light"/>
                <a:sym typeface="Helvetica Neue Light"/>
              </a:rPr>
              <a:t>a) è abbastanza pertinente da meritare di essere processato;</a:t>
            </a:r>
            <a:endParaRPr sz="2400">
              <a:solidFill>
                <a:srgbClr val="252525"/>
              </a:solidFill>
              <a:latin typeface="Helvetica Neue Light"/>
              <a:ea typeface="Helvetica Neue Light"/>
              <a:cs typeface="Helvetica Neue Light"/>
              <a:sym typeface="Helvetica Neue Light"/>
            </a:endParaRPr>
          </a:p>
          <a:p>
            <a:pPr lvl="0" marL="0" indent="0" algn="l" defTabSz="457200">
              <a:spcBef>
                <a:spcPts val="0"/>
              </a:spcBef>
              <a:buSzTx/>
              <a:buNone/>
              <a:defRPr sz="1800"/>
            </a:pPr>
            <a:r>
              <a:rPr sz="2400">
                <a:solidFill>
                  <a:srgbClr val="252525"/>
                </a:solidFill>
                <a:latin typeface="Helvetica Neue Light"/>
                <a:ea typeface="Helvetica Neue Light"/>
                <a:cs typeface="Helvetica Neue Light"/>
                <a:sym typeface="Helvetica Neue Light"/>
              </a:rPr>
              <a:t>b) è il più pertinente, compatibilmente con le capacità e le preferenze del comunicatore (è quello che genera il maggior numero di effetti con il minor sforzo). </a:t>
            </a:r>
            <a:endParaRPr sz="2400">
              <a:solidFill>
                <a:srgbClr val="252525"/>
              </a:solidFill>
              <a:latin typeface="Helvetica Neue Light"/>
              <a:ea typeface="Helvetica Neue Light"/>
              <a:cs typeface="Helvetica Neue Light"/>
              <a:sym typeface="Helvetica Neue Light"/>
            </a:endParaRPr>
          </a:p>
          <a:p>
            <a:pPr lvl="0" marL="0" indent="0" algn="l" defTabSz="457200">
              <a:spcBef>
                <a:spcPts val="0"/>
              </a:spcBef>
              <a:buSzTx/>
              <a:buNone/>
              <a:defRPr sz="1800"/>
            </a:pPr>
            <a:r>
              <a:rPr sz="2400">
                <a:solidFill>
                  <a:srgbClr val="252525"/>
                </a:solidFill>
                <a:latin typeface="Helvetica Neue Light"/>
                <a:ea typeface="Helvetica Neue Light"/>
                <a:cs typeface="Helvetica Neue Light"/>
                <a:sym typeface="Helvetica Neue Light"/>
              </a:rPr>
              <a:t>Il principio comunicativo di pertinenza non possiede lo stesso status del principio di cooperazione di Grice e delle massime conversazionali, in quanto è una semplice generalizzazione sulla comunicazione ostensivo-inferenziale. </a:t>
            </a:r>
            <a:endParaRPr sz="2400">
              <a:solidFill>
                <a:srgbClr val="252525"/>
              </a:solidFill>
              <a:latin typeface="Helvetica Neue Light"/>
              <a:ea typeface="Helvetica Neue Light"/>
              <a:cs typeface="Helvetica Neue Light"/>
              <a:sym typeface="Helvetica Neue Light"/>
            </a:endParaRPr>
          </a:p>
          <a:p>
            <a:pPr lvl="0" marL="0" indent="0" defTabSz="457200">
              <a:lnSpc>
                <a:spcPct val="150000"/>
              </a:lnSpc>
              <a:spcBef>
                <a:spcPts val="0"/>
              </a:spcBef>
              <a:buSzTx/>
              <a:buNone/>
              <a:defRPr sz="1800"/>
            </a:pPr>
            <a:r>
              <a:rPr sz="2100">
                <a:latin typeface="Times New Roman"/>
                <a:ea typeface="Times New Roman"/>
                <a:cs typeface="Times New Roman"/>
                <a:sym typeface="Times New Roman"/>
              </a:rPr>
              <a:t>Non ha un valore normativo, ma descrittivo. Questa generalizzazione si applica senza eccezioni: non è qualcosa che il parlante “segue” o da cui può “chiamarsi fuori”.  </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7" name="Shape 117"/>
          <p:cNvSpPr/>
          <p:nvPr>
            <p:ph type="title"/>
          </p:nvPr>
        </p:nvSpPr>
        <p:spPr>
          <a:xfrm>
            <a:off x="952500" y="444500"/>
            <a:ext cx="11099800" cy="805092"/>
          </a:xfrm>
          <a:prstGeom prst="rect">
            <a:avLst/>
          </a:prstGeom>
        </p:spPr>
        <p:txBody>
          <a:bodyPr/>
          <a:lstStyle/>
          <a:p>
            <a:pPr lvl="0">
              <a:defRPr sz="1800"/>
            </a:pPr>
            <a:r>
              <a:rPr sz="4600"/>
              <a:t>pertinenza attesa</a:t>
            </a:r>
          </a:p>
        </p:txBody>
      </p:sp>
      <p:sp>
        <p:nvSpPr>
          <p:cNvPr id="118" name="Shape 118"/>
          <p:cNvSpPr/>
          <p:nvPr>
            <p:ph type="body" idx="1"/>
          </p:nvPr>
        </p:nvSpPr>
        <p:spPr>
          <a:xfrm>
            <a:off x="952500" y="1773263"/>
            <a:ext cx="11099800" cy="7104086"/>
          </a:xfrm>
          <a:prstGeom prst="rect">
            <a:avLst/>
          </a:prstGeom>
        </p:spPr>
        <p:txBody>
          <a:bodyPr/>
          <a:lstStyle/>
          <a:p>
            <a:pPr lvl="0" marL="0" indent="0" defTabSz="406908">
              <a:lnSpc>
                <a:spcPct val="150000"/>
              </a:lnSpc>
              <a:spcBef>
                <a:spcPts val="0"/>
              </a:spcBef>
              <a:buSzTx/>
              <a:buNone/>
              <a:defRPr sz="1800"/>
            </a:pPr>
            <a:r>
              <a:rPr sz="2314">
                <a:latin typeface="Times New Roman"/>
                <a:ea typeface="Times New Roman"/>
                <a:cs typeface="Times New Roman"/>
                <a:sym typeface="Times New Roman"/>
              </a:rPr>
              <a:t>Quanta pertinenza gli individui hanno il diritto di aspettarsi? Secondo la teoria della pertinenza, la pertinenza massima è un’aspettativa irragionevolmente alta nella comunicazione perché, per esempio, i nostri interlocutori potrebbero non essere disposti o essere incapaci a produrre l’effetto cognitivo più positivo con il minor sforzo di elaborazione. </a:t>
            </a:r>
            <a:endParaRPr sz="2314">
              <a:latin typeface="Times New Roman"/>
              <a:ea typeface="Times New Roman"/>
              <a:cs typeface="Times New Roman"/>
              <a:sym typeface="Times New Roman"/>
            </a:endParaRPr>
          </a:p>
          <a:p>
            <a:pPr lvl="0" marL="0" indent="0" defTabSz="406908">
              <a:spcBef>
                <a:spcPts val="600"/>
              </a:spcBef>
              <a:buSzTx/>
              <a:buNone/>
              <a:defRPr sz="1800"/>
            </a:pPr>
            <a:r>
              <a:rPr sz="2046">
                <a:solidFill>
                  <a:srgbClr val="252525"/>
                </a:solidFill>
                <a:latin typeface="Helvetica"/>
                <a:ea typeface="Helvetica"/>
                <a:cs typeface="Helvetica"/>
                <a:sym typeface="Helvetica"/>
              </a:rPr>
              <a:t>Infatti, un comunicatore non è onnisciente, né ci si può aspettare che vada contro i propri interessi nel produrre un certo proferimento. Anzitutto il comunicatore può non comunicare informazioni pertinenti perché ne è sprovvisto, ovvero perché ha buone ragioni per non fornirle (potrebbe andare contro i suoi interessi). Poi, il comunicatore può non esprimersi nel modo più economico perché non si trova nelle condizioni di poter generare un proferimento di questo tipo ovvero perché le sue preferenze glielo impediscono (potrebbe usare, per esempio, perifrasi ed eufemismi per essere più diplomatico e meno brusco).</a:t>
            </a:r>
            <a:endParaRPr sz="2046">
              <a:solidFill>
                <a:srgbClr val="252525"/>
              </a:solidFill>
              <a:latin typeface="Helvetica"/>
              <a:ea typeface="Helvetica"/>
              <a:cs typeface="Helvetica"/>
              <a:sym typeface="Helvetica"/>
            </a:endParaRPr>
          </a:p>
          <a:p>
            <a:pPr lvl="0" marL="0" indent="0" algn="l" defTabSz="406908">
              <a:spcBef>
                <a:spcPts val="600"/>
              </a:spcBef>
              <a:buSzTx/>
              <a:buNone/>
              <a:defRPr sz="1800"/>
            </a:pPr>
            <a:endParaRPr sz="1246">
              <a:solidFill>
                <a:srgbClr val="252525"/>
              </a:solidFill>
              <a:latin typeface="Helvetica"/>
              <a:ea typeface="Helvetica"/>
              <a:cs typeface="Helvetica"/>
              <a:sym typeface="Helvetica"/>
            </a:endParaRPr>
          </a:p>
          <a:p>
            <a:pPr lvl="0" marL="0" indent="0" defTabSz="406908">
              <a:lnSpc>
                <a:spcPct val="150000"/>
              </a:lnSpc>
              <a:spcBef>
                <a:spcPts val="0"/>
              </a:spcBef>
              <a:buSzTx/>
              <a:buNone/>
              <a:defRPr sz="1800"/>
            </a:pPr>
            <a:r>
              <a:rPr sz="2314">
                <a:latin typeface="Times New Roman"/>
                <a:ea typeface="Times New Roman"/>
                <a:cs typeface="Times New Roman"/>
                <a:sym typeface="Times New Roman"/>
              </a:rPr>
              <a:t>Alla luce di questo, Sperber e Wilson hanno argomentato che mentre la cognizione tende a essere rivolta alla massimizzazione della pertinenza, gli atti di ostensiva comunicazione creano semplicemente un aspettativa di pertinenza ottimale. </a:t>
            </a:r>
            <a:endParaRPr sz="2314">
              <a:latin typeface="Times New Roman"/>
              <a:ea typeface="Times New Roman"/>
              <a:cs typeface="Times New Roman"/>
              <a:sym typeface="Times New Roman"/>
            </a:endParaRPr>
          </a:p>
          <a:p>
            <a:pPr lvl="0" marL="0" indent="0" defTabSz="406908">
              <a:lnSpc>
                <a:spcPct val="150000"/>
              </a:lnSpc>
              <a:spcBef>
                <a:spcPts val="0"/>
              </a:spcBef>
              <a:buSzTx/>
              <a:buNone/>
              <a:defRPr sz="1800"/>
            </a:pPr>
            <a:endParaRPr sz="2314">
              <a:latin typeface="Times New Roman"/>
              <a:ea typeface="Times New Roman"/>
              <a:cs typeface="Times New Roman"/>
              <a:sym typeface="Times New Roman"/>
            </a:endParaRP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 name="Shape 60"/>
          <p:cNvSpPr/>
          <p:nvPr>
            <p:ph type="title"/>
          </p:nvPr>
        </p:nvSpPr>
        <p:spPr>
          <a:xfrm>
            <a:off x="952500" y="444500"/>
            <a:ext cx="11099800" cy="1143745"/>
          </a:xfrm>
          <a:prstGeom prst="rect">
            <a:avLst/>
          </a:prstGeom>
        </p:spPr>
        <p:txBody>
          <a:bodyPr/>
          <a:lstStyle/>
          <a:p>
            <a:pPr lvl="0">
              <a:defRPr sz="1800"/>
            </a:pPr>
            <a:r>
              <a:rPr sz="4600"/>
              <a:t>Pertinenza</a:t>
            </a:r>
          </a:p>
        </p:txBody>
      </p:sp>
      <p:sp>
        <p:nvSpPr>
          <p:cNvPr id="61" name="Shape 61"/>
          <p:cNvSpPr/>
          <p:nvPr>
            <p:ph type="body" idx="1"/>
          </p:nvPr>
        </p:nvSpPr>
        <p:spPr>
          <a:prstGeom prst="rect">
            <a:avLst/>
          </a:prstGeom>
        </p:spPr>
        <p:txBody>
          <a:bodyPr/>
          <a:lstStyle/>
          <a:p>
            <a:pPr lvl="0" marL="368935" indent="-368935" defTabSz="484886">
              <a:spcBef>
                <a:spcPts val="3400"/>
              </a:spcBef>
              <a:defRPr sz="1800"/>
            </a:pPr>
            <a:r>
              <a:rPr sz="1992"/>
              <a:t>La pertinenza è una proprietà degli input ai processi cognitivi.</a:t>
            </a:r>
            <a:endParaRPr sz="1992"/>
          </a:p>
          <a:p>
            <a:pPr lvl="0" marL="368935" indent="-368935" defTabSz="484886">
              <a:spcBef>
                <a:spcPts val="3400"/>
              </a:spcBef>
              <a:defRPr sz="1800"/>
            </a:pPr>
            <a:r>
              <a:rPr sz="1992"/>
              <a:t>E’ una proprietà che può essere posseduta tanto degli stimoli esterni, (percezioni, proferimenti, azioni) quanto da rappresentazione interne (pensieri, ricordi)</a:t>
            </a:r>
            <a:endParaRPr sz="1992"/>
          </a:p>
          <a:p>
            <a:pPr lvl="0" marL="368935" indent="-368935" defTabSz="484886">
              <a:spcBef>
                <a:spcPts val="3400"/>
              </a:spcBef>
              <a:defRPr sz="1800"/>
            </a:pPr>
            <a:r>
              <a:rPr sz="1992"/>
              <a:t>Diciamo che un input è pertinente per qualcuno quando si lega al suo retroterra di informazioni disponibile per produrre un output interessante.</a:t>
            </a:r>
            <a:endParaRPr sz="1992"/>
          </a:p>
          <a:p>
            <a:pPr lvl="0" marL="368935" indent="-368935" defTabSz="484886">
              <a:spcBef>
                <a:spcPts val="3400"/>
              </a:spcBef>
              <a:defRPr sz="1800"/>
            </a:pPr>
            <a:r>
              <a:rPr sz="1992"/>
              <a:t>Esempi di output interessanti: </a:t>
            </a:r>
            <a:endParaRPr sz="1992"/>
          </a:p>
          <a:p>
            <a:pPr lvl="0" marL="368935" indent="-368935" defTabSz="484886">
              <a:spcBef>
                <a:spcPts val="3400"/>
              </a:spcBef>
              <a:defRPr sz="1800"/>
            </a:pPr>
            <a:r>
              <a:rPr sz="1992"/>
              <a:t>rispondere a un domanda; </a:t>
            </a:r>
            <a:endParaRPr sz="1992"/>
          </a:p>
          <a:p>
            <a:pPr lvl="0" marL="368935" indent="-368935" defTabSz="484886">
              <a:spcBef>
                <a:spcPts val="3400"/>
              </a:spcBef>
              <a:defRPr sz="1800"/>
            </a:pPr>
            <a:r>
              <a:rPr sz="1992"/>
              <a:t>aumentare la nostra conoscenza riguardo un determinato argomento;</a:t>
            </a:r>
            <a:endParaRPr sz="1992"/>
          </a:p>
          <a:p>
            <a:pPr lvl="0" marL="368935" indent="-368935" defTabSz="484886">
              <a:spcBef>
                <a:spcPts val="3400"/>
              </a:spcBef>
              <a:defRPr sz="1800"/>
            </a:pPr>
            <a:r>
              <a:rPr sz="1992"/>
              <a:t> sciogliere un dubbio; </a:t>
            </a:r>
            <a:endParaRPr sz="1992"/>
          </a:p>
          <a:p>
            <a:pPr lvl="0" marL="368935" indent="-368935" defTabSz="484886">
              <a:spcBef>
                <a:spcPts val="3400"/>
              </a:spcBef>
              <a:defRPr sz="1800"/>
            </a:pPr>
            <a:r>
              <a:rPr sz="1992"/>
              <a:t>corregge un’impressione errata.</a:t>
            </a: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0" name="Shape 120"/>
          <p:cNvSpPr/>
          <p:nvPr>
            <p:ph type="title"/>
          </p:nvPr>
        </p:nvSpPr>
        <p:spPr>
          <a:xfrm>
            <a:off x="1270000" y="1638300"/>
            <a:ext cx="10464800" cy="727968"/>
          </a:xfrm>
          <a:prstGeom prst="rect">
            <a:avLst/>
          </a:prstGeom>
        </p:spPr>
        <p:txBody>
          <a:bodyPr/>
          <a:lstStyle>
            <a:lvl1pPr defTabSz="519937">
              <a:defRPr sz="4093"/>
            </a:lvl1pPr>
          </a:lstStyle>
          <a:p>
            <a:pPr lvl="0">
              <a:defRPr sz="1800"/>
            </a:pPr>
            <a:r>
              <a:rPr sz="4093"/>
              <a:t>pertinenza attesa 2</a:t>
            </a:r>
          </a:p>
        </p:txBody>
      </p:sp>
      <p:sp>
        <p:nvSpPr>
          <p:cNvPr id="121" name="Shape 121"/>
          <p:cNvSpPr/>
          <p:nvPr>
            <p:ph type="body" idx="1"/>
          </p:nvPr>
        </p:nvSpPr>
        <p:spPr>
          <a:xfrm>
            <a:off x="1270000" y="2713445"/>
            <a:ext cx="10464800" cy="6491373"/>
          </a:xfrm>
          <a:prstGeom prst="rect">
            <a:avLst/>
          </a:prstGeom>
        </p:spPr>
        <p:txBody>
          <a:bodyPr/>
          <a:lstStyle>
            <a:lvl1pPr algn="just" defTabSz="457200">
              <a:lnSpc>
                <a:spcPct val="150000"/>
              </a:lnSpc>
              <a:defRPr sz="2600">
                <a:latin typeface="Times New Roman"/>
                <a:ea typeface="Times New Roman"/>
                <a:cs typeface="Times New Roman"/>
                <a:sym typeface="Times New Roman"/>
              </a:defRPr>
            </a:lvl1pPr>
          </a:lstStyle>
          <a:p>
            <a:pPr lvl="0">
              <a:defRPr sz="1800"/>
            </a:pPr>
            <a:r>
              <a:rPr sz="2600"/>
              <a:t>In altre parole, per ogni stimolo ostensivo (per esempio, un proferimento verbale) i destinatari sono in diritto di a aspettarsi un grado di pertinenza che è sufficiente a meritare, giustificare lo sforzo impiegato nella sua elaborazione e che è , anche, il più alto grado di pertinenza che i loro interlocutori sono capaci di conseguire date le loro abilità, i loro scopi e le loro preferenze.</a:t>
            </a: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3" name="Shape 123"/>
          <p:cNvSpPr/>
          <p:nvPr>
            <p:ph type="title"/>
          </p:nvPr>
        </p:nvSpPr>
        <p:spPr>
          <a:xfrm>
            <a:off x="952500" y="444500"/>
            <a:ext cx="11099800" cy="1289128"/>
          </a:xfrm>
          <a:prstGeom prst="rect">
            <a:avLst/>
          </a:prstGeom>
        </p:spPr>
        <p:txBody>
          <a:bodyPr/>
          <a:lstStyle/>
          <a:p>
            <a:pPr lvl="0">
              <a:defRPr sz="1800"/>
            </a:pPr>
            <a:r>
              <a:rPr sz="4600"/>
              <a:t>procedura di comprensione</a:t>
            </a:r>
          </a:p>
        </p:txBody>
      </p:sp>
      <p:sp>
        <p:nvSpPr>
          <p:cNvPr id="124" name="Shape 124"/>
          <p:cNvSpPr/>
          <p:nvPr>
            <p:ph type="body" idx="1"/>
          </p:nvPr>
        </p:nvSpPr>
        <p:spPr>
          <a:prstGeom prst="rect">
            <a:avLst/>
          </a:prstGeom>
        </p:spPr>
        <p:txBody>
          <a:bodyPr/>
          <a:lstStyle/>
          <a:p>
            <a:pPr lvl="0" marL="0" indent="0" defTabSz="434340">
              <a:lnSpc>
                <a:spcPct val="150000"/>
              </a:lnSpc>
              <a:spcBef>
                <a:spcPts val="0"/>
              </a:spcBef>
              <a:buSzTx/>
              <a:buNone/>
              <a:defRPr sz="1800"/>
            </a:pPr>
            <a:r>
              <a:rPr sz="2185">
                <a:latin typeface="Times New Roman"/>
                <a:ea typeface="Times New Roman"/>
                <a:cs typeface="Times New Roman"/>
                <a:sym typeface="Times New Roman"/>
              </a:rPr>
              <a:t>la presunzione di pertinenza ottimale suggerisce le seguente proceduta generale di comprensione:</a:t>
            </a:r>
            <a:endParaRPr sz="2185">
              <a:latin typeface="Times New Roman"/>
              <a:ea typeface="Times New Roman"/>
              <a:cs typeface="Times New Roman"/>
              <a:sym typeface="Times New Roman"/>
            </a:endParaRPr>
          </a:p>
          <a:p>
            <a:pPr lvl="0" marL="0" indent="0" defTabSz="434340">
              <a:lnSpc>
                <a:spcPct val="150000"/>
              </a:lnSpc>
              <a:spcBef>
                <a:spcPts val="0"/>
              </a:spcBef>
              <a:buSzTx/>
              <a:buNone/>
              <a:defRPr sz="1800"/>
            </a:pPr>
            <a:r>
              <a:rPr sz="2185">
                <a:latin typeface="Times New Roman"/>
                <a:ea typeface="Times New Roman"/>
                <a:cs typeface="Times New Roman"/>
                <a:sym typeface="Times New Roman"/>
              </a:rPr>
              <a:t>“Controlla le ipotesi interpretative in ordine di accessibilità, cioè, segui la strada del minimo sforzo, fino a che sia trovata un’interpretazione che soddisfa le aspettative di pertinenza, e poi fermati.” (Carston:2002, 45)</a:t>
            </a:r>
            <a:endParaRPr sz="2185">
              <a:latin typeface="Times New Roman"/>
              <a:ea typeface="Times New Roman"/>
              <a:cs typeface="Times New Roman"/>
              <a:sym typeface="Times New Roman"/>
            </a:endParaRPr>
          </a:p>
          <a:p>
            <a:pPr lvl="0" marL="0" indent="0" defTabSz="434340">
              <a:lnSpc>
                <a:spcPct val="150000"/>
              </a:lnSpc>
              <a:spcBef>
                <a:spcPts val="0"/>
              </a:spcBef>
              <a:buSzTx/>
              <a:buNone/>
              <a:defRPr sz="1800"/>
            </a:pPr>
            <a:endParaRPr sz="2185">
              <a:latin typeface="Times New Roman"/>
              <a:ea typeface="Times New Roman"/>
              <a:cs typeface="Times New Roman"/>
              <a:sym typeface="Times New Roman"/>
            </a:endParaRPr>
          </a:p>
          <a:p>
            <a:pPr lvl="0" marL="0" indent="0" defTabSz="434340">
              <a:lnSpc>
                <a:spcPct val="150000"/>
              </a:lnSpc>
              <a:spcBef>
                <a:spcPts val="0"/>
              </a:spcBef>
              <a:buSzTx/>
              <a:buNone/>
              <a:defRPr sz="1800"/>
            </a:pPr>
            <a:r>
              <a:rPr sz="2185">
                <a:latin typeface="Times New Roman"/>
                <a:ea typeface="Times New Roman"/>
                <a:cs typeface="Times New Roman"/>
                <a:sym typeface="Times New Roman"/>
              </a:rPr>
              <a:t>Ogni proferimento origina un certo numero di possibili ipotesi interpretative con sono compatibili con il significato linguistico dell’enunciato proferito. Secondo questo criterio generale, i destinatari seguono un percorso di minimo sforzo nella considerazione di tali ipotesi, fermandosi una volta che raggiungono quella che soddisfa la loro aspettativa di pertinenza ottimale. Si deve notare che il termine “ipotesi interpretativa” come è stata usata sopra include non solo la proposizione che il parlante intende comunicare, ma anche le assunzioni contestuali, implicature e atteggiamenti che sono intesi dal parlante.</a:t>
            </a:r>
            <a:endParaRPr sz="2185">
              <a:latin typeface="Times New Roman"/>
              <a:ea typeface="Times New Roman"/>
              <a:cs typeface="Times New Roman"/>
              <a:sym typeface="Times New Roman"/>
            </a:endParaRPr>
          </a:p>
        </p:txBody>
      </p:sp>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6" name="Shape 126"/>
          <p:cNvSpPr/>
          <p:nvPr>
            <p:ph type="title"/>
          </p:nvPr>
        </p:nvSpPr>
        <p:spPr>
          <a:prstGeom prst="rect">
            <a:avLst/>
          </a:prstGeom>
        </p:spPr>
        <p:txBody>
          <a:bodyPr/>
          <a:lstStyle/>
          <a:p>
            <a:pPr lvl="0">
              <a:defRPr sz="1800"/>
            </a:pPr>
            <a:r>
              <a:rPr sz="4600"/>
              <a:t>procedure di comprensione 2</a:t>
            </a:r>
          </a:p>
        </p:txBody>
      </p:sp>
      <p:sp>
        <p:nvSpPr>
          <p:cNvPr id="127" name="Shape 127"/>
          <p:cNvSpPr/>
          <p:nvPr>
            <p:ph type="body" idx="1"/>
          </p:nvPr>
        </p:nvSpPr>
        <p:spPr>
          <a:prstGeom prst="rect">
            <a:avLst/>
          </a:prstGeom>
        </p:spPr>
        <p:txBody>
          <a:bodyPr/>
          <a:lstStyle/>
          <a:p>
            <a:pPr lvl="0" marL="0" indent="0" defTabSz="457200">
              <a:spcBef>
                <a:spcPts val="700"/>
              </a:spcBef>
              <a:buSzTx/>
              <a:buNone/>
              <a:defRPr sz="1800"/>
            </a:pPr>
            <a:r>
              <a:rPr sz="2300">
                <a:solidFill>
                  <a:srgbClr val="252525"/>
                </a:solidFill>
                <a:latin typeface="Helvetica"/>
                <a:ea typeface="Helvetica"/>
                <a:cs typeface="Helvetica"/>
                <a:sym typeface="Helvetica"/>
              </a:rPr>
              <a:t>Si è detto che la comunicazione, secondo il modello inferenziale, è produzione ed interpretazione di indizi: il parlante produce un indizio del suo voler dire ed il destinatario inferisce il senso inteso dal parlante a partire da quell'indizio e dal contesto. Ora, secondo i teorici della pertinenza, nel corso della comprensione verbale il destinatario userà una procedura guidata dal principio comunicativo del seguente tipo:</a:t>
            </a:r>
            <a:endParaRPr sz="2300">
              <a:solidFill>
                <a:srgbClr val="252525"/>
              </a:solidFill>
              <a:latin typeface="Helvetica"/>
              <a:ea typeface="Helvetica"/>
              <a:cs typeface="Helvetica"/>
              <a:sym typeface="Helvetica"/>
            </a:endParaRPr>
          </a:p>
          <a:p>
            <a:pPr lvl="0" marL="0" indent="0" defTabSz="457200">
              <a:spcBef>
                <a:spcPts val="0"/>
              </a:spcBef>
              <a:buSzTx/>
              <a:buNone/>
              <a:defRPr sz="1800"/>
            </a:pPr>
            <a:r>
              <a:rPr sz="2300">
                <a:solidFill>
                  <a:srgbClr val="252525"/>
                </a:solidFill>
                <a:latin typeface="Helvetica"/>
                <a:ea typeface="Helvetica"/>
                <a:cs typeface="Helvetica"/>
                <a:sym typeface="Helvetica"/>
              </a:rPr>
              <a:t>I. Nell’elaborare gli effetti cognitivi, segui il percorso che </a:t>
            </a:r>
            <a:r>
              <a:rPr b="1" sz="2300">
                <a:solidFill>
                  <a:srgbClr val="252525"/>
                </a:solidFill>
                <a:latin typeface="Helvetica"/>
                <a:ea typeface="Helvetica"/>
                <a:cs typeface="Helvetica"/>
                <a:sym typeface="Helvetica"/>
              </a:rPr>
              <a:t>minimizza</a:t>
            </a:r>
            <a:r>
              <a:rPr sz="2300">
                <a:solidFill>
                  <a:srgbClr val="252525"/>
                </a:solidFill>
                <a:latin typeface="Helvetica"/>
                <a:ea typeface="Helvetica"/>
                <a:cs typeface="Helvetica"/>
                <a:sym typeface="Helvetica"/>
              </a:rPr>
              <a:t> </a:t>
            </a:r>
            <a:r>
              <a:rPr b="1" sz="2300">
                <a:solidFill>
                  <a:srgbClr val="252525"/>
                </a:solidFill>
                <a:latin typeface="Helvetica"/>
                <a:ea typeface="Helvetica"/>
                <a:cs typeface="Helvetica"/>
                <a:sym typeface="Helvetica"/>
              </a:rPr>
              <a:t>lo</a:t>
            </a:r>
            <a:r>
              <a:rPr sz="2300">
                <a:solidFill>
                  <a:srgbClr val="252525"/>
                </a:solidFill>
                <a:latin typeface="Helvetica"/>
                <a:ea typeface="Helvetica"/>
                <a:cs typeface="Helvetica"/>
                <a:sym typeface="Helvetica"/>
              </a:rPr>
              <a:t> </a:t>
            </a:r>
            <a:r>
              <a:rPr b="1" sz="2300">
                <a:solidFill>
                  <a:srgbClr val="252525"/>
                </a:solidFill>
                <a:latin typeface="Helvetica"/>
                <a:ea typeface="Helvetica"/>
                <a:cs typeface="Helvetica"/>
                <a:sym typeface="Helvetica"/>
              </a:rPr>
              <a:t>sforzo</a:t>
            </a:r>
            <a:r>
              <a:rPr sz="2300">
                <a:solidFill>
                  <a:srgbClr val="252525"/>
                </a:solidFill>
                <a:latin typeface="Helvetica"/>
                <a:ea typeface="Helvetica"/>
                <a:cs typeface="Helvetica"/>
                <a:sym typeface="Helvetica"/>
              </a:rPr>
              <a:t>: controlla le ipotesi interpretative (del proferimento del comunicatore) in ordine d'accessibilità;</a:t>
            </a:r>
            <a:endParaRPr sz="2300">
              <a:solidFill>
                <a:srgbClr val="252525"/>
              </a:solidFill>
              <a:latin typeface="Helvetica"/>
              <a:ea typeface="Helvetica"/>
              <a:cs typeface="Helvetica"/>
              <a:sym typeface="Helvetica"/>
            </a:endParaRPr>
          </a:p>
          <a:p>
            <a:pPr lvl="0" marL="0" indent="0" defTabSz="457200">
              <a:spcBef>
                <a:spcPts val="0"/>
              </a:spcBef>
              <a:buSzTx/>
              <a:buNone/>
              <a:defRPr sz="1800"/>
            </a:pPr>
            <a:r>
              <a:rPr sz="2300">
                <a:solidFill>
                  <a:srgbClr val="252525"/>
                </a:solidFill>
                <a:latin typeface="Helvetica"/>
                <a:ea typeface="Helvetica"/>
                <a:cs typeface="Helvetica"/>
                <a:sym typeface="Helvetica"/>
              </a:rPr>
              <a:t>II. Fermati quando le tue </a:t>
            </a:r>
            <a:r>
              <a:rPr b="1" sz="2300">
                <a:solidFill>
                  <a:srgbClr val="252525"/>
                </a:solidFill>
                <a:latin typeface="Helvetica"/>
                <a:ea typeface="Helvetica"/>
                <a:cs typeface="Helvetica"/>
                <a:sym typeface="Helvetica"/>
              </a:rPr>
              <a:t>aspettative</a:t>
            </a:r>
            <a:r>
              <a:rPr sz="2300">
                <a:solidFill>
                  <a:srgbClr val="252525"/>
                </a:solidFill>
                <a:latin typeface="Helvetica"/>
                <a:ea typeface="Helvetica"/>
                <a:cs typeface="Helvetica"/>
                <a:sym typeface="Helvetica"/>
              </a:rPr>
              <a:t> di pertinenza sono </a:t>
            </a:r>
            <a:r>
              <a:rPr b="1" sz="2300">
                <a:solidFill>
                  <a:srgbClr val="252525"/>
                </a:solidFill>
                <a:latin typeface="Helvetica"/>
                <a:ea typeface="Helvetica"/>
                <a:cs typeface="Helvetica"/>
                <a:sym typeface="Helvetica"/>
              </a:rPr>
              <a:t>soddisfatte</a:t>
            </a:r>
            <a:r>
              <a:rPr sz="2300">
                <a:solidFill>
                  <a:srgbClr val="252525"/>
                </a:solidFill>
                <a:latin typeface="Helvetica"/>
                <a:ea typeface="Helvetica"/>
                <a:cs typeface="Helvetica"/>
                <a:sym typeface="Helvetica"/>
              </a:rPr>
              <a:t>.</a:t>
            </a:r>
            <a:endParaRPr sz="2300">
              <a:solidFill>
                <a:srgbClr val="252525"/>
              </a:solidFill>
              <a:latin typeface="Helvetica"/>
              <a:ea typeface="Helvetica"/>
              <a:cs typeface="Helvetica"/>
              <a:sym typeface="Helvetica"/>
            </a:endParaRPr>
          </a:p>
          <a:p>
            <a:pPr lvl="0" marL="0" indent="0" defTabSz="457200">
              <a:spcBef>
                <a:spcPts val="0"/>
              </a:spcBef>
              <a:buSzTx/>
              <a:buNone/>
              <a:defRPr sz="1800"/>
            </a:pPr>
            <a:endParaRPr sz="2300">
              <a:solidFill>
                <a:srgbClr val="252525"/>
              </a:solidFill>
              <a:latin typeface="Helvetica"/>
              <a:ea typeface="Helvetica"/>
              <a:cs typeface="Helvetica"/>
              <a:sym typeface="Helvetica"/>
            </a:endParaRPr>
          </a:p>
          <a:p>
            <a:pPr lvl="0" marL="0" indent="0" defTabSz="457200">
              <a:spcBef>
                <a:spcPts val="700"/>
              </a:spcBef>
              <a:buSzTx/>
              <a:buNone/>
              <a:defRPr sz="1800"/>
            </a:pPr>
            <a:r>
              <a:rPr sz="2300">
                <a:solidFill>
                  <a:srgbClr val="252525"/>
                </a:solidFill>
                <a:latin typeface="Helvetica"/>
                <a:ea typeface="Helvetica"/>
                <a:cs typeface="Helvetica"/>
                <a:sym typeface="Helvetica"/>
              </a:rPr>
              <a:t>L'interprete prende le mosse dal significato del proferimento decodificato linguisticamente; segue un percorso tale che il suo sforzo d'elaborazione sia minimo; arricchisce il significato del proferimento con le informazioni contestuali disponibili. Una volta pervenuto a un'interpretazione che soddisfi la sua aspettativa di pertinenza (variabile da contesto a contesto), il processo inferenziale ha termine. </a:t>
            </a:r>
          </a:p>
        </p:txBody>
      </p:sp>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9" name="Shape 129"/>
          <p:cNvSpPr/>
          <p:nvPr>
            <p:ph type="title"/>
          </p:nvPr>
        </p:nvSpPr>
        <p:spPr>
          <a:prstGeom prst="rect">
            <a:avLst/>
          </a:prstGeom>
        </p:spPr>
        <p:txBody>
          <a:bodyPr/>
          <a:lstStyle/>
          <a:p>
            <a:pPr lvl="0">
              <a:defRPr sz="1800"/>
            </a:pPr>
            <a:r>
              <a:rPr sz="4600"/>
              <a:t>esempio</a:t>
            </a:r>
          </a:p>
        </p:txBody>
      </p:sp>
      <p:sp>
        <p:nvSpPr>
          <p:cNvPr id="130" name="Shape 130"/>
          <p:cNvSpPr/>
          <p:nvPr>
            <p:ph type="body" idx="1"/>
          </p:nvPr>
        </p:nvSpPr>
        <p:spPr>
          <a:prstGeom prst="rect">
            <a:avLst/>
          </a:prstGeom>
        </p:spPr>
        <p:txBody>
          <a:bodyPr/>
          <a:lstStyle/>
          <a:p>
            <a:pPr lvl="0" marL="0" indent="0" defTabSz="356615">
              <a:lnSpc>
                <a:spcPct val="120000"/>
              </a:lnSpc>
              <a:spcBef>
                <a:spcPts val="0"/>
              </a:spcBef>
              <a:buSzTx/>
              <a:buNone/>
              <a:defRPr sz="1800"/>
            </a:pPr>
            <a:r>
              <a:rPr sz="1716">
                <a:solidFill>
                  <a:srgbClr val="252525"/>
                </a:solidFill>
                <a:latin typeface="Helvetica"/>
                <a:ea typeface="Helvetica"/>
                <a:cs typeface="Helvetica"/>
                <a:sym typeface="Helvetica"/>
              </a:rPr>
              <a:t>Paola: “Credi che Poldo verrà alla festa in discoteca?”</a:t>
            </a:r>
            <a:endParaRPr sz="1716">
              <a:solidFill>
                <a:srgbClr val="252525"/>
              </a:solidFill>
              <a:latin typeface="Helvetica"/>
              <a:ea typeface="Helvetica"/>
              <a:cs typeface="Helvetica"/>
              <a:sym typeface="Helvetica"/>
            </a:endParaRPr>
          </a:p>
          <a:p>
            <a:pPr lvl="0" marL="0" indent="0" defTabSz="356615">
              <a:lnSpc>
                <a:spcPct val="120000"/>
              </a:lnSpc>
              <a:spcBef>
                <a:spcPts val="0"/>
              </a:spcBef>
              <a:buSzTx/>
              <a:buNone/>
              <a:defRPr sz="1800"/>
            </a:pPr>
            <a:r>
              <a:rPr sz="1716">
                <a:solidFill>
                  <a:srgbClr val="252525"/>
                </a:solidFill>
                <a:latin typeface="Helvetica"/>
                <a:ea typeface="Helvetica"/>
                <a:cs typeface="Helvetica"/>
                <a:sym typeface="Helvetica"/>
              </a:rPr>
              <a:t>Pippo: “Poldo è un orso!”</a:t>
            </a:r>
            <a:endParaRPr sz="1716">
              <a:solidFill>
                <a:srgbClr val="252525"/>
              </a:solidFill>
              <a:latin typeface="Helvetica"/>
              <a:ea typeface="Helvetica"/>
              <a:cs typeface="Helvetica"/>
              <a:sym typeface="Helvetica"/>
            </a:endParaRPr>
          </a:p>
          <a:p>
            <a:pPr lvl="0" marL="0" indent="0" defTabSz="356615">
              <a:lnSpc>
                <a:spcPct val="120000"/>
              </a:lnSpc>
              <a:spcBef>
                <a:spcPts val="500"/>
              </a:spcBef>
              <a:buSzTx/>
              <a:buNone/>
              <a:defRPr sz="1800"/>
            </a:pPr>
            <a:r>
              <a:rPr sz="1716">
                <a:solidFill>
                  <a:srgbClr val="252525"/>
                </a:solidFill>
                <a:latin typeface="Helvetica"/>
                <a:ea typeface="Helvetica"/>
                <a:cs typeface="Helvetica"/>
                <a:sym typeface="Helvetica"/>
              </a:rPr>
              <a:t>Il concetto di “orso” agirà nella mente di Paola in modo da attivare una serie di attributi (ad esempio, riservatezza, goffaggine, pigrizia, solitudine) riconducibile all'uso che Pippo fa dell'espressione ‘orso’ in quel contesto. Alcuni di questi attributi sono, per ragioni contestuali (per via del riferimento ad una festa in discoteca, per l'informazione su Poldo condivisa dagli interlocutori), più accessibili di altri.</a:t>
            </a:r>
            <a:endParaRPr sz="1716">
              <a:solidFill>
                <a:srgbClr val="252525"/>
              </a:solidFill>
              <a:latin typeface="Helvetica"/>
              <a:ea typeface="Helvetica"/>
              <a:cs typeface="Helvetica"/>
              <a:sym typeface="Helvetica"/>
            </a:endParaRPr>
          </a:p>
          <a:p>
            <a:pPr lvl="0" marL="0" indent="0" algn="l" defTabSz="356615">
              <a:spcBef>
                <a:spcPts val="500"/>
              </a:spcBef>
              <a:buSzTx/>
              <a:buNone/>
              <a:defRPr sz="1800"/>
            </a:pPr>
            <a:r>
              <a:rPr sz="1716">
                <a:solidFill>
                  <a:srgbClr val="252525"/>
                </a:solidFill>
                <a:latin typeface="Helvetica"/>
                <a:ea typeface="Helvetica"/>
                <a:cs typeface="Helvetica"/>
                <a:sym typeface="Helvetica"/>
              </a:rPr>
              <a:t>I</a:t>
            </a:r>
            <a:r>
              <a:rPr sz="1871">
                <a:solidFill>
                  <a:srgbClr val="252525"/>
                </a:solidFill>
                <a:latin typeface="Helvetica"/>
                <a:ea typeface="Helvetica"/>
                <a:cs typeface="Helvetica"/>
                <a:sym typeface="Helvetica"/>
              </a:rPr>
              <a:t>n quel particolare </a:t>
            </a:r>
            <a:r>
              <a:rPr sz="1871">
                <a:solidFill>
                  <a:srgbClr val="010516"/>
                </a:solidFill>
                <a:latin typeface="Helvetica"/>
                <a:ea typeface="Helvetica"/>
                <a:cs typeface="Helvetica"/>
                <a:sym typeface="Helvetica"/>
                <a:hlinkClick r:id="rId2" invalidUrl="" action="" tgtFrame="" tooltip="" history="1" highlightClick="0" endSnd="0"/>
              </a:rPr>
              <a:t>contesto</a:t>
            </a:r>
            <a:r>
              <a:rPr sz="1871">
                <a:solidFill>
                  <a:srgbClr val="252525"/>
                </a:solidFill>
                <a:latin typeface="Helvetica"/>
                <a:ea typeface="Helvetica"/>
                <a:cs typeface="Helvetica"/>
                <a:sym typeface="Helvetica"/>
              </a:rPr>
              <a:t>, dal momento che Pippo si attende una risposta pertinente alla sua domanda, l'enunciato di Paola darà luogo a varie possibili </a:t>
            </a:r>
            <a:r>
              <a:rPr sz="1871">
                <a:solidFill>
                  <a:srgbClr val="00030F"/>
                </a:solidFill>
                <a:latin typeface="Helvetica"/>
                <a:ea typeface="Helvetica"/>
                <a:cs typeface="Helvetica"/>
                <a:sym typeface="Helvetica"/>
                <a:hlinkClick r:id="rId3" invalidUrl="" action="" tgtFrame="" tooltip="" history="1" highlightClick="0" endSnd="0"/>
              </a:rPr>
              <a:t>implicazioni</a:t>
            </a:r>
            <a:r>
              <a:rPr sz="1871">
                <a:solidFill>
                  <a:srgbClr val="252525"/>
                </a:solidFill>
                <a:latin typeface="Helvetica"/>
                <a:ea typeface="Helvetica"/>
                <a:cs typeface="Helvetica"/>
                <a:sym typeface="Helvetica"/>
              </a:rPr>
              <a:t>:</a:t>
            </a:r>
            <a:endParaRPr sz="1871">
              <a:solidFill>
                <a:srgbClr val="252525"/>
              </a:solidFill>
              <a:latin typeface="Helvetica"/>
              <a:ea typeface="Helvetica"/>
              <a:cs typeface="Helvetica"/>
              <a:sym typeface="Helvetica"/>
            </a:endParaRPr>
          </a:p>
          <a:p>
            <a:pPr lvl="0" marL="356615" indent="-356615" algn="l" defTabSz="356615">
              <a:spcBef>
                <a:spcPts val="100"/>
              </a:spcBef>
              <a:buSzTx/>
              <a:buNone/>
              <a:tabLst>
                <a:tab pos="101600" algn="l"/>
                <a:tab pos="355600" algn="l"/>
              </a:tabLst>
              <a:defRPr sz="1800"/>
            </a:pPr>
            <a:r>
              <a:rPr sz="1871">
                <a:solidFill>
                  <a:srgbClr val="252525"/>
                </a:solidFill>
                <a:latin typeface="Helvetica"/>
                <a:ea typeface="Helvetica"/>
                <a:cs typeface="Helvetica"/>
                <a:sym typeface="Helvetica"/>
              </a:rPr>
              <a:t>	1.	Poldo è riservato.</a:t>
            </a:r>
            <a:endParaRPr sz="1871">
              <a:solidFill>
                <a:srgbClr val="252525"/>
              </a:solidFill>
              <a:latin typeface="Helvetica"/>
              <a:ea typeface="Helvetica"/>
              <a:cs typeface="Helvetica"/>
              <a:sym typeface="Helvetica"/>
            </a:endParaRPr>
          </a:p>
          <a:p>
            <a:pPr lvl="0" marL="356615" indent="-356615" algn="l" defTabSz="356615">
              <a:spcBef>
                <a:spcPts val="100"/>
              </a:spcBef>
              <a:buSzTx/>
              <a:buNone/>
              <a:tabLst>
                <a:tab pos="101600" algn="l"/>
                <a:tab pos="355600" algn="l"/>
              </a:tabLst>
              <a:defRPr sz="1800"/>
            </a:pPr>
            <a:r>
              <a:rPr sz="1871">
                <a:solidFill>
                  <a:srgbClr val="252525"/>
                </a:solidFill>
                <a:latin typeface="Helvetica"/>
                <a:ea typeface="Helvetica"/>
                <a:cs typeface="Helvetica"/>
                <a:sym typeface="Helvetica"/>
              </a:rPr>
              <a:t>	2.	Poldo è pigro.</a:t>
            </a:r>
            <a:endParaRPr sz="1871">
              <a:solidFill>
                <a:srgbClr val="252525"/>
              </a:solidFill>
              <a:latin typeface="Helvetica"/>
              <a:ea typeface="Helvetica"/>
              <a:cs typeface="Helvetica"/>
              <a:sym typeface="Helvetica"/>
            </a:endParaRPr>
          </a:p>
          <a:p>
            <a:pPr lvl="0" marL="356615" indent="-356615" algn="l" defTabSz="356615">
              <a:spcBef>
                <a:spcPts val="100"/>
              </a:spcBef>
              <a:buSzTx/>
              <a:buNone/>
              <a:tabLst>
                <a:tab pos="101600" algn="l"/>
                <a:tab pos="355600" algn="l"/>
              </a:tabLst>
              <a:defRPr sz="1800"/>
            </a:pPr>
            <a:r>
              <a:rPr sz="1871">
                <a:solidFill>
                  <a:srgbClr val="252525"/>
                </a:solidFill>
                <a:latin typeface="Helvetica"/>
                <a:ea typeface="Helvetica"/>
                <a:cs typeface="Helvetica"/>
                <a:sym typeface="Helvetica"/>
              </a:rPr>
              <a:t>	3.	Poldo è solitario.</a:t>
            </a:r>
            <a:endParaRPr sz="1871">
              <a:solidFill>
                <a:srgbClr val="252525"/>
              </a:solidFill>
              <a:latin typeface="Helvetica"/>
              <a:ea typeface="Helvetica"/>
              <a:cs typeface="Helvetica"/>
              <a:sym typeface="Helvetica"/>
            </a:endParaRPr>
          </a:p>
          <a:p>
            <a:pPr lvl="0" marL="356615" indent="-356615" algn="l" defTabSz="356615">
              <a:spcBef>
                <a:spcPts val="100"/>
              </a:spcBef>
              <a:buSzTx/>
              <a:buNone/>
              <a:tabLst>
                <a:tab pos="101600" algn="l"/>
                <a:tab pos="355600" algn="l"/>
              </a:tabLst>
              <a:defRPr sz="1800"/>
            </a:pPr>
            <a:r>
              <a:rPr sz="1871">
                <a:solidFill>
                  <a:srgbClr val="252525"/>
                </a:solidFill>
                <a:latin typeface="Helvetica"/>
                <a:ea typeface="Helvetica"/>
                <a:cs typeface="Helvetica"/>
                <a:sym typeface="Helvetica"/>
              </a:rPr>
              <a:t>	4.	Poldo non ama uscite di gruppo in discoteca.</a:t>
            </a:r>
            <a:endParaRPr sz="1871">
              <a:solidFill>
                <a:srgbClr val="252525"/>
              </a:solidFill>
              <a:latin typeface="Helvetica"/>
              <a:ea typeface="Helvetica"/>
              <a:cs typeface="Helvetica"/>
              <a:sym typeface="Helvetica"/>
            </a:endParaRPr>
          </a:p>
          <a:p>
            <a:pPr lvl="0" marL="356615" indent="-356615" algn="l" defTabSz="356615">
              <a:spcBef>
                <a:spcPts val="100"/>
              </a:spcBef>
              <a:buSzTx/>
              <a:buNone/>
              <a:tabLst>
                <a:tab pos="101600" algn="l"/>
                <a:tab pos="355600" algn="l"/>
              </a:tabLst>
              <a:defRPr sz="1800"/>
            </a:pPr>
            <a:r>
              <a:rPr sz="1871">
                <a:solidFill>
                  <a:srgbClr val="252525"/>
                </a:solidFill>
                <a:latin typeface="Helvetica"/>
                <a:ea typeface="Helvetica"/>
                <a:cs typeface="Helvetica"/>
                <a:sym typeface="Helvetica"/>
              </a:rPr>
              <a:t>	5.	Poldo è ghiotto di miele.</a:t>
            </a:r>
            <a:endParaRPr sz="1871">
              <a:solidFill>
                <a:srgbClr val="252525"/>
              </a:solidFill>
              <a:latin typeface="Helvetica"/>
              <a:ea typeface="Helvetica"/>
              <a:cs typeface="Helvetica"/>
              <a:sym typeface="Helvetica"/>
            </a:endParaRPr>
          </a:p>
          <a:p>
            <a:pPr lvl="0" marL="356615" indent="-356615" algn="l" defTabSz="356615">
              <a:spcBef>
                <a:spcPts val="100"/>
              </a:spcBef>
              <a:buSzTx/>
              <a:buNone/>
              <a:tabLst>
                <a:tab pos="101600" algn="l"/>
                <a:tab pos="355600" algn="l"/>
              </a:tabLst>
              <a:defRPr sz="1800"/>
            </a:pPr>
            <a:r>
              <a:rPr sz="1871">
                <a:solidFill>
                  <a:srgbClr val="252525"/>
                </a:solidFill>
                <a:latin typeface="Helvetica"/>
                <a:ea typeface="Helvetica"/>
                <a:cs typeface="Helvetica"/>
                <a:sym typeface="Helvetica"/>
              </a:rPr>
              <a:t>	6.	Poldo ha la pelliccia.</a:t>
            </a:r>
            <a:endParaRPr sz="1871">
              <a:solidFill>
                <a:srgbClr val="252525"/>
              </a:solidFill>
              <a:latin typeface="Helvetica"/>
              <a:ea typeface="Helvetica"/>
              <a:cs typeface="Helvetica"/>
              <a:sym typeface="Helvetica"/>
            </a:endParaRPr>
          </a:p>
          <a:p>
            <a:pPr lvl="0" marL="356615" indent="-356615" algn="l" defTabSz="356615">
              <a:spcBef>
                <a:spcPts val="100"/>
              </a:spcBef>
              <a:buSzTx/>
              <a:buNone/>
              <a:tabLst>
                <a:tab pos="101600" algn="l"/>
                <a:tab pos="355600" algn="l"/>
              </a:tabLst>
              <a:defRPr sz="1800"/>
            </a:pPr>
            <a:r>
              <a:rPr sz="1871">
                <a:solidFill>
                  <a:srgbClr val="252525"/>
                </a:solidFill>
                <a:latin typeface="Helvetica"/>
                <a:ea typeface="Helvetica"/>
                <a:cs typeface="Helvetica"/>
                <a:sym typeface="Helvetica"/>
              </a:rPr>
              <a:t>	7.	Poldo è un mammifero di grandi dimensioni della famiglia degli Ursidi.</a:t>
            </a:r>
            <a:endParaRPr sz="1871">
              <a:solidFill>
                <a:srgbClr val="252525"/>
              </a:solidFill>
              <a:latin typeface="Helvetica"/>
              <a:ea typeface="Helvetica"/>
              <a:cs typeface="Helvetica"/>
              <a:sym typeface="Helvetica"/>
            </a:endParaRPr>
          </a:p>
          <a:p>
            <a:pPr lvl="0" marL="0" indent="0" algn="l" defTabSz="356615">
              <a:spcBef>
                <a:spcPts val="500"/>
              </a:spcBef>
              <a:buSzTx/>
              <a:buNone/>
              <a:defRPr sz="1800"/>
            </a:pPr>
            <a:r>
              <a:rPr sz="1871">
                <a:solidFill>
                  <a:srgbClr val="252525"/>
                </a:solidFill>
                <a:latin typeface="Helvetica"/>
                <a:ea typeface="Helvetica"/>
                <a:cs typeface="Helvetica"/>
                <a:sym typeface="Helvetica"/>
              </a:rPr>
              <a:t>Guidata da aspettative di pertinenza, Paola, considerando queste possibilità in ordine d'accessibilità, giunge all'interpretazione 4), un'interpretazione metaforica, e qui si ferma. Non esamina ulteriori implicazioni possibili 5) – 7). Segue la via del minimo sforzo e si arresta quando gli sforzi d'elaborazione sono compensati dagli effetti ottenuti, avendo soddisfatto le proprie aspettative di pertinenza.</a:t>
            </a:r>
            <a:endParaRPr sz="1871">
              <a:solidFill>
                <a:srgbClr val="252525"/>
              </a:solidFill>
              <a:latin typeface="Helvetica"/>
              <a:ea typeface="Helvetica"/>
              <a:cs typeface="Helvetica"/>
              <a:sym typeface="Helvetica"/>
            </a:endParaRPr>
          </a:p>
        </p:txBody>
      </p:sp>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2" name="Shape 132"/>
          <p:cNvSpPr/>
          <p:nvPr>
            <p:ph type="title"/>
          </p:nvPr>
        </p:nvSpPr>
        <p:spPr>
          <a:prstGeom prst="rect">
            <a:avLst/>
          </a:prstGeom>
        </p:spPr>
        <p:txBody>
          <a:bodyPr/>
          <a:lstStyle/>
          <a:p>
            <a:pPr lvl="0">
              <a:defRPr sz="1800"/>
            </a:pPr>
            <a:r>
              <a:rPr sz="4600"/>
              <a:t>esplicito e implicito</a:t>
            </a:r>
          </a:p>
        </p:txBody>
      </p:sp>
      <p:sp>
        <p:nvSpPr>
          <p:cNvPr id="133" name="Shape 133"/>
          <p:cNvSpPr/>
          <p:nvPr>
            <p:ph type="body" idx="1"/>
          </p:nvPr>
        </p:nvSpPr>
        <p:spPr>
          <a:prstGeom prst="rect">
            <a:avLst/>
          </a:prstGeom>
        </p:spPr>
        <p:txBody>
          <a:bodyPr/>
          <a:lstStyle/>
          <a:p>
            <a:pPr lvl="0" marL="0" indent="0" defTabSz="457200">
              <a:lnSpc>
                <a:spcPct val="150000"/>
              </a:lnSpc>
              <a:spcBef>
                <a:spcPts val="0"/>
              </a:spcBef>
              <a:buSzTx/>
              <a:buNone/>
              <a:defRPr sz="1800"/>
            </a:pPr>
            <a:r>
              <a:rPr sz="2500">
                <a:latin typeface="Times New Roman"/>
                <a:ea typeface="Times New Roman"/>
                <a:cs typeface="Times New Roman"/>
                <a:sym typeface="Times New Roman"/>
              </a:rPr>
              <a:t>La procedura di comprensione teoretico-pertinente non garantisce che la comunicazione avrà sempre successo, incomprensioni possono capitare di volta in volta; piuttosto, questa euristica offre una spiegazione di come l’ipotesi interpretativa che destinatari sono legittimati ad assumere sia quella apertamente intesa dai loro interlocutori.</a:t>
            </a:r>
            <a:endParaRPr sz="2500">
              <a:latin typeface="Times New Roman"/>
              <a:ea typeface="Times New Roman"/>
              <a:cs typeface="Times New Roman"/>
              <a:sym typeface="Times New Roman"/>
            </a:endParaRPr>
          </a:p>
          <a:p>
            <a:pPr lvl="0" marL="0" indent="0" defTabSz="457200">
              <a:lnSpc>
                <a:spcPct val="150000"/>
              </a:lnSpc>
              <a:spcBef>
                <a:spcPts val="0"/>
              </a:spcBef>
              <a:buSzTx/>
              <a:buNone/>
              <a:defRPr sz="1800"/>
            </a:pPr>
            <a:r>
              <a:rPr sz="2500">
                <a:latin typeface="Times New Roman"/>
                <a:ea typeface="Times New Roman"/>
                <a:cs typeface="Times New Roman"/>
                <a:sym typeface="Times New Roman"/>
              </a:rPr>
              <a:t> La teoria della pertinenza rifiuta la tradizionale assunzione che ogni aspetto pragmaticamente determinato nell’interpretazione di un proferimento debba essere una implicatura. Centrale in questa struttura è l’affermazione che anche il lato esplicito della comunicazione dovrebbe cadere all’interno degli scopi di una teoria della pragmatica. </a:t>
            </a:r>
          </a:p>
        </p:txBody>
      </p:sp>
    </p:spTree>
  </p:cSld>
  <p:clrMapOvr>
    <a:masterClrMapping/>
  </p:clrMapOvr>
  <p:transitio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5" name="Shape 135"/>
          <p:cNvSpPr/>
          <p:nvPr>
            <p:ph type="title"/>
          </p:nvPr>
        </p:nvSpPr>
        <p:spPr>
          <a:prstGeom prst="rect">
            <a:avLst/>
          </a:prstGeom>
        </p:spPr>
        <p:txBody>
          <a:bodyPr/>
          <a:lstStyle/>
          <a:p>
            <a:pPr lvl="0">
              <a:defRPr sz="1800"/>
            </a:pPr>
            <a:r>
              <a:rPr sz="4600"/>
              <a:t>esplicito implicito</a:t>
            </a:r>
          </a:p>
        </p:txBody>
      </p:sp>
      <p:sp>
        <p:nvSpPr>
          <p:cNvPr id="136" name="Shape 136"/>
          <p:cNvSpPr/>
          <p:nvPr>
            <p:ph type="body" idx="1"/>
          </p:nvPr>
        </p:nvSpPr>
        <p:spPr>
          <a:xfrm>
            <a:off x="952500" y="2609850"/>
            <a:ext cx="11099800" cy="6286500"/>
          </a:xfrm>
          <a:prstGeom prst="rect">
            <a:avLst/>
          </a:prstGeom>
        </p:spPr>
        <p:txBody>
          <a:bodyPr/>
          <a:lstStyle/>
          <a:p>
            <a:pPr lvl="0">
              <a:lnSpc>
                <a:spcPct val="120000"/>
              </a:lnSpc>
              <a:defRPr sz="1800"/>
            </a:pPr>
            <a:r>
              <a:rPr sz="2400">
                <a:latin typeface="Times New Roman"/>
                <a:ea typeface="Times New Roman"/>
                <a:cs typeface="Times New Roman"/>
                <a:sym typeface="Times New Roman"/>
              </a:rPr>
              <a:t>il livello esplicito è quello considerato più propriamente semantico, stabilisce le condizioni di verità di un enunciato. </a:t>
            </a:r>
            <a:endParaRPr sz="2400">
              <a:latin typeface="Times New Roman"/>
              <a:ea typeface="Times New Roman"/>
              <a:cs typeface="Times New Roman"/>
              <a:sym typeface="Times New Roman"/>
            </a:endParaRPr>
          </a:p>
          <a:p>
            <a:pPr lvl="0">
              <a:lnSpc>
                <a:spcPct val="120000"/>
              </a:lnSpc>
              <a:defRPr sz="1800"/>
            </a:pPr>
            <a:r>
              <a:rPr sz="2400">
                <a:latin typeface="Times New Roman"/>
                <a:ea typeface="Times New Roman"/>
                <a:cs typeface="Times New Roman"/>
                <a:sym typeface="Times New Roman"/>
              </a:rPr>
              <a:t>Si ottiene attraverso un’operazione di saturazione, ossia di disambiguazione di tutte le espressioni referenziale. Attraverso questa operazione attribuiamo un riferimento alle espressioni indicali (io, qui, ora), dimostrative (questo, quello). Ora questa operazione è ritenuta un proseguimento della codifica linguistica. </a:t>
            </a:r>
            <a:endParaRPr sz="2400">
              <a:latin typeface="Times New Roman"/>
              <a:ea typeface="Times New Roman"/>
              <a:cs typeface="Times New Roman"/>
              <a:sym typeface="Times New Roman"/>
            </a:endParaRPr>
          </a:p>
          <a:p>
            <a:pPr lvl="0">
              <a:lnSpc>
                <a:spcPct val="120000"/>
              </a:lnSpc>
              <a:defRPr sz="1800"/>
            </a:pPr>
            <a:r>
              <a:rPr sz="2400">
                <a:latin typeface="Times New Roman"/>
                <a:ea typeface="Times New Roman"/>
                <a:cs typeface="Times New Roman"/>
                <a:sym typeface="Times New Roman"/>
              </a:rPr>
              <a:t>Il contenuto implicito è invece quello ottenuto da inferenze pragmatiche tramite l’analisi del contesto e dell’intenzione comunicativa degli interlocutori: dato un particolare contesto il senso che A comunica a B va oltre l’enunciato effettivamente proferito. </a:t>
            </a:r>
          </a:p>
        </p:txBody>
      </p:sp>
    </p:spTree>
  </p:cSld>
  <p:clrMapOvr>
    <a:masterClrMapping/>
  </p:clrMapOvr>
  <p:transition spd="med" advClick="1"/>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8" name="Shape 138"/>
          <p:cNvSpPr/>
          <p:nvPr>
            <p:ph type="title"/>
          </p:nvPr>
        </p:nvSpPr>
        <p:spPr>
          <a:xfrm>
            <a:off x="952500" y="444500"/>
            <a:ext cx="11099800" cy="1295797"/>
          </a:xfrm>
          <a:prstGeom prst="rect">
            <a:avLst/>
          </a:prstGeom>
        </p:spPr>
        <p:txBody>
          <a:bodyPr/>
          <a:lstStyle/>
          <a:p>
            <a:pPr lvl="0">
              <a:defRPr sz="1800"/>
            </a:pPr>
            <a:r>
              <a:rPr sz="4600"/>
              <a:t>contenuti espliciti e pertinenza</a:t>
            </a:r>
          </a:p>
        </p:txBody>
      </p:sp>
      <p:sp>
        <p:nvSpPr>
          <p:cNvPr id="139" name="Shape 139"/>
          <p:cNvSpPr/>
          <p:nvPr>
            <p:ph type="body" idx="1"/>
          </p:nvPr>
        </p:nvSpPr>
        <p:spPr>
          <a:xfrm>
            <a:off x="952500" y="1998315"/>
            <a:ext cx="11099800" cy="7112199"/>
          </a:xfrm>
          <a:prstGeom prst="rect">
            <a:avLst/>
          </a:prstGeom>
        </p:spPr>
        <p:txBody>
          <a:bodyPr/>
          <a:lstStyle/>
          <a:p>
            <a:pPr lvl="0" marL="0" indent="0" defTabSz="457200">
              <a:spcBef>
                <a:spcPts val="700"/>
              </a:spcBef>
              <a:buSzTx/>
              <a:buNone/>
              <a:defRPr sz="1800"/>
            </a:pPr>
            <a:r>
              <a:rPr sz="2600">
                <a:solidFill>
                  <a:srgbClr val="252525"/>
                </a:solidFill>
                <a:latin typeface="Times New Roman"/>
                <a:ea typeface="Times New Roman"/>
                <a:cs typeface="Times New Roman"/>
                <a:sym typeface="Times New Roman"/>
              </a:rPr>
              <a:t>Secondo i teorici della pertinenza ogni atto comunicativo è soggetto ad interpretazione pragmatica di questo genere. Vale a dire, anche al livello di comunicazione esplicita, il significato esplicito è sistematicamente superato, proprio perché anche a questo livello agiscono processi inferenziali guidati dal principio comunicativo di pertinenza. </a:t>
            </a:r>
            <a:endParaRPr sz="2600">
              <a:solidFill>
                <a:srgbClr val="252525"/>
              </a:solidFill>
              <a:latin typeface="Times New Roman"/>
              <a:ea typeface="Times New Roman"/>
              <a:cs typeface="Times New Roman"/>
              <a:sym typeface="Times New Roman"/>
            </a:endParaRPr>
          </a:p>
          <a:p>
            <a:pPr lvl="0" marL="0" indent="0" defTabSz="457200">
              <a:spcBef>
                <a:spcPts val="700"/>
              </a:spcBef>
              <a:buSzTx/>
              <a:buNone/>
              <a:defRPr sz="1800"/>
            </a:pPr>
            <a:r>
              <a:rPr sz="2600">
                <a:solidFill>
                  <a:srgbClr val="252525"/>
                </a:solidFill>
                <a:latin typeface="Times New Roman"/>
                <a:ea typeface="Times New Roman"/>
                <a:cs typeface="Times New Roman"/>
                <a:sym typeface="Times New Roman"/>
              </a:rPr>
              <a:t>Sperber e Wilson, infatti, sostengono che i processi di saturazione coinvolti nell'identificazione del contenuto esplicito di un enunciato non hanno natura differente dai processi attraverso cui arriviamo ad afferrare il suo significato implicito. </a:t>
            </a:r>
            <a:endParaRPr sz="2600">
              <a:solidFill>
                <a:srgbClr val="252525"/>
              </a:solidFill>
              <a:latin typeface="Times New Roman"/>
              <a:ea typeface="Times New Roman"/>
              <a:cs typeface="Times New Roman"/>
              <a:sym typeface="Times New Roman"/>
            </a:endParaRPr>
          </a:p>
          <a:p>
            <a:pPr lvl="0" marL="0" indent="0" defTabSz="457200">
              <a:spcBef>
                <a:spcPts val="700"/>
              </a:spcBef>
              <a:buSzTx/>
              <a:buNone/>
              <a:defRPr sz="1800"/>
            </a:pPr>
            <a:r>
              <a:rPr sz="2600">
                <a:solidFill>
                  <a:srgbClr val="252525"/>
                </a:solidFill>
                <a:latin typeface="Times New Roman"/>
                <a:ea typeface="Times New Roman"/>
                <a:cs typeface="Times New Roman"/>
                <a:sym typeface="Times New Roman"/>
              </a:rPr>
              <a:t>Ciò che viene comunicato esplicitamente è il primo sviluppo inferenziale del significato linguistico codificato. Ricordando che per i teorici della pertinenza lo scopo del destinatario di un enunciato è di costruire un'ipotesi circa il voler dire del parlante che soddisfi la presunzione di pertinenza veicolata dal proferimento, e tenendo presente la distinzione esplicito – implicito, possiamo caratterizzare il processo di comprensione nel modo seguente.</a:t>
            </a:r>
          </a:p>
        </p:txBody>
      </p:sp>
    </p:spTree>
  </p:cSld>
  <p:clrMapOvr>
    <a:masterClrMapping/>
  </p:clrMapOvr>
  <p:transition spd="med" advClick="1"/>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1" name="Shape 141"/>
          <p:cNvSpPr/>
          <p:nvPr>
            <p:ph type="title"/>
          </p:nvPr>
        </p:nvSpPr>
        <p:spPr>
          <a:prstGeom prst="rect">
            <a:avLst/>
          </a:prstGeom>
        </p:spPr>
        <p:txBody>
          <a:bodyPr/>
          <a:lstStyle>
            <a:lvl1pPr algn="l" defTabSz="457200">
              <a:spcBef>
                <a:spcPts val="700"/>
              </a:spcBef>
              <a:defRPr b="1" sz="3400">
                <a:solidFill>
                  <a:srgbClr val="252525"/>
                </a:solidFill>
                <a:latin typeface="Times New Roman"/>
                <a:ea typeface="Times New Roman"/>
                <a:cs typeface="Times New Roman"/>
                <a:sym typeface="Times New Roman"/>
              </a:defRPr>
            </a:lvl1pPr>
          </a:lstStyle>
          <a:p>
            <a:pPr lvl="0">
              <a:defRPr b="0" sz="1800">
                <a:solidFill>
                  <a:srgbClr val="000000"/>
                </a:solidFill>
              </a:defRPr>
            </a:pPr>
            <a:r>
              <a:rPr b="1" sz="3400">
                <a:solidFill>
                  <a:srgbClr val="252525"/>
                </a:solidFill>
              </a:rPr>
              <a:t>Sottoprocessi del processo di comprensione globale</a:t>
            </a:r>
          </a:p>
        </p:txBody>
      </p:sp>
      <p:sp>
        <p:nvSpPr>
          <p:cNvPr id="142" name="Shape 142"/>
          <p:cNvSpPr/>
          <p:nvPr>
            <p:ph type="body" idx="1"/>
          </p:nvPr>
        </p:nvSpPr>
        <p:spPr>
          <a:prstGeom prst="rect">
            <a:avLst/>
          </a:prstGeom>
        </p:spPr>
        <p:txBody>
          <a:bodyPr/>
          <a:lstStyle/>
          <a:p>
            <a:pPr lvl="0" marL="0" indent="0" defTabSz="457200">
              <a:spcBef>
                <a:spcPts val="0"/>
              </a:spcBef>
              <a:buSzTx/>
              <a:buNone/>
              <a:defRPr sz="1800"/>
            </a:pPr>
            <a:r>
              <a:rPr sz="3100">
                <a:solidFill>
                  <a:srgbClr val="252525"/>
                </a:solidFill>
                <a:latin typeface="Times New Roman"/>
                <a:ea typeface="Times New Roman"/>
                <a:cs typeface="Times New Roman"/>
                <a:sym typeface="Times New Roman"/>
              </a:rPr>
              <a:t>A. Costruzione di un'ipotesi appropriata sul contenuto esplicito (che i teorici della pertinenza chiamano </a:t>
            </a:r>
            <a:r>
              <a:rPr b="1" sz="3100">
                <a:solidFill>
                  <a:srgbClr val="252525"/>
                </a:solidFill>
                <a:latin typeface="Times New Roman"/>
                <a:ea typeface="Times New Roman"/>
                <a:cs typeface="Times New Roman"/>
                <a:sym typeface="Times New Roman"/>
              </a:rPr>
              <a:t>esplicatura</a:t>
            </a:r>
            <a:r>
              <a:rPr sz="3100">
                <a:solidFill>
                  <a:srgbClr val="252525"/>
                </a:solidFill>
                <a:latin typeface="Times New Roman"/>
                <a:ea typeface="Times New Roman"/>
                <a:cs typeface="Times New Roman"/>
                <a:sym typeface="Times New Roman"/>
              </a:rPr>
              <a:t>) attraverso la codifica, la disambiguazione, la determinazione del riferimento;</a:t>
            </a:r>
            <a:endParaRPr sz="3100">
              <a:solidFill>
                <a:srgbClr val="252525"/>
              </a:solidFill>
              <a:latin typeface="Times New Roman"/>
              <a:ea typeface="Times New Roman"/>
              <a:cs typeface="Times New Roman"/>
              <a:sym typeface="Times New Roman"/>
            </a:endParaRPr>
          </a:p>
          <a:p>
            <a:pPr lvl="0" marL="0" indent="0" defTabSz="457200">
              <a:spcBef>
                <a:spcPts val="0"/>
              </a:spcBef>
              <a:buSzTx/>
              <a:buNone/>
              <a:defRPr sz="1800"/>
            </a:pPr>
            <a:r>
              <a:rPr sz="3100">
                <a:solidFill>
                  <a:srgbClr val="252525"/>
                </a:solidFill>
                <a:latin typeface="Times New Roman"/>
                <a:ea typeface="Times New Roman"/>
                <a:cs typeface="Times New Roman"/>
                <a:sym typeface="Times New Roman"/>
              </a:rPr>
              <a:t>B. Costruzione di un'ipotesi appropriata sulle assunzioni contestuali intese (premesse implicite);</a:t>
            </a:r>
            <a:endParaRPr sz="3100">
              <a:solidFill>
                <a:srgbClr val="252525"/>
              </a:solidFill>
              <a:latin typeface="Times New Roman"/>
              <a:ea typeface="Times New Roman"/>
              <a:cs typeface="Times New Roman"/>
              <a:sym typeface="Times New Roman"/>
            </a:endParaRPr>
          </a:p>
          <a:p>
            <a:pPr lvl="0" marL="0" indent="0" defTabSz="457200">
              <a:spcBef>
                <a:spcPts val="0"/>
              </a:spcBef>
              <a:buSzTx/>
              <a:buNone/>
              <a:defRPr sz="1800"/>
            </a:pPr>
            <a:r>
              <a:rPr sz="3100">
                <a:solidFill>
                  <a:srgbClr val="252525"/>
                </a:solidFill>
                <a:latin typeface="Times New Roman"/>
                <a:ea typeface="Times New Roman"/>
                <a:cs typeface="Times New Roman"/>
                <a:sym typeface="Times New Roman"/>
              </a:rPr>
              <a:t>C. Costruzione di un'ipotesi appropriata sulle implicazioni contestuali intese (conclusioni implicite).</a:t>
            </a:r>
          </a:p>
        </p:txBody>
      </p:sp>
    </p:spTree>
  </p:cSld>
  <p:clrMapOvr>
    <a:masterClrMapping/>
  </p:clrMapOvr>
  <p:transition spd="med" advClick="1"/>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4" name="Shape 144"/>
          <p:cNvSpPr/>
          <p:nvPr>
            <p:ph type="title"/>
          </p:nvPr>
        </p:nvSpPr>
        <p:spPr>
          <a:prstGeom prst="rect">
            <a:avLst/>
          </a:prstGeom>
        </p:spPr>
        <p:txBody>
          <a:bodyPr/>
          <a:lstStyle/>
          <a:p>
            <a:pPr lvl="0">
              <a:defRPr sz="1800"/>
            </a:pPr>
            <a:r>
              <a:rPr sz="4600"/>
              <a:t>esplicature</a:t>
            </a:r>
          </a:p>
        </p:txBody>
      </p:sp>
      <p:sp>
        <p:nvSpPr>
          <p:cNvPr id="145" name="Shape 145"/>
          <p:cNvSpPr/>
          <p:nvPr>
            <p:ph type="body" idx="1"/>
          </p:nvPr>
        </p:nvSpPr>
        <p:spPr>
          <a:prstGeom prst="rect">
            <a:avLst/>
          </a:prstGeom>
        </p:spPr>
        <p:txBody>
          <a:bodyPr/>
          <a:lstStyle/>
          <a:p>
            <a:pPr lvl="0" marL="0" indent="0" defTabSz="370331">
              <a:lnSpc>
                <a:spcPct val="150000"/>
              </a:lnSpc>
              <a:spcBef>
                <a:spcPts val="0"/>
              </a:spcBef>
              <a:buSzTx/>
              <a:buNone/>
              <a:defRPr sz="1800"/>
            </a:pPr>
            <a:r>
              <a:rPr sz="1944">
                <a:latin typeface="Times New Roman"/>
                <a:ea typeface="Times New Roman"/>
                <a:cs typeface="Times New Roman"/>
                <a:sym typeface="Times New Roman"/>
              </a:rPr>
              <a:t>Quando un’assunzione comunicata da un proferimento è esplicita? Sperber e Wilson suggeriscono che una esplicatura è uno sviluppo inferenziale del modello proposizionale o forma logica codificata da un proferimento. In altre parole, una esplicatura implica una combinazione di materiale linguisticamente codificato e arricchimento pragmatico. </a:t>
            </a:r>
            <a:endParaRPr sz="1944">
              <a:latin typeface="Times New Roman"/>
              <a:ea typeface="Times New Roman"/>
              <a:cs typeface="Times New Roman"/>
              <a:sym typeface="Times New Roman"/>
            </a:endParaRPr>
          </a:p>
          <a:p>
            <a:pPr lvl="0" marL="0" indent="0" defTabSz="370331">
              <a:lnSpc>
                <a:spcPct val="150000"/>
              </a:lnSpc>
              <a:spcBef>
                <a:spcPts val="0"/>
              </a:spcBef>
              <a:buSzTx/>
              <a:buNone/>
              <a:defRPr sz="1800"/>
            </a:pPr>
            <a:r>
              <a:rPr sz="1944">
                <a:latin typeface="Times New Roman"/>
                <a:ea typeface="Times New Roman"/>
                <a:cs typeface="Times New Roman"/>
                <a:sym typeface="Times New Roman"/>
              </a:rPr>
              <a:t>Si consideri “Giuseppe e Maria sono sposati”, per costruire un’ipotesi appropriata sul significato dell’enunciato devo assumere che Giuseppe e Maria sono sposati tra loro.</a:t>
            </a:r>
            <a:endParaRPr sz="1944">
              <a:latin typeface="Times New Roman"/>
              <a:ea typeface="Times New Roman"/>
              <a:cs typeface="Times New Roman"/>
              <a:sym typeface="Times New Roman"/>
            </a:endParaRPr>
          </a:p>
          <a:p>
            <a:pPr lvl="0" marL="0" indent="0" defTabSz="370331">
              <a:lnSpc>
                <a:spcPct val="150000"/>
              </a:lnSpc>
              <a:spcBef>
                <a:spcPts val="0"/>
              </a:spcBef>
              <a:buSzTx/>
              <a:buNone/>
              <a:defRPr sz="1800"/>
            </a:pPr>
            <a:endParaRPr sz="1944">
              <a:latin typeface="Times New Roman"/>
              <a:ea typeface="Times New Roman"/>
              <a:cs typeface="Times New Roman"/>
              <a:sym typeface="Times New Roman"/>
            </a:endParaRPr>
          </a:p>
          <a:p>
            <a:pPr lvl="0" marL="0" indent="0" defTabSz="370331">
              <a:lnSpc>
                <a:spcPct val="150000"/>
              </a:lnSpc>
              <a:spcBef>
                <a:spcPts val="0"/>
              </a:spcBef>
              <a:buSzTx/>
              <a:buNone/>
              <a:defRPr sz="1800"/>
            </a:pPr>
            <a:r>
              <a:rPr sz="1944">
                <a:latin typeface="Times New Roman"/>
                <a:ea typeface="Times New Roman"/>
                <a:cs typeface="Times New Roman"/>
                <a:sym typeface="Times New Roman"/>
              </a:rPr>
              <a:t>Consideriamo un esempio di esplicatura teoretica pertinente che implica la restrizione del dominio di una espressione quantificata. Un proferimento dell’enunciato “Tutti i gatti hanno le zampe bianche” non rende palesemente falsa una affermazione sui gatti, ma sarà tipicamente usata per esprimere una proposizione vera più ristretta- per esempio una proposizione sui gatti nel nostro rifugio. Così un’esplicatura di questo proferimento sarebbe “Tutti i gatti nel nostro rifugio locale ha le zampe bianche”. Come sottolineato sopra, questa rappresentazione concettuale è uno sviluppo pragmatico dello schema proposizionale che corrisponde al significato convenzionale dell’enunciato proferito.</a:t>
            </a:r>
            <a:endParaRPr sz="1944">
              <a:latin typeface="Times New Roman"/>
              <a:ea typeface="Times New Roman"/>
              <a:cs typeface="Times New Roman"/>
              <a:sym typeface="Times New Roman"/>
            </a:endParaRPr>
          </a:p>
        </p:txBody>
      </p:sp>
    </p:spTree>
  </p:cSld>
  <p:clrMapOvr>
    <a:masterClrMapping/>
  </p:clrMapOvr>
  <p:transition spd="med" advClick="1"/>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7" name="Shape 147"/>
          <p:cNvSpPr/>
          <p:nvPr>
            <p:ph type="title"/>
          </p:nvPr>
        </p:nvSpPr>
        <p:spPr>
          <a:prstGeom prst="rect">
            <a:avLst/>
          </a:prstGeom>
        </p:spPr>
        <p:txBody>
          <a:bodyPr/>
          <a:lstStyle/>
          <a:p>
            <a:pPr lvl="0">
              <a:defRPr sz="1800"/>
            </a:pPr>
            <a:r>
              <a:rPr sz="4600"/>
              <a:t>pragmatica lessicale</a:t>
            </a:r>
          </a:p>
        </p:txBody>
      </p:sp>
      <p:sp>
        <p:nvSpPr>
          <p:cNvPr id="148" name="Shape 148"/>
          <p:cNvSpPr/>
          <p:nvPr>
            <p:ph type="body" idx="1"/>
          </p:nvPr>
        </p:nvSpPr>
        <p:spPr>
          <a:prstGeom prst="rect">
            <a:avLst/>
          </a:prstGeom>
        </p:spPr>
        <p:txBody>
          <a:bodyPr/>
          <a:lstStyle/>
          <a:p>
            <a:pPr lvl="0" marL="0" indent="0" defTabSz="434340">
              <a:spcBef>
                <a:spcPts val="600"/>
              </a:spcBef>
              <a:buSzTx/>
              <a:buNone/>
              <a:defRPr sz="1800"/>
            </a:pPr>
            <a:r>
              <a:rPr sz="2375">
                <a:solidFill>
                  <a:srgbClr val="252525"/>
                </a:solidFill>
                <a:latin typeface="Times New Roman"/>
                <a:ea typeface="Times New Roman"/>
                <a:cs typeface="Times New Roman"/>
                <a:sym typeface="Times New Roman"/>
              </a:rPr>
              <a:t>Il concetto comunicato esplicitamente dall'uso di una parola può essere un arricchimento inferenziale del significato letterale codificato. </a:t>
            </a:r>
            <a:endParaRPr sz="2375">
              <a:solidFill>
                <a:srgbClr val="252525"/>
              </a:solidFill>
              <a:latin typeface="Times New Roman"/>
              <a:ea typeface="Times New Roman"/>
              <a:cs typeface="Times New Roman"/>
              <a:sym typeface="Times New Roman"/>
            </a:endParaRPr>
          </a:p>
          <a:p>
            <a:pPr lvl="0" marL="0" indent="0" defTabSz="434340">
              <a:spcBef>
                <a:spcPts val="600"/>
              </a:spcBef>
              <a:buSzTx/>
              <a:buNone/>
              <a:defRPr sz="1800"/>
            </a:pPr>
            <a:r>
              <a:rPr sz="2375">
                <a:solidFill>
                  <a:srgbClr val="252525"/>
                </a:solidFill>
                <a:latin typeface="Times New Roman"/>
                <a:ea typeface="Times New Roman"/>
                <a:cs typeface="Times New Roman"/>
                <a:sym typeface="Times New Roman"/>
              </a:rPr>
              <a:t>Vi sono due tipi di arricchimento: </a:t>
            </a:r>
            <a:r>
              <a:rPr b="1" sz="2375">
                <a:solidFill>
                  <a:srgbClr val="252525"/>
                </a:solidFill>
                <a:latin typeface="Times New Roman"/>
                <a:ea typeface="Times New Roman"/>
                <a:cs typeface="Times New Roman"/>
                <a:sym typeface="Times New Roman"/>
              </a:rPr>
              <a:t>l'</a:t>
            </a:r>
            <a:r>
              <a:rPr b="1" i="1" sz="2375">
                <a:solidFill>
                  <a:srgbClr val="252525"/>
                </a:solidFill>
                <a:latin typeface="Times New Roman"/>
                <a:ea typeface="Times New Roman"/>
                <a:cs typeface="Times New Roman"/>
                <a:sym typeface="Times New Roman"/>
              </a:rPr>
              <a:t>allargamento</a:t>
            </a:r>
            <a:r>
              <a:rPr sz="2375">
                <a:solidFill>
                  <a:srgbClr val="252525"/>
                </a:solidFill>
                <a:latin typeface="Times New Roman"/>
                <a:ea typeface="Times New Roman"/>
                <a:cs typeface="Times New Roman"/>
                <a:sym typeface="Times New Roman"/>
              </a:rPr>
              <a:t> (in inglese: “loosening”) e il </a:t>
            </a:r>
            <a:r>
              <a:rPr b="1" i="1" sz="2375">
                <a:solidFill>
                  <a:srgbClr val="252525"/>
                </a:solidFill>
                <a:latin typeface="Times New Roman"/>
                <a:ea typeface="Times New Roman"/>
                <a:cs typeface="Times New Roman"/>
                <a:sym typeface="Times New Roman"/>
              </a:rPr>
              <a:t>restringimento</a:t>
            </a:r>
            <a:r>
              <a:rPr sz="2375">
                <a:solidFill>
                  <a:srgbClr val="252525"/>
                </a:solidFill>
                <a:latin typeface="Times New Roman"/>
                <a:ea typeface="Times New Roman"/>
                <a:cs typeface="Times New Roman"/>
                <a:sym typeface="Times New Roman"/>
              </a:rPr>
              <a:t> (in inglese: “narrowing”); questi due processi occorrono il più delle volte separatamente, tuttavia ci sono casi in cui agiscono al contempo su una determinata parola.</a:t>
            </a:r>
            <a:endParaRPr sz="2375">
              <a:solidFill>
                <a:srgbClr val="252525"/>
              </a:solidFill>
              <a:latin typeface="Times New Roman"/>
              <a:ea typeface="Times New Roman"/>
              <a:cs typeface="Times New Roman"/>
              <a:sym typeface="Times New Roman"/>
            </a:endParaRPr>
          </a:p>
          <a:p>
            <a:pPr lvl="0" marL="0" indent="0" defTabSz="434340">
              <a:spcBef>
                <a:spcPts val="600"/>
              </a:spcBef>
              <a:buSzTx/>
              <a:buNone/>
              <a:defRPr sz="1800"/>
            </a:pPr>
            <a:r>
              <a:rPr sz="2280">
                <a:solidFill>
                  <a:srgbClr val="252525"/>
                </a:solidFill>
                <a:latin typeface="Times New Roman"/>
                <a:ea typeface="Times New Roman"/>
                <a:cs typeface="Times New Roman"/>
                <a:sym typeface="Times New Roman"/>
              </a:rPr>
              <a:t>Detto in maniera più semplice, attraverso il </a:t>
            </a:r>
            <a:r>
              <a:rPr b="1" sz="2280">
                <a:solidFill>
                  <a:srgbClr val="252525"/>
                </a:solidFill>
                <a:latin typeface="Times New Roman"/>
                <a:ea typeface="Times New Roman"/>
                <a:cs typeface="Times New Roman"/>
                <a:sym typeface="Times New Roman"/>
              </a:rPr>
              <a:t>restringimento</a:t>
            </a:r>
            <a:r>
              <a:rPr sz="2280">
                <a:solidFill>
                  <a:srgbClr val="252525"/>
                </a:solidFill>
                <a:latin typeface="Times New Roman"/>
                <a:ea typeface="Times New Roman"/>
                <a:cs typeface="Times New Roman"/>
                <a:sym typeface="Times New Roman"/>
              </a:rPr>
              <a:t> una parola è usata per veicolare un concetto più specifico rispetto a quello codificato. Così nell'enunciato:</a:t>
            </a:r>
            <a:endParaRPr sz="2280">
              <a:solidFill>
                <a:srgbClr val="252525"/>
              </a:solidFill>
              <a:latin typeface="Times New Roman"/>
              <a:ea typeface="Times New Roman"/>
              <a:cs typeface="Times New Roman"/>
              <a:sym typeface="Times New Roman"/>
            </a:endParaRPr>
          </a:p>
          <a:p>
            <a:pPr lvl="0" marL="0" indent="0" defTabSz="434340">
              <a:spcBef>
                <a:spcPts val="0"/>
              </a:spcBef>
              <a:buSzTx/>
              <a:buNone/>
              <a:defRPr sz="1800"/>
            </a:pPr>
            <a:r>
              <a:rPr sz="2280">
                <a:solidFill>
                  <a:srgbClr val="252525"/>
                </a:solidFill>
                <a:latin typeface="Times New Roman"/>
                <a:ea typeface="Times New Roman"/>
                <a:cs typeface="Times New Roman"/>
                <a:sym typeface="Times New Roman"/>
              </a:rPr>
              <a:t>(a) Molti filosofi bevono.</a:t>
            </a:r>
            <a:endParaRPr sz="2280">
              <a:solidFill>
                <a:srgbClr val="252525"/>
              </a:solidFill>
              <a:latin typeface="Times New Roman"/>
              <a:ea typeface="Times New Roman"/>
              <a:cs typeface="Times New Roman"/>
              <a:sym typeface="Times New Roman"/>
            </a:endParaRPr>
          </a:p>
          <a:p>
            <a:pPr lvl="0" marL="0" indent="0" defTabSz="434340">
              <a:spcBef>
                <a:spcPts val="600"/>
              </a:spcBef>
              <a:buSzTx/>
              <a:buNone/>
              <a:defRPr sz="1800"/>
            </a:pPr>
            <a:r>
              <a:rPr sz="2280">
                <a:solidFill>
                  <a:srgbClr val="252525"/>
                </a:solidFill>
                <a:latin typeface="Times New Roman"/>
                <a:ea typeface="Times New Roman"/>
                <a:cs typeface="Times New Roman"/>
                <a:sym typeface="Times New Roman"/>
              </a:rPr>
              <a:t>la denotazione intesa del verbo ‘bere' è ristretta al concetto di “bere alcolici”. Alcune proprietà importanti in altri contesti sono ignorate. Il secondo tipo di arricchimento contestuale è quello di </a:t>
            </a:r>
            <a:r>
              <a:rPr b="1" sz="2280">
                <a:solidFill>
                  <a:srgbClr val="252525"/>
                </a:solidFill>
                <a:latin typeface="Times New Roman"/>
                <a:ea typeface="Times New Roman"/>
                <a:cs typeface="Times New Roman"/>
                <a:sym typeface="Times New Roman"/>
              </a:rPr>
              <a:t>allargamento</a:t>
            </a:r>
            <a:r>
              <a:rPr sz="2280">
                <a:solidFill>
                  <a:srgbClr val="252525"/>
                </a:solidFill>
                <a:latin typeface="Times New Roman"/>
                <a:ea typeface="Times New Roman"/>
                <a:cs typeface="Times New Roman"/>
                <a:sym typeface="Times New Roman"/>
              </a:rPr>
              <a:t>. Consideriamo:</a:t>
            </a:r>
            <a:endParaRPr sz="2280">
              <a:solidFill>
                <a:srgbClr val="252525"/>
              </a:solidFill>
              <a:latin typeface="Times New Roman"/>
              <a:ea typeface="Times New Roman"/>
              <a:cs typeface="Times New Roman"/>
              <a:sym typeface="Times New Roman"/>
            </a:endParaRPr>
          </a:p>
          <a:p>
            <a:pPr lvl="0" marL="0" indent="0" defTabSz="434340">
              <a:spcBef>
                <a:spcPts val="0"/>
              </a:spcBef>
              <a:buSzTx/>
              <a:buNone/>
              <a:defRPr sz="1800"/>
            </a:pPr>
            <a:r>
              <a:rPr sz="2280">
                <a:solidFill>
                  <a:srgbClr val="252525"/>
                </a:solidFill>
                <a:latin typeface="Times New Roman"/>
                <a:ea typeface="Times New Roman"/>
                <a:cs typeface="Times New Roman"/>
                <a:sym typeface="Times New Roman"/>
              </a:rPr>
              <a:t>(b) L'Irlanda è piatta.</a:t>
            </a:r>
            <a:endParaRPr sz="2280">
              <a:solidFill>
                <a:srgbClr val="252525"/>
              </a:solidFill>
              <a:latin typeface="Times New Roman"/>
              <a:ea typeface="Times New Roman"/>
              <a:cs typeface="Times New Roman"/>
              <a:sym typeface="Times New Roman"/>
            </a:endParaRPr>
          </a:p>
          <a:p>
            <a:pPr lvl="0" marL="0" indent="0" defTabSz="434340">
              <a:spcBef>
                <a:spcPts val="600"/>
              </a:spcBef>
              <a:buSzTx/>
              <a:buNone/>
              <a:defRPr sz="1800"/>
            </a:pPr>
            <a:r>
              <a:rPr sz="2280">
                <a:solidFill>
                  <a:srgbClr val="252525"/>
                </a:solidFill>
                <a:latin typeface="Times New Roman"/>
                <a:ea typeface="Times New Roman"/>
                <a:cs typeface="Times New Roman"/>
                <a:sym typeface="Times New Roman"/>
              </a:rPr>
              <a:t>Il concetto comunicato da quest'uso della parola "piatta" è più ampio del concetto codificato linguisticamente di “ciò che ha superficie piana, priva di rilievi e di depressioni”. In tal caso, perciò, "piatto" è usato per veicolare un concetto più generale applicabile anche al territorio irlandese, privo di rilievi e di depressioni notevoli, rispetto a quello codificato da un dizionario</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3" name="Shape 63"/>
          <p:cNvSpPr/>
          <p:nvPr>
            <p:ph type="title"/>
          </p:nvPr>
        </p:nvSpPr>
        <p:spPr>
          <a:prstGeom prst="rect">
            <a:avLst/>
          </a:prstGeom>
        </p:spPr>
        <p:txBody>
          <a:bodyPr/>
          <a:lstStyle/>
          <a:p>
            <a:pPr lvl="0">
              <a:defRPr sz="1800"/>
            </a:pPr>
            <a:r>
              <a:rPr sz="4600"/>
              <a:t>effetti cognitivi</a:t>
            </a:r>
          </a:p>
        </p:txBody>
      </p:sp>
      <p:sp>
        <p:nvSpPr>
          <p:cNvPr id="64" name="Shape 64"/>
          <p:cNvSpPr/>
          <p:nvPr>
            <p:ph type="body" idx="1"/>
          </p:nvPr>
        </p:nvSpPr>
        <p:spPr>
          <a:prstGeom prst="rect">
            <a:avLst/>
          </a:prstGeom>
        </p:spPr>
        <p:txBody>
          <a:bodyPr/>
          <a:lstStyle/>
          <a:p>
            <a:pPr lvl="0" marL="444500" indent="-444500">
              <a:defRPr sz="1800"/>
            </a:pPr>
            <a:r>
              <a:rPr sz="2400"/>
              <a:t>Un input è </a:t>
            </a:r>
            <a:r>
              <a:rPr b="1" sz="2400">
                <a:latin typeface="Helvetica"/>
                <a:ea typeface="Helvetica"/>
                <a:cs typeface="Helvetica"/>
                <a:sym typeface="Helvetica"/>
              </a:rPr>
              <a:t>pertinente</a:t>
            </a:r>
            <a:r>
              <a:rPr sz="2400"/>
              <a:t> per qualcuno quando la sua elaborazione, in un contesto di informazioni disponibile, </a:t>
            </a:r>
            <a:r>
              <a:rPr b="1" sz="2400">
                <a:latin typeface="Helvetica"/>
                <a:ea typeface="Helvetica"/>
                <a:cs typeface="Helvetica"/>
                <a:sym typeface="Helvetica"/>
              </a:rPr>
              <a:t>produce un effetto cognitivo </a:t>
            </a:r>
            <a:r>
              <a:rPr sz="2400"/>
              <a:t>su di lui: produce una differenza nella sua rappresentazione del mondo.</a:t>
            </a:r>
            <a:endParaRPr sz="2400"/>
          </a:p>
          <a:p>
            <a:pPr lvl="0" marL="444500" indent="-444500">
              <a:defRPr sz="1800"/>
            </a:pPr>
            <a:r>
              <a:rPr sz="2400"/>
              <a:t>gli effetti cognitivi che un input può produrre sono di tre tipi:</a:t>
            </a:r>
            <a:endParaRPr sz="2400"/>
          </a:p>
          <a:p>
            <a:pPr lvl="0" marL="444500" indent="-444500">
              <a:defRPr sz="1800"/>
            </a:pPr>
            <a:r>
              <a:rPr sz="2400"/>
              <a:t>a) implicazioni contestuali;</a:t>
            </a:r>
            <a:endParaRPr sz="2400"/>
          </a:p>
          <a:p>
            <a:pPr lvl="0" marL="444500" indent="-444500">
              <a:defRPr sz="1800"/>
            </a:pPr>
            <a:r>
              <a:rPr sz="2400"/>
              <a:t>b) corroborazione di un assunto esistente (le convinzioni del soggetto sono rafforzate);</a:t>
            </a:r>
            <a:endParaRPr sz="2400"/>
          </a:p>
          <a:p>
            <a:pPr lvl="0" marL="444500" indent="-444500">
              <a:defRPr sz="1800"/>
            </a:pPr>
            <a:r>
              <a:rPr sz="2400"/>
              <a:t>c) revisione o eliminazione di un assunto esistente (le convinzioni del soggetto sono riveste o eliminate).</a:t>
            </a:r>
          </a:p>
        </p:txBody>
      </p:sp>
    </p:spTree>
  </p:cSld>
  <p:clrMapOvr>
    <a:masterClrMapping/>
  </p:clrMapOvr>
  <p:transition spd="med" advClick="1"/>
</p:sld>
</file>

<file path=ppt/slides/slide3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0" name="Shape 150"/>
          <p:cNvSpPr/>
          <p:nvPr>
            <p:ph type="title"/>
          </p:nvPr>
        </p:nvSpPr>
        <p:spPr>
          <a:prstGeom prst="rect">
            <a:avLst/>
          </a:prstGeom>
        </p:spPr>
        <p:txBody>
          <a:bodyPr/>
          <a:lstStyle/>
          <a:p>
            <a:pPr lvl="0">
              <a:defRPr sz="1800"/>
            </a:pPr>
            <a:r>
              <a:rPr sz="4600"/>
              <a:t>metafora</a:t>
            </a:r>
          </a:p>
        </p:txBody>
      </p:sp>
      <p:sp>
        <p:nvSpPr>
          <p:cNvPr id="151" name="Shape 151"/>
          <p:cNvSpPr/>
          <p:nvPr>
            <p:ph type="body" idx="1"/>
          </p:nvPr>
        </p:nvSpPr>
        <p:spPr>
          <a:prstGeom prst="rect">
            <a:avLst/>
          </a:prstGeom>
        </p:spPr>
        <p:txBody>
          <a:bodyPr/>
          <a:lstStyle/>
          <a:p>
            <a:pPr lvl="0" marL="0" indent="0" defTabSz="457200">
              <a:spcBef>
                <a:spcPts val="700"/>
              </a:spcBef>
              <a:buSzTx/>
              <a:buNone/>
              <a:defRPr sz="1800"/>
            </a:pPr>
            <a:r>
              <a:rPr sz="2300">
                <a:solidFill>
                  <a:srgbClr val="252525"/>
                </a:solidFill>
                <a:latin typeface="Times New Roman"/>
                <a:ea typeface="Times New Roman"/>
                <a:cs typeface="Times New Roman"/>
                <a:sym typeface="Times New Roman"/>
              </a:rPr>
              <a:t>Per i teorici della pertinenza, la </a:t>
            </a:r>
            <a:r>
              <a:rPr b="1" i="1" sz="2300">
                <a:latin typeface="Times New Roman"/>
                <a:ea typeface="Times New Roman"/>
                <a:cs typeface="Times New Roman"/>
                <a:sym typeface="Times New Roman"/>
                <a:hlinkClick r:id="rId2" invalidUrl="" action="" tgtFrame="" tooltip="" history="1" highlightClick="0" endSnd="0"/>
              </a:rPr>
              <a:t>metafora</a:t>
            </a:r>
            <a:r>
              <a:rPr sz="2300">
                <a:solidFill>
                  <a:srgbClr val="252525"/>
                </a:solidFill>
                <a:latin typeface="Times New Roman"/>
                <a:ea typeface="Times New Roman"/>
                <a:cs typeface="Times New Roman"/>
                <a:sym typeface="Times New Roman"/>
              </a:rPr>
              <a:t> è un genere di allargamento concettuale e, come tale, se ne può dar conto con lo stesso processo di aggiustamento lessicale Per esempio, in</a:t>
            </a:r>
            <a:endParaRPr sz="2300">
              <a:solidFill>
                <a:srgbClr val="252525"/>
              </a:solidFill>
              <a:latin typeface="Times New Roman"/>
              <a:ea typeface="Times New Roman"/>
              <a:cs typeface="Times New Roman"/>
              <a:sym typeface="Times New Roman"/>
            </a:endParaRPr>
          </a:p>
          <a:p>
            <a:pPr lvl="0" marL="0" indent="0" defTabSz="457200">
              <a:spcBef>
                <a:spcPts val="0"/>
              </a:spcBef>
              <a:buSzTx/>
              <a:buNone/>
              <a:defRPr sz="1800"/>
            </a:pPr>
            <a:r>
              <a:rPr sz="2300">
                <a:solidFill>
                  <a:srgbClr val="252525"/>
                </a:solidFill>
                <a:latin typeface="Times New Roman"/>
                <a:ea typeface="Times New Roman"/>
                <a:cs typeface="Times New Roman"/>
                <a:sym typeface="Times New Roman"/>
              </a:rPr>
              <a:t>(1) Il pranzo di Natale è stato una maratona.</a:t>
            </a:r>
            <a:endParaRPr sz="2300">
              <a:solidFill>
                <a:srgbClr val="252525"/>
              </a:solidFill>
              <a:latin typeface="Times New Roman"/>
              <a:ea typeface="Times New Roman"/>
              <a:cs typeface="Times New Roman"/>
              <a:sym typeface="Times New Roman"/>
            </a:endParaRPr>
          </a:p>
          <a:p>
            <a:pPr lvl="0" marL="0" indent="0" defTabSz="457200">
              <a:spcBef>
                <a:spcPts val="700"/>
              </a:spcBef>
              <a:buSzTx/>
              <a:buNone/>
              <a:defRPr sz="1800"/>
            </a:pPr>
            <a:r>
              <a:rPr sz="2300">
                <a:solidFill>
                  <a:srgbClr val="252525"/>
                </a:solidFill>
                <a:latin typeface="Times New Roman"/>
                <a:ea typeface="Times New Roman"/>
                <a:cs typeface="Times New Roman"/>
                <a:sym typeface="Times New Roman"/>
              </a:rPr>
              <a:t>"maratona" è adoperato metaforicamente nel senso di “lunga ed estenuante esperienza fisica e mentale”. </a:t>
            </a:r>
            <a:endParaRPr sz="2300">
              <a:solidFill>
                <a:srgbClr val="252525"/>
              </a:solidFill>
              <a:latin typeface="Times New Roman"/>
              <a:ea typeface="Times New Roman"/>
              <a:cs typeface="Times New Roman"/>
              <a:sym typeface="Times New Roman"/>
            </a:endParaRPr>
          </a:p>
          <a:p>
            <a:pPr lvl="0" marL="0" indent="0" defTabSz="457200">
              <a:spcBef>
                <a:spcPts val="700"/>
              </a:spcBef>
              <a:buSzTx/>
              <a:buNone/>
              <a:defRPr sz="1800"/>
            </a:pPr>
            <a:r>
              <a:rPr sz="2300">
                <a:solidFill>
                  <a:srgbClr val="252525"/>
                </a:solidFill>
                <a:latin typeface="Times New Roman"/>
                <a:ea typeface="Times New Roman"/>
                <a:cs typeface="Times New Roman"/>
                <a:sym typeface="Times New Roman"/>
              </a:rPr>
              <a:t>L'idea della teoria della pertinenza è che la </a:t>
            </a:r>
            <a:r>
              <a:rPr b="1" sz="2300">
                <a:solidFill>
                  <a:srgbClr val="252525"/>
                </a:solidFill>
                <a:latin typeface="Times New Roman"/>
                <a:ea typeface="Times New Roman"/>
                <a:cs typeface="Times New Roman"/>
                <a:sym typeface="Times New Roman"/>
              </a:rPr>
              <a:t>natura metaforica</a:t>
            </a:r>
            <a:r>
              <a:rPr sz="2300">
                <a:solidFill>
                  <a:srgbClr val="252525"/>
                </a:solidFill>
                <a:latin typeface="Times New Roman"/>
                <a:ea typeface="Times New Roman"/>
                <a:cs typeface="Times New Roman"/>
                <a:sym typeface="Times New Roman"/>
              </a:rPr>
              <a:t> dell'uso </a:t>
            </a:r>
            <a:r>
              <a:rPr b="1" sz="2300">
                <a:solidFill>
                  <a:srgbClr val="252525"/>
                </a:solidFill>
                <a:latin typeface="Times New Roman"/>
                <a:ea typeface="Times New Roman"/>
                <a:cs typeface="Times New Roman"/>
                <a:sym typeface="Times New Roman"/>
              </a:rPr>
              <a:t>di un'espressione</a:t>
            </a:r>
            <a:r>
              <a:rPr sz="2300">
                <a:solidFill>
                  <a:srgbClr val="252525"/>
                </a:solidFill>
                <a:latin typeface="Times New Roman"/>
                <a:ea typeface="Times New Roman"/>
                <a:cs typeface="Times New Roman"/>
                <a:sym typeface="Times New Roman"/>
              </a:rPr>
              <a:t> sia una </a:t>
            </a:r>
            <a:r>
              <a:rPr b="1" sz="2300">
                <a:solidFill>
                  <a:srgbClr val="252525"/>
                </a:solidFill>
                <a:latin typeface="Times New Roman"/>
                <a:ea typeface="Times New Roman"/>
                <a:cs typeface="Times New Roman"/>
                <a:sym typeface="Times New Roman"/>
              </a:rPr>
              <a:t>questione di grado</a:t>
            </a:r>
            <a:r>
              <a:rPr sz="2300">
                <a:solidFill>
                  <a:srgbClr val="252525"/>
                </a:solidFill>
                <a:latin typeface="Times New Roman"/>
                <a:ea typeface="Times New Roman"/>
                <a:cs typeface="Times New Roman"/>
                <a:sym typeface="Times New Roman"/>
              </a:rPr>
              <a:t>. La metafora ed i modi di dire sarebbero gradi differenti di uno stesso processo di arricchimento inferenziale (di allargamento, nel caso specifico della metafora). Così, mettendo a confronto gli enunciati:</a:t>
            </a:r>
            <a:endParaRPr sz="2300">
              <a:solidFill>
                <a:srgbClr val="252525"/>
              </a:solidFill>
              <a:latin typeface="Times New Roman"/>
              <a:ea typeface="Times New Roman"/>
              <a:cs typeface="Times New Roman"/>
              <a:sym typeface="Times New Roman"/>
            </a:endParaRPr>
          </a:p>
          <a:p>
            <a:pPr lvl="0" marL="0" indent="0" defTabSz="457200">
              <a:spcBef>
                <a:spcPts val="0"/>
              </a:spcBef>
              <a:buSzTx/>
              <a:buNone/>
              <a:defRPr sz="1800"/>
            </a:pPr>
            <a:r>
              <a:rPr sz="2300">
                <a:solidFill>
                  <a:srgbClr val="252525"/>
                </a:solidFill>
                <a:latin typeface="Times New Roman"/>
                <a:ea typeface="Times New Roman"/>
                <a:cs typeface="Times New Roman"/>
                <a:sym typeface="Times New Roman"/>
              </a:rPr>
              <a:t>(2) Un rettangolo con quattro lati uguali è un quadrato.</a:t>
            </a:r>
            <a:endParaRPr sz="2300">
              <a:solidFill>
                <a:srgbClr val="252525"/>
              </a:solidFill>
              <a:latin typeface="Times New Roman"/>
              <a:ea typeface="Times New Roman"/>
              <a:cs typeface="Times New Roman"/>
              <a:sym typeface="Times New Roman"/>
            </a:endParaRPr>
          </a:p>
          <a:p>
            <a:pPr lvl="0" marL="0" indent="0" defTabSz="457200">
              <a:spcBef>
                <a:spcPts val="0"/>
              </a:spcBef>
              <a:buSzTx/>
              <a:buNone/>
              <a:defRPr sz="1800"/>
            </a:pPr>
            <a:r>
              <a:rPr sz="2300">
                <a:solidFill>
                  <a:srgbClr val="252525"/>
                </a:solidFill>
                <a:latin typeface="Times New Roman"/>
                <a:ea typeface="Times New Roman"/>
                <a:cs typeface="Times New Roman"/>
                <a:sym typeface="Times New Roman"/>
              </a:rPr>
              <a:t>(3) La pianta del tuo studio è quadrata.</a:t>
            </a:r>
            <a:endParaRPr sz="2300">
              <a:solidFill>
                <a:srgbClr val="252525"/>
              </a:solidFill>
              <a:latin typeface="Times New Roman"/>
              <a:ea typeface="Times New Roman"/>
              <a:cs typeface="Times New Roman"/>
              <a:sym typeface="Times New Roman"/>
            </a:endParaRPr>
          </a:p>
          <a:p>
            <a:pPr lvl="0" marL="0" indent="0" defTabSz="457200">
              <a:spcBef>
                <a:spcPts val="0"/>
              </a:spcBef>
              <a:buSzTx/>
              <a:buNone/>
              <a:defRPr sz="1800"/>
            </a:pPr>
            <a:r>
              <a:rPr sz="2300">
                <a:solidFill>
                  <a:srgbClr val="252525"/>
                </a:solidFill>
                <a:latin typeface="Times New Roman"/>
                <a:ea typeface="Times New Roman"/>
                <a:cs typeface="Times New Roman"/>
                <a:sym typeface="Times New Roman"/>
              </a:rPr>
              <a:t>(4) Pippo ha una mentalità quadrata.</a:t>
            </a:r>
            <a:endParaRPr sz="2300">
              <a:solidFill>
                <a:srgbClr val="252525"/>
              </a:solidFill>
              <a:latin typeface="Times New Roman"/>
              <a:ea typeface="Times New Roman"/>
              <a:cs typeface="Times New Roman"/>
              <a:sym typeface="Times New Roman"/>
            </a:endParaRPr>
          </a:p>
          <a:p>
            <a:pPr lvl="0" marL="0" indent="0" defTabSz="457200">
              <a:spcBef>
                <a:spcPts val="700"/>
              </a:spcBef>
              <a:buSzTx/>
              <a:buNone/>
              <a:defRPr sz="1800"/>
            </a:pPr>
            <a:r>
              <a:rPr sz="2300">
                <a:solidFill>
                  <a:srgbClr val="252525"/>
                </a:solidFill>
                <a:latin typeface="Times New Roman"/>
                <a:ea typeface="Times New Roman"/>
                <a:cs typeface="Times New Roman"/>
                <a:sym typeface="Times New Roman"/>
              </a:rPr>
              <a:t>Assistiamo ad un continuo ampliamento del concetto di “quadrato”. In (2) abbiamo a che fare con il significato linguistico, come da dizionario, di "quadrato". (3) comunica un'approssimazione del significato letterale, ossia “tendente al quadrato”. In (4) "quadrato" veicola un senso metaforico, vale a dire: “Pippo ha una mentalità chiusa, rigida”.</a:t>
            </a:r>
          </a:p>
        </p:txBody>
      </p:sp>
    </p:spTree>
  </p:cSld>
  <p:clrMapOvr>
    <a:masterClrMapping/>
  </p:clrMapOvr>
  <p:transition spd="med" advClick="1"/>
</p:sld>
</file>

<file path=ppt/slides/slide3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3" name="Shape 153"/>
          <p:cNvSpPr/>
          <p:nvPr>
            <p:ph type="title"/>
          </p:nvPr>
        </p:nvSpPr>
        <p:spPr>
          <a:prstGeom prst="rect">
            <a:avLst/>
          </a:prstGeom>
        </p:spPr>
        <p:txBody>
          <a:bodyPr/>
          <a:lstStyle/>
          <a:p>
            <a:pPr lvl="0">
              <a:defRPr sz="1800"/>
            </a:pPr>
            <a:r>
              <a:rPr sz="4600"/>
              <a:t>implicature forti e deboli</a:t>
            </a:r>
          </a:p>
        </p:txBody>
      </p:sp>
      <p:sp>
        <p:nvSpPr>
          <p:cNvPr id="154" name="Shape 154"/>
          <p:cNvSpPr/>
          <p:nvPr>
            <p:ph type="body" idx="1"/>
          </p:nvPr>
        </p:nvSpPr>
        <p:spPr>
          <a:prstGeom prst="rect">
            <a:avLst/>
          </a:prstGeom>
        </p:spPr>
        <p:txBody>
          <a:bodyPr/>
          <a:lstStyle/>
          <a:p>
            <a:pPr lvl="0" marL="0" indent="0" defTabSz="457200">
              <a:lnSpc>
                <a:spcPct val="150000"/>
              </a:lnSpc>
              <a:spcBef>
                <a:spcPts val="700"/>
              </a:spcBef>
              <a:buSzTx/>
              <a:buNone/>
              <a:defRPr sz="1800"/>
            </a:pPr>
            <a:r>
              <a:rPr sz="2400">
                <a:solidFill>
                  <a:srgbClr val="252525"/>
                </a:solidFill>
                <a:latin typeface="Times New Roman"/>
                <a:ea typeface="Times New Roman"/>
                <a:cs typeface="Times New Roman"/>
                <a:sym typeface="Times New Roman"/>
              </a:rPr>
              <a:t>Pertanto, la </a:t>
            </a:r>
            <a:r>
              <a:rPr b="1" sz="2400">
                <a:latin typeface="Times New Roman"/>
                <a:ea typeface="Times New Roman"/>
                <a:cs typeface="Times New Roman"/>
                <a:sym typeface="Times New Roman"/>
                <a:hlinkClick r:id="rId2" invalidUrl="" action="" tgtFrame="" tooltip="" history="1" highlightClick="0" endSnd="0"/>
              </a:rPr>
              <a:t>metafora</a:t>
            </a:r>
            <a:r>
              <a:rPr sz="2400">
                <a:solidFill>
                  <a:srgbClr val="252525"/>
                </a:solidFill>
                <a:latin typeface="Times New Roman"/>
                <a:ea typeface="Times New Roman"/>
                <a:cs typeface="Times New Roman"/>
                <a:sym typeface="Times New Roman"/>
              </a:rPr>
              <a:t> e gli effetti poetici sono esempi estremi di </a:t>
            </a:r>
            <a:r>
              <a:rPr b="1" sz="2400">
                <a:solidFill>
                  <a:srgbClr val="252525"/>
                </a:solidFill>
                <a:latin typeface="Times New Roman"/>
                <a:ea typeface="Times New Roman"/>
                <a:cs typeface="Times New Roman"/>
                <a:sym typeface="Times New Roman"/>
              </a:rPr>
              <a:t>allargamento inferenziale</a:t>
            </a:r>
            <a:r>
              <a:rPr sz="2400">
                <a:solidFill>
                  <a:srgbClr val="252525"/>
                </a:solidFill>
                <a:latin typeface="Times New Roman"/>
                <a:ea typeface="Times New Roman"/>
                <a:cs typeface="Times New Roman"/>
                <a:sym typeface="Times New Roman"/>
              </a:rPr>
              <a:t>. Gli enunciati in cui occorrono le metafore generano un gran numero di implicature che aiutano l'ascoltatore a ricostruire un'interpretazione che soddisfa le sue aspettative di pertinenza.</a:t>
            </a:r>
            <a:endParaRPr sz="2400">
              <a:solidFill>
                <a:srgbClr val="252525"/>
              </a:solidFill>
              <a:latin typeface="Times New Roman"/>
              <a:ea typeface="Times New Roman"/>
              <a:cs typeface="Times New Roman"/>
              <a:sym typeface="Times New Roman"/>
            </a:endParaRPr>
          </a:p>
          <a:p>
            <a:pPr lvl="0" marL="0" indent="0" defTabSz="457200">
              <a:lnSpc>
                <a:spcPct val="150000"/>
              </a:lnSpc>
              <a:spcBef>
                <a:spcPts val="0"/>
              </a:spcBef>
              <a:buSzTx/>
              <a:buNone/>
              <a:defRPr sz="1800"/>
            </a:pPr>
            <a:r>
              <a:rPr sz="2400">
                <a:latin typeface="Times New Roman"/>
                <a:ea typeface="Times New Roman"/>
                <a:cs typeface="Times New Roman"/>
                <a:sym typeface="Times New Roman"/>
              </a:rPr>
              <a:t>Come affermano Sperber e Wilson “alcune implicature sono rese così fortemente manifeste che l’ascoltatore può appena evitare di recuperarle. Altre sono rese meno fortemente manifeste”.</a:t>
            </a:r>
          </a:p>
        </p:txBody>
      </p:sp>
    </p:spTree>
  </p:cSld>
  <p:clrMapOvr>
    <a:masterClrMapping/>
  </p:clrMapOvr>
  <p:transition spd="med" advClick="1"/>
</p:sld>
</file>

<file path=ppt/slides/slide3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6" name="Shape 156"/>
          <p:cNvSpPr/>
          <p:nvPr>
            <p:ph type="title"/>
          </p:nvPr>
        </p:nvSpPr>
        <p:spPr>
          <a:xfrm>
            <a:off x="952500" y="444500"/>
            <a:ext cx="11099800" cy="1063030"/>
          </a:xfrm>
          <a:prstGeom prst="rect">
            <a:avLst/>
          </a:prstGeom>
        </p:spPr>
        <p:txBody>
          <a:bodyPr/>
          <a:lstStyle/>
          <a:p>
            <a:pPr lvl="0">
              <a:defRPr sz="1800"/>
            </a:pPr>
            <a:r>
              <a:rPr sz="4600"/>
              <a:t>implicature deboli e forti</a:t>
            </a:r>
          </a:p>
        </p:txBody>
      </p:sp>
      <p:sp>
        <p:nvSpPr>
          <p:cNvPr id="157" name="Shape 157"/>
          <p:cNvSpPr/>
          <p:nvPr>
            <p:ph type="body" idx="1"/>
          </p:nvPr>
        </p:nvSpPr>
        <p:spPr>
          <a:xfrm>
            <a:off x="952500" y="1608187"/>
            <a:ext cx="11099800" cy="7837240"/>
          </a:xfrm>
          <a:prstGeom prst="rect">
            <a:avLst/>
          </a:prstGeom>
        </p:spPr>
        <p:txBody>
          <a:bodyPr/>
          <a:lstStyle>
            <a:lvl1pPr marL="0" indent="0" defTabSz="429768">
              <a:lnSpc>
                <a:spcPct val="150000"/>
              </a:lnSpc>
              <a:spcBef>
                <a:spcPts val="0"/>
              </a:spcBef>
              <a:buSzTx/>
              <a:buNone/>
              <a:defRPr sz="2256">
                <a:latin typeface="Times New Roman"/>
                <a:ea typeface="Times New Roman"/>
                <a:cs typeface="Times New Roman"/>
                <a:sym typeface="Times New Roman"/>
              </a:defRPr>
            </a:lvl1pPr>
          </a:lstStyle>
          <a:p>
            <a:pPr lvl="0">
              <a:defRPr sz="1800"/>
            </a:pPr>
            <a:r>
              <a:rPr sz="2256"/>
              <a:t>Consideriamo il proferimento “Non mi piacciono i film d’azione” come risposta alla domanda “ Hai visto l’ultimo film di Harrison Ford?” Non è difficile vedere che una tale risposta può essere usata per comunicare implicitamente l’assunzione che “L’ultimo film di Harrison Ford è un film d’azione” e in aggiunta che “Non ho visto l’ultimo film di Harrison Ford”. Secondo la teoria della pertinenza queste assunzioni sono implicazioni forti perché il loro recupero è essenziale per comprendere il significato inteso del parlante. In altre parole, l’aspettativa di pertinenza ottimale originata da un proferimento di “Non mi piacciono i film d’azione” richiede che il destinatario assuma queste altamente salienti assunzioni (o altre molto simili) come implicitamente comunicate. La risposta data sopra può anche implicitamente comunicare l’assunzione che il parlante in generale non ama i blockbusters, per esempio. Comunque questa assunzione è un’implicatura debole non deve necessariamente essere fornita dal destinatario per soddisfare la sua aspettativa di rilevanza ottimale. Invero vi sono molte altre implicature simili che possono essere derivate sulla base della risposta del parlante, per esempio che non ama andare al cinema, oppure che censura l’uso della violenza. in generale, più sono ovvie le intenzioni comunicative del parlante, più forte è la comunicazione. Di contro, più ampia è la gamma di possibilità interpretative permesse da parlante, più debole è la conversazione. </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6" name="Shape 66"/>
          <p:cNvSpPr/>
          <p:nvPr>
            <p:ph type="title"/>
          </p:nvPr>
        </p:nvSpPr>
        <p:spPr>
          <a:prstGeom prst="rect">
            <a:avLst/>
          </a:prstGeom>
        </p:spPr>
        <p:txBody>
          <a:bodyPr/>
          <a:lstStyle/>
          <a:p>
            <a:pPr lvl="0">
              <a:defRPr sz="1800"/>
            </a:pPr>
            <a:r>
              <a:rPr sz="4600"/>
              <a:t>implicazioni contestuali</a:t>
            </a:r>
          </a:p>
        </p:txBody>
      </p:sp>
      <p:sp>
        <p:nvSpPr>
          <p:cNvPr id="67" name="Shape 67"/>
          <p:cNvSpPr/>
          <p:nvPr>
            <p:ph type="body" idx="1"/>
          </p:nvPr>
        </p:nvSpPr>
        <p:spPr>
          <a:xfrm>
            <a:off x="952500" y="2609850"/>
            <a:ext cx="11099800" cy="6286500"/>
          </a:xfrm>
          <a:prstGeom prst="rect">
            <a:avLst/>
          </a:prstGeom>
        </p:spPr>
        <p:txBody>
          <a:bodyPr/>
          <a:lstStyle/>
          <a:p>
            <a:pPr lvl="0">
              <a:defRPr sz="1800"/>
            </a:pPr>
            <a:r>
              <a:rPr sz="2400"/>
              <a:t>Le implicazioni contestuali sono inferenze che generano una modificazione  alla rappresentazione del mondo del soggetto, in seguito all’elaborazione degli input a disposizione e del contesto.</a:t>
            </a:r>
            <a:endParaRPr sz="2400"/>
          </a:p>
          <a:p>
            <a:pPr lvl="0">
              <a:defRPr sz="1800"/>
            </a:pPr>
            <a:endParaRPr sz="2400"/>
          </a:p>
          <a:p>
            <a:pPr lvl="0" marL="0" indent="0" defTabSz="457200">
              <a:lnSpc>
                <a:spcPct val="120000"/>
              </a:lnSpc>
              <a:spcBef>
                <a:spcPts val="700"/>
              </a:spcBef>
              <a:buSzTx/>
              <a:buNone/>
              <a:defRPr sz="1800"/>
            </a:pPr>
            <a:r>
              <a:rPr sz="2300">
                <a:solidFill>
                  <a:srgbClr val="252525"/>
                </a:solidFill>
                <a:latin typeface="Helvetica"/>
                <a:ea typeface="Helvetica"/>
                <a:cs typeface="Helvetica"/>
                <a:sym typeface="Helvetica"/>
              </a:rPr>
              <a:t>Un esempio. Sento il telefono squillare. Leggo l'ora sul mio orologio (input), ricordo l'ora di un appuntamento fissato con Paola (informazione contestuale), derivo anzitutto l'implicazione contestuale che sono in ritardo, ed in secondo che Paola sarà seccata. Guardo il numero che è apparso sullo schermo del telefonino: è Paola davvero. Quest'ultima informazione interagisce con altre informazioni contestuali che ho a disposizione (ad esempio so che Paola è una persona che detesta i ritardi) per confermare la mia ipotesi che Paola sarà arrabbiata con me e mi fa rivedere il mio piano di prendere un caffè prima di recarmi a un appuntamento.</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9" name="Shape 69"/>
          <p:cNvSpPr/>
          <p:nvPr>
            <p:ph type="title"/>
          </p:nvPr>
        </p:nvSpPr>
        <p:spPr>
          <a:prstGeom prst="rect">
            <a:avLst/>
          </a:prstGeom>
        </p:spPr>
        <p:txBody>
          <a:bodyPr/>
          <a:lstStyle/>
          <a:p>
            <a:pPr lvl="0">
              <a:defRPr sz="1800"/>
            </a:pPr>
            <a:r>
              <a:rPr sz="4600"/>
              <a:t>effetti cognitivi e pertinenza</a:t>
            </a:r>
          </a:p>
        </p:txBody>
      </p:sp>
      <p:sp>
        <p:nvSpPr>
          <p:cNvPr id="70" name="Shape 70"/>
          <p:cNvSpPr/>
          <p:nvPr>
            <p:ph type="body" idx="1"/>
          </p:nvPr>
        </p:nvSpPr>
        <p:spPr>
          <a:prstGeom prst="rect">
            <a:avLst/>
          </a:prstGeom>
        </p:spPr>
        <p:txBody>
          <a:bodyPr/>
          <a:lstStyle/>
          <a:p>
            <a:pPr lvl="0">
              <a:defRPr sz="1800"/>
            </a:pPr>
            <a:r>
              <a:rPr sz="2400"/>
              <a:t>In conclusione: maggiori sono gli effetti cognitivi ottenuti dall’elaborazione dell’input maggiore sarà la pertinenza dell’input per il soggetto.</a:t>
            </a:r>
            <a:endParaRPr sz="2400"/>
          </a:p>
          <a:p>
            <a:pPr lvl="0">
              <a:defRPr sz="1800"/>
            </a:pPr>
            <a:r>
              <a:rPr sz="2400"/>
              <a:t>La pertinenza è una proprietà continua: ciò che rende un input meritevole di elaborazione non è che è pertinente, ma che il </a:t>
            </a:r>
            <a:r>
              <a:rPr b="1" sz="2400">
                <a:latin typeface="Helvetica"/>
                <a:ea typeface="Helvetica"/>
                <a:cs typeface="Helvetica"/>
                <a:sym typeface="Helvetica"/>
              </a:rPr>
              <a:t>più</a:t>
            </a:r>
            <a:r>
              <a:rPr sz="2400"/>
              <a:t> pertinente degli input a disposizione.</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2" name="Shape 72"/>
          <p:cNvSpPr/>
          <p:nvPr>
            <p:ph type="title"/>
          </p:nvPr>
        </p:nvSpPr>
        <p:spPr>
          <a:prstGeom prst="rect">
            <a:avLst/>
          </a:prstGeom>
        </p:spPr>
        <p:txBody>
          <a:bodyPr/>
          <a:lstStyle/>
          <a:p>
            <a:pPr lvl="0">
              <a:defRPr sz="1800"/>
            </a:pPr>
            <a:r>
              <a:rPr sz="4600"/>
              <a:t>pertinenza e sforzo di elaborazione</a:t>
            </a:r>
          </a:p>
        </p:txBody>
      </p:sp>
      <p:sp>
        <p:nvSpPr>
          <p:cNvPr id="73" name="Shape 73"/>
          <p:cNvSpPr/>
          <p:nvPr>
            <p:ph type="body" idx="1"/>
          </p:nvPr>
        </p:nvSpPr>
        <p:spPr>
          <a:prstGeom prst="rect">
            <a:avLst/>
          </a:prstGeom>
        </p:spPr>
        <p:txBody>
          <a:bodyPr/>
          <a:lstStyle/>
          <a:p>
            <a:pPr lvl="0" marL="0" indent="0" algn="l" defTabSz="457200">
              <a:spcBef>
                <a:spcPts val="1200"/>
              </a:spcBef>
              <a:buSzTx/>
              <a:buNone/>
              <a:defRPr sz="1800"/>
            </a:pPr>
            <a:r>
              <a:rPr sz="2400">
                <a:solidFill>
                  <a:srgbClr val="06080A"/>
                </a:solidFill>
                <a:latin typeface="Times"/>
                <a:ea typeface="Times"/>
                <a:cs typeface="Times"/>
                <a:sym typeface="Times"/>
              </a:rPr>
              <a:t>L’effetto cognitivo ottenuto non è il solo elemento in base al quale uno stimolo viene selezionato.</a:t>
            </a:r>
            <a:endParaRPr sz="2400">
              <a:solidFill>
                <a:srgbClr val="06080A"/>
              </a:solidFill>
              <a:latin typeface="Times"/>
              <a:ea typeface="Times"/>
              <a:cs typeface="Times"/>
              <a:sym typeface="Times"/>
            </a:endParaRPr>
          </a:p>
          <a:p>
            <a:pPr lvl="0" marL="0" indent="0" algn="l" defTabSz="457200">
              <a:spcBef>
                <a:spcPts val="1200"/>
              </a:spcBef>
              <a:buSzTx/>
              <a:buNone/>
              <a:defRPr sz="1800"/>
            </a:pPr>
            <a:r>
              <a:rPr sz="2400">
                <a:solidFill>
                  <a:srgbClr val="06080A"/>
                </a:solidFill>
                <a:latin typeface="Times"/>
                <a:ea typeface="Times"/>
                <a:cs typeface="Times"/>
                <a:sym typeface="Times"/>
              </a:rPr>
              <a:t>l’elaborazione di un input e la derivazione degli effetti cognitivi richiedono un certo sforzo mentale: rappresentare l’input, accedere all’informazione disponibile, derivare gli effetti cognitivi. Tutto ciò richiede un costo in termini di elaborazione di percezioni, utilizzo della memoria e attivazione di procedure inferenziali.</a:t>
            </a:r>
            <a:endParaRPr sz="2400">
              <a:latin typeface="Times"/>
              <a:ea typeface="Times"/>
              <a:cs typeface="Times"/>
              <a:sym typeface="Times"/>
            </a:endParaRPr>
          </a:p>
          <a:p>
            <a:pPr lvl="0" marL="0" indent="0" defTabSz="457200">
              <a:spcBef>
                <a:spcPts val="1200"/>
              </a:spcBef>
              <a:buSzTx/>
              <a:buNone/>
              <a:defRPr sz="1800"/>
            </a:pPr>
            <a:r>
              <a:rPr sz="2400">
                <a:solidFill>
                  <a:srgbClr val="06080A"/>
                </a:solidFill>
                <a:latin typeface="Times"/>
                <a:ea typeface="Times"/>
                <a:cs typeface="Times"/>
                <a:sym typeface="Times"/>
              </a:rPr>
              <a:t>L’elaborazione di un input richiede infatti uno sforzo (se l’input non è chiaro c’è bi- sogno, ad esempio, di molta memoria, molte inferenze, ecc) che influisce sulla pertinenza dello stimolo: a parità di condizioni, maggiori sono gli sforzi di elaborazione richiesti, minore è la pertinenza.</a:t>
            </a:r>
            <a:endParaRPr sz="2400">
              <a:solidFill>
                <a:srgbClr val="06080A"/>
              </a:solidFill>
              <a:latin typeface="Times"/>
              <a:ea typeface="Times"/>
              <a:cs typeface="Times"/>
              <a:sym typeface="Times"/>
            </a:endParaRPr>
          </a:p>
          <a:p>
            <a:pPr lvl="0" marL="0" indent="0" algn="l" defTabSz="457200">
              <a:spcBef>
                <a:spcPts val="1200"/>
              </a:spcBef>
              <a:buSzTx/>
              <a:buNone/>
              <a:defRPr sz="1800"/>
            </a:pPr>
            <a:r>
              <a:rPr sz="2400">
                <a:solidFill>
                  <a:srgbClr val="06080A"/>
                </a:solidFill>
                <a:latin typeface="Times"/>
                <a:ea typeface="Times"/>
                <a:cs typeface="Times"/>
                <a:sym typeface="Times"/>
              </a:rPr>
              <a:t>Il grado di pertinenza di un’informazione sarà quindi inversamente proporzionale allo sforzo di elaborazione.</a:t>
            </a:r>
            <a:endParaRPr sz="2400">
              <a:latin typeface="Times"/>
              <a:ea typeface="Times"/>
              <a:cs typeface="Times"/>
              <a:sym typeface="Times"/>
            </a:endParaRPr>
          </a:p>
          <a:p>
            <a:pPr lvl="0" algn="l" defTabSz="457200">
              <a:spcBef>
                <a:spcPts val="1200"/>
              </a:spcBef>
              <a:defRPr sz="1800"/>
            </a:pPr>
            <a:r>
              <a:rPr sz="2400">
                <a:latin typeface="Times"/>
                <a:ea typeface="Times"/>
                <a:cs typeface="Times"/>
                <a:sym typeface="Times"/>
              </a:rPr>
              <a:t>MINORE è lo SFORZO di elaborazione dell’input  MAGGIORE sarà la  PERTINENZA dell’input.</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5" name="Shape 75"/>
          <p:cNvSpPr/>
          <p:nvPr>
            <p:ph type="title"/>
          </p:nvPr>
        </p:nvSpPr>
        <p:spPr>
          <a:prstGeom prst="rect">
            <a:avLst/>
          </a:prstGeom>
        </p:spPr>
        <p:txBody>
          <a:bodyPr/>
          <a:lstStyle/>
          <a:p>
            <a:pPr lvl="0">
              <a:defRPr sz="1800"/>
            </a:pPr>
            <a:r>
              <a:rPr sz="4600"/>
              <a:t>pertinenza e rapporto costo/benefici.</a:t>
            </a:r>
          </a:p>
        </p:txBody>
      </p:sp>
      <p:sp>
        <p:nvSpPr>
          <p:cNvPr id="76" name="Shape 76"/>
          <p:cNvSpPr/>
          <p:nvPr>
            <p:ph type="body" idx="1"/>
          </p:nvPr>
        </p:nvSpPr>
        <p:spPr>
          <a:prstGeom prst="rect">
            <a:avLst/>
          </a:prstGeom>
        </p:spPr>
        <p:txBody>
          <a:bodyPr/>
          <a:lstStyle/>
          <a:p>
            <a:pPr lvl="0" marL="0" indent="0" defTabSz="457200">
              <a:spcBef>
                <a:spcPts val="1200"/>
              </a:spcBef>
              <a:buSzTx/>
              <a:buNone/>
              <a:defRPr sz="1800"/>
            </a:pPr>
            <a:r>
              <a:rPr sz="2400">
                <a:solidFill>
                  <a:srgbClr val="06080A"/>
                </a:solidFill>
                <a:latin typeface="Times"/>
                <a:ea typeface="Times"/>
                <a:cs typeface="Times"/>
                <a:sym typeface="Times"/>
              </a:rPr>
              <a:t>La pertinenza è così una nozione costi/benefici, laddove il costo è lo sforzo mentale richiesto, mentre i benefici sono gli effetti cognitivi (positivi) ottenuti. Un’informazione è pertinente nella misura in cui merita lo sforzo di essere elaborata. </a:t>
            </a:r>
            <a:endParaRPr sz="2400">
              <a:solidFill>
                <a:srgbClr val="06080A"/>
              </a:solidFill>
              <a:latin typeface="Times"/>
              <a:ea typeface="Times"/>
              <a:cs typeface="Times"/>
              <a:sym typeface="Times"/>
            </a:endParaRPr>
          </a:p>
          <a:p>
            <a:pPr lvl="0" marL="0" indent="0" algn="l" defTabSz="457200">
              <a:spcBef>
                <a:spcPts val="1200"/>
              </a:spcBef>
              <a:buSzTx/>
              <a:buNone/>
              <a:defRPr sz="1800"/>
            </a:pPr>
            <a:endParaRPr sz="2400">
              <a:solidFill>
                <a:srgbClr val="06080A"/>
              </a:solidFill>
              <a:latin typeface="Times"/>
              <a:ea typeface="Times"/>
              <a:cs typeface="Times"/>
              <a:sym typeface="Times"/>
            </a:endParaRPr>
          </a:p>
          <a:p>
            <a:pPr lvl="0" marL="0" indent="0" algn="l" defTabSz="457200">
              <a:spcBef>
                <a:spcPts val="1200"/>
              </a:spcBef>
              <a:buSzTx/>
              <a:buNone/>
              <a:defRPr sz="1800"/>
            </a:pPr>
            <a:r>
              <a:rPr sz="2400">
                <a:solidFill>
                  <a:srgbClr val="06080A"/>
                </a:solidFill>
                <a:latin typeface="Times"/>
                <a:ea typeface="Times"/>
                <a:cs typeface="Times"/>
                <a:sym typeface="Times"/>
              </a:rPr>
              <a:t>I costi che dobbiamo pagare per il trattamento dell’input devo essere ripagati dai benefici che traiamo dagli effetti cognitivi conseguiti.</a:t>
            </a:r>
            <a:endParaRPr sz="2400">
              <a:latin typeface="Times"/>
              <a:ea typeface="Times"/>
              <a:cs typeface="Times"/>
              <a:sym typeface="Times"/>
            </a:endParaRP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8" name="Shape 78"/>
          <p:cNvSpPr/>
          <p:nvPr>
            <p:ph type="title"/>
          </p:nvPr>
        </p:nvSpPr>
        <p:spPr>
          <a:prstGeom prst="rect">
            <a:avLst/>
          </a:prstGeom>
        </p:spPr>
        <p:txBody>
          <a:bodyPr/>
          <a:lstStyle/>
          <a:p>
            <a:pPr lvl="0">
              <a:defRPr sz="1800"/>
            </a:pPr>
            <a:r>
              <a:rPr sz="4600"/>
              <a:t>Principio cognitivo di pertinenza</a:t>
            </a:r>
          </a:p>
        </p:txBody>
      </p:sp>
      <p:sp>
        <p:nvSpPr>
          <p:cNvPr id="79" name="Shape 79"/>
          <p:cNvSpPr/>
          <p:nvPr>
            <p:ph type="body" idx="1"/>
          </p:nvPr>
        </p:nvSpPr>
        <p:spPr>
          <a:prstGeom prst="rect">
            <a:avLst/>
          </a:prstGeom>
        </p:spPr>
        <p:txBody>
          <a:bodyPr/>
          <a:lstStyle/>
          <a:p>
            <a:pPr lvl="0" marL="290406" indent="-290406" defTabSz="572516">
              <a:spcBef>
                <a:spcPts val="4100"/>
              </a:spcBef>
              <a:defRPr sz="1800"/>
            </a:pPr>
            <a:r>
              <a:rPr b="1" sz="2352">
                <a:latin typeface="Helvetica"/>
                <a:ea typeface="Helvetica"/>
                <a:cs typeface="Helvetica"/>
                <a:sym typeface="Helvetica"/>
              </a:rPr>
              <a:t>I nostri processi cognitivi tendono alla massimizzazione della pertinenza.</a:t>
            </a:r>
            <a:endParaRPr b="1" sz="2352">
              <a:latin typeface="Helvetica"/>
              <a:ea typeface="Helvetica"/>
              <a:cs typeface="Helvetica"/>
              <a:sym typeface="Helvetica"/>
            </a:endParaRPr>
          </a:p>
          <a:p>
            <a:pPr lvl="0" marL="290406" indent="-290406" defTabSz="572516">
              <a:spcBef>
                <a:spcPts val="4100"/>
              </a:spcBef>
              <a:defRPr sz="1800"/>
            </a:pPr>
            <a:r>
              <a:rPr sz="2352"/>
              <a:t>La teoria della pertinenza sostiene che il nostro sistema cognitivo è stato evolutivamente selezionato per massimizzare automaticamente la pertinenza.</a:t>
            </a:r>
            <a:endParaRPr sz="2352"/>
          </a:p>
          <a:p>
            <a:pPr lvl="0" marL="290406" indent="-290406" defTabSz="572516">
              <a:spcBef>
                <a:spcPts val="4100"/>
              </a:spcBef>
              <a:defRPr sz="1800"/>
            </a:pPr>
            <a:r>
              <a:rPr sz="2352"/>
              <a:t>in sostanza:</a:t>
            </a:r>
            <a:endParaRPr sz="2352"/>
          </a:p>
          <a:p>
            <a:pPr lvl="0" marL="290406" indent="-290406" defTabSz="572516">
              <a:spcBef>
                <a:spcPts val="4100"/>
              </a:spcBef>
              <a:defRPr sz="1800"/>
            </a:pPr>
            <a:r>
              <a:rPr sz="2352"/>
              <a:t>i nostri meccanismi  percettivi tendono automaticamente a cogliere gli stimoli potenzialmente pertinenti;</a:t>
            </a:r>
            <a:endParaRPr sz="2352"/>
          </a:p>
          <a:p>
            <a:pPr lvl="0" marL="290406" indent="-290406" defTabSz="572516">
              <a:spcBef>
                <a:spcPts val="4100"/>
              </a:spcBef>
              <a:defRPr sz="1800"/>
            </a:pPr>
            <a:r>
              <a:rPr sz="2352"/>
              <a:t>i nostri meccanismi di recupero delle informazioni tendono automaticamente ad attivare le ipotesi potenzialmente pertinenti;</a:t>
            </a:r>
            <a:endParaRPr sz="2352"/>
          </a:p>
          <a:p>
            <a:pPr lvl="0" marL="290406" indent="-290406" defTabSz="572516">
              <a:spcBef>
                <a:spcPts val="4100"/>
              </a:spcBef>
              <a:defRPr sz="1800"/>
            </a:pPr>
            <a:r>
              <a:rPr sz="2352"/>
              <a:t>i nostri meccanismi inferenziali tendono a trattare gli stimoli potenzialmente pertinenti.</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1" name="Shape 81"/>
          <p:cNvSpPr/>
          <p:nvPr>
            <p:ph type="title"/>
          </p:nvPr>
        </p:nvSpPr>
        <p:spPr>
          <a:xfrm>
            <a:off x="952500" y="444500"/>
            <a:ext cx="11099800" cy="1611859"/>
          </a:xfrm>
          <a:prstGeom prst="rect">
            <a:avLst/>
          </a:prstGeom>
        </p:spPr>
        <p:txBody>
          <a:bodyPr/>
          <a:lstStyle/>
          <a:p>
            <a:pPr lvl="0">
              <a:defRPr sz="1800"/>
            </a:pPr>
            <a:r>
              <a:rPr sz="4600"/>
              <a:t>esempio</a:t>
            </a:r>
          </a:p>
        </p:txBody>
      </p:sp>
      <p:sp>
        <p:nvSpPr>
          <p:cNvPr id="82" name="Shape 82"/>
          <p:cNvSpPr/>
          <p:nvPr>
            <p:ph type="body" idx="1"/>
          </p:nvPr>
        </p:nvSpPr>
        <p:spPr>
          <a:prstGeom prst="rect">
            <a:avLst/>
          </a:prstGeom>
        </p:spPr>
        <p:txBody>
          <a:bodyPr/>
          <a:lstStyle/>
          <a:p>
            <a:pPr lvl="0" marL="0" indent="0" algn="l" defTabSz="397763">
              <a:spcBef>
                <a:spcPts val="1000"/>
              </a:spcBef>
              <a:buSzTx/>
              <a:buNone/>
              <a:defRPr sz="1800"/>
            </a:pPr>
            <a:endParaRPr sz="1305">
              <a:solidFill>
                <a:srgbClr val="06080A"/>
              </a:solidFill>
              <a:latin typeface="Times"/>
              <a:ea typeface="Times"/>
              <a:cs typeface="Times"/>
              <a:sym typeface="Times"/>
            </a:endParaRPr>
          </a:p>
          <a:p>
            <a:pPr lvl="0" marL="0" indent="0" defTabSz="397763">
              <a:spcBef>
                <a:spcPts val="1000"/>
              </a:spcBef>
              <a:buSzTx/>
              <a:buNone/>
              <a:defRPr sz="1800"/>
            </a:pPr>
            <a:r>
              <a:rPr sz="2175">
                <a:solidFill>
                  <a:srgbClr val="06080A"/>
                </a:solidFill>
                <a:latin typeface="Times"/>
                <a:ea typeface="Times"/>
                <a:cs typeface="Times"/>
                <a:sym typeface="Times"/>
              </a:rPr>
              <a:t>Ecco un esempio che chiarisce in che modo funziona l’analisi costi benefici e si applica il principio cognitivo di pertinenza</a:t>
            </a:r>
            <a:endParaRPr sz="2175">
              <a:solidFill>
                <a:srgbClr val="06080A"/>
              </a:solidFill>
              <a:latin typeface="Times"/>
              <a:ea typeface="Times"/>
              <a:cs typeface="Times"/>
              <a:sym typeface="Times"/>
            </a:endParaRPr>
          </a:p>
          <a:p>
            <a:pPr lvl="0" marL="0" indent="0" defTabSz="397763">
              <a:spcBef>
                <a:spcPts val="1000"/>
              </a:spcBef>
              <a:buSzTx/>
              <a:buNone/>
              <a:defRPr sz="1800"/>
            </a:pPr>
            <a:r>
              <a:rPr sz="2175">
                <a:solidFill>
                  <a:srgbClr val="06080A"/>
                </a:solidFill>
                <a:latin typeface="Times"/>
                <a:ea typeface="Times"/>
                <a:cs typeface="Times"/>
                <a:sym typeface="Times"/>
              </a:rPr>
              <a:t>Supponiamo che Maria sia vegetariana e allergica alla carne di pollo. Invitata a cena, telefonando per informarsi del menu, le viene data una delle seguenti risposte:</a:t>
            </a:r>
            <a:endParaRPr sz="2175">
              <a:latin typeface="Times"/>
              <a:ea typeface="Times"/>
              <a:cs typeface="Times"/>
              <a:sym typeface="Times"/>
            </a:endParaRPr>
          </a:p>
          <a:p>
            <a:pPr lvl="0" marL="0" indent="0" defTabSz="397763">
              <a:spcBef>
                <a:spcPts val="1000"/>
              </a:spcBef>
              <a:buSzTx/>
              <a:buNone/>
              <a:defRPr sz="1800"/>
            </a:pPr>
            <a:r>
              <a:rPr sz="2175">
                <a:solidFill>
                  <a:srgbClr val="06080A"/>
                </a:solidFill>
                <a:latin typeface="Times"/>
                <a:ea typeface="Times"/>
                <a:cs typeface="Times"/>
                <a:sym typeface="Times"/>
              </a:rPr>
              <a:t>(5) Ci sarà carne</a:t>
            </a:r>
            <a:br>
              <a:rPr sz="2175">
                <a:solidFill>
                  <a:srgbClr val="06080A"/>
                </a:solidFill>
                <a:latin typeface="Times"/>
                <a:ea typeface="Times"/>
                <a:cs typeface="Times"/>
                <a:sym typeface="Times"/>
              </a:rPr>
            </a:br>
            <a:r>
              <a:rPr sz="2175">
                <a:solidFill>
                  <a:srgbClr val="06080A"/>
                </a:solidFill>
                <a:latin typeface="Times"/>
                <a:ea typeface="Times"/>
                <a:cs typeface="Times"/>
                <a:sym typeface="Times"/>
              </a:rPr>
              <a:t>(6) Ci sarà pollo</a:t>
            </a:r>
            <a:br>
              <a:rPr sz="2175">
                <a:solidFill>
                  <a:srgbClr val="06080A"/>
                </a:solidFill>
                <a:latin typeface="Times"/>
                <a:ea typeface="Times"/>
                <a:cs typeface="Times"/>
                <a:sym typeface="Times"/>
              </a:rPr>
            </a:br>
            <a:r>
              <a:rPr sz="2175">
                <a:solidFill>
                  <a:srgbClr val="06080A"/>
                </a:solidFill>
                <a:latin typeface="Times"/>
                <a:ea typeface="Times"/>
                <a:cs typeface="Times"/>
                <a:sym typeface="Times"/>
              </a:rPr>
              <a:t>(7) Ci sarà pollo o (72 – 3) ≠ 46</a:t>
            </a:r>
            <a:endParaRPr sz="2175">
              <a:solidFill>
                <a:srgbClr val="06080A"/>
              </a:solidFill>
              <a:latin typeface="Times"/>
              <a:ea typeface="Times"/>
              <a:cs typeface="Times"/>
              <a:sym typeface="Times"/>
            </a:endParaRPr>
          </a:p>
          <a:p>
            <a:pPr lvl="0" marL="0" indent="0" defTabSz="397763">
              <a:spcBef>
                <a:spcPts val="1000"/>
              </a:spcBef>
              <a:buSzTx/>
              <a:buNone/>
              <a:defRPr sz="1800"/>
            </a:pPr>
            <a:br>
              <a:rPr sz="2175">
                <a:solidFill>
                  <a:srgbClr val="06080A"/>
                </a:solidFill>
                <a:latin typeface="Times"/>
                <a:ea typeface="Times"/>
                <a:cs typeface="Times"/>
                <a:sym typeface="Times"/>
              </a:rPr>
            </a:br>
            <a:r>
              <a:rPr sz="2175">
                <a:solidFill>
                  <a:srgbClr val="06080A"/>
                </a:solidFill>
                <a:latin typeface="Times"/>
                <a:ea typeface="Times"/>
                <a:cs typeface="Times"/>
                <a:sym typeface="Times"/>
              </a:rPr>
              <a:t>Dal momento che (6) implica (5), gli effetti cognitivi di (5)sono ottenuti anche da (6).</a:t>
            </a:r>
            <a:br>
              <a:rPr sz="2175">
                <a:solidFill>
                  <a:srgbClr val="06080A"/>
                </a:solidFill>
                <a:latin typeface="Times"/>
                <a:ea typeface="Times"/>
                <a:cs typeface="Times"/>
                <a:sym typeface="Times"/>
              </a:rPr>
            </a:br>
            <a:r>
              <a:rPr sz="2175">
                <a:solidFill>
                  <a:srgbClr val="06080A"/>
                </a:solidFill>
                <a:latin typeface="Times"/>
                <a:ea typeface="Times"/>
                <a:cs typeface="Times"/>
                <a:sym typeface="Times"/>
              </a:rPr>
              <a:t>(6), poi, è più pertinente anche di (7) per il minor sforzo d’elaborazione richiesto: anche se (6) e (7), essendo logicamente equivalenti, comportano gli stessi effetti cognitivi, (7) richiede uno sforzo supplementare d’analisi grammaticale e logica, nonché d’interpretazione semantica. Perciò, per ragioni di economia cognitiva, l’attenzione di Maria sarà attirata dall’informazione veicolata da (6), che risulta essere l’espressione più pertinente.</a:t>
            </a:r>
            <a:endParaRPr sz="2175">
              <a:latin typeface="Times"/>
              <a:ea typeface="Times"/>
              <a:cs typeface="Times"/>
              <a:sym typeface="Times"/>
            </a:endParaRP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