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4"/>
  </p:notesMasterIdLst>
  <p:handoutMasterIdLst>
    <p:handoutMasterId r:id="rId15"/>
  </p:handoutMasterIdLst>
  <p:sldIdLst>
    <p:sldId id="256" r:id="rId2"/>
    <p:sldId id="293" r:id="rId3"/>
    <p:sldId id="290" r:id="rId4"/>
    <p:sldId id="260" r:id="rId5"/>
    <p:sldId id="294" r:id="rId6"/>
    <p:sldId id="295" r:id="rId7"/>
    <p:sldId id="296" r:id="rId8"/>
    <p:sldId id="264" r:id="rId9"/>
    <p:sldId id="300" r:id="rId10"/>
    <p:sldId id="297" r:id="rId11"/>
    <p:sldId id="298" r:id="rId12"/>
    <p:sldId id="299" r:id="rId1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Stile con tema 1 - Color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>
        <p:scale>
          <a:sx n="70" d="100"/>
          <a:sy n="70" d="100"/>
        </p:scale>
        <p:origin x="-1488" y="-3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image" Target="../media/image3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89B5B7-4591-4697-AB93-E0C7164BF56E}" type="datetimeFigureOut">
              <a:rPr lang="it-IT" smtClean="0"/>
              <a:t>09/01/2015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it-IT" smtClean="0"/>
              <a:t>Pier Carlo Ricci, UNICA - RESET coordinator -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84F554-D172-4729-9AF8-38D53C6FF6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1852665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E18495-9105-4879-962B-77B39DDE2C59}" type="datetimeFigureOut">
              <a:rPr lang="en-GB" smtClean="0"/>
              <a:t>09/01/2015</a:t>
            </a:fld>
            <a:endParaRPr lang="en-GB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it-IT" smtClean="0"/>
              <a:t>Pier Carlo Ricci, UNICA - RESET coordinator -</a:t>
            </a:r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C430D3-0613-425E-B698-B3A71F5BC7D6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069948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 smtClean="0"/>
              <a:t>Pier Carlo Ricci, UNICA - RESET coordinator -</a:t>
            </a:r>
            <a:endParaRPr lang="en-GB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C430D3-0613-425E-B698-B3A71F5BC7D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92485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 smtClean="0"/>
              <a:t>Pier Carlo Ricci, UNICA - RESET coordinator -</a:t>
            </a:r>
            <a:endParaRPr lang="en-GB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C430D3-0613-425E-B698-B3A71F5BC7D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07777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 smtClean="0"/>
              <a:t>Pier Carlo Ricci, UNICA - RESET coordinator -</a:t>
            </a:r>
            <a:endParaRPr lang="en-GB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C430D3-0613-425E-B698-B3A71F5BC7D6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7080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3CA79-AB0B-4138-8660-880043E401C7}" type="datetime1">
              <a:rPr lang="it-IT" smtClean="0"/>
              <a:t>09/01/2015</a:t>
            </a:fld>
            <a:endParaRPr lang="it-IT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5D49813-AAFE-4DD4-AE57-AE091AED4B0B}" type="slidenum">
              <a:rPr lang="it-IT" smtClean="0"/>
              <a:t>‹N›</a:t>
            </a:fld>
            <a:endParaRPr lang="it-IT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9F05C-152E-4760-B444-DC8F939A5B2B}" type="datetime1">
              <a:rPr lang="it-IT" smtClean="0"/>
              <a:t>09/01/2015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49813-AAFE-4DD4-AE57-AE091AED4B0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2DDA0-6469-454B-A95F-BEA07C6C0C06}" type="datetime1">
              <a:rPr lang="it-IT" smtClean="0"/>
              <a:t>09/01/2015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49813-AAFE-4DD4-AE57-AE091AED4B0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1D26A-02E3-4F41-86F3-88F714213E7E}" type="datetime1">
              <a:rPr lang="it-IT" smtClean="0"/>
              <a:t>09/01/2015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49813-AAFE-4DD4-AE57-AE091AED4B0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95116-6DD9-4851-A471-9259C7F02105}" type="datetime1">
              <a:rPr lang="it-IT" smtClean="0"/>
              <a:t>09/01/2015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49813-AAFE-4DD4-AE57-AE091AED4B0B}" type="slidenum">
              <a:rPr lang="it-IT" smtClean="0"/>
              <a:t>‹N›</a:t>
            </a:fld>
            <a:endParaRPr lang="it-IT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701B7-5543-408B-B9AA-3DEB52C030C9}" type="datetime1">
              <a:rPr lang="it-IT" smtClean="0"/>
              <a:t>09/01/2015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49813-AAFE-4DD4-AE57-AE091AED4B0B}" type="slidenum">
              <a:rPr lang="it-IT" smtClean="0"/>
              <a:t>‹N›</a:t>
            </a:fld>
            <a:endParaRPr lang="it-I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D9C19-BDC0-4418-867A-178973681C73}" type="datetime1">
              <a:rPr lang="it-IT" smtClean="0"/>
              <a:t>09/01/2015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49813-AAFE-4DD4-AE57-AE091AED4B0B}" type="slidenum">
              <a:rPr lang="it-IT" smtClean="0"/>
              <a:t>‹N›</a:t>
            </a:fld>
            <a:endParaRPr lang="it-IT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DC8EA-52BF-4AC8-8EA2-FC78D62FB00A}" type="datetime1">
              <a:rPr lang="it-IT" smtClean="0"/>
              <a:t>09/01/2015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49813-AAFE-4DD4-AE57-AE091AED4B0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362B0-AE86-4C5D-A042-67A0B78AA17D}" type="datetime1">
              <a:rPr lang="it-IT" smtClean="0"/>
              <a:t>09/01/2015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49813-AAFE-4DD4-AE57-AE091AED4B0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C8005-816B-4D9F-B55D-9AC87EFCF606}" type="datetime1">
              <a:rPr lang="it-IT" smtClean="0"/>
              <a:t>09/01/2015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49813-AAFE-4DD4-AE57-AE091AED4B0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EB81A-2F4E-4F2B-96FD-6ADB67273AE3}" type="datetime1">
              <a:rPr lang="it-IT" smtClean="0"/>
              <a:t>09/01/2015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49813-AAFE-4DD4-AE57-AE091AED4B0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65CC41CE-CA73-4FD8-A5F9-46881E3985A4}" type="datetime1">
              <a:rPr lang="it-IT" smtClean="0"/>
              <a:t>09/01/2015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A5D49813-AAFE-4DD4-AE57-AE091AED4B0B}" type="slidenum">
              <a:rPr lang="it-IT" smtClean="0"/>
              <a:t>‹N›</a:t>
            </a:fld>
            <a:endParaRPr lang="it-IT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groups?home=&amp;gid=7400540&amp;trk=anet_ug_hm" TargetMode="External"/><Relationship Id="rId7" Type="http://schemas.openxmlformats.org/officeDocument/2006/relationships/hyperlink" Target="mailto:carlo.ricci@dsf.unica.i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reset@dsf.unica.it" TargetMode="External"/><Relationship Id="rId5" Type="http://schemas.openxmlformats.org/officeDocument/2006/relationships/hyperlink" Target="http://reset.dsf.unica.it/" TargetMode="External"/><Relationship Id="rId4" Type="http://schemas.openxmlformats.org/officeDocument/2006/relationships/image" Target="../media/image4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eip/raw-materials/en/nature-commitments/i-technology-pilla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ec.europa.eu/eip/raw-materials/en/nature-commitments/action-area-n%C2%B0-i7-materials-electronic-devices" TargetMode="External"/><Relationship Id="rId4" Type="http://schemas.openxmlformats.org/officeDocument/2006/relationships/hyperlink" Target="https://ec.europa.eu/eip/raw-materials/en/nature-commitments/ic-priority-area-substitution-raw-materials" TargetMode="Externa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.emf"/><Relationship Id="rId18" Type="http://schemas.openxmlformats.org/officeDocument/2006/relationships/image" Target="../media/image19.emf"/><Relationship Id="rId26" Type="http://schemas.openxmlformats.org/officeDocument/2006/relationships/image" Target="../media/image27.emf"/><Relationship Id="rId3" Type="http://schemas.openxmlformats.org/officeDocument/2006/relationships/image" Target="../media/image4.emf"/><Relationship Id="rId21" Type="http://schemas.openxmlformats.org/officeDocument/2006/relationships/image" Target="../media/image22.emf"/><Relationship Id="rId34" Type="http://schemas.openxmlformats.org/officeDocument/2006/relationships/image" Target="../media/image35.emf"/><Relationship Id="rId7" Type="http://schemas.openxmlformats.org/officeDocument/2006/relationships/image" Target="../media/image8.emf"/><Relationship Id="rId12" Type="http://schemas.openxmlformats.org/officeDocument/2006/relationships/image" Target="../media/image13.emf"/><Relationship Id="rId17" Type="http://schemas.openxmlformats.org/officeDocument/2006/relationships/image" Target="../media/image18.emf"/><Relationship Id="rId25" Type="http://schemas.openxmlformats.org/officeDocument/2006/relationships/image" Target="../media/image26.emf"/><Relationship Id="rId33" Type="http://schemas.openxmlformats.org/officeDocument/2006/relationships/image" Target="../media/image34.emf"/><Relationship Id="rId2" Type="http://schemas.openxmlformats.org/officeDocument/2006/relationships/image" Target="../media/image3.emf"/><Relationship Id="rId16" Type="http://schemas.openxmlformats.org/officeDocument/2006/relationships/image" Target="../media/image17.emf"/><Relationship Id="rId20" Type="http://schemas.openxmlformats.org/officeDocument/2006/relationships/image" Target="../media/image21.emf"/><Relationship Id="rId29" Type="http://schemas.openxmlformats.org/officeDocument/2006/relationships/image" Target="../media/image3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11" Type="http://schemas.openxmlformats.org/officeDocument/2006/relationships/image" Target="../media/image12.emf"/><Relationship Id="rId24" Type="http://schemas.openxmlformats.org/officeDocument/2006/relationships/image" Target="../media/image25.emf"/><Relationship Id="rId32" Type="http://schemas.openxmlformats.org/officeDocument/2006/relationships/image" Target="../media/image33.emf"/><Relationship Id="rId5" Type="http://schemas.openxmlformats.org/officeDocument/2006/relationships/image" Target="../media/image6.emf"/><Relationship Id="rId15" Type="http://schemas.openxmlformats.org/officeDocument/2006/relationships/image" Target="../media/image16.emf"/><Relationship Id="rId23" Type="http://schemas.openxmlformats.org/officeDocument/2006/relationships/image" Target="../media/image24.emf"/><Relationship Id="rId28" Type="http://schemas.openxmlformats.org/officeDocument/2006/relationships/image" Target="../media/image29.png"/><Relationship Id="rId10" Type="http://schemas.openxmlformats.org/officeDocument/2006/relationships/image" Target="../media/image11.jpeg"/><Relationship Id="rId19" Type="http://schemas.openxmlformats.org/officeDocument/2006/relationships/image" Target="../media/image20.emf"/><Relationship Id="rId31" Type="http://schemas.openxmlformats.org/officeDocument/2006/relationships/image" Target="../media/image32.emf"/><Relationship Id="rId4" Type="http://schemas.openxmlformats.org/officeDocument/2006/relationships/image" Target="../media/image5.emf"/><Relationship Id="rId9" Type="http://schemas.openxmlformats.org/officeDocument/2006/relationships/image" Target="../media/image10.emf"/><Relationship Id="rId14" Type="http://schemas.openxmlformats.org/officeDocument/2006/relationships/image" Target="../media/image15.emf"/><Relationship Id="rId22" Type="http://schemas.openxmlformats.org/officeDocument/2006/relationships/image" Target="../media/image23.emf"/><Relationship Id="rId27" Type="http://schemas.openxmlformats.org/officeDocument/2006/relationships/image" Target="../media/image28.emf"/><Relationship Id="rId30" Type="http://schemas.openxmlformats.org/officeDocument/2006/relationships/image" Target="../media/image31.emf"/><Relationship Id="rId35" Type="http://schemas.openxmlformats.org/officeDocument/2006/relationships/image" Target="../media/image36.emf"/><Relationship Id="rId8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46.png"/><Relationship Id="rId3" Type="http://schemas.openxmlformats.org/officeDocument/2006/relationships/image" Target="../media/image40.png"/><Relationship Id="rId7" Type="http://schemas.openxmlformats.org/officeDocument/2006/relationships/image" Target="../media/image44.emf"/><Relationship Id="rId12" Type="http://schemas.openxmlformats.org/officeDocument/2006/relationships/image" Target="../media/image39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3.png"/><Relationship Id="rId11" Type="http://schemas.openxmlformats.org/officeDocument/2006/relationships/oleObject" Target="../embeddings/oleObject2.bin"/><Relationship Id="rId5" Type="http://schemas.openxmlformats.org/officeDocument/2006/relationships/image" Target="../media/image42.png"/><Relationship Id="rId10" Type="http://schemas.openxmlformats.org/officeDocument/2006/relationships/image" Target="../media/image38.emf"/><Relationship Id="rId4" Type="http://schemas.openxmlformats.org/officeDocument/2006/relationships/image" Target="../media/image41.png"/><Relationship Id="rId9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485900" y="4149080"/>
            <a:ext cx="6172200" cy="1587624"/>
          </a:xfrm>
        </p:spPr>
        <p:txBody>
          <a:bodyPr>
            <a:normAutofit/>
          </a:bodyPr>
          <a:lstStyle/>
          <a:p>
            <a:pPr algn="ctr"/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Pier 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Carlo Ricci </a:t>
            </a:r>
            <a:endParaRPr lang="it-IT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it-IT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it-IT" dirty="0" err="1" smtClean="0"/>
              <a:t>University</a:t>
            </a:r>
            <a:r>
              <a:rPr lang="it-IT" dirty="0" smtClean="0"/>
              <a:t> of Cagliari</a:t>
            </a:r>
          </a:p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798"/>
          <a:stretch/>
        </p:blipFill>
        <p:spPr>
          <a:xfrm>
            <a:off x="3276419" y="727578"/>
            <a:ext cx="2591162" cy="1284256"/>
          </a:xfrm>
          <a:prstGeom prst="rect">
            <a:avLst/>
          </a:prstGeom>
          <a:effectLst>
            <a:reflection blurRad="63500" stA="37000" endPos="72000" dir="5400000" sy="-100000" algn="bl" rotWithShape="0"/>
          </a:effectLst>
        </p:spPr>
      </p:pic>
      <p:sp>
        <p:nvSpPr>
          <p:cNvPr id="2" name="Rettangolo 1"/>
          <p:cNvSpPr/>
          <p:nvPr/>
        </p:nvSpPr>
        <p:spPr>
          <a:xfrm>
            <a:off x="2087161" y="6381328"/>
            <a:ext cx="64087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en-US" sz="1400" b="1" dirty="0">
                <a:solidFill>
                  <a:schemeClr val="tx2"/>
                </a:solidFill>
              </a:rPr>
              <a:t> H2020 Brokerage Event on Raw Materials</a:t>
            </a:r>
            <a:r>
              <a:rPr lang="en-GB" sz="1400" b="1" dirty="0" smtClean="0">
                <a:solidFill>
                  <a:schemeClr val="tx2"/>
                </a:solidFill>
              </a:rPr>
              <a:t>– Brussels 14 January 2015</a:t>
            </a:r>
            <a:endParaRPr lang="en-GB" sz="1400" b="1" dirty="0">
              <a:solidFill>
                <a:schemeClr val="tx2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467544" y="3124086"/>
            <a:ext cx="8208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Raw Elements Substitution in Electronic and optoelectronic Technologies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3732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32656"/>
            <a:ext cx="6197600" cy="5246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854061" y="6453336"/>
            <a:ext cx="62103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 smtClean="0"/>
              <a:t>Pier Carlo Ricci, </a:t>
            </a:r>
            <a:r>
              <a:rPr lang="it-IT" sz="1200" b="1" dirty="0" err="1" smtClean="0"/>
              <a:t>University</a:t>
            </a:r>
            <a:r>
              <a:rPr lang="it-IT" sz="1200" b="1" dirty="0" smtClean="0"/>
              <a:t> of Cagliari  – RESET </a:t>
            </a:r>
            <a:r>
              <a:rPr lang="it-IT" sz="1200" b="1" dirty="0"/>
              <a:t>coordinator - http://reset.dsf.unica.it/ </a:t>
            </a:r>
            <a:endParaRPr lang="it-IT" sz="1200" b="1" u="sng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a:endParaRPr>
          </a:p>
          <a:p>
            <a:r>
              <a:rPr lang="it-IT" sz="1200" b="1" dirty="0" smtClean="0"/>
              <a:t> - </a:t>
            </a:r>
            <a:endParaRPr lang="it-IT" sz="1200" b="1" dirty="0"/>
          </a:p>
        </p:txBody>
      </p:sp>
    </p:spTree>
    <p:extLst>
      <p:ext uri="{BB962C8B-B14F-4D97-AF65-F5344CB8AC3E}">
        <p14:creationId xmlns:p14="http://schemas.microsoft.com/office/powerpoint/2010/main" val="415100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1052371" y="908720"/>
            <a:ext cx="72640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hlinkClick r:id="rId3" tooltip="This group is members only"/>
              </a:rPr>
              <a:t>Commitment-RESET-critical </a:t>
            </a:r>
            <a:r>
              <a:rPr lang="en-US" b="1" dirty="0">
                <a:hlinkClick r:id="rId3" tooltip="This group is members only"/>
              </a:rPr>
              <a:t>Raw Elements Substitution in Electronic &amp; optoelectronic Technologies</a:t>
            </a:r>
            <a:r>
              <a:rPr lang="en-US" b="1" dirty="0"/>
              <a:t> </a:t>
            </a:r>
          </a:p>
        </p:txBody>
      </p:sp>
      <p:pic>
        <p:nvPicPr>
          <p:cNvPr id="1026" name="Picture 2" descr="LinkedI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86129"/>
            <a:ext cx="904875" cy="20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tangolo 4"/>
          <p:cNvSpPr/>
          <p:nvPr/>
        </p:nvSpPr>
        <p:spPr>
          <a:xfrm>
            <a:off x="2195736" y="601475"/>
            <a:ext cx="9156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solidFill>
                  <a:srgbClr val="666666"/>
                </a:solidFill>
              </a:rPr>
              <a:t>Group: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1179307" y="2996952"/>
            <a:ext cx="6074099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/>
              <a:t>Website:</a:t>
            </a:r>
            <a:r>
              <a:rPr lang="it-IT" sz="2800" dirty="0"/>
              <a:t>	</a:t>
            </a:r>
            <a:r>
              <a:rPr lang="it-IT" sz="2800" dirty="0" smtClean="0"/>
              <a:t>   </a:t>
            </a:r>
            <a:r>
              <a:rPr lang="it-IT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5"/>
              </a:rPr>
              <a:t>http</a:t>
            </a:r>
            <a:r>
              <a:rPr lang="it-IT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5"/>
              </a:rPr>
              <a:t>://reset.dsf.unica.it </a:t>
            </a:r>
            <a:endParaRPr lang="it-IT" sz="2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it-IT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it-IT" sz="2800" dirty="0" smtClean="0"/>
              <a:t>Email:            </a:t>
            </a:r>
            <a:r>
              <a:rPr lang="it-IT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6"/>
              </a:rPr>
              <a:t>reset@dsf.unica.it</a:t>
            </a:r>
            <a:endParaRPr lang="it-IT" sz="2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it-IT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endParaRPr lang="it-IT" sz="2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it-IT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it-IT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</a:t>
            </a:r>
            <a:r>
              <a:rPr lang="it-IT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7"/>
              </a:rPr>
              <a:t>carlo.ricci@dsf.unica.it</a:t>
            </a:r>
            <a:endParaRPr lang="en-GB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it-IT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it-IT" dirty="0" smtClean="0"/>
              <a:t>	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58786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712008" y="2967335"/>
            <a:ext cx="771999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4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Thank</a:t>
            </a:r>
            <a:r>
              <a:rPr lang="it-IT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it-IT" sz="4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You</a:t>
            </a:r>
            <a:r>
              <a:rPr lang="it-IT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for Your </a:t>
            </a:r>
            <a:r>
              <a:rPr lang="it-IT" sz="4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attention</a:t>
            </a:r>
            <a:endParaRPr lang="it-IT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798"/>
          <a:stretch/>
        </p:blipFill>
        <p:spPr>
          <a:xfrm>
            <a:off x="3276419" y="727578"/>
            <a:ext cx="2591162" cy="1284256"/>
          </a:xfrm>
          <a:prstGeom prst="rect">
            <a:avLst/>
          </a:prstGeom>
          <a:effectLst>
            <a:reflection blurRad="63500" stA="37000" endPos="72000" dir="5400000" sy="-100000" algn="bl" rotWithShape="0"/>
          </a:effectLst>
        </p:spPr>
      </p:pic>
      <p:sp>
        <p:nvSpPr>
          <p:cNvPr id="4" name="Sottotitolo 2"/>
          <p:cNvSpPr txBox="1">
            <a:spLocks/>
          </p:cNvSpPr>
          <p:nvPr/>
        </p:nvSpPr>
        <p:spPr>
          <a:xfrm>
            <a:off x="1485900" y="4149080"/>
            <a:ext cx="6172200" cy="158762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ctr"/>
            <a:r>
              <a:rPr lang="it-IT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Pier Carlo Ricci </a:t>
            </a:r>
          </a:p>
          <a:p>
            <a:endParaRPr lang="it-IT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it-IT" smtClean="0"/>
              <a:t>University of Cagliari</a:t>
            </a:r>
          </a:p>
          <a:p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1249388" y="6381328"/>
            <a:ext cx="64087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en-US" sz="1400" b="1" dirty="0">
                <a:solidFill>
                  <a:schemeClr val="tx2"/>
                </a:solidFill>
              </a:rPr>
              <a:t> H2020 Brokerage Event on Raw Materials</a:t>
            </a:r>
            <a:r>
              <a:rPr lang="en-GB" sz="1400" b="1" dirty="0" smtClean="0">
                <a:solidFill>
                  <a:schemeClr val="tx2"/>
                </a:solidFill>
              </a:rPr>
              <a:t>– Brussels 14 January 2015</a:t>
            </a:r>
            <a:endParaRPr lang="en-GB" sz="1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34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95536" y="1460776"/>
            <a:ext cx="84969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hlinkClick r:id="rId3"/>
              </a:rPr>
              <a:t>I. Technology Pillar</a:t>
            </a:r>
            <a:endParaRPr lang="en-US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  <a:p>
            <a:pPr lvl="1">
              <a:lnSpc>
                <a:spcPct val="150000"/>
              </a:lnSpc>
            </a:pPr>
            <a:r>
              <a:rPr lang="en-US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hlinkClick r:id="rId4"/>
              </a:rPr>
              <a:t>I.C Priority Area: Substitution of raw materials</a:t>
            </a:r>
            <a:endParaRPr lang="en-US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  <a:p>
            <a:pPr lvl="2">
              <a:lnSpc>
                <a:spcPct val="150000"/>
              </a:lnSpc>
            </a:pPr>
            <a:r>
              <a:rPr 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hlinkClick r:id="rId5"/>
              </a:rPr>
              <a:t>Action area n° I.7: Materials for electronic devices</a:t>
            </a:r>
            <a:endParaRPr lang="en-US" sz="24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  <a:p>
            <a:pPr lvl="2"/>
            <a:endParaRPr lang="en-US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539552" y="400308"/>
            <a:ext cx="4684296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GB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Field of applications:</a:t>
            </a:r>
            <a:endParaRPr lang="en-GB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854061" y="6453336"/>
            <a:ext cx="62103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 smtClean="0"/>
              <a:t>Pier Carlo Ricci, </a:t>
            </a:r>
            <a:r>
              <a:rPr lang="it-IT" sz="1200" b="1" dirty="0" err="1" smtClean="0"/>
              <a:t>University</a:t>
            </a:r>
            <a:r>
              <a:rPr lang="it-IT" sz="1200" b="1" dirty="0" smtClean="0"/>
              <a:t> of Cagliari  – RESET </a:t>
            </a:r>
            <a:r>
              <a:rPr lang="it-IT" sz="1200" b="1" dirty="0"/>
              <a:t>coordinator - http://reset.dsf.unica.it/ </a:t>
            </a:r>
            <a:endParaRPr lang="it-IT" sz="1200" b="1" u="sng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a:endParaRPr>
          </a:p>
          <a:p>
            <a:r>
              <a:rPr lang="it-IT" sz="1200" b="1" dirty="0" smtClean="0"/>
              <a:t> - </a:t>
            </a:r>
            <a:endParaRPr lang="it-IT" sz="1200" b="1" dirty="0"/>
          </a:p>
        </p:txBody>
      </p:sp>
      <p:sp>
        <p:nvSpPr>
          <p:cNvPr id="3" name="Rettangolo 2"/>
          <p:cNvSpPr/>
          <p:nvPr/>
        </p:nvSpPr>
        <p:spPr>
          <a:xfrm>
            <a:off x="683568" y="3834281"/>
            <a:ext cx="7848872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it-IT" b="1" i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Identification</a:t>
            </a:r>
            <a:r>
              <a:rPr lang="it-IT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 the </a:t>
            </a:r>
            <a:r>
              <a:rPr lang="it-IT" b="1" i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most</a:t>
            </a:r>
            <a:r>
              <a:rPr lang="it-IT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it-IT" b="1" i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important</a:t>
            </a:r>
            <a:r>
              <a:rPr lang="it-IT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it-IT" b="1" i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applications</a:t>
            </a:r>
            <a:r>
              <a:rPr lang="it-IT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it-IT" b="1" i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where</a:t>
            </a:r>
            <a:r>
              <a:rPr lang="it-IT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it-IT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CRM are </a:t>
            </a:r>
            <a:r>
              <a:rPr lang="it-IT" b="1" i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key</a:t>
            </a:r>
            <a:r>
              <a:rPr lang="it-IT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it-IT" b="1" i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components</a:t>
            </a:r>
            <a:r>
              <a:rPr lang="it-IT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.</a:t>
            </a:r>
          </a:p>
          <a:p>
            <a:pPr marL="285750" lvl="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it-IT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marL="285750" lvl="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Solution along the </a:t>
            </a:r>
            <a:r>
              <a:rPr lang="en-US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entire value chain</a:t>
            </a:r>
            <a:endParaRPr lang="it-IT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12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uppo 58"/>
          <p:cNvGrpSpPr/>
          <p:nvPr/>
        </p:nvGrpSpPr>
        <p:grpSpPr>
          <a:xfrm>
            <a:off x="901876" y="890075"/>
            <a:ext cx="8025204" cy="5406471"/>
            <a:chOff x="901876" y="890075"/>
            <a:chExt cx="8025204" cy="5406471"/>
          </a:xfrm>
        </p:grpSpPr>
        <p:sp>
          <p:nvSpPr>
            <p:cNvPr id="4" name="Forma 3"/>
            <p:cNvSpPr/>
            <p:nvPr/>
          </p:nvSpPr>
          <p:spPr>
            <a:xfrm>
              <a:off x="901876" y="890075"/>
              <a:ext cx="7045091" cy="5386298"/>
            </a:xfrm>
            <a:prstGeom prst="swooshArrow">
              <a:avLst>
                <a:gd name="adj1" fmla="val 25000"/>
                <a:gd name="adj2" fmla="val 25000"/>
              </a:avLst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24000">
                  <a:schemeClr val="accent1">
                    <a:tint val="44500"/>
                    <a:satMod val="16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5400000" scaled="0"/>
            </a:gra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-300000" prstMaterial="plastic"/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7" name="Rettangolo 46"/>
            <p:cNvSpPr/>
            <p:nvPr/>
          </p:nvSpPr>
          <p:spPr>
            <a:xfrm>
              <a:off x="4709781" y="1738874"/>
              <a:ext cx="4217299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pPr algn="ctr"/>
              <a:r>
                <a:rPr lang="it-IT" sz="4400" b="1" cap="none" spc="0" dirty="0" smtClean="0">
                  <a:ln/>
                  <a:solidFill>
                    <a:srgbClr val="FF0000"/>
                  </a:solidFill>
                  <a:effectLst/>
                </a:rPr>
                <a:t>Applications</a:t>
              </a:r>
              <a:endParaRPr lang="it-IT" sz="4400" b="1" cap="none" spc="0" dirty="0">
                <a:ln/>
                <a:solidFill>
                  <a:srgbClr val="FF0000"/>
                </a:solidFill>
                <a:effectLst/>
              </a:endParaRPr>
            </a:p>
          </p:txBody>
        </p:sp>
        <p:sp>
          <p:nvSpPr>
            <p:cNvPr id="48" name="Rettangolo 47"/>
            <p:cNvSpPr/>
            <p:nvPr/>
          </p:nvSpPr>
          <p:spPr>
            <a:xfrm>
              <a:off x="1005646" y="5373216"/>
              <a:ext cx="3566354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pPr algn="ctr"/>
              <a:r>
                <a:rPr lang="it-IT" sz="5400" b="1" cap="none" spc="0" dirty="0" err="1" smtClean="0">
                  <a:ln/>
                  <a:solidFill>
                    <a:schemeClr val="accent2">
                      <a:lumMod val="75000"/>
                    </a:schemeClr>
                  </a:solidFill>
                  <a:effectLst/>
                </a:rPr>
                <a:t>Research</a:t>
              </a:r>
              <a:endParaRPr lang="it-IT" sz="5400" b="1" cap="none" spc="0" dirty="0">
                <a:ln/>
                <a:solidFill>
                  <a:schemeClr val="accent2">
                    <a:lumMod val="75000"/>
                  </a:schemeClr>
                </a:solidFill>
                <a:effectLst/>
              </a:endParaRPr>
            </a:p>
          </p:txBody>
        </p:sp>
      </p:grpSp>
      <p:grpSp>
        <p:nvGrpSpPr>
          <p:cNvPr id="58" name="Gruppo 57"/>
          <p:cNvGrpSpPr/>
          <p:nvPr/>
        </p:nvGrpSpPr>
        <p:grpSpPr>
          <a:xfrm>
            <a:off x="138113" y="120468"/>
            <a:ext cx="8244184" cy="5502826"/>
            <a:chOff x="138113" y="120468"/>
            <a:chExt cx="8244184" cy="5502826"/>
          </a:xfrm>
        </p:grpSpPr>
        <p:grpSp>
          <p:nvGrpSpPr>
            <p:cNvPr id="54" name="Gruppo 53"/>
            <p:cNvGrpSpPr/>
            <p:nvPr/>
          </p:nvGrpSpPr>
          <p:grpSpPr>
            <a:xfrm>
              <a:off x="138113" y="3139225"/>
              <a:ext cx="2799582" cy="2245894"/>
              <a:chOff x="138113" y="3139225"/>
              <a:chExt cx="2799582" cy="2245894"/>
            </a:xfrm>
          </p:grpSpPr>
          <p:grpSp>
            <p:nvGrpSpPr>
              <p:cNvPr id="3" name="Gruppo 2"/>
              <p:cNvGrpSpPr/>
              <p:nvPr/>
            </p:nvGrpSpPr>
            <p:grpSpPr>
              <a:xfrm>
                <a:off x="138113" y="3558728"/>
                <a:ext cx="2799582" cy="1826391"/>
                <a:chOff x="138113" y="3558728"/>
                <a:chExt cx="2799582" cy="1826391"/>
              </a:xfrm>
            </p:grpSpPr>
            <p:sp>
              <p:nvSpPr>
                <p:cNvPr id="6" name="Ovale 5"/>
                <p:cNvSpPr/>
                <p:nvPr/>
              </p:nvSpPr>
              <p:spPr>
                <a:xfrm>
                  <a:off x="138113" y="3558728"/>
                  <a:ext cx="2799582" cy="1826391"/>
                </a:xfrm>
                <a:prstGeom prst="ellipse">
                  <a:avLst/>
                </a:prstGeom>
                <a:noFill/>
                <a:ln w="28575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b="1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bg2">
                        <a:tint val="85000"/>
                        <a:satMod val="15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endParaRPr>
                </a:p>
              </p:txBody>
            </p:sp>
            <p:pic>
              <p:nvPicPr>
                <p:cNvPr id="7" name="Picture 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89551" y="3817592"/>
                  <a:ext cx="558947" cy="47330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8" name="Picture 3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4015" y="4399831"/>
                  <a:ext cx="418382" cy="4159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9" name="Picture 4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27638" y="4225787"/>
                  <a:ext cx="316238" cy="4452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" name="Picture 5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233234" y="4537563"/>
                  <a:ext cx="448913" cy="43962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1" name="Picture 6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33436" y="3733647"/>
                  <a:ext cx="399798" cy="32059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2" name="Picture 7"/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33436" y="4225787"/>
                  <a:ext cx="578302" cy="33041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3" name="Picture 8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69425" y="4901577"/>
                  <a:ext cx="305825" cy="33081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4" name="Picture 9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29718" y="4716660"/>
                  <a:ext cx="578927" cy="42491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5" name="Picture 11" descr="http://upload.wikimedia.org/wikipedia/it/a/a2/Logo_Universit%C3%A0_Milano-Bicocca.jpg"/>
                <p:cNvPicPr>
                  <a:picLocks noChangeAspect="1" noChangeArrowheads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02027" y="3689525"/>
                  <a:ext cx="335876" cy="36471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49" name="CasellaDiTesto 48"/>
              <p:cNvSpPr txBox="1"/>
              <p:nvPr/>
            </p:nvSpPr>
            <p:spPr>
              <a:xfrm>
                <a:off x="512459" y="3139225"/>
                <a:ext cx="172194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2400" b="1" dirty="0" smtClean="0">
                    <a:ln w="10541" cmpd="sng">
                      <a:solidFill>
                        <a:srgbClr val="7D7D7D">
                          <a:tint val="100000"/>
                          <a:shade val="100000"/>
                          <a:satMod val="110000"/>
                        </a:srgbClr>
                      </a:solidFill>
                      <a:prstDash val="solid"/>
                    </a:ln>
                    <a:solidFill>
                      <a:schemeClr val="bg2">
                        <a:lumMod val="50000"/>
                      </a:schemeClr>
                    </a:solidFill>
                  </a:rPr>
                  <a:t>Accademia</a:t>
                </a:r>
                <a:endParaRPr lang="it-IT" sz="2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chemeClr val="bg2">
                      <a:lumMod val="50000"/>
                    </a:schemeClr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55" name="Gruppo 54"/>
            <p:cNvGrpSpPr/>
            <p:nvPr/>
          </p:nvGrpSpPr>
          <p:grpSpPr>
            <a:xfrm>
              <a:off x="1947009" y="662699"/>
              <a:ext cx="2600392" cy="2254636"/>
              <a:chOff x="1947009" y="662699"/>
              <a:chExt cx="2600392" cy="2254636"/>
            </a:xfrm>
          </p:grpSpPr>
          <p:grpSp>
            <p:nvGrpSpPr>
              <p:cNvPr id="16" name="Gruppo 15"/>
              <p:cNvGrpSpPr/>
              <p:nvPr/>
            </p:nvGrpSpPr>
            <p:grpSpPr>
              <a:xfrm>
                <a:off x="2108645" y="1304161"/>
                <a:ext cx="2154209" cy="1613174"/>
                <a:chOff x="-1517317" y="2924944"/>
                <a:chExt cx="3208997" cy="2215308"/>
              </a:xfrm>
            </p:grpSpPr>
            <p:pic>
              <p:nvPicPr>
                <p:cNvPr id="17" name="Picture 12"/>
                <p:cNvPicPr>
                  <a:picLocks noChangeAspect="1" noChangeArrowheads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594808" y="3181746"/>
                  <a:ext cx="939451" cy="38465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8" name="Picture 13"/>
                <p:cNvPicPr>
                  <a:picLocks noChangeAspect="1" noChangeArrowheads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54391" y="3508072"/>
                  <a:ext cx="551665" cy="54468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9" name="Picture 14"/>
                <p:cNvPicPr>
                  <a:picLocks noChangeAspect="1" noChangeArrowheads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10882" y="4115287"/>
                  <a:ext cx="852020" cy="3724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0" name="Picture 15"/>
                <p:cNvPicPr>
                  <a:picLocks noChangeAspect="1" noChangeArrowheads="1"/>
                </p:cNvPicPr>
                <p:nvPr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1300624" y="3828949"/>
                  <a:ext cx="1235402" cy="47255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1" name="Picture 20"/>
                <p:cNvPicPr>
                  <a:picLocks noChangeAspect="1" noChangeArrowheads="1"/>
                </p:cNvPicPr>
                <p:nvPr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106005" y="4538118"/>
                  <a:ext cx="569465" cy="46156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22" name="Ovale 21"/>
                <p:cNvSpPr/>
                <p:nvPr/>
              </p:nvSpPr>
              <p:spPr>
                <a:xfrm>
                  <a:off x="-1517317" y="2924944"/>
                  <a:ext cx="3208997" cy="2215308"/>
                </a:xfrm>
                <a:prstGeom prst="ellipse">
                  <a:avLst/>
                </a:prstGeom>
                <a:noFill/>
                <a:ln w="38100"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51" name="CasellaDiTesto 50"/>
              <p:cNvSpPr txBox="1"/>
              <p:nvPr/>
            </p:nvSpPr>
            <p:spPr>
              <a:xfrm>
                <a:off x="1947009" y="662699"/>
                <a:ext cx="260039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2400" b="1" dirty="0" err="1" smtClean="0">
                    <a:ln w="10541" cmpd="sng">
                      <a:solidFill>
                        <a:srgbClr val="7D7D7D">
                          <a:tint val="100000"/>
                          <a:shade val="100000"/>
                          <a:satMod val="110000"/>
                        </a:srgbClr>
                      </a:solidFill>
                      <a:prstDash val="solid"/>
                    </a:ln>
                    <a:solidFill>
                      <a:schemeClr val="bg2">
                        <a:lumMod val="25000"/>
                      </a:schemeClr>
                    </a:solidFill>
                  </a:rPr>
                  <a:t>Research</a:t>
                </a:r>
                <a:r>
                  <a:rPr lang="it-IT" sz="2400" b="1" dirty="0" smtClean="0">
                    <a:ln w="10541" cmpd="sng">
                      <a:solidFill>
                        <a:srgbClr val="7D7D7D">
                          <a:tint val="100000"/>
                          <a:shade val="100000"/>
                          <a:satMod val="110000"/>
                        </a:srgbClr>
                      </a:solidFill>
                      <a:prstDash val="solid"/>
                    </a:ln>
                    <a:solidFill>
                      <a:schemeClr val="bg2">
                        <a:lumMod val="25000"/>
                      </a:schemeClr>
                    </a:solidFill>
                  </a:rPr>
                  <a:t> Centers</a:t>
                </a:r>
                <a:endParaRPr lang="it-IT" sz="2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chemeClr val="bg2">
                      <a:lumMod val="25000"/>
                    </a:schemeClr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56" name="Gruppo 55"/>
            <p:cNvGrpSpPr/>
            <p:nvPr/>
          </p:nvGrpSpPr>
          <p:grpSpPr>
            <a:xfrm>
              <a:off x="4510897" y="3214513"/>
              <a:ext cx="3268140" cy="2408781"/>
              <a:chOff x="4510897" y="3214513"/>
              <a:chExt cx="3268140" cy="2408781"/>
            </a:xfrm>
          </p:grpSpPr>
          <p:grpSp>
            <p:nvGrpSpPr>
              <p:cNvPr id="23" name="Gruppo 22"/>
              <p:cNvGrpSpPr/>
              <p:nvPr/>
            </p:nvGrpSpPr>
            <p:grpSpPr>
              <a:xfrm>
                <a:off x="4510897" y="3214513"/>
                <a:ext cx="3047815" cy="1835073"/>
                <a:chOff x="2087496" y="823612"/>
                <a:chExt cx="3824853" cy="2524737"/>
              </a:xfrm>
            </p:grpSpPr>
            <p:pic>
              <p:nvPicPr>
                <p:cNvPr id="24" name="Picture 16"/>
                <p:cNvPicPr>
                  <a:picLocks noChangeAspect="1" noChangeArrowheads="1"/>
                </p:cNvPicPr>
                <p:nvPr/>
              </p:nvPicPr>
              <p:blipFill>
                <a:blip r:embed="rId1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190934" y="1102506"/>
                  <a:ext cx="1190995" cy="4863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5" name="Picture 17"/>
                <p:cNvPicPr>
                  <a:picLocks noChangeAspect="1" noChangeArrowheads="1"/>
                </p:cNvPicPr>
                <p:nvPr/>
              </p:nvPicPr>
              <p:blipFill>
                <a:blip r:embed="rId1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300341" y="1663512"/>
                  <a:ext cx="1047524" cy="49619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6" name="Picture 19"/>
                <p:cNvPicPr>
                  <a:picLocks noChangeAspect="1" noChangeArrowheads="1"/>
                </p:cNvPicPr>
                <p:nvPr/>
              </p:nvPicPr>
              <p:blipFill>
                <a:blip r:embed="rId1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85581" y="1696426"/>
                  <a:ext cx="720232" cy="5068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7" name="Picture 21"/>
                <p:cNvPicPr>
                  <a:picLocks noChangeAspect="1" noChangeArrowheads="1"/>
                </p:cNvPicPr>
                <p:nvPr/>
              </p:nvPicPr>
              <p:blipFill>
                <a:blip r:embed="rId1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451076" y="2279726"/>
                  <a:ext cx="1078432" cy="32102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8" name="Picture 22"/>
                <p:cNvPicPr>
                  <a:picLocks noChangeAspect="1" noChangeArrowheads="1"/>
                </p:cNvPicPr>
                <p:nvPr/>
              </p:nvPicPr>
              <p:blipFill>
                <a:blip r:embed="rId2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90477" y="2260932"/>
                  <a:ext cx="795337" cy="4048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9" name="Picture 23"/>
                <p:cNvPicPr>
                  <a:picLocks noChangeAspect="1" noChangeArrowheads="1"/>
                </p:cNvPicPr>
                <p:nvPr/>
              </p:nvPicPr>
              <p:blipFill>
                <a:blip r:embed="rId2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222378" y="2691958"/>
                  <a:ext cx="579813" cy="40277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0" name="Picture 24"/>
                <p:cNvPicPr>
                  <a:picLocks noChangeAspect="1" noChangeArrowheads="1"/>
                </p:cNvPicPr>
                <p:nvPr/>
              </p:nvPicPr>
              <p:blipFill>
                <a:blip r:embed="rId2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118074" y="975584"/>
                  <a:ext cx="811041" cy="50516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1" name="Picture 25"/>
                <p:cNvPicPr>
                  <a:picLocks noChangeAspect="1" noChangeArrowheads="1"/>
                </p:cNvPicPr>
                <p:nvPr/>
              </p:nvPicPr>
              <p:blipFill>
                <a:blip r:embed="rId2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42897" y="1603431"/>
                  <a:ext cx="1154448" cy="5417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2" name="Picture 26"/>
                <p:cNvPicPr>
                  <a:picLocks noChangeAspect="1" noChangeArrowheads="1"/>
                </p:cNvPicPr>
                <p:nvPr/>
              </p:nvPicPr>
              <p:blipFill>
                <a:blip r:embed="rId2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208997" y="2733801"/>
                  <a:ext cx="795336" cy="3190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3" name="Picture 27"/>
                <p:cNvPicPr>
                  <a:picLocks noChangeAspect="1" noChangeArrowheads="1"/>
                </p:cNvPicPr>
                <p:nvPr/>
              </p:nvPicPr>
              <p:blipFill>
                <a:blip r:embed="rId2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586566" y="2269175"/>
                  <a:ext cx="937028" cy="30860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34" name="Ovale 33"/>
                <p:cNvSpPr/>
                <p:nvPr/>
              </p:nvSpPr>
              <p:spPr>
                <a:xfrm>
                  <a:off x="2087496" y="823612"/>
                  <a:ext cx="3824853" cy="2524737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52" name="CasellaDiTesto 51"/>
              <p:cNvSpPr txBox="1"/>
              <p:nvPr/>
            </p:nvSpPr>
            <p:spPr>
              <a:xfrm>
                <a:off x="5314901" y="5161629"/>
                <a:ext cx="246413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2400" b="1" dirty="0" smtClean="0">
                    <a:ln w="10541" cmpd="sng">
                      <a:solidFill>
                        <a:srgbClr val="7D7D7D">
                          <a:tint val="100000"/>
                          <a:shade val="100000"/>
                          <a:satMod val="110000"/>
                        </a:srgbClr>
                      </a:solidFill>
                      <a:prstDash val="solid"/>
                    </a:ln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Large </a:t>
                </a:r>
                <a:r>
                  <a:rPr lang="it-IT" sz="2400" b="1" dirty="0" err="1" smtClean="0">
                    <a:ln w="10541" cmpd="sng">
                      <a:solidFill>
                        <a:srgbClr val="7D7D7D">
                          <a:tint val="100000"/>
                          <a:shade val="100000"/>
                          <a:satMod val="110000"/>
                        </a:srgbClr>
                      </a:solidFill>
                      <a:prstDash val="solid"/>
                    </a:ln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industries</a:t>
                </a:r>
                <a:endParaRPr lang="it-IT" sz="2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chemeClr val="tx2">
                      <a:lumMod val="60000"/>
                      <a:lumOff val="40000"/>
                    </a:schemeClr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57" name="Gruppo 56"/>
            <p:cNvGrpSpPr/>
            <p:nvPr/>
          </p:nvGrpSpPr>
          <p:grpSpPr>
            <a:xfrm>
              <a:off x="4736188" y="120468"/>
              <a:ext cx="3646109" cy="1608249"/>
              <a:chOff x="4736188" y="120468"/>
              <a:chExt cx="3646109" cy="1608249"/>
            </a:xfrm>
          </p:grpSpPr>
          <p:grpSp>
            <p:nvGrpSpPr>
              <p:cNvPr id="35" name="Gruppo 34"/>
              <p:cNvGrpSpPr/>
              <p:nvPr/>
            </p:nvGrpSpPr>
            <p:grpSpPr>
              <a:xfrm>
                <a:off x="5655244" y="128049"/>
                <a:ext cx="2727053" cy="1600668"/>
                <a:chOff x="2603980" y="3780413"/>
                <a:chExt cx="4128260" cy="2738880"/>
              </a:xfrm>
            </p:grpSpPr>
            <p:pic>
              <p:nvPicPr>
                <p:cNvPr id="36" name="Picture 18"/>
                <p:cNvPicPr>
                  <a:picLocks noChangeAspect="1" noChangeArrowheads="1"/>
                </p:cNvPicPr>
                <p:nvPr/>
              </p:nvPicPr>
              <p:blipFill>
                <a:blip r:embed="rId2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79020" y="4747819"/>
                  <a:ext cx="798325" cy="40203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7" name="Picture 2"/>
                <p:cNvPicPr>
                  <a:picLocks noChangeAspect="1" noChangeArrowheads="1"/>
                </p:cNvPicPr>
                <p:nvPr/>
              </p:nvPicPr>
              <p:blipFill>
                <a:blip r:embed="rId2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956580" y="4601403"/>
                  <a:ext cx="573118" cy="46588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8" name="Picture 28"/>
                <p:cNvPicPr>
                  <a:picLocks noChangeAspect="1" noChangeArrowheads="1"/>
                </p:cNvPicPr>
                <p:nvPr/>
              </p:nvPicPr>
              <p:blipFill>
                <a:blip r:embed="rId2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838284" y="4052754"/>
                  <a:ext cx="723900" cy="5905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9" name="Picture 29"/>
                <p:cNvPicPr>
                  <a:picLocks noChangeAspect="1" noChangeArrowheads="1"/>
                </p:cNvPicPr>
                <p:nvPr/>
              </p:nvPicPr>
              <p:blipFill>
                <a:blip r:embed="rId2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819605" y="4758887"/>
                  <a:ext cx="1666875" cy="3524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0" name="Picture 30"/>
                <p:cNvPicPr>
                  <a:picLocks noChangeAspect="1" noChangeArrowheads="1"/>
                </p:cNvPicPr>
                <p:nvPr/>
              </p:nvPicPr>
              <p:blipFill>
                <a:blip r:embed="rId3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152174" y="3909232"/>
                  <a:ext cx="585438" cy="4968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1" name="Picture 31"/>
                <p:cNvPicPr>
                  <a:picLocks noChangeAspect="1" noChangeArrowheads="1"/>
                </p:cNvPicPr>
                <p:nvPr/>
              </p:nvPicPr>
              <p:blipFill>
                <a:blip r:embed="rId3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946529" y="5961751"/>
                  <a:ext cx="623517" cy="25038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2" name="Picture 32"/>
                <p:cNvPicPr>
                  <a:picLocks noChangeAspect="1" noChangeArrowheads="1"/>
                </p:cNvPicPr>
                <p:nvPr/>
              </p:nvPicPr>
              <p:blipFill>
                <a:blip r:embed="rId3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021040" y="5234963"/>
                  <a:ext cx="925490" cy="5587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3" name="Picture 33"/>
                <p:cNvPicPr>
                  <a:picLocks noChangeAspect="1" noChangeArrowheads="1"/>
                </p:cNvPicPr>
                <p:nvPr/>
              </p:nvPicPr>
              <p:blipFill>
                <a:blip r:embed="rId3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831612" y="5893673"/>
                  <a:ext cx="1062997" cy="19327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4" name="Picture 34"/>
                <p:cNvPicPr>
                  <a:picLocks noChangeAspect="1" noChangeArrowheads="1"/>
                </p:cNvPicPr>
                <p:nvPr/>
              </p:nvPicPr>
              <p:blipFill>
                <a:blip r:embed="rId3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42450" y="5149853"/>
                  <a:ext cx="1166349" cy="56386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5" name="Picture 35"/>
                <p:cNvPicPr>
                  <a:picLocks noChangeAspect="1" noChangeArrowheads="1"/>
                </p:cNvPicPr>
                <p:nvPr/>
              </p:nvPicPr>
              <p:blipFill>
                <a:blip r:embed="rId3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259132" y="5305244"/>
                  <a:ext cx="776626" cy="3599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46" name="Ovale 45"/>
                <p:cNvSpPr/>
                <p:nvPr/>
              </p:nvSpPr>
              <p:spPr>
                <a:xfrm>
                  <a:off x="2603980" y="3780413"/>
                  <a:ext cx="4128260" cy="2738880"/>
                </a:xfrm>
                <a:prstGeom prst="ellipse">
                  <a:avLst/>
                </a:prstGeom>
                <a:noFill/>
                <a:ln w="381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53" name="CasellaDiTesto 52"/>
              <p:cNvSpPr txBox="1"/>
              <p:nvPr/>
            </p:nvSpPr>
            <p:spPr>
              <a:xfrm>
                <a:off x="4736188" y="120468"/>
                <a:ext cx="100219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2400" b="1" dirty="0" err="1" smtClean="0">
                    <a:ln w="10541" cmpd="sng">
                      <a:solidFill>
                        <a:srgbClr val="7D7D7D">
                          <a:tint val="100000"/>
                          <a:shade val="100000"/>
                          <a:satMod val="110000"/>
                        </a:srgbClr>
                      </a:solidFill>
                      <a:prstDash val="solid"/>
                    </a:ln>
                    <a:solidFill>
                      <a:srgbClr val="FF0000"/>
                    </a:solidFill>
                  </a:rPr>
                  <a:t>SMEs</a:t>
                </a:r>
                <a:endParaRPr lang="it-IT" sz="2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61" name="CasellaDiTesto 60"/>
          <p:cNvSpPr txBox="1"/>
          <p:nvPr/>
        </p:nvSpPr>
        <p:spPr>
          <a:xfrm>
            <a:off x="854061" y="6453336"/>
            <a:ext cx="62103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 smtClean="0"/>
              <a:t>Pier Carlo Ricci, </a:t>
            </a:r>
            <a:r>
              <a:rPr lang="it-IT" sz="1200" b="1" dirty="0" err="1" smtClean="0"/>
              <a:t>University</a:t>
            </a:r>
            <a:r>
              <a:rPr lang="it-IT" sz="1200" b="1" dirty="0" smtClean="0"/>
              <a:t> of Cagliari  – RESET </a:t>
            </a:r>
            <a:r>
              <a:rPr lang="it-IT" sz="1200" b="1" dirty="0"/>
              <a:t>coordinator - http://reset.dsf.unica.it/ </a:t>
            </a:r>
            <a:endParaRPr lang="it-IT" sz="1200" b="1" u="sng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a:endParaRPr>
          </a:p>
          <a:p>
            <a:r>
              <a:rPr lang="it-IT" sz="1200" b="1" dirty="0" smtClean="0"/>
              <a:t> - </a:t>
            </a:r>
            <a:endParaRPr lang="it-IT" sz="1200" b="1" dirty="0"/>
          </a:p>
        </p:txBody>
      </p:sp>
    </p:spTree>
    <p:extLst>
      <p:ext uri="{BB962C8B-B14F-4D97-AF65-F5344CB8AC3E}">
        <p14:creationId xmlns:p14="http://schemas.microsoft.com/office/powerpoint/2010/main" val="664952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95536" y="1628800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2400" i="1" u="sng" dirty="0" smtClean="0"/>
              <a:t>10 Academia,</a:t>
            </a:r>
          </a:p>
          <a:p>
            <a:r>
              <a:rPr lang="it-IT" sz="2400" i="1" u="sng" dirty="0" smtClean="0"/>
              <a:t>5 </a:t>
            </a:r>
            <a:r>
              <a:rPr lang="it-IT" sz="2400" i="1" u="sng" dirty="0" err="1" smtClean="0"/>
              <a:t>Research</a:t>
            </a:r>
            <a:r>
              <a:rPr lang="it-IT" sz="2400" i="1" u="sng" dirty="0" smtClean="0"/>
              <a:t> centers,</a:t>
            </a:r>
          </a:p>
          <a:p>
            <a:r>
              <a:rPr lang="it-IT" sz="2400" i="1" u="sng" dirty="0" smtClean="0"/>
              <a:t>10 Large companies, </a:t>
            </a:r>
          </a:p>
          <a:p>
            <a:r>
              <a:rPr lang="it-IT" sz="2400" i="1" u="sng" dirty="0" smtClean="0"/>
              <a:t>10 </a:t>
            </a:r>
            <a:r>
              <a:rPr lang="it-IT" sz="2400" i="1" u="sng" dirty="0" err="1" smtClean="0"/>
              <a:t>European</a:t>
            </a:r>
            <a:r>
              <a:rPr lang="it-IT" sz="2400" i="1" u="sng" dirty="0" smtClean="0"/>
              <a:t> SME.</a:t>
            </a:r>
            <a:r>
              <a:rPr lang="it-IT" i="1" dirty="0" smtClean="0"/>
              <a:t> </a:t>
            </a:r>
          </a:p>
          <a:p>
            <a:endParaRPr lang="it-IT" dirty="0"/>
          </a:p>
          <a:p>
            <a:endParaRPr lang="it-IT" dirty="0" smtClean="0"/>
          </a:p>
          <a:p>
            <a:r>
              <a:rPr lang="it-IT" sz="2400" dirty="0" smtClean="0"/>
              <a:t>8 EU </a:t>
            </a:r>
            <a:r>
              <a:rPr lang="it-IT" sz="2400" dirty="0" err="1" smtClean="0"/>
              <a:t>countries</a:t>
            </a:r>
            <a:r>
              <a:rPr lang="it-IT" sz="2400" dirty="0" smtClean="0"/>
              <a:t>:</a:t>
            </a:r>
          </a:p>
          <a:p>
            <a:endParaRPr lang="it-IT" sz="2400" dirty="0" smtClean="0"/>
          </a:p>
          <a:p>
            <a:r>
              <a:rPr lang="it-IT" sz="2400" i="1" dirty="0" err="1" smtClean="0"/>
              <a:t>Italy</a:t>
            </a:r>
            <a:r>
              <a:rPr lang="it-IT" sz="2400" i="1" dirty="0" smtClean="0"/>
              <a:t>, France, </a:t>
            </a:r>
            <a:r>
              <a:rPr lang="it-IT" sz="2400" i="1" dirty="0" err="1" smtClean="0"/>
              <a:t>Spain,U.K</a:t>
            </a:r>
            <a:r>
              <a:rPr lang="it-IT" sz="2400" i="1" dirty="0" smtClean="0"/>
              <a:t>.</a:t>
            </a:r>
          </a:p>
          <a:p>
            <a:r>
              <a:rPr lang="it-IT" sz="2400" i="1" dirty="0" smtClean="0"/>
              <a:t>Germany, </a:t>
            </a:r>
            <a:r>
              <a:rPr lang="it-IT" sz="2400" i="1" dirty="0" err="1" smtClean="0"/>
              <a:t>Belgium</a:t>
            </a:r>
            <a:r>
              <a:rPr lang="it-IT" sz="2400" i="1" dirty="0" smtClean="0"/>
              <a:t>,</a:t>
            </a:r>
          </a:p>
          <a:p>
            <a:r>
              <a:rPr lang="it-IT" sz="2400" i="1" dirty="0" smtClean="0"/>
              <a:t>Netherlands, </a:t>
            </a:r>
            <a:r>
              <a:rPr lang="it-IT" sz="2400" i="1" dirty="0" err="1" smtClean="0"/>
              <a:t>Finland</a:t>
            </a:r>
            <a:endParaRPr lang="it-IT" sz="2400" i="1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95" t="35794" r="36596" b="32032"/>
          <a:stretch/>
        </p:blipFill>
        <p:spPr bwMode="auto">
          <a:xfrm>
            <a:off x="3640803" y="1196752"/>
            <a:ext cx="4715830" cy="42427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tangolo 2"/>
          <p:cNvSpPr/>
          <p:nvPr/>
        </p:nvSpPr>
        <p:spPr>
          <a:xfrm>
            <a:off x="1088108" y="334397"/>
            <a:ext cx="393729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RESET</a:t>
            </a:r>
            <a:r>
              <a:rPr lang="it-IT" sz="3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it-IT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composition</a:t>
            </a:r>
            <a:endParaRPr lang="en-GB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854061" y="6453336"/>
            <a:ext cx="62103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 smtClean="0"/>
              <a:t>Pier Carlo Ricci, </a:t>
            </a:r>
            <a:r>
              <a:rPr lang="it-IT" sz="1200" b="1" dirty="0" err="1" smtClean="0"/>
              <a:t>University</a:t>
            </a:r>
            <a:r>
              <a:rPr lang="it-IT" sz="1200" b="1" dirty="0" smtClean="0"/>
              <a:t> of Cagliari  – RESET </a:t>
            </a:r>
            <a:r>
              <a:rPr lang="it-IT" sz="1200" b="1" dirty="0"/>
              <a:t>coordinator - http://reset.dsf.unica.it/ </a:t>
            </a:r>
            <a:endParaRPr lang="it-IT" sz="1200" b="1" u="sng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a:endParaRPr>
          </a:p>
          <a:p>
            <a:r>
              <a:rPr lang="it-IT" sz="1200" b="1" dirty="0" smtClean="0"/>
              <a:t> - </a:t>
            </a:r>
            <a:endParaRPr lang="it-IT" sz="1200" b="1" dirty="0"/>
          </a:p>
        </p:txBody>
      </p:sp>
    </p:spTree>
    <p:extLst>
      <p:ext uri="{BB962C8B-B14F-4D97-AF65-F5344CB8AC3E}">
        <p14:creationId xmlns:p14="http://schemas.microsoft.com/office/powerpoint/2010/main" val="3063133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992786" y="1535881"/>
            <a:ext cx="72008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000" b="1" u="sng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WP1     Sustainable Substitution of REE in </a:t>
            </a:r>
            <a:r>
              <a:rPr lang="en-GB" sz="2000" b="1" u="sng" dirty="0" err="1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Photodevices</a:t>
            </a:r>
            <a:r>
              <a:rPr lang="en-GB" sz="2000" b="1" u="sng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</a:p>
          <a:p>
            <a:r>
              <a:rPr lang="en-GB" sz="1200" b="1" u="sng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GB" sz="1200" b="1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</a:t>
            </a:r>
            <a:r>
              <a:rPr lang="en-GB" sz="1400" b="1" u="sng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Application </a:t>
            </a:r>
            <a:r>
              <a:rPr lang="en-GB" sz="1400" b="1" u="sng" dirty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Field: </a:t>
            </a:r>
            <a:r>
              <a:rPr lang="en-GB" sz="1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Optoelectronic, LEDs, LCDs, and Plasma Screens; Compact Fluorescent Light bulbs (CFL).</a:t>
            </a:r>
          </a:p>
          <a:p>
            <a:endParaRPr lang="en-GB" sz="2400" b="1" u="sng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spcAft>
                <a:spcPts val="1200"/>
              </a:spcAft>
            </a:pPr>
            <a:r>
              <a:rPr lang="en-GB" sz="2000" b="1" u="sng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WP2     Substitution of critical raw materials in transparent conductive layers</a:t>
            </a:r>
            <a:r>
              <a:rPr lang="en-GB" sz="2000" b="1" u="sng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</a:p>
          <a:p>
            <a:r>
              <a:rPr lang="en-GB" b="1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</a:t>
            </a:r>
            <a:r>
              <a:rPr lang="en-GB" sz="1400" b="1" u="sng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Application </a:t>
            </a:r>
            <a:r>
              <a:rPr lang="en-GB" sz="1400" b="1" u="sng" dirty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field: </a:t>
            </a:r>
            <a:r>
              <a:rPr lang="en-GB" sz="1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Panel display industry, photovoltaic, Transparent Conductive Oxide (TCO) Films for Organic Light Emissive Devices (OLEDs).</a:t>
            </a:r>
          </a:p>
          <a:p>
            <a:endParaRPr lang="en-GB" sz="2400" b="1" u="sng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en-GB" sz="2000" b="1" u="sng" dirty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WP3     Alternative materials in components for the automotive industry.</a:t>
            </a:r>
          </a:p>
        </p:txBody>
      </p:sp>
      <p:sp>
        <p:nvSpPr>
          <p:cNvPr id="3" name="Rettangolo 2"/>
          <p:cNvSpPr/>
          <p:nvPr/>
        </p:nvSpPr>
        <p:spPr>
          <a:xfrm>
            <a:off x="1133646" y="301592"/>
            <a:ext cx="474360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Thematic</a:t>
            </a:r>
            <a:r>
              <a:rPr lang="it-IT" sz="3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it-IT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workpackages</a:t>
            </a:r>
            <a:endParaRPr lang="en-GB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854061" y="6453336"/>
            <a:ext cx="62103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 smtClean="0"/>
              <a:t>Pier Carlo Ricci, </a:t>
            </a:r>
            <a:r>
              <a:rPr lang="it-IT" sz="1200" b="1" dirty="0" err="1" smtClean="0"/>
              <a:t>University</a:t>
            </a:r>
            <a:r>
              <a:rPr lang="it-IT" sz="1200" b="1" dirty="0" smtClean="0"/>
              <a:t> of Cagliari  – RESET </a:t>
            </a:r>
            <a:r>
              <a:rPr lang="it-IT" sz="1200" b="1" dirty="0"/>
              <a:t>coordinator - http://reset.dsf.unica.it/ </a:t>
            </a:r>
            <a:endParaRPr lang="it-IT" sz="1200" b="1" u="sng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a:endParaRPr>
          </a:p>
          <a:p>
            <a:r>
              <a:rPr lang="it-IT" sz="1200" b="1" dirty="0" smtClean="0"/>
              <a:t> - </a:t>
            </a:r>
            <a:endParaRPr lang="it-IT" sz="1200" b="1" dirty="0"/>
          </a:p>
        </p:txBody>
      </p:sp>
    </p:spTree>
    <p:extLst>
      <p:ext uri="{BB962C8B-B14F-4D97-AF65-F5344CB8AC3E}">
        <p14:creationId xmlns:p14="http://schemas.microsoft.com/office/powerpoint/2010/main" val="308266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87428" y="275636"/>
            <a:ext cx="810830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Substitution</a:t>
            </a:r>
            <a:r>
              <a:rPr lang="it-IT" sz="3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it-IT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of</a:t>
            </a:r>
            <a:r>
              <a:rPr lang="it-IT" sz="3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it-IT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rare</a:t>
            </a:r>
            <a:r>
              <a:rPr lang="it-IT" sz="3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it-IT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earths</a:t>
            </a:r>
            <a:r>
              <a:rPr lang="it-IT" sz="3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it-IT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for</a:t>
            </a:r>
            <a:r>
              <a:rPr lang="it-IT" sz="3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it-IT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White</a:t>
            </a:r>
            <a:r>
              <a:rPr lang="it-IT" sz="3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it-IT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LED</a:t>
            </a:r>
            <a:endParaRPr lang="en-GB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768" b="32154"/>
          <a:stretch/>
        </p:blipFill>
        <p:spPr bwMode="auto">
          <a:xfrm>
            <a:off x="739149" y="3089890"/>
            <a:ext cx="1379103" cy="13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909" y="1656269"/>
            <a:ext cx="1506695" cy="1128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6361" y="1615325"/>
            <a:ext cx="1769944" cy="1271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sellaDiTesto 7"/>
          <p:cNvSpPr txBox="1"/>
          <p:nvPr/>
        </p:nvSpPr>
        <p:spPr>
          <a:xfrm>
            <a:off x="2650735" y="1228110"/>
            <a:ext cx="1321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CRM=</a:t>
            </a:r>
            <a:r>
              <a:rPr lang="it-IT" dirty="0" err="1" smtClean="0"/>
              <a:t>Ce,Y</a:t>
            </a:r>
            <a:endParaRPr lang="en-US" dirty="0"/>
          </a:p>
        </p:txBody>
      </p:sp>
      <p:sp>
        <p:nvSpPr>
          <p:cNvPr id="9" name="Rettangolo 8"/>
          <p:cNvSpPr/>
          <p:nvPr/>
        </p:nvSpPr>
        <p:spPr>
          <a:xfrm>
            <a:off x="467544" y="1052736"/>
            <a:ext cx="3960440" cy="335377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9" name="Gruppo 18"/>
          <p:cNvGrpSpPr/>
          <p:nvPr/>
        </p:nvGrpSpPr>
        <p:grpSpPr>
          <a:xfrm>
            <a:off x="4541582" y="1273512"/>
            <a:ext cx="4213143" cy="4773497"/>
            <a:chOff x="4541582" y="1273512"/>
            <a:chExt cx="4213143" cy="4773497"/>
          </a:xfrm>
        </p:grpSpPr>
        <p:pic>
          <p:nvPicPr>
            <p:cNvPr id="3" name="Immagine 2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8659" y="2428352"/>
              <a:ext cx="1653186" cy="1030975"/>
            </a:xfrm>
            <a:prstGeom prst="rect">
              <a:avLst/>
            </a:prstGeom>
            <a:noFill/>
          </p:spPr>
        </p:pic>
        <p:grpSp>
          <p:nvGrpSpPr>
            <p:cNvPr id="18" name="Gruppo 17"/>
            <p:cNvGrpSpPr/>
            <p:nvPr/>
          </p:nvGrpSpPr>
          <p:grpSpPr>
            <a:xfrm>
              <a:off x="4541582" y="1273512"/>
              <a:ext cx="4213143" cy="1443714"/>
              <a:chOff x="4541582" y="1273512"/>
              <a:chExt cx="4213143" cy="1443714"/>
            </a:xfrm>
          </p:grpSpPr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45694" y="1273512"/>
                <a:ext cx="3009031" cy="11554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0" name="Freccia a destra 9"/>
              <p:cNvSpPr/>
              <p:nvPr/>
            </p:nvSpPr>
            <p:spPr>
              <a:xfrm>
                <a:off x="4541582" y="2139479"/>
                <a:ext cx="966522" cy="577747"/>
              </a:xfrm>
              <a:prstGeom prst="rightArrow">
                <a:avLst/>
              </a:prstGeom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uppo 14"/>
            <p:cNvGrpSpPr/>
            <p:nvPr/>
          </p:nvGrpSpPr>
          <p:grpSpPr>
            <a:xfrm>
              <a:off x="5292080" y="3943337"/>
              <a:ext cx="3327634" cy="2103672"/>
              <a:chOff x="4684007" y="3665587"/>
              <a:chExt cx="3327634" cy="2103672"/>
            </a:xfrm>
          </p:grpSpPr>
          <p:pic>
            <p:nvPicPr>
              <p:cNvPr id="1030" name="Picture 6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60032" y="4221088"/>
                <a:ext cx="2850222" cy="1548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aphicFrame>
            <p:nvGraphicFramePr>
              <p:cNvPr id="12" name="Oggetto 11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397350167"/>
                  </p:ext>
                </p:extLst>
              </p:nvPr>
            </p:nvGraphicFramePr>
            <p:xfrm>
              <a:off x="4684007" y="3676634"/>
              <a:ext cx="1423267" cy="72988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46" r:id="rId9" imgW="2216777" imgH="1155144" progId="ChemDraw.Document.6.0">
                      <p:embed/>
                    </p:oleObj>
                  </mc:Choice>
                  <mc:Fallback>
                    <p:oleObj r:id="rId9" imgW="2216777" imgH="1155144" progId="ChemDraw.Document.6.0">
                      <p:embed/>
                      <p:pic>
                        <p:nvPicPr>
                          <p:cNvPr id="0" name="Object 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684007" y="3676634"/>
                            <a:ext cx="1423267" cy="729880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4" name="Oggetto 1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654923028"/>
                  </p:ext>
                </p:extLst>
              </p:nvPr>
            </p:nvGraphicFramePr>
            <p:xfrm>
              <a:off x="6516216" y="3665587"/>
              <a:ext cx="1495425" cy="7715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47" r:id="rId11" imgW="2207776" imgH="1153144" progId="ChemDraw.Document.6.0">
                      <p:embed/>
                    </p:oleObj>
                  </mc:Choice>
                  <mc:Fallback>
                    <p:oleObj r:id="rId11" imgW="2207776" imgH="1153144" progId="ChemDraw.Document.6.0">
                      <p:embed/>
                      <p:pic>
                        <p:nvPicPr>
                          <p:cNvPr id="0" name="Object 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516216" y="3665587"/>
                            <a:ext cx="1495425" cy="77152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21" name="Freccia a destra 20"/>
          <p:cNvSpPr/>
          <p:nvPr/>
        </p:nvSpPr>
        <p:spPr>
          <a:xfrm rot="10800000">
            <a:off x="4141130" y="4984048"/>
            <a:ext cx="1222957" cy="577747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uppo 21"/>
          <p:cNvGrpSpPr/>
          <p:nvPr/>
        </p:nvGrpSpPr>
        <p:grpSpPr>
          <a:xfrm>
            <a:off x="408104" y="1309619"/>
            <a:ext cx="4953000" cy="5019675"/>
            <a:chOff x="-1186206" y="219787"/>
            <a:chExt cx="4953000" cy="5019675"/>
          </a:xfrm>
        </p:grpSpPr>
        <p:pic>
          <p:nvPicPr>
            <p:cNvPr id="27" name="Picture 13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186206" y="219787"/>
              <a:ext cx="4953000" cy="5019675"/>
            </a:xfrm>
            <a:prstGeom prst="rect">
              <a:avLst/>
            </a:prstGeom>
            <a:noFill/>
            <a:ln>
              <a:noFill/>
            </a:ln>
            <a:effectLst>
              <a:glow rad="749300">
                <a:schemeClr val="accent1"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Ovale 15"/>
            <p:cNvSpPr/>
            <p:nvPr/>
          </p:nvSpPr>
          <p:spPr>
            <a:xfrm>
              <a:off x="91486" y="2454761"/>
              <a:ext cx="1373628" cy="864096"/>
            </a:xfrm>
            <a:prstGeom prst="ellipse">
              <a:avLst/>
            </a:prstGeom>
            <a:noFill/>
            <a:ln w="53975" cmpd="thickThin">
              <a:gradFill flip="none" rotWithShape="1">
                <a:gsLst>
                  <a:gs pos="0">
                    <a:srgbClr val="000082">
                      <a:alpha val="61000"/>
                      <a:lumMod val="67000"/>
                    </a:srgbClr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path path="circle">
                  <a:fillToRect l="100000" t="100000"/>
                </a:path>
                <a:tileRect r="-100000" b="-100000"/>
              </a:gradFill>
            </a:ln>
            <a:effectLst>
              <a:glow rad="381000">
                <a:schemeClr val="bg1">
                  <a:alpha val="49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CasellaDiTesto 30"/>
          <p:cNvSpPr txBox="1"/>
          <p:nvPr/>
        </p:nvSpPr>
        <p:spPr>
          <a:xfrm>
            <a:off x="854061" y="6453336"/>
            <a:ext cx="62103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 smtClean="0"/>
              <a:t>Pier Carlo Ricci, </a:t>
            </a:r>
            <a:r>
              <a:rPr lang="it-IT" sz="1200" b="1" dirty="0" err="1" smtClean="0"/>
              <a:t>University</a:t>
            </a:r>
            <a:r>
              <a:rPr lang="it-IT" sz="1200" b="1" dirty="0" smtClean="0"/>
              <a:t> of Cagliari  – RESET </a:t>
            </a:r>
            <a:r>
              <a:rPr lang="it-IT" sz="1200" b="1" dirty="0"/>
              <a:t>coordinator - http://reset.dsf.unica.it/ </a:t>
            </a:r>
            <a:endParaRPr lang="it-IT" sz="1200" b="1" u="sng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a:endParaRPr>
          </a:p>
          <a:p>
            <a:r>
              <a:rPr lang="it-IT" sz="1200" b="1" dirty="0" smtClean="0"/>
              <a:t> - </a:t>
            </a:r>
            <a:endParaRPr lang="it-IT" sz="1200" b="1" dirty="0"/>
          </a:p>
        </p:txBody>
      </p:sp>
    </p:spTree>
    <p:extLst>
      <p:ext uri="{BB962C8B-B14F-4D97-AF65-F5344CB8AC3E}">
        <p14:creationId xmlns:p14="http://schemas.microsoft.com/office/powerpoint/2010/main" val="746745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705665" y="404664"/>
            <a:ext cx="148470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Impact</a:t>
            </a:r>
            <a:endParaRPr lang="en-GB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Figura a mano libera 12"/>
          <p:cNvSpPr/>
          <p:nvPr/>
        </p:nvSpPr>
        <p:spPr>
          <a:xfrm>
            <a:off x="395536" y="989439"/>
            <a:ext cx="3384376" cy="2589928"/>
          </a:xfrm>
          <a:custGeom>
            <a:avLst/>
            <a:gdLst>
              <a:gd name="connsiteX0" fmla="*/ 0 w 2272959"/>
              <a:gd name="connsiteY0" fmla="*/ 918641 h 1837281"/>
              <a:gd name="connsiteX1" fmla="*/ 1136480 w 2272959"/>
              <a:gd name="connsiteY1" fmla="*/ 0 h 1837281"/>
              <a:gd name="connsiteX2" fmla="*/ 2272960 w 2272959"/>
              <a:gd name="connsiteY2" fmla="*/ 918641 h 1837281"/>
              <a:gd name="connsiteX3" fmla="*/ 1136480 w 2272959"/>
              <a:gd name="connsiteY3" fmla="*/ 1837282 h 1837281"/>
              <a:gd name="connsiteX4" fmla="*/ 0 w 2272959"/>
              <a:gd name="connsiteY4" fmla="*/ 918641 h 1837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72959" h="1837281">
                <a:moveTo>
                  <a:pt x="0" y="918641"/>
                </a:moveTo>
                <a:cubicBezTo>
                  <a:pt x="0" y="411290"/>
                  <a:pt x="508819" y="0"/>
                  <a:pt x="1136480" y="0"/>
                </a:cubicBezTo>
                <a:cubicBezTo>
                  <a:pt x="1764141" y="0"/>
                  <a:pt x="2272960" y="411290"/>
                  <a:pt x="2272960" y="918641"/>
                </a:cubicBezTo>
                <a:cubicBezTo>
                  <a:pt x="2272960" y="1425992"/>
                  <a:pt x="1764141" y="1837282"/>
                  <a:pt x="1136480" y="1837282"/>
                </a:cubicBezTo>
                <a:cubicBezTo>
                  <a:pt x="508819" y="1837282"/>
                  <a:pt x="0" y="1425992"/>
                  <a:pt x="0" y="918641"/>
                </a:cubicBezTo>
                <a:close/>
              </a:path>
            </a:pathLst>
          </a:custGeom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53187" tIns="289384" rIns="353187" bIns="289384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600" kern="1200" dirty="0" smtClean="0"/>
              <a:t>The global lighting market is expected to have revenues of over </a:t>
            </a:r>
            <a:r>
              <a:rPr lang="en-GB" sz="1600" b="1" kern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 100 billion </a:t>
            </a:r>
            <a:r>
              <a:rPr lang="en-GB" sz="1600" kern="1200" dirty="0" smtClean="0"/>
              <a:t>in 2020, with 5 percent annual growth from 2011 to 2016, and 3 percent growth p.a. from 2016 to 2020. </a:t>
            </a:r>
            <a:endParaRPr lang="en-US" sz="1600" kern="1200" dirty="0"/>
          </a:p>
        </p:txBody>
      </p:sp>
      <p:sp>
        <p:nvSpPr>
          <p:cNvPr id="15" name="Figura a mano libera 14"/>
          <p:cNvSpPr/>
          <p:nvPr/>
        </p:nvSpPr>
        <p:spPr>
          <a:xfrm>
            <a:off x="5004048" y="697051"/>
            <a:ext cx="3096343" cy="2942733"/>
          </a:xfrm>
          <a:custGeom>
            <a:avLst/>
            <a:gdLst>
              <a:gd name="connsiteX0" fmla="*/ 0 w 2229986"/>
              <a:gd name="connsiteY0" fmla="*/ 1026574 h 2053147"/>
              <a:gd name="connsiteX1" fmla="*/ 1114993 w 2229986"/>
              <a:gd name="connsiteY1" fmla="*/ 0 h 2053147"/>
              <a:gd name="connsiteX2" fmla="*/ 2229986 w 2229986"/>
              <a:gd name="connsiteY2" fmla="*/ 1026574 h 2053147"/>
              <a:gd name="connsiteX3" fmla="*/ 1114993 w 2229986"/>
              <a:gd name="connsiteY3" fmla="*/ 2053148 h 2053147"/>
              <a:gd name="connsiteX4" fmla="*/ 0 w 2229986"/>
              <a:gd name="connsiteY4" fmla="*/ 1026574 h 2053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9986" h="2053147">
                <a:moveTo>
                  <a:pt x="0" y="1026574"/>
                </a:moveTo>
                <a:cubicBezTo>
                  <a:pt x="0" y="459613"/>
                  <a:pt x="499199" y="0"/>
                  <a:pt x="1114993" y="0"/>
                </a:cubicBezTo>
                <a:cubicBezTo>
                  <a:pt x="1730787" y="0"/>
                  <a:pt x="2229986" y="459613"/>
                  <a:pt x="2229986" y="1026574"/>
                </a:cubicBezTo>
                <a:cubicBezTo>
                  <a:pt x="2229986" y="1593535"/>
                  <a:pt x="1730787" y="2053148"/>
                  <a:pt x="1114993" y="2053148"/>
                </a:cubicBezTo>
                <a:cubicBezTo>
                  <a:pt x="499199" y="2053148"/>
                  <a:pt x="0" y="1593535"/>
                  <a:pt x="0" y="1026574"/>
                </a:cubicBezTo>
                <a:close/>
              </a:path>
            </a:pathLst>
          </a:custGeom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53187" tIns="289384" rIns="353187" bIns="289384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600" dirty="0"/>
              <a:t>Approximately </a:t>
            </a:r>
            <a:r>
              <a:rPr lang="en-GB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15%</a:t>
            </a:r>
            <a:r>
              <a:rPr lang="en-GB" sz="1600" dirty="0"/>
              <a:t> of demand for phosphors is tied to demand for LCD, plasma, and cathode ray display screens as well as a variety of LED products. </a:t>
            </a:r>
            <a:endParaRPr lang="en-US" sz="1600" dirty="0"/>
          </a:p>
        </p:txBody>
      </p:sp>
      <p:sp>
        <p:nvSpPr>
          <p:cNvPr id="17" name="Figura a mano libera 16"/>
          <p:cNvSpPr/>
          <p:nvPr/>
        </p:nvSpPr>
        <p:spPr>
          <a:xfrm>
            <a:off x="2569201" y="3068960"/>
            <a:ext cx="3402016" cy="3024335"/>
          </a:xfrm>
          <a:custGeom>
            <a:avLst/>
            <a:gdLst>
              <a:gd name="connsiteX0" fmla="*/ 0 w 2583017"/>
              <a:gd name="connsiteY0" fmla="*/ 1066366 h 2132732"/>
              <a:gd name="connsiteX1" fmla="*/ 1291509 w 2583017"/>
              <a:gd name="connsiteY1" fmla="*/ 0 h 2132732"/>
              <a:gd name="connsiteX2" fmla="*/ 2583018 w 2583017"/>
              <a:gd name="connsiteY2" fmla="*/ 1066366 h 2132732"/>
              <a:gd name="connsiteX3" fmla="*/ 1291509 w 2583017"/>
              <a:gd name="connsiteY3" fmla="*/ 2132732 h 2132732"/>
              <a:gd name="connsiteX4" fmla="*/ 0 w 2583017"/>
              <a:gd name="connsiteY4" fmla="*/ 1066366 h 2132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83017" h="2132732">
                <a:moveTo>
                  <a:pt x="0" y="1066366"/>
                </a:moveTo>
                <a:cubicBezTo>
                  <a:pt x="0" y="477428"/>
                  <a:pt x="578228" y="0"/>
                  <a:pt x="1291509" y="0"/>
                </a:cubicBezTo>
                <a:cubicBezTo>
                  <a:pt x="2004790" y="0"/>
                  <a:pt x="2583018" y="477428"/>
                  <a:pt x="2583018" y="1066366"/>
                </a:cubicBezTo>
                <a:cubicBezTo>
                  <a:pt x="2583018" y="1655304"/>
                  <a:pt x="2004790" y="2132732"/>
                  <a:pt x="1291509" y="2132732"/>
                </a:cubicBezTo>
                <a:cubicBezTo>
                  <a:pt x="578228" y="2132732"/>
                  <a:pt x="0" y="1655304"/>
                  <a:pt x="0" y="1066366"/>
                </a:cubicBezTo>
                <a:close/>
              </a:path>
            </a:pathLst>
          </a:custGeom>
          <a:solidFill>
            <a:srgbClr val="FF0000"/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90974" tIns="325031" rIns="390974" bIns="325031" numCol="1" spcCol="1270" anchor="ctr" anchorCtr="0">
            <a:noAutofit/>
          </a:bodyPr>
          <a:lstStyle/>
          <a:p>
            <a:pPr lvl="0" algn="ctr" defTabSz="4445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600" kern="1200" dirty="0" smtClean="0"/>
              <a:t>Considering a starting contribution of </a:t>
            </a:r>
            <a:r>
              <a:rPr lang="en-GB" sz="1600" b="1" kern="1200" dirty="0" smtClean="0">
                <a:solidFill>
                  <a:schemeClr val="tx2">
                    <a:lumMod val="75000"/>
                  </a:schemeClr>
                </a:solidFill>
              </a:rPr>
              <a:t>3-5 M€</a:t>
            </a:r>
            <a:r>
              <a:rPr lang="en-GB" sz="1600" kern="1200" dirty="0" smtClean="0"/>
              <a:t> and an estimation of the Net Profit of </a:t>
            </a:r>
            <a:r>
              <a:rPr lang="en-GB" sz="1600" b="1" kern="1200" dirty="0" smtClean="0">
                <a:solidFill>
                  <a:schemeClr val="tx2">
                    <a:lumMod val="75000"/>
                  </a:schemeClr>
                </a:solidFill>
              </a:rPr>
              <a:t>8-10% </a:t>
            </a:r>
            <a:r>
              <a:rPr lang="en-GB" sz="1600" kern="1200" dirty="0" smtClean="0"/>
              <a:t>of the global market of REE used ONLY in LED devices, the ROI could be calculated approximately in </a:t>
            </a:r>
            <a:r>
              <a:rPr lang="en-GB" b="1" kern="1200" dirty="0" smtClean="0">
                <a:solidFill>
                  <a:schemeClr val="tx2">
                    <a:lumMod val="75000"/>
                  </a:schemeClr>
                </a:solidFill>
              </a:rPr>
              <a:t>375% </a:t>
            </a:r>
            <a:r>
              <a:rPr lang="en-GB" sz="1600" kern="1200" dirty="0" smtClean="0"/>
              <a:t>only for this part of the lighting market</a:t>
            </a:r>
            <a:endParaRPr lang="en-US" sz="1600" kern="1200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854061" y="6453336"/>
            <a:ext cx="62103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 smtClean="0"/>
              <a:t>Pier Carlo Ricci, </a:t>
            </a:r>
            <a:r>
              <a:rPr lang="it-IT" sz="1200" b="1" dirty="0" err="1" smtClean="0"/>
              <a:t>University</a:t>
            </a:r>
            <a:r>
              <a:rPr lang="it-IT" sz="1200" b="1" dirty="0" smtClean="0"/>
              <a:t> of Cagliari  – RESET </a:t>
            </a:r>
            <a:r>
              <a:rPr lang="it-IT" sz="1200" b="1" dirty="0"/>
              <a:t>coordinator - http://reset.dsf.unica.it/ </a:t>
            </a:r>
            <a:endParaRPr lang="it-IT" sz="1200" b="1" u="sng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a:endParaRPr>
          </a:p>
          <a:p>
            <a:r>
              <a:rPr lang="it-IT" sz="1200" b="1" dirty="0" smtClean="0"/>
              <a:t> - </a:t>
            </a:r>
            <a:endParaRPr lang="it-IT" sz="1200" b="1" dirty="0"/>
          </a:p>
        </p:txBody>
      </p:sp>
    </p:spTree>
    <p:extLst>
      <p:ext uri="{BB962C8B-B14F-4D97-AF65-F5344CB8AC3E}">
        <p14:creationId xmlns:p14="http://schemas.microsoft.com/office/powerpoint/2010/main" val="1162262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8082925"/>
              </p:ext>
            </p:extLst>
          </p:nvPr>
        </p:nvGraphicFramePr>
        <p:xfrm>
          <a:off x="1196008" y="1412776"/>
          <a:ext cx="6132201" cy="4293638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2569197"/>
                <a:gridCol w="1751283"/>
                <a:gridCol w="1811721"/>
              </a:tblGrid>
              <a:tr h="1296144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2400" b="1" u="none" strike="noStrike" kern="1200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Applications</a:t>
                      </a:r>
                      <a:endParaRPr lang="en-GB" sz="2400" b="1" u="none" strike="noStrike" kern="1200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2400" b="1" u="none" strike="noStrike" kern="1200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Raw materials</a:t>
                      </a:r>
                      <a:endParaRPr lang="en-GB" sz="2400" b="1" u="none" strike="noStrike" kern="1200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2400" b="1" u="none" strike="noStrike" kern="1200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Value 2012(M€)</a:t>
                      </a:r>
                      <a:endParaRPr lang="en-GB" sz="2400" b="1" u="none" strike="noStrike" kern="1200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6144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800" u="none" strike="noStrike" kern="1200" dirty="0" smtClean="0">
                          <a:effectLst/>
                        </a:rPr>
                        <a:t>Washing machines,</a:t>
                      </a:r>
                      <a:endParaRPr lang="en-GB" sz="1800" u="none" strike="noStrike" kern="1200" dirty="0">
                        <a:effectLst/>
                      </a:endParaRPr>
                    </a:p>
                    <a:p>
                      <a:pPr marL="0" algn="ctr" defTabSz="914400" rtl="0" eaLnBrk="1" fontAlgn="ctr" latinLnBrk="0" hangingPunct="1"/>
                      <a:r>
                        <a:rPr lang="en-GB" sz="1800" u="none" strike="noStrike" kern="1200" dirty="0" smtClean="0">
                          <a:effectLst/>
                        </a:rPr>
                        <a:t>Dishwasher Cooling</a:t>
                      </a:r>
                      <a:endParaRPr lang="en-GB" sz="1800" u="none" strike="noStrike" kern="1200" dirty="0">
                        <a:effectLst/>
                      </a:endParaRPr>
                    </a:p>
                    <a:p>
                      <a:pPr marL="0" algn="ctr" defTabSz="914400" rtl="0" eaLnBrk="1" fontAlgn="ctr" latinLnBrk="0" hangingPunct="1"/>
                      <a:r>
                        <a:rPr lang="en-GB" sz="1800" u="none" strike="noStrike" kern="1200" dirty="0" smtClean="0">
                          <a:effectLst/>
                        </a:rPr>
                        <a:t>Air, conditioners </a:t>
                      </a:r>
                      <a:endParaRPr lang="en-GB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800" u="none" strike="noStrike" kern="1200" dirty="0" err="1">
                          <a:effectLst/>
                        </a:rPr>
                        <a:t>Nd</a:t>
                      </a:r>
                      <a:r>
                        <a:rPr lang="en-GB" sz="1800" u="none" strike="noStrike" kern="1200" dirty="0">
                          <a:effectLst/>
                        </a:rPr>
                        <a:t>, </a:t>
                      </a:r>
                      <a:r>
                        <a:rPr lang="en-GB" sz="1800" u="none" strike="noStrike" kern="1200" dirty="0" err="1">
                          <a:effectLst/>
                        </a:rPr>
                        <a:t>Dy</a:t>
                      </a:r>
                      <a:r>
                        <a:rPr lang="en-GB" sz="1800" u="none" strike="noStrike" kern="1200" dirty="0">
                          <a:effectLst/>
                        </a:rPr>
                        <a:t> </a:t>
                      </a:r>
                      <a:endParaRPr lang="en-GB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800" u="none" strike="noStrike" kern="1200" dirty="0" smtClean="0">
                          <a:effectLst/>
                        </a:rPr>
                        <a:t>12000</a:t>
                      </a:r>
                      <a:endParaRPr lang="en-GB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9289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800" u="none" strike="noStrike" kern="1200" dirty="0">
                          <a:effectLst/>
                        </a:rPr>
                        <a:t>Optical fibres </a:t>
                      </a:r>
                      <a:endParaRPr lang="en-GB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800" u="none" strike="noStrike" kern="1200" dirty="0" err="1">
                          <a:effectLst/>
                        </a:rPr>
                        <a:t>Ge</a:t>
                      </a:r>
                      <a:r>
                        <a:rPr lang="en-GB" sz="1800" u="none" strike="noStrike" kern="1200" dirty="0">
                          <a:effectLst/>
                        </a:rPr>
                        <a:t> </a:t>
                      </a:r>
                      <a:endParaRPr lang="en-GB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800" u="none" strike="noStrike" kern="1200" dirty="0" smtClean="0">
                          <a:effectLst/>
                        </a:rPr>
                        <a:t>1400</a:t>
                      </a:r>
                      <a:endParaRPr lang="en-GB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575967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800" u="none" strike="noStrike" kern="1200" dirty="0" smtClean="0">
                          <a:effectLst/>
                        </a:rPr>
                        <a:t>Magnetic resonance imaging apparatus (MRI)</a:t>
                      </a:r>
                      <a:endParaRPr lang="en-GB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800" u="none" strike="noStrike" kern="1200" dirty="0" err="1" smtClean="0">
                          <a:effectLst/>
                        </a:rPr>
                        <a:t>Dy</a:t>
                      </a:r>
                      <a:r>
                        <a:rPr lang="en-GB" sz="1800" u="none" strike="noStrike" kern="1200" dirty="0" smtClean="0">
                          <a:effectLst/>
                        </a:rPr>
                        <a:t>, </a:t>
                      </a:r>
                      <a:r>
                        <a:rPr lang="en-GB" sz="1800" u="none" strike="noStrike" kern="1200" dirty="0" err="1" smtClean="0">
                          <a:effectLst/>
                        </a:rPr>
                        <a:t>Gd</a:t>
                      </a:r>
                      <a:r>
                        <a:rPr lang="en-GB" sz="1800" u="none" strike="noStrike" kern="1200" dirty="0" smtClean="0">
                          <a:effectLst/>
                        </a:rPr>
                        <a:t>, </a:t>
                      </a:r>
                      <a:r>
                        <a:rPr lang="en-GB" sz="1800" u="none" strike="noStrike" kern="1200" dirty="0" err="1" smtClean="0">
                          <a:effectLst/>
                        </a:rPr>
                        <a:t>Nb</a:t>
                      </a:r>
                      <a:r>
                        <a:rPr lang="en-GB" sz="1800" u="none" strike="noStrike" kern="1200" dirty="0" smtClean="0">
                          <a:effectLst/>
                        </a:rPr>
                        <a:t>, </a:t>
                      </a:r>
                      <a:r>
                        <a:rPr lang="en-GB" sz="1800" u="none" strike="noStrike" kern="1200" dirty="0" err="1" smtClean="0">
                          <a:effectLst/>
                        </a:rPr>
                        <a:t>Nd</a:t>
                      </a:r>
                      <a:r>
                        <a:rPr lang="en-GB" sz="1800" u="none" strike="noStrike" kern="1200" dirty="0" smtClean="0">
                          <a:effectLst/>
                        </a:rPr>
                        <a:t>, </a:t>
                      </a:r>
                      <a:r>
                        <a:rPr lang="en-GB" sz="1800" u="none" strike="noStrike" kern="1200" dirty="0" err="1" smtClean="0">
                          <a:effectLst/>
                        </a:rPr>
                        <a:t>Pr,Tb</a:t>
                      </a:r>
                      <a:endParaRPr lang="en-GB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800" u="none" strike="noStrike" kern="1200" dirty="0" smtClean="0">
                          <a:effectLst/>
                        </a:rPr>
                        <a:t>3300</a:t>
                      </a:r>
                      <a:endParaRPr lang="en-GB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575967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800" u="none" strike="noStrike" kern="1200" dirty="0" smtClean="0">
                          <a:effectLst/>
                        </a:rPr>
                        <a:t>Automotive 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en-GB" sz="1800" u="none" strike="noStrike" kern="1200" dirty="0" smtClean="0">
                          <a:effectLst/>
                        </a:rPr>
                        <a:t>(electric motor, lighting)</a:t>
                      </a:r>
                      <a:endParaRPr lang="en-GB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800" u="none" strike="noStrike" kern="1200" dirty="0" smtClean="0">
                          <a:effectLst/>
                        </a:rPr>
                        <a:t>REE</a:t>
                      </a:r>
                      <a:endParaRPr lang="en-GB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800" u="none" strike="noStrike" kern="1200" dirty="0" smtClean="0">
                          <a:effectLst/>
                        </a:rPr>
                        <a:t>850000</a:t>
                      </a:r>
                      <a:endParaRPr lang="en-GB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7" name="CasellaDiTesto 6"/>
          <p:cNvSpPr txBox="1"/>
          <p:nvPr/>
        </p:nvSpPr>
        <p:spPr>
          <a:xfrm>
            <a:off x="831379" y="476672"/>
            <a:ext cx="41873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Possible</a:t>
            </a:r>
            <a:r>
              <a:rPr lang="it-IT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Action Lines</a:t>
            </a:r>
            <a:endParaRPr lang="it-IT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854061" y="6453336"/>
            <a:ext cx="62103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 smtClean="0"/>
              <a:t>Pier Carlo Ricci, </a:t>
            </a:r>
            <a:r>
              <a:rPr lang="it-IT" sz="1200" b="1" dirty="0" err="1" smtClean="0"/>
              <a:t>University</a:t>
            </a:r>
            <a:r>
              <a:rPr lang="it-IT" sz="1200" b="1" dirty="0" smtClean="0"/>
              <a:t> of Cagliari  – RESET </a:t>
            </a:r>
            <a:r>
              <a:rPr lang="it-IT" sz="1200" b="1" dirty="0"/>
              <a:t>coordinator - http://reset.dsf.unica.it/ </a:t>
            </a:r>
            <a:endParaRPr lang="it-IT" sz="1200" b="1" u="sng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a:endParaRPr>
          </a:p>
          <a:p>
            <a:r>
              <a:rPr lang="it-IT" sz="1200" b="1" dirty="0" smtClean="0"/>
              <a:t> - </a:t>
            </a:r>
            <a:endParaRPr lang="it-IT" sz="1200" b="1" dirty="0"/>
          </a:p>
        </p:txBody>
      </p:sp>
    </p:spTree>
    <p:extLst>
      <p:ext uri="{BB962C8B-B14F-4D97-AF65-F5344CB8AC3E}">
        <p14:creationId xmlns:p14="http://schemas.microsoft.com/office/powerpoint/2010/main" val="1490746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888160" y="1772815"/>
            <a:ext cx="7860304" cy="98488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Alternative substitution of critical raw materials in components for the automotive industry</a:t>
            </a:r>
            <a:r>
              <a:rPr lang="en-GB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it-IT" i="1" dirty="0"/>
              <a:t>	</a:t>
            </a:r>
            <a:r>
              <a:rPr lang="it-IT" i="1" dirty="0" smtClean="0"/>
              <a:t>- </a:t>
            </a:r>
            <a:r>
              <a:rPr lang="en-GB" i="1" dirty="0" smtClean="0"/>
              <a:t>Technology </a:t>
            </a:r>
            <a:r>
              <a:rPr lang="en-GB" i="1" dirty="0"/>
              <a:t>Readiness Level </a:t>
            </a:r>
            <a:r>
              <a:rPr lang="en-GB" i="1" dirty="0" smtClean="0"/>
              <a:t>3-5</a:t>
            </a:r>
            <a:endParaRPr lang="en-GB" dirty="0"/>
          </a:p>
        </p:txBody>
      </p:sp>
      <p:sp>
        <p:nvSpPr>
          <p:cNvPr id="3" name="Rettangolo 2"/>
          <p:cNvSpPr/>
          <p:nvPr/>
        </p:nvSpPr>
        <p:spPr>
          <a:xfrm>
            <a:off x="924030" y="3327956"/>
            <a:ext cx="7824434" cy="67710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Development of materials for optical </a:t>
            </a:r>
            <a:r>
              <a:rPr lang="en-GB" sz="2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fiber</a:t>
            </a:r>
            <a:r>
              <a:rPr lang="en-GB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cables</a:t>
            </a:r>
          </a:p>
          <a:p>
            <a:r>
              <a:rPr lang="it-IT" i="1" dirty="0">
                <a:solidFill>
                  <a:schemeClr val="dk1"/>
                </a:solidFill>
              </a:rPr>
              <a:t>	</a:t>
            </a:r>
            <a:r>
              <a:rPr lang="it-IT" i="1" dirty="0" smtClean="0">
                <a:solidFill>
                  <a:schemeClr val="dk1"/>
                </a:solidFill>
              </a:rPr>
              <a:t>- </a:t>
            </a:r>
            <a:r>
              <a:rPr lang="en-GB" i="1" dirty="0" smtClean="0">
                <a:solidFill>
                  <a:schemeClr val="dk1"/>
                </a:solidFill>
              </a:rPr>
              <a:t>Technology </a:t>
            </a:r>
            <a:r>
              <a:rPr lang="en-GB" i="1" dirty="0">
                <a:solidFill>
                  <a:schemeClr val="dk1"/>
                </a:solidFill>
              </a:rPr>
              <a:t>Readiness Level 4-6</a:t>
            </a:r>
          </a:p>
        </p:txBody>
      </p:sp>
      <p:sp>
        <p:nvSpPr>
          <p:cNvPr id="4" name="Rettangolo 3"/>
          <p:cNvSpPr/>
          <p:nvPr/>
        </p:nvSpPr>
        <p:spPr>
          <a:xfrm>
            <a:off x="904666" y="4624100"/>
            <a:ext cx="7843798" cy="67710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Development of materials for printed circuit boards (PCB)</a:t>
            </a:r>
          </a:p>
          <a:p>
            <a:r>
              <a:rPr lang="it-IT" i="1" dirty="0">
                <a:solidFill>
                  <a:schemeClr val="dk1"/>
                </a:solidFill>
              </a:rPr>
              <a:t>	</a:t>
            </a:r>
            <a:r>
              <a:rPr lang="it-IT" i="1" dirty="0" smtClean="0">
                <a:solidFill>
                  <a:schemeClr val="dk1"/>
                </a:solidFill>
              </a:rPr>
              <a:t>- </a:t>
            </a:r>
            <a:r>
              <a:rPr lang="en-GB" i="1" dirty="0" smtClean="0">
                <a:solidFill>
                  <a:schemeClr val="dk1"/>
                </a:solidFill>
              </a:rPr>
              <a:t>Technology </a:t>
            </a:r>
            <a:r>
              <a:rPr lang="en-GB" i="1" dirty="0">
                <a:solidFill>
                  <a:schemeClr val="dk1"/>
                </a:solidFill>
              </a:rPr>
              <a:t>Readiness Level 4-6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831379" y="476672"/>
            <a:ext cx="61888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Input for </a:t>
            </a:r>
            <a:r>
              <a:rPr lang="en-GB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H2020 </a:t>
            </a:r>
            <a:r>
              <a:rPr lang="it-IT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GB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2016-2017 work programme:  </a:t>
            </a:r>
            <a:endParaRPr lang="it-IT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854061" y="6453336"/>
            <a:ext cx="62103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 smtClean="0"/>
              <a:t>Pier Carlo Ricci, </a:t>
            </a:r>
            <a:r>
              <a:rPr lang="it-IT" sz="1200" b="1" dirty="0" err="1" smtClean="0"/>
              <a:t>University</a:t>
            </a:r>
            <a:r>
              <a:rPr lang="it-IT" sz="1200" b="1" dirty="0" smtClean="0"/>
              <a:t> of Cagliari  – RESET </a:t>
            </a:r>
            <a:r>
              <a:rPr lang="it-IT" sz="1200" b="1" dirty="0"/>
              <a:t>coordinator - http://reset.dsf.unica.it/ </a:t>
            </a:r>
            <a:endParaRPr lang="it-IT" sz="1200" b="1" u="sng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a:endParaRPr>
          </a:p>
          <a:p>
            <a:r>
              <a:rPr lang="it-IT" sz="1200" b="1" dirty="0" smtClean="0"/>
              <a:t> - </a:t>
            </a:r>
            <a:endParaRPr lang="it-IT" sz="1200" b="1" dirty="0"/>
          </a:p>
        </p:txBody>
      </p:sp>
    </p:spTree>
    <p:extLst>
      <p:ext uri="{BB962C8B-B14F-4D97-AF65-F5344CB8AC3E}">
        <p14:creationId xmlns:p14="http://schemas.microsoft.com/office/powerpoint/2010/main" val="413818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17886</TotalTime>
  <Words>620</Words>
  <Application>Microsoft Office PowerPoint</Application>
  <PresentationFormat>Presentazione su schermo (4:3)</PresentationFormat>
  <Paragraphs>108</Paragraphs>
  <Slides>12</Slides>
  <Notes>3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4" baseType="lpstr">
      <vt:lpstr>Executive</vt:lpstr>
      <vt:lpstr>ChemDraw.Document.6.0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RESET</dc:title>
  <dc:creator>GOS1</dc:creator>
  <cp:lastModifiedBy>Carlo</cp:lastModifiedBy>
  <cp:revision>143</cp:revision>
  <dcterms:created xsi:type="dcterms:W3CDTF">2014-05-10T12:03:44Z</dcterms:created>
  <dcterms:modified xsi:type="dcterms:W3CDTF">2015-01-09T12:06:47Z</dcterms:modified>
</cp:coreProperties>
</file>