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1" r:id="rId4"/>
    <p:sldId id="262" r:id="rId5"/>
    <p:sldId id="263" r:id="rId6"/>
    <p:sldId id="264" r:id="rId7"/>
    <p:sldId id="265" r:id="rId8"/>
    <p:sldId id="266"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3" d="100"/>
          <a:sy n="113"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C6828C5-EBEC-482F-87E2-BB58E054BE93}" type="datetimeFigureOut">
              <a:rPr lang="it-IT" smtClean="0"/>
              <a:t>16/10/2019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6244231-B203-44E9-9E95-A7B8817A7304}" type="slidenum">
              <a:rPr lang="it-IT" smtClean="0"/>
              <a:t>‹N›</a:t>
            </a:fld>
            <a:endParaRPr lang="it-IT"/>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1577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C6828C5-EBEC-482F-87E2-BB58E054BE93}" type="datetimeFigureOut">
              <a:rPr lang="it-IT" smtClean="0"/>
              <a:t>16/10/2019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2886559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C6828C5-EBEC-482F-87E2-BB58E054BE93}" type="datetimeFigureOut">
              <a:rPr lang="it-IT" smtClean="0"/>
              <a:t>16/10/2019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1127355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C6828C5-EBEC-482F-87E2-BB58E054BE93}" type="datetimeFigureOut">
              <a:rPr lang="it-IT" smtClean="0"/>
              <a:t>16/10/2019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291520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9C6828C5-EBEC-482F-87E2-BB58E054BE93}" type="datetimeFigureOut">
              <a:rPr lang="it-IT" smtClean="0"/>
              <a:t>16/10/2019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6244231-B203-44E9-9E95-A7B8817A7304}" type="slidenum">
              <a:rPr lang="it-IT" smtClean="0"/>
              <a:t>‹N›</a:t>
            </a:fld>
            <a:endParaRPr lang="it-IT"/>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233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9C6828C5-EBEC-482F-87E2-BB58E054BE93}" type="datetimeFigureOut">
              <a:rPr lang="it-IT" smtClean="0"/>
              <a:t>16/10/2019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1933171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822960" y="2582334"/>
            <a:ext cx="370332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63440" y="2582334"/>
            <a:ext cx="3703320" cy="3286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9C6828C5-EBEC-482F-87E2-BB58E054BE93}" type="datetimeFigureOut">
              <a:rPr lang="it-IT" smtClean="0"/>
              <a:t>16/10/2019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150500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9C6828C5-EBEC-482F-87E2-BB58E054BE93}" type="datetimeFigureOut">
              <a:rPr lang="it-IT" smtClean="0"/>
              <a:t>16/10/2019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3145543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C6828C5-EBEC-482F-87E2-BB58E054BE93}" type="datetimeFigureOut">
              <a:rPr lang="it-IT" smtClean="0"/>
              <a:t>16/10/2019</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1214507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C6828C5-EBEC-482F-87E2-BB58E054BE93}" type="datetimeFigureOut">
              <a:rPr lang="it-IT" smtClean="0"/>
              <a:t>16/10/2019</a:t>
            </a:fld>
            <a:endParaRPr lang="it-IT"/>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6244231-B203-44E9-9E95-A7B8817A7304}" type="slidenum">
              <a:rPr lang="it-IT" smtClean="0"/>
              <a:t>‹N›</a:t>
            </a:fld>
            <a:endParaRPr lang="it-IT"/>
          </a:p>
        </p:txBody>
      </p:sp>
    </p:spTree>
    <p:extLst>
      <p:ext uri="{BB962C8B-B14F-4D97-AF65-F5344CB8AC3E}">
        <p14:creationId xmlns:p14="http://schemas.microsoft.com/office/powerpoint/2010/main" val="1282587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9C6828C5-EBEC-482F-87E2-BB58E054BE93}" type="datetimeFigureOut">
              <a:rPr lang="it-IT" smtClean="0"/>
              <a:t>16/10/2019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6244231-B203-44E9-9E95-A7B8817A7304}" type="slidenum">
              <a:rPr lang="it-IT" smtClean="0"/>
              <a:t>‹N›</a:t>
            </a:fld>
            <a:endParaRPr lang="it-IT"/>
          </a:p>
        </p:txBody>
      </p:sp>
    </p:spTree>
    <p:extLst>
      <p:ext uri="{BB962C8B-B14F-4D97-AF65-F5344CB8AC3E}">
        <p14:creationId xmlns:p14="http://schemas.microsoft.com/office/powerpoint/2010/main" val="1445744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C6828C5-EBEC-482F-87E2-BB58E054BE93}" type="datetimeFigureOut">
              <a:rPr lang="it-IT" smtClean="0"/>
              <a:t>16/10/2019</a:t>
            </a:fld>
            <a:endParaRPr lang="it-IT"/>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16244231-B203-44E9-9E95-A7B8817A7304}" type="slidenum">
              <a:rPr lang="it-IT" smtClean="0"/>
              <a:t>‹N›</a:t>
            </a:fld>
            <a:endParaRPr lang="it-IT"/>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33119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mentimeter.com/s/101abb1aa60e309d52809fef799a8740/77582d7e4b3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Progettazione Geologica</a:t>
            </a:r>
            <a:endParaRPr lang="it-IT" dirty="0"/>
          </a:p>
        </p:txBody>
      </p:sp>
      <p:sp>
        <p:nvSpPr>
          <p:cNvPr id="3" name="Sottotitolo 2"/>
          <p:cNvSpPr>
            <a:spLocks noGrp="1"/>
          </p:cNvSpPr>
          <p:nvPr>
            <p:ph type="subTitle" idx="1"/>
          </p:nvPr>
        </p:nvSpPr>
        <p:spPr/>
        <p:txBody>
          <a:bodyPr/>
          <a:lstStyle/>
          <a:p>
            <a:r>
              <a:rPr lang="it-IT" dirty="0" smtClean="0"/>
              <a:t>Prof. Stefania Da Pelo</a:t>
            </a:r>
          </a:p>
          <a:p>
            <a:r>
              <a:rPr lang="it-IT" dirty="0" smtClean="0"/>
              <a:t>Presentazione del Corso</a:t>
            </a:r>
            <a:endParaRPr lang="it-IT" dirty="0"/>
          </a:p>
        </p:txBody>
      </p:sp>
    </p:spTree>
    <p:extLst>
      <p:ext uri="{BB962C8B-B14F-4D97-AF65-F5344CB8AC3E}">
        <p14:creationId xmlns:p14="http://schemas.microsoft.com/office/powerpoint/2010/main" val="2149822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 cosa parliamo?</a:t>
            </a:r>
            <a:endParaRPr lang="it-IT" dirty="0"/>
          </a:p>
        </p:txBody>
      </p:sp>
      <p:sp>
        <p:nvSpPr>
          <p:cNvPr id="3" name="Segnaposto contenuto 2"/>
          <p:cNvSpPr>
            <a:spLocks noGrp="1"/>
          </p:cNvSpPr>
          <p:nvPr>
            <p:ph idx="1"/>
          </p:nvPr>
        </p:nvSpPr>
        <p:spPr/>
        <p:txBody>
          <a:bodyPr/>
          <a:lstStyle/>
          <a:p>
            <a:pPr>
              <a:buFont typeface="Wingdings" panose="05000000000000000000" pitchFamily="2" charset="2"/>
              <a:buChar char="Ø"/>
            </a:pPr>
            <a:r>
              <a:rPr lang="it-IT" dirty="0" smtClean="0"/>
              <a:t>Vostre aspettative e desiderata (</a:t>
            </a:r>
            <a:r>
              <a:rPr lang="it-IT" dirty="0">
                <a:hlinkClick r:id="rId2"/>
              </a:rPr>
              <a:t>https://</a:t>
            </a:r>
            <a:r>
              <a:rPr lang="it-IT" dirty="0" smtClean="0">
                <a:hlinkClick r:id="rId2"/>
              </a:rPr>
              <a:t>www.mentimeter.com/s/101abb1aa60e309d52809fef799a8740/77582d7e4b3d</a:t>
            </a:r>
            <a:r>
              <a:rPr lang="it-IT" dirty="0" smtClean="0"/>
              <a:t>)</a:t>
            </a:r>
          </a:p>
          <a:p>
            <a:pPr>
              <a:buFont typeface="Wingdings" panose="05000000000000000000" pitchFamily="2" charset="2"/>
              <a:buChar char="Ø"/>
            </a:pPr>
            <a:r>
              <a:rPr lang="it-IT" dirty="0" smtClean="0"/>
              <a:t>Geologia Applicata: quali competenze avete acquisito?</a:t>
            </a:r>
          </a:p>
          <a:p>
            <a:pPr>
              <a:buFont typeface="Wingdings" panose="05000000000000000000" pitchFamily="2" charset="2"/>
              <a:buChar char="Ø"/>
            </a:pPr>
            <a:r>
              <a:rPr lang="it-IT" dirty="0" smtClean="0"/>
              <a:t>Programma di massima del corso</a:t>
            </a:r>
          </a:p>
          <a:p>
            <a:pPr>
              <a:buFont typeface="Wingdings" panose="05000000000000000000" pitchFamily="2" charset="2"/>
              <a:buChar char="Ø"/>
            </a:pPr>
            <a:r>
              <a:rPr lang="it-IT" dirty="0" smtClean="0"/>
              <a:t>Escursioni</a:t>
            </a:r>
          </a:p>
          <a:p>
            <a:pPr>
              <a:buFont typeface="Wingdings" panose="05000000000000000000" pitchFamily="2" charset="2"/>
              <a:buChar char="Ø"/>
            </a:pPr>
            <a:r>
              <a:rPr lang="it-IT" dirty="0" smtClean="0"/>
              <a:t>Introduzione agli aspetti normativi che riguardano il ruolo del geologo</a:t>
            </a:r>
          </a:p>
          <a:p>
            <a:pPr>
              <a:buFont typeface="Wingdings" panose="05000000000000000000" pitchFamily="2" charset="2"/>
              <a:buChar char="Ø"/>
            </a:pPr>
            <a:endParaRPr lang="it-IT" dirty="0" smtClean="0"/>
          </a:p>
          <a:p>
            <a:pPr>
              <a:buFont typeface="Wingdings" panose="05000000000000000000" pitchFamily="2" charset="2"/>
              <a:buChar char="Ø"/>
            </a:pPr>
            <a:endParaRPr lang="it-IT" dirty="0"/>
          </a:p>
        </p:txBody>
      </p:sp>
    </p:spTree>
    <p:extLst>
      <p:ext uri="{BB962C8B-B14F-4D97-AF65-F5344CB8AC3E}">
        <p14:creationId xmlns:p14="http://schemas.microsoft.com/office/powerpoint/2010/main" val="2700031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Obiettivi</a:t>
            </a:r>
          </a:p>
        </p:txBody>
      </p:sp>
      <p:sp>
        <p:nvSpPr>
          <p:cNvPr id="3" name="Segnaposto contenuto 2"/>
          <p:cNvSpPr>
            <a:spLocks noGrp="1"/>
          </p:cNvSpPr>
          <p:nvPr>
            <p:ph idx="1"/>
          </p:nvPr>
        </p:nvSpPr>
        <p:spPr/>
        <p:txBody>
          <a:bodyPr/>
          <a:lstStyle/>
          <a:p>
            <a:r>
              <a:rPr lang="it-IT" dirty="0"/>
              <a:t>Il corso, partendo da una analisi del quadro giurisprudenziale vigente e dei principali ambiti di attività professionale, vuole stimolare gli studenti ad avvalersi delle conoscenze geologiche e geologico-tecniche acquisite per la corretta progettazione di alcune opere di ingegneria civile (quali ad esempio strade, dighe e gallerie e infrastrutture connesse) partendo da una programmazione e progettazione secondo criteri di sostenibilità.</a:t>
            </a:r>
          </a:p>
        </p:txBody>
      </p:sp>
    </p:spTree>
    <p:extLst>
      <p:ext uri="{BB962C8B-B14F-4D97-AF65-F5344CB8AC3E}">
        <p14:creationId xmlns:p14="http://schemas.microsoft.com/office/powerpoint/2010/main" val="4256317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Prerequisiti</a:t>
            </a:r>
          </a:p>
        </p:txBody>
      </p:sp>
      <p:sp>
        <p:nvSpPr>
          <p:cNvPr id="3" name="Segnaposto contenuto 2"/>
          <p:cNvSpPr>
            <a:spLocks noGrp="1"/>
          </p:cNvSpPr>
          <p:nvPr>
            <p:ph idx="1"/>
          </p:nvPr>
        </p:nvSpPr>
        <p:spPr/>
        <p:txBody>
          <a:bodyPr/>
          <a:lstStyle/>
          <a:p>
            <a:r>
              <a:rPr lang="it-IT" dirty="0"/>
              <a:t>Lo studente deve possedere solide basi di geologia e geologia strutturale; conoscere le basi teoriche che regolano il comportamento meccanico di terreni e rocce; le prove che consentono di determinarne i parametri geotecnici e </a:t>
            </a:r>
            <a:r>
              <a:rPr lang="it-IT" dirty="0" err="1"/>
              <a:t>geomeccanici</a:t>
            </a:r>
            <a:r>
              <a:rPr lang="it-IT" dirty="0"/>
              <a:t>.</a:t>
            </a:r>
          </a:p>
        </p:txBody>
      </p:sp>
    </p:spTree>
    <p:extLst>
      <p:ext uri="{BB962C8B-B14F-4D97-AF65-F5344CB8AC3E}">
        <p14:creationId xmlns:p14="http://schemas.microsoft.com/office/powerpoint/2010/main" val="3488702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Contenuti</a:t>
            </a:r>
          </a:p>
        </p:txBody>
      </p:sp>
      <p:sp>
        <p:nvSpPr>
          <p:cNvPr id="3" name="Segnaposto contenuto 2"/>
          <p:cNvSpPr>
            <a:spLocks noGrp="1"/>
          </p:cNvSpPr>
          <p:nvPr>
            <p:ph idx="1"/>
          </p:nvPr>
        </p:nvSpPr>
        <p:spPr/>
        <p:txBody>
          <a:bodyPr>
            <a:normAutofit lnSpcReduction="10000"/>
          </a:bodyPr>
          <a:lstStyle/>
          <a:p>
            <a:r>
              <a:rPr lang="it-IT" dirty="0"/>
              <a:t>Strade: problematiche geologiche, idrogeologiche, ambientali in relazione alla scelta del tracciato e delle modalità costruttive; opere di difesa e salvaguardia del tracciato stradale; individuazione delle priorità di intervento lungo un tracciato stradale interessato da problemi geologici</a:t>
            </a:r>
          </a:p>
          <a:p>
            <a:r>
              <a:rPr lang="it-IT" dirty="0"/>
              <a:t>Opere in sotterraneo: problematiche geologiche, idrogeologiche, ambientali che si possono incontrare durante l'esecuzione degli scavi in sotterraneo; le indagini geognostiche finalizzate alla definizione del modello concettuale e all'analisi del comportamento dei materiali soggetti a escavazione; metodi di scavo, consolidamento e monitoraggio.</a:t>
            </a:r>
          </a:p>
          <a:p>
            <a:r>
              <a:rPr lang="it-IT" dirty="0"/>
              <a:t>Dighe: problematiche geologiche, idrogeologiche, ambientali e relative indagini geognostiche per la scelta e ubicazione della tipologia di sbarramento.</a:t>
            </a:r>
          </a:p>
        </p:txBody>
      </p:sp>
    </p:spTree>
    <p:extLst>
      <p:ext uri="{BB962C8B-B14F-4D97-AF65-F5344CB8AC3E}">
        <p14:creationId xmlns:p14="http://schemas.microsoft.com/office/powerpoint/2010/main" val="56236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Metodi Didattici</a:t>
            </a:r>
          </a:p>
        </p:txBody>
      </p:sp>
      <p:sp>
        <p:nvSpPr>
          <p:cNvPr id="3" name="Segnaposto contenuto 2"/>
          <p:cNvSpPr>
            <a:spLocks noGrp="1"/>
          </p:cNvSpPr>
          <p:nvPr>
            <p:ph idx="1"/>
          </p:nvPr>
        </p:nvSpPr>
        <p:spPr/>
        <p:txBody>
          <a:bodyPr>
            <a:normAutofit/>
          </a:bodyPr>
          <a:lstStyle/>
          <a:p>
            <a:r>
              <a:rPr lang="it-IT" dirty="0" smtClean="0"/>
              <a:t>Lezioni </a:t>
            </a:r>
            <a:r>
              <a:rPr lang="it-IT" dirty="0"/>
              <a:t>frontali, esercitazioni di aula e di laboratorio (Brain </a:t>
            </a:r>
            <a:r>
              <a:rPr lang="it-IT" dirty="0" err="1"/>
              <a:t>storming</a:t>
            </a:r>
            <a:r>
              <a:rPr lang="it-IT" dirty="0"/>
              <a:t>, Cooperative </a:t>
            </a:r>
            <a:r>
              <a:rPr lang="it-IT" dirty="0" err="1"/>
              <a:t>learning</a:t>
            </a:r>
            <a:r>
              <a:rPr lang="it-IT" dirty="0"/>
              <a:t>, Learning by </a:t>
            </a:r>
            <a:r>
              <a:rPr lang="it-IT" dirty="0" err="1"/>
              <a:t>doing</a:t>
            </a:r>
            <a:r>
              <a:rPr lang="it-IT" dirty="0"/>
              <a:t>), attività di campo</a:t>
            </a:r>
          </a:p>
        </p:txBody>
      </p:sp>
    </p:spTree>
    <p:extLst>
      <p:ext uri="{BB962C8B-B14F-4D97-AF65-F5344CB8AC3E}">
        <p14:creationId xmlns:p14="http://schemas.microsoft.com/office/powerpoint/2010/main" val="1752977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Verifica dell'apprendimento</a:t>
            </a:r>
          </a:p>
        </p:txBody>
      </p:sp>
      <p:sp>
        <p:nvSpPr>
          <p:cNvPr id="3" name="Segnaposto contenuto 2"/>
          <p:cNvSpPr>
            <a:spLocks noGrp="1"/>
          </p:cNvSpPr>
          <p:nvPr>
            <p:ph idx="1"/>
          </p:nvPr>
        </p:nvSpPr>
        <p:spPr/>
        <p:txBody>
          <a:bodyPr>
            <a:normAutofit fontScale="62500" lnSpcReduction="20000"/>
          </a:bodyPr>
          <a:lstStyle/>
          <a:p>
            <a:r>
              <a:rPr lang="it-IT" dirty="0"/>
              <a:t>L'effettiva acquisizione da parte degli studenti dei risultati di apprendimento attesi avverrà durante tutta la durata del corso:</a:t>
            </a:r>
          </a:p>
          <a:p>
            <a:r>
              <a:rPr lang="it-IT" dirty="0"/>
              <a:t>1) Durante le lezioni frontali: gli studenti sono chiamati a rispondere individualmente a domande sugli argomenti trattati.</a:t>
            </a:r>
          </a:p>
          <a:p>
            <a:r>
              <a:rPr lang="it-IT" dirty="0"/>
              <a:t>2) Durante le attività di laboratorio e campagna gli studenti dovranno eseguire individualmente o in gruppo </a:t>
            </a:r>
            <a:r>
              <a:rPr lang="it-IT" dirty="0" err="1"/>
              <a:t>unattività</a:t>
            </a:r>
            <a:r>
              <a:rPr lang="it-IT" dirty="0"/>
              <a:t> pratica</a:t>
            </a:r>
          </a:p>
          <a:p>
            <a:r>
              <a:rPr lang="it-IT" dirty="0"/>
              <a:t>3) Durante le esercitazioni: gli studenti sono chiamati ad applicare metodologie di analisi per la valutazione progettazione delle modalità operative di esecuzione degli interventi e della loro priorità.</a:t>
            </a:r>
          </a:p>
          <a:p>
            <a:r>
              <a:rPr lang="it-IT" dirty="0"/>
              <a:t>4) Durante l'esame finale orale: La prova finale consiste nella presentazione di un elaborato progettuale in forma scritta. Partendo dalla relazione la prova orale verterà ad accertare la capacità dello studente di proporre alternative progettuali adeguate al contesto geologico di riferimento.</a:t>
            </a:r>
          </a:p>
          <a:p>
            <a:r>
              <a:rPr lang="it-IT" dirty="0"/>
              <a:t>Il punteggio della prova d'esame è attribuito mediante un voto espresso in trentesimi. Per superare l'esame (voto non inferiore a 18/30) lo studente, deve dimostrare di aver acquisito una conoscenza sufficiente delle problematiche geologiche e ambientali che possono interessare i vari tipi di opere, utilizzare un lessico appropriato alla disciplina, sapere progettare un piano di indagine in contesti geologici complessi.</a:t>
            </a:r>
          </a:p>
          <a:p>
            <a:endParaRPr lang="it-IT" dirty="0"/>
          </a:p>
          <a:p>
            <a:r>
              <a:rPr lang="it-IT" dirty="0"/>
              <a:t>Per conseguire un punteggio pari a 30/30 e lode, lo studente deve dimostrare di aver acquisito una conoscenza eccellente di tutti gli argomenti trattati durante il corso e di avere un lessico appropriato e ineccepibile, deve inoltre aver frequentato almeno il 90% delle lezioni frontali, di laboratorio e di terreno.</a:t>
            </a:r>
          </a:p>
        </p:txBody>
      </p:sp>
    </p:spTree>
    <p:extLst>
      <p:ext uri="{BB962C8B-B14F-4D97-AF65-F5344CB8AC3E}">
        <p14:creationId xmlns:p14="http://schemas.microsoft.com/office/powerpoint/2010/main" val="1783279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Testi</a:t>
            </a:r>
          </a:p>
        </p:txBody>
      </p:sp>
      <p:sp>
        <p:nvSpPr>
          <p:cNvPr id="3" name="Segnaposto contenuto 2"/>
          <p:cNvSpPr>
            <a:spLocks noGrp="1"/>
          </p:cNvSpPr>
          <p:nvPr>
            <p:ph idx="1"/>
          </p:nvPr>
        </p:nvSpPr>
        <p:spPr/>
        <p:txBody>
          <a:bodyPr>
            <a:normAutofit/>
          </a:bodyPr>
          <a:lstStyle/>
          <a:p>
            <a:r>
              <a:rPr lang="it-IT" dirty="0"/>
              <a:t>Scesi, Papini, Gattinoni, Longoni Geologia tecnica Casa editrice Ambrosiana</a:t>
            </a:r>
          </a:p>
          <a:p>
            <a:endParaRPr lang="it-IT" dirty="0"/>
          </a:p>
          <a:p>
            <a:r>
              <a:rPr lang="it-IT" dirty="0"/>
              <a:t>Testi per approfondimenti</a:t>
            </a:r>
          </a:p>
          <a:p>
            <a:r>
              <a:rPr lang="it-IT" dirty="0"/>
              <a:t>- </a:t>
            </a:r>
            <a:r>
              <a:rPr lang="it-IT" dirty="0" err="1"/>
              <a:t>González</a:t>
            </a:r>
            <a:r>
              <a:rPr lang="it-IT" dirty="0"/>
              <a:t> de Vallejo L.I. </a:t>
            </a:r>
            <a:r>
              <a:rPr lang="it-IT" dirty="0" err="1"/>
              <a:t>Geoingegneria</a:t>
            </a:r>
            <a:r>
              <a:rPr lang="it-IT" dirty="0"/>
              <a:t> </a:t>
            </a:r>
            <a:r>
              <a:rPr lang="it-IT" dirty="0" err="1"/>
              <a:t>Pearson</a:t>
            </a:r>
            <a:r>
              <a:rPr lang="it-IT" dirty="0"/>
              <a:t> </a:t>
            </a:r>
            <a:r>
              <a:rPr lang="it-IT" dirty="0" err="1"/>
              <a:t>Prentice</a:t>
            </a:r>
            <a:r>
              <a:rPr lang="it-IT" dirty="0"/>
              <a:t> Hall;</a:t>
            </a:r>
          </a:p>
          <a:p>
            <a:r>
              <a:rPr lang="it-IT" dirty="0"/>
              <a:t>- Tanzini M. - La relazione geologica e geotecnica.</a:t>
            </a:r>
          </a:p>
          <a:p>
            <a:r>
              <a:rPr lang="it-IT" dirty="0"/>
              <a:t>- Desio A. - Geologia applicata all''Ingegneria - Hoepli</a:t>
            </a:r>
          </a:p>
          <a:p>
            <a:r>
              <a:rPr lang="it-IT" dirty="0"/>
              <a:t>- </a:t>
            </a:r>
            <a:r>
              <a:rPr lang="it-IT" dirty="0" err="1"/>
              <a:t>D.Coppe</a:t>
            </a:r>
            <a:r>
              <a:rPr lang="it-IT" dirty="0"/>
              <a:t>- Manuale pratico di </a:t>
            </a:r>
            <a:r>
              <a:rPr lang="it-IT" dirty="0" err="1"/>
              <a:t>Esplosivistica</a:t>
            </a:r>
            <a:r>
              <a:rPr lang="it-IT" dirty="0"/>
              <a:t> civile- Pei</a:t>
            </a:r>
          </a:p>
        </p:txBody>
      </p:sp>
    </p:spTree>
    <p:extLst>
      <p:ext uri="{BB962C8B-B14F-4D97-AF65-F5344CB8AC3E}">
        <p14:creationId xmlns:p14="http://schemas.microsoft.com/office/powerpoint/2010/main" val="1877365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45</TotalTime>
  <Words>605</Words>
  <Application>Microsoft Office PowerPoint</Application>
  <PresentationFormat>Presentazione su schermo (4:3)</PresentationFormat>
  <Paragraphs>36</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Calibri</vt:lpstr>
      <vt:lpstr>Calibri Light</vt:lpstr>
      <vt:lpstr>Wingdings</vt:lpstr>
      <vt:lpstr>Retrospettivo</vt:lpstr>
      <vt:lpstr>Progettazione Geologica</vt:lpstr>
      <vt:lpstr>Di cosa parliamo?</vt:lpstr>
      <vt:lpstr>Obiettivi</vt:lpstr>
      <vt:lpstr>Prerequisiti</vt:lpstr>
      <vt:lpstr>Contenuti</vt:lpstr>
      <vt:lpstr>Metodi Didattici</vt:lpstr>
      <vt:lpstr>Verifica dell'apprendimento</vt:lpstr>
      <vt:lpstr>Testi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Progettazione Geologica</dc:title>
  <dc:creator>Unknown</dc:creator>
  <cp:lastModifiedBy>Unknown</cp:lastModifiedBy>
  <cp:revision>6</cp:revision>
  <dcterms:created xsi:type="dcterms:W3CDTF">2019-10-01T08:24:43Z</dcterms:created>
  <dcterms:modified xsi:type="dcterms:W3CDTF">2019-10-16T14:12:40Z</dcterms:modified>
</cp:coreProperties>
</file>