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0287000" cy="10287000"/>
  <p:notesSz cx="10287000" cy="10287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itchFamily="2" charset="77"/>
      <p:regular r:id="rId10"/>
      <p:bold r:id="rId11"/>
      <p:italic r:id="rId12"/>
      <p:boldItalic r:id="rId13"/>
    </p:embeddedFont>
    <p:embeddedFont>
      <p:font typeface="Montserrat ExtraBold" pitchFamily="2" charset="77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rBWth1R2qp+YGTXwO77FBmYRz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8" d="100"/>
          <a:sy n="78" d="100"/>
        </p:scale>
        <p:origin x="2768" y="1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25" y="771525"/>
            <a:ext cx="68583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14688" y="771525"/>
            <a:ext cx="38576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14688" y="771525"/>
            <a:ext cx="38576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03962" y="2707547"/>
            <a:ext cx="9079075" cy="330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>
            <a:off x="771525" y="3188970"/>
            <a:ext cx="8743950" cy="21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1543050" y="5760720"/>
            <a:ext cx="72009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14350" y="2366010"/>
            <a:ext cx="4474845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5297805" y="2366010"/>
            <a:ext cx="4474845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9018540" y="3327444"/>
            <a:ext cx="1268458" cy="341918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4"/>
          <p:cNvSpPr/>
          <p:nvPr/>
        </p:nvSpPr>
        <p:spPr>
          <a:xfrm>
            <a:off x="9544908" y="2102594"/>
            <a:ext cx="742091" cy="56450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Google Shape;8;p4"/>
          <p:cNvSpPr/>
          <p:nvPr/>
        </p:nvSpPr>
        <p:spPr>
          <a:xfrm>
            <a:off x="8458755" y="4140233"/>
            <a:ext cx="1828244" cy="56450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" name="Google Shape;9;p4"/>
          <p:cNvSpPr/>
          <p:nvPr/>
        </p:nvSpPr>
        <p:spPr>
          <a:xfrm>
            <a:off x="6352870" y="2102594"/>
            <a:ext cx="3673085" cy="367308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4"/>
          <p:cNvSpPr/>
          <p:nvPr/>
        </p:nvSpPr>
        <p:spPr>
          <a:xfrm>
            <a:off x="7683875" y="8668025"/>
            <a:ext cx="2603123" cy="161897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4"/>
          <p:cNvSpPr/>
          <p:nvPr/>
        </p:nvSpPr>
        <p:spPr>
          <a:xfrm>
            <a:off x="0" y="1344416"/>
            <a:ext cx="3054517" cy="635317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4"/>
          <p:cNvSpPr/>
          <p:nvPr/>
        </p:nvSpPr>
        <p:spPr>
          <a:xfrm>
            <a:off x="0" y="887913"/>
            <a:ext cx="277495" cy="1325245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4"/>
          <p:cNvSpPr/>
          <p:nvPr/>
        </p:nvSpPr>
        <p:spPr>
          <a:xfrm>
            <a:off x="1104999" y="1"/>
            <a:ext cx="6581774" cy="270778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4"/>
          <p:cNvSpPr/>
          <p:nvPr/>
        </p:nvSpPr>
        <p:spPr>
          <a:xfrm>
            <a:off x="6546053" y="1"/>
            <a:ext cx="3740945" cy="3551332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03962" y="2707547"/>
            <a:ext cx="9079075" cy="330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www.unica.it/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6476414" y="5296252"/>
            <a:ext cx="3810585" cy="40862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1"/>
          <p:cNvSpPr/>
          <p:nvPr/>
        </p:nvSpPr>
        <p:spPr>
          <a:xfrm>
            <a:off x="7106487" y="3830078"/>
            <a:ext cx="3180512" cy="64569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1"/>
          <p:cNvSpPr/>
          <p:nvPr/>
        </p:nvSpPr>
        <p:spPr>
          <a:xfrm>
            <a:off x="5806336" y="6269179"/>
            <a:ext cx="4480662" cy="40178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1"/>
          <p:cNvSpPr/>
          <p:nvPr/>
        </p:nvSpPr>
        <p:spPr>
          <a:xfrm>
            <a:off x="3420824" y="3868050"/>
            <a:ext cx="4400550" cy="440054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1"/>
          <p:cNvSpPr/>
          <p:nvPr/>
        </p:nvSpPr>
        <p:spPr>
          <a:xfrm>
            <a:off x="0" y="8265560"/>
            <a:ext cx="4082483" cy="20214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1"/>
          <p:cNvSpPr/>
          <p:nvPr/>
        </p:nvSpPr>
        <p:spPr>
          <a:xfrm>
            <a:off x="0" y="2448925"/>
            <a:ext cx="328138" cy="1381568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1"/>
          <p:cNvSpPr/>
          <p:nvPr/>
        </p:nvSpPr>
        <p:spPr>
          <a:xfrm>
            <a:off x="0" y="6610157"/>
            <a:ext cx="856886" cy="367684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1"/>
          <p:cNvSpPr/>
          <p:nvPr/>
        </p:nvSpPr>
        <p:spPr>
          <a:xfrm>
            <a:off x="0" y="8829239"/>
            <a:ext cx="10287000" cy="1457960"/>
          </a:xfrm>
          <a:custGeom>
            <a:avLst/>
            <a:gdLst/>
            <a:ahLst/>
            <a:cxnLst/>
            <a:rect l="l" t="t" r="r" b="b"/>
            <a:pathLst>
              <a:path w="10287000" h="1457959" extrusionOk="0">
                <a:moveTo>
                  <a:pt x="0" y="1457760"/>
                </a:moveTo>
                <a:lnTo>
                  <a:pt x="0" y="0"/>
                </a:lnTo>
                <a:lnTo>
                  <a:pt x="10286999" y="0"/>
                </a:lnTo>
                <a:lnTo>
                  <a:pt x="10286999" y="1457760"/>
                </a:lnTo>
                <a:lnTo>
                  <a:pt x="0" y="14577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1"/>
          <p:cNvSpPr/>
          <p:nvPr/>
        </p:nvSpPr>
        <p:spPr>
          <a:xfrm>
            <a:off x="1564911" y="8874993"/>
            <a:ext cx="7153274" cy="81914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1"/>
          <p:cNvSpPr txBox="1"/>
          <p:nvPr/>
        </p:nvSpPr>
        <p:spPr>
          <a:xfrm>
            <a:off x="3250283" y="9803070"/>
            <a:ext cx="3754754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2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b="1">
                <a:latin typeface="Montserrat ExtraBold"/>
                <a:ea typeface="Montserrat ExtraBold"/>
                <a:cs typeface="Montserrat ExtraBold"/>
                <a:sym typeface="Montserrat ExtraBold"/>
              </a:rPr>
              <a:t>Il progetto è finanziato dalla Regione Autonoma della Sardegna</a:t>
            </a:r>
            <a:endParaRPr sz="85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787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850" b="1">
                <a:latin typeface="Montserrat ExtraBold"/>
                <a:ea typeface="Montserrat ExtraBold"/>
                <a:cs typeface="Montserrat ExtraBold"/>
                <a:sym typeface="Montserrat ExtraBold"/>
              </a:rPr>
              <a:t>L.R. n 20 del 6.12.2019 art. 6 comma 38</a:t>
            </a:r>
            <a:endParaRPr sz="85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4405746" y="8499709"/>
            <a:ext cx="1476374" cy="32384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1"/>
          <p:cNvSpPr txBox="1"/>
          <p:nvPr/>
        </p:nvSpPr>
        <p:spPr>
          <a:xfrm>
            <a:off x="328138" y="4313279"/>
            <a:ext cx="4095433" cy="185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22-23 </a:t>
            </a:r>
            <a:r>
              <a:rPr lang="en-US" sz="3200" dirty="0" err="1">
                <a:latin typeface="Montserrat"/>
                <a:ea typeface="Montserrat"/>
                <a:cs typeface="Montserrat"/>
                <a:sym typeface="Montserrat"/>
              </a:rPr>
              <a:t>aprile</a:t>
            </a: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 2021 </a:t>
            </a: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23888" marR="730250" lvl="0" algn="ctr" rtl="0">
              <a:lnSpc>
                <a:spcPct val="122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23888" marR="730250" lvl="0" algn="ctr" rtl="0">
              <a:lnSpc>
                <a:spcPct val="122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23888" marR="730250" lvl="0" algn="ctr" rtl="0">
              <a:lnSpc>
                <a:spcPct val="12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Montserrat"/>
                <a:ea typeface="Montserrat"/>
                <a:cs typeface="Montserrat"/>
                <a:sym typeface="Montserrat"/>
              </a:rPr>
              <a:t>evento</a:t>
            </a:r>
            <a:r>
              <a:rPr lang="en-US" sz="2000" b="1" dirty="0">
                <a:latin typeface="Montserrat"/>
                <a:ea typeface="Montserrat"/>
                <a:cs typeface="Montserrat"/>
                <a:sym typeface="Montserrat"/>
              </a:rPr>
              <a:t> in streaming  </a:t>
            </a:r>
            <a:r>
              <a:rPr lang="en-US" sz="200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www</a:t>
            </a:r>
            <a:r>
              <a:rPr lang="en-US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.</a:t>
            </a:r>
            <a:r>
              <a:rPr lang="en-US" sz="200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unica</a:t>
            </a:r>
            <a:r>
              <a:rPr lang="en-US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.</a:t>
            </a:r>
            <a:r>
              <a:rPr lang="en-US" sz="200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it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465221" y="1827462"/>
            <a:ext cx="9541303" cy="175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algn="ctr"/>
            <a:endParaRPr lang="it-IT" sz="2800" b="1" i="1" dirty="0">
              <a:latin typeface="Montserrat ExtraBold"/>
            </a:endParaRPr>
          </a:p>
          <a:p>
            <a:pPr marL="12700" algn="ctr"/>
            <a:r>
              <a:rPr lang="it-IT" sz="2800" b="1" i="1" dirty="0">
                <a:latin typeface="Montserrat ExtraBold"/>
              </a:rPr>
              <a:t>La Facoltà di Giurisprudenza di Cagliari e l’insegnamento del diritto nell’Ottocento e nel Novecento</a:t>
            </a:r>
          </a:p>
        </p:txBody>
      </p:sp>
      <p:sp>
        <p:nvSpPr>
          <p:cNvPr id="21" name="Google Shape;58;p1"/>
          <p:cNvSpPr/>
          <p:nvPr/>
        </p:nvSpPr>
        <p:spPr>
          <a:xfrm>
            <a:off x="6476414" y="609649"/>
            <a:ext cx="3492920" cy="1108885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bg1"/>
                </a:solidFill>
              </a:rPr>
              <a:t>Facoltà di Scienze Economiche, Giuridiche, Politiche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"/>
          <p:cNvGrpSpPr/>
          <p:nvPr/>
        </p:nvGrpSpPr>
        <p:grpSpPr>
          <a:xfrm>
            <a:off x="614706" y="8874993"/>
            <a:ext cx="7153200" cy="1246077"/>
            <a:chOff x="614706" y="8874993"/>
            <a:chExt cx="7153200" cy="1246077"/>
          </a:xfrm>
        </p:grpSpPr>
        <p:sp>
          <p:nvSpPr>
            <p:cNvPr id="75" name="Google Shape;75;p2"/>
            <p:cNvSpPr/>
            <p:nvPr/>
          </p:nvSpPr>
          <p:spPr>
            <a:xfrm>
              <a:off x="614706" y="8874993"/>
              <a:ext cx="7153200" cy="819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 txBox="1"/>
            <p:nvPr/>
          </p:nvSpPr>
          <p:spPr>
            <a:xfrm>
              <a:off x="2300078" y="9803070"/>
              <a:ext cx="37548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92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50" b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Il progetto è finanziato dalla Regione Autonoma della Sardegna</a:t>
              </a:r>
              <a:endParaRPr sz="850"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marL="787400" marR="0" lvl="0" indent="0" algn="l" rtl="0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None/>
              </a:pPr>
              <a:r>
                <a:rPr lang="en-US" sz="850" b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L.R. n 20 del 6.12.2019 art. 6 comma 38</a:t>
              </a:r>
              <a:endParaRPr sz="850"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77" name="Google Shape;77;p2"/>
          <p:cNvSpPr txBox="1"/>
          <p:nvPr/>
        </p:nvSpPr>
        <p:spPr>
          <a:xfrm>
            <a:off x="1095387" y="524696"/>
            <a:ext cx="7428300" cy="107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algn="ctr"/>
            <a:r>
              <a:rPr lang="it-IT" sz="2000" b="1" i="1" dirty="0">
                <a:latin typeface="Montserrat ExtraBold"/>
              </a:rPr>
              <a:t>La Facoltà di Giurisprudenza di Cagliari e l’insegnamento del diritto nell’Ottocento e nel Novecento</a:t>
            </a:r>
          </a:p>
          <a:p>
            <a:pPr marL="12700" lvl="0" algn="ctr"/>
            <a:endParaRPr lang="it-IT" sz="2000" b="1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1040256" y="1526372"/>
            <a:ext cx="43629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22 </a:t>
            </a:r>
            <a:r>
              <a:rPr lang="en-US" sz="28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aprile</a:t>
            </a:r>
            <a:r>
              <a:rPr lang="en-US" sz="2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2021</a:t>
            </a:r>
            <a:endParaRPr sz="28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953078" y="2257144"/>
            <a:ext cx="32244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PROGRAMMA</a:t>
            </a:r>
            <a:endParaRPr sz="2900" b="1" i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330420" y="3265714"/>
            <a:ext cx="4813080" cy="535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60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C2CB"/>
                </a:solidFill>
                <a:latin typeface="Montserrat"/>
                <a:ea typeface="Montserrat"/>
                <a:cs typeface="Montserrat"/>
                <a:sym typeface="Montserrat"/>
              </a:rPr>
              <a:t>ore 15.30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605" marR="0" lvl="0" indent="0" algn="l" rtl="0">
              <a:spcBef>
                <a:spcPts val="20"/>
              </a:spcBef>
              <a:spcAft>
                <a:spcPts val="0"/>
              </a:spcAft>
              <a:buNone/>
            </a:pPr>
            <a:endParaRPr lang="en-US" sz="105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5875" lvl="0"/>
            <a:r>
              <a:rPr lang="it-IT" sz="1700" b="1" dirty="0">
                <a:latin typeface="Montserrat" panose="020B0604020202020204" charset="0"/>
              </a:rPr>
              <a:t>Cristiano Cicero</a:t>
            </a:r>
            <a:r>
              <a:rPr lang="it-IT" sz="1700" dirty="0">
                <a:latin typeface="Montserrat" panose="020B0604020202020204" charset="0"/>
              </a:rPr>
              <a:t>, Direttore del Dipartimento di Giurisprudenza</a:t>
            </a:r>
          </a:p>
          <a:p>
            <a:pPr lvl="0"/>
            <a:endParaRPr lang="it-IT" sz="1700" dirty="0">
              <a:latin typeface="Montserrat" panose="020B0604020202020204" charset="0"/>
            </a:endParaRPr>
          </a:p>
          <a:p>
            <a:pPr marL="14605"/>
            <a:r>
              <a:rPr lang="en-US" sz="2000" b="1" dirty="0">
                <a:solidFill>
                  <a:srgbClr val="00C2CB"/>
                </a:solidFill>
                <a:latin typeface="Montserrat"/>
                <a:sym typeface="Montserrat"/>
              </a:rPr>
              <a:t>ore 15.40</a:t>
            </a:r>
          </a:p>
          <a:p>
            <a:endParaRPr lang="it-IT" sz="1700" b="1" dirty="0">
              <a:latin typeface="Montserrat" panose="020B0604020202020204" charset="0"/>
            </a:endParaRPr>
          </a:p>
          <a:p>
            <a:r>
              <a:rPr lang="it-IT" sz="1700" dirty="0"/>
              <a:t>Presiede: </a:t>
            </a:r>
            <a:r>
              <a:rPr lang="it-IT" sz="1700" b="1" dirty="0"/>
              <a:t>Francesco </a:t>
            </a:r>
            <a:r>
              <a:rPr lang="it-IT" sz="1700" b="1" dirty="0" err="1"/>
              <a:t>Sitzia</a:t>
            </a:r>
            <a:endParaRPr lang="it-IT" sz="1700" b="1" dirty="0"/>
          </a:p>
          <a:p>
            <a:r>
              <a:rPr lang="it-IT" sz="1700" dirty="0"/>
              <a:t> </a:t>
            </a:r>
          </a:p>
          <a:p>
            <a:pPr algn="just"/>
            <a:r>
              <a:rPr lang="it-IT" sz="1700" dirty="0">
                <a:latin typeface="Montserrat" panose="020B0604020202020204" charset="0"/>
              </a:rPr>
              <a:t>15,40 </a:t>
            </a:r>
            <a:r>
              <a:rPr lang="it-IT" sz="1700" b="1" dirty="0">
                <a:latin typeface="Montserrat" panose="020B0604020202020204" charset="0"/>
              </a:rPr>
              <a:t>Gian Paolo Brizzi</a:t>
            </a:r>
            <a:r>
              <a:rPr lang="it-IT" sz="1700" dirty="0">
                <a:latin typeface="Montserrat" panose="020B0604020202020204" charset="0"/>
              </a:rPr>
              <a:t>, </a:t>
            </a:r>
            <a:r>
              <a:rPr lang="it-IT" sz="1700" i="1" dirty="0">
                <a:latin typeface="Montserrat" panose="020B0604020202020204" charset="0"/>
              </a:rPr>
              <a:t>La fondazione delle Università sarde nel contesto europeo</a:t>
            </a:r>
          </a:p>
          <a:p>
            <a:pPr algn="just"/>
            <a:endParaRPr lang="it-IT" sz="1700" dirty="0">
              <a:latin typeface="Montserrat" panose="020B0604020202020204" charset="0"/>
            </a:endParaRPr>
          </a:p>
          <a:p>
            <a:pPr algn="just"/>
            <a:r>
              <a:rPr lang="it-IT" sz="1700" dirty="0">
                <a:latin typeface="Montserrat" panose="020B0604020202020204" charset="0"/>
              </a:rPr>
              <a:t>16,05 </a:t>
            </a:r>
            <a:r>
              <a:rPr lang="it-IT" sz="1700" b="1" dirty="0">
                <a:latin typeface="Montserrat" panose="020B0604020202020204" charset="0"/>
              </a:rPr>
              <a:t>Antonello Mattone</a:t>
            </a:r>
            <a:r>
              <a:rPr lang="it-IT" sz="1700" dirty="0">
                <a:latin typeface="Montserrat" panose="020B0604020202020204" charset="0"/>
              </a:rPr>
              <a:t>, </a:t>
            </a:r>
            <a:r>
              <a:rPr lang="it-IT" sz="1700" i="1" dirty="0">
                <a:latin typeface="Montserrat" panose="020B0604020202020204" charset="0"/>
              </a:rPr>
              <a:t>La storia delle Facoltà di Giurisprudenza di Cagliari e Sassari, una storia parallela</a:t>
            </a:r>
          </a:p>
          <a:p>
            <a:pPr algn="just"/>
            <a:endParaRPr lang="it-IT" sz="1700" dirty="0">
              <a:latin typeface="Montserrat" panose="020B0604020202020204" charset="0"/>
            </a:endParaRPr>
          </a:p>
          <a:p>
            <a:pPr algn="just"/>
            <a:r>
              <a:rPr lang="it-IT" sz="1700" dirty="0">
                <a:latin typeface="Montserrat" panose="020B0604020202020204" charset="0"/>
              </a:rPr>
              <a:t>16,30 </a:t>
            </a:r>
            <a:r>
              <a:rPr lang="it-IT" sz="1700" b="1" dirty="0">
                <a:latin typeface="Montserrat" panose="020B0604020202020204" charset="0"/>
              </a:rPr>
              <a:t>Stefano Solimano</a:t>
            </a:r>
            <a:r>
              <a:rPr lang="it-IT" sz="1700" dirty="0">
                <a:latin typeface="Montserrat" panose="020B0604020202020204" charset="0"/>
              </a:rPr>
              <a:t>, La civilistica cagliaritana tra Otto e Novecento</a:t>
            </a:r>
          </a:p>
          <a:p>
            <a:pPr algn="just"/>
            <a:r>
              <a:rPr lang="it-IT" sz="1600" dirty="0">
                <a:latin typeface="Montserrat" panose="020B0604020202020204" charset="0"/>
              </a:rPr>
              <a:t> </a:t>
            </a:r>
          </a:p>
        </p:txBody>
      </p:sp>
      <p:sp>
        <p:nvSpPr>
          <p:cNvPr id="82" name="Google Shape;82;p2"/>
          <p:cNvSpPr txBox="1"/>
          <p:nvPr/>
        </p:nvSpPr>
        <p:spPr>
          <a:xfrm>
            <a:off x="5436832" y="4474029"/>
            <a:ext cx="451974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605" lvl="0" indent="0">
              <a:buFont typeface="Arial"/>
              <a:buNone/>
            </a:pPr>
            <a:r>
              <a:rPr lang="en-US" sz="2000" b="1" dirty="0">
                <a:solidFill>
                  <a:srgbClr val="00C2CB"/>
                </a:solidFill>
                <a:latin typeface="Montserrat"/>
                <a:sym typeface="Montserrat"/>
              </a:rPr>
              <a:t>ore 17.10</a:t>
            </a:r>
            <a:endParaRPr sz="2000" b="1" dirty="0">
              <a:solidFill>
                <a:srgbClr val="00C2CB"/>
              </a:solidFill>
              <a:latin typeface="Montserrat"/>
              <a:sym typeface="Montserrat"/>
            </a:endParaRPr>
          </a:p>
          <a:p>
            <a:endParaRPr lang="it-IT" sz="1700" b="1" dirty="0">
              <a:latin typeface="Montserrat" panose="020B0604020202020204" charset="0"/>
            </a:endParaRPr>
          </a:p>
          <a:p>
            <a:pPr algn="just"/>
            <a:r>
              <a:rPr lang="it-IT" sz="1700" dirty="0">
                <a:latin typeface="Montserrat" panose="020B0604020202020204" charset="0"/>
              </a:rPr>
              <a:t>17,10 </a:t>
            </a:r>
            <a:r>
              <a:rPr lang="it-IT" sz="1700" b="1" dirty="0">
                <a:latin typeface="Montserrat" panose="020B0604020202020204" charset="0"/>
              </a:rPr>
              <a:t>Marco </a:t>
            </a:r>
            <a:r>
              <a:rPr lang="it-IT" sz="1700" b="1" dirty="0" err="1">
                <a:latin typeface="Montserrat" panose="020B0604020202020204" charset="0"/>
              </a:rPr>
              <a:t>Miletti</a:t>
            </a:r>
            <a:r>
              <a:rPr lang="it-IT" sz="1700" dirty="0">
                <a:latin typeface="Montserrat" panose="020B0604020202020204" charset="0"/>
              </a:rPr>
              <a:t>, </a:t>
            </a:r>
            <a:r>
              <a:rPr lang="it-IT" sz="1700" i="1" dirty="0">
                <a:latin typeface="Montserrat" panose="020B0604020202020204" charset="0"/>
              </a:rPr>
              <a:t>La penalistica italiana tra Otto e Novecento: il contributo della cattedra cagliaritana </a:t>
            </a:r>
          </a:p>
          <a:p>
            <a:pPr algn="just"/>
            <a:endParaRPr lang="it-IT" sz="1700" dirty="0">
              <a:latin typeface="Montserrat" panose="020B0604020202020204" charset="0"/>
            </a:endParaRPr>
          </a:p>
          <a:p>
            <a:pPr algn="just"/>
            <a:r>
              <a:rPr lang="it-IT" sz="1700" dirty="0">
                <a:latin typeface="Montserrat" panose="020B0604020202020204" charset="0"/>
              </a:rPr>
              <a:t>17,35  </a:t>
            </a:r>
            <a:r>
              <a:rPr lang="it-IT" sz="1700" b="1" dirty="0">
                <a:latin typeface="Montserrat" panose="020B0604020202020204" charset="0"/>
              </a:rPr>
              <a:t>Marco </a:t>
            </a:r>
            <a:r>
              <a:rPr lang="it-IT" sz="1700" b="1" dirty="0" err="1">
                <a:latin typeface="Montserrat" panose="020B0604020202020204" charset="0"/>
              </a:rPr>
              <a:t>Cavina</a:t>
            </a:r>
            <a:r>
              <a:rPr lang="it-IT" sz="1700" dirty="0">
                <a:latin typeface="Montserrat" panose="020B0604020202020204" charset="0"/>
              </a:rPr>
              <a:t>, </a:t>
            </a:r>
            <a:r>
              <a:rPr lang="it-IT" sz="1700" i="1" dirty="0">
                <a:latin typeface="Montserrat" panose="020B0604020202020204" charset="0"/>
              </a:rPr>
              <a:t>La spada, la stola e il diritto. Intorno alla storia del diritto a Cagliari fra ‘800 e ‘900</a:t>
            </a:r>
          </a:p>
          <a:p>
            <a:pPr algn="just"/>
            <a:endParaRPr lang="it-IT" sz="1700" dirty="0">
              <a:latin typeface="Montserrat" panose="020B0604020202020204" charset="0"/>
            </a:endParaRPr>
          </a:p>
          <a:p>
            <a:pPr algn="just"/>
            <a:r>
              <a:rPr lang="it-IT" sz="1700" dirty="0">
                <a:latin typeface="Montserrat" panose="020B0604020202020204" charset="0"/>
              </a:rPr>
              <a:t>18,00 </a:t>
            </a:r>
            <a:r>
              <a:rPr lang="it-IT" sz="1700" b="1" dirty="0">
                <a:latin typeface="Montserrat" panose="020B0604020202020204" charset="0"/>
              </a:rPr>
              <a:t>Pietro Ciarlo</a:t>
            </a:r>
            <a:r>
              <a:rPr lang="it-IT" sz="1700" dirty="0">
                <a:latin typeface="Montserrat" panose="020B0604020202020204" charset="0"/>
              </a:rPr>
              <a:t>, </a:t>
            </a:r>
            <a:r>
              <a:rPr lang="it-IT" sz="1700" i="1" dirty="0">
                <a:latin typeface="Montserrat" panose="020B0604020202020204" charset="0"/>
              </a:rPr>
              <a:t>Il diritto pubblico a Cagliari nella svolta del primo Novecento</a:t>
            </a:r>
          </a:p>
          <a:p>
            <a:pPr algn="just"/>
            <a:endParaRPr lang="it-IT" sz="1700" dirty="0">
              <a:latin typeface="Montserrat" panose="020B0604020202020204" charset="0"/>
            </a:endParaRPr>
          </a:p>
          <a:p>
            <a:pPr algn="just"/>
            <a:r>
              <a:rPr lang="it-IT" sz="1700" dirty="0">
                <a:latin typeface="Montserrat" panose="020B0604020202020204" charset="0"/>
              </a:rPr>
              <a:t>18,25 </a:t>
            </a:r>
            <a:r>
              <a:rPr lang="it-IT" sz="1700" b="1" dirty="0">
                <a:latin typeface="Montserrat" panose="020B0604020202020204" charset="0"/>
              </a:rPr>
              <a:t>Fabio Botta</a:t>
            </a:r>
            <a:r>
              <a:rPr lang="it-IT" sz="1700" dirty="0">
                <a:latin typeface="Montserrat" panose="020B0604020202020204" charset="0"/>
              </a:rPr>
              <a:t>, </a:t>
            </a:r>
            <a:r>
              <a:rPr lang="it-IT" sz="1700" i="1" dirty="0">
                <a:latin typeface="Montserrat" panose="020B0604020202020204" charset="0"/>
              </a:rPr>
              <a:t>Scuole e Maestri della romanistica a Cagliari nel XX secolo</a:t>
            </a:r>
          </a:p>
          <a:p>
            <a:pPr lvl="0"/>
            <a:endParaRPr lang="it-IT" sz="1700" i="1" dirty="0">
              <a:latin typeface="Montserrat" panose="020B0604020202020204" charset="0"/>
            </a:endParaRPr>
          </a:p>
          <a:p>
            <a:pPr lvl="0"/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4AC7D-159E-024D-96B8-2C446C2C3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25" y="1604211"/>
            <a:ext cx="8743950" cy="923330"/>
          </a:xfrm>
        </p:spPr>
        <p:txBody>
          <a:bodyPr/>
          <a:lstStyle/>
          <a:p>
            <a:pPr algn="ctr"/>
            <a:r>
              <a:rPr lang="it-IT" sz="2000" b="1" i="1" dirty="0">
                <a:latin typeface="Montserrat ExtraBold"/>
              </a:rPr>
              <a:t>La Facoltà di Giurisprudenza di Cagliari e l’insegnamento del diritto nell’Ottocento e nel Novecento</a:t>
            </a:r>
            <a:br>
              <a:rPr lang="it-IT" sz="2000" b="1" i="1" dirty="0">
                <a:latin typeface="Montserrat ExtraBold"/>
              </a:rPr>
            </a:br>
            <a:endParaRPr lang="it-IT" sz="2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73235D-79D5-C245-A9D6-16490A153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846" y="2967788"/>
            <a:ext cx="7915994" cy="5787791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Montserrat"/>
                <a:sym typeface="Montserrat"/>
              </a:rPr>
              <a:t>	</a:t>
            </a:r>
            <a:r>
              <a:rPr lang="it-IT" sz="2800" dirty="0">
                <a:solidFill>
                  <a:srgbClr val="000000"/>
                </a:solidFill>
                <a:latin typeface="Montserrat"/>
                <a:sym typeface="Arial"/>
              </a:rPr>
              <a:t>23 aprile 2021</a:t>
            </a:r>
          </a:p>
          <a:p>
            <a:endParaRPr lang="it-IT" sz="2800" dirty="0">
              <a:solidFill>
                <a:srgbClr val="000000"/>
              </a:solidFill>
              <a:latin typeface="Montserrat"/>
              <a:sym typeface="Arial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en-US" sz="29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PROGRAMMA</a:t>
            </a:r>
          </a:p>
          <a:p>
            <a:endParaRPr lang="it-IT" sz="2000" dirty="0">
              <a:solidFill>
                <a:srgbClr val="000000"/>
              </a:solidFill>
              <a:latin typeface="Montserrat"/>
            </a:endParaRPr>
          </a:p>
          <a:p>
            <a:br>
              <a:rPr lang="it-IT" sz="2000" dirty="0">
                <a:solidFill>
                  <a:srgbClr val="000000"/>
                </a:solidFill>
                <a:latin typeface="Montserrat"/>
              </a:rPr>
            </a:br>
            <a:r>
              <a:rPr lang="en-US" sz="2000" b="1" dirty="0">
                <a:solidFill>
                  <a:srgbClr val="00C2CB"/>
                </a:solidFill>
                <a:latin typeface="Montserrat"/>
                <a:sym typeface="Montserrat"/>
              </a:rPr>
              <a:t>ore 10,00</a:t>
            </a:r>
          </a:p>
          <a:p>
            <a:br>
              <a:rPr lang="it-IT" sz="2000" dirty="0">
                <a:solidFill>
                  <a:srgbClr val="000000"/>
                </a:solidFill>
                <a:latin typeface="Montserrat"/>
              </a:rPr>
            </a:br>
            <a:r>
              <a:rPr lang="it-IT" sz="2400" b="1" i="1" dirty="0">
                <a:solidFill>
                  <a:srgbClr val="000000"/>
                </a:solidFill>
                <a:latin typeface="Montserrat"/>
              </a:rPr>
              <a:t>La voce dei Maestri - </a:t>
            </a:r>
            <a:r>
              <a:rPr lang="it-IT" sz="2400" b="1" dirty="0">
                <a:solidFill>
                  <a:srgbClr val="000000"/>
                </a:solidFill>
                <a:latin typeface="Montserrat"/>
              </a:rPr>
              <a:t>Tavola rotonda</a:t>
            </a:r>
            <a:br>
              <a:rPr lang="it-IT" sz="2800" dirty="0"/>
            </a:br>
            <a:endParaRPr lang="it-IT" dirty="0"/>
          </a:p>
          <a:p>
            <a:r>
              <a:rPr lang="it-IT" sz="2600" dirty="0"/>
              <a:t>   Presiede: </a:t>
            </a:r>
            <a:r>
              <a:rPr lang="it-IT" sz="2600" b="1" dirty="0"/>
              <a:t>Angelo Luminoso</a:t>
            </a:r>
          </a:p>
          <a:p>
            <a:br>
              <a:rPr lang="it-IT" sz="2600" dirty="0"/>
            </a:br>
            <a:r>
              <a:rPr lang="it-IT" sz="2600" dirty="0"/>
              <a:t>Contributi di: </a:t>
            </a:r>
            <a:r>
              <a:rPr lang="it-IT" sz="2600" b="1" dirty="0"/>
              <a:t>Mario Dogliani</a:t>
            </a:r>
            <a:r>
              <a:rPr lang="it-IT" sz="2600" dirty="0"/>
              <a:t>, </a:t>
            </a:r>
            <a:r>
              <a:rPr lang="it-IT" sz="2600" b="1" dirty="0"/>
              <a:t>Vincenzo Ferrari</a:t>
            </a:r>
            <a:r>
              <a:rPr lang="it-IT" sz="2600" dirty="0"/>
              <a:t>,     </a:t>
            </a:r>
            <a:r>
              <a:rPr lang="it-IT" sz="2600" b="1" dirty="0"/>
              <a:t>Mario Jori</a:t>
            </a:r>
            <a:r>
              <a:rPr lang="it-IT" sz="2600" dirty="0"/>
              <a:t>, </a:t>
            </a:r>
            <a:r>
              <a:rPr lang="it-IT" sz="2600" b="1" dirty="0"/>
              <a:t>Angelo Luminoso</a:t>
            </a:r>
            <a:r>
              <a:rPr lang="it-IT" sz="2600" dirty="0"/>
              <a:t>, </a:t>
            </a:r>
            <a:r>
              <a:rPr lang="it-IT" sz="2600" b="1" dirty="0"/>
              <a:t>Francesco </a:t>
            </a:r>
            <a:r>
              <a:rPr lang="it-IT" sz="2600" b="1" dirty="0" err="1"/>
              <a:t>Sitzia</a:t>
            </a:r>
            <a:r>
              <a:rPr lang="it-IT" sz="2600" dirty="0"/>
              <a:t>, </a:t>
            </a:r>
          </a:p>
          <a:p>
            <a:r>
              <a:rPr lang="it-IT" sz="2600" b="1" dirty="0"/>
              <a:t>   Bruno </a:t>
            </a:r>
            <a:r>
              <a:rPr lang="it-IT" sz="2600" b="1" dirty="0" err="1"/>
              <a:t>Troisi</a:t>
            </a:r>
            <a:br>
              <a:rPr lang="it-IT" sz="3200" dirty="0"/>
            </a:b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185825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289</Words>
  <Application>Microsoft Macintosh PowerPoint</Application>
  <PresentationFormat>Personalizzato</PresentationFormat>
  <Paragraphs>47</Paragraphs>
  <Slides>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Montserrat ExtraBold</vt:lpstr>
      <vt:lpstr>Montserrat</vt:lpstr>
      <vt:lpstr>Calibri</vt:lpstr>
      <vt:lpstr>Arial</vt:lpstr>
      <vt:lpstr>Office Theme</vt:lpstr>
      <vt:lpstr>Presentazione standard di PowerPoint</vt:lpstr>
      <vt:lpstr>Presentazione standard di PowerPoint</vt:lpstr>
      <vt:lpstr>La Facoltà di Giurisprudenza di Cagliari e l’insegnamento del diritto nell’Ottocento e nel Novecento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UniCa</dc:creator>
  <cp:lastModifiedBy>Giuseppina De Giudici</cp:lastModifiedBy>
  <cp:revision>25</cp:revision>
  <cp:lastPrinted>2021-04-11T17:32:21Z</cp:lastPrinted>
  <dcterms:created xsi:type="dcterms:W3CDTF">2021-01-07T15:31:56Z</dcterms:created>
  <dcterms:modified xsi:type="dcterms:W3CDTF">2021-04-11T17:45:52Z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Canva</vt:lpwstr>
  </property>
  <property fmtid="{D5CDD505-2E9C-101B-9397-08002B2CF9AE}" pid="4" name="LastSaved">
    <vt:filetime>2021-01-07T00:00:00Z</vt:filetime>
  </property>
</Properties>
</file>