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287000" cy="10287000"/>
  <p:notesSz cx="10287000" cy="10287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Montserrat ExtraBold" panose="020B0604020202020204" charset="0"/>
      <p:bold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rBWth1R2qp+YGTXwO77FBmYRz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430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25" y="771525"/>
            <a:ext cx="68583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1028700" y="4886325"/>
            <a:ext cx="82296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14688" y="771525"/>
            <a:ext cx="3857625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9018540" y="3327444"/>
            <a:ext cx="1268458" cy="3419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" name="Google Shape;7;p4"/>
          <p:cNvSpPr/>
          <p:nvPr/>
        </p:nvSpPr>
        <p:spPr>
          <a:xfrm>
            <a:off x="9544908" y="2102594"/>
            <a:ext cx="742091" cy="564504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" name="Google Shape;8;p4"/>
          <p:cNvSpPr/>
          <p:nvPr/>
        </p:nvSpPr>
        <p:spPr>
          <a:xfrm>
            <a:off x="8458755" y="4140233"/>
            <a:ext cx="1828244" cy="5645041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" name="Google Shape;9;p4"/>
          <p:cNvSpPr/>
          <p:nvPr/>
        </p:nvSpPr>
        <p:spPr>
          <a:xfrm>
            <a:off x="6352870" y="2102594"/>
            <a:ext cx="3673085" cy="367308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4"/>
          <p:cNvSpPr/>
          <p:nvPr/>
        </p:nvSpPr>
        <p:spPr>
          <a:xfrm>
            <a:off x="7683875" y="8668025"/>
            <a:ext cx="2603123" cy="1618974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4"/>
          <p:cNvSpPr/>
          <p:nvPr/>
        </p:nvSpPr>
        <p:spPr>
          <a:xfrm>
            <a:off x="0" y="1344416"/>
            <a:ext cx="3054517" cy="6353174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4"/>
          <p:cNvSpPr/>
          <p:nvPr/>
        </p:nvSpPr>
        <p:spPr>
          <a:xfrm>
            <a:off x="0" y="887913"/>
            <a:ext cx="277495" cy="132524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4"/>
          <p:cNvSpPr/>
          <p:nvPr/>
        </p:nvSpPr>
        <p:spPr>
          <a:xfrm>
            <a:off x="1104999" y="1"/>
            <a:ext cx="6581774" cy="270778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4"/>
          <p:cNvSpPr/>
          <p:nvPr/>
        </p:nvSpPr>
        <p:spPr>
          <a:xfrm>
            <a:off x="6546053" y="1"/>
            <a:ext cx="3740945" cy="3551332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603962" y="3320021"/>
            <a:ext cx="5873115" cy="65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1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03962" y="2707547"/>
            <a:ext cx="9079075" cy="330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://www.unica.it/" TargetMode="External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"/>
          <p:cNvSpPr/>
          <p:nvPr/>
        </p:nvSpPr>
        <p:spPr>
          <a:xfrm>
            <a:off x="6476414" y="5296252"/>
            <a:ext cx="3810585" cy="408622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1"/>
          <p:cNvSpPr/>
          <p:nvPr/>
        </p:nvSpPr>
        <p:spPr>
          <a:xfrm>
            <a:off x="7106487" y="3830078"/>
            <a:ext cx="3180512" cy="645692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1"/>
          <p:cNvSpPr/>
          <p:nvPr/>
        </p:nvSpPr>
        <p:spPr>
          <a:xfrm>
            <a:off x="5806336" y="6269179"/>
            <a:ext cx="4480662" cy="401782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1"/>
          <p:cNvSpPr/>
          <p:nvPr/>
        </p:nvSpPr>
        <p:spPr>
          <a:xfrm>
            <a:off x="3420824" y="3868050"/>
            <a:ext cx="4400550" cy="440054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1"/>
          <p:cNvSpPr/>
          <p:nvPr/>
        </p:nvSpPr>
        <p:spPr>
          <a:xfrm>
            <a:off x="0" y="8265560"/>
            <a:ext cx="4082483" cy="202143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1"/>
          <p:cNvSpPr/>
          <p:nvPr/>
        </p:nvSpPr>
        <p:spPr>
          <a:xfrm>
            <a:off x="0" y="2448925"/>
            <a:ext cx="328138" cy="1381568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1"/>
          <p:cNvSpPr/>
          <p:nvPr/>
        </p:nvSpPr>
        <p:spPr>
          <a:xfrm>
            <a:off x="0" y="6610157"/>
            <a:ext cx="856886" cy="3676842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1"/>
          <p:cNvSpPr/>
          <p:nvPr/>
        </p:nvSpPr>
        <p:spPr>
          <a:xfrm>
            <a:off x="0" y="8829239"/>
            <a:ext cx="10287000" cy="1457960"/>
          </a:xfrm>
          <a:custGeom>
            <a:avLst/>
            <a:gdLst/>
            <a:ahLst/>
            <a:cxnLst/>
            <a:rect l="l" t="t" r="r" b="b"/>
            <a:pathLst>
              <a:path w="10287000" h="1457959" extrusionOk="0">
                <a:moveTo>
                  <a:pt x="0" y="1457760"/>
                </a:moveTo>
                <a:lnTo>
                  <a:pt x="0" y="0"/>
                </a:lnTo>
                <a:lnTo>
                  <a:pt x="10286999" y="0"/>
                </a:lnTo>
                <a:lnTo>
                  <a:pt x="10286999" y="1457760"/>
                </a:lnTo>
                <a:lnTo>
                  <a:pt x="0" y="14577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1"/>
          <p:cNvSpPr/>
          <p:nvPr/>
        </p:nvSpPr>
        <p:spPr>
          <a:xfrm>
            <a:off x="885372" y="8926286"/>
            <a:ext cx="7837714" cy="80848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1"/>
          <p:cNvSpPr txBox="1"/>
          <p:nvPr/>
        </p:nvSpPr>
        <p:spPr>
          <a:xfrm>
            <a:off x="3250283" y="9803070"/>
            <a:ext cx="3754754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920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Il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progetto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è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finanziato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dalla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Regione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Autonoma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della</a:t>
            </a: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85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Sardegna</a:t>
            </a:r>
            <a:endParaRPr sz="85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787400" marR="0" lvl="0" indent="0" algn="l" rtl="0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None/>
            </a:pPr>
            <a:r>
              <a:rPr lang="en-US" sz="85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L.R. n 20 del 6.12.2019 art. 6 comma 38</a:t>
            </a:r>
            <a:endParaRPr sz="850" dirty="0"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4" name="Google Shape;64;p1"/>
          <p:cNvSpPr/>
          <p:nvPr/>
        </p:nvSpPr>
        <p:spPr>
          <a:xfrm>
            <a:off x="4405746" y="8499709"/>
            <a:ext cx="1476374" cy="32384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328138" y="4313279"/>
            <a:ext cx="4095433" cy="2010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24 </a:t>
            </a:r>
            <a:r>
              <a:rPr lang="en-US" sz="3200" dirty="0" err="1" smtClean="0"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2021 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1270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Montserrat"/>
                <a:ea typeface="Montserrat"/>
                <a:cs typeface="Montserrat"/>
                <a:sym typeface="Montserrat"/>
              </a:rPr>
              <a:t>ore </a:t>
            </a:r>
            <a:r>
              <a:rPr lang="en-US" sz="3200" dirty="0" smtClean="0">
                <a:latin typeface="Montserrat"/>
                <a:ea typeface="Montserrat"/>
                <a:cs typeface="Montserrat"/>
                <a:sym typeface="Montserrat"/>
              </a:rPr>
              <a:t>9:30</a:t>
            </a:r>
            <a:endParaRPr sz="3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23888" marR="730250" lvl="0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623888" marR="730250" lvl="0" rtl="0">
              <a:lnSpc>
                <a:spcPct val="12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 smtClean="0">
                <a:latin typeface="Montserrat"/>
                <a:ea typeface="Montserrat"/>
                <a:cs typeface="Montserrat"/>
                <a:sym typeface="Montserrat"/>
              </a:rPr>
              <a:t>evento</a:t>
            </a:r>
            <a:r>
              <a:rPr lang="en-US" sz="2000" b="1" dirty="0" smtClean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00" b="1" dirty="0">
                <a:latin typeface="Montserrat"/>
                <a:ea typeface="Montserrat"/>
                <a:cs typeface="Montserrat"/>
                <a:sym typeface="Montserrat"/>
              </a:rPr>
              <a:t>in </a:t>
            </a:r>
            <a:r>
              <a:rPr lang="en-US" sz="2000" b="1" dirty="0" smtClean="0">
                <a:latin typeface="Montserrat"/>
                <a:ea typeface="Montserrat"/>
                <a:cs typeface="Montserrat"/>
                <a:sym typeface="Montserrat"/>
              </a:rPr>
              <a:t>streaming  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www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.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unica</a:t>
            </a:r>
            <a:r>
              <a:rPr lang="en-US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.</a:t>
            </a:r>
            <a:r>
              <a:rPr lang="en-US" sz="2000" b="1" dirty="0">
                <a:solidFill>
                  <a:schemeClr val="hlink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it</a:t>
            </a:r>
            <a:endParaRPr sz="2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603962" y="2198314"/>
            <a:ext cx="9149638" cy="17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Corso di </a:t>
            </a:r>
            <a:r>
              <a:rPr lang="en-US" sz="3400" b="1" dirty="0" err="1">
                <a:latin typeface="Montserrat ExtraBold"/>
                <a:ea typeface="Montserrat ExtraBold"/>
                <a:cs typeface="Montserrat ExtraBold"/>
                <a:sym typeface="Montserrat ExtraBold"/>
              </a:rPr>
              <a:t>L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aurea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,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Facoltà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,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Dipartimento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: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Scienze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Politiche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a Cagliari</a:t>
            </a:r>
          </a:p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passato</a:t>
            </a:r>
            <a:r>
              <a:rPr lang="en-US" sz="3400" b="1" dirty="0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e </a:t>
            </a:r>
            <a:r>
              <a:rPr lang="en-US" sz="3400" b="1" dirty="0" err="1" smtClean="0">
                <a:solidFill>
                  <a:srgbClr val="0000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futuro</a:t>
            </a:r>
            <a:endParaRPr sz="3400" dirty="0">
              <a:solidFill>
                <a:srgbClr val="00000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1" name="Google Shape;58;p1"/>
          <p:cNvSpPr/>
          <p:nvPr/>
        </p:nvSpPr>
        <p:spPr>
          <a:xfrm>
            <a:off x="5882120" y="493574"/>
            <a:ext cx="3492920" cy="1108885"/>
          </a:xfrm>
          <a:custGeom>
            <a:avLst/>
            <a:gdLst/>
            <a:ahLst/>
            <a:cxnLst/>
            <a:rect l="l" t="t" r="r" b="b"/>
            <a:pathLst>
              <a:path w="277495" h="1325245" extrusionOk="0">
                <a:moveTo>
                  <a:pt x="0" y="1324859"/>
                </a:moveTo>
                <a:lnTo>
                  <a:pt x="0" y="0"/>
                </a:lnTo>
                <a:lnTo>
                  <a:pt x="277379" y="0"/>
                </a:lnTo>
                <a:lnTo>
                  <a:pt x="277379" y="1324859"/>
                </a:lnTo>
                <a:lnTo>
                  <a:pt x="0" y="1324859"/>
                </a:lnTo>
                <a:close/>
              </a:path>
            </a:pathLst>
          </a:custGeom>
          <a:solidFill>
            <a:srgbClr val="73737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>
                <a:solidFill>
                  <a:schemeClr val="bg1"/>
                </a:solidFill>
              </a:rPr>
              <a:t>Facoltà di Scienze Economiche, Giuridiche, Politiche</a:t>
            </a:r>
            <a:endParaRPr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2"/>
          <p:cNvGrpSpPr/>
          <p:nvPr/>
        </p:nvGrpSpPr>
        <p:grpSpPr>
          <a:xfrm>
            <a:off x="833214" y="8991044"/>
            <a:ext cx="7875357" cy="1107774"/>
            <a:chOff x="614706" y="8874993"/>
            <a:chExt cx="7153200" cy="1180854"/>
          </a:xfrm>
        </p:grpSpPr>
        <p:sp>
          <p:nvSpPr>
            <p:cNvPr id="75" name="Google Shape;75;p2"/>
            <p:cNvSpPr/>
            <p:nvPr/>
          </p:nvSpPr>
          <p:spPr>
            <a:xfrm>
              <a:off x="614706" y="8874993"/>
              <a:ext cx="7153200" cy="819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" name="Google Shape;76;p2"/>
            <p:cNvSpPr txBox="1"/>
            <p:nvPr/>
          </p:nvSpPr>
          <p:spPr>
            <a:xfrm>
              <a:off x="2700135" y="9737847"/>
              <a:ext cx="3754800" cy="318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29200" rIns="0" bIns="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Il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progetto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è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finanziato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dalla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Regione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Autonoma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della</a:t>
              </a: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 </a:t>
              </a:r>
              <a:r>
                <a:rPr lang="en-US" sz="850" b="1" dirty="0" err="1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Sardegna</a:t>
              </a:r>
              <a:endParaRPr sz="850" dirty="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  <a:p>
              <a:pPr marL="787400" marR="0" lvl="0" indent="0" algn="l" rtl="0">
                <a:lnSpc>
                  <a:spcPct val="100000"/>
                </a:lnSpc>
                <a:spcBef>
                  <a:spcPts val="130"/>
                </a:spcBef>
                <a:spcAft>
                  <a:spcPts val="0"/>
                </a:spcAft>
                <a:buNone/>
              </a:pPr>
              <a:r>
                <a:rPr lang="en-US" sz="850" b="1" dirty="0"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L.R. n 20 del 6.12.2019 art. 6 comma 38</a:t>
              </a:r>
              <a:endParaRPr sz="850" dirty="0"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sp>
        <p:nvSpPr>
          <p:cNvPr id="77" name="Google Shape;77;p2"/>
          <p:cNvSpPr txBox="1"/>
          <p:nvPr/>
        </p:nvSpPr>
        <p:spPr>
          <a:xfrm>
            <a:off x="1689006" y="367396"/>
            <a:ext cx="7428300" cy="107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lvl="0" algn="ctr"/>
            <a:r>
              <a:rPr lang="it-IT" sz="20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Corso di Laurea, Facoltà, Dipartimento: </a:t>
            </a:r>
            <a:endParaRPr lang="it-IT" sz="2000" b="1" dirty="0" smtClean="0"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12700" lvl="0" algn="ctr"/>
            <a:r>
              <a:rPr lang="it-IT" sz="2000" b="1" dirty="0" smtClean="0">
                <a:latin typeface="Montserrat ExtraBold"/>
                <a:ea typeface="Montserrat ExtraBold"/>
                <a:cs typeface="Montserrat ExtraBold"/>
                <a:sym typeface="Montserrat ExtraBold"/>
              </a:rPr>
              <a:t>Scienze </a:t>
            </a:r>
            <a:r>
              <a:rPr lang="it-IT" sz="20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Politiche a Cagliari</a:t>
            </a:r>
          </a:p>
          <a:p>
            <a:pPr marL="12700" lvl="0" algn="ctr"/>
            <a:r>
              <a:rPr lang="it-IT" sz="2000" b="1" dirty="0">
                <a:latin typeface="Montserrat ExtraBold"/>
                <a:ea typeface="Montserrat ExtraBold"/>
                <a:cs typeface="Montserrat ExtraBold"/>
                <a:sym typeface="Montserrat ExtraBold"/>
              </a:rPr>
              <a:t>tra passato e futuro</a:t>
            </a:r>
          </a:p>
        </p:txBody>
      </p:sp>
      <p:sp>
        <p:nvSpPr>
          <p:cNvPr id="78" name="Google Shape;78;p2"/>
          <p:cNvSpPr txBox="1"/>
          <p:nvPr/>
        </p:nvSpPr>
        <p:spPr>
          <a:xfrm>
            <a:off x="833214" y="1358635"/>
            <a:ext cx="4362900" cy="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24 </a:t>
            </a:r>
            <a:r>
              <a:rPr lang="en-US" sz="2800" dirty="0" err="1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aprile</a:t>
            </a:r>
            <a:r>
              <a:rPr lang="en-US" sz="2800" dirty="0" smtClea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2021</a:t>
            </a:r>
            <a:endParaRPr sz="2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953078" y="2034376"/>
            <a:ext cx="3224400" cy="3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875" rIns="0" bIns="0" anchor="t" anchorCtr="0">
            <a:no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 i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PROGRAMMA</a:t>
            </a:r>
            <a:endParaRPr sz="2900" b="1" i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466212" y="2678022"/>
            <a:ext cx="4585159" cy="6263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</a:t>
            </a:r>
            <a:r>
              <a:rPr lang="en-US" sz="2000" dirty="0" smtClean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9.30</a:t>
            </a:r>
            <a:endParaRPr sz="20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4605" marR="0" lvl="0" indent="0" algn="l" rtl="0">
              <a:spcBef>
                <a:spcPts val="20"/>
              </a:spcBef>
              <a:spcAft>
                <a:spcPts val="0"/>
              </a:spcAft>
              <a:buNone/>
            </a:pPr>
            <a:endParaRPr lang="en-US" sz="1050" dirty="0" smtClean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r>
              <a:rPr lang="it-IT" sz="1600" b="1" dirty="0">
                <a:latin typeface="Montserrat" panose="020B0604020202020204" charset="0"/>
              </a:rPr>
              <a:t>Saluti</a:t>
            </a:r>
            <a:r>
              <a:rPr lang="it-IT" sz="1600" dirty="0">
                <a:latin typeface="Montserrat" panose="020B0604020202020204" charset="0"/>
              </a:rPr>
              <a:t> </a:t>
            </a:r>
            <a:r>
              <a:rPr lang="it-IT" sz="1600" b="1" dirty="0" smtClean="0">
                <a:latin typeface="Montserrat" panose="020B0604020202020204" charset="0"/>
              </a:rPr>
              <a:t>istituzionali</a:t>
            </a:r>
            <a:endParaRPr lang="it-IT" sz="1600" dirty="0">
              <a:latin typeface="Montserrat" panose="020B0604020202020204" charset="0"/>
            </a:endParaRPr>
          </a:p>
          <a:p>
            <a:pPr marL="363538" lvl="0" indent="-363538"/>
            <a:r>
              <a:rPr lang="it-IT" sz="1600" dirty="0" smtClean="0">
                <a:latin typeface="Montserrat" panose="020B0604020202020204" charset="0"/>
              </a:rPr>
              <a:t>F. Mola, Rettore dell’Università di Cagliari</a:t>
            </a:r>
          </a:p>
          <a:p>
            <a:pPr marL="363538" lvl="0" indent="-363538"/>
            <a:r>
              <a:rPr lang="it-IT" sz="1600" smtClean="0">
                <a:latin typeface="Montserrat" panose="020B0604020202020204" charset="0"/>
              </a:rPr>
              <a:t>P</a:t>
            </a:r>
            <a:r>
              <a:rPr lang="it-IT" sz="1600" dirty="0" smtClean="0">
                <a:latin typeface="Montserrat" panose="020B0604020202020204" charset="0"/>
              </a:rPr>
              <a:t>. </a:t>
            </a:r>
            <a:r>
              <a:rPr lang="it-IT" sz="1600" dirty="0" err="1" smtClean="0">
                <a:latin typeface="Montserrat" panose="020B0604020202020204" charset="0"/>
              </a:rPr>
              <a:t>Truzzu</a:t>
            </a:r>
            <a:r>
              <a:rPr lang="it-IT" sz="1600" dirty="0" smtClean="0">
                <a:latin typeface="Montserrat" panose="020B0604020202020204" charset="0"/>
              </a:rPr>
              <a:t>, Sindaco di Cagliari</a:t>
            </a:r>
            <a:endParaRPr lang="it-IT" sz="1600" dirty="0">
              <a:latin typeface="Montserrat" panose="020B0604020202020204" charset="0"/>
            </a:endParaRPr>
          </a:p>
          <a:p>
            <a:pPr marL="363538" lvl="0" indent="-363538"/>
            <a:r>
              <a:rPr lang="it-IT" sz="1600" dirty="0" smtClean="0">
                <a:latin typeface="Montserrat" panose="020B0604020202020204" charset="0"/>
              </a:rPr>
              <a:t>M. Porcu, Direttore del Dipartimento SPOL</a:t>
            </a:r>
            <a:endParaRPr lang="it-IT" sz="1600" dirty="0">
              <a:latin typeface="Montserrat" panose="020B0604020202020204" charset="0"/>
            </a:endParaRPr>
          </a:p>
          <a:p>
            <a:pPr lvl="0"/>
            <a:endParaRPr lang="it-IT" dirty="0" smtClean="0">
              <a:latin typeface="Montserrat" panose="020B0604020202020204" charset="0"/>
            </a:endParaRPr>
          </a:p>
          <a:p>
            <a:r>
              <a:rPr lang="en-US" sz="2000" dirty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ore </a:t>
            </a:r>
            <a:r>
              <a:rPr lang="en-US" sz="2000" dirty="0" smtClean="0">
                <a:solidFill>
                  <a:srgbClr val="00C2CB"/>
                </a:solidFill>
                <a:latin typeface="Montserrat"/>
                <a:ea typeface="Montserrat"/>
                <a:cs typeface="Montserrat"/>
                <a:sym typeface="Montserrat"/>
              </a:rPr>
              <a:t>10.00</a:t>
            </a:r>
            <a:endParaRPr lang="en-US" sz="2000" dirty="0">
              <a:latin typeface="Montserrat"/>
              <a:ea typeface="Montserrat"/>
              <a:cs typeface="Montserrat"/>
              <a:sym typeface="Montserrat"/>
            </a:endParaRPr>
          </a:p>
          <a:p>
            <a:endParaRPr lang="it-IT" sz="1600" b="1" dirty="0" smtClean="0">
              <a:latin typeface="Montserrat" panose="020B0604020202020204" charset="0"/>
            </a:endParaRPr>
          </a:p>
          <a:p>
            <a:pPr algn="just"/>
            <a:r>
              <a:rPr lang="it-IT" sz="1600" b="1" dirty="0" smtClean="0">
                <a:latin typeface="Montserrat" panose="020B0604020202020204" charset="0"/>
              </a:rPr>
              <a:t>Scienze Politiche a Cagliari: </a:t>
            </a:r>
          </a:p>
          <a:p>
            <a:pPr algn="just"/>
            <a:r>
              <a:rPr lang="it-IT" sz="1600" b="1" dirty="0" smtClean="0">
                <a:latin typeface="Montserrat" panose="020B0604020202020204" charset="0"/>
              </a:rPr>
              <a:t>la </a:t>
            </a:r>
            <a:r>
              <a:rPr lang="it-IT" sz="1600" b="1" dirty="0">
                <a:latin typeface="Montserrat" panose="020B0604020202020204" charset="0"/>
              </a:rPr>
              <a:t>vicenda </a:t>
            </a:r>
            <a:r>
              <a:rPr lang="it-IT" sz="1600" b="1" dirty="0" smtClean="0">
                <a:latin typeface="Montserrat" panose="020B0604020202020204" charset="0"/>
              </a:rPr>
              <a:t>storica</a:t>
            </a:r>
            <a:endParaRPr lang="it-IT" sz="1600" dirty="0">
              <a:latin typeface="Montserrat" panose="020B0604020202020204" charset="0"/>
            </a:endParaRPr>
          </a:p>
          <a:p>
            <a:pPr marL="363538" lvl="0" indent="-363538" algn="just"/>
            <a:r>
              <a:rPr lang="it-IT" sz="1600" dirty="0" smtClean="0">
                <a:latin typeface="Montserrat" panose="020B0604020202020204" charset="0"/>
              </a:rPr>
              <a:t>G. </a:t>
            </a:r>
            <a:r>
              <a:rPr lang="it-IT" sz="1600" dirty="0">
                <a:latin typeface="Montserrat" panose="020B0604020202020204" charset="0"/>
              </a:rPr>
              <a:t>Borzoni: </a:t>
            </a:r>
            <a:r>
              <a:rPr lang="it-IT" sz="1600" i="1" dirty="0" smtClean="0">
                <a:latin typeface="Montserrat" panose="020B0604020202020204" charset="0"/>
              </a:rPr>
              <a:t>Dall’Europa </a:t>
            </a:r>
            <a:r>
              <a:rPr lang="it-IT" sz="1600" i="1" dirty="0">
                <a:latin typeface="Montserrat" panose="020B0604020202020204" charset="0"/>
              </a:rPr>
              <a:t>a </a:t>
            </a:r>
            <a:r>
              <a:rPr lang="it-IT" sz="1600" i="1" dirty="0" smtClean="0">
                <a:latin typeface="Montserrat" panose="020B0604020202020204" charset="0"/>
              </a:rPr>
              <a:t>Cagliari. Gli </a:t>
            </a:r>
            <a:r>
              <a:rPr lang="it-IT" sz="1600" i="1" dirty="0">
                <a:latin typeface="Montserrat" panose="020B0604020202020204" charset="0"/>
              </a:rPr>
              <a:t>studi di Scienze </a:t>
            </a:r>
            <a:r>
              <a:rPr lang="it-IT" sz="1600" i="1" dirty="0" smtClean="0">
                <a:latin typeface="Montserrat" panose="020B0604020202020204" charset="0"/>
              </a:rPr>
              <a:t>Politiche tra Ottocento e Novecento</a:t>
            </a:r>
          </a:p>
          <a:p>
            <a:pPr marL="363538" lvl="0" indent="-363538" algn="just"/>
            <a:r>
              <a:rPr lang="it-IT" sz="1600" dirty="0" smtClean="0">
                <a:latin typeface="Montserrat" panose="020B0604020202020204" charset="0"/>
              </a:rPr>
              <a:t>S. Pira</a:t>
            </a:r>
            <a:r>
              <a:rPr lang="it-IT" sz="1600" dirty="0">
                <a:latin typeface="Montserrat" panose="020B0604020202020204" charset="0"/>
              </a:rPr>
              <a:t>: </a:t>
            </a:r>
            <a:r>
              <a:rPr lang="it-IT" sz="1600" i="1" dirty="0" smtClean="0">
                <a:latin typeface="Montserrat" panose="020B0604020202020204" charset="0"/>
              </a:rPr>
              <a:t>Il tempo dell’autonomia: momenti della vita della Facoltà di Scienze Politiche</a:t>
            </a:r>
          </a:p>
          <a:p>
            <a:pPr lvl="0" algn="just"/>
            <a:endParaRPr lang="it-IT" sz="1600" dirty="0">
              <a:latin typeface="Montserrat" panose="020B0604020202020204" charset="0"/>
            </a:endParaRPr>
          </a:p>
          <a:p>
            <a:pPr lvl="0" algn="just"/>
            <a:r>
              <a:rPr lang="it-IT" sz="1600" b="1" dirty="0" smtClean="0">
                <a:latin typeface="Montserrat" panose="020B0604020202020204" charset="0"/>
              </a:rPr>
              <a:t>I Maestri del primo periodo</a:t>
            </a:r>
            <a:endParaRPr lang="it-IT" sz="1600" b="1" dirty="0">
              <a:latin typeface="Montserrat" panose="020B0604020202020204" charset="0"/>
            </a:endParaRPr>
          </a:p>
          <a:p>
            <a:pPr marL="363538" lvl="0" indent="-363538" algn="just"/>
            <a:r>
              <a:rPr lang="it-IT" sz="1600" dirty="0" smtClean="0">
                <a:latin typeface="Montserrat" panose="020B0604020202020204" charset="0"/>
              </a:rPr>
              <a:t>M. Corona </a:t>
            </a:r>
            <a:r>
              <a:rPr lang="it-IT" sz="1600" dirty="0" err="1">
                <a:latin typeface="Montserrat" panose="020B0604020202020204" charset="0"/>
              </a:rPr>
              <a:t>Corrias</a:t>
            </a:r>
            <a:r>
              <a:rPr lang="it-IT" sz="1600" dirty="0">
                <a:latin typeface="Montserrat" panose="020B0604020202020204" charset="0"/>
              </a:rPr>
              <a:t>: </a:t>
            </a:r>
            <a:r>
              <a:rPr lang="it-IT" sz="1600" i="1" dirty="0">
                <a:latin typeface="Montserrat" panose="020B0604020202020204" charset="0"/>
              </a:rPr>
              <a:t>Paola Maria </a:t>
            </a:r>
            <a:r>
              <a:rPr lang="it-IT" sz="1600" i="1" dirty="0" err="1">
                <a:latin typeface="Montserrat" panose="020B0604020202020204" charset="0"/>
              </a:rPr>
              <a:t>Arcari</a:t>
            </a:r>
            <a:r>
              <a:rPr lang="it-IT" sz="1600" i="1" dirty="0">
                <a:latin typeface="Montserrat" panose="020B0604020202020204" charset="0"/>
              </a:rPr>
              <a:t>, gli studi sociali e la nascita di Scienze Politiche</a:t>
            </a:r>
          </a:p>
          <a:p>
            <a:pPr marL="363538" lvl="0" indent="-363538" algn="just"/>
            <a:r>
              <a:rPr lang="it-IT" sz="1600" dirty="0" smtClean="0">
                <a:latin typeface="Montserrat" panose="020B0604020202020204" charset="0"/>
              </a:rPr>
              <a:t>L. </a:t>
            </a:r>
            <a:r>
              <a:rPr lang="it-IT" sz="1600" dirty="0" err="1" smtClean="0">
                <a:latin typeface="Montserrat" panose="020B0604020202020204" charset="0"/>
              </a:rPr>
              <a:t>Saiu</a:t>
            </a:r>
            <a:r>
              <a:rPr lang="it-IT" sz="1600" dirty="0">
                <a:latin typeface="Montserrat" panose="020B0604020202020204" charset="0"/>
              </a:rPr>
              <a:t>: </a:t>
            </a:r>
            <a:r>
              <a:rPr lang="it-IT" sz="1600" i="1" dirty="0">
                <a:latin typeface="Montserrat" panose="020B0604020202020204" charset="0"/>
              </a:rPr>
              <a:t>Mario Toscano e gli studi </a:t>
            </a:r>
            <a:r>
              <a:rPr lang="it-IT" sz="1600" i="1" dirty="0" smtClean="0">
                <a:latin typeface="Montserrat" panose="020B0604020202020204" charset="0"/>
              </a:rPr>
              <a:t>storico-internazionali</a:t>
            </a:r>
            <a:endParaRPr lang="it-IT" sz="1600" i="1" dirty="0">
              <a:latin typeface="Montserrat" panose="020B0604020202020204" charset="0"/>
            </a:endParaRPr>
          </a:p>
          <a:p>
            <a:r>
              <a:rPr lang="it-IT" dirty="0">
                <a:latin typeface="Montserrat" panose="020B0604020202020204" charset="0"/>
              </a:rPr>
              <a:t> </a:t>
            </a:r>
          </a:p>
        </p:txBody>
      </p:sp>
      <p:sp>
        <p:nvSpPr>
          <p:cNvPr id="82" name="Google Shape;82;p2"/>
          <p:cNvSpPr txBox="1"/>
          <p:nvPr/>
        </p:nvSpPr>
        <p:spPr>
          <a:xfrm>
            <a:off x="5519270" y="4572904"/>
            <a:ext cx="4418504" cy="395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60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C2CB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ore </a:t>
            </a:r>
            <a:r>
              <a:rPr lang="en-US" sz="2000" dirty="0" smtClean="0">
                <a:solidFill>
                  <a:srgbClr val="00C2CB"/>
                </a:solidFill>
                <a:latin typeface="Montserrat" panose="020B0604020202020204" charset="0"/>
                <a:ea typeface="Montserrat"/>
                <a:cs typeface="Montserrat"/>
                <a:sym typeface="Montserrat"/>
              </a:rPr>
              <a:t>11.30</a:t>
            </a:r>
            <a:endParaRPr sz="2000" dirty="0">
              <a:solidFill>
                <a:srgbClr val="000000"/>
              </a:solidFill>
              <a:latin typeface="Montserrat" panose="020B0604020202020204" charset="0"/>
              <a:ea typeface="Montserrat"/>
              <a:cs typeface="Montserrat"/>
              <a:sym typeface="Montserrat"/>
            </a:endParaRPr>
          </a:p>
          <a:p>
            <a:endParaRPr lang="it-IT" sz="1600" b="1" dirty="0" smtClean="0">
              <a:latin typeface="Montserrat" panose="020B0604020202020204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Montserrat" panose="020B0604020202020204" charset="0"/>
              </a:rPr>
              <a:t>Dalla </a:t>
            </a:r>
            <a:r>
              <a:rPr lang="it-IT" sz="1600" b="1" dirty="0">
                <a:solidFill>
                  <a:schemeClr val="tx1"/>
                </a:solidFill>
                <a:latin typeface="Montserrat" panose="020B0604020202020204" charset="0"/>
              </a:rPr>
              <a:t>Facoltà al Dipartimento: </a:t>
            </a:r>
            <a:endParaRPr lang="it-IT" sz="1600" b="1" dirty="0" smtClean="0">
              <a:solidFill>
                <a:schemeClr val="tx1"/>
              </a:solidFill>
              <a:latin typeface="Montserrat" panose="020B0604020202020204" charset="0"/>
            </a:endParaRPr>
          </a:p>
          <a:p>
            <a:r>
              <a:rPr lang="it-IT" sz="1600" b="1" dirty="0" smtClean="0">
                <a:solidFill>
                  <a:schemeClr val="tx1"/>
                </a:solidFill>
                <a:latin typeface="Montserrat" panose="020B0604020202020204" charset="0"/>
              </a:rPr>
              <a:t>il </a:t>
            </a:r>
            <a:r>
              <a:rPr lang="it-IT" sz="1600" b="1" dirty="0">
                <a:solidFill>
                  <a:schemeClr val="tx1"/>
                </a:solidFill>
                <a:latin typeface="Montserrat" panose="020B0604020202020204" charset="0"/>
              </a:rPr>
              <a:t>rinnovo di un </a:t>
            </a:r>
            <a:r>
              <a:rPr lang="it-IT" sz="1600" b="1" dirty="0" smtClean="0">
                <a:solidFill>
                  <a:schemeClr val="tx1"/>
                </a:solidFill>
                <a:latin typeface="Montserrat" panose="020B0604020202020204" charset="0"/>
              </a:rPr>
              <a:t>impegno. Tavola </a:t>
            </a:r>
            <a:r>
              <a:rPr lang="it-IT" sz="1600" b="1" dirty="0">
                <a:solidFill>
                  <a:schemeClr val="tx1"/>
                </a:solidFill>
                <a:latin typeface="Montserrat" panose="020B0604020202020204" charset="0"/>
              </a:rPr>
              <a:t>Rotonda </a:t>
            </a:r>
            <a:endParaRPr lang="it-IT" sz="1600" b="1" dirty="0" smtClean="0">
              <a:solidFill>
                <a:schemeClr val="tx1"/>
              </a:solidFill>
              <a:latin typeface="Montserrat" panose="020B0604020202020204" charset="0"/>
            </a:endParaRPr>
          </a:p>
          <a:p>
            <a:pPr marL="363538" indent="-363538"/>
            <a:r>
              <a:rPr lang="it-IT" sz="1600" dirty="0" smtClean="0">
                <a:latin typeface="Montserrat" panose="020B0604020202020204" charset="0"/>
              </a:rPr>
              <a:t>con la partecipazione dei Presidi </a:t>
            </a:r>
            <a:r>
              <a:rPr lang="it-IT" sz="1600" dirty="0">
                <a:latin typeface="Montserrat" panose="020B0604020202020204" charset="0"/>
              </a:rPr>
              <a:t>e </a:t>
            </a:r>
            <a:r>
              <a:rPr lang="it-IT" sz="1600" dirty="0" smtClean="0">
                <a:latin typeface="Montserrat" panose="020B0604020202020204" charset="0"/>
              </a:rPr>
              <a:t>Direttori di Scienze Politiche</a:t>
            </a:r>
          </a:p>
          <a:p>
            <a:pPr marL="363538" lvl="0" indent="-363538"/>
            <a:endParaRPr lang="it-IT" sz="1600" dirty="0">
              <a:latin typeface="Montserrat" panose="020B0604020202020204" charset="0"/>
            </a:endParaRPr>
          </a:p>
          <a:p>
            <a:pPr marL="363538" lvl="0" indent="-363538"/>
            <a:r>
              <a:rPr lang="it-IT" sz="1600" dirty="0" smtClean="0">
                <a:latin typeface="Montserrat" panose="020B0604020202020204" charset="0"/>
              </a:rPr>
              <a:t>Interventi </a:t>
            </a:r>
            <a:r>
              <a:rPr lang="it-IT" sz="1600" dirty="0">
                <a:latin typeface="Montserrat" panose="020B0604020202020204" charset="0"/>
              </a:rPr>
              <a:t>programmati e </a:t>
            </a:r>
            <a:r>
              <a:rPr lang="it-IT" sz="1600" dirty="0" smtClean="0">
                <a:latin typeface="Montserrat" panose="020B0604020202020204" charset="0"/>
              </a:rPr>
              <a:t>liberi</a:t>
            </a:r>
          </a:p>
          <a:p>
            <a:pPr marL="363538" lvl="0" indent="-363538"/>
            <a:endParaRPr lang="it-IT" sz="1600" dirty="0">
              <a:latin typeface="Montserrat" panose="020B0604020202020204" charset="0"/>
            </a:endParaRPr>
          </a:p>
          <a:p>
            <a:pPr marL="363538" lvl="0" indent="-363538"/>
            <a:r>
              <a:rPr lang="it-IT" sz="1600" b="1" dirty="0" smtClean="0">
                <a:solidFill>
                  <a:schemeClr val="tx1"/>
                </a:solidFill>
                <a:latin typeface="Montserrat" panose="020B0604020202020204" charset="0"/>
              </a:rPr>
              <a:t>Conclusioni</a:t>
            </a:r>
            <a:r>
              <a:rPr lang="it-IT" sz="1600" dirty="0" smtClean="0">
                <a:latin typeface="Montserrat" panose="020B0604020202020204" charset="0"/>
              </a:rPr>
              <a:t> </a:t>
            </a:r>
          </a:p>
          <a:p>
            <a:pPr marL="363538" lvl="0" indent="-363538"/>
            <a:r>
              <a:rPr lang="it-IT" sz="1600" dirty="0" smtClean="0">
                <a:latin typeface="Montserrat" panose="020B0604020202020204" charset="0"/>
              </a:rPr>
              <a:t>del Direttore del Dipartimento </a:t>
            </a:r>
          </a:p>
          <a:p>
            <a:pPr marL="363538" lvl="0" indent="-363538"/>
            <a:r>
              <a:rPr lang="it-IT" sz="1600" dirty="0">
                <a:latin typeface="Montserrat" panose="020B0604020202020204" charset="0"/>
              </a:rPr>
              <a:t>	</a:t>
            </a:r>
            <a:r>
              <a:rPr lang="it-IT" sz="1600" dirty="0" smtClean="0">
                <a:latin typeface="Montserrat" panose="020B0604020202020204" charset="0"/>
              </a:rPr>
              <a:t>di Scienze Politiche e Sociali</a:t>
            </a:r>
          </a:p>
          <a:p>
            <a:pPr lvl="0"/>
            <a:endParaRPr lang="it-IT" dirty="0" smtClean="0"/>
          </a:p>
          <a:p>
            <a:pPr lvl="0"/>
            <a:endParaRPr lang="it-IT" dirty="0"/>
          </a:p>
          <a:p>
            <a:pPr lvl="0"/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237</Words>
  <Application>Microsoft Office PowerPoint</Application>
  <PresentationFormat>Personalizzato</PresentationFormat>
  <Paragraphs>46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Montserrat</vt:lpstr>
      <vt:lpstr>Montserrat ExtraBold</vt:lpstr>
      <vt:lpstr>Office Theme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UniCa</dc:creator>
  <cp:lastModifiedBy>Stefano Usai</cp:lastModifiedBy>
  <cp:revision>22</cp:revision>
  <dcterms:created xsi:type="dcterms:W3CDTF">2021-01-07T15:31:56Z</dcterms:created>
  <dcterms:modified xsi:type="dcterms:W3CDTF">2021-04-11T21:23:15Z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Canva</vt:lpwstr>
  </property>
  <property fmtid="{D5CDD505-2E9C-101B-9397-08002B2CF9AE}" pid="4" name="LastSaved">
    <vt:filetime>2021-01-07T00:00:00Z</vt:filetime>
  </property>
</Properties>
</file>