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it-IT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44" y="-7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17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07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430" y="1212606"/>
            <a:ext cx="4812030" cy="2583610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341" y="1212606"/>
            <a:ext cx="14079643" cy="2583610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0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5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410" y="12833949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7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340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871623" y="7065331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12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48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40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8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1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22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340" y="7065331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8CA8-F5E7-43E7-89CA-DA09B715088D}" type="datetimeFigureOut">
              <a:rPr lang="it-IT" smtClean="0"/>
              <a:t>25/11/2015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7307157" y="28065054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6999-2741-4BD6-AAE0-D3F47837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7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tiff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1.wmf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ttangolo 117"/>
          <p:cNvSpPr/>
          <p:nvPr/>
        </p:nvSpPr>
        <p:spPr>
          <a:xfrm>
            <a:off x="631446" y="11539587"/>
            <a:ext cx="19572713" cy="4158995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ttangolo 125"/>
          <p:cNvSpPr/>
          <p:nvPr/>
        </p:nvSpPr>
        <p:spPr>
          <a:xfrm>
            <a:off x="631446" y="16011318"/>
            <a:ext cx="19572713" cy="596942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OS1\Dropbox\RESET\Sito\loghi reset_ne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442" y="5606926"/>
            <a:ext cx="5065845" cy="37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S1\Dropbox\RESET\Sito\Immagine_RE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62" y="1314451"/>
            <a:ext cx="6311374" cy="38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441866" y="8129134"/>
            <a:ext cx="1257456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Commitment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recognised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as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Raw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Materials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Commitment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(RMC) by the High Level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Steering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Group of the EIP.  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it-IT" sz="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reset.dsf.unica.it/eu_commis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3" y="5606926"/>
            <a:ext cx="3227595" cy="2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389144" y="1832149"/>
            <a:ext cx="106934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Raw Elements Substitution in Electronic and optoelectronic Technologies</a:t>
            </a:r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1446" y="9235331"/>
            <a:ext cx="1926538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Objectives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Action area: n° I.7: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Materials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electronic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devices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actions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cover the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most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important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application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areas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sectors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related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to the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electronic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lighting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industries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which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CRM are a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key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component.</a:t>
            </a:r>
          </a:p>
        </p:txBody>
      </p:sp>
      <p:grpSp>
        <p:nvGrpSpPr>
          <p:cNvPr id="64" name="Group 2"/>
          <p:cNvGrpSpPr/>
          <p:nvPr/>
        </p:nvGrpSpPr>
        <p:grpSpPr>
          <a:xfrm>
            <a:off x="1518662" y="17479491"/>
            <a:ext cx="2676384" cy="2487945"/>
            <a:chOff x="3835946" y="3104282"/>
            <a:chExt cx="1497868" cy="1441600"/>
          </a:xfrm>
        </p:grpSpPr>
        <p:sp>
          <p:nvSpPr>
            <p:cNvPr id="6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37"/>
            <p:cNvSpPr/>
            <p:nvPr/>
          </p:nvSpPr>
          <p:spPr>
            <a:xfrm rot="21599113">
              <a:off x="3925571" y="3589608"/>
              <a:ext cx="1347900" cy="481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CRM free WLED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7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8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82" y="16997474"/>
            <a:ext cx="2492712" cy="17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0" y="17815156"/>
            <a:ext cx="1139481" cy="9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Segnaposto contenuto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31414" r="42767" b="35247"/>
          <a:stretch/>
        </p:blipFill>
        <p:spPr>
          <a:xfrm flipH="1">
            <a:off x="4397150" y="18867181"/>
            <a:ext cx="1081828" cy="1414810"/>
          </a:xfrm>
          <a:prstGeom prst="rect">
            <a:avLst/>
          </a:prstGeom>
        </p:spPr>
      </p:pic>
      <p:pic>
        <p:nvPicPr>
          <p:cNvPr id="81" name="Segnaposto contenuto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31414" r="78403" b="35247"/>
          <a:stretch/>
        </p:blipFill>
        <p:spPr>
          <a:xfrm flipH="1">
            <a:off x="5678802" y="18844871"/>
            <a:ext cx="766125" cy="1357736"/>
          </a:xfrm>
          <a:prstGeom prst="rect">
            <a:avLst/>
          </a:prstGeom>
        </p:spPr>
      </p:pic>
      <p:pic>
        <p:nvPicPr>
          <p:cNvPr id="84" name="Picture 2" descr="http://img.diytrade.com/cdimg/885729/8517310/0/1238571400/Led_Neon_tube_ligh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29374" b="20071"/>
          <a:stretch/>
        </p:blipFill>
        <p:spPr bwMode="auto">
          <a:xfrm>
            <a:off x="13095460" y="16405987"/>
            <a:ext cx="2282507" cy="7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641" y="16903538"/>
            <a:ext cx="1634313" cy="10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53" y="16323197"/>
            <a:ext cx="1958697" cy="11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42"/>
          <p:cNvGrpSpPr/>
          <p:nvPr/>
        </p:nvGrpSpPr>
        <p:grpSpPr>
          <a:xfrm>
            <a:off x="16625090" y="18613758"/>
            <a:ext cx="2217458" cy="2311552"/>
            <a:chOff x="3835946" y="3104282"/>
            <a:chExt cx="1497868" cy="1441600"/>
          </a:xfrm>
        </p:grpSpPr>
        <p:sp>
          <p:nvSpPr>
            <p:cNvPr id="89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48"/>
            <p:cNvSpPr/>
            <p:nvPr/>
          </p:nvSpPr>
          <p:spPr>
            <a:xfrm rot="21599113">
              <a:off x="3909824" y="3563112"/>
              <a:ext cx="1347900" cy="518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WEEE Recycling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91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2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4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83" name="Picture 2" descr="https://encrypted-tbn2.gstatic.com/images?q=tbn:ANd9GcTfC9rpWaD-7JuBa_kfP6psJrvmCWAzVrBQkVWIX5jzB3rZr1wWGw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13"/>
          <a:stretch/>
        </p:blipFill>
        <p:spPr bwMode="auto">
          <a:xfrm>
            <a:off x="16657354" y="20130921"/>
            <a:ext cx="880247" cy="8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26011" r="40741" b="23168"/>
          <a:stretch/>
        </p:blipFill>
        <p:spPr bwMode="auto">
          <a:xfrm rot="10800000">
            <a:off x="1674703" y="20251369"/>
            <a:ext cx="951699" cy="12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36527" r="37380" b="15868"/>
          <a:stretch/>
        </p:blipFill>
        <p:spPr bwMode="auto">
          <a:xfrm rot="10800000">
            <a:off x="2922678" y="20251368"/>
            <a:ext cx="1290701" cy="12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453" y="18239944"/>
            <a:ext cx="2779338" cy="1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453" y="20078200"/>
            <a:ext cx="2998664" cy="15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CasellaDiTesto 102"/>
          <p:cNvSpPr txBox="1"/>
          <p:nvPr/>
        </p:nvSpPr>
        <p:spPr>
          <a:xfrm>
            <a:off x="13919421" y="17681807"/>
            <a:ext cx="200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New   W-LED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4" name="Esagono 103"/>
          <p:cNvSpPr/>
          <p:nvPr/>
        </p:nvSpPr>
        <p:spPr>
          <a:xfrm>
            <a:off x="2158579" y="12763723"/>
            <a:ext cx="2808312" cy="2364410"/>
          </a:xfrm>
          <a:prstGeom prst="hex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Photo-devices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" name="Esagono 104"/>
          <p:cNvSpPr/>
          <p:nvPr/>
        </p:nvSpPr>
        <p:spPr>
          <a:xfrm>
            <a:off x="16133444" y="12763723"/>
            <a:ext cx="2949099" cy="2396654"/>
          </a:xfrm>
          <a:prstGeom prst="hexagon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Transparent Conductive Layers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6" name="Esagono 105"/>
          <p:cNvSpPr/>
          <p:nvPr/>
        </p:nvSpPr>
        <p:spPr>
          <a:xfrm>
            <a:off x="9287757" y="12742384"/>
            <a:ext cx="2736304" cy="2370693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Magnetic Devices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7" name="Immagine 1" descr="http://www.consorziocalef.it/images/img002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170" y="27978911"/>
            <a:ext cx="1576559" cy="9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magin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8"/>
          <a:stretch/>
        </p:blipFill>
        <p:spPr>
          <a:xfrm>
            <a:off x="13283941" y="28010971"/>
            <a:ext cx="1862294" cy="680500"/>
          </a:xfrm>
          <a:prstGeom prst="rect">
            <a:avLst/>
          </a:prstGeom>
          <a:effectLst>
            <a:reflection blurRad="63500" stA="37000" endPos="72000" dir="5400000" sy="-100000" algn="bl" rotWithShape="0"/>
          </a:effectLst>
        </p:spPr>
      </p:pic>
      <p:pic>
        <p:nvPicPr>
          <p:cNvPr id="109" name="Immagine 2" descr="http://www.unica.it/UserFiles/File/Utenti/nuvoli/Logo_UniversitA_di_Cagliar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701" y="28010971"/>
            <a:ext cx="841565" cy="8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ttangolo 3"/>
          <p:cNvSpPr/>
          <p:nvPr/>
        </p:nvSpPr>
        <p:spPr>
          <a:xfrm>
            <a:off x="4429275" y="24443558"/>
            <a:ext cx="1577488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</a:rPr>
              <a:t>Substitution of </a:t>
            </a:r>
            <a:r>
              <a:rPr lang="en-GB" sz="3200" b="1" i="1" u="sng" dirty="0">
                <a:solidFill>
                  <a:schemeClr val="accent1">
                    <a:lumMod val="75000"/>
                  </a:schemeClr>
                </a:solidFill>
              </a:rPr>
              <a:t>Critical Raw Materials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</a:rPr>
              <a:t>: Synthesis, Characterization and Processing of New Advanced Materials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sz="3200" b="1" i="1" dirty="0" smtClean="0">
                <a:solidFill>
                  <a:schemeClr val="accent1">
                    <a:lumMod val="75000"/>
                  </a:schemeClr>
                </a:solidFill>
              </a:rPr>
              <a:t>Optoelectronic 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3200" b="1" i="1" dirty="0" smtClean="0">
                <a:solidFill>
                  <a:schemeClr val="accent1">
                    <a:lumMod val="75000"/>
                  </a:schemeClr>
                </a:solidFill>
              </a:rPr>
              <a:t>Magnetic Devices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CasellaDiTesto 6"/>
          <p:cNvSpPr txBox="1"/>
          <p:nvPr/>
        </p:nvSpPr>
        <p:spPr>
          <a:xfrm>
            <a:off x="8802162" y="23565869"/>
            <a:ext cx="689855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2016 Spring Meeting (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Lille</a:t>
            </a:r>
            <a:r>
              <a:rPr lang="it-IT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, 2-6 May)</a:t>
            </a:r>
            <a:endParaRPr lang="en-US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12" name="CasellaDiTesto 7"/>
          <p:cNvSpPr txBox="1"/>
          <p:nvPr/>
        </p:nvSpPr>
        <p:spPr>
          <a:xfrm>
            <a:off x="4435897" y="23411981"/>
            <a:ext cx="35518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Symposium E</a:t>
            </a:r>
            <a:endParaRPr lang="en-US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Immagine 1" descr="http://www.chemistryviews.org/common/images/thumbnails/source/132e4866d99.gif"/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10930"/>
          <a:stretch/>
        </p:blipFill>
        <p:spPr bwMode="auto">
          <a:xfrm>
            <a:off x="889709" y="23388560"/>
            <a:ext cx="3305658" cy="213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7" descr="Imagen visual corporativa de la UCLM con motivo del IV Centenario de la segunda parte de El Quijote.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9"/>
          <a:stretch/>
        </p:blipFill>
        <p:spPr bwMode="auto">
          <a:xfrm>
            <a:off x="18501204" y="28096445"/>
            <a:ext cx="1096896" cy="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Conector recto 13"/>
          <p:cNvCxnSpPr/>
          <p:nvPr/>
        </p:nvCxnSpPr>
        <p:spPr>
          <a:xfrm flipV="1">
            <a:off x="11102775" y="27813395"/>
            <a:ext cx="8886422" cy="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721961" y="11539587"/>
            <a:ext cx="30585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CRM free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13862660" y="19669535"/>
            <a:ext cx="2981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Commercial </a:t>
            </a:r>
            <a:r>
              <a:rPr lang="it-IT" sz="2800" dirty="0" smtClean="0">
                <a:solidFill>
                  <a:srgbClr val="FF0000"/>
                </a:solidFill>
              </a:rPr>
              <a:t>W-LED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767774" y="16212698"/>
            <a:ext cx="26108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Projects</a:t>
            </a:r>
            <a:endParaRPr lang="en-US" dirty="0"/>
          </a:p>
        </p:txBody>
      </p:sp>
      <p:sp>
        <p:nvSpPr>
          <p:cNvPr id="128" name="CasellaDiTesto 127"/>
          <p:cNvSpPr txBox="1"/>
          <p:nvPr/>
        </p:nvSpPr>
        <p:spPr>
          <a:xfrm>
            <a:off x="16223350" y="23437315"/>
            <a:ext cx="40126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Abstract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submission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deadline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15 </a:t>
            </a:r>
            <a:r>
              <a:rPr lang="it-IT" sz="2400" b="1" dirty="0" err="1" smtClean="0">
                <a:solidFill>
                  <a:srgbClr val="0070C0"/>
                </a:solidFill>
              </a:rPr>
              <a:t>January</a:t>
            </a:r>
            <a:r>
              <a:rPr lang="it-IT" sz="2400" b="1" dirty="0" smtClean="0">
                <a:solidFill>
                  <a:srgbClr val="0070C0"/>
                </a:solidFill>
              </a:rPr>
              <a:t> 2016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29" name="Gruppo 128"/>
          <p:cNvGrpSpPr/>
          <p:nvPr/>
        </p:nvGrpSpPr>
        <p:grpSpPr>
          <a:xfrm>
            <a:off x="5585458" y="12742384"/>
            <a:ext cx="1016394" cy="876700"/>
            <a:chOff x="3648695" y="5268855"/>
            <a:chExt cx="1057763" cy="973264"/>
          </a:xfrm>
          <a:solidFill>
            <a:srgbClr val="FFFF00"/>
          </a:solidFill>
        </p:grpSpPr>
        <p:sp>
          <p:nvSpPr>
            <p:cNvPr id="130" name="Sole 129"/>
            <p:cNvSpPr/>
            <p:nvPr/>
          </p:nvSpPr>
          <p:spPr>
            <a:xfrm rot="5400000">
              <a:off x="3690945" y="5226605"/>
              <a:ext cx="973264" cy="1057763"/>
            </a:xfrm>
            <a:prstGeom prst="sun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Sole 4"/>
            <p:cNvSpPr/>
            <p:nvPr/>
          </p:nvSpPr>
          <p:spPr>
            <a:xfrm>
              <a:off x="3990593" y="5583439"/>
              <a:ext cx="373969" cy="3440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32" name="Gruppo 131"/>
          <p:cNvGrpSpPr/>
          <p:nvPr/>
        </p:nvGrpSpPr>
        <p:grpSpPr>
          <a:xfrm>
            <a:off x="15135026" y="12032029"/>
            <a:ext cx="998418" cy="910060"/>
            <a:chOff x="3765256" y="672625"/>
            <a:chExt cx="998418" cy="910060"/>
          </a:xfrm>
        </p:grpSpPr>
        <p:sp>
          <p:nvSpPr>
            <p:cNvPr id="133" name="Stella a 4 punte 132"/>
            <p:cNvSpPr/>
            <p:nvPr/>
          </p:nvSpPr>
          <p:spPr>
            <a:xfrm>
              <a:off x="3765256" y="672625"/>
              <a:ext cx="998418" cy="910060"/>
            </a:xfrm>
            <a:prstGeom prst="star4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Stella a 4 punte 4"/>
            <p:cNvSpPr/>
            <p:nvPr/>
          </p:nvSpPr>
          <p:spPr>
            <a:xfrm rot="-5400000">
              <a:off x="4184026" y="1039406"/>
              <a:ext cx="160878" cy="1764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35" name="Gruppo 134"/>
          <p:cNvGrpSpPr/>
          <p:nvPr/>
        </p:nvGrpSpPr>
        <p:grpSpPr>
          <a:xfrm>
            <a:off x="12483618" y="12331369"/>
            <a:ext cx="725237" cy="1232002"/>
            <a:chOff x="4495446" y="2956415"/>
            <a:chExt cx="725237" cy="123200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6" name="Saetta 135"/>
            <p:cNvSpPr/>
            <p:nvPr/>
          </p:nvSpPr>
          <p:spPr>
            <a:xfrm rot="7201654">
              <a:off x="4242064" y="3209797"/>
              <a:ext cx="1232002" cy="725237"/>
            </a:xfrm>
            <a:prstGeom prst="lightningBol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Saetta 4"/>
            <p:cNvSpPr/>
            <p:nvPr/>
          </p:nvSpPr>
          <p:spPr>
            <a:xfrm rot="1801654">
              <a:off x="4726251" y="3450820"/>
              <a:ext cx="229659" cy="2943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sp>
        <p:nvSpPr>
          <p:cNvPr id="138" name="CasellaDiTesto 137"/>
          <p:cNvSpPr txBox="1"/>
          <p:nvPr/>
        </p:nvSpPr>
        <p:spPr>
          <a:xfrm>
            <a:off x="5001180" y="21084350"/>
            <a:ext cx="395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Nanostructured</a:t>
            </a:r>
            <a:r>
              <a:rPr lang="it-IT" sz="2800" dirty="0" smtClean="0"/>
              <a:t> </a:t>
            </a:r>
            <a:r>
              <a:rPr lang="it-IT" sz="2800" dirty="0" err="1" smtClean="0"/>
              <a:t>materials</a:t>
            </a:r>
            <a:endParaRPr lang="en-US" sz="2800" dirty="0"/>
          </a:p>
        </p:txBody>
      </p:sp>
      <p:graphicFrame>
        <p:nvGraphicFramePr>
          <p:cNvPr id="139" name="Oggetto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53694"/>
              </p:ext>
            </p:extLst>
          </p:nvPr>
        </p:nvGraphicFramePr>
        <p:xfrm>
          <a:off x="9133732" y="18767595"/>
          <a:ext cx="4144963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22" imgW="4145040" imgH="2900160" progId="Origin50.Graph">
                  <p:embed/>
                </p:oleObj>
              </mc:Choice>
              <mc:Fallback>
                <p:oleObj name="Graph" r:id="rId22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33732" y="18767595"/>
                        <a:ext cx="4144963" cy="29003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" name="Group 42"/>
          <p:cNvGrpSpPr/>
          <p:nvPr/>
        </p:nvGrpSpPr>
        <p:grpSpPr>
          <a:xfrm>
            <a:off x="8963685" y="16286573"/>
            <a:ext cx="2217458" cy="2311552"/>
            <a:chOff x="3835946" y="3104282"/>
            <a:chExt cx="1497868" cy="1441600"/>
          </a:xfrm>
        </p:grpSpPr>
        <p:sp>
          <p:nvSpPr>
            <p:cNvPr id="141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48"/>
            <p:cNvSpPr/>
            <p:nvPr/>
          </p:nvSpPr>
          <p:spPr>
            <a:xfrm rot="21599113">
              <a:off x="3909824" y="3447944"/>
              <a:ext cx="1347900" cy="748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REE free permanent magnets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143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144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145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47" name="Rettangolo 146"/>
          <p:cNvSpPr/>
          <p:nvPr/>
        </p:nvSpPr>
        <p:spPr>
          <a:xfrm>
            <a:off x="625171" y="22891294"/>
            <a:ext cx="19789309" cy="63737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asellaDiTesto 147"/>
          <p:cNvSpPr txBox="1"/>
          <p:nvPr/>
        </p:nvSpPr>
        <p:spPr>
          <a:xfrm>
            <a:off x="18751492" y="11655840"/>
            <a:ext cx="12554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WP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49" name="Tabella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83644"/>
              </p:ext>
            </p:extLst>
          </p:nvPr>
        </p:nvGraphicFramePr>
        <p:xfrm>
          <a:off x="934442" y="25700627"/>
          <a:ext cx="8064896" cy="34438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8064896"/>
              </a:tblGrid>
              <a:tr h="324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Transparent conductive layers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Rechargeable batteries,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Phosphors for LED applications, Scintillators, Displays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OLEDs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Catalysis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Photovoltaics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Smart windows,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Exchange-coupled nanocomposite magnets with less or no REEs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New RE-free highly anisotropic magnetic materials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600" dirty="0">
                          <a:effectLst/>
                        </a:rPr>
                        <a:t>New and energy efficient motors and generator technologies which do not depend on permanent magnets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534</TotalTime>
  <Words>128</Words>
  <Application>Microsoft Office PowerPoint</Application>
  <PresentationFormat>Personalizzato</PresentationFormat>
  <Paragraphs>35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Tema di Office</vt:lpstr>
      <vt:lpstr>Graph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GOS1</dc:creator>
  <cp:lastModifiedBy>Carlo</cp:lastModifiedBy>
  <cp:revision>14</cp:revision>
  <dcterms:created xsi:type="dcterms:W3CDTF">2015-01-05T21:30:29Z</dcterms:created>
  <dcterms:modified xsi:type="dcterms:W3CDTF">2015-11-25T17:22:42Z</dcterms:modified>
</cp:coreProperties>
</file>