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63" r:id="rId5"/>
    <p:sldId id="259" r:id="rId6"/>
    <p:sldId id="260" r:id="rId7"/>
    <p:sldId id="269" r:id="rId8"/>
    <p:sldId id="270" r:id="rId9"/>
    <p:sldId id="271" r:id="rId10"/>
    <p:sldId id="261" r:id="rId11"/>
    <p:sldId id="264" r:id="rId12"/>
    <p:sldId id="262" r:id="rId13"/>
    <p:sldId id="268" r:id="rId14"/>
    <p:sldId id="267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12/05/2020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ziagiovani.gov.it/Pagine/default.aspx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Invitalia | SELFIEmployment - Creazione D'impresa | Consulenz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316" name="AutoShape 4" descr="Invitalia | SELFIEmployment - Creazione D'impresa | Consulenz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318" name="AutoShape 6" descr="Invitalia | SELFIEmployment - Creazione D'impresa | Consulenz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320" name="AutoShape 8" descr="Selfiemployment di Invitalia: Dal 1° marzo la presentazione dell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3322" name="Picture 10" descr="Invitalia | SELFIEmployment - Creazione D'impresa | Consulenza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857232"/>
            <a:ext cx="6786610" cy="3393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28662" y="1571612"/>
            <a:ext cx="72866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Per scoprire come partecipare alla formazione puoi accedere al test di autovalutazione per verificare le tue attitudini imprenditoriali e iniziare il percorso “</a:t>
            </a:r>
            <a:r>
              <a:rPr lang="it-IT" sz="2000" b="1" dirty="0" smtClean="0"/>
              <a:t>Crescere Imprenditori</a:t>
            </a:r>
            <a:r>
              <a:rPr lang="it-IT" sz="2000" dirty="0" smtClean="0"/>
              <a:t>” di Unioncamere. </a:t>
            </a:r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dirty="0" smtClean="0"/>
              <a:t>Oppure </a:t>
            </a:r>
            <a:r>
              <a:rPr lang="it-IT" sz="2000" dirty="0" smtClean="0"/>
              <a:t>rivolgiti al </a:t>
            </a:r>
            <a:r>
              <a:rPr lang="it-IT" sz="2000" b="1" dirty="0" smtClean="0"/>
              <a:t>Servizio per l'Impiego</a:t>
            </a:r>
            <a:r>
              <a:rPr lang="it-IT" sz="2000" dirty="0" smtClean="0"/>
              <a:t> più vicino a te e verifica se la tua Regione ha avviato percorsi di formazione e accompagnamento all'</a:t>
            </a:r>
            <a:r>
              <a:rPr lang="it-IT" sz="2000" dirty="0" err="1" smtClean="0"/>
              <a:t>autoimpiego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357298"/>
            <a:ext cx="4878673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928662" y="1428736"/>
            <a:ext cx="714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prestiti</a:t>
            </a:r>
          </a:p>
          <a:p>
            <a:endParaRPr lang="it-IT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it-IT" dirty="0" smtClean="0"/>
              <a:t>Il Fondo </a:t>
            </a:r>
            <a:r>
              <a:rPr lang="it-IT" dirty="0" err="1" smtClean="0"/>
              <a:t>SELFIEmployment</a:t>
            </a:r>
            <a:r>
              <a:rPr lang="it-IT" dirty="0" smtClean="0"/>
              <a:t> finanzia piani di investimento inclusi tra 5.000 e 50.000 euro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dirty="0" smtClean="0"/>
              <a:t>In particolare i prestiti erogabili sono ripartiti in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r>
              <a:rPr lang="it-IT" b="1" dirty="0" smtClean="0"/>
              <a:t>microcredito</a:t>
            </a:r>
            <a:r>
              <a:rPr lang="it-IT" dirty="0" smtClean="0"/>
              <a:t>, da 5.000 a 25.000 </a:t>
            </a:r>
            <a:r>
              <a:rPr lang="it-IT" dirty="0" smtClean="0"/>
              <a:t>euro</a:t>
            </a:r>
          </a:p>
          <a:p>
            <a:endParaRPr lang="it-IT" dirty="0" smtClean="0"/>
          </a:p>
          <a:p>
            <a:r>
              <a:rPr lang="it-IT" b="1" dirty="0" smtClean="0"/>
              <a:t>microcredito esteso</a:t>
            </a:r>
            <a:r>
              <a:rPr lang="it-IT" dirty="0" smtClean="0"/>
              <a:t>, da 25.001 a 35.000 </a:t>
            </a:r>
            <a:r>
              <a:rPr lang="it-IT" dirty="0" smtClean="0"/>
              <a:t>euro</a:t>
            </a:r>
          </a:p>
          <a:p>
            <a:endParaRPr lang="it-IT" dirty="0" smtClean="0"/>
          </a:p>
          <a:p>
            <a:r>
              <a:rPr lang="it-IT" b="1" dirty="0" smtClean="0"/>
              <a:t>piccoli prestiti</a:t>
            </a:r>
            <a:r>
              <a:rPr lang="it-IT" dirty="0" smtClean="0"/>
              <a:t>, da 35.001 a 50.000 euro.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00100" y="1997839"/>
            <a:ext cx="72866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Si tratta di finanziamenti agevolati </a:t>
            </a: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senza interessi</a:t>
            </a:r>
            <a:r>
              <a:rPr lang="it-IT" dirty="0" smtClean="0"/>
              <a:t>, senza garanzie, </a:t>
            </a: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rimborsabili in 7 anni</a:t>
            </a:r>
            <a:r>
              <a:rPr lang="it-IT" b="1" dirty="0" smtClean="0"/>
              <a:t> </a:t>
            </a:r>
            <a:r>
              <a:rPr lang="it-IT" dirty="0" smtClean="0"/>
              <a:t>con rate mensili che partono dopo sei mesi dalla concessione del prestito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dirty="0" smtClean="0"/>
              <a:t>Chi ottiene le agevolazioni deve impegnarsi a realizzare il programma degli investimenti entro </a:t>
            </a:r>
            <a:r>
              <a:rPr lang="it-IT" b="1" dirty="0" smtClean="0">
                <a:solidFill>
                  <a:srgbClr val="FF0000"/>
                </a:solidFill>
              </a:rPr>
              <a:t>18 mesi</a:t>
            </a:r>
            <a:r>
              <a:rPr lang="it-IT" dirty="0" smtClean="0"/>
              <a:t> dal perfezionamento del provvedimento di ammissione.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84582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Cos'è</a:t>
            </a:r>
            <a:br>
              <a:rPr lang="it-IT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b="1" dirty="0" smtClean="0"/>
          </a:p>
          <a:p>
            <a:r>
              <a:rPr lang="it-IT" sz="1800" dirty="0" err="1" smtClean="0"/>
              <a:t>SELFIEmployment</a:t>
            </a:r>
            <a:r>
              <a:rPr lang="it-IT" sz="1800" dirty="0" smtClean="0"/>
              <a:t> è un’opportunità per mettere in campo le tue idee di business, sviluppare le tue attitudini e avviare piccole iniziative imprenditoriali</a:t>
            </a:r>
            <a:r>
              <a:rPr lang="it-IT" sz="1800" dirty="0" smtClean="0"/>
              <a:t>.</a:t>
            </a:r>
          </a:p>
          <a:p>
            <a:pPr>
              <a:buNone/>
            </a:pPr>
            <a:endParaRPr lang="it-IT" sz="1800" dirty="0" smtClean="0"/>
          </a:p>
          <a:p>
            <a:r>
              <a:rPr lang="it-IT" sz="1800" dirty="0" smtClean="0"/>
              <a:t>Grazie a </a:t>
            </a:r>
            <a:r>
              <a:rPr lang="it-IT" sz="1800" dirty="0" err="1" smtClean="0"/>
              <a:t>SELFIEmployment</a:t>
            </a:r>
            <a:r>
              <a:rPr lang="it-IT" sz="1800" dirty="0" smtClean="0"/>
              <a:t> puoi sviluppare il tuo progetto con dei finanziamenti agevolati.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Invitalia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857224" y="2143116"/>
            <a:ext cx="7072362" cy="223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it-IT" dirty="0" smtClean="0"/>
              <a:t>Il Fondo - gestito da </a:t>
            </a:r>
            <a:r>
              <a:rPr lang="it-IT" dirty="0" err="1" smtClean="0"/>
              <a:t>Invitalia</a:t>
            </a:r>
            <a:r>
              <a:rPr lang="it-IT" dirty="0" smtClean="0"/>
              <a:t> nell’ambito del Programma Garanzia Giovani, sotto la supervisione del Ministero del Lavoro - finanzia con </a:t>
            </a:r>
            <a:r>
              <a:rPr lang="it-IT" b="1" dirty="0" smtClean="0"/>
              <a:t>prestiti a tasso zero</a:t>
            </a:r>
            <a:r>
              <a:rPr lang="it-IT" dirty="0" smtClean="0"/>
              <a:t> l'avvio di piccole iniziative imprenditoriali, promosse da giovani NEET.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/>
              <a:t>Risorse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1857356" y="2571744"/>
            <a:ext cx="5836854" cy="46166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it-IT" sz="2400" dirty="0" smtClean="0"/>
              <a:t>Sono disponibili 114,6 milioni di euro</a:t>
            </a:r>
            <a:endParaRPr lang="it-IT" sz="2400" dirty="0"/>
          </a:p>
        </p:txBody>
      </p:sp>
      <p:sp>
        <p:nvSpPr>
          <p:cNvPr id="4" name="Freccia in giù 3"/>
          <p:cNvSpPr/>
          <p:nvPr/>
        </p:nvSpPr>
        <p:spPr>
          <a:xfrm>
            <a:off x="4286248" y="1428736"/>
            <a:ext cx="484632" cy="764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85786" y="1859340"/>
            <a:ext cx="72152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Come ottenere i finanziamenti </a:t>
            </a:r>
            <a:r>
              <a:rPr lang="it-IT" b="1" dirty="0" smtClean="0"/>
              <a:t>agevolati</a:t>
            </a:r>
          </a:p>
          <a:p>
            <a:endParaRPr lang="it-IT" b="1" dirty="0" smtClean="0"/>
          </a:p>
          <a:p>
            <a:r>
              <a:rPr lang="it-IT" dirty="0" smtClean="0"/>
              <a:t>Con l’ultimo avviso</a:t>
            </a:r>
            <a:r>
              <a:rPr lang="it-IT" dirty="0" smtClean="0"/>
              <a:t> pubblicato sono stati semplificati i requisiti per accedere ai finanziamenti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dirty="0" smtClean="0"/>
              <a:t>Infatti è sufficiente essere iscritti al </a:t>
            </a:r>
            <a:r>
              <a:rPr lang="it-IT" u="sng" dirty="0" smtClean="0">
                <a:hlinkClick r:id="rId2"/>
              </a:rPr>
              <a:t>Programma Garanzia Giovani</a:t>
            </a:r>
            <a:r>
              <a:rPr lang="it-IT" dirty="0" smtClean="0"/>
              <a:t> (ed essere presi in carico dai Centri per l’impiego) per poter compilare la domanda, corredata dal piano di impresa e da tutti gli allegati richiesti.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14348" y="2000240"/>
            <a:ext cx="77153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Il Programma </a:t>
            </a:r>
            <a:r>
              <a:rPr lang="it-IT" b="1" u="sng" dirty="0" smtClean="0">
                <a:solidFill>
                  <a:schemeClr val="accent1"/>
                </a:solidFill>
              </a:rPr>
              <a:t>Garanzia Giovani</a:t>
            </a:r>
            <a:r>
              <a:rPr lang="it-IT" b="1" u="sng" dirty="0" smtClean="0"/>
              <a:t> </a:t>
            </a:r>
            <a:r>
              <a:rPr lang="it-IT" dirty="0" smtClean="0"/>
              <a:t>ti offre anche l’opportunità di partecipare ai percorsi di formazione e accompagnamento all'avvio di impresa, che ti permettono di sviluppare le tue capacità imprenditoriali e ricevere supporto durante la redazione del tuo business </a:t>
            </a:r>
            <a:r>
              <a:rPr lang="it-IT" dirty="0" err="1" smtClean="0"/>
              <a:t>plan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dirty="0" smtClean="0"/>
              <a:t>Se concludi il percorso di formazione avrai diritto a</a:t>
            </a:r>
            <a:r>
              <a:rPr lang="it-IT" b="1" dirty="0" smtClean="0"/>
              <a:t> </a:t>
            </a:r>
            <a:r>
              <a:rPr lang="it-IT" b="1" u="sng" dirty="0" smtClean="0">
                <a:solidFill>
                  <a:schemeClr val="accent1"/>
                </a:solidFill>
              </a:rPr>
              <a:t>9 punti aggiuntivi</a:t>
            </a:r>
            <a:r>
              <a:rPr lang="it-IT" u="sng" dirty="0" smtClean="0"/>
              <a:t> </a:t>
            </a:r>
            <a:r>
              <a:rPr lang="it-IT" dirty="0" smtClean="0"/>
              <a:t>sul punteggio complessivo in fase di valutazione della domanda di finanziamento al fondo </a:t>
            </a:r>
            <a:r>
              <a:rPr lang="it-IT" dirty="0" err="1" smtClean="0"/>
              <a:t>Selfiemployment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428596" y="785794"/>
            <a:ext cx="82153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 giovani possono avviare iniziative di </a:t>
            </a:r>
            <a:r>
              <a:rPr lang="it-IT" dirty="0" err="1" smtClean="0"/>
              <a:t>autoimpiego</a:t>
            </a:r>
            <a:r>
              <a:rPr lang="it-IT" dirty="0" smtClean="0"/>
              <a:t> e di </a:t>
            </a:r>
            <a:r>
              <a:rPr lang="it-IT" dirty="0" err="1" smtClean="0"/>
              <a:t>autoimprenditorialità</a:t>
            </a:r>
            <a:r>
              <a:rPr lang="it-IT" dirty="0" smtClean="0"/>
              <a:t> presentando la domanda nelle seguenti forme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pPr>
              <a:buFontTx/>
              <a:buChar char="-"/>
            </a:pPr>
            <a:r>
              <a:rPr lang="it-IT" b="1" dirty="0" smtClean="0"/>
              <a:t>Imprese </a:t>
            </a:r>
            <a:r>
              <a:rPr lang="it-IT" b="1" dirty="0" smtClean="0"/>
              <a:t>individuali, società di persone, società cooperative</a:t>
            </a:r>
            <a:r>
              <a:rPr lang="it-IT" dirty="0" smtClean="0"/>
              <a:t> composte massimo da 9 soci. Sono ammesse le società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r>
              <a:rPr lang="it-IT" b="1" dirty="0" smtClean="0"/>
              <a:t>costituite </a:t>
            </a:r>
            <a:r>
              <a:rPr lang="it-IT" dirty="0" smtClean="0"/>
              <a:t>da non più di 12 mesi rispetto alla data di presentazione della domanda, purché </a:t>
            </a:r>
            <a:r>
              <a:rPr lang="it-IT" dirty="0" smtClean="0"/>
              <a:t>inattive</a:t>
            </a:r>
          </a:p>
          <a:p>
            <a:endParaRPr lang="it-IT" dirty="0" smtClean="0"/>
          </a:p>
          <a:p>
            <a:r>
              <a:rPr lang="it-IT" b="1" dirty="0" smtClean="0"/>
              <a:t>non ancora costituite</a:t>
            </a:r>
            <a:r>
              <a:rPr lang="it-IT" dirty="0" smtClean="0"/>
              <a:t>, a condizione che vengano costituite entro 60 giorni dall’eventuale ammissione alle </a:t>
            </a:r>
            <a:r>
              <a:rPr lang="it-IT" dirty="0" smtClean="0"/>
              <a:t>agevolazioni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b="1" dirty="0" smtClean="0"/>
              <a:t>- Associazioni professionali e società tra professionisti</a:t>
            </a:r>
            <a:r>
              <a:rPr lang="it-IT" dirty="0" smtClean="0"/>
              <a:t> costituite da non più di 12 mesi rispetto alla data di presentazione della domanda, purché inattive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28596" y="474344"/>
            <a:ext cx="8286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accent1"/>
                </a:solidFill>
              </a:rPr>
              <a:t>Sono esclusi</a:t>
            </a:r>
            <a:r>
              <a:rPr lang="it-IT" sz="2400" dirty="0" smtClean="0"/>
              <a:t> </a:t>
            </a:r>
            <a:endParaRPr lang="it-IT" sz="2400" dirty="0" smtClean="0"/>
          </a:p>
          <a:p>
            <a:pPr algn="ctr"/>
            <a:endParaRPr lang="it-IT" sz="2400" dirty="0" smtClean="0"/>
          </a:p>
          <a:p>
            <a:pPr algn="just"/>
            <a:r>
              <a:rPr lang="it-IT" sz="2400" dirty="0" smtClean="0"/>
              <a:t>i </a:t>
            </a:r>
            <a:r>
              <a:rPr lang="it-IT" sz="2400" dirty="0" smtClean="0"/>
              <a:t>settori della pesca e dell’</a:t>
            </a:r>
            <a:r>
              <a:rPr lang="it-IT" sz="2400" dirty="0" err="1" smtClean="0"/>
              <a:t>acquacultura</a:t>
            </a:r>
            <a:r>
              <a:rPr lang="it-IT" sz="2400" dirty="0" smtClean="0"/>
              <a:t>, della produzione primaria in agricoltura e,  in generale, i settori esclusi dall’articolo 1 del Regolamento UE 1407/2013.</a:t>
            </a:r>
            <a:r>
              <a:rPr lang="it-IT" dirty="0" smtClean="0"/>
              <a:t>;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28596" y="474344"/>
            <a:ext cx="871540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accent1"/>
                </a:solidFill>
              </a:rPr>
              <a:t>Cosa si può </a:t>
            </a:r>
            <a:r>
              <a:rPr lang="it-IT" sz="2400" b="1" dirty="0" smtClean="0">
                <a:solidFill>
                  <a:schemeClr val="accent1"/>
                </a:solidFill>
              </a:rPr>
              <a:t>fare</a:t>
            </a:r>
          </a:p>
          <a:p>
            <a:endParaRPr lang="it-IT" b="1" dirty="0" smtClean="0">
              <a:solidFill>
                <a:schemeClr val="accent1"/>
              </a:solidFill>
            </a:endParaRPr>
          </a:p>
          <a:p>
            <a:r>
              <a:rPr lang="it-IT" dirty="0" smtClean="0"/>
              <a:t>Possono essere finanziate le iniziative in tutti i settori della produzione di beni, fornitura di servizi e commercio, anche in forma di franchising, come ad esempio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r>
              <a:rPr lang="it-IT" b="1" dirty="0" smtClean="0"/>
              <a:t>turismo (alloggio, ristorazione, servizi) e servizi culturali e ricreativi</a:t>
            </a:r>
          </a:p>
          <a:p>
            <a:r>
              <a:rPr lang="it-IT" dirty="0" smtClean="0"/>
              <a:t>servizi alla persona</a:t>
            </a:r>
          </a:p>
          <a:p>
            <a:r>
              <a:rPr lang="it-IT" dirty="0" smtClean="0"/>
              <a:t>servizi per l’ambiente</a:t>
            </a:r>
          </a:p>
          <a:p>
            <a:r>
              <a:rPr lang="it-IT" dirty="0" smtClean="0"/>
              <a:t>servizi ICT (servizi multimediali, informazione e comunicazione)</a:t>
            </a:r>
          </a:p>
          <a:p>
            <a:r>
              <a:rPr lang="it-IT" dirty="0" smtClean="0"/>
              <a:t>risparmio energetico ed energie rinnovabili</a:t>
            </a:r>
          </a:p>
          <a:p>
            <a:r>
              <a:rPr lang="it-IT" dirty="0" smtClean="0"/>
              <a:t>servizi alle imprese</a:t>
            </a:r>
          </a:p>
          <a:p>
            <a:r>
              <a:rPr lang="it-IT" dirty="0" smtClean="0"/>
              <a:t>manifatturiere e artigiane</a:t>
            </a:r>
          </a:p>
          <a:p>
            <a:r>
              <a:rPr lang="it-IT" dirty="0" smtClean="0"/>
              <a:t>commercio al dettaglio e all'ingrosso</a:t>
            </a:r>
          </a:p>
          <a:p>
            <a:r>
              <a:rPr lang="it-IT" dirty="0" smtClean="0"/>
              <a:t>trasformazione e commercializzazione di prodotti agricoli, ad eccezione dei casi di cui all’articolo 1.1, lett. c), punti i) e </a:t>
            </a:r>
            <a:r>
              <a:rPr lang="it-IT" dirty="0" err="1" smtClean="0"/>
              <a:t>ii</a:t>
            </a:r>
            <a:r>
              <a:rPr lang="it-IT" dirty="0" smtClean="0"/>
              <a:t>) del Reg. UE n. 1407/2013;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351</Words>
  <PresentationFormat>Presentazione su schermo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Viale</vt:lpstr>
      <vt:lpstr>Diapositiva 1</vt:lpstr>
      <vt:lpstr>Cos'è </vt:lpstr>
      <vt:lpstr>Invitalia</vt:lpstr>
      <vt:lpstr>Risorse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quadriennio Acli 2016-2020</dc:title>
  <dc:creator>CLAUDIA</dc:creator>
  <cp:lastModifiedBy>rodolfo laudi</cp:lastModifiedBy>
  <cp:revision>41</cp:revision>
  <dcterms:created xsi:type="dcterms:W3CDTF">2020-02-06T11:39:20Z</dcterms:created>
  <dcterms:modified xsi:type="dcterms:W3CDTF">2020-05-12T16:21:15Z</dcterms:modified>
</cp:coreProperties>
</file>