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8" r:id="rId3"/>
    <p:sldId id="259" r:id="rId4"/>
    <p:sldId id="260" r:id="rId5"/>
    <p:sldId id="261" r:id="rId6"/>
    <p:sldId id="263" r:id="rId7"/>
    <p:sldId id="279"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20" autoAdjust="0"/>
    <p:restoredTop sz="79519" autoAdjust="0"/>
  </p:normalViewPr>
  <p:slideViewPr>
    <p:cSldViewPr snapToGrid="0" showGuides="1">
      <p:cViewPr varScale="1">
        <p:scale>
          <a:sx n="52" d="100"/>
          <a:sy n="52" d="100"/>
        </p:scale>
        <p:origin x="1051"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image" Target="../media/image50.wmf"/><Relationship Id="rId7" Type="http://schemas.openxmlformats.org/officeDocument/2006/relationships/image" Target="../media/image54.wmf"/><Relationship Id="rId2" Type="http://schemas.openxmlformats.org/officeDocument/2006/relationships/image" Target="../media/image49.wmf"/><Relationship Id="rId1" Type="http://schemas.openxmlformats.org/officeDocument/2006/relationships/image" Target="../media/image48.wmf"/><Relationship Id="rId6" Type="http://schemas.openxmlformats.org/officeDocument/2006/relationships/image" Target="../media/image53.wmf"/><Relationship Id="rId5" Type="http://schemas.openxmlformats.org/officeDocument/2006/relationships/image" Target="../media/image52.wmf"/><Relationship Id="rId4" Type="http://schemas.openxmlformats.org/officeDocument/2006/relationships/image" Target="../media/image51.wmf"/><Relationship Id="rId9" Type="http://schemas.openxmlformats.org/officeDocument/2006/relationships/image" Target="../media/image5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image" Target="../media/image6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7A1BE1-86B8-4DA4-83FD-A1F064970039}" type="datetimeFigureOut">
              <a:rPr lang="it-IT" smtClean="0"/>
              <a:t>20/11/2018</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F603CC-E7AF-45B3-AF2C-4D326E0DAB72}" type="slidenum">
              <a:rPr lang="it-IT" smtClean="0"/>
              <a:t>‹N›</a:t>
            </a:fld>
            <a:endParaRPr lang="it-IT"/>
          </a:p>
        </p:txBody>
      </p:sp>
    </p:spTree>
    <p:extLst>
      <p:ext uri="{BB962C8B-B14F-4D97-AF65-F5344CB8AC3E}">
        <p14:creationId xmlns:p14="http://schemas.microsoft.com/office/powerpoint/2010/main" val="958872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lezione di oggi riguarderà una specifica area della</a:t>
            </a:r>
            <a:r>
              <a:rPr lang="it-IT" baseline="0" dirty="0"/>
              <a:t> MHD, quella della conversione dell’energia. Con questa intendiamo tanto la conversione elettro-meccanica quanto la trasformazione inversa di generazione elettrica. Nel primo caso sfruttiamo la forza di Laplace che agisce su una corrente immersa in un campo magnetico per produrre una spinta sul fluido. Questa spinta può essere sfruttata tanto per effettuare un pompaggio di un fluido conduttore quanto per realizzare un sistema di propulsione per un natante in mare. Nel secondo caso un fluido conduttore attraversa un campo magnetico statico, e come conseguenza il fluido stesso diventa sede di una forza elettromotrice che permette di prelevare una corrente elettrica ponendo una coppia di elettrodi a diretto contatto con il fluido. Analizzeremo, a titolo di esempio e quindi senza porre come obiettivo la completezza della trattazione, alcuni casi che rientrano in queste due tipologie di macchine</a:t>
            </a:r>
            <a:endParaRPr lang="it-IT" dirty="0"/>
          </a:p>
        </p:txBody>
      </p:sp>
      <p:sp>
        <p:nvSpPr>
          <p:cNvPr id="4" name="Segnaposto numero diapositiva 3"/>
          <p:cNvSpPr>
            <a:spLocks noGrp="1"/>
          </p:cNvSpPr>
          <p:nvPr>
            <p:ph type="sldNum" sz="quarter" idx="10"/>
          </p:nvPr>
        </p:nvSpPr>
        <p:spPr/>
        <p:txBody>
          <a:bodyPr/>
          <a:lstStyle/>
          <a:p>
            <a:fld id="{AEF603CC-E7AF-45B3-AF2C-4D326E0DAB72}" type="slidenum">
              <a:rPr lang="it-IT" smtClean="0"/>
              <a:t>1</a:t>
            </a:fld>
            <a:endParaRPr lang="it-IT"/>
          </a:p>
        </p:txBody>
      </p:sp>
    </p:spTree>
    <p:extLst>
      <p:ext uri="{BB962C8B-B14F-4D97-AF65-F5344CB8AC3E}">
        <p14:creationId xmlns:p14="http://schemas.microsoft.com/office/powerpoint/2010/main" val="1175620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Cominciamo quindi con il pompaggio. Il condotto in cui deve scorrere il fluido viene intersecato</a:t>
            </a:r>
            <a:r>
              <a:rPr lang="it-IT" baseline="0" dirty="0"/>
              <a:t> da un campo magnetostatico prodotto da un elettromagnete. Tramite una coppia di elettrodi, viene applicata una differenza di potenziale al fluido, che diventa sede di una corrente elettrica. Questa, fluendo entro un campo magnetico, è soggetta ad una forza di </a:t>
            </a:r>
            <a:r>
              <a:rPr lang="it-IT" baseline="0" dirty="0" err="1"/>
              <a:t>Lapalce</a:t>
            </a:r>
            <a:r>
              <a:rPr lang="it-IT" baseline="0" dirty="0"/>
              <a:t>, forza che viene trasmesso dalle cariche a tutto il fluido circostante, mettendo in moto il fluido. Questo tipo di pompaggio ha diversi aspetti positivi, ma non mancano quelli negativi. Tra i vantaggi rileviamo la semplicità costruttiva, e la possibilità di pompare grandi quantità di fluido con un dispositivo molto compatto. È in grado di sopportare temperature molto elevate senza subire danni o deformazioni tali da produrre un malfunzionamento, poi la silenziosità, l’affidabilità, i tempi di risposta molto brevi, Non richiede manutenzione perché non sono presenti fenomeni di usura, è facilmente scalabile e il rapporto tra potenza e volume è particolarmente favorevole.</a:t>
            </a:r>
          </a:p>
          <a:p>
            <a:r>
              <a:rPr lang="it-IT" baseline="0" dirty="0"/>
              <a:t>Nondimeno, ci sono anche degli svantaggi. Per avere valori del campo magnetico sufficientemente intensi, occorre predisporre elettromagneti con avvolgimenti in superconduttore, e questo implica che a corredo del sistema dobbiamo prevedere un sistema criogenico che tenga la temperatura intorno a quella dell’azoto liquido, il campo magnetico produce effetti di bordo, i magneti sono molto costosi, non disponiamo di modelli precisi, la velocità ha profili irregolari e la potenza presenta dei limiti intrinseci a causa dell’insorgenza di instabilità.</a:t>
            </a:r>
          </a:p>
          <a:p>
            <a:r>
              <a:rPr lang="it-IT" baseline="0" dirty="0"/>
              <a:t>Come abbiamo visto, la densità di corrente è data dalla legge di Ohm, dove figurano due contributi, quello dovuto al campo elettrico applicato dall’esterno tramite gli elettrodi e la tensione indotta dal campo magnetico. Infatti, non appena il fluido si mette in movimento, il campo magnetico induce nel fluido una </a:t>
            </a:r>
            <a:r>
              <a:rPr lang="it-IT" baseline="0" dirty="0" err="1"/>
              <a:t>f.e.m</a:t>
            </a:r>
            <a:r>
              <a:rPr lang="it-IT" baseline="0" dirty="0"/>
              <a:t>. che produce una corrente che si somma a quella di alimentazione. Possiamo interpretare questa tensione indotta al pari della reazione di armatura che abbiamo in una normale macchina elettrica. La corrente risultante è quella che interagisce con il campo esterno, dando luogo alla spinta di Laplace</a:t>
            </a:r>
            <a:endParaRPr lang="it-IT" dirty="0"/>
          </a:p>
        </p:txBody>
      </p:sp>
      <p:sp>
        <p:nvSpPr>
          <p:cNvPr id="4" name="Segnaposto numero diapositiva 3"/>
          <p:cNvSpPr>
            <a:spLocks noGrp="1"/>
          </p:cNvSpPr>
          <p:nvPr>
            <p:ph type="sldNum" sz="quarter" idx="10"/>
          </p:nvPr>
        </p:nvSpPr>
        <p:spPr/>
        <p:txBody>
          <a:bodyPr/>
          <a:lstStyle/>
          <a:p>
            <a:fld id="{AEF603CC-E7AF-45B3-AF2C-4D326E0DAB72}" type="slidenum">
              <a:rPr lang="it-IT" smtClean="0"/>
              <a:t>2</a:t>
            </a:fld>
            <a:endParaRPr lang="it-IT"/>
          </a:p>
        </p:txBody>
      </p:sp>
    </p:spTree>
    <p:extLst>
      <p:ext uri="{BB962C8B-B14F-4D97-AF65-F5344CB8AC3E}">
        <p14:creationId xmlns:p14="http://schemas.microsoft.com/office/powerpoint/2010/main" val="266505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Riprendiamo le due equazioni che abbiamo visto nella diapositiva precedente, che forniscono il valore della corrente e la forza per unità di volume impressa al fluido. La densità di potenza elettrica è pari al prodotto del campo elettrico impresso per la densità di corrente. La quota parte pari al quadrato dell’intensità di corrente diviso la conducibilità fornisce la densità di potenza perduta per effetto Joule. Sostituendo nel quadrato della corrente l’espressione che ci viene fornita dalla legge di Ohm, rileviamo che la potenza elettrica fornita si divide in due parti, una che rappresenta la Potenza di pompaggio, pari al prodotto tra la forza e la velocità, e l’altra le perdite per effetto Joule. Possiamo rappresentare la pompa attraverso un circuito equivalente nel quale un generatore di tensione esterno è applicato al parallelo di due rami, dei quali uno dei due attivo. Uno dei parametri di progetto più significativi è il rapporto tra il campo elettrico applicato e la reazione di armatura. Nel caso più comune, la tensione applicata la velocità e il campo magnetico sono tra loro ortogonali, per cui il rapporto, detto Parametro di Carico, è funzione dei moduli di tali grandezze. Esprimendo la corrente in funzione di questo parametro ci accorgiamo che il valore di corrente, e quindi la possibilità di effettuare il pompaggio, dipende dal parametro di carico. Poiché la velocità del fluido è causato dal passaggio della corrente, questo parametro sarà sempre maggiore di 1, ma si può osservare che all’aumentare della conducibilità la corrente tende ad aumentare, in questo modo la velocità del fluido aumenta e con essa la reazione di armatura, che contrasta la tensione applicata e quindi limita la corrente. In definitiva, il sistema sarà tanto più efficiente quanto maggiore è la conducibilità del fluido</a:t>
            </a:r>
          </a:p>
        </p:txBody>
      </p:sp>
      <p:sp>
        <p:nvSpPr>
          <p:cNvPr id="4" name="Segnaposto numero diapositiva 3"/>
          <p:cNvSpPr>
            <a:spLocks noGrp="1"/>
          </p:cNvSpPr>
          <p:nvPr>
            <p:ph type="sldNum" sz="quarter" idx="10"/>
          </p:nvPr>
        </p:nvSpPr>
        <p:spPr/>
        <p:txBody>
          <a:bodyPr/>
          <a:lstStyle/>
          <a:p>
            <a:fld id="{AEF603CC-E7AF-45B3-AF2C-4D326E0DAB72}" type="slidenum">
              <a:rPr lang="it-IT" smtClean="0"/>
              <a:t>3</a:t>
            </a:fld>
            <a:endParaRPr lang="it-IT"/>
          </a:p>
        </p:txBody>
      </p:sp>
    </p:spTree>
    <p:extLst>
      <p:ext uri="{BB962C8B-B14F-4D97-AF65-F5344CB8AC3E}">
        <p14:creationId xmlns:p14="http://schemas.microsoft.com/office/powerpoint/2010/main" val="3846468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Nota l’espressione della densità di corrente, possiamo esprimere in funzione del parametro di carico sia la potenza elettrica, pari al prodotto della corrente per il campo elettrico, sia la spinta esercitata sul fluido, pari al prodotto della corrente per il campo di induzione magnetica. Dall’espressione della forza possiamo dedurre il salto di pressione integrando la forza lungo il canale. La stessa espressione della forza ci permette di calcolare la potenza meccanica trasmessa al fluido, e infine l’efficienza elettrica, espressa come il rapporto tra la potenza meccanica e la potenza elettrica spesa. Come si può osservare, l’efficienza è pari all’inverso del parametro di carico</a:t>
            </a:r>
          </a:p>
        </p:txBody>
      </p:sp>
      <p:sp>
        <p:nvSpPr>
          <p:cNvPr id="4" name="Segnaposto numero diapositiva 3"/>
          <p:cNvSpPr>
            <a:spLocks noGrp="1"/>
          </p:cNvSpPr>
          <p:nvPr>
            <p:ph type="sldNum" sz="quarter" idx="10"/>
          </p:nvPr>
        </p:nvSpPr>
        <p:spPr/>
        <p:txBody>
          <a:bodyPr/>
          <a:lstStyle/>
          <a:p>
            <a:fld id="{AEF603CC-E7AF-45B3-AF2C-4D326E0DAB72}" type="slidenum">
              <a:rPr lang="it-IT" smtClean="0"/>
              <a:t>4</a:t>
            </a:fld>
            <a:endParaRPr lang="it-IT"/>
          </a:p>
        </p:txBody>
      </p:sp>
    </p:spTree>
    <p:extLst>
      <p:ext uri="{BB962C8B-B14F-4D97-AF65-F5344CB8AC3E}">
        <p14:creationId xmlns:p14="http://schemas.microsoft.com/office/powerpoint/2010/main" val="2823421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 dispetto della semplicità concettuale e anche di utilizzo, la realizzazione di una pompa MHD è molto complicata. Il primo problema si pone per il dimensionamento del condotto, che deve essere tale da non causare eccessive perdite di carico, ma al tempo stesso si deve evitare di eccedere nelle dimensioni del traferro. Infatti, la parte non ferromagnetica del circuito magnetico è responsabile della maggior frazione della caduta di tensione magnetica complessiva, e di conseguenza è in base a tale traferro e all’intensità del campo magnetico che si determina il valore delle Ampere-spire dell’elettromagnete. Per poter ottenere i valori richiesti dell’induzione magnetica, dell’ordine di grandezza dei 10 T, occorre fare ricorso agli avvolgimenti in materiale superconduttore. Per quanto la tecnologia dei superconduttori abbia visto un forte sviluppo negli anni recenti, per mantenere intatte la conduttività gli avvolgimenti devono essere mantenuti a temperature prossime allo zero assoluto. In definitiva, il sistema completo per la generazione della corrente magnetizzante rappresenta la voce di costo più significativa dell’intero sistema. Il giogo dell’elettromagnete contribuisce in modo significativo alla massa totale del sistema, anche se le specifiche non sono particolarmente stringenti. Non essendo percorso da un flusso magnetico alternato non è necessario laminare il materiale, perché non sono presenti correnti indotte. Per la stessa ragione, possiamo fare a meno di ricorrere a materiali ad alta resistività, che in genere presentano una minore permeabilità. L’unico vincolo risulta essere quindi quello della saturazione del ferro, che dato il valore di intensità del campo magnetico, comporterà il ricorso a sezioni molto larghe. Dato il valore del traferro, le proprietà magnetiche del ferro non rappresentano una criticità, nel senso che anche dei materiali con una permeabilità relativa ridotta non incideranno in maniera significativa nella riluttanza complessiva del circuito magnetico. Incide invece significativamente il valore del campo di induzione per cui il nucleo satura. Un altro aspetto di fondamentale importanza è rappresentato dagli elettrodi. Questi possono dover lavorare in presenza di temperature elevate o con materiali corrosivi, e a questo si unisce il passaggio della corrente. Per questa ragione, in funzione della particolare applicazione, gli elettrodi potrebbero rappresentare una voce di costo significativa, soprattutto per quanto riguarda la manutenzione. La sorgente di alimentazione non richiede particolari accorgimenti. Il sistema può funzionare anche con bassi livelli di tensione, fermo restando che questo comporterà un innalzamento della corrente di funzionamento. La possibilità di variare entro ampi margini sia la tensione sia la corrente, quest’ultima legata, come abbiamo visto, alla conducibilità del fluido, permette di dimensionare il sistema di pompaggio per un’ampia gamma di applicazioni, dal micro-pompaggio, alla circolazione di metalli liquidi in impianti nucleari di IV generazione, o la propulsione di natanti. Per quanto riguarda la struttura di supporto, giova il fatto che il sistema non è soggetto a vibrazioni, fermo restando che la natura del fluido che viene pompato può incidere in maniera significativa sulle dimensioni e il peso dell’</a:t>
            </a:r>
            <a:r>
              <a:rPr lang="it-IT" dirty="0" err="1"/>
              <a:t>apparecchaitura</a:t>
            </a:r>
            <a:r>
              <a:rPr lang="it-IT" dirty="0"/>
              <a:t>.</a:t>
            </a:r>
          </a:p>
        </p:txBody>
      </p:sp>
      <p:sp>
        <p:nvSpPr>
          <p:cNvPr id="4" name="Segnaposto numero diapositiva 3"/>
          <p:cNvSpPr>
            <a:spLocks noGrp="1"/>
          </p:cNvSpPr>
          <p:nvPr>
            <p:ph type="sldNum" sz="quarter" idx="10"/>
          </p:nvPr>
        </p:nvSpPr>
        <p:spPr/>
        <p:txBody>
          <a:bodyPr/>
          <a:lstStyle/>
          <a:p>
            <a:fld id="{AEF603CC-E7AF-45B3-AF2C-4D326E0DAB72}" type="slidenum">
              <a:rPr lang="it-IT" smtClean="0"/>
              <a:t>5</a:t>
            </a:fld>
            <a:endParaRPr lang="it-IT"/>
          </a:p>
        </p:txBody>
      </p:sp>
    </p:spTree>
    <p:extLst>
      <p:ext uri="{BB962C8B-B14F-4D97-AF65-F5344CB8AC3E}">
        <p14:creationId xmlns:p14="http://schemas.microsoft.com/office/powerpoint/2010/main" val="2360788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AEF603CC-E7AF-45B3-AF2C-4D326E0DAB72}" type="slidenum">
              <a:rPr lang="it-IT" smtClean="0"/>
              <a:t>6</a:t>
            </a:fld>
            <a:endParaRPr lang="it-IT"/>
          </a:p>
        </p:txBody>
      </p:sp>
    </p:spTree>
    <p:extLst>
      <p:ext uri="{BB962C8B-B14F-4D97-AF65-F5344CB8AC3E}">
        <p14:creationId xmlns:p14="http://schemas.microsoft.com/office/powerpoint/2010/main" val="3204056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Segnaposto note 2"/>
              <p:cNvSpPr>
                <a:spLocks noGrp="1"/>
              </p:cNvSpPr>
              <p:nvPr>
                <p:ph type="body" idx="1"/>
              </p:nvPr>
            </p:nvSpPr>
            <p:spPr/>
            <p:txBody>
              <a:bodyPr/>
              <a:lstStyle/>
              <a:p>
                <a:r>
                  <a:rPr lang="it-IT" dirty="0"/>
                  <a:t>Le espressioni ottenute per le potenze e per il rendimento ci permettono di ragionare sui digrammi. Se riportiamo in un diagramma le potenze normalizzate rispetto alla quantità </a:t>
                </a:r>
                <a14:m>
                  <m:oMath xmlns:m="http://schemas.openxmlformats.org/officeDocument/2006/math">
                    <m:r>
                      <a:rPr lang="it-IT" i="1" smtClean="0">
                        <a:latin typeface="Cambria Math" panose="02040503050406030204" pitchFamily="18" charset="0"/>
                        <a:ea typeface="Cambria Math" panose="02040503050406030204" pitchFamily="18" charset="0"/>
                      </a:rPr>
                      <m:t>𝜎</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𝑢</m:t>
                        </m:r>
                      </m:e>
                      <m:sup>
                        <m:r>
                          <a:rPr lang="it-IT" i="1">
                            <a:latin typeface="Cambria Math" panose="02040503050406030204" pitchFamily="18" charset="0"/>
                            <a:ea typeface="Cambria Math" panose="02040503050406030204" pitchFamily="18" charset="0"/>
                          </a:rPr>
                          <m:t>2</m:t>
                        </m:r>
                      </m:sup>
                    </m:sSup>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𝐵</m:t>
                        </m:r>
                      </m:e>
                      <m:sup>
                        <m:r>
                          <a:rPr lang="it-IT" i="1">
                            <a:latin typeface="Cambria Math" panose="02040503050406030204" pitchFamily="18" charset="0"/>
                            <a:ea typeface="Cambria Math" panose="02040503050406030204" pitchFamily="18" charset="0"/>
                          </a:rPr>
                          <m:t>2</m:t>
                        </m:r>
                      </m:sup>
                    </m:sSup>
                  </m:oMath>
                </a14:m>
                <a:r>
                  <a:rPr lang="it-IT" dirty="0"/>
                  <a:t>in funzione del fattore di carico K, otteniamo anzitutto che il massimo</a:t>
                </a:r>
                <a:r>
                  <a:rPr lang="it-IT" baseline="0" dirty="0"/>
                  <a:t> del rendimento si ottiene in corrispondenza di una potenza meccanica nulla, che invece è massima in corrispondenza di un rendimento che tende a zero. Invece la potenza elettrica erogata è nulla in entrambi i casi estremi, e assume un valore massimo in corrispondenza del carico adattato, nella situazione cioè in cui la resistenza di carico è pari alla resistenza interna al plasma. In questa situazione il rendimento è pari al 50%, mentre la potenza è pari a ¼ del valore massimo.</a:t>
                </a:r>
              </a:p>
              <a:p>
                <a:endParaRPr lang="it-IT" baseline="0" dirty="0"/>
              </a:p>
              <a:p>
                <a:r>
                  <a:rPr lang="it-IT" baseline="0" dirty="0"/>
                  <a:t>Passiamo ora a vedere un esempio molto semplice, al solo scopo di acquisire un po’ di dimestichezza con gli ordini di grandezza. Sia un generatore con sezione del condotto quadrata e di lato 1 [m]. Sia pari a 1 [m] anche la lunghezza del condotto, per cui il volume operativo del generatore misura esattamente 1 metro cubo. Assumiamo inoltre che la velocità del fluido che entra nel condotto sia pari a 1000 [m/s], che la temperatura di ingresso sia pari a 2700 [°C], che il campo esterno sia pari a 5 [T], che la conducibilità del plasma sia pari a 10 [S/m].</a:t>
                </a:r>
              </a:p>
              <a:p>
                <a:r>
                  <a:rPr lang="it-IT" baseline="0" dirty="0"/>
                  <a:t>Possiamo calcolare subito la </a:t>
                </a:r>
                <a:r>
                  <a:rPr lang="it-IT" baseline="0" dirty="0" err="1"/>
                  <a:t>ddp</a:t>
                </a:r>
                <a:r>
                  <a:rPr lang="it-IT" baseline="0" dirty="0"/>
                  <a:t> tra gli elettrodi calcolando la tensione indotta specifiche, ma dato che la distanza tra gli elettrodi è pari a 1 [m], il valore del campo elettrico è pari alla differenza di potenziale tra questi. Dai calcoli risulta una </a:t>
                </a:r>
                <a:r>
                  <a:rPr lang="it-IT" baseline="0" dirty="0" err="1"/>
                  <a:t>ddp</a:t>
                </a:r>
                <a:r>
                  <a:rPr lang="it-IT" baseline="0" dirty="0"/>
                  <a:t> di 5000 [V]. Dato il valore di conducibilità del plasma, è immediato calcolare che la resistenza interna al generatore è pari a 0,1 </a:t>
                </a:r>
                <a14:m>
                  <m:oMath xmlns:m="http://schemas.openxmlformats.org/officeDocument/2006/math">
                    <m:d>
                      <m:dPr>
                        <m:begChr m:val="["/>
                        <m:endChr m:val="]"/>
                        <m:ctrlPr>
                          <a:rPr lang="it-IT" i="1" baseline="0" smtClean="0">
                            <a:latin typeface="Cambria Math" panose="02040503050406030204" pitchFamily="18" charset="0"/>
                          </a:rPr>
                        </m:ctrlPr>
                      </m:dPr>
                      <m:e>
                        <m:r>
                          <m:rPr>
                            <m:sty m:val="p"/>
                          </m:rPr>
                          <a:rPr lang="el-GR" i="1" baseline="0" smtClean="0">
                            <a:latin typeface="Cambria Math" panose="02040503050406030204" pitchFamily="18" charset="0"/>
                            <a:ea typeface="Cambria Math" panose="02040503050406030204" pitchFamily="18" charset="0"/>
                          </a:rPr>
                          <m:t>Ω</m:t>
                        </m:r>
                      </m:e>
                    </m:d>
                  </m:oMath>
                </a14:m>
                <a:r>
                  <a:rPr lang="it-IT" dirty="0"/>
                  <a:t>. Tale sarà anche il valore del carico, che corrisponde al massimo trasferimento</a:t>
                </a:r>
                <a:r>
                  <a:rPr lang="it-IT" baseline="0" dirty="0"/>
                  <a:t> di potenza. Dai calcoli risulta che tale potenza è pari a 62,5 [MW]. Calcoliamo la pressione, pari al prodotto tra densità di corrente e induzione magnetica. Tale valore di pressione, date le dimensioni della sezione, corrispondono numericamente alla forza esercitata sul fluido, pari a 125 [</a:t>
                </a:r>
                <a:r>
                  <a:rPr lang="it-IT" baseline="0" dirty="0" err="1"/>
                  <a:t>kN</a:t>
                </a:r>
                <a:r>
                  <a:rPr lang="it-IT" baseline="0" dirty="0"/>
                  <a:t>]. Infine si calcola la potenza meccanica moltiplicando la forza per la velocità. Si ottiene una potenza del dispositivo pari a 125 [MW], alla quale corrisponde una potenza elettrica erogata pari circa a 30 [MW] (carico adattato).</a:t>
                </a:r>
              </a:p>
              <a:p>
                <a:r>
                  <a:rPr lang="it-IT" baseline="0" dirty="0"/>
                  <a:t>Vale la pena qui ricordare che le perdite per effetto Joule in questo caso hanno effetti diversi rispetto alle macchine solide. Infatti le perdite per effetto Joule nel plasma causano di questo un riscaldamento, aumentano l’entalpia del plasma, che potrebbe essere recuperata in un successivo stadio di conversione</a:t>
                </a:r>
                <a:endParaRPr lang="it-IT" dirty="0"/>
              </a:p>
            </p:txBody>
          </p:sp>
        </mc:Choice>
        <mc:Fallback>
          <p:sp>
            <p:nvSpPr>
              <p:cNvPr id="3" name="Segnaposto note 2"/>
              <p:cNvSpPr>
                <a:spLocks noGrp="1"/>
              </p:cNvSpPr>
              <p:nvPr>
                <p:ph type="body" idx="1"/>
              </p:nvPr>
            </p:nvSpPr>
            <p:spPr/>
            <p:txBody>
              <a:bodyPr/>
              <a:lstStyle/>
              <a:p>
                <a:r>
                  <a:rPr lang="it-IT" dirty="0"/>
                  <a:t>Le espressioni ottenute per le potenze e per il rendimento ci permettono di ragionare sui digrammi. Se riportiamo in un diagramma le potenze normalizzate rispetto alla quantità </a:t>
                </a:r>
                <a:r>
                  <a:rPr lang="it-IT" i="0">
                    <a:latin typeface="Cambria Math" panose="02040503050406030204" pitchFamily="18" charset="0"/>
                    <a:ea typeface="Cambria Math" panose="02040503050406030204" pitchFamily="18" charset="0"/>
                  </a:rPr>
                  <a:t>𝜎𝑢^2 𝐵^2</a:t>
                </a:r>
                <a:r>
                  <a:rPr lang="it-IT" dirty="0"/>
                  <a:t>in funzione del fattore di carico K, otteniamo anzitutto che il massimo</a:t>
                </a:r>
                <a:r>
                  <a:rPr lang="it-IT" baseline="0" dirty="0"/>
                  <a:t> del rendimento si ottiene in corrispondenza di una potenza meccanica nulla, che invece è massima in corrispondenza di un rendimento che tende a zero. Invece la potenza elettrica erogata è nulla in entrambi i casi estremi, e assume un valore massimo in corrispondenza del carico adattato, nella situazione cioè in cui la resistenza di carico è pari alla resistenza interna al plasma. In questa situazione il rendimento è pari al 50%, mentre la potenza è pari a ¼ del valore massimo.</a:t>
                </a:r>
              </a:p>
              <a:p>
                <a:endParaRPr lang="it-IT" baseline="0" dirty="0"/>
              </a:p>
              <a:p>
                <a:r>
                  <a:rPr lang="it-IT" baseline="0" dirty="0"/>
                  <a:t>Passiamo ora a vedere un esempio molto semplice, al solo scopo di acquisire un po’ di dimestichezza con gli ordini di grandezza. Sia un generatore con sezione del condotto quadrata e di lato 1 [m]. Sia pari a 1 [m] anche la lunghezza del condotto, per cui il volume operativo del generatore misura esattamente 1 metro cubo. Assumiamo inoltre che la velocità del fluido che entra nel condotto sia pari a 1000 [m/s], che la temperatura di ingresso sia pari a 2700 [°C], che il campo esterno sia pari a 5 [T], che la conducibilità del plasma sia pari a 10 [S/m].</a:t>
                </a:r>
              </a:p>
              <a:p>
                <a:r>
                  <a:rPr lang="it-IT" baseline="0" dirty="0"/>
                  <a:t>Possiamo calcolare subito la </a:t>
                </a:r>
                <a:r>
                  <a:rPr lang="it-IT" baseline="0" dirty="0" err="1"/>
                  <a:t>ddp</a:t>
                </a:r>
                <a:r>
                  <a:rPr lang="it-IT" baseline="0" dirty="0"/>
                  <a:t> tra gli elettrodi calcolando la tensione indotta specifiche, ma dato che la distanza tra gli elettrodi è pari a 1 [m], il valore del campo elettrico è pari alla differenza di potenziale tra questi. Dai calcoli risulta una </a:t>
                </a:r>
                <a:r>
                  <a:rPr lang="it-IT" baseline="0" dirty="0" err="1"/>
                  <a:t>ddp</a:t>
                </a:r>
                <a:r>
                  <a:rPr lang="it-IT" baseline="0" dirty="0"/>
                  <a:t> di 5000 [V]. Dato il valore di conducibilità del plasma, è immediato calcolare che la resistenza interna al generatore è pari a 0,1 </a:t>
                </a:r>
                <a:r>
                  <a:rPr lang="it-IT" i="0" baseline="0">
                    <a:latin typeface="Cambria Math" panose="02040503050406030204" pitchFamily="18" charset="0"/>
                  </a:rPr>
                  <a:t>[</a:t>
                </a:r>
                <a:r>
                  <a:rPr lang="el-GR" i="0" baseline="0">
                    <a:latin typeface="Cambria Math" panose="02040503050406030204" pitchFamily="18" charset="0"/>
                    <a:ea typeface="Cambria Math" panose="02040503050406030204" pitchFamily="18" charset="0"/>
                  </a:rPr>
                  <a:t>Ω</a:t>
                </a:r>
                <a:r>
                  <a:rPr lang="it-IT" i="0" baseline="0">
                    <a:latin typeface="Cambria Math" panose="02040503050406030204" pitchFamily="18" charset="0"/>
                    <a:ea typeface="Cambria Math" panose="02040503050406030204" pitchFamily="18" charset="0"/>
                  </a:rPr>
                  <a:t>]</a:t>
                </a:r>
                <a:r>
                  <a:rPr lang="it-IT" dirty="0"/>
                  <a:t>. Tale sarà anche il valore del carico, che corrisponde al massimo trasferimento</a:t>
                </a:r>
                <a:r>
                  <a:rPr lang="it-IT" baseline="0" dirty="0"/>
                  <a:t> di potenza. Dai calcoli risulta che tale potenza è pari a 62,5 [MW]. Calcoliamo la pressione, pari al prodotto tra densità di corrente e induzione magnetica. Tale valore di pressione, date le dimensioni della sezione, corrispondono numericamente alla forza esercitata sul fluido, pari a 125 [</a:t>
                </a:r>
                <a:r>
                  <a:rPr lang="it-IT" baseline="0" dirty="0" err="1"/>
                  <a:t>kN</a:t>
                </a:r>
                <a:r>
                  <a:rPr lang="it-IT" baseline="0" dirty="0"/>
                  <a:t>]. Infine si calcola la potenza meccanica moltiplicando la forza per la velocità. Si ottiene una potenza del dispositivo pari a 125 [MW], alla quale corrisponde una potenza elettrica erogata pari circa a 30 [MW] (carico adattato).</a:t>
                </a:r>
              </a:p>
              <a:p>
                <a:r>
                  <a:rPr lang="it-IT" baseline="0" dirty="0"/>
                  <a:t>Vale la pena qui ricordare che le perdite per effetto Joule in questo caso hanno effetti diversi rispetto alle macchine solide. Infatti le perdite per effetto Joule nel plasma causano di questo un riscaldamento, aumentano l’entalpia del plasma, che potrebbe essere recuperata in un successivo stadio di conversione</a:t>
                </a:r>
                <a:endParaRPr lang="it-IT" dirty="0"/>
              </a:p>
            </p:txBody>
          </p:sp>
        </mc:Fallback>
      </mc:AlternateContent>
      <p:sp>
        <p:nvSpPr>
          <p:cNvPr id="4" name="Segnaposto numero diapositiva 3"/>
          <p:cNvSpPr>
            <a:spLocks noGrp="1"/>
          </p:cNvSpPr>
          <p:nvPr>
            <p:ph type="sldNum" sz="quarter" idx="10"/>
          </p:nvPr>
        </p:nvSpPr>
        <p:spPr/>
        <p:txBody>
          <a:bodyPr/>
          <a:lstStyle/>
          <a:p>
            <a:fld id="{AEF603CC-E7AF-45B3-AF2C-4D326E0DAB72}" type="slidenum">
              <a:rPr lang="it-IT" smtClean="0"/>
              <a:t>7</a:t>
            </a:fld>
            <a:endParaRPr lang="it-IT"/>
          </a:p>
        </p:txBody>
      </p:sp>
    </p:spTree>
    <p:extLst>
      <p:ext uri="{BB962C8B-B14F-4D97-AF65-F5344CB8AC3E}">
        <p14:creationId xmlns:p14="http://schemas.microsoft.com/office/powerpoint/2010/main" val="1517817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funzionamento del generatore MHD in realtà è complicato dalla presenza dell’effetto Hall. La corrente che si genera per induzione nel plasma subisce gli effetti dello stesso campo di induzione B che ne ha determinato l’insorgenza. Più specificatamente, nel plasma si crea una differenza di potenziale normale sia al campo B che alla corrente, e quindi diretta come l’asse del condotto. Poiché gli elettrodi sono a diretto contatto del plasma, l’insorgenza dell’effetto Hall fa sì che la corrente si cortocircuiti negli elettrodi, by-passando il carico esterno. Per evitare questo effetto si può ricorrere agli elettrodi segmentati, ognuno dei quali alimenta un proprio carico indipendente dagli altri. In questo modo, la tensione di Hall si richiude solo per il breve tratto della larghezza del singolo elemento dell’elettrodo. Il corto-circuito sugli elettrodi influirà tanto meno quanto maggiore è il numero degli elementi, ovvero quanto più stretto è ciascuno di loro. Un’altra soluzione consiste nella realizzazione del generatore di Hall. In questo caso non si cerca di contrastare l’effetto Hall, ma lo si sfrutta per chiudere il circuito. Gli elettrodi hanno la stessa forma del caso precedente, ma risultano collegati in serie per il tramite del plasma. È chiaro quindi che questo tipo di generatore può funzionare solo se è presente l’effetto Hall, perché è grazie alla tensione nella direzione dell’asse che gli elementi contigui si possono collegare elettricamente tramite il plasma. </a:t>
            </a:r>
          </a:p>
          <a:p>
            <a:r>
              <a:rPr lang="it-IT" dirty="0"/>
              <a:t>Per la verità, a causa dell’effetto Hall la corrente nel plasma cambia la sua direzione, il che causa anche la modifica della differenza di potenziale, e così via. È così che il campo di corrente che si crea nel plasma è estremamente complesso, e cambia al cambiare della disposizione degli elettrodi. Nella ricerca di soluzioni sempre più efficienti si è arrivati alla costruzione di segmenti dell’elettrodo obliqui rispetto all’asse del condotto.</a:t>
            </a:r>
          </a:p>
          <a:p>
            <a:r>
              <a:rPr lang="it-IT" dirty="0"/>
              <a:t>Per completezza di trattazione vale la pena fare un breve cenno ai generatori a disco. In questo tipo di generatore si sfrutta il campo magnetico generato da un solenoide ad asse rettilineo, coincidente con l’asse del condotto. In questo, il plasma entra nel condotto che sfocia nel volume compresa tra due dischi ciechi. Il plasma fuoriesce dai dischi con direzione radiale, quindi ortogonale rispetto al campo magnetico generato dal solenoide. Si assiste così alla generazione di una </a:t>
            </a:r>
            <a:r>
              <a:rPr lang="it-IT" dirty="0" err="1"/>
              <a:t>f.e.m</a:t>
            </a:r>
            <a:r>
              <a:rPr lang="it-IT" dirty="0"/>
              <a:t>. in direzione tangenziale. Poiché la velocità del fluido diminuisce man mano che si allontana dall’asse, la </a:t>
            </a:r>
            <a:r>
              <a:rPr lang="it-IT" dirty="0" err="1"/>
              <a:t>f.e.m</a:t>
            </a:r>
            <a:r>
              <a:rPr lang="it-IT" dirty="0"/>
              <a:t>. indotta in prossimità del centro è diversa da quella generata nella zona periferica. Questo fa sì che si crei una differenza di potenziale tra punti più e meno distanti dall’asse. Tale </a:t>
            </a:r>
            <a:r>
              <a:rPr lang="it-IT" dirty="0" err="1"/>
              <a:t>f.e.m</a:t>
            </a:r>
            <a:r>
              <a:rPr lang="it-IT" dirty="0"/>
              <a:t>. può essere prelevata mediante due elettrodi ad anello di diverso raggio.</a:t>
            </a:r>
          </a:p>
        </p:txBody>
      </p:sp>
      <p:sp>
        <p:nvSpPr>
          <p:cNvPr id="4" name="Segnaposto numero diapositiva 3"/>
          <p:cNvSpPr>
            <a:spLocks noGrp="1"/>
          </p:cNvSpPr>
          <p:nvPr>
            <p:ph type="sldNum" sz="quarter" idx="10"/>
          </p:nvPr>
        </p:nvSpPr>
        <p:spPr/>
        <p:txBody>
          <a:bodyPr/>
          <a:lstStyle/>
          <a:p>
            <a:fld id="{AEF603CC-E7AF-45B3-AF2C-4D326E0DAB72}" type="slidenum">
              <a:rPr lang="it-IT" smtClean="0"/>
              <a:t>8</a:t>
            </a:fld>
            <a:endParaRPr lang="it-IT"/>
          </a:p>
        </p:txBody>
      </p:sp>
    </p:spTree>
    <p:extLst>
      <p:ext uri="{BB962C8B-B14F-4D97-AF65-F5344CB8AC3E}">
        <p14:creationId xmlns:p14="http://schemas.microsoft.com/office/powerpoint/2010/main" val="3588402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A6A74352-471B-4158-9CC0-1B998AA841A7}" type="datetimeFigureOut">
              <a:rPr lang="it-IT" smtClean="0"/>
              <a:t>20/11/2018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2AE8461-0907-47B7-87C0-F642BDF45992}" type="slidenum">
              <a:rPr lang="it-IT" smtClean="0"/>
              <a:t>‹N›</a:t>
            </a:fld>
            <a:endParaRPr lang="it-IT"/>
          </a:p>
        </p:txBody>
      </p:sp>
    </p:spTree>
    <p:extLst>
      <p:ext uri="{BB962C8B-B14F-4D97-AF65-F5344CB8AC3E}">
        <p14:creationId xmlns:p14="http://schemas.microsoft.com/office/powerpoint/2010/main" val="4224030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6A74352-471B-4158-9CC0-1B998AA841A7}" type="datetimeFigureOut">
              <a:rPr lang="it-IT" smtClean="0"/>
              <a:t>20/11/2018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2AE8461-0907-47B7-87C0-F642BDF45992}" type="slidenum">
              <a:rPr lang="it-IT" smtClean="0"/>
              <a:t>‹N›</a:t>
            </a:fld>
            <a:endParaRPr lang="it-IT"/>
          </a:p>
        </p:txBody>
      </p:sp>
    </p:spTree>
    <p:extLst>
      <p:ext uri="{BB962C8B-B14F-4D97-AF65-F5344CB8AC3E}">
        <p14:creationId xmlns:p14="http://schemas.microsoft.com/office/powerpoint/2010/main" val="2420894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6A74352-471B-4158-9CC0-1B998AA841A7}" type="datetimeFigureOut">
              <a:rPr lang="it-IT" smtClean="0"/>
              <a:t>20/11/2018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2AE8461-0907-47B7-87C0-F642BDF45992}" type="slidenum">
              <a:rPr lang="it-IT" smtClean="0"/>
              <a:t>‹N›</a:t>
            </a:fld>
            <a:endParaRPr lang="it-IT"/>
          </a:p>
        </p:txBody>
      </p:sp>
    </p:spTree>
    <p:extLst>
      <p:ext uri="{BB962C8B-B14F-4D97-AF65-F5344CB8AC3E}">
        <p14:creationId xmlns:p14="http://schemas.microsoft.com/office/powerpoint/2010/main" val="1192005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6A74352-471B-4158-9CC0-1B998AA841A7}" type="datetimeFigureOut">
              <a:rPr lang="it-IT" smtClean="0"/>
              <a:t>20/11/2018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2AE8461-0907-47B7-87C0-F642BDF45992}" type="slidenum">
              <a:rPr lang="it-IT" smtClean="0"/>
              <a:t>‹N›</a:t>
            </a:fld>
            <a:endParaRPr lang="it-IT"/>
          </a:p>
        </p:txBody>
      </p:sp>
    </p:spTree>
    <p:extLst>
      <p:ext uri="{BB962C8B-B14F-4D97-AF65-F5344CB8AC3E}">
        <p14:creationId xmlns:p14="http://schemas.microsoft.com/office/powerpoint/2010/main" val="1389486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A6A74352-471B-4158-9CC0-1B998AA841A7}" type="datetimeFigureOut">
              <a:rPr lang="it-IT" smtClean="0"/>
              <a:t>20/11/2018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2AE8461-0907-47B7-87C0-F642BDF45992}" type="slidenum">
              <a:rPr lang="it-IT" smtClean="0"/>
              <a:t>‹N›</a:t>
            </a:fld>
            <a:endParaRPr lang="it-IT"/>
          </a:p>
        </p:txBody>
      </p:sp>
    </p:spTree>
    <p:extLst>
      <p:ext uri="{BB962C8B-B14F-4D97-AF65-F5344CB8AC3E}">
        <p14:creationId xmlns:p14="http://schemas.microsoft.com/office/powerpoint/2010/main" val="7768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A6A74352-471B-4158-9CC0-1B998AA841A7}" type="datetimeFigureOut">
              <a:rPr lang="it-IT" smtClean="0"/>
              <a:t>20/11/2018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2AE8461-0907-47B7-87C0-F642BDF45992}" type="slidenum">
              <a:rPr lang="it-IT" smtClean="0"/>
              <a:t>‹N›</a:t>
            </a:fld>
            <a:endParaRPr lang="it-IT"/>
          </a:p>
        </p:txBody>
      </p:sp>
    </p:spTree>
    <p:extLst>
      <p:ext uri="{BB962C8B-B14F-4D97-AF65-F5344CB8AC3E}">
        <p14:creationId xmlns:p14="http://schemas.microsoft.com/office/powerpoint/2010/main" val="1947909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A6A74352-471B-4158-9CC0-1B998AA841A7}" type="datetimeFigureOut">
              <a:rPr lang="it-IT" smtClean="0"/>
              <a:t>20/11/2018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D2AE8461-0907-47B7-87C0-F642BDF45992}" type="slidenum">
              <a:rPr lang="it-IT" smtClean="0"/>
              <a:t>‹N›</a:t>
            </a:fld>
            <a:endParaRPr lang="it-IT"/>
          </a:p>
        </p:txBody>
      </p:sp>
    </p:spTree>
    <p:extLst>
      <p:ext uri="{BB962C8B-B14F-4D97-AF65-F5344CB8AC3E}">
        <p14:creationId xmlns:p14="http://schemas.microsoft.com/office/powerpoint/2010/main" val="2900906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A6A74352-471B-4158-9CC0-1B998AA841A7}" type="datetimeFigureOut">
              <a:rPr lang="it-IT" smtClean="0"/>
              <a:t>20/11/2018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2AE8461-0907-47B7-87C0-F642BDF45992}" type="slidenum">
              <a:rPr lang="it-IT" smtClean="0"/>
              <a:t>‹N›</a:t>
            </a:fld>
            <a:endParaRPr lang="it-IT"/>
          </a:p>
        </p:txBody>
      </p:sp>
    </p:spTree>
    <p:extLst>
      <p:ext uri="{BB962C8B-B14F-4D97-AF65-F5344CB8AC3E}">
        <p14:creationId xmlns:p14="http://schemas.microsoft.com/office/powerpoint/2010/main" val="3095911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6A74352-471B-4158-9CC0-1B998AA841A7}" type="datetimeFigureOut">
              <a:rPr lang="it-IT" smtClean="0"/>
              <a:t>20/11/2018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2AE8461-0907-47B7-87C0-F642BDF45992}" type="slidenum">
              <a:rPr lang="it-IT" smtClean="0"/>
              <a:t>‹N›</a:t>
            </a:fld>
            <a:endParaRPr lang="it-IT"/>
          </a:p>
        </p:txBody>
      </p:sp>
    </p:spTree>
    <p:extLst>
      <p:ext uri="{BB962C8B-B14F-4D97-AF65-F5344CB8AC3E}">
        <p14:creationId xmlns:p14="http://schemas.microsoft.com/office/powerpoint/2010/main" val="1262300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A6A74352-471B-4158-9CC0-1B998AA841A7}" type="datetimeFigureOut">
              <a:rPr lang="it-IT" smtClean="0"/>
              <a:t>20/11/2018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2AE8461-0907-47B7-87C0-F642BDF45992}" type="slidenum">
              <a:rPr lang="it-IT" smtClean="0"/>
              <a:t>‹N›</a:t>
            </a:fld>
            <a:endParaRPr lang="it-IT"/>
          </a:p>
        </p:txBody>
      </p:sp>
    </p:spTree>
    <p:extLst>
      <p:ext uri="{BB962C8B-B14F-4D97-AF65-F5344CB8AC3E}">
        <p14:creationId xmlns:p14="http://schemas.microsoft.com/office/powerpoint/2010/main" val="4077843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A6A74352-471B-4158-9CC0-1B998AA841A7}" type="datetimeFigureOut">
              <a:rPr lang="it-IT" smtClean="0"/>
              <a:t>20/11/2018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2AE8461-0907-47B7-87C0-F642BDF45992}" type="slidenum">
              <a:rPr lang="it-IT" smtClean="0"/>
              <a:t>‹N›</a:t>
            </a:fld>
            <a:endParaRPr lang="it-IT"/>
          </a:p>
        </p:txBody>
      </p:sp>
    </p:spTree>
    <p:extLst>
      <p:ext uri="{BB962C8B-B14F-4D97-AF65-F5344CB8AC3E}">
        <p14:creationId xmlns:p14="http://schemas.microsoft.com/office/powerpoint/2010/main" val="1592145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FFC000"/>
            </a:gs>
            <a:gs pos="83000">
              <a:srgbClr val="FFC000"/>
            </a:gs>
            <a:gs pos="100000">
              <a:srgbClr val="FFC000"/>
            </a:gs>
          </a:gsLst>
          <a:lin ang="5400000" scaled="1"/>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74352-471B-4158-9CC0-1B998AA841A7}" type="datetimeFigureOut">
              <a:rPr lang="it-IT" smtClean="0"/>
              <a:t>20/11/2018</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AE8461-0907-47B7-87C0-F642BDF45992}" type="slidenum">
              <a:rPr lang="it-IT" smtClean="0"/>
              <a:t>‹N›</a:t>
            </a:fld>
            <a:endParaRPr lang="it-IT"/>
          </a:p>
        </p:txBody>
      </p:sp>
    </p:spTree>
    <p:extLst>
      <p:ext uri="{BB962C8B-B14F-4D97-AF65-F5344CB8AC3E}">
        <p14:creationId xmlns:p14="http://schemas.microsoft.com/office/powerpoint/2010/main" val="5355734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49.wmf"/><Relationship Id="rId13" Type="http://schemas.openxmlformats.org/officeDocument/2006/relationships/oleObject" Target="../embeddings/oleObject5.bin"/><Relationship Id="rId18" Type="http://schemas.openxmlformats.org/officeDocument/2006/relationships/image" Target="../media/image54.wmf"/><Relationship Id="rId3" Type="http://schemas.openxmlformats.org/officeDocument/2006/relationships/image" Target="../media/image57.png"/><Relationship Id="rId21" Type="http://schemas.openxmlformats.org/officeDocument/2006/relationships/oleObject" Target="../embeddings/oleObject9.bin"/><Relationship Id="rId7" Type="http://schemas.openxmlformats.org/officeDocument/2006/relationships/oleObject" Target="../embeddings/oleObject2.bin"/><Relationship Id="rId12" Type="http://schemas.openxmlformats.org/officeDocument/2006/relationships/image" Target="../media/image51.wmf"/><Relationship Id="rId17" Type="http://schemas.openxmlformats.org/officeDocument/2006/relationships/oleObject" Target="../embeddings/oleObject7.bin"/><Relationship Id="rId2" Type="http://schemas.openxmlformats.org/officeDocument/2006/relationships/slideLayout" Target="../slideLayouts/slideLayout6.xml"/><Relationship Id="rId16" Type="http://schemas.openxmlformats.org/officeDocument/2006/relationships/image" Target="../media/image53.wmf"/><Relationship Id="rId20" Type="http://schemas.openxmlformats.org/officeDocument/2006/relationships/image" Target="../media/image55.wmf"/><Relationship Id="rId1" Type="http://schemas.openxmlformats.org/officeDocument/2006/relationships/vmlDrawing" Target="../drawings/vmlDrawing1.vml"/><Relationship Id="rId6" Type="http://schemas.openxmlformats.org/officeDocument/2006/relationships/image" Target="../media/image48.w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oleObject" Target="../embeddings/oleObject6.bin"/><Relationship Id="rId10" Type="http://schemas.openxmlformats.org/officeDocument/2006/relationships/image" Target="../media/image50.wmf"/><Relationship Id="rId19" Type="http://schemas.openxmlformats.org/officeDocument/2006/relationships/oleObject" Target="../embeddings/oleObject8.bin"/><Relationship Id="rId4" Type="http://schemas.openxmlformats.org/officeDocument/2006/relationships/image" Target="../media/image58.wmf"/><Relationship Id="rId9" Type="http://schemas.openxmlformats.org/officeDocument/2006/relationships/oleObject" Target="../embeddings/oleObject3.bin"/><Relationship Id="rId14" Type="http://schemas.openxmlformats.org/officeDocument/2006/relationships/image" Target="../media/image52.wmf"/><Relationship Id="rId22" Type="http://schemas.openxmlformats.org/officeDocument/2006/relationships/image" Target="../media/image56.wmf"/></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4.jpeg"/><Relationship Id="rId7"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65.png"/><Relationship Id="rId5" Type="http://schemas.openxmlformats.org/officeDocument/2006/relationships/image" Target="../media/image62.png"/><Relationship Id="rId4" Type="http://schemas.openxmlformats.org/officeDocument/2006/relationships/oleObject" Target="../embeddings/oleObject10.bin"/></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2.wmf"/><Relationship Id="rId13"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9.pn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xml"/><Relationship Id="rId11" Type="http://schemas.openxmlformats.org/officeDocument/2006/relationships/image" Target="../media/image26.png"/><Relationship Id="rId10"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31.png"/><Relationship Id="rId5" Type="http://schemas.openxmlformats.org/officeDocument/2006/relationships/image" Target="../media/image34.png"/><Relationship Id="rId10" Type="http://schemas.openxmlformats.org/officeDocument/2006/relationships/image" Target="../media/image30.png"/><Relationship Id="rId4" Type="http://schemas.openxmlformats.org/officeDocument/2006/relationships/image" Target="../media/image33.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fontScale="90000"/>
          </a:bodyPr>
          <a:lstStyle/>
          <a:p>
            <a:r>
              <a:rPr lang="it-IT" b="1" dirty="0" err="1">
                <a:ln w="9525">
                  <a:solidFill>
                    <a:schemeClr val="bg1"/>
                  </a:solidFill>
                  <a:prstDash val="solid"/>
                </a:ln>
                <a:effectLst>
                  <a:outerShdw blurRad="12700" dist="38100" dir="2700000" algn="tl" rotWithShape="0">
                    <a:schemeClr val="bg1">
                      <a:lumMod val="50000"/>
                    </a:schemeClr>
                  </a:outerShdw>
                </a:effectLst>
              </a:rPr>
              <a:t>Magneto</a:t>
            </a:r>
            <a:r>
              <a:rPr lang="it-IT" b="1" dirty="0">
                <a:ln w="9525">
                  <a:solidFill>
                    <a:schemeClr val="bg1"/>
                  </a:solidFill>
                  <a:prstDash val="solid"/>
                </a:ln>
                <a:effectLst>
                  <a:outerShdw blurRad="12700" dist="38100" dir="2700000" algn="tl" rotWithShape="0">
                    <a:schemeClr val="bg1">
                      <a:lumMod val="50000"/>
                    </a:schemeClr>
                  </a:outerShdw>
                </a:effectLst>
              </a:rPr>
              <a:t>-Idro-Dinamica</a:t>
            </a:r>
            <a:br>
              <a:rPr lang="it-IT" b="1" dirty="0">
                <a:ln w="9525">
                  <a:solidFill>
                    <a:schemeClr val="bg1"/>
                  </a:solidFill>
                  <a:prstDash val="solid"/>
                </a:ln>
                <a:effectLst>
                  <a:outerShdw blurRad="12700" dist="38100" dir="2700000" algn="tl" rotWithShape="0">
                    <a:schemeClr val="bg1">
                      <a:lumMod val="50000"/>
                    </a:schemeClr>
                  </a:outerShdw>
                </a:effectLst>
              </a:rPr>
            </a:br>
            <a:r>
              <a:rPr lang="it-IT" b="1" dirty="0">
                <a:ln w="9525">
                  <a:solidFill>
                    <a:schemeClr val="bg1"/>
                  </a:solidFill>
                  <a:prstDash val="solid"/>
                </a:ln>
                <a:effectLst>
                  <a:outerShdw blurRad="12700" dist="38100" dir="2700000" algn="tl" rotWithShape="0">
                    <a:schemeClr val="bg1">
                      <a:lumMod val="50000"/>
                    </a:schemeClr>
                  </a:outerShdw>
                </a:effectLst>
              </a:rPr>
              <a:t>Lezione 2: Conversione Energia</a:t>
            </a:r>
          </a:p>
        </p:txBody>
      </p:sp>
      <p:sp>
        <p:nvSpPr>
          <p:cNvPr id="3" name="Sottotitolo 2"/>
          <p:cNvSpPr>
            <a:spLocks noGrp="1"/>
          </p:cNvSpPr>
          <p:nvPr>
            <p:ph type="subTitle" idx="1"/>
          </p:nvPr>
        </p:nvSpPr>
        <p:spPr/>
        <p:txBody>
          <a:bodyPr/>
          <a:lstStyle/>
          <a:p>
            <a:pPr algn="l"/>
            <a:endParaRPr lang="it-IT" b="1" dirty="0">
              <a:ln w="9525">
                <a:solidFill>
                  <a:schemeClr val="bg1"/>
                </a:solidFill>
                <a:prstDash val="solid"/>
              </a:ln>
              <a:effectLst>
                <a:outerShdw blurRad="12700" dist="38100" dir="2700000" algn="tl" rotWithShape="0">
                  <a:schemeClr val="bg1">
                    <a:lumMod val="50000"/>
                  </a:schemeClr>
                </a:outerShdw>
              </a:effectLst>
            </a:endParaRPr>
          </a:p>
          <a:p>
            <a:pPr algn="l"/>
            <a:r>
              <a:rPr lang="it-IT" b="1" dirty="0">
                <a:ln w="9525">
                  <a:solidFill>
                    <a:schemeClr val="bg1"/>
                  </a:solidFill>
                  <a:prstDash val="solid"/>
                </a:ln>
                <a:effectLst>
                  <a:outerShdw blurRad="12700" dist="38100" dir="2700000" algn="tl" rotWithShape="0">
                    <a:schemeClr val="bg1">
                      <a:lumMod val="50000"/>
                    </a:schemeClr>
                  </a:outerShdw>
                </a:effectLst>
              </a:rPr>
              <a:t>Augusto Montisci</a:t>
            </a:r>
          </a:p>
          <a:p>
            <a:pPr algn="l"/>
            <a:r>
              <a:rPr lang="it-IT" b="1" dirty="0">
                <a:ln w="9525">
                  <a:solidFill>
                    <a:schemeClr val="bg1"/>
                  </a:solidFill>
                  <a:prstDash val="solid"/>
                </a:ln>
                <a:effectLst>
                  <a:outerShdw blurRad="12700" dist="38100" dir="2700000" algn="tl" rotWithShape="0">
                    <a:schemeClr val="bg1">
                      <a:lumMod val="50000"/>
                    </a:schemeClr>
                  </a:outerShdw>
                </a:effectLst>
              </a:rPr>
              <a:t>DIEE – </a:t>
            </a:r>
            <a:r>
              <a:rPr lang="it-IT" b="1" dirty="0" err="1">
                <a:ln w="9525">
                  <a:solidFill>
                    <a:schemeClr val="bg1"/>
                  </a:solidFill>
                  <a:prstDash val="solid"/>
                </a:ln>
                <a:effectLst>
                  <a:outerShdw blurRad="12700" dist="38100" dir="2700000" algn="tl" rotWithShape="0">
                    <a:schemeClr val="bg1">
                      <a:lumMod val="50000"/>
                    </a:schemeClr>
                  </a:outerShdw>
                </a:effectLst>
              </a:rPr>
              <a:t>Univ</a:t>
            </a:r>
            <a:r>
              <a:rPr lang="it-IT" b="1" dirty="0">
                <a:ln w="9525">
                  <a:solidFill>
                    <a:schemeClr val="bg1"/>
                  </a:solidFill>
                  <a:prstDash val="solid"/>
                </a:ln>
                <a:effectLst>
                  <a:outerShdw blurRad="12700" dist="38100" dir="2700000" algn="tl" rotWithShape="0">
                    <a:schemeClr val="bg1">
                      <a:lumMod val="50000"/>
                    </a:schemeClr>
                  </a:outerShdw>
                </a:effectLst>
              </a:rPr>
              <a:t>. of Cagliari - </a:t>
            </a:r>
            <a:r>
              <a:rPr lang="it-IT" b="1" dirty="0" err="1">
                <a:ln w="9525">
                  <a:solidFill>
                    <a:schemeClr val="bg1"/>
                  </a:solidFill>
                  <a:prstDash val="solid"/>
                </a:ln>
                <a:effectLst>
                  <a:outerShdw blurRad="12700" dist="38100" dir="2700000" algn="tl" rotWithShape="0">
                    <a:schemeClr val="bg1">
                      <a:lumMod val="50000"/>
                    </a:schemeClr>
                  </a:outerShdw>
                </a:effectLst>
              </a:rPr>
              <a:t>Italy</a:t>
            </a:r>
            <a:endParaRPr lang="it-IT"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401976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5047" y="42395"/>
            <a:ext cx="10515600" cy="1325563"/>
          </a:xfrm>
        </p:spPr>
        <p:txBody>
          <a:bodyPr/>
          <a:lstStyle/>
          <a:p>
            <a:r>
              <a:rPr lang="it-IT" b="1" dirty="0">
                <a:ln w="9525">
                  <a:solidFill>
                    <a:schemeClr val="bg1"/>
                  </a:solidFill>
                  <a:prstDash val="solid"/>
                </a:ln>
                <a:effectLst>
                  <a:outerShdw blurRad="12700" dist="38100" dir="2700000" algn="tl" rotWithShape="0">
                    <a:schemeClr val="bg1">
                      <a:lumMod val="50000"/>
                    </a:schemeClr>
                  </a:outerShdw>
                </a:effectLst>
              </a:rPr>
              <a:t>Realizzazione Impiantistica</a:t>
            </a:r>
            <a:endParaRPr lang="it-IT" dirty="0"/>
          </a:p>
        </p:txBody>
      </p:sp>
      <p:pic>
        <p:nvPicPr>
          <p:cNvPr id="3" name="Immagine 2"/>
          <p:cNvPicPr>
            <a:picLocks noChangeAspect="1"/>
          </p:cNvPicPr>
          <p:nvPr/>
        </p:nvPicPr>
        <p:blipFill>
          <a:blip r:embed="rId2"/>
          <a:stretch>
            <a:fillRect/>
          </a:stretch>
        </p:blipFill>
        <p:spPr>
          <a:xfrm>
            <a:off x="1094033" y="3784787"/>
            <a:ext cx="5076825" cy="3019425"/>
          </a:xfrm>
          <a:prstGeom prst="rect">
            <a:avLst/>
          </a:prstGeom>
        </p:spPr>
      </p:pic>
      <p:pic>
        <p:nvPicPr>
          <p:cNvPr id="4" name="Immagine 3"/>
          <p:cNvPicPr>
            <a:picLocks noChangeAspect="1"/>
          </p:cNvPicPr>
          <p:nvPr/>
        </p:nvPicPr>
        <p:blipFill>
          <a:blip r:embed="rId3"/>
          <a:stretch>
            <a:fillRect/>
          </a:stretch>
        </p:blipFill>
        <p:spPr>
          <a:xfrm>
            <a:off x="472703" y="1008250"/>
            <a:ext cx="4023135" cy="2738998"/>
          </a:xfrm>
          <a:prstGeom prst="rect">
            <a:avLst/>
          </a:prstGeom>
        </p:spPr>
      </p:pic>
      <p:pic>
        <p:nvPicPr>
          <p:cNvPr id="5" name="Immagine 4"/>
          <p:cNvPicPr>
            <a:picLocks noChangeAspect="1"/>
          </p:cNvPicPr>
          <p:nvPr/>
        </p:nvPicPr>
        <p:blipFill>
          <a:blip r:embed="rId4">
            <a:clrChange>
              <a:clrFrom>
                <a:srgbClr val="FFFFFF"/>
              </a:clrFrom>
              <a:clrTo>
                <a:srgbClr val="FFFFFF">
                  <a:alpha val="0"/>
                </a:srgbClr>
              </a:clrTo>
            </a:clrChange>
          </a:blip>
          <a:stretch>
            <a:fillRect/>
          </a:stretch>
        </p:blipFill>
        <p:spPr>
          <a:xfrm>
            <a:off x="6506322" y="412376"/>
            <a:ext cx="5522837" cy="6328522"/>
          </a:xfrm>
          <a:prstGeom prst="rect">
            <a:avLst/>
          </a:prstGeom>
        </p:spPr>
      </p:pic>
    </p:spTree>
    <p:extLst>
      <p:ext uri="{BB962C8B-B14F-4D97-AF65-F5344CB8AC3E}">
        <p14:creationId xmlns:p14="http://schemas.microsoft.com/office/powerpoint/2010/main" val="3315642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ln w="9525">
                  <a:solidFill>
                    <a:schemeClr val="bg1"/>
                  </a:solidFill>
                  <a:prstDash val="solid"/>
                </a:ln>
                <a:effectLst>
                  <a:outerShdw blurRad="12700" dist="38100" dir="2700000" algn="tl" rotWithShape="0">
                    <a:schemeClr val="bg1">
                      <a:lumMod val="50000"/>
                    </a:schemeClr>
                  </a:outerShdw>
                </a:effectLst>
              </a:rPr>
              <a:t>Limiti tecnologici</a:t>
            </a:r>
          </a:p>
        </p:txBody>
      </p:sp>
      <p:pic>
        <p:nvPicPr>
          <p:cNvPr id="3" name="Immagine 2"/>
          <p:cNvPicPr>
            <a:picLocks noChangeAspect="1"/>
          </p:cNvPicPr>
          <p:nvPr/>
        </p:nvPicPr>
        <p:blipFill>
          <a:blip r:embed="rId2"/>
          <a:stretch>
            <a:fillRect/>
          </a:stretch>
        </p:blipFill>
        <p:spPr>
          <a:xfrm>
            <a:off x="9776382" y="3377191"/>
            <a:ext cx="2368550" cy="1947221"/>
          </a:xfrm>
          <a:prstGeom prst="rect">
            <a:avLst/>
          </a:prstGeom>
        </p:spPr>
      </p:pic>
      <p:sp>
        <p:nvSpPr>
          <p:cNvPr id="5" name="Smile 4"/>
          <p:cNvSpPr/>
          <p:nvPr/>
        </p:nvSpPr>
        <p:spPr>
          <a:xfrm>
            <a:off x="2145381" y="2222465"/>
            <a:ext cx="443986" cy="443986"/>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515669" y="3064434"/>
            <a:ext cx="4935967" cy="1631216"/>
          </a:xfrm>
          <a:prstGeom prst="rect">
            <a:avLst/>
          </a:prstGeom>
          <a:noFill/>
        </p:spPr>
        <p:txBody>
          <a:bodyPr wrap="none" rtlCol="0">
            <a:spAutoFit/>
          </a:bodyPr>
          <a:lstStyle/>
          <a:p>
            <a:pPr marL="285750" indent="-285750">
              <a:lnSpc>
                <a:spcPct val="250000"/>
              </a:lnSpc>
              <a:buFont typeface="Wingdings" panose="05000000000000000000" pitchFamily="2" charset="2"/>
              <a:buChar char="Ø"/>
            </a:pPr>
            <a:r>
              <a:rPr lang="en-US" sz="2000" dirty="0">
                <a:latin typeface="Comic Sans MS" panose="030F0702030302020204" pitchFamily="66" charset="0"/>
              </a:rPr>
              <a:t>No friction or wear </a:t>
            </a:r>
            <a:r>
              <a:rPr lang="en-US" sz="2000" dirty="0">
                <a:latin typeface="Comic Sans MS" panose="030F0702030302020204" pitchFamily="66" charset="0"/>
                <a:sym typeface="Wingdings" panose="05000000000000000000" pitchFamily="2" charset="2"/>
              </a:rPr>
              <a:t> high reliability</a:t>
            </a:r>
          </a:p>
          <a:p>
            <a:pPr marL="285750" indent="-285750">
              <a:lnSpc>
                <a:spcPct val="250000"/>
              </a:lnSpc>
              <a:buFont typeface="Wingdings" panose="05000000000000000000" pitchFamily="2" charset="2"/>
              <a:buChar char="Ø"/>
            </a:pPr>
            <a:r>
              <a:rPr lang="en-US" sz="2000" dirty="0">
                <a:latin typeface="Comic Sans MS" panose="030F0702030302020204" pitchFamily="66" charset="0"/>
              </a:rPr>
              <a:t>High Temperatures </a:t>
            </a:r>
            <a:r>
              <a:rPr lang="en-US" sz="2000" dirty="0">
                <a:latin typeface="Comic Sans MS" panose="030F0702030302020204" pitchFamily="66" charset="0"/>
                <a:sym typeface="Wingdings" panose="05000000000000000000" pitchFamily="2" charset="2"/>
              </a:rPr>
              <a:t> durability</a:t>
            </a:r>
            <a:endParaRPr lang="en-US" sz="2000" dirty="0">
              <a:latin typeface="Comic Sans MS" panose="030F0702030302020204" pitchFamily="66" charset="0"/>
            </a:endParaRPr>
          </a:p>
        </p:txBody>
      </p:sp>
      <p:sp>
        <p:nvSpPr>
          <p:cNvPr id="7" name="CasellaDiTesto 6"/>
          <p:cNvSpPr txBox="1"/>
          <p:nvPr/>
        </p:nvSpPr>
        <p:spPr>
          <a:xfrm>
            <a:off x="5661324" y="2166816"/>
            <a:ext cx="4229043" cy="3785652"/>
          </a:xfrm>
          <a:prstGeom prst="rect">
            <a:avLst/>
          </a:prstGeom>
          <a:noFill/>
        </p:spPr>
        <p:txBody>
          <a:bodyPr wrap="none" rtlCol="0">
            <a:spAutoFit/>
          </a:bodyPr>
          <a:lstStyle/>
          <a:p>
            <a:pPr marL="285750" indent="-285750">
              <a:lnSpc>
                <a:spcPct val="300000"/>
              </a:lnSpc>
              <a:buFont typeface="Wingdings" panose="05000000000000000000" pitchFamily="2" charset="2"/>
              <a:buChar char="Ø"/>
            </a:pPr>
            <a:r>
              <a:rPr lang="en-US" sz="2000" dirty="0">
                <a:latin typeface="Comic Sans MS" panose="030F0702030302020204" pitchFamily="66" charset="0"/>
              </a:rPr>
              <a:t>Limited enthalpy drop</a:t>
            </a:r>
            <a:endParaRPr lang="en-US" sz="2000" dirty="0">
              <a:latin typeface="Comic Sans MS" panose="030F0702030302020204" pitchFamily="66" charset="0"/>
              <a:sym typeface="Wingdings" panose="05000000000000000000" pitchFamily="2" charset="2"/>
            </a:endParaRPr>
          </a:p>
          <a:p>
            <a:pPr marL="285750" indent="-285750">
              <a:lnSpc>
                <a:spcPct val="300000"/>
              </a:lnSpc>
              <a:buFont typeface="Wingdings" panose="05000000000000000000" pitchFamily="2" charset="2"/>
              <a:buChar char="Ø"/>
            </a:pPr>
            <a:r>
              <a:rPr lang="en-US" sz="2000" dirty="0">
                <a:latin typeface="Comic Sans MS" panose="030F0702030302020204" pitchFamily="66" charset="0"/>
              </a:rPr>
              <a:t>Electrodes corrosion</a:t>
            </a:r>
          </a:p>
          <a:p>
            <a:pPr marL="285750" indent="-285750">
              <a:lnSpc>
                <a:spcPct val="300000"/>
              </a:lnSpc>
              <a:buFont typeface="Wingdings" panose="05000000000000000000" pitchFamily="2" charset="2"/>
              <a:buChar char="Ø"/>
            </a:pPr>
            <a:r>
              <a:rPr lang="en-US" sz="2000" dirty="0">
                <a:latin typeface="Comic Sans MS" panose="030F0702030302020204" pitchFamily="66" charset="0"/>
              </a:rPr>
              <a:t>High external magnetic field </a:t>
            </a:r>
            <a:r>
              <a:rPr lang="en-US" sz="2000" dirty="0">
                <a:latin typeface="Comic Sans MS" panose="030F0702030302020204" pitchFamily="66" charset="0"/>
                <a:sym typeface="Wingdings" panose="05000000000000000000" pitchFamily="2" charset="2"/>
              </a:rPr>
              <a:t></a:t>
            </a:r>
          </a:p>
          <a:p>
            <a:pPr marL="285750" indent="-285750">
              <a:lnSpc>
                <a:spcPct val="300000"/>
              </a:lnSpc>
              <a:buFont typeface="Wingdings" panose="05000000000000000000" pitchFamily="2" charset="2"/>
              <a:buChar char="Ø"/>
            </a:pPr>
            <a:r>
              <a:rPr lang="en-US" sz="2000" dirty="0">
                <a:latin typeface="Comic Sans MS" panose="030F0702030302020204" pitchFamily="66" charset="0"/>
                <a:sym typeface="Wingdings" panose="05000000000000000000" pitchFamily="2" charset="2"/>
              </a:rPr>
              <a:t>Seeding retrieval </a:t>
            </a:r>
            <a:r>
              <a:rPr lang="en-US" sz="2000" dirty="0">
                <a:latin typeface="Comic Sans MS" panose="030F0702030302020204" pitchFamily="66" charset="0"/>
              </a:rPr>
              <a:t> </a:t>
            </a:r>
          </a:p>
        </p:txBody>
      </p:sp>
      <p:sp>
        <p:nvSpPr>
          <p:cNvPr id="8" name="Smile 7"/>
          <p:cNvSpPr/>
          <p:nvPr/>
        </p:nvSpPr>
        <p:spPr>
          <a:xfrm>
            <a:off x="7208885" y="1601660"/>
            <a:ext cx="443986" cy="443986"/>
          </a:xfrm>
          <a:prstGeom prst="smileyFace">
            <a:avLst>
              <a:gd name="adj" fmla="val -4653"/>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9660612" y="3024968"/>
            <a:ext cx="2525050" cy="369332"/>
          </a:xfrm>
          <a:prstGeom prst="rect">
            <a:avLst/>
          </a:prstGeom>
        </p:spPr>
        <p:txBody>
          <a:bodyPr wrap="none">
            <a:spAutoFit/>
          </a:bodyPr>
          <a:lstStyle/>
          <a:p>
            <a:r>
              <a:rPr lang="en-US" dirty="0">
                <a:latin typeface="Comic Sans MS" panose="030F0702030302020204" pitchFamily="66" charset="0"/>
                <a:sym typeface="Wingdings" panose="05000000000000000000" pitchFamily="2" charset="2"/>
              </a:rPr>
              <a:t>Superconducting coils</a:t>
            </a:r>
            <a:endParaRPr lang="it-IT" dirty="0"/>
          </a:p>
        </p:txBody>
      </p:sp>
    </p:spTree>
    <p:extLst>
      <p:ext uri="{BB962C8B-B14F-4D97-AF65-F5344CB8AC3E}">
        <p14:creationId xmlns:p14="http://schemas.microsoft.com/office/powerpoint/2010/main" val="578397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ln w="9525">
                  <a:solidFill>
                    <a:schemeClr val="bg1"/>
                  </a:solidFill>
                  <a:prstDash val="solid"/>
                </a:ln>
                <a:effectLst>
                  <a:outerShdw blurRad="12700" dist="38100" dir="2700000" algn="tl" rotWithShape="0">
                    <a:schemeClr val="bg1">
                      <a:lumMod val="50000"/>
                    </a:schemeClr>
                  </a:outerShdw>
                </a:effectLst>
              </a:rPr>
              <a:t>Soluzioni Alternative</a:t>
            </a:r>
            <a:endParaRPr lang="it-IT" dirty="0"/>
          </a:p>
        </p:txBody>
      </p:sp>
      <p:sp>
        <p:nvSpPr>
          <p:cNvPr id="3" name="Rettangolo 2"/>
          <p:cNvSpPr/>
          <p:nvPr/>
        </p:nvSpPr>
        <p:spPr>
          <a:xfrm>
            <a:off x="1006662" y="4847772"/>
            <a:ext cx="5505450" cy="707886"/>
          </a:xfrm>
          <a:prstGeom prst="rect">
            <a:avLst/>
          </a:prstGeom>
        </p:spPr>
        <p:txBody>
          <a:bodyPr wrap="square">
            <a:spAutoFit/>
          </a:bodyPr>
          <a:lstStyle/>
          <a:p>
            <a:r>
              <a:rPr lang="it-IT" sz="4000" dirty="0" err="1">
                <a:latin typeface="Bernard MT Condensed" panose="02050806060905020404" pitchFamily="18" charset="0"/>
              </a:rPr>
              <a:t>Inductive</a:t>
            </a:r>
            <a:r>
              <a:rPr lang="it-IT" sz="4000" dirty="0">
                <a:latin typeface="Bernard MT Condensed" panose="02050806060905020404" pitchFamily="18" charset="0"/>
              </a:rPr>
              <a:t> MHD Generator</a:t>
            </a:r>
          </a:p>
        </p:txBody>
      </p:sp>
      <p:pic>
        <p:nvPicPr>
          <p:cNvPr id="4" name="Immagine 3" descr="EnergyCON_2012.bmp"/>
          <p:cNvPicPr>
            <a:picLocks noChangeAspect="1"/>
          </p:cNvPicPr>
          <p:nvPr/>
        </p:nvPicPr>
        <p:blipFill>
          <a:blip r:embed="rId2">
            <a:clrChange>
              <a:clrFrom>
                <a:srgbClr val="FFFFFF"/>
              </a:clrFrom>
              <a:clrTo>
                <a:srgbClr val="FFFFFF">
                  <a:alpha val="0"/>
                </a:srgbClr>
              </a:clrTo>
            </a:clrChange>
          </a:blip>
          <a:stretch>
            <a:fillRect/>
          </a:stretch>
        </p:blipFill>
        <p:spPr>
          <a:xfrm>
            <a:off x="6910447" y="3092824"/>
            <a:ext cx="4890213" cy="3695700"/>
          </a:xfrm>
          <a:prstGeom prst="rect">
            <a:avLst/>
          </a:prstGeom>
        </p:spPr>
      </p:pic>
      <p:pic>
        <p:nvPicPr>
          <p:cNvPr id="7" name="Picture 13"/>
          <p:cNvPicPr>
            <a:picLocks noChangeAspect="1" noChangeArrowheads="1"/>
          </p:cNvPicPr>
          <p:nvPr/>
        </p:nvPicPr>
        <p:blipFill>
          <a:blip r:embed="rId3"/>
          <a:srcRect/>
          <a:stretch>
            <a:fillRect/>
          </a:stretch>
        </p:blipFill>
        <p:spPr bwMode="auto">
          <a:xfrm>
            <a:off x="848210" y="854142"/>
            <a:ext cx="8973319" cy="3485896"/>
          </a:xfrm>
          <a:prstGeom prst="rect">
            <a:avLst/>
          </a:prstGeom>
          <a:noFill/>
          <a:ln w="9525">
            <a:noFill/>
            <a:miter lim="800000"/>
            <a:headEnd/>
            <a:tailEnd/>
          </a:ln>
          <a:effectLst/>
        </p:spPr>
      </p:pic>
    </p:spTree>
    <p:extLst>
      <p:ext uri="{BB962C8B-B14F-4D97-AF65-F5344CB8AC3E}">
        <p14:creationId xmlns:p14="http://schemas.microsoft.com/office/powerpoint/2010/main" val="3772936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ln w="9525">
                  <a:solidFill>
                    <a:schemeClr val="bg1"/>
                  </a:solidFill>
                  <a:prstDash val="solid"/>
                </a:ln>
                <a:effectLst>
                  <a:outerShdw blurRad="12700" dist="38100" dir="2700000" algn="tl" rotWithShape="0">
                    <a:schemeClr val="bg1">
                      <a:lumMod val="50000"/>
                    </a:schemeClr>
                  </a:outerShdw>
                </a:effectLst>
              </a:rPr>
              <a:t>Trasferimento di Potenza</a:t>
            </a:r>
          </a:p>
        </p:txBody>
      </p:sp>
      <p:pic>
        <p:nvPicPr>
          <p:cNvPr id="4" name="Picture 19"/>
          <p:cNvPicPr>
            <a:picLocks noChangeAspect="1" noChangeArrowheads="1"/>
          </p:cNvPicPr>
          <p:nvPr/>
        </p:nvPicPr>
        <p:blipFill>
          <a:blip r:embed="rId3"/>
          <a:srcRect/>
          <a:stretch>
            <a:fillRect/>
          </a:stretch>
        </p:blipFill>
        <p:spPr bwMode="auto">
          <a:xfrm>
            <a:off x="6376084" y="4314637"/>
            <a:ext cx="5372894" cy="2263331"/>
          </a:xfrm>
          <a:prstGeom prst="rect">
            <a:avLst/>
          </a:prstGeom>
          <a:noFill/>
          <a:ln w="9525">
            <a:noFill/>
            <a:miter lim="800000"/>
            <a:headEnd/>
            <a:tailEnd/>
          </a:ln>
          <a:effectLst/>
        </p:spPr>
      </p:pic>
      <p:pic>
        <p:nvPicPr>
          <p:cNvPr id="5" name="Immagine 4"/>
          <p:cNvPicPr/>
          <p:nvPr/>
        </p:nvPicPr>
        <p:blipFill>
          <a:blip r:embed="rId4">
            <a:clrChange>
              <a:clrFrom>
                <a:srgbClr val="FFFFFF"/>
              </a:clrFrom>
              <a:clrTo>
                <a:srgbClr val="FFFFFF">
                  <a:alpha val="0"/>
                </a:srgbClr>
              </a:clrTo>
            </a:clrChange>
          </a:blip>
          <a:srcRect/>
          <a:stretch>
            <a:fillRect/>
          </a:stretch>
        </p:blipFill>
        <p:spPr bwMode="auto">
          <a:xfrm>
            <a:off x="373898" y="1811414"/>
            <a:ext cx="5674698" cy="2889240"/>
          </a:xfrm>
          <a:prstGeom prst="rect">
            <a:avLst/>
          </a:prstGeom>
          <a:noFill/>
          <a:ln w="9525">
            <a:noFill/>
            <a:miter lim="800000"/>
            <a:headEnd/>
            <a:tailEnd/>
          </a:ln>
        </p:spPr>
      </p:pic>
      <p:graphicFrame>
        <p:nvGraphicFramePr>
          <p:cNvPr id="6" name="Object 1"/>
          <p:cNvGraphicFramePr>
            <a:graphicFrameLocks noChangeAspect="1"/>
          </p:cNvGraphicFramePr>
          <p:nvPr>
            <p:extLst>
              <p:ext uri="{D42A27DB-BD31-4B8C-83A1-F6EECF244321}">
                <p14:modId xmlns:p14="http://schemas.microsoft.com/office/powerpoint/2010/main" val="996920890"/>
              </p:ext>
            </p:extLst>
          </p:nvPr>
        </p:nvGraphicFramePr>
        <p:xfrm>
          <a:off x="6976234" y="1264849"/>
          <a:ext cx="1005897" cy="338669"/>
        </p:xfrm>
        <a:graphic>
          <a:graphicData uri="http://schemas.openxmlformats.org/presentationml/2006/ole">
            <mc:AlternateContent xmlns:mc="http://schemas.openxmlformats.org/markup-compatibility/2006">
              <mc:Choice xmlns:v="urn:schemas-microsoft-com:vml" Requires="v">
                <p:oleObj spid="_x0000_s1161" name="Equazione" r:id="rId5" imgW="634449" imgH="215713" progId="Equation.3">
                  <p:embed/>
                </p:oleObj>
              </mc:Choice>
              <mc:Fallback>
                <p:oleObj name="Equazione" r:id="rId5" imgW="634449" imgH="215713"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6234" y="1264849"/>
                        <a:ext cx="1005897" cy="3386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3"/>
          <p:cNvGraphicFramePr>
            <a:graphicFrameLocks noChangeAspect="1"/>
          </p:cNvGraphicFramePr>
          <p:nvPr>
            <p:extLst>
              <p:ext uri="{D42A27DB-BD31-4B8C-83A1-F6EECF244321}">
                <p14:modId xmlns:p14="http://schemas.microsoft.com/office/powerpoint/2010/main" val="1113002638"/>
              </p:ext>
            </p:extLst>
          </p:nvPr>
        </p:nvGraphicFramePr>
        <p:xfrm>
          <a:off x="6967089" y="1630609"/>
          <a:ext cx="1031171" cy="338669"/>
        </p:xfrm>
        <a:graphic>
          <a:graphicData uri="http://schemas.openxmlformats.org/presentationml/2006/ole">
            <mc:AlternateContent xmlns:mc="http://schemas.openxmlformats.org/markup-compatibility/2006">
              <mc:Choice xmlns:v="urn:schemas-microsoft-com:vml" Requires="v">
                <p:oleObj spid="_x0000_s1162" name="Equazione" r:id="rId7" imgW="647419" imgH="215806" progId="Equation.3">
                  <p:embed/>
                </p:oleObj>
              </mc:Choice>
              <mc:Fallback>
                <p:oleObj name="Equazione" r:id="rId7" imgW="647419" imgH="215806"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7089" y="1630609"/>
                        <a:ext cx="1031171" cy="3386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5"/>
          <p:cNvGraphicFramePr>
            <a:graphicFrameLocks noChangeAspect="1"/>
          </p:cNvGraphicFramePr>
          <p:nvPr>
            <p:extLst>
              <p:ext uri="{D42A27DB-BD31-4B8C-83A1-F6EECF244321}">
                <p14:modId xmlns:p14="http://schemas.microsoft.com/office/powerpoint/2010/main" val="2409049853"/>
              </p:ext>
            </p:extLst>
          </p:nvPr>
        </p:nvGraphicFramePr>
        <p:xfrm>
          <a:off x="8594722" y="1466017"/>
          <a:ext cx="1516426" cy="376580"/>
        </p:xfrm>
        <a:graphic>
          <a:graphicData uri="http://schemas.openxmlformats.org/presentationml/2006/ole">
            <mc:AlternateContent xmlns:mc="http://schemas.openxmlformats.org/markup-compatibility/2006">
              <mc:Choice xmlns:v="urn:schemas-microsoft-com:vml" Requires="v">
                <p:oleObj spid="_x0000_s1163" name="Equazione" r:id="rId9" imgW="952087" imgH="241195" progId="Equation.3">
                  <p:embed/>
                </p:oleObj>
              </mc:Choice>
              <mc:Fallback>
                <p:oleObj name="Equazione" r:id="rId9" imgW="952087" imgH="241195"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94722" y="1466017"/>
                        <a:ext cx="1516426" cy="3765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7"/>
          <p:cNvGraphicFramePr>
            <a:graphicFrameLocks noChangeAspect="1"/>
          </p:cNvGraphicFramePr>
          <p:nvPr>
            <p:extLst>
              <p:ext uri="{D42A27DB-BD31-4B8C-83A1-F6EECF244321}">
                <p14:modId xmlns:p14="http://schemas.microsoft.com/office/powerpoint/2010/main" val="3816563216"/>
              </p:ext>
            </p:extLst>
          </p:nvPr>
        </p:nvGraphicFramePr>
        <p:xfrm>
          <a:off x="6431208" y="2503230"/>
          <a:ext cx="922495" cy="338669"/>
        </p:xfrm>
        <a:graphic>
          <a:graphicData uri="http://schemas.openxmlformats.org/presentationml/2006/ole">
            <mc:AlternateContent xmlns:mc="http://schemas.openxmlformats.org/markup-compatibility/2006">
              <mc:Choice xmlns:v="urn:schemas-microsoft-com:vml" Requires="v">
                <p:oleObj spid="_x0000_s1164" name="Equazione" r:id="rId11" imgW="571252" imgH="215806" progId="Equation.3">
                  <p:embed/>
                </p:oleObj>
              </mc:Choice>
              <mc:Fallback>
                <p:oleObj name="Equazione" r:id="rId11" imgW="571252" imgH="215806"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31208" y="2503230"/>
                        <a:ext cx="922495" cy="3386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90059514"/>
              </p:ext>
            </p:extLst>
          </p:nvPr>
        </p:nvGraphicFramePr>
        <p:xfrm>
          <a:off x="8067985" y="2338950"/>
          <a:ext cx="3093512" cy="667228"/>
        </p:xfrm>
        <a:graphic>
          <a:graphicData uri="http://schemas.openxmlformats.org/presentationml/2006/ole">
            <mc:AlternateContent xmlns:mc="http://schemas.openxmlformats.org/markup-compatibility/2006">
              <mc:Choice xmlns:v="urn:schemas-microsoft-com:vml" Requires="v">
                <p:oleObj spid="_x0000_s1165" name="Equazione" r:id="rId13" imgW="1943100" imgH="419100" progId="Equation.3">
                  <p:embed/>
                </p:oleObj>
              </mc:Choice>
              <mc:Fallback>
                <p:oleObj name="Equazione" r:id="rId13" imgW="1943100" imgH="4191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67985" y="2338950"/>
                        <a:ext cx="3093512" cy="6672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1"/>
          <p:cNvGraphicFramePr>
            <a:graphicFrameLocks noChangeAspect="1"/>
          </p:cNvGraphicFramePr>
          <p:nvPr>
            <p:extLst>
              <p:ext uri="{D42A27DB-BD31-4B8C-83A1-F6EECF244321}">
                <p14:modId xmlns:p14="http://schemas.microsoft.com/office/powerpoint/2010/main" val="931971036"/>
              </p:ext>
            </p:extLst>
          </p:nvPr>
        </p:nvGraphicFramePr>
        <p:xfrm>
          <a:off x="5808663" y="3429000"/>
          <a:ext cx="2951162" cy="619125"/>
        </p:xfrm>
        <a:graphic>
          <a:graphicData uri="http://schemas.openxmlformats.org/presentationml/2006/ole">
            <mc:AlternateContent xmlns:mc="http://schemas.openxmlformats.org/markup-compatibility/2006">
              <mc:Choice xmlns:v="urn:schemas-microsoft-com:vml" Requires="v">
                <p:oleObj spid="_x0000_s1166" name="Equazione" r:id="rId15" imgW="1854000" imgH="393480" progId="Equation.3">
                  <p:embed/>
                </p:oleObj>
              </mc:Choice>
              <mc:Fallback>
                <p:oleObj name="Equazione" r:id="rId15" imgW="1854000" imgH="393480" progId="Equation.3">
                  <p:embed/>
                  <p:pic>
                    <p:nvPicPr>
                      <p:cNvPr id="0" name=""/>
                      <p:cNvPicPr>
                        <a:picLocks noChangeAspect="1" noChangeArrowheads="1"/>
                      </p:cNvPicPr>
                      <p:nvPr/>
                    </p:nvPicPr>
                    <p:blipFill>
                      <a:blip r:embed="rId16"/>
                      <a:srcRect/>
                      <a:stretch>
                        <a:fillRect/>
                      </a:stretch>
                    </p:blipFill>
                    <p:spPr bwMode="auto">
                      <a:xfrm>
                        <a:off x="5808663" y="3429000"/>
                        <a:ext cx="2951162" cy="619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3"/>
          <p:cNvGraphicFramePr>
            <a:graphicFrameLocks noChangeAspect="1"/>
          </p:cNvGraphicFramePr>
          <p:nvPr>
            <p:extLst>
              <p:ext uri="{D42A27DB-BD31-4B8C-83A1-F6EECF244321}">
                <p14:modId xmlns:p14="http://schemas.microsoft.com/office/powerpoint/2010/main" val="2412605755"/>
              </p:ext>
            </p:extLst>
          </p:nvPr>
        </p:nvGraphicFramePr>
        <p:xfrm>
          <a:off x="9472758" y="3429000"/>
          <a:ext cx="2547599" cy="679866"/>
        </p:xfrm>
        <a:graphic>
          <a:graphicData uri="http://schemas.openxmlformats.org/presentationml/2006/ole">
            <mc:AlternateContent xmlns:mc="http://schemas.openxmlformats.org/markup-compatibility/2006">
              <mc:Choice xmlns:v="urn:schemas-microsoft-com:vml" Requires="v">
                <p:oleObj spid="_x0000_s1167" name="Equazione" r:id="rId17" imgW="1600200" imgH="431800" progId="Equation.3">
                  <p:embed/>
                </p:oleObj>
              </mc:Choice>
              <mc:Fallback>
                <p:oleObj name="Equazione" r:id="rId17" imgW="1600200" imgH="4318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472758" y="3429000"/>
                        <a:ext cx="2547599" cy="6798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5"/>
          <p:cNvGraphicFramePr>
            <a:graphicFrameLocks noChangeAspect="1"/>
          </p:cNvGraphicFramePr>
          <p:nvPr>
            <p:extLst>
              <p:ext uri="{D42A27DB-BD31-4B8C-83A1-F6EECF244321}">
                <p14:modId xmlns:p14="http://schemas.microsoft.com/office/powerpoint/2010/main" val="2168616846"/>
              </p:ext>
            </p:extLst>
          </p:nvPr>
        </p:nvGraphicFramePr>
        <p:xfrm>
          <a:off x="2732002" y="4150906"/>
          <a:ext cx="3093511" cy="700083"/>
        </p:xfrm>
        <a:graphic>
          <a:graphicData uri="http://schemas.openxmlformats.org/presentationml/2006/ole">
            <mc:AlternateContent xmlns:mc="http://schemas.openxmlformats.org/markup-compatibility/2006">
              <mc:Choice xmlns:v="urn:schemas-microsoft-com:vml" Requires="v">
                <p:oleObj spid="_x0000_s1168" name="Equazione" r:id="rId19" imgW="2286000" imgH="520560" progId="Equation.3">
                  <p:embed/>
                </p:oleObj>
              </mc:Choice>
              <mc:Fallback>
                <p:oleObj name="Equazione" r:id="rId19" imgW="2286000" imgH="52056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32002" y="4150906"/>
                        <a:ext cx="3093511" cy="7000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7"/>
          <p:cNvGraphicFramePr>
            <a:graphicFrameLocks noChangeAspect="1"/>
          </p:cNvGraphicFramePr>
          <p:nvPr>
            <p:extLst>
              <p:ext uri="{D42A27DB-BD31-4B8C-83A1-F6EECF244321}">
                <p14:modId xmlns:p14="http://schemas.microsoft.com/office/powerpoint/2010/main" val="3927536082"/>
              </p:ext>
            </p:extLst>
          </p:nvPr>
        </p:nvGraphicFramePr>
        <p:xfrm>
          <a:off x="1579563" y="5199063"/>
          <a:ext cx="3455987" cy="812800"/>
        </p:xfrm>
        <a:graphic>
          <a:graphicData uri="http://schemas.openxmlformats.org/presentationml/2006/ole">
            <mc:AlternateContent xmlns:mc="http://schemas.openxmlformats.org/markup-compatibility/2006">
              <mc:Choice xmlns:v="urn:schemas-microsoft-com:vml" Requires="v">
                <p:oleObj spid="_x0000_s1169" name="Equazione" r:id="rId21" imgW="2171520" imgH="507960" progId="Equation.3">
                  <p:embed/>
                </p:oleObj>
              </mc:Choice>
              <mc:Fallback>
                <p:oleObj name="Equazione" r:id="rId21" imgW="2171520" imgH="507960" progId="Equation.3">
                  <p:embed/>
                  <p:pic>
                    <p:nvPicPr>
                      <p:cNvPr id="0" name=""/>
                      <p:cNvPicPr>
                        <a:picLocks noChangeAspect="1" noChangeArrowheads="1"/>
                      </p:cNvPicPr>
                      <p:nvPr/>
                    </p:nvPicPr>
                    <p:blipFill>
                      <a:blip r:embed="rId22"/>
                      <a:srcRect/>
                      <a:stretch>
                        <a:fillRect/>
                      </a:stretch>
                    </p:blipFill>
                    <p:spPr bwMode="auto">
                      <a:xfrm>
                        <a:off x="1579563" y="5199063"/>
                        <a:ext cx="3455987" cy="812800"/>
                      </a:xfrm>
                      <a:prstGeom prst="rect">
                        <a:avLst/>
                      </a:prstGeom>
                      <a:solidFill>
                        <a:srgbClr val="FF9900"/>
                      </a:solidFill>
                    </p:spPr>
                  </p:pic>
                </p:oleObj>
              </mc:Fallback>
            </mc:AlternateContent>
          </a:graphicData>
        </a:graphic>
      </p:graphicFrame>
      <p:sp>
        <p:nvSpPr>
          <p:cNvPr id="15" name="Freccia a destra 14"/>
          <p:cNvSpPr/>
          <p:nvPr/>
        </p:nvSpPr>
        <p:spPr>
          <a:xfrm>
            <a:off x="8110090" y="1557457"/>
            <a:ext cx="338328"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1858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ln w="9525">
                  <a:solidFill>
                    <a:schemeClr val="bg1"/>
                  </a:solidFill>
                  <a:prstDash val="solid"/>
                </a:ln>
                <a:effectLst>
                  <a:outerShdw blurRad="12700" dist="38100" dir="2700000" algn="tl" rotWithShape="0">
                    <a:schemeClr val="bg1">
                      <a:lumMod val="50000"/>
                    </a:schemeClr>
                  </a:outerShdw>
                </a:effectLst>
              </a:rPr>
              <a:t>Accoppiamento MHD-Termoacustico</a:t>
            </a:r>
          </a:p>
        </p:txBody>
      </p:sp>
      <p:pic>
        <p:nvPicPr>
          <p:cNvPr id="3"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7898" b="8088"/>
          <a:stretch/>
        </p:blipFill>
        <p:spPr bwMode="auto">
          <a:xfrm>
            <a:off x="182881" y="3880542"/>
            <a:ext cx="2695160" cy="226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s://upload.wikimedia.org/wikipedia/commons/thumb/f/fa/Thermo-acoustic_cooling_machine.png/400px-Thermo-acoustic_cooling_mach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851" y="2240781"/>
            <a:ext cx="6351168" cy="3413755"/>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2952391" y="1333188"/>
            <a:ext cx="5412147" cy="923330"/>
          </a:xfrm>
          <a:prstGeom prst="rect">
            <a:avLst/>
          </a:prstGeom>
          <a:noFill/>
        </p:spPr>
        <p:txBody>
          <a:bodyPr wrap="square" lIns="91440" tIns="45720" rIns="91440" bIns="45720">
            <a:spAutoFit/>
          </a:bodyPr>
          <a:lstStyle/>
          <a:p>
            <a:pPr algn="ctr"/>
            <a:r>
              <a:rPr lang="it-IT" sz="5400" b="1" cap="none" spc="0" dirty="0" err="1">
                <a:ln w="22225">
                  <a:solidFill>
                    <a:schemeClr val="accent2"/>
                  </a:solidFill>
                  <a:prstDash val="solid"/>
                </a:ln>
                <a:solidFill>
                  <a:schemeClr val="accent2">
                    <a:lumMod val="40000"/>
                    <a:lumOff val="60000"/>
                  </a:schemeClr>
                </a:solidFill>
                <a:effectLst/>
              </a:rPr>
              <a:t>Thermo</a:t>
            </a:r>
            <a:r>
              <a:rPr lang="it-IT" sz="5400" dirty="0" err="1">
                <a:ln w="0"/>
                <a:solidFill>
                  <a:schemeClr val="accent1">
                    <a:lumMod val="50000"/>
                  </a:schemeClr>
                </a:solidFill>
                <a:effectLst>
                  <a:outerShdw blurRad="38100" dist="25400" dir="5400000" algn="ctr" rotWithShape="0">
                    <a:srgbClr val="6E747A">
                      <a:alpha val="43000"/>
                    </a:srgbClr>
                  </a:outerShdw>
                </a:effectLst>
              </a:rPr>
              <a:t>Acoustics</a:t>
            </a:r>
            <a:endParaRPr lang="it-IT" sz="5400" b="1" cap="none" spc="0" dirty="0">
              <a:ln w="22225">
                <a:solidFill>
                  <a:schemeClr val="accent2"/>
                </a:solidFill>
                <a:prstDash val="solid"/>
              </a:ln>
              <a:solidFill>
                <a:schemeClr val="accent1">
                  <a:lumMod val="50000"/>
                </a:schemeClr>
              </a:solidFill>
              <a:effectLst/>
            </a:endParaRPr>
          </a:p>
        </p:txBody>
      </p:sp>
      <p:sp>
        <p:nvSpPr>
          <p:cNvPr id="7" name="Rectangle 8"/>
          <p:cNvSpPr>
            <a:spLocks noChangeArrowheads="1"/>
          </p:cNvSpPr>
          <p:nvPr/>
        </p:nvSpPr>
        <p:spPr bwMode="auto">
          <a:xfrm>
            <a:off x="177759" y="3930609"/>
            <a:ext cx="922337" cy="4667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r>
              <a:rPr lang="en-GB" dirty="0">
                <a:latin typeface="Times New Roman" panose="02020603050405020304" pitchFamily="18" charset="0"/>
              </a:rPr>
              <a:t>Stack</a:t>
            </a:r>
          </a:p>
        </p:txBody>
      </p:sp>
      <p:pic>
        <p:nvPicPr>
          <p:cNvPr id="8" name="Immagine 7"/>
          <p:cNvPicPr>
            <a:picLocks noChangeAspect="1"/>
          </p:cNvPicPr>
          <p:nvPr/>
        </p:nvPicPr>
        <p:blipFill rotWithShape="1">
          <a:blip r:embed="rId4"/>
          <a:srcRect l="12434"/>
          <a:stretch/>
        </p:blipFill>
        <p:spPr>
          <a:xfrm>
            <a:off x="8661400" y="1460500"/>
            <a:ext cx="3405948" cy="4781624"/>
          </a:xfrm>
          <a:prstGeom prst="rect">
            <a:avLst/>
          </a:prstGeom>
        </p:spPr>
      </p:pic>
    </p:spTree>
    <p:extLst>
      <p:ext uri="{BB962C8B-B14F-4D97-AF65-F5344CB8AC3E}">
        <p14:creationId xmlns:p14="http://schemas.microsoft.com/office/powerpoint/2010/main" val="2605607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ln w="9525">
                  <a:solidFill>
                    <a:schemeClr val="bg1"/>
                  </a:solidFill>
                  <a:prstDash val="solid"/>
                </a:ln>
                <a:effectLst>
                  <a:outerShdw blurRad="12700" dist="38100" dir="2700000" algn="tl" rotWithShape="0">
                    <a:schemeClr val="bg1">
                      <a:lumMod val="50000"/>
                    </a:schemeClr>
                  </a:outerShdw>
                </a:effectLst>
              </a:rPr>
              <a:t>Generatore TA-MHD</a:t>
            </a:r>
          </a:p>
        </p:txBody>
      </p:sp>
      <p:grpSp>
        <p:nvGrpSpPr>
          <p:cNvPr id="3" name="Gruppo 2"/>
          <p:cNvGrpSpPr/>
          <p:nvPr/>
        </p:nvGrpSpPr>
        <p:grpSpPr>
          <a:xfrm>
            <a:off x="1386635" y="2250608"/>
            <a:ext cx="8737600" cy="3095625"/>
            <a:chOff x="179388" y="1557338"/>
            <a:chExt cx="8737600" cy="3095625"/>
          </a:xfrm>
        </p:grpSpPr>
        <p:sp>
          <p:nvSpPr>
            <p:cNvPr id="4" name="Rectangle 5"/>
            <p:cNvSpPr>
              <a:spLocks noChangeArrowheads="1"/>
            </p:cNvSpPr>
            <p:nvPr/>
          </p:nvSpPr>
          <p:spPr bwMode="auto">
            <a:xfrm>
              <a:off x="3103563" y="2263775"/>
              <a:ext cx="4065587" cy="857250"/>
            </a:xfrm>
            <a:prstGeom prst="rect">
              <a:avLst/>
            </a:prstGeom>
            <a:solidFill>
              <a:srgbClr val="0000FF"/>
            </a:solidFill>
            <a:ln w="9525">
              <a:solidFill>
                <a:srgbClr val="000000"/>
              </a:solidFill>
              <a:miter lim="800000"/>
              <a:headEnd/>
              <a:tailEnd/>
            </a:ln>
          </p:spPr>
          <p:txBody>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2800" b="0">
                <a:latin typeface="Times New Roman" panose="02020603050405020304" pitchFamily="18" charset="0"/>
              </a:endParaRPr>
            </a:p>
          </p:txBody>
        </p:sp>
        <p:sp>
          <p:nvSpPr>
            <p:cNvPr id="5" name="Rectangle 6"/>
            <p:cNvSpPr>
              <a:spLocks noChangeArrowheads="1"/>
            </p:cNvSpPr>
            <p:nvPr/>
          </p:nvSpPr>
          <p:spPr bwMode="auto">
            <a:xfrm>
              <a:off x="971550" y="2276475"/>
              <a:ext cx="1116013" cy="858838"/>
            </a:xfrm>
            <a:prstGeom prst="rect">
              <a:avLst/>
            </a:prstGeom>
            <a:solidFill>
              <a:srgbClr val="FF0000"/>
            </a:solidFill>
            <a:ln w="9525">
              <a:solidFill>
                <a:srgbClr val="000000"/>
              </a:solidFill>
              <a:miter lim="800000"/>
              <a:headEnd/>
              <a:tailEnd/>
            </a:ln>
          </p:spPr>
          <p:txBody>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2800" b="0">
                <a:latin typeface="Times New Roman" panose="02020603050405020304" pitchFamily="18" charset="0"/>
              </a:endParaRPr>
            </a:p>
          </p:txBody>
        </p:sp>
        <p:sp>
          <p:nvSpPr>
            <p:cNvPr id="6" name="Rectangle 7"/>
            <p:cNvSpPr>
              <a:spLocks noChangeArrowheads="1"/>
            </p:cNvSpPr>
            <p:nvPr/>
          </p:nvSpPr>
          <p:spPr bwMode="auto">
            <a:xfrm>
              <a:off x="2097088" y="2257425"/>
              <a:ext cx="1020762" cy="860425"/>
            </a:xfrm>
            <a:prstGeom prst="rect">
              <a:avLst/>
            </a:prstGeom>
            <a:gradFill rotWithShape="0">
              <a:gsLst>
                <a:gs pos="0">
                  <a:srgbClr val="FF0000"/>
                </a:gs>
                <a:gs pos="100000">
                  <a:srgbClr val="0000FF"/>
                </a:gs>
              </a:gsLst>
              <a:lin ang="0" scaled="1"/>
            </a:gradFill>
            <a:ln w="9525">
              <a:solidFill>
                <a:srgbClr val="000000"/>
              </a:solidFill>
              <a:miter lim="800000"/>
              <a:headEnd/>
              <a:tailEnd/>
            </a:ln>
          </p:spPr>
          <p:txBody>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2800" b="0">
                <a:latin typeface="Times New Roman" panose="02020603050405020304" pitchFamily="18" charset="0"/>
              </a:endParaRPr>
            </a:p>
          </p:txBody>
        </p:sp>
        <p:sp>
          <p:nvSpPr>
            <p:cNvPr id="7" name="Line 8"/>
            <p:cNvSpPr>
              <a:spLocks noChangeShapeType="1"/>
            </p:cNvSpPr>
            <p:nvPr/>
          </p:nvSpPr>
          <p:spPr bwMode="auto">
            <a:xfrm>
              <a:off x="2092325" y="2549525"/>
              <a:ext cx="10160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 name="Line 9"/>
            <p:cNvSpPr>
              <a:spLocks noChangeShapeType="1"/>
            </p:cNvSpPr>
            <p:nvPr/>
          </p:nvSpPr>
          <p:spPr bwMode="auto">
            <a:xfrm>
              <a:off x="2092325" y="2733675"/>
              <a:ext cx="10160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 name="Line 10"/>
            <p:cNvSpPr>
              <a:spLocks noChangeShapeType="1"/>
            </p:cNvSpPr>
            <p:nvPr/>
          </p:nvSpPr>
          <p:spPr bwMode="auto">
            <a:xfrm>
              <a:off x="2092325" y="2927350"/>
              <a:ext cx="10160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 name="Line 11"/>
            <p:cNvSpPr>
              <a:spLocks noChangeShapeType="1"/>
            </p:cNvSpPr>
            <p:nvPr/>
          </p:nvSpPr>
          <p:spPr bwMode="auto">
            <a:xfrm>
              <a:off x="2092325" y="2830513"/>
              <a:ext cx="10160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 name="Line 12"/>
            <p:cNvSpPr>
              <a:spLocks noChangeShapeType="1"/>
            </p:cNvSpPr>
            <p:nvPr/>
          </p:nvSpPr>
          <p:spPr bwMode="auto">
            <a:xfrm>
              <a:off x="2092325" y="2640013"/>
              <a:ext cx="10160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 name="Line 13"/>
            <p:cNvSpPr>
              <a:spLocks noChangeShapeType="1"/>
            </p:cNvSpPr>
            <p:nvPr/>
          </p:nvSpPr>
          <p:spPr bwMode="auto">
            <a:xfrm>
              <a:off x="2090738" y="3032125"/>
              <a:ext cx="10144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 name="Line 14"/>
            <p:cNvSpPr>
              <a:spLocks noChangeShapeType="1"/>
            </p:cNvSpPr>
            <p:nvPr/>
          </p:nvSpPr>
          <p:spPr bwMode="auto">
            <a:xfrm>
              <a:off x="2092325" y="2398713"/>
              <a:ext cx="10160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4" name="Line 15"/>
            <p:cNvSpPr>
              <a:spLocks noChangeShapeType="1"/>
            </p:cNvSpPr>
            <p:nvPr/>
          </p:nvSpPr>
          <p:spPr bwMode="auto">
            <a:xfrm>
              <a:off x="2092325" y="2473325"/>
              <a:ext cx="10160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5" name="Line 16"/>
            <p:cNvSpPr>
              <a:spLocks noChangeShapeType="1"/>
            </p:cNvSpPr>
            <p:nvPr/>
          </p:nvSpPr>
          <p:spPr bwMode="auto">
            <a:xfrm>
              <a:off x="2092325" y="2320925"/>
              <a:ext cx="10160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6" name="AutoShape 17"/>
            <p:cNvSpPr>
              <a:spLocks noChangeArrowheads="1"/>
            </p:cNvSpPr>
            <p:nvPr/>
          </p:nvSpPr>
          <p:spPr bwMode="auto">
            <a:xfrm>
              <a:off x="1997075" y="3113088"/>
              <a:ext cx="166688" cy="517525"/>
            </a:xfrm>
            <a:prstGeom prst="upArrow">
              <a:avLst>
                <a:gd name="adj1" fmla="val 50000"/>
                <a:gd name="adj2" fmla="val 77619"/>
              </a:avLst>
            </a:prstGeom>
            <a:solidFill>
              <a:srgbClr val="FF0000"/>
            </a:solidFill>
            <a:ln w="9525">
              <a:solidFill>
                <a:srgbClr val="000000"/>
              </a:solidFill>
              <a:miter lim="800000"/>
              <a:headEnd/>
              <a:tailEnd/>
            </a:ln>
          </p:spPr>
          <p:txBody>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2800" b="0">
                <a:latin typeface="Times New Roman" panose="02020603050405020304" pitchFamily="18" charset="0"/>
              </a:endParaRPr>
            </a:p>
          </p:txBody>
        </p:sp>
        <p:sp>
          <p:nvSpPr>
            <p:cNvPr id="17" name="AutoShape 18"/>
            <p:cNvSpPr>
              <a:spLocks noChangeArrowheads="1"/>
            </p:cNvSpPr>
            <p:nvPr/>
          </p:nvSpPr>
          <p:spPr bwMode="auto">
            <a:xfrm>
              <a:off x="3030538" y="3127375"/>
              <a:ext cx="169862" cy="517525"/>
            </a:xfrm>
            <a:prstGeom prst="downArrow">
              <a:avLst>
                <a:gd name="adj1" fmla="val 50000"/>
                <a:gd name="adj2" fmla="val 76168"/>
              </a:avLst>
            </a:prstGeom>
            <a:solidFill>
              <a:srgbClr val="0000FF"/>
            </a:solidFill>
            <a:ln w="9525">
              <a:solidFill>
                <a:srgbClr val="000000"/>
              </a:solidFill>
              <a:miter lim="800000"/>
              <a:headEnd/>
              <a:tailEnd/>
            </a:ln>
          </p:spPr>
          <p:txBody>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2800" b="0">
                <a:latin typeface="Times New Roman" panose="02020603050405020304" pitchFamily="18" charset="0"/>
              </a:endParaRPr>
            </a:p>
          </p:txBody>
        </p:sp>
        <p:sp>
          <p:nvSpPr>
            <p:cNvPr id="18" name="Text Box 19"/>
            <p:cNvSpPr txBox="1">
              <a:spLocks noChangeArrowheads="1"/>
            </p:cNvSpPr>
            <p:nvPr/>
          </p:nvSpPr>
          <p:spPr bwMode="auto">
            <a:xfrm>
              <a:off x="1547813" y="3357563"/>
              <a:ext cx="928687"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fr-FR" b="0">
                  <a:solidFill>
                    <a:schemeClr val="accent2"/>
                  </a:solidFill>
                  <a:latin typeface="Times New Roman" panose="02020603050405020304" pitchFamily="18" charset="0"/>
                </a:rPr>
                <a:t>Q</a:t>
              </a:r>
              <a:r>
                <a:rPr lang="fr-FR" b="0" baseline="-25000">
                  <a:solidFill>
                    <a:schemeClr val="accent2"/>
                  </a:solidFill>
                  <a:latin typeface="Times New Roman" panose="02020603050405020304" pitchFamily="18" charset="0"/>
                </a:rPr>
                <a:t>1</a:t>
              </a:r>
              <a:r>
                <a:rPr lang="fr-FR" b="0">
                  <a:solidFill>
                    <a:schemeClr val="accent2"/>
                  </a:solidFill>
                  <a:latin typeface="Times New Roman" panose="02020603050405020304" pitchFamily="18" charset="0"/>
                </a:rPr>
                <a:t>, </a:t>
              </a:r>
              <a:endParaRPr lang="fr-FR" b="0" baseline="-25000">
                <a:solidFill>
                  <a:schemeClr val="accent2"/>
                </a:solidFill>
                <a:latin typeface="Times New Roman" panose="02020603050405020304" pitchFamily="18" charset="0"/>
              </a:endParaRPr>
            </a:p>
          </p:txBody>
        </p:sp>
        <p:sp>
          <p:nvSpPr>
            <p:cNvPr id="19" name="Text Box 20"/>
            <p:cNvSpPr txBox="1">
              <a:spLocks noChangeArrowheads="1"/>
            </p:cNvSpPr>
            <p:nvPr/>
          </p:nvSpPr>
          <p:spPr bwMode="auto">
            <a:xfrm>
              <a:off x="3108325" y="3271838"/>
              <a:ext cx="1150938"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fr-FR" b="0">
                  <a:solidFill>
                    <a:schemeClr val="accent2"/>
                  </a:solidFill>
                  <a:latin typeface="Times New Roman" panose="02020603050405020304" pitchFamily="18" charset="0"/>
                </a:rPr>
                <a:t>Q</a:t>
              </a:r>
              <a:r>
                <a:rPr lang="fr-FR" b="0" baseline="-25000">
                  <a:solidFill>
                    <a:schemeClr val="accent2"/>
                  </a:solidFill>
                  <a:latin typeface="Times New Roman" panose="02020603050405020304" pitchFamily="18" charset="0"/>
                </a:rPr>
                <a:t>2</a:t>
              </a:r>
              <a:r>
                <a:rPr lang="fr-FR" b="0">
                  <a:solidFill>
                    <a:schemeClr val="accent2"/>
                  </a:solidFill>
                  <a:latin typeface="Times New Roman" panose="02020603050405020304" pitchFamily="18" charset="0"/>
                </a:rPr>
                <a:t>, T</a:t>
              </a:r>
              <a:r>
                <a:rPr lang="fr-FR" b="0" baseline="-25000">
                  <a:solidFill>
                    <a:schemeClr val="accent2"/>
                  </a:solidFill>
                  <a:latin typeface="Times New Roman" panose="02020603050405020304" pitchFamily="18" charset="0"/>
                </a:rPr>
                <a:t>C</a:t>
              </a:r>
            </a:p>
          </p:txBody>
        </p:sp>
        <p:sp>
          <p:nvSpPr>
            <p:cNvPr id="20" name="Rectangle 21"/>
            <p:cNvSpPr>
              <a:spLocks noChangeArrowheads="1"/>
            </p:cNvSpPr>
            <p:nvPr/>
          </p:nvSpPr>
          <p:spPr bwMode="auto">
            <a:xfrm>
              <a:off x="895350" y="2257425"/>
              <a:ext cx="71438" cy="890588"/>
            </a:xfrm>
            <a:prstGeom prst="rect">
              <a:avLst/>
            </a:prstGeom>
            <a:solidFill>
              <a:schemeClr val="folHlink"/>
            </a:solidFill>
            <a:ln w="9525">
              <a:solidFill>
                <a:srgbClr val="C0C0C0"/>
              </a:solidFill>
              <a:miter lim="800000"/>
              <a:headEnd/>
              <a:tailEnd/>
            </a:ln>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2800" b="0">
                <a:latin typeface="Times New Roman" panose="02020603050405020304" pitchFamily="18" charset="0"/>
              </a:endParaRPr>
            </a:p>
          </p:txBody>
        </p:sp>
        <p:sp>
          <p:nvSpPr>
            <p:cNvPr id="21" name="Text Box 22"/>
            <p:cNvSpPr txBox="1">
              <a:spLocks noChangeArrowheads="1"/>
            </p:cNvSpPr>
            <p:nvPr/>
          </p:nvSpPr>
          <p:spPr bwMode="auto">
            <a:xfrm>
              <a:off x="395288" y="1628775"/>
              <a:ext cx="14398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spcBef>
                  <a:spcPct val="50000"/>
                </a:spcBef>
              </a:pPr>
              <a:r>
                <a:rPr lang="fr-FR" sz="1800" b="0">
                  <a:latin typeface="Times New Roman" panose="02020603050405020304" pitchFamily="18" charset="0"/>
                </a:rPr>
                <a:t>adiabatique</a:t>
              </a:r>
            </a:p>
          </p:txBody>
        </p:sp>
        <p:sp>
          <p:nvSpPr>
            <p:cNvPr id="22" name="Text Box 23"/>
            <p:cNvSpPr txBox="1">
              <a:spLocks noChangeArrowheads="1"/>
            </p:cNvSpPr>
            <p:nvPr/>
          </p:nvSpPr>
          <p:spPr bwMode="auto">
            <a:xfrm>
              <a:off x="179388" y="2349500"/>
              <a:ext cx="11096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r>
                <a:rPr lang="fr-FR" sz="1800">
                  <a:solidFill>
                    <a:schemeClr val="accent2"/>
                  </a:solidFill>
                  <a:latin typeface="Times New Roman" panose="02020603050405020304" pitchFamily="18" charset="0"/>
                </a:rPr>
                <a:t>Fix</a:t>
              </a:r>
            </a:p>
            <a:p>
              <a:pPr eaLnBrk="1" hangingPunct="1"/>
              <a:r>
                <a:rPr lang="fr-FR" sz="1800">
                  <a:solidFill>
                    <a:schemeClr val="accent2"/>
                  </a:solidFill>
                  <a:latin typeface="Times New Roman" panose="02020603050405020304" pitchFamily="18" charset="0"/>
                </a:rPr>
                <a:t>wall</a:t>
              </a:r>
            </a:p>
          </p:txBody>
        </p:sp>
        <p:sp>
          <p:nvSpPr>
            <p:cNvPr id="23" name="Text Box 24"/>
            <p:cNvSpPr txBox="1">
              <a:spLocks noChangeArrowheads="1"/>
            </p:cNvSpPr>
            <p:nvPr/>
          </p:nvSpPr>
          <p:spPr bwMode="auto">
            <a:xfrm>
              <a:off x="1109663" y="2316163"/>
              <a:ext cx="825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r>
                <a:rPr lang="fr-FR" sz="1800" b="0">
                  <a:solidFill>
                    <a:schemeClr val="bg1"/>
                  </a:solidFill>
                  <a:latin typeface="Times New Roman" panose="02020603050405020304" pitchFamily="18" charset="0"/>
                </a:rPr>
                <a:t>Zone</a:t>
              </a:r>
              <a:r>
                <a:rPr lang="fr-FR" sz="1800" b="0">
                  <a:solidFill>
                    <a:schemeClr val="accent2"/>
                  </a:solidFill>
                  <a:latin typeface="Times New Roman" panose="02020603050405020304" pitchFamily="18" charset="0"/>
                </a:rPr>
                <a:t> 1</a:t>
              </a:r>
            </a:p>
          </p:txBody>
        </p:sp>
        <p:sp>
          <p:nvSpPr>
            <p:cNvPr id="24" name="Text Box 25"/>
            <p:cNvSpPr txBox="1">
              <a:spLocks noChangeArrowheads="1"/>
            </p:cNvSpPr>
            <p:nvPr/>
          </p:nvSpPr>
          <p:spPr bwMode="auto">
            <a:xfrm>
              <a:off x="2192338" y="2316163"/>
              <a:ext cx="825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r>
                <a:rPr lang="fr-FR" sz="1800" b="0">
                  <a:solidFill>
                    <a:schemeClr val="bg1"/>
                  </a:solidFill>
                  <a:latin typeface="Times New Roman" panose="02020603050405020304" pitchFamily="18" charset="0"/>
                </a:rPr>
                <a:t>Zone 2</a:t>
              </a:r>
            </a:p>
          </p:txBody>
        </p:sp>
        <p:sp>
          <p:nvSpPr>
            <p:cNvPr id="25" name="Text Box 26"/>
            <p:cNvSpPr txBox="1">
              <a:spLocks noChangeArrowheads="1"/>
            </p:cNvSpPr>
            <p:nvPr/>
          </p:nvSpPr>
          <p:spPr bwMode="auto">
            <a:xfrm>
              <a:off x="5005388" y="233045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r>
                <a:rPr lang="fr-FR" sz="1800" b="0">
                  <a:solidFill>
                    <a:schemeClr val="bg1"/>
                  </a:solidFill>
                  <a:latin typeface="Times New Roman" panose="02020603050405020304" pitchFamily="18" charset="0"/>
                </a:rPr>
                <a:t>Zone 3</a:t>
              </a:r>
            </a:p>
          </p:txBody>
        </p:sp>
        <p:sp>
          <p:nvSpPr>
            <p:cNvPr id="26" name="Text Box 27"/>
            <p:cNvSpPr txBox="1">
              <a:spLocks noChangeArrowheads="1"/>
            </p:cNvSpPr>
            <p:nvPr/>
          </p:nvSpPr>
          <p:spPr bwMode="auto">
            <a:xfrm>
              <a:off x="2252663" y="2673350"/>
              <a:ext cx="808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spcBef>
                  <a:spcPct val="50000"/>
                </a:spcBef>
              </a:pPr>
              <a:r>
                <a:rPr lang="fr-FR" sz="1800" b="0">
                  <a:solidFill>
                    <a:schemeClr val="bg1"/>
                  </a:solidFill>
                  <a:latin typeface="Times New Roman" panose="02020603050405020304" pitchFamily="18" charset="0"/>
                </a:rPr>
                <a:t>stack</a:t>
              </a:r>
            </a:p>
          </p:txBody>
        </p:sp>
        <p:sp>
          <p:nvSpPr>
            <p:cNvPr id="27" name="Rectangle 28" descr="Diagonales larges vers le haut"/>
            <p:cNvSpPr>
              <a:spLocks noChangeArrowheads="1"/>
            </p:cNvSpPr>
            <p:nvPr/>
          </p:nvSpPr>
          <p:spPr bwMode="auto">
            <a:xfrm>
              <a:off x="7169150" y="1989138"/>
              <a:ext cx="1368425" cy="1366837"/>
            </a:xfrm>
            <a:prstGeom prst="rect">
              <a:avLst/>
            </a:prstGeom>
            <a:pattFill prst="wdUpDiag">
              <a:fgClr>
                <a:schemeClr val="accent1"/>
              </a:fgClr>
              <a:bgClr>
                <a:srgbClr val="FF3300"/>
              </a:bgClr>
            </a:pattFill>
            <a:ln w="28575">
              <a:pattFill prst="wdUpDiag">
                <a:fgClr>
                  <a:schemeClr val="tx1"/>
                </a:fgClr>
                <a:bgClr>
                  <a:srgbClr val="FF3300"/>
                </a:bgClr>
              </a:pattFill>
              <a:miter lim="800000"/>
              <a:headEnd/>
              <a:tailEnd/>
            </a:ln>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2000">
                <a:latin typeface="Times New Roman" panose="02020603050405020304" pitchFamily="18" charset="0"/>
              </a:endParaRPr>
            </a:p>
          </p:txBody>
        </p:sp>
        <p:sp>
          <p:nvSpPr>
            <p:cNvPr id="28" name="Rectangle 29"/>
            <p:cNvSpPr>
              <a:spLocks noChangeArrowheads="1"/>
            </p:cNvSpPr>
            <p:nvPr/>
          </p:nvSpPr>
          <p:spPr bwMode="auto">
            <a:xfrm>
              <a:off x="7458075" y="2492375"/>
              <a:ext cx="690563" cy="346075"/>
            </a:xfrm>
            <a:prstGeom prst="rect">
              <a:avLst/>
            </a:prstGeom>
            <a:solidFill>
              <a:schemeClr val="bg1"/>
            </a:solidFill>
            <a:ln w="9525">
              <a:solidFill>
                <a:schemeClr val="bg1"/>
              </a:solidFill>
              <a:miter lim="800000"/>
              <a:headEnd/>
              <a:tailEnd/>
            </a:ln>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r>
                <a:rPr lang="fr-FR" sz="1600">
                  <a:latin typeface="Times New Roman" panose="02020603050405020304" pitchFamily="18" charset="0"/>
                </a:rPr>
                <a:t>MHD</a:t>
              </a:r>
            </a:p>
          </p:txBody>
        </p:sp>
        <p:sp>
          <p:nvSpPr>
            <p:cNvPr id="29" name="Line 31"/>
            <p:cNvSpPr>
              <a:spLocks noChangeShapeType="1"/>
            </p:cNvSpPr>
            <p:nvPr/>
          </p:nvSpPr>
          <p:spPr bwMode="auto">
            <a:xfrm>
              <a:off x="8532813" y="2276475"/>
              <a:ext cx="360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0" name="Line 32"/>
            <p:cNvSpPr>
              <a:spLocks noChangeShapeType="1"/>
            </p:cNvSpPr>
            <p:nvPr/>
          </p:nvSpPr>
          <p:spPr bwMode="auto">
            <a:xfrm>
              <a:off x="8532813" y="3068638"/>
              <a:ext cx="360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1" name="Freeform 33"/>
            <p:cNvSpPr>
              <a:spLocks/>
            </p:cNvSpPr>
            <p:nvPr/>
          </p:nvSpPr>
          <p:spPr bwMode="auto">
            <a:xfrm>
              <a:off x="8456613" y="2219325"/>
              <a:ext cx="460375" cy="852488"/>
            </a:xfrm>
            <a:custGeom>
              <a:avLst/>
              <a:gdLst>
                <a:gd name="T0" fmla="*/ 54 w 290"/>
                <a:gd name="T1" fmla="*/ 528 h 537"/>
                <a:gd name="T2" fmla="*/ 46 w 290"/>
                <a:gd name="T3" fmla="*/ 53 h 537"/>
                <a:gd name="T4" fmla="*/ 263 w 290"/>
                <a:gd name="T5" fmla="*/ 36 h 537"/>
                <a:gd name="T6" fmla="*/ 229 w 290"/>
                <a:gd name="T7" fmla="*/ 203 h 537"/>
                <a:gd name="T8" fmla="*/ 204 w 290"/>
                <a:gd name="T9" fmla="*/ 345 h 537"/>
                <a:gd name="T10" fmla="*/ 263 w 290"/>
                <a:gd name="T11" fmla="*/ 370 h 537"/>
                <a:gd name="T12" fmla="*/ 263 w 290"/>
                <a:gd name="T13" fmla="*/ 537 h 537"/>
                <a:gd name="T14" fmla="*/ 54 w 290"/>
                <a:gd name="T15" fmla="*/ 528 h 537"/>
                <a:gd name="T16" fmla="*/ 0 60000 65536"/>
                <a:gd name="T17" fmla="*/ 0 60000 65536"/>
                <a:gd name="T18" fmla="*/ 0 60000 65536"/>
                <a:gd name="T19" fmla="*/ 0 60000 65536"/>
                <a:gd name="T20" fmla="*/ 0 60000 65536"/>
                <a:gd name="T21" fmla="*/ 0 60000 65536"/>
                <a:gd name="T22" fmla="*/ 0 60000 65536"/>
                <a:gd name="T23" fmla="*/ 0 60000 65536"/>
                <a:gd name="T24" fmla="*/ 0 w 290"/>
                <a:gd name="T25" fmla="*/ 0 h 537"/>
                <a:gd name="T26" fmla="*/ 290 w 290"/>
                <a:gd name="T27" fmla="*/ 537 h 5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0" h="537">
                  <a:moveTo>
                    <a:pt x="54" y="528"/>
                  </a:moveTo>
                  <a:cubicBezTo>
                    <a:pt x="0" y="360"/>
                    <a:pt x="46" y="512"/>
                    <a:pt x="46" y="53"/>
                  </a:cubicBezTo>
                  <a:cubicBezTo>
                    <a:pt x="124" y="0"/>
                    <a:pt x="61" y="36"/>
                    <a:pt x="263" y="36"/>
                  </a:cubicBezTo>
                  <a:cubicBezTo>
                    <a:pt x="281" y="91"/>
                    <a:pt x="290" y="183"/>
                    <a:pt x="229" y="203"/>
                  </a:cubicBezTo>
                  <a:cubicBezTo>
                    <a:pt x="180" y="237"/>
                    <a:pt x="186" y="280"/>
                    <a:pt x="204" y="345"/>
                  </a:cubicBezTo>
                  <a:cubicBezTo>
                    <a:pt x="210" y="366"/>
                    <a:pt x="259" y="349"/>
                    <a:pt x="263" y="370"/>
                  </a:cubicBezTo>
                  <a:cubicBezTo>
                    <a:pt x="274" y="425"/>
                    <a:pt x="263" y="481"/>
                    <a:pt x="263" y="537"/>
                  </a:cubicBezTo>
                  <a:cubicBezTo>
                    <a:pt x="193" y="534"/>
                    <a:pt x="124" y="531"/>
                    <a:pt x="54" y="528"/>
                  </a:cubicBezTo>
                  <a:close/>
                </a:path>
              </a:pathLst>
            </a:custGeom>
            <a:solidFill>
              <a:schemeClr val="accent2"/>
            </a:solidFill>
            <a:ln w="9525">
              <a:solidFill>
                <a:schemeClr val="accent2"/>
              </a:solidFill>
              <a:round/>
              <a:headEnd/>
              <a:tailEnd/>
            </a:ln>
          </p:spPr>
          <p:txBody>
            <a:bodyPr/>
            <a:lstStyle/>
            <a:p>
              <a:endParaRPr lang="it-IT"/>
            </a:p>
          </p:txBody>
        </p:sp>
        <p:sp>
          <p:nvSpPr>
            <p:cNvPr id="32" name="Line 34"/>
            <p:cNvSpPr>
              <a:spLocks noChangeShapeType="1"/>
            </p:cNvSpPr>
            <p:nvPr/>
          </p:nvSpPr>
          <p:spPr bwMode="auto">
            <a:xfrm>
              <a:off x="7829550" y="1557338"/>
              <a:ext cx="0" cy="2303462"/>
            </a:xfrm>
            <a:prstGeom prst="line">
              <a:avLst/>
            </a:prstGeom>
            <a:noFill/>
            <a:ln w="952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33" name="Freeform 35"/>
            <p:cNvSpPr>
              <a:spLocks/>
            </p:cNvSpPr>
            <p:nvPr/>
          </p:nvSpPr>
          <p:spPr bwMode="auto">
            <a:xfrm>
              <a:off x="7246938" y="3376613"/>
              <a:ext cx="381000" cy="1020762"/>
            </a:xfrm>
            <a:custGeom>
              <a:avLst/>
              <a:gdLst>
                <a:gd name="T0" fmla="*/ 173 w 240"/>
                <a:gd name="T1" fmla="*/ 0 h 643"/>
                <a:gd name="T2" fmla="*/ 240 w 240"/>
                <a:gd name="T3" fmla="*/ 83 h 643"/>
                <a:gd name="T4" fmla="*/ 232 w 240"/>
                <a:gd name="T5" fmla="*/ 175 h 643"/>
                <a:gd name="T6" fmla="*/ 165 w 240"/>
                <a:gd name="T7" fmla="*/ 234 h 643"/>
                <a:gd name="T8" fmla="*/ 31 w 240"/>
                <a:gd name="T9" fmla="*/ 367 h 643"/>
                <a:gd name="T10" fmla="*/ 6 w 240"/>
                <a:gd name="T11" fmla="*/ 417 h 643"/>
                <a:gd name="T12" fmla="*/ 90 w 240"/>
                <a:gd name="T13" fmla="*/ 534 h 643"/>
                <a:gd name="T14" fmla="*/ 132 w 240"/>
                <a:gd name="T15" fmla="*/ 643 h 643"/>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43"/>
                <a:gd name="T26" fmla="*/ 240 w 240"/>
                <a:gd name="T27" fmla="*/ 643 h 6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43">
                  <a:moveTo>
                    <a:pt x="173" y="0"/>
                  </a:moveTo>
                  <a:cubicBezTo>
                    <a:pt x="220" y="15"/>
                    <a:pt x="215" y="46"/>
                    <a:pt x="240" y="83"/>
                  </a:cubicBezTo>
                  <a:cubicBezTo>
                    <a:pt x="237" y="114"/>
                    <a:pt x="238" y="145"/>
                    <a:pt x="232" y="175"/>
                  </a:cubicBezTo>
                  <a:cubicBezTo>
                    <a:pt x="226" y="201"/>
                    <a:pt x="178" y="225"/>
                    <a:pt x="165" y="234"/>
                  </a:cubicBezTo>
                  <a:cubicBezTo>
                    <a:pt x="110" y="271"/>
                    <a:pt x="69" y="312"/>
                    <a:pt x="31" y="367"/>
                  </a:cubicBezTo>
                  <a:cubicBezTo>
                    <a:pt x="25" y="385"/>
                    <a:pt x="7" y="398"/>
                    <a:pt x="6" y="417"/>
                  </a:cubicBezTo>
                  <a:cubicBezTo>
                    <a:pt x="0" y="493"/>
                    <a:pt x="29" y="514"/>
                    <a:pt x="90" y="534"/>
                  </a:cubicBezTo>
                  <a:cubicBezTo>
                    <a:pt x="123" y="567"/>
                    <a:pt x="132" y="597"/>
                    <a:pt x="132" y="643"/>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4" name="Freeform 36"/>
            <p:cNvSpPr>
              <a:spLocks/>
            </p:cNvSpPr>
            <p:nvPr/>
          </p:nvSpPr>
          <p:spPr bwMode="auto">
            <a:xfrm>
              <a:off x="8197850" y="3389313"/>
              <a:ext cx="317500" cy="1112837"/>
            </a:xfrm>
            <a:custGeom>
              <a:avLst/>
              <a:gdLst>
                <a:gd name="T0" fmla="*/ 0 w 200"/>
                <a:gd name="T1" fmla="*/ 0 h 701"/>
                <a:gd name="T2" fmla="*/ 75 w 200"/>
                <a:gd name="T3" fmla="*/ 50 h 701"/>
                <a:gd name="T4" fmla="*/ 159 w 200"/>
                <a:gd name="T5" fmla="*/ 409 h 701"/>
                <a:gd name="T6" fmla="*/ 200 w 200"/>
                <a:gd name="T7" fmla="*/ 526 h 701"/>
                <a:gd name="T8" fmla="*/ 142 w 200"/>
                <a:gd name="T9" fmla="*/ 618 h 701"/>
                <a:gd name="T10" fmla="*/ 84 w 200"/>
                <a:gd name="T11" fmla="*/ 701 h 701"/>
                <a:gd name="T12" fmla="*/ 0 60000 65536"/>
                <a:gd name="T13" fmla="*/ 0 60000 65536"/>
                <a:gd name="T14" fmla="*/ 0 60000 65536"/>
                <a:gd name="T15" fmla="*/ 0 60000 65536"/>
                <a:gd name="T16" fmla="*/ 0 60000 65536"/>
                <a:gd name="T17" fmla="*/ 0 60000 65536"/>
                <a:gd name="T18" fmla="*/ 0 w 200"/>
                <a:gd name="T19" fmla="*/ 0 h 701"/>
                <a:gd name="T20" fmla="*/ 200 w 200"/>
                <a:gd name="T21" fmla="*/ 701 h 701"/>
              </a:gdLst>
              <a:ahLst/>
              <a:cxnLst>
                <a:cxn ang="T12">
                  <a:pos x="T0" y="T1"/>
                </a:cxn>
                <a:cxn ang="T13">
                  <a:pos x="T2" y="T3"/>
                </a:cxn>
                <a:cxn ang="T14">
                  <a:pos x="T4" y="T5"/>
                </a:cxn>
                <a:cxn ang="T15">
                  <a:pos x="T6" y="T7"/>
                </a:cxn>
                <a:cxn ang="T16">
                  <a:pos x="T8" y="T9"/>
                </a:cxn>
                <a:cxn ang="T17">
                  <a:pos x="T10" y="T11"/>
                </a:cxn>
              </a:cxnLst>
              <a:rect l="T18" t="T19" r="T20" b="T21"/>
              <a:pathLst>
                <a:path w="200" h="701">
                  <a:moveTo>
                    <a:pt x="0" y="0"/>
                  </a:moveTo>
                  <a:cubicBezTo>
                    <a:pt x="42" y="9"/>
                    <a:pt x="62" y="9"/>
                    <a:pt x="75" y="50"/>
                  </a:cubicBezTo>
                  <a:cubicBezTo>
                    <a:pt x="67" y="180"/>
                    <a:pt x="35" y="329"/>
                    <a:pt x="159" y="409"/>
                  </a:cubicBezTo>
                  <a:cubicBezTo>
                    <a:pt x="183" y="447"/>
                    <a:pt x="176" y="488"/>
                    <a:pt x="200" y="526"/>
                  </a:cubicBezTo>
                  <a:cubicBezTo>
                    <a:pt x="192" y="593"/>
                    <a:pt x="200" y="600"/>
                    <a:pt x="142" y="618"/>
                  </a:cubicBezTo>
                  <a:cubicBezTo>
                    <a:pt x="112" y="638"/>
                    <a:pt x="84" y="663"/>
                    <a:pt x="84" y="701"/>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5" name="Rectangle 37"/>
            <p:cNvSpPr>
              <a:spLocks noChangeArrowheads="1"/>
            </p:cNvSpPr>
            <p:nvPr/>
          </p:nvSpPr>
          <p:spPr bwMode="auto">
            <a:xfrm>
              <a:off x="7453313" y="4149725"/>
              <a:ext cx="863600" cy="503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2800" b="0">
                <a:latin typeface="Times New Roman" panose="02020603050405020304" pitchFamily="18" charset="0"/>
              </a:endParaRPr>
            </a:p>
          </p:txBody>
        </p:sp>
        <p:sp>
          <p:nvSpPr>
            <p:cNvPr id="36" name="Text Box 38"/>
            <p:cNvSpPr txBox="1">
              <a:spLocks noChangeArrowheads="1"/>
            </p:cNvSpPr>
            <p:nvPr/>
          </p:nvSpPr>
          <p:spPr bwMode="auto">
            <a:xfrm>
              <a:off x="7596188" y="4221163"/>
              <a:ext cx="654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r>
                <a:rPr lang="fr-FR" sz="1800" b="0">
                  <a:latin typeface="Times New Roman" panose="02020603050405020304" pitchFamily="18" charset="0"/>
                </a:rPr>
                <a:t>Load</a:t>
              </a:r>
            </a:p>
          </p:txBody>
        </p:sp>
        <p:sp>
          <p:nvSpPr>
            <p:cNvPr id="37" name="Rectangle 43"/>
            <p:cNvSpPr>
              <a:spLocks noChangeArrowheads="1"/>
            </p:cNvSpPr>
            <p:nvPr/>
          </p:nvSpPr>
          <p:spPr bwMode="auto">
            <a:xfrm>
              <a:off x="2116138" y="3476625"/>
              <a:ext cx="504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a:r>
                <a:rPr lang="fr-FR" sz="2000" b="0">
                  <a:solidFill>
                    <a:schemeClr val="accent2"/>
                  </a:solidFill>
                  <a:latin typeface="Times New Roman" panose="02020603050405020304" pitchFamily="18" charset="0"/>
                </a:rPr>
                <a:t>T</a:t>
              </a:r>
              <a:r>
                <a:rPr lang="fr-FR" sz="1800" b="0">
                  <a:solidFill>
                    <a:schemeClr val="accent2"/>
                  </a:solidFill>
                  <a:latin typeface="Times New Roman" panose="02020603050405020304" pitchFamily="18" charset="0"/>
                </a:rPr>
                <a:t>H</a:t>
              </a:r>
            </a:p>
          </p:txBody>
        </p:sp>
        <p:sp>
          <p:nvSpPr>
            <p:cNvPr id="38" name="Line 44"/>
            <p:cNvSpPr>
              <a:spLocks noChangeShapeType="1"/>
            </p:cNvSpPr>
            <p:nvPr/>
          </p:nvSpPr>
          <p:spPr bwMode="auto">
            <a:xfrm>
              <a:off x="1258888" y="1916113"/>
              <a:ext cx="288925" cy="4333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nvGrpSpPr>
            <p:cNvPr id="39" name="Group 45"/>
            <p:cNvGrpSpPr>
              <a:grpSpLocks/>
            </p:cNvGrpSpPr>
            <p:nvPr/>
          </p:nvGrpSpPr>
          <p:grpSpPr bwMode="auto">
            <a:xfrm>
              <a:off x="900113" y="2420938"/>
              <a:ext cx="6264275" cy="649287"/>
              <a:chOff x="2699" y="482"/>
              <a:chExt cx="2948" cy="409"/>
            </a:xfrm>
          </p:grpSpPr>
          <p:sp>
            <p:nvSpPr>
              <p:cNvPr id="41" name="Arc 46"/>
              <p:cNvSpPr>
                <a:spLocks/>
              </p:cNvSpPr>
              <p:nvPr/>
            </p:nvSpPr>
            <p:spPr bwMode="auto">
              <a:xfrm>
                <a:off x="2699" y="482"/>
                <a:ext cx="1270" cy="181"/>
              </a:xfrm>
              <a:custGeom>
                <a:avLst/>
                <a:gdLst>
                  <a:gd name="T0" fmla="*/ 0 w 21600"/>
                  <a:gd name="T1" fmla="*/ 0 h 21600"/>
                  <a:gd name="T2" fmla="*/ 1270 w 21600"/>
                  <a:gd name="T3" fmla="*/ 181 h 21600"/>
                  <a:gd name="T4" fmla="*/ 0 w 21600"/>
                  <a:gd name="T5" fmla="*/ 18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42" name="Arc 47"/>
              <p:cNvSpPr>
                <a:spLocks/>
              </p:cNvSpPr>
              <p:nvPr/>
            </p:nvSpPr>
            <p:spPr bwMode="auto">
              <a:xfrm flipH="1" flipV="1">
                <a:off x="4150" y="709"/>
                <a:ext cx="1497" cy="182"/>
              </a:xfrm>
              <a:custGeom>
                <a:avLst/>
                <a:gdLst>
                  <a:gd name="T0" fmla="*/ 0 w 21600"/>
                  <a:gd name="T1" fmla="*/ 0 h 21600"/>
                  <a:gd name="T2" fmla="*/ 1497 w 21600"/>
                  <a:gd name="T3" fmla="*/ 182 h 21600"/>
                  <a:gd name="T4" fmla="*/ 0 w 21600"/>
                  <a:gd name="T5" fmla="*/ 18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43" name="Line 48"/>
              <p:cNvSpPr>
                <a:spLocks noChangeShapeType="1"/>
              </p:cNvSpPr>
              <p:nvPr/>
            </p:nvSpPr>
            <p:spPr bwMode="auto">
              <a:xfrm>
                <a:off x="3923" y="618"/>
                <a:ext cx="272" cy="13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40" name="Line 52"/>
            <p:cNvSpPr>
              <a:spLocks noChangeShapeType="1"/>
            </p:cNvSpPr>
            <p:nvPr/>
          </p:nvSpPr>
          <p:spPr bwMode="auto">
            <a:xfrm flipH="1">
              <a:off x="6084888" y="1773238"/>
              <a:ext cx="719137" cy="64770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Tree>
    <p:extLst>
      <p:ext uri="{BB962C8B-B14F-4D97-AF65-F5344CB8AC3E}">
        <p14:creationId xmlns:p14="http://schemas.microsoft.com/office/powerpoint/2010/main" val="2104444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P1010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732" y="1602628"/>
            <a:ext cx="3611562"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3"/>
          <p:cNvGraphicFramePr>
            <a:graphicFrameLocks noChangeAspect="1"/>
          </p:cNvGraphicFramePr>
          <p:nvPr>
            <p:extLst>
              <p:ext uri="{D42A27DB-BD31-4B8C-83A1-F6EECF244321}">
                <p14:modId xmlns:p14="http://schemas.microsoft.com/office/powerpoint/2010/main" val="2704193532"/>
              </p:ext>
            </p:extLst>
          </p:nvPr>
        </p:nvGraphicFramePr>
        <p:xfrm>
          <a:off x="5821081" y="3544695"/>
          <a:ext cx="3397811" cy="3108331"/>
        </p:xfrm>
        <a:graphic>
          <a:graphicData uri="http://schemas.openxmlformats.org/presentationml/2006/ole">
            <mc:AlternateContent xmlns:mc="http://schemas.openxmlformats.org/markup-compatibility/2006">
              <mc:Choice xmlns:v="urn:schemas-microsoft-com:vml" Requires="v">
                <p:oleObj spid="_x0000_s2080" name="Image bitmap" r:id="rId4" imgW="5001323" imgH="4657143" progId="Paint.Picture">
                  <p:embed/>
                </p:oleObj>
              </mc:Choice>
              <mc:Fallback>
                <p:oleObj name="Image bitmap" r:id="rId4" imgW="5001323" imgH="4657143"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1081" y="3544695"/>
                        <a:ext cx="3397811" cy="3108331"/>
                      </a:xfrm>
                      <a:prstGeom prst="rect">
                        <a:avLst/>
                      </a:prstGeom>
                      <a:noFill/>
                      <a:ln>
                        <a:noFill/>
                      </a:ln>
                      <a:effectLst/>
                    </p:spPr>
                  </p:pic>
                </p:oleObj>
              </mc:Fallback>
            </mc:AlternateContent>
          </a:graphicData>
        </a:graphic>
      </p:graphicFrame>
      <p:sp>
        <p:nvSpPr>
          <p:cNvPr id="2" name="Titolo 1"/>
          <p:cNvSpPr>
            <a:spLocks noGrp="1"/>
          </p:cNvSpPr>
          <p:nvPr>
            <p:ph type="title"/>
          </p:nvPr>
        </p:nvSpPr>
        <p:spPr/>
        <p:txBody>
          <a:bodyPr/>
          <a:lstStyle/>
          <a:p>
            <a:r>
              <a:rPr lang="it-IT" b="1" dirty="0">
                <a:ln w="9525">
                  <a:solidFill>
                    <a:schemeClr val="bg1"/>
                  </a:solidFill>
                  <a:prstDash val="solid"/>
                </a:ln>
                <a:effectLst>
                  <a:outerShdw blurRad="12700" dist="38100" dir="2700000" algn="tl" rotWithShape="0">
                    <a:schemeClr val="bg1">
                      <a:lumMod val="50000"/>
                    </a:schemeClr>
                  </a:outerShdw>
                </a:effectLst>
              </a:rPr>
              <a:t>Generatore TA-MHD Componenti</a:t>
            </a:r>
          </a:p>
        </p:txBody>
      </p:sp>
      <p:pic>
        <p:nvPicPr>
          <p:cNvPr id="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366" y="1432300"/>
            <a:ext cx="1960281" cy="147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6"/>
          <p:cNvGraphicFramePr>
            <a:graphicFrameLocks noChangeAspect="1"/>
          </p:cNvGraphicFramePr>
          <p:nvPr>
            <p:extLst>
              <p:ext uri="{D42A27DB-BD31-4B8C-83A1-F6EECF244321}">
                <p14:modId xmlns:p14="http://schemas.microsoft.com/office/powerpoint/2010/main" val="2021956850"/>
              </p:ext>
            </p:extLst>
          </p:nvPr>
        </p:nvGraphicFramePr>
        <p:xfrm>
          <a:off x="8500387" y="1172043"/>
          <a:ext cx="3044566" cy="3136992"/>
        </p:xfrm>
        <a:graphic>
          <a:graphicData uri="http://schemas.openxmlformats.org/presentationml/2006/ole">
            <mc:AlternateContent xmlns:mc="http://schemas.openxmlformats.org/markup-compatibility/2006">
              <mc:Choice xmlns:v="urn:schemas-microsoft-com:vml" Requires="v">
                <p:oleObj spid="_x0000_s2081" name="Image bitmap" r:id="rId7" imgW="4466667" imgH="4723810" progId="Paint.Picture">
                  <p:embed/>
                </p:oleObj>
              </mc:Choice>
              <mc:Fallback>
                <p:oleObj name="Image bitmap" r:id="rId7" imgW="4466667" imgH="4723810"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0387" y="1172043"/>
                        <a:ext cx="3044566" cy="3136992"/>
                      </a:xfrm>
                      <a:prstGeom prst="rect">
                        <a:avLst/>
                      </a:prstGeom>
                      <a:noFill/>
                      <a:ln>
                        <a:noFill/>
                      </a:ln>
                      <a:effectLst/>
                    </p:spPr>
                  </p:pic>
                </p:oleObj>
              </mc:Fallback>
            </mc:AlternateContent>
          </a:graphicData>
        </a:graphic>
      </p:graphicFrame>
      <p:sp>
        <p:nvSpPr>
          <p:cNvPr id="5" name="Text Box 7"/>
          <p:cNvSpPr txBox="1">
            <a:spLocks noChangeArrowheads="1"/>
          </p:cNvSpPr>
          <p:nvPr/>
        </p:nvSpPr>
        <p:spPr bwMode="auto">
          <a:xfrm>
            <a:off x="8318967" y="4370388"/>
            <a:ext cx="3595687" cy="4667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r>
              <a:rPr lang="en-GB">
                <a:solidFill>
                  <a:schemeClr val="accent2"/>
                </a:solidFill>
                <a:latin typeface="Times New Roman" panose="02020603050405020304" pitchFamily="18" charset="0"/>
              </a:rPr>
              <a:t>Exchangers and collectors</a:t>
            </a:r>
          </a:p>
        </p:txBody>
      </p:sp>
      <p:sp>
        <p:nvSpPr>
          <p:cNvPr id="6" name="Rectangle 8"/>
          <p:cNvSpPr>
            <a:spLocks noChangeArrowheads="1"/>
          </p:cNvSpPr>
          <p:nvPr/>
        </p:nvSpPr>
        <p:spPr bwMode="auto">
          <a:xfrm>
            <a:off x="374931" y="2902604"/>
            <a:ext cx="922337" cy="4667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r>
              <a:rPr lang="en-GB">
                <a:solidFill>
                  <a:schemeClr val="accent2"/>
                </a:solidFill>
                <a:latin typeface="Times New Roman" panose="02020603050405020304" pitchFamily="18" charset="0"/>
              </a:rPr>
              <a:t>Stack</a:t>
            </a:r>
          </a:p>
        </p:txBody>
      </p:sp>
    </p:spTree>
    <p:extLst>
      <p:ext uri="{BB962C8B-B14F-4D97-AF65-F5344CB8AC3E}">
        <p14:creationId xmlns:p14="http://schemas.microsoft.com/office/powerpoint/2010/main" val="2868404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ln w="9525">
                  <a:solidFill>
                    <a:schemeClr val="bg1"/>
                  </a:solidFill>
                  <a:prstDash val="solid"/>
                </a:ln>
                <a:effectLst>
                  <a:outerShdw blurRad="12700" dist="38100" dir="2700000" algn="tl" rotWithShape="0">
                    <a:schemeClr val="bg1">
                      <a:lumMod val="50000"/>
                    </a:schemeClr>
                  </a:outerShdw>
                </a:effectLst>
              </a:rPr>
              <a:t>Generatore TA-MHD Disegno</a:t>
            </a:r>
            <a:endParaRPr lang="it-IT" dirty="0"/>
          </a:p>
        </p:txBody>
      </p:sp>
      <p:pic>
        <p:nvPicPr>
          <p:cNvPr id="3" name="Picture 6"/>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914" y="1716648"/>
            <a:ext cx="7345363" cy="436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p:cNvSpPr txBox="1">
            <a:spLocks noChangeArrowheads="1"/>
          </p:cNvSpPr>
          <p:nvPr/>
        </p:nvSpPr>
        <p:spPr bwMode="auto">
          <a:xfrm>
            <a:off x="2064777" y="1500748"/>
            <a:ext cx="2571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r>
              <a:rPr lang="en-GB" sz="1800">
                <a:latin typeface="Times New Roman" panose="02020603050405020304" pitchFamily="18" charset="0"/>
              </a:rPr>
              <a:t>Ferromagnetic material </a:t>
            </a:r>
          </a:p>
        </p:txBody>
      </p:sp>
      <p:sp>
        <p:nvSpPr>
          <p:cNvPr id="5" name="Text Box 8"/>
          <p:cNvSpPr txBox="1">
            <a:spLocks noChangeArrowheads="1"/>
          </p:cNvSpPr>
          <p:nvPr/>
        </p:nvSpPr>
        <p:spPr bwMode="auto">
          <a:xfrm>
            <a:off x="3269689" y="5842560"/>
            <a:ext cx="93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r>
              <a:rPr lang="fr-FR" sz="1800">
                <a:latin typeface="Times New Roman" panose="02020603050405020304" pitchFamily="18" charset="0"/>
              </a:rPr>
              <a:t>Magnet</a:t>
            </a:r>
          </a:p>
        </p:txBody>
      </p:sp>
      <p:sp>
        <p:nvSpPr>
          <p:cNvPr id="6" name="Text Box 9"/>
          <p:cNvSpPr txBox="1">
            <a:spLocks noChangeArrowheads="1"/>
          </p:cNvSpPr>
          <p:nvPr/>
        </p:nvSpPr>
        <p:spPr bwMode="auto">
          <a:xfrm>
            <a:off x="337577" y="5821923"/>
            <a:ext cx="1924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r>
              <a:rPr lang="fr-FR" sz="1800">
                <a:latin typeface="Times New Roman" panose="02020603050405020304" pitchFamily="18" charset="0"/>
              </a:rPr>
              <a:t>Liquid metal flow</a:t>
            </a:r>
          </a:p>
        </p:txBody>
      </p:sp>
      <p:sp>
        <p:nvSpPr>
          <p:cNvPr id="7" name="Text Box 10"/>
          <p:cNvSpPr txBox="1">
            <a:spLocks noChangeArrowheads="1"/>
          </p:cNvSpPr>
          <p:nvPr/>
        </p:nvSpPr>
        <p:spPr bwMode="auto">
          <a:xfrm>
            <a:off x="4709552" y="5771123"/>
            <a:ext cx="965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r>
              <a:rPr lang="fr-FR" sz="1800">
                <a:latin typeface="Times New Roman" panose="02020603050405020304" pitchFamily="18" charset="0"/>
              </a:rPr>
              <a:t>The coil</a:t>
            </a:r>
          </a:p>
        </p:txBody>
      </p:sp>
      <p:sp>
        <p:nvSpPr>
          <p:cNvPr id="8" name="Line 11"/>
          <p:cNvSpPr>
            <a:spLocks noChangeShapeType="1"/>
          </p:cNvSpPr>
          <p:nvPr/>
        </p:nvSpPr>
        <p:spPr bwMode="auto">
          <a:xfrm>
            <a:off x="3361764" y="1789673"/>
            <a:ext cx="503238" cy="719137"/>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 name="Line 12"/>
          <p:cNvSpPr>
            <a:spLocks noChangeShapeType="1"/>
          </p:cNvSpPr>
          <p:nvPr/>
        </p:nvSpPr>
        <p:spPr bwMode="auto">
          <a:xfrm flipH="1">
            <a:off x="2785502" y="1789673"/>
            <a:ext cx="576262" cy="1582737"/>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 name="Line 13"/>
          <p:cNvSpPr>
            <a:spLocks noChangeShapeType="1"/>
          </p:cNvSpPr>
          <p:nvPr/>
        </p:nvSpPr>
        <p:spPr bwMode="auto">
          <a:xfrm flipV="1">
            <a:off x="1272614" y="4740835"/>
            <a:ext cx="1152525" cy="1152525"/>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 name="Line 14"/>
          <p:cNvSpPr>
            <a:spLocks noChangeShapeType="1"/>
          </p:cNvSpPr>
          <p:nvPr/>
        </p:nvSpPr>
        <p:spPr bwMode="auto">
          <a:xfrm flipV="1">
            <a:off x="3720539" y="4956735"/>
            <a:ext cx="0" cy="792163"/>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2" name="Line 15"/>
          <p:cNvSpPr>
            <a:spLocks noChangeShapeType="1"/>
          </p:cNvSpPr>
          <p:nvPr/>
        </p:nvSpPr>
        <p:spPr bwMode="auto">
          <a:xfrm flipH="1" flipV="1">
            <a:off x="4801627" y="4956735"/>
            <a:ext cx="503237" cy="865188"/>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13"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9175" r="23095"/>
          <a:stretch/>
        </p:blipFill>
        <p:spPr bwMode="auto">
          <a:xfrm>
            <a:off x="8371000" y="2132341"/>
            <a:ext cx="3426553" cy="352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6258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ln w="9525">
                  <a:solidFill>
                    <a:schemeClr val="bg1"/>
                  </a:solidFill>
                  <a:prstDash val="solid"/>
                </a:ln>
                <a:effectLst>
                  <a:outerShdw blurRad="12700" dist="38100" dir="2700000" algn="tl" rotWithShape="0">
                    <a:schemeClr val="bg1">
                      <a:lumMod val="50000"/>
                    </a:schemeClr>
                  </a:outerShdw>
                </a:effectLst>
              </a:rPr>
              <a:t>Adattamento di impedenza</a:t>
            </a:r>
          </a:p>
        </p:txBody>
      </p:sp>
      <p:grpSp>
        <p:nvGrpSpPr>
          <p:cNvPr id="3" name="Group 3"/>
          <p:cNvGrpSpPr>
            <a:grpSpLocks/>
          </p:cNvGrpSpPr>
          <p:nvPr/>
        </p:nvGrpSpPr>
        <p:grpSpPr bwMode="auto">
          <a:xfrm>
            <a:off x="1440142" y="1234702"/>
            <a:ext cx="8297863" cy="5537200"/>
            <a:chOff x="158" y="436"/>
            <a:chExt cx="5227" cy="3488"/>
          </a:xfrm>
        </p:grpSpPr>
        <p:sp>
          <p:nvSpPr>
            <p:cNvPr id="4" name="Text Box 4"/>
            <p:cNvSpPr txBox="1">
              <a:spLocks noChangeArrowheads="1"/>
            </p:cNvSpPr>
            <p:nvPr/>
          </p:nvSpPr>
          <p:spPr bwMode="auto">
            <a:xfrm>
              <a:off x="4195" y="436"/>
              <a:ext cx="97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r>
                <a:rPr lang="fr-FR" sz="1600">
                  <a:latin typeface="Times New Roman" panose="02020603050405020304" pitchFamily="18" charset="0"/>
                </a:rPr>
                <a:t>Load resistance</a:t>
              </a:r>
            </a:p>
          </p:txBody>
        </p:sp>
        <p:grpSp>
          <p:nvGrpSpPr>
            <p:cNvPr id="5" name="Group 5"/>
            <p:cNvGrpSpPr>
              <a:grpSpLocks/>
            </p:cNvGrpSpPr>
            <p:nvPr/>
          </p:nvGrpSpPr>
          <p:grpSpPr bwMode="auto">
            <a:xfrm>
              <a:off x="158" y="663"/>
              <a:ext cx="5227" cy="3261"/>
              <a:chOff x="158" y="482"/>
              <a:chExt cx="5227" cy="3261"/>
            </a:xfrm>
          </p:grpSpPr>
          <p:sp>
            <p:nvSpPr>
              <p:cNvPr id="6" name="Text Box 6"/>
              <p:cNvSpPr txBox="1">
                <a:spLocks noChangeArrowheads="1"/>
              </p:cNvSpPr>
              <p:nvPr/>
            </p:nvSpPr>
            <p:spPr bwMode="auto">
              <a:xfrm>
                <a:off x="2217" y="2949"/>
                <a:ext cx="1170"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r>
                  <a:rPr lang="fr-FR" sz="1600">
                    <a:latin typeface="Times New Roman" panose="02020603050405020304" pitchFamily="18" charset="0"/>
                  </a:rPr>
                  <a:t>T cold</a:t>
                </a:r>
                <a:endParaRPr lang="fr-FR" sz="1600"/>
              </a:p>
            </p:txBody>
          </p:sp>
          <p:sp>
            <p:nvSpPr>
              <p:cNvPr id="7" name="Text Box 7"/>
              <p:cNvSpPr txBox="1">
                <a:spLocks noChangeArrowheads="1"/>
              </p:cNvSpPr>
              <p:nvPr/>
            </p:nvSpPr>
            <p:spPr bwMode="auto">
              <a:xfrm>
                <a:off x="2431" y="1879"/>
                <a:ext cx="505" cy="2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r>
                  <a:rPr lang="fr-FR" sz="1600">
                    <a:latin typeface="Times New Roman" panose="02020603050405020304" pitchFamily="18" charset="0"/>
                  </a:rPr>
                  <a:t>Stack</a:t>
                </a:r>
                <a:endParaRPr lang="fr-FR" sz="1600"/>
              </a:p>
            </p:txBody>
          </p:sp>
          <p:sp>
            <p:nvSpPr>
              <p:cNvPr id="8" name="Text Box 8"/>
              <p:cNvSpPr txBox="1">
                <a:spLocks noChangeArrowheads="1"/>
              </p:cNvSpPr>
              <p:nvPr/>
            </p:nvSpPr>
            <p:spPr bwMode="auto">
              <a:xfrm>
                <a:off x="2971" y="1162"/>
                <a:ext cx="96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r>
                  <a:rPr lang="fr-FR" sz="1600">
                    <a:latin typeface="Times New Roman" panose="02020603050405020304" pitchFamily="18" charset="0"/>
                  </a:rPr>
                  <a:t>Thermal buffer</a:t>
                </a:r>
              </a:p>
            </p:txBody>
          </p:sp>
          <p:sp>
            <p:nvSpPr>
              <p:cNvPr id="9" name="Line 9"/>
              <p:cNvSpPr>
                <a:spLocks noChangeShapeType="1"/>
              </p:cNvSpPr>
              <p:nvPr/>
            </p:nvSpPr>
            <p:spPr bwMode="auto">
              <a:xfrm flipV="1">
                <a:off x="3030" y="2417"/>
                <a:ext cx="0" cy="73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 name="Line 10"/>
              <p:cNvSpPr>
                <a:spLocks noChangeShapeType="1"/>
              </p:cNvSpPr>
              <p:nvPr/>
            </p:nvSpPr>
            <p:spPr bwMode="auto">
              <a:xfrm>
                <a:off x="2820" y="2417"/>
                <a:ext cx="0" cy="732"/>
              </a:xfrm>
              <a:prstGeom prst="line">
                <a:avLst/>
              </a:prstGeom>
              <a:noFill/>
              <a:ln w="57150">
                <a:solidFill>
                  <a:srgbClr val="00808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 name="Text Box 11"/>
              <p:cNvSpPr txBox="1">
                <a:spLocks noChangeArrowheads="1"/>
              </p:cNvSpPr>
              <p:nvPr/>
            </p:nvSpPr>
            <p:spPr bwMode="auto">
              <a:xfrm>
                <a:off x="2953" y="3041"/>
                <a:ext cx="1366"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r>
                  <a:rPr lang="fr-FR" sz="1600">
                    <a:latin typeface="Times New Roman" panose="02020603050405020304" pitchFamily="18" charset="0"/>
                  </a:rPr>
                  <a:t>Thot</a:t>
                </a:r>
                <a:endParaRPr lang="fr-FR" sz="1600"/>
              </a:p>
            </p:txBody>
          </p:sp>
          <p:sp>
            <p:nvSpPr>
              <p:cNvPr id="12" name="Line 12"/>
              <p:cNvSpPr>
                <a:spLocks noChangeShapeType="1"/>
              </p:cNvSpPr>
              <p:nvPr/>
            </p:nvSpPr>
            <p:spPr bwMode="auto">
              <a:xfrm flipH="1" flipV="1">
                <a:off x="3777" y="2208"/>
                <a:ext cx="736" cy="814"/>
              </a:xfrm>
              <a:prstGeom prst="line">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3" name="Line 13"/>
              <p:cNvSpPr>
                <a:spLocks noChangeShapeType="1"/>
              </p:cNvSpPr>
              <p:nvPr/>
            </p:nvSpPr>
            <p:spPr bwMode="auto">
              <a:xfrm>
                <a:off x="3753" y="2160"/>
                <a:ext cx="2" cy="262"/>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4" name="Line 14"/>
              <p:cNvSpPr>
                <a:spLocks noChangeShapeType="1"/>
              </p:cNvSpPr>
              <p:nvPr/>
            </p:nvSpPr>
            <p:spPr bwMode="auto">
              <a:xfrm>
                <a:off x="2427" y="1687"/>
                <a:ext cx="1999" cy="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15" name="Group 15"/>
              <p:cNvGrpSpPr>
                <a:grpSpLocks/>
              </p:cNvGrpSpPr>
              <p:nvPr/>
            </p:nvGrpSpPr>
            <p:grpSpPr bwMode="auto">
              <a:xfrm>
                <a:off x="2817" y="1748"/>
                <a:ext cx="230" cy="646"/>
                <a:chOff x="3829" y="3708"/>
                <a:chExt cx="540" cy="871"/>
              </a:xfrm>
            </p:grpSpPr>
            <p:grpSp>
              <p:nvGrpSpPr>
                <p:cNvPr id="84" name="Group 16"/>
                <p:cNvGrpSpPr>
                  <a:grpSpLocks/>
                </p:cNvGrpSpPr>
                <p:nvPr/>
              </p:nvGrpSpPr>
              <p:grpSpPr bwMode="auto">
                <a:xfrm>
                  <a:off x="3829" y="3708"/>
                  <a:ext cx="540" cy="76"/>
                  <a:chOff x="2029" y="6048"/>
                  <a:chExt cx="540" cy="76"/>
                </a:xfrm>
              </p:grpSpPr>
              <p:sp>
                <p:nvSpPr>
                  <p:cNvPr id="108" name="Line 17"/>
                  <p:cNvSpPr>
                    <a:spLocks noChangeShapeType="1"/>
                  </p:cNvSpPr>
                  <p:nvPr/>
                </p:nvSpPr>
                <p:spPr bwMode="auto">
                  <a:xfrm>
                    <a:off x="2029" y="6048"/>
                    <a:ext cx="540"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9" name="Line 18"/>
                  <p:cNvSpPr>
                    <a:spLocks noChangeShapeType="1"/>
                  </p:cNvSpPr>
                  <p:nvPr/>
                </p:nvSpPr>
                <p:spPr bwMode="auto">
                  <a:xfrm>
                    <a:off x="2029" y="6048"/>
                    <a:ext cx="540"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0" name="Line 19"/>
                  <p:cNvSpPr>
                    <a:spLocks noChangeShapeType="1"/>
                  </p:cNvSpPr>
                  <p:nvPr/>
                </p:nvSpPr>
                <p:spPr bwMode="auto">
                  <a:xfrm>
                    <a:off x="2029" y="6123"/>
                    <a:ext cx="540" cy="1"/>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85" name="Group 20"/>
                <p:cNvGrpSpPr>
                  <a:grpSpLocks/>
                </p:cNvGrpSpPr>
                <p:nvPr/>
              </p:nvGrpSpPr>
              <p:grpSpPr bwMode="auto">
                <a:xfrm>
                  <a:off x="3829" y="4068"/>
                  <a:ext cx="540" cy="76"/>
                  <a:chOff x="2029" y="6048"/>
                  <a:chExt cx="540" cy="76"/>
                </a:xfrm>
              </p:grpSpPr>
              <p:sp>
                <p:nvSpPr>
                  <p:cNvPr id="105" name="Line 21"/>
                  <p:cNvSpPr>
                    <a:spLocks noChangeShapeType="1"/>
                  </p:cNvSpPr>
                  <p:nvPr/>
                </p:nvSpPr>
                <p:spPr bwMode="auto">
                  <a:xfrm>
                    <a:off x="2029" y="6048"/>
                    <a:ext cx="540"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 name="Line 22"/>
                  <p:cNvSpPr>
                    <a:spLocks noChangeShapeType="1"/>
                  </p:cNvSpPr>
                  <p:nvPr/>
                </p:nvSpPr>
                <p:spPr bwMode="auto">
                  <a:xfrm>
                    <a:off x="2029" y="6048"/>
                    <a:ext cx="540"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7" name="Line 23"/>
                  <p:cNvSpPr>
                    <a:spLocks noChangeShapeType="1"/>
                  </p:cNvSpPr>
                  <p:nvPr/>
                </p:nvSpPr>
                <p:spPr bwMode="auto">
                  <a:xfrm>
                    <a:off x="2029" y="6123"/>
                    <a:ext cx="540" cy="1"/>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86" name="Group 24"/>
                <p:cNvGrpSpPr>
                  <a:grpSpLocks/>
                </p:cNvGrpSpPr>
                <p:nvPr/>
              </p:nvGrpSpPr>
              <p:grpSpPr bwMode="auto">
                <a:xfrm>
                  <a:off x="3829" y="3993"/>
                  <a:ext cx="540" cy="76"/>
                  <a:chOff x="2029" y="6048"/>
                  <a:chExt cx="540" cy="76"/>
                </a:xfrm>
              </p:grpSpPr>
              <p:sp>
                <p:nvSpPr>
                  <p:cNvPr id="102" name="Line 25"/>
                  <p:cNvSpPr>
                    <a:spLocks noChangeShapeType="1"/>
                  </p:cNvSpPr>
                  <p:nvPr/>
                </p:nvSpPr>
                <p:spPr bwMode="auto">
                  <a:xfrm>
                    <a:off x="2029" y="6048"/>
                    <a:ext cx="540"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 name="Line 26"/>
                  <p:cNvSpPr>
                    <a:spLocks noChangeShapeType="1"/>
                  </p:cNvSpPr>
                  <p:nvPr/>
                </p:nvSpPr>
                <p:spPr bwMode="auto">
                  <a:xfrm>
                    <a:off x="2029" y="6048"/>
                    <a:ext cx="540"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4" name="Line 27"/>
                  <p:cNvSpPr>
                    <a:spLocks noChangeShapeType="1"/>
                  </p:cNvSpPr>
                  <p:nvPr/>
                </p:nvSpPr>
                <p:spPr bwMode="auto">
                  <a:xfrm>
                    <a:off x="2029" y="6123"/>
                    <a:ext cx="540" cy="1"/>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87" name="Group 28"/>
                <p:cNvGrpSpPr>
                  <a:grpSpLocks/>
                </p:cNvGrpSpPr>
                <p:nvPr/>
              </p:nvGrpSpPr>
              <p:grpSpPr bwMode="auto">
                <a:xfrm>
                  <a:off x="3829" y="3858"/>
                  <a:ext cx="540" cy="76"/>
                  <a:chOff x="2029" y="6048"/>
                  <a:chExt cx="540" cy="76"/>
                </a:xfrm>
              </p:grpSpPr>
              <p:sp>
                <p:nvSpPr>
                  <p:cNvPr id="99" name="Line 29"/>
                  <p:cNvSpPr>
                    <a:spLocks noChangeShapeType="1"/>
                  </p:cNvSpPr>
                  <p:nvPr/>
                </p:nvSpPr>
                <p:spPr bwMode="auto">
                  <a:xfrm>
                    <a:off x="2029" y="6048"/>
                    <a:ext cx="540"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0" name="Line 30"/>
                  <p:cNvSpPr>
                    <a:spLocks noChangeShapeType="1"/>
                  </p:cNvSpPr>
                  <p:nvPr/>
                </p:nvSpPr>
                <p:spPr bwMode="auto">
                  <a:xfrm>
                    <a:off x="2029" y="6048"/>
                    <a:ext cx="540"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1" name="Line 31"/>
                  <p:cNvSpPr>
                    <a:spLocks noChangeShapeType="1"/>
                  </p:cNvSpPr>
                  <p:nvPr/>
                </p:nvSpPr>
                <p:spPr bwMode="auto">
                  <a:xfrm>
                    <a:off x="2029" y="6123"/>
                    <a:ext cx="540" cy="1"/>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88" name="Group 32"/>
                <p:cNvGrpSpPr>
                  <a:grpSpLocks/>
                </p:cNvGrpSpPr>
                <p:nvPr/>
              </p:nvGrpSpPr>
              <p:grpSpPr bwMode="auto">
                <a:xfrm>
                  <a:off x="3829" y="4218"/>
                  <a:ext cx="540" cy="76"/>
                  <a:chOff x="2029" y="6048"/>
                  <a:chExt cx="540" cy="76"/>
                </a:xfrm>
              </p:grpSpPr>
              <p:sp>
                <p:nvSpPr>
                  <p:cNvPr id="96" name="Line 33"/>
                  <p:cNvSpPr>
                    <a:spLocks noChangeShapeType="1"/>
                  </p:cNvSpPr>
                  <p:nvPr/>
                </p:nvSpPr>
                <p:spPr bwMode="auto">
                  <a:xfrm>
                    <a:off x="2029" y="6048"/>
                    <a:ext cx="540"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7" name="Line 34"/>
                  <p:cNvSpPr>
                    <a:spLocks noChangeShapeType="1"/>
                  </p:cNvSpPr>
                  <p:nvPr/>
                </p:nvSpPr>
                <p:spPr bwMode="auto">
                  <a:xfrm>
                    <a:off x="2029" y="6048"/>
                    <a:ext cx="540"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8" name="Line 35"/>
                  <p:cNvSpPr>
                    <a:spLocks noChangeShapeType="1"/>
                  </p:cNvSpPr>
                  <p:nvPr/>
                </p:nvSpPr>
                <p:spPr bwMode="auto">
                  <a:xfrm>
                    <a:off x="2029" y="6123"/>
                    <a:ext cx="540" cy="1"/>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89" name="Line 36"/>
                <p:cNvSpPr>
                  <a:spLocks noChangeShapeType="1"/>
                </p:cNvSpPr>
                <p:nvPr/>
              </p:nvSpPr>
              <p:spPr bwMode="auto">
                <a:xfrm>
                  <a:off x="3829" y="4503"/>
                  <a:ext cx="540"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0" name="Line 37"/>
                <p:cNvSpPr>
                  <a:spLocks noChangeShapeType="1"/>
                </p:cNvSpPr>
                <p:nvPr/>
              </p:nvSpPr>
              <p:spPr bwMode="auto">
                <a:xfrm>
                  <a:off x="3829" y="4503"/>
                  <a:ext cx="540"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1" name="Line 38"/>
                <p:cNvSpPr>
                  <a:spLocks noChangeShapeType="1"/>
                </p:cNvSpPr>
                <p:nvPr/>
              </p:nvSpPr>
              <p:spPr bwMode="auto">
                <a:xfrm>
                  <a:off x="3829" y="4578"/>
                  <a:ext cx="540" cy="1"/>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92" name="Group 39"/>
                <p:cNvGrpSpPr>
                  <a:grpSpLocks/>
                </p:cNvGrpSpPr>
                <p:nvPr/>
              </p:nvGrpSpPr>
              <p:grpSpPr bwMode="auto">
                <a:xfrm>
                  <a:off x="3829" y="4368"/>
                  <a:ext cx="540" cy="76"/>
                  <a:chOff x="2029" y="6048"/>
                  <a:chExt cx="540" cy="76"/>
                </a:xfrm>
              </p:grpSpPr>
              <p:sp>
                <p:nvSpPr>
                  <p:cNvPr id="93" name="Line 40"/>
                  <p:cNvSpPr>
                    <a:spLocks noChangeShapeType="1"/>
                  </p:cNvSpPr>
                  <p:nvPr/>
                </p:nvSpPr>
                <p:spPr bwMode="auto">
                  <a:xfrm>
                    <a:off x="2029" y="6048"/>
                    <a:ext cx="540"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4" name="Line 41"/>
                  <p:cNvSpPr>
                    <a:spLocks noChangeShapeType="1"/>
                  </p:cNvSpPr>
                  <p:nvPr/>
                </p:nvSpPr>
                <p:spPr bwMode="auto">
                  <a:xfrm>
                    <a:off x="2029" y="6048"/>
                    <a:ext cx="540"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5" name="Line 42"/>
                  <p:cNvSpPr>
                    <a:spLocks noChangeShapeType="1"/>
                  </p:cNvSpPr>
                  <p:nvPr/>
                </p:nvSpPr>
                <p:spPr bwMode="auto">
                  <a:xfrm>
                    <a:off x="2029" y="6123"/>
                    <a:ext cx="540" cy="1"/>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it-IT"/>
                  </a:p>
                </p:txBody>
              </p:sp>
            </p:grpSp>
          </p:grpSp>
          <p:sp>
            <p:nvSpPr>
              <p:cNvPr id="16" name="Line 43"/>
              <p:cNvSpPr>
                <a:spLocks noChangeShapeType="1"/>
              </p:cNvSpPr>
              <p:nvPr/>
            </p:nvSpPr>
            <p:spPr bwMode="auto">
              <a:xfrm>
                <a:off x="2802" y="1687"/>
                <a:ext cx="229" cy="3"/>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 name="Rectangle 44"/>
              <p:cNvSpPr>
                <a:spLocks noChangeArrowheads="1"/>
              </p:cNvSpPr>
              <p:nvPr/>
            </p:nvSpPr>
            <p:spPr bwMode="auto">
              <a:xfrm>
                <a:off x="3256" y="1519"/>
                <a:ext cx="307" cy="1069"/>
              </a:xfrm>
              <a:prstGeom prst="rect">
                <a:avLst/>
              </a:prstGeom>
              <a:gradFill rotWithShape="1">
                <a:gsLst>
                  <a:gs pos="0">
                    <a:srgbClr val="FF0000"/>
                  </a:gs>
                  <a:gs pos="100000">
                    <a:schemeClr val="accent2"/>
                  </a:gs>
                </a:gsLst>
                <a:lin ang="0" scaled="1"/>
              </a:gradFill>
              <a:ln w="38100">
                <a:solidFill>
                  <a:srgbClr val="FF0000"/>
                </a:solidFill>
                <a:miter lim="800000"/>
                <a:headEnd/>
                <a:tailEnd/>
              </a:ln>
            </p:spPr>
            <p:txBody>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2800" b="0">
                  <a:latin typeface="Times New Roman" panose="02020603050405020304" pitchFamily="18" charset="0"/>
                </a:endParaRPr>
              </a:p>
            </p:txBody>
          </p:sp>
          <p:sp>
            <p:nvSpPr>
              <p:cNvPr id="18" name="Line 45"/>
              <p:cNvSpPr>
                <a:spLocks noChangeShapeType="1"/>
              </p:cNvSpPr>
              <p:nvPr/>
            </p:nvSpPr>
            <p:spPr bwMode="auto">
              <a:xfrm flipH="1">
                <a:off x="2558" y="2850"/>
                <a:ext cx="115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 name="Line 46"/>
              <p:cNvSpPr>
                <a:spLocks noChangeShapeType="1"/>
              </p:cNvSpPr>
              <p:nvPr/>
            </p:nvSpPr>
            <p:spPr bwMode="auto">
              <a:xfrm>
                <a:off x="3695" y="2432"/>
                <a:ext cx="3" cy="40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 name="Line 47"/>
              <p:cNvSpPr>
                <a:spLocks noChangeShapeType="1"/>
              </p:cNvSpPr>
              <p:nvPr/>
            </p:nvSpPr>
            <p:spPr bwMode="auto">
              <a:xfrm flipH="1">
                <a:off x="2454" y="2955"/>
                <a:ext cx="1305"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 name="Line 48"/>
              <p:cNvSpPr>
                <a:spLocks noChangeShapeType="1"/>
              </p:cNvSpPr>
              <p:nvPr/>
            </p:nvSpPr>
            <p:spPr bwMode="auto">
              <a:xfrm>
                <a:off x="3767" y="2432"/>
                <a:ext cx="4" cy="53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2" name="Line 49"/>
              <p:cNvSpPr>
                <a:spLocks noChangeShapeType="1"/>
              </p:cNvSpPr>
              <p:nvPr/>
            </p:nvSpPr>
            <p:spPr bwMode="auto">
              <a:xfrm>
                <a:off x="3774" y="2451"/>
                <a:ext cx="691" cy="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 name="Line 50"/>
              <p:cNvSpPr>
                <a:spLocks noChangeShapeType="1"/>
              </p:cNvSpPr>
              <p:nvPr/>
            </p:nvSpPr>
            <p:spPr bwMode="auto">
              <a:xfrm>
                <a:off x="2541" y="2122"/>
                <a:ext cx="230" cy="3"/>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4" name="Line 51"/>
              <p:cNvSpPr>
                <a:spLocks noChangeShapeType="1"/>
              </p:cNvSpPr>
              <p:nvPr/>
            </p:nvSpPr>
            <p:spPr bwMode="auto">
              <a:xfrm>
                <a:off x="3140" y="2122"/>
                <a:ext cx="231" cy="3"/>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5" name="Line 52"/>
              <p:cNvSpPr>
                <a:spLocks noChangeShapeType="1"/>
              </p:cNvSpPr>
              <p:nvPr/>
            </p:nvSpPr>
            <p:spPr bwMode="auto">
              <a:xfrm>
                <a:off x="3517" y="2142"/>
                <a:ext cx="231" cy="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6" name="Line 53"/>
              <p:cNvSpPr>
                <a:spLocks noChangeShapeType="1"/>
              </p:cNvSpPr>
              <p:nvPr/>
            </p:nvSpPr>
            <p:spPr bwMode="auto">
              <a:xfrm flipH="1">
                <a:off x="3322" y="2892"/>
                <a:ext cx="230" cy="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7" name="Line 54"/>
              <p:cNvSpPr>
                <a:spLocks noChangeShapeType="1"/>
              </p:cNvSpPr>
              <p:nvPr/>
            </p:nvSpPr>
            <p:spPr bwMode="auto">
              <a:xfrm flipH="1">
                <a:off x="2736" y="2896"/>
                <a:ext cx="230" cy="3"/>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8" name="Rectangle 55"/>
              <p:cNvSpPr>
                <a:spLocks noChangeArrowheads="1"/>
              </p:cNvSpPr>
              <p:nvPr/>
            </p:nvSpPr>
            <p:spPr bwMode="auto">
              <a:xfrm>
                <a:off x="4422" y="1570"/>
                <a:ext cx="601" cy="935"/>
              </a:xfrm>
              <a:prstGeom prst="rect">
                <a:avLst/>
              </a:prstGeom>
              <a:solidFill>
                <a:srgbClr val="FF0000"/>
              </a:solidFill>
              <a:ln w="38100">
                <a:solidFill>
                  <a:srgbClr val="000000"/>
                </a:solidFill>
                <a:miter lim="800000"/>
                <a:headEnd/>
                <a:tailEnd/>
              </a:ln>
            </p:spPr>
            <p:txBody>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2800" b="0">
                  <a:latin typeface="Times New Roman" panose="02020603050405020304" pitchFamily="18" charset="0"/>
                </a:endParaRPr>
              </a:p>
            </p:txBody>
          </p:sp>
          <p:sp>
            <p:nvSpPr>
              <p:cNvPr id="29" name="AutoShape 56"/>
              <p:cNvSpPr>
                <a:spLocks noChangeArrowheads="1"/>
              </p:cNvSpPr>
              <p:nvPr/>
            </p:nvSpPr>
            <p:spPr bwMode="auto">
              <a:xfrm>
                <a:off x="4101" y="2042"/>
                <a:ext cx="306" cy="134"/>
              </a:xfrm>
              <a:prstGeom prst="leftRightArrow">
                <a:avLst>
                  <a:gd name="adj1" fmla="val 50000"/>
                  <a:gd name="adj2" fmla="val 45672"/>
                </a:avLst>
              </a:prstGeom>
              <a:solidFill>
                <a:srgbClr val="0000FF"/>
              </a:solidFill>
              <a:ln w="28575">
                <a:solidFill>
                  <a:srgbClr val="000000"/>
                </a:solidFill>
                <a:miter lim="800000"/>
                <a:headEnd/>
                <a:tailEnd/>
              </a:ln>
            </p:spPr>
            <p:txBody>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2800" b="0">
                  <a:latin typeface="Times New Roman" panose="02020603050405020304" pitchFamily="18" charset="0"/>
                </a:endParaRPr>
              </a:p>
            </p:txBody>
          </p:sp>
          <p:sp>
            <p:nvSpPr>
              <p:cNvPr id="30" name="Line 57"/>
              <p:cNvSpPr>
                <a:spLocks noChangeShapeType="1"/>
              </p:cNvSpPr>
              <p:nvPr/>
            </p:nvSpPr>
            <p:spPr bwMode="auto">
              <a:xfrm>
                <a:off x="3293" y="1378"/>
                <a:ext cx="106" cy="26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1" name="Text Box 58"/>
              <p:cNvSpPr txBox="1">
                <a:spLocks noChangeArrowheads="1"/>
              </p:cNvSpPr>
              <p:nvPr/>
            </p:nvSpPr>
            <p:spPr bwMode="auto">
              <a:xfrm>
                <a:off x="3651" y="1706"/>
                <a:ext cx="732"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r>
                  <a:rPr lang="fr-FR" sz="1600">
                    <a:latin typeface="Times New Roman" panose="02020603050405020304" pitchFamily="18" charset="0"/>
                  </a:rPr>
                  <a:t>Temp. </a:t>
                </a:r>
              </a:p>
              <a:p>
                <a:pPr eaLnBrk="1" hangingPunct="1"/>
                <a:r>
                  <a:rPr lang="fr-FR" sz="1600">
                    <a:latin typeface="Times New Roman" panose="02020603050405020304" pitchFamily="18" charset="0"/>
                  </a:rPr>
                  <a:t>cold source</a:t>
                </a:r>
              </a:p>
            </p:txBody>
          </p:sp>
          <p:sp>
            <p:nvSpPr>
              <p:cNvPr id="32" name="Line 59"/>
              <p:cNvSpPr>
                <a:spLocks noChangeShapeType="1"/>
              </p:cNvSpPr>
              <p:nvPr/>
            </p:nvSpPr>
            <p:spPr bwMode="auto">
              <a:xfrm>
                <a:off x="5057" y="1612"/>
                <a:ext cx="31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3" name="Line 60"/>
              <p:cNvSpPr>
                <a:spLocks noChangeShapeType="1"/>
              </p:cNvSpPr>
              <p:nvPr/>
            </p:nvSpPr>
            <p:spPr bwMode="auto">
              <a:xfrm>
                <a:off x="5057" y="2392"/>
                <a:ext cx="31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4" name="Rectangle 61"/>
              <p:cNvSpPr>
                <a:spLocks noChangeArrowheads="1"/>
              </p:cNvSpPr>
              <p:nvPr/>
            </p:nvSpPr>
            <p:spPr bwMode="auto">
              <a:xfrm>
                <a:off x="3787" y="2976"/>
                <a:ext cx="157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r>
                  <a:rPr lang="fr-FR" sz="1600">
                    <a:latin typeface="Times New Roman" panose="02020603050405020304" pitchFamily="18" charset="0"/>
                  </a:rPr>
                  <a:t>Circulation of theTA wave</a:t>
                </a:r>
              </a:p>
            </p:txBody>
          </p:sp>
          <p:sp>
            <p:nvSpPr>
              <p:cNvPr id="35" name="Rectangle 62"/>
              <p:cNvSpPr>
                <a:spLocks noChangeArrowheads="1"/>
              </p:cNvSpPr>
              <p:nvPr/>
            </p:nvSpPr>
            <p:spPr bwMode="auto">
              <a:xfrm>
                <a:off x="4241" y="2568"/>
                <a:ext cx="114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r>
                  <a:rPr lang="fr-FR" sz="1800">
                    <a:latin typeface="Times New Roman" panose="02020603050405020304" pitchFamily="18" charset="0"/>
                  </a:rPr>
                  <a:t>MHD Generator</a:t>
                </a:r>
              </a:p>
            </p:txBody>
          </p:sp>
          <p:sp>
            <p:nvSpPr>
              <p:cNvPr id="36" name="Text Box 63"/>
              <p:cNvSpPr txBox="1">
                <a:spLocks noChangeArrowheads="1"/>
              </p:cNvSpPr>
              <p:nvPr/>
            </p:nvSpPr>
            <p:spPr bwMode="auto">
              <a:xfrm>
                <a:off x="316" y="3339"/>
                <a:ext cx="20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r>
                  <a:rPr lang="fr-FR" sz="1800">
                    <a:latin typeface="Times New Roman" panose="02020603050405020304" pitchFamily="18" charset="0"/>
                  </a:rPr>
                  <a:t>Equations for Thermo acoustic:</a:t>
                </a:r>
              </a:p>
              <a:p>
                <a:pPr algn="ctr" eaLnBrk="1" hangingPunct="1"/>
                <a:r>
                  <a:rPr lang="fr-FR" sz="1800">
                    <a:latin typeface="Times New Roman" panose="02020603050405020304" pitchFamily="18" charset="0"/>
                  </a:rPr>
                  <a:t>Numerical simulation</a:t>
                </a:r>
              </a:p>
            </p:txBody>
          </p:sp>
          <p:sp>
            <p:nvSpPr>
              <p:cNvPr id="37" name="Text Box 64"/>
              <p:cNvSpPr txBox="1">
                <a:spLocks noChangeArrowheads="1"/>
              </p:cNvSpPr>
              <p:nvPr/>
            </p:nvSpPr>
            <p:spPr bwMode="auto">
              <a:xfrm>
                <a:off x="521" y="482"/>
                <a:ext cx="144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r>
                  <a:rPr lang="fr-FR" sz="1800">
                    <a:latin typeface="Times New Roman" panose="02020603050405020304" pitchFamily="18" charset="0"/>
                  </a:rPr>
                  <a:t>Equations for MHD:</a:t>
                </a:r>
              </a:p>
              <a:p>
                <a:pPr algn="ctr" eaLnBrk="1" hangingPunct="1"/>
                <a:r>
                  <a:rPr lang="fr-FR" sz="1800">
                    <a:latin typeface="Times New Roman" panose="02020603050405020304" pitchFamily="18" charset="0"/>
                  </a:rPr>
                  <a:t>Numerical simulation</a:t>
                </a:r>
              </a:p>
            </p:txBody>
          </p:sp>
          <p:sp>
            <p:nvSpPr>
              <p:cNvPr id="38" name="Line 65"/>
              <p:cNvSpPr>
                <a:spLocks noChangeShapeType="1"/>
              </p:cNvSpPr>
              <p:nvPr/>
            </p:nvSpPr>
            <p:spPr bwMode="auto">
              <a:xfrm>
                <a:off x="930" y="845"/>
                <a:ext cx="181" cy="589"/>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9" name="Line 66"/>
              <p:cNvSpPr>
                <a:spLocks noChangeShapeType="1"/>
              </p:cNvSpPr>
              <p:nvPr/>
            </p:nvSpPr>
            <p:spPr bwMode="auto">
              <a:xfrm flipV="1">
                <a:off x="2507" y="2375"/>
                <a:ext cx="0" cy="535"/>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0" name="Line 67"/>
              <p:cNvSpPr>
                <a:spLocks noChangeShapeType="1"/>
              </p:cNvSpPr>
              <p:nvPr/>
            </p:nvSpPr>
            <p:spPr bwMode="auto">
              <a:xfrm flipV="1">
                <a:off x="2564" y="2432"/>
                <a:ext cx="0" cy="40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 name="Line 68"/>
              <p:cNvSpPr>
                <a:spLocks noChangeShapeType="1"/>
              </p:cNvSpPr>
              <p:nvPr/>
            </p:nvSpPr>
            <p:spPr bwMode="auto">
              <a:xfrm>
                <a:off x="2448" y="1668"/>
                <a:ext cx="0" cy="129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 name="Text Box 69"/>
              <p:cNvSpPr txBox="1">
                <a:spLocks noChangeArrowheads="1"/>
              </p:cNvSpPr>
              <p:nvPr/>
            </p:nvSpPr>
            <p:spPr bwMode="auto">
              <a:xfrm>
                <a:off x="521" y="1480"/>
                <a:ext cx="654" cy="25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r>
                  <a:rPr lang="fr-FR" sz="2000">
                    <a:solidFill>
                      <a:srgbClr val="000099"/>
                    </a:solidFill>
                    <a:latin typeface="Times New Roman" panose="02020603050405020304" pitchFamily="18" charset="0"/>
                  </a:rPr>
                  <a:t>P = Z V</a:t>
                </a:r>
              </a:p>
            </p:txBody>
          </p:sp>
          <p:sp>
            <p:nvSpPr>
              <p:cNvPr id="43" name="Text Box 70"/>
              <p:cNvSpPr txBox="1">
                <a:spLocks noChangeArrowheads="1"/>
              </p:cNvSpPr>
              <p:nvPr/>
            </p:nvSpPr>
            <p:spPr bwMode="auto">
              <a:xfrm>
                <a:off x="1292" y="1480"/>
                <a:ext cx="506"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r>
                  <a:rPr lang="fr-FR" sz="2000">
                    <a:solidFill>
                      <a:srgbClr val="000099"/>
                    </a:solidFill>
                    <a:latin typeface="Times New Roman" panose="02020603050405020304" pitchFamily="18" charset="0"/>
                  </a:rPr>
                  <a:t>MHD</a:t>
                </a:r>
              </a:p>
            </p:txBody>
          </p:sp>
          <p:sp>
            <p:nvSpPr>
              <p:cNvPr id="44" name="Text Box 71"/>
              <p:cNvSpPr txBox="1">
                <a:spLocks noChangeArrowheads="1"/>
              </p:cNvSpPr>
              <p:nvPr/>
            </p:nvSpPr>
            <p:spPr bwMode="auto">
              <a:xfrm>
                <a:off x="567" y="2478"/>
                <a:ext cx="654" cy="25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r>
                  <a:rPr lang="fr-FR" sz="2000">
                    <a:solidFill>
                      <a:srgbClr val="FF0000"/>
                    </a:solidFill>
                    <a:latin typeface="Times New Roman" panose="02020603050405020304" pitchFamily="18" charset="0"/>
                  </a:rPr>
                  <a:t>P = Z V</a:t>
                </a:r>
              </a:p>
            </p:txBody>
          </p:sp>
          <p:sp>
            <p:nvSpPr>
              <p:cNvPr id="45" name="Text Box 72"/>
              <p:cNvSpPr txBox="1">
                <a:spLocks noChangeArrowheads="1"/>
              </p:cNvSpPr>
              <p:nvPr/>
            </p:nvSpPr>
            <p:spPr bwMode="auto">
              <a:xfrm>
                <a:off x="1292" y="2478"/>
                <a:ext cx="340"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r>
                  <a:rPr lang="fr-FR" sz="2000">
                    <a:solidFill>
                      <a:srgbClr val="FF0000"/>
                    </a:solidFill>
                    <a:latin typeface="Times New Roman" panose="02020603050405020304" pitchFamily="18" charset="0"/>
                  </a:rPr>
                  <a:t>TA</a:t>
                </a:r>
              </a:p>
            </p:txBody>
          </p:sp>
          <p:sp>
            <p:nvSpPr>
              <p:cNvPr id="46" name="Oval 73"/>
              <p:cNvSpPr>
                <a:spLocks noChangeArrowheads="1"/>
              </p:cNvSpPr>
              <p:nvPr/>
            </p:nvSpPr>
            <p:spPr bwMode="auto">
              <a:xfrm>
                <a:off x="158" y="1162"/>
                <a:ext cx="1859" cy="186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2800" b="0">
                  <a:latin typeface="Times New Roman" panose="02020603050405020304" pitchFamily="18" charset="0"/>
                </a:endParaRPr>
              </a:p>
            </p:txBody>
          </p:sp>
          <p:sp>
            <p:nvSpPr>
              <p:cNvPr id="47" name="AutoShape 74"/>
              <p:cNvSpPr>
                <a:spLocks noChangeArrowheads="1"/>
              </p:cNvSpPr>
              <p:nvPr/>
            </p:nvSpPr>
            <p:spPr bwMode="auto">
              <a:xfrm>
                <a:off x="793" y="1797"/>
                <a:ext cx="136" cy="635"/>
              </a:xfrm>
              <a:prstGeom prst="upDownArrow">
                <a:avLst>
                  <a:gd name="adj1" fmla="val 50000"/>
                  <a:gd name="adj2" fmla="val 93382"/>
                </a:avLst>
              </a:prstGeom>
              <a:solidFill>
                <a:srgbClr val="FF0000"/>
              </a:solidFill>
              <a:ln w="9525">
                <a:solidFill>
                  <a:srgbClr val="FF0000"/>
                </a:solidFill>
                <a:miter lim="800000"/>
                <a:headEnd/>
                <a:tailEnd/>
              </a:ln>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2800" b="0">
                  <a:latin typeface="Times New Roman" panose="02020603050405020304" pitchFamily="18" charset="0"/>
                </a:endParaRPr>
              </a:p>
            </p:txBody>
          </p:sp>
          <p:sp>
            <p:nvSpPr>
              <p:cNvPr id="48" name="Line 75"/>
              <p:cNvSpPr>
                <a:spLocks noChangeShapeType="1"/>
              </p:cNvSpPr>
              <p:nvPr/>
            </p:nvSpPr>
            <p:spPr bwMode="auto">
              <a:xfrm flipH="1" flipV="1">
                <a:off x="1111" y="2750"/>
                <a:ext cx="363" cy="635"/>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9" name="AutoShape 76"/>
              <p:cNvSpPr>
                <a:spLocks noChangeArrowheads="1"/>
              </p:cNvSpPr>
              <p:nvPr/>
            </p:nvSpPr>
            <p:spPr bwMode="auto">
              <a:xfrm>
                <a:off x="2109" y="1842"/>
                <a:ext cx="226" cy="590"/>
              </a:xfrm>
              <a:prstGeom prst="rightArrow">
                <a:avLst>
                  <a:gd name="adj1" fmla="val 50000"/>
                  <a:gd name="adj2" fmla="val 25000"/>
                </a:avLst>
              </a:prstGeom>
              <a:solidFill>
                <a:srgbClr val="006600"/>
              </a:solidFill>
              <a:ln w="9525">
                <a:solidFill>
                  <a:srgbClr val="006600"/>
                </a:solidFill>
                <a:miter lim="800000"/>
                <a:headEnd/>
                <a:tailEnd/>
              </a:ln>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2800" b="0">
                  <a:latin typeface="Times New Roman" panose="02020603050405020304" pitchFamily="18" charset="0"/>
                </a:endParaRPr>
              </a:p>
            </p:txBody>
          </p:sp>
          <p:sp>
            <p:nvSpPr>
              <p:cNvPr id="50" name="Line 77"/>
              <p:cNvSpPr>
                <a:spLocks noChangeShapeType="1"/>
              </p:cNvSpPr>
              <p:nvPr/>
            </p:nvSpPr>
            <p:spPr bwMode="auto">
              <a:xfrm>
                <a:off x="2562" y="2432"/>
                <a:ext cx="681"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1" name="Line 78"/>
              <p:cNvSpPr>
                <a:spLocks noChangeShapeType="1"/>
              </p:cNvSpPr>
              <p:nvPr/>
            </p:nvSpPr>
            <p:spPr bwMode="auto">
              <a:xfrm flipH="1">
                <a:off x="3560" y="2432"/>
                <a:ext cx="1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2" name="Line 79"/>
              <p:cNvSpPr>
                <a:spLocks noChangeShapeType="1"/>
              </p:cNvSpPr>
              <p:nvPr/>
            </p:nvSpPr>
            <p:spPr bwMode="auto">
              <a:xfrm flipH="1" flipV="1">
                <a:off x="4412" y="709"/>
                <a:ext cx="91" cy="877"/>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3" name="Line 80"/>
              <p:cNvSpPr>
                <a:spLocks noChangeShapeType="1"/>
              </p:cNvSpPr>
              <p:nvPr/>
            </p:nvSpPr>
            <p:spPr bwMode="auto">
              <a:xfrm flipV="1">
                <a:off x="4911" y="754"/>
                <a:ext cx="46" cy="816"/>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54" name="Group 81"/>
              <p:cNvGrpSpPr>
                <a:grpSpLocks/>
              </p:cNvGrpSpPr>
              <p:nvPr/>
            </p:nvGrpSpPr>
            <p:grpSpPr bwMode="auto">
              <a:xfrm>
                <a:off x="4332" y="512"/>
                <a:ext cx="702" cy="251"/>
                <a:chOff x="4942" y="1057"/>
                <a:chExt cx="1980" cy="1260"/>
              </a:xfrm>
            </p:grpSpPr>
            <p:grpSp>
              <p:nvGrpSpPr>
                <p:cNvPr id="56" name="Group 82"/>
                <p:cNvGrpSpPr>
                  <a:grpSpLocks/>
                </p:cNvGrpSpPr>
                <p:nvPr/>
              </p:nvGrpSpPr>
              <p:grpSpPr bwMode="auto">
                <a:xfrm>
                  <a:off x="4942" y="1057"/>
                  <a:ext cx="1980" cy="360"/>
                  <a:chOff x="5377" y="1057"/>
                  <a:chExt cx="1980" cy="360"/>
                </a:xfrm>
              </p:grpSpPr>
              <p:sp>
                <p:nvSpPr>
                  <p:cNvPr id="61" name="Line 83"/>
                  <p:cNvSpPr>
                    <a:spLocks noChangeShapeType="1"/>
                  </p:cNvSpPr>
                  <p:nvPr/>
                </p:nvSpPr>
                <p:spPr bwMode="auto">
                  <a:xfrm flipV="1">
                    <a:off x="5377" y="1057"/>
                    <a:ext cx="0" cy="36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2" name="Line 84"/>
                  <p:cNvSpPr>
                    <a:spLocks noChangeShapeType="1"/>
                  </p:cNvSpPr>
                  <p:nvPr/>
                </p:nvSpPr>
                <p:spPr bwMode="auto">
                  <a:xfrm>
                    <a:off x="5377" y="1057"/>
                    <a:ext cx="180"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3" name="Line 85"/>
                  <p:cNvSpPr>
                    <a:spLocks noChangeShapeType="1"/>
                  </p:cNvSpPr>
                  <p:nvPr/>
                </p:nvSpPr>
                <p:spPr bwMode="auto">
                  <a:xfrm>
                    <a:off x="5557" y="1057"/>
                    <a:ext cx="0" cy="18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4" name="Line 86"/>
                  <p:cNvSpPr>
                    <a:spLocks noChangeShapeType="1"/>
                  </p:cNvSpPr>
                  <p:nvPr/>
                </p:nvSpPr>
                <p:spPr bwMode="auto">
                  <a:xfrm>
                    <a:off x="5557" y="1237"/>
                    <a:ext cx="180"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5" name="Line 87"/>
                  <p:cNvSpPr>
                    <a:spLocks noChangeShapeType="1"/>
                  </p:cNvSpPr>
                  <p:nvPr/>
                </p:nvSpPr>
                <p:spPr bwMode="auto">
                  <a:xfrm flipV="1">
                    <a:off x="5737" y="1057"/>
                    <a:ext cx="0" cy="18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6" name="Line 88"/>
                  <p:cNvSpPr>
                    <a:spLocks noChangeShapeType="1"/>
                  </p:cNvSpPr>
                  <p:nvPr/>
                </p:nvSpPr>
                <p:spPr bwMode="auto">
                  <a:xfrm>
                    <a:off x="5737" y="1057"/>
                    <a:ext cx="180"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7" name="Line 89"/>
                  <p:cNvSpPr>
                    <a:spLocks noChangeShapeType="1"/>
                  </p:cNvSpPr>
                  <p:nvPr/>
                </p:nvSpPr>
                <p:spPr bwMode="auto">
                  <a:xfrm>
                    <a:off x="5917" y="1057"/>
                    <a:ext cx="0" cy="18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8" name="Line 90"/>
                  <p:cNvSpPr>
                    <a:spLocks noChangeShapeType="1"/>
                  </p:cNvSpPr>
                  <p:nvPr/>
                </p:nvSpPr>
                <p:spPr bwMode="auto">
                  <a:xfrm>
                    <a:off x="5917" y="1237"/>
                    <a:ext cx="180"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9" name="Line 91"/>
                  <p:cNvSpPr>
                    <a:spLocks noChangeShapeType="1"/>
                  </p:cNvSpPr>
                  <p:nvPr/>
                </p:nvSpPr>
                <p:spPr bwMode="auto">
                  <a:xfrm flipV="1">
                    <a:off x="6097" y="1057"/>
                    <a:ext cx="0" cy="18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0" name="Line 92"/>
                  <p:cNvSpPr>
                    <a:spLocks noChangeShapeType="1"/>
                  </p:cNvSpPr>
                  <p:nvPr/>
                </p:nvSpPr>
                <p:spPr bwMode="auto">
                  <a:xfrm>
                    <a:off x="6097" y="1057"/>
                    <a:ext cx="180"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1" name="Line 93"/>
                  <p:cNvSpPr>
                    <a:spLocks noChangeShapeType="1"/>
                  </p:cNvSpPr>
                  <p:nvPr/>
                </p:nvSpPr>
                <p:spPr bwMode="auto">
                  <a:xfrm>
                    <a:off x="6277" y="1057"/>
                    <a:ext cx="0" cy="18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2" name="Line 94"/>
                  <p:cNvSpPr>
                    <a:spLocks noChangeShapeType="1"/>
                  </p:cNvSpPr>
                  <p:nvPr/>
                </p:nvSpPr>
                <p:spPr bwMode="auto">
                  <a:xfrm>
                    <a:off x="6277" y="1237"/>
                    <a:ext cx="180"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3" name="Line 95"/>
                  <p:cNvSpPr>
                    <a:spLocks noChangeShapeType="1"/>
                  </p:cNvSpPr>
                  <p:nvPr/>
                </p:nvSpPr>
                <p:spPr bwMode="auto">
                  <a:xfrm flipV="1">
                    <a:off x="6457" y="1057"/>
                    <a:ext cx="0" cy="18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4" name="Line 96"/>
                  <p:cNvSpPr>
                    <a:spLocks noChangeShapeType="1"/>
                  </p:cNvSpPr>
                  <p:nvPr/>
                </p:nvSpPr>
                <p:spPr bwMode="auto">
                  <a:xfrm>
                    <a:off x="6457" y="1057"/>
                    <a:ext cx="180"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5" name="Line 97"/>
                  <p:cNvSpPr>
                    <a:spLocks noChangeShapeType="1"/>
                  </p:cNvSpPr>
                  <p:nvPr/>
                </p:nvSpPr>
                <p:spPr bwMode="auto">
                  <a:xfrm>
                    <a:off x="6637" y="1057"/>
                    <a:ext cx="0" cy="18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6" name="Line 98"/>
                  <p:cNvSpPr>
                    <a:spLocks noChangeShapeType="1"/>
                  </p:cNvSpPr>
                  <p:nvPr/>
                </p:nvSpPr>
                <p:spPr bwMode="auto">
                  <a:xfrm>
                    <a:off x="6637" y="1237"/>
                    <a:ext cx="180"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7" name="Line 99"/>
                  <p:cNvSpPr>
                    <a:spLocks noChangeShapeType="1"/>
                  </p:cNvSpPr>
                  <p:nvPr/>
                </p:nvSpPr>
                <p:spPr bwMode="auto">
                  <a:xfrm flipV="1">
                    <a:off x="6817" y="1057"/>
                    <a:ext cx="0" cy="18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8" name="Line 100"/>
                  <p:cNvSpPr>
                    <a:spLocks noChangeShapeType="1"/>
                  </p:cNvSpPr>
                  <p:nvPr/>
                </p:nvSpPr>
                <p:spPr bwMode="auto">
                  <a:xfrm>
                    <a:off x="6817" y="1057"/>
                    <a:ext cx="180"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9" name="Line 101"/>
                  <p:cNvSpPr>
                    <a:spLocks noChangeShapeType="1"/>
                  </p:cNvSpPr>
                  <p:nvPr/>
                </p:nvSpPr>
                <p:spPr bwMode="auto">
                  <a:xfrm>
                    <a:off x="6997" y="1057"/>
                    <a:ext cx="0" cy="18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0" name="Line 102"/>
                  <p:cNvSpPr>
                    <a:spLocks noChangeShapeType="1"/>
                  </p:cNvSpPr>
                  <p:nvPr/>
                </p:nvSpPr>
                <p:spPr bwMode="auto">
                  <a:xfrm>
                    <a:off x="6997" y="1237"/>
                    <a:ext cx="180"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1" name="Line 103"/>
                  <p:cNvSpPr>
                    <a:spLocks noChangeShapeType="1"/>
                  </p:cNvSpPr>
                  <p:nvPr/>
                </p:nvSpPr>
                <p:spPr bwMode="auto">
                  <a:xfrm flipV="1">
                    <a:off x="7177" y="1057"/>
                    <a:ext cx="0" cy="18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 name="Line 104"/>
                  <p:cNvSpPr>
                    <a:spLocks noChangeShapeType="1"/>
                  </p:cNvSpPr>
                  <p:nvPr/>
                </p:nvSpPr>
                <p:spPr bwMode="auto">
                  <a:xfrm>
                    <a:off x="7177" y="1057"/>
                    <a:ext cx="180"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 name="Line 105"/>
                  <p:cNvSpPr>
                    <a:spLocks noChangeShapeType="1"/>
                  </p:cNvSpPr>
                  <p:nvPr/>
                </p:nvSpPr>
                <p:spPr bwMode="auto">
                  <a:xfrm>
                    <a:off x="7357" y="1057"/>
                    <a:ext cx="0" cy="36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57" name="Line 106"/>
                <p:cNvSpPr>
                  <a:spLocks noChangeShapeType="1"/>
                </p:cNvSpPr>
                <p:nvPr/>
              </p:nvSpPr>
              <p:spPr bwMode="auto">
                <a:xfrm>
                  <a:off x="4957" y="1417"/>
                  <a:ext cx="240" cy="1"/>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8" name="Line 107"/>
                <p:cNvSpPr>
                  <a:spLocks noChangeShapeType="1"/>
                </p:cNvSpPr>
                <p:nvPr/>
              </p:nvSpPr>
              <p:spPr bwMode="auto">
                <a:xfrm flipV="1">
                  <a:off x="5182" y="1417"/>
                  <a:ext cx="1" cy="90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9" name="Line 108"/>
                <p:cNvSpPr>
                  <a:spLocks noChangeShapeType="1"/>
                </p:cNvSpPr>
                <p:nvPr/>
              </p:nvSpPr>
              <p:spPr bwMode="auto">
                <a:xfrm flipV="1">
                  <a:off x="6712" y="1372"/>
                  <a:ext cx="1" cy="90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0" name="Line 109"/>
                <p:cNvSpPr>
                  <a:spLocks noChangeShapeType="1"/>
                </p:cNvSpPr>
                <p:nvPr/>
              </p:nvSpPr>
              <p:spPr bwMode="auto">
                <a:xfrm flipH="1">
                  <a:off x="6727" y="1387"/>
                  <a:ext cx="180" cy="1"/>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55" name="Text Box 110"/>
              <p:cNvSpPr txBox="1">
                <a:spLocks noChangeArrowheads="1"/>
              </p:cNvSpPr>
              <p:nvPr/>
            </p:nvSpPr>
            <p:spPr bwMode="auto">
              <a:xfrm>
                <a:off x="884" y="1979"/>
                <a:ext cx="721"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r>
                  <a:rPr lang="en-GB" sz="1600">
                    <a:latin typeface="Times New Roman" panose="02020603050405020304" pitchFamily="18" charset="0"/>
                  </a:rPr>
                  <a:t>Impedance</a:t>
                </a:r>
              </a:p>
              <a:p>
                <a:pPr eaLnBrk="1" hangingPunct="1"/>
                <a:r>
                  <a:rPr lang="en-GB" sz="1600">
                    <a:latin typeface="Times New Roman" panose="02020603050405020304" pitchFamily="18" charset="0"/>
                  </a:rPr>
                  <a:t>adaptation</a:t>
                </a:r>
              </a:p>
            </p:txBody>
          </p:sp>
        </p:grpSp>
      </p:grpSp>
    </p:spTree>
    <p:extLst>
      <p:ext uri="{BB962C8B-B14F-4D97-AF65-F5344CB8AC3E}">
        <p14:creationId xmlns:p14="http://schemas.microsoft.com/office/powerpoint/2010/main" val="381596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ln w="9525">
                  <a:solidFill>
                    <a:schemeClr val="bg1"/>
                  </a:solidFill>
                  <a:prstDash val="solid"/>
                </a:ln>
                <a:effectLst>
                  <a:outerShdw blurRad="12700" dist="38100" dir="2700000" algn="tl" rotWithShape="0">
                    <a:schemeClr val="bg1">
                      <a:lumMod val="50000"/>
                    </a:schemeClr>
                  </a:outerShdw>
                </a:effectLst>
              </a:rPr>
              <a:t>Generatore TA-MHD Configurazioni</a:t>
            </a:r>
          </a:p>
        </p:txBody>
      </p:sp>
      <p:grpSp>
        <p:nvGrpSpPr>
          <p:cNvPr id="3" name="Group 3"/>
          <p:cNvGrpSpPr>
            <a:grpSpLocks/>
          </p:cNvGrpSpPr>
          <p:nvPr/>
        </p:nvGrpSpPr>
        <p:grpSpPr bwMode="auto">
          <a:xfrm>
            <a:off x="4307448" y="1993900"/>
            <a:ext cx="2255837" cy="793750"/>
            <a:chOff x="975" y="890"/>
            <a:chExt cx="1724" cy="726"/>
          </a:xfrm>
        </p:grpSpPr>
        <p:sp>
          <p:nvSpPr>
            <p:cNvPr id="4" name="AutoShape 4"/>
            <p:cNvSpPr>
              <a:spLocks noChangeArrowheads="1"/>
            </p:cNvSpPr>
            <p:nvPr/>
          </p:nvSpPr>
          <p:spPr bwMode="auto">
            <a:xfrm rot="-5400000">
              <a:off x="2041" y="958"/>
              <a:ext cx="726" cy="590"/>
            </a:xfrm>
            <a:custGeom>
              <a:avLst/>
              <a:gdLst>
                <a:gd name="T0" fmla="*/ 635 w 21600"/>
                <a:gd name="T1" fmla="*/ 295 h 21600"/>
                <a:gd name="T2" fmla="*/ 363 w 21600"/>
                <a:gd name="T3" fmla="*/ 590 h 21600"/>
                <a:gd name="T4" fmla="*/ 91 w 21600"/>
                <a:gd name="T5" fmla="*/ 295 h 21600"/>
                <a:gd name="T6" fmla="*/ 363 w 21600"/>
                <a:gd name="T7" fmla="*/ 0 h 21600"/>
                <a:gd name="T8" fmla="*/ 0 60000 65536"/>
                <a:gd name="T9" fmla="*/ 0 60000 65536"/>
                <a:gd name="T10" fmla="*/ 0 60000 65536"/>
                <a:gd name="T11" fmla="*/ 0 60000 65536"/>
                <a:gd name="T12" fmla="*/ 4493 w 21600"/>
                <a:gd name="T13" fmla="*/ 4503 h 21600"/>
                <a:gd name="T14" fmla="*/ 17107 w 21600"/>
                <a:gd name="T15" fmla="*/ 1709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hlink"/>
            </a:solidFill>
            <a:ln w="28575">
              <a:solidFill>
                <a:schemeClr val="tx1"/>
              </a:solidFill>
              <a:miter lim="800000"/>
              <a:headEnd/>
              <a:tailEnd/>
            </a:ln>
          </p:spPr>
          <p:txBody>
            <a:bodyPr wrap="none" anchor="ctr"/>
            <a:lstStyle/>
            <a:p>
              <a:endParaRPr lang="it-IT"/>
            </a:p>
          </p:txBody>
        </p:sp>
        <p:sp>
          <p:nvSpPr>
            <p:cNvPr id="5" name="Rectangle 5"/>
            <p:cNvSpPr>
              <a:spLocks noChangeArrowheads="1"/>
            </p:cNvSpPr>
            <p:nvPr/>
          </p:nvSpPr>
          <p:spPr bwMode="auto">
            <a:xfrm>
              <a:off x="1565" y="890"/>
              <a:ext cx="544" cy="726"/>
            </a:xfrm>
            <a:prstGeom prst="rect">
              <a:avLst/>
            </a:prstGeom>
            <a:solidFill>
              <a:schemeClr val="hlink"/>
            </a:solidFill>
            <a:ln w="28575">
              <a:solidFill>
                <a:schemeClr val="tx1"/>
              </a:solidFill>
              <a:miter lim="800000"/>
              <a:headEnd/>
              <a:tailEnd/>
            </a:ln>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2800" b="0">
                <a:latin typeface="Times New Roman" panose="02020603050405020304" pitchFamily="18" charset="0"/>
              </a:endParaRPr>
            </a:p>
          </p:txBody>
        </p:sp>
        <p:sp>
          <p:nvSpPr>
            <p:cNvPr id="6" name="AutoShape 6"/>
            <p:cNvSpPr>
              <a:spLocks noChangeArrowheads="1"/>
            </p:cNvSpPr>
            <p:nvPr/>
          </p:nvSpPr>
          <p:spPr bwMode="auto">
            <a:xfrm rot="5400000" flipH="1">
              <a:off x="907" y="958"/>
              <a:ext cx="726" cy="590"/>
            </a:xfrm>
            <a:custGeom>
              <a:avLst/>
              <a:gdLst>
                <a:gd name="T0" fmla="*/ 635 w 21600"/>
                <a:gd name="T1" fmla="*/ 295 h 21600"/>
                <a:gd name="T2" fmla="*/ 363 w 21600"/>
                <a:gd name="T3" fmla="*/ 590 h 21600"/>
                <a:gd name="T4" fmla="*/ 91 w 21600"/>
                <a:gd name="T5" fmla="*/ 295 h 21600"/>
                <a:gd name="T6" fmla="*/ 363 w 21600"/>
                <a:gd name="T7" fmla="*/ 0 h 21600"/>
                <a:gd name="T8" fmla="*/ 0 60000 65536"/>
                <a:gd name="T9" fmla="*/ 0 60000 65536"/>
                <a:gd name="T10" fmla="*/ 0 60000 65536"/>
                <a:gd name="T11" fmla="*/ 0 60000 65536"/>
                <a:gd name="T12" fmla="*/ 4493 w 21600"/>
                <a:gd name="T13" fmla="*/ 4503 h 21600"/>
                <a:gd name="T14" fmla="*/ 17107 w 21600"/>
                <a:gd name="T15" fmla="*/ 1709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hlink"/>
            </a:solidFill>
            <a:ln w="28575">
              <a:solidFill>
                <a:schemeClr val="tx1"/>
              </a:solidFill>
              <a:miter lim="800000"/>
              <a:headEnd/>
              <a:tailEnd/>
            </a:ln>
          </p:spPr>
          <p:txBody>
            <a:bodyPr wrap="none" anchor="ctr"/>
            <a:lstStyle/>
            <a:p>
              <a:endParaRPr lang="it-IT"/>
            </a:p>
          </p:txBody>
        </p:sp>
      </p:grpSp>
      <p:sp>
        <p:nvSpPr>
          <p:cNvPr id="7" name="Rectangle 7"/>
          <p:cNvSpPr>
            <a:spLocks noChangeArrowheads="1"/>
          </p:cNvSpPr>
          <p:nvPr/>
        </p:nvSpPr>
        <p:spPr bwMode="auto">
          <a:xfrm>
            <a:off x="6563285" y="2192337"/>
            <a:ext cx="1900238" cy="3984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2800" b="0">
              <a:latin typeface="Times New Roman" panose="02020603050405020304" pitchFamily="18" charset="0"/>
            </a:endParaRPr>
          </a:p>
        </p:txBody>
      </p:sp>
      <p:sp>
        <p:nvSpPr>
          <p:cNvPr id="8" name="Rectangle 8"/>
          <p:cNvSpPr>
            <a:spLocks noChangeArrowheads="1"/>
          </p:cNvSpPr>
          <p:nvPr/>
        </p:nvSpPr>
        <p:spPr bwMode="auto">
          <a:xfrm>
            <a:off x="1991285" y="2192337"/>
            <a:ext cx="2316163" cy="3984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2800" b="0">
              <a:latin typeface="Times New Roman" panose="02020603050405020304" pitchFamily="18" charset="0"/>
            </a:endParaRPr>
          </a:p>
        </p:txBody>
      </p:sp>
      <p:sp>
        <p:nvSpPr>
          <p:cNvPr id="9" name="Rectangle 9"/>
          <p:cNvSpPr>
            <a:spLocks noChangeArrowheads="1"/>
          </p:cNvSpPr>
          <p:nvPr/>
        </p:nvSpPr>
        <p:spPr bwMode="auto">
          <a:xfrm>
            <a:off x="7453873" y="2192337"/>
            <a:ext cx="474662" cy="398463"/>
          </a:xfrm>
          <a:prstGeom prst="rect">
            <a:avLst/>
          </a:prstGeom>
          <a:solidFill>
            <a:srgbClr val="FF3300"/>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2800" b="0">
              <a:latin typeface="Times New Roman" panose="02020603050405020304" pitchFamily="18" charset="0"/>
            </a:endParaRPr>
          </a:p>
        </p:txBody>
      </p:sp>
      <p:sp>
        <p:nvSpPr>
          <p:cNvPr id="10" name="Rectangle 10"/>
          <p:cNvSpPr>
            <a:spLocks noChangeArrowheads="1"/>
          </p:cNvSpPr>
          <p:nvPr/>
        </p:nvSpPr>
        <p:spPr bwMode="auto">
          <a:xfrm>
            <a:off x="2524685" y="2192337"/>
            <a:ext cx="595313" cy="398463"/>
          </a:xfrm>
          <a:prstGeom prst="rect">
            <a:avLst/>
          </a:prstGeom>
          <a:solidFill>
            <a:srgbClr val="FF3300"/>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2800" b="0">
              <a:latin typeface="Times New Roman" panose="02020603050405020304" pitchFamily="18" charset="0"/>
            </a:endParaRPr>
          </a:p>
        </p:txBody>
      </p:sp>
      <p:sp>
        <p:nvSpPr>
          <p:cNvPr id="11" name="AutoShape 11"/>
          <p:cNvSpPr>
            <a:spLocks noChangeArrowheads="1"/>
          </p:cNvSpPr>
          <p:nvPr/>
        </p:nvSpPr>
        <p:spPr bwMode="auto">
          <a:xfrm>
            <a:off x="2346885" y="2441575"/>
            <a:ext cx="119063" cy="396875"/>
          </a:xfrm>
          <a:prstGeom prst="upArrow">
            <a:avLst>
              <a:gd name="adj1" fmla="val 50000"/>
              <a:gd name="adj2" fmla="val 83333"/>
            </a:avLst>
          </a:prstGeom>
          <a:solidFill>
            <a:srgbClr val="FF3300"/>
          </a:solidFill>
          <a:ln w="9525">
            <a:solidFill>
              <a:srgbClr val="FF3300"/>
            </a:solidFill>
            <a:miter lim="800000"/>
            <a:headEnd/>
            <a:tailEnd/>
          </a:ln>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2800" b="0">
              <a:latin typeface="Times New Roman" panose="02020603050405020304" pitchFamily="18" charset="0"/>
            </a:endParaRPr>
          </a:p>
        </p:txBody>
      </p:sp>
      <p:sp>
        <p:nvSpPr>
          <p:cNvPr id="12" name="AutoShape 12"/>
          <p:cNvSpPr>
            <a:spLocks noChangeArrowheads="1"/>
          </p:cNvSpPr>
          <p:nvPr/>
        </p:nvSpPr>
        <p:spPr bwMode="auto">
          <a:xfrm>
            <a:off x="7928535" y="2441575"/>
            <a:ext cx="119063" cy="396875"/>
          </a:xfrm>
          <a:prstGeom prst="upArrow">
            <a:avLst>
              <a:gd name="adj1" fmla="val 50000"/>
              <a:gd name="adj2" fmla="val 83333"/>
            </a:avLst>
          </a:prstGeom>
          <a:solidFill>
            <a:srgbClr val="FF3300"/>
          </a:solidFill>
          <a:ln w="9525">
            <a:solidFill>
              <a:srgbClr val="FF3300"/>
            </a:solidFill>
            <a:miter lim="800000"/>
            <a:headEnd/>
            <a:tailEnd/>
          </a:ln>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2800" b="0">
              <a:latin typeface="Times New Roman" panose="02020603050405020304" pitchFamily="18" charset="0"/>
            </a:endParaRPr>
          </a:p>
        </p:txBody>
      </p:sp>
      <p:sp>
        <p:nvSpPr>
          <p:cNvPr id="13" name="AutoShape 13"/>
          <p:cNvSpPr>
            <a:spLocks noChangeArrowheads="1"/>
          </p:cNvSpPr>
          <p:nvPr/>
        </p:nvSpPr>
        <p:spPr bwMode="auto">
          <a:xfrm>
            <a:off x="3119998" y="2490787"/>
            <a:ext cx="117475" cy="347663"/>
          </a:xfrm>
          <a:prstGeom prst="downArrow">
            <a:avLst>
              <a:gd name="adj1" fmla="val 50000"/>
              <a:gd name="adj2" fmla="val 73987"/>
            </a:avLst>
          </a:prstGeom>
          <a:solidFill>
            <a:srgbClr val="FF3300"/>
          </a:solidFill>
          <a:ln w="9525">
            <a:solidFill>
              <a:srgbClr val="FF3300"/>
            </a:solidFill>
            <a:miter lim="800000"/>
            <a:headEnd/>
            <a:tailEnd/>
          </a:ln>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2800" b="0">
              <a:latin typeface="Times New Roman" panose="02020603050405020304" pitchFamily="18" charset="0"/>
            </a:endParaRPr>
          </a:p>
        </p:txBody>
      </p:sp>
      <p:sp>
        <p:nvSpPr>
          <p:cNvPr id="14" name="AutoShape 14"/>
          <p:cNvSpPr>
            <a:spLocks noChangeArrowheads="1"/>
          </p:cNvSpPr>
          <p:nvPr/>
        </p:nvSpPr>
        <p:spPr bwMode="auto">
          <a:xfrm>
            <a:off x="7334810" y="2490787"/>
            <a:ext cx="119063" cy="347663"/>
          </a:xfrm>
          <a:prstGeom prst="downArrow">
            <a:avLst>
              <a:gd name="adj1" fmla="val 50000"/>
              <a:gd name="adj2" fmla="val 73000"/>
            </a:avLst>
          </a:prstGeom>
          <a:solidFill>
            <a:srgbClr val="FF3300"/>
          </a:solidFill>
          <a:ln w="9525">
            <a:solidFill>
              <a:srgbClr val="FF3300"/>
            </a:solidFill>
            <a:miter lim="800000"/>
            <a:headEnd/>
            <a:tailEnd/>
          </a:ln>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2800" b="0">
              <a:latin typeface="Times New Roman" panose="02020603050405020304" pitchFamily="18" charset="0"/>
            </a:endParaRPr>
          </a:p>
        </p:txBody>
      </p:sp>
      <p:sp>
        <p:nvSpPr>
          <p:cNvPr id="15" name="Text Box 15"/>
          <p:cNvSpPr txBox="1">
            <a:spLocks noChangeArrowheads="1"/>
          </p:cNvSpPr>
          <p:nvPr/>
        </p:nvSpPr>
        <p:spPr bwMode="auto">
          <a:xfrm>
            <a:off x="7445935" y="1670050"/>
            <a:ext cx="2082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r>
              <a:rPr lang="fr-FR" sz="1800">
                <a:latin typeface="Times New Roman" panose="02020603050405020304" pitchFamily="18" charset="0"/>
              </a:rPr>
              <a:t>Power introduction</a:t>
            </a:r>
          </a:p>
        </p:txBody>
      </p:sp>
      <p:sp>
        <p:nvSpPr>
          <p:cNvPr id="16" name="Line 16"/>
          <p:cNvSpPr>
            <a:spLocks noChangeShapeType="1"/>
          </p:cNvSpPr>
          <p:nvPr/>
        </p:nvSpPr>
        <p:spPr bwMode="auto">
          <a:xfrm flipH="1">
            <a:off x="8046010" y="2043112"/>
            <a:ext cx="417513" cy="54610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7" name="Text Box 17"/>
          <p:cNvSpPr txBox="1">
            <a:spLocks noChangeArrowheads="1"/>
          </p:cNvSpPr>
          <p:nvPr/>
        </p:nvSpPr>
        <p:spPr bwMode="auto">
          <a:xfrm>
            <a:off x="3202548" y="1670050"/>
            <a:ext cx="21209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r>
              <a:rPr lang="fr-FR" sz="1800">
                <a:latin typeface="Times New Roman" panose="02020603050405020304" pitchFamily="18" charset="0"/>
              </a:rPr>
              <a:t>Inductive generator</a:t>
            </a:r>
          </a:p>
        </p:txBody>
      </p:sp>
      <p:sp>
        <p:nvSpPr>
          <p:cNvPr id="18" name="Line 18"/>
          <p:cNvSpPr>
            <a:spLocks noChangeShapeType="1"/>
          </p:cNvSpPr>
          <p:nvPr/>
        </p:nvSpPr>
        <p:spPr bwMode="auto">
          <a:xfrm>
            <a:off x="3418448" y="1947862"/>
            <a:ext cx="1363662" cy="344488"/>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 name="Text Box 19"/>
          <p:cNvSpPr txBox="1">
            <a:spLocks noChangeArrowheads="1"/>
          </p:cNvSpPr>
          <p:nvPr/>
        </p:nvSpPr>
        <p:spPr bwMode="auto">
          <a:xfrm>
            <a:off x="7437998" y="2754312"/>
            <a:ext cx="73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r>
              <a:rPr lang="fr-FR" sz="1800">
                <a:latin typeface="Times New Roman" panose="02020603050405020304" pitchFamily="18" charset="0"/>
              </a:rPr>
              <a:t>Stack</a:t>
            </a:r>
          </a:p>
        </p:txBody>
      </p:sp>
      <p:sp>
        <p:nvSpPr>
          <p:cNvPr id="20" name="Line 20"/>
          <p:cNvSpPr>
            <a:spLocks noChangeShapeType="1"/>
          </p:cNvSpPr>
          <p:nvPr/>
        </p:nvSpPr>
        <p:spPr bwMode="auto">
          <a:xfrm flipH="1" flipV="1">
            <a:off x="7691998" y="2490787"/>
            <a:ext cx="60325" cy="347663"/>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1" name="AutoShape 21"/>
          <p:cNvSpPr>
            <a:spLocks noChangeArrowheads="1"/>
          </p:cNvSpPr>
          <p:nvPr/>
        </p:nvSpPr>
        <p:spPr bwMode="auto">
          <a:xfrm>
            <a:off x="3356535" y="2292350"/>
            <a:ext cx="771525" cy="98425"/>
          </a:xfrm>
          <a:prstGeom prst="leftRightArrow">
            <a:avLst>
              <a:gd name="adj1" fmla="val 50000"/>
              <a:gd name="adj2" fmla="val 156774"/>
            </a:avLst>
          </a:prstGeom>
          <a:solidFill>
            <a:srgbClr val="008000"/>
          </a:solidFill>
          <a:ln w="9525">
            <a:solidFill>
              <a:schemeClr val="tx1"/>
            </a:solidFill>
            <a:miter lim="800000"/>
            <a:headEnd/>
            <a:tailEnd/>
          </a:ln>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1800">
              <a:solidFill>
                <a:srgbClr val="008000"/>
              </a:solidFill>
              <a:latin typeface="Times New Roman" panose="02020603050405020304" pitchFamily="18" charset="0"/>
            </a:endParaRPr>
          </a:p>
        </p:txBody>
      </p:sp>
      <p:sp>
        <p:nvSpPr>
          <p:cNvPr id="22" name="AutoShape 22"/>
          <p:cNvSpPr>
            <a:spLocks noChangeArrowheads="1"/>
          </p:cNvSpPr>
          <p:nvPr/>
        </p:nvSpPr>
        <p:spPr bwMode="auto">
          <a:xfrm>
            <a:off x="6680760" y="2343150"/>
            <a:ext cx="712788" cy="98425"/>
          </a:xfrm>
          <a:prstGeom prst="leftRightArrow">
            <a:avLst>
              <a:gd name="adj1" fmla="val 50000"/>
              <a:gd name="adj2" fmla="val 144839"/>
            </a:avLst>
          </a:prstGeom>
          <a:solidFill>
            <a:srgbClr val="008000"/>
          </a:solidFill>
          <a:ln w="9525">
            <a:solidFill>
              <a:schemeClr val="tx1"/>
            </a:solidFill>
            <a:miter lim="800000"/>
            <a:headEnd/>
            <a:tailEnd/>
          </a:ln>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1800">
              <a:solidFill>
                <a:srgbClr val="008000"/>
              </a:solidFill>
              <a:latin typeface="Times New Roman" panose="02020603050405020304" pitchFamily="18" charset="0"/>
            </a:endParaRPr>
          </a:p>
        </p:txBody>
      </p:sp>
      <p:sp>
        <p:nvSpPr>
          <p:cNvPr id="23" name="Text Box 23"/>
          <p:cNvSpPr txBox="1">
            <a:spLocks noChangeArrowheads="1"/>
          </p:cNvSpPr>
          <p:nvPr/>
        </p:nvSpPr>
        <p:spPr bwMode="auto">
          <a:xfrm>
            <a:off x="2507223" y="2654300"/>
            <a:ext cx="73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r>
              <a:rPr lang="fr-FR" sz="1800">
                <a:latin typeface="Times New Roman" panose="02020603050405020304" pitchFamily="18" charset="0"/>
              </a:rPr>
              <a:t>Stack</a:t>
            </a:r>
          </a:p>
        </p:txBody>
      </p:sp>
      <p:sp>
        <p:nvSpPr>
          <p:cNvPr id="24" name="Line 24"/>
          <p:cNvSpPr>
            <a:spLocks noChangeShapeType="1"/>
          </p:cNvSpPr>
          <p:nvPr/>
        </p:nvSpPr>
        <p:spPr bwMode="auto">
          <a:xfrm flipV="1">
            <a:off x="2821548" y="2441575"/>
            <a:ext cx="119062" cy="295275"/>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5" name="Text Box 25"/>
          <p:cNvSpPr txBox="1">
            <a:spLocks noChangeArrowheads="1"/>
          </p:cNvSpPr>
          <p:nvPr/>
        </p:nvSpPr>
        <p:spPr bwMode="auto">
          <a:xfrm>
            <a:off x="3813735" y="2754312"/>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endParaRPr lang="it-IT" sz="1800">
              <a:latin typeface="Times New Roman" panose="02020603050405020304" pitchFamily="18" charset="0"/>
            </a:endParaRPr>
          </a:p>
        </p:txBody>
      </p:sp>
      <p:sp>
        <p:nvSpPr>
          <p:cNvPr id="26" name="Text Box 26"/>
          <p:cNvSpPr txBox="1">
            <a:spLocks noChangeArrowheads="1"/>
          </p:cNvSpPr>
          <p:nvPr/>
        </p:nvSpPr>
        <p:spPr bwMode="auto">
          <a:xfrm>
            <a:off x="7230035" y="4090987"/>
            <a:ext cx="2697163" cy="1474788"/>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r>
              <a:rPr lang="en-GB" sz="1800">
                <a:latin typeface="Times New Roman" panose="02020603050405020304" pitchFamily="18" charset="0"/>
              </a:rPr>
              <a:t>Two types of machine:</a:t>
            </a:r>
          </a:p>
          <a:p>
            <a:pPr eaLnBrk="1" hangingPunct="1"/>
            <a:endParaRPr lang="en-GB" sz="1800">
              <a:latin typeface="Times New Roman" panose="02020603050405020304" pitchFamily="18" charset="0"/>
            </a:endParaRPr>
          </a:p>
          <a:p>
            <a:pPr eaLnBrk="1" hangingPunct="1"/>
            <a:r>
              <a:rPr lang="en-GB" sz="1800">
                <a:latin typeface="Times New Roman" panose="02020603050405020304" pitchFamily="18" charset="0"/>
              </a:rPr>
              <a:t>STANDING WAVES</a:t>
            </a:r>
          </a:p>
          <a:p>
            <a:pPr eaLnBrk="1" hangingPunct="1"/>
            <a:endParaRPr lang="en-GB" sz="1800">
              <a:latin typeface="Times New Roman" panose="02020603050405020304" pitchFamily="18" charset="0"/>
            </a:endParaRPr>
          </a:p>
          <a:p>
            <a:pPr eaLnBrk="1" hangingPunct="1"/>
            <a:r>
              <a:rPr lang="en-GB" sz="1800">
                <a:latin typeface="Times New Roman" panose="02020603050405020304" pitchFamily="18" charset="0"/>
              </a:rPr>
              <a:t>TRAVELLING WAVES</a:t>
            </a:r>
          </a:p>
        </p:txBody>
      </p:sp>
      <p:sp>
        <p:nvSpPr>
          <p:cNvPr id="27" name="Rectangle 27"/>
          <p:cNvSpPr>
            <a:spLocks noChangeArrowheads="1"/>
          </p:cNvSpPr>
          <p:nvPr/>
        </p:nvSpPr>
        <p:spPr bwMode="auto">
          <a:xfrm>
            <a:off x="1322948" y="1587500"/>
            <a:ext cx="8594725" cy="1728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2800" b="0">
              <a:latin typeface="Times New Roman" panose="02020603050405020304" pitchFamily="18" charset="0"/>
            </a:endParaRPr>
          </a:p>
        </p:txBody>
      </p:sp>
      <p:sp>
        <p:nvSpPr>
          <p:cNvPr id="28" name="Rectangle 28"/>
          <p:cNvSpPr>
            <a:spLocks noChangeArrowheads="1"/>
          </p:cNvSpPr>
          <p:nvPr/>
        </p:nvSpPr>
        <p:spPr bwMode="auto">
          <a:xfrm>
            <a:off x="1322948" y="3389312"/>
            <a:ext cx="5259387" cy="3468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2800" b="0">
              <a:latin typeface="Times New Roman" panose="02020603050405020304" pitchFamily="18" charset="0"/>
            </a:endParaRPr>
          </a:p>
        </p:txBody>
      </p:sp>
      <p:sp>
        <p:nvSpPr>
          <p:cNvPr id="29" name="Line 29"/>
          <p:cNvSpPr>
            <a:spLocks noChangeShapeType="1"/>
          </p:cNvSpPr>
          <p:nvPr/>
        </p:nvSpPr>
        <p:spPr bwMode="auto">
          <a:xfrm flipV="1">
            <a:off x="6798235" y="2984500"/>
            <a:ext cx="0" cy="172878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0" name="Line 30"/>
          <p:cNvSpPr>
            <a:spLocks noChangeShapeType="1"/>
          </p:cNvSpPr>
          <p:nvPr/>
        </p:nvSpPr>
        <p:spPr bwMode="auto">
          <a:xfrm>
            <a:off x="6798235" y="4713287"/>
            <a:ext cx="431800" cy="6985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1" name="Line 31"/>
          <p:cNvSpPr>
            <a:spLocks noChangeShapeType="1"/>
          </p:cNvSpPr>
          <p:nvPr/>
        </p:nvSpPr>
        <p:spPr bwMode="auto">
          <a:xfrm flipH="1">
            <a:off x="5359960" y="5335587"/>
            <a:ext cx="1870075" cy="27781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32" name="Picture 32" descr="Bas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1460" y="3376612"/>
            <a:ext cx="3257550"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3"/>
          <p:cNvSpPr>
            <a:spLocks noChangeArrowheads="1"/>
          </p:cNvSpPr>
          <p:nvPr/>
        </p:nvSpPr>
        <p:spPr bwMode="auto">
          <a:xfrm>
            <a:off x="3056498" y="6211887"/>
            <a:ext cx="936625" cy="554038"/>
          </a:xfrm>
          <a:prstGeom prst="rect">
            <a:avLst/>
          </a:prstGeom>
          <a:noFill/>
          <a:ln w="38100">
            <a:solidFill>
              <a:srgbClr val="0000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endParaRPr lang="it-IT" sz="2800" b="0">
              <a:latin typeface="Times New Roman" panose="02020603050405020304" pitchFamily="18" charset="0"/>
            </a:endParaRPr>
          </a:p>
        </p:txBody>
      </p:sp>
      <p:sp>
        <p:nvSpPr>
          <p:cNvPr id="34" name="Rectangle 36"/>
          <p:cNvSpPr>
            <a:spLocks noChangeArrowheads="1"/>
          </p:cNvSpPr>
          <p:nvPr/>
        </p:nvSpPr>
        <p:spPr bwMode="auto">
          <a:xfrm>
            <a:off x="3066023" y="6194425"/>
            <a:ext cx="936625" cy="576262"/>
          </a:xfrm>
          <a:prstGeom prst="rect">
            <a:avLst/>
          </a:prstGeom>
          <a:solidFill>
            <a:srgbClr val="FF0000"/>
          </a:solidFill>
          <a:ln w="9525">
            <a:solidFill>
              <a:schemeClr val="tx1"/>
            </a:solidFill>
            <a:miter lim="800000"/>
            <a:headEnd/>
            <a:tailEnd/>
          </a:ln>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r>
              <a:rPr lang="fr-FR" sz="1400">
                <a:latin typeface="Times New Roman" panose="02020603050405020304" pitchFamily="18" charset="0"/>
              </a:rPr>
              <a:t>MHD</a:t>
            </a:r>
          </a:p>
          <a:p>
            <a:pPr algn="ctr" eaLnBrk="1" hangingPunct="1"/>
            <a:r>
              <a:rPr lang="fr-FR" sz="1400">
                <a:latin typeface="Times New Roman" panose="02020603050405020304" pitchFamily="18" charset="0"/>
              </a:rPr>
              <a:t>Generator</a:t>
            </a:r>
          </a:p>
        </p:txBody>
      </p:sp>
    </p:spTree>
    <p:extLst>
      <p:ext uri="{BB962C8B-B14F-4D97-AF65-F5344CB8AC3E}">
        <p14:creationId xmlns:p14="http://schemas.microsoft.com/office/powerpoint/2010/main" val="533849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790388" y="0"/>
            <a:ext cx="10515600" cy="1325563"/>
          </a:xfrm>
        </p:spPr>
        <p:txBody>
          <a:bodyPr/>
          <a:lstStyle/>
          <a:p>
            <a:r>
              <a:rPr lang="it-IT" b="1" dirty="0">
                <a:ln w="9525">
                  <a:solidFill>
                    <a:schemeClr val="bg1"/>
                  </a:solidFill>
                  <a:prstDash val="solid"/>
                </a:ln>
                <a:effectLst>
                  <a:outerShdw blurRad="12700" dist="38100" dir="2700000" algn="tl" rotWithShape="0">
                    <a:schemeClr val="bg1">
                      <a:lumMod val="50000"/>
                    </a:schemeClr>
                  </a:outerShdw>
                </a:effectLst>
              </a:rPr>
              <a:t>Pompaggio</a:t>
            </a:r>
          </a:p>
        </p:txBody>
      </p:sp>
      <p:pic>
        <p:nvPicPr>
          <p:cNvPr id="5" name="Immagine 4"/>
          <p:cNvPicPr>
            <a:picLocks noChangeAspect="1"/>
          </p:cNvPicPr>
          <p:nvPr/>
        </p:nvPicPr>
        <p:blipFill rotWithShape="1">
          <a:blip r:embed="rId3">
            <a:clrChange>
              <a:clrFrom>
                <a:srgbClr val="FFFFFF"/>
              </a:clrFrom>
              <a:clrTo>
                <a:srgbClr val="FFFFFF">
                  <a:alpha val="0"/>
                </a:srgbClr>
              </a:clrTo>
            </a:clrChange>
          </a:blip>
          <a:srcRect l="11769" t="10014" r="21067" b="10674"/>
          <a:stretch/>
        </p:blipFill>
        <p:spPr>
          <a:xfrm>
            <a:off x="388627" y="1048077"/>
            <a:ext cx="4101750" cy="3679311"/>
          </a:xfrm>
          <a:prstGeom prst="rect">
            <a:avLst/>
          </a:prstGeom>
        </p:spPr>
      </p:pic>
      <p:graphicFrame>
        <p:nvGraphicFramePr>
          <p:cNvPr id="7" name="Tabella 6"/>
          <p:cNvGraphicFramePr>
            <a:graphicFrameLocks noGrp="1"/>
          </p:cNvGraphicFramePr>
          <p:nvPr>
            <p:extLst>
              <p:ext uri="{D42A27DB-BD31-4B8C-83A1-F6EECF244321}">
                <p14:modId xmlns:p14="http://schemas.microsoft.com/office/powerpoint/2010/main" val="3937852455"/>
              </p:ext>
            </p:extLst>
          </p:nvPr>
        </p:nvGraphicFramePr>
        <p:xfrm>
          <a:off x="5671669" y="355102"/>
          <a:ext cx="6395239" cy="2931160"/>
        </p:xfrm>
        <a:graphic>
          <a:graphicData uri="http://schemas.openxmlformats.org/drawingml/2006/table">
            <a:tbl>
              <a:tblPr firstRow="1" bandRow="1">
                <a:tableStyleId>{5C22544A-7EE6-4342-B048-85BDC9FD1C3A}</a:tableStyleId>
              </a:tblPr>
              <a:tblGrid>
                <a:gridCol w="3058577">
                  <a:extLst>
                    <a:ext uri="{9D8B030D-6E8A-4147-A177-3AD203B41FA5}">
                      <a16:colId xmlns:a16="http://schemas.microsoft.com/office/drawing/2014/main" val="20000"/>
                    </a:ext>
                  </a:extLst>
                </a:gridCol>
                <a:gridCol w="3336662">
                  <a:extLst>
                    <a:ext uri="{9D8B030D-6E8A-4147-A177-3AD203B41FA5}">
                      <a16:colId xmlns:a16="http://schemas.microsoft.com/office/drawing/2014/main" val="20001"/>
                    </a:ext>
                  </a:extLst>
                </a:gridCol>
              </a:tblGrid>
              <a:tr h="370840">
                <a:tc>
                  <a:txBody>
                    <a:bodyPr/>
                    <a:lstStyle/>
                    <a:p>
                      <a:r>
                        <a:rPr lang="it-IT" dirty="0"/>
                        <a:t>Vantaggi</a:t>
                      </a:r>
                    </a:p>
                  </a:txBody>
                  <a:tcPr/>
                </a:tc>
                <a:tc>
                  <a:txBody>
                    <a:bodyPr/>
                    <a:lstStyle/>
                    <a:p>
                      <a:r>
                        <a:rPr lang="it-IT" dirty="0"/>
                        <a:t>Svantaggi </a:t>
                      </a:r>
                    </a:p>
                  </a:txBody>
                  <a:tcPr/>
                </a:tc>
                <a:extLst>
                  <a:ext uri="{0D108BD9-81ED-4DB2-BD59-A6C34878D82A}">
                    <a16:rowId xmlns:a16="http://schemas.microsoft.com/office/drawing/2014/main" val="10000"/>
                  </a:ext>
                </a:extLst>
              </a:tr>
              <a:tr h="370840">
                <a:tc>
                  <a:txBody>
                    <a:bodyPr/>
                    <a:lstStyle/>
                    <a:p>
                      <a:pPr marL="285750" indent="-285750">
                        <a:buFont typeface="Wingdings" panose="05000000000000000000" pitchFamily="2" charset="2"/>
                        <a:buChar char="Ø"/>
                      </a:pPr>
                      <a:r>
                        <a:rPr lang="it-IT" dirty="0"/>
                        <a:t>Semplicità e compattezza</a:t>
                      </a:r>
                    </a:p>
                    <a:p>
                      <a:pPr marL="285750" indent="-285750">
                        <a:buFont typeface="Wingdings" panose="05000000000000000000" pitchFamily="2" charset="2"/>
                        <a:buChar char="Ø"/>
                      </a:pPr>
                      <a:r>
                        <a:rPr lang="it-IT" dirty="0"/>
                        <a:t>Temperature</a:t>
                      </a:r>
                      <a:r>
                        <a:rPr lang="it-IT" baseline="0" dirty="0"/>
                        <a:t> Elevate</a:t>
                      </a:r>
                    </a:p>
                    <a:p>
                      <a:pPr marL="285750" indent="-285750">
                        <a:buFont typeface="Wingdings" panose="05000000000000000000" pitchFamily="2" charset="2"/>
                        <a:buChar char="Ø"/>
                      </a:pPr>
                      <a:r>
                        <a:rPr lang="it-IT" baseline="0" dirty="0"/>
                        <a:t>Silenziosità</a:t>
                      </a:r>
                    </a:p>
                    <a:p>
                      <a:pPr marL="285750" indent="-285750">
                        <a:buFont typeface="Wingdings" panose="05000000000000000000" pitchFamily="2" charset="2"/>
                        <a:buChar char="Ø"/>
                      </a:pPr>
                      <a:r>
                        <a:rPr lang="it-IT" baseline="0" dirty="0"/>
                        <a:t>Affidabilità</a:t>
                      </a:r>
                    </a:p>
                    <a:p>
                      <a:pPr marL="285750" indent="-285750">
                        <a:buFont typeface="Wingdings" panose="05000000000000000000" pitchFamily="2" charset="2"/>
                        <a:buChar char="Ø"/>
                      </a:pPr>
                      <a:r>
                        <a:rPr lang="it-IT" baseline="0" dirty="0"/>
                        <a:t>Efficienza</a:t>
                      </a:r>
                    </a:p>
                    <a:p>
                      <a:pPr marL="285750" indent="-285750">
                        <a:buFont typeface="Wingdings" panose="05000000000000000000" pitchFamily="2" charset="2"/>
                        <a:buChar char="Ø"/>
                      </a:pPr>
                      <a:r>
                        <a:rPr lang="it-IT" baseline="0" dirty="0"/>
                        <a:t>Transitori brevi</a:t>
                      </a:r>
                    </a:p>
                    <a:p>
                      <a:pPr marL="285750" indent="-285750">
                        <a:buFont typeface="Wingdings" panose="05000000000000000000" pitchFamily="2" charset="2"/>
                        <a:buChar char="Ø"/>
                      </a:pPr>
                      <a:r>
                        <a:rPr lang="it-IT" baseline="0" dirty="0"/>
                        <a:t>Manutenzione</a:t>
                      </a:r>
                    </a:p>
                    <a:p>
                      <a:pPr marL="285750" indent="-285750">
                        <a:buFont typeface="Wingdings" panose="05000000000000000000" pitchFamily="2" charset="2"/>
                        <a:buChar char="Ø"/>
                      </a:pPr>
                      <a:r>
                        <a:rPr lang="it-IT" baseline="0" dirty="0" err="1"/>
                        <a:t>Microscalabilità</a:t>
                      </a:r>
                      <a:endParaRPr lang="it-IT" baseline="0" dirty="0"/>
                    </a:p>
                    <a:p>
                      <a:pPr marL="285750" indent="-285750">
                        <a:buFont typeface="Wingdings" panose="05000000000000000000" pitchFamily="2" charset="2"/>
                        <a:buChar char="Ø"/>
                      </a:pPr>
                      <a:r>
                        <a:rPr lang="it-IT" baseline="0" dirty="0"/>
                        <a:t>Densità di potenza</a:t>
                      </a:r>
                      <a:endParaRPr lang="it-IT" dirty="0"/>
                    </a:p>
                  </a:txBody>
                  <a:tcPr/>
                </a:tc>
                <a:tc>
                  <a:txBody>
                    <a:bodyPr/>
                    <a:lstStyle/>
                    <a:p>
                      <a:pPr marL="285750" indent="-285750">
                        <a:buFont typeface="Wingdings" panose="05000000000000000000" pitchFamily="2" charset="2"/>
                        <a:buChar char="Ø"/>
                      </a:pPr>
                      <a:r>
                        <a:rPr lang="it-IT" dirty="0"/>
                        <a:t>Superconduttori</a:t>
                      </a:r>
                    </a:p>
                    <a:p>
                      <a:pPr marL="285750" indent="-285750">
                        <a:buFont typeface="Wingdings" panose="05000000000000000000" pitchFamily="2" charset="2"/>
                        <a:buChar char="Ø"/>
                      </a:pPr>
                      <a:r>
                        <a:rPr lang="it-IT" dirty="0"/>
                        <a:t>Effetti di</a:t>
                      </a:r>
                      <a:r>
                        <a:rPr lang="it-IT" baseline="0" dirty="0"/>
                        <a:t> bordo campo B</a:t>
                      </a:r>
                    </a:p>
                    <a:p>
                      <a:pPr marL="285750" indent="-285750">
                        <a:buFont typeface="Wingdings" panose="05000000000000000000" pitchFamily="2" charset="2"/>
                        <a:buChar char="Ø"/>
                      </a:pPr>
                      <a:r>
                        <a:rPr lang="it-IT" baseline="0" dirty="0"/>
                        <a:t>Costo dei Magneti</a:t>
                      </a:r>
                    </a:p>
                    <a:p>
                      <a:pPr marL="285750" indent="-285750">
                        <a:buFont typeface="Wingdings" panose="05000000000000000000" pitchFamily="2" charset="2"/>
                        <a:buChar char="Ø"/>
                      </a:pPr>
                      <a:r>
                        <a:rPr lang="it-IT" baseline="0" dirty="0"/>
                        <a:t>Mancanza di accurati modelli</a:t>
                      </a:r>
                    </a:p>
                    <a:p>
                      <a:pPr marL="285750" indent="-285750">
                        <a:buFont typeface="Wingdings" panose="05000000000000000000" pitchFamily="2" charset="2"/>
                        <a:buChar char="Ø"/>
                      </a:pPr>
                      <a:r>
                        <a:rPr lang="it-IT" dirty="0"/>
                        <a:t>Profilo</a:t>
                      </a:r>
                      <a:r>
                        <a:rPr lang="it-IT" baseline="0" dirty="0"/>
                        <a:t> non omogeneo velocità</a:t>
                      </a:r>
                    </a:p>
                    <a:p>
                      <a:pPr marL="285750" indent="-285750">
                        <a:buFont typeface="Wingdings" panose="05000000000000000000" pitchFamily="2" charset="2"/>
                        <a:buChar char="Ø"/>
                      </a:pPr>
                      <a:r>
                        <a:rPr lang="it-IT" baseline="0" dirty="0"/>
                        <a:t>Instabilità del Flusso</a:t>
                      </a:r>
                      <a:endParaRPr lang="it-IT" dirty="0"/>
                    </a:p>
                  </a:txBody>
                  <a:tcPr/>
                </a:tc>
                <a:extLst>
                  <a:ext uri="{0D108BD9-81ED-4DB2-BD59-A6C34878D82A}">
                    <a16:rowId xmlns:a16="http://schemas.microsoft.com/office/drawing/2014/main" val="10001"/>
                  </a:ext>
                </a:extLst>
              </a:tr>
            </a:tbl>
          </a:graphicData>
        </a:graphic>
      </p:graphicFrame>
      <mc:AlternateContent xmlns:mc="http://schemas.openxmlformats.org/markup-compatibility/2006" xmlns:a14="http://schemas.microsoft.com/office/drawing/2010/main">
        <mc:Choice Requires="a14">
          <p:sp>
            <p:nvSpPr>
              <p:cNvPr id="8" name="CasellaDiTesto 7"/>
              <p:cNvSpPr txBox="1"/>
              <p:nvPr/>
            </p:nvSpPr>
            <p:spPr>
              <a:xfrm>
                <a:off x="5065200" y="3735874"/>
                <a:ext cx="2858475" cy="64485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bar>
                        <m:barPr>
                          <m:pos m:val="top"/>
                          <m:ctrlPr>
                            <a:rPr lang="it-IT" sz="2800" i="1" smtClean="0">
                              <a:latin typeface="Cambria Math" panose="02040503050406030204" pitchFamily="18" charset="0"/>
                            </a:rPr>
                          </m:ctrlPr>
                        </m:barPr>
                        <m:e>
                          <m:r>
                            <a:rPr lang="it-IT" sz="2800" b="0" i="1" smtClean="0">
                              <a:latin typeface="Cambria Math" panose="02040503050406030204" pitchFamily="18" charset="0"/>
                            </a:rPr>
                            <m:t>𝑗</m:t>
                          </m:r>
                        </m:e>
                      </m:bar>
                      <m:r>
                        <a:rPr lang="it-IT" sz="2800" b="0" i="1" smtClean="0">
                          <a:latin typeface="Cambria Math" panose="02040503050406030204" pitchFamily="18" charset="0"/>
                        </a:rPr>
                        <m:t>=</m:t>
                      </m:r>
                      <m:r>
                        <a:rPr lang="it-IT" sz="2800" b="0" i="1" smtClean="0">
                          <a:latin typeface="Cambria Math" panose="02040503050406030204" pitchFamily="18" charset="0"/>
                          <a:ea typeface="Cambria Math" panose="02040503050406030204" pitchFamily="18" charset="0"/>
                        </a:rPr>
                        <m:t>𝜎</m:t>
                      </m:r>
                      <m:d>
                        <m:dPr>
                          <m:ctrlPr>
                            <a:rPr lang="it-IT" sz="2800" b="0" i="1" smtClean="0">
                              <a:latin typeface="Cambria Math" panose="02040503050406030204" pitchFamily="18" charset="0"/>
                              <a:ea typeface="Cambria Math" panose="02040503050406030204" pitchFamily="18" charset="0"/>
                            </a:rPr>
                          </m:ctrlPr>
                        </m:dPr>
                        <m:e>
                          <m:bar>
                            <m:barPr>
                              <m:pos m:val="top"/>
                              <m:ctrlPr>
                                <a:rPr lang="it-IT" sz="2800" b="0" i="1" smtClean="0">
                                  <a:latin typeface="Cambria Math" panose="02040503050406030204" pitchFamily="18" charset="0"/>
                                </a:rPr>
                              </m:ctrlPr>
                            </m:barPr>
                            <m:e>
                              <m:r>
                                <a:rPr lang="it-IT" sz="2800" b="0" i="1" smtClean="0">
                                  <a:latin typeface="Cambria Math" panose="02040503050406030204" pitchFamily="18" charset="0"/>
                                </a:rPr>
                                <m:t>𝐸</m:t>
                              </m:r>
                            </m:e>
                          </m:bar>
                          <m:r>
                            <a:rPr lang="it-IT" sz="2800" b="0" i="1" smtClean="0">
                              <a:latin typeface="Cambria Math" panose="02040503050406030204" pitchFamily="18" charset="0"/>
                            </a:rPr>
                            <m:t>+</m:t>
                          </m:r>
                          <m:bar>
                            <m:barPr>
                              <m:pos m:val="top"/>
                              <m:ctrlPr>
                                <a:rPr lang="it-IT" sz="2800" b="0" i="1" smtClean="0">
                                  <a:latin typeface="Cambria Math" panose="02040503050406030204" pitchFamily="18" charset="0"/>
                                </a:rPr>
                              </m:ctrlPr>
                            </m:barPr>
                            <m:e>
                              <m:r>
                                <a:rPr lang="it-IT" sz="2800" b="0" i="1" smtClean="0">
                                  <a:latin typeface="Cambria Math" panose="02040503050406030204" pitchFamily="18" charset="0"/>
                                </a:rPr>
                                <m:t>𝑢</m:t>
                              </m:r>
                            </m:e>
                          </m:bar>
                          <m:r>
                            <a:rPr lang="it-IT" sz="2800" b="0" i="1" smtClean="0">
                              <a:latin typeface="Cambria Math" panose="02040503050406030204" pitchFamily="18" charset="0"/>
                              <a:ea typeface="Cambria Math" panose="02040503050406030204" pitchFamily="18" charset="0"/>
                            </a:rPr>
                            <m:t>×</m:t>
                          </m:r>
                          <m:bar>
                            <m:barPr>
                              <m:pos m:val="top"/>
                              <m:ctrlPr>
                                <a:rPr lang="it-IT" sz="2800" b="0" i="1" smtClean="0">
                                  <a:latin typeface="Cambria Math" panose="02040503050406030204" pitchFamily="18" charset="0"/>
                                  <a:ea typeface="Cambria Math" panose="02040503050406030204" pitchFamily="18" charset="0"/>
                                </a:rPr>
                              </m:ctrlPr>
                            </m:barPr>
                            <m:e>
                              <m:r>
                                <a:rPr lang="it-IT" sz="2800" b="0" i="1" smtClean="0">
                                  <a:latin typeface="Cambria Math" panose="02040503050406030204" pitchFamily="18" charset="0"/>
                                  <a:ea typeface="Cambria Math" panose="02040503050406030204" pitchFamily="18" charset="0"/>
                                </a:rPr>
                                <m:t>𝐵</m:t>
                              </m:r>
                            </m:e>
                          </m:bar>
                        </m:e>
                      </m:d>
                    </m:oMath>
                  </m:oMathPara>
                </a14:m>
                <a:endParaRPr lang="it-IT" sz="2800" b="0" dirty="0"/>
              </a:p>
            </p:txBody>
          </p:sp>
        </mc:Choice>
        <mc:Fallback xmlns="">
          <p:sp>
            <p:nvSpPr>
              <p:cNvPr id="8" name="CasellaDiTesto 7"/>
              <p:cNvSpPr txBox="1">
                <a:spLocks noRot="1" noChangeAspect="1" noMove="1" noResize="1" noEditPoints="1" noAdjustHandles="1" noChangeArrowheads="1" noChangeShapeType="1" noTextEdit="1"/>
              </p:cNvSpPr>
              <p:nvPr/>
            </p:nvSpPr>
            <p:spPr>
              <a:xfrm>
                <a:off x="5065200" y="3735874"/>
                <a:ext cx="2858475" cy="644857"/>
              </a:xfrm>
              <a:prstGeom prst="rect">
                <a:avLst/>
              </a:prstGeom>
              <a:blipFill rotWithShape="0">
                <a:blip r:embed="rId4"/>
                <a:stretch>
                  <a:fillRect l="-1066"/>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 name="CasellaDiTesto 8"/>
              <p:cNvSpPr txBox="1"/>
              <p:nvPr/>
            </p:nvSpPr>
            <p:spPr>
              <a:xfrm>
                <a:off x="6782123" y="4474971"/>
                <a:ext cx="4728346" cy="478785"/>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bar>
                        <m:barPr>
                          <m:pos m:val="top"/>
                          <m:ctrlPr>
                            <a:rPr lang="it-IT" sz="2800" i="1">
                              <a:latin typeface="Cambria Math" panose="02040503050406030204" pitchFamily="18" charset="0"/>
                            </a:rPr>
                          </m:ctrlPr>
                        </m:barPr>
                        <m:e>
                          <m:r>
                            <a:rPr lang="it-IT" sz="2800" i="1">
                              <a:latin typeface="Cambria Math" panose="02040503050406030204" pitchFamily="18" charset="0"/>
                            </a:rPr>
                            <m:t>𝑢</m:t>
                          </m:r>
                        </m:e>
                      </m:bar>
                      <m:r>
                        <a:rPr lang="it-IT" sz="2800" i="1">
                          <a:latin typeface="Cambria Math" panose="02040503050406030204" pitchFamily="18" charset="0"/>
                          <a:ea typeface="Cambria Math" panose="02040503050406030204" pitchFamily="18" charset="0"/>
                        </a:rPr>
                        <m:t>×</m:t>
                      </m:r>
                      <m:bar>
                        <m:barPr>
                          <m:pos m:val="top"/>
                          <m:ctrlPr>
                            <a:rPr lang="it-IT" sz="2800" i="1">
                              <a:latin typeface="Cambria Math" panose="02040503050406030204" pitchFamily="18" charset="0"/>
                              <a:ea typeface="Cambria Math" panose="02040503050406030204" pitchFamily="18" charset="0"/>
                            </a:rPr>
                          </m:ctrlPr>
                        </m:barPr>
                        <m:e>
                          <m:r>
                            <a:rPr lang="it-IT" sz="2800" i="1">
                              <a:latin typeface="Cambria Math" panose="02040503050406030204" pitchFamily="18" charset="0"/>
                              <a:ea typeface="Cambria Math" panose="02040503050406030204" pitchFamily="18" charset="0"/>
                            </a:rPr>
                            <m:t>𝐵</m:t>
                          </m:r>
                        </m:e>
                      </m:bar>
                      <m:r>
                        <m:rPr>
                          <m:nor/>
                        </m:rPr>
                        <a:rPr lang="it-IT" sz="2800" b="0" i="0" smtClean="0">
                          <a:latin typeface="Cambria Math" panose="02040503050406030204" pitchFamily="18" charset="0"/>
                          <a:ea typeface="Cambria Math" panose="02040503050406030204" pitchFamily="18" charset="0"/>
                        </a:rPr>
                        <m:t> </m:t>
                      </m:r>
                      <m:r>
                        <a:rPr lang="it-IT" sz="2800" b="0" i="1" smtClean="0">
                          <a:latin typeface="Cambria Math" panose="02040503050406030204" pitchFamily="18" charset="0"/>
                          <a:ea typeface="Cambria Math" panose="02040503050406030204" pitchFamily="18" charset="0"/>
                        </a:rPr>
                        <m:t>≡</m:t>
                      </m:r>
                      <m:r>
                        <m:rPr>
                          <m:nor/>
                        </m:rPr>
                        <a:rPr lang="it-IT" sz="2800" b="0" i="0" smtClean="0">
                          <a:latin typeface="Cambria Math" panose="02040503050406030204" pitchFamily="18" charset="0"/>
                          <a:ea typeface="Cambria Math" panose="02040503050406030204" pitchFamily="18" charset="0"/>
                        </a:rPr>
                        <m:t>reazione</m:t>
                      </m:r>
                      <m:r>
                        <m:rPr>
                          <m:nor/>
                        </m:rPr>
                        <a:rPr lang="it-IT" sz="2800" b="0" i="0" smtClean="0">
                          <a:latin typeface="Cambria Math" panose="02040503050406030204" pitchFamily="18" charset="0"/>
                          <a:ea typeface="Cambria Math" panose="02040503050406030204" pitchFamily="18" charset="0"/>
                        </a:rPr>
                        <m:t> </m:t>
                      </m:r>
                      <m:r>
                        <m:rPr>
                          <m:nor/>
                        </m:rPr>
                        <a:rPr lang="it-IT" sz="2800" b="0" i="0" smtClean="0">
                          <a:latin typeface="Cambria Math" panose="02040503050406030204" pitchFamily="18" charset="0"/>
                          <a:ea typeface="Cambria Math" panose="02040503050406030204" pitchFamily="18" charset="0"/>
                        </a:rPr>
                        <m:t>di</m:t>
                      </m:r>
                      <m:r>
                        <m:rPr>
                          <m:nor/>
                        </m:rPr>
                        <a:rPr lang="it-IT" sz="2800" b="0" i="0" smtClean="0">
                          <a:latin typeface="Cambria Math" panose="02040503050406030204" pitchFamily="18" charset="0"/>
                          <a:ea typeface="Cambria Math" panose="02040503050406030204" pitchFamily="18" charset="0"/>
                        </a:rPr>
                        <m:t> </m:t>
                      </m:r>
                      <m:r>
                        <m:rPr>
                          <m:nor/>
                        </m:rPr>
                        <a:rPr lang="it-IT" sz="2800" b="0" i="0" smtClean="0">
                          <a:latin typeface="Cambria Math" panose="02040503050406030204" pitchFamily="18" charset="0"/>
                          <a:ea typeface="Cambria Math" panose="02040503050406030204" pitchFamily="18" charset="0"/>
                        </a:rPr>
                        <m:t>armatura</m:t>
                      </m:r>
                    </m:oMath>
                  </m:oMathPara>
                </a14:m>
                <a:endParaRPr lang="it-IT" sz="2800" b="0" dirty="0"/>
              </a:p>
            </p:txBody>
          </p:sp>
        </mc:Choice>
        <mc:Fallback xmlns="">
          <p:sp>
            <p:nvSpPr>
              <p:cNvPr id="9" name="CasellaDiTesto 8"/>
              <p:cNvSpPr txBox="1">
                <a:spLocks noRot="1" noChangeAspect="1" noMove="1" noResize="1" noEditPoints="1" noAdjustHandles="1" noChangeArrowheads="1" noChangeShapeType="1" noTextEdit="1"/>
              </p:cNvSpPr>
              <p:nvPr/>
            </p:nvSpPr>
            <p:spPr>
              <a:xfrm>
                <a:off x="6782123" y="4474971"/>
                <a:ext cx="4728346" cy="478785"/>
              </a:xfrm>
              <a:prstGeom prst="rect">
                <a:avLst/>
              </a:prstGeom>
              <a:blipFill rotWithShape="0">
                <a:blip r:embed="rId5"/>
                <a:stretch>
                  <a:fillRect l="-129"/>
                </a:stretch>
              </a:blipFill>
            </p:spPr>
            <p:txBody>
              <a:bodyPr/>
              <a:lstStyle/>
              <a:p>
                <a:r>
                  <a:rPr lang="it-IT">
                    <a:noFill/>
                  </a:rPr>
                  <a:t> </a:t>
                </a:r>
              </a:p>
            </p:txBody>
          </p:sp>
        </mc:Fallback>
      </mc:AlternateContent>
      <p:sp>
        <p:nvSpPr>
          <p:cNvPr id="10" name="CasellaDiTesto 9"/>
          <p:cNvSpPr txBox="1"/>
          <p:nvPr/>
        </p:nvSpPr>
        <p:spPr>
          <a:xfrm>
            <a:off x="332984" y="4566711"/>
            <a:ext cx="3544817" cy="461665"/>
          </a:xfrm>
          <a:prstGeom prst="rect">
            <a:avLst/>
          </a:prstGeom>
          <a:noFill/>
        </p:spPr>
        <p:txBody>
          <a:bodyPr wrap="none" rtlCol="0">
            <a:spAutoFit/>
          </a:bodyPr>
          <a:lstStyle/>
          <a:p>
            <a:pPr marL="285750" indent="-285750">
              <a:buFont typeface="Wingdings" panose="05000000000000000000" pitchFamily="2" charset="2"/>
              <a:buChar char="Ø"/>
            </a:pPr>
            <a:r>
              <a:rPr lang="it-IT" sz="2400" b="1" dirty="0">
                <a:ln w="9525">
                  <a:solidFill>
                    <a:schemeClr val="bg1"/>
                  </a:solidFill>
                  <a:prstDash val="solid"/>
                </a:ln>
                <a:effectLst>
                  <a:outerShdw blurRad="12700" dist="38100" dir="2700000" algn="tl" rotWithShape="0">
                    <a:schemeClr val="bg1">
                      <a:lumMod val="50000"/>
                    </a:schemeClr>
                  </a:outerShdw>
                </a:effectLst>
              </a:rPr>
              <a:t>Distribuzione di velocità</a:t>
            </a:r>
          </a:p>
        </p:txBody>
      </p:sp>
      <p:sp>
        <p:nvSpPr>
          <p:cNvPr id="11" name="CasellaDiTesto 10"/>
          <p:cNvSpPr txBox="1"/>
          <p:nvPr/>
        </p:nvSpPr>
        <p:spPr>
          <a:xfrm>
            <a:off x="2943162" y="5004527"/>
            <a:ext cx="3547510" cy="461665"/>
          </a:xfrm>
          <a:prstGeom prst="rect">
            <a:avLst/>
          </a:prstGeom>
          <a:noFill/>
        </p:spPr>
        <p:txBody>
          <a:bodyPr wrap="none" rtlCol="0">
            <a:spAutoFit/>
          </a:bodyPr>
          <a:lstStyle/>
          <a:p>
            <a:pPr marL="285750" indent="-285750">
              <a:buFont typeface="Wingdings" panose="05000000000000000000" pitchFamily="2" charset="2"/>
              <a:buChar char="Ø"/>
            </a:pPr>
            <a:r>
              <a:rPr lang="it-IT" sz="2400" b="1" dirty="0">
                <a:ln w="9525">
                  <a:solidFill>
                    <a:schemeClr val="bg1"/>
                  </a:solidFill>
                  <a:prstDash val="solid"/>
                </a:ln>
                <a:effectLst>
                  <a:outerShdw blurRad="12700" dist="38100" dir="2700000" algn="tl" rotWithShape="0">
                    <a:schemeClr val="bg1">
                      <a:lumMod val="50000"/>
                    </a:schemeClr>
                  </a:outerShdw>
                </a:effectLst>
              </a:rPr>
              <a:t>Integrazione nel volume</a:t>
            </a:r>
          </a:p>
        </p:txBody>
      </p:sp>
      <p:cxnSp>
        <p:nvCxnSpPr>
          <p:cNvPr id="13" name="Connettore 4 12"/>
          <p:cNvCxnSpPr>
            <a:stCxn id="10" idx="2"/>
            <a:endCxn id="11" idx="1"/>
          </p:cNvCxnSpPr>
          <p:nvPr/>
        </p:nvCxnSpPr>
        <p:spPr>
          <a:xfrm rot="16200000" flipH="1">
            <a:off x="2420785" y="4712983"/>
            <a:ext cx="206984" cy="837769"/>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Freccia in giù 13"/>
          <p:cNvSpPr/>
          <p:nvPr/>
        </p:nvSpPr>
        <p:spPr>
          <a:xfrm>
            <a:off x="9254996" y="4947274"/>
            <a:ext cx="465128" cy="2325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p:cNvSpPr txBox="1"/>
          <p:nvPr/>
        </p:nvSpPr>
        <p:spPr>
          <a:xfrm>
            <a:off x="8101865" y="5733940"/>
            <a:ext cx="2898037" cy="461665"/>
          </a:xfrm>
          <a:prstGeom prst="rect">
            <a:avLst/>
          </a:prstGeom>
          <a:noFill/>
        </p:spPr>
        <p:txBody>
          <a:bodyPr wrap="none" rtlCol="0">
            <a:spAutoFit/>
          </a:bodyPr>
          <a:lstStyle/>
          <a:p>
            <a:pPr marL="285750" indent="-285750">
              <a:buFont typeface="Wingdings" panose="05000000000000000000" pitchFamily="2" charset="2"/>
              <a:buChar char="Ø"/>
            </a:pPr>
            <a:r>
              <a:rPr lang="it-IT" sz="2400" b="1" dirty="0">
                <a:ln w="9525">
                  <a:solidFill>
                    <a:schemeClr val="bg1"/>
                  </a:solidFill>
                  <a:prstDash val="solid"/>
                </a:ln>
                <a:effectLst>
                  <a:outerShdw blurRad="12700" dist="38100" dir="2700000" algn="tl" rotWithShape="0">
                    <a:schemeClr val="bg1">
                      <a:lumMod val="50000"/>
                    </a:schemeClr>
                  </a:outerShdw>
                </a:effectLst>
              </a:rPr>
              <a:t>pompa/generatore</a:t>
            </a:r>
          </a:p>
        </p:txBody>
      </p:sp>
      <p:sp>
        <p:nvSpPr>
          <p:cNvPr id="16" name="CasellaDiTesto 15"/>
          <p:cNvSpPr txBox="1"/>
          <p:nvPr/>
        </p:nvSpPr>
        <p:spPr>
          <a:xfrm>
            <a:off x="7709853" y="5135793"/>
            <a:ext cx="3564822" cy="461665"/>
          </a:xfrm>
          <a:prstGeom prst="rect">
            <a:avLst/>
          </a:prstGeom>
          <a:noFill/>
        </p:spPr>
        <p:txBody>
          <a:bodyPr wrap="none" rtlCol="0">
            <a:spAutoFit/>
          </a:bodyPr>
          <a:lstStyle/>
          <a:p>
            <a:pPr marL="285750" indent="-285750">
              <a:buFont typeface="Wingdings" panose="05000000000000000000" pitchFamily="2" charset="2"/>
              <a:buChar char="Ø"/>
            </a:pPr>
            <a:r>
              <a:rPr lang="it-IT" sz="2400" b="1" dirty="0">
                <a:ln w="9525">
                  <a:solidFill>
                    <a:schemeClr val="bg1"/>
                  </a:solidFill>
                  <a:prstDash val="solid"/>
                </a:ln>
                <a:effectLst>
                  <a:outerShdw blurRad="12700" dist="38100" dir="2700000" algn="tl" rotWithShape="0">
                    <a:schemeClr val="bg1">
                      <a:lumMod val="50000"/>
                    </a:schemeClr>
                  </a:outerShdw>
                </a:effectLst>
              </a:rPr>
              <a:t>Direzione della Corrente</a:t>
            </a:r>
          </a:p>
        </p:txBody>
      </p:sp>
      <p:sp>
        <p:nvSpPr>
          <p:cNvPr id="17" name="Freccia in giù 16"/>
          <p:cNvSpPr/>
          <p:nvPr/>
        </p:nvSpPr>
        <p:spPr>
          <a:xfrm>
            <a:off x="9269972" y="5543661"/>
            <a:ext cx="465128" cy="2325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p:cNvSpPr txBox="1"/>
          <p:nvPr/>
        </p:nvSpPr>
        <p:spPr>
          <a:xfrm>
            <a:off x="374389" y="5157807"/>
            <a:ext cx="2360839" cy="461665"/>
          </a:xfrm>
          <a:prstGeom prst="rect">
            <a:avLst/>
          </a:prstGeom>
          <a:noFill/>
        </p:spPr>
        <p:txBody>
          <a:bodyPr wrap="none" rtlCol="0">
            <a:spAutoFit/>
          </a:bodyPr>
          <a:lstStyle/>
          <a:p>
            <a:pPr marL="285750" indent="-285750">
              <a:buFont typeface="Wingdings" panose="05000000000000000000" pitchFamily="2" charset="2"/>
              <a:buChar char="Ø"/>
            </a:pPr>
            <a:r>
              <a:rPr lang="it-IT" sz="2400" b="1" dirty="0">
                <a:ln w="9525">
                  <a:solidFill>
                    <a:schemeClr val="bg1"/>
                  </a:solidFill>
                  <a:prstDash val="solid"/>
                </a:ln>
                <a:effectLst>
                  <a:outerShdw blurRad="12700" dist="38100" dir="2700000" algn="tl" rotWithShape="0">
                    <a:schemeClr val="bg1">
                      <a:lumMod val="50000"/>
                    </a:schemeClr>
                  </a:outerShdw>
                </a:effectLst>
              </a:rPr>
              <a:t>Mezzo gassoso</a:t>
            </a:r>
          </a:p>
        </p:txBody>
      </p:sp>
      <p:sp>
        <p:nvSpPr>
          <p:cNvPr id="19" name="CasellaDiTesto 18"/>
          <p:cNvSpPr txBox="1"/>
          <p:nvPr/>
        </p:nvSpPr>
        <p:spPr>
          <a:xfrm>
            <a:off x="2160025" y="5574477"/>
            <a:ext cx="4696286" cy="461665"/>
          </a:xfrm>
          <a:prstGeom prst="rect">
            <a:avLst/>
          </a:prstGeom>
          <a:noFill/>
        </p:spPr>
        <p:txBody>
          <a:bodyPr wrap="none" rtlCol="0">
            <a:spAutoFit/>
          </a:bodyPr>
          <a:lstStyle/>
          <a:p>
            <a:pPr marL="285750" indent="-285750">
              <a:buFont typeface="Wingdings" panose="05000000000000000000" pitchFamily="2" charset="2"/>
              <a:buChar char="Ø"/>
            </a:pPr>
            <a:r>
              <a:rPr lang="it-IT" sz="2400" b="1" dirty="0">
                <a:ln w="9525">
                  <a:solidFill>
                    <a:schemeClr val="bg1"/>
                  </a:solidFill>
                  <a:prstDash val="solid"/>
                </a:ln>
                <a:effectLst>
                  <a:outerShdw blurRad="12700" dist="38100" dir="2700000" algn="tl" rotWithShape="0">
                    <a:schemeClr val="bg1">
                      <a:lumMod val="50000"/>
                    </a:schemeClr>
                  </a:outerShdw>
                </a:effectLst>
              </a:rPr>
              <a:t>Introduzione termini nel modello</a:t>
            </a:r>
          </a:p>
        </p:txBody>
      </p:sp>
      <p:cxnSp>
        <p:nvCxnSpPr>
          <p:cNvPr id="20" name="Connettore 4 19"/>
          <p:cNvCxnSpPr>
            <a:stCxn id="18" idx="2"/>
            <a:endCxn id="19" idx="1"/>
          </p:cNvCxnSpPr>
          <p:nvPr/>
        </p:nvCxnSpPr>
        <p:spPr>
          <a:xfrm rot="16200000" flipH="1">
            <a:off x="1764498" y="5409783"/>
            <a:ext cx="185838" cy="605216"/>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CasellaDiTesto 20"/>
          <p:cNvSpPr txBox="1"/>
          <p:nvPr/>
        </p:nvSpPr>
        <p:spPr>
          <a:xfrm>
            <a:off x="352366" y="5979665"/>
            <a:ext cx="4646144" cy="461665"/>
          </a:xfrm>
          <a:prstGeom prst="rect">
            <a:avLst/>
          </a:prstGeom>
          <a:noFill/>
        </p:spPr>
        <p:txBody>
          <a:bodyPr wrap="none" rtlCol="0">
            <a:spAutoFit/>
          </a:bodyPr>
          <a:lstStyle/>
          <a:p>
            <a:pPr marL="285750" indent="-285750">
              <a:buFont typeface="Wingdings" panose="05000000000000000000" pitchFamily="2" charset="2"/>
              <a:buChar char="Ø"/>
            </a:pPr>
            <a:r>
              <a:rPr lang="it-IT" sz="2400" b="1" dirty="0">
                <a:ln w="9525">
                  <a:solidFill>
                    <a:schemeClr val="bg1"/>
                  </a:solidFill>
                  <a:prstDash val="solid"/>
                </a:ln>
                <a:effectLst>
                  <a:outerShdw blurRad="12700" dist="38100" dir="2700000" algn="tl" rotWithShape="0">
                    <a:schemeClr val="bg1">
                      <a:lumMod val="50000"/>
                    </a:schemeClr>
                  </a:outerShdw>
                </a:effectLst>
              </a:rPr>
              <a:t>Cambiamenti di fase/Irregolarità</a:t>
            </a:r>
          </a:p>
        </p:txBody>
      </p:sp>
      <p:sp>
        <p:nvSpPr>
          <p:cNvPr id="22" name="CasellaDiTesto 21"/>
          <p:cNvSpPr txBox="1"/>
          <p:nvPr/>
        </p:nvSpPr>
        <p:spPr>
          <a:xfrm>
            <a:off x="3401245" y="6396335"/>
            <a:ext cx="3182474" cy="461665"/>
          </a:xfrm>
          <a:prstGeom prst="rect">
            <a:avLst/>
          </a:prstGeom>
          <a:noFill/>
        </p:spPr>
        <p:txBody>
          <a:bodyPr wrap="none" rtlCol="0">
            <a:spAutoFit/>
          </a:bodyPr>
          <a:lstStyle/>
          <a:p>
            <a:pPr marL="285750" indent="-285750">
              <a:buFont typeface="Wingdings" panose="05000000000000000000" pitchFamily="2" charset="2"/>
              <a:buChar char="Ø"/>
            </a:pPr>
            <a:r>
              <a:rPr lang="it-IT" sz="2400" b="1" dirty="0">
                <a:ln w="9525">
                  <a:solidFill>
                    <a:schemeClr val="bg1"/>
                  </a:solidFill>
                  <a:prstDash val="solid"/>
                </a:ln>
                <a:effectLst>
                  <a:outerShdw blurRad="12700" dist="38100" dir="2700000" algn="tl" rotWithShape="0">
                    <a:schemeClr val="bg1">
                      <a:lumMod val="50000"/>
                    </a:schemeClr>
                  </a:outerShdw>
                </a:effectLst>
              </a:rPr>
              <a:t>Modello più accurato</a:t>
            </a:r>
          </a:p>
        </p:txBody>
      </p:sp>
      <p:cxnSp>
        <p:nvCxnSpPr>
          <p:cNvPr id="23" name="Connettore 4 22"/>
          <p:cNvCxnSpPr>
            <a:stCxn id="21" idx="2"/>
            <a:endCxn id="22" idx="1"/>
          </p:cNvCxnSpPr>
          <p:nvPr/>
        </p:nvCxnSpPr>
        <p:spPr>
          <a:xfrm rot="16200000" flipH="1">
            <a:off x="2945422" y="6171345"/>
            <a:ext cx="185838" cy="725807"/>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ttangolo 24"/>
              <p:cNvSpPr/>
              <p:nvPr/>
            </p:nvSpPr>
            <p:spPr>
              <a:xfrm>
                <a:off x="8813991" y="6161051"/>
                <a:ext cx="1960408" cy="653897"/>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bar>
                        <m:barPr>
                          <m:pos m:val="top"/>
                          <m:ctrlPr>
                            <a:rPr lang="it-IT" sz="3200" b="0" i="1" smtClean="0">
                              <a:latin typeface="Cambria Math" panose="02040503050406030204" pitchFamily="18" charset="0"/>
                            </a:rPr>
                          </m:ctrlPr>
                        </m:barPr>
                        <m:e>
                          <m:r>
                            <a:rPr lang="it-IT" sz="3200" b="0" i="1" smtClean="0">
                              <a:latin typeface="Cambria Math" panose="02040503050406030204" pitchFamily="18" charset="0"/>
                            </a:rPr>
                            <m:t>𝑓</m:t>
                          </m:r>
                        </m:e>
                      </m:bar>
                      <m:r>
                        <a:rPr lang="it-IT" sz="3200" b="0" i="1" smtClean="0">
                          <a:latin typeface="Cambria Math" panose="02040503050406030204" pitchFamily="18" charset="0"/>
                        </a:rPr>
                        <m:t>=</m:t>
                      </m:r>
                      <m:bar>
                        <m:barPr>
                          <m:pos m:val="top"/>
                          <m:ctrlPr>
                            <a:rPr lang="it-IT" sz="3200" b="0" i="1" smtClean="0">
                              <a:latin typeface="Cambria Math" panose="02040503050406030204" pitchFamily="18" charset="0"/>
                            </a:rPr>
                          </m:ctrlPr>
                        </m:barPr>
                        <m:e>
                          <m:r>
                            <a:rPr lang="it-IT" sz="3200" b="0" i="1" smtClean="0">
                              <a:latin typeface="Cambria Math" panose="02040503050406030204" pitchFamily="18" charset="0"/>
                            </a:rPr>
                            <m:t>𝑗</m:t>
                          </m:r>
                        </m:e>
                      </m:bar>
                      <m:r>
                        <a:rPr lang="it-IT" sz="3200" b="0" i="1" smtClean="0">
                          <a:latin typeface="Cambria Math" panose="02040503050406030204" pitchFamily="18" charset="0"/>
                          <a:ea typeface="Cambria Math" panose="02040503050406030204" pitchFamily="18" charset="0"/>
                        </a:rPr>
                        <m:t>×</m:t>
                      </m:r>
                      <m:bar>
                        <m:barPr>
                          <m:pos m:val="top"/>
                          <m:ctrlPr>
                            <a:rPr lang="it-IT" sz="3200" b="0" i="1" smtClean="0">
                              <a:latin typeface="Cambria Math" panose="02040503050406030204" pitchFamily="18" charset="0"/>
                              <a:ea typeface="Cambria Math" panose="02040503050406030204" pitchFamily="18" charset="0"/>
                            </a:rPr>
                          </m:ctrlPr>
                        </m:barPr>
                        <m:e>
                          <m:r>
                            <a:rPr lang="it-IT" sz="3200" b="0" i="1" smtClean="0">
                              <a:latin typeface="Cambria Math" panose="02040503050406030204" pitchFamily="18" charset="0"/>
                              <a:ea typeface="Cambria Math" panose="02040503050406030204" pitchFamily="18" charset="0"/>
                            </a:rPr>
                            <m:t>𝐵</m:t>
                          </m:r>
                        </m:e>
                      </m:bar>
                    </m:oMath>
                  </m:oMathPara>
                </a14:m>
                <a:endParaRPr lang="it-IT" sz="3200" dirty="0"/>
              </a:p>
            </p:txBody>
          </p:sp>
        </mc:Choice>
        <mc:Fallback xmlns="">
          <p:sp>
            <p:nvSpPr>
              <p:cNvPr id="25" name="Rettangolo 24"/>
              <p:cNvSpPr>
                <a:spLocks noRot="1" noChangeAspect="1" noMove="1" noResize="1" noEditPoints="1" noAdjustHandles="1" noChangeArrowheads="1" noChangeShapeType="1" noTextEdit="1"/>
              </p:cNvSpPr>
              <p:nvPr/>
            </p:nvSpPr>
            <p:spPr>
              <a:xfrm>
                <a:off x="8813991" y="6161051"/>
                <a:ext cx="1960408" cy="653897"/>
              </a:xfrm>
              <a:prstGeom prst="rect">
                <a:avLst/>
              </a:prstGeom>
              <a:blipFill rotWithShape="0">
                <a:blip r:embed="rId6"/>
                <a:stretch>
                  <a:fillRect/>
                </a:stretch>
              </a:blipFill>
            </p:spPr>
            <p:txBody>
              <a:bodyPr/>
              <a:lstStyle/>
              <a:p>
                <a:r>
                  <a:rPr lang="it-IT">
                    <a:noFill/>
                  </a:rPr>
                  <a:t> </a:t>
                </a:r>
              </a:p>
            </p:txBody>
          </p:sp>
        </mc:Fallback>
      </mc:AlternateContent>
    </p:spTree>
    <p:extLst>
      <p:ext uri="{BB962C8B-B14F-4D97-AF65-F5344CB8AC3E}">
        <p14:creationId xmlns:p14="http://schemas.microsoft.com/office/powerpoint/2010/main" val="3316016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ln w="9525">
                  <a:solidFill>
                    <a:schemeClr val="bg1"/>
                  </a:solidFill>
                  <a:prstDash val="solid"/>
                </a:ln>
                <a:effectLst>
                  <a:outerShdw blurRad="12700" dist="38100" dir="2700000" algn="tl" rotWithShape="0">
                    <a:schemeClr val="bg1">
                      <a:lumMod val="50000"/>
                    </a:schemeClr>
                  </a:outerShdw>
                </a:effectLst>
              </a:rPr>
              <a:t>Generatore TA-MHD a fase singola</a:t>
            </a:r>
          </a:p>
        </p:txBody>
      </p:sp>
      <p:pic>
        <p:nvPicPr>
          <p:cNvPr id="4" name="Immagine 3"/>
          <p:cNvPicPr>
            <a:picLocks noChangeAspect="1"/>
          </p:cNvPicPr>
          <p:nvPr/>
        </p:nvPicPr>
        <p:blipFill>
          <a:blip r:embed="rId2"/>
          <a:stretch>
            <a:fillRect/>
          </a:stretch>
        </p:blipFill>
        <p:spPr>
          <a:xfrm>
            <a:off x="308201" y="1966258"/>
            <a:ext cx="7991249" cy="3501895"/>
          </a:xfrm>
          <a:prstGeom prst="rect">
            <a:avLst/>
          </a:prstGeom>
        </p:spPr>
      </p:pic>
      <p:pic>
        <p:nvPicPr>
          <p:cNvPr id="5" name="Immagine 4"/>
          <p:cNvPicPr>
            <a:picLocks noChangeAspect="1"/>
          </p:cNvPicPr>
          <p:nvPr/>
        </p:nvPicPr>
        <p:blipFill>
          <a:blip r:embed="rId3"/>
          <a:stretch>
            <a:fillRect/>
          </a:stretch>
        </p:blipFill>
        <p:spPr>
          <a:xfrm>
            <a:off x="6478633" y="3308350"/>
            <a:ext cx="5532068" cy="2862616"/>
          </a:xfrm>
          <a:prstGeom prst="rect">
            <a:avLst/>
          </a:prstGeom>
        </p:spPr>
      </p:pic>
    </p:spTree>
    <p:extLst>
      <p:ext uri="{BB962C8B-B14F-4D97-AF65-F5344CB8AC3E}">
        <p14:creationId xmlns:p14="http://schemas.microsoft.com/office/powerpoint/2010/main" val="4054933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ln w="9525">
                  <a:solidFill>
                    <a:schemeClr val="bg1"/>
                  </a:solidFill>
                  <a:prstDash val="solid"/>
                </a:ln>
                <a:effectLst>
                  <a:outerShdw blurRad="12700" dist="38100" dir="2700000" algn="tl" rotWithShape="0">
                    <a:schemeClr val="bg1">
                      <a:lumMod val="50000"/>
                    </a:schemeClr>
                  </a:outerShdw>
                </a:effectLst>
              </a:rPr>
              <a:t>Generatore TA-MHD a fase singola</a:t>
            </a:r>
            <a:endParaRPr lang="it-IT" dirty="0"/>
          </a:p>
        </p:txBody>
      </p:sp>
      <p:pic>
        <p:nvPicPr>
          <p:cNvPr id="3" name="Immagine 2"/>
          <p:cNvPicPr>
            <a:picLocks noChangeAspect="1"/>
          </p:cNvPicPr>
          <p:nvPr/>
        </p:nvPicPr>
        <p:blipFill>
          <a:blip r:embed="rId2"/>
          <a:stretch>
            <a:fillRect/>
          </a:stretch>
        </p:blipFill>
        <p:spPr>
          <a:xfrm>
            <a:off x="2816451" y="1693957"/>
            <a:ext cx="5596765" cy="2452593"/>
          </a:xfrm>
          <a:prstGeom prst="rect">
            <a:avLst/>
          </a:prstGeom>
        </p:spPr>
      </p:pic>
      <p:sp>
        <p:nvSpPr>
          <p:cNvPr id="4" name="Freccia a destra 3"/>
          <p:cNvSpPr/>
          <p:nvPr/>
        </p:nvSpPr>
        <p:spPr>
          <a:xfrm>
            <a:off x="361950" y="4076700"/>
            <a:ext cx="2038350" cy="1441450"/>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err="1"/>
              <a:t>Ionization</a:t>
            </a:r>
            <a:endParaRPr lang="it-IT" sz="2800" dirty="0"/>
          </a:p>
        </p:txBody>
      </p:sp>
      <p:sp>
        <p:nvSpPr>
          <p:cNvPr id="5" name="Freccia a destra 4"/>
          <p:cNvSpPr/>
          <p:nvPr/>
        </p:nvSpPr>
        <p:spPr>
          <a:xfrm>
            <a:off x="2514600" y="4032250"/>
            <a:ext cx="2317750" cy="1581150"/>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err="1"/>
              <a:t>Charge</a:t>
            </a:r>
            <a:r>
              <a:rPr lang="it-IT" sz="2800" dirty="0"/>
              <a:t> </a:t>
            </a:r>
            <a:r>
              <a:rPr lang="it-IT" sz="2800" dirty="0" err="1"/>
              <a:t>migration</a:t>
            </a:r>
            <a:endParaRPr lang="it-IT" sz="2800" dirty="0"/>
          </a:p>
        </p:txBody>
      </p:sp>
      <p:sp>
        <p:nvSpPr>
          <p:cNvPr id="6" name="Freccia a destra 5"/>
          <p:cNvSpPr/>
          <p:nvPr/>
        </p:nvSpPr>
        <p:spPr>
          <a:xfrm>
            <a:off x="4902200" y="4044950"/>
            <a:ext cx="2451100" cy="1581150"/>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err="1"/>
              <a:t>Charge</a:t>
            </a:r>
            <a:r>
              <a:rPr lang="it-IT" sz="2800" dirty="0"/>
              <a:t> </a:t>
            </a:r>
            <a:r>
              <a:rPr lang="it-IT" sz="2800" dirty="0" err="1"/>
              <a:t>confinement</a:t>
            </a:r>
            <a:endParaRPr lang="it-IT" sz="2800" dirty="0"/>
          </a:p>
        </p:txBody>
      </p:sp>
      <p:grpSp>
        <p:nvGrpSpPr>
          <p:cNvPr id="7" name="Gruppo 6"/>
          <p:cNvGrpSpPr/>
          <p:nvPr/>
        </p:nvGrpSpPr>
        <p:grpSpPr>
          <a:xfrm>
            <a:off x="7429500" y="4070350"/>
            <a:ext cx="2578100" cy="1581150"/>
            <a:chOff x="7797800" y="4051300"/>
            <a:chExt cx="2578100" cy="1581150"/>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scene3d>
            <a:camera prst="orthographicFront">
              <a:rot lat="0" lon="0" rev="0"/>
            </a:camera>
            <a:lightRig rig="chilly" dir="t">
              <a:rot lat="0" lon="0" rev="18480000"/>
            </a:lightRig>
          </a:scene3d>
        </p:grpSpPr>
        <p:sp>
          <p:nvSpPr>
            <p:cNvPr id="8" name="Freccia a destra 7"/>
            <p:cNvSpPr/>
            <p:nvPr/>
          </p:nvSpPr>
          <p:spPr>
            <a:xfrm>
              <a:off x="7924800" y="4051300"/>
              <a:ext cx="2451100" cy="1581150"/>
            </a:xfrm>
            <a:prstGeom prst="rightArrow">
              <a:avLst/>
            </a:prstGeom>
            <a:grpFill/>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800" dirty="0"/>
            </a:p>
          </p:txBody>
        </p:sp>
        <p:sp>
          <p:nvSpPr>
            <p:cNvPr id="9" name="Onda 2 8"/>
            <p:cNvSpPr/>
            <p:nvPr/>
          </p:nvSpPr>
          <p:spPr>
            <a:xfrm>
              <a:off x="7797800" y="4152900"/>
              <a:ext cx="1790700" cy="1308100"/>
            </a:xfrm>
            <a:prstGeom prst="doubleWave">
              <a:avLst/>
            </a:prstGeom>
            <a:grpFill/>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2800" dirty="0" err="1"/>
                <a:t>Vibration</a:t>
              </a:r>
              <a:endParaRPr lang="it-IT" sz="2800" dirty="0"/>
            </a:p>
          </p:txBody>
        </p:sp>
      </p:grpSp>
      <p:sp>
        <p:nvSpPr>
          <p:cNvPr id="10" name="Elaborazione alternativa 9"/>
          <p:cNvSpPr/>
          <p:nvPr/>
        </p:nvSpPr>
        <p:spPr>
          <a:xfrm>
            <a:off x="10033000" y="4343400"/>
            <a:ext cx="1695450" cy="1123950"/>
          </a:xfrm>
          <a:prstGeom prst="flowChartAlternateProcess">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err="1"/>
              <a:t>Induction</a:t>
            </a:r>
            <a:endParaRPr lang="it-IT" sz="2800" dirty="0"/>
          </a:p>
        </p:txBody>
      </p:sp>
      <p:sp>
        <p:nvSpPr>
          <p:cNvPr id="11" name="Freccia a destra 10"/>
          <p:cNvSpPr/>
          <p:nvPr/>
        </p:nvSpPr>
        <p:spPr>
          <a:xfrm>
            <a:off x="203200" y="5994400"/>
            <a:ext cx="11290300" cy="171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10458450" y="5556250"/>
            <a:ext cx="938077" cy="584775"/>
          </a:xfrm>
          <a:prstGeom prst="rect">
            <a:avLst/>
          </a:prstGeom>
          <a:noFill/>
        </p:spPr>
        <p:txBody>
          <a:bodyPr wrap="none" rtlCol="0">
            <a:spAutoFit/>
          </a:bodyPr>
          <a:lstStyle/>
          <a:p>
            <a:r>
              <a:rPr lang="it-IT" sz="3200" i="1" dirty="0"/>
              <a:t>time</a:t>
            </a:r>
          </a:p>
        </p:txBody>
      </p:sp>
      <p:cxnSp>
        <p:nvCxnSpPr>
          <p:cNvPr id="13" name="Connettore 1 12"/>
          <p:cNvCxnSpPr>
            <a:stCxn id="4" idx="1"/>
          </p:cNvCxnSpPr>
          <p:nvPr/>
        </p:nvCxnSpPr>
        <p:spPr>
          <a:xfrm>
            <a:off x="361950" y="4797425"/>
            <a:ext cx="6350" cy="1489075"/>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4" name="Connettore 1 13"/>
          <p:cNvCxnSpPr>
            <a:stCxn id="5" idx="1"/>
          </p:cNvCxnSpPr>
          <p:nvPr/>
        </p:nvCxnSpPr>
        <p:spPr>
          <a:xfrm>
            <a:off x="2514600" y="4822825"/>
            <a:ext cx="6350" cy="1374775"/>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a:off x="4902200" y="4791075"/>
            <a:ext cx="6350" cy="1374775"/>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7435850" y="4797425"/>
            <a:ext cx="6350" cy="1374775"/>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10033000" y="4873625"/>
            <a:ext cx="6350" cy="1374775"/>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ln w="9525">
                  <a:solidFill>
                    <a:schemeClr val="bg1"/>
                  </a:solidFill>
                  <a:prstDash val="solid"/>
                </a:ln>
                <a:effectLst>
                  <a:outerShdw blurRad="12700" dist="38100" dir="2700000" algn="tl" rotWithShape="0">
                    <a:schemeClr val="bg1">
                      <a:lumMod val="50000"/>
                    </a:schemeClr>
                  </a:outerShdw>
                </a:effectLst>
              </a:rPr>
              <a:t>Campi di Applicazione</a:t>
            </a:r>
            <a:endParaRPr lang="it-IT" dirty="0"/>
          </a:p>
        </p:txBody>
      </p:sp>
      <p:sp>
        <p:nvSpPr>
          <p:cNvPr id="4" name="Rettangolo 3"/>
          <p:cNvSpPr/>
          <p:nvPr/>
        </p:nvSpPr>
        <p:spPr>
          <a:xfrm>
            <a:off x="7792392" y="1322108"/>
            <a:ext cx="1428596" cy="707886"/>
          </a:xfrm>
          <a:prstGeom prst="rect">
            <a:avLst/>
          </a:prstGeom>
          <a:noFill/>
        </p:spPr>
        <p:txBody>
          <a:bodyPr wrap="none" lIns="91440" tIns="45720" rIns="91440" bIns="45720">
            <a:spAutoFit/>
          </a:bodyPr>
          <a:lstStyle/>
          <a:p>
            <a:pPr algn="ctr"/>
            <a:r>
              <a:rPr lang="it-IT"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Space</a:t>
            </a:r>
          </a:p>
        </p:txBody>
      </p:sp>
      <p:sp>
        <p:nvSpPr>
          <p:cNvPr id="5" name="Rettangolo 4"/>
          <p:cNvSpPr/>
          <p:nvPr/>
        </p:nvSpPr>
        <p:spPr>
          <a:xfrm>
            <a:off x="7321997" y="2399326"/>
            <a:ext cx="3256083" cy="707886"/>
          </a:xfrm>
          <a:prstGeom prst="rect">
            <a:avLst/>
          </a:prstGeom>
          <a:noFill/>
        </p:spPr>
        <p:txBody>
          <a:bodyPr wrap="none" lIns="91440" tIns="45720" rIns="91440" bIns="45720">
            <a:spAutoFit/>
          </a:bodyPr>
          <a:lstStyle/>
          <a:p>
            <a:pPr algn="ctr"/>
            <a:r>
              <a:rPr lang="it-IT"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Nuclear</a:t>
            </a:r>
            <a:r>
              <a:rPr lang="it-IT"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it-IT"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Plants</a:t>
            </a:r>
            <a:endParaRPr lang="it-IT"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6" name="Rettangolo 5"/>
          <p:cNvSpPr/>
          <p:nvPr/>
        </p:nvSpPr>
        <p:spPr>
          <a:xfrm>
            <a:off x="7354147" y="3476544"/>
            <a:ext cx="3344184" cy="707886"/>
          </a:xfrm>
          <a:prstGeom prst="rect">
            <a:avLst/>
          </a:prstGeom>
          <a:noFill/>
        </p:spPr>
        <p:txBody>
          <a:bodyPr wrap="none" lIns="91440" tIns="45720" rIns="91440" bIns="45720">
            <a:spAutoFit/>
          </a:bodyPr>
          <a:lstStyle/>
          <a:p>
            <a:pPr algn="ctr"/>
            <a:r>
              <a:rPr lang="it-IT"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Nuclear</a:t>
            </a:r>
            <a:r>
              <a:rPr lang="it-IT"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Fusion</a:t>
            </a:r>
          </a:p>
        </p:txBody>
      </p:sp>
      <p:sp>
        <p:nvSpPr>
          <p:cNvPr id="7" name="Rettangolo 6"/>
          <p:cNvSpPr/>
          <p:nvPr/>
        </p:nvSpPr>
        <p:spPr>
          <a:xfrm>
            <a:off x="7484774" y="4553762"/>
            <a:ext cx="2712474" cy="707886"/>
          </a:xfrm>
          <a:prstGeom prst="rect">
            <a:avLst/>
          </a:prstGeom>
          <a:noFill/>
        </p:spPr>
        <p:txBody>
          <a:bodyPr wrap="none" lIns="91440" tIns="45720" rIns="91440" bIns="45720">
            <a:spAutoFit/>
          </a:bodyPr>
          <a:lstStyle/>
          <a:p>
            <a:pPr algn="ctr"/>
            <a:r>
              <a:rPr lang="it-IT"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Automotive</a:t>
            </a:r>
          </a:p>
        </p:txBody>
      </p:sp>
      <p:sp>
        <p:nvSpPr>
          <p:cNvPr id="8" name="Rettangolo 7"/>
          <p:cNvSpPr/>
          <p:nvPr/>
        </p:nvSpPr>
        <p:spPr>
          <a:xfrm>
            <a:off x="7809195" y="5599173"/>
            <a:ext cx="2749984" cy="707886"/>
          </a:xfrm>
          <a:prstGeom prst="rect">
            <a:avLst/>
          </a:prstGeom>
          <a:noFill/>
        </p:spPr>
        <p:txBody>
          <a:bodyPr wrap="none" lIns="91440" tIns="45720" rIns="91440" bIns="45720">
            <a:spAutoFit/>
          </a:bodyPr>
          <a:lstStyle/>
          <a:p>
            <a:pPr algn="ctr"/>
            <a:r>
              <a:rPr lang="it-IT"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Renewables</a:t>
            </a:r>
            <a:endParaRPr lang="it-IT"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cxnSp>
        <p:nvCxnSpPr>
          <p:cNvPr id="9" name="Connettore 2 8"/>
          <p:cNvCxnSpPr>
            <a:stCxn id="4" idx="1"/>
          </p:cNvCxnSpPr>
          <p:nvPr/>
        </p:nvCxnSpPr>
        <p:spPr>
          <a:xfrm flipH="1">
            <a:off x="6109855" y="1676051"/>
            <a:ext cx="1682537" cy="4537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p:cNvCxnSpPr>
            <a:stCxn id="4" idx="1"/>
          </p:cNvCxnSpPr>
          <p:nvPr/>
        </p:nvCxnSpPr>
        <p:spPr>
          <a:xfrm flipH="1">
            <a:off x="6158345" y="1676051"/>
            <a:ext cx="1634047" cy="557994"/>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p:cNvCxnSpPr>
            <a:stCxn id="4" idx="1"/>
          </p:cNvCxnSpPr>
          <p:nvPr/>
        </p:nvCxnSpPr>
        <p:spPr>
          <a:xfrm flipH="1">
            <a:off x="5514109" y="1676051"/>
            <a:ext cx="2278283" cy="1202231"/>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p:cNvCxnSpPr>
            <a:stCxn id="5" idx="1"/>
          </p:cNvCxnSpPr>
          <p:nvPr/>
        </p:nvCxnSpPr>
        <p:spPr>
          <a:xfrm flipH="1">
            <a:off x="5645727" y="2753269"/>
            <a:ext cx="1676270" cy="21506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p:cNvCxnSpPr>
            <a:stCxn id="5" idx="1"/>
          </p:cNvCxnSpPr>
          <p:nvPr/>
        </p:nvCxnSpPr>
        <p:spPr>
          <a:xfrm flipH="1">
            <a:off x="4627418" y="2753269"/>
            <a:ext cx="2694579" cy="7069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p:cNvCxnSpPr>
            <a:stCxn id="5" idx="1"/>
          </p:cNvCxnSpPr>
          <p:nvPr/>
        </p:nvCxnSpPr>
        <p:spPr>
          <a:xfrm flipH="1">
            <a:off x="5798127" y="2753269"/>
            <a:ext cx="1523870" cy="182912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p:cNvCxnSpPr>
            <a:stCxn id="5" idx="1"/>
          </p:cNvCxnSpPr>
          <p:nvPr/>
        </p:nvCxnSpPr>
        <p:spPr>
          <a:xfrm flipH="1">
            <a:off x="3054927" y="2753269"/>
            <a:ext cx="4267070" cy="147583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p:cNvCxnSpPr>
            <a:stCxn id="6" idx="1"/>
          </p:cNvCxnSpPr>
          <p:nvPr/>
        </p:nvCxnSpPr>
        <p:spPr>
          <a:xfrm flipH="1">
            <a:off x="3532909" y="3830487"/>
            <a:ext cx="3821238" cy="35012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p:cNvCxnSpPr>
            <a:stCxn id="6" idx="1"/>
          </p:cNvCxnSpPr>
          <p:nvPr/>
        </p:nvCxnSpPr>
        <p:spPr>
          <a:xfrm flipH="1">
            <a:off x="5839691" y="3830487"/>
            <a:ext cx="1514456" cy="93201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p:cNvCxnSpPr>
            <a:stCxn id="7" idx="1"/>
          </p:cNvCxnSpPr>
          <p:nvPr/>
        </p:nvCxnSpPr>
        <p:spPr>
          <a:xfrm flipH="1" flipV="1">
            <a:off x="5811982" y="2531918"/>
            <a:ext cx="1672792" cy="2375787"/>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p:cNvCxnSpPr>
            <a:stCxn id="7" idx="1"/>
          </p:cNvCxnSpPr>
          <p:nvPr/>
        </p:nvCxnSpPr>
        <p:spPr>
          <a:xfrm flipH="1" flipV="1">
            <a:off x="6005946" y="1880756"/>
            <a:ext cx="1478828" cy="302694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p:cNvCxnSpPr>
            <a:stCxn id="7" idx="1"/>
          </p:cNvCxnSpPr>
          <p:nvPr/>
        </p:nvCxnSpPr>
        <p:spPr>
          <a:xfrm flipH="1">
            <a:off x="6172200" y="4907705"/>
            <a:ext cx="1312574" cy="436686"/>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p:cNvCxnSpPr>
            <a:stCxn id="7" idx="1"/>
          </p:cNvCxnSpPr>
          <p:nvPr/>
        </p:nvCxnSpPr>
        <p:spPr>
          <a:xfrm flipH="1">
            <a:off x="6677891" y="4907705"/>
            <a:ext cx="806883" cy="111555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p:cNvCxnSpPr>
            <a:stCxn id="8" idx="1"/>
          </p:cNvCxnSpPr>
          <p:nvPr/>
        </p:nvCxnSpPr>
        <p:spPr>
          <a:xfrm flipH="1" flipV="1">
            <a:off x="5206117" y="5561966"/>
            <a:ext cx="2603078" cy="39115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p:cNvCxnSpPr>
            <a:stCxn id="8" idx="1"/>
          </p:cNvCxnSpPr>
          <p:nvPr/>
        </p:nvCxnSpPr>
        <p:spPr>
          <a:xfrm flipH="1" flipV="1">
            <a:off x="2940899" y="4342766"/>
            <a:ext cx="4868296" cy="161035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p:cNvCxnSpPr>
            <a:stCxn id="7" idx="1"/>
          </p:cNvCxnSpPr>
          <p:nvPr/>
        </p:nvCxnSpPr>
        <p:spPr>
          <a:xfrm flipH="1" flipV="1">
            <a:off x="5444836" y="3148446"/>
            <a:ext cx="2039938" cy="175925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5" name="Rettangolo 24"/>
          <p:cNvSpPr/>
          <p:nvPr/>
        </p:nvSpPr>
        <p:spPr>
          <a:xfrm>
            <a:off x="290868" y="1322108"/>
            <a:ext cx="6499921" cy="5016758"/>
          </a:xfrm>
          <a:prstGeom prst="rect">
            <a:avLst/>
          </a:prstGeom>
          <a:noFill/>
        </p:spPr>
        <p:txBody>
          <a:bodyPr wrap="none" lIns="91440" tIns="45720" rIns="91440" bIns="45720">
            <a:spAutoFit/>
          </a:bodyPr>
          <a:lstStyle/>
          <a:p>
            <a:pPr marL="571500" indent="-571500">
              <a:buFont typeface="Wingdings" panose="05000000000000000000" pitchFamily="2" charset="2"/>
              <a:buChar char="Ø"/>
            </a:pPr>
            <a:r>
              <a:rPr lang="it-IT" sz="4000" b="0" cap="none" spc="0" dirty="0">
                <a:ln w="0"/>
                <a:solidFill>
                  <a:schemeClr val="tx1"/>
                </a:solidFill>
                <a:effectLst>
                  <a:outerShdw blurRad="38100" dist="19050" dir="2700000" algn="tl" rotWithShape="0">
                    <a:schemeClr val="dk1">
                      <a:alpha val="40000"/>
                    </a:schemeClr>
                  </a:outerShdw>
                </a:effectLst>
              </a:rPr>
              <a:t>High </a:t>
            </a:r>
            <a:r>
              <a:rPr lang="en-US" sz="4000" dirty="0">
                <a:ln w="0"/>
                <a:effectLst>
                  <a:outerShdw blurRad="38100" dist="19050" dir="2700000" algn="tl" rotWithShape="0">
                    <a:schemeClr val="dk1">
                      <a:alpha val="40000"/>
                    </a:schemeClr>
                  </a:outerShdw>
                </a:effectLst>
              </a:rPr>
              <a:t>p</a:t>
            </a:r>
            <a:r>
              <a:rPr lang="en-US" sz="4000" b="0" cap="none" spc="0" dirty="0">
                <a:ln w="0"/>
                <a:solidFill>
                  <a:schemeClr val="tx1"/>
                </a:solidFill>
                <a:effectLst>
                  <a:outerShdw blurRad="38100" dist="19050" dir="2700000" algn="tl" rotWithShape="0">
                    <a:schemeClr val="dk1">
                      <a:alpha val="40000"/>
                    </a:schemeClr>
                  </a:outerShdw>
                </a:effectLst>
              </a:rPr>
              <a:t>ower</a:t>
            </a:r>
            <a:r>
              <a:rPr lang="it-IT" sz="4000" b="0" cap="none" spc="0" dirty="0">
                <a:ln w="0"/>
                <a:solidFill>
                  <a:schemeClr val="tx1"/>
                </a:solidFill>
                <a:effectLst>
                  <a:outerShdw blurRad="38100" dist="19050" dir="2700000" algn="tl" rotWithShape="0">
                    <a:schemeClr val="dk1">
                      <a:alpha val="40000"/>
                    </a:schemeClr>
                  </a:outerShdw>
                </a:effectLst>
              </a:rPr>
              <a:t>/</a:t>
            </a:r>
            <a:r>
              <a:rPr lang="en-US" sz="4000" b="0" cap="none" spc="0" dirty="0">
                <a:ln w="0"/>
                <a:solidFill>
                  <a:schemeClr val="tx1"/>
                </a:solidFill>
                <a:effectLst>
                  <a:outerShdw blurRad="38100" dist="19050" dir="2700000" algn="tl" rotWithShape="0">
                    <a:schemeClr val="dk1">
                      <a:alpha val="40000"/>
                    </a:schemeClr>
                  </a:outerShdw>
                </a:effectLst>
              </a:rPr>
              <a:t>weight ratio</a:t>
            </a:r>
          </a:p>
          <a:p>
            <a:pPr marL="571500" indent="-571500">
              <a:buFont typeface="Wingdings" panose="05000000000000000000" pitchFamily="2" charset="2"/>
              <a:buChar char="Ø"/>
            </a:pPr>
            <a:r>
              <a:rPr lang="en-US" sz="4000" dirty="0">
                <a:ln w="0"/>
                <a:effectLst>
                  <a:outerShdw blurRad="38100" dist="19050" dir="2700000" algn="tl" rotWithShape="0">
                    <a:schemeClr val="dk1">
                      <a:alpha val="40000"/>
                    </a:schemeClr>
                  </a:outerShdw>
                </a:effectLst>
              </a:rPr>
              <a:t>High power/volume ratio</a:t>
            </a:r>
          </a:p>
          <a:p>
            <a:pPr marL="571500" indent="-571500">
              <a:buFont typeface="Wingdings" panose="05000000000000000000" pitchFamily="2" charset="2"/>
              <a:buChar char="Ø"/>
            </a:pPr>
            <a:r>
              <a:rPr lang="en-US" sz="4000" b="0" cap="none" spc="0" dirty="0">
                <a:ln w="0"/>
                <a:solidFill>
                  <a:schemeClr val="tx1"/>
                </a:solidFill>
                <a:effectLst>
                  <a:outerShdw blurRad="38100" dist="19050" dir="2700000" algn="tl" rotWithShape="0">
                    <a:schemeClr val="dk1">
                      <a:alpha val="40000"/>
                    </a:schemeClr>
                  </a:outerShdw>
                </a:effectLst>
              </a:rPr>
              <a:t>No solid moving parts</a:t>
            </a:r>
          </a:p>
          <a:p>
            <a:pPr marL="571500" indent="-571500">
              <a:buFont typeface="Wingdings" panose="05000000000000000000" pitchFamily="2" charset="2"/>
              <a:buChar char="Ø"/>
            </a:pPr>
            <a:r>
              <a:rPr lang="en-US" sz="4000" dirty="0">
                <a:ln w="0"/>
                <a:effectLst>
                  <a:outerShdw blurRad="38100" dist="19050" dir="2700000" algn="tl" rotWithShape="0">
                    <a:schemeClr val="dk1">
                      <a:alpha val="40000"/>
                    </a:schemeClr>
                  </a:outerShdw>
                </a:effectLst>
              </a:rPr>
              <a:t>No fluid transport</a:t>
            </a:r>
          </a:p>
          <a:p>
            <a:pPr marL="571500" indent="-571500">
              <a:buFont typeface="Wingdings" panose="05000000000000000000" pitchFamily="2" charset="2"/>
              <a:buChar char="Ø"/>
            </a:pPr>
            <a:r>
              <a:rPr lang="en-US" sz="4000" dirty="0">
                <a:ln w="0"/>
                <a:effectLst>
                  <a:outerShdw blurRad="38100" dist="19050" dir="2700000" algn="tl" rotWithShape="0">
                    <a:schemeClr val="dk1">
                      <a:alpha val="40000"/>
                    </a:schemeClr>
                  </a:outerShdw>
                </a:effectLst>
              </a:rPr>
              <a:t>Scalability</a:t>
            </a:r>
          </a:p>
          <a:p>
            <a:pPr marL="571500" indent="-571500">
              <a:buFont typeface="Wingdings" panose="05000000000000000000" pitchFamily="2" charset="2"/>
              <a:buChar char="Ø"/>
            </a:pPr>
            <a:r>
              <a:rPr lang="en-US" sz="4000" dirty="0">
                <a:ln w="0"/>
                <a:effectLst>
                  <a:outerShdw blurRad="38100" dist="19050" dir="2700000" algn="tl" rotWithShape="0">
                    <a:schemeClr val="dk1">
                      <a:alpha val="40000"/>
                    </a:schemeClr>
                  </a:outerShdw>
                </a:effectLst>
              </a:rPr>
              <a:t>Very high temperatures</a:t>
            </a:r>
          </a:p>
          <a:p>
            <a:pPr marL="571500" indent="-571500">
              <a:buFont typeface="Wingdings" panose="05000000000000000000" pitchFamily="2" charset="2"/>
              <a:buChar char="Ø"/>
            </a:pPr>
            <a:r>
              <a:rPr lang="en-US" sz="4000" dirty="0">
                <a:ln w="0"/>
                <a:effectLst>
                  <a:outerShdw blurRad="38100" dist="19050" dir="2700000" algn="tl" rotWithShape="0">
                    <a:schemeClr val="dk1">
                      <a:alpha val="40000"/>
                    </a:schemeClr>
                  </a:outerShdw>
                </a:effectLst>
              </a:rPr>
              <a:t>Low cost of components</a:t>
            </a:r>
          </a:p>
          <a:p>
            <a:pPr marL="571500" indent="-571500">
              <a:buFont typeface="Wingdings" panose="05000000000000000000" pitchFamily="2" charset="2"/>
              <a:buChar char="Ø"/>
            </a:pPr>
            <a:r>
              <a:rPr lang="en-US" sz="4000" dirty="0">
                <a:ln w="0"/>
                <a:effectLst>
                  <a:outerShdw blurRad="38100" dist="19050" dir="2700000" algn="tl" rotWithShape="0">
                    <a:schemeClr val="dk1">
                      <a:alpha val="40000"/>
                    </a:schemeClr>
                  </a:outerShdw>
                </a:effectLst>
              </a:rPr>
              <a:t>Not affected by body forces</a:t>
            </a:r>
          </a:p>
        </p:txBody>
      </p:sp>
      <p:pic>
        <p:nvPicPr>
          <p:cNvPr id="26" name="Immagine 25"/>
          <p:cNvPicPr>
            <a:picLocks noChangeAspect="1"/>
          </p:cNvPicPr>
          <p:nvPr/>
        </p:nvPicPr>
        <p:blipFill>
          <a:blip r:embed="rId2">
            <a:clrChange>
              <a:clrFrom>
                <a:srgbClr val="000000"/>
              </a:clrFrom>
              <a:clrTo>
                <a:srgbClr val="000000">
                  <a:alpha val="0"/>
                </a:srgbClr>
              </a:clrTo>
            </a:clrChange>
          </a:blip>
          <a:stretch>
            <a:fillRect/>
          </a:stretch>
        </p:blipFill>
        <p:spPr>
          <a:xfrm>
            <a:off x="9143999" y="550718"/>
            <a:ext cx="1246909" cy="1662545"/>
          </a:xfrm>
          <a:prstGeom prst="rect">
            <a:avLst/>
          </a:prstGeom>
        </p:spPr>
      </p:pic>
      <p:pic>
        <p:nvPicPr>
          <p:cNvPr id="27" name="Immagine 26"/>
          <p:cNvPicPr>
            <a:picLocks noChangeAspect="1"/>
          </p:cNvPicPr>
          <p:nvPr/>
        </p:nvPicPr>
        <p:blipFill>
          <a:blip r:embed="rId3">
            <a:clrChange>
              <a:clrFrom>
                <a:srgbClr val="000000"/>
              </a:clrFrom>
              <a:clrTo>
                <a:srgbClr val="000000">
                  <a:alpha val="0"/>
                </a:srgbClr>
              </a:clrTo>
            </a:clrChange>
          </a:blip>
          <a:stretch>
            <a:fillRect/>
          </a:stretch>
        </p:blipFill>
        <p:spPr>
          <a:xfrm>
            <a:off x="10772774" y="1688090"/>
            <a:ext cx="1086717" cy="1247018"/>
          </a:xfrm>
          <a:prstGeom prst="rect">
            <a:avLst/>
          </a:prstGeom>
        </p:spPr>
      </p:pic>
      <p:pic>
        <p:nvPicPr>
          <p:cNvPr id="28" name="Immagine 27"/>
          <p:cNvPicPr>
            <a:picLocks noChangeAspect="1"/>
          </p:cNvPicPr>
          <p:nvPr/>
        </p:nvPicPr>
        <p:blipFill>
          <a:blip r:embed="rId4">
            <a:clrChange>
              <a:clrFrom>
                <a:srgbClr val="FFFFFF"/>
              </a:clrFrom>
              <a:clrTo>
                <a:srgbClr val="FFFFFF">
                  <a:alpha val="0"/>
                </a:srgbClr>
              </a:clrTo>
            </a:clrChange>
          </a:blip>
          <a:stretch>
            <a:fillRect/>
          </a:stretch>
        </p:blipFill>
        <p:spPr>
          <a:xfrm>
            <a:off x="10708350" y="3259951"/>
            <a:ext cx="1401653" cy="1033422"/>
          </a:xfrm>
          <a:prstGeom prst="rect">
            <a:avLst/>
          </a:prstGeom>
        </p:spPr>
      </p:pic>
      <p:pic>
        <p:nvPicPr>
          <p:cNvPr id="29" name="Immagine 28"/>
          <p:cNvPicPr>
            <a:picLocks noChangeAspect="1"/>
          </p:cNvPicPr>
          <p:nvPr/>
        </p:nvPicPr>
        <p:blipFill>
          <a:blip r:embed="rId5">
            <a:clrChange>
              <a:clrFrom>
                <a:srgbClr val="000000"/>
              </a:clrFrom>
              <a:clrTo>
                <a:srgbClr val="000000">
                  <a:alpha val="0"/>
                </a:srgbClr>
              </a:clrTo>
            </a:clrChange>
          </a:blip>
          <a:stretch>
            <a:fillRect/>
          </a:stretch>
        </p:blipFill>
        <p:spPr>
          <a:xfrm>
            <a:off x="10133950" y="4496215"/>
            <a:ext cx="2039371" cy="1101172"/>
          </a:xfrm>
          <a:prstGeom prst="rect">
            <a:avLst/>
          </a:prstGeom>
        </p:spPr>
      </p:pic>
      <p:pic>
        <p:nvPicPr>
          <p:cNvPr id="30" name="Immagine 29"/>
          <p:cNvPicPr>
            <a:picLocks noChangeAspect="1"/>
          </p:cNvPicPr>
          <p:nvPr/>
        </p:nvPicPr>
        <p:blipFill>
          <a:blip r:embed="rId6">
            <a:clrChange>
              <a:clrFrom>
                <a:srgbClr val="455660"/>
              </a:clrFrom>
              <a:clrTo>
                <a:srgbClr val="455660">
                  <a:alpha val="0"/>
                </a:srgbClr>
              </a:clrTo>
            </a:clrChange>
          </a:blip>
          <a:stretch>
            <a:fillRect/>
          </a:stretch>
        </p:blipFill>
        <p:spPr>
          <a:xfrm>
            <a:off x="10353882" y="5536509"/>
            <a:ext cx="1421903" cy="1420550"/>
          </a:xfrm>
          <a:prstGeom prst="rect">
            <a:avLst/>
          </a:prstGeom>
        </p:spPr>
      </p:pic>
    </p:spTree>
    <p:extLst>
      <p:ext uri="{BB962C8B-B14F-4D97-AF65-F5344CB8AC3E}">
        <p14:creationId xmlns:p14="http://schemas.microsoft.com/office/powerpoint/2010/main" val="2815663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arrotondato 2"/>
          <p:cNvSpPr/>
          <p:nvPr/>
        </p:nvSpPr>
        <p:spPr>
          <a:xfrm>
            <a:off x="6532939" y="4719998"/>
            <a:ext cx="1405956" cy="61312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itolo 3"/>
          <p:cNvSpPr>
            <a:spLocks noGrp="1"/>
          </p:cNvSpPr>
          <p:nvPr>
            <p:ph type="title"/>
          </p:nvPr>
        </p:nvSpPr>
        <p:spPr>
          <a:xfrm>
            <a:off x="790388" y="0"/>
            <a:ext cx="10515600" cy="1325563"/>
          </a:xfrm>
        </p:spPr>
        <p:txBody>
          <a:bodyPr/>
          <a:lstStyle/>
          <a:p>
            <a:r>
              <a:rPr lang="it-IT" b="1" dirty="0">
                <a:ln w="9525">
                  <a:solidFill>
                    <a:schemeClr val="bg1"/>
                  </a:solidFill>
                  <a:prstDash val="solid"/>
                </a:ln>
                <a:effectLst>
                  <a:outerShdw blurRad="12700" dist="38100" dir="2700000" algn="tl" rotWithShape="0">
                    <a:schemeClr val="bg1">
                      <a:lumMod val="50000"/>
                    </a:schemeClr>
                  </a:outerShdw>
                </a:effectLst>
              </a:rPr>
              <a:t>Pompaggio Acqua Salata</a:t>
            </a:r>
          </a:p>
        </p:txBody>
      </p:sp>
      <p:pic>
        <p:nvPicPr>
          <p:cNvPr id="5" name="Immagine 4"/>
          <p:cNvPicPr>
            <a:picLocks noChangeAspect="1"/>
          </p:cNvPicPr>
          <p:nvPr/>
        </p:nvPicPr>
        <p:blipFill rotWithShape="1">
          <a:blip r:embed="rId3">
            <a:clrChange>
              <a:clrFrom>
                <a:srgbClr val="FFFFFF"/>
              </a:clrFrom>
              <a:clrTo>
                <a:srgbClr val="FFFFFF">
                  <a:alpha val="0"/>
                </a:srgbClr>
              </a:clrTo>
            </a:clrChange>
          </a:blip>
          <a:srcRect l="11769" t="10014" r="21067" b="10674"/>
          <a:stretch/>
        </p:blipFill>
        <p:spPr>
          <a:xfrm>
            <a:off x="388627" y="1048077"/>
            <a:ext cx="4101750" cy="3679311"/>
          </a:xfrm>
          <a:prstGeom prst="rect">
            <a:avLst/>
          </a:prstGeom>
        </p:spPr>
      </p:pic>
      <mc:AlternateContent xmlns:mc="http://schemas.openxmlformats.org/markup-compatibility/2006" xmlns:a14="http://schemas.microsoft.com/office/drawing/2010/main">
        <mc:Choice Requires="a14">
          <p:sp>
            <p:nvSpPr>
              <p:cNvPr id="8" name="CasellaDiTesto 7"/>
              <p:cNvSpPr txBox="1"/>
              <p:nvPr/>
            </p:nvSpPr>
            <p:spPr>
              <a:xfrm>
                <a:off x="6286162" y="971532"/>
                <a:ext cx="2858475" cy="64485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bar>
                        <m:barPr>
                          <m:pos m:val="top"/>
                          <m:ctrlPr>
                            <a:rPr lang="it-IT" sz="2800" i="1" smtClean="0">
                              <a:latin typeface="Cambria Math" panose="02040503050406030204" pitchFamily="18" charset="0"/>
                            </a:rPr>
                          </m:ctrlPr>
                        </m:barPr>
                        <m:e>
                          <m:r>
                            <a:rPr lang="it-IT" sz="2800" b="0" i="1" smtClean="0">
                              <a:latin typeface="Cambria Math" panose="02040503050406030204" pitchFamily="18" charset="0"/>
                            </a:rPr>
                            <m:t>𝑗</m:t>
                          </m:r>
                        </m:e>
                      </m:bar>
                      <m:r>
                        <a:rPr lang="it-IT" sz="2800" b="0" i="1" smtClean="0">
                          <a:latin typeface="Cambria Math" panose="02040503050406030204" pitchFamily="18" charset="0"/>
                        </a:rPr>
                        <m:t>=</m:t>
                      </m:r>
                      <m:r>
                        <a:rPr lang="it-IT" sz="2800" b="0" i="1" smtClean="0">
                          <a:latin typeface="Cambria Math" panose="02040503050406030204" pitchFamily="18" charset="0"/>
                          <a:ea typeface="Cambria Math" panose="02040503050406030204" pitchFamily="18" charset="0"/>
                        </a:rPr>
                        <m:t>𝜎</m:t>
                      </m:r>
                      <m:d>
                        <m:dPr>
                          <m:ctrlPr>
                            <a:rPr lang="it-IT" sz="2800" b="0" i="1" smtClean="0">
                              <a:latin typeface="Cambria Math" panose="02040503050406030204" pitchFamily="18" charset="0"/>
                              <a:ea typeface="Cambria Math" panose="02040503050406030204" pitchFamily="18" charset="0"/>
                            </a:rPr>
                          </m:ctrlPr>
                        </m:dPr>
                        <m:e>
                          <m:bar>
                            <m:barPr>
                              <m:pos m:val="top"/>
                              <m:ctrlPr>
                                <a:rPr lang="it-IT" sz="2800" b="0" i="1" smtClean="0">
                                  <a:latin typeface="Cambria Math" panose="02040503050406030204" pitchFamily="18" charset="0"/>
                                </a:rPr>
                              </m:ctrlPr>
                            </m:barPr>
                            <m:e>
                              <m:r>
                                <a:rPr lang="it-IT" sz="2800" b="0" i="1" smtClean="0">
                                  <a:latin typeface="Cambria Math" panose="02040503050406030204" pitchFamily="18" charset="0"/>
                                </a:rPr>
                                <m:t>𝐸</m:t>
                              </m:r>
                            </m:e>
                          </m:bar>
                          <m:r>
                            <a:rPr lang="it-IT" sz="2800" b="0" i="1" smtClean="0">
                              <a:latin typeface="Cambria Math" panose="02040503050406030204" pitchFamily="18" charset="0"/>
                            </a:rPr>
                            <m:t>+</m:t>
                          </m:r>
                          <m:bar>
                            <m:barPr>
                              <m:pos m:val="top"/>
                              <m:ctrlPr>
                                <a:rPr lang="it-IT" sz="2800" b="0" i="1" smtClean="0">
                                  <a:latin typeface="Cambria Math" panose="02040503050406030204" pitchFamily="18" charset="0"/>
                                </a:rPr>
                              </m:ctrlPr>
                            </m:barPr>
                            <m:e>
                              <m:r>
                                <a:rPr lang="it-IT" sz="2800" b="0" i="1" smtClean="0">
                                  <a:latin typeface="Cambria Math" panose="02040503050406030204" pitchFamily="18" charset="0"/>
                                </a:rPr>
                                <m:t>𝑢</m:t>
                              </m:r>
                            </m:e>
                          </m:bar>
                          <m:r>
                            <a:rPr lang="it-IT" sz="2800" b="0" i="1" smtClean="0">
                              <a:latin typeface="Cambria Math" panose="02040503050406030204" pitchFamily="18" charset="0"/>
                              <a:ea typeface="Cambria Math" panose="02040503050406030204" pitchFamily="18" charset="0"/>
                            </a:rPr>
                            <m:t>×</m:t>
                          </m:r>
                          <m:bar>
                            <m:barPr>
                              <m:pos m:val="top"/>
                              <m:ctrlPr>
                                <a:rPr lang="it-IT" sz="2800" b="0" i="1" smtClean="0">
                                  <a:latin typeface="Cambria Math" panose="02040503050406030204" pitchFamily="18" charset="0"/>
                                  <a:ea typeface="Cambria Math" panose="02040503050406030204" pitchFamily="18" charset="0"/>
                                </a:rPr>
                              </m:ctrlPr>
                            </m:barPr>
                            <m:e>
                              <m:r>
                                <a:rPr lang="it-IT" sz="2800" b="0" i="1" smtClean="0">
                                  <a:latin typeface="Cambria Math" panose="02040503050406030204" pitchFamily="18" charset="0"/>
                                  <a:ea typeface="Cambria Math" panose="02040503050406030204" pitchFamily="18" charset="0"/>
                                </a:rPr>
                                <m:t>𝐵</m:t>
                              </m:r>
                            </m:e>
                          </m:bar>
                        </m:e>
                      </m:d>
                    </m:oMath>
                  </m:oMathPara>
                </a14:m>
                <a:endParaRPr lang="it-IT" sz="2800" b="0" dirty="0"/>
              </a:p>
            </p:txBody>
          </p:sp>
        </mc:Choice>
        <mc:Fallback xmlns="">
          <p:sp>
            <p:nvSpPr>
              <p:cNvPr id="8" name="CasellaDiTesto 7"/>
              <p:cNvSpPr txBox="1">
                <a:spLocks noRot="1" noChangeAspect="1" noMove="1" noResize="1" noEditPoints="1" noAdjustHandles="1" noChangeArrowheads="1" noChangeShapeType="1" noTextEdit="1"/>
              </p:cNvSpPr>
              <p:nvPr/>
            </p:nvSpPr>
            <p:spPr>
              <a:xfrm>
                <a:off x="6286162" y="971532"/>
                <a:ext cx="2858475" cy="644857"/>
              </a:xfrm>
              <a:prstGeom prst="rect">
                <a:avLst/>
              </a:prstGeom>
              <a:blipFill rotWithShape="0">
                <a:blip r:embed="rId4"/>
                <a:stretch>
                  <a:fillRect l="-1066"/>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5" name="Rettangolo 24"/>
              <p:cNvSpPr/>
              <p:nvPr/>
            </p:nvSpPr>
            <p:spPr>
              <a:xfrm>
                <a:off x="6096000" y="1636621"/>
                <a:ext cx="1960408" cy="653897"/>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bar>
                        <m:barPr>
                          <m:pos m:val="top"/>
                          <m:ctrlPr>
                            <a:rPr lang="it-IT" sz="3200" b="0" i="1" smtClean="0">
                              <a:latin typeface="Cambria Math" panose="02040503050406030204" pitchFamily="18" charset="0"/>
                            </a:rPr>
                          </m:ctrlPr>
                        </m:barPr>
                        <m:e>
                          <m:r>
                            <a:rPr lang="it-IT" sz="3200" b="0" i="1" smtClean="0">
                              <a:latin typeface="Cambria Math" panose="02040503050406030204" pitchFamily="18" charset="0"/>
                            </a:rPr>
                            <m:t>𝑓</m:t>
                          </m:r>
                        </m:e>
                      </m:bar>
                      <m:r>
                        <a:rPr lang="it-IT" sz="3200" b="0" i="1" smtClean="0">
                          <a:latin typeface="Cambria Math" panose="02040503050406030204" pitchFamily="18" charset="0"/>
                        </a:rPr>
                        <m:t>=</m:t>
                      </m:r>
                      <m:bar>
                        <m:barPr>
                          <m:pos m:val="top"/>
                          <m:ctrlPr>
                            <a:rPr lang="it-IT" sz="3200" b="0" i="1" smtClean="0">
                              <a:latin typeface="Cambria Math" panose="02040503050406030204" pitchFamily="18" charset="0"/>
                            </a:rPr>
                          </m:ctrlPr>
                        </m:barPr>
                        <m:e>
                          <m:r>
                            <a:rPr lang="it-IT" sz="3200" b="0" i="1" smtClean="0">
                              <a:latin typeface="Cambria Math" panose="02040503050406030204" pitchFamily="18" charset="0"/>
                            </a:rPr>
                            <m:t>𝑗</m:t>
                          </m:r>
                        </m:e>
                      </m:bar>
                      <m:r>
                        <a:rPr lang="it-IT" sz="3200" b="0" i="1" smtClean="0">
                          <a:latin typeface="Cambria Math" panose="02040503050406030204" pitchFamily="18" charset="0"/>
                          <a:ea typeface="Cambria Math" panose="02040503050406030204" pitchFamily="18" charset="0"/>
                        </a:rPr>
                        <m:t>×</m:t>
                      </m:r>
                      <m:bar>
                        <m:barPr>
                          <m:pos m:val="top"/>
                          <m:ctrlPr>
                            <a:rPr lang="it-IT" sz="3200" b="0" i="1" smtClean="0">
                              <a:latin typeface="Cambria Math" panose="02040503050406030204" pitchFamily="18" charset="0"/>
                              <a:ea typeface="Cambria Math" panose="02040503050406030204" pitchFamily="18" charset="0"/>
                            </a:rPr>
                          </m:ctrlPr>
                        </m:barPr>
                        <m:e>
                          <m:r>
                            <a:rPr lang="it-IT" sz="3200" b="0" i="1" smtClean="0">
                              <a:latin typeface="Cambria Math" panose="02040503050406030204" pitchFamily="18" charset="0"/>
                              <a:ea typeface="Cambria Math" panose="02040503050406030204" pitchFamily="18" charset="0"/>
                            </a:rPr>
                            <m:t>𝐵</m:t>
                          </m:r>
                        </m:e>
                      </m:bar>
                    </m:oMath>
                  </m:oMathPara>
                </a14:m>
                <a:endParaRPr lang="it-IT" sz="3200" dirty="0"/>
              </a:p>
            </p:txBody>
          </p:sp>
        </mc:Choice>
        <mc:Fallback xmlns="">
          <p:sp>
            <p:nvSpPr>
              <p:cNvPr id="25" name="Rettangolo 24"/>
              <p:cNvSpPr>
                <a:spLocks noRot="1" noChangeAspect="1" noMove="1" noResize="1" noEditPoints="1" noAdjustHandles="1" noChangeArrowheads="1" noChangeShapeType="1" noTextEdit="1"/>
              </p:cNvSpPr>
              <p:nvPr/>
            </p:nvSpPr>
            <p:spPr>
              <a:xfrm>
                <a:off x="6096000" y="1636621"/>
                <a:ext cx="1960408" cy="653897"/>
              </a:xfrm>
              <a:prstGeom prst="rect">
                <a:avLst/>
              </a:prstGeom>
              <a:blipFill rotWithShape="0">
                <a:blip r:embed="rId5"/>
                <a:stretch>
                  <a:fillRect/>
                </a:stretch>
              </a:blipFill>
            </p:spPr>
            <p:txBody>
              <a:bodyPr/>
              <a:lstStyle/>
              <a:p>
                <a:r>
                  <a:rPr lang="it-IT">
                    <a:noFill/>
                  </a:rPr>
                  <a:t> </a:t>
                </a:r>
              </a:p>
            </p:txBody>
          </p:sp>
        </mc:Fallback>
      </mc:AlternateContent>
      <p:sp>
        <p:nvSpPr>
          <p:cNvPr id="24" name="CasellaDiTesto 23"/>
          <p:cNvSpPr txBox="1"/>
          <p:nvPr/>
        </p:nvSpPr>
        <p:spPr>
          <a:xfrm>
            <a:off x="6441320" y="2662156"/>
            <a:ext cx="2993512" cy="1015663"/>
          </a:xfrm>
          <a:prstGeom prst="rect">
            <a:avLst/>
          </a:prstGeom>
          <a:noFill/>
        </p:spPr>
        <p:txBody>
          <a:bodyPr wrap="none" rtlCol="0">
            <a:spAutoFit/>
          </a:bodyPr>
          <a:lstStyle/>
          <a:p>
            <a:pPr marL="285750" indent="-285750">
              <a:buFont typeface="Wingdings" panose="05000000000000000000" pitchFamily="2" charset="2"/>
              <a:buChar char="Ø"/>
            </a:pPr>
            <a:r>
              <a:rPr lang="it-IT" sz="2400" b="1" dirty="0">
                <a:ln w="9525">
                  <a:solidFill>
                    <a:schemeClr val="bg1"/>
                  </a:solidFill>
                  <a:prstDash val="solid"/>
                </a:ln>
                <a:effectLst>
                  <a:outerShdw blurRad="12700" dist="38100" dir="2700000" algn="tl" rotWithShape="0">
                    <a:schemeClr val="bg1">
                      <a:lumMod val="50000"/>
                    </a:schemeClr>
                  </a:outerShdw>
                </a:effectLst>
              </a:rPr>
              <a:t>Densità di Potenza :</a:t>
            </a:r>
          </a:p>
          <a:p>
            <a:pPr marL="285750" indent="-285750">
              <a:lnSpc>
                <a:spcPct val="150000"/>
              </a:lnSpc>
              <a:buFont typeface="Wingdings" panose="05000000000000000000" pitchFamily="2" charset="2"/>
              <a:buChar char="Ø"/>
            </a:pPr>
            <a:r>
              <a:rPr lang="it-IT" sz="2400" b="1" dirty="0">
                <a:ln w="9525">
                  <a:solidFill>
                    <a:schemeClr val="bg1"/>
                  </a:solidFill>
                  <a:prstDash val="solid"/>
                </a:ln>
                <a:effectLst>
                  <a:outerShdw blurRad="12700" dist="38100" dir="2700000" algn="tl" rotWithShape="0">
                    <a:schemeClr val="bg1">
                      <a:lumMod val="50000"/>
                    </a:schemeClr>
                  </a:outerShdw>
                </a:effectLst>
              </a:rPr>
              <a:t>Potenza Perduta: </a:t>
            </a:r>
          </a:p>
        </p:txBody>
      </p:sp>
      <mc:AlternateContent xmlns:mc="http://schemas.openxmlformats.org/markup-compatibility/2006" xmlns:a14="http://schemas.microsoft.com/office/drawing/2010/main">
        <mc:Choice Requires="a14">
          <p:sp>
            <p:nvSpPr>
              <p:cNvPr id="26" name="CasellaDiTesto 25"/>
              <p:cNvSpPr txBox="1"/>
              <p:nvPr/>
            </p:nvSpPr>
            <p:spPr>
              <a:xfrm>
                <a:off x="9514752" y="2630872"/>
                <a:ext cx="1415580" cy="478785"/>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it-IT" sz="2800" b="0" i="1" smtClean="0">
                          <a:latin typeface="Cambria Math" panose="02040503050406030204" pitchFamily="18" charset="0"/>
                        </a:rPr>
                        <m:t>𝑃</m:t>
                      </m:r>
                      <m:r>
                        <a:rPr lang="it-IT" sz="2800" i="1">
                          <a:latin typeface="Cambria Math" panose="02040503050406030204" pitchFamily="18" charset="0"/>
                        </a:rPr>
                        <m:t>=</m:t>
                      </m:r>
                      <m:bar>
                        <m:barPr>
                          <m:pos m:val="top"/>
                          <m:ctrlPr>
                            <a:rPr lang="it-IT" sz="2800" i="1">
                              <a:latin typeface="Cambria Math" panose="02040503050406030204" pitchFamily="18" charset="0"/>
                            </a:rPr>
                          </m:ctrlPr>
                        </m:barPr>
                        <m:e>
                          <m:r>
                            <a:rPr lang="it-IT" sz="2800" i="1">
                              <a:latin typeface="Cambria Math" panose="02040503050406030204" pitchFamily="18" charset="0"/>
                            </a:rPr>
                            <m:t>𝐸</m:t>
                          </m:r>
                        </m:e>
                      </m:bar>
                      <m:r>
                        <a:rPr lang="it-IT" sz="2800" i="1" smtClean="0">
                          <a:latin typeface="Cambria Math" panose="02040503050406030204" pitchFamily="18" charset="0"/>
                          <a:ea typeface="Cambria Math" panose="02040503050406030204" pitchFamily="18" charset="0"/>
                        </a:rPr>
                        <m:t>∙</m:t>
                      </m:r>
                      <m:bar>
                        <m:barPr>
                          <m:pos m:val="top"/>
                          <m:ctrlPr>
                            <a:rPr lang="it-IT" sz="2800" i="1" smtClean="0">
                              <a:latin typeface="Cambria Math" panose="02040503050406030204" pitchFamily="18" charset="0"/>
                            </a:rPr>
                          </m:ctrlPr>
                        </m:barPr>
                        <m:e>
                          <m:r>
                            <a:rPr lang="it-IT" sz="2800" b="0" i="1" smtClean="0">
                              <a:latin typeface="Cambria Math" panose="02040503050406030204" pitchFamily="18" charset="0"/>
                            </a:rPr>
                            <m:t>𝑗</m:t>
                          </m:r>
                        </m:e>
                      </m:bar>
                    </m:oMath>
                  </m:oMathPara>
                </a14:m>
                <a:endParaRPr lang="it-IT" sz="2800" b="0" dirty="0"/>
              </a:p>
            </p:txBody>
          </p:sp>
        </mc:Choice>
        <mc:Fallback xmlns="">
          <p:sp>
            <p:nvSpPr>
              <p:cNvPr id="26" name="CasellaDiTesto 25"/>
              <p:cNvSpPr txBox="1">
                <a:spLocks noRot="1" noChangeAspect="1" noMove="1" noResize="1" noEditPoints="1" noAdjustHandles="1" noChangeArrowheads="1" noChangeShapeType="1" noTextEdit="1"/>
              </p:cNvSpPr>
              <p:nvPr/>
            </p:nvSpPr>
            <p:spPr>
              <a:xfrm>
                <a:off x="9514752" y="2630872"/>
                <a:ext cx="1415580" cy="478785"/>
              </a:xfrm>
              <a:prstGeom prst="rect">
                <a:avLst/>
              </a:prstGeom>
              <a:blipFill rotWithShape="0">
                <a:blip r:embed="rId6"/>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7" name="CasellaDiTesto 26"/>
              <p:cNvSpPr txBox="1"/>
              <p:nvPr/>
            </p:nvSpPr>
            <p:spPr>
              <a:xfrm>
                <a:off x="9175596" y="3153260"/>
                <a:ext cx="1579791" cy="474232"/>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it-IT" sz="2800" b="0" i="1" smtClean="0">
                              <a:latin typeface="Cambria Math" panose="02040503050406030204" pitchFamily="18" charset="0"/>
                            </a:rPr>
                          </m:ctrlPr>
                        </m:sSubPr>
                        <m:e>
                          <m:r>
                            <a:rPr lang="it-IT" sz="2800" i="1">
                              <a:latin typeface="Cambria Math" panose="02040503050406030204" pitchFamily="18" charset="0"/>
                            </a:rPr>
                            <m:t>𝑃</m:t>
                          </m:r>
                        </m:e>
                        <m:sub>
                          <m:r>
                            <a:rPr lang="it-IT" sz="2800" b="0" i="1" smtClean="0">
                              <a:latin typeface="Cambria Math" panose="02040503050406030204" pitchFamily="18" charset="0"/>
                            </a:rPr>
                            <m:t>𝑗</m:t>
                          </m:r>
                        </m:sub>
                      </m:sSub>
                      <m:r>
                        <a:rPr lang="it-IT" sz="2800" i="1">
                          <a:latin typeface="Cambria Math" panose="02040503050406030204" pitchFamily="18" charset="0"/>
                        </a:rPr>
                        <m:t>=</m:t>
                      </m:r>
                      <m:f>
                        <m:fPr>
                          <m:type m:val="lin"/>
                          <m:ctrlPr>
                            <a:rPr lang="it-IT" sz="2800" i="1" smtClean="0">
                              <a:latin typeface="Cambria Math" panose="02040503050406030204" pitchFamily="18" charset="0"/>
                            </a:rPr>
                          </m:ctrlPr>
                        </m:fPr>
                        <m:num>
                          <m:sSup>
                            <m:sSupPr>
                              <m:ctrlPr>
                                <a:rPr lang="it-IT" sz="2800" i="1">
                                  <a:latin typeface="Cambria Math" panose="02040503050406030204" pitchFamily="18" charset="0"/>
                                </a:rPr>
                              </m:ctrlPr>
                            </m:sSupPr>
                            <m:e>
                              <m:r>
                                <a:rPr lang="it-IT" sz="2800" i="1">
                                  <a:latin typeface="Cambria Math" panose="02040503050406030204" pitchFamily="18" charset="0"/>
                                </a:rPr>
                                <m:t>𝑗</m:t>
                              </m:r>
                            </m:e>
                            <m:sup>
                              <m:r>
                                <a:rPr lang="it-IT" sz="2800" i="1">
                                  <a:latin typeface="Cambria Math" panose="02040503050406030204" pitchFamily="18" charset="0"/>
                                </a:rPr>
                                <m:t>2</m:t>
                              </m:r>
                            </m:sup>
                          </m:sSup>
                        </m:num>
                        <m:den>
                          <m:r>
                            <a:rPr lang="it-IT" sz="2800" i="1" smtClean="0">
                              <a:latin typeface="Cambria Math" panose="02040503050406030204" pitchFamily="18" charset="0"/>
                              <a:ea typeface="Cambria Math" panose="02040503050406030204" pitchFamily="18" charset="0"/>
                            </a:rPr>
                            <m:t>𝜎</m:t>
                          </m:r>
                        </m:den>
                      </m:f>
                    </m:oMath>
                  </m:oMathPara>
                </a14:m>
                <a:endParaRPr lang="it-IT" sz="2800" b="0" dirty="0"/>
              </a:p>
            </p:txBody>
          </p:sp>
        </mc:Choice>
        <mc:Fallback xmlns="">
          <p:sp>
            <p:nvSpPr>
              <p:cNvPr id="27" name="CasellaDiTesto 26"/>
              <p:cNvSpPr txBox="1">
                <a:spLocks noRot="1" noChangeAspect="1" noMove="1" noResize="1" noEditPoints="1" noAdjustHandles="1" noChangeArrowheads="1" noChangeShapeType="1" noTextEdit="1"/>
              </p:cNvSpPr>
              <p:nvPr/>
            </p:nvSpPr>
            <p:spPr>
              <a:xfrm>
                <a:off x="9175596" y="3153260"/>
                <a:ext cx="1579791" cy="474232"/>
              </a:xfrm>
              <a:prstGeom prst="rect">
                <a:avLst/>
              </a:prstGeom>
              <a:blipFill rotWithShape="0">
                <a:blip r:embed="rId7"/>
                <a:stretch>
                  <a:fillRect/>
                </a:stretch>
              </a:blipFill>
            </p:spPr>
            <p:txBody>
              <a:bodyPr/>
              <a:lstStyle/>
              <a:p>
                <a:r>
                  <a:rPr lang="it-IT">
                    <a:noFill/>
                  </a:rPr>
                  <a:t> </a:t>
                </a:r>
              </a:p>
            </p:txBody>
          </p:sp>
        </mc:Fallback>
      </mc:AlternateContent>
      <p:pic>
        <p:nvPicPr>
          <p:cNvPr id="28" name="Picture 4"/>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1595" t="12858" r="15698" b="16206"/>
          <a:stretch/>
        </p:blipFill>
        <p:spPr bwMode="auto">
          <a:xfrm>
            <a:off x="248421" y="4585213"/>
            <a:ext cx="3044110" cy="22727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9" name="CasellaDiTesto 28"/>
              <p:cNvSpPr txBox="1"/>
              <p:nvPr/>
            </p:nvSpPr>
            <p:spPr>
              <a:xfrm>
                <a:off x="5037891" y="3888275"/>
                <a:ext cx="3372846" cy="64485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it-IT" sz="2800" i="1">
                              <a:latin typeface="Cambria Math" panose="02040503050406030204" pitchFamily="18" charset="0"/>
                            </a:rPr>
                          </m:ctrlPr>
                        </m:sSupPr>
                        <m:e>
                          <m:r>
                            <a:rPr lang="it-IT" sz="2800" i="1">
                              <a:latin typeface="Cambria Math" panose="02040503050406030204" pitchFamily="18" charset="0"/>
                            </a:rPr>
                            <m:t>𝑗</m:t>
                          </m:r>
                        </m:e>
                        <m:sup>
                          <m:r>
                            <a:rPr lang="it-IT" sz="2800" i="1">
                              <a:latin typeface="Cambria Math" panose="02040503050406030204" pitchFamily="18" charset="0"/>
                            </a:rPr>
                            <m:t>2</m:t>
                          </m:r>
                        </m:sup>
                      </m:sSup>
                      <m:r>
                        <a:rPr lang="it-IT" sz="2800" b="0" i="1" smtClean="0">
                          <a:latin typeface="Cambria Math" panose="02040503050406030204" pitchFamily="18" charset="0"/>
                        </a:rPr>
                        <m:t>=</m:t>
                      </m:r>
                      <m:r>
                        <a:rPr lang="it-IT" sz="2800" b="0" i="1" smtClean="0">
                          <a:latin typeface="Cambria Math" panose="02040503050406030204" pitchFamily="18" charset="0"/>
                          <a:ea typeface="Cambria Math" panose="02040503050406030204" pitchFamily="18" charset="0"/>
                        </a:rPr>
                        <m:t>𝜎</m:t>
                      </m:r>
                      <m:bar>
                        <m:barPr>
                          <m:pos m:val="top"/>
                          <m:ctrlPr>
                            <a:rPr lang="it-IT" sz="2800" i="1">
                              <a:latin typeface="Cambria Math" panose="02040503050406030204" pitchFamily="18" charset="0"/>
                            </a:rPr>
                          </m:ctrlPr>
                        </m:barPr>
                        <m:e>
                          <m:r>
                            <a:rPr lang="it-IT" sz="2800" i="1">
                              <a:latin typeface="Cambria Math" panose="02040503050406030204" pitchFamily="18" charset="0"/>
                            </a:rPr>
                            <m:t>𝑗</m:t>
                          </m:r>
                        </m:e>
                      </m:bar>
                      <m:r>
                        <a:rPr lang="it-IT" sz="2800" i="1" smtClean="0">
                          <a:latin typeface="Cambria Math" panose="02040503050406030204" pitchFamily="18" charset="0"/>
                          <a:ea typeface="Cambria Math" panose="02040503050406030204" pitchFamily="18" charset="0"/>
                        </a:rPr>
                        <m:t>∙</m:t>
                      </m:r>
                      <m:d>
                        <m:dPr>
                          <m:ctrlPr>
                            <a:rPr lang="it-IT" sz="2800" b="0" i="1" smtClean="0">
                              <a:latin typeface="Cambria Math" panose="02040503050406030204" pitchFamily="18" charset="0"/>
                              <a:ea typeface="Cambria Math" panose="02040503050406030204" pitchFamily="18" charset="0"/>
                            </a:rPr>
                          </m:ctrlPr>
                        </m:dPr>
                        <m:e>
                          <m:bar>
                            <m:barPr>
                              <m:pos m:val="top"/>
                              <m:ctrlPr>
                                <a:rPr lang="it-IT" sz="2800" b="0" i="1" smtClean="0">
                                  <a:latin typeface="Cambria Math" panose="02040503050406030204" pitchFamily="18" charset="0"/>
                                </a:rPr>
                              </m:ctrlPr>
                            </m:barPr>
                            <m:e>
                              <m:r>
                                <a:rPr lang="it-IT" sz="2800" b="0" i="1" smtClean="0">
                                  <a:latin typeface="Cambria Math" panose="02040503050406030204" pitchFamily="18" charset="0"/>
                                </a:rPr>
                                <m:t>𝐸</m:t>
                              </m:r>
                            </m:e>
                          </m:bar>
                          <m:r>
                            <a:rPr lang="it-IT" sz="2800" b="0" i="1" smtClean="0">
                              <a:latin typeface="Cambria Math" panose="02040503050406030204" pitchFamily="18" charset="0"/>
                            </a:rPr>
                            <m:t>+</m:t>
                          </m:r>
                          <m:bar>
                            <m:barPr>
                              <m:pos m:val="top"/>
                              <m:ctrlPr>
                                <a:rPr lang="it-IT" sz="2800" b="0" i="1" smtClean="0">
                                  <a:latin typeface="Cambria Math" panose="02040503050406030204" pitchFamily="18" charset="0"/>
                                </a:rPr>
                              </m:ctrlPr>
                            </m:barPr>
                            <m:e>
                              <m:r>
                                <a:rPr lang="it-IT" sz="2800" b="0" i="1" smtClean="0">
                                  <a:latin typeface="Cambria Math" panose="02040503050406030204" pitchFamily="18" charset="0"/>
                                </a:rPr>
                                <m:t>𝑢</m:t>
                              </m:r>
                            </m:e>
                          </m:bar>
                          <m:r>
                            <a:rPr lang="it-IT" sz="2800" b="0" i="1" smtClean="0">
                              <a:latin typeface="Cambria Math" panose="02040503050406030204" pitchFamily="18" charset="0"/>
                              <a:ea typeface="Cambria Math" panose="02040503050406030204" pitchFamily="18" charset="0"/>
                            </a:rPr>
                            <m:t>×</m:t>
                          </m:r>
                          <m:bar>
                            <m:barPr>
                              <m:pos m:val="top"/>
                              <m:ctrlPr>
                                <a:rPr lang="it-IT" sz="2800" b="0" i="1" smtClean="0">
                                  <a:latin typeface="Cambria Math" panose="02040503050406030204" pitchFamily="18" charset="0"/>
                                  <a:ea typeface="Cambria Math" panose="02040503050406030204" pitchFamily="18" charset="0"/>
                                </a:rPr>
                              </m:ctrlPr>
                            </m:barPr>
                            <m:e>
                              <m:r>
                                <a:rPr lang="it-IT" sz="2800" b="0" i="1" smtClean="0">
                                  <a:latin typeface="Cambria Math" panose="02040503050406030204" pitchFamily="18" charset="0"/>
                                  <a:ea typeface="Cambria Math" panose="02040503050406030204" pitchFamily="18" charset="0"/>
                                </a:rPr>
                                <m:t>𝐵</m:t>
                              </m:r>
                            </m:e>
                          </m:bar>
                        </m:e>
                      </m:d>
                    </m:oMath>
                  </m:oMathPara>
                </a14:m>
                <a:endParaRPr lang="it-IT" sz="2800" b="0" dirty="0"/>
              </a:p>
            </p:txBody>
          </p:sp>
        </mc:Choice>
        <mc:Fallback xmlns="">
          <p:sp>
            <p:nvSpPr>
              <p:cNvPr id="29" name="CasellaDiTesto 28"/>
              <p:cNvSpPr txBox="1">
                <a:spLocks noRot="1" noChangeAspect="1" noMove="1" noResize="1" noEditPoints="1" noAdjustHandles="1" noChangeArrowheads="1" noChangeShapeType="1" noTextEdit="1"/>
              </p:cNvSpPr>
              <p:nvPr/>
            </p:nvSpPr>
            <p:spPr>
              <a:xfrm>
                <a:off x="5037891" y="3888275"/>
                <a:ext cx="3372846" cy="644857"/>
              </a:xfrm>
              <a:prstGeom prst="rect">
                <a:avLst/>
              </a:prstGeom>
              <a:blipFill rotWithShape="0">
                <a:blip r:embed="rId9"/>
                <a:stretch>
                  <a:fillRect l="-90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1" name="CasellaDiTesto 30"/>
              <p:cNvSpPr txBox="1"/>
              <p:nvPr/>
            </p:nvSpPr>
            <p:spPr>
              <a:xfrm>
                <a:off x="5507424" y="4770639"/>
                <a:ext cx="3744167" cy="478785"/>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bar>
                        <m:barPr>
                          <m:pos m:val="top"/>
                          <m:ctrlPr>
                            <a:rPr lang="it-IT" sz="2800" i="1" smtClean="0">
                              <a:latin typeface="Cambria Math" panose="02040503050406030204" pitchFamily="18" charset="0"/>
                            </a:rPr>
                          </m:ctrlPr>
                        </m:barPr>
                        <m:e>
                          <m:r>
                            <a:rPr lang="it-IT" sz="2800" i="1">
                              <a:latin typeface="Cambria Math" panose="02040503050406030204" pitchFamily="18" charset="0"/>
                            </a:rPr>
                            <m:t>𝐸</m:t>
                          </m:r>
                        </m:e>
                      </m:bar>
                      <m:r>
                        <a:rPr lang="it-IT" sz="2800" i="1" smtClean="0">
                          <a:latin typeface="Cambria Math" panose="02040503050406030204" pitchFamily="18" charset="0"/>
                          <a:ea typeface="Cambria Math" panose="02040503050406030204" pitchFamily="18" charset="0"/>
                        </a:rPr>
                        <m:t>∙</m:t>
                      </m:r>
                      <m:bar>
                        <m:barPr>
                          <m:pos m:val="top"/>
                          <m:ctrlPr>
                            <a:rPr lang="it-IT" sz="2800" i="1" smtClean="0">
                              <a:latin typeface="Cambria Math" panose="02040503050406030204" pitchFamily="18" charset="0"/>
                            </a:rPr>
                          </m:ctrlPr>
                        </m:barPr>
                        <m:e>
                          <m:r>
                            <a:rPr lang="it-IT" sz="2800" b="0" i="1" smtClean="0">
                              <a:latin typeface="Cambria Math" panose="02040503050406030204" pitchFamily="18" charset="0"/>
                            </a:rPr>
                            <m:t>𝑗</m:t>
                          </m:r>
                        </m:e>
                      </m:bar>
                      <m:r>
                        <a:rPr lang="it-IT" sz="2800" b="0" i="1" smtClean="0">
                          <a:latin typeface="Cambria Math" panose="02040503050406030204" pitchFamily="18" charset="0"/>
                        </a:rPr>
                        <m:t>=</m:t>
                      </m:r>
                      <m:bar>
                        <m:barPr>
                          <m:pos m:val="top"/>
                          <m:ctrlPr>
                            <a:rPr lang="it-IT" sz="2800" i="1">
                              <a:latin typeface="Cambria Math" panose="02040503050406030204" pitchFamily="18" charset="0"/>
                            </a:rPr>
                          </m:ctrlPr>
                        </m:barPr>
                        <m:e>
                          <m:r>
                            <a:rPr lang="it-IT" sz="2800" i="1">
                              <a:latin typeface="Cambria Math" panose="02040503050406030204" pitchFamily="18" charset="0"/>
                            </a:rPr>
                            <m:t>𝑢</m:t>
                          </m:r>
                        </m:e>
                      </m:bar>
                      <m:r>
                        <a:rPr lang="it-IT" sz="2800" i="1">
                          <a:latin typeface="Cambria Math" panose="02040503050406030204" pitchFamily="18" charset="0"/>
                          <a:ea typeface="Cambria Math" panose="02040503050406030204" pitchFamily="18" charset="0"/>
                        </a:rPr>
                        <m:t>∙</m:t>
                      </m:r>
                      <m:bar>
                        <m:barPr>
                          <m:pos m:val="top"/>
                          <m:ctrlPr>
                            <a:rPr lang="it-IT" sz="2800" i="1">
                              <a:latin typeface="Cambria Math" panose="02040503050406030204" pitchFamily="18" charset="0"/>
                            </a:rPr>
                          </m:ctrlPr>
                        </m:barPr>
                        <m:e>
                          <m:r>
                            <a:rPr lang="it-IT" sz="2800" i="1">
                              <a:latin typeface="Cambria Math" panose="02040503050406030204" pitchFamily="18" charset="0"/>
                            </a:rPr>
                            <m:t>𝑗</m:t>
                          </m:r>
                        </m:e>
                      </m:bar>
                      <m:r>
                        <a:rPr lang="it-IT" sz="2800" i="1">
                          <a:latin typeface="Cambria Math" panose="02040503050406030204" pitchFamily="18" charset="0"/>
                          <a:ea typeface="Cambria Math" panose="02040503050406030204" pitchFamily="18" charset="0"/>
                        </a:rPr>
                        <m:t>×</m:t>
                      </m:r>
                      <m:bar>
                        <m:barPr>
                          <m:pos m:val="top"/>
                          <m:ctrlPr>
                            <a:rPr lang="it-IT" sz="2800" i="1">
                              <a:latin typeface="Cambria Math" panose="02040503050406030204" pitchFamily="18" charset="0"/>
                              <a:ea typeface="Cambria Math" panose="02040503050406030204" pitchFamily="18" charset="0"/>
                            </a:rPr>
                          </m:ctrlPr>
                        </m:barPr>
                        <m:e>
                          <m:r>
                            <a:rPr lang="it-IT" sz="2800" i="1">
                              <a:latin typeface="Cambria Math" panose="02040503050406030204" pitchFamily="18" charset="0"/>
                              <a:ea typeface="Cambria Math" panose="02040503050406030204" pitchFamily="18" charset="0"/>
                            </a:rPr>
                            <m:t>𝐵</m:t>
                          </m:r>
                        </m:e>
                      </m:bar>
                      <m:r>
                        <a:rPr lang="it-IT" sz="2800" b="0" i="1" smtClean="0">
                          <a:latin typeface="Cambria Math" panose="02040503050406030204" pitchFamily="18" charset="0"/>
                          <a:ea typeface="Cambria Math" panose="02040503050406030204" pitchFamily="18" charset="0"/>
                        </a:rPr>
                        <m:t>+</m:t>
                      </m:r>
                      <m:f>
                        <m:fPr>
                          <m:type m:val="lin"/>
                          <m:ctrlPr>
                            <a:rPr lang="it-IT" sz="2800" b="0" i="1" smtClean="0">
                              <a:latin typeface="Cambria Math" panose="02040503050406030204" pitchFamily="18" charset="0"/>
                              <a:ea typeface="Cambria Math" panose="02040503050406030204" pitchFamily="18" charset="0"/>
                            </a:rPr>
                          </m:ctrlPr>
                        </m:fPr>
                        <m:num>
                          <m:sSup>
                            <m:sSupPr>
                              <m:ctrlPr>
                                <a:rPr lang="it-IT" sz="2800" i="1">
                                  <a:latin typeface="Cambria Math" panose="02040503050406030204" pitchFamily="18" charset="0"/>
                                </a:rPr>
                              </m:ctrlPr>
                            </m:sSupPr>
                            <m:e>
                              <m:r>
                                <a:rPr lang="it-IT" sz="2800" i="1">
                                  <a:latin typeface="Cambria Math" panose="02040503050406030204" pitchFamily="18" charset="0"/>
                                </a:rPr>
                                <m:t>𝑗</m:t>
                              </m:r>
                            </m:e>
                            <m:sup>
                              <m:r>
                                <a:rPr lang="it-IT" sz="2800" i="1">
                                  <a:latin typeface="Cambria Math" panose="02040503050406030204" pitchFamily="18" charset="0"/>
                                </a:rPr>
                                <m:t>2</m:t>
                              </m:r>
                            </m:sup>
                          </m:sSup>
                        </m:num>
                        <m:den>
                          <m:r>
                            <a:rPr lang="it-IT" sz="2800" i="1">
                              <a:latin typeface="Cambria Math" panose="02040503050406030204" pitchFamily="18" charset="0"/>
                              <a:ea typeface="Cambria Math" panose="02040503050406030204" pitchFamily="18" charset="0"/>
                            </a:rPr>
                            <m:t>𝜎</m:t>
                          </m:r>
                        </m:den>
                      </m:f>
                    </m:oMath>
                  </m:oMathPara>
                </a14:m>
                <a:endParaRPr lang="it-IT" sz="2800" b="0" dirty="0"/>
              </a:p>
            </p:txBody>
          </p:sp>
        </mc:Choice>
        <mc:Fallback xmlns="">
          <p:sp>
            <p:nvSpPr>
              <p:cNvPr id="31" name="CasellaDiTesto 30"/>
              <p:cNvSpPr txBox="1">
                <a:spLocks noRot="1" noChangeAspect="1" noMove="1" noResize="1" noEditPoints="1" noAdjustHandles="1" noChangeArrowheads="1" noChangeShapeType="1" noTextEdit="1"/>
              </p:cNvSpPr>
              <p:nvPr/>
            </p:nvSpPr>
            <p:spPr>
              <a:xfrm>
                <a:off x="5507424" y="4770639"/>
                <a:ext cx="3744167" cy="478785"/>
              </a:xfrm>
              <a:prstGeom prst="rect">
                <a:avLst/>
              </a:prstGeom>
              <a:blipFill rotWithShape="0">
                <a:blip r:embed="rId10"/>
                <a:stretch>
                  <a:fillRect/>
                </a:stretch>
              </a:blipFill>
            </p:spPr>
            <p:txBody>
              <a:bodyPr/>
              <a:lstStyle/>
              <a:p>
                <a:r>
                  <a:rPr lang="it-IT">
                    <a:noFill/>
                  </a:rPr>
                  <a:t> </a:t>
                </a:r>
              </a:p>
            </p:txBody>
          </p:sp>
        </mc:Fallback>
      </mc:AlternateContent>
      <p:sp>
        <p:nvSpPr>
          <p:cNvPr id="6" name="Rettangolo 5"/>
          <p:cNvSpPr/>
          <p:nvPr/>
        </p:nvSpPr>
        <p:spPr>
          <a:xfrm>
            <a:off x="5752439" y="5199451"/>
            <a:ext cx="3091937" cy="646331"/>
          </a:xfrm>
          <a:prstGeom prst="rect">
            <a:avLst/>
          </a:prstGeom>
        </p:spPr>
        <p:txBody>
          <a:bodyPr wrap="none">
            <a:spAutoFit/>
          </a:bodyPr>
          <a:lstStyle/>
          <a:p>
            <a:pPr>
              <a:lnSpc>
                <a:spcPct val="150000"/>
              </a:lnSpc>
            </a:pPr>
            <a:r>
              <a:rPr lang="it-IT" sz="2400" b="1" dirty="0">
                <a:ln w="9525">
                  <a:solidFill>
                    <a:schemeClr val="bg1"/>
                  </a:solidFill>
                  <a:prstDash val="solid"/>
                </a:ln>
                <a:effectLst>
                  <a:outerShdw blurRad="12700" dist="38100" dir="2700000" algn="tl" rotWithShape="0">
                    <a:schemeClr val="bg1">
                      <a:lumMod val="50000"/>
                    </a:schemeClr>
                  </a:outerShdw>
                </a:effectLst>
              </a:rPr>
              <a:t>Potenza di Pompaggio:</a:t>
            </a:r>
          </a:p>
        </p:txBody>
      </p:sp>
      <mc:AlternateContent xmlns:mc="http://schemas.openxmlformats.org/markup-compatibility/2006" xmlns:a14="http://schemas.microsoft.com/office/drawing/2010/main">
        <mc:Choice Requires="a14">
          <p:sp>
            <p:nvSpPr>
              <p:cNvPr id="32" name="CasellaDiTesto 31"/>
              <p:cNvSpPr txBox="1"/>
              <p:nvPr/>
            </p:nvSpPr>
            <p:spPr>
              <a:xfrm>
                <a:off x="8857584" y="5277170"/>
                <a:ext cx="1554656" cy="491288"/>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it-IT" sz="2800" b="0" i="1" smtClean="0">
                              <a:latin typeface="Cambria Math" panose="02040503050406030204" pitchFamily="18" charset="0"/>
                            </a:rPr>
                          </m:ctrlPr>
                        </m:sSubPr>
                        <m:e>
                          <m:r>
                            <a:rPr lang="it-IT" sz="2800" i="1">
                              <a:latin typeface="Cambria Math" panose="02040503050406030204" pitchFamily="18" charset="0"/>
                            </a:rPr>
                            <m:t>𝑃</m:t>
                          </m:r>
                        </m:e>
                        <m:sub>
                          <m:r>
                            <a:rPr lang="it-IT" sz="2800" b="0" i="1" smtClean="0">
                              <a:latin typeface="Cambria Math" panose="02040503050406030204" pitchFamily="18" charset="0"/>
                            </a:rPr>
                            <m:t>𝑡</m:t>
                          </m:r>
                        </m:sub>
                      </m:sSub>
                      <m:r>
                        <a:rPr lang="it-IT" sz="2800" b="0" i="1" smtClean="0">
                          <a:latin typeface="Cambria Math" panose="02040503050406030204" pitchFamily="18" charset="0"/>
                        </a:rPr>
                        <m:t>=</m:t>
                      </m:r>
                      <m:bar>
                        <m:barPr>
                          <m:pos m:val="top"/>
                          <m:ctrlPr>
                            <a:rPr lang="it-IT" sz="2800" i="1">
                              <a:latin typeface="Cambria Math" panose="02040503050406030204" pitchFamily="18" charset="0"/>
                            </a:rPr>
                          </m:ctrlPr>
                        </m:barPr>
                        <m:e>
                          <m:r>
                            <a:rPr lang="it-IT" sz="2800" i="1">
                              <a:latin typeface="Cambria Math" panose="02040503050406030204" pitchFamily="18" charset="0"/>
                            </a:rPr>
                            <m:t>𝑢</m:t>
                          </m:r>
                        </m:e>
                      </m:bar>
                      <m:r>
                        <a:rPr lang="it-IT" sz="2800" i="1">
                          <a:latin typeface="Cambria Math" panose="02040503050406030204" pitchFamily="18" charset="0"/>
                          <a:ea typeface="Cambria Math" panose="02040503050406030204" pitchFamily="18" charset="0"/>
                        </a:rPr>
                        <m:t>∙</m:t>
                      </m:r>
                      <m:bar>
                        <m:barPr>
                          <m:pos m:val="top"/>
                          <m:ctrlPr>
                            <a:rPr lang="it-IT" sz="2800" i="1" smtClean="0">
                              <a:latin typeface="Cambria Math" panose="02040503050406030204" pitchFamily="18" charset="0"/>
                              <a:ea typeface="Cambria Math" panose="02040503050406030204" pitchFamily="18" charset="0"/>
                            </a:rPr>
                          </m:ctrlPr>
                        </m:barPr>
                        <m:e>
                          <m:r>
                            <a:rPr lang="it-IT" sz="2800" b="0" i="1" smtClean="0">
                              <a:latin typeface="Cambria Math" panose="02040503050406030204" pitchFamily="18" charset="0"/>
                              <a:ea typeface="Cambria Math" panose="02040503050406030204" pitchFamily="18" charset="0"/>
                            </a:rPr>
                            <m:t>𝑓</m:t>
                          </m:r>
                        </m:e>
                      </m:bar>
                    </m:oMath>
                  </m:oMathPara>
                </a14:m>
                <a:endParaRPr lang="it-IT" sz="2800" b="0" dirty="0"/>
              </a:p>
            </p:txBody>
          </p:sp>
        </mc:Choice>
        <mc:Fallback xmlns="">
          <p:sp>
            <p:nvSpPr>
              <p:cNvPr id="32" name="CasellaDiTesto 31"/>
              <p:cNvSpPr txBox="1">
                <a:spLocks noRot="1" noChangeAspect="1" noMove="1" noResize="1" noEditPoints="1" noAdjustHandles="1" noChangeArrowheads="1" noChangeShapeType="1" noTextEdit="1"/>
              </p:cNvSpPr>
              <p:nvPr/>
            </p:nvSpPr>
            <p:spPr>
              <a:xfrm>
                <a:off x="8857584" y="5277170"/>
                <a:ext cx="1554656" cy="491288"/>
              </a:xfrm>
              <a:prstGeom prst="rect">
                <a:avLst/>
              </a:prstGeom>
              <a:blipFill rotWithShape="0">
                <a:blip r:embed="rId11"/>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3" name="CasellaDiTesto 32"/>
              <p:cNvSpPr txBox="1"/>
              <p:nvPr/>
            </p:nvSpPr>
            <p:spPr>
              <a:xfrm>
                <a:off x="5815313" y="5892407"/>
                <a:ext cx="1672766" cy="80656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it-IT" sz="2800" i="1" smtClean="0">
                          <a:latin typeface="Cambria Math" panose="02040503050406030204" pitchFamily="18" charset="0"/>
                        </a:rPr>
                        <m:t>𝐾</m:t>
                      </m:r>
                      <m:r>
                        <a:rPr lang="it-IT" sz="2800" b="0" i="1" smtClean="0">
                          <a:latin typeface="Cambria Math" panose="02040503050406030204" pitchFamily="18" charset="0"/>
                        </a:rPr>
                        <m:t>=</m:t>
                      </m:r>
                      <m:f>
                        <m:fPr>
                          <m:ctrlPr>
                            <a:rPr lang="it-IT" sz="2800" b="0" i="1" smtClean="0">
                              <a:latin typeface="Cambria Math" panose="02040503050406030204" pitchFamily="18" charset="0"/>
                            </a:rPr>
                          </m:ctrlPr>
                        </m:fPr>
                        <m:num>
                          <m:r>
                            <a:rPr lang="it-IT" sz="2800" b="0" i="1" smtClean="0">
                              <a:latin typeface="Cambria Math" panose="02040503050406030204" pitchFamily="18" charset="0"/>
                            </a:rPr>
                            <m:t>𝐸</m:t>
                          </m:r>
                        </m:num>
                        <m:den>
                          <m:r>
                            <a:rPr lang="it-IT" sz="2800" b="0" i="1" smtClean="0">
                              <a:latin typeface="Cambria Math" panose="02040503050406030204" pitchFamily="18" charset="0"/>
                            </a:rPr>
                            <m:t>𝑢𝐵</m:t>
                          </m:r>
                        </m:den>
                      </m:f>
                      <m:r>
                        <a:rPr lang="it-IT" sz="2800" b="0" i="1" smtClean="0">
                          <a:latin typeface="Cambria Math" panose="02040503050406030204" pitchFamily="18" charset="0"/>
                          <a:ea typeface="Cambria Math" panose="02040503050406030204" pitchFamily="18" charset="0"/>
                        </a:rPr>
                        <m:t>⇒</m:t>
                      </m:r>
                    </m:oMath>
                  </m:oMathPara>
                </a14:m>
                <a:endParaRPr lang="it-IT" sz="2800" b="0" dirty="0"/>
              </a:p>
            </p:txBody>
          </p:sp>
        </mc:Choice>
        <mc:Fallback xmlns="">
          <p:sp>
            <p:nvSpPr>
              <p:cNvPr id="33" name="CasellaDiTesto 32"/>
              <p:cNvSpPr txBox="1">
                <a:spLocks noRot="1" noChangeAspect="1" noMove="1" noResize="1" noEditPoints="1" noAdjustHandles="1" noChangeArrowheads="1" noChangeShapeType="1" noTextEdit="1"/>
              </p:cNvSpPr>
              <p:nvPr/>
            </p:nvSpPr>
            <p:spPr>
              <a:xfrm>
                <a:off x="5815313" y="5892407"/>
                <a:ext cx="1672766" cy="806567"/>
              </a:xfrm>
              <a:prstGeom prst="rect">
                <a:avLst/>
              </a:prstGeom>
              <a:blipFill rotWithShape="0">
                <a:blip r:embed="rId12"/>
                <a:stretch>
                  <a:fillRect/>
                </a:stretch>
              </a:blipFill>
            </p:spPr>
            <p:txBody>
              <a:bodyPr/>
              <a:lstStyle/>
              <a:p>
                <a:r>
                  <a:rPr lang="it-IT">
                    <a:noFill/>
                  </a:rPr>
                  <a:t> </a:t>
                </a:r>
              </a:p>
            </p:txBody>
          </p:sp>
        </mc:Fallback>
      </mc:AlternateContent>
      <p:sp>
        <p:nvSpPr>
          <p:cNvPr id="34" name="Rettangolo 33"/>
          <p:cNvSpPr/>
          <p:nvPr/>
        </p:nvSpPr>
        <p:spPr>
          <a:xfrm>
            <a:off x="3061372" y="5936157"/>
            <a:ext cx="2748381" cy="646331"/>
          </a:xfrm>
          <a:prstGeom prst="rect">
            <a:avLst/>
          </a:prstGeom>
        </p:spPr>
        <p:txBody>
          <a:bodyPr wrap="none">
            <a:spAutoFit/>
          </a:bodyPr>
          <a:lstStyle/>
          <a:p>
            <a:pPr>
              <a:lnSpc>
                <a:spcPct val="150000"/>
              </a:lnSpc>
            </a:pPr>
            <a:r>
              <a:rPr lang="it-IT" sz="2400" b="1" dirty="0">
                <a:ln w="9525">
                  <a:solidFill>
                    <a:schemeClr val="bg1"/>
                  </a:solidFill>
                  <a:prstDash val="solid"/>
                </a:ln>
                <a:effectLst>
                  <a:outerShdw blurRad="12700" dist="38100" dir="2700000" algn="tl" rotWithShape="0">
                    <a:schemeClr val="bg1">
                      <a:lumMod val="50000"/>
                    </a:schemeClr>
                  </a:outerShdw>
                </a:effectLst>
              </a:rPr>
              <a:t>Parametro di carico:</a:t>
            </a:r>
          </a:p>
        </p:txBody>
      </p:sp>
      <mc:AlternateContent xmlns:mc="http://schemas.openxmlformats.org/markup-compatibility/2006" xmlns:a14="http://schemas.microsoft.com/office/drawing/2010/main">
        <mc:Choice Requires="a14">
          <p:sp>
            <p:nvSpPr>
              <p:cNvPr id="35" name="CasellaDiTesto 34"/>
              <p:cNvSpPr txBox="1"/>
              <p:nvPr/>
            </p:nvSpPr>
            <p:spPr>
              <a:xfrm>
                <a:off x="8055826" y="6129285"/>
                <a:ext cx="2532040" cy="43088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it-IT" sz="2800" b="0" i="1" smtClean="0">
                          <a:latin typeface="Cambria Math" panose="02040503050406030204" pitchFamily="18" charset="0"/>
                        </a:rPr>
                        <m:t>𝑗</m:t>
                      </m:r>
                      <m:r>
                        <a:rPr lang="it-IT" sz="2800" b="0" i="1" smtClean="0">
                          <a:latin typeface="Cambria Math" panose="02040503050406030204" pitchFamily="18" charset="0"/>
                        </a:rPr>
                        <m:t>=</m:t>
                      </m:r>
                      <m:d>
                        <m:dPr>
                          <m:ctrlPr>
                            <a:rPr lang="it-IT" sz="2800" b="0" i="1" smtClean="0">
                              <a:latin typeface="Cambria Math" panose="02040503050406030204" pitchFamily="18" charset="0"/>
                            </a:rPr>
                          </m:ctrlPr>
                        </m:dPr>
                        <m:e>
                          <m:r>
                            <a:rPr lang="it-IT" sz="2800" b="0" i="1" smtClean="0">
                              <a:latin typeface="Cambria Math" panose="02040503050406030204" pitchFamily="18" charset="0"/>
                            </a:rPr>
                            <m:t>1−</m:t>
                          </m:r>
                          <m:r>
                            <a:rPr lang="it-IT" sz="2800" b="0" i="1" smtClean="0">
                              <a:latin typeface="Cambria Math" panose="02040503050406030204" pitchFamily="18" charset="0"/>
                            </a:rPr>
                            <m:t>𝐾</m:t>
                          </m:r>
                        </m:e>
                      </m:d>
                      <m:r>
                        <a:rPr lang="it-IT" sz="2800" b="0" i="1" smtClean="0">
                          <a:latin typeface="Cambria Math" panose="02040503050406030204" pitchFamily="18" charset="0"/>
                          <a:ea typeface="Cambria Math" panose="02040503050406030204" pitchFamily="18" charset="0"/>
                        </a:rPr>
                        <m:t>𝜎</m:t>
                      </m:r>
                      <m:r>
                        <a:rPr lang="it-IT" sz="2800" b="0" i="1" smtClean="0">
                          <a:latin typeface="Cambria Math" panose="02040503050406030204" pitchFamily="18" charset="0"/>
                          <a:ea typeface="Cambria Math" panose="02040503050406030204" pitchFamily="18" charset="0"/>
                        </a:rPr>
                        <m:t>𝑢𝐵</m:t>
                      </m:r>
                    </m:oMath>
                  </m:oMathPara>
                </a14:m>
                <a:endParaRPr lang="it-IT" sz="2800" b="0" dirty="0"/>
              </a:p>
            </p:txBody>
          </p:sp>
        </mc:Choice>
        <mc:Fallback xmlns="">
          <p:sp>
            <p:nvSpPr>
              <p:cNvPr id="35" name="CasellaDiTesto 34"/>
              <p:cNvSpPr txBox="1">
                <a:spLocks noRot="1" noChangeAspect="1" noMove="1" noResize="1" noEditPoints="1" noAdjustHandles="1" noChangeArrowheads="1" noChangeShapeType="1" noTextEdit="1"/>
              </p:cNvSpPr>
              <p:nvPr/>
            </p:nvSpPr>
            <p:spPr>
              <a:xfrm>
                <a:off x="8055826" y="6129285"/>
                <a:ext cx="2532040" cy="430887"/>
              </a:xfrm>
              <a:prstGeom prst="rect">
                <a:avLst/>
              </a:prstGeom>
              <a:blipFill rotWithShape="0">
                <a:blip r:embed="rId13"/>
                <a:stretch>
                  <a:fillRect l="-1202"/>
                </a:stretch>
              </a:blipFill>
            </p:spPr>
            <p:txBody>
              <a:bodyPr/>
              <a:lstStyle/>
              <a:p>
                <a:r>
                  <a:rPr lang="it-IT">
                    <a:noFill/>
                  </a:rPr>
                  <a:t> </a:t>
                </a:r>
              </a:p>
            </p:txBody>
          </p:sp>
        </mc:Fallback>
      </mc:AlternateContent>
    </p:spTree>
    <p:extLst>
      <p:ext uri="{BB962C8B-B14F-4D97-AF65-F5344CB8AC3E}">
        <p14:creationId xmlns:p14="http://schemas.microsoft.com/office/powerpoint/2010/main" val="1636639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asellaDiTesto 2"/>
              <p:cNvSpPr txBox="1"/>
              <p:nvPr/>
            </p:nvSpPr>
            <p:spPr>
              <a:xfrm>
                <a:off x="836042" y="563372"/>
                <a:ext cx="2532040" cy="43088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it-IT" sz="2800" b="0" i="1" smtClean="0">
                          <a:latin typeface="Cambria Math" panose="02040503050406030204" pitchFamily="18" charset="0"/>
                        </a:rPr>
                        <m:t>𝑗</m:t>
                      </m:r>
                      <m:r>
                        <a:rPr lang="it-IT" sz="2800" b="0" i="1" smtClean="0">
                          <a:latin typeface="Cambria Math" panose="02040503050406030204" pitchFamily="18" charset="0"/>
                        </a:rPr>
                        <m:t>=</m:t>
                      </m:r>
                      <m:d>
                        <m:dPr>
                          <m:ctrlPr>
                            <a:rPr lang="it-IT" sz="2800" b="0" i="1" smtClean="0">
                              <a:latin typeface="Cambria Math" panose="02040503050406030204" pitchFamily="18" charset="0"/>
                            </a:rPr>
                          </m:ctrlPr>
                        </m:dPr>
                        <m:e>
                          <m:r>
                            <a:rPr lang="it-IT" sz="2800" b="0" i="1" smtClean="0">
                              <a:latin typeface="Cambria Math" panose="02040503050406030204" pitchFamily="18" charset="0"/>
                            </a:rPr>
                            <m:t>1−</m:t>
                          </m:r>
                          <m:r>
                            <a:rPr lang="it-IT" sz="2800" b="0" i="1" smtClean="0">
                              <a:latin typeface="Cambria Math" panose="02040503050406030204" pitchFamily="18" charset="0"/>
                            </a:rPr>
                            <m:t>𝐾</m:t>
                          </m:r>
                        </m:e>
                      </m:d>
                      <m:r>
                        <a:rPr lang="it-IT" sz="2800" b="0" i="1" smtClean="0">
                          <a:latin typeface="Cambria Math" panose="02040503050406030204" pitchFamily="18" charset="0"/>
                          <a:ea typeface="Cambria Math" panose="02040503050406030204" pitchFamily="18" charset="0"/>
                        </a:rPr>
                        <m:t>𝜎</m:t>
                      </m:r>
                      <m:r>
                        <a:rPr lang="it-IT" sz="2800" b="0" i="1" smtClean="0">
                          <a:latin typeface="Cambria Math" panose="02040503050406030204" pitchFamily="18" charset="0"/>
                          <a:ea typeface="Cambria Math" panose="02040503050406030204" pitchFamily="18" charset="0"/>
                        </a:rPr>
                        <m:t>𝑢𝐵</m:t>
                      </m:r>
                    </m:oMath>
                  </m:oMathPara>
                </a14:m>
                <a:endParaRPr lang="it-IT" sz="2800" b="0" dirty="0"/>
              </a:p>
            </p:txBody>
          </p:sp>
        </mc:Choice>
        <mc:Fallback xmlns="">
          <p:sp>
            <p:nvSpPr>
              <p:cNvPr id="3" name="CasellaDiTesto 2"/>
              <p:cNvSpPr txBox="1">
                <a:spLocks noRot="1" noChangeAspect="1" noMove="1" noResize="1" noEditPoints="1" noAdjustHandles="1" noChangeArrowheads="1" noChangeShapeType="1" noTextEdit="1"/>
              </p:cNvSpPr>
              <p:nvPr/>
            </p:nvSpPr>
            <p:spPr>
              <a:xfrm>
                <a:off x="836042" y="563372"/>
                <a:ext cx="2532040" cy="430887"/>
              </a:xfrm>
              <a:prstGeom prst="rect">
                <a:avLst/>
              </a:prstGeom>
              <a:blipFill rotWithShape="0">
                <a:blip r:embed="rId3"/>
                <a:stretch>
                  <a:fillRect l="-120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 name="CasellaDiTesto 3"/>
              <p:cNvSpPr txBox="1"/>
              <p:nvPr/>
            </p:nvSpPr>
            <p:spPr>
              <a:xfrm>
                <a:off x="2674118" y="1240558"/>
                <a:ext cx="4192302" cy="43088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it-IT" sz="2800" b="0" i="1" smtClean="0">
                          <a:latin typeface="Cambria Math" panose="02040503050406030204" pitchFamily="18" charset="0"/>
                        </a:rPr>
                        <m:t>𝑃</m:t>
                      </m:r>
                      <m:r>
                        <a:rPr lang="it-IT" sz="2800" b="0" i="1" smtClean="0">
                          <a:latin typeface="Cambria Math" panose="02040503050406030204" pitchFamily="18" charset="0"/>
                        </a:rPr>
                        <m:t>=</m:t>
                      </m:r>
                      <m:r>
                        <a:rPr lang="it-IT" sz="2800" b="0" i="1" smtClean="0">
                          <a:latin typeface="Cambria Math" panose="02040503050406030204" pitchFamily="18" charset="0"/>
                        </a:rPr>
                        <m:t>𝑗𝐸</m:t>
                      </m:r>
                      <m:r>
                        <a:rPr lang="it-IT" sz="2800" b="0" i="1" smtClean="0">
                          <a:latin typeface="Cambria Math" panose="02040503050406030204" pitchFamily="18" charset="0"/>
                        </a:rPr>
                        <m:t>=</m:t>
                      </m:r>
                      <m:r>
                        <a:rPr lang="it-IT" sz="2800" b="0" i="1" smtClean="0">
                          <a:latin typeface="Cambria Math" panose="02040503050406030204" pitchFamily="18" charset="0"/>
                        </a:rPr>
                        <m:t>𝐾</m:t>
                      </m:r>
                      <m:d>
                        <m:dPr>
                          <m:ctrlPr>
                            <a:rPr lang="it-IT" sz="2800" b="0" i="1" smtClean="0">
                              <a:latin typeface="Cambria Math" panose="02040503050406030204" pitchFamily="18" charset="0"/>
                            </a:rPr>
                          </m:ctrlPr>
                        </m:dPr>
                        <m:e>
                          <m:r>
                            <a:rPr lang="it-IT" sz="2800" b="0" i="1" smtClean="0">
                              <a:latin typeface="Cambria Math" panose="02040503050406030204" pitchFamily="18" charset="0"/>
                            </a:rPr>
                            <m:t>1−</m:t>
                          </m:r>
                          <m:r>
                            <a:rPr lang="it-IT" sz="2800" b="0" i="1" smtClean="0">
                              <a:latin typeface="Cambria Math" panose="02040503050406030204" pitchFamily="18" charset="0"/>
                            </a:rPr>
                            <m:t>𝐾</m:t>
                          </m:r>
                        </m:e>
                      </m:d>
                      <m:r>
                        <a:rPr lang="it-IT" sz="2800" b="0" i="1" smtClean="0">
                          <a:latin typeface="Cambria Math" panose="02040503050406030204" pitchFamily="18" charset="0"/>
                          <a:ea typeface="Cambria Math" panose="02040503050406030204" pitchFamily="18" charset="0"/>
                        </a:rPr>
                        <m:t>𝜎</m:t>
                      </m:r>
                      <m:sSup>
                        <m:sSupPr>
                          <m:ctrlPr>
                            <a:rPr lang="it-IT" sz="2800" b="0" i="1" smtClean="0">
                              <a:latin typeface="Cambria Math" panose="02040503050406030204" pitchFamily="18" charset="0"/>
                              <a:ea typeface="Cambria Math" panose="02040503050406030204" pitchFamily="18" charset="0"/>
                            </a:rPr>
                          </m:ctrlPr>
                        </m:sSupPr>
                        <m:e>
                          <m:r>
                            <a:rPr lang="it-IT" sz="2800" i="1">
                              <a:latin typeface="Cambria Math" panose="02040503050406030204" pitchFamily="18" charset="0"/>
                              <a:ea typeface="Cambria Math" panose="02040503050406030204" pitchFamily="18" charset="0"/>
                            </a:rPr>
                            <m:t>𝑢</m:t>
                          </m:r>
                        </m:e>
                        <m:sup>
                          <m:r>
                            <a:rPr lang="it-IT" sz="2800" b="0" i="1" smtClean="0">
                              <a:latin typeface="Cambria Math" panose="02040503050406030204" pitchFamily="18" charset="0"/>
                              <a:ea typeface="Cambria Math" panose="02040503050406030204" pitchFamily="18" charset="0"/>
                            </a:rPr>
                            <m:t>2</m:t>
                          </m:r>
                        </m:sup>
                      </m:sSup>
                      <m:sSup>
                        <m:sSupPr>
                          <m:ctrlPr>
                            <a:rPr lang="it-IT" sz="2800" i="1">
                              <a:latin typeface="Cambria Math" panose="02040503050406030204" pitchFamily="18" charset="0"/>
                              <a:ea typeface="Cambria Math" panose="02040503050406030204" pitchFamily="18" charset="0"/>
                            </a:rPr>
                          </m:ctrlPr>
                        </m:sSupPr>
                        <m:e>
                          <m:r>
                            <a:rPr lang="it-IT" sz="2800" b="0" i="1" smtClean="0">
                              <a:latin typeface="Cambria Math" panose="02040503050406030204" pitchFamily="18" charset="0"/>
                              <a:ea typeface="Cambria Math" panose="02040503050406030204" pitchFamily="18" charset="0"/>
                            </a:rPr>
                            <m:t>𝐵</m:t>
                          </m:r>
                        </m:e>
                        <m:sup>
                          <m:r>
                            <a:rPr lang="it-IT" sz="2800" i="1">
                              <a:latin typeface="Cambria Math" panose="02040503050406030204" pitchFamily="18" charset="0"/>
                              <a:ea typeface="Cambria Math" panose="02040503050406030204" pitchFamily="18" charset="0"/>
                            </a:rPr>
                            <m:t>2</m:t>
                          </m:r>
                        </m:sup>
                      </m:sSup>
                    </m:oMath>
                  </m:oMathPara>
                </a14:m>
                <a:endParaRPr lang="it-IT" sz="2800" b="0" dirty="0"/>
              </a:p>
            </p:txBody>
          </p:sp>
        </mc:Choice>
        <mc:Fallback xmlns="">
          <p:sp>
            <p:nvSpPr>
              <p:cNvPr id="4" name="CasellaDiTesto 3"/>
              <p:cNvSpPr txBox="1">
                <a:spLocks noRot="1" noChangeAspect="1" noMove="1" noResize="1" noEditPoints="1" noAdjustHandles="1" noChangeArrowheads="1" noChangeShapeType="1" noTextEdit="1"/>
              </p:cNvSpPr>
              <p:nvPr/>
            </p:nvSpPr>
            <p:spPr>
              <a:xfrm>
                <a:off x="2674118" y="1240558"/>
                <a:ext cx="4192302" cy="430887"/>
              </a:xfrm>
              <a:prstGeom prst="rect">
                <a:avLst/>
              </a:prstGeom>
              <a:blipFill rotWithShape="0">
                <a:blip r:embed="rId4"/>
                <a:stretch>
                  <a:fillRect/>
                </a:stretch>
              </a:blipFill>
            </p:spPr>
            <p:txBody>
              <a:bodyPr/>
              <a:lstStyle/>
              <a:p>
                <a:r>
                  <a:rPr lang="it-IT">
                    <a:noFill/>
                  </a:rPr>
                  <a:t> </a:t>
                </a:r>
              </a:p>
            </p:txBody>
          </p:sp>
        </mc:Fallback>
      </mc:AlternateContent>
      <p:cxnSp>
        <p:nvCxnSpPr>
          <p:cNvPr id="6" name="Connettore 4 5"/>
          <p:cNvCxnSpPr>
            <a:stCxn id="3" idx="2"/>
            <a:endCxn id="4" idx="1"/>
          </p:cNvCxnSpPr>
          <p:nvPr/>
        </p:nvCxnSpPr>
        <p:spPr>
          <a:xfrm rot="16200000" flipH="1">
            <a:off x="2157219" y="939102"/>
            <a:ext cx="461743" cy="572056"/>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CasellaDiTesto 7"/>
              <p:cNvSpPr txBox="1"/>
              <p:nvPr/>
            </p:nvSpPr>
            <p:spPr>
              <a:xfrm>
                <a:off x="2691348" y="1838231"/>
                <a:ext cx="5073120" cy="494879"/>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it-IT" sz="2800" b="0" i="1" smtClean="0">
                          <a:latin typeface="Cambria Math" panose="02040503050406030204" pitchFamily="18" charset="0"/>
                        </a:rPr>
                        <m:t>𝐹</m:t>
                      </m:r>
                      <m:r>
                        <a:rPr lang="it-IT" sz="2800" b="0" i="1" smtClean="0">
                          <a:latin typeface="Cambria Math" panose="02040503050406030204" pitchFamily="18" charset="0"/>
                        </a:rPr>
                        <m:t>=</m:t>
                      </m:r>
                      <m:bar>
                        <m:barPr>
                          <m:pos m:val="top"/>
                          <m:ctrlPr>
                            <a:rPr lang="it-IT" sz="2800" b="0" i="1" smtClean="0">
                              <a:latin typeface="Cambria Math" panose="02040503050406030204" pitchFamily="18" charset="0"/>
                            </a:rPr>
                          </m:ctrlPr>
                        </m:barPr>
                        <m:e>
                          <m:r>
                            <a:rPr lang="it-IT" sz="2800" i="1">
                              <a:latin typeface="Cambria Math" panose="02040503050406030204" pitchFamily="18" charset="0"/>
                            </a:rPr>
                            <m:t>𝑗</m:t>
                          </m:r>
                        </m:e>
                      </m:bar>
                      <m:r>
                        <a:rPr lang="it-IT" sz="2800" b="0" i="1" smtClean="0">
                          <a:latin typeface="Cambria Math" panose="02040503050406030204" pitchFamily="18" charset="0"/>
                          <a:ea typeface="Cambria Math" panose="02040503050406030204" pitchFamily="18" charset="0"/>
                        </a:rPr>
                        <m:t>×</m:t>
                      </m:r>
                      <m:bar>
                        <m:barPr>
                          <m:pos m:val="top"/>
                          <m:ctrlPr>
                            <a:rPr lang="it-IT" sz="2800" b="0" i="1" smtClean="0">
                              <a:latin typeface="Cambria Math" panose="02040503050406030204" pitchFamily="18" charset="0"/>
                              <a:ea typeface="Cambria Math" panose="02040503050406030204" pitchFamily="18" charset="0"/>
                            </a:rPr>
                          </m:ctrlPr>
                        </m:barPr>
                        <m:e>
                          <m:r>
                            <a:rPr lang="it-IT" sz="2800" i="1">
                              <a:latin typeface="Cambria Math" panose="02040503050406030204" pitchFamily="18" charset="0"/>
                              <a:ea typeface="Cambria Math" panose="02040503050406030204" pitchFamily="18" charset="0"/>
                            </a:rPr>
                            <m:t>𝐵</m:t>
                          </m:r>
                        </m:e>
                      </m:bar>
                      <m:r>
                        <a:rPr lang="it-IT" sz="2800" b="0" i="1" smtClean="0">
                          <a:latin typeface="Cambria Math" panose="02040503050406030204" pitchFamily="18" charset="0"/>
                          <a:ea typeface="Cambria Math" panose="02040503050406030204" pitchFamily="18" charset="0"/>
                        </a:rPr>
                        <m:t>=</m:t>
                      </m:r>
                      <m:r>
                        <a:rPr lang="it-IT" sz="2800" b="0" i="1" smtClean="0">
                          <a:latin typeface="Cambria Math" panose="02040503050406030204" pitchFamily="18" charset="0"/>
                          <a:ea typeface="Cambria Math" panose="02040503050406030204" pitchFamily="18" charset="0"/>
                        </a:rPr>
                        <m:t>𝑗𝐵</m:t>
                      </m:r>
                      <m:r>
                        <a:rPr lang="it-IT" sz="2800" b="0" i="1" smtClean="0">
                          <a:latin typeface="Cambria Math" panose="02040503050406030204" pitchFamily="18" charset="0"/>
                          <a:ea typeface="Cambria Math" panose="02040503050406030204" pitchFamily="18" charset="0"/>
                        </a:rPr>
                        <m:t>=</m:t>
                      </m:r>
                      <m:d>
                        <m:dPr>
                          <m:ctrlPr>
                            <a:rPr lang="it-IT" sz="2800" i="1">
                              <a:latin typeface="Cambria Math" panose="02040503050406030204" pitchFamily="18" charset="0"/>
                            </a:rPr>
                          </m:ctrlPr>
                        </m:dPr>
                        <m:e>
                          <m:r>
                            <a:rPr lang="it-IT" sz="2800" i="1">
                              <a:latin typeface="Cambria Math" panose="02040503050406030204" pitchFamily="18" charset="0"/>
                            </a:rPr>
                            <m:t>1−</m:t>
                          </m:r>
                          <m:r>
                            <a:rPr lang="it-IT" sz="2800" i="1">
                              <a:latin typeface="Cambria Math" panose="02040503050406030204" pitchFamily="18" charset="0"/>
                            </a:rPr>
                            <m:t>𝐾</m:t>
                          </m:r>
                        </m:e>
                      </m:d>
                      <m:r>
                        <a:rPr lang="it-IT" sz="2800" i="1">
                          <a:latin typeface="Cambria Math" panose="02040503050406030204" pitchFamily="18" charset="0"/>
                          <a:ea typeface="Cambria Math" panose="02040503050406030204" pitchFamily="18" charset="0"/>
                        </a:rPr>
                        <m:t>𝜎</m:t>
                      </m:r>
                      <m:r>
                        <a:rPr lang="it-IT" sz="2800" i="1">
                          <a:latin typeface="Cambria Math" panose="02040503050406030204" pitchFamily="18" charset="0"/>
                          <a:ea typeface="Cambria Math" panose="02040503050406030204" pitchFamily="18" charset="0"/>
                        </a:rPr>
                        <m:t>𝑢</m:t>
                      </m:r>
                      <m:sSup>
                        <m:sSupPr>
                          <m:ctrlPr>
                            <a:rPr lang="it-IT" sz="2800" i="1" smtClean="0">
                              <a:latin typeface="Cambria Math" panose="02040503050406030204" pitchFamily="18" charset="0"/>
                              <a:ea typeface="Cambria Math" panose="02040503050406030204" pitchFamily="18" charset="0"/>
                            </a:rPr>
                          </m:ctrlPr>
                        </m:sSupPr>
                        <m:e>
                          <m:r>
                            <a:rPr lang="it-IT" sz="2800" i="1">
                              <a:latin typeface="Cambria Math" panose="02040503050406030204" pitchFamily="18" charset="0"/>
                              <a:ea typeface="Cambria Math" panose="02040503050406030204" pitchFamily="18" charset="0"/>
                            </a:rPr>
                            <m:t>𝐵</m:t>
                          </m:r>
                          <m:r>
                            <m:rPr>
                              <m:nor/>
                            </m:rPr>
                            <a:rPr lang="it-IT" sz="2800" dirty="0"/>
                            <m:t> </m:t>
                          </m:r>
                        </m:e>
                        <m:sup>
                          <m:r>
                            <a:rPr lang="it-IT" sz="2800" b="0" i="1" smtClean="0">
                              <a:latin typeface="Cambria Math" panose="02040503050406030204" pitchFamily="18" charset="0"/>
                              <a:ea typeface="Cambria Math" panose="02040503050406030204" pitchFamily="18" charset="0"/>
                            </a:rPr>
                            <m:t>2</m:t>
                          </m:r>
                        </m:sup>
                      </m:sSup>
                    </m:oMath>
                  </m:oMathPara>
                </a14:m>
                <a:endParaRPr lang="it-IT" sz="2800" b="0" dirty="0"/>
              </a:p>
            </p:txBody>
          </p:sp>
        </mc:Choice>
        <mc:Fallback xmlns="">
          <p:sp>
            <p:nvSpPr>
              <p:cNvPr id="8" name="CasellaDiTesto 7"/>
              <p:cNvSpPr txBox="1">
                <a:spLocks noRot="1" noChangeAspect="1" noMove="1" noResize="1" noEditPoints="1" noAdjustHandles="1" noChangeArrowheads="1" noChangeShapeType="1" noTextEdit="1"/>
              </p:cNvSpPr>
              <p:nvPr/>
            </p:nvSpPr>
            <p:spPr>
              <a:xfrm>
                <a:off x="2691348" y="1838231"/>
                <a:ext cx="5073120" cy="494879"/>
              </a:xfrm>
              <a:prstGeom prst="rect">
                <a:avLst/>
              </a:prstGeom>
              <a:blipFill rotWithShape="0">
                <a:blip r:embed="rId5"/>
                <a:stretch>
                  <a:fillRect/>
                </a:stretch>
              </a:blipFill>
            </p:spPr>
            <p:txBody>
              <a:bodyPr/>
              <a:lstStyle/>
              <a:p>
                <a:r>
                  <a:rPr lang="it-IT">
                    <a:noFill/>
                  </a:rPr>
                  <a:t> </a:t>
                </a:r>
              </a:p>
            </p:txBody>
          </p:sp>
        </mc:Fallback>
      </mc:AlternateContent>
      <p:cxnSp>
        <p:nvCxnSpPr>
          <p:cNvPr id="10" name="Connettore 4 9"/>
          <p:cNvCxnSpPr>
            <a:stCxn id="3" idx="2"/>
            <a:endCxn id="8" idx="1"/>
          </p:cNvCxnSpPr>
          <p:nvPr/>
        </p:nvCxnSpPr>
        <p:spPr>
          <a:xfrm rot="16200000" flipH="1">
            <a:off x="1850999" y="1245322"/>
            <a:ext cx="1091412" cy="589286"/>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CasellaDiTesto 10"/>
              <p:cNvSpPr txBox="1"/>
              <p:nvPr/>
            </p:nvSpPr>
            <p:spPr>
              <a:xfrm>
                <a:off x="537870" y="3553216"/>
                <a:ext cx="6488636" cy="456728"/>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it-IT" sz="2800" b="0" i="1" smtClean="0">
                          <a:latin typeface="Cambria Math" panose="02040503050406030204" pitchFamily="18" charset="0"/>
                        </a:rPr>
                        <m:t>𝑑𝑝</m:t>
                      </m:r>
                      <m:r>
                        <a:rPr lang="it-IT" sz="2800" b="0" i="1" smtClean="0">
                          <a:latin typeface="Cambria Math" panose="02040503050406030204" pitchFamily="18" charset="0"/>
                        </a:rPr>
                        <m:t>= </m:t>
                      </m:r>
                      <m:r>
                        <a:rPr lang="it-IT" sz="2800" b="0" i="1" smtClean="0">
                          <a:latin typeface="Cambria Math" panose="02040503050406030204" pitchFamily="18" charset="0"/>
                        </a:rPr>
                        <m:t>𝐹𝑑𝑥</m:t>
                      </m:r>
                      <m:r>
                        <a:rPr lang="it-IT" sz="2800" dirty="0">
                          <a:latin typeface="Cambria Math" panose="02040503050406030204" pitchFamily="18" charset="0"/>
                          <a:ea typeface="Cambria Math" panose="02040503050406030204" pitchFamily="18" charset="0"/>
                        </a:rPr>
                        <m:t>⇒</m:t>
                      </m:r>
                      <m:sSub>
                        <m:sSubPr>
                          <m:ctrlPr>
                            <a:rPr lang="it-IT" sz="2800" i="1" dirty="0" smtClean="0">
                              <a:latin typeface="Cambria Math" panose="02040503050406030204" pitchFamily="18" charset="0"/>
                              <a:ea typeface="Cambria Math" panose="02040503050406030204" pitchFamily="18" charset="0"/>
                            </a:rPr>
                          </m:ctrlPr>
                        </m:sSubPr>
                        <m:e>
                          <m:r>
                            <a:rPr lang="it-IT" sz="2800" b="0" i="1" dirty="0" smtClean="0">
                              <a:latin typeface="Cambria Math" panose="02040503050406030204" pitchFamily="18" charset="0"/>
                              <a:ea typeface="Cambria Math" panose="02040503050406030204" pitchFamily="18" charset="0"/>
                            </a:rPr>
                            <m:t>𝑝</m:t>
                          </m:r>
                        </m:e>
                        <m:sub>
                          <m:r>
                            <a:rPr lang="it-IT" sz="2800" b="0" i="1" dirty="0" smtClean="0">
                              <a:latin typeface="Cambria Math" panose="02040503050406030204" pitchFamily="18" charset="0"/>
                              <a:ea typeface="Cambria Math" panose="02040503050406030204" pitchFamily="18" charset="0"/>
                            </a:rPr>
                            <m:t>𝑖𝑛</m:t>
                          </m:r>
                        </m:sub>
                      </m:sSub>
                      <m:r>
                        <a:rPr lang="it-IT" sz="2800" b="0" i="1" dirty="0" smtClean="0">
                          <a:latin typeface="Cambria Math" panose="02040503050406030204" pitchFamily="18" charset="0"/>
                          <a:ea typeface="Cambria Math" panose="02040503050406030204" pitchFamily="18" charset="0"/>
                        </a:rPr>
                        <m:t>−</m:t>
                      </m:r>
                      <m:sSub>
                        <m:sSubPr>
                          <m:ctrlPr>
                            <a:rPr lang="it-IT" sz="2800" b="0" i="1" dirty="0" smtClean="0">
                              <a:latin typeface="Cambria Math" panose="02040503050406030204" pitchFamily="18" charset="0"/>
                              <a:ea typeface="Cambria Math" panose="02040503050406030204" pitchFamily="18" charset="0"/>
                            </a:rPr>
                          </m:ctrlPr>
                        </m:sSubPr>
                        <m:e>
                          <m:r>
                            <a:rPr lang="it-IT" sz="2800" b="0" i="1" dirty="0" smtClean="0">
                              <a:latin typeface="Cambria Math" panose="02040503050406030204" pitchFamily="18" charset="0"/>
                              <a:ea typeface="Cambria Math" panose="02040503050406030204" pitchFamily="18" charset="0"/>
                            </a:rPr>
                            <m:t>𝑝</m:t>
                          </m:r>
                        </m:e>
                        <m:sub>
                          <m:r>
                            <a:rPr lang="it-IT" sz="2800" b="0" i="1" dirty="0" smtClean="0">
                              <a:latin typeface="Cambria Math" panose="02040503050406030204" pitchFamily="18" charset="0"/>
                              <a:ea typeface="Cambria Math" panose="02040503050406030204" pitchFamily="18" charset="0"/>
                            </a:rPr>
                            <m:t>𝑜𝑢𝑡</m:t>
                          </m:r>
                        </m:sub>
                      </m:sSub>
                      <m:r>
                        <a:rPr lang="it-IT" sz="2800" b="0" i="1" dirty="0" smtClean="0">
                          <a:latin typeface="Cambria Math" panose="02040503050406030204" pitchFamily="18" charset="0"/>
                          <a:ea typeface="Cambria Math" panose="02040503050406030204" pitchFamily="18" charset="0"/>
                        </a:rPr>
                        <m:t>=</m:t>
                      </m:r>
                      <m:d>
                        <m:dPr>
                          <m:ctrlPr>
                            <a:rPr lang="it-IT" sz="2800" i="1">
                              <a:latin typeface="Cambria Math" panose="02040503050406030204" pitchFamily="18" charset="0"/>
                            </a:rPr>
                          </m:ctrlPr>
                        </m:dPr>
                        <m:e>
                          <m:r>
                            <a:rPr lang="it-IT" sz="2800" i="1">
                              <a:latin typeface="Cambria Math" panose="02040503050406030204" pitchFamily="18" charset="0"/>
                            </a:rPr>
                            <m:t>1−</m:t>
                          </m:r>
                          <m:r>
                            <a:rPr lang="it-IT" sz="2800" i="1">
                              <a:latin typeface="Cambria Math" panose="02040503050406030204" pitchFamily="18" charset="0"/>
                            </a:rPr>
                            <m:t>𝐾</m:t>
                          </m:r>
                        </m:e>
                      </m:d>
                      <m:r>
                        <a:rPr lang="it-IT" sz="2800" i="1">
                          <a:latin typeface="Cambria Math" panose="02040503050406030204" pitchFamily="18" charset="0"/>
                          <a:ea typeface="Cambria Math" panose="02040503050406030204" pitchFamily="18" charset="0"/>
                        </a:rPr>
                        <m:t>𝜎</m:t>
                      </m:r>
                      <m:r>
                        <a:rPr lang="it-IT" sz="2800" i="1">
                          <a:latin typeface="Cambria Math" panose="02040503050406030204" pitchFamily="18" charset="0"/>
                          <a:ea typeface="Cambria Math" panose="02040503050406030204" pitchFamily="18" charset="0"/>
                        </a:rPr>
                        <m:t>𝑢</m:t>
                      </m:r>
                      <m:sSup>
                        <m:sSupPr>
                          <m:ctrlPr>
                            <a:rPr lang="it-IT" sz="2800" i="1">
                              <a:latin typeface="Cambria Math" panose="02040503050406030204" pitchFamily="18" charset="0"/>
                              <a:ea typeface="Cambria Math" panose="02040503050406030204" pitchFamily="18" charset="0"/>
                            </a:rPr>
                          </m:ctrlPr>
                        </m:sSupPr>
                        <m:e>
                          <m:r>
                            <a:rPr lang="it-IT" sz="2800" i="1">
                              <a:latin typeface="Cambria Math" panose="02040503050406030204" pitchFamily="18" charset="0"/>
                              <a:ea typeface="Cambria Math" panose="02040503050406030204" pitchFamily="18" charset="0"/>
                            </a:rPr>
                            <m:t>𝐵</m:t>
                          </m:r>
                          <m:r>
                            <m:rPr>
                              <m:nor/>
                            </m:rPr>
                            <a:rPr lang="it-IT" sz="2800" dirty="0"/>
                            <m:t> </m:t>
                          </m:r>
                        </m:e>
                        <m:sup>
                          <m:r>
                            <a:rPr lang="it-IT" sz="2800" i="1">
                              <a:latin typeface="Cambria Math" panose="02040503050406030204" pitchFamily="18" charset="0"/>
                              <a:ea typeface="Cambria Math" panose="02040503050406030204" pitchFamily="18" charset="0"/>
                            </a:rPr>
                            <m:t>2</m:t>
                          </m:r>
                        </m:sup>
                      </m:sSup>
                      <m:r>
                        <a:rPr lang="it-IT" sz="2800" b="0" i="1" smtClean="0">
                          <a:latin typeface="Cambria Math" panose="02040503050406030204" pitchFamily="18" charset="0"/>
                          <a:ea typeface="Cambria Math" panose="02040503050406030204" pitchFamily="18" charset="0"/>
                        </a:rPr>
                        <m:t>𝐿</m:t>
                      </m:r>
                    </m:oMath>
                  </m:oMathPara>
                </a14:m>
                <a:endParaRPr lang="it-IT" sz="2800" b="0" dirty="0"/>
              </a:p>
            </p:txBody>
          </p:sp>
        </mc:Choice>
        <mc:Fallback xmlns="">
          <p:sp>
            <p:nvSpPr>
              <p:cNvPr id="11" name="CasellaDiTesto 10"/>
              <p:cNvSpPr txBox="1">
                <a:spLocks noRot="1" noChangeAspect="1" noMove="1" noResize="1" noEditPoints="1" noAdjustHandles="1" noChangeArrowheads="1" noChangeShapeType="1" noTextEdit="1"/>
              </p:cNvSpPr>
              <p:nvPr/>
            </p:nvSpPr>
            <p:spPr>
              <a:xfrm>
                <a:off x="537870" y="3553216"/>
                <a:ext cx="6488636" cy="456728"/>
              </a:xfrm>
              <a:prstGeom prst="rect">
                <a:avLst/>
              </a:prstGeom>
              <a:blipFill rotWithShape="0">
                <a:blip r:embed="rId6"/>
                <a:stretch>
                  <a:fillRect/>
                </a:stretch>
              </a:blipFill>
            </p:spPr>
            <p:txBody>
              <a:bodyPr/>
              <a:lstStyle/>
              <a:p>
                <a:r>
                  <a:rPr lang="it-IT">
                    <a:noFill/>
                  </a:rPr>
                  <a:t> </a:t>
                </a:r>
              </a:p>
            </p:txBody>
          </p:sp>
        </mc:Fallback>
      </mc:AlternateContent>
      <p:sp>
        <p:nvSpPr>
          <p:cNvPr id="12" name="Rettangolo 11"/>
          <p:cNvSpPr/>
          <p:nvPr/>
        </p:nvSpPr>
        <p:spPr>
          <a:xfrm>
            <a:off x="3460320" y="4831157"/>
            <a:ext cx="2519792" cy="646331"/>
          </a:xfrm>
          <a:prstGeom prst="rect">
            <a:avLst/>
          </a:prstGeom>
        </p:spPr>
        <p:txBody>
          <a:bodyPr wrap="none">
            <a:spAutoFit/>
          </a:bodyPr>
          <a:lstStyle/>
          <a:p>
            <a:pPr>
              <a:lnSpc>
                <a:spcPct val="150000"/>
              </a:lnSpc>
            </a:pPr>
            <a:r>
              <a:rPr lang="it-IT" sz="2400" b="1" dirty="0">
                <a:ln w="9525">
                  <a:solidFill>
                    <a:schemeClr val="bg1"/>
                  </a:solidFill>
                  <a:prstDash val="solid"/>
                </a:ln>
                <a:effectLst>
                  <a:outerShdw blurRad="12700" dist="38100" dir="2700000" algn="tl" rotWithShape="0">
                    <a:schemeClr val="bg1">
                      <a:lumMod val="50000"/>
                    </a:schemeClr>
                  </a:outerShdw>
                </a:effectLst>
              </a:rPr>
              <a:t>Efficienza elettrica</a:t>
            </a:r>
          </a:p>
        </p:txBody>
      </p:sp>
      <mc:AlternateContent xmlns:mc="http://schemas.openxmlformats.org/markup-compatibility/2006" xmlns:a14="http://schemas.microsoft.com/office/drawing/2010/main">
        <mc:Choice Requires="a14">
          <p:sp>
            <p:nvSpPr>
              <p:cNvPr id="13" name="CasellaDiTesto 12"/>
              <p:cNvSpPr txBox="1"/>
              <p:nvPr/>
            </p:nvSpPr>
            <p:spPr>
              <a:xfrm>
                <a:off x="617383" y="4204406"/>
                <a:ext cx="4141134" cy="512704"/>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it-IT" sz="2800" b="0" i="1" smtClean="0">
                              <a:latin typeface="Cambria Math" panose="02040503050406030204" pitchFamily="18" charset="0"/>
                            </a:rPr>
                          </m:ctrlPr>
                        </m:sSubPr>
                        <m:e>
                          <m:r>
                            <a:rPr lang="it-IT" sz="2800" b="0" i="1" smtClean="0">
                              <a:latin typeface="Cambria Math" panose="02040503050406030204" pitchFamily="18" charset="0"/>
                            </a:rPr>
                            <m:t>𝑃</m:t>
                          </m:r>
                        </m:e>
                        <m:sub>
                          <m:r>
                            <a:rPr lang="it-IT" sz="2800" b="0" i="1" smtClean="0">
                              <a:latin typeface="Cambria Math" panose="02040503050406030204" pitchFamily="18" charset="0"/>
                            </a:rPr>
                            <m:t>𝑔</m:t>
                          </m:r>
                        </m:sub>
                      </m:sSub>
                      <m:r>
                        <a:rPr lang="it-IT" sz="2800" b="0" i="1" smtClean="0">
                          <a:latin typeface="Cambria Math" panose="02040503050406030204" pitchFamily="18" charset="0"/>
                        </a:rPr>
                        <m:t>=</m:t>
                      </m:r>
                      <m:r>
                        <a:rPr lang="it-IT" sz="2800" b="0" i="1" smtClean="0">
                          <a:latin typeface="Cambria Math" panose="02040503050406030204" pitchFamily="18" charset="0"/>
                        </a:rPr>
                        <m:t>𝐹𝑢</m:t>
                      </m:r>
                      <m:r>
                        <a:rPr lang="it-IT" sz="2800" b="0" i="1" smtClean="0">
                          <a:latin typeface="Cambria Math" panose="02040503050406030204" pitchFamily="18" charset="0"/>
                          <a:ea typeface="Cambria Math" panose="02040503050406030204" pitchFamily="18" charset="0"/>
                        </a:rPr>
                        <m:t>=</m:t>
                      </m:r>
                      <m:d>
                        <m:dPr>
                          <m:ctrlPr>
                            <a:rPr lang="it-IT" sz="2800" i="1">
                              <a:latin typeface="Cambria Math" panose="02040503050406030204" pitchFamily="18" charset="0"/>
                            </a:rPr>
                          </m:ctrlPr>
                        </m:dPr>
                        <m:e>
                          <m:r>
                            <a:rPr lang="it-IT" sz="2800" i="1">
                              <a:latin typeface="Cambria Math" panose="02040503050406030204" pitchFamily="18" charset="0"/>
                            </a:rPr>
                            <m:t>1−</m:t>
                          </m:r>
                          <m:r>
                            <a:rPr lang="it-IT" sz="2800" i="1">
                              <a:latin typeface="Cambria Math" panose="02040503050406030204" pitchFamily="18" charset="0"/>
                            </a:rPr>
                            <m:t>𝐾</m:t>
                          </m:r>
                        </m:e>
                      </m:d>
                      <m:r>
                        <a:rPr lang="it-IT" sz="2800" i="1">
                          <a:latin typeface="Cambria Math" panose="02040503050406030204" pitchFamily="18" charset="0"/>
                          <a:ea typeface="Cambria Math" panose="02040503050406030204" pitchFamily="18" charset="0"/>
                        </a:rPr>
                        <m:t>𝜎</m:t>
                      </m:r>
                      <m:sSup>
                        <m:sSupPr>
                          <m:ctrlPr>
                            <a:rPr lang="it-IT" sz="2800" i="1" smtClean="0">
                              <a:latin typeface="Cambria Math" panose="02040503050406030204" pitchFamily="18" charset="0"/>
                              <a:ea typeface="Cambria Math" panose="02040503050406030204" pitchFamily="18" charset="0"/>
                            </a:rPr>
                          </m:ctrlPr>
                        </m:sSupPr>
                        <m:e>
                          <m:r>
                            <a:rPr lang="it-IT" sz="2800" b="0" i="1" smtClean="0">
                              <a:latin typeface="Cambria Math" panose="02040503050406030204" pitchFamily="18" charset="0"/>
                              <a:ea typeface="Cambria Math" panose="02040503050406030204" pitchFamily="18" charset="0"/>
                            </a:rPr>
                            <m:t>𝑢</m:t>
                          </m:r>
                        </m:e>
                        <m:sup>
                          <m:r>
                            <a:rPr lang="it-IT" sz="2800" b="0" i="1" smtClean="0">
                              <a:latin typeface="Cambria Math" panose="02040503050406030204" pitchFamily="18" charset="0"/>
                              <a:ea typeface="Cambria Math" panose="02040503050406030204" pitchFamily="18" charset="0"/>
                            </a:rPr>
                            <m:t>2</m:t>
                          </m:r>
                        </m:sup>
                      </m:sSup>
                      <m:sSup>
                        <m:sSupPr>
                          <m:ctrlPr>
                            <a:rPr lang="it-IT" sz="2800" i="1" smtClean="0">
                              <a:latin typeface="Cambria Math" panose="02040503050406030204" pitchFamily="18" charset="0"/>
                              <a:ea typeface="Cambria Math" panose="02040503050406030204" pitchFamily="18" charset="0"/>
                            </a:rPr>
                          </m:ctrlPr>
                        </m:sSupPr>
                        <m:e>
                          <m:r>
                            <a:rPr lang="it-IT" sz="2800" i="1">
                              <a:latin typeface="Cambria Math" panose="02040503050406030204" pitchFamily="18" charset="0"/>
                              <a:ea typeface="Cambria Math" panose="02040503050406030204" pitchFamily="18" charset="0"/>
                            </a:rPr>
                            <m:t>𝐵</m:t>
                          </m:r>
                          <m:r>
                            <m:rPr>
                              <m:nor/>
                            </m:rPr>
                            <a:rPr lang="it-IT" sz="2800" dirty="0"/>
                            <m:t> </m:t>
                          </m:r>
                        </m:e>
                        <m:sup>
                          <m:r>
                            <a:rPr lang="it-IT" sz="2800" b="0" i="1" smtClean="0">
                              <a:latin typeface="Cambria Math" panose="02040503050406030204" pitchFamily="18" charset="0"/>
                              <a:ea typeface="Cambria Math" panose="02040503050406030204" pitchFamily="18" charset="0"/>
                            </a:rPr>
                            <m:t>2</m:t>
                          </m:r>
                        </m:sup>
                      </m:sSup>
                    </m:oMath>
                  </m:oMathPara>
                </a14:m>
                <a:endParaRPr lang="it-IT" sz="2800" b="0" dirty="0"/>
              </a:p>
            </p:txBody>
          </p:sp>
        </mc:Choice>
        <mc:Fallback xmlns="">
          <p:sp>
            <p:nvSpPr>
              <p:cNvPr id="13" name="CasellaDiTesto 12"/>
              <p:cNvSpPr txBox="1">
                <a:spLocks noRot="1" noChangeAspect="1" noMove="1" noResize="1" noEditPoints="1" noAdjustHandles="1" noChangeArrowheads="1" noChangeShapeType="1" noTextEdit="1"/>
              </p:cNvSpPr>
              <p:nvPr/>
            </p:nvSpPr>
            <p:spPr>
              <a:xfrm>
                <a:off x="617383" y="4204406"/>
                <a:ext cx="4141134" cy="512704"/>
              </a:xfrm>
              <a:prstGeom prst="rect">
                <a:avLst/>
              </a:prstGeom>
              <a:blipFill rotWithShape="0">
                <a:blip r:embed="rId7"/>
                <a:stretch>
                  <a:fillRect/>
                </a:stretch>
              </a:blipFill>
            </p:spPr>
            <p:txBody>
              <a:bodyPr/>
              <a:lstStyle/>
              <a:p>
                <a:r>
                  <a:rPr lang="it-IT">
                    <a:noFill/>
                  </a:rPr>
                  <a:t> </a:t>
                </a:r>
              </a:p>
            </p:txBody>
          </p:sp>
        </mc:Fallback>
      </mc:AlternateContent>
      <p:sp>
        <p:nvSpPr>
          <p:cNvPr id="14" name="Rettangolo 13"/>
          <p:cNvSpPr/>
          <p:nvPr/>
        </p:nvSpPr>
        <p:spPr>
          <a:xfrm>
            <a:off x="6934982" y="3429000"/>
            <a:ext cx="2524987" cy="646331"/>
          </a:xfrm>
          <a:prstGeom prst="rect">
            <a:avLst/>
          </a:prstGeom>
        </p:spPr>
        <p:txBody>
          <a:bodyPr wrap="none">
            <a:spAutoFit/>
          </a:bodyPr>
          <a:lstStyle/>
          <a:p>
            <a:pPr>
              <a:lnSpc>
                <a:spcPct val="150000"/>
              </a:lnSpc>
            </a:pPr>
            <a:r>
              <a:rPr lang="it-IT" sz="2400" b="1" dirty="0">
                <a:ln w="9525">
                  <a:solidFill>
                    <a:schemeClr val="bg1"/>
                  </a:solidFill>
                  <a:prstDash val="solid"/>
                </a:ln>
                <a:effectLst>
                  <a:outerShdw blurRad="12700" dist="38100" dir="2700000" algn="tl" rotWithShape="0">
                    <a:schemeClr val="bg1">
                      <a:lumMod val="50000"/>
                    </a:schemeClr>
                  </a:outerShdw>
                </a:effectLst>
              </a:rPr>
              <a:t>Salto di pressione</a:t>
            </a:r>
          </a:p>
        </p:txBody>
      </p:sp>
      <mc:AlternateContent xmlns:mc="http://schemas.openxmlformats.org/markup-compatibility/2006" xmlns:a14="http://schemas.microsoft.com/office/drawing/2010/main">
        <mc:Choice Requires="a14">
          <p:sp>
            <p:nvSpPr>
              <p:cNvPr id="15" name="CasellaDiTesto 14"/>
              <p:cNvSpPr txBox="1"/>
              <p:nvPr/>
            </p:nvSpPr>
            <p:spPr>
              <a:xfrm>
                <a:off x="626659" y="4953153"/>
                <a:ext cx="2833661" cy="46589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it-IT" sz="2800" b="0" i="1" smtClean="0">
                              <a:latin typeface="Cambria Math" panose="02040503050406030204" pitchFamily="18" charset="0"/>
                            </a:rPr>
                          </m:ctrlPr>
                        </m:sSubPr>
                        <m:e>
                          <m:r>
                            <a:rPr lang="it-IT" sz="2800" b="0" i="1" smtClean="0">
                              <a:latin typeface="Cambria Math" panose="02040503050406030204" pitchFamily="18" charset="0"/>
                            </a:rPr>
                            <m:t>𝑁</m:t>
                          </m:r>
                        </m:e>
                        <m:sub>
                          <m:r>
                            <a:rPr lang="it-IT" sz="2800" b="0" i="1" smtClean="0">
                              <a:latin typeface="Cambria Math" panose="02040503050406030204" pitchFamily="18" charset="0"/>
                            </a:rPr>
                            <m:t>𝑒</m:t>
                          </m:r>
                        </m:sub>
                      </m:sSub>
                      <m:r>
                        <a:rPr lang="it-IT" sz="2800" b="0" i="1" smtClean="0">
                          <a:latin typeface="Cambria Math" panose="02040503050406030204" pitchFamily="18" charset="0"/>
                        </a:rPr>
                        <m:t>=</m:t>
                      </m:r>
                      <m:f>
                        <m:fPr>
                          <m:type m:val="lin"/>
                          <m:ctrlPr>
                            <a:rPr lang="it-IT" sz="2800" b="0" i="1" smtClean="0">
                              <a:latin typeface="Cambria Math" panose="02040503050406030204" pitchFamily="18" charset="0"/>
                            </a:rPr>
                          </m:ctrlPr>
                        </m:fPr>
                        <m:num>
                          <m:sSub>
                            <m:sSubPr>
                              <m:ctrlPr>
                                <a:rPr lang="it-IT" sz="2800" i="1">
                                  <a:latin typeface="Cambria Math" panose="02040503050406030204" pitchFamily="18" charset="0"/>
                                </a:rPr>
                              </m:ctrlPr>
                            </m:sSubPr>
                            <m:e>
                              <m:r>
                                <a:rPr lang="it-IT" sz="2800" i="1">
                                  <a:latin typeface="Cambria Math" panose="02040503050406030204" pitchFamily="18" charset="0"/>
                                </a:rPr>
                                <m:t>𝑃</m:t>
                              </m:r>
                            </m:e>
                            <m:sub>
                              <m:r>
                                <a:rPr lang="it-IT" sz="2800" i="1">
                                  <a:latin typeface="Cambria Math" panose="02040503050406030204" pitchFamily="18" charset="0"/>
                                </a:rPr>
                                <m:t>𝑔</m:t>
                              </m:r>
                            </m:sub>
                          </m:sSub>
                        </m:num>
                        <m:den>
                          <m:r>
                            <a:rPr lang="it-IT" sz="2800" i="1">
                              <a:latin typeface="Cambria Math" panose="02040503050406030204" pitchFamily="18" charset="0"/>
                            </a:rPr>
                            <m:t>𝑃</m:t>
                          </m:r>
                        </m:den>
                      </m:f>
                      <m:r>
                        <a:rPr lang="it-IT" sz="2800" b="0" i="1" smtClean="0">
                          <a:latin typeface="Cambria Math" panose="02040503050406030204" pitchFamily="18" charset="0"/>
                        </a:rPr>
                        <m:t>=</m:t>
                      </m:r>
                      <m:f>
                        <m:fPr>
                          <m:type m:val="lin"/>
                          <m:ctrlPr>
                            <a:rPr lang="it-IT" sz="2800" b="0" i="1" smtClean="0">
                              <a:latin typeface="Cambria Math" panose="02040503050406030204" pitchFamily="18" charset="0"/>
                            </a:rPr>
                          </m:ctrlPr>
                        </m:fPr>
                        <m:num>
                          <m:r>
                            <a:rPr lang="it-IT" sz="2800" b="0" i="1" smtClean="0">
                              <a:latin typeface="Cambria Math" panose="02040503050406030204" pitchFamily="18" charset="0"/>
                            </a:rPr>
                            <m:t>1</m:t>
                          </m:r>
                        </m:num>
                        <m:den>
                          <m:r>
                            <a:rPr lang="it-IT" sz="2800" i="1">
                              <a:latin typeface="Cambria Math" panose="02040503050406030204" pitchFamily="18" charset="0"/>
                            </a:rPr>
                            <m:t>𝐾</m:t>
                          </m:r>
                        </m:den>
                      </m:f>
                    </m:oMath>
                  </m:oMathPara>
                </a14:m>
                <a:endParaRPr lang="it-IT" sz="2800" b="0" dirty="0"/>
              </a:p>
            </p:txBody>
          </p:sp>
        </mc:Choice>
        <mc:Fallback xmlns="">
          <p:sp>
            <p:nvSpPr>
              <p:cNvPr id="15" name="CasellaDiTesto 14"/>
              <p:cNvSpPr txBox="1">
                <a:spLocks noRot="1" noChangeAspect="1" noMove="1" noResize="1" noEditPoints="1" noAdjustHandles="1" noChangeArrowheads="1" noChangeShapeType="1" noTextEdit="1"/>
              </p:cNvSpPr>
              <p:nvPr/>
            </p:nvSpPr>
            <p:spPr>
              <a:xfrm>
                <a:off x="626659" y="4953153"/>
                <a:ext cx="2833661" cy="465897"/>
              </a:xfrm>
              <a:prstGeom prst="rect">
                <a:avLst/>
              </a:prstGeom>
              <a:blipFill>
                <a:blip r:embed="rId8"/>
                <a:stretch>
                  <a:fillRect/>
                </a:stretch>
              </a:blipFill>
            </p:spPr>
            <p:txBody>
              <a:bodyPr/>
              <a:lstStyle/>
              <a:p>
                <a:r>
                  <a:rPr lang="it-IT">
                    <a:noFill/>
                  </a:rPr>
                  <a:t> </a:t>
                </a:r>
              </a:p>
            </p:txBody>
          </p:sp>
        </mc:Fallback>
      </mc:AlternateContent>
      <p:sp>
        <p:nvSpPr>
          <p:cNvPr id="16" name="Rettangolo 15"/>
          <p:cNvSpPr/>
          <p:nvPr/>
        </p:nvSpPr>
        <p:spPr>
          <a:xfrm>
            <a:off x="4613201" y="4144617"/>
            <a:ext cx="5071709" cy="589072"/>
          </a:xfrm>
          <a:prstGeom prst="rect">
            <a:avLst/>
          </a:prstGeom>
        </p:spPr>
        <p:txBody>
          <a:bodyPr wrap="none">
            <a:spAutoFit/>
          </a:bodyPr>
          <a:lstStyle/>
          <a:p>
            <a:pPr>
              <a:lnSpc>
                <a:spcPct val="150000"/>
              </a:lnSpc>
            </a:pPr>
            <a:r>
              <a:rPr lang="it-IT" sz="2400" b="1" dirty="0">
                <a:ln w="9525">
                  <a:solidFill>
                    <a:schemeClr val="bg1"/>
                  </a:solidFill>
                  <a:prstDash val="solid"/>
                </a:ln>
                <a:effectLst>
                  <a:outerShdw blurRad="12700" dist="38100" dir="2700000" algn="tl" rotWithShape="0">
                    <a:schemeClr val="bg1">
                      <a:lumMod val="50000"/>
                    </a:schemeClr>
                  </a:outerShdw>
                </a:effectLst>
              </a:rPr>
              <a:t>Potenza meccanica trasmessa al fluido</a:t>
            </a:r>
          </a:p>
        </p:txBody>
      </p:sp>
    </p:spTree>
    <p:extLst>
      <p:ext uri="{BB962C8B-B14F-4D97-AF65-F5344CB8AC3E}">
        <p14:creationId xmlns:p14="http://schemas.microsoft.com/office/powerpoint/2010/main" val="1171393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45027" y="221315"/>
            <a:ext cx="10515600" cy="1325563"/>
          </a:xfrm>
        </p:spPr>
        <p:txBody>
          <a:bodyPr/>
          <a:lstStyle/>
          <a:p>
            <a:r>
              <a:rPr lang="it-IT" b="1" dirty="0">
                <a:ln w="9525">
                  <a:solidFill>
                    <a:schemeClr val="bg1"/>
                  </a:solidFill>
                  <a:prstDash val="solid"/>
                </a:ln>
                <a:effectLst>
                  <a:outerShdw blurRad="12700" dist="38100" dir="2700000" algn="tl" rotWithShape="0">
                    <a:schemeClr val="bg1">
                      <a:lumMod val="50000"/>
                    </a:schemeClr>
                  </a:outerShdw>
                </a:effectLst>
              </a:rPr>
              <a:t>Componenti Essenziali della Pompa MHD</a:t>
            </a:r>
          </a:p>
        </p:txBody>
      </p:sp>
      <p:pic>
        <p:nvPicPr>
          <p:cNvPr id="3" name="Immagine 2"/>
          <p:cNvPicPr>
            <a:picLocks noChangeAspect="1"/>
          </p:cNvPicPr>
          <p:nvPr/>
        </p:nvPicPr>
        <p:blipFill rotWithShape="1">
          <a:blip r:embed="rId3">
            <a:clrChange>
              <a:clrFrom>
                <a:srgbClr val="FFFFFF"/>
              </a:clrFrom>
              <a:clrTo>
                <a:srgbClr val="FFFFFF">
                  <a:alpha val="0"/>
                </a:srgbClr>
              </a:clrTo>
            </a:clrChange>
          </a:blip>
          <a:srcRect l="11769" t="10014" r="21067" b="10674"/>
          <a:stretch/>
        </p:blipFill>
        <p:spPr>
          <a:xfrm>
            <a:off x="416671" y="1463040"/>
            <a:ext cx="4101750" cy="3679311"/>
          </a:xfrm>
          <a:prstGeom prst="rect">
            <a:avLst/>
          </a:prstGeom>
        </p:spPr>
      </p:pic>
      <p:sp>
        <p:nvSpPr>
          <p:cNvPr id="4" name="CasellaDiTesto 3"/>
          <p:cNvSpPr txBox="1"/>
          <p:nvPr/>
        </p:nvSpPr>
        <p:spPr>
          <a:xfrm>
            <a:off x="5000976" y="1301273"/>
            <a:ext cx="6065058" cy="2805063"/>
          </a:xfrm>
          <a:prstGeom prst="rect">
            <a:avLst/>
          </a:prstGeom>
          <a:noFill/>
        </p:spPr>
        <p:txBody>
          <a:bodyPr wrap="none" rtlCol="0">
            <a:spAutoFit/>
          </a:bodyPr>
          <a:lstStyle/>
          <a:p>
            <a:pPr marL="285750" indent="-285750">
              <a:lnSpc>
                <a:spcPct val="150000"/>
              </a:lnSpc>
              <a:buFont typeface="Wingdings" panose="05000000000000000000" pitchFamily="2" charset="2"/>
              <a:buChar char="Ø"/>
            </a:pPr>
            <a:r>
              <a:rPr lang="it-IT" sz="2400" dirty="0"/>
              <a:t>Condotto</a:t>
            </a:r>
          </a:p>
          <a:p>
            <a:pPr marL="285750" indent="-285750">
              <a:lnSpc>
                <a:spcPct val="150000"/>
              </a:lnSpc>
              <a:buFont typeface="Wingdings" panose="05000000000000000000" pitchFamily="2" charset="2"/>
              <a:buChar char="Ø"/>
            </a:pPr>
            <a:r>
              <a:rPr lang="it-IT" sz="2400" dirty="0"/>
              <a:t>Magnete superconduttore (20% della massa)</a:t>
            </a:r>
          </a:p>
          <a:p>
            <a:pPr marL="285750" indent="-285750">
              <a:lnSpc>
                <a:spcPct val="150000"/>
              </a:lnSpc>
              <a:buFont typeface="Wingdings" panose="05000000000000000000" pitchFamily="2" charset="2"/>
              <a:buChar char="Ø"/>
            </a:pPr>
            <a:r>
              <a:rPr lang="it-IT" sz="2400" dirty="0"/>
              <a:t>Elettrodi</a:t>
            </a:r>
          </a:p>
          <a:p>
            <a:pPr marL="285750" indent="-285750">
              <a:lnSpc>
                <a:spcPct val="150000"/>
              </a:lnSpc>
              <a:buFont typeface="Wingdings" panose="05000000000000000000" pitchFamily="2" charset="2"/>
              <a:buChar char="Ø"/>
            </a:pPr>
            <a:r>
              <a:rPr lang="it-IT" sz="2400" dirty="0"/>
              <a:t>Alimentazione Elettrica</a:t>
            </a:r>
          </a:p>
          <a:p>
            <a:pPr marL="285750" indent="-285750">
              <a:lnSpc>
                <a:spcPct val="150000"/>
              </a:lnSpc>
              <a:buFont typeface="Wingdings" panose="05000000000000000000" pitchFamily="2" charset="2"/>
              <a:buChar char="Ø"/>
            </a:pPr>
            <a:r>
              <a:rPr lang="it-IT" sz="2400" dirty="0"/>
              <a:t>Struttura di supporto</a:t>
            </a:r>
          </a:p>
        </p:txBody>
      </p:sp>
      <mc:AlternateContent xmlns:mc="http://schemas.openxmlformats.org/markup-compatibility/2006">
        <mc:Choice xmlns:a14="http://schemas.microsoft.com/office/drawing/2010/main" Requires="a14">
          <p:sp>
            <p:nvSpPr>
              <p:cNvPr id="5" name="CasellaDiTesto 4"/>
              <p:cNvSpPr txBox="1"/>
              <p:nvPr/>
            </p:nvSpPr>
            <p:spPr>
              <a:xfrm>
                <a:off x="7611653" y="2324649"/>
                <a:ext cx="160140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𝐵</m:t>
                      </m:r>
                      <m:r>
                        <a:rPr lang="it-IT" sz="2400" b="0" i="1" smtClean="0">
                          <a:latin typeface="Cambria Math" panose="02040503050406030204" pitchFamily="18" charset="0"/>
                        </a:rPr>
                        <m:t>=</m:t>
                      </m:r>
                      <m:r>
                        <m:rPr>
                          <m:nor/>
                        </m:rPr>
                        <a:rPr lang="it-IT" sz="2400" b="0" i="0" smtClean="0">
                          <a:latin typeface="Cambria Math" panose="02040503050406030204" pitchFamily="18" charset="0"/>
                        </a:rPr>
                        <m:t>10[</m:t>
                      </m:r>
                      <m:r>
                        <m:rPr>
                          <m:nor/>
                        </m:rPr>
                        <a:rPr lang="it-IT" sz="2400" b="0" i="0" smtClean="0">
                          <a:latin typeface="Cambria Math" panose="02040503050406030204" pitchFamily="18" charset="0"/>
                        </a:rPr>
                        <m:t>T</m:t>
                      </m:r>
                      <m:r>
                        <m:rPr>
                          <m:nor/>
                        </m:rPr>
                        <a:rPr lang="it-IT" sz="2400" b="0" i="0" smtClean="0">
                          <a:latin typeface="Cambria Math" panose="02040503050406030204" pitchFamily="18" charset="0"/>
                        </a:rPr>
                        <m:t>]</m:t>
                      </m:r>
                    </m:oMath>
                  </m:oMathPara>
                </a14:m>
                <a:endParaRPr lang="it-IT" sz="2400" dirty="0"/>
              </a:p>
            </p:txBody>
          </p:sp>
        </mc:Choice>
        <mc:Fallback>
          <p:sp>
            <p:nvSpPr>
              <p:cNvPr id="5" name="CasellaDiTesto 4"/>
              <p:cNvSpPr txBox="1">
                <a:spLocks noRot="1" noChangeAspect="1" noMove="1" noResize="1" noEditPoints="1" noAdjustHandles="1" noChangeArrowheads="1" noChangeShapeType="1" noTextEdit="1"/>
              </p:cNvSpPr>
              <p:nvPr/>
            </p:nvSpPr>
            <p:spPr>
              <a:xfrm>
                <a:off x="7611653" y="2324649"/>
                <a:ext cx="1601400" cy="461665"/>
              </a:xfrm>
              <a:prstGeom prst="rect">
                <a:avLst/>
              </a:prstGeom>
              <a:blipFill>
                <a:blip r:embed="rId4"/>
                <a:stretch>
                  <a:fillRect r="-1145" b="-17105"/>
                </a:stretch>
              </a:blipFill>
            </p:spPr>
            <p:txBody>
              <a:bodyPr/>
              <a:lstStyle/>
              <a:p>
                <a:r>
                  <a:rPr lang="it-IT">
                    <a:noFill/>
                  </a:rPr>
                  <a:t> </a:t>
                </a:r>
              </a:p>
            </p:txBody>
          </p:sp>
        </mc:Fallback>
      </mc:AlternateContent>
      <p:sp>
        <p:nvSpPr>
          <p:cNvPr id="6" name="Rettangolo 5"/>
          <p:cNvSpPr/>
          <p:nvPr/>
        </p:nvSpPr>
        <p:spPr>
          <a:xfrm>
            <a:off x="5045790" y="4410993"/>
            <a:ext cx="3366563" cy="1569660"/>
          </a:xfrm>
          <a:prstGeom prst="rect">
            <a:avLst/>
          </a:prstGeom>
        </p:spPr>
        <p:txBody>
          <a:bodyPr wrap="none">
            <a:spAutoFit/>
          </a:bodyPr>
          <a:lstStyle/>
          <a:p>
            <a:r>
              <a:rPr lang="it-IT" sz="2400" b="1" dirty="0">
                <a:ln w="9525">
                  <a:solidFill>
                    <a:schemeClr val="bg1"/>
                  </a:solidFill>
                  <a:prstDash val="solid"/>
                </a:ln>
                <a:effectLst>
                  <a:outerShdw blurRad="12700" dist="38100" dir="2700000" algn="tl" rotWithShape="0">
                    <a:schemeClr val="bg1">
                      <a:lumMod val="50000"/>
                    </a:schemeClr>
                  </a:outerShdw>
                </a:effectLst>
              </a:rPr>
              <a:t>Parametri Avvolgimento:</a:t>
            </a:r>
          </a:p>
          <a:p>
            <a:r>
              <a:rPr lang="it-IT" sz="2400" b="1" dirty="0">
                <a:ln w="9525">
                  <a:solidFill>
                    <a:schemeClr val="bg1"/>
                  </a:solidFill>
                  <a:prstDash val="solid"/>
                </a:ln>
                <a:effectLst>
                  <a:outerShdw blurRad="12700" dist="38100" dir="2700000" algn="tl" rotWithShape="0">
                    <a:schemeClr val="bg1">
                      <a:lumMod val="50000"/>
                    </a:schemeClr>
                  </a:outerShdw>
                </a:effectLst>
              </a:rPr>
              <a:t>	peso</a:t>
            </a:r>
          </a:p>
          <a:p>
            <a:r>
              <a:rPr lang="it-IT" sz="2400" b="1" dirty="0">
                <a:ln w="9525">
                  <a:solidFill>
                    <a:schemeClr val="bg1"/>
                  </a:solidFill>
                  <a:prstDash val="solid"/>
                </a:ln>
                <a:effectLst>
                  <a:outerShdw blurRad="12700" dist="38100" dir="2700000" algn="tl" rotWithShape="0">
                    <a:schemeClr val="bg1">
                      <a:lumMod val="50000"/>
                    </a:schemeClr>
                  </a:outerShdw>
                </a:effectLst>
              </a:rPr>
              <a:t>	efficienza</a:t>
            </a:r>
          </a:p>
          <a:p>
            <a:r>
              <a:rPr lang="it-IT" sz="2400" b="1" dirty="0">
                <a:ln w="9525">
                  <a:solidFill>
                    <a:schemeClr val="bg1"/>
                  </a:solidFill>
                  <a:prstDash val="solid"/>
                </a:ln>
                <a:effectLst>
                  <a:outerShdw blurRad="12700" dist="38100" dir="2700000" algn="tl" rotWithShape="0">
                    <a:schemeClr val="bg1">
                      <a:lumMod val="50000"/>
                    </a:schemeClr>
                  </a:outerShdw>
                </a:effectLst>
              </a:rPr>
              <a:t>	flussi dispersi</a:t>
            </a:r>
          </a:p>
        </p:txBody>
      </p:sp>
      <p:sp>
        <p:nvSpPr>
          <p:cNvPr id="7" name="Rettangolo 6">
            <a:extLst>
              <a:ext uri="{FF2B5EF4-FFF2-40B4-BE49-F238E27FC236}">
                <a16:creationId xmlns:a16="http://schemas.microsoft.com/office/drawing/2014/main" id="{A368EDAF-3297-46C6-83C2-FB5F081BAFAC}"/>
              </a:ext>
            </a:extLst>
          </p:cNvPr>
          <p:cNvSpPr/>
          <p:nvPr/>
        </p:nvSpPr>
        <p:spPr>
          <a:xfrm>
            <a:off x="461974" y="6123543"/>
            <a:ext cx="4866845" cy="369332"/>
          </a:xfrm>
          <a:prstGeom prst="rect">
            <a:avLst/>
          </a:prstGeom>
        </p:spPr>
        <p:txBody>
          <a:bodyPr wrap="none">
            <a:spAutoFit/>
          </a:bodyPr>
          <a:lstStyle/>
          <a:p>
            <a:r>
              <a:rPr lang="it-IT" dirty="0"/>
              <a:t>https://www.youtube.com/watch?v=qIaL21_TkDg</a:t>
            </a:r>
          </a:p>
        </p:txBody>
      </p:sp>
      <p:pic>
        <p:nvPicPr>
          <p:cNvPr id="8" name="Immagine 7">
            <a:extLst>
              <a:ext uri="{FF2B5EF4-FFF2-40B4-BE49-F238E27FC236}">
                <a16:creationId xmlns:a16="http://schemas.microsoft.com/office/drawing/2014/main" id="{3E75510D-3CEF-4CE1-ACF1-48DD00CAB8A7}"/>
              </a:ext>
            </a:extLst>
          </p:cNvPr>
          <p:cNvPicPr>
            <a:picLocks noChangeAspect="1"/>
          </p:cNvPicPr>
          <p:nvPr/>
        </p:nvPicPr>
        <p:blipFill>
          <a:blip r:embed="rId5"/>
          <a:stretch>
            <a:fillRect/>
          </a:stretch>
        </p:blipFill>
        <p:spPr>
          <a:xfrm>
            <a:off x="10681089" y="2664863"/>
            <a:ext cx="1510911" cy="2266367"/>
          </a:xfrm>
          <a:prstGeom prst="rect">
            <a:avLst/>
          </a:prstGeom>
        </p:spPr>
      </p:pic>
      <p:pic>
        <p:nvPicPr>
          <p:cNvPr id="9" name="Immagine 8">
            <a:extLst>
              <a:ext uri="{FF2B5EF4-FFF2-40B4-BE49-F238E27FC236}">
                <a16:creationId xmlns:a16="http://schemas.microsoft.com/office/drawing/2014/main" id="{D98755DC-0D0B-4709-8C48-7E5606A837AA}"/>
              </a:ext>
            </a:extLst>
          </p:cNvPr>
          <p:cNvPicPr>
            <a:picLocks noChangeAspect="1"/>
          </p:cNvPicPr>
          <p:nvPr/>
        </p:nvPicPr>
        <p:blipFill>
          <a:blip r:embed="rId6"/>
          <a:stretch>
            <a:fillRect/>
          </a:stretch>
        </p:blipFill>
        <p:spPr>
          <a:xfrm>
            <a:off x="8033505" y="4931230"/>
            <a:ext cx="4158496" cy="1926770"/>
          </a:xfrm>
          <a:prstGeom prst="rect">
            <a:avLst/>
          </a:prstGeom>
        </p:spPr>
      </p:pic>
    </p:spTree>
    <p:extLst>
      <p:ext uri="{BB962C8B-B14F-4D97-AF65-F5344CB8AC3E}">
        <p14:creationId xmlns:p14="http://schemas.microsoft.com/office/powerpoint/2010/main" val="1374410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5564" y="245855"/>
            <a:ext cx="10515600" cy="1325563"/>
          </a:xfrm>
        </p:spPr>
        <p:txBody>
          <a:bodyPr/>
          <a:lstStyle/>
          <a:p>
            <a:r>
              <a:rPr lang="it-IT" b="1" dirty="0">
                <a:ln w="9525">
                  <a:solidFill>
                    <a:schemeClr val="bg1"/>
                  </a:solidFill>
                  <a:prstDash val="solid"/>
                </a:ln>
                <a:effectLst>
                  <a:outerShdw blurRad="12700" dist="38100" dir="2700000" algn="tl" rotWithShape="0">
                    <a:schemeClr val="bg1">
                      <a:lumMod val="50000"/>
                    </a:schemeClr>
                  </a:outerShdw>
                </a:effectLst>
              </a:rPr>
              <a:t>Generatori</a:t>
            </a:r>
          </a:p>
        </p:txBody>
      </p:sp>
      <p:pic>
        <p:nvPicPr>
          <p:cNvPr id="4" name="Immagine 3"/>
          <p:cNvPicPr>
            <a:picLocks noChangeAspect="1"/>
          </p:cNvPicPr>
          <p:nvPr/>
        </p:nvPicPr>
        <p:blipFill rotWithShape="1">
          <a:blip r:embed="rId3">
            <a:clrChange>
              <a:clrFrom>
                <a:srgbClr val="FFFFFF"/>
              </a:clrFrom>
              <a:clrTo>
                <a:srgbClr val="FFFFFF">
                  <a:alpha val="0"/>
                </a:srgbClr>
              </a:clrTo>
            </a:clrChange>
          </a:blip>
          <a:srcRect t="8045"/>
          <a:stretch/>
        </p:blipFill>
        <p:spPr>
          <a:xfrm>
            <a:off x="296671" y="245855"/>
            <a:ext cx="5267401" cy="4692285"/>
          </a:xfrm>
          <a:prstGeom prst="rect">
            <a:avLst/>
          </a:prstGeom>
        </p:spPr>
      </p:pic>
      <mc:AlternateContent xmlns:mc="http://schemas.openxmlformats.org/markup-compatibility/2006">
        <mc:Choice xmlns:a14="http://schemas.microsoft.com/office/drawing/2010/main" Requires="a14">
          <p:sp>
            <p:nvSpPr>
              <p:cNvPr id="6" name="CasellaDiTesto 5"/>
              <p:cNvSpPr txBox="1"/>
              <p:nvPr/>
            </p:nvSpPr>
            <p:spPr>
              <a:xfrm>
                <a:off x="5620576" y="426981"/>
                <a:ext cx="5172057" cy="2306978"/>
              </a:xfrm>
              <a:prstGeom prst="rect">
                <a:avLst/>
              </a:prstGeom>
              <a:noFill/>
            </p:spPr>
            <p:txBody>
              <a:bodyPr wrap="none" lIns="0" tIns="0" rIns="0" bIns="0" rtlCol="0">
                <a:spAutoFit/>
              </a:bodyPr>
              <a:lstStyle/>
              <a:p>
                <a:pPr/>
                <a14:m>
                  <m:oMath xmlns:m="http://schemas.openxmlformats.org/officeDocument/2006/math">
                    <m:sSub>
                      <m:sSubPr>
                        <m:ctrlPr>
                          <a:rPr lang="it-IT" sz="2800" b="0" i="1" smtClean="0">
                            <a:latin typeface="Cambria Math" panose="02040503050406030204" pitchFamily="18" charset="0"/>
                          </a:rPr>
                        </m:ctrlPr>
                      </m:sSubPr>
                      <m:e>
                        <m:bar>
                          <m:barPr>
                            <m:pos m:val="top"/>
                            <m:ctrlPr>
                              <a:rPr lang="it-IT" sz="2800" b="0" i="1" smtClean="0">
                                <a:latin typeface="Cambria Math" panose="02040503050406030204" pitchFamily="18" charset="0"/>
                              </a:rPr>
                            </m:ctrlPr>
                          </m:barPr>
                          <m:e>
                            <m:r>
                              <a:rPr lang="it-IT" sz="2800" b="0" i="1" smtClean="0">
                                <a:latin typeface="Cambria Math" panose="02040503050406030204" pitchFamily="18" charset="0"/>
                              </a:rPr>
                              <m:t>𝐸</m:t>
                            </m:r>
                          </m:e>
                        </m:bar>
                      </m:e>
                      <m:sub>
                        <m:r>
                          <a:rPr lang="it-IT" sz="2800" b="0" i="1" smtClean="0">
                            <a:latin typeface="Cambria Math" panose="02040503050406030204" pitchFamily="18" charset="0"/>
                          </a:rPr>
                          <m:t>𝑖𝑛𝑑</m:t>
                        </m:r>
                      </m:sub>
                    </m:sSub>
                    <m:r>
                      <a:rPr lang="it-IT" sz="2800" b="0" i="1" smtClean="0">
                        <a:latin typeface="Cambria Math" panose="02040503050406030204" pitchFamily="18" charset="0"/>
                      </a:rPr>
                      <m:t>=</m:t>
                    </m:r>
                    <m:bar>
                      <m:barPr>
                        <m:pos m:val="top"/>
                        <m:ctrlPr>
                          <a:rPr lang="it-IT" sz="2800" b="0" i="1" smtClean="0">
                            <a:latin typeface="Cambria Math" panose="02040503050406030204" pitchFamily="18" charset="0"/>
                          </a:rPr>
                        </m:ctrlPr>
                      </m:barPr>
                      <m:e>
                        <m:r>
                          <a:rPr lang="it-IT" sz="2800" b="0" i="1" smtClean="0">
                            <a:latin typeface="Cambria Math" panose="02040503050406030204" pitchFamily="18" charset="0"/>
                          </a:rPr>
                          <m:t>𝑢</m:t>
                        </m:r>
                      </m:e>
                    </m:bar>
                    <m:r>
                      <a:rPr lang="it-IT" sz="2800" b="0" i="1" smtClean="0">
                        <a:latin typeface="Cambria Math" panose="02040503050406030204" pitchFamily="18" charset="0"/>
                        <a:ea typeface="Cambria Math" panose="02040503050406030204" pitchFamily="18" charset="0"/>
                      </a:rPr>
                      <m:t>×</m:t>
                    </m:r>
                    <m:bar>
                      <m:barPr>
                        <m:pos m:val="top"/>
                        <m:ctrlPr>
                          <a:rPr lang="it-IT" sz="2800" b="0" i="1" smtClean="0">
                            <a:latin typeface="Cambria Math" panose="02040503050406030204" pitchFamily="18" charset="0"/>
                            <a:ea typeface="Cambria Math" panose="02040503050406030204" pitchFamily="18" charset="0"/>
                          </a:rPr>
                        </m:ctrlPr>
                      </m:barPr>
                      <m:e>
                        <m:r>
                          <a:rPr lang="it-IT" sz="2800" b="0" i="1" smtClean="0">
                            <a:latin typeface="Cambria Math" panose="02040503050406030204" pitchFamily="18" charset="0"/>
                            <a:ea typeface="Cambria Math" panose="02040503050406030204" pitchFamily="18" charset="0"/>
                          </a:rPr>
                          <m:t>𝐵</m:t>
                        </m:r>
                      </m:e>
                    </m:bar>
                  </m:oMath>
                </a14:m>
                <a:r>
                  <a:rPr lang="it-IT" sz="2800" b="0" dirty="0">
                    <a:ea typeface="Cambria Math" panose="02040503050406030204" pitchFamily="18" charset="0"/>
                  </a:rPr>
                  <a:t> </a:t>
                </a:r>
              </a:p>
              <a:p>
                <a:pPr/>
                <a14:m>
                  <m:oMath xmlns:m="http://schemas.openxmlformats.org/officeDocument/2006/math">
                    <m:sSub>
                      <m:sSubPr>
                        <m:ctrlPr>
                          <a:rPr lang="it-IT" sz="2800" i="1">
                            <a:latin typeface="Cambria Math" panose="02040503050406030204" pitchFamily="18" charset="0"/>
                          </a:rPr>
                        </m:ctrlPr>
                      </m:sSubPr>
                      <m:e>
                        <m:bar>
                          <m:barPr>
                            <m:pos m:val="top"/>
                            <m:ctrlPr>
                              <a:rPr lang="it-IT" sz="2800" i="1">
                                <a:latin typeface="Cambria Math" panose="02040503050406030204" pitchFamily="18" charset="0"/>
                              </a:rPr>
                            </m:ctrlPr>
                          </m:barPr>
                          <m:e>
                            <m:r>
                              <a:rPr lang="it-IT" sz="2800" i="1">
                                <a:latin typeface="Cambria Math" panose="02040503050406030204" pitchFamily="18" charset="0"/>
                              </a:rPr>
                              <m:t>𝐸</m:t>
                            </m:r>
                          </m:e>
                        </m:bar>
                      </m:e>
                      <m:sub>
                        <m:r>
                          <a:rPr lang="it-IT" sz="2800" i="1">
                            <a:latin typeface="Cambria Math" panose="02040503050406030204" pitchFamily="18" charset="0"/>
                          </a:rPr>
                          <m:t>0</m:t>
                        </m:r>
                      </m:sub>
                    </m:sSub>
                    <m:r>
                      <a:rPr lang="it-IT" sz="2800" i="1">
                        <a:latin typeface="Cambria Math" panose="02040503050406030204" pitchFamily="18" charset="0"/>
                      </a:rPr>
                      <m:t>=</m:t>
                    </m:r>
                    <m:d>
                      <m:dPr>
                        <m:ctrlPr>
                          <a:rPr lang="it-IT" sz="2800" i="1">
                            <a:latin typeface="Cambria Math" panose="02040503050406030204" pitchFamily="18" charset="0"/>
                          </a:rPr>
                        </m:ctrlPr>
                      </m:dPr>
                      <m:e>
                        <m:f>
                          <m:fPr>
                            <m:type m:val="lin"/>
                            <m:ctrlPr>
                              <a:rPr lang="it-IT" sz="2800" i="1">
                                <a:latin typeface="Cambria Math" panose="02040503050406030204" pitchFamily="18" charset="0"/>
                              </a:rPr>
                            </m:ctrlPr>
                          </m:fPr>
                          <m:num>
                            <m:r>
                              <a:rPr lang="it-IT" sz="2800" i="1">
                                <a:latin typeface="Cambria Math" panose="02040503050406030204" pitchFamily="18" charset="0"/>
                              </a:rPr>
                              <m:t>𝑉</m:t>
                            </m:r>
                          </m:num>
                          <m:den>
                            <m:r>
                              <a:rPr lang="it-IT" sz="2800" i="1">
                                <a:latin typeface="Cambria Math" panose="02040503050406030204" pitchFamily="18" charset="0"/>
                              </a:rPr>
                              <m:t>𝑏</m:t>
                            </m:r>
                          </m:den>
                        </m:f>
                      </m:e>
                    </m:d>
                    <m:sSub>
                      <m:sSubPr>
                        <m:ctrlPr>
                          <a:rPr lang="it-IT" sz="2800" i="1">
                            <a:latin typeface="Cambria Math" panose="02040503050406030204" pitchFamily="18" charset="0"/>
                          </a:rPr>
                        </m:ctrlPr>
                      </m:sSubPr>
                      <m:e>
                        <m:acc>
                          <m:accPr>
                            <m:chr m:val="⃗"/>
                            <m:ctrlPr>
                              <a:rPr lang="it-IT" sz="2800" i="1">
                                <a:latin typeface="Cambria Math" panose="02040503050406030204" pitchFamily="18" charset="0"/>
                              </a:rPr>
                            </m:ctrlPr>
                          </m:accPr>
                          <m:e>
                            <m:r>
                              <a:rPr lang="it-IT" sz="2800" i="1">
                                <a:latin typeface="Cambria Math" panose="02040503050406030204" pitchFamily="18" charset="0"/>
                              </a:rPr>
                              <m:t>𝑘</m:t>
                            </m:r>
                          </m:e>
                        </m:acc>
                      </m:e>
                      <m:sub>
                        <m:r>
                          <a:rPr lang="it-IT" sz="2800" i="1">
                            <a:latin typeface="Cambria Math" panose="02040503050406030204" pitchFamily="18" charset="0"/>
                          </a:rPr>
                          <m:t>𝑦</m:t>
                        </m:r>
                      </m:sub>
                    </m:sSub>
                  </m:oMath>
                </a14:m>
                <a:r>
                  <a:rPr lang="it-IT" sz="2800" dirty="0"/>
                  <a:t> </a:t>
                </a:r>
              </a:p>
              <a:p>
                <a:pPr/>
                <a14:m>
                  <m:oMath xmlns:m="http://schemas.openxmlformats.org/officeDocument/2006/math">
                    <m:bar>
                      <m:barPr>
                        <m:pos m:val="top"/>
                        <m:ctrlPr>
                          <a:rPr lang="it-IT" sz="2800" i="1">
                            <a:latin typeface="Cambria Math" panose="02040503050406030204" pitchFamily="18" charset="0"/>
                          </a:rPr>
                        </m:ctrlPr>
                      </m:barPr>
                      <m:e>
                        <m:r>
                          <a:rPr lang="it-IT" sz="2800" i="1">
                            <a:latin typeface="Cambria Math" panose="02040503050406030204" pitchFamily="18" charset="0"/>
                          </a:rPr>
                          <m:t>𝑗</m:t>
                        </m:r>
                      </m:e>
                    </m:bar>
                    <m:r>
                      <a:rPr lang="it-IT" sz="2800" i="1">
                        <a:latin typeface="Cambria Math" panose="02040503050406030204" pitchFamily="18" charset="0"/>
                      </a:rPr>
                      <m:t>=</m:t>
                    </m:r>
                    <m:r>
                      <a:rPr lang="it-IT" sz="2800" i="1">
                        <a:latin typeface="Cambria Math" panose="02040503050406030204" pitchFamily="18" charset="0"/>
                        <a:ea typeface="Cambria Math" panose="02040503050406030204" pitchFamily="18" charset="0"/>
                      </a:rPr>
                      <m:t>𝜎</m:t>
                    </m:r>
                    <m:d>
                      <m:dPr>
                        <m:ctrlPr>
                          <a:rPr lang="it-IT" sz="2800" i="1">
                            <a:latin typeface="Cambria Math" panose="02040503050406030204" pitchFamily="18" charset="0"/>
                            <a:ea typeface="Cambria Math" panose="02040503050406030204" pitchFamily="18" charset="0"/>
                          </a:rPr>
                        </m:ctrlPr>
                      </m:dPr>
                      <m:e>
                        <m:sSub>
                          <m:sSubPr>
                            <m:ctrlPr>
                              <a:rPr lang="it-IT" sz="2800" i="1">
                                <a:latin typeface="Cambria Math" panose="02040503050406030204" pitchFamily="18" charset="0"/>
                              </a:rPr>
                            </m:ctrlPr>
                          </m:sSubPr>
                          <m:e>
                            <m:bar>
                              <m:barPr>
                                <m:pos m:val="top"/>
                                <m:ctrlPr>
                                  <a:rPr lang="it-IT" sz="2800" i="1">
                                    <a:latin typeface="Cambria Math" panose="02040503050406030204" pitchFamily="18" charset="0"/>
                                  </a:rPr>
                                </m:ctrlPr>
                              </m:barPr>
                              <m:e>
                                <m:r>
                                  <a:rPr lang="it-IT" sz="2800" i="1">
                                    <a:latin typeface="Cambria Math" panose="02040503050406030204" pitchFamily="18" charset="0"/>
                                  </a:rPr>
                                  <m:t>𝐸</m:t>
                                </m:r>
                              </m:e>
                            </m:bar>
                          </m:e>
                          <m:sub>
                            <m:r>
                              <a:rPr lang="it-IT" sz="2800" i="1">
                                <a:latin typeface="Cambria Math" panose="02040503050406030204" pitchFamily="18" charset="0"/>
                              </a:rPr>
                              <m:t>0</m:t>
                            </m:r>
                          </m:sub>
                        </m:sSub>
                        <m:r>
                          <a:rPr lang="it-IT" sz="2800" i="1">
                            <a:latin typeface="Cambria Math" panose="02040503050406030204" pitchFamily="18" charset="0"/>
                          </a:rPr>
                          <m:t>+</m:t>
                        </m:r>
                        <m:sSub>
                          <m:sSubPr>
                            <m:ctrlPr>
                              <a:rPr lang="it-IT" sz="2800" i="1">
                                <a:latin typeface="Cambria Math" panose="02040503050406030204" pitchFamily="18" charset="0"/>
                              </a:rPr>
                            </m:ctrlPr>
                          </m:sSubPr>
                          <m:e>
                            <m:bar>
                              <m:barPr>
                                <m:pos m:val="top"/>
                                <m:ctrlPr>
                                  <a:rPr lang="it-IT" sz="2800" i="1">
                                    <a:latin typeface="Cambria Math" panose="02040503050406030204" pitchFamily="18" charset="0"/>
                                  </a:rPr>
                                </m:ctrlPr>
                              </m:barPr>
                              <m:e>
                                <m:r>
                                  <a:rPr lang="it-IT" sz="2800" i="1">
                                    <a:latin typeface="Cambria Math" panose="02040503050406030204" pitchFamily="18" charset="0"/>
                                  </a:rPr>
                                  <m:t>𝐸</m:t>
                                </m:r>
                              </m:e>
                            </m:bar>
                          </m:e>
                          <m:sub>
                            <m:r>
                              <a:rPr lang="it-IT" sz="2800" i="1">
                                <a:latin typeface="Cambria Math" panose="02040503050406030204" pitchFamily="18" charset="0"/>
                              </a:rPr>
                              <m:t>𝑖𝑛𝑑</m:t>
                            </m:r>
                          </m:sub>
                        </m:sSub>
                      </m:e>
                    </m:d>
                  </m:oMath>
                </a14:m>
                <a:r>
                  <a:rPr lang="it-IT" sz="2800" dirty="0"/>
                  <a:t> </a:t>
                </a:r>
              </a:p>
              <a:p>
                <a:pPr/>
                <a14:m>
                  <m:oMath xmlns:m="http://schemas.openxmlformats.org/officeDocument/2006/math">
                    <m:bar>
                      <m:barPr>
                        <m:pos m:val="top"/>
                        <m:ctrlPr>
                          <a:rPr lang="it-IT" sz="2800" i="1">
                            <a:latin typeface="Cambria Math" panose="02040503050406030204" pitchFamily="18" charset="0"/>
                          </a:rPr>
                        </m:ctrlPr>
                      </m:barPr>
                      <m:e>
                        <m:r>
                          <a:rPr lang="it-IT" sz="2800" i="1">
                            <a:latin typeface="Cambria Math" panose="02040503050406030204" pitchFamily="18" charset="0"/>
                          </a:rPr>
                          <m:t>𝐹</m:t>
                        </m:r>
                      </m:e>
                    </m:bar>
                    <m:r>
                      <a:rPr lang="it-IT" sz="2800" i="1">
                        <a:latin typeface="Cambria Math" panose="02040503050406030204" pitchFamily="18" charset="0"/>
                      </a:rPr>
                      <m:t>=</m:t>
                    </m:r>
                    <m:bar>
                      <m:barPr>
                        <m:pos m:val="top"/>
                        <m:ctrlPr>
                          <a:rPr lang="it-IT" sz="2800" i="1">
                            <a:latin typeface="Cambria Math" panose="02040503050406030204" pitchFamily="18" charset="0"/>
                          </a:rPr>
                        </m:ctrlPr>
                      </m:barPr>
                      <m:e>
                        <m:r>
                          <a:rPr lang="it-IT" sz="2800" i="1">
                            <a:latin typeface="Cambria Math" panose="02040503050406030204" pitchFamily="18" charset="0"/>
                          </a:rPr>
                          <m:t>𝑗</m:t>
                        </m:r>
                      </m:e>
                    </m:bar>
                    <m:r>
                      <a:rPr lang="it-IT" sz="2800" i="1">
                        <a:latin typeface="Cambria Math" panose="02040503050406030204" pitchFamily="18" charset="0"/>
                        <a:ea typeface="Cambria Math" panose="02040503050406030204" pitchFamily="18" charset="0"/>
                      </a:rPr>
                      <m:t>×</m:t>
                    </m:r>
                    <m:bar>
                      <m:barPr>
                        <m:pos m:val="top"/>
                        <m:ctrlPr>
                          <a:rPr lang="it-IT" sz="2800" i="1">
                            <a:latin typeface="Cambria Math" panose="02040503050406030204" pitchFamily="18" charset="0"/>
                            <a:ea typeface="Cambria Math" panose="02040503050406030204" pitchFamily="18" charset="0"/>
                          </a:rPr>
                        </m:ctrlPr>
                      </m:barPr>
                      <m:e>
                        <m:r>
                          <a:rPr lang="it-IT" sz="2800" i="1">
                            <a:latin typeface="Cambria Math" panose="02040503050406030204" pitchFamily="18" charset="0"/>
                            <a:ea typeface="Cambria Math" panose="02040503050406030204" pitchFamily="18" charset="0"/>
                          </a:rPr>
                          <m:t>𝐵</m:t>
                        </m:r>
                      </m:e>
                    </m:bar>
                    <m:r>
                      <a:rPr lang="it-IT" sz="2800" i="1">
                        <a:latin typeface="Cambria Math" panose="02040503050406030204" pitchFamily="18" charset="0"/>
                      </a:rPr>
                      <m:t>=</m:t>
                    </m:r>
                    <m:r>
                      <a:rPr lang="it-IT" sz="2800" i="1">
                        <a:latin typeface="Cambria Math" panose="02040503050406030204" pitchFamily="18" charset="0"/>
                        <a:ea typeface="Cambria Math" panose="02040503050406030204" pitchFamily="18" charset="0"/>
                      </a:rPr>
                      <m:t>𝜎</m:t>
                    </m:r>
                    <m:d>
                      <m:dPr>
                        <m:ctrlPr>
                          <a:rPr lang="it-IT" sz="2800" i="1">
                            <a:latin typeface="Cambria Math" panose="02040503050406030204" pitchFamily="18" charset="0"/>
                            <a:ea typeface="Cambria Math" panose="02040503050406030204" pitchFamily="18" charset="0"/>
                          </a:rPr>
                        </m:ctrlPr>
                      </m:dPr>
                      <m:e>
                        <m:sSub>
                          <m:sSubPr>
                            <m:ctrlPr>
                              <a:rPr lang="it-IT" sz="2800" i="1">
                                <a:latin typeface="Cambria Math" panose="02040503050406030204" pitchFamily="18" charset="0"/>
                              </a:rPr>
                            </m:ctrlPr>
                          </m:sSubPr>
                          <m:e>
                            <m:bar>
                              <m:barPr>
                                <m:pos m:val="top"/>
                                <m:ctrlPr>
                                  <a:rPr lang="it-IT" sz="2800" i="1">
                                    <a:latin typeface="Cambria Math" panose="02040503050406030204" pitchFamily="18" charset="0"/>
                                  </a:rPr>
                                </m:ctrlPr>
                              </m:barPr>
                              <m:e>
                                <m:r>
                                  <a:rPr lang="it-IT" sz="2800" i="1">
                                    <a:latin typeface="Cambria Math" panose="02040503050406030204" pitchFamily="18" charset="0"/>
                                  </a:rPr>
                                  <m:t>𝐸</m:t>
                                </m:r>
                              </m:e>
                            </m:bar>
                          </m:e>
                          <m:sub>
                            <m:r>
                              <a:rPr lang="it-IT" sz="2800" i="1">
                                <a:latin typeface="Cambria Math" panose="02040503050406030204" pitchFamily="18" charset="0"/>
                              </a:rPr>
                              <m:t>0</m:t>
                            </m:r>
                          </m:sub>
                        </m:sSub>
                        <m:r>
                          <a:rPr lang="it-IT" sz="2800" i="1">
                            <a:latin typeface="Cambria Math" panose="02040503050406030204" pitchFamily="18" charset="0"/>
                          </a:rPr>
                          <m:t>+</m:t>
                        </m:r>
                        <m:bar>
                          <m:barPr>
                            <m:pos m:val="top"/>
                            <m:ctrlPr>
                              <a:rPr lang="it-IT" sz="2800" i="1">
                                <a:latin typeface="Cambria Math" panose="02040503050406030204" pitchFamily="18" charset="0"/>
                              </a:rPr>
                            </m:ctrlPr>
                          </m:barPr>
                          <m:e>
                            <m:r>
                              <a:rPr lang="it-IT" sz="2800" i="1">
                                <a:latin typeface="Cambria Math" panose="02040503050406030204" pitchFamily="18" charset="0"/>
                              </a:rPr>
                              <m:t>𝑢</m:t>
                            </m:r>
                          </m:e>
                        </m:bar>
                        <m:r>
                          <a:rPr lang="it-IT" sz="2800" i="1">
                            <a:latin typeface="Cambria Math" panose="02040503050406030204" pitchFamily="18" charset="0"/>
                            <a:ea typeface="Cambria Math" panose="02040503050406030204" pitchFamily="18" charset="0"/>
                          </a:rPr>
                          <m:t>×</m:t>
                        </m:r>
                        <m:bar>
                          <m:barPr>
                            <m:pos m:val="top"/>
                            <m:ctrlPr>
                              <a:rPr lang="it-IT" sz="2800" i="1">
                                <a:latin typeface="Cambria Math" panose="02040503050406030204" pitchFamily="18" charset="0"/>
                                <a:ea typeface="Cambria Math" panose="02040503050406030204" pitchFamily="18" charset="0"/>
                              </a:rPr>
                            </m:ctrlPr>
                          </m:barPr>
                          <m:e>
                            <m:r>
                              <a:rPr lang="it-IT" sz="2800" i="1">
                                <a:latin typeface="Cambria Math" panose="02040503050406030204" pitchFamily="18" charset="0"/>
                                <a:ea typeface="Cambria Math" panose="02040503050406030204" pitchFamily="18" charset="0"/>
                              </a:rPr>
                              <m:t>𝐵</m:t>
                            </m:r>
                          </m:e>
                        </m:bar>
                      </m:e>
                    </m:d>
                    <m:r>
                      <a:rPr lang="it-IT" sz="2800" i="1">
                        <a:latin typeface="Cambria Math" panose="02040503050406030204" pitchFamily="18" charset="0"/>
                        <a:ea typeface="Cambria Math" panose="02040503050406030204" pitchFamily="18" charset="0"/>
                      </a:rPr>
                      <m:t>×</m:t>
                    </m:r>
                    <m:bar>
                      <m:barPr>
                        <m:pos m:val="top"/>
                        <m:ctrlPr>
                          <a:rPr lang="it-IT" sz="2800" i="1">
                            <a:latin typeface="Cambria Math" panose="02040503050406030204" pitchFamily="18" charset="0"/>
                            <a:ea typeface="Cambria Math" panose="02040503050406030204" pitchFamily="18" charset="0"/>
                          </a:rPr>
                        </m:ctrlPr>
                      </m:barPr>
                      <m:e>
                        <m:r>
                          <a:rPr lang="it-IT" sz="2800" i="1">
                            <a:latin typeface="Cambria Math" panose="02040503050406030204" pitchFamily="18" charset="0"/>
                            <a:ea typeface="Cambria Math" panose="02040503050406030204" pitchFamily="18" charset="0"/>
                          </a:rPr>
                          <m:t>𝐵</m:t>
                        </m:r>
                      </m:e>
                    </m:bar>
                  </m:oMath>
                </a14:m>
                <a:r>
                  <a:rPr lang="it-IT" sz="2800" dirty="0"/>
                  <a:t> </a:t>
                </a:r>
              </a:p>
            </p:txBody>
          </p:sp>
        </mc:Choice>
        <mc:Fallback>
          <p:sp>
            <p:nvSpPr>
              <p:cNvPr id="6" name="CasellaDiTesto 5"/>
              <p:cNvSpPr txBox="1">
                <a:spLocks noRot="1" noChangeAspect="1" noMove="1" noResize="1" noEditPoints="1" noAdjustHandles="1" noChangeArrowheads="1" noChangeShapeType="1" noTextEdit="1"/>
              </p:cNvSpPr>
              <p:nvPr/>
            </p:nvSpPr>
            <p:spPr>
              <a:xfrm>
                <a:off x="5620576" y="426981"/>
                <a:ext cx="5172057" cy="2306978"/>
              </a:xfrm>
              <a:prstGeom prst="rect">
                <a:avLst/>
              </a:prstGeom>
              <a:blipFill>
                <a:blip r:embed="rId4"/>
                <a:stretch>
                  <a:fillRect l="-590"/>
                </a:stretch>
              </a:blipFill>
            </p:spPr>
            <p:txBody>
              <a:bodyPr/>
              <a:lstStyle/>
              <a:p>
                <a:r>
                  <a:rPr lang="it-IT">
                    <a:noFill/>
                  </a:rPr>
                  <a:t> </a:t>
                </a:r>
              </a:p>
            </p:txBody>
          </p:sp>
        </mc:Fallback>
      </mc:AlternateContent>
      <p:grpSp>
        <p:nvGrpSpPr>
          <p:cNvPr id="71" name="Gruppo 70"/>
          <p:cNvGrpSpPr/>
          <p:nvPr/>
        </p:nvGrpSpPr>
        <p:grpSpPr>
          <a:xfrm>
            <a:off x="9529807" y="170942"/>
            <a:ext cx="2330116" cy="1791665"/>
            <a:chOff x="6797493" y="4500703"/>
            <a:chExt cx="2330116" cy="1791665"/>
          </a:xfrm>
        </p:grpSpPr>
        <p:sp>
          <p:nvSpPr>
            <p:cNvPr id="11" name="Line 371"/>
            <p:cNvSpPr>
              <a:spLocks noChangeShapeType="1"/>
            </p:cNvSpPr>
            <p:nvPr/>
          </p:nvSpPr>
          <p:spPr bwMode="auto">
            <a:xfrm flipV="1">
              <a:off x="8930498" y="6031975"/>
              <a:ext cx="0" cy="26039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 name="Oval 7"/>
            <p:cNvSpPr>
              <a:spLocks noChangeArrowheads="1"/>
            </p:cNvSpPr>
            <p:nvPr/>
          </p:nvSpPr>
          <p:spPr bwMode="auto">
            <a:xfrm>
              <a:off x="8449697" y="4892758"/>
              <a:ext cx="77802" cy="84086"/>
            </a:xfrm>
            <a:prstGeom prst="ellipse">
              <a:avLst/>
            </a:prstGeom>
            <a:solidFill>
              <a:srgbClr val="FFFFFF"/>
            </a:solidFill>
            <a:ln w="9525">
              <a:solidFill>
                <a:srgbClr val="000000"/>
              </a:solidFill>
              <a:round/>
              <a:headEnd/>
              <a:tailEnd/>
            </a:ln>
          </p:spPr>
          <p:txBody>
            <a:bodyPr/>
            <a:lstStyle/>
            <a:p>
              <a:endParaRPr lang="it-IT"/>
            </a:p>
          </p:txBody>
        </p:sp>
        <p:cxnSp>
          <p:nvCxnSpPr>
            <p:cNvPr id="15" name="Connettore 1 14"/>
            <p:cNvCxnSpPr>
              <a:stCxn id="13" idx="2"/>
            </p:cNvCxnSpPr>
            <p:nvPr/>
          </p:nvCxnSpPr>
          <p:spPr>
            <a:xfrm flipH="1" flipV="1">
              <a:off x="7910805" y="4932188"/>
              <a:ext cx="538893" cy="261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flipH="1">
              <a:off x="6975275" y="6254550"/>
              <a:ext cx="1483551" cy="875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uppo 16"/>
            <p:cNvGrpSpPr/>
            <p:nvPr/>
          </p:nvGrpSpPr>
          <p:grpSpPr>
            <a:xfrm>
              <a:off x="6965869" y="4860879"/>
              <a:ext cx="1201346" cy="151896"/>
              <a:chOff x="1867585" y="1559660"/>
              <a:chExt cx="759883" cy="88900"/>
            </a:xfrm>
          </p:grpSpPr>
          <p:grpSp>
            <p:nvGrpSpPr>
              <p:cNvPr id="18" name="Group 299"/>
              <p:cNvGrpSpPr>
                <a:grpSpLocks/>
              </p:cNvGrpSpPr>
              <p:nvPr/>
            </p:nvGrpSpPr>
            <p:grpSpPr bwMode="auto">
              <a:xfrm>
                <a:off x="2082124" y="1559660"/>
                <a:ext cx="333375" cy="88900"/>
                <a:chOff x="1987" y="1083"/>
                <a:chExt cx="210" cy="56"/>
              </a:xfrm>
            </p:grpSpPr>
            <p:grpSp>
              <p:nvGrpSpPr>
                <p:cNvPr id="21" name="Group 288"/>
                <p:cNvGrpSpPr>
                  <a:grpSpLocks/>
                </p:cNvGrpSpPr>
                <p:nvPr/>
              </p:nvGrpSpPr>
              <p:grpSpPr bwMode="auto">
                <a:xfrm rot="5400000" flipV="1">
                  <a:off x="2064" y="1006"/>
                  <a:ext cx="56" cy="210"/>
                  <a:chOff x="1663" y="2898"/>
                  <a:chExt cx="56" cy="210"/>
                </a:xfrm>
              </p:grpSpPr>
              <p:sp>
                <p:nvSpPr>
                  <p:cNvPr id="24" name="Freeform 289"/>
                  <p:cNvSpPr>
                    <a:spLocks noChangeAspect="1"/>
                  </p:cNvSpPr>
                  <p:nvPr/>
                </p:nvSpPr>
                <p:spPr bwMode="auto">
                  <a:xfrm rot="-5400000">
                    <a:off x="1672" y="3047"/>
                    <a:ext cx="38" cy="56"/>
                  </a:xfrm>
                  <a:custGeom>
                    <a:avLst/>
                    <a:gdLst>
                      <a:gd name="T0" fmla="*/ 15 w 56"/>
                      <a:gd name="T1" fmla="*/ 0 h 81"/>
                      <a:gd name="T2" fmla="*/ 0 w 56"/>
                      <a:gd name="T3" fmla="*/ 9 h 81"/>
                      <a:gd name="T4" fmla="*/ 41 w 56"/>
                      <a:gd name="T5" fmla="*/ 81 h 81"/>
                      <a:gd name="T6" fmla="*/ 56 w 56"/>
                      <a:gd name="T7" fmla="*/ 72 h 81"/>
                      <a:gd name="T8" fmla="*/ 15 w 56"/>
                      <a:gd name="T9" fmla="*/ 0 h 81"/>
                    </a:gdLst>
                    <a:ahLst/>
                    <a:cxnLst>
                      <a:cxn ang="0">
                        <a:pos x="T0" y="T1"/>
                      </a:cxn>
                      <a:cxn ang="0">
                        <a:pos x="T2" y="T3"/>
                      </a:cxn>
                      <a:cxn ang="0">
                        <a:pos x="T4" y="T5"/>
                      </a:cxn>
                      <a:cxn ang="0">
                        <a:pos x="T6" y="T7"/>
                      </a:cxn>
                      <a:cxn ang="0">
                        <a:pos x="T8" y="T9"/>
                      </a:cxn>
                    </a:cxnLst>
                    <a:rect l="0" t="0" r="r" b="b"/>
                    <a:pathLst>
                      <a:path w="56" h="81">
                        <a:moveTo>
                          <a:pt x="15" y="0"/>
                        </a:moveTo>
                        <a:lnTo>
                          <a:pt x="0" y="9"/>
                        </a:lnTo>
                        <a:lnTo>
                          <a:pt x="41" y="81"/>
                        </a:lnTo>
                        <a:lnTo>
                          <a:pt x="56" y="72"/>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 name="Freeform 290"/>
                  <p:cNvSpPr>
                    <a:spLocks noChangeAspect="1"/>
                  </p:cNvSpPr>
                  <p:nvPr/>
                </p:nvSpPr>
                <p:spPr bwMode="auto">
                  <a:xfrm rot="-5400000">
                    <a:off x="1671" y="3018"/>
                    <a:ext cx="39" cy="56"/>
                  </a:xfrm>
                  <a:custGeom>
                    <a:avLst/>
                    <a:gdLst>
                      <a:gd name="T0" fmla="*/ 0 w 56"/>
                      <a:gd name="T1" fmla="*/ 72 h 81"/>
                      <a:gd name="T2" fmla="*/ 15 w 56"/>
                      <a:gd name="T3" fmla="*/ 81 h 81"/>
                      <a:gd name="T4" fmla="*/ 56 w 56"/>
                      <a:gd name="T5" fmla="*/ 9 h 81"/>
                      <a:gd name="T6" fmla="*/ 41 w 56"/>
                      <a:gd name="T7" fmla="*/ 0 h 81"/>
                      <a:gd name="T8" fmla="*/ 0 w 56"/>
                      <a:gd name="T9" fmla="*/ 72 h 81"/>
                    </a:gdLst>
                    <a:ahLst/>
                    <a:cxnLst>
                      <a:cxn ang="0">
                        <a:pos x="T0" y="T1"/>
                      </a:cxn>
                      <a:cxn ang="0">
                        <a:pos x="T2" y="T3"/>
                      </a:cxn>
                      <a:cxn ang="0">
                        <a:pos x="T4" y="T5"/>
                      </a:cxn>
                      <a:cxn ang="0">
                        <a:pos x="T6" y="T7"/>
                      </a:cxn>
                      <a:cxn ang="0">
                        <a:pos x="T8" y="T9"/>
                      </a:cxn>
                    </a:cxnLst>
                    <a:rect l="0" t="0" r="r" b="b"/>
                    <a:pathLst>
                      <a:path w="56" h="81">
                        <a:moveTo>
                          <a:pt x="0" y="72"/>
                        </a:moveTo>
                        <a:lnTo>
                          <a:pt x="15" y="81"/>
                        </a:lnTo>
                        <a:lnTo>
                          <a:pt x="56" y="9"/>
                        </a:lnTo>
                        <a:lnTo>
                          <a:pt x="41" y="0"/>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 name="Freeform 291"/>
                  <p:cNvSpPr>
                    <a:spLocks noChangeAspect="1"/>
                  </p:cNvSpPr>
                  <p:nvPr/>
                </p:nvSpPr>
                <p:spPr bwMode="auto">
                  <a:xfrm rot="-5400000">
                    <a:off x="1671" y="2990"/>
                    <a:ext cx="39" cy="56"/>
                  </a:xfrm>
                  <a:custGeom>
                    <a:avLst/>
                    <a:gdLst>
                      <a:gd name="T0" fmla="*/ 15 w 56"/>
                      <a:gd name="T1" fmla="*/ 0 h 81"/>
                      <a:gd name="T2" fmla="*/ 0 w 56"/>
                      <a:gd name="T3" fmla="*/ 9 h 81"/>
                      <a:gd name="T4" fmla="*/ 41 w 56"/>
                      <a:gd name="T5" fmla="*/ 81 h 81"/>
                      <a:gd name="T6" fmla="*/ 56 w 56"/>
                      <a:gd name="T7" fmla="*/ 72 h 81"/>
                      <a:gd name="T8" fmla="*/ 15 w 56"/>
                      <a:gd name="T9" fmla="*/ 0 h 81"/>
                    </a:gdLst>
                    <a:ahLst/>
                    <a:cxnLst>
                      <a:cxn ang="0">
                        <a:pos x="T0" y="T1"/>
                      </a:cxn>
                      <a:cxn ang="0">
                        <a:pos x="T2" y="T3"/>
                      </a:cxn>
                      <a:cxn ang="0">
                        <a:pos x="T4" y="T5"/>
                      </a:cxn>
                      <a:cxn ang="0">
                        <a:pos x="T6" y="T7"/>
                      </a:cxn>
                      <a:cxn ang="0">
                        <a:pos x="T8" y="T9"/>
                      </a:cxn>
                    </a:cxnLst>
                    <a:rect l="0" t="0" r="r" b="b"/>
                    <a:pathLst>
                      <a:path w="56" h="81">
                        <a:moveTo>
                          <a:pt x="15" y="0"/>
                        </a:moveTo>
                        <a:lnTo>
                          <a:pt x="0" y="9"/>
                        </a:lnTo>
                        <a:lnTo>
                          <a:pt x="41" y="81"/>
                        </a:lnTo>
                        <a:lnTo>
                          <a:pt x="56" y="72"/>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 name="Freeform 292"/>
                  <p:cNvSpPr>
                    <a:spLocks noChangeAspect="1"/>
                  </p:cNvSpPr>
                  <p:nvPr/>
                </p:nvSpPr>
                <p:spPr bwMode="auto">
                  <a:xfrm rot="-5400000">
                    <a:off x="1672" y="2962"/>
                    <a:ext cx="38" cy="56"/>
                  </a:xfrm>
                  <a:custGeom>
                    <a:avLst/>
                    <a:gdLst>
                      <a:gd name="T0" fmla="*/ 0 w 56"/>
                      <a:gd name="T1" fmla="*/ 72 h 81"/>
                      <a:gd name="T2" fmla="*/ 15 w 56"/>
                      <a:gd name="T3" fmla="*/ 81 h 81"/>
                      <a:gd name="T4" fmla="*/ 56 w 56"/>
                      <a:gd name="T5" fmla="*/ 9 h 81"/>
                      <a:gd name="T6" fmla="*/ 41 w 56"/>
                      <a:gd name="T7" fmla="*/ 0 h 81"/>
                      <a:gd name="T8" fmla="*/ 0 w 56"/>
                      <a:gd name="T9" fmla="*/ 72 h 81"/>
                    </a:gdLst>
                    <a:ahLst/>
                    <a:cxnLst>
                      <a:cxn ang="0">
                        <a:pos x="T0" y="T1"/>
                      </a:cxn>
                      <a:cxn ang="0">
                        <a:pos x="T2" y="T3"/>
                      </a:cxn>
                      <a:cxn ang="0">
                        <a:pos x="T4" y="T5"/>
                      </a:cxn>
                      <a:cxn ang="0">
                        <a:pos x="T6" y="T7"/>
                      </a:cxn>
                      <a:cxn ang="0">
                        <a:pos x="T8" y="T9"/>
                      </a:cxn>
                    </a:cxnLst>
                    <a:rect l="0" t="0" r="r" b="b"/>
                    <a:pathLst>
                      <a:path w="56" h="81">
                        <a:moveTo>
                          <a:pt x="0" y="72"/>
                        </a:moveTo>
                        <a:lnTo>
                          <a:pt x="15" y="81"/>
                        </a:lnTo>
                        <a:lnTo>
                          <a:pt x="56" y="9"/>
                        </a:lnTo>
                        <a:lnTo>
                          <a:pt x="41" y="0"/>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 name="Freeform 293"/>
                  <p:cNvSpPr>
                    <a:spLocks noChangeAspect="1"/>
                  </p:cNvSpPr>
                  <p:nvPr/>
                </p:nvSpPr>
                <p:spPr bwMode="auto">
                  <a:xfrm rot="-5400000">
                    <a:off x="1671" y="2933"/>
                    <a:ext cx="39" cy="56"/>
                  </a:xfrm>
                  <a:custGeom>
                    <a:avLst/>
                    <a:gdLst>
                      <a:gd name="T0" fmla="*/ 15 w 56"/>
                      <a:gd name="T1" fmla="*/ 0 h 81"/>
                      <a:gd name="T2" fmla="*/ 0 w 56"/>
                      <a:gd name="T3" fmla="*/ 9 h 81"/>
                      <a:gd name="T4" fmla="*/ 41 w 56"/>
                      <a:gd name="T5" fmla="*/ 81 h 81"/>
                      <a:gd name="T6" fmla="*/ 56 w 56"/>
                      <a:gd name="T7" fmla="*/ 72 h 81"/>
                      <a:gd name="T8" fmla="*/ 15 w 56"/>
                      <a:gd name="T9" fmla="*/ 0 h 81"/>
                    </a:gdLst>
                    <a:ahLst/>
                    <a:cxnLst>
                      <a:cxn ang="0">
                        <a:pos x="T0" y="T1"/>
                      </a:cxn>
                      <a:cxn ang="0">
                        <a:pos x="T2" y="T3"/>
                      </a:cxn>
                      <a:cxn ang="0">
                        <a:pos x="T4" y="T5"/>
                      </a:cxn>
                      <a:cxn ang="0">
                        <a:pos x="T6" y="T7"/>
                      </a:cxn>
                      <a:cxn ang="0">
                        <a:pos x="T8" y="T9"/>
                      </a:cxn>
                    </a:cxnLst>
                    <a:rect l="0" t="0" r="r" b="b"/>
                    <a:pathLst>
                      <a:path w="56" h="81">
                        <a:moveTo>
                          <a:pt x="15" y="0"/>
                        </a:moveTo>
                        <a:lnTo>
                          <a:pt x="0" y="9"/>
                        </a:lnTo>
                        <a:lnTo>
                          <a:pt x="41" y="81"/>
                        </a:lnTo>
                        <a:lnTo>
                          <a:pt x="56" y="72"/>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 name="Freeform 294"/>
                  <p:cNvSpPr>
                    <a:spLocks noChangeAspect="1"/>
                  </p:cNvSpPr>
                  <p:nvPr/>
                </p:nvSpPr>
                <p:spPr bwMode="auto">
                  <a:xfrm rot="-5400000">
                    <a:off x="1671" y="2905"/>
                    <a:ext cx="39" cy="56"/>
                  </a:xfrm>
                  <a:custGeom>
                    <a:avLst/>
                    <a:gdLst>
                      <a:gd name="T0" fmla="*/ 0 w 56"/>
                      <a:gd name="T1" fmla="*/ 72 h 81"/>
                      <a:gd name="T2" fmla="*/ 15 w 56"/>
                      <a:gd name="T3" fmla="*/ 81 h 81"/>
                      <a:gd name="T4" fmla="*/ 56 w 56"/>
                      <a:gd name="T5" fmla="*/ 9 h 81"/>
                      <a:gd name="T6" fmla="*/ 41 w 56"/>
                      <a:gd name="T7" fmla="*/ 0 h 81"/>
                      <a:gd name="T8" fmla="*/ 0 w 56"/>
                      <a:gd name="T9" fmla="*/ 72 h 81"/>
                    </a:gdLst>
                    <a:ahLst/>
                    <a:cxnLst>
                      <a:cxn ang="0">
                        <a:pos x="T0" y="T1"/>
                      </a:cxn>
                      <a:cxn ang="0">
                        <a:pos x="T2" y="T3"/>
                      </a:cxn>
                      <a:cxn ang="0">
                        <a:pos x="T4" y="T5"/>
                      </a:cxn>
                      <a:cxn ang="0">
                        <a:pos x="T6" y="T7"/>
                      </a:cxn>
                      <a:cxn ang="0">
                        <a:pos x="T8" y="T9"/>
                      </a:cxn>
                    </a:cxnLst>
                    <a:rect l="0" t="0" r="r" b="b"/>
                    <a:pathLst>
                      <a:path w="56" h="81">
                        <a:moveTo>
                          <a:pt x="0" y="72"/>
                        </a:moveTo>
                        <a:lnTo>
                          <a:pt x="15" y="81"/>
                        </a:lnTo>
                        <a:lnTo>
                          <a:pt x="56" y="9"/>
                        </a:lnTo>
                        <a:lnTo>
                          <a:pt x="41" y="0"/>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 name="Freeform 295"/>
                  <p:cNvSpPr>
                    <a:spLocks noChangeAspect="1"/>
                  </p:cNvSpPr>
                  <p:nvPr/>
                </p:nvSpPr>
                <p:spPr bwMode="auto">
                  <a:xfrm rot="-5400000">
                    <a:off x="1666" y="3083"/>
                    <a:ext cx="25" cy="25"/>
                  </a:xfrm>
                  <a:custGeom>
                    <a:avLst/>
                    <a:gdLst>
                      <a:gd name="T0" fmla="*/ 36 w 36"/>
                      <a:gd name="T1" fmla="*/ 9 h 36"/>
                      <a:gd name="T2" fmla="*/ 21 w 36"/>
                      <a:gd name="T3" fmla="*/ 0 h 36"/>
                      <a:gd name="T4" fmla="*/ 0 w 36"/>
                      <a:gd name="T5" fmla="*/ 36 h 36"/>
                      <a:gd name="T6" fmla="*/ 21 w 36"/>
                      <a:gd name="T7" fmla="*/ 35 h 36"/>
                      <a:gd name="T8" fmla="*/ 36 w 36"/>
                      <a:gd name="T9" fmla="*/ 9 h 36"/>
                    </a:gdLst>
                    <a:ahLst/>
                    <a:cxnLst>
                      <a:cxn ang="0">
                        <a:pos x="T0" y="T1"/>
                      </a:cxn>
                      <a:cxn ang="0">
                        <a:pos x="T2" y="T3"/>
                      </a:cxn>
                      <a:cxn ang="0">
                        <a:pos x="T4" y="T5"/>
                      </a:cxn>
                      <a:cxn ang="0">
                        <a:pos x="T6" y="T7"/>
                      </a:cxn>
                      <a:cxn ang="0">
                        <a:pos x="T8" y="T9"/>
                      </a:cxn>
                    </a:cxnLst>
                    <a:rect l="0" t="0" r="r" b="b"/>
                    <a:pathLst>
                      <a:path w="36" h="36">
                        <a:moveTo>
                          <a:pt x="36" y="9"/>
                        </a:moveTo>
                        <a:lnTo>
                          <a:pt x="21" y="0"/>
                        </a:lnTo>
                        <a:lnTo>
                          <a:pt x="0" y="36"/>
                        </a:lnTo>
                        <a:lnTo>
                          <a:pt x="21" y="35"/>
                        </a:lnTo>
                        <a:lnTo>
                          <a:pt x="3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 name="Freeform 296"/>
                  <p:cNvSpPr>
                    <a:spLocks noChangeAspect="1"/>
                  </p:cNvSpPr>
                  <p:nvPr/>
                </p:nvSpPr>
                <p:spPr bwMode="auto">
                  <a:xfrm>
                    <a:off x="1665" y="2898"/>
                    <a:ext cx="29" cy="26"/>
                  </a:xfrm>
                  <a:custGeom>
                    <a:avLst/>
                    <a:gdLst>
                      <a:gd name="T0" fmla="*/ 0 w 29"/>
                      <a:gd name="T1" fmla="*/ 15 h 26"/>
                      <a:gd name="T2" fmla="*/ 6 w 29"/>
                      <a:gd name="T3" fmla="*/ 26 h 26"/>
                      <a:gd name="T4" fmla="*/ 27 w 29"/>
                      <a:gd name="T5" fmla="*/ 13 h 26"/>
                      <a:gd name="T6" fmla="*/ 29 w 29"/>
                      <a:gd name="T7" fmla="*/ 0 h 26"/>
                      <a:gd name="T8" fmla="*/ 0 w 29"/>
                      <a:gd name="T9" fmla="*/ 15 h 26"/>
                    </a:gdLst>
                    <a:ahLst/>
                    <a:cxnLst>
                      <a:cxn ang="0">
                        <a:pos x="T0" y="T1"/>
                      </a:cxn>
                      <a:cxn ang="0">
                        <a:pos x="T2" y="T3"/>
                      </a:cxn>
                      <a:cxn ang="0">
                        <a:pos x="T4" y="T5"/>
                      </a:cxn>
                      <a:cxn ang="0">
                        <a:pos x="T6" y="T7"/>
                      </a:cxn>
                      <a:cxn ang="0">
                        <a:pos x="T8" y="T9"/>
                      </a:cxn>
                    </a:cxnLst>
                    <a:rect l="0" t="0" r="r" b="b"/>
                    <a:pathLst>
                      <a:path w="29" h="26">
                        <a:moveTo>
                          <a:pt x="0" y="15"/>
                        </a:moveTo>
                        <a:lnTo>
                          <a:pt x="6" y="26"/>
                        </a:lnTo>
                        <a:lnTo>
                          <a:pt x="27" y="13"/>
                        </a:lnTo>
                        <a:lnTo>
                          <a:pt x="29"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22" name="Oval 297"/>
                <p:cNvSpPr>
                  <a:spLocks noChangeArrowheads="1"/>
                </p:cNvSpPr>
                <p:nvPr/>
              </p:nvSpPr>
              <p:spPr bwMode="auto">
                <a:xfrm rot="16200000" flipV="1">
                  <a:off x="1997" y="1092"/>
                  <a:ext cx="37" cy="37"/>
                </a:xfrm>
                <a:prstGeom prst="ellipse">
                  <a:avLst/>
                </a:prstGeom>
                <a:noFill/>
                <a:ln>
                  <a:noFill/>
                </a:ln>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 name="Oval 298"/>
                <p:cNvSpPr>
                  <a:spLocks noChangeArrowheads="1"/>
                </p:cNvSpPr>
                <p:nvPr/>
              </p:nvSpPr>
              <p:spPr bwMode="auto">
                <a:xfrm rot="16200000" flipV="1">
                  <a:off x="2145" y="1092"/>
                  <a:ext cx="37" cy="37"/>
                </a:xfrm>
                <a:prstGeom prst="ellipse">
                  <a:avLst/>
                </a:prstGeom>
                <a:noFill/>
                <a:ln>
                  <a:noFill/>
                </a:ln>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cxnSp>
            <p:nvCxnSpPr>
              <p:cNvPr id="19" name="Connettore 1 18"/>
              <p:cNvCxnSpPr/>
              <p:nvPr/>
            </p:nvCxnSpPr>
            <p:spPr>
              <a:xfrm flipH="1">
                <a:off x="1867585" y="1602650"/>
                <a:ext cx="226483" cy="10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ttore 1 19"/>
              <p:cNvCxnSpPr/>
              <p:nvPr/>
            </p:nvCxnSpPr>
            <p:spPr>
              <a:xfrm flipH="1">
                <a:off x="2400985" y="1602651"/>
                <a:ext cx="226483" cy="10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Gruppo 46"/>
            <p:cNvGrpSpPr/>
            <p:nvPr/>
          </p:nvGrpSpPr>
          <p:grpSpPr>
            <a:xfrm rot="5400000">
              <a:off x="7848541" y="5549487"/>
              <a:ext cx="1298345" cy="140547"/>
              <a:chOff x="1867585" y="1559660"/>
              <a:chExt cx="759883" cy="88900"/>
            </a:xfrm>
          </p:grpSpPr>
          <p:grpSp>
            <p:nvGrpSpPr>
              <p:cNvPr id="48" name="Group 299"/>
              <p:cNvGrpSpPr>
                <a:grpSpLocks/>
              </p:cNvGrpSpPr>
              <p:nvPr/>
            </p:nvGrpSpPr>
            <p:grpSpPr bwMode="auto">
              <a:xfrm>
                <a:off x="2082124" y="1559660"/>
                <a:ext cx="333375" cy="88900"/>
                <a:chOff x="1987" y="1083"/>
                <a:chExt cx="210" cy="56"/>
              </a:xfrm>
            </p:grpSpPr>
            <p:grpSp>
              <p:nvGrpSpPr>
                <p:cNvPr id="51" name="Group 288"/>
                <p:cNvGrpSpPr>
                  <a:grpSpLocks/>
                </p:cNvGrpSpPr>
                <p:nvPr/>
              </p:nvGrpSpPr>
              <p:grpSpPr bwMode="auto">
                <a:xfrm rot="5400000" flipV="1">
                  <a:off x="2064" y="1006"/>
                  <a:ext cx="56" cy="210"/>
                  <a:chOff x="1663" y="2898"/>
                  <a:chExt cx="56" cy="210"/>
                </a:xfrm>
              </p:grpSpPr>
              <p:sp>
                <p:nvSpPr>
                  <p:cNvPr id="54" name="Freeform 289"/>
                  <p:cNvSpPr>
                    <a:spLocks noChangeAspect="1"/>
                  </p:cNvSpPr>
                  <p:nvPr/>
                </p:nvSpPr>
                <p:spPr bwMode="auto">
                  <a:xfrm rot="-5400000">
                    <a:off x="1672" y="3047"/>
                    <a:ext cx="38" cy="56"/>
                  </a:xfrm>
                  <a:custGeom>
                    <a:avLst/>
                    <a:gdLst>
                      <a:gd name="T0" fmla="*/ 15 w 56"/>
                      <a:gd name="T1" fmla="*/ 0 h 81"/>
                      <a:gd name="T2" fmla="*/ 0 w 56"/>
                      <a:gd name="T3" fmla="*/ 9 h 81"/>
                      <a:gd name="T4" fmla="*/ 41 w 56"/>
                      <a:gd name="T5" fmla="*/ 81 h 81"/>
                      <a:gd name="T6" fmla="*/ 56 w 56"/>
                      <a:gd name="T7" fmla="*/ 72 h 81"/>
                      <a:gd name="T8" fmla="*/ 15 w 56"/>
                      <a:gd name="T9" fmla="*/ 0 h 81"/>
                    </a:gdLst>
                    <a:ahLst/>
                    <a:cxnLst>
                      <a:cxn ang="0">
                        <a:pos x="T0" y="T1"/>
                      </a:cxn>
                      <a:cxn ang="0">
                        <a:pos x="T2" y="T3"/>
                      </a:cxn>
                      <a:cxn ang="0">
                        <a:pos x="T4" y="T5"/>
                      </a:cxn>
                      <a:cxn ang="0">
                        <a:pos x="T6" y="T7"/>
                      </a:cxn>
                      <a:cxn ang="0">
                        <a:pos x="T8" y="T9"/>
                      </a:cxn>
                    </a:cxnLst>
                    <a:rect l="0" t="0" r="r" b="b"/>
                    <a:pathLst>
                      <a:path w="56" h="81">
                        <a:moveTo>
                          <a:pt x="15" y="0"/>
                        </a:moveTo>
                        <a:lnTo>
                          <a:pt x="0" y="9"/>
                        </a:lnTo>
                        <a:lnTo>
                          <a:pt x="41" y="81"/>
                        </a:lnTo>
                        <a:lnTo>
                          <a:pt x="56" y="72"/>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5" name="Freeform 290"/>
                  <p:cNvSpPr>
                    <a:spLocks noChangeAspect="1"/>
                  </p:cNvSpPr>
                  <p:nvPr/>
                </p:nvSpPr>
                <p:spPr bwMode="auto">
                  <a:xfrm rot="-5400000">
                    <a:off x="1671" y="3018"/>
                    <a:ext cx="39" cy="56"/>
                  </a:xfrm>
                  <a:custGeom>
                    <a:avLst/>
                    <a:gdLst>
                      <a:gd name="T0" fmla="*/ 0 w 56"/>
                      <a:gd name="T1" fmla="*/ 72 h 81"/>
                      <a:gd name="T2" fmla="*/ 15 w 56"/>
                      <a:gd name="T3" fmla="*/ 81 h 81"/>
                      <a:gd name="T4" fmla="*/ 56 w 56"/>
                      <a:gd name="T5" fmla="*/ 9 h 81"/>
                      <a:gd name="T6" fmla="*/ 41 w 56"/>
                      <a:gd name="T7" fmla="*/ 0 h 81"/>
                      <a:gd name="T8" fmla="*/ 0 w 56"/>
                      <a:gd name="T9" fmla="*/ 72 h 81"/>
                    </a:gdLst>
                    <a:ahLst/>
                    <a:cxnLst>
                      <a:cxn ang="0">
                        <a:pos x="T0" y="T1"/>
                      </a:cxn>
                      <a:cxn ang="0">
                        <a:pos x="T2" y="T3"/>
                      </a:cxn>
                      <a:cxn ang="0">
                        <a:pos x="T4" y="T5"/>
                      </a:cxn>
                      <a:cxn ang="0">
                        <a:pos x="T6" y="T7"/>
                      </a:cxn>
                      <a:cxn ang="0">
                        <a:pos x="T8" y="T9"/>
                      </a:cxn>
                    </a:cxnLst>
                    <a:rect l="0" t="0" r="r" b="b"/>
                    <a:pathLst>
                      <a:path w="56" h="81">
                        <a:moveTo>
                          <a:pt x="0" y="72"/>
                        </a:moveTo>
                        <a:lnTo>
                          <a:pt x="15" y="81"/>
                        </a:lnTo>
                        <a:lnTo>
                          <a:pt x="56" y="9"/>
                        </a:lnTo>
                        <a:lnTo>
                          <a:pt x="41" y="0"/>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6" name="Freeform 291"/>
                  <p:cNvSpPr>
                    <a:spLocks noChangeAspect="1"/>
                  </p:cNvSpPr>
                  <p:nvPr/>
                </p:nvSpPr>
                <p:spPr bwMode="auto">
                  <a:xfrm rot="-5400000">
                    <a:off x="1671" y="2990"/>
                    <a:ext cx="39" cy="56"/>
                  </a:xfrm>
                  <a:custGeom>
                    <a:avLst/>
                    <a:gdLst>
                      <a:gd name="T0" fmla="*/ 15 w 56"/>
                      <a:gd name="T1" fmla="*/ 0 h 81"/>
                      <a:gd name="T2" fmla="*/ 0 w 56"/>
                      <a:gd name="T3" fmla="*/ 9 h 81"/>
                      <a:gd name="T4" fmla="*/ 41 w 56"/>
                      <a:gd name="T5" fmla="*/ 81 h 81"/>
                      <a:gd name="T6" fmla="*/ 56 w 56"/>
                      <a:gd name="T7" fmla="*/ 72 h 81"/>
                      <a:gd name="T8" fmla="*/ 15 w 56"/>
                      <a:gd name="T9" fmla="*/ 0 h 81"/>
                    </a:gdLst>
                    <a:ahLst/>
                    <a:cxnLst>
                      <a:cxn ang="0">
                        <a:pos x="T0" y="T1"/>
                      </a:cxn>
                      <a:cxn ang="0">
                        <a:pos x="T2" y="T3"/>
                      </a:cxn>
                      <a:cxn ang="0">
                        <a:pos x="T4" y="T5"/>
                      </a:cxn>
                      <a:cxn ang="0">
                        <a:pos x="T6" y="T7"/>
                      </a:cxn>
                      <a:cxn ang="0">
                        <a:pos x="T8" y="T9"/>
                      </a:cxn>
                    </a:cxnLst>
                    <a:rect l="0" t="0" r="r" b="b"/>
                    <a:pathLst>
                      <a:path w="56" h="81">
                        <a:moveTo>
                          <a:pt x="15" y="0"/>
                        </a:moveTo>
                        <a:lnTo>
                          <a:pt x="0" y="9"/>
                        </a:lnTo>
                        <a:lnTo>
                          <a:pt x="41" y="81"/>
                        </a:lnTo>
                        <a:lnTo>
                          <a:pt x="56" y="72"/>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7" name="Freeform 292"/>
                  <p:cNvSpPr>
                    <a:spLocks noChangeAspect="1"/>
                  </p:cNvSpPr>
                  <p:nvPr/>
                </p:nvSpPr>
                <p:spPr bwMode="auto">
                  <a:xfrm rot="-5400000">
                    <a:off x="1672" y="2962"/>
                    <a:ext cx="38" cy="56"/>
                  </a:xfrm>
                  <a:custGeom>
                    <a:avLst/>
                    <a:gdLst>
                      <a:gd name="T0" fmla="*/ 0 w 56"/>
                      <a:gd name="T1" fmla="*/ 72 h 81"/>
                      <a:gd name="T2" fmla="*/ 15 w 56"/>
                      <a:gd name="T3" fmla="*/ 81 h 81"/>
                      <a:gd name="T4" fmla="*/ 56 w 56"/>
                      <a:gd name="T5" fmla="*/ 9 h 81"/>
                      <a:gd name="T6" fmla="*/ 41 w 56"/>
                      <a:gd name="T7" fmla="*/ 0 h 81"/>
                      <a:gd name="T8" fmla="*/ 0 w 56"/>
                      <a:gd name="T9" fmla="*/ 72 h 81"/>
                    </a:gdLst>
                    <a:ahLst/>
                    <a:cxnLst>
                      <a:cxn ang="0">
                        <a:pos x="T0" y="T1"/>
                      </a:cxn>
                      <a:cxn ang="0">
                        <a:pos x="T2" y="T3"/>
                      </a:cxn>
                      <a:cxn ang="0">
                        <a:pos x="T4" y="T5"/>
                      </a:cxn>
                      <a:cxn ang="0">
                        <a:pos x="T6" y="T7"/>
                      </a:cxn>
                      <a:cxn ang="0">
                        <a:pos x="T8" y="T9"/>
                      </a:cxn>
                    </a:cxnLst>
                    <a:rect l="0" t="0" r="r" b="b"/>
                    <a:pathLst>
                      <a:path w="56" h="81">
                        <a:moveTo>
                          <a:pt x="0" y="72"/>
                        </a:moveTo>
                        <a:lnTo>
                          <a:pt x="15" y="81"/>
                        </a:lnTo>
                        <a:lnTo>
                          <a:pt x="56" y="9"/>
                        </a:lnTo>
                        <a:lnTo>
                          <a:pt x="41" y="0"/>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8" name="Freeform 293"/>
                  <p:cNvSpPr>
                    <a:spLocks noChangeAspect="1"/>
                  </p:cNvSpPr>
                  <p:nvPr/>
                </p:nvSpPr>
                <p:spPr bwMode="auto">
                  <a:xfrm rot="-5400000">
                    <a:off x="1671" y="2933"/>
                    <a:ext cx="39" cy="56"/>
                  </a:xfrm>
                  <a:custGeom>
                    <a:avLst/>
                    <a:gdLst>
                      <a:gd name="T0" fmla="*/ 15 w 56"/>
                      <a:gd name="T1" fmla="*/ 0 h 81"/>
                      <a:gd name="T2" fmla="*/ 0 w 56"/>
                      <a:gd name="T3" fmla="*/ 9 h 81"/>
                      <a:gd name="T4" fmla="*/ 41 w 56"/>
                      <a:gd name="T5" fmla="*/ 81 h 81"/>
                      <a:gd name="T6" fmla="*/ 56 w 56"/>
                      <a:gd name="T7" fmla="*/ 72 h 81"/>
                      <a:gd name="T8" fmla="*/ 15 w 56"/>
                      <a:gd name="T9" fmla="*/ 0 h 81"/>
                    </a:gdLst>
                    <a:ahLst/>
                    <a:cxnLst>
                      <a:cxn ang="0">
                        <a:pos x="T0" y="T1"/>
                      </a:cxn>
                      <a:cxn ang="0">
                        <a:pos x="T2" y="T3"/>
                      </a:cxn>
                      <a:cxn ang="0">
                        <a:pos x="T4" y="T5"/>
                      </a:cxn>
                      <a:cxn ang="0">
                        <a:pos x="T6" y="T7"/>
                      </a:cxn>
                      <a:cxn ang="0">
                        <a:pos x="T8" y="T9"/>
                      </a:cxn>
                    </a:cxnLst>
                    <a:rect l="0" t="0" r="r" b="b"/>
                    <a:pathLst>
                      <a:path w="56" h="81">
                        <a:moveTo>
                          <a:pt x="15" y="0"/>
                        </a:moveTo>
                        <a:lnTo>
                          <a:pt x="0" y="9"/>
                        </a:lnTo>
                        <a:lnTo>
                          <a:pt x="41" y="81"/>
                        </a:lnTo>
                        <a:lnTo>
                          <a:pt x="56" y="72"/>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9" name="Freeform 294"/>
                  <p:cNvSpPr>
                    <a:spLocks noChangeAspect="1"/>
                  </p:cNvSpPr>
                  <p:nvPr/>
                </p:nvSpPr>
                <p:spPr bwMode="auto">
                  <a:xfrm rot="-5400000">
                    <a:off x="1671" y="2905"/>
                    <a:ext cx="39" cy="56"/>
                  </a:xfrm>
                  <a:custGeom>
                    <a:avLst/>
                    <a:gdLst>
                      <a:gd name="T0" fmla="*/ 0 w 56"/>
                      <a:gd name="T1" fmla="*/ 72 h 81"/>
                      <a:gd name="T2" fmla="*/ 15 w 56"/>
                      <a:gd name="T3" fmla="*/ 81 h 81"/>
                      <a:gd name="T4" fmla="*/ 56 w 56"/>
                      <a:gd name="T5" fmla="*/ 9 h 81"/>
                      <a:gd name="T6" fmla="*/ 41 w 56"/>
                      <a:gd name="T7" fmla="*/ 0 h 81"/>
                      <a:gd name="T8" fmla="*/ 0 w 56"/>
                      <a:gd name="T9" fmla="*/ 72 h 81"/>
                    </a:gdLst>
                    <a:ahLst/>
                    <a:cxnLst>
                      <a:cxn ang="0">
                        <a:pos x="T0" y="T1"/>
                      </a:cxn>
                      <a:cxn ang="0">
                        <a:pos x="T2" y="T3"/>
                      </a:cxn>
                      <a:cxn ang="0">
                        <a:pos x="T4" y="T5"/>
                      </a:cxn>
                      <a:cxn ang="0">
                        <a:pos x="T6" y="T7"/>
                      </a:cxn>
                      <a:cxn ang="0">
                        <a:pos x="T8" y="T9"/>
                      </a:cxn>
                    </a:cxnLst>
                    <a:rect l="0" t="0" r="r" b="b"/>
                    <a:pathLst>
                      <a:path w="56" h="81">
                        <a:moveTo>
                          <a:pt x="0" y="72"/>
                        </a:moveTo>
                        <a:lnTo>
                          <a:pt x="15" y="81"/>
                        </a:lnTo>
                        <a:lnTo>
                          <a:pt x="56" y="9"/>
                        </a:lnTo>
                        <a:lnTo>
                          <a:pt x="41" y="0"/>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0" name="Freeform 295"/>
                  <p:cNvSpPr>
                    <a:spLocks noChangeAspect="1"/>
                  </p:cNvSpPr>
                  <p:nvPr/>
                </p:nvSpPr>
                <p:spPr bwMode="auto">
                  <a:xfrm rot="-5400000">
                    <a:off x="1666" y="3083"/>
                    <a:ext cx="25" cy="25"/>
                  </a:xfrm>
                  <a:custGeom>
                    <a:avLst/>
                    <a:gdLst>
                      <a:gd name="T0" fmla="*/ 36 w 36"/>
                      <a:gd name="T1" fmla="*/ 9 h 36"/>
                      <a:gd name="T2" fmla="*/ 21 w 36"/>
                      <a:gd name="T3" fmla="*/ 0 h 36"/>
                      <a:gd name="T4" fmla="*/ 0 w 36"/>
                      <a:gd name="T5" fmla="*/ 36 h 36"/>
                      <a:gd name="T6" fmla="*/ 21 w 36"/>
                      <a:gd name="T7" fmla="*/ 35 h 36"/>
                      <a:gd name="T8" fmla="*/ 36 w 36"/>
                      <a:gd name="T9" fmla="*/ 9 h 36"/>
                    </a:gdLst>
                    <a:ahLst/>
                    <a:cxnLst>
                      <a:cxn ang="0">
                        <a:pos x="T0" y="T1"/>
                      </a:cxn>
                      <a:cxn ang="0">
                        <a:pos x="T2" y="T3"/>
                      </a:cxn>
                      <a:cxn ang="0">
                        <a:pos x="T4" y="T5"/>
                      </a:cxn>
                      <a:cxn ang="0">
                        <a:pos x="T6" y="T7"/>
                      </a:cxn>
                      <a:cxn ang="0">
                        <a:pos x="T8" y="T9"/>
                      </a:cxn>
                    </a:cxnLst>
                    <a:rect l="0" t="0" r="r" b="b"/>
                    <a:pathLst>
                      <a:path w="36" h="36">
                        <a:moveTo>
                          <a:pt x="36" y="9"/>
                        </a:moveTo>
                        <a:lnTo>
                          <a:pt x="21" y="0"/>
                        </a:lnTo>
                        <a:lnTo>
                          <a:pt x="0" y="36"/>
                        </a:lnTo>
                        <a:lnTo>
                          <a:pt x="21" y="35"/>
                        </a:lnTo>
                        <a:lnTo>
                          <a:pt x="3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1" name="Freeform 296"/>
                  <p:cNvSpPr>
                    <a:spLocks noChangeAspect="1"/>
                  </p:cNvSpPr>
                  <p:nvPr/>
                </p:nvSpPr>
                <p:spPr bwMode="auto">
                  <a:xfrm>
                    <a:off x="1665" y="2898"/>
                    <a:ext cx="29" cy="26"/>
                  </a:xfrm>
                  <a:custGeom>
                    <a:avLst/>
                    <a:gdLst>
                      <a:gd name="T0" fmla="*/ 0 w 29"/>
                      <a:gd name="T1" fmla="*/ 15 h 26"/>
                      <a:gd name="T2" fmla="*/ 6 w 29"/>
                      <a:gd name="T3" fmla="*/ 26 h 26"/>
                      <a:gd name="T4" fmla="*/ 27 w 29"/>
                      <a:gd name="T5" fmla="*/ 13 h 26"/>
                      <a:gd name="T6" fmla="*/ 29 w 29"/>
                      <a:gd name="T7" fmla="*/ 0 h 26"/>
                      <a:gd name="T8" fmla="*/ 0 w 29"/>
                      <a:gd name="T9" fmla="*/ 15 h 26"/>
                    </a:gdLst>
                    <a:ahLst/>
                    <a:cxnLst>
                      <a:cxn ang="0">
                        <a:pos x="T0" y="T1"/>
                      </a:cxn>
                      <a:cxn ang="0">
                        <a:pos x="T2" y="T3"/>
                      </a:cxn>
                      <a:cxn ang="0">
                        <a:pos x="T4" y="T5"/>
                      </a:cxn>
                      <a:cxn ang="0">
                        <a:pos x="T6" y="T7"/>
                      </a:cxn>
                      <a:cxn ang="0">
                        <a:pos x="T8" y="T9"/>
                      </a:cxn>
                    </a:cxnLst>
                    <a:rect l="0" t="0" r="r" b="b"/>
                    <a:pathLst>
                      <a:path w="29" h="26">
                        <a:moveTo>
                          <a:pt x="0" y="15"/>
                        </a:moveTo>
                        <a:lnTo>
                          <a:pt x="6" y="26"/>
                        </a:lnTo>
                        <a:lnTo>
                          <a:pt x="27" y="13"/>
                        </a:lnTo>
                        <a:lnTo>
                          <a:pt x="29"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52" name="Oval 297"/>
                <p:cNvSpPr>
                  <a:spLocks noChangeArrowheads="1"/>
                </p:cNvSpPr>
                <p:nvPr/>
              </p:nvSpPr>
              <p:spPr bwMode="auto">
                <a:xfrm rot="16200000" flipV="1">
                  <a:off x="1997" y="1092"/>
                  <a:ext cx="37" cy="37"/>
                </a:xfrm>
                <a:prstGeom prst="ellipse">
                  <a:avLst/>
                </a:prstGeom>
                <a:noFill/>
                <a:ln>
                  <a:noFill/>
                </a:ln>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3" name="Oval 298"/>
                <p:cNvSpPr>
                  <a:spLocks noChangeArrowheads="1"/>
                </p:cNvSpPr>
                <p:nvPr/>
              </p:nvSpPr>
              <p:spPr bwMode="auto">
                <a:xfrm rot="16200000" flipV="1">
                  <a:off x="2145" y="1092"/>
                  <a:ext cx="37" cy="37"/>
                </a:xfrm>
                <a:prstGeom prst="ellipse">
                  <a:avLst/>
                </a:prstGeom>
                <a:noFill/>
                <a:ln>
                  <a:noFill/>
                </a:ln>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cxnSp>
            <p:nvCxnSpPr>
              <p:cNvPr id="49" name="Connettore 1 48"/>
              <p:cNvCxnSpPr/>
              <p:nvPr/>
            </p:nvCxnSpPr>
            <p:spPr>
              <a:xfrm flipH="1">
                <a:off x="1867585" y="1602650"/>
                <a:ext cx="226483" cy="10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Connettore 1 49"/>
              <p:cNvCxnSpPr/>
              <p:nvPr/>
            </p:nvCxnSpPr>
            <p:spPr>
              <a:xfrm flipH="1">
                <a:off x="2400985" y="1602651"/>
                <a:ext cx="226483" cy="10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Oval 7"/>
            <p:cNvSpPr>
              <a:spLocks noChangeArrowheads="1"/>
            </p:cNvSpPr>
            <p:nvPr/>
          </p:nvSpPr>
          <p:spPr bwMode="auto">
            <a:xfrm>
              <a:off x="8458829" y="6207294"/>
              <a:ext cx="77802" cy="84086"/>
            </a:xfrm>
            <a:prstGeom prst="ellipse">
              <a:avLst/>
            </a:prstGeom>
            <a:solidFill>
              <a:srgbClr val="FFFFFF"/>
            </a:solidFill>
            <a:ln w="9525">
              <a:solidFill>
                <a:srgbClr val="000000"/>
              </a:solidFill>
              <a:round/>
              <a:headEnd/>
              <a:tailEnd/>
            </a:ln>
          </p:spPr>
          <p:txBody>
            <a:bodyPr/>
            <a:lstStyle/>
            <a:p>
              <a:endParaRPr lang="it-IT"/>
            </a:p>
          </p:txBody>
        </p:sp>
        <p:cxnSp>
          <p:nvCxnSpPr>
            <p:cNvPr id="62" name="Connettore 1 61"/>
            <p:cNvCxnSpPr>
              <a:endCxn id="35" idx="0"/>
            </p:cNvCxnSpPr>
            <p:nvPr/>
          </p:nvCxnSpPr>
          <p:spPr>
            <a:xfrm flipH="1">
              <a:off x="6972316" y="4924735"/>
              <a:ext cx="1788" cy="1275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uppo 11"/>
            <p:cNvGrpSpPr/>
            <p:nvPr/>
          </p:nvGrpSpPr>
          <p:grpSpPr>
            <a:xfrm>
              <a:off x="6797493" y="5052334"/>
              <a:ext cx="448130" cy="1049261"/>
              <a:chOff x="4312878" y="3216957"/>
              <a:chExt cx="439483" cy="952137"/>
            </a:xfrm>
          </p:grpSpPr>
          <p:grpSp>
            <p:nvGrpSpPr>
              <p:cNvPr id="32" name="Gruppo 31"/>
              <p:cNvGrpSpPr/>
              <p:nvPr/>
            </p:nvGrpSpPr>
            <p:grpSpPr>
              <a:xfrm>
                <a:off x="4312878" y="3560809"/>
                <a:ext cx="342900" cy="262257"/>
                <a:chOff x="3031766" y="3617959"/>
                <a:chExt cx="342900" cy="262257"/>
              </a:xfrm>
            </p:grpSpPr>
            <p:grpSp>
              <p:nvGrpSpPr>
                <p:cNvPr id="39" name="Gruppo 38"/>
                <p:cNvGrpSpPr/>
                <p:nvPr/>
              </p:nvGrpSpPr>
              <p:grpSpPr>
                <a:xfrm>
                  <a:off x="3031766" y="3617959"/>
                  <a:ext cx="342900" cy="88900"/>
                  <a:chOff x="3027004" y="3617959"/>
                  <a:chExt cx="342900" cy="88900"/>
                </a:xfrm>
              </p:grpSpPr>
              <p:sp>
                <p:nvSpPr>
                  <p:cNvPr id="44" name="Rectangle 373"/>
                  <p:cNvSpPr>
                    <a:spLocks noChangeArrowheads="1"/>
                  </p:cNvSpPr>
                  <p:nvPr/>
                </p:nvSpPr>
                <p:spPr bwMode="auto">
                  <a:xfrm>
                    <a:off x="3122254" y="3617959"/>
                    <a:ext cx="155575" cy="889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5" name="Line 368"/>
                  <p:cNvSpPr>
                    <a:spLocks noChangeShapeType="1"/>
                  </p:cNvSpPr>
                  <p:nvPr/>
                </p:nvSpPr>
                <p:spPr bwMode="auto">
                  <a:xfrm>
                    <a:off x="3027004" y="3617959"/>
                    <a:ext cx="3429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6" name="Line 370"/>
                  <p:cNvSpPr>
                    <a:spLocks noChangeShapeType="1"/>
                  </p:cNvSpPr>
                  <p:nvPr/>
                </p:nvSpPr>
                <p:spPr bwMode="auto">
                  <a:xfrm>
                    <a:off x="3080979" y="3706859"/>
                    <a:ext cx="2349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40" name="Gruppo 39"/>
                <p:cNvGrpSpPr/>
                <p:nvPr/>
              </p:nvGrpSpPr>
              <p:grpSpPr>
                <a:xfrm>
                  <a:off x="3031766" y="3791316"/>
                  <a:ext cx="342900" cy="88900"/>
                  <a:chOff x="3179404" y="3770359"/>
                  <a:chExt cx="342900" cy="88900"/>
                </a:xfrm>
              </p:grpSpPr>
              <p:sp>
                <p:nvSpPr>
                  <p:cNvPr id="41" name="Rectangle 373"/>
                  <p:cNvSpPr>
                    <a:spLocks noChangeArrowheads="1"/>
                  </p:cNvSpPr>
                  <p:nvPr/>
                </p:nvSpPr>
                <p:spPr bwMode="auto">
                  <a:xfrm>
                    <a:off x="3274654" y="3770359"/>
                    <a:ext cx="155575" cy="889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2" name="Line 368"/>
                  <p:cNvSpPr>
                    <a:spLocks noChangeShapeType="1"/>
                  </p:cNvSpPr>
                  <p:nvPr/>
                </p:nvSpPr>
                <p:spPr bwMode="auto">
                  <a:xfrm>
                    <a:off x="3179404" y="3770359"/>
                    <a:ext cx="3429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3" name="Line 370"/>
                  <p:cNvSpPr>
                    <a:spLocks noChangeShapeType="1"/>
                  </p:cNvSpPr>
                  <p:nvPr/>
                </p:nvSpPr>
                <p:spPr bwMode="auto">
                  <a:xfrm>
                    <a:off x="3233379" y="3859259"/>
                    <a:ext cx="2349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grpSp>
            <p:nvGrpSpPr>
              <p:cNvPr id="33" name="Gruppo 32"/>
              <p:cNvGrpSpPr/>
              <p:nvPr/>
            </p:nvGrpSpPr>
            <p:grpSpPr>
              <a:xfrm>
                <a:off x="4641533" y="3380392"/>
                <a:ext cx="110828" cy="110828"/>
                <a:chOff x="4251008" y="3407062"/>
                <a:chExt cx="110828" cy="110828"/>
              </a:xfrm>
            </p:grpSpPr>
            <p:cxnSp>
              <p:nvCxnSpPr>
                <p:cNvPr id="37" name="Connettore 1 36"/>
                <p:cNvCxnSpPr/>
                <p:nvPr/>
              </p:nvCxnSpPr>
              <p:spPr>
                <a:xfrm flipH="1" flipV="1">
                  <a:off x="4251008" y="3462475"/>
                  <a:ext cx="110828"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ttore 1 37"/>
                <p:cNvCxnSpPr/>
                <p:nvPr/>
              </p:nvCxnSpPr>
              <p:spPr>
                <a:xfrm rot="5400000" flipH="1" flipV="1">
                  <a:off x="4251008" y="3462475"/>
                  <a:ext cx="110828"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4" name="Connettore 1 33"/>
              <p:cNvCxnSpPr/>
              <p:nvPr/>
            </p:nvCxnSpPr>
            <p:spPr>
              <a:xfrm flipH="1" flipV="1">
                <a:off x="4641533" y="3903483"/>
                <a:ext cx="110828"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Line 368"/>
              <p:cNvSpPr>
                <a:spLocks noChangeShapeType="1"/>
              </p:cNvSpPr>
              <p:nvPr/>
            </p:nvSpPr>
            <p:spPr bwMode="auto">
              <a:xfrm rot="5400000" flipV="1">
                <a:off x="4311652" y="3389632"/>
                <a:ext cx="347298" cy="19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6" name="Line 368"/>
              <p:cNvSpPr>
                <a:spLocks noChangeShapeType="1"/>
              </p:cNvSpPr>
              <p:nvPr/>
            </p:nvSpPr>
            <p:spPr bwMode="auto">
              <a:xfrm rot="5400000" flipV="1">
                <a:off x="4312606" y="3994471"/>
                <a:ext cx="347298" cy="19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cxnSp>
          <p:nvCxnSpPr>
            <p:cNvPr id="65" name="Connettore 1 64"/>
            <p:cNvCxnSpPr/>
            <p:nvPr/>
          </p:nvCxnSpPr>
          <p:spPr>
            <a:xfrm flipH="1">
              <a:off x="6978531" y="6090196"/>
              <a:ext cx="2" cy="18784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CasellaDiTesto 66"/>
                <p:cNvSpPr txBox="1"/>
                <p:nvPr/>
              </p:nvSpPr>
              <p:spPr>
                <a:xfrm>
                  <a:off x="7151531" y="4500703"/>
                  <a:ext cx="788062" cy="66763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i="1">
                                <a:latin typeface="Cambria Math" panose="02040503050406030204" pitchFamily="18" charset="0"/>
                              </a:rPr>
                              <m:t>𝑅</m:t>
                            </m:r>
                          </m:e>
                          <m:sub>
                            <m:r>
                              <a:rPr lang="it-IT" b="0" i="1" smtClean="0">
                                <a:latin typeface="Cambria Math" panose="02040503050406030204" pitchFamily="18" charset="0"/>
                              </a:rPr>
                              <m:t>𝑝</m:t>
                            </m:r>
                          </m:sub>
                        </m:sSub>
                      </m:oMath>
                    </m:oMathPara>
                  </a14:m>
                  <a:endParaRPr lang="it-IT" dirty="0"/>
                </a:p>
              </p:txBody>
            </p:sp>
          </mc:Choice>
          <mc:Fallback xmlns="">
            <p:sp>
              <p:nvSpPr>
                <p:cNvPr id="67" name="CasellaDiTesto 66"/>
                <p:cNvSpPr txBox="1">
                  <a:spLocks noRot="1" noChangeAspect="1" noMove="1" noResize="1" noEditPoints="1" noAdjustHandles="1" noChangeArrowheads="1" noChangeShapeType="1" noTextEdit="1"/>
                </p:cNvSpPr>
                <p:nvPr/>
              </p:nvSpPr>
              <p:spPr>
                <a:xfrm>
                  <a:off x="7151531" y="4500703"/>
                  <a:ext cx="788062" cy="667637"/>
                </a:xfrm>
                <a:prstGeom prst="rect">
                  <a:avLst/>
                </a:prstGeom>
                <a:blipFill rotWithShape="0">
                  <a:blip r:embed="rId7"/>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8" name="CasellaDiTesto 67"/>
                <p:cNvSpPr txBox="1"/>
                <p:nvPr/>
              </p:nvSpPr>
              <p:spPr>
                <a:xfrm>
                  <a:off x="8358503" y="5454718"/>
                  <a:ext cx="769106" cy="6310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i="1">
                                <a:latin typeface="Cambria Math" panose="02040503050406030204" pitchFamily="18" charset="0"/>
                              </a:rPr>
                              <m:t>𝑅</m:t>
                            </m:r>
                          </m:e>
                          <m:sub>
                            <m:r>
                              <a:rPr lang="it-IT" b="0" i="1" smtClean="0">
                                <a:latin typeface="Cambria Math" panose="02040503050406030204" pitchFamily="18" charset="0"/>
                              </a:rPr>
                              <m:t>𝐿</m:t>
                            </m:r>
                          </m:sub>
                        </m:sSub>
                      </m:oMath>
                    </m:oMathPara>
                  </a14:m>
                  <a:endParaRPr lang="it-IT" dirty="0"/>
                </a:p>
              </p:txBody>
            </p:sp>
          </mc:Choice>
          <mc:Fallback xmlns="">
            <p:sp>
              <p:nvSpPr>
                <p:cNvPr id="68" name="CasellaDiTesto 67"/>
                <p:cNvSpPr txBox="1">
                  <a:spLocks noRot="1" noChangeAspect="1" noMove="1" noResize="1" noEditPoints="1" noAdjustHandles="1" noChangeArrowheads="1" noChangeShapeType="1" noTextEdit="1"/>
                </p:cNvSpPr>
                <p:nvPr/>
              </p:nvSpPr>
              <p:spPr>
                <a:xfrm>
                  <a:off x="8358503" y="5454718"/>
                  <a:ext cx="769106" cy="631045"/>
                </a:xfrm>
                <a:prstGeom prst="rect">
                  <a:avLst/>
                </a:prstGeom>
                <a:blipFill rotWithShape="0">
                  <a:blip r:embed="rId8"/>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9" name="CasellaDiTesto 68"/>
                <p:cNvSpPr txBox="1"/>
                <p:nvPr/>
              </p:nvSpPr>
              <p:spPr>
                <a:xfrm>
                  <a:off x="6918223" y="5360560"/>
                  <a:ext cx="836517" cy="6310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𝑢𝐵</m:t>
                        </m:r>
                      </m:oMath>
                    </m:oMathPara>
                  </a14:m>
                  <a:endParaRPr lang="it-IT" dirty="0"/>
                </a:p>
              </p:txBody>
            </p:sp>
          </mc:Choice>
          <mc:Fallback xmlns="">
            <p:sp>
              <p:nvSpPr>
                <p:cNvPr id="69" name="CasellaDiTesto 68"/>
                <p:cNvSpPr txBox="1">
                  <a:spLocks noRot="1" noChangeAspect="1" noMove="1" noResize="1" noEditPoints="1" noAdjustHandles="1" noChangeArrowheads="1" noChangeShapeType="1" noTextEdit="1"/>
                </p:cNvSpPr>
                <p:nvPr/>
              </p:nvSpPr>
              <p:spPr>
                <a:xfrm>
                  <a:off x="6918223" y="5360560"/>
                  <a:ext cx="836517" cy="631045"/>
                </a:xfrm>
                <a:prstGeom prst="rect">
                  <a:avLst/>
                </a:prstGeom>
                <a:blipFill rotWithShape="0">
                  <a:blip r:embed="rId9"/>
                  <a:stretch>
                    <a:fillRect/>
                  </a:stretch>
                </a:blipFill>
              </p:spPr>
              <p:txBody>
                <a:bodyPr/>
                <a:lstStyle/>
                <a:p>
                  <a:r>
                    <a:rPr lang="it-IT">
                      <a:noFill/>
                    </a:rPr>
                    <a:t> </a:t>
                  </a:r>
                </a:p>
              </p:txBody>
            </p:sp>
          </mc:Fallback>
        </mc:AlternateContent>
      </p:grpSp>
      <mc:AlternateContent xmlns:mc="http://schemas.openxmlformats.org/markup-compatibility/2006">
        <mc:Choice xmlns:a14="http://schemas.microsoft.com/office/drawing/2010/main" Requires="a14">
          <p:sp>
            <p:nvSpPr>
              <p:cNvPr id="66" name="CasellaDiTesto 65">
                <a:extLst>
                  <a:ext uri="{FF2B5EF4-FFF2-40B4-BE49-F238E27FC236}">
                    <a16:creationId xmlns:a16="http://schemas.microsoft.com/office/drawing/2014/main" id="{593E4197-553A-497E-AF6B-D8CB555E3128}"/>
                  </a:ext>
                </a:extLst>
              </p:cNvPr>
              <p:cNvSpPr txBox="1"/>
              <p:nvPr/>
            </p:nvSpPr>
            <p:spPr>
              <a:xfrm>
                <a:off x="5620576" y="2915085"/>
                <a:ext cx="2453364" cy="1292662"/>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it-IT" sz="2800" i="1" smtClean="0">
                          <a:latin typeface="Cambria Math" panose="02040503050406030204" pitchFamily="18" charset="0"/>
                        </a:rPr>
                        <m:t>𝑗</m:t>
                      </m:r>
                      <m:r>
                        <a:rPr lang="it-IT" sz="2800" b="0" i="1" smtClean="0">
                          <a:latin typeface="Cambria Math" panose="02040503050406030204" pitchFamily="18" charset="0"/>
                        </a:rPr>
                        <m:t>=</m:t>
                      </m:r>
                      <m:r>
                        <a:rPr lang="it-IT" sz="2800" b="0" i="1" smtClean="0">
                          <a:latin typeface="Cambria Math" panose="02040503050406030204" pitchFamily="18" charset="0"/>
                          <a:ea typeface="Cambria Math" panose="02040503050406030204" pitchFamily="18" charset="0"/>
                        </a:rPr>
                        <m:t>𝜎</m:t>
                      </m:r>
                      <m:d>
                        <m:dPr>
                          <m:ctrlPr>
                            <a:rPr lang="it-IT" sz="2800" b="0" i="1" smtClean="0">
                              <a:latin typeface="Cambria Math" panose="02040503050406030204" pitchFamily="18" charset="0"/>
                              <a:ea typeface="Cambria Math" panose="02040503050406030204" pitchFamily="18" charset="0"/>
                            </a:rPr>
                          </m:ctrlPr>
                        </m:dPr>
                        <m:e>
                          <m:sSub>
                            <m:sSubPr>
                              <m:ctrlPr>
                                <a:rPr lang="it-IT" sz="2800" b="0" i="1" smtClean="0">
                                  <a:latin typeface="Cambria Math" panose="02040503050406030204" pitchFamily="18" charset="0"/>
                                  <a:ea typeface="Cambria Math" panose="02040503050406030204" pitchFamily="18" charset="0"/>
                                </a:rPr>
                              </m:ctrlPr>
                            </m:sSubPr>
                            <m:e>
                              <m:r>
                                <a:rPr lang="it-IT" sz="2800" b="0" i="1" smtClean="0">
                                  <a:latin typeface="Cambria Math" panose="02040503050406030204" pitchFamily="18" charset="0"/>
                                  <a:ea typeface="Cambria Math" panose="02040503050406030204" pitchFamily="18" charset="0"/>
                                </a:rPr>
                                <m:t>𝐸</m:t>
                              </m:r>
                            </m:e>
                            <m:sub>
                              <m:r>
                                <a:rPr lang="it-IT" sz="2800" b="0" i="1" smtClean="0">
                                  <a:latin typeface="Cambria Math" panose="02040503050406030204" pitchFamily="18" charset="0"/>
                                  <a:ea typeface="Cambria Math" panose="02040503050406030204" pitchFamily="18" charset="0"/>
                                </a:rPr>
                                <m:t>0</m:t>
                              </m:r>
                            </m:sub>
                          </m:sSub>
                          <m:r>
                            <a:rPr lang="it-IT" sz="2800" b="0" i="1" smtClean="0">
                              <a:latin typeface="Cambria Math" panose="02040503050406030204" pitchFamily="18" charset="0"/>
                            </a:rPr>
                            <m:t>−</m:t>
                          </m:r>
                          <m:r>
                            <a:rPr lang="it-IT" sz="2800" b="0" i="1" smtClean="0">
                              <a:latin typeface="Cambria Math" panose="02040503050406030204" pitchFamily="18" charset="0"/>
                            </a:rPr>
                            <m:t>𝑢𝐵</m:t>
                          </m:r>
                        </m:e>
                      </m:d>
                    </m:oMath>
                  </m:oMathPara>
                </a14:m>
                <a:endParaRPr lang="it-IT" sz="2800" b="0" dirty="0"/>
              </a:p>
              <a:p>
                <a:pPr/>
                <a14:m>
                  <m:oMathPara xmlns:m="http://schemas.openxmlformats.org/officeDocument/2006/math">
                    <m:oMathParaPr>
                      <m:jc m:val="left"/>
                    </m:oMathParaPr>
                    <m:oMath xmlns:m="http://schemas.openxmlformats.org/officeDocument/2006/math">
                      <m:r>
                        <a:rPr lang="it-IT" sz="2800" b="0" i="1" smtClean="0">
                          <a:latin typeface="Cambria Math" panose="02040503050406030204" pitchFamily="18" charset="0"/>
                        </a:rPr>
                        <m:t>𝐹</m:t>
                      </m:r>
                      <m:r>
                        <a:rPr lang="it-IT" sz="2800" b="0" i="1" smtClean="0">
                          <a:latin typeface="Cambria Math" panose="02040503050406030204" pitchFamily="18" charset="0"/>
                        </a:rPr>
                        <m:t>=−</m:t>
                      </m:r>
                      <m:r>
                        <a:rPr lang="it-IT" sz="2800" b="0" i="1" smtClean="0">
                          <a:latin typeface="Cambria Math" panose="02040503050406030204" pitchFamily="18" charset="0"/>
                        </a:rPr>
                        <m:t>𝑗𝐵</m:t>
                      </m:r>
                    </m:oMath>
                  </m:oMathPara>
                </a14:m>
                <a:endParaRPr lang="it-IT" sz="2800" b="0" dirty="0"/>
              </a:p>
              <a:p>
                <a:pPr/>
                <a14:m>
                  <m:oMathPara xmlns:m="http://schemas.openxmlformats.org/officeDocument/2006/math">
                    <m:oMathParaPr>
                      <m:jc m:val="left"/>
                    </m:oMathParaPr>
                    <m:oMath xmlns:m="http://schemas.openxmlformats.org/officeDocument/2006/math">
                      <m:sSub>
                        <m:sSubPr>
                          <m:ctrlPr>
                            <a:rPr lang="it-IT" sz="2800" i="1" smtClean="0">
                              <a:latin typeface="Cambria Math" panose="02040503050406030204" pitchFamily="18" charset="0"/>
                              <a:ea typeface="Cambria Math" panose="02040503050406030204" pitchFamily="18" charset="0"/>
                            </a:rPr>
                          </m:ctrlPr>
                        </m:sSubPr>
                        <m:e>
                          <m:r>
                            <a:rPr lang="it-IT" sz="2800" i="1">
                              <a:latin typeface="Cambria Math" panose="02040503050406030204" pitchFamily="18" charset="0"/>
                              <a:ea typeface="Cambria Math" panose="02040503050406030204" pitchFamily="18" charset="0"/>
                            </a:rPr>
                            <m:t>𝐸</m:t>
                          </m:r>
                        </m:e>
                        <m:sub>
                          <m:r>
                            <a:rPr lang="it-IT" sz="2800" i="1">
                              <a:latin typeface="Cambria Math" panose="02040503050406030204" pitchFamily="18" charset="0"/>
                              <a:ea typeface="Cambria Math" panose="02040503050406030204" pitchFamily="18" charset="0"/>
                            </a:rPr>
                            <m:t>0</m:t>
                          </m:r>
                        </m:sub>
                      </m:sSub>
                      <m:r>
                        <a:rPr lang="it-IT" sz="2800" b="0" i="1" smtClean="0">
                          <a:latin typeface="Cambria Math" panose="02040503050406030204" pitchFamily="18" charset="0"/>
                          <a:ea typeface="Cambria Math" panose="02040503050406030204" pitchFamily="18" charset="0"/>
                        </a:rPr>
                        <m:t>=</m:t>
                      </m:r>
                      <m:r>
                        <a:rPr lang="it-IT" sz="2800" b="0" i="1" smtClean="0">
                          <a:latin typeface="Cambria Math" panose="02040503050406030204" pitchFamily="18" charset="0"/>
                          <a:ea typeface="Cambria Math" panose="02040503050406030204" pitchFamily="18" charset="0"/>
                        </a:rPr>
                        <m:t>𝑉</m:t>
                      </m:r>
                      <m:r>
                        <a:rPr lang="it-IT" sz="2800" b="0" i="1" smtClean="0">
                          <a:latin typeface="Cambria Math" panose="02040503050406030204" pitchFamily="18" charset="0"/>
                          <a:ea typeface="Cambria Math" panose="02040503050406030204" pitchFamily="18" charset="0"/>
                        </a:rPr>
                        <m:t>/</m:t>
                      </m:r>
                      <m:r>
                        <a:rPr lang="it-IT" sz="2800" b="0" i="1" smtClean="0">
                          <a:latin typeface="Cambria Math" panose="02040503050406030204" pitchFamily="18" charset="0"/>
                          <a:ea typeface="Cambria Math" panose="02040503050406030204" pitchFamily="18" charset="0"/>
                        </a:rPr>
                        <m:t>𝑏</m:t>
                      </m:r>
                    </m:oMath>
                  </m:oMathPara>
                </a14:m>
                <a:endParaRPr lang="it-IT" sz="2800" b="0" dirty="0"/>
              </a:p>
            </p:txBody>
          </p:sp>
        </mc:Choice>
        <mc:Fallback>
          <p:sp>
            <p:nvSpPr>
              <p:cNvPr id="66" name="CasellaDiTesto 65">
                <a:extLst>
                  <a:ext uri="{FF2B5EF4-FFF2-40B4-BE49-F238E27FC236}">
                    <a16:creationId xmlns:a16="http://schemas.microsoft.com/office/drawing/2014/main" id="{593E4197-553A-497E-AF6B-D8CB555E3128}"/>
                  </a:ext>
                </a:extLst>
              </p:cNvPr>
              <p:cNvSpPr txBox="1">
                <a:spLocks noRot="1" noChangeAspect="1" noMove="1" noResize="1" noEditPoints="1" noAdjustHandles="1" noChangeArrowheads="1" noChangeShapeType="1" noTextEdit="1"/>
              </p:cNvSpPr>
              <p:nvPr/>
            </p:nvSpPr>
            <p:spPr>
              <a:xfrm>
                <a:off x="5620576" y="2915085"/>
                <a:ext cx="2453364" cy="1292662"/>
              </a:xfrm>
              <a:prstGeom prst="rect">
                <a:avLst/>
              </a:prstGeom>
              <a:blipFill>
                <a:blip r:embed="rId10"/>
                <a:stretch>
                  <a:fillRect l="-1244"/>
                </a:stretch>
              </a:blipFill>
            </p:spPr>
            <p:txBody>
              <a:bodyPr/>
              <a:lstStyle/>
              <a:p>
                <a:r>
                  <a:rPr lang="it-IT">
                    <a:noFill/>
                  </a:rPr>
                  <a:t> </a:t>
                </a:r>
              </a:p>
            </p:txBody>
          </p:sp>
        </mc:Fallback>
      </mc:AlternateContent>
      <p:sp>
        <p:nvSpPr>
          <p:cNvPr id="3" name="CasellaDiTesto 2">
            <a:extLst>
              <a:ext uri="{FF2B5EF4-FFF2-40B4-BE49-F238E27FC236}">
                <a16:creationId xmlns:a16="http://schemas.microsoft.com/office/drawing/2014/main" id="{3BE48BCB-C326-4370-8AAC-0E179269A282}"/>
              </a:ext>
            </a:extLst>
          </p:cNvPr>
          <p:cNvSpPr txBox="1"/>
          <p:nvPr/>
        </p:nvSpPr>
        <p:spPr>
          <a:xfrm>
            <a:off x="2677885" y="4114800"/>
            <a:ext cx="489858" cy="369332"/>
          </a:xfrm>
          <a:prstGeom prst="rect">
            <a:avLst/>
          </a:prstGeom>
          <a:noFill/>
        </p:spPr>
        <p:txBody>
          <a:bodyPr wrap="square" rtlCol="0">
            <a:spAutoFit/>
          </a:bodyPr>
          <a:lstStyle/>
          <a:p>
            <a:r>
              <a:rPr lang="it-IT" i="1" dirty="0"/>
              <a:t>b</a:t>
            </a:r>
          </a:p>
        </p:txBody>
      </p:sp>
      <mc:AlternateContent xmlns:mc="http://schemas.openxmlformats.org/markup-compatibility/2006">
        <mc:Choice xmlns:a14="http://schemas.microsoft.com/office/drawing/2010/main" Requires="a14">
          <p:sp>
            <p:nvSpPr>
              <p:cNvPr id="10" name="Rettangolo 9">
                <a:extLst>
                  <a:ext uri="{FF2B5EF4-FFF2-40B4-BE49-F238E27FC236}">
                    <a16:creationId xmlns:a16="http://schemas.microsoft.com/office/drawing/2014/main" id="{FA331B94-65FE-42D4-81A2-CF9AAE44B7C4}"/>
                  </a:ext>
                </a:extLst>
              </p:cNvPr>
              <p:cNvSpPr/>
              <p:nvPr/>
            </p:nvSpPr>
            <p:spPr>
              <a:xfrm>
                <a:off x="8531259" y="3337777"/>
                <a:ext cx="1446678" cy="89890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it-IT" sz="2800" b="0" i="1" smtClean="0">
                          <a:latin typeface="Cambria Math" panose="02040503050406030204" pitchFamily="18" charset="0"/>
                          <a:ea typeface="Cambria Math" panose="02040503050406030204" pitchFamily="18" charset="0"/>
                        </a:rPr>
                        <m:t>𝐾</m:t>
                      </m:r>
                      <m:r>
                        <a:rPr lang="it-IT" sz="2800" b="0" i="1" smtClean="0">
                          <a:latin typeface="Cambria Math" panose="02040503050406030204" pitchFamily="18" charset="0"/>
                          <a:ea typeface="Cambria Math" panose="02040503050406030204" pitchFamily="18" charset="0"/>
                        </a:rPr>
                        <m:t>=</m:t>
                      </m:r>
                      <m:f>
                        <m:fPr>
                          <m:ctrlPr>
                            <a:rPr lang="it-IT" sz="2800" b="0" i="1" smtClean="0">
                              <a:latin typeface="Cambria Math" panose="02040503050406030204" pitchFamily="18" charset="0"/>
                              <a:ea typeface="Cambria Math" panose="02040503050406030204" pitchFamily="18" charset="0"/>
                            </a:rPr>
                          </m:ctrlPr>
                        </m:fPr>
                        <m:num>
                          <m:sSub>
                            <m:sSubPr>
                              <m:ctrlPr>
                                <a:rPr lang="it-IT" sz="2800" i="1">
                                  <a:latin typeface="Cambria Math" panose="02040503050406030204" pitchFamily="18" charset="0"/>
                                  <a:ea typeface="Cambria Math" panose="02040503050406030204" pitchFamily="18" charset="0"/>
                                </a:rPr>
                              </m:ctrlPr>
                            </m:sSubPr>
                            <m:e>
                              <m:r>
                                <a:rPr lang="it-IT" sz="2800" i="1">
                                  <a:latin typeface="Cambria Math" panose="02040503050406030204" pitchFamily="18" charset="0"/>
                                  <a:ea typeface="Cambria Math" panose="02040503050406030204" pitchFamily="18" charset="0"/>
                                </a:rPr>
                                <m:t>𝐸</m:t>
                              </m:r>
                            </m:e>
                            <m:sub>
                              <m:r>
                                <a:rPr lang="it-IT" sz="2800" i="1">
                                  <a:latin typeface="Cambria Math" panose="02040503050406030204" pitchFamily="18" charset="0"/>
                                  <a:ea typeface="Cambria Math" panose="02040503050406030204" pitchFamily="18" charset="0"/>
                                </a:rPr>
                                <m:t>0</m:t>
                              </m:r>
                            </m:sub>
                          </m:sSub>
                        </m:num>
                        <m:den>
                          <m:r>
                            <a:rPr lang="it-IT" sz="2800" i="1">
                              <a:latin typeface="Cambria Math" panose="02040503050406030204" pitchFamily="18" charset="0"/>
                            </a:rPr>
                            <m:t>𝑢𝐵</m:t>
                          </m:r>
                        </m:den>
                      </m:f>
                    </m:oMath>
                  </m:oMathPara>
                </a14:m>
                <a:endParaRPr lang="it-IT" sz="2800" dirty="0"/>
              </a:p>
            </p:txBody>
          </p:sp>
        </mc:Choice>
        <mc:Fallback>
          <p:sp>
            <p:nvSpPr>
              <p:cNvPr id="10" name="Rettangolo 9">
                <a:extLst>
                  <a:ext uri="{FF2B5EF4-FFF2-40B4-BE49-F238E27FC236}">
                    <a16:creationId xmlns:a16="http://schemas.microsoft.com/office/drawing/2014/main" id="{FA331B94-65FE-42D4-81A2-CF9AAE44B7C4}"/>
                  </a:ext>
                </a:extLst>
              </p:cNvPr>
              <p:cNvSpPr>
                <a:spLocks noRot="1" noChangeAspect="1" noMove="1" noResize="1" noEditPoints="1" noAdjustHandles="1" noChangeArrowheads="1" noChangeShapeType="1" noTextEdit="1"/>
              </p:cNvSpPr>
              <p:nvPr/>
            </p:nvSpPr>
            <p:spPr>
              <a:xfrm>
                <a:off x="8531259" y="3337777"/>
                <a:ext cx="1446678" cy="898900"/>
              </a:xfrm>
              <a:prstGeom prst="rect">
                <a:avLst/>
              </a:prstGeom>
              <a:blipFill>
                <a:blip r:embed="rId11"/>
                <a:stretch>
                  <a:fillRect/>
                </a:stretch>
              </a:blipFill>
            </p:spPr>
            <p:txBody>
              <a:bodyPr/>
              <a:lstStyle/>
              <a:p>
                <a:r>
                  <a:rPr lang="it-IT">
                    <a:noFill/>
                  </a:rPr>
                  <a:t> </a:t>
                </a:r>
              </a:p>
            </p:txBody>
          </p:sp>
        </mc:Fallback>
      </mc:AlternateContent>
      <p:sp>
        <p:nvSpPr>
          <p:cNvPr id="63" name="CasellaDiTesto 62">
            <a:extLst>
              <a:ext uri="{FF2B5EF4-FFF2-40B4-BE49-F238E27FC236}">
                <a16:creationId xmlns:a16="http://schemas.microsoft.com/office/drawing/2014/main" id="{6A8E303C-CA27-4929-99EB-7BE10FFEAEFF}"/>
              </a:ext>
            </a:extLst>
          </p:cNvPr>
          <p:cNvSpPr txBox="1"/>
          <p:nvPr/>
        </p:nvSpPr>
        <p:spPr>
          <a:xfrm>
            <a:off x="10056183" y="3653135"/>
            <a:ext cx="2227405" cy="461665"/>
          </a:xfrm>
          <a:prstGeom prst="rect">
            <a:avLst/>
          </a:prstGeom>
          <a:noFill/>
        </p:spPr>
        <p:txBody>
          <a:bodyPr wrap="none" rtlCol="0">
            <a:spAutoFit/>
          </a:bodyPr>
          <a:lstStyle/>
          <a:p>
            <a:r>
              <a:rPr lang="it-IT" sz="2400" dirty="0"/>
              <a:t>Fattore di Carico</a:t>
            </a:r>
          </a:p>
        </p:txBody>
      </p:sp>
      <mc:AlternateContent xmlns:mc="http://schemas.openxmlformats.org/markup-compatibility/2006">
        <mc:Choice xmlns:a14="http://schemas.microsoft.com/office/drawing/2010/main" Requires="a14">
          <p:sp>
            <p:nvSpPr>
              <p:cNvPr id="70" name="CasellaDiTesto 69">
                <a:extLst>
                  <a:ext uri="{FF2B5EF4-FFF2-40B4-BE49-F238E27FC236}">
                    <a16:creationId xmlns:a16="http://schemas.microsoft.com/office/drawing/2014/main" id="{662894D0-7D9E-4932-B403-547AA668C41E}"/>
                  </a:ext>
                </a:extLst>
              </p:cNvPr>
              <p:cNvSpPr txBox="1"/>
              <p:nvPr/>
            </p:nvSpPr>
            <p:spPr>
              <a:xfrm>
                <a:off x="373499" y="4938140"/>
                <a:ext cx="7700441" cy="1292662"/>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it-IT" sz="2800" i="1" smtClean="0">
                          <a:latin typeface="Cambria Math" panose="02040503050406030204" pitchFamily="18" charset="0"/>
                        </a:rPr>
                        <m:t>𝑗</m:t>
                      </m:r>
                      <m:r>
                        <a:rPr lang="it-IT" sz="2800" b="0" i="1" smtClean="0">
                          <a:latin typeface="Cambria Math" panose="02040503050406030204" pitchFamily="18" charset="0"/>
                        </a:rPr>
                        <m:t>=</m:t>
                      </m:r>
                      <m:r>
                        <a:rPr lang="it-IT" sz="2800" b="0" i="1" smtClean="0">
                          <a:latin typeface="Cambria Math" panose="02040503050406030204" pitchFamily="18" charset="0"/>
                          <a:ea typeface="Cambria Math" panose="02040503050406030204" pitchFamily="18" charset="0"/>
                        </a:rPr>
                        <m:t>𝜎</m:t>
                      </m:r>
                      <m:r>
                        <a:rPr lang="it-IT" sz="2800" b="0" i="1" smtClean="0">
                          <a:latin typeface="Cambria Math" panose="02040503050406030204" pitchFamily="18" charset="0"/>
                          <a:ea typeface="Cambria Math" panose="02040503050406030204" pitchFamily="18" charset="0"/>
                        </a:rPr>
                        <m:t>𝑢𝐵</m:t>
                      </m:r>
                      <m:d>
                        <m:dPr>
                          <m:ctrlPr>
                            <a:rPr lang="it-IT" sz="2800" b="0" i="1" smtClean="0">
                              <a:latin typeface="Cambria Math" panose="02040503050406030204" pitchFamily="18" charset="0"/>
                              <a:ea typeface="Cambria Math" panose="02040503050406030204" pitchFamily="18" charset="0"/>
                            </a:rPr>
                          </m:ctrlPr>
                        </m:dPr>
                        <m:e>
                          <m:r>
                            <a:rPr lang="it-IT" sz="2800" b="0" i="1" smtClean="0">
                              <a:latin typeface="Cambria Math" panose="02040503050406030204" pitchFamily="18" charset="0"/>
                              <a:ea typeface="Cambria Math" panose="02040503050406030204" pitchFamily="18" charset="0"/>
                            </a:rPr>
                            <m:t>𝐾</m:t>
                          </m:r>
                          <m:r>
                            <a:rPr lang="it-IT" sz="2800" b="0" i="1" smtClean="0">
                              <a:latin typeface="Cambria Math" panose="02040503050406030204" pitchFamily="18" charset="0"/>
                            </a:rPr>
                            <m:t>−1</m:t>
                          </m:r>
                        </m:e>
                      </m:d>
                    </m:oMath>
                  </m:oMathPara>
                </a14:m>
                <a:endParaRPr lang="it-IT" sz="2800" b="0" dirty="0"/>
              </a:p>
              <a:p>
                <a:pPr/>
                <a14:m>
                  <m:oMathPara xmlns:m="http://schemas.openxmlformats.org/officeDocument/2006/math">
                    <m:oMathParaPr>
                      <m:jc m:val="left"/>
                    </m:oMathParaPr>
                    <m:oMath xmlns:m="http://schemas.openxmlformats.org/officeDocument/2006/math">
                      <m:sSub>
                        <m:sSubPr>
                          <m:ctrlPr>
                            <a:rPr lang="it-IT" sz="2800" i="1" smtClean="0">
                              <a:latin typeface="Cambria Math" panose="02040503050406030204" pitchFamily="18" charset="0"/>
                            </a:rPr>
                          </m:ctrlPr>
                        </m:sSubPr>
                        <m:e>
                          <m:r>
                            <a:rPr lang="it-IT" sz="2800" b="0" i="1" smtClean="0">
                              <a:latin typeface="Cambria Math" panose="02040503050406030204" pitchFamily="18" charset="0"/>
                            </a:rPr>
                            <m:t>𝑃</m:t>
                          </m:r>
                        </m:e>
                        <m:sub>
                          <m:r>
                            <a:rPr lang="it-IT" sz="2800" b="0" i="1" smtClean="0">
                              <a:latin typeface="Cambria Math" panose="02040503050406030204" pitchFamily="18" charset="0"/>
                            </a:rPr>
                            <m:t>𝑒𝑙</m:t>
                          </m:r>
                        </m:sub>
                      </m:sSub>
                      <m:r>
                        <a:rPr lang="it-IT" sz="2800" i="1">
                          <a:latin typeface="Cambria Math" panose="02040503050406030204" pitchFamily="18" charset="0"/>
                        </a:rPr>
                        <m:t>=</m:t>
                      </m:r>
                      <m:sSub>
                        <m:sSubPr>
                          <m:ctrlPr>
                            <a:rPr lang="it-IT" sz="2800" i="1">
                              <a:latin typeface="Cambria Math" panose="02040503050406030204" pitchFamily="18" charset="0"/>
                              <a:ea typeface="Cambria Math" panose="02040503050406030204" pitchFamily="18" charset="0"/>
                            </a:rPr>
                          </m:ctrlPr>
                        </m:sSubPr>
                        <m:e>
                          <m:r>
                            <a:rPr lang="it-IT" sz="2800" b="0" i="1" smtClean="0">
                              <a:latin typeface="Cambria Math" panose="02040503050406030204" pitchFamily="18" charset="0"/>
                              <a:ea typeface="Cambria Math" panose="02040503050406030204" pitchFamily="18" charset="0"/>
                            </a:rPr>
                            <m:t>𝑗</m:t>
                          </m:r>
                          <m:r>
                            <a:rPr lang="it-IT" sz="2800" i="1">
                              <a:latin typeface="Cambria Math" panose="02040503050406030204" pitchFamily="18" charset="0"/>
                              <a:ea typeface="Cambria Math" panose="02040503050406030204" pitchFamily="18" charset="0"/>
                            </a:rPr>
                            <m:t>𝐸</m:t>
                          </m:r>
                        </m:e>
                        <m:sub>
                          <m:r>
                            <a:rPr lang="it-IT" sz="2800" i="1">
                              <a:latin typeface="Cambria Math" panose="02040503050406030204" pitchFamily="18" charset="0"/>
                              <a:ea typeface="Cambria Math" panose="02040503050406030204" pitchFamily="18" charset="0"/>
                            </a:rPr>
                            <m:t>0</m:t>
                          </m:r>
                        </m:sub>
                      </m:sSub>
                      <m:r>
                        <a:rPr lang="it-IT" sz="2800" b="0" i="1" smtClean="0">
                          <a:latin typeface="Cambria Math" panose="02040503050406030204" pitchFamily="18" charset="0"/>
                          <a:ea typeface="Cambria Math" panose="02040503050406030204" pitchFamily="18" charset="0"/>
                        </a:rPr>
                        <m:t>=</m:t>
                      </m:r>
                      <m:r>
                        <a:rPr lang="it-IT" sz="2800" i="1">
                          <a:latin typeface="Cambria Math" panose="02040503050406030204" pitchFamily="18" charset="0"/>
                          <a:ea typeface="Cambria Math" panose="02040503050406030204" pitchFamily="18" charset="0"/>
                        </a:rPr>
                        <m:t>𝜎</m:t>
                      </m:r>
                      <m:r>
                        <a:rPr lang="it-IT" sz="2800" i="1">
                          <a:latin typeface="Cambria Math" panose="02040503050406030204" pitchFamily="18" charset="0"/>
                          <a:ea typeface="Cambria Math" panose="02040503050406030204" pitchFamily="18" charset="0"/>
                        </a:rPr>
                        <m:t>𝑢𝐵</m:t>
                      </m:r>
                      <m:d>
                        <m:dPr>
                          <m:ctrlPr>
                            <a:rPr lang="it-IT" sz="2800" i="1">
                              <a:latin typeface="Cambria Math" panose="02040503050406030204" pitchFamily="18" charset="0"/>
                              <a:ea typeface="Cambria Math" panose="02040503050406030204" pitchFamily="18" charset="0"/>
                            </a:rPr>
                          </m:ctrlPr>
                        </m:dPr>
                        <m:e>
                          <m:r>
                            <a:rPr lang="it-IT" sz="2800" i="1">
                              <a:latin typeface="Cambria Math" panose="02040503050406030204" pitchFamily="18" charset="0"/>
                              <a:ea typeface="Cambria Math" panose="02040503050406030204" pitchFamily="18" charset="0"/>
                            </a:rPr>
                            <m:t>𝐾</m:t>
                          </m:r>
                          <m:r>
                            <a:rPr lang="it-IT" sz="2800" i="1">
                              <a:latin typeface="Cambria Math" panose="02040503050406030204" pitchFamily="18" charset="0"/>
                            </a:rPr>
                            <m:t>−1</m:t>
                          </m:r>
                        </m:e>
                      </m:d>
                      <m:r>
                        <a:rPr lang="it-IT" sz="2800" b="0" i="1" smtClean="0">
                          <a:latin typeface="Cambria Math" panose="02040503050406030204" pitchFamily="18" charset="0"/>
                          <a:ea typeface="Cambria Math" panose="02040503050406030204" pitchFamily="18" charset="0"/>
                        </a:rPr>
                        <m:t>∙</m:t>
                      </m:r>
                      <m:r>
                        <a:rPr lang="it-IT" sz="2800" b="0" i="1" smtClean="0">
                          <a:latin typeface="Cambria Math" panose="02040503050406030204" pitchFamily="18" charset="0"/>
                          <a:ea typeface="Cambria Math" panose="02040503050406030204" pitchFamily="18" charset="0"/>
                        </a:rPr>
                        <m:t>𝑢𝐵𝐾</m:t>
                      </m:r>
                      <m:r>
                        <a:rPr lang="it-IT" sz="2800" b="0" i="1" smtClean="0">
                          <a:latin typeface="Cambria Math" panose="02040503050406030204" pitchFamily="18" charset="0"/>
                          <a:ea typeface="Cambria Math" panose="02040503050406030204" pitchFamily="18" charset="0"/>
                        </a:rPr>
                        <m:t>=</m:t>
                      </m:r>
                      <m:r>
                        <a:rPr lang="it-IT" sz="2800" i="1">
                          <a:latin typeface="Cambria Math" panose="02040503050406030204" pitchFamily="18" charset="0"/>
                          <a:ea typeface="Cambria Math" panose="02040503050406030204" pitchFamily="18" charset="0"/>
                        </a:rPr>
                        <m:t>𝜎</m:t>
                      </m:r>
                      <m:sSup>
                        <m:sSupPr>
                          <m:ctrlPr>
                            <a:rPr lang="it-IT" sz="2800" i="1" smtClean="0">
                              <a:latin typeface="Cambria Math" panose="02040503050406030204" pitchFamily="18" charset="0"/>
                              <a:ea typeface="Cambria Math" panose="02040503050406030204" pitchFamily="18" charset="0"/>
                            </a:rPr>
                          </m:ctrlPr>
                        </m:sSupPr>
                        <m:e>
                          <m:r>
                            <a:rPr lang="it-IT" sz="2800" b="0" i="1" smtClean="0">
                              <a:latin typeface="Cambria Math" panose="02040503050406030204" pitchFamily="18" charset="0"/>
                              <a:ea typeface="Cambria Math" panose="02040503050406030204" pitchFamily="18" charset="0"/>
                            </a:rPr>
                            <m:t>𝑢</m:t>
                          </m:r>
                        </m:e>
                        <m:sup>
                          <m:r>
                            <a:rPr lang="it-IT" sz="2800" b="0" i="1" smtClean="0">
                              <a:latin typeface="Cambria Math" panose="02040503050406030204" pitchFamily="18" charset="0"/>
                              <a:ea typeface="Cambria Math" panose="02040503050406030204" pitchFamily="18" charset="0"/>
                            </a:rPr>
                            <m:t>2</m:t>
                          </m:r>
                        </m:sup>
                      </m:sSup>
                      <m:sSup>
                        <m:sSupPr>
                          <m:ctrlPr>
                            <a:rPr lang="it-IT" sz="2800" i="1" smtClean="0">
                              <a:latin typeface="Cambria Math" panose="02040503050406030204" pitchFamily="18" charset="0"/>
                              <a:ea typeface="Cambria Math" panose="02040503050406030204" pitchFamily="18" charset="0"/>
                            </a:rPr>
                          </m:ctrlPr>
                        </m:sSupPr>
                        <m:e>
                          <m:r>
                            <a:rPr lang="it-IT" sz="2800" b="0" i="1" smtClean="0">
                              <a:latin typeface="Cambria Math" panose="02040503050406030204" pitchFamily="18" charset="0"/>
                              <a:ea typeface="Cambria Math" panose="02040503050406030204" pitchFamily="18" charset="0"/>
                            </a:rPr>
                            <m:t>𝐵</m:t>
                          </m:r>
                        </m:e>
                        <m:sup>
                          <m:r>
                            <a:rPr lang="it-IT" sz="2800" b="0" i="1" smtClean="0">
                              <a:latin typeface="Cambria Math" panose="02040503050406030204" pitchFamily="18" charset="0"/>
                              <a:ea typeface="Cambria Math" panose="02040503050406030204" pitchFamily="18" charset="0"/>
                            </a:rPr>
                            <m:t>2</m:t>
                          </m:r>
                        </m:sup>
                      </m:sSup>
                      <m:r>
                        <a:rPr lang="it-IT" sz="2800" b="0" i="1" smtClean="0">
                          <a:latin typeface="Cambria Math" panose="02040503050406030204" pitchFamily="18" charset="0"/>
                          <a:ea typeface="Cambria Math" panose="02040503050406030204" pitchFamily="18" charset="0"/>
                        </a:rPr>
                        <m:t>𝐾</m:t>
                      </m:r>
                      <m:d>
                        <m:dPr>
                          <m:ctrlPr>
                            <a:rPr lang="it-IT" sz="2800" i="1">
                              <a:latin typeface="Cambria Math" panose="02040503050406030204" pitchFamily="18" charset="0"/>
                              <a:ea typeface="Cambria Math" panose="02040503050406030204" pitchFamily="18" charset="0"/>
                            </a:rPr>
                          </m:ctrlPr>
                        </m:dPr>
                        <m:e>
                          <m:r>
                            <a:rPr lang="it-IT" sz="2800" i="1">
                              <a:latin typeface="Cambria Math" panose="02040503050406030204" pitchFamily="18" charset="0"/>
                              <a:ea typeface="Cambria Math" panose="02040503050406030204" pitchFamily="18" charset="0"/>
                            </a:rPr>
                            <m:t>𝐾</m:t>
                          </m:r>
                          <m:r>
                            <a:rPr lang="it-IT" sz="2800" i="1">
                              <a:latin typeface="Cambria Math" panose="02040503050406030204" pitchFamily="18" charset="0"/>
                            </a:rPr>
                            <m:t>−1</m:t>
                          </m:r>
                        </m:e>
                      </m:d>
                    </m:oMath>
                  </m:oMathPara>
                </a14:m>
                <a:endParaRPr lang="it-IT" sz="2800" b="0" dirty="0"/>
              </a:p>
              <a:p>
                <a:pPr/>
                <a14:m>
                  <m:oMath xmlns:m="http://schemas.openxmlformats.org/officeDocument/2006/math">
                    <m:r>
                      <a:rPr lang="it-IT" sz="2800" b="0" i="1" smtClean="0">
                        <a:latin typeface="Cambria Math" panose="02040503050406030204" pitchFamily="18" charset="0"/>
                      </a:rPr>
                      <m:t>𝐹</m:t>
                    </m:r>
                    <m:r>
                      <a:rPr lang="it-IT" sz="2800" b="0" i="1" smtClean="0">
                        <a:latin typeface="Cambria Math" panose="02040503050406030204" pitchFamily="18" charset="0"/>
                      </a:rPr>
                      <m:t>=−</m:t>
                    </m:r>
                    <m:r>
                      <a:rPr lang="it-IT" sz="2800" b="0" i="1" smtClean="0">
                        <a:latin typeface="Cambria Math" panose="02040503050406030204" pitchFamily="18" charset="0"/>
                      </a:rPr>
                      <m:t>𝑗𝐵</m:t>
                    </m:r>
                    <m:r>
                      <a:rPr lang="it-IT" sz="2800" b="0" i="1" smtClean="0">
                        <a:latin typeface="Cambria Math" panose="02040503050406030204" pitchFamily="18" charset="0"/>
                      </a:rPr>
                      <m:t>  ⟹</m:t>
                    </m:r>
                    <m:sSub>
                      <m:sSubPr>
                        <m:ctrlPr>
                          <a:rPr lang="it-IT" sz="2800" b="0" i="1" smtClean="0">
                            <a:latin typeface="Cambria Math" panose="02040503050406030204" pitchFamily="18" charset="0"/>
                            <a:ea typeface="Cambria Math" panose="02040503050406030204" pitchFamily="18" charset="0"/>
                          </a:rPr>
                        </m:ctrlPr>
                      </m:sSubPr>
                      <m:e>
                        <m:r>
                          <a:rPr lang="it-IT" sz="2800" b="0" i="1" smtClean="0">
                            <a:latin typeface="Cambria Math" panose="02040503050406030204" pitchFamily="18" charset="0"/>
                            <a:ea typeface="Cambria Math" panose="02040503050406030204" pitchFamily="18" charset="0"/>
                          </a:rPr>
                          <m:t>𝑃</m:t>
                        </m:r>
                      </m:e>
                      <m:sub>
                        <m:r>
                          <a:rPr lang="it-IT" sz="2800" b="0" i="1" smtClean="0">
                            <a:latin typeface="Cambria Math" panose="02040503050406030204" pitchFamily="18" charset="0"/>
                            <a:ea typeface="Cambria Math" panose="02040503050406030204" pitchFamily="18" charset="0"/>
                          </a:rPr>
                          <m:t>𝑚𝑒𝑐𝑐h</m:t>
                        </m:r>
                      </m:sub>
                    </m:sSub>
                    <m:r>
                      <a:rPr lang="it-IT" sz="2800" b="0" i="1" smtClean="0">
                        <a:latin typeface="Cambria Math" panose="02040503050406030204" pitchFamily="18" charset="0"/>
                        <a:ea typeface="Cambria Math" panose="02040503050406030204" pitchFamily="18" charset="0"/>
                      </a:rPr>
                      <m:t>=</m:t>
                    </m:r>
                    <m:r>
                      <a:rPr lang="it-IT" sz="2800" b="0" i="1" smtClean="0">
                        <a:latin typeface="Cambria Math" panose="02040503050406030204" pitchFamily="18" charset="0"/>
                        <a:ea typeface="Cambria Math" panose="02040503050406030204" pitchFamily="18" charset="0"/>
                      </a:rPr>
                      <m:t>𝐹𝑢</m:t>
                    </m:r>
                    <m:r>
                      <a:rPr lang="it-IT" sz="2800" b="0" i="1" smtClean="0">
                        <a:latin typeface="Cambria Math" panose="02040503050406030204" pitchFamily="18" charset="0"/>
                        <a:ea typeface="Cambria Math" panose="02040503050406030204" pitchFamily="18" charset="0"/>
                      </a:rPr>
                      <m:t>=</m:t>
                    </m:r>
                  </m:oMath>
                </a14:m>
                <a:r>
                  <a:rPr lang="it-IT" sz="2800" dirty="0">
                    <a:ea typeface="Cambria Math" panose="02040503050406030204" pitchFamily="18" charset="0"/>
                  </a:rPr>
                  <a:t> </a:t>
                </a:r>
                <a14:m>
                  <m:oMath xmlns:m="http://schemas.openxmlformats.org/officeDocument/2006/math">
                    <m:r>
                      <a:rPr lang="it-IT" sz="2800" i="1">
                        <a:latin typeface="Cambria Math" panose="02040503050406030204" pitchFamily="18" charset="0"/>
                        <a:ea typeface="Cambria Math" panose="02040503050406030204" pitchFamily="18" charset="0"/>
                      </a:rPr>
                      <m:t>𝜎</m:t>
                    </m:r>
                    <m:sSup>
                      <m:sSupPr>
                        <m:ctrlPr>
                          <a:rPr lang="it-IT" sz="2800" i="1">
                            <a:latin typeface="Cambria Math" panose="02040503050406030204" pitchFamily="18" charset="0"/>
                            <a:ea typeface="Cambria Math" panose="02040503050406030204" pitchFamily="18" charset="0"/>
                          </a:rPr>
                        </m:ctrlPr>
                      </m:sSupPr>
                      <m:e>
                        <m:r>
                          <a:rPr lang="it-IT" sz="2800" i="1">
                            <a:latin typeface="Cambria Math" panose="02040503050406030204" pitchFamily="18" charset="0"/>
                            <a:ea typeface="Cambria Math" panose="02040503050406030204" pitchFamily="18" charset="0"/>
                          </a:rPr>
                          <m:t>𝑢</m:t>
                        </m:r>
                      </m:e>
                      <m:sup>
                        <m:r>
                          <a:rPr lang="it-IT" sz="2800" i="1">
                            <a:latin typeface="Cambria Math" panose="02040503050406030204" pitchFamily="18" charset="0"/>
                            <a:ea typeface="Cambria Math" panose="02040503050406030204" pitchFamily="18" charset="0"/>
                          </a:rPr>
                          <m:t>2</m:t>
                        </m:r>
                      </m:sup>
                    </m:sSup>
                    <m:sSup>
                      <m:sSupPr>
                        <m:ctrlPr>
                          <a:rPr lang="it-IT" sz="2800" i="1">
                            <a:latin typeface="Cambria Math" panose="02040503050406030204" pitchFamily="18" charset="0"/>
                            <a:ea typeface="Cambria Math" panose="02040503050406030204" pitchFamily="18" charset="0"/>
                          </a:rPr>
                        </m:ctrlPr>
                      </m:sSupPr>
                      <m:e>
                        <m:r>
                          <a:rPr lang="it-IT" sz="2800" i="1">
                            <a:latin typeface="Cambria Math" panose="02040503050406030204" pitchFamily="18" charset="0"/>
                            <a:ea typeface="Cambria Math" panose="02040503050406030204" pitchFamily="18" charset="0"/>
                          </a:rPr>
                          <m:t>𝐵</m:t>
                        </m:r>
                      </m:e>
                      <m:sup>
                        <m:r>
                          <a:rPr lang="it-IT" sz="2800" i="1">
                            <a:latin typeface="Cambria Math" panose="02040503050406030204" pitchFamily="18" charset="0"/>
                            <a:ea typeface="Cambria Math" panose="02040503050406030204" pitchFamily="18" charset="0"/>
                          </a:rPr>
                          <m:t>2</m:t>
                        </m:r>
                      </m:sup>
                    </m:sSup>
                    <m:d>
                      <m:dPr>
                        <m:ctrlPr>
                          <a:rPr lang="it-IT" sz="2800" i="1">
                            <a:latin typeface="Cambria Math" panose="02040503050406030204" pitchFamily="18" charset="0"/>
                            <a:ea typeface="Cambria Math" panose="02040503050406030204" pitchFamily="18" charset="0"/>
                          </a:rPr>
                        </m:ctrlPr>
                      </m:dPr>
                      <m:e>
                        <m:r>
                          <a:rPr lang="it-IT" sz="2800" i="1">
                            <a:latin typeface="Cambria Math" panose="02040503050406030204" pitchFamily="18" charset="0"/>
                            <a:ea typeface="Cambria Math" panose="02040503050406030204" pitchFamily="18" charset="0"/>
                          </a:rPr>
                          <m:t>𝐾</m:t>
                        </m:r>
                        <m:r>
                          <a:rPr lang="it-IT" sz="2800" i="1">
                            <a:latin typeface="Cambria Math" panose="02040503050406030204" pitchFamily="18" charset="0"/>
                          </a:rPr>
                          <m:t>−1</m:t>
                        </m:r>
                      </m:e>
                    </m:d>
                  </m:oMath>
                </a14:m>
                <a:endParaRPr lang="it-IT" sz="2800" b="0" dirty="0"/>
              </a:p>
            </p:txBody>
          </p:sp>
        </mc:Choice>
        <mc:Fallback>
          <p:sp>
            <p:nvSpPr>
              <p:cNvPr id="70" name="CasellaDiTesto 69">
                <a:extLst>
                  <a:ext uri="{FF2B5EF4-FFF2-40B4-BE49-F238E27FC236}">
                    <a16:creationId xmlns:a16="http://schemas.microsoft.com/office/drawing/2014/main" id="{662894D0-7D9E-4932-B403-547AA668C41E}"/>
                  </a:ext>
                </a:extLst>
              </p:cNvPr>
              <p:cNvSpPr txBox="1">
                <a:spLocks noRot="1" noChangeAspect="1" noMove="1" noResize="1" noEditPoints="1" noAdjustHandles="1" noChangeArrowheads="1" noChangeShapeType="1" noTextEdit="1"/>
              </p:cNvSpPr>
              <p:nvPr/>
            </p:nvSpPr>
            <p:spPr>
              <a:xfrm>
                <a:off x="373499" y="4938140"/>
                <a:ext cx="7700441" cy="1292662"/>
              </a:xfrm>
              <a:prstGeom prst="rect">
                <a:avLst/>
              </a:prstGeom>
              <a:blipFill>
                <a:blip r:embed="rId12"/>
                <a:stretch>
                  <a:fillRect l="-396"/>
                </a:stretch>
              </a:blipFill>
            </p:spPr>
            <p:txBody>
              <a:bodyPr/>
              <a:lstStyle/>
              <a:p>
                <a:r>
                  <a:rPr lang="it-IT">
                    <a:noFill/>
                  </a:rPr>
                  <a:t> </a:t>
                </a:r>
              </a:p>
            </p:txBody>
          </p:sp>
        </mc:Fallback>
      </mc:AlternateContent>
      <mc:AlternateContent xmlns:mc="http://schemas.openxmlformats.org/markup-compatibility/2006">
        <mc:Choice xmlns:a14="http://schemas.microsoft.com/office/drawing/2010/main" Requires="a14">
          <p:sp>
            <p:nvSpPr>
              <p:cNvPr id="64" name="Rettangolo 63">
                <a:extLst>
                  <a:ext uri="{FF2B5EF4-FFF2-40B4-BE49-F238E27FC236}">
                    <a16:creationId xmlns:a16="http://schemas.microsoft.com/office/drawing/2014/main" id="{99A113A8-3914-4C9C-81D9-9AA3CB4D9E10}"/>
                  </a:ext>
                </a:extLst>
              </p:cNvPr>
              <p:cNvSpPr/>
              <p:nvPr/>
            </p:nvSpPr>
            <p:spPr>
              <a:xfrm>
                <a:off x="8926643" y="5155853"/>
                <a:ext cx="2683234" cy="971741"/>
              </a:xfrm>
              <a:prstGeom prst="rect">
                <a:avLst/>
              </a:prstGeom>
              <a:ln>
                <a:solidFill>
                  <a:schemeClr val="accent1">
                    <a:lumMod val="75000"/>
                  </a:schemeClr>
                </a:solidFill>
              </a:ln>
            </p:spPr>
            <p:txBody>
              <a:bodyPr wrap="none">
                <a:spAutoFit/>
              </a:bodyPr>
              <a:lstStyle/>
              <a:p>
                <a14:m>
                  <m:oMathPara xmlns:m="http://schemas.openxmlformats.org/officeDocument/2006/math">
                    <m:oMathParaPr>
                      <m:jc m:val="centerGroup"/>
                    </m:oMathParaPr>
                    <m:oMath xmlns:m="http://schemas.openxmlformats.org/officeDocument/2006/math">
                      <m:r>
                        <a:rPr lang="it-IT" sz="2800" i="1" smtClean="0">
                          <a:latin typeface="Cambria Math" panose="02040503050406030204" pitchFamily="18" charset="0"/>
                          <a:ea typeface="Cambria Math" panose="02040503050406030204" pitchFamily="18" charset="0"/>
                        </a:rPr>
                        <m:t>𝜂</m:t>
                      </m:r>
                      <m:r>
                        <a:rPr lang="it-IT" sz="2800" b="0" i="1" smtClean="0">
                          <a:latin typeface="Cambria Math" panose="02040503050406030204" pitchFamily="18" charset="0"/>
                          <a:ea typeface="Cambria Math" panose="02040503050406030204" pitchFamily="18" charset="0"/>
                        </a:rPr>
                        <m:t>=</m:t>
                      </m:r>
                      <m:f>
                        <m:fPr>
                          <m:ctrlPr>
                            <a:rPr lang="it-IT" sz="2800" b="0" i="1" smtClean="0">
                              <a:latin typeface="Cambria Math" panose="02040503050406030204" pitchFamily="18" charset="0"/>
                              <a:ea typeface="Cambria Math" panose="02040503050406030204" pitchFamily="18" charset="0"/>
                            </a:rPr>
                          </m:ctrlPr>
                        </m:fPr>
                        <m:num>
                          <m:sSub>
                            <m:sSubPr>
                              <m:ctrlPr>
                                <a:rPr lang="it-IT" sz="2800" i="1">
                                  <a:latin typeface="Cambria Math" panose="02040503050406030204" pitchFamily="18" charset="0"/>
                                </a:rPr>
                              </m:ctrlPr>
                            </m:sSubPr>
                            <m:e>
                              <m:r>
                                <a:rPr lang="it-IT" sz="2800" i="1">
                                  <a:latin typeface="Cambria Math" panose="02040503050406030204" pitchFamily="18" charset="0"/>
                                </a:rPr>
                                <m:t>𝑃</m:t>
                              </m:r>
                            </m:e>
                            <m:sub>
                              <m:r>
                                <a:rPr lang="it-IT" sz="2800" i="1">
                                  <a:latin typeface="Cambria Math" panose="02040503050406030204" pitchFamily="18" charset="0"/>
                                </a:rPr>
                                <m:t>𝑒𝑙</m:t>
                              </m:r>
                            </m:sub>
                          </m:sSub>
                        </m:num>
                        <m:den>
                          <m:sSub>
                            <m:sSubPr>
                              <m:ctrlPr>
                                <a:rPr lang="it-IT" sz="2800" i="1">
                                  <a:latin typeface="Cambria Math" panose="02040503050406030204" pitchFamily="18" charset="0"/>
                                </a:rPr>
                              </m:ctrlPr>
                            </m:sSubPr>
                            <m:e>
                              <m:r>
                                <a:rPr lang="it-IT" sz="2800" i="1">
                                  <a:latin typeface="Cambria Math" panose="02040503050406030204" pitchFamily="18" charset="0"/>
                                </a:rPr>
                                <m:t>𝑃</m:t>
                              </m:r>
                            </m:e>
                            <m:sub>
                              <m:r>
                                <a:rPr lang="it-IT" sz="2800" b="0" i="1" smtClean="0">
                                  <a:latin typeface="Cambria Math" panose="02040503050406030204" pitchFamily="18" charset="0"/>
                                </a:rPr>
                                <m:t>𝑚𝑒𝑐𝑐h</m:t>
                              </m:r>
                            </m:sub>
                          </m:sSub>
                        </m:den>
                      </m:f>
                      <m:r>
                        <a:rPr lang="it-IT" sz="2800" i="1">
                          <a:latin typeface="Cambria Math" panose="02040503050406030204" pitchFamily="18" charset="0"/>
                        </a:rPr>
                        <m:t>=</m:t>
                      </m:r>
                      <m:r>
                        <a:rPr lang="it-IT" sz="2800" b="0" i="1" smtClean="0">
                          <a:latin typeface="Cambria Math" panose="02040503050406030204" pitchFamily="18" charset="0"/>
                          <a:ea typeface="Cambria Math" panose="02040503050406030204" pitchFamily="18" charset="0"/>
                        </a:rPr>
                        <m:t>𝐾</m:t>
                      </m:r>
                    </m:oMath>
                  </m:oMathPara>
                </a14:m>
                <a:endParaRPr lang="it-IT" sz="2800" dirty="0"/>
              </a:p>
            </p:txBody>
          </p:sp>
        </mc:Choice>
        <mc:Fallback>
          <p:sp>
            <p:nvSpPr>
              <p:cNvPr id="64" name="Rettangolo 63">
                <a:extLst>
                  <a:ext uri="{FF2B5EF4-FFF2-40B4-BE49-F238E27FC236}">
                    <a16:creationId xmlns:a16="http://schemas.microsoft.com/office/drawing/2014/main" id="{99A113A8-3914-4C9C-81D9-9AA3CB4D9E10}"/>
                  </a:ext>
                </a:extLst>
              </p:cNvPr>
              <p:cNvSpPr>
                <a:spLocks noRot="1" noChangeAspect="1" noMove="1" noResize="1" noEditPoints="1" noAdjustHandles="1" noChangeArrowheads="1" noChangeShapeType="1" noTextEdit="1"/>
              </p:cNvSpPr>
              <p:nvPr/>
            </p:nvSpPr>
            <p:spPr>
              <a:xfrm>
                <a:off x="8926643" y="5155853"/>
                <a:ext cx="2683234" cy="971741"/>
              </a:xfrm>
              <a:prstGeom prst="rect">
                <a:avLst/>
              </a:prstGeom>
              <a:blipFill>
                <a:blip r:embed="rId13"/>
                <a:stretch>
                  <a:fillRect/>
                </a:stretch>
              </a:blipFill>
              <a:ln>
                <a:solidFill>
                  <a:schemeClr val="accent1">
                    <a:lumMod val="75000"/>
                  </a:schemeClr>
                </a:solidFill>
              </a:ln>
            </p:spPr>
            <p:txBody>
              <a:bodyPr/>
              <a:lstStyle/>
              <a:p>
                <a:r>
                  <a:rPr lang="it-IT">
                    <a:noFill/>
                  </a:rPr>
                  <a:t> </a:t>
                </a:r>
              </a:p>
            </p:txBody>
          </p:sp>
        </mc:Fallback>
      </mc:AlternateContent>
    </p:spTree>
    <p:extLst>
      <p:ext uri="{BB962C8B-B14F-4D97-AF65-F5344CB8AC3E}">
        <p14:creationId xmlns:p14="http://schemas.microsoft.com/office/powerpoint/2010/main" val="644782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2 3">
            <a:extLst>
              <a:ext uri="{FF2B5EF4-FFF2-40B4-BE49-F238E27FC236}">
                <a16:creationId xmlns:a16="http://schemas.microsoft.com/office/drawing/2014/main" id="{33B40ED9-6F84-4F21-AD85-069FDB09FCCF}"/>
              </a:ext>
            </a:extLst>
          </p:cNvPr>
          <p:cNvCxnSpPr>
            <a:cxnSpLocks/>
          </p:cNvCxnSpPr>
          <p:nvPr/>
        </p:nvCxnSpPr>
        <p:spPr>
          <a:xfrm flipV="1">
            <a:off x="1077686" y="587829"/>
            <a:ext cx="0" cy="19191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 name="Connettore 2 4">
            <a:extLst>
              <a:ext uri="{FF2B5EF4-FFF2-40B4-BE49-F238E27FC236}">
                <a16:creationId xmlns:a16="http://schemas.microsoft.com/office/drawing/2014/main" id="{119A12BA-98C7-4EE4-81FC-A050654EA53D}"/>
              </a:ext>
            </a:extLst>
          </p:cNvPr>
          <p:cNvCxnSpPr>
            <a:cxnSpLocks/>
          </p:cNvCxnSpPr>
          <p:nvPr/>
        </p:nvCxnSpPr>
        <p:spPr>
          <a:xfrm>
            <a:off x="914400" y="2324100"/>
            <a:ext cx="317754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Rettangolo 8">
            <a:extLst>
              <a:ext uri="{FF2B5EF4-FFF2-40B4-BE49-F238E27FC236}">
                <a16:creationId xmlns:a16="http://schemas.microsoft.com/office/drawing/2014/main" id="{E604478B-1442-4E7B-A6DD-6A6ED2C0ED1D}"/>
              </a:ext>
            </a:extLst>
          </p:cNvPr>
          <p:cNvSpPr/>
          <p:nvPr/>
        </p:nvSpPr>
        <p:spPr>
          <a:xfrm>
            <a:off x="1077686" y="891541"/>
            <a:ext cx="2267483" cy="14325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mc:Choice xmlns:a14="http://schemas.microsoft.com/office/drawing/2010/main" Requires="a14">
          <p:sp>
            <p:nvSpPr>
              <p:cNvPr id="10" name="CasellaDiTesto 9">
                <a:extLst>
                  <a:ext uri="{FF2B5EF4-FFF2-40B4-BE49-F238E27FC236}">
                    <a16:creationId xmlns:a16="http://schemas.microsoft.com/office/drawing/2014/main" id="{546A226B-A1B6-47E1-A9AC-CB47601B86AF}"/>
                  </a:ext>
                </a:extLst>
              </p:cNvPr>
              <p:cNvSpPr txBox="1"/>
              <p:nvPr/>
            </p:nvSpPr>
            <p:spPr>
              <a:xfrm>
                <a:off x="1240973" y="175362"/>
                <a:ext cx="705257" cy="51860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it-IT" i="1" smtClean="0">
                              <a:latin typeface="Cambria Math" panose="02040503050406030204" pitchFamily="18" charset="0"/>
                            </a:rPr>
                          </m:ctrlPr>
                        </m:fPr>
                        <m:num>
                          <m:r>
                            <a:rPr lang="it-IT" b="0" i="1" smtClean="0">
                              <a:latin typeface="Cambria Math" panose="02040503050406030204" pitchFamily="18" charset="0"/>
                            </a:rPr>
                            <m:t>𝑃</m:t>
                          </m:r>
                        </m:num>
                        <m:den>
                          <m:r>
                            <a:rPr lang="it-IT" i="1" smtClean="0">
                              <a:latin typeface="Cambria Math" panose="02040503050406030204" pitchFamily="18" charset="0"/>
                              <a:ea typeface="Cambria Math" panose="02040503050406030204" pitchFamily="18" charset="0"/>
                            </a:rPr>
                            <m:t>𝜎</m:t>
                          </m:r>
                          <m:sSup>
                            <m:sSupPr>
                              <m:ctrlPr>
                                <a:rPr lang="it-IT" i="1" smtClean="0">
                                  <a:latin typeface="Cambria Math" panose="02040503050406030204" pitchFamily="18" charset="0"/>
                                  <a:ea typeface="Cambria Math" panose="02040503050406030204" pitchFamily="18" charset="0"/>
                                </a:rPr>
                              </m:ctrlPr>
                            </m:sSupPr>
                            <m:e>
                              <m:r>
                                <a:rPr lang="it-IT" b="0" i="1" smtClean="0">
                                  <a:latin typeface="Cambria Math" panose="02040503050406030204" pitchFamily="18" charset="0"/>
                                  <a:ea typeface="Cambria Math" panose="02040503050406030204" pitchFamily="18" charset="0"/>
                                </a:rPr>
                                <m:t>𝑢</m:t>
                              </m:r>
                            </m:e>
                            <m:sup>
                              <m:r>
                                <a:rPr lang="it-IT" b="0" i="1" smtClean="0">
                                  <a:latin typeface="Cambria Math" panose="02040503050406030204" pitchFamily="18" charset="0"/>
                                  <a:ea typeface="Cambria Math" panose="02040503050406030204" pitchFamily="18" charset="0"/>
                                </a:rPr>
                                <m:t>2</m:t>
                              </m:r>
                            </m:sup>
                          </m:sSup>
                          <m:sSup>
                            <m:sSupPr>
                              <m:ctrlPr>
                                <a:rPr lang="it-IT" i="1" smtClean="0">
                                  <a:latin typeface="Cambria Math" panose="02040503050406030204" pitchFamily="18" charset="0"/>
                                  <a:ea typeface="Cambria Math" panose="02040503050406030204" pitchFamily="18" charset="0"/>
                                </a:rPr>
                              </m:ctrlPr>
                            </m:sSupPr>
                            <m:e>
                              <m:r>
                                <a:rPr lang="it-IT" b="0" i="1" smtClean="0">
                                  <a:latin typeface="Cambria Math" panose="02040503050406030204" pitchFamily="18" charset="0"/>
                                  <a:ea typeface="Cambria Math" panose="02040503050406030204" pitchFamily="18" charset="0"/>
                                </a:rPr>
                                <m:t>𝐵</m:t>
                              </m:r>
                            </m:e>
                            <m:sup>
                              <m:r>
                                <a:rPr lang="it-IT" b="0" i="1" smtClean="0">
                                  <a:latin typeface="Cambria Math" panose="02040503050406030204" pitchFamily="18" charset="0"/>
                                  <a:ea typeface="Cambria Math" panose="02040503050406030204" pitchFamily="18" charset="0"/>
                                </a:rPr>
                                <m:t>2</m:t>
                              </m:r>
                            </m:sup>
                          </m:sSup>
                        </m:den>
                      </m:f>
                    </m:oMath>
                  </m:oMathPara>
                </a14:m>
                <a:endParaRPr lang="it-IT" dirty="0"/>
              </a:p>
            </p:txBody>
          </p:sp>
        </mc:Choice>
        <mc:Fallback>
          <p:sp>
            <p:nvSpPr>
              <p:cNvPr id="10" name="CasellaDiTesto 9">
                <a:extLst>
                  <a:ext uri="{FF2B5EF4-FFF2-40B4-BE49-F238E27FC236}">
                    <a16:creationId xmlns:a16="http://schemas.microsoft.com/office/drawing/2014/main" id="{546A226B-A1B6-47E1-A9AC-CB47601B86AF}"/>
                  </a:ext>
                </a:extLst>
              </p:cNvPr>
              <p:cNvSpPr txBox="1">
                <a:spLocks noRot="1" noChangeAspect="1" noMove="1" noResize="1" noEditPoints="1" noAdjustHandles="1" noChangeArrowheads="1" noChangeShapeType="1" noTextEdit="1"/>
              </p:cNvSpPr>
              <p:nvPr/>
            </p:nvSpPr>
            <p:spPr>
              <a:xfrm>
                <a:off x="1240973" y="175362"/>
                <a:ext cx="705257" cy="518604"/>
              </a:xfrm>
              <a:prstGeom prst="rect">
                <a:avLst/>
              </a:prstGeom>
              <a:blipFill>
                <a:blip r:embed="rId3"/>
                <a:stretch>
                  <a:fillRect/>
                </a:stretch>
              </a:blipFill>
            </p:spPr>
            <p:txBody>
              <a:bodyPr/>
              <a:lstStyle/>
              <a:p>
                <a:r>
                  <a:rPr lang="it-IT">
                    <a:noFill/>
                  </a:rPr>
                  <a:t> </a:t>
                </a:r>
              </a:p>
            </p:txBody>
          </p:sp>
        </mc:Fallback>
      </mc:AlternateContent>
      <p:cxnSp>
        <p:nvCxnSpPr>
          <p:cNvPr id="12" name="Connettore diritto 11">
            <a:extLst>
              <a:ext uri="{FF2B5EF4-FFF2-40B4-BE49-F238E27FC236}">
                <a16:creationId xmlns:a16="http://schemas.microsoft.com/office/drawing/2014/main" id="{1A66C54C-13FA-4C42-99B8-68F0A589D2E7}"/>
              </a:ext>
            </a:extLst>
          </p:cNvPr>
          <p:cNvCxnSpPr/>
          <p:nvPr/>
        </p:nvCxnSpPr>
        <p:spPr>
          <a:xfrm>
            <a:off x="1077686" y="891541"/>
            <a:ext cx="2267483" cy="143255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7A416134-7B5A-4068-AF7F-0F4515C98954}"/>
              </a:ext>
            </a:extLst>
          </p:cNvPr>
          <p:cNvCxnSpPr/>
          <p:nvPr/>
        </p:nvCxnSpPr>
        <p:spPr>
          <a:xfrm flipV="1">
            <a:off x="1077686" y="891541"/>
            <a:ext cx="2267483" cy="143255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496D9A67-0081-436D-A37B-7DC77F9605FE}"/>
              </a:ext>
            </a:extLst>
          </p:cNvPr>
          <p:cNvSpPr txBox="1"/>
          <p:nvPr/>
        </p:nvSpPr>
        <p:spPr>
          <a:xfrm>
            <a:off x="763557" y="699800"/>
            <a:ext cx="301686" cy="369332"/>
          </a:xfrm>
          <a:prstGeom prst="rect">
            <a:avLst/>
          </a:prstGeom>
          <a:noFill/>
        </p:spPr>
        <p:txBody>
          <a:bodyPr wrap="none" rtlCol="0">
            <a:spAutoFit/>
          </a:bodyPr>
          <a:lstStyle/>
          <a:p>
            <a:r>
              <a:rPr lang="it-IT" dirty="0"/>
              <a:t>1</a:t>
            </a:r>
          </a:p>
        </p:txBody>
      </p:sp>
      <p:sp>
        <p:nvSpPr>
          <p:cNvPr id="16" name="CasellaDiTesto 15">
            <a:extLst>
              <a:ext uri="{FF2B5EF4-FFF2-40B4-BE49-F238E27FC236}">
                <a16:creationId xmlns:a16="http://schemas.microsoft.com/office/drawing/2014/main" id="{CA4E7B49-6D96-4771-8992-4CAAB01AC0C6}"/>
              </a:ext>
            </a:extLst>
          </p:cNvPr>
          <p:cNvSpPr txBox="1"/>
          <p:nvPr/>
        </p:nvSpPr>
        <p:spPr>
          <a:xfrm>
            <a:off x="3194326" y="2337009"/>
            <a:ext cx="301686" cy="369332"/>
          </a:xfrm>
          <a:prstGeom prst="rect">
            <a:avLst/>
          </a:prstGeom>
          <a:noFill/>
        </p:spPr>
        <p:txBody>
          <a:bodyPr wrap="none" rtlCol="0">
            <a:spAutoFit/>
          </a:bodyPr>
          <a:lstStyle/>
          <a:p>
            <a:r>
              <a:rPr lang="it-IT" dirty="0"/>
              <a:t>1</a:t>
            </a:r>
          </a:p>
        </p:txBody>
      </p:sp>
      <p:sp>
        <p:nvSpPr>
          <p:cNvPr id="17" name="CasellaDiTesto 16">
            <a:extLst>
              <a:ext uri="{FF2B5EF4-FFF2-40B4-BE49-F238E27FC236}">
                <a16:creationId xmlns:a16="http://schemas.microsoft.com/office/drawing/2014/main" id="{4467F142-A800-4A4B-B8B4-1E45FAC7069A}"/>
              </a:ext>
            </a:extLst>
          </p:cNvPr>
          <p:cNvSpPr txBox="1"/>
          <p:nvPr/>
        </p:nvSpPr>
        <p:spPr>
          <a:xfrm>
            <a:off x="3710940" y="1941860"/>
            <a:ext cx="304892" cy="369332"/>
          </a:xfrm>
          <a:prstGeom prst="rect">
            <a:avLst/>
          </a:prstGeom>
          <a:noFill/>
        </p:spPr>
        <p:txBody>
          <a:bodyPr wrap="none" rtlCol="0">
            <a:spAutoFit/>
          </a:bodyPr>
          <a:lstStyle/>
          <a:p>
            <a:r>
              <a:rPr lang="it-IT" dirty="0"/>
              <a:t>K</a:t>
            </a:r>
          </a:p>
        </p:txBody>
      </p:sp>
      <mc:AlternateContent xmlns:mc="http://schemas.openxmlformats.org/markup-compatibility/2006">
        <mc:Choice xmlns:a14="http://schemas.microsoft.com/office/drawing/2010/main" Requires="a14">
          <p:sp>
            <p:nvSpPr>
              <p:cNvPr id="18" name="Callout: linea con barra in risalto 17">
                <a:extLst>
                  <a:ext uri="{FF2B5EF4-FFF2-40B4-BE49-F238E27FC236}">
                    <a16:creationId xmlns:a16="http://schemas.microsoft.com/office/drawing/2014/main" id="{15FBB01A-CB6F-4B4C-B9C4-71BA78057AAA}"/>
                  </a:ext>
                </a:extLst>
              </p:cNvPr>
              <p:cNvSpPr/>
              <p:nvPr/>
            </p:nvSpPr>
            <p:spPr>
              <a:xfrm>
                <a:off x="2689854" y="216777"/>
                <a:ext cx="2941321" cy="518604"/>
              </a:xfrm>
              <a:prstGeom prst="accentCallout1">
                <a:avLst>
                  <a:gd name="adj1" fmla="val 18750"/>
                  <a:gd name="adj2" fmla="val -8333"/>
                  <a:gd name="adj3" fmla="val 200305"/>
                  <a:gd name="adj4" fmla="val -34583"/>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it-IT" i="1" smtClean="0">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𝑃</m:t>
                        </m:r>
                      </m:e>
                      <m:sub>
                        <m:r>
                          <a:rPr lang="it-IT" i="1">
                            <a:latin typeface="Cambria Math" panose="02040503050406030204" pitchFamily="18" charset="0"/>
                            <a:ea typeface="Cambria Math" panose="02040503050406030204" pitchFamily="18" charset="0"/>
                          </a:rPr>
                          <m:t>𝑚𝑒𝑐𝑐</m:t>
                        </m:r>
                      </m:sub>
                    </m:sSub>
                  </m:oMath>
                </a14:m>
                <a:r>
                  <a:rPr lang="it-IT" dirty="0">
                    <a:ea typeface="Cambria Math" panose="02040503050406030204" pitchFamily="18" charset="0"/>
                  </a:rPr>
                  <a:t>/ </a:t>
                </a:r>
                <a14:m>
                  <m:oMath xmlns:m="http://schemas.openxmlformats.org/officeDocument/2006/math">
                    <m:r>
                      <a:rPr lang="it-IT" i="1">
                        <a:latin typeface="Cambria Math" panose="02040503050406030204" pitchFamily="18" charset="0"/>
                        <a:ea typeface="Cambria Math" panose="02040503050406030204" pitchFamily="18" charset="0"/>
                      </a:rPr>
                      <m:t>𝜎</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𝑢</m:t>
                        </m:r>
                      </m:e>
                      <m:sup>
                        <m:r>
                          <a:rPr lang="it-IT" i="1">
                            <a:latin typeface="Cambria Math" panose="02040503050406030204" pitchFamily="18" charset="0"/>
                            <a:ea typeface="Cambria Math" panose="02040503050406030204" pitchFamily="18" charset="0"/>
                          </a:rPr>
                          <m:t>2</m:t>
                        </m:r>
                      </m:sup>
                    </m:sSup>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𝐵</m:t>
                        </m:r>
                      </m:e>
                      <m:sup>
                        <m:r>
                          <a:rPr lang="it-IT" i="1">
                            <a:latin typeface="Cambria Math" panose="02040503050406030204" pitchFamily="18" charset="0"/>
                            <a:ea typeface="Cambria Math" panose="02040503050406030204" pitchFamily="18" charset="0"/>
                          </a:rPr>
                          <m:t>2</m:t>
                        </m:r>
                      </m:sup>
                    </m:sSup>
                    <m:r>
                      <a:rPr lang="it-IT" b="0" i="1" smtClean="0">
                        <a:latin typeface="Cambria Math" panose="02040503050406030204" pitchFamily="18" charset="0"/>
                        <a:ea typeface="Cambria Math" panose="02040503050406030204" pitchFamily="18" charset="0"/>
                      </a:rPr>
                      <m:t>=</m:t>
                    </m:r>
                    <m:d>
                      <m:dPr>
                        <m:ctrlPr>
                          <a:rPr lang="it-IT" i="1">
                            <a:latin typeface="Cambria Math" panose="02040503050406030204" pitchFamily="18" charset="0"/>
                            <a:ea typeface="Cambria Math" panose="02040503050406030204" pitchFamily="18" charset="0"/>
                          </a:rPr>
                        </m:ctrlPr>
                      </m:dPr>
                      <m:e>
                        <m:r>
                          <a:rPr lang="it-IT" i="1">
                            <a:latin typeface="Cambria Math" panose="02040503050406030204" pitchFamily="18" charset="0"/>
                            <a:ea typeface="Cambria Math" panose="02040503050406030204" pitchFamily="18" charset="0"/>
                          </a:rPr>
                          <m:t>𝐾</m:t>
                        </m:r>
                        <m:r>
                          <a:rPr lang="it-IT" i="1">
                            <a:latin typeface="Cambria Math" panose="02040503050406030204" pitchFamily="18" charset="0"/>
                          </a:rPr>
                          <m:t>−1</m:t>
                        </m:r>
                      </m:e>
                    </m:d>
                  </m:oMath>
                </a14:m>
                <a:endParaRPr lang="it-IT" dirty="0"/>
              </a:p>
            </p:txBody>
          </p:sp>
        </mc:Choice>
        <mc:Fallback>
          <p:sp>
            <p:nvSpPr>
              <p:cNvPr id="18" name="Callout: linea con barra in risalto 17">
                <a:extLst>
                  <a:ext uri="{FF2B5EF4-FFF2-40B4-BE49-F238E27FC236}">
                    <a16:creationId xmlns:a16="http://schemas.microsoft.com/office/drawing/2014/main" id="{15FBB01A-CB6F-4B4C-B9C4-71BA78057AAA}"/>
                  </a:ext>
                </a:extLst>
              </p:cNvPr>
              <p:cNvSpPr>
                <a:spLocks noRot="1" noChangeAspect="1" noMove="1" noResize="1" noEditPoints="1" noAdjustHandles="1" noChangeArrowheads="1" noChangeShapeType="1" noTextEdit="1"/>
              </p:cNvSpPr>
              <p:nvPr/>
            </p:nvSpPr>
            <p:spPr>
              <a:xfrm>
                <a:off x="2689854" y="216777"/>
                <a:ext cx="2941321" cy="518604"/>
              </a:xfrm>
              <a:prstGeom prst="accentCallout1">
                <a:avLst>
                  <a:gd name="adj1" fmla="val 18750"/>
                  <a:gd name="adj2" fmla="val -8333"/>
                  <a:gd name="adj3" fmla="val 200305"/>
                  <a:gd name="adj4" fmla="val -34583"/>
                </a:avLst>
              </a:prstGeom>
              <a:blipFill>
                <a:blip r:embed="rId4"/>
                <a:stretch>
                  <a:fillRect/>
                </a:stretch>
              </a:blipFill>
              <a:ln>
                <a:solidFill>
                  <a:srgbClr val="FF0000"/>
                </a:solidFill>
              </a:ln>
            </p:spPr>
            <p:txBody>
              <a:bodyPr/>
              <a:lstStyle/>
              <a:p>
                <a:r>
                  <a:rPr lang="it-IT">
                    <a:noFill/>
                  </a:rPr>
                  <a:t> </a:t>
                </a:r>
              </a:p>
            </p:txBody>
          </p:sp>
        </mc:Fallback>
      </mc:AlternateContent>
      <mc:AlternateContent xmlns:mc="http://schemas.openxmlformats.org/markup-compatibility/2006">
        <mc:Choice xmlns:a14="http://schemas.microsoft.com/office/drawing/2010/main" Requires="a14">
          <p:sp>
            <p:nvSpPr>
              <p:cNvPr id="19" name="Callout: linea con barra in risalto 18">
                <a:extLst>
                  <a:ext uri="{FF2B5EF4-FFF2-40B4-BE49-F238E27FC236}">
                    <a16:creationId xmlns:a16="http://schemas.microsoft.com/office/drawing/2014/main" id="{D2D8924C-90E6-426C-9B02-F07B89B8F53E}"/>
                  </a:ext>
                </a:extLst>
              </p:cNvPr>
              <p:cNvSpPr/>
              <p:nvPr/>
            </p:nvSpPr>
            <p:spPr>
              <a:xfrm>
                <a:off x="4015833" y="1069132"/>
                <a:ext cx="822868" cy="518604"/>
              </a:xfrm>
              <a:prstGeom prst="accentCallout1">
                <a:avLst>
                  <a:gd name="adj1" fmla="val 18750"/>
                  <a:gd name="adj2" fmla="val -8333"/>
                  <a:gd name="adj3" fmla="val 43087"/>
                  <a:gd name="adj4" fmla="val -15833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η</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𝐾</m:t>
                      </m:r>
                    </m:oMath>
                  </m:oMathPara>
                </a14:m>
                <a:endParaRPr lang="it-IT" dirty="0"/>
              </a:p>
            </p:txBody>
          </p:sp>
        </mc:Choice>
        <mc:Fallback>
          <p:sp>
            <p:nvSpPr>
              <p:cNvPr id="19" name="Callout: linea con barra in risalto 18">
                <a:extLst>
                  <a:ext uri="{FF2B5EF4-FFF2-40B4-BE49-F238E27FC236}">
                    <a16:creationId xmlns:a16="http://schemas.microsoft.com/office/drawing/2014/main" id="{D2D8924C-90E6-426C-9B02-F07B89B8F53E}"/>
                  </a:ext>
                </a:extLst>
              </p:cNvPr>
              <p:cNvSpPr>
                <a:spLocks noRot="1" noChangeAspect="1" noMove="1" noResize="1" noEditPoints="1" noAdjustHandles="1" noChangeArrowheads="1" noChangeShapeType="1" noTextEdit="1"/>
              </p:cNvSpPr>
              <p:nvPr/>
            </p:nvSpPr>
            <p:spPr>
              <a:xfrm>
                <a:off x="4015833" y="1069132"/>
                <a:ext cx="822868" cy="518604"/>
              </a:xfrm>
              <a:prstGeom prst="accentCallout1">
                <a:avLst>
                  <a:gd name="adj1" fmla="val 18750"/>
                  <a:gd name="adj2" fmla="val -8333"/>
                  <a:gd name="adj3" fmla="val 43087"/>
                  <a:gd name="adj4" fmla="val -158335"/>
                </a:avLst>
              </a:prstGeom>
              <a:blipFill>
                <a:blip r:embed="rId5"/>
                <a:stretch>
                  <a:fillRect/>
                </a:stretch>
              </a:blipFill>
              <a:ln>
                <a:solidFill>
                  <a:srgbClr val="FF0000"/>
                </a:solidFill>
              </a:ln>
            </p:spPr>
            <p:txBody>
              <a:bodyPr/>
              <a:lstStyle/>
              <a:p>
                <a:r>
                  <a:rPr lang="it-IT">
                    <a:noFill/>
                  </a:rPr>
                  <a:t> </a:t>
                </a:r>
              </a:p>
            </p:txBody>
          </p:sp>
        </mc:Fallback>
      </mc:AlternateContent>
      <p:sp>
        <p:nvSpPr>
          <p:cNvPr id="20" name="Arco 19">
            <a:extLst>
              <a:ext uri="{FF2B5EF4-FFF2-40B4-BE49-F238E27FC236}">
                <a16:creationId xmlns:a16="http://schemas.microsoft.com/office/drawing/2014/main" id="{D6BBC1B1-57E0-45CA-9E30-CD973AC70E6E}"/>
              </a:ext>
            </a:extLst>
          </p:cNvPr>
          <p:cNvSpPr/>
          <p:nvPr/>
        </p:nvSpPr>
        <p:spPr>
          <a:xfrm>
            <a:off x="1150622" y="1941860"/>
            <a:ext cx="2147501" cy="1058447"/>
          </a:xfrm>
          <a:prstGeom prst="arc">
            <a:avLst>
              <a:gd name="adj1" fmla="val 11773234"/>
              <a:gd name="adj2" fmla="val 20942181"/>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mc:AlternateContent xmlns:mc="http://schemas.openxmlformats.org/markup-compatibility/2006">
        <mc:Choice xmlns:a14="http://schemas.microsoft.com/office/drawing/2010/main" Requires="a14">
          <p:sp>
            <p:nvSpPr>
              <p:cNvPr id="21" name="Callout: linea con barra in risalto 20">
                <a:extLst>
                  <a:ext uri="{FF2B5EF4-FFF2-40B4-BE49-F238E27FC236}">
                    <a16:creationId xmlns:a16="http://schemas.microsoft.com/office/drawing/2014/main" id="{4AD86800-736B-4F63-A018-4687E9F9C653}"/>
                  </a:ext>
                </a:extLst>
              </p:cNvPr>
              <p:cNvSpPr/>
              <p:nvPr/>
            </p:nvSpPr>
            <p:spPr>
              <a:xfrm>
                <a:off x="986812" y="2868327"/>
                <a:ext cx="2644094" cy="518604"/>
              </a:xfrm>
              <a:prstGeom prst="accentCallout1">
                <a:avLst>
                  <a:gd name="adj1" fmla="val 18750"/>
                  <a:gd name="adj2" fmla="val -8333"/>
                  <a:gd name="adj3" fmla="val -169966"/>
                  <a:gd name="adj4" fmla="val 59408"/>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𝑃</m:t>
                          </m:r>
                        </m:e>
                        <m:sub>
                          <m:r>
                            <a:rPr lang="it-IT" b="0" i="1" smtClean="0">
                              <a:latin typeface="Cambria Math" panose="02040503050406030204" pitchFamily="18" charset="0"/>
                            </a:rPr>
                            <m:t>𝑒𝑙</m:t>
                          </m:r>
                        </m:sub>
                      </m:sSub>
                      <m:r>
                        <m:rPr>
                          <m:nor/>
                        </m:rPr>
                        <a:rPr lang="it-IT" dirty="0">
                          <a:ea typeface="Cambria Math" panose="02040503050406030204" pitchFamily="18" charset="0"/>
                        </a:rPr>
                        <m:t>/ </m:t>
                      </m:r>
                      <m:r>
                        <a:rPr lang="it-IT" i="1">
                          <a:latin typeface="Cambria Math" panose="02040503050406030204" pitchFamily="18" charset="0"/>
                          <a:ea typeface="Cambria Math" panose="02040503050406030204" pitchFamily="18" charset="0"/>
                        </a:rPr>
                        <m:t>𝜎</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𝑢</m:t>
                          </m:r>
                        </m:e>
                        <m:sup>
                          <m:r>
                            <a:rPr lang="it-IT" i="1">
                              <a:latin typeface="Cambria Math" panose="02040503050406030204" pitchFamily="18" charset="0"/>
                              <a:ea typeface="Cambria Math" panose="02040503050406030204" pitchFamily="18" charset="0"/>
                            </a:rPr>
                            <m:t>2</m:t>
                          </m:r>
                        </m:sup>
                      </m:sSup>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𝐵</m:t>
                          </m:r>
                        </m:e>
                        <m:sup>
                          <m:r>
                            <a:rPr lang="it-IT" i="1">
                              <a:latin typeface="Cambria Math" panose="02040503050406030204" pitchFamily="18" charset="0"/>
                              <a:ea typeface="Cambria Math" panose="02040503050406030204" pitchFamily="18" charset="0"/>
                            </a:rPr>
                            <m:t>2</m:t>
                          </m:r>
                        </m:sup>
                      </m:sSup>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𝐾</m:t>
                      </m:r>
                      <m:d>
                        <m:dPr>
                          <m:ctrlPr>
                            <a:rPr lang="it-IT" b="0" i="1" smtClean="0">
                              <a:latin typeface="Cambria Math" panose="02040503050406030204" pitchFamily="18" charset="0"/>
                              <a:ea typeface="Cambria Math" panose="02040503050406030204" pitchFamily="18" charset="0"/>
                            </a:rPr>
                          </m:ctrlPr>
                        </m:dPr>
                        <m:e>
                          <m:r>
                            <a:rPr lang="it-IT" b="0" i="1" smtClean="0">
                              <a:latin typeface="Cambria Math" panose="02040503050406030204" pitchFamily="18" charset="0"/>
                              <a:ea typeface="Cambria Math" panose="02040503050406030204" pitchFamily="18" charset="0"/>
                            </a:rPr>
                            <m:t>𝐾</m:t>
                          </m:r>
                          <m:r>
                            <a:rPr lang="it-IT" b="0" i="1" smtClean="0">
                              <a:latin typeface="Cambria Math" panose="02040503050406030204" pitchFamily="18" charset="0"/>
                              <a:ea typeface="Cambria Math" panose="02040503050406030204" pitchFamily="18" charset="0"/>
                            </a:rPr>
                            <m:t>−1</m:t>
                          </m:r>
                        </m:e>
                      </m:d>
                    </m:oMath>
                  </m:oMathPara>
                </a14:m>
                <a:endParaRPr lang="it-IT" dirty="0"/>
              </a:p>
            </p:txBody>
          </p:sp>
        </mc:Choice>
        <mc:Fallback>
          <p:sp>
            <p:nvSpPr>
              <p:cNvPr id="21" name="Callout: linea con barra in risalto 20">
                <a:extLst>
                  <a:ext uri="{FF2B5EF4-FFF2-40B4-BE49-F238E27FC236}">
                    <a16:creationId xmlns:a16="http://schemas.microsoft.com/office/drawing/2014/main" id="{4AD86800-736B-4F63-A018-4687E9F9C653}"/>
                  </a:ext>
                </a:extLst>
              </p:cNvPr>
              <p:cNvSpPr>
                <a:spLocks noRot="1" noChangeAspect="1" noMove="1" noResize="1" noEditPoints="1" noAdjustHandles="1" noChangeArrowheads="1" noChangeShapeType="1" noTextEdit="1"/>
              </p:cNvSpPr>
              <p:nvPr/>
            </p:nvSpPr>
            <p:spPr>
              <a:xfrm>
                <a:off x="986812" y="2868327"/>
                <a:ext cx="2644094" cy="518604"/>
              </a:xfrm>
              <a:prstGeom prst="accentCallout1">
                <a:avLst>
                  <a:gd name="adj1" fmla="val 18750"/>
                  <a:gd name="adj2" fmla="val -8333"/>
                  <a:gd name="adj3" fmla="val -169966"/>
                  <a:gd name="adj4" fmla="val 59408"/>
                </a:avLst>
              </a:prstGeom>
              <a:blipFill>
                <a:blip r:embed="rId6"/>
                <a:stretch>
                  <a:fillRect/>
                </a:stretch>
              </a:blipFill>
              <a:ln>
                <a:solidFill>
                  <a:srgbClr val="FF0000"/>
                </a:solidFill>
              </a:ln>
            </p:spPr>
            <p:txBody>
              <a:bodyPr/>
              <a:lstStyle/>
              <a:p>
                <a:r>
                  <a:rPr lang="it-IT">
                    <a:noFill/>
                  </a:rPr>
                  <a:t> </a:t>
                </a:r>
              </a:p>
            </p:txBody>
          </p:sp>
        </mc:Fallback>
      </mc:AlternateContent>
      <p:cxnSp>
        <p:nvCxnSpPr>
          <p:cNvPr id="23" name="Connettore diritto 22">
            <a:extLst>
              <a:ext uri="{FF2B5EF4-FFF2-40B4-BE49-F238E27FC236}">
                <a16:creationId xmlns:a16="http://schemas.microsoft.com/office/drawing/2014/main" id="{9ED81A0E-4DC8-4FFF-A176-41AD437CF908}"/>
              </a:ext>
            </a:extLst>
          </p:cNvPr>
          <p:cNvCxnSpPr>
            <a:endCxn id="9" idx="2"/>
          </p:cNvCxnSpPr>
          <p:nvPr/>
        </p:nvCxnSpPr>
        <p:spPr>
          <a:xfrm>
            <a:off x="2209800" y="1485900"/>
            <a:ext cx="1628" cy="8382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Connettore diritto 24">
            <a:extLst>
              <a:ext uri="{FF2B5EF4-FFF2-40B4-BE49-F238E27FC236}">
                <a16:creationId xmlns:a16="http://schemas.microsoft.com/office/drawing/2014/main" id="{E159DF3C-FF44-499E-9D42-19F9E31964F6}"/>
              </a:ext>
            </a:extLst>
          </p:cNvPr>
          <p:cNvCxnSpPr>
            <a:cxnSpLocks/>
          </p:cNvCxnSpPr>
          <p:nvPr/>
        </p:nvCxnSpPr>
        <p:spPr>
          <a:xfrm flipH="1">
            <a:off x="1077685" y="1944635"/>
            <a:ext cx="1231174" cy="2008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22D42B10-5D3A-4EFB-815D-7891671C97C2}"/>
              </a:ext>
            </a:extLst>
          </p:cNvPr>
          <p:cNvSpPr txBox="1"/>
          <p:nvPr/>
        </p:nvSpPr>
        <p:spPr>
          <a:xfrm>
            <a:off x="567586" y="1780862"/>
            <a:ext cx="508473" cy="369332"/>
          </a:xfrm>
          <a:prstGeom prst="rect">
            <a:avLst/>
          </a:prstGeom>
          <a:noFill/>
        </p:spPr>
        <p:txBody>
          <a:bodyPr wrap="none" rtlCol="0">
            <a:spAutoFit/>
          </a:bodyPr>
          <a:lstStyle/>
          <a:p>
            <a:r>
              <a:rPr lang="it-IT" dirty="0"/>
              <a:t>1/4</a:t>
            </a:r>
          </a:p>
        </p:txBody>
      </p:sp>
      <p:sp>
        <p:nvSpPr>
          <p:cNvPr id="27" name="CasellaDiTesto 26">
            <a:extLst>
              <a:ext uri="{FF2B5EF4-FFF2-40B4-BE49-F238E27FC236}">
                <a16:creationId xmlns:a16="http://schemas.microsoft.com/office/drawing/2014/main" id="{7C95D4BD-E2EF-4768-A21D-C7617BAB3FE4}"/>
              </a:ext>
            </a:extLst>
          </p:cNvPr>
          <p:cNvSpPr txBox="1"/>
          <p:nvPr/>
        </p:nvSpPr>
        <p:spPr>
          <a:xfrm>
            <a:off x="1994697" y="2303207"/>
            <a:ext cx="508473" cy="369332"/>
          </a:xfrm>
          <a:prstGeom prst="rect">
            <a:avLst/>
          </a:prstGeom>
          <a:noFill/>
        </p:spPr>
        <p:txBody>
          <a:bodyPr wrap="none" rtlCol="0">
            <a:spAutoFit/>
          </a:bodyPr>
          <a:lstStyle/>
          <a:p>
            <a:r>
              <a:rPr lang="it-IT" dirty="0"/>
              <a:t>1/2</a:t>
            </a:r>
          </a:p>
        </p:txBody>
      </p:sp>
      <mc:AlternateContent xmlns:mc="http://schemas.openxmlformats.org/markup-compatibility/2006">
        <mc:Choice xmlns:a14="http://schemas.microsoft.com/office/drawing/2010/main" Requires="a14">
          <p:sp>
            <p:nvSpPr>
              <p:cNvPr id="28" name="CasellaDiTesto 27">
                <a:extLst>
                  <a:ext uri="{FF2B5EF4-FFF2-40B4-BE49-F238E27FC236}">
                    <a16:creationId xmlns:a16="http://schemas.microsoft.com/office/drawing/2014/main" id="{CAA5D45B-F5E6-46C6-83CD-02FBE98670CB}"/>
                  </a:ext>
                </a:extLst>
              </p:cNvPr>
              <p:cNvSpPr txBox="1"/>
              <p:nvPr/>
            </p:nvSpPr>
            <p:spPr>
              <a:xfrm>
                <a:off x="6797040" y="587829"/>
                <a:ext cx="4720588" cy="4663264"/>
              </a:xfrm>
              <a:prstGeom prst="rect">
                <a:avLst/>
              </a:prstGeom>
              <a:noFill/>
            </p:spPr>
            <p:txBody>
              <a:bodyPr wrap="none" rtlCol="0">
                <a:spAutoFit/>
              </a:bodyPr>
              <a:lstStyle/>
              <a:p>
                <a:r>
                  <a:rPr lang="it-IT" dirty="0"/>
                  <a:t>Esempio:</a:t>
                </a:r>
              </a:p>
              <a:p>
                <a14:m>
                  <m:oMath xmlns:m="http://schemas.openxmlformats.org/officeDocument/2006/math">
                    <m:r>
                      <a:rPr lang="it-IT" b="0" i="1" smtClean="0">
                        <a:latin typeface="Cambria Math" panose="02040503050406030204" pitchFamily="18" charset="0"/>
                      </a:rPr>
                      <m:t>𝑏</m:t>
                    </m:r>
                    <m:r>
                      <a:rPr lang="it-IT" b="0" i="1" smtClean="0">
                        <a:latin typeface="Cambria Math" panose="02040503050406030204" pitchFamily="18" charset="0"/>
                      </a:rPr>
                      <m:t>=1 [</m:t>
                    </m:r>
                    <m:r>
                      <a:rPr lang="it-IT" b="0" i="1" smtClean="0">
                        <a:latin typeface="Cambria Math" panose="02040503050406030204" pitchFamily="18" charset="0"/>
                      </a:rPr>
                      <m:t>𝑚</m:t>
                    </m:r>
                    <m:r>
                      <a:rPr lang="it-IT" b="0" i="1" smtClean="0">
                        <a:latin typeface="Cambria Math" panose="02040503050406030204" pitchFamily="18" charset="0"/>
                      </a:rPr>
                      <m:t>]</m:t>
                    </m:r>
                  </m:oMath>
                </a14:m>
                <a:r>
                  <a:rPr lang="it-IT" dirty="0"/>
                  <a:t> </a:t>
                </a:r>
              </a:p>
              <a:p>
                <a:r>
                  <a:rPr lang="it-IT" dirty="0"/>
                  <a:t> </a:t>
                </a:r>
                <a14:m>
                  <m:oMath xmlns:m="http://schemas.openxmlformats.org/officeDocument/2006/math">
                    <m:r>
                      <m:rPr>
                        <m:sty m:val="p"/>
                      </m:rPr>
                      <a:rPr lang="it-IT" b="0" i="0" smtClean="0">
                        <a:latin typeface="Cambria Math" panose="02040503050406030204" pitchFamily="18" charset="0"/>
                      </a:rPr>
                      <m:t>L</m:t>
                    </m:r>
                    <m:r>
                      <a:rPr lang="it-IT" i="1">
                        <a:latin typeface="Cambria Math" panose="02040503050406030204" pitchFamily="18" charset="0"/>
                      </a:rPr>
                      <m:t>=1 </m:t>
                    </m:r>
                    <m:d>
                      <m:dPr>
                        <m:begChr m:val="["/>
                        <m:endChr m:val="]"/>
                        <m:ctrlPr>
                          <a:rPr lang="it-IT" i="1">
                            <a:latin typeface="Cambria Math" panose="02040503050406030204" pitchFamily="18" charset="0"/>
                          </a:rPr>
                        </m:ctrlPr>
                      </m:dPr>
                      <m:e>
                        <m:r>
                          <a:rPr lang="it-IT" i="1">
                            <a:latin typeface="Cambria Math" panose="02040503050406030204" pitchFamily="18" charset="0"/>
                          </a:rPr>
                          <m:t>𝑚</m:t>
                        </m:r>
                      </m:e>
                    </m:d>
                  </m:oMath>
                </a14:m>
                <a:r>
                  <a:rPr lang="it-IT" dirty="0"/>
                  <a:t> </a:t>
                </a:r>
              </a:p>
              <a:p>
                <a14:m>
                  <m:oMath xmlns:m="http://schemas.openxmlformats.org/officeDocument/2006/math">
                    <m:r>
                      <a:rPr lang="it-IT" b="0" i="1" smtClean="0">
                        <a:latin typeface="Cambria Math" panose="02040503050406030204" pitchFamily="18" charset="0"/>
                      </a:rPr>
                      <m:t>𝑢</m:t>
                    </m:r>
                    <m:r>
                      <a:rPr lang="it-IT" i="1">
                        <a:latin typeface="Cambria Math" panose="02040503050406030204" pitchFamily="18" charset="0"/>
                      </a:rPr>
                      <m:t>=1</m:t>
                    </m:r>
                    <m:r>
                      <a:rPr lang="it-IT" b="0" i="1" smtClean="0">
                        <a:latin typeface="Cambria Math" panose="02040503050406030204" pitchFamily="18" charset="0"/>
                      </a:rPr>
                      <m:t>000</m:t>
                    </m:r>
                    <m:r>
                      <a:rPr lang="it-IT" i="1">
                        <a:latin typeface="Cambria Math" panose="02040503050406030204" pitchFamily="18" charset="0"/>
                      </a:rPr>
                      <m:t> [</m:t>
                    </m:r>
                    <m:r>
                      <a:rPr lang="it-IT" i="1">
                        <a:latin typeface="Cambria Math" panose="02040503050406030204" pitchFamily="18" charset="0"/>
                      </a:rPr>
                      <m:t>𝑚</m:t>
                    </m:r>
                    <m:r>
                      <a:rPr lang="it-IT" b="0" i="1" smtClean="0">
                        <a:latin typeface="Cambria Math" panose="02040503050406030204" pitchFamily="18" charset="0"/>
                      </a:rPr>
                      <m:t>/</m:t>
                    </m:r>
                    <m:r>
                      <a:rPr lang="it-IT" b="0" i="1" smtClean="0">
                        <a:latin typeface="Cambria Math" panose="02040503050406030204" pitchFamily="18" charset="0"/>
                      </a:rPr>
                      <m:t>𝑠</m:t>
                    </m:r>
                    <m:r>
                      <a:rPr lang="it-IT" i="1">
                        <a:latin typeface="Cambria Math" panose="02040503050406030204" pitchFamily="18" charset="0"/>
                      </a:rPr>
                      <m:t>]</m:t>
                    </m:r>
                  </m:oMath>
                </a14:m>
                <a:r>
                  <a:rPr lang="it-IT" dirty="0"/>
                  <a:t> </a:t>
                </a:r>
              </a:p>
              <a:p>
                <a14:m>
                  <m:oMath xmlns:m="http://schemas.openxmlformats.org/officeDocument/2006/math">
                    <m:r>
                      <a:rPr lang="it-IT" b="0" i="1" smtClean="0">
                        <a:latin typeface="Cambria Math" panose="02040503050406030204" pitchFamily="18" charset="0"/>
                      </a:rPr>
                      <m:t>𝑇</m:t>
                    </m:r>
                    <m:r>
                      <a:rPr lang="it-IT" i="1">
                        <a:latin typeface="Cambria Math" panose="02040503050406030204" pitchFamily="18" charset="0"/>
                      </a:rPr>
                      <m:t>=</m:t>
                    </m:r>
                    <m:r>
                      <a:rPr lang="it-IT" b="0" i="1" smtClean="0">
                        <a:latin typeface="Cambria Math" panose="02040503050406030204" pitchFamily="18" charset="0"/>
                      </a:rPr>
                      <m:t>2700</m:t>
                    </m:r>
                    <m:r>
                      <a:rPr lang="it-IT" i="1">
                        <a:latin typeface="Cambria Math" panose="02040503050406030204" pitchFamily="18" charset="0"/>
                      </a:rPr>
                      <m:t> [</m:t>
                    </m:r>
                    <m:r>
                      <a:rPr lang="it-IT" b="0" i="1" smtClean="0">
                        <a:latin typeface="Cambria Math" panose="02040503050406030204" pitchFamily="18" charset="0"/>
                      </a:rPr>
                      <m:t>°</m:t>
                    </m:r>
                    <m:r>
                      <a:rPr lang="it-IT" b="0" i="1" smtClean="0">
                        <a:latin typeface="Cambria Math" panose="02040503050406030204" pitchFamily="18" charset="0"/>
                      </a:rPr>
                      <m:t>𝐶</m:t>
                    </m:r>
                    <m:r>
                      <a:rPr lang="it-IT" i="1">
                        <a:latin typeface="Cambria Math" panose="02040503050406030204" pitchFamily="18" charset="0"/>
                      </a:rPr>
                      <m:t>]</m:t>
                    </m:r>
                  </m:oMath>
                </a14:m>
                <a:r>
                  <a:rPr lang="it-IT" dirty="0"/>
                  <a:t> </a:t>
                </a:r>
              </a:p>
              <a:p>
                <a:r>
                  <a:rPr lang="it-IT" dirty="0"/>
                  <a:t> </a:t>
                </a:r>
                <a14:m>
                  <m:oMath xmlns:m="http://schemas.openxmlformats.org/officeDocument/2006/math">
                    <m:r>
                      <a:rPr lang="it-IT" b="0" i="1" smtClean="0">
                        <a:latin typeface="Cambria Math" panose="02040503050406030204" pitchFamily="18" charset="0"/>
                      </a:rPr>
                      <m:t>𝐵</m:t>
                    </m:r>
                    <m:r>
                      <a:rPr lang="it-IT" i="1">
                        <a:latin typeface="Cambria Math" panose="02040503050406030204" pitchFamily="18" charset="0"/>
                      </a:rPr>
                      <m:t>=</m:t>
                    </m:r>
                    <m:r>
                      <a:rPr lang="it-IT" b="0" i="1" smtClean="0">
                        <a:latin typeface="Cambria Math" panose="02040503050406030204" pitchFamily="18" charset="0"/>
                      </a:rPr>
                      <m:t>5</m:t>
                    </m:r>
                    <m:r>
                      <a:rPr lang="it-IT" i="1">
                        <a:latin typeface="Cambria Math" panose="02040503050406030204" pitchFamily="18" charset="0"/>
                      </a:rPr>
                      <m:t> </m:t>
                    </m:r>
                    <m:d>
                      <m:dPr>
                        <m:begChr m:val="["/>
                        <m:endChr m:val="]"/>
                        <m:ctrlPr>
                          <a:rPr lang="it-IT" b="0" i="1">
                            <a:latin typeface="Cambria Math" panose="02040503050406030204" pitchFamily="18" charset="0"/>
                          </a:rPr>
                        </m:ctrlPr>
                      </m:dPr>
                      <m:e>
                        <m:r>
                          <a:rPr lang="it-IT" b="0" i="1" smtClean="0">
                            <a:latin typeface="Cambria Math" panose="02040503050406030204" pitchFamily="18" charset="0"/>
                          </a:rPr>
                          <m:t>𝑇</m:t>
                        </m:r>
                      </m:e>
                    </m:d>
                  </m:oMath>
                </a14:m>
                <a:r>
                  <a:rPr lang="it-IT" dirty="0"/>
                  <a:t> </a:t>
                </a:r>
              </a:p>
              <a:p>
                <a14:m>
                  <m:oMath xmlns:m="http://schemas.openxmlformats.org/officeDocument/2006/math">
                    <m:r>
                      <a:rPr lang="it-IT" i="1" smtClean="0">
                        <a:latin typeface="Cambria Math" panose="02040503050406030204" pitchFamily="18" charset="0"/>
                        <a:ea typeface="Cambria Math" panose="02040503050406030204" pitchFamily="18" charset="0"/>
                      </a:rPr>
                      <m:t>𝜎</m:t>
                    </m:r>
                    <m:r>
                      <a:rPr lang="it-IT" b="0" i="1" smtClean="0">
                        <a:latin typeface="Cambria Math" panose="02040503050406030204" pitchFamily="18" charset="0"/>
                        <a:ea typeface="Cambria Math" panose="02040503050406030204" pitchFamily="18" charset="0"/>
                      </a:rPr>
                      <m:t>=10 [</m:t>
                    </m:r>
                    <m:r>
                      <a:rPr lang="it-IT" b="0" i="1" smtClean="0">
                        <a:latin typeface="Cambria Math" panose="02040503050406030204" pitchFamily="18" charset="0"/>
                        <a:ea typeface="Cambria Math" panose="02040503050406030204" pitchFamily="18" charset="0"/>
                      </a:rPr>
                      <m:t>𝑆</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𝑚</m:t>
                    </m:r>
                    <m:r>
                      <a:rPr lang="it-IT" b="0" i="1" smtClean="0">
                        <a:latin typeface="Cambria Math" panose="02040503050406030204" pitchFamily="18" charset="0"/>
                        <a:ea typeface="Cambria Math" panose="02040503050406030204" pitchFamily="18" charset="0"/>
                      </a:rPr>
                      <m:t>]</m:t>
                    </m:r>
                  </m:oMath>
                </a14:m>
                <a:r>
                  <a:rPr lang="it-IT" dirty="0"/>
                  <a:t> </a:t>
                </a:r>
              </a:p>
              <a:p>
                <a:endParaRPr lang="it-IT" dirty="0"/>
              </a:p>
              <a:p>
                <a14:m>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𝐸</m:t>
                        </m:r>
                      </m:e>
                      <m:sub>
                        <m:r>
                          <a:rPr lang="it-IT" b="0" i="1" smtClean="0">
                            <a:latin typeface="Cambria Math" panose="02040503050406030204" pitchFamily="18" charset="0"/>
                          </a:rPr>
                          <m:t>𝑖𝑛𝑑</m:t>
                        </m:r>
                      </m:sub>
                    </m:sSub>
                    <m:r>
                      <a:rPr lang="it-IT" i="1">
                        <a:latin typeface="Cambria Math" panose="02040503050406030204" pitchFamily="18" charset="0"/>
                      </a:rPr>
                      <m:t>=</m:t>
                    </m:r>
                    <m:r>
                      <a:rPr lang="it-IT" b="0" i="1" smtClean="0">
                        <a:latin typeface="Cambria Math" panose="02040503050406030204" pitchFamily="18" charset="0"/>
                      </a:rPr>
                      <m:t>𝑢𝐵</m:t>
                    </m:r>
                    <m:r>
                      <a:rPr lang="it-IT" b="0" i="1" smtClean="0">
                        <a:latin typeface="Cambria Math" panose="02040503050406030204" pitchFamily="18" charset="0"/>
                      </a:rPr>
                      <m:t>=5000 </m:t>
                    </m:r>
                    <m:d>
                      <m:dPr>
                        <m:begChr m:val="["/>
                        <m:endChr m:val="]"/>
                        <m:ctrlPr>
                          <a:rPr lang="it-IT" b="0" i="1" smtClean="0">
                            <a:latin typeface="Cambria Math" panose="02040503050406030204" pitchFamily="18" charset="0"/>
                          </a:rPr>
                        </m:ctrlPr>
                      </m:dPr>
                      <m:e>
                        <m:f>
                          <m:fPr>
                            <m:ctrlPr>
                              <a:rPr lang="it-IT" b="0" i="1" smtClean="0">
                                <a:latin typeface="Cambria Math" panose="02040503050406030204" pitchFamily="18" charset="0"/>
                              </a:rPr>
                            </m:ctrlPr>
                          </m:fPr>
                          <m:num>
                            <m:r>
                              <a:rPr lang="it-IT" b="0" i="1" smtClean="0">
                                <a:latin typeface="Cambria Math" panose="02040503050406030204" pitchFamily="18" charset="0"/>
                              </a:rPr>
                              <m:t>𝑉</m:t>
                            </m:r>
                          </m:num>
                          <m:den>
                            <m:r>
                              <a:rPr lang="it-IT" b="0" i="1" smtClean="0">
                                <a:latin typeface="Cambria Math" panose="02040503050406030204" pitchFamily="18" charset="0"/>
                              </a:rPr>
                              <m:t>𝑚</m:t>
                            </m:r>
                          </m:den>
                        </m:f>
                      </m:e>
                    </m:d>
                  </m:oMath>
                </a14:m>
                <a:r>
                  <a:rPr lang="it-IT" dirty="0"/>
                  <a:t> </a:t>
                </a:r>
              </a:p>
              <a:p>
                <a14:m>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𝑅</m:t>
                        </m:r>
                      </m:e>
                      <m:sub>
                        <m:r>
                          <a:rPr lang="it-IT" b="0" i="1" smtClean="0">
                            <a:latin typeface="Cambria Math" panose="02040503050406030204" pitchFamily="18" charset="0"/>
                          </a:rPr>
                          <m:t>𝑝</m:t>
                        </m:r>
                      </m:sub>
                    </m:sSub>
                    <m:r>
                      <a:rPr lang="it-IT" b="0" i="1" smtClean="0">
                        <a:latin typeface="Cambria Math" panose="02040503050406030204" pitchFamily="18" charset="0"/>
                      </a:rPr>
                      <m:t>=0,1 [</m:t>
                    </m:r>
                    <m:r>
                      <m:rPr>
                        <m:sty m:val="p"/>
                      </m:rPr>
                      <a:rPr lang="el-GR" b="0" i="1" smtClean="0">
                        <a:latin typeface="Cambria Math" panose="02040503050406030204" pitchFamily="18" charset="0"/>
                        <a:ea typeface="Cambria Math" panose="02040503050406030204" pitchFamily="18" charset="0"/>
                      </a:rPr>
                      <m:t>Ω</m:t>
                    </m:r>
                    <m:r>
                      <a:rPr lang="it-IT" b="0" i="1" smtClean="0">
                        <a:latin typeface="Cambria Math" panose="02040503050406030204" pitchFamily="18" charset="0"/>
                      </a:rPr>
                      <m:t>]</m:t>
                    </m:r>
                  </m:oMath>
                </a14:m>
                <a:r>
                  <a:rPr lang="it-IT" dirty="0"/>
                  <a:t>  </a:t>
                </a:r>
              </a:p>
              <a:p>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𝑅</m:t>
                        </m:r>
                      </m:e>
                      <m:sub>
                        <m:r>
                          <a:rPr lang="it-IT" b="0" i="1" smtClean="0">
                            <a:latin typeface="Cambria Math" panose="02040503050406030204" pitchFamily="18" charset="0"/>
                          </a:rPr>
                          <m:t>𝐿</m:t>
                        </m:r>
                      </m:sub>
                    </m:sSub>
                    <m:r>
                      <a:rPr lang="it-IT" i="1">
                        <a:latin typeface="Cambria Math" panose="02040503050406030204" pitchFamily="18" charset="0"/>
                      </a:rPr>
                      <m:t>=0,1 [</m:t>
                    </m:r>
                    <m:r>
                      <m:rPr>
                        <m:sty m:val="p"/>
                      </m:rPr>
                      <a:rPr lang="el-GR" i="1">
                        <a:latin typeface="Cambria Math" panose="02040503050406030204" pitchFamily="18" charset="0"/>
                        <a:ea typeface="Cambria Math" panose="02040503050406030204" pitchFamily="18" charset="0"/>
                      </a:rPr>
                      <m:t>Ω</m:t>
                    </m:r>
                    <m:r>
                      <a:rPr lang="it-IT" i="1">
                        <a:latin typeface="Cambria Math" panose="02040503050406030204" pitchFamily="18" charset="0"/>
                      </a:rPr>
                      <m:t>]</m:t>
                    </m:r>
                  </m:oMath>
                </a14:m>
                <a:r>
                  <a:rPr lang="it-IT" dirty="0"/>
                  <a:t> (carico adattato)</a:t>
                </a:r>
              </a:p>
              <a:p>
                <a14:m>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𝑃</m:t>
                        </m:r>
                      </m:e>
                      <m:sub>
                        <m:r>
                          <a:rPr lang="it-IT" b="0" i="1" smtClean="0">
                            <a:latin typeface="Cambria Math" panose="02040503050406030204" pitchFamily="18" charset="0"/>
                          </a:rPr>
                          <m:t>𝑒𝑙</m:t>
                        </m:r>
                      </m:sub>
                    </m:sSub>
                    <m:r>
                      <a:rPr lang="it-IT" b="0" i="1" smtClean="0">
                        <a:latin typeface="Cambria Math" panose="02040503050406030204" pitchFamily="18" charset="0"/>
                      </a:rPr>
                      <m:t>=</m:t>
                    </m:r>
                    <m:r>
                      <a:rPr lang="it-IT" b="0" i="1" smtClean="0">
                        <a:latin typeface="Cambria Math" panose="02040503050406030204" pitchFamily="18" charset="0"/>
                      </a:rPr>
                      <m:t>𝑉</m:t>
                    </m:r>
                    <m:r>
                      <a:rPr lang="it-IT" b="0" i="1" smtClean="0">
                        <a:latin typeface="Cambria Math" panose="02040503050406030204" pitchFamily="18" charset="0"/>
                      </a:rPr>
                      <m:t> </m:t>
                    </m:r>
                    <m:r>
                      <a:rPr lang="it-IT" b="0" i="1" smtClean="0">
                        <a:latin typeface="Cambria Math" panose="02040503050406030204" pitchFamily="18" charset="0"/>
                      </a:rPr>
                      <m:t>𝐼</m:t>
                    </m:r>
                    <m:r>
                      <a:rPr lang="it-IT" b="0" i="1" smtClean="0">
                        <a:latin typeface="Cambria Math" panose="02040503050406030204" pitchFamily="18" charset="0"/>
                      </a:rPr>
                      <m:t>=</m:t>
                    </m:r>
                    <m:f>
                      <m:fPr>
                        <m:ctrlPr>
                          <a:rPr lang="it-IT" b="0" i="1" smtClean="0">
                            <a:latin typeface="Cambria Math" panose="02040503050406030204" pitchFamily="18" charset="0"/>
                          </a:rPr>
                        </m:ctrlPr>
                      </m:fPr>
                      <m:num>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𝑖𝑛𝑑</m:t>
                            </m:r>
                          </m:sub>
                        </m:sSub>
                      </m:num>
                      <m:den>
                        <m:r>
                          <a:rPr lang="it-IT" b="0" i="1" smtClean="0">
                            <a:latin typeface="Cambria Math" panose="02040503050406030204" pitchFamily="18" charset="0"/>
                          </a:rPr>
                          <m:t>2</m:t>
                        </m:r>
                      </m:den>
                    </m:f>
                    <m:d>
                      <m:dPr>
                        <m:ctrlPr>
                          <a:rPr lang="it-IT" b="0" i="1" smtClean="0">
                            <a:latin typeface="Cambria Math" panose="02040503050406030204" pitchFamily="18" charset="0"/>
                          </a:rPr>
                        </m:ctrlPr>
                      </m:dPr>
                      <m:e>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𝑖𝑛𝑑</m:t>
                            </m:r>
                          </m:sub>
                        </m:sSub>
                        <m:r>
                          <a:rPr lang="it-IT" b="0" i="1" smtClean="0">
                            <a:latin typeface="Cambria Math" panose="02040503050406030204" pitchFamily="18" charset="0"/>
                          </a:rPr>
                          <m:t>−</m:t>
                        </m:r>
                        <m:f>
                          <m:fPr>
                            <m:ctrlPr>
                              <a:rPr lang="it-IT" b="0" i="1" smtClean="0">
                                <a:latin typeface="Cambria Math" panose="02040503050406030204" pitchFamily="18" charset="0"/>
                              </a:rPr>
                            </m:ctrlPr>
                          </m:fPr>
                          <m:num>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𝑖𝑛𝑑</m:t>
                                </m:r>
                              </m:sub>
                            </m:sSub>
                          </m:num>
                          <m:den>
                            <m:r>
                              <a:rPr lang="it-IT" b="0" i="1" smtClean="0">
                                <a:latin typeface="Cambria Math" panose="02040503050406030204" pitchFamily="18" charset="0"/>
                              </a:rPr>
                              <m:t>2</m:t>
                            </m:r>
                          </m:den>
                        </m:f>
                      </m:e>
                    </m:d>
                    <m:f>
                      <m:fPr>
                        <m:ctrlPr>
                          <a:rPr lang="it-IT" b="0" i="1" smtClean="0">
                            <a:latin typeface="Cambria Math" panose="02040503050406030204" pitchFamily="18" charset="0"/>
                          </a:rPr>
                        </m:ctrlPr>
                      </m:fPr>
                      <m:num>
                        <m:r>
                          <a:rPr lang="it-IT" b="0" i="1" smtClean="0">
                            <a:latin typeface="Cambria Math" panose="02040503050406030204" pitchFamily="18" charset="0"/>
                          </a:rPr>
                          <m:t>1</m:t>
                        </m:r>
                      </m:num>
                      <m:den>
                        <m:sSub>
                          <m:sSubPr>
                            <m:ctrlPr>
                              <a:rPr lang="it-IT" i="1">
                                <a:latin typeface="Cambria Math" panose="02040503050406030204" pitchFamily="18" charset="0"/>
                              </a:rPr>
                            </m:ctrlPr>
                          </m:sSubPr>
                          <m:e>
                            <m:r>
                              <a:rPr lang="it-IT" i="1">
                                <a:latin typeface="Cambria Math" panose="02040503050406030204" pitchFamily="18" charset="0"/>
                              </a:rPr>
                              <m:t>𝑅</m:t>
                            </m:r>
                          </m:e>
                          <m:sub>
                            <m:r>
                              <a:rPr lang="it-IT" i="1">
                                <a:latin typeface="Cambria Math" panose="02040503050406030204" pitchFamily="18" charset="0"/>
                              </a:rPr>
                              <m:t>𝑝</m:t>
                            </m:r>
                          </m:sub>
                        </m:sSub>
                      </m:den>
                    </m:f>
                    <m:r>
                      <a:rPr lang="it-IT" b="0" i="1" smtClean="0">
                        <a:latin typeface="Cambria Math" panose="02040503050406030204" pitchFamily="18" charset="0"/>
                      </a:rPr>
                      <m:t>=62,5 [</m:t>
                    </m:r>
                    <m:r>
                      <a:rPr lang="it-IT" b="0" i="1" smtClean="0">
                        <a:latin typeface="Cambria Math" panose="02040503050406030204" pitchFamily="18" charset="0"/>
                      </a:rPr>
                      <m:t>𝑀𝑊</m:t>
                    </m:r>
                    <m:r>
                      <a:rPr lang="it-IT" b="0" i="1" smtClean="0">
                        <a:latin typeface="Cambria Math" panose="02040503050406030204" pitchFamily="18" charset="0"/>
                      </a:rPr>
                      <m:t>]</m:t>
                    </m:r>
                  </m:oMath>
                </a14:m>
                <a:r>
                  <a:rPr lang="it-IT" dirty="0"/>
                  <a:t> </a:t>
                </a:r>
              </a:p>
              <a:p>
                <a14:m>
                  <m:oMath xmlns:m="http://schemas.openxmlformats.org/officeDocument/2006/math">
                    <m:r>
                      <a:rPr lang="it-IT" b="0" i="1" smtClean="0">
                        <a:latin typeface="Cambria Math" panose="02040503050406030204" pitchFamily="18" charset="0"/>
                      </a:rPr>
                      <m:t>𝐹</m:t>
                    </m:r>
                    <m:r>
                      <a:rPr lang="it-IT" b="0" i="1" smtClean="0">
                        <a:latin typeface="Cambria Math" panose="02040503050406030204" pitchFamily="18" charset="0"/>
                      </a:rPr>
                      <m:t>=</m:t>
                    </m:r>
                    <m:r>
                      <a:rPr lang="it-IT" b="0" i="1" smtClean="0">
                        <a:latin typeface="Cambria Math" panose="02040503050406030204" pitchFamily="18" charset="0"/>
                      </a:rPr>
                      <m:t>𝑗𝐵</m:t>
                    </m:r>
                    <m:r>
                      <a:rPr lang="it-IT" b="0" i="1" smtClean="0">
                        <a:latin typeface="Cambria Math" panose="02040503050406030204" pitchFamily="18" charset="0"/>
                      </a:rPr>
                      <m:t>=125 [</m:t>
                    </m:r>
                    <m:r>
                      <a:rPr lang="it-IT" b="0" i="1" smtClean="0">
                        <a:latin typeface="Cambria Math" panose="02040503050406030204" pitchFamily="18" charset="0"/>
                      </a:rPr>
                      <m:t>𝑘𝑁</m:t>
                    </m:r>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𝑚</m:t>
                        </m:r>
                      </m:e>
                      <m:sup>
                        <m:r>
                          <a:rPr lang="it-IT" b="0" i="1" smtClean="0">
                            <a:latin typeface="Cambria Math" panose="02040503050406030204" pitchFamily="18" charset="0"/>
                          </a:rPr>
                          <m:t>2</m:t>
                        </m:r>
                      </m:sup>
                    </m:sSup>
                    <m:r>
                      <a:rPr lang="it-IT" b="0" i="1" smtClean="0">
                        <a:latin typeface="Cambria Math" panose="02040503050406030204" pitchFamily="18" charset="0"/>
                      </a:rPr>
                      <m:t>]</m:t>
                    </m:r>
                  </m:oMath>
                </a14:m>
                <a:r>
                  <a:rPr lang="it-IT" dirty="0"/>
                  <a:t> </a:t>
                </a:r>
              </a:p>
              <a:p>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𝑃</m:t>
                        </m:r>
                      </m:e>
                      <m:sub>
                        <m:r>
                          <a:rPr lang="it-IT" b="0" i="1" smtClean="0">
                            <a:latin typeface="Cambria Math" panose="02040503050406030204" pitchFamily="18" charset="0"/>
                          </a:rPr>
                          <m:t>𝑚𝑒𝑐𝑐</m:t>
                        </m:r>
                      </m:sub>
                    </m:sSub>
                    <m:r>
                      <a:rPr lang="it-IT" i="1">
                        <a:latin typeface="Cambria Math" panose="02040503050406030204" pitchFamily="18" charset="0"/>
                      </a:rPr>
                      <m:t>=</m:t>
                    </m:r>
                    <m:r>
                      <a:rPr lang="it-IT" b="0" i="1" smtClean="0">
                        <a:latin typeface="Cambria Math" panose="02040503050406030204" pitchFamily="18" charset="0"/>
                      </a:rPr>
                      <m:t>𝐹𝑢</m:t>
                    </m:r>
                    <m:r>
                      <a:rPr lang="it-IT" b="0" i="1" smtClean="0">
                        <a:latin typeface="Cambria Math" panose="02040503050406030204" pitchFamily="18" charset="0"/>
                      </a:rPr>
                      <m:t>=125[</m:t>
                    </m:r>
                    <m:r>
                      <a:rPr lang="it-IT" b="0" i="1" smtClean="0">
                        <a:latin typeface="Cambria Math" panose="02040503050406030204" pitchFamily="18" charset="0"/>
                      </a:rPr>
                      <m:t>𝑀𝑊</m:t>
                    </m:r>
                    <m:r>
                      <a:rPr lang="it-IT" b="0" i="1" smtClean="0">
                        <a:latin typeface="Cambria Math" panose="02040503050406030204" pitchFamily="18" charset="0"/>
                      </a:rPr>
                      <m:t>]</m:t>
                    </m:r>
                  </m:oMath>
                </a14:m>
                <a:r>
                  <a:rPr lang="it-IT" dirty="0"/>
                  <a:t> </a:t>
                </a:r>
              </a:p>
              <a:p>
                <a:endParaRPr lang="it-IT" dirty="0"/>
              </a:p>
            </p:txBody>
          </p:sp>
        </mc:Choice>
        <mc:Fallback>
          <p:sp>
            <p:nvSpPr>
              <p:cNvPr id="28" name="CasellaDiTesto 27">
                <a:extLst>
                  <a:ext uri="{FF2B5EF4-FFF2-40B4-BE49-F238E27FC236}">
                    <a16:creationId xmlns:a16="http://schemas.microsoft.com/office/drawing/2014/main" id="{CAA5D45B-F5E6-46C6-83CD-02FBE98670CB}"/>
                  </a:ext>
                </a:extLst>
              </p:cNvPr>
              <p:cNvSpPr txBox="1">
                <a:spLocks noRot="1" noChangeAspect="1" noMove="1" noResize="1" noEditPoints="1" noAdjustHandles="1" noChangeArrowheads="1" noChangeShapeType="1" noTextEdit="1"/>
              </p:cNvSpPr>
              <p:nvPr/>
            </p:nvSpPr>
            <p:spPr>
              <a:xfrm>
                <a:off x="6797040" y="587829"/>
                <a:ext cx="4720588" cy="4663264"/>
              </a:xfrm>
              <a:prstGeom prst="rect">
                <a:avLst/>
              </a:prstGeom>
              <a:blipFill>
                <a:blip r:embed="rId7"/>
                <a:stretch>
                  <a:fillRect l="-1034" t="-654"/>
                </a:stretch>
              </a:blipFill>
            </p:spPr>
            <p:txBody>
              <a:bodyPr/>
              <a:lstStyle/>
              <a:p>
                <a:r>
                  <a:rPr lang="it-IT">
                    <a:noFill/>
                  </a:rPr>
                  <a:t> </a:t>
                </a:r>
              </a:p>
            </p:txBody>
          </p:sp>
        </mc:Fallback>
      </mc:AlternateContent>
      <mc:AlternateContent xmlns:mc="http://schemas.openxmlformats.org/markup-compatibility/2006">
        <mc:Choice xmlns:a14="http://schemas.microsoft.com/office/drawing/2010/main" Requires="a14">
          <p:sp>
            <p:nvSpPr>
              <p:cNvPr id="29" name="Rettangolo 28">
                <a:extLst>
                  <a:ext uri="{FF2B5EF4-FFF2-40B4-BE49-F238E27FC236}">
                    <a16:creationId xmlns:a16="http://schemas.microsoft.com/office/drawing/2014/main" id="{9A724657-9251-4EE5-8ADA-B0AD7B488507}"/>
                  </a:ext>
                </a:extLst>
              </p:cNvPr>
              <p:cNvSpPr/>
              <p:nvPr/>
            </p:nvSpPr>
            <p:spPr>
              <a:xfrm>
                <a:off x="8030057" y="1003327"/>
                <a:ext cx="22948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r>
                            <a:rPr lang="it-IT"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rPr>
                            <m:t>𝑆</m:t>
                          </m:r>
                        </m:e>
                        <m:sub>
                          <m:r>
                            <a:rPr lang="it-IT" b="0" i="1" smtClean="0">
                              <a:latin typeface="Cambria Math" panose="02040503050406030204" pitchFamily="18" charset="0"/>
                            </a:rPr>
                            <m:t>𝑒𝑙𝑒𝑡𝑡𝑟𝑜𝑑𝑜</m:t>
                          </m:r>
                        </m:sub>
                      </m:sSub>
                      <m:r>
                        <a:rPr lang="it-IT" i="1">
                          <a:latin typeface="Cambria Math" panose="02040503050406030204" pitchFamily="18" charset="0"/>
                        </a:rPr>
                        <m:t>=1 [</m:t>
                      </m:r>
                      <m:sSup>
                        <m:sSupPr>
                          <m:ctrlPr>
                            <a:rPr lang="it-IT" i="1" smtClean="0">
                              <a:latin typeface="Cambria Math" panose="02040503050406030204" pitchFamily="18" charset="0"/>
                            </a:rPr>
                          </m:ctrlPr>
                        </m:sSupPr>
                        <m:e>
                          <m:r>
                            <a:rPr lang="it-IT" b="0" i="1" smtClean="0">
                              <a:latin typeface="Cambria Math" panose="02040503050406030204" pitchFamily="18" charset="0"/>
                            </a:rPr>
                            <m:t>𝑚</m:t>
                          </m:r>
                        </m:e>
                        <m:sup>
                          <m:r>
                            <a:rPr lang="it-IT" b="0" i="1" smtClean="0">
                              <a:latin typeface="Cambria Math" panose="02040503050406030204" pitchFamily="18" charset="0"/>
                            </a:rPr>
                            <m:t>2</m:t>
                          </m:r>
                        </m:sup>
                      </m:sSup>
                      <m:r>
                        <a:rPr lang="it-IT" i="1">
                          <a:latin typeface="Cambria Math" panose="02040503050406030204" pitchFamily="18" charset="0"/>
                        </a:rPr>
                        <m:t>]</m:t>
                      </m:r>
                    </m:oMath>
                  </m:oMathPara>
                </a14:m>
                <a:endParaRPr lang="it-IT" dirty="0"/>
              </a:p>
            </p:txBody>
          </p:sp>
        </mc:Choice>
        <mc:Fallback>
          <p:sp>
            <p:nvSpPr>
              <p:cNvPr id="29" name="Rettangolo 28">
                <a:extLst>
                  <a:ext uri="{FF2B5EF4-FFF2-40B4-BE49-F238E27FC236}">
                    <a16:creationId xmlns:a16="http://schemas.microsoft.com/office/drawing/2014/main" id="{9A724657-9251-4EE5-8ADA-B0AD7B488507}"/>
                  </a:ext>
                </a:extLst>
              </p:cNvPr>
              <p:cNvSpPr>
                <a:spLocks noRot="1" noChangeAspect="1" noMove="1" noResize="1" noEditPoints="1" noAdjustHandles="1" noChangeArrowheads="1" noChangeShapeType="1" noTextEdit="1"/>
              </p:cNvSpPr>
              <p:nvPr/>
            </p:nvSpPr>
            <p:spPr>
              <a:xfrm>
                <a:off x="8030057" y="1003327"/>
                <a:ext cx="2294859" cy="369332"/>
              </a:xfrm>
              <a:prstGeom prst="rect">
                <a:avLst/>
              </a:prstGeom>
              <a:blipFill>
                <a:blip r:embed="rId8"/>
                <a:stretch>
                  <a:fillRect b="-16667"/>
                </a:stretch>
              </a:blipFill>
            </p:spPr>
            <p:txBody>
              <a:bodyPr/>
              <a:lstStyle/>
              <a:p>
                <a:r>
                  <a:rPr lang="it-IT">
                    <a:noFill/>
                  </a:rPr>
                  <a:t> </a:t>
                </a:r>
              </a:p>
            </p:txBody>
          </p:sp>
        </mc:Fallback>
      </mc:AlternateContent>
      <p:grpSp>
        <p:nvGrpSpPr>
          <p:cNvPr id="30" name="Gruppo 29">
            <a:extLst>
              <a:ext uri="{FF2B5EF4-FFF2-40B4-BE49-F238E27FC236}">
                <a16:creationId xmlns:a16="http://schemas.microsoft.com/office/drawing/2014/main" id="{C8B42D02-50D3-4775-8060-E6070D5DD0F7}"/>
              </a:ext>
            </a:extLst>
          </p:cNvPr>
          <p:cNvGrpSpPr/>
          <p:nvPr/>
        </p:nvGrpSpPr>
        <p:grpSpPr>
          <a:xfrm>
            <a:off x="3194326" y="3910464"/>
            <a:ext cx="2330116" cy="1791665"/>
            <a:chOff x="6797493" y="4500703"/>
            <a:chExt cx="2330116" cy="1791665"/>
          </a:xfrm>
        </p:grpSpPr>
        <p:sp>
          <p:nvSpPr>
            <p:cNvPr id="31" name="Line 371">
              <a:extLst>
                <a:ext uri="{FF2B5EF4-FFF2-40B4-BE49-F238E27FC236}">
                  <a16:creationId xmlns:a16="http://schemas.microsoft.com/office/drawing/2014/main" id="{F74B8449-8283-45C0-B36B-FCAF6D1615B2}"/>
                </a:ext>
              </a:extLst>
            </p:cNvPr>
            <p:cNvSpPr>
              <a:spLocks noChangeShapeType="1"/>
            </p:cNvSpPr>
            <p:nvPr/>
          </p:nvSpPr>
          <p:spPr bwMode="auto">
            <a:xfrm flipV="1">
              <a:off x="8930498" y="6031975"/>
              <a:ext cx="0" cy="26039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2" name="Oval 7">
              <a:extLst>
                <a:ext uri="{FF2B5EF4-FFF2-40B4-BE49-F238E27FC236}">
                  <a16:creationId xmlns:a16="http://schemas.microsoft.com/office/drawing/2014/main" id="{347AE7A0-30E2-4D5F-BDBD-1A42F95AF52F}"/>
                </a:ext>
              </a:extLst>
            </p:cNvPr>
            <p:cNvSpPr>
              <a:spLocks noChangeArrowheads="1"/>
            </p:cNvSpPr>
            <p:nvPr/>
          </p:nvSpPr>
          <p:spPr bwMode="auto">
            <a:xfrm>
              <a:off x="8449697" y="4892758"/>
              <a:ext cx="77802" cy="84086"/>
            </a:xfrm>
            <a:prstGeom prst="ellipse">
              <a:avLst/>
            </a:prstGeom>
            <a:solidFill>
              <a:srgbClr val="FFFFFF"/>
            </a:solidFill>
            <a:ln w="9525">
              <a:solidFill>
                <a:srgbClr val="000000"/>
              </a:solidFill>
              <a:round/>
              <a:headEnd/>
              <a:tailEnd/>
            </a:ln>
          </p:spPr>
          <p:txBody>
            <a:bodyPr/>
            <a:lstStyle/>
            <a:p>
              <a:endParaRPr lang="it-IT"/>
            </a:p>
          </p:txBody>
        </p:sp>
        <p:cxnSp>
          <p:nvCxnSpPr>
            <p:cNvPr id="33" name="Connettore 1 14">
              <a:extLst>
                <a:ext uri="{FF2B5EF4-FFF2-40B4-BE49-F238E27FC236}">
                  <a16:creationId xmlns:a16="http://schemas.microsoft.com/office/drawing/2014/main" id="{2BB4131C-C182-4A03-A2F7-DED777260D8C}"/>
                </a:ext>
              </a:extLst>
            </p:cNvPr>
            <p:cNvCxnSpPr>
              <a:stCxn id="32" idx="2"/>
            </p:cNvCxnSpPr>
            <p:nvPr/>
          </p:nvCxnSpPr>
          <p:spPr>
            <a:xfrm flipH="1" flipV="1">
              <a:off x="7910805" y="4932188"/>
              <a:ext cx="538893" cy="261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ttore 1 15">
              <a:extLst>
                <a:ext uri="{FF2B5EF4-FFF2-40B4-BE49-F238E27FC236}">
                  <a16:creationId xmlns:a16="http://schemas.microsoft.com/office/drawing/2014/main" id="{7F9E1EBC-188C-4AA6-BEB2-4C58C76C6D2C}"/>
                </a:ext>
              </a:extLst>
            </p:cNvPr>
            <p:cNvCxnSpPr/>
            <p:nvPr/>
          </p:nvCxnSpPr>
          <p:spPr>
            <a:xfrm flipH="1">
              <a:off x="6975275" y="6254550"/>
              <a:ext cx="1483551" cy="875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Gruppo 34">
              <a:extLst>
                <a:ext uri="{FF2B5EF4-FFF2-40B4-BE49-F238E27FC236}">
                  <a16:creationId xmlns:a16="http://schemas.microsoft.com/office/drawing/2014/main" id="{5940A57D-7D47-49E2-AB77-79F7FACA3A95}"/>
                </a:ext>
              </a:extLst>
            </p:cNvPr>
            <p:cNvGrpSpPr/>
            <p:nvPr/>
          </p:nvGrpSpPr>
          <p:grpSpPr>
            <a:xfrm>
              <a:off x="6965869" y="4860879"/>
              <a:ext cx="1201346" cy="151896"/>
              <a:chOff x="1867585" y="1559660"/>
              <a:chExt cx="759883" cy="88900"/>
            </a:xfrm>
          </p:grpSpPr>
          <p:grpSp>
            <p:nvGrpSpPr>
              <p:cNvPr id="73" name="Group 299">
                <a:extLst>
                  <a:ext uri="{FF2B5EF4-FFF2-40B4-BE49-F238E27FC236}">
                    <a16:creationId xmlns:a16="http://schemas.microsoft.com/office/drawing/2014/main" id="{4513BD56-487A-46BB-9AC5-6E5E35B8FE08}"/>
                  </a:ext>
                </a:extLst>
              </p:cNvPr>
              <p:cNvGrpSpPr>
                <a:grpSpLocks/>
              </p:cNvGrpSpPr>
              <p:nvPr/>
            </p:nvGrpSpPr>
            <p:grpSpPr bwMode="auto">
              <a:xfrm>
                <a:off x="2082124" y="1559660"/>
                <a:ext cx="333375" cy="88900"/>
                <a:chOff x="1987" y="1083"/>
                <a:chExt cx="210" cy="56"/>
              </a:xfrm>
            </p:grpSpPr>
            <p:grpSp>
              <p:nvGrpSpPr>
                <p:cNvPr id="76" name="Group 288">
                  <a:extLst>
                    <a:ext uri="{FF2B5EF4-FFF2-40B4-BE49-F238E27FC236}">
                      <a16:creationId xmlns:a16="http://schemas.microsoft.com/office/drawing/2014/main" id="{8BF13DEC-29AA-4220-AB47-B27C098F9B48}"/>
                    </a:ext>
                  </a:extLst>
                </p:cNvPr>
                <p:cNvGrpSpPr>
                  <a:grpSpLocks/>
                </p:cNvGrpSpPr>
                <p:nvPr/>
              </p:nvGrpSpPr>
              <p:grpSpPr bwMode="auto">
                <a:xfrm rot="5400000" flipV="1">
                  <a:off x="2064" y="1006"/>
                  <a:ext cx="56" cy="210"/>
                  <a:chOff x="1663" y="2898"/>
                  <a:chExt cx="56" cy="210"/>
                </a:xfrm>
              </p:grpSpPr>
              <p:sp>
                <p:nvSpPr>
                  <p:cNvPr id="79" name="Freeform 289">
                    <a:extLst>
                      <a:ext uri="{FF2B5EF4-FFF2-40B4-BE49-F238E27FC236}">
                        <a16:creationId xmlns:a16="http://schemas.microsoft.com/office/drawing/2014/main" id="{2ECBB8FE-52F3-461F-91DB-7F0C1383F7EF}"/>
                      </a:ext>
                    </a:extLst>
                  </p:cNvPr>
                  <p:cNvSpPr>
                    <a:spLocks noChangeAspect="1"/>
                  </p:cNvSpPr>
                  <p:nvPr/>
                </p:nvSpPr>
                <p:spPr bwMode="auto">
                  <a:xfrm rot="-5400000">
                    <a:off x="1672" y="3047"/>
                    <a:ext cx="38" cy="56"/>
                  </a:xfrm>
                  <a:custGeom>
                    <a:avLst/>
                    <a:gdLst>
                      <a:gd name="T0" fmla="*/ 15 w 56"/>
                      <a:gd name="T1" fmla="*/ 0 h 81"/>
                      <a:gd name="T2" fmla="*/ 0 w 56"/>
                      <a:gd name="T3" fmla="*/ 9 h 81"/>
                      <a:gd name="T4" fmla="*/ 41 w 56"/>
                      <a:gd name="T5" fmla="*/ 81 h 81"/>
                      <a:gd name="T6" fmla="*/ 56 w 56"/>
                      <a:gd name="T7" fmla="*/ 72 h 81"/>
                      <a:gd name="T8" fmla="*/ 15 w 56"/>
                      <a:gd name="T9" fmla="*/ 0 h 81"/>
                    </a:gdLst>
                    <a:ahLst/>
                    <a:cxnLst>
                      <a:cxn ang="0">
                        <a:pos x="T0" y="T1"/>
                      </a:cxn>
                      <a:cxn ang="0">
                        <a:pos x="T2" y="T3"/>
                      </a:cxn>
                      <a:cxn ang="0">
                        <a:pos x="T4" y="T5"/>
                      </a:cxn>
                      <a:cxn ang="0">
                        <a:pos x="T6" y="T7"/>
                      </a:cxn>
                      <a:cxn ang="0">
                        <a:pos x="T8" y="T9"/>
                      </a:cxn>
                    </a:cxnLst>
                    <a:rect l="0" t="0" r="r" b="b"/>
                    <a:pathLst>
                      <a:path w="56" h="81">
                        <a:moveTo>
                          <a:pt x="15" y="0"/>
                        </a:moveTo>
                        <a:lnTo>
                          <a:pt x="0" y="9"/>
                        </a:lnTo>
                        <a:lnTo>
                          <a:pt x="41" y="81"/>
                        </a:lnTo>
                        <a:lnTo>
                          <a:pt x="56" y="72"/>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0" name="Freeform 290">
                    <a:extLst>
                      <a:ext uri="{FF2B5EF4-FFF2-40B4-BE49-F238E27FC236}">
                        <a16:creationId xmlns:a16="http://schemas.microsoft.com/office/drawing/2014/main" id="{987DC16D-9C4F-48BA-957E-B8FE6C0B56B3}"/>
                      </a:ext>
                    </a:extLst>
                  </p:cNvPr>
                  <p:cNvSpPr>
                    <a:spLocks noChangeAspect="1"/>
                  </p:cNvSpPr>
                  <p:nvPr/>
                </p:nvSpPr>
                <p:spPr bwMode="auto">
                  <a:xfrm rot="-5400000">
                    <a:off x="1671" y="3018"/>
                    <a:ext cx="39" cy="56"/>
                  </a:xfrm>
                  <a:custGeom>
                    <a:avLst/>
                    <a:gdLst>
                      <a:gd name="T0" fmla="*/ 0 w 56"/>
                      <a:gd name="T1" fmla="*/ 72 h 81"/>
                      <a:gd name="T2" fmla="*/ 15 w 56"/>
                      <a:gd name="T3" fmla="*/ 81 h 81"/>
                      <a:gd name="T4" fmla="*/ 56 w 56"/>
                      <a:gd name="T5" fmla="*/ 9 h 81"/>
                      <a:gd name="T6" fmla="*/ 41 w 56"/>
                      <a:gd name="T7" fmla="*/ 0 h 81"/>
                      <a:gd name="T8" fmla="*/ 0 w 56"/>
                      <a:gd name="T9" fmla="*/ 72 h 81"/>
                    </a:gdLst>
                    <a:ahLst/>
                    <a:cxnLst>
                      <a:cxn ang="0">
                        <a:pos x="T0" y="T1"/>
                      </a:cxn>
                      <a:cxn ang="0">
                        <a:pos x="T2" y="T3"/>
                      </a:cxn>
                      <a:cxn ang="0">
                        <a:pos x="T4" y="T5"/>
                      </a:cxn>
                      <a:cxn ang="0">
                        <a:pos x="T6" y="T7"/>
                      </a:cxn>
                      <a:cxn ang="0">
                        <a:pos x="T8" y="T9"/>
                      </a:cxn>
                    </a:cxnLst>
                    <a:rect l="0" t="0" r="r" b="b"/>
                    <a:pathLst>
                      <a:path w="56" h="81">
                        <a:moveTo>
                          <a:pt x="0" y="72"/>
                        </a:moveTo>
                        <a:lnTo>
                          <a:pt x="15" y="81"/>
                        </a:lnTo>
                        <a:lnTo>
                          <a:pt x="56" y="9"/>
                        </a:lnTo>
                        <a:lnTo>
                          <a:pt x="41" y="0"/>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1" name="Freeform 291">
                    <a:extLst>
                      <a:ext uri="{FF2B5EF4-FFF2-40B4-BE49-F238E27FC236}">
                        <a16:creationId xmlns:a16="http://schemas.microsoft.com/office/drawing/2014/main" id="{5CBD6ECD-0C9E-42C8-BE52-2D6CA1B6FBCF}"/>
                      </a:ext>
                    </a:extLst>
                  </p:cNvPr>
                  <p:cNvSpPr>
                    <a:spLocks noChangeAspect="1"/>
                  </p:cNvSpPr>
                  <p:nvPr/>
                </p:nvSpPr>
                <p:spPr bwMode="auto">
                  <a:xfrm rot="-5400000">
                    <a:off x="1671" y="2990"/>
                    <a:ext cx="39" cy="56"/>
                  </a:xfrm>
                  <a:custGeom>
                    <a:avLst/>
                    <a:gdLst>
                      <a:gd name="T0" fmla="*/ 15 w 56"/>
                      <a:gd name="T1" fmla="*/ 0 h 81"/>
                      <a:gd name="T2" fmla="*/ 0 w 56"/>
                      <a:gd name="T3" fmla="*/ 9 h 81"/>
                      <a:gd name="T4" fmla="*/ 41 w 56"/>
                      <a:gd name="T5" fmla="*/ 81 h 81"/>
                      <a:gd name="T6" fmla="*/ 56 w 56"/>
                      <a:gd name="T7" fmla="*/ 72 h 81"/>
                      <a:gd name="T8" fmla="*/ 15 w 56"/>
                      <a:gd name="T9" fmla="*/ 0 h 81"/>
                    </a:gdLst>
                    <a:ahLst/>
                    <a:cxnLst>
                      <a:cxn ang="0">
                        <a:pos x="T0" y="T1"/>
                      </a:cxn>
                      <a:cxn ang="0">
                        <a:pos x="T2" y="T3"/>
                      </a:cxn>
                      <a:cxn ang="0">
                        <a:pos x="T4" y="T5"/>
                      </a:cxn>
                      <a:cxn ang="0">
                        <a:pos x="T6" y="T7"/>
                      </a:cxn>
                      <a:cxn ang="0">
                        <a:pos x="T8" y="T9"/>
                      </a:cxn>
                    </a:cxnLst>
                    <a:rect l="0" t="0" r="r" b="b"/>
                    <a:pathLst>
                      <a:path w="56" h="81">
                        <a:moveTo>
                          <a:pt x="15" y="0"/>
                        </a:moveTo>
                        <a:lnTo>
                          <a:pt x="0" y="9"/>
                        </a:lnTo>
                        <a:lnTo>
                          <a:pt x="41" y="81"/>
                        </a:lnTo>
                        <a:lnTo>
                          <a:pt x="56" y="72"/>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 name="Freeform 292">
                    <a:extLst>
                      <a:ext uri="{FF2B5EF4-FFF2-40B4-BE49-F238E27FC236}">
                        <a16:creationId xmlns:a16="http://schemas.microsoft.com/office/drawing/2014/main" id="{CB4F3265-CE58-47A0-B35E-8A08135C520C}"/>
                      </a:ext>
                    </a:extLst>
                  </p:cNvPr>
                  <p:cNvSpPr>
                    <a:spLocks noChangeAspect="1"/>
                  </p:cNvSpPr>
                  <p:nvPr/>
                </p:nvSpPr>
                <p:spPr bwMode="auto">
                  <a:xfrm rot="-5400000">
                    <a:off x="1672" y="2962"/>
                    <a:ext cx="38" cy="56"/>
                  </a:xfrm>
                  <a:custGeom>
                    <a:avLst/>
                    <a:gdLst>
                      <a:gd name="T0" fmla="*/ 0 w 56"/>
                      <a:gd name="T1" fmla="*/ 72 h 81"/>
                      <a:gd name="T2" fmla="*/ 15 w 56"/>
                      <a:gd name="T3" fmla="*/ 81 h 81"/>
                      <a:gd name="T4" fmla="*/ 56 w 56"/>
                      <a:gd name="T5" fmla="*/ 9 h 81"/>
                      <a:gd name="T6" fmla="*/ 41 w 56"/>
                      <a:gd name="T7" fmla="*/ 0 h 81"/>
                      <a:gd name="T8" fmla="*/ 0 w 56"/>
                      <a:gd name="T9" fmla="*/ 72 h 81"/>
                    </a:gdLst>
                    <a:ahLst/>
                    <a:cxnLst>
                      <a:cxn ang="0">
                        <a:pos x="T0" y="T1"/>
                      </a:cxn>
                      <a:cxn ang="0">
                        <a:pos x="T2" y="T3"/>
                      </a:cxn>
                      <a:cxn ang="0">
                        <a:pos x="T4" y="T5"/>
                      </a:cxn>
                      <a:cxn ang="0">
                        <a:pos x="T6" y="T7"/>
                      </a:cxn>
                      <a:cxn ang="0">
                        <a:pos x="T8" y="T9"/>
                      </a:cxn>
                    </a:cxnLst>
                    <a:rect l="0" t="0" r="r" b="b"/>
                    <a:pathLst>
                      <a:path w="56" h="81">
                        <a:moveTo>
                          <a:pt x="0" y="72"/>
                        </a:moveTo>
                        <a:lnTo>
                          <a:pt x="15" y="81"/>
                        </a:lnTo>
                        <a:lnTo>
                          <a:pt x="56" y="9"/>
                        </a:lnTo>
                        <a:lnTo>
                          <a:pt x="41" y="0"/>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 name="Freeform 293">
                    <a:extLst>
                      <a:ext uri="{FF2B5EF4-FFF2-40B4-BE49-F238E27FC236}">
                        <a16:creationId xmlns:a16="http://schemas.microsoft.com/office/drawing/2014/main" id="{315A1EBC-9CBB-4A3A-A9EA-80D245198BCA}"/>
                      </a:ext>
                    </a:extLst>
                  </p:cNvPr>
                  <p:cNvSpPr>
                    <a:spLocks noChangeAspect="1"/>
                  </p:cNvSpPr>
                  <p:nvPr/>
                </p:nvSpPr>
                <p:spPr bwMode="auto">
                  <a:xfrm rot="-5400000">
                    <a:off x="1671" y="2933"/>
                    <a:ext cx="39" cy="56"/>
                  </a:xfrm>
                  <a:custGeom>
                    <a:avLst/>
                    <a:gdLst>
                      <a:gd name="T0" fmla="*/ 15 w 56"/>
                      <a:gd name="T1" fmla="*/ 0 h 81"/>
                      <a:gd name="T2" fmla="*/ 0 w 56"/>
                      <a:gd name="T3" fmla="*/ 9 h 81"/>
                      <a:gd name="T4" fmla="*/ 41 w 56"/>
                      <a:gd name="T5" fmla="*/ 81 h 81"/>
                      <a:gd name="T6" fmla="*/ 56 w 56"/>
                      <a:gd name="T7" fmla="*/ 72 h 81"/>
                      <a:gd name="T8" fmla="*/ 15 w 56"/>
                      <a:gd name="T9" fmla="*/ 0 h 81"/>
                    </a:gdLst>
                    <a:ahLst/>
                    <a:cxnLst>
                      <a:cxn ang="0">
                        <a:pos x="T0" y="T1"/>
                      </a:cxn>
                      <a:cxn ang="0">
                        <a:pos x="T2" y="T3"/>
                      </a:cxn>
                      <a:cxn ang="0">
                        <a:pos x="T4" y="T5"/>
                      </a:cxn>
                      <a:cxn ang="0">
                        <a:pos x="T6" y="T7"/>
                      </a:cxn>
                      <a:cxn ang="0">
                        <a:pos x="T8" y="T9"/>
                      </a:cxn>
                    </a:cxnLst>
                    <a:rect l="0" t="0" r="r" b="b"/>
                    <a:pathLst>
                      <a:path w="56" h="81">
                        <a:moveTo>
                          <a:pt x="15" y="0"/>
                        </a:moveTo>
                        <a:lnTo>
                          <a:pt x="0" y="9"/>
                        </a:lnTo>
                        <a:lnTo>
                          <a:pt x="41" y="81"/>
                        </a:lnTo>
                        <a:lnTo>
                          <a:pt x="56" y="72"/>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4" name="Freeform 294">
                    <a:extLst>
                      <a:ext uri="{FF2B5EF4-FFF2-40B4-BE49-F238E27FC236}">
                        <a16:creationId xmlns:a16="http://schemas.microsoft.com/office/drawing/2014/main" id="{71227AEA-704C-4B27-9E7B-280F00BA1CB2}"/>
                      </a:ext>
                    </a:extLst>
                  </p:cNvPr>
                  <p:cNvSpPr>
                    <a:spLocks noChangeAspect="1"/>
                  </p:cNvSpPr>
                  <p:nvPr/>
                </p:nvSpPr>
                <p:spPr bwMode="auto">
                  <a:xfrm rot="-5400000">
                    <a:off x="1671" y="2905"/>
                    <a:ext cx="39" cy="56"/>
                  </a:xfrm>
                  <a:custGeom>
                    <a:avLst/>
                    <a:gdLst>
                      <a:gd name="T0" fmla="*/ 0 w 56"/>
                      <a:gd name="T1" fmla="*/ 72 h 81"/>
                      <a:gd name="T2" fmla="*/ 15 w 56"/>
                      <a:gd name="T3" fmla="*/ 81 h 81"/>
                      <a:gd name="T4" fmla="*/ 56 w 56"/>
                      <a:gd name="T5" fmla="*/ 9 h 81"/>
                      <a:gd name="T6" fmla="*/ 41 w 56"/>
                      <a:gd name="T7" fmla="*/ 0 h 81"/>
                      <a:gd name="T8" fmla="*/ 0 w 56"/>
                      <a:gd name="T9" fmla="*/ 72 h 81"/>
                    </a:gdLst>
                    <a:ahLst/>
                    <a:cxnLst>
                      <a:cxn ang="0">
                        <a:pos x="T0" y="T1"/>
                      </a:cxn>
                      <a:cxn ang="0">
                        <a:pos x="T2" y="T3"/>
                      </a:cxn>
                      <a:cxn ang="0">
                        <a:pos x="T4" y="T5"/>
                      </a:cxn>
                      <a:cxn ang="0">
                        <a:pos x="T6" y="T7"/>
                      </a:cxn>
                      <a:cxn ang="0">
                        <a:pos x="T8" y="T9"/>
                      </a:cxn>
                    </a:cxnLst>
                    <a:rect l="0" t="0" r="r" b="b"/>
                    <a:pathLst>
                      <a:path w="56" h="81">
                        <a:moveTo>
                          <a:pt x="0" y="72"/>
                        </a:moveTo>
                        <a:lnTo>
                          <a:pt x="15" y="81"/>
                        </a:lnTo>
                        <a:lnTo>
                          <a:pt x="56" y="9"/>
                        </a:lnTo>
                        <a:lnTo>
                          <a:pt x="41" y="0"/>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 name="Freeform 295">
                    <a:extLst>
                      <a:ext uri="{FF2B5EF4-FFF2-40B4-BE49-F238E27FC236}">
                        <a16:creationId xmlns:a16="http://schemas.microsoft.com/office/drawing/2014/main" id="{4C6C1F45-EDA1-4A89-8E39-4F6A03C0FA27}"/>
                      </a:ext>
                    </a:extLst>
                  </p:cNvPr>
                  <p:cNvSpPr>
                    <a:spLocks noChangeAspect="1"/>
                  </p:cNvSpPr>
                  <p:nvPr/>
                </p:nvSpPr>
                <p:spPr bwMode="auto">
                  <a:xfrm rot="-5400000">
                    <a:off x="1666" y="3083"/>
                    <a:ext cx="25" cy="25"/>
                  </a:xfrm>
                  <a:custGeom>
                    <a:avLst/>
                    <a:gdLst>
                      <a:gd name="T0" fmla="*/ 36 w 36"/>
                      <a:gd name="T1" fmla="*/ 9 h 36"/>
                      <a:gd name="T2" fmla="*/ 21 w 36"/>
                      <a:gd name="T3" fmla="*/ 0 h 36"/>
                      <a:gd name="T4" fmla="*/ 0 w 36"/>
                      <a:gd name="T5" fmla="*/ 36 h 36"/>
                      <a:gd name="T6" fmla="*/ 21 w 36"/>
                      <a:gd name="T7" fmla="*/ 35 h 36"/>
                      <a:gd name="T8" fmla="*/ 36 w 36"/>
                      <a:gd name="T9" fmla="*/ 9 h 36"/>
                    </a:gdLst>
                    <a:ahLst/>
                    <a:cxnLst>
                      <a:cxn ang="0">
                        <a:pos x="T0" y="T1"/>
                      </a:cxn>
                      <a:cxn ang="0">
                        <a:pos x="T2" y="T3"/>
                      </a:cxn>
                      <a:cxn ang="0">
                        <a:pos x="T4" y="T5"/>
                      </a:cxn>
                      <a:cxn ang="0">
                        <a:pos x="T6" y="T7"/>
                      </a:cxn>
                      <a:cxn ang="0">
                        <a:pos x="T8" y="T9"/>
                      </a:cxn>
                    </a:cxnLst>
                    <a:rect l="0" t="0" r="r" b="b"/>
                    <a:pathLst>
                      <a:path w="36" h="36">
                        <a:moveTo>
                          <a:pt x="36" y="9"/>
                        </a:moveTo>
                        <a:lnTo>
                          <a:pt x="21" y="0"/>
                        </a:lnTo>
                        <a:lnTo>
                          <a:pt x="0" y="36"/>
                        </a:lnTo>
                        <a:lnTo>
                          <a:pt x="21" y="35"/>
                        </a:lnTo>
                        <a:lnTo>
                          <a:pt x="3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 name="Freeform 296">
                    <a:extLst>
                      <a:ext uri="{FF2B5EF4-FFF2-40B4-BE49-F238E27FC236}">
                        <a16:creationId xmlns:a16="http://schemas.microsoft.com/office/drawing/2014/main" id="{6034B1A5-A67F-43AF-ACA4-427EA2221806}"/>
                      </a:ext>
                    </a:extLst>
                  </p:cNvPr>
                  <p:cNvSpPr>
                    <a:spLocks noChangeAspect="1"/>
                  </p:cNvSpPr>
                  <p:nvPr/>
                </p:nvSpPr>
                <p:spPr bwMode="auto">
                  <a:xfrm>
                    <a:off x="1665" y="2898"/>
                    <a:ext cx="29" cy="26"/>
                  </a:xfrm>
                  <a:custGeom>
                    <a:avLst/>
                    <a:gdLst>
                      <a:gd name="T0" fmla="*/ 0 w 29"/>
                      <a:gd name="T1" fmla="*/ 15 h 26"/>
                      <a:gd name="T2" fmla="*/ 6 w 29"/>
                      <a:gd name="T3" fmla="*/ 26 h 26"/>
                      <a:gd name="T4" fmla="*/ 27 w 29"/>
                      <a:gd name="T5" fmla="*/ 13 h 26"/>
                      <a:gd name="T6" fmla="*/ 29 w 29"/>
                      <a:gd name="T7" fmla="*/ 0 h 26"/>
                      <a:gd name="T8" fmla="*/ 0 w 29"/>
                      <a:gd name="T9" fmla="*/ 15 h 26"/>
                    </a:gdLst>
                    <a:ahLst/>
                    <a:cxnLst>
                      <a:cxn ang="0">
                        <a:pos x="T0" y="T1"/>
                      </a:cxn>
                      <a:cxn ang="0">
                        <a:pos x="T2" y="T3"/>
                      </a:cxn>
                      <a:cxn ang="0">
                        <a:pos x="T4" y="T5"/>
                      </a:cxn>
                      <a:cxn ang="0">
                        <a:pos x="T6" y="T7"/>
                      </a:cxn>
                      <a:cxn ang="0">
                        <a:pos x="T8" y="T9"/>
                      </a:cxn>
                    </a:cxnLst>
                    <a:rect l="0" t="0" r="r" b="b"/>
                    <a:pathLst>
                      <a:path w="29" h="26">
                        <a:moveTo>
                          <a:pt x="0" y="15"/>
                        </a:moveTo>
                        <a:lnTo>
                          <a:pt x="6" y="26"/>
                        </a:lnTo>
                        <a:lnTo>
                          <a:pt x="27" y="13"/>
                        </a:lnTo>
                        <a:lnTo>
                          <a:pt x="29"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77" name="Oval 297">
                  <a:extLst>
                    <a:ext uri="{FF2B5EF4-FFF2-40B4-BE49-F238E27FC236}">
                      <a16:creationId xmlns:a16="http://schemas.microsoft.com/office/drawing/2014/main" id="{CE4DD08A-1160-424A-B32A-AAB5C8AB5D34}"/>
                    </a:ext>
                  </a:extLst>
                </p:cNvPr>
                <p:cNvSpPr>
                  <a:spLocks noChangeArrowheads="1"/>
                </p:cNvSpPr>
                <p:nvPr/>
              </p:nvSpPr>
              <p:spPr bwMode="auto">
                <a:xfrm rot="16200000" flipV="1">
                  <a:off x="1997" y="1092"/>
                  <a:ext cx="37" cy="37"/>
                </a:xfrm>
                <a:prstGeom prst="ellipse">
                  <a:avLst/>
                </a:prstGeom>
                <a:noFill/>
                <a:ln>
                  <a:noFill/>
                </a:ln>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8" name="Oval 298">
                  <a:extLst>
                    <a:ext uri="{FF2B5EF4-FFF2-40B4-BE49-F238E27FC236}">
                      <a16:creationId xmlns:a16="http://schemas.microsoft.com/office/drawing/2014/main" id="{44FE6CB5-698B-4698-A930-B77B53BA073B}"/>
                    </a:ext>
                  </a:extLst>
                </p:cNvPr>
                <p:cNvSpPr>
                  <a:spLocks noChangeArrowheads="1"/>
                </p:cNvSpPr>
                <p:nvPr/>
              </p:nvSpPr>
              <p:spPr bwMode="auto">
                <a:xfrm rot="16200000" flipV="1">
                  <a:off x="2145" y="1092"/>
                  <a:ext cx="37" cy="37"/>
                </a:xfrm>
                <a:prstGeom prst="ellipse">
                  <a:avLst/>
                </a:prstGeom>
                <a:noFill/>
                <a:ln>
                  <a:noFill/>
                </a:ln>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cxnSp>
            <p:nvCxnSpPr>
              <p:cNvPr id="74" name="Connettore 1 18">
                <a:extLst>
                  <a:ext uri="{FF2B5EF4-FFF2-40B4-BE49-F238E27FC236}">
                    <a16:creationId xmlns:a16="http://schemas.microsoft.com/office/drawing/2014/main" id="{956C52AE-B472-4E94-96FE-BFD793D44FAF}"/>
                  </a:ext>
                </a:extLst>
              </p:cNvPr>
              <p:cNvCxnSpPr/>
              <p:nvPr/>
            </p:nvCxnSpPr>
            <p:spPr>
              <a:xfrm flipH="1">
                <a:off x="1867585" y="1602650"/>
                <a:ext cx="226483" cy="10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Connettore 1 19">
                <a:extLst>
                  <a:ext uri="{FF2B5EF4-FFF2-40B4-BE49-F238E27FC236}">
                    <a16:creationId xmlns:a16="http://schemas.microsoft.com/office/drawing/2014/main" id="{1A38D9AC-E1D5-489B-B9E7-524C85CBDA7C}"/>
                  </a:ext>
                </a:extLst>
              </p:cNvPr>
              <p:cNvCxnSpPr/>
              <p:nvPr/>
            </p:nvCxnSpPr>
            <p:spPr>
              <a:xfrm flipH="1">
                <a:off x="2400985" y="1602651"/>
                <a:ext cx="226483" cy="10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uppo 35">
              <a:extLst>
                <a:ext uri="{FF2B5EF4-FFF2-40B4-BE49-F238E27FC236}">
                  <a16:creationId xmlns:a16="http://schemas.microsoft.com/office/drawing/2014/main" id="{FA9A6354-D8FA-4283-A68B-F9CD273D3B61}"/>
                </a:ext>
              </a:extLst>
            </p:cNvPr>
            <p:cNvGrpSpPr/>
            <p:nvPr/>
          </p:nvGrpSpPr>
          <p:grpSpPr>
            <a:xfrm rot="5400000">
              <a:off x="7848541" y="5549487"/>
              <a:ext cx="1298345" cy="140547"/>
              <a:chOff x="1867585" y="1559660"/>
              <a:chExt cx="759883" cy="88900"/>
            </a:xfrm>
          </p:grpSpPr>
          <p:grpSp>
            <p:nvGrpSpPr>
              <p:cNvPr id="59" name="Group 299">
                <a:extLst>
                  <a:ext uri="{FF2B5EF4-FFF2-40B4-BE49-F238E27FC236}">
                    <a16:creationId xmlns:a16="http://schemas.microsoft.com/office/drawing/2014/main" id="{BEB1E1A9-E39F-479C-B110-A809D486581E}"/>
                  </a:ext>
                </a:extLst>
              </p:cNvPr>
              <p:cNvGrpSpPr>
                <a:grpSpLocks/>
              </p:cNvGrpSpPr>
              <p:nvPr/>
            </p:nvGrpSpPr>
            <p:grpSpPr bwMode="auto">
              <a:xfrm>
                <a:off x="2082124" y="1559660"/>
                <a:ext cx="333375" cy="88900"/>
                <a:chOff x="1987" y="1083"/>
                <a:chExt cx="210" cy="56"/>
              </a:xfrm>
            </p:grpSpPr>
            <p:grpSp>
              <p:nvGrpSpPr>
                <p:cNvPr id="62" name="Group 288">
                  <a:extLst>
                    <a:ext uri="{FF2B5EF4-FFF2-40B4-BE49-F238E27FC236}">
                      <a16:creationId xmlns:a16="http://schemas.microsoft.com/office/drawing/2014/main" id="{8FE47DF5-D063-4D11-A7AB-6E1118726986}"/>
                    </a:ext>
                  </a:extLst>
                </p:cNvPr>
                <p:cNvGrpSpPr>
                  <a:grpSpLocks/>
                </p:cNvGrpSpPr>
                <p:nvPr/>
              </p:nvGrpSpPr>
              <p:grpSpPr bwMode="auto">
                <a:xfrm rot="5400000" flipV="1">
                  <a:off x="2064" y="1006"/>
                  <a:ext cx="56" cy="210"/>
                  <a:chOff x="1663" y="2898"/>
                  <a:chExt cx="56" cy="210"/>
                </a:xfrm>
              </p:grpSpPr>
              <p:sp>
                <p:nvSpPr>
                  <p:cNvPr id="65" name="Freeform 289">
                    <a:extLst>
                      <a:ext uri="{FF2B5EF4-FFF2-40B4-BE49-F238E27FC236}">
                        <a16:creationId xmlns:a16="http://schemas.microsoft.com/office/drawing/2014/main" id="{8338A8F8-6217-4EBA-8B0C-249FFD175953}"/>
                      </a:ext>
                    </a:extLst>
                  </p:cNvPr>
                  <p:cNvSpPr>
                    <a:spLocks noChangeAspect="1"/>
                  </p:cNvSpPr>
                  <p:nvPr/>
                </p:nvSpPr>
                <p:spPr bwMode="auto">
                  <a:xfrm rot="-5400000">
                    <a:off x="1672" y="3047"/>
                    <a:ext cx="38" cy="56"/>
                  </a:xfrm>
                  <a:custGeom>
                    <a:avLst/>
                    <a:gdLst>
                      <a:gd name="T0" fmla="*/ 15 w 56"/>
                      <a:gd name="T1" fmla="*/ 0 h 81"/>
                      <a:gd name="T2" fmla="*/ 0 w 56"/>
                      <a:gd name="T3" fmla="*/ 9 h 81"/>
                      <a:gd name="T4" fmla="*/ 41 w 56"/>
                      <a:gd name="T5" fmla="*/ 81 h 81"/>
                      <a:gd name="T6" fmla="*/ 56 w 56"/>
                      <a:gd name="T7" fmla="*/ 72 h 81"/>
                      <a:gd name="T8" fmla="*/ 15 w 56"/>
                      <a:gd name="T9" fmla="*/ 0 h 81"/>
                    </a:gdLst>
                    <a:ahLst/>
                    <a:cxnLst>
                      <a:cxn ang="0">
                        <a:pos x="T0" y="T1"/>
                      </a:cxn>
                      <a:cxn ang="0">
                        <a:pos x="T2" y="T3"/>
                      </a:cxn>
                      <a:cxn ang="0">
                        <a:pos x="T4" y="T5"/>
                      </a:cxn>
                      <a:cxn ang="0">
                        <a:pos x="T6" y="T7"/>
                      </a:cxn>
                      <a:cxn ang="0">
                        <a:pos x="T8" y="T9"/>
                      </a:cxn>
                    </a:cxnLst>
                    <a:rect l="0" t="0" r="r" b="b"/>
                    <a:pathLst>
                      <a:path w="56" h="81">
                        <a:moveTo>
                          <a:pt x="15" y="0"/>
                        </a:moveTo>
                        <a:lnTo>
                          <a:pt x="0" y="9"/>
                        </a:lnTo>
                        <a:lnTo>
                          <a:pt x="41" y="81"/>
                        </a:lnTo>
                        <a:lnTo>
                          <a:pt x="56" y="72"/>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6" name="Freeform 290">
                    <a:extLst>
                      <a:ext uri="{FF2B5EF4-FFF2-40B4-BE49-F238E27FC236}">
                        <a16:creationId xmlns:a16="http://schemas.microsoft.com/office/drawing/2014/main" id="{9B671921-2372-46D7-86CD-4FF05F772BD0}"/>
                      </a:ext>
                    </a:extLst>
                  </p:cNvPr>
                  <p:cNvSpPr>
                    <a:spLocks noChangeAspect="1"/>
                  </p:cNvSpPr>
                  <p:nvPr/>
                </p:nvSpPr>
                <p:spPr bwMode="auto">
                  <a:xfrm rot="-5400000">
                    <a:off x="1671" y="3018"/>
                    <a:ext cx="39" cy="56"/>
                  </a:xfrm>
                  <a:custGeom>
                    <a:avLst/>
                    <a:gdLst>
                      <a:gd name="T0" fmla="*/ 0 w 56"/>
                      <a:gd name="T1" fmla="*/ 72 h 81"/>
                      <a:gd name="T2" fmla="*/ 15 w 56"/>
                      <a:gd name="T3" fmla="*/ 81 h 81"/>
                      <a:gd name="T4" fmla="*/ 56 w 56"/>
                      <a:gd name="T5" fmla="*/ 9 h 81"/>
                      <a:gd name="T6" fmla="*/ 41 w 56"/>
                      <a:gd name="T7" fmla="*/ 0 h 81"/>
                      <a:gd name="T8" fmla="*/ 0 w 56"/>
                      <a:gd name="T9" fmla="*/ 72 h 81"/>
                    </a:gdLst>
                    <a:ahLst/>
                    <a:cxnLst>
                      <a:cxn ang="0">
                        <a:pos x="T0" y="T1"/>
                      </a:cxn>
                      <a:cxn ang="0">
                        <a:pos x="T2" y="T3"/>
                      </a:cxn>
                      <a:cxn ang="0">
                        <a:pos x="T4" y="T5"/>
                      </a:cxn>
                      <a:cxn ang="0">
                        <a:pos x="T6" y="T7"/>
                      </a:cxn>
                      <a:cxn ang="0">
                        <a:pos x="T8" y="T9"/>
                      </a:cxn>
                    </a:cxnLst>
                    <a:rect l="0" t="0" r="r" b="b"/>
                    <a:pathLst>
                      <a:path w="56" h="81">
                        <a:moveTo>
                          <a:pt x="0" y="72"/>
                        </a:moveTo>
                        <a:lnTo>
                          <a:pt x="15" y="81"/>
                        </a:lnTo>
                        <a:lnTo>
                          <a:pt x="56" y="9"/>
                        </a:lnTo>
                        <a:lnTo>
                          <a:pt x="41" y="0"/>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7" name="Freeform 291">
                    <a:extLst>
                      <a:ext uri="{FF2B5EF4-FFF2-40B4-BE49-F238E27FC236}">
                        <a16:creationId xmlns:a16="http://schemas.microsoft.com/office/drawing/2014/main" id="{E647ED9A-36AE-4A74-A5AB-F4B800F29C5B}"/>
                      </a:ext>
                    </a:extLst>
                  </p:cNvPr>
                  <p:cNvSpPr>
                    <a:spLocks noChangeAspect="1"/>
                  </p:cNvSpPr>
                  <p:nvPr/>
                </p:nvSpPr>
                <p:spPr bwMode="auto">
                  <a:xfrm rot="-5400000">
                    <a:off x="1671" y="2990"/>
                    <a:ext cx="39" cy="56"/>
                  </a:xfrm>
                  <a:custGeom>
                    <a:avLst/>
                    <a:gdLst>
                      <a:gd name="T0" fmla="*/ 15 w 56"/>
                      <a:gd name="T1" fmla="*/ 0 h 81"/>
                      <a:gd name="T2" fmla="*/ 0 w 56"/>
                      <a:gd name="T3" fmla="*/ 9 h 81"/>
                      <a:gd name="T4" fmla="*/ 41 w 56"/>
                      <a:gd name="T5" fmla="*/ 81 h 81"/>
                      <a:gd name="T6" fmla="*/ 56 w 56"/>
                      <a:gd name="T7" fmla="*/ 72 h 81"/>
                      <a:gd name="T8" fmla="*/ 15 w 56"/>
                      <a:gd name="T9" fmla="*/ 0 h 81"/>
                    </a:gdLst>
                    <a:ahLst/>
                    <a:cxnLst>
                      <a:cxn ang="0">
                        <a:pos x="T0" y="T1"/>
                      </a:cxn>
                      <a:cxn ang="0">
                        <a:pos x="T2" y="T3"/>
                      </a:cxn>
                      <a:cxn ang="0">
                        <a:pos x="T4" y="T5"/>
                      </a:cxn>
                      <a:cxn ang="0">
                        <a:pos x="T6" y="T7"/>
                      </a:cxn>
                      <a:cxn ang="0">
                        <a:pos x="T8" y="T9"/>
                      </a:cxn>
                    </a:cxnLst>
                    <a:rect l="0" t="0" r="r" b="b"/>
                    <a:pathLst>
                      <a:path w="56" h="81">
                        <a:moveTo>
                          <a:pt x="15" y="0"/>
                        </a:moveTo>
                        <a:lnTo>
                          <a:pt x="0" y="9"/>
                        </a:lnTo>
                        <a:lnTo>
                          <a:pt x="41" y="81"/>
                        </a:lnTo>
                        <a:lnTo>
                          <a:pt x="56" y="72"/>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8" name="Freeform 292">
                    <a:extLst>
                      <a:ext uri="{FF2B5EF4-FFF2-40B4-BE49-F238E27FC236}">
                        <a16:creationId xmlns:a16="http://schemas.microsoft.com/office/drawing/2014/main" id="{9D318AC3-239D-45F8-82B4-C4872CFD697D}"/>
                      </a:ext>
                    </a:extLst>
                  </p:cNvPr>
                  <p:cNvSpPr>
                    <a:spLocks noChangeAspect="1"/>
                  </p:cNvSpPr>
                  <p:nvPr/>
                </p:nvSpPr>
                <p:spPr bwMode="auto">
                  <a:xfrm rot="-5400000">
                    <a:off x="1672" y="2962"/>
                    <a:ext cx="38" cy="56"/>
                  </a:xfrm>
                  <a:custGeom>
                    <a:avLst/>
                    <a:gdLst>
                      <a:gd name="T0" fmla="*/ 0 w 56"/>
                      <a:gd name="T1" fmla="*/ 72 h 81"/>
                      <a:gd name="T2" fmla="*/ 15 w 56"/>
                      <a:gd name="T3" fmla="*/ 81 h 81"/>
                      <a:gd name="T4" fmla="*/ 56 w 56"/>
                      <a:gd name="T5" fmla="*/ 9 h 81"/>
                      <a:gd name="T6" fmla="*/ 41 w 56"/>
                      <a:gd name="T7" fmla="*/ 0 h 81"/>
                      <a:gd name="T8" fmla="*/ 0 w 56"/>
                      <a:gd name="T9" fmla="*/ 72 h 81"/>
                    </a:gdLst>
                    <a:ahLst/>
                    <a:cxnLst>
                      <a:cxn ang="0">
                        <a:pos x="T0" y="T1"/>
                      </a:cxn>
                      <a:cxn ang="0">
                        <a:pos x="T2" y="T3"/>
                      </a:cxn>
                      <a:cxn ang="0">
                        <a:pos x="T4" y="T5"/>
                      </a:cxn>
                      <a:cxn ang="0">
                        <a:pos x="T6" y="T7"/>
                      </a:cxn>
                      <a:cxn ang="0">
                        <a:pos x="T8" y="T9"/>
                      </a:cxn>
                    </a:cxnLst>
                    <a:rect l="0" t="0" r="r" b="b"/>
                    <a:pathLst>
                      <a:path w="56" h="81">
                        <a:moveTo>
                          <a:pt x="0" y="72"/>
                        </a:moveTo>
                        <a:lnTo>
                          <a:pt x="15" y="81"/>
                        </a:lnTo>
                        <a:lnTo>
                          <a:pt x="56" y="9"/>
                        </a:lnTo>
                        <a:lnTo>
                          <a:pt x="41" y="0"/>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9" name="Freeform 293">
                    <a:extLst>
                      <a:ext uri="{FF2B5EF4-FFF2-40B4-BE49-F238E27FC236}">
                        <a16:creationId xmlns:a16="http://schemas.microsoft.com/office/drawing/2014/main" id="{D52D2B77-91D4-4800-B96B-C8E9A5F1CB55}"/>
                      </a:ext>
                    </a:extLst>
                  </p:cNvPr>
                  <p:cNvSpPr>
                    <a:spLocks noChangeAspect="1"/>
                  </p:cNvSpPr>
                  <p:nvPr/>
                </p:nvSpPr>
                <p:spPr bwMode="auto">
                  <a:xfrm rot="-5400000">
                    <a:off x="1671" y="2933"/>
                    <a:ext cx="39" cy="56"/>
                  </a:xfrm>
                  <a:custGeom>
                    <a:avLst/>
                    <a:gdLst>
                      <a:gd name="T0" fmla="*/ 15 w 56"/>
                      <a:gd name="T1" fmla="*/ 0 h 81"/>
                      <a:gd name="T2" fmla="*/ 0 w 56"/>
                      <a:gd name="T3" fmla="*/ 9 h 81"/>
                      <a:gd name="T4" fmla="*/ 41 w 56"/>
                      <a:gd name="T5" fmla="*/ 81 h 81"/>
                      <a:gd name="T6" fmla="*/ 56 w 56"/>
                      <a:gd name="T7" fmla="*/ 72 h 81"/>
                      <a:gd name="T8" fmla="*/ 15 w 56"/>
                      <a:gd name="T9" fmla="*/ 0 h 81"/>
                    </a:gdLst>
                    <a:ahLst/>
                    <a:cxnLst>
                      <a:cxn ang="0">
                        <a:pos x="T0" y="T1"/>
                      </a:cxn>
                      <a:cxn ang="0">
                        <a:pos x="T2" y="T3"/>
                      </a:cxn>
                      <a:cxn ang="0">
                        <a:pos x="T4" y="T5"/>
                      </a:cxn>
                      <a:cxn ang="0">
                        <a:pos x="T6" y="T7"/>
                      </a:cxn>
                      <a:cxn ang="0">
                        <a:pos x="T8" y="T9"/>
                      </a:cxn>
                    </a:cxnLst>
                    <a:rect l="0" t="0" r="r" b="b"/>
                    <a:pathLst>
                      <a:path w="56" h="81">
                        <a:moveTo>
                          <a:pt x="15" y="0"/>
                        </a:moveTo>
                        <a:lnTo>
                          <a:pt x="0" y="9"/>
                        </a:lnTo>
                        <a:lnTo>
                          <a:pt x="41" y="81"/>
                        </a:lnTo>
                        <a:lnTo>
                          <a:pt x="56" y="72"/>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0" name="Freeform 294">
                    <a:extLst>
                      <a:ext uri="{FF2B5EF4-FFF2-40B4-BE49-F238E27FC236}">
                        <a16:creationId xmlns:a16="http://schemas.microsoft.com/office/drawing/2014/main" id="{B6959FE6-B1D8-4C14-8A40-E6FA9CF52F71}"/>
                      </a:ext>
                    </a:extLst>
                  </p:cNvPr>
                  <p:cNvSpPr>
                    <a:spLocks noChangeAspect="1"/>
                  </p:cNvSpPr>
                  <p:nvPr/>
                </p:nvSpPr>
                <p:spPr bwMode="auto">
                  <a:xfrm rot="-5400000">
                    <a:off x="1671" y="2905"/>
                    <a:ext cx="39" cy="56"/>
                  </a:xfrm>
                  <a:custGeom>
                    <a:avLst/>
                    <a:gdLst>
                      <a:gd name="T0" fmla="*/ 0 w 56"/>
                      <a:gd name="T1" fmla="*/ 72 h 81"/>
                      <a:gd name="T2" fmla="*/ 15 w 56"/>
                      <a:gd name="T3" fmla="*/ 81 h 81"/>
                      <a:gd name="T4" fmla="*/ 56 w 56"/>
                      <a:gd name="T5" fmla="*/ 9 h 81"/>
                      <a:gd name="T6" fmla="*/ 41 w 56"/>
                      <a:gd name="T7" fmla="*/ 0 h 81"/>
                      <a:gd name="T8" fmla="*/ 0 w 56"/>
                      <a:gd name="T9" fmla="*/ 72 h 81"/>
                    </a:gdLst>
                    <a:ahLst/>
                    <a:cxnLst>
                      <a:cxn ang="0">
                        <a:pos x="T0" y="T1"/>
                      </a:cxn>
                      <a:cxn ang="0">
                        <a:pos x="T2" y="T3"/>
                      </a:cxn>
                      <a:cxn ang="0">
                        <a:pos x="T4" y="T5"/>
                      </a:cxn>
                      <a:cxn ang="0">
                        <a:pos x="T6" y="T7"/>
                      </a:cxn>
                      <a:cxn ang="0">
                        <a:pos x="T8" y="T9"/>
                      </a:cxn>
                    </a:cxnLst>
                    <a:rect l="0" t="0" r="r" b="b"/>
                    <a:pathLst>
                      <a:path w="56" h="81">
                        <a:moveTo>
                          <a:pt x="0" y="72"/>
                        </a:moveTo>
                        <a:lnTo>
                          <a:pt x="15" y="81"/>
                        </a:lnTo>
                        <a:lnTo>
                          <a:pt x="56" y="9"/>
                        </a:lnTo>
                        <a:lnTo>
                          <a:pt x="41" y="0"/>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1" name="Freeform 295">
                    <a:extLst>
                      <a:ext uri="{FF2B5EF4-FFF2-40B4-BE49-F238E27FC236}">
                        <a16:creationId xmlns:a16="http://schemas.microsoft.com/office/drawing/2014/main" id="{BF749DB8-53BE-4980-BA67-2C4A29744B78}"/>
                      </a:ext>
                    </a:extLst>
                  </p:cNvPr>
                  <p:cNvSpPr>
                    <a:spLocks noChangeAspect="1"/>
                  </p:cNvSpPr>
                  <p:nvPr/>
                </p:nvSpPr>
                <p:spPr bwMode="auto">
                  <a:xfrm rot="-5400000">
                    <a:off x="1666" y="3083"/>
                    <a:ext cx="25" cy="25"/>
                  </a:xfrm>
                  <a:custGeom>
                    <a:avLst/>
                    <a:gdLst>
                      <a:gd name="T0" fmla="*/ 36 w 36"/>
                      <a:gd name="T1" fmla="*/ 9 h 36"/>
                      <a:gd name="T2" fmla="*/ 21 w 36"/>
                      <a:gd name="T3" fmla="*/ 0 h 36"/>
                      <a:gd name="T4" fmla="*/ 0 w 36"/>
                      <a:gd name="T5" fmla="*/ 36 h 36"/>
                      <a:gd name="T6" fmla="*/ 21 w 36"/>
                      <a:gd name="T7" fmla="*/ 35 h 36"/>
                      <a:gd name="T8" fmla="*/ 36 w 36"/>
                      <a:gd name="T9" fmla="*/ 9 h 36"/>
                    </a:gdLst>
                    <a:ahLst/>
                    <a:cxnLst>
                      <a:cxn ang="0">
                        <a:pos x="T0" y="T1"/>
                      </a:cxn>
                      <a:cxn ang="0">
                        <a:pos x="T2" y="T3"/>
                      </a:cxn>
                      <a:cxn ang="0">
                        <a:pos x="T4" y="T5"/>
                      </a:cxn>
                      <a:cxn ang="0">
                        <a:pos x="T6" y="T7"/>
                      </a:cxn>
                      <a:cxn ang="0">
                        <a:pos x="T8" y="T9"/>
                      </a:cxn>
                    </a:cxnLst>
                    <a:rect l="0" t="0" r="r" b="b"/>
                    <a:pathLst>
                      <a:path w="36" h="36">
                        <a:moveTo>
                          <a:pt x="36" y="9"/>
                        </a:moveTo>
                        <a:lnTo>
                          <a:pt x="21" y="0"/>
                        </a:lnTo>
                        <a:lnTo>
                          <a:pt x="0" y="36"/>
                        </a:lnTo>
                        <a:lnTo>
                          <a:pt x="21" y="35"/>
                        </a:lnTo>
                        <a:lnTo>
                          <a:pt x="3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2" name="Freeform 296">
                    <a:extLst>
                      <a:ext uri="{FF2B5EF4-FFF2-40B4-BE49-F238E27FC236}">
                        <a16:creationId xmlns:a16="http://schemas.microsoft.com/office/drawing/2014/main" id="{52132FE7-0637-4E42-BFF5-7644EA82550F}"/>
                      </a:ext>
                    </a:extLst>
                  </p:cNvPr>
                  <p:cNvSpPr>
                    <a:spLocks noChangeAspect="1"/>
                  </p:cNvSpPr>
                  <p:nvPr/>
                </p:nvSpPr>
                <p:spPr bwMode="auto">
                  <a:xfrm>
                    <a:off x="1665" y="2898"/>
                    <a:ext cx="29" cy="26"/>
                  </a:xfrm>
                  <a:custGeom>
                    <a:avLst/>
                    <a:gdLst>
                      <a:gd name="T0" fmla="*/ 0 w 29"/>
                      <a:gd name="T1" fmla="*/ 15 h 26"/>
                      <a:gd name="T2" fmla="*/ 6 w 29"/>
                      <a:gd name="T3" fmla="*/ 26 h 26"/>
                      <a:gd name="T4" fmla="*/ 27 w 29"/>
                      <a:gd name="T5" fmla="*/ 13 h 26"/>
                      <a:gd name="T6" fmla="*/ 29 w 29"/>
                      <a:gd name="T7" fmla="*/ 0 h 26"/>
                      <a:gd name="T8" fmla="*/ 0 w 29"/>
                      <a:gd name="T9" fmla="*/ 15 h 26"/>
                    </a:gdLst>
                    <a:ahLst/>
                    <a:cxnLst>
                      <a:cxn ang="0">
                        <a:pos x="T0" y="T1"/>
                      </a:cxn>
                      <a:cxn ang="0">
                        <a:pos x="T2" y="T3"/>
                      </a:cxn>
                      <a:cxn ang="0">
                        <a:pos x="T4" y="T5"/>
                      </a:cxn>
                      <a:cxn ang="0">
                        <a:pos x="T6" y="T7"/>
                      </a:cxn>
                      <a:cxn ang="0">
                        <a:pos x="T8" y="T9"/>
                      </a:cxn>
                    </a:cxnLst>
                    <a:rect l="0" t="0" r="r" b="b"/>
                    <a:pathLst>
                      <a:path w="29" h="26">
                        <a:moveTo>
                          <a:pt x="0" y="15"/>
                        </a:moveTo>
                        <a:lnTo>
                          <a:pt x="6" y="26"/>
                        </a:lnTo>
                        <a:lnTo>
                          <a:pt x="27" y="13"/>
                        </a:lnTo>
                        <a:lnTo>
                          <a:pt x="29"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63" name="Oval 297">
                  <a:extLst>
                    <a:ext uri="{FF2B5EF4-FFF2-40B4-BE49-F238E27FC236}">
                      <a16:creationId xmlns:a16="http://schemas.microsoft.com/office/drawing/2014/main" id="{ECAB2ED3-8941-4BBC-8844-D3D83B020BF3}"/>
                    </a:ext>
                  </a:extLst>
                </p:cNvPr>
                <p:cNvSpPr>
                  <a:spLocks noChangeArrowheads="1"/>
                </p:cNvSpPr>
                <p:nvPr/>
              </p:nvSpPr>
              <p:spPr bwMode="auto">
                <a:xfrm rot="16200000" flipV="1">
                  <a:off x="1997" y="1092"/>
                  <a:ext cx="37" cy="37"/>
                </a:xfrm>
                <a:prstGeom prst="ellipse">
                  <a:avLst/>
                </a:prstGeom>
                <a:noFill/>
                <a:ln>
                  <a:noFill/>
                </a:ln>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4" name="Oval 298">
                  <a:extLst>
                    <a:ext uri="{FF2B5EF4-FFF2-40B4-BE49-F238E27FC236}">
                      <a16:creationId xmlns:a16="http://schemas.microsoft.com/office/drawing/2014/main" id="{8A07DEAF-5F84-4A16-A704-0AEA43B29320}"/>
                    </a:ext>
                  </a:extLst>
                </p:cNvPr>
                <p:cNvSpPr>
                  <a:spLocks noChangeArrowheads="1"/>
                </p:cNvSpPr>
                <p:nvPr/>
              </p:nvSpPr>
              <p:spPr bwMode="auto">
                <a:xfrm rot="16200000" flipV="1">
                  <a:off x="2145" y="1092"/>
                  <a:ext cx="37" cy="37"/>
                </a:xfrm>
                <a:prstGeom prst="ellipse">
                  <a:avLst/>
                </a:prstGeom>
                <a:noFill/>
                <a:ln>
                  <a:noFill/>
                </a:ln>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cxnSp>
            <p:nvCxnSpPr>
              <p:cNvPr id="60" name="Connettore 1 48">
                <a:extLst>
                  <a:ext uri="{FF2B5EF4-FFF2-40B4-BE49-F238E27FC236}">
                    <a16:creationId xmlns:a16="http://schemas.microsoft.com/office/drawing/2014/main" id="{26500731-F55E-4538-A85D-60878D1ECE71}"/>
                  </a:ext>
                </a:extLst>
              </p:cNvPr>
              <p:cNvCxnSpPr/>
              <p:nvPr/>
            </p:nvCxnSpPr>
            <p:spPr>
              <a:xfrm flipH="1">
                <a:off x="1867585" y="1602650"/>
                <a:ext cx="226483" cy="10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nettore 1 49">
                <a:extLst>
                  <a:ext uri="{FF2B5EF4-FFF2-40B4-BE49-F238E27FC236}">
                    <a16:creationId xmlns:a16="http://schemas.microsoft.com/office/drawing/2014/main" id="{19D7D363-4A74-4A72-AAF7-0EA31EFDC87E}"/>
                  </a:ext>
                </a:extLst>
              </p:cNvPr>
              <p:cNvCxnSpPr/>
              <p:nvPr/>
            </p:nvCxnSpPr>
            <p:spPr>
              <a:xfrm flipH="1">
                <a:off x="2400985" y="1602651"/>
                <a:ext cx="226483" cy="10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Oval 7">
              <a:extLst>
                <a:ext uri="{FF2B5EF4-FFF2-40B4-BE49-F238E27FC236}">
                  <a16:creationId xmlns:a16="http://schemas.microsoft.com/office/drawing/2014/main" id="{4B237463-23CB-4EEC-BBC1-F5C538326B31}"/>
                </a:ext>
              </a:extLst>
            </p:cNvPr>
            <p:cNvSpPr>
              <a:spLocks noChangeArrowheads="1"/>
            </p:cNvSpPr>
            <p:nvPr/>
          </p:nvSpPr>
          <p:spPr bwMode="auto">
            <a:xfrm>
              <a:off x="8458829" y="6207294"/>
              <a:ext cx="77802" cy="84086"/>
            </a:xfrm>
            <a:prstGeom prst="ellipse">
              <a:avLst/>
            </a:prstGeom>
            <a:solidFill>
              <a:srgbClr val="FFFFFF"/>
            </a:solidFill>
            <a:ln w="9525">
              <a:solidFill>
                <a:srgbClr val="000000"/>
              </a:solidFill>
              <a:round/>
              <a:headEnd/>
              <a:tailEnd/>
            </a:ln>
          </p:spPr>
          <p:txBody>
            <a:bodyPr/>
            <a:lstStyle/>
            <a:p>
              <a:endParaRPr lang="it-IT"/>
            </a:p>
          </p:txBody>
        </p:sp>
        <p:cxnSp>
          <p:nvCxnSpPr>
            <p:cNvPr id="38" name="Connettore 1 61">
              <a:extLst>
                <a:ext uri="{FF2B5EF4-FFF2-40B4-BE49-F238E27FC236}">
                  <a16:creationId xmlns:a16="http://schemas.microsoft.com/office/drawing/2014/main" id="{F5A59956-7CB3-420E-B3C2-E4A9CFCADB17}"/>
                </a:ext>
              </a:extLst>
            </p:cNvPr>
            <p:cNvCxnSpPr>
              <a:endCxn id="47" idx="0"/>
            </p:cNvCxnSpPr>
            <p:nvPr/>
          </p:nvCxnSpPr>
          <p:spPr>
            <a:xfrm flipH="1">
              <a:off x="6972316" y="4924735"/>
              <a:ext cx="1788" cy="1275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9" name="Gruppo 38">
              <a:extLst>
                <a:ext uri="{FF2B5EF4-FFF2-40B4-BE49-F238E27FC236}">
                  <a16:creationId xmlns:a16="http://schemas.microsoft.com/office/drawing/2014/main" id="{0C2D5DB4-5A2D-46BD-A641-D127DDA5E0B3}"/>
                </a:ext>
              </a:extLst>
            </p:cNvPr>
            <p:cNvGrpSpPr/>
            <p:nvPr/>
          </p:nvGrpSpPr>
          <p:grpSpPr>
            <a:xfrm>
              <a:off x="6797493" y="5052334"/>
              <a:ext cx="448130" cy="1049261"/>
              <a:chOff x="4312878" y="3216957"/>
              <a:chExt cx="439483" cy="952137"/>
            </a:xfrm>
          </p:grpSpPr>
          <p:grpSp>
            <p:nvGrpSpPr>
              <p:cNvPr id="44" name="Gruppo 43">
                <a:extLst>
                  <a:ext uri="{FF2B5EF4-FFF2-40B4-BE49-F238E27FC236}">
                    <a16:creationId xmlns:a16="http://schemas.microsoft.com/office/drawing/2014/main" id="{606F7A65-E68F-43DD-844A-7AB8F58CAB73}"/>
                  </a:ext>
                </a:extLst>
              </p:cNvPr>
              <p:cNvGrpSpPr/>
              <p:nvPr/>
            </p:nvGrpSpPr>
            <p:grpSpPr>
              <a:xfrm>
                <a:off x="4312878" y="3560809"/>
                <a:ext cx="342900" cy="262257"/>
                <a:chOff x="3031766" y="3617959"/>
                <a:chExt cx="342900" cy="262257"/>
              </a:xfrm>
            </p:grpSpPr>
            <p:grpSp>
              <p:nvGrpSpPr>
                <p:cNvPr id="51" name="Gruppo 50">
                  <a:extLst>
                    <a:ext uri="{FF2B5EF4-FFF2-40B4-BE49-F238E27FC236}">
                      <a16:creationId xmlns:a16="http://schemas.microsoft.com/office/drawing/2014/main" id="{415646F9-C21D-41F5-A0D2-F0D273E48AEE}"/>
                    </a:ext>
                  </a:extLst>
                </p:cNvPr>
                <p:cNvGrpSpPr/>
                <p:nvPr/>
              </p:nvGrpSpPr>
              <p:grpSpPr>
                <a:xfrm>
                  <a:off x="3031766" y="3617959"/>
                  <a:ext cx="342900" cy="88900"/>
                  <a:chOff x="3027004" y="3617959"/>
                  <a:chExt cx="342900" cy="88900"/>
                </a:xfrm>
              </p:grpSpPr>
              <p:sp>
                <p:nvSpPr>
                  <p:cNvPr id="56" name="Rectangle 373">
                    <a:extLst>
                      <a:ext uri="{FF2B5EF4-FFF2-40B4-BE49-F238E27FC236}">
                        <a16:creationId xmlns:a16="http://schemas.microsoft.com/office/drawing/2014/main" id="{25AD17FD-E4C2-4B58-BABC-0849F9493AF3}"/>
                      </a:ext>
                    </a:extLst>
                  </p:cNvPr>
                  <p:cNvSpPr>
                    <a:spLocks noChangeArrowheads="1"/>
                  </p:cNvSpPr>
                  <p:nvPr/>
                </p:nvSpPr>
                <p:spPr bwMode="auto">
                  <a:xfrm>
                    <a:off x="3122254" y="3617959"/>
                    <a:ext cx="155575" cy="889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7" name="Line 368">
                    <a:extLst>
                      <a:ext uri="{FF2B5EF4-FFF2-40B4-BE49-F238E27FC236}">
                        <a16:creationId xmlns:a16="http://schemas.microsoft.com/office/drawing/2014/main" id="{356CD441-B358-4201-AB2A-54B33A2E4AD2}"/>
                      </a:ext>
                    </a:extLst>
                  </p:cNvPr>
                  <p:cNvSpPr>
                    <a:spLocks noChangeShapeType="1"/>
                  </p:cNvSpPr>
                  <p:nvPr/>
                </p:nvSpPr>
                <p:spPr bwMode="auto">
                  <a:xfrm>
                    <a:off x="3027004" y="3617959"/>
                    <a:ext cx="3429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8" name="Line 370">
                    <a:extLst>
                      <a:ext uri="{FF2B5EF4-FFF2-40B4-BE49-F238E27FC236}">
                        <a16:creationId xmlns:a16="http://schemas.microsoft.com/office/drawing/2014/main" id="{3141675F-B21F-40E0-AC7C-94DDE6B51DEA}"/>
                      </a:ext>
                    </a:extLst>
                  </p:cNvPr>
                  <p:cNvSpPr>
                    <a:spLocks noChangeShapeType="1"/>
                  </p:cNvSpPr>
                  <p:nvPr/>
                </p:nvSpPr>
                <p:spPr bwMode="auto">
                  <a:xfrm>
                    <a:off x="3080979" y="3706859"/>
                    <a:ext cx="2349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52" name="Gruppo 51">
                  <a:extLst>
                    <a:ext uri="{FF2B5EF4-FFF2-40B4-BE49-F238E27FC236}">
                      <a16:creationId xmlns:a16="http://schemas.microsoft.com/office/drawing/2014/main" id="{04B1D38D-6792-462A-8367-D3132D3961E4}"/>
                    </a:ext>
                  </a:extLst>
                </p:cNvPr>
                <p:cNvGrpSpPr/>
                <p:nvPr/>
              </p:nvGrpSpPr>
              <p:grpSpPr>
                <a:xfrm>
                  <a:off x="3031766" y="3791316"/>
                  <a:ext cx="342900" cy="88900"/>
                  <a:chOff x="3179404" y="3770359"/>
                  <a:chExt cx="342900" cy="88900"/>
                </a:xfrm>
              </p:grpSpPr>
              <p:sp>
                <p:nvSpPr>
                  <p:cNvPr id="53" name="Rectangle 373">
                    <a:extLst>
                      <a:ext uri="{FF2B5EF4-FFF2-40B4-BE49-F238E27FC236}">
                        <a16:creationId xmlns:a16="http://schemas.microsoft.com/office/drawing/2014/main" id="{58FC0774-AD8F-44A8-8E84-43623726B6B5}"/>
                      </a:ext>
                    </a:extLst>
                  </p:cNvPr>
                  <p:cNvSpPr>
                    <a:spLocks noChangeArrowheads="1"/>
                  </p:cNvSpPr>
                  <p:nvPr/>
                </p:nvSpPr>
                <p:spPr bwMode="auto">
                  <a:xfrm>
                    <a:off x="3274654" y="3770359"/>
                    <a:ext cx="155575" cy="889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4" name="Line 368">
                    <a:extLst>
                      <a:ext uri="{FF2B5EF4-FFF2-40B4-BE49-F238E27FC236}">
                        <a16:creationId xmlns:a16="http://schemas.microsoft.com/office/drawing/2014/main" id="{E9D6506B-5A0D-4631-B2B3-DB54EA0E3715}"/>
                      </a:ext>
                    </a:extLst>
                  </p:cNvPr>
                  <p:cNvSpPr>
                    <a:spLocks noChangeShapeType="1"/>
                  </p:cNvSpPr>
                  <p:nvPr/>
                </p:nvSpPr>
                <p:spPr bwMode="auto">
                  <a:xfrm>
                    <a:off x="3179404" y="3770359"/>
                    <a:ext cx="3429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5" name="Line 370">
                    <a:extLst>
                      <a:ext uri="{FF2B5EF4-FFF2-40B4-BE49-F238E27FC236}">
                        <a16:creationId xmlns:a16="http://schemas.microsoft.com/office/drawing/2014/main" id="{DAFA742B-CD59-435F-AAAB-56F0D9D7A123}"/>
                      </a:ext>
                    </a:extLst>
                  </p:cNvPr>
                  <p:cNvSpPr>
                    <a:spLocks noChangeShapeType="1"/>
                  </p:cNvSpPr>
                  <p:nvPr/>
                </p:nvSpPr>
                <p:spPr bwMode="auto">
                  <a:xfrm>
                    <a:off x="3233379" y="3859259"/>
                    <a:ext cx="2349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grpSp>
            <p:nvGrpSpPr>
              <p:cNvPr id="45" name="Gruppo 44">
                <a:extLst>
                  <a:ext uri="{FF2B5EF4-FFF2-40B4-BE49-F238E27FC236}">
                    <a16:creationId xmlns:a16="http://schemas.microsoft.com/office/drawing/2014/main" id="{92850DDD-5263-4273-8C3E-ED2E14219B4E}"/>
                  </a:ext>
                </a:extLst>
              </p:cNvPr>
              <p:cNvGrpSpPr/>
              <p:nvPr/>
            </p:nvGrpSpPr>
            <p:grpSpPr>
              <a:xfrm>
                <a:off x="4641533" y="3380392"/>
                <a:ext cx="110828" cy="110828"/>
                <a:chOff x="4251008" y="3407062"/>
                <a:chExt cx="110828" cy="110828"/>
              </a:xfrm>
            </p:grpSpPr>
            <p:cxnSp>
              <p:nvCxnSpPr>
                <p:cNvPr id="49" name="Connettore 1 36">
                  <a:extLst>
                    <a:ext uri="{FF2B5EF4-FFF2-40B4-BE49-F238E27FC236}">
                      <a16:creationId xmlns:a16="http://schemas.microsoft.com/office/drawing/2014/main" id="{CF5BFCA8-C141-4635-8202-2F5F87B3EAC9}"/>
                    </a:ext>
                  </a:extLst>
                </p:cNvPr>
                <p:cNvCxnSpPr/>
                <p:nvPr/>
              </p:nvCxnSpPr>
              <p:spPr>
                <a:xfrm flipH="1" flipV="1">
                  <a:off x="4251008" y="3462475"/>
                  <a:ext cx="110828"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Connettore 1 37">
                  <a:extLst>
                    <a:ext uri="{FF2B5EF4-FFF2-40B4-BE49-F238E27FC236}">
                      <a16:creationId xmlns:a16="http://schemas.microsoft.com/office/drawing/2014/main" id="{DFE742A7-E720-4101-B3CA-C57678FD042C}"/>
                    </a:ext>
                  </a:extLst>
                </p:cNvPr>
                <p:cNvCxnSpPr/>
                <p:nvPr/>
              </p:nvCxnSpPr>
              <p:spPr>
                <a:xfrm rot="5400000" flipH="1" flipV="1">
                  <a:off x="4251008" y="3462475"/>
                  <a:ext cx="110828"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6" name="Connettore 1 33">
                <a:extLst>
                  <a:ext uri="{FF2B5EF4-FFF2-40B4-BE49-F238E27FC236}">
                    <a16:creationId xmlns:a16="http://schemas.microsoft.com/office/drawing/2014/main" id="{DADE2090-3F58-4716-9F33-83DFA31C7EF2}"/>
                  </a:ext>
                </a:extLst>
              </p:cNvPr>
              <p:cNvCxnSpPr/>
              <p:nvPr/>
            </p:nvCxnSpPr>
            <p:spPr>
              <a:xfrm flipH="1" flipV="1">
                <a:off x="4641533" y="3903483"/>
                <a:ext cx="110828"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Line 368">
                <a:extLst>
                  <a:ext uri="{FF2B5EF4-FFF2-40B4-BE49-F238E27FC236}">
                    <a16:creationId xmlns:a16="http://schemas.microsoft.com/office/drawing/2014/main" id="{40FD3E4D-E308-42EE-9EDD-40DBE2FEB719}"/>
                  </a:ext>
                </a:extLst>
              </p:cNvPr>
              <p:cNvSpPr>
                <a:spLocks noChangeShapeType="1"/>
              </p:cNvSpPr>
              <p:nvPr/>
            </p:nvSpPr>
            <p:spPr bwMode="auto">
              <a:xfrm rot="5400000" flipV="1">
                <a:off x="4311652" y="3389632"/>
                <a:ext cx="347298" cy="19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8" name="Line 368">
                <a:extLst>
                  <a:ext uri="{FF2B5EF4-FFF2-40B4-BE49-F238E27FC236}">
                    <a16:creationId xmlns:a16="http://schemas.microsoft.com/office/drawing/2014/main" id="{691B99DF-73DD-4A53-ACA1-239845669308}"/>
                  </a:ext>
                </a:extLst>
              </p:cNvPr>
              <p:cNvSpPr>
                <a:spLocks noChangeShapeType="1"/>
              </p:cNvSpPr>
              <p:nvPr/>
            </p:nvSpPr>
            <p:spPr bwMode="auto">
              <a:xfrm rot="5400000" flipV="1">
                <a:off x="4312606" y="3994471"/>
                <a:ext cx="347298" cy="19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cxnSp>
          <p:nvCxnSpPr>
            <p:cNvPr id="40" name="Connettore 1 64">
              <a:extLst>
                <a:ext uri="{FF2B5EF4-FFF2-40B4-BE49-F238E27FC236}">
                  <a16:creationId xmlns:a16="http://schemas.microsoft.com/office/drawing/2014/main" id="{47B2CF59-C1E6-46D5-AD19-2795F716776F}"/>
                </a:ext>
              </a:extLst>
            </p:cNvPr>
            <p:cNvCxnSpPr/>
            <p:nvPr/>
          </p:nvCxnSpPr>
          <p:spPr>
            <a:xfrm flipH="1">
              <a:off x="6978531" y="6090196"/>
              <a:ext cx="2" cy="18784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AA2497FB-6A32-4060-8526-D16E827D326B}"/>
                    </a:ext>
                  </a:extLst>
                </p:cNvPr>
                <p:cNvSpPr txBox="1"/>
                <p:nvPr/>
              </p:nvSpPr>
              <p:spPr>
                <a:xfrm>
                  <a:off x="7151531" y="4500703"/>
                  <a:ext cx="788062" cy="66763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i="1">
                                <a:latin typeface="Cambria Math" panose="02040503050406030204" pitchFamily="18" charset="0"/>
                              </a:rPr>
                              <m:t>𝑅</m:t>
                            </m:r>
                          </m:e>
                          <m:sub>
                            <m:r>
                              <a:rPr lang="it-IT" b="0" i="1" smtClean="0">
                                <a:latin typeface="Cambria Math" panose="02040503050406030204" pitchFamily="18" charset="0"/>
                              </a:rPr>
                              <m:t>𝑝</m:t>
                            </m:r>
                          </m:sub>
                        </m:sSub>
                      </m:oMath>
                    </m:oMathPara>
                  </a14:m>
                  <a:endParaRPr lang="it-IT" dirty="0"/>
                </a:p>
              </p:txBody>
            </p:sp>
          </mc:Choice>
          <mc:Fallback xmlns="">
            <p:sp>
              <p:nvSpPr>
                <p:cNvPr id="67" name="CasellaDiTesto 66"/>
                <p:cNvSpPr txBox="1">
                  <a:spLocks noRot="1" noChangeAspect="1" noMove="1" noResize="1" noEditPoints="1" noAdjustHandles="1" noChangeArrowheads="1" noChangeShapeType="1" noTextEdit="1"/>
                </p:cNvSpPr>
                <p:nvPr/>
              </p:nvSpPr>
              <p:spPr>
                <a:xfrm>
                  <a:off x="7151531" y="4500703"/>
                  <a:ext cx="788062" cy="667637"/>
                </a:xfrm>
                <a:prstGeom prst="rect">
                  <a:avLst/>
                </a:prstGeom>
                <a:blipFill rotWithShape="0">
                  <a:blip r:embed="rId9"/>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2" name="CasellaDiTesto 41">
                  <a:extLst>
                    <a:ext uri="{FF2B5EF4-FFF2-40B4-BE49-F238E27FC236}">
                      <a16:creationId xmlns:a16="http://schemas.microsoft.com/office/drawing/2014/main" id="{9D955018-DA46-46CF-8E9B-F01D001E05AE}"/>
                    </a:ext>
                  </a:extLst>
                </p:cNvPr>
                <p:cNvSpPr txBox="1"/>
                <p:nvPr/>
              </p:nvSpPr>
              <p:spPr>
                <a:xfrm>
                  <a:off x="8358503" y="5454718"/>
                  <a:ext cx="769106" cy="6310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i="1">
                                <a:latin typeface="Cambria Math" panose="02040503050406030204" pitchFamily="18" charset="0"/>
                              </a:rPr>
                              <m:t>𝑅</m:t>
                            </m:r>
                          </m:e>
                          <m:sub>
                            <m:r>
                              <a:rPr lang="it-IT" b="0" i="1" smtClean="0">
                                <a:latin typeface="Cambria Math" panose="02040503050406030204" pitchFamily="18" charset="0"/>
                              </a:rPr>
                              <m:t>𝐿</m:t>
                            </m:r>
                          </m:sub>
                        </m:sSub>
                      </m:oMath>
                    </m:oMathPara>
                  </a14:m>
                  <a:endParaRPr lang="it-IT" dirty="0"/>
                </a:p>
              </p:txBody>
            </p:sp>
          </mc:Choice>
          <mc:Fallback xmlns="">
            <p:sp>
              <p:nvSpPr>
                <p:cNvPr id="68" name="CasellaDiTesto 67"/>
                <p:cNvSpPr txBox="1">
                  <a:spLocks noRot="1" noChangeAspect="1" noMove="1" noResize="1" noEditPoints="1" noAdjustHandles="1" noChangeArrowheads="1" noChangeShapeType="1" noTextEdit="1"/>
                </p:cNvSpPr>
                <p:nvPr/>
              </p:nvSpPr>
              <p:spPr>
                <a:xfrm>
                  <a:off x="8358503" y="5454718"/>
                  <a:ext cx="769106" cy="631045"/>
                </a:xfrm>
                <a:prstGeom prst="rect">
                  <a:avLst/>
                </a:prstGeom>
                <a:blipFill rotWithShape="0">
                  <a:blip r:embed="rId10"/>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64096FC7-0014-4833-855E-74BE093BF8FA}"/>
                    </a:ext>
                  </a:extLst>
                </p:cNvPr>
                <p:cNvSpPr txBox="1"/>
                <p:nvPr/>
              </p:nvSpPr>
              <p:spPr>
                <a:xfrm>
                  <a:off x="6918223" y="5360560"/>
                  <a:ext cx="836517" cy="6310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𝑢𝐵</m:t>
                        </m:r>
                      </m:oMath>
                    </m:oMathPara>
                  </a14:m>
                  <a:endParaRPr lang="it-IT" dirty="0"/>
                </a:p>
              </p:txBody>
            </p:sp>
          </mc:Choice>
          <mc:Fallback xmlns="">
            <p:sp>
              <p:nvSpPr>
                <p:cNvPr id="69" name="CasellaDiTesto 68"/>
                <p:cNvSpPr txBox="1">
                  <a:spLocks noRot="1" noChangeAspect="1" noMove="1" noResize="1" noEditPoints="1" noAdjustHandles="1" noChangeArrowheads="1" noChangeShapeType="1" noTextEdit="1"/>
                </p:cNvSpPr>
                <p:nvPr/>
              </p:nvSpPr>
              <p:spPr>
                <a:xfrm>
                  <a:off x="6918223" y="5360560"/>
                  <a:ext cx="836517" cy="631045"/>
                </a:xfrm>
                <a:prstGeom prst="rect">
                  <a:avLst/>
                </a:prstGeom>
                <a:blipFill rotWithShape="0">
                  <a:blip r:embed="rId11"/>
                  <a:stretch>
                    <a:fillRect/>
                  </a:stretch>
                </a:blipFill>
              </p:spPr>
              <p:txBody>
                <a:bodyPr/>
                <a:lstStyle/>
                <a:p>
                  <a:r>
                    <a:rPr lang="it-IT">
                      <a:noFill/>
                    </a:rPr>
                    <a:t> </a:t>
                  </a:r>
                </a:p>
              </p:txBody>
            </p:sp>
          </mc:Fallback>
        </mc:AlternateContent>
      </p:grpSp>
    </p:spTree>
    <p:extLst>
      <p:ext uri="{BB962C8B-B14F-4D97-AF65-F5344CB8AC3E}">
        <p14:creationId xmlns:p14="http://schemas.microsoft.com/office/powerpoint/2010/main" val="3147220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34537"/>
            <a:ext cx="10515600" cy="1325563"/>
          </a:xfrm>
        </p:spPr>
        <p:txBody>
          <a:bodyPr/>
          <a:lstStyle/>
          <a:p>
            <a:r>
              <a:rPr lang="it-IT" b="1" dirty="0">
                <a:ln w="9525">
                  <a:solidFill>
                    <a:schemeClr val="bg1"/>
                  </a:solidFill>
                  <a:prstDash val="solid"/>
                </a:ln>
                <a:effectLst>
                  <a:outerShdw blurRad="12700" dist="38100" dir="2700000" algn="tl" rotWithShape="0">
                    <a:schemeClr val="bg1">
                      <a:lumMod val="50000"/>
                    </a:schemeClr>
                  </a:outerShdw>
                </a:effectLst>
              </a:rPr>
              <a:t>Schemi di Generatore</a:t>
            </a:r>
          </a:p>
        </p:txBody>
      </p:sp>
      <p:pic>
        <p:nvPicPr>
          <p:cNvPr id="3" name="Immagine 2"/>
          <p:cNvPicPr>
            <a:picLocks noChangeAspect="1"/>
          </p:cNvPicPr>
          <p:nvPr/>
        </p:nvPicPr>
        <p:blipFill>
          <a:blip r:embed="rId3">
            <a:clrChange>
              <a:clrFrom>
                <a:srgbClr val="FFFFFF"/>
              </a:clrFrom>
              <a:clrTo>
                <a:srgbClr val="FFFFFF">
                  <a:alpha val="0"/>
                </a:srgbClr>
              </a:clrTo>
            </a:clrChange>
          </a:blip>
          <a:stretch>
            <a:fillRect/>
          </a:stretch>
        </p:blipFill>
        <p:spPr>
          <a:xfrm>
            <a:off x="543503" y="1746913"/>
            <a:ext cx="4879285" cy="2623272"/>
          </a:xfrm>
          <a:prstGeom prst="rect">
            <a:avLst/>
          </a:prstGeom>
        </p:spPr>
      </p:pic>
      <p:sp>
        <p:nvSpPr>
          <p:cNvPr id="4" name="Rettangolo 3"/>
          <p:cNvSpPr/>
          <p:nvPr/>
        </p:nvSpPr>
        <p:spPr>
          <a:xfrm>
            <a:off x="2354067" y="4884090"/>
            <a:ext cx="2301977" cy="369332"/>
          </a:xfrm>
          <a:prstGeom prst="rect">
            <a:avLst/>
          </a:prstGeom>
        </p:spPr>
        <p:txBody>
          <a:bodyPr wrap="none">
            <a:spAutoFit/>
          </a:bodyPr>
          <a:lstStyle/>
          <a:p>
            <a:r>
              <a:rPr lang="it-IT" b="1" dirty="0">
                <a:ln w="9525">
                  <a:solidFill>
                    <a:schemeClr val="bg1"/>
                  </a:solidFill>
                  <a:prstDash val="solid"/>
                </a:ln>
                <a:effectLst>
                  <a:outerShdw blurRad="12700" dist="38100" dir="2700000" algn="tl" rotWithShape="0">
                    <a:schemeClr val="bg1">
                      <a:lumMod val="50000"/>
                    </a:schemeClr>
                  </a:outerShdw>
                </a:effectLst>
              </a:rPr>
              <a:t>Generatore di Faraday</a:t>
            </a:r>
            <a:endParaRPr lang="it-IT" dirty="0"/>
          </a:p>
        </p:txBody>
      </p:sp>
      <p:pic>
        <p:nvPicPr>
          <p:cNvPr id="9" name="Immagine 8"/>
          <p:cNvPicPr>
            <a:picLocks noChangeAspect="1"/>
          </p:cNvPicPr>
          <p:nvPr/>
        </p:nvPicPr>
        <p:blipFill>
          <a:blip r:embed="rId4"/>
          <a:stretch>
            <a:fillRect/>
          </a:stretch>
        </p:blipFill>
        <p:spPr>
          <a:xfrm>
            <a:off x="6096000" y="109412"/>
            <a:ext cx="3095741" cy="6748588"/>
          </a:xfrm>
          <a:prstGeom prst="rect">
            <a:avLst/>
          </a:prstGeom>
        </p:spPr>
      </p:pic>
      <p:sp>
        <p:nvSpPr>
          <p:cNvPr id="10" name="Rettangolo 9"/>
          <p:cNvSpPr/>
          <p:nvPr/>
        </p:nvSpPr>
        <p:spPr>
          <a:xfrm>
            <a:off x="9288930" y="639418"/>
            <a:ext cx="2301977" cy="646331"/>
          </a:xfrm>
          <a:prstGeom prst="rect">
            <a:avLst/>
          </a:prstGeom>
        </p:spPr>
        <p:txBody>
          <a:bodyPr wrap="none">
            <a:spAutoFit/>
          </a:bodyPr>
          <a:lstStyle/>
          <a:p>
            <a:r>
              <a:rPr lang="it-IT" b="1" dirty="0">
                <a:ln w="9525">
                  <a:solidFill>
                    <a:schemeClr val="bg1"/>
                  </a:solidFill>
                  <a:prstDash val="solid"/>
                </a:ln>
                <a:effectLst>
                  <a:outerShdw blurRad="12700" dist="38100" dir="2700000" algn="tl" rotWithShape="0">
                    <a:schemeClr val="bg1">
                      <a:lumMod val="50000"/>
                    </a:schemeClr>
                  </a:outerShdw>
                </a:effectLst>
              </a:rPr>
              <a:t>Generatore di Faraday</a:t>
            </a:r>
          </a:p>
          <a:p>
            <a:r>
              <a:rPr lang="it-IT" b="1" dirty="0">
                <a:ln w="9525">
                  <a:solidFill>
                    <a:schemeClr val="bg1"/>
                  </a:solidFill>
                  <a:prstDash val="solid"/>
                </a:ln>
                <a:effectLst>
                  <a:outerShdw blurRad="12700" dist="38100" dir="2700000" algn="tl" rotWithShape="0">
                    <a:schemeClr val="bg1">
                      <a:lumMod val="50000"/>
                    </a:schemeClr>
                  </a:outerShdw>
                </a:effectLst>
              </a:rPr>
              <a:t>segmentato</a:t>
            </a:r>
            <a:endParaRPr lang="it-IT" dirty="0"/>
          </a:p>
        </p:txBody>
      </p:sp>
      <p:sp>
        <p:nvSpPr>
          <p:cNvPr id="11" name="Rettangolo 10"/>
          <p:cNvSpPr/>
          <p:nvPr/>
        </p:nvSpPr>
        <p:spPr>
          <a:xfrm>
            <a:off x="9385670" y="2501349"/>
            <a:ext cx="1695529" cy="369332"/>
          </a:xfrm>
          <a:prstGeom prst="rect">
            <a:avLst/>
          </a:prstGeom>
        </p:spPr>
        <p:txBody>
          <a:bodyPr wrap="none">
            <a:spAutoFit/>
          </a:bodyPr>
          <a:lstStyle/>
          <a:p>
            <a:r>
              <a:rPr lang="it-IT" b="1" dirty="0">
                <a:ln w="9525">
                  <a:solidFill>
                    <a:schemeClr val="bg1"/>
                  </a:solidFill>
                  <a:prstDash val="solid"/>
                </a:ln>
                <a:effectLst>
                  <a:outerShdw blurRad="12700" dist="38100" dir="2700000" algn="tl" rotWithShape="0">
                    <a:schemeClr val="bg1">
                      <a:lumMod val="50000"/>
                    </a:schemeClr>
                  </a:outerShdw>
                </a:effectLst>
              </a:rPr>
              <a:t>Generatore Hall</a:t>
            </a:r>
            <a:endParaRPr lang="it-IT" dirty="0"/>
          </a:p>
        </p:txBody>
      </p:sp>
      <p:sp>
        <p:nvSpPr>
          <p:cNvPr id="13" name="Rettangolo 12"/>
          <p:cNvSpPr/>
          <p:nvPr/>
        </p:nvSpPr>
        <p:spPr>
          <a:xfrm>
            <a:off x="9347239" y="4053178"/>
            <a:ext cx="1825628" cy="369332"/>
          </a:xfrm>
          <a:prstGeom prst="rect">
            <a:avLst/>
          </a:prstGeom>
        </p:spPr>
        <p:txBody>
          <a:bodyPr wrap="none">
            <a:spAutoFit/>
          </a:bodyPr>
          <a:lstStyle/>
          <a:p>
            <a:r>
              <a:rPr lang="it-IT" b="1" dirty="0">
                <a:ln w="9525">
                  <a:solidFill>
                    <a:schemeClr val="bg1"/>
                  </a:solidFill>
                  <a:prstDash val="solid"/>
                </a:ln>
                <a:effectLst>
                  <a:outerShdw blurRad="12700" dist="38100" dir="2700000" algn="tl" rotWithShape="0">
                    <a:schemeClr val="bg1">
                      <a:lumMod val="50000"/>
                    </a:schemeClr>
                  </a:outerShdw>
                </a:effectLst>
              </a:rPr>
              <a:t>Segmenti Obliqui</a:t>
            </a:r>
            <a:endParaRPr lang="it-IT" dirty="0"/>
          </a:p>
        </p:txBody>
      </p:sp>
      <p:sp>
        <p:nvSpPr>
          <p:cNvPr id="14" name="Rettangolo 13"/>
          <p:cNvSpPr/>
          <p:nvPr/>
        </p:nvSpPr>
        <p:spPr>
          <a:xfrm>
            <a:off x="9380370" y="5620910"/>
            <a:ext cx="2058256" cy="369332"/>
          </a:xfrm>
          <a:prstGeom prst="rect">
            <a:avLst/>
          </a:prstGeom>
        </p:spPr>
        <p:txBody>
          <a:bodyPr wrap="none">
            <a:spAutoFit/>
          </a:bodyPr>
          <a:lstStyle/>
          <a:p>
            <a:r>
              <a:rPr lang="it-IT" b="1" dirty="0">
                <a:ln w="9525">
                  <a:solidFill>
                    <a:schemeClr val="bg1"/>
                  </a:solidFill>
                  <a:prstDash val="solid"/>
                </a:ln>
                <a:effectLst>
                  <a:outerShdw blurRad="12700" dist="38100" dir="2700000" algn="tl" rotWithShape="0">
                    <a:schemeClr val="bg1">
                      <a:lumMod val="50000"/>
                    </a:schemeClr>
                  </a:outerShdw>
                </a:effectLst>
              </a:rPr>
              <a:t>Generatore a Disco</a:t>
            </a:r>
            <a:endParaRPr lang="it-IT" dirty="0"/>
          </a:p>
        </p:txBody>
      </p:sp>
    </p:spTree>
    <p:extLst>
      <p:ext uri="{BB962C8B-B14F-4D97-AF65-F5344CB8AC3E}">
        <p14:creationId xmlns:p14="http://schemas.microsoft.com/office/powerpoint/2010/main" val="2652034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ln w="9525">
                  <a:solidFill>
                    <a:schemeClr val="bg1"/>
                  </a:solidFill>
                  <a:prstDash val="solid"/>
                </a:ln>
                <a:effectLst>
                  <a:outerShdw blurRad="12700" dist="38100" dir="2700000" algn="tl" rotWithShape="0">
                    <a:schemeClr val="bg1">
                      <a:lumMod val="50000"/>
                    </a:schemeClr>
                  </a:outerShdw>
                </a:effectLst>
              </a:rPr>
              <a:t>Realizzazione</a:t>
            </a:r>
            <a:endParaRPr lang="it-IT" dirty="0"/>
          </a:p>
        </p:txBody>
      </p:sp>
      <p:pic>
        <p:nvPicPr>
          <p:cNvPr id="3" name="Immagine 2"/>
          <p:cNvPicPr>
            <a:picLocks noChangeAspect="1"/>
          </p:cNvPicPr>
          <p:nvPr/>
        </p:nvPicPr>
        <p:blipFill>
          <a:blip r:embed="rId2"/>
          <a:stretch>
            <a:fillRect/>
          </a:stretch>
        </p:blipFill>
        <p:spPr>
          <a:xfrm>
            <a:off x="383581" y="3206905"/>
            <a:ext cx="4160520" cy="3420428"/>
          </a:xfrm>
          <a:prstGeom prst="rect">
            <a:avLst/>
          </a:prstGeom>
        </p:spPr>
      </p:pic>
      <p:pic>
        <p:nvPicPr>
          <p:cNvPr id="4" name="Immagine 3"/>
          <p:cNvPicPr>
            <a:picLocks noChangeAspect="1"/>
          </p:cNvPicPr>
          <p:nvPr/>
        </p:nvPicPr>
        <p:blipFill>
          <a:blip r:embed="rId3"/>
          <a:stretch>
            <a:fillRect/>
          </a:stretch>
        </p:blipFill>
        <p:spPr>
          <a:xfrm>
            <a:off x="4567128" y="286565"/>
            <a:ext cx="2558017" cy="3355132"/>
          </a:xfrm>
          <a:prstGeom prst="rect">
            <a:avLst/>
          </a:prstGeom>
        </p:spPr>
      </p:pic>
      <p:pic>
        <p:nvPicPr>
          <p:cNvPr id="5" name="Immagine 4"/>
          <p:cNvPicPr>
            <a:picLocks noChangeAspect="1"/>
          </p:cNvPicPr>
          <p:nvPr/>
        </p:nvPicPr>
        <p:blipFill>
          <a:blip r:embed="rId4"/>
          <a:stretch>
            <a:fillRect/>
          </a:stretch>
        </p:blipFill>
        <p:spPr>
          <a:xfrm>
            <a:off x="7457058" y="3061252"/>
            <a:ext cx="4734941" cy="3796748"/>
          </a:xfrm>
          <a:prstGeom prst="rect">
            <a:avLst/>
          </a:prstGeom>
        </p:spPr>
      </p:pic>
    </p:spTree>
    <p:extLst>
      <p:ext uri="{BB962C8B-B14F-4D97-AF65-F5344CB8AC3E}">
        <p14:creationId xmlns:p14="http://schemas.microsoft.com/office/powerpoint/2010/main" val="300718610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2298</TotalTime>
  <Words>3170</Words>
  <Application>Microsoft Office PowerPoint</Application>
  <PresentationFormat>Widescreen</PresentationFormat>
  <Paragraphs>234</Paragraphs>
  <Slides>22</Slides>
  <Notes>8</Notes>
  <HiddenSlides>0</HiddenSlides>
  <MMClips>0</MMClips>
  <ScaleCrop>false</ScaleCrop>
  <HeadingPairs>
    <vt:vector size="8" baseType="variant">
      <vt:variant>
        <vt:lpstr>Caratteri utilizzati</vt:lpstr>
      </vt:variant>
      <vt:variant>
        <vt:i4>8</vt:i4>
      </vt:variant>
      <vt:variant>
        <vt:lpstr>Tema</vt:lpstr>
      </vt:variant>
      <vt:variant>
        <vt:i4>1</vt:i4>
      </vt:variant>
      <vt:variant>
        <vt:lpstr>Server OLE incorporati</vt:lpstr>
      </vt:variant>
      <vt:variant>
        <vt:i4>2</vt:i4>
      </vt:variant>
      <vt:variant>
        <vt:lpstr>Titoli diapositive</vt:lpstr>
      </vt:variant>
      <vt:variant>
        <vt:i4>22</vt:i4>
      </vt:variant>
    </vt:vector>
  </HeadingPairs>
  <TitlesOfParts>
    <vt:vector size="33" baseType="lpstr">
      <vt:lpstr>Arial</vt:lpstr>
      <vt:lpstr>Bernard MT Condensed</vt:lpstr>
      <vt:lpstr>Calibri</vt:lpstr>
      <vt:lpstr>Calibri Light</vt:lpstr>
      <vt:lpstr>Cambria Math</vt:lpstr>
      <vt:lpstr>Comic Sans MS</vt:lpstr>
      <vt:lpstr>Times New Roman</vt:lpstr>
      <vt:lpstr>Wingdings</vt:lpstr>
      <vt:lpstr>Tema di Office</vt:lpstr>
      <vt:lpstr>Equazione</vt:lpstr>
      <vt:lpstr>Image bitmap</vt:lpstr>
      <vt:lpstr>Magneto-Idro-Dinamica Lezione 2: Conversione Energia</vt:lpstr>
      <vt:lpstr>Pompaggio</vt:lpstr>
      <vt:lpstr>Pompaggio Acqua Salata</vt:lpstr>
      <vt:lpstr>Presentazione standard di PowerPoint</vt:lpstr>
      <vt:lpstr>Componenti Essenziali della Pompa MHD</vt:lpstr>
      <vt:lpstr>Generatori</vt:lpstr>
      <vt:lpstr>Presentazione standard di PowerPoint</vt:lpstr>
      <vt:lpstr>Schemi di Generatore</vt:lpstr>
      <vt:lpstr>Realizzazione</vt:lpstr>
      <vt:lpstr>Realizzazione Impiantistica</vt:lpstr>
      <vt:lpstr>Limiti tecnologici</vt:lpstr>
      <vt:lpstr>Soluzioni Alternative</vt:lpstr>
      <vt:lpstr>Trasferimento di Potenza</vt:lpstr>
      <vt:lpstr>Accoppiamento MHD-Termoacustico</vt:lpstr>
      <vt:lpstr>Generatore TA-MHD</vt:lpstr>
      <vt:lpstr>Generatore TA-MHD Componenti</vt:lpstr>
      <vt:lpstr>Generatore TA-MHD Disegno</vt:lpstr>
      <vt:lpstr>Adattamento di impedenza</vt:lpstr>
      <vt:lpstr>Generatore TA-MHD Configurazioni</vt:lpstr>
      <vt:lpstr>Generatore TA-MHD a fase singola</vt:lpstr>
      <vt:lpstr>Generatore TA-MHD a fase singola</vt:lpstr>
      <vt:lpstr>Campi di Applicazione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Magneto-Idro-Dinamica</dc:title>
  <dc:creator>Augusto Montisci</dc:creator>
  <cp:lastModifiedBy>Augusto Montisci</cp:lastModifiedBy>
  <cp:revision>114</cp:revision>
  <dcterms:created xsi:type="dcterms:W3CDTF">2017-02-19T20:59:26Z</dcterms:created>
  <dcterms:modified xsi:type="dcterms:W3CDTF">2018-11-20T22:04:10Z</dcterms:modified>
</cp:coreProperties>
</file>