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11" autoAdjust="0"/>
    <p:restoredTop sz="92390" autoAdjust="0"/>
  </p:normalViewPr>
  <p:slideViewPr>
    <p:cSldViewPr snapToGrid="0" showGuides="1">
      <p:cViewPr varScale="1">
        <p:scale>
          <a:sx n="50" d="100"/>
          <a:sy n="50" d="100"/>
        </p:scale>
        <p:origin x="1004" y="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7A1BE1-86B8-4DA4-83FD-A1F064970039}" type="datetimeFigureOut">
              <a:rPr lang="it-IT" smtClean="0"/>
              <a:t>21/11/2018</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F603CC-E7AF-45B3-AF2C-4D326E0DAB72}" type="slidenum">
              <a:rPr lang="it-IT" smtClean="0"/>
              <a:t>‹N›</a:t>
            </a:fld>
            <a:endParaRPr lang="it-IT"/>
          </a:p>
        </p:txBody>
      </p:sp>
    </p:spTree>
    <p:extLst>
      <p:ext uri="{BB962C8B-B14F-4D97-AF65-F5344CB8AC3E}">
        <p14:creationId xmlns:p14="http://schemas.microsoft.com/office/powerpoint/2010/main" val="958872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In questa lezione vedremo alcuni concetti fondamentali sul metodo agli elementi</a:t>
            </a:r>
            <a:r>
              <a:rPr lang="it-IT" baseline="0" dirty="0"/>
              <a:t> finiti. Nel fare questo, cercheremo di dare alla trattazione una validità il più generale possibile. Infatti, malgrado la metodologia sia universalmente adottata in qualunque ambito dell’ingegneria e della ricerca, la presentazione che ne viene fatta è, quasi sempre, ritagliata sulla specifica applicazione, ed è molto difficile per chi si approccia al metodo distinguere gli elementi della teoria che possono essere utilizzati in altri ambiti, da quelli adottabili solo nel campo in cui si opera. Questo rappresenta uno svantaggio in generale, ma lo è ancora di più nel nostro caso, perché ancora non esiste una formulazione dedicata alla magnetoidrodinamica.</a:t>
            </a:r>
          </a:p>
          <a:p>
            <a:endParaRPr lang="it-IT" dirty="0"/>
          </a:p>
        </p:txBody>
      </p:sp>
      <p:sp>
        <p:nvSpPr>
          <p:cNvPr id="4" name="Segnaposto numero diapositiva 3"/>
          <p:cNvSpPr>
            <a:spLocks noGrp="1"/>
          </p:cNvSpPr>
          <p:nvPr>
            <p:ph type="sldNum" sz="quarter" idx="10"/>
          </p:nvPr>
        </p:nvSpPr>
        <p:spPr/>
        <p:txBody>
          <a:bodyPr/>
          <a:lstStyle/>
          <a:p>
            <a:fld id="{AEF603CC-E7AF-45B3-AF2C-4D326E0DAB72}" type="slidenum">
              <a:rPr lang="it-IT" smtClean="0"/>
              <a:t>1</a:t>
            </a:fld>
            <a:endParaRPr lang="it-IT"/>
          </a:p>
        </p:txBody>
      </p:sp>
    </p:spTree>
    <p:extLst>
      <p:ext uri="{BB962C8B-B14F-4D97-AF65-F5344CB8AC3E}">
        <p14:creationId xmlns:p14="http://schemas.microsoft.com/office/powerpoint/2010/main" val="1843291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Per definire i principi generali del metodo, ci serviremo</a:t>
            </a:r>
            <a:r>
              <a:rPr lang="it-IT" baseline="0" dirty="0"/>
              <a:t> inizialmente di un semplice caso mono-dimensionale di un problema elettromagnetico, nella fattispecie una linea con perdite distribuite. Possiamo immaginare la linea come una l’unione di infiniti tratti elementari collegati in cascata. All’estremità destra è applicata una tensione V</a:t>
            </a:r>
            <a:r>
              <a:rPr lang="it-IT" baseline="-25000" dirty="0"/>
              <a:t>0</a:t>
            </a:r>
            <a:r>
              <a:rPr lang="it-IT" baseline="0" dirty="0"/>
              <a:t> mentre l’altra estremità è lasciata aperta. Le perdite lungo la linea sono approssimate dalle resistenze trasversali, attraverso le quali viene derivata una corrente elettrica, che si chiude sulla porta a destra. Per effetto di questo circuito che si chiude, nonostante l’estremità di sinistra sia aperta, la corrente immessa nella porta di destra non sarà uguale a zero. Per effettuare lo studio della linea costruiamo il modello del tratto infinitesimo di linea di lunghezza dx. In ciascuno di questi, vi è una resistenza longitudinale, che incontra la corrente che fluisce lungo la linea, e una conduttanza trasversale, attraverso cui fluisce la corrente dispersa.  A causa della resistenza longitudinale, la tensione sulla porta di sinistra sarà diversa da quella sulla porta di destra, così come a causa della conduttanza trasversale. Siano r la resistenza longitudinale per unità di lunghezza della linea e g la conduttanza trasversale per unità di lunghezza. Possiamo esprimere la caduta di tensione dv e la dispersione di corrente </a:t>
            </a:r>
            <a:r>
              <a:rPr lang="it-IT" baseline="0"/>
              <a:t>di nell’elemento di linea. </a:t>
            </a:r>
            <a:endParaRPr lang="it-IT" dirty="0"/>
          </a:p>
        </p:txBody>
      </p:sp>
      <p:sp>
        <p:nvSpPr>
          <p:cNvPr id="4" name="Segnaposto numero diapositiva 3"/>
          <p:cNvSpPr>
            <a:spLocks noGrp="1"/>
          </p:cNvSpPr>
          <p:nvPr>
            <p:ph type="sldNum" sz="quarter" idx="10"/>
          </p:nvPr>
        </p:nvSpPr>
        <p:spPr/>
        <p:txBody>
          <a:bodyPr/>
          <a:lstStyle/>
          <a:p>
            <a:fld id="{AEF603CC-E7AF-45B3-AF2C-4D326E0DAB72}" type="slidenum">
              <a:rPr lang="it-IT" smtClean="0"/>
              <a:t>2</a:t>
            </a:fld>
            <a:endParaRPr lang="it-IT"/>
          </a:p>
        </p:txBody>
      </p:sp>
    </p:spTree>
    <p:extLst>
      <p:ext uri="{BB962C8B-B14F-4D97-AF65-F5344CB8AC3E}">
        <p14:creationId xmlns:p14="http://schemas.microsoft.com/office/powerpoint/2010/main" val="2001590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A6A74352-471B-4158-9CC0-1B998AA841A7}" type="datetimeFigureOut">
              <a:rPr lang="it-IT" smtClean="0"/>
              <a:t>21/11/2018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4224030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A74352-471B-4158-9CC0-1B998AA841A7}" type="datetimeFigureOut">
              <a:rPr lang="it-IT" smtClean="0"/>
              <a:t>21/11/2018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2420894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A74352-471B-4158-9CC0-1B998AA841A7}" type="datetimeFigureOut">
              <a:rPr lang="it-IT" smtClean="0"/>
              <a:t>21/11/2018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119200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6A74352-471B-4158-9CC0-1B998AA841A7}" type="datetimeFigureOut">
              <a:rPr lang="it-IT" smtClean="0"/>
              <a:t>21/11/2018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1389486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A6A74352-471B-4158-9CC0-1B998AA841A7}" type="datetimeFigureOut">
              <a:rPr lang="it-IT" smtClean="0"/>
              <a:t>21/11/2018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7768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A6A74352-471B-4158-9CC0-1B998AA841A7}" type="datetimeFigureOut">
              <a:rPr lang="it-IT" smtClean="0"/>
              <a:t>21/11/2018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194790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A6A74352-471B-4158-9CC0-1B998AA841A7}" type="datetimeFigureOut">
              <a:rPr lang="it-IT" smtClean="0"/>
              <a:t>21/11/2018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2900906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A6A74352-471B-4158-9CC0-1B998AA841A7}" type="datetimeFigureOut">
              <a:rPr lang="it-IT" smtClean="0"/>
              <a:t>21/11/2018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3095911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6A74352-471B-4158-9CC0-1B998AA841A7}" type="datetimeFigureOut">
              <a:rPr lang="it-IT" smtClean="0"/>
              <a:t>21/11/2018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126230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6A74352-471B-4158-9CC0-1B998AA841A7}" type="datetimeFigureOut">
              <a:rPr lang="it-IT" smtClean="0"/>
              <a:t>21/11/2018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4077843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6A74352-471B-4158-9CC0-1B998AA841A7}" type="datetimeFigureOut">
              <a:rPr lang="it-IT" smtClean="0"/>
              <a:t>21/11/2018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2AE8461-0907-47B7-87C0-F642BDF45992}" type="slidenum">
              <a:rPr lang="it-IT" smtClean="0"/>
              <a:t>‹N›</a:t>
            </a:fld>
            <a:endParaRPr lang="it-IT"/>
          </a:p>
        </p:txBody>
      </p:sp>
    </p:spTree>
    <p:extLst>
      <p:ext uri="{BB962C8B-B14F-4D97-AF65-F5344CB8AC3E}">
        <p14:creationId xmlns:p14="http://schemas.microsoft.com/office/powerpoint/2010/main" val="159214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bg1">
                <a:lumMod val="75000"/>
              </a:schemeClr>
            </a:gs>
            <a:gs pos="83000">
              <a:schemeClr val="bg1">
                <a:lumMod val="75000"/>
              </a:schemeClr>
            </a:gs>
            <a:gs pos="100000">
              <a:schemeClr val="bg1">
                <a:lumMod val="75000"/>
              </a:schemeClr>
            </a:gs>
          </a:gsLst>
          <a:lin ang="5400000" scaled="1"/>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A74352-471B-4158-9CC0-1B998AA841A7}" type="datetimeFigureOut">
              <a:rPr lang="it-IT" smtClean="0"/>
              <a:t>21/11/2018</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AE8461-0907-47B7-87C0-F642BDF45992}" type="slidenum">
              <a:rPr lang="it-IT" smtClean="0"/>
              <a:t>‹N›</a:t>
            </a:fld>
            <a:endParaRPr lang="it-IT"/>
          </a:p>
        </p:txBody>
      </p:sp>
    </p:spTree>
    <p:extLst>
      <p:ext uri="{BB962C8B-B14F-4D97-AF65-F5344CB8AC3E}">
        <p14:creationId xmlns:p14="http://schemas.microsoft.com/office/powerpoint/2010/main" val="535573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6.png"/><Relationship Id="rId3" Type="http://schemas.openxmlformats.org/officeDocument/2006/relationships/image" Target="../media/image81.png"/><Relationship Id="rId7" Type="http://schemas.openxmlformats.org/officeDocument/2006/relationships/image" Target="../media/image85.png"/><Relationship Id="rId2" Type="http://schemas.openxmlformats.org/officeDocument/2006/relationships/image" Target="../media/image80.png"/><Relationship Id="rId1" Type="http://schemas.openxmlformats.org/officeDocument/2006/relationships/slideLayout" Target="../slideLayouts/slideLayout7.xml"/><Relationship Id="rId6" Type="http://schemas.openxmlformats.org/officeDocument/2006/relationships/image" Target="../media/image84.png"/><Relationship Id="rId5" Type="http://schemas.openxmlformats.org/officeDocument/2006/relationships/image" Target="../media/image83.png"/><Relationship Id="rId10" Type="http://schemas.openxmlformats.org/officeDocument/2006/relationships/image" Target="../media/image88.png"/><Relationship Id="rId4" Type="http://schemas.openxmlformats.org/officeDocument/2006/relationships/image" Target="../media/image82.png"/><Relationship Id="rId9" Type="http://schemas.openxmlformats.org/officeDocument/2006/relationships/image" Target="../media/image8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7"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png"/><Relationship Id="rId18" Type="http://schemas.openxmlformats.org/officeDocument/2006/relationships/image" Target="../media/image36.png"/><Relationship Id="rId26" Type="http://schemas.openxmlformats.org/officeDocument/2006/relationships/image" Target="../media/image19.png"/><Relationship Id="rId3" Type="http://schemas.openxmlformats.org/officeDocument/2006/relationships/image" Target="../media/image21.png"/><Relationship Id="rId21" Type="http://schemas.openxmlformats.org/officeDocument/2006/relationships/image" Target="../media/image39.png"/><Relationship Id="rId7" Type="http://schemas.openxmlformats.org/officeDocument/2006/relationships/image" Target="../media/image25.png"/><Relationship Id="rId12" Type="http://schemas.openxmlformats.org/officeDocument/2006/relationships/image" Target="../media/image30.png"/><Relationship Id="rId17" Type="http://schemas.openxmlformats.org/officeDocument/2006/relationships/image" Target="../media/image35.png"/><Relationship Id="rId25" Type="http://schemas.openxmlformats.org/officeDocument/2006/relationships/image" Target="../media/image43.png"/><Relationship Id="rId2" Type="http://schemas.openxmlformats.org/officeDocument/2006/relationships/image" Target="../media/image20.png"/><Relationship Id="rId16" Type="http://schemas.openxmlformats.org/officeDocument/2006/relationships/image" Target="../media/image34.png"/><Relationship Id="rId20" Type="http://schemas.openxmlformats.org/officeDocument/2006/relationships/image" Target="../media/image38.png"/><Relationship Id="rId1" Type="http://schemas.openxmlformats.org/officeDocument/2006/relationships/slideLayout" Target="../slideLayouts/slideLayout7.xml"/><Relationship Id="rId6" Type="http://schemas.openxmlformats.org/officeDocument/2006/relationships/image" Target="../media/image24.png"/><Relationship Id="rId11" Type="http://schemas.openxmlformats.org/officeDocument/2006/relationships/image" Target="../media/image29.png"/><Relationship Id="rId24" Type="http://schemas.openxmlformats.org/officeDocument/2006/relationships/image" Target="../media/image42.png"/><Relationship Id="rId5" Type="http://schemas.openxmlformats.org/officeDocument/2006/relationships/image" Target="../media/image23.png"/><Relationship Id="rId15" Type="http://schemas.openxmlformats.org/officeDocument/2006/relationships/image" Target="../media/image33.png"/><Relationship Id="rId23" Type="http://schemas.openxmlformats.org/officeDocument/2006/relationships/image" Target="../media/image41.png"/><Relationship Id="rId10" Type="http://schemas.openxmlformats.org/officeDocument/2006/relationships/image" Target="../media/image28.png"/><Relationship Id="rId19" Type="http://schemas.openxmlformats.org/officeDocument/2006/relationships/image" Target="../media/image37.png"/><Relationship Id="rId4" Type="http://schemas.openxmlformats.org/officeDocument/2006/relationships/image" Target="../media/image22.png"/><Relationship Id="rId9" Type="http://schemas.openxmlformats.org/officeDocument/2006/relationships/image" Target="../media/image27.png"/><Relationship Id="rId14" Type="http://schemas.openxmlformats.org/officeDocument/2006/relationships/image" Target="../media/image32.png"/><Relationship Id="rId22" Type="http://schemas.openxmlformats.org/officeDocument/2006/relationships/image" Target="../media/image40.png"/></Relationships>
</file>

<file path=ppt/slides/_rels/slide5.xml.rels><?xml version="1.0" encoding="UTF-8" standalone="yes"?>
<Relationships xmlns="http://schemas.openxmlformats.org/package/2006/relationships"><Relationship Id="rId8" Type="http://schemas.openxmlformats.org/officeDocument/2006/relationships/image" Target="../media/image50.png"/><Relationship Id="rId13" Type="http://schemas.openxmlformats.org/officeDocument/2006/relationships/image" Target="../media/image55.png"/><Relationship Id="rId3" Type="http://schemas.openxmlformats.org/officeDocument/2006/relationships/image" Target="../media/image45.png"/><Relationship Id="rId7" Type="http://schemas.openxmlformats.org/officeDocument/2006/relationships/image" Target="../media/image49.png"/><Relationship Id="rId12" Type="http://schemas.openxmlformats.org/officeDocument/2006/relationships/image" Target="../media/image54.png"/><Relationship Id="rId2" Type="http://schemas.openxmlformats.org/officeDocument/2006/relationships/image" Target="../media/image44.png"/><Relationship Id="rId1" Type="http://schemas.openxmlformats.org/officeDocument/2006/relationships/slideLayout" Target="../slideLayouts/slideLayout7.xml"/><Relationship Id="rId6" Type="http://schemas.openxmlformats.org/officeDocument/2006/relationships/image" Target="../media/image48.png"/><Relationship Id="rId11" Type="http://schemas.openxmlformats.org/officeDocument/2006/relationships/image" Target="../media/image53.png"/><Relationship Id="rId5" Type="http://schemas.openxmlformats.org/officeDocument/2006/relationships/image" Target="../media/image47.png"/><Relationship Id="rId10" Type="http://schemas.openxmlformats.org/officeDocument/2006/relationships/image" Target="../media/image52.png"/><Relationship Id="rId4" Type="http://schemas.openxmlformats.org/officeDocument/2006/relationships/image" Target="../media/image46.png"/><Relationship Id="rId9" Type="http://schemas.openxmlformats.org/officeDocument/2006/relationships/image" Target="../media/image51.png"/><Relationship Id="rId14" Type="http://schemas.openxmlformats.org/officeDocument/2006/relationships/image" Target="../media/image56.png"/></Relationships>
</file>

<file path=ppt/slides/_rels/slide6.xml.rels><?xml version="1.0" encoding="UTF-8" standalone="yes"?>
<Relationships xmlns="http://schemas.openxmlformats.org/package/2006/relationships"><Relationship Id="rId8" Type="http://schemas.openxmlformats.org/officeDocument/2006/relationships/image" Target="../media/image63.pn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image" Target="../media/image57.png"/><Relationship Id="rId1" Type="http://schemas.openxmlformats.org/officeDocument/2006/relationships/slideLayout" Target="../slideLayouts/slideLayout7.xml"/><Relationship Id="rId6" Type="http://schemas.openxmlformats.org/officeDocument/2006/relationships/image" Target="../media/image61.png"/><Relationship Id="rId5" Type="http://schemas.openxmlformats.org/officeDocument/2006/relationships/image" Target="../media/image60.png"/><Relationship Id="rId4" Type="http://schemas.openxmlformats.org/officeDocument/2006/relationships/image" Target="../media/image59.png"/></Relationships>
</file>

<file path=ppt/slides/_rels/slide7.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64.png"/><Relationship Id="rId1" Type="http://schemas.openxmlformats.org/officeDocument/2006/relationships/slideLayout" Target="../slideLayouts/slideLayout7.xml"/><Relationship Id="rId4" Type="http://schemas.openxmlformats.org/officeDocument/2006/relationships/image" Target="../media/image66.png"/></Relationships>
</file>

<file path=ppt/slides/_rels/slide8.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67.png"/><Relationship Id="rId1" Type="http://schemas.openxmlformats.org/officeDocument/2006/relationships/slideLayout" Target="../slideLayouts/slideLayout7.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_rels/slide9.xml.rels><?xml version="1.0" encoding="UTF-8" standalone="yes"?>
<Relationships xmlns="http://schemas.openxmlformats.org/package/2006/relationships"><Relationship Id="rId8" Type="http://schemas.openxmlformats.org/officeDocument/2006/relationships/image" Target="../media/image78.png"/><Relationship Id="rId3" Type="http://schemas.openxmlformats.org/officeDocument/2006/relationships/image" Target="../media/image73.png"/><Relationship Id="rId7" Type="http://schemas.openxmlformats.org/officeDocument/2006/relationships/image" Target="../media/image77.png"/><Relationship Id="rId2" Type="http://schemas.openxmlformats.org/officeDocument/2006/relationships/image" Target="../media/image72.png"/><Relationship Id="rId1" Type="http://schemas.openxmlformats.org/officeDocument/2006/relationships/slideLayout" Target="../slideLayouts/slideLayout7.xml"/><Relationship Id="rId6" Type="http://schemas.openxmlformats.org/officeDocument/2006/relationships/image" Target="../media/image76.png"/><Relationship Id="rId5" Type="http://schemas.openxmlformats.org/officeDocument/2006/relationships/image" Target="../media/image75.png"/><Relationship Id="rId4" Type="http://schemas.openxmlformats.org/officeDocument/2006/relationships/image" Target="../media/image74.png"/><Relationship Id="rId9" Type="http://schemas.openxmlformats.org/officeDocument/2006/relationships/image" Target="../media/image7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69956" y="1122363"/>
            <a:ext cx="10601608" cy="2387600"/>
          </a:xfrm>
        </p:spPr>
        <p:txBody>
          <a:bodyPr>
            <a:normAutofit fontScale="90000"/>
          </a:bodyPr>
          <a:lstStyle/>
          <a:p>
            <a:r>
              <a:rPr lang="it-IT" b="1" dirty="0" err="1">
                <a:ln w="9525">
                  <a:solidFill>
                    <a:schemeClr val="bg1"/>
                  </a:solidFill>
                  <a:prstDash val="solid"/>
                </a:ln>
                <a:effectLst>
                  <a:outerShdw blurRad="12700" dist="38100" dir="2700000" algn="tl" rotWithShape="0">
                    <a:schemeClr val="bg1">
                      <a:lumMod val="50000"/>
                    </a:schemeClr>
                  </a:outerShdw>
                </a:effectLst>
              </a:rPr>
              <a:t>Magneto</a:t>
            </a:r>
            <a:r>
              <a:rPr lang="it-IT" b="1" dirty="0">
                <a:ln w="9525">
                  <a:solidFill>
                    <a:schemeClr val="bg1"/>
                  </a:solidFill>
                  <a:prstDash val="solid"/>
                </a:ln>
                <a:effectLst>
                  <a:outerShdw blurRad="12700" dist="38100" dir="2700000" algn="tl" rotWithShape="0">
                    <a:schemeClr val="bg1">
                      <a:lumMod val="50000"/>
                    </a:schemeClr>
                  </a:outerShdw>
                </a:effectLst>
              </a:rPr>
              <a:t>-Idro-Dinamica</a:t>
            </a:r>
            <a:br>
              <a:rPr lang="it-IT" b="1" dirty="0">
                <a:ln w="9525">
                  <a:solidFill>
                    <a:schemeClr val="bg1"/>
                  </a:solidFill>
                  <a:prstDash val="solid"/>
                </a:ln>
                <a:effectLst>
                  <a:outerShdw blurRad="12700" dist="38100" dir="2700000" algn="tl" rotWithShape="0">
                    <a:schemeClr val="bg1">
                      <a:lumMod val="50000"/>
                    </a:schemeClr>
                  </a:outerShdw>
                </a:effectLst>
              </a:rPr>
            </a:br>
            <a:r>
              <a:rPr lang="it-IT" b="1" dirty="0">
                <a:ln w="9525">
                  <a:solidFill>
                    <a:schemeClr val="bg1"/>
                  </a:solidFill>
                  <a:prstDash val="solid"/>
                </a:ln>
                <a:effectLst>
                  <a:outerShdw blurRad="12700" dist="38100" dir="2700000" algn="tl" rotWithShape="0">
                    <a:schemeClr val="bg1">
                      <a:lumMod val="50000"/>
                    </a:schemeClr>
                  </a:outerShdw>
                </a:effectLst>
              </a:rPr>
              <a:t>Lezione 4: Metodo agli Elementi Finiti</a:t>
            </a:r>
          </a:p>
        </p:txBody>
      </p:sp>
      <p:sp>
        <p:nvSpPr>
          <p:cNvPr id="3" name="Sottotitolo 2"/>
          <p:cNvSpPr>
            <a:spLocks noGrp="1"/>
          </p:cNvSpPr>
          <p:nvPr>
            <p:ph type="subTitle" idx="1"/>
          </p:nvPr>
        </p:nvSpPr>
        <p:spPr>
          <a:xfrm>
            <a:off x="1524000" y="3568172"/>
            <a:ext cx="9144000" cy="1655762"/>
          </a:xfrm>
        </p:spPr>
        <p:txBody>
          <a:bodyPr/>
          <a:lstStyle/>
          <a:p>
            <a:pPr algn="l"/>
            <a:endParaRPr lang="it-IT" b="1" dirty="0">
              <a:ln w="9525">
                <a:solidFill>
                  <a:schemeClr val="bg1"/>
                </a:solidFill>
                <a:prstDash val="solid"/>
              </a:ln>
              <a:effectLst>
                <a:outerShdw blurRad="12700" dist="38100" dir="2700000" algn="tl" rotWithShape="0">
                  <a:schemeClr val="bg1">
                    <a:lumMod val="50000"/>
                  </a:schemeClr>
                </a:outerShdw>
              </a:effectLst>
            </a:endParaRPr>
          </a:p>
          <a:p>
            <a:pPr algn="l"/>
            <a:r>
              <a:rPr lang="it-IT" b="1" dirty="0">
                <a:ln w="9525">
                  <a:solidFill>
                    <a:schemeClr val="bg1"/>
                  </a:solidFill>
                  <a:prstDash val="solid"/>
                </a:ln>
                <a:effectLst>
                  <a:outerShdw blurRad="12700" dist="38100" dir="2700000" algn="tl" rotWithShape="0">
                    <a:schemeClr val="bg1">
                      <a:lumMod val="50000"/>
                    </a:schemeClr>
                  </a:outerShdw>
                </a:effectLst>
              </a:rPr>
              <a:t>Augusto Montisci</a:t>
            </a:r>
          </a:p>
          <a:p>
            <a:pPr algn="l"/>
            <a:r>
              <a:rPr lang="it-IT" b="1" dirty="0">
                <a:ln w="9525">
                  <a:solidFill>
                    <a:schemeClr val="bg1"/>
                  </a:solidFill>
                  <a:prstDash val="solid"/>
                </a:ln>
                <a:effectLst>
                  <a:outerShdw blurRad="12700" dist="38100" dir="2700000" algn="tl" rotWithShape="0">
                    <a:schemeClr val="bg1">
                      <a:lumMod val="50000"/>
                    </a:schemeClr>
                  </a:outerShdw>
                </a:effectLst>
              </a:rPr>
              <a:t>DIEE – </a:t>
            </a:r>
            <a:r>
              <a:rPr lang="it-IT" b="1" dirty="0" err="1">
                <a:ln w="9525">
                  <a:solidFill>
                    <a:schemeClr val="bg1"/>
                  </a:solidFill>
                  <a:prstDash val="solid"/>
                </a:ln>
                <a:effectLst>
                  <a:outerShdw blurRad="12700" dist="38100" dir="2700000" algn="tl" rotWithShape="0">
                    <a:schemeClr val="bg1">
                      <a:lumMod val="50000"/>
                    </a:schemeClr>
                  </a:outerShdw>
                </a:effectLst>
              </a:rPr>
              <a:t>Univ</a:t>
            </a:r>
            <a:r>
              <a:rPr lang="it-IT" b="1" dirty="0">
                <a:ln w="9525">
                  <a:solidFill>
                    <a:schemeClr val="bg1"/>
                  </a:solidFill>
                  <a:prstDash val="solid"/>
                </a:ln>
                <a:effectLst>
                  <a:outerShdw blurRad="12700" dist="38100" dir="2700000" algn="tl" rotWithShape="0">
                    <a:schemeClr val="bg1">
                      <a:lumMod val="50000"/>
                    </a:schemeClr>
                  </a:outerShdw>
                </a:effectLst>
              </a:rPr>
              <a:t>. of Cagliari - </a:t>
            </a:r>
            <a:r>
              <a:rPr lang="it-IT" b="1" dirty="0" err="1">
                <a:ln w="9525">
                  <a:solidFill>
                    <a:schemeClr val="bg1"/>
                  </a:solidFill>
                  <a:prstDash val="solid"/>
                </a:ln>
                <a:effectLst>
                  <a:outerShdw blurRad="12700" dist="38100" dir="2700000" algn="tl" rotWithShape="0">
                    <a:schemeClr val="bg1">
                      <a:lumMod val="50000"/>
                    </a:schemeClr>
                  </a:outerShdw>
                </a:effectLst>
              </a:rPr>
              <a:t>Italy</a:t>
            </a:r>
            <a:endParaRPr lang="it-IT"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401976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C5ACA316-B9C3-4190-9B5F-BBD9D6A4EE10}"/>
              </a:ext>
            </a:extLst>
          </p:cNvPr>
          <p:cNvSpPr/>
          <p:nvPr/>
        </p:nvSpPr>
        <p:spPr>
          <a:xfrm>
            <a:off x="373078" y="263577"/>
            <a:ext cx="2400016" cy="646331"/>
          </a:xfrm>
          <a:prstGeom prst="rect">
            <a:avLst/>
          </a:prstGeom>
        </p:spPr>
        <p:txBody>
          <a:bodyPr wrap="none">
            <a:spAutoFit/>
          </a:bodyPr>
          <a:lstStyle/>
          <a:p>
            <a:r>
              <a:rPr lang="it-IT" sz="3600" dirty="0">
                <a:effectLst>
                  <a:outerShdw blurRad="38100" dist="38100" dir="2700000" algn="tl">
                    <a:srgbClr val="000000">
                      <a:alpha val="43137"/>
                    </a:srgbClr>
                  </a:outerShdw>
                </a:effectLst>
              </a:rPr>
              <a:t>Dominio 2D</a:t>
            </a:r>
          </a:p>
        </p:txBody>
      </p:sp>
      <p:pic>
        <p:nvPicPr>
          <p:cNvPr id="3" name="Immagine 2">
            <a:extLst>
              <a:ext uri="{FF2B5EF4-FFF2-40B4-BE49-F238E27FC236}">
                <a16:creationId xmlns:a16="http://schemas.microsoft.com/office/drawing/2014/main" id="{D9D93401-A67A-49D0-B0BD-E6B401296D94}"/>
              </a:ext>
            </a:extLst>
          </p:cNvPr>
          <p:cNvPicPr>
            <a:picLocks noChangeAspect="1"/>
          </p:cNvPicPr>
          <p:nvPr/>
        </p:nvPicPr>
        <p:blipFill>
          <a:blip r:embed="rId2"/>
          <a:stretch>
            <a:fillRect/>
          </a:stretch>
        </p:blipFill>
        <p:spPr>
          <a:xfrm>
            <a:off x="7485822" y="0"/>
            <a:ext cx="4688586" cy="3276186"/>
          </a:xfrm>
          <a:prstGeom prst="rect">
            <a:avLst/>
          </a:prstGeom>
        </p:spPr>
      </p:pic>
      <p:sp>
        <p:nvSpPr>
          <p:cNvPr id="4" name="Figura a mano libera: forma 3">
            <a:extLst>
              <a:ext uri="{FF2B5EF4-FFF2-40B4-BE49-F238E27FC236}">
                <a16:creationId xmlns:a16="http://schemas.microsoft.com/office/drawing/2014/main" id="{6A1D9CB9-7D95-4AAA-A503-592187D8F006}"/>
              </a:ext>
            </a:extLst>
          </p:cNvPr>
          <p:cNvSpPr/>
          <p:nvPr/>
        </p:nvSpPr>
        <p:spPr>
          <a:xfrm>
            <a:off x="1638300" y="3638550"/>
            <a:ext cx="5130800" cy="1549400"/>
          </a:xfrm>
          <a:custGeom>
            <a:avLst/>
            <a:gdLst>
              <a:gd name="connsiteX0" fmla="*/ 0 w 5130800"/>
              <a:gd name="connsiteY0" fmla="*/ 0 h 1549400"/>
              <a:gd name="connsiteX1" fmla="*/ 2603500 w 5130800"/>
              <a:gd name="connsiteY1" fmla="*/ 1549400 h 1549400"/>
              <a:gd name="connsiteX2" fmla="*/ 5130800 w 5130800"/>
              <a:gd name="connsiteY2" fmla="*/ 635000 h 1549400"/>
              <a:gd name="connsiteX3" fmla="*/ 0 w 5130800"/>
              <a:gd name="connsiteY3" fmla="*/ 0 h 1549400"/>
            </a:gdLst>
            <a:ahLst/>
            <a:cxnLst>
              <a:cxn ang="0">
                <a:pos x="connsiteX0" y="connsiteY0"/>
              </a:cxn>
              <a:cxn ang="0">
                <a:pos x="connsiteX1" y="connsiteY1"/>
              </a:cxn>
              <a:cxn ang="0">
                <a:pos x="connsiteX2" y="connsiteY2"/>
              </a:cxn>
              <a:cxn ang="0">
                <a:pos x="connsiteX3" y="connsiteY3"/>
              </a:cxn>
            </a:cxnLst>
            <a:rect l="l" t="t" r="r" b="b"/>
            <a:pathLst>
              <a:path w="5130800" h="1549400">
                <a:moveTo>
                  <a:pt x="0" y="0"/>
                </a:moveTo>
                <a:lnTo>
                  <a:pt x="2603500" y="1549400"/>
                </a:lnTo>
                <a:lnTo>
                  <a:pt x="5130800" y="635000"/>
                </a:ln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7" name="Connettore diritto 6">
            <a:extLst>
              <a:ext uri="{FF2B5EF4-FFF2-40B4-BE49-F238E27FC236}">
                <a16:creationId xmlns:a16="http://schemas.microsoft.com/office/drawing/2014/main" id="{C80E01BC-6855-4A3C-AA6E-3349B332F9D5}"/>
              </a:ext>
            </a:extLst>
          </p:cNvPr>
          <p:cNvCxnSpPr>
            <a:cxnSpLocks/>
            <a:stCxn id="4" idx="1"/>
            <a:endCxn id="38" idx="1"/>
          </p:cNvCxnSpPr>
          <p:nvPr/>
        </p:nvCxnSpPr>
        <p:spPr>
          <a:xfrm flipV="1">
            <a:off x="4241800" y="3778250"/>
            <a:ext cx="6350" cy="140970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27" name="Connettore diritto 26">
            <a:extLst>
              <a:ext uri="{FF2B5EF4-FFF2-40B4-BE49-F238E27FC236}">
                <a16:creationId xmlns:a16="http://schemas.microsoft.com/office/drawing/2014/main" id="{332570E3-2F29-448F-A107-B7BFEC55A437}"/>
              </a:ext>
            </a:extLst>
          </p:cNvPr>
          <p:cNvCxnSpPr>
            <a:cxnSpLocks/>
            <a:stCxn id="4" idx="2"/>
            <a:endCxn id="38" idx="0"/>
          </p:cNvCxnSpPr>
          <p:nvPr/>
        </p:nvCxnSpPr>
        <p:spPr>
          <a:xfrm flipV="1">
            <a:off x="6769100" y="2781300"/>
            <a:ext cx="0" cy="149225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2" name="Connettore diritto 31">
            <a:extLst>
              <a:ext uri="{FF2B5EF4-FFF2-40B4-BE49-F238E27FC236}">
                <a16:creationId xmlns:a16="http://schemas.microsoft.com/office/drawing/2014/main" id="{5EE139B9-73D4-49CC-ACF2-17DA3D27A363}"/>
              </a:ext>
            </a:extLst>
          </p:cNvPr>
          <p:cNvCxnSpPr>
            <a:cxnSpLocks/>
            <a:stCxn id="4" idx="0"/>
            <a:endCxn id="38" idx="2"/>
          </p:cNvCxnSpPr>
          <p:nvPr/>
        </p:nvCxnSpPr>
        <p:spPr>
          <a:xfrm flipH="1" flipV="1">
            <a:off x="1612900" y="2146300"/>
            <a:ext cx="25400" cy="149225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8" name="Figura a mano libera: forma 37">
            <a:extLst>
              <a:ext uri="{FF2B5EF4-FFF2-40B4-BE49-F238E27FC236}">
                <a16:creationId xmlns:a16="http://schemas.microsoft.com/office/drawing/2014/main" id="{9810F107-2896-42EB-B23A-FB3D9934C97A}"/>
              </a:ext>
            </a:extLst>
          </p:cNvPr>
          <p:cNvSpPr/>
          <p:nvPr/>
        </p:nvSpPr>
        <p:spPr>
          <a:xfrm>
            <a:off x="1612900" y="2146300"/>
            <a:ext cx="5156200" cy="1631950"/>
          </a:xfrm>
          <a:custGeom>
            <a:avLst/>
            <a:gdLst>
              <a:gd name="connsiteX0" fmla="*/ 5156200 w 5156200"/>
              <a:gd name="connsiteY0" fmla="*/ 635000 h 1631950"/>
              <a:gd name="connsiteX1" fmla="*/ 2635250 w 5156200"/>
              <a:gd name="connsiteY1" fmla="*/ 1631950 h 1631950"/>
              <a:gd name="connsiteX2" fmla="*/ 0 w 5156200"/>
              <a:gd name="connsiteY2" fmla="*/ 0 h 1631950"/>
              <a:gd name="connsiteX3" fmla="*/ 5156200 w 5156200"/>
              <a:gd name="connsiteY3" fmla="*/ 635000 h 1631950"/>
            </a:gdLst>
            <a:ahLst/>
            <a:cxnLst>
              <a:cxn ang="0">
                <a:pos x="connsiteX0" y="connsiteY0"/>
              </a:cxn>
              <a:cxn ang="0">
                <a:pos x="connsiteX1" y="connsiteY1"/>
              </a:cxn>
              <a:cxn ang="0">
                <a:pos x="connsiteX2" y="connsiteY2"/>
              </a:cxn>
              <a:cxn ang="0">
                <a:pos x="connsiteX3" y="connsiteY3"/>
              </a:cxn>
            </a:cxnLst>
            <a:rect l="l" t="t" r="r" b="b"/>
            <a:pathLst>
              <a:path w="5156200" h="1631950">
                <a:moveTo>
                  <a:pt x="5156200" y="635000"/>
                </a:moveTo>
                <a:lnTo>
                  <a:pt x="2635250" y="1631950"/>
                </a:lnTo>
                <a:lnTo>
                  <a:pt x="0" y="0"/>
                </a:lnTo>
                <a:lnTo>
                  <a:pt x="5156200" y="635000"/>
                </a:lnTo>
                <a:close/>
              </a:path>
            </a:pathLst>
          </a:custGeom>
          <a:solidFill>
            <a:srgbClr val="FF0000">
              <a:alpha val="3098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600" dirty="0"/>
              <a:t>A</a:t>
            </a:r>
          </a:p>
        </p:txBody>
      </p:sp>
      <mc:AlternateContent xmlns:mc="http://schemas.openxmlformats.org/markup-compatibility/2006">
        <mc:Choice xmlns:a14="http://schemas.microsoft.com/office/drawing/2010/main" Requires="a14">
          <p:sp>
            <p:nvSpPr>
              <p:cNvPr id="43" name="CasellaDiTesto 42">
                <a:extLst>
                  <a:ext uri="{FF2B5EF4-FFF2-40B4-BE49-F238E27FC236}">
                    <a16:creationId xmlns:a16="http://schemas.microsoft.com/office/drawing/2014/main" id="{826110FA-6EAF-43C7-B458-E66ACCA5B23F}"/>
                  </a:ext>
                </a:extLst>
              </p:cNvPr>
              <p:cNvSpPr txBox="1"/>
              <p:nvPr/>
            </p:nvSpPr>
            <p:spPr>
              <a:xfrm>
                <a:off x="3532791" y="5130886"/>
                <a:ext cx="1418017"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d>
                        <m:dPr>
                          <m:ctrlPr>
                            <a:rPr lang="it-IT" sz="3200" i="1" smtClean="0">
                              <a:latin typeface="Cambria Math" panose="02040503050406030204" pitchFamily="18" charset="0"/>
                            </a:rPr>
                          </m:ctrlPr>
                        </m:dPr>
                        <m:e>
                          <m:sSub>
                            <m:sSubPr>
                              <m:ctrlPr>
                                <a:rPr lang="it-IT" sz="3200" i="1">
                                  <a:latin typeface="Cambria Math" panose="02040503050406030204" pitchFamily="18" charset="0"/>
                                </a:rPr>
                              </m:ctrlPr>
                            </m:sSubPr>
                            <m:e>
                              <m:r>
                                <a:rPr lang="it-IT" sz="3200" i="1">
                                  <a:latin typeface="Cambria Math" panose="02040503050406030204" pitchFamily="18" charset="0"/>
                                </a:rPr>
                                <m:t>𝑥</m:t>
                              </m:r>
                            </m:e>
                            <m:sub>
                              <m:r>
                                <a:rPr lang="it-IT" sz="3200" i="1">
                                  <a:latin typeface="Cambria Math" panose="02040503050406030204" pitchFamily="18" charset="0"/>
                                </a:rPr>
                                <m:t>𝑎</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i="1">
                                  <a:latin typeface="Cambria Math" panose="02040503050406030204" pitchFamily="18" charset="0"/>
                                </a:rPr>
                                <m:t>𝑎</m:t>
                              </m:r>
                            </m:sub>
                          </m:sSub>
                        </m:e>
                      </m:d>
                    </m:oMath>
                  </m:oMathPara>
                </a14:m>
                <a:endParaRPr lang="it-IT" sz="3200" dirty="0"/>
              </a:p>
            </p:txBody>
          </p:sp>
        </mc:Choice>
        <mc:Fallback>
          <p:sp>
            <p:nvSpPr>
              <p:cNvPr id="43" name="CasellaDiTesto 42">
                <a:extLst>
                  <a:ext uri="{FF2B5EF4-FFF2-40B4-BE49-F238E27FC236}">
                    <a16:creationId xmlns:a16="http://schemas.microsoft.com/office/drawing/2014/main" id="{826110FA-6EAF-43C7-B458-E66ACCA5B23F}"/>
                  </a:ext>
                </a:extLst>
              </p:cNvPr>
              <p:cNvSpPr txBox="1">
                <a:spLocks noRot="1" noChangeAspect="1" noMove="1" noResize="1" noEditPoints="1" noAdjustHandles="1" noChangeArrowheads="1" noChangeShapeType="1" noTextEdit="1"/>
              </p:cNvSpPr>
              <p:nvPr/>
            </p:nvSpPr>
            <p:spPr>
              <a:xfrm>
                <a:off x="3532791" y="5130886"/>
                <a:ext cx="1418017" cy="492443"/>
              </a:xfrm>
              <a:prstGeom prst="rect">
                <a:avLst/>
              </a:prstGeom>
              <a:blipFill>
                <a:blip r:embed="rId3"/>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4" name="CasellaDiTesto 43">
                <a:extLst>
                  <a:ext uri="{FF2B5EF4-FFF2-40B4-BE49-F238E27FC236}">
                    <a16:creationId xmlns:a16="http://schemas.microsoft.com/office/drawing/2014/main" id="{D269AD82-5836-461D-A6AC-FD48A48593F4}"/>
                  </a:ext>
                </a:extLst>
              </p:cNvPr>
              <p:cNvSpPr txBox="1"/>
              <p:nvPr/>
            </p:nvSpPr>
            <p:spPr>
              <a:xfrm>
                <a:off x="6542691" y="4273550"/>
                <a:ext cx="1418017"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d>
                        <m:dPr>
                          <m:ctrlPr>
                            <a:rPr lang="it-IT" sz="3200" i="1" smtClean="0">
                              <a:latin typeface="Cambria Math" panose="02040503050406030204" pitchFamily="18" charset="0"/>
                            </a:rPr>
                          </m:ctrlPr>
                        </m:dPr>
                        <m:e>
                          <m:sSub>
                            <m:sSubPr>
                              <m:ctrlPr>
                                <a:rPr lang="it-IT" sz="3200" i="1">
                                  <a:latin typeface="Cambria Math" panose="02040503050406030204" pitchFamily="18" charset="0"/>
                                </a:rPr>
                              </m:ctrlPr>
                            </m:sSubPr>
                            <m:e>
                              <m:r>
                                <a:rPr lang="it-IT" sz="3200" i="1">
                                  <a:latin typeface="Cambria Math" panose="02040503050406030204" pitchFamily="18" charset="0"/>
                                </a:rPr>
                                <m:t>𝑥</m:t>
                              </m:r>
                            </m:e>
                            <m:sub>
                              <m:r>
                                <a:rPr lang="it-IT" sz="3200" b="0" i="1" smtClean="0">
                                  <a:latin typeface="Cambria Math" panose="02040503050406030204" pitchFamily="18" charset="0"/>
                                </a:rPr>
                                <m:t>𝑏</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b="0" i="1" smtClean="0">
                                  <a:latin typeface="Cambria Math" panose="02040503050406030204" pitchFamily="18" charset="0"/>
                                </a:rPr>
                                <m:t>𝑏</m:t>
                              </m:r>
                            </m:sub>
                          </m:sSub>
                        </m:e>
                      </m:d>
                    </m:oMath>
                  </m:oMathPara>
                </a14:m>
                <a:endParaRPr lang="it-IT" sz="3200" dirty="0"/>
              </a:p>
            </p:txBody>
          </p:sp>
        </mc:Choice>
        <mc:Fallback>
          <p:sp>
            <p:nvSpPr>
              <p:cNvPr id="44" name="CasellaDiTesto 43">
                <a:extLst>
                  <a:ext uri="{FF2B5EF4-FFF2-40B4-BE49-F238E27FC236}">
                    <a16:creationId xmlns:a16="http://schemas.microsoft.com/office/drawing/2014/main" id="{D269AD82-5836-461D-A6AC-FD48A48593F4}"/>
                  </a:ext>
                </a:extLst>
              </p:cNvPr>
              <p:cNvSpPr txBox="1">
                <a:spLocks noRot="1" noChangeAspect="1" noMove="1" noResize="1" noEditPoints="1" noAdjustHandles="1" noChangeArrowheads="1" noChangeShapeType="1" noTextEdit="1"/>
              </p:cNvSpPr>
              <p:nvPr/>
            </p:nvSpPr>
            <p:spPr>
              <a:xfrm>
                <a:off x="6542691" y="4273550"/>
                <a:ext cx="1418017" cy="492443"/>
              </a:xfrm>
              <a:prstGeom prst="rect">
                <a:avLst/>
              </a:prstGeom>
              <a:blipFill>
                <a:blip r:embed="rId4"/>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5" name="CasellaDiTesto 44">
                <a:extLst>
                  <a:ext uri="{FF2B5EF4-FFF2-40B4-BE49-F238E27FC236}">
                    <a16:creationId xmlns:a16="http://schemas.microsoft.com/office/drawing/2014/main" id="{06D95759-4235-4FD3-854B-F5F31AE30D5E}"/>
                  </a:ext>
                </a:extLst>
              </p:cNvPr>
              <p:cNvSpPr txBox="1"/>
              <p:nvPr/>
            </p:nvSpPr>
            <p:spPr>
              <a:xfrm>
                <a:off x="220282" y="3392328"/>
                <a:ext cx="1348638"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d>
                        <m:dPr>
                          <m:ctrlPr>
                            <a:rPr lang="it-IT" sz="3200" i="1" smtClean="0">
                              <a:latin typeface="Cambria Math" panose="02040503050406030204" pitchFamily="18" charset="0"/>
                            </a:rPr>
                          </m:ctrlPr>
                        </m:dPr>
                        <m:e>
                          <m:sSub>
                            <m:sSubPr>
                              <m:ctrlPr>
                                <a:rPr lang="it-IT" sz="3200" i="1">
                                  <a:latin typeface="Cambria Math" panose="02040503050406030204" pitchFamily="18" charset="0"/>
                                </a:rPr>
                              </m:ctrlPr>
                            </m:sSubPr>
                            <m:e>
                              <m:r>
                                <a:rPr lang="it-IT" sz="3200" i="1">
                                  <a:latin typeface="Cambria Math" panose="02040503050406030204" pitchFamily="18" charset="0"/>
                                </a:rPr>
                                <m:t>𝑥</m:t>
                              </m:r>
                            </m:e>
                            <m:sub>
                              <m:r>
                                <a:rPr lang="it-IT" sz="3200" b="0" i="1" smtClean="0">
                                  <a:latin typeface="Cambria Math" panose="02040503050406030204" pitchFamily="18" charset="0"/>
                                </a:rPr>
                                <m:t>𝑐</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b="0" i="1" smtClean="0">
                                  <a:latin typeface="Cambria Math" panose="02040503050406030204" pitchFamily="18" charset="0"/>
                                </a:rPr>
                                <m:t>𝑐</m:t>
                              </m:r>
                            </m:sub>
                          </m:sSub>
                        </m:e>
                      </m:d>
                    </m:oMath>
                  </m:oMathPara>
                </a14:m>
                <a:endParaRPr lang="it-IT" sz="3200" dirty="0"/>
              </a:p>
            </p:txBody>
          </p:sp>
        </mc:Choice>
        <mc:Fallback>
          <p:sp>
            <p:nvSpPr>
              <p:cNvPr id="45" name="CasellaDiTesto 44">
                <a:extLst>
                  <a:ext uri="{FF2B5EF4-FFF2-40B4-BE49-F238E27FC236}">
                    <a16:creationId xmlns:a16="http://schemas.microsoft.com/office/drawing/2014/main" id="{06D95759-4235-4FD3-854B-F5F31AE30D5E}"/>
                  </a:ext>
                </a:extLst>
              </p:cNvPr>
              <p:cNvSpPr txBox="1">
                <a:spLocks noRot="1" noChangeAspect="1" noMove="1" noResize="1" noEditPoints="1" noAdjustHandles="1" noChangeArrowheads="1" noChangeShapeType="1" noTextEdit="1"/>
              </p:cNvSpPr>
              <p:nvPr/>
            </p:nvSpPr>
            <p:spPr>
              <a:xfrm>
                <a:off x="220282" y="3392328"/>
                <a:ext cx="1348638" cy="492443"/>
              </a:xfrm>
              <a:prstGeom prst="rect">
                <a:avLst/>
              </a:prstGeom>
              <a:blipFill>
                <a:blip r:embed="rId5"/>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6" name="CasellaDiTesto 45">
                <a:extLst>
                  <a:ext uri="{FF2B5EF4-FFF2-40B4-BE49-F238E27FC236}">
                    <a16:creationId xmlns:a16="http://schemas.microsoft.com/office/drawing/2014/main" id="{6D15F0E8-5F15-430A-B701-94D3F2E1E146}"/>
                  </a:ext>
                </a:extLst>
              </p:cNvPr>
              <p:cNvSpPr txBox="1"/>
              <p:nvPr/>
            </p:nvSpPr>
            <p:spPr>
              <a:xfrm>
                <a:off x="1253592" y="1514157"/>
                <a:ext cx="430502"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it-IT" sz="3200" i="1">
                              <a:latin typeface="Cambria Math" panose="02040503050406030204" pitchFamily="18" charset="0"/>
                            </a:rPr>
                          </m:ctrlPr>
                        </m:sSubPr>
                        <m:e>
                          <m:r>
                            <a:rPr lang="it-IT" sz="3200" i="1">
                              <a:latin typeface="Cambria Math" panose="02040503050406030204" pitchFamily="18" charset="0"/>
                            </a:rPr>
                            <m:t>𝑉</m:t>
                          </m:r>
                        </m:e>
                        <m:sub>
                          <m:r>
                            <a:rPr lang="it-IT" sz="3200" i="1">
                              <a:latin typeface="Cambria Math" panose="02040503050406030204" pitchFamily="18" charset="0"/>
                            </a:rPr>
                            <m:t>𝑐</m:t>
                          </m:r>
                        </m:sub>
                      </m:sSub>
                    </m:oMath>
                  </m:oMathPara>
                </a14:m>
                <a:endParaRPr lang="it-IT" sz="3200" dirty="0"/>
              </a:p>
            </p:txBody>
          </p:sp>
        </mc:Choice>
        <mc:Fallback>
          <p:sp>
            <p:nvSpPr>
              <p:cNvPr id="46" name="CasellaDiTesto 45">
                <a:extLst>
                  <a:ext uri="{FF2B5EF4-FFF2-40B4-BE49-F238E27FC236}">
                    <a16:creationId xmlns:a16="http://schemas.microsoft.com/office/drawing/2014/main" id="{6D15F0E8-5F15-430A-B701-94D3F2E1E146}"/>
                  </a:ext>
                </a:extLst>
              </p:cNvPr>
              <p:cNvSpPr txBox="1">
                <a:spLocks noRot="1" noChangeAspect="1" noMove="1" noResize="1" noEditPoints="1" noAdjustHandles="1" noChangeArrowheads="1" noChangeShapeType="1" noTextEdit="1"/>
              </p:cNvSpPr>
              <p:nvPr/>
            </p:nvSpPr>
            <p:spPr>
              <a:xfrm>
                <a:off x="1253592" y="1514157"/>
                <a:ext cx="430502" cy="492443"/>
              </a:xfrm>
              <a:prstGeom prst="rect">
                <a:avLst/>
              </a:prstGeom>
              <a:blipFill>
                <a:blip r:embed="rId6"/>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7" name="CasellaDiTesto 46">
                <a:extLst>
                  <a:ext uri="{FF2B5EF4-FFF2-40B4-BE49-F238E27FC236}">
                    <a16:creationId xmlns:a16="http://schemas.microsoft.com/office/drawing/2014/main" id="{268D53C0-557A-4F59-BB9A-4BB0D87D6194}"/>
                  </a:ext>
                </a:extLst>
              </p:cNvPr>
              <p:cNvSpPr txBox="1"/>
              <p:nvPr/>
            </p:nvSpPr>
            <p:spPr>
              <a:xfrm>
                <a:off x="4191000" y="3354228"/>
                <a:ext cx="465191"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it-IT" sz="3200" i="1" smtClean="0">
                              <a:latin typeface="Cambria Math" panose="02040503050406030204" pitchFamily="18" charset="0"/>
                            </a:rPr>
                          </m:ctrlPr>
                        </m:sSubPr>
                        <m:e>
                          <m:r>
                            <a:rPr lang="it-IT" sz="3200" i="1">
                              <a:latin typeface="Cambria Math" panose="02040503050406030204" pitchFamily="18" charset="0"/>
                            </a:rPr>
                            <m:t>𝑉</m:t>
                          </m:r>
                        </m:e>
                        <m:sub>
                          <m:r>
                            <a:rPr lang="it-IT" sz="3200" b="0" i="1" smtClean="0">
                              <a:latin typeface="Cambria Math" panose="02040503050406030204" pitchFamily="18" charset="0"/>
                            </a:rPr>
                            <m:t>𝑎</m:t>
                          </m:r>
                        </m:sub>
                      </m:sSub>
                    </m:oMath>
                  </m:oMathPara>
                </a14:m>
                <a:endParaRPr lang="it-IT" sz="3200" dirty="0"/>
              </a:p>
            </p:txBody>
          </p:sp>
        </mc:Choice>
        <mc:Fallback>
          <p:sp>
            <p:nvSpPr>
              <p:cNvPr id="47" name="CasellaDiTesto 46">
                <a:extLst>
                  <a:ext uri="{FF2B5EF4-FFF2-40B4-BE49-F238E27FC236}">
                    <a16:creationId xmlns:a16="http://schemas.microsoft.com/office/drawing/2014/main" id="{268D53C0-557A-4F59-BB9A-4BB0D87D6194}"/>
                  </a:ext>
                </a:extLst>
              </p:cNvPr>
              <p:cNvSpPr txBox="1">
                <a:spLocks noRot="1" noChangeAspect="1" noMove="1" noResize="1" noEditPoints="1" noAdjustHandles="1" noChangeArrowheads="1" noChangeShapeType="1" noTextEdit="1"/>
              </p:cNvSpPr>
              <p:nvPr/>
            </p:nvSpPr>
            <p:spPr>
              <a:xfrm>
                <a:off x="4191000" y="3354228"/>
                <a:ext cx="465191" cy="492443"/>
              </a:xfrm>
              <a:prstGeom prst="rect">
                <a:avLst/>
              </a:prstGeom>
              <a:blipFill>
                <a:blip r:embed="rId7"/>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8" name="CasellaDiTesto 47">
                <a:extLst>
                  <a:ext uri="{FF2B5EF4-FFF2-40B4-BE49-F238E27FC236}">
                    <a16:creationId xmlns:a16="http://schemas.microsoft.com/office/drawing/2014/main" id="{A30F5675-CDA6-4F46-BC01-C359AB056406}"/>
                  </a:ext>
                </a:extLst>
              </p:cNvPr>
              <p:cNvSpPr txBox="1"/>
              <p:nvPr/>
            </p:nvSpPr>
            <p:spPr>
              <a:xfrm>
                <a:off x="6518509" y="2099699"/>
                <a:ext cx="499560"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it-IT" sz="3200" i="1" smtClean="0">
                              <a:latin typeface="Cambria Math" panose="02040503050406030204" pitchFamily="18" charset="0"/>
                            </a:rPr>
                          </m:ctrlPr>
                        </m:sSubPr>
                        <m:e>
                          <m:r>
                            <a:rPr lang="it-IT" sz="3200" i="1">
                              <a:latin typeface="Cambria Math" panose="02040503050406030204" pitchFamily="18" charset="0"/>
                            </a:rPr>
                            <m:t>𝑉</m:t>
                          </m:r>
                        </m:e>
                        <m:sub>
                          <m:r>
                            <a:rPr lang="it-IT" sz="3200" b="0" i="1" smtClean="0">
                              <a:latin typeface="Cambria Math" panose="02040503050406030204" pitchFamily="18" charset="0"/>
                            </a:rPr>
                            <m:t>𝑏</m:t>
                          </m:r>
                        </m:sub>
                      </m:sSub>
                    </m:oMath>
                  </m:oMathPara>
                </a14:m>
                <a:endParaRPr lang="it-IT" sz="3200" dirty="0"/>
              </a:p>
            </p:txBody>
          </p:sp>
        </mc:Choice>
        <mc:Fallback>
          <p:sp>
            <p:nvSpPr>
              <p:cNvPr id="48" name="CasellaDiTesto 47">
                <a:extLst>
                  <a:ext uri="{FF2B5EF4-FFF2-40B4-BE49-F238E27FC236}">
                    <a16:creationId xmlns:a16="http://schemas.microsoft.com/office/drawing/2014/main" id="{A30F5675-CDA6-4F46-BC01-C359AB056406}"/>
                  </a:ext>
                </a:extLst>
              </p:cNvPr>
              <p:cNvSpPr txBox="1">
                <a:spLocks noRot="1" noChangeAspect="1" noMove="1" noResize="1" noEditPoints="1" noAdjustHandles="1" noChangeArrowheads="1" noChangeShapeType="1" noTextEdit="1"/>
              </p:cNvSpPr>
              <p:nvPr/>
            </p:nvSpPr>
            <p:spPr>
              <a:xfrm>
                <a:off x="6518509" y="2099699"/>
                <a:ext cx="499560" cy="492443"/>
              </a:xfrm>
              <a:prstGeom prst="rect">
                <a:avLst/>
              </a:prstGeom>
              <a:blipFill>
                <a:blip r:embed="rId8"/>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9" name="CasellaDiTesto 48">
                <a:extLst>
                  <a:ext uri="{FF2B5EF4-FFF2-40B4-BE49-F238E27FC236}">
                    <a16:creationId xmlns:a16="http://schemas.microsoft.com/office/drawing/2014/main" id="{821C251D-DE92-4456-9221-0B0F03C5A194}"/>
                  </a:ext>
                </a:extLst>
              </p:cNvPr>
              <p:cNvSpPr txBox="1"/>
              <p:nvPr/>
            </p:nvSpPr>
            <p:spPr>
              <a:xfrm>
                <a:off x="6555706" y="5132315"/>
                <a:ext cx="5285037" cy="492443"/>
              </a:xfrm>
              <a:prstGeom prst="rect">
                <a:avLst/>
              </a:prstGeom>
              <a:noFill/>
            </p:spPr>
            <p:txBody>
              <a:bodyPr wrap="none" lIns="0" tIns="0" rIns="0" bIns="0" rtlCol="0">
                <a:spAutoFit/>
              </a:bodyPr>
              <a:lstStyle/>
              <a:p>
                <a14:m>
                  <m:oMath xmlns:m="http://schemas.openxmlformats.org/officeDocument/2006/math">
                    <m:r>
                      <a:rPr lang="it-IT" sz="3200" i="1" smtClean="0">
                        <a:latin typeface="Cambria Math" panose="02040503050406030204" pitchFamily="18" charset="0"/>
                      </a:rPr>
                      <m:t>𝑉</m:t>
                    </m:r>
                    <m:d>
                      <m:dPr>
                        <m:ctrlPr>
                          <a:rPr lang="it-IT" sz="3200" i="1">
                            <a:latin typeface="Cambria Math" panose="02040503050406030204" pitchFamily="18" charset="0"/>
                          </a:rPr>
                        </m:ctrlPr>
                      </m:dPr>
                      <m:e>
                        <m:r>
                          <a:rPr lang="it-IT" sz="3200" i="1">
                            <a:latin typeface="Cambria Math" panose="02040503050406030204" pitchFamily="18" charset="0"/>
                          </a:rPr>
                          <m:t>𝑥</m:t>
                        </m:r>
                        <m:r>
                          <a:rPr lang="it-IT" sz="3200" i="1">
                            <a:latin typeface="Cambria Math" panose="02040503050406030204" pitchFamily="18" charset="0"/>
                          </a:rPr>
                          <m:t>,</m:t>
                        </m:r>
                        <m:r>
                          <a:rPr lang="it-IT" sz="3200" i="1">
                            <a:latin typeface="Cambria Math" panose="02040503050406030204" pitchFamily="18" charset="0"/>
                          </a:rPr>
                          <m:t>𝑦</m:t>
                        </m:r>
                      </m:e>
                    </m:d>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ea typeface="Cambria Math" panose="02040503050406030204" pitchFamily="18" charset="0"/>
                          </a:rPr>
                          <m:t>𝛼</m:t>
                        </m:r>
                      </m:e>
                      <m:sub>
                        <m:r>
                          <a:rPr lang="it-IT" sz="3200" i="1">
                            <a:latin typeface="Cambria Math" panose="02040503050406030204" pitchFamily="18" charset="0"/>
                          </a:rPr>
                          <m:t>𝑎</m:t>
                        </m:r>
                      </m:sub>
                    </m:sSub>
                    <m:sSub>
                      <m:sSubPr>
                        <m:ctrlPr>
                          <a:rPr lang="it-IT" sz="3200" i="1">
                            <a:latin typeface="Cambria Math" panose="02040503050406030204" pitchFamily="18" charset="0"/>
                          </a:rPr>
                        </m:ctrlPr>
                      </m:sSubPr>
                      <m:e>
                        <m:r>
                          <a:rPr lang="it-IT" sz="3200" i="1">
                            <a:latin typeface="Cambria Math" panose="02040503050406030204" pitchFamily="18" charset="0"/>
                          </a:rPr>
                          <m:t>𝑉</m:t>
                        </m:r>
                      </m:e>
                      <m:sub>
                        <m:r>
                          <a:rPr lang="it-IT" sz="3200" i="1">
                            <a:latin typeface="Cambria Math" panose="02040503050406030204" pitchFamily="18" charset="0"/>
                          </a:rPr>
                          <m:t>𝑎</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ea typeface="Cambria Math" panose="02040503050406030204" pitchFamily="18" charset="0"/>
                          </a:rPr>
                          <m:t>𝛼</m:t>
                        </m:r>
                      </m:e>
                      <m:sub>
                        <m:r>
                          <a:rPr lang="it-IT" sz="3200" b="0" i="1" smtClean="0">
                            <a:latin typeface="Cambria Math" panose="02040503050406030204" pitchFamily="18" charset="0"/>
                          </a:rPr>
                          <m:t>𝑏</m:t>
                        </m:r>
                      </m:sub>
                    </m:sSub>
                    <m:sSub>
                      <m:sSubPr>
                        <m:ctrlPr>
                          <a:rPr lang="it-IT" sz="3200" i="1">
                            <a:latin typeface="Cambria Math" panose="02040503050406030204" pitchFamily="18" charset="0"/>
                          </a:rPr>
                        </m:ctrlPr>
                      </m:sSubPr>
                      <m:e>
                        <m:r>
                          <a:rPr lang="it-IT" sz="3200" i="1">
                            <a:latin typeface="Cambria Math" panose="02040503050406030204" pitchFamily="18" charset="0"/>
                          </a:rPr>
                          <m:t>𝑉</m:t>
                        </m:r>
                      </m:e>
                      <m:sub>
                        <m:r>
                          <a:rPr lang="it-IT" sz="3200" i="1">
                            <a:latin typeface="Cambria Math" panose="02040503050406030204" pitchFamily="18" charset="0"/>
                          </a:rPr>
                          <m:t>𝑏</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ea typeface="Cambria Math" panose="02040503050406030204" pitchFamily="18" charset="0"/>
                          </a:rPr>
                          <m:t>𝛼</m:t>
                        </m:r>
                      </m:e>
                      <m:sub>
                        <m:r>
                          <a:rPr lang="it-IT" sz="3200" i="1">
                            <a:latin typeface="Cambria Math" panose="02040503050406030204" pitchFamily="18" charset="0"/>
                          </a:rPr>
                          <m:t>𝑐</m:t>
                        </m:r>
                      </m:sub>
                    </m:sSub>
                  </m:oMath>
                </a14:m>
                <a:r>
                  <a:rPr lang="it-IT" sz="3200" dirty="0"/>
                  <a:t> </a:t>
                </a:r>
                <a14:m>
                  <m:oMath xmlns:m="http://schemas.openxmlformats.org/officeDocument/2006/math">
                    <m:sSub>
                      <m:sSubPr>
                        <m:ctrlPr>
                          <a:rPr lang="it-IT" sz="3200" i="1">
                            <a:latin typeface="Cambria Math" panose="02040503050406030204" pitchFamily="18" charset="0"/>
                          </a:rPr>
                        </m:ctrlPr>
                      </m:sSubPr>
                      <m:e>
                        <m:r>
                          <a:rPr lang="it-IT" sz="3200" i="1">
                            <a:latin typeface="Cambria Math" panose="02040503050406030204" pitchFamily="18" charset="0"/>
                          </a:rPr>
                          <m:t>𝑉</m:t>
                        </m:r>
                      </m:e>
                      <m:sub>
                        <m:r>
                          <a:rPr lang="it-IT" sz="3200" i="1">
                            <a:latin typeface="Cambria Math" panose="02040503050406030204" pitchFamily="18" charset="0"/>
                          </a:rPr>
                          <m:t>𝑐</m:t>
                        </m:r>
                      </m:sub>
                    </m:sSub>
                  </m:oMath>
                </a14:m>
                <a:endParaRPr lang="it-IT" sz="3200" dirty="0"/>
              </a:p>
            </p:txBody>
          </p:sp>
        </mc:Choice>
        <mc:Fallback>
          <p:sp>
            <p:nvSpPr>
              <p:cNvPr id="49" name="CasellaDiTesto 48">
                <a:extLst>
                  <a:ext uri="{FF2B5EF4-FFF2-40B4-BE49-F238E27FC236}">
                    <a16:creationId xmlns:a16="http://schemas.microsoft.com/office/drawing/2014/main" id="{821C251D-DE92-4456-9221-0B0F03C5A194}"/>
                  </a:ext>
                </a:extLst>
              </p:cNvPr>
              <p:cNvSpPr txBox="1">
                <a:spLocks noRot="1" noChangeAspect="1" noMove="1" noResize="1" noEditPoints="1" noAdjustHandles="1" noChangeArrowheads="1" noChangeShapeType="1" noTextEdit="1"/>
              </p:cNvSpPr>
              <p:nvPr/>
            </p:nvSpPr>
            <p:spPr>
              <a:xfrm>
                <a:off x="6555706" y="5132315"/>
                <a:ext cx="5285037" cy="492443"/>
              </a:xfrm>
              <a:prstGeom prst="rect">
                <a:avLst/>
              </a:prstGeom>
              <a:blipFill>
                <a:blip r:embed="rId9"/>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50" name="CasellaDiTesto 49">
                <a:extLst>
                  <a:ext uri="{FF2B5EF4-FFF2-40B4-BE49-F238E27FC236}">
                    <a16:creationId xmlns:a16="http://schemas.microsoft.com/office/drawing/2014/main" id="{A16DD322-5E44-4CC7-9345-D04F5324683C}"/>
                  </a:ext>
                </a:extLst>
              </p:cNvPr>
              <p:cNvSpPr txBox="1"/>
              <p:nvPr/>
            </p:nvSpPr>
            <p:spPr>
              <a:xfrm>
                <a:off x="2661115" y="6145958"/>
                <a:ext cx="9181168" cy="49244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sSub>
                        <m:sSubPr>
                          <m:ctrlPr>
                            <a:rPr lang="it-IT" sz="3200" i="1" smtClean="0">
                              <a:latin typeface="Cambria Math" panose="02040503050406030204" pitchFamily="18" charset="0"/>
                            </a:rPr>
                          </m:ctrlPr>
                        </m:sSubPr>
                        <m:e>
                          <m:r>
                            <a:rPr lang="it-IT" sz="3200" i="1">
                              <a:latin typeface="Cambria Math" panose="02040503050406030204" pitchFamily="18" charset="0"/>
                              <a:ea typeface="Cambria Math" panose="02040503050406030204" pitchFamily="18" charset="0"/>
                            </a:rPr>
                            <m:t>𝛼</m:t>
                          </m:r>
                        </m:e>
                        <m:sub>
                          <m:r>
                            <a:rPr lang="it-IT" sz="3200" i="1">
                              <a:latin typeface="Cambria Math" panose="02040503050406030204" pitchFamily="18" charset="0"/>
                            </a:rPr>
                            <m:t>𝑎</m:t>
                          </m:r>
                        </m:sub>
                      </m:sSub>
                      <m:d>
                        <m:dPr>
                          <m:ctrlPr>
                            <a:rPr lang="it-IT" sz="3200" i="1" smtClean="0">
                              <a:latin typeface="Cambria Math" panose="02040503050406030204" pitchFamily="18" charset="0"/>
                            </a:rPr>
                          </m:ctrlPr>
                        </m:dPr>
                        <m:e>
                          <m:r>
                            <a:rPr lang="it-IT" sz="3200" b="0" i="1" smtClean="0">
                              <a:latin typeface="Cambria Math" panose="02040503050406030204" pitchFamily="18" charset="0"/>
                            </a:rPr>
                            <m:t>𝑥</m:t>
                          </m:r>
                          <m:r>
                            <a:rPr lang="it-IT" sz="3200" b="0" i="1" smtClean="0">
                              <a:latin typeface="Cambria Math" panose="02040503050406030204" pitchFamily="18" charset="0"/>
                            </a:rPr>
                            <m:t>,</m:t>
                          </m:r>
                          <m:r>
                            <a:rPr lang="it-IT" sz="3200" b="0" i="1" smtClean="0">
                              <a:latin typeface="Cambria Math" panose="02040503050406030204" pitchFamily="18" charset="0"/>
                            </a:rPr>
                            <m:t>𝑦</m:t>
                          </m:r>
                        </m:e>
                      </m:d>
                      <m:r>
                        <a:rPr lang="it-IT" sz="3200" i="1">
                          <a:latin typeface="Cambria Math" panose="02040503050406030204" pitchFamily="18" charset="0"/>
                        </a:rPr>
                        <m:t>=</m:t>
                      </m:r>
                      <m:d>
                        <m:dPr>
                          <m:ctrlPr>
                            <a:rPr lang="it-IT" sz="3200" i="1">
                              <a:latin typeface="Cambria Math" panose="02040503050406030204" pitchFamily="18" charset="0"/>
                            </a:rPr>
                          </m:ctrlPr>
                        </m:dPr>
                        <m:e>
                          <m:sSub>
                            <m:sSubPr>
                              <m:ctrlPr>
                                <a:rPr lang="it-IT" sz="3200" i="1">
                                  <a:latin typeface="Cambria Math" panose="02040503050406030204" pitchFamily="18" charset="0"/>
                                </a:rPr>
                              </m:ctrlPr>
                            </m:sSubPr>
                            <m:e>
                              <m:r>
                                <a:rPr lang="it-IT" sz="3200" i="1">
                                  <a:latin typeface="Cambria Math" panose="02040503050406030204" pitchFamily="18" charset="0"/>
                                </a:rPr>
                                <m:t>𝑥</m:t>
                              </m:r>
                            </m:e>
                            <m:sub>
                              <m:r>
                                <a:rPr lang="it-IT" sz="3200" i="1">
                                  <a:latin typeface="Cambria Math" panose="02040503050406030204" pitchFamily="18" charset="0"/>
                                </a:rPr>
                                <m:t>𝑏</m:t>
                              </m:r>
                            </m:sub>
                          </m:sSub>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i="1">
                                  <a:latin typeface="Cambria Math" panose="02040503050406030204" pitchFamily="18" charset="0"/>
                                </a:rPr>
                                <m:t>𝑐</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rPr>
                                <m:t>𝑥</m:t>
                              </m:r>
                            </m:e>
                            <m:sub>
                              <m:r>
                                <a:rPr lang="it-IT" sz="3200" i="1">
                                  <a:latin typeface="Cambria Math" panose="02040503050406030204" pitchFamily="18" charset="0"/>
                                </a:rPr>
                                <m:t>𝑐</m:t>
                              </m:r>
                            </m:sub>
                          </m:sSub>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i="1">
                                  <a:latin typeface="Cambria Math" panose="02040503050406030204" pitchFamily="18" charset="0"/>
                                </a:rPr>
                                <m:t>𝑏</m:t>
                              </m:r>
                            </m:sub>
                          </m:sSub>
                        </m:e>
                      </m:d>
                      <m:r>
                        <a:rPr lang="it-IT" sz="3200" i="1">
                          <a:latin typeface="Cambria Math" panose="02040503050406030204" pitchFamily="18" charset="0"/>
                        </a:rPr>
                        <m:t>+</m:t>
                      </m:r>
                      <m:d>
                        <m:dPr>
                          <m:ctrlPr>
                            <a:rPr lang="it-IT" sz="3200" i="1">
                              <a:latin typeface="Cambria Math" panose="02040503050406030204" pitchFamily="18" charset="0"/>
                            </a:rPr>
                          </m:ctrlPr>
                        </m:dPr>
                        <m:e>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i="1">
                                  <a:latin typeface="Cambria Math" panose="02040503050406030204" pitchFamily="18" charset="0"/>
                                </a:rPr>
                                <m:t>𝑏</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i="1">
                                  <a:latin typeface="Cambria Math" panose="02040503050406030204" pitchFamily="18" charset="0"/>
                                </a:rPr>
                                <m:t>𝑦</m:t>
                              </m:r>
                            </m:e>
                            <m:sub>
                              <m:r>
                                <a:rPr lang="it-IT" sz="3200" i="1">
                                  <a:latin typeface="Cambria Math" panose="02040503050406030204" pitchFamily="18" charset="0"/>
                                </a:rPr>
                                <m:t>𝑐</m:t>
                              </m:r>
                            </m:sub>
                          </m:sSub>
                        </m:e>
                      </m:d>
                      <m:r>
                        <a:rPr lang="it-IT" sz="3200" b="0" i="1" smtClean="0">
                          <a:latin typeface="Cambria Math" panose="02040503050406030204" pitchFamily="18" charset="0"/>
                        </a:rPr>
                        <m:t>𝑥</m:t>
                      </m:r>
                      <m:r>
                        <a:rPr lang="it-IT" sz="3200" i="1">
                          <a:latin typeface="Cambria Math" panose="02040503050406030204" pitchFamily="18" charset="0"/>
                        </a:rPr>
                        <m:t>+</m:t>
                      </m:r>
                      <m:d>
                        <m:dPr>
                          <m:ctrlPr>
                            <a:rPr lang="it-IT" sz="3200" i="1">
                              <a:latin typeface="Cambria Math" panose="02040503050406030204" pitchFamily="18" charset="0"/>
                            </a:rPr>
                          </m:ctrlPr>
                        </m:dPr>
                        <m:e>
                          <m:sSub>
                            <m:sSubPr>
                              <m:ctrlPr>
                                <a:rPr lang="it-IT" sz="3200" i="1">
                                  <a:latin typeface="Cambria Math" panose="02040503050406030204" pitchFamily="18" charset="0"/>
                                </a:rPr>
                              </m:ctrlPr>
                            </m:sSubPr>
                            <m:e>
                              <m:r>
                                <a:rPr lang="it-IT" sz="3200" b="0" i="1" smtClean="0">
                                  <a:latin typeface="Cambria Math" panose="02040503050406030204" pitchFamily="18" charset="0"/>
                                </a:rPr>
                                <m:t>𝑥</m:t>
                              </m:r>
                            </m:e>
                            <m:sub>
                              <m:r>
                                <a:rPr lang="it-IT" sz="3200" i="1">
                                  <a:latin typeface="Cambria Math" panose="02040503050406030204" pitchFamily="18" charset="0"/>
                                </a:rPr>
                                <m:t>𝑏</m:t>
                              </m:r>
                            </m:sub>
                          </m:sSub>
                          <m:r>
                            <a:rPr lang="it-IT" sz="3200" i="1">
                              <a:latin typeface="Cambria Math" panose="02040503050406030204" pitchFamily="18" charset="0"/>
                            </a:rPr>
                            <m:t>−</m:t>
                          </m:r>
                          <m:sSub>
                            <m:sSubPr>
                              <m:ctrlPr>
                                <a:rPr lang="it-IT" sz="3200" i="1">
                                  <a:latin typeface="Cambria Math" panose="02040503050406030204" pitchFamily="18" charset="0"/>
                                </a:rPr>
                              </m:ctrlPr>
                            </m:sSubPr>
                            <m:e>
                              <m:r>
                                <a:rPr lang="it-IT" sz="3200" b="0" i="1" smtClean="0">
                                  <a:latin typeface="Cambria Math" panose="02040503050406030204" pitchFamily="18" charset="0"/>
                                </a:rPr>
                                <m:t>𝑥</m:t>
                              </m:r>
                            </m:e>
                            <m:sub>
                              <m:r>
                                <a:rPr lang="it-IT" sz="3200" i="1">
                                  <a:latin typeface="Cambria Math" panose="02040503050406030204" pitchFamily="18" charset="0"/>
                                </a:rPr>
                                <m:t>𝑐</m:t>
                              </m:r>
                            </m:sub>
                          </m:sSub>
                        </m:e>
                      </m:d>
                      <m:r>
                        <a:rPr lang="it-IT" sz="3200" b="0" i="1" smtClean="0">
                          <a:latin typeface="Cambria Math" panose="02040503050406030204" pitchFamily="18" charset="0"/>
                        </a:rPr>
                        <m:t>𝑦</m:t>
                      </m:r>
                    </m:oMath>
                  </m:oMathPara>
                </a14:m>
                <a:endParaRPr lang="it-IT" sz="3200" dirty="0"/>
              </a:p>
            </p:txBody>
          </p:sp>
        </mc:Choice>
        <mc:Fallback>
          <p:sp>
            <p:nvSpPr>
              <p:cNvPr id="50" name="CasellaDiTesto 49">
                <a:extLst>
                  <a:ext uri="{FF2B5EF4-FFF2-40B4-BE49-F238E27FC236}">
                    <a16:creationId xmlns:a16="http://schemas.microsoft.com/office/drawing/2014/main" id="{A16DD322-5E44-4CC7-9345-D04F5324683C}"/>
                  </a:ext>
                </a:extLst>
              </p:cNvPr>
              <p:cNvSpPr txBox="1">
                <a:spLocks noRot="1" noChangeAspect="1" noMove="1" noResize="1" noEditPoints="1" noAdjustHandles="1" noChangeArrowheads="1" noChangeShapeType="1" noTextEdit="1"/>
              </p:cNvSpPr>
              <p:nvPr/>
            </p:nvSpPr>
            <p:spPr>
              <a:xfrm>
                <a:off x="2661115" y="6145958"/>
                <a:ext cx="9181168" cy="492443"/>
              </a:xfrm>
              <a:prstGeom prst="rect">
                <a:avLst/>
              </a:prstGeom>
              <a:blipFill>
                <a:blip r:embed="rId10"/>
                <a:stretch>
                  <a:fillRect/>
                </a:stretch>
              </a:blipFill>
            </p:spPr>
            <p:txBody>
              <a:bodyPr/>
              <a:lstStyle/>
              <a:p>
                <a:r>
                  <a:rPr lang="it-IT">
                    <a:noFill/>
                  </a:rPr>
                  <a:t> </a:t>
                </a:r>
              </a:p>
            </p:txBody>
          </p:sp>
        </mc:Fallback>
      </mc:AlternateContent>
    </p:spTree>
    <p:extLst>
      <p:ext uri="{BB962C8B-B14F-4D97-AF65-F5344CB8AC3E}">
        <p14:creationId xmlns:p14="http://schemas.microsoft.com/office/powerpoint/2010/main" val="261320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E3AB2C8-C8A6-4D59-819A-F75C72B9E389}"/>
              </a:ext>
            </a:extLst>
          </p:cNvPr>
          <p:cNvSpPr/>
          <p:nvPr/>
        </p:nvSpPr>
        <p:spPr>
          <a:xfrm>
            <a:off x="461978" y="346127"/>
            <a:ext cx="9523889" cy="5909310"/>
          </a:xfrm>
          <a:prstGeom prst="rect">
            <a:avLst/>
          </a:prstGeom>
        </p:spPr>
        <p:txBody>
          <a:bodyPr wrap="none">
            <a:spAutoFit/>
          </a:bodyPr>
          <a:lstStyle/>
          <a:p>
            <a:r>
              <a:rPr lang="it-IT" sz="3600" dirty="0">
                <a:effectLst>
                  <a:outerShdw blurRad="38100" dist="38100" dir="2700000" algn="tl">
                    <a:srgbClr val="000000">
                      <a:alpha val="43137"/>
                    </a:srgbClr>
                  </a:outerShdw>
                </a:effectLst>
              </a:rPr>
              <a:t>Considerazioni conclusive:</a:t>
            </a:r>
          </a:p>
          <a:p>
            <a:endParaRPr lang="it-IT" sz="3600" dirty="0">
              <a:effectLst>
                <a:outerShdw blurRad="38100" dist="38100" dir="2700000" algn="tl">
                  <a:srgbClr val="000000">
                    <a:alpha val="43137"/>
                  </a:srgbClr>
                </a:outerShdw>
              </a:effectLst>
            </a:endParaRPr>
          </a:p>
          <a:p>
            <a:pPr marL="571500" indent="-571500">
              <a:lnSpc>
                <a:spcPct val="150000"/>
              </a:lnSpc>
              <a:buFont typeface="Arial" panose="020B0604020202020204" pitchFamily="34" charset="0"/>
              <a:buChar char="•"/>
            </a:pPr>
            <a:r>
              <a:rPr lang="it-IT" sz="3600" dirty="0">
                <a:effectLst>
                  <a:outerShdw blurRad="38100" dist="38100" dir="2700000" algn="tl">
                    <a:srgbClr val="000000">
                      <a:alpha val="43137"/>
                    </a:srgbClr>
                  </a:outerShdw>
                </a:effectLst>
              </a:rPr>
              <a:t>Metodo Variazionale: Energia e altri Funzionali</a:t>
            </a:r>
          </a:p>
          <a:p>
            <a:pPr marL="571500" indent="-571500">
              <a:lnSpc>
                <a:spcPct val="150000"/>
              </a:lnSpc>
              <a:buFont typeface="Arial" panose="020B0604020202020204" pitchFamily="34" charset="0"/>
              <a:buChar char="•"/>
            </a:pPr>
            <a:r>
              <a:rPr lang="it-IT" sz="3600" dirty="0">
                <a:effectLst>
                  <a:outerShdw blurRad="38100" dist="38100" dir="2700000" algn="tl">
                    <a:srgbClr val="000000">
                      <a:alpha val="43137"/>
                    </a:srgbClr>
                  </a:outerShdw>
                </a:effectLst>
              </a:rPr>
              <a:t>Problematiche collegate alla Mesh</a:t>
            </a:r>
          </a:p>
          <a:p>
            <a:pPr marL="571500" indent="-571500">
              <a:lnSpc>
                <a:spcPct val="150000"/>
              </a:lnSpc>
              <a:buFont typeface="Arial" panose="020B0604020202020204" pitchFamily="34" charset="0"/>
              <a:buChar char="•"/>
            </a:pPr>
            <a:r>
              <a:rPr lang="it-IT" sz="3600" dirty="0">
                <a:effectLst>
                  <a:outerShdw blurRad="38100" dist="38100" dir="2700000" algn="tl">
                    <a:srgbClr val="000000">
                      <a:alpha val="43137"/>
                    </a:srgbClr>
                  </a:outerShdw>
                </a:effectLst>
              </a:rPr>
              <a:t>Complessità Computazionale</a:t>
            </a:r>
          </a:p>
          <a:p>
            <a:pPr marL="571500" indent="-571500">
              <a:lnSpc>
                <a:spcPct val="150000"/>
              </a:lnSpc>
              <a:buFont typeface="Arial" panose="020B0604020202020204" pitchFamily="34" charset="0"/>
              <a:buChar char="•"/>
            </a:pPr>
            <a:r>
              <a:rPr lang="it-IT" sz="3600" dirty="0">
                <a:effectLst>
                  <a:outerShdw blurRad="38100" dist="38100" dir="2700000" algn="tl">
                    <a:srgbClr val="000000">
                      <a:alpha val="43137"/>
                    </a:srgbClr>
                  </a:outerShdw>
                </a:effectLst>
              </a:rPr>
              <a:t>Problemi di Convergenza e uso delle simmetrie</a:t>
            </a:r>
          </a:p>
          <a:p>
            <a:pPr marL="571500" indent="-571500">
              <a:lnSpc>
                <a:spcPct val="150000"/>
              </a:lnSpc>
              <a:buFont typeface="Arial" panose="020B0604020202020204" pitchFamily="34" charset="0"/>
              <a:buChar char="•"/>
            </a:pPr>
            <a:r>
              <a:rPr lang="it-IT" sz="3600" dirty="0">
                <a:effectLst>
                  <a:outerShdw blurRad="38100" dist="38100" dir="2700000" algn="tl">
                    <a:srgbClr val="000000">
                      <a:alpha val="43137"/>
                    </a:srgbClr>
                  </a:outerShdw>
                </a:effectLst>
              </a:rPr>
              <a:t>«Patch Test»</a:t>
            </a:r>
          </a:p>
          <a:p>
            <a:endParaRPr lang="it-IT"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0716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62550" y="153910"/>
            <a:ext cx="11018067" cy="523220"/>
          </a:xfrm>
          <a:prstGeom prst="rect">
            <a:avLst/>
          </a:prstGeom>
          <a:noFill/>
        </p:spPr>
        <p:txBody>
          <a:bodyPr wrap="square" rtlCol="0">
            <a:spAutoFit/>
          </a:bodyPr>
          <a:lstStyle/>
          <a:p>
            <a:r>
              <a:rPr lang="it-IT" sz="2800" dirty="0">
                <a:effectLst>
                  <a:outerShdw blurRad="38100" dist="38100" dir="2700000" algn="tl">
                    <a:srgbClr val="000000">
                      <a:alpha val="43137"/>
                    </a:srgbClr>
                  </a:outerShdw>
                </a:effectLst>
              </a:rPr>
              <a:t>Esempio 1-D. Elettromagnetismo: Linea Elettrica con perdite distribuite</a:t>
            </a:r>
          </a:p>
        </p:txBody>
      </p:sp>
      <p:grpSp>
        <p:nvGrpSpPr>
          <p:cNvPr id="219" name="Gruppo 218"/>
          <p:cNvGrpSpPr/>
          <p:nvPr/>
        </p:nvGrpSpPr>
        <p:grpSpPr>
          <a:xfrm>
            <a:off x="118114" y="777760"/>
            <a:ext cx="6023949" cy="1564390"/>
            <a:chOff x="525101" y="878186"/>
            <a:chExt cx="6023949" cy="1564390"/>
          </a:xfrm>
        </p:grpSpPr>
        <p:cxnSp>
          <p:nvCxnSpPr>
            <p:cNvPr id="18" name="Connettore 1 17"/>
            <p:cNvCxnSpPr/>
            <p:nvPr/>
          </p:nvCxnSpPr>
          <p:spPr>
            <a:xfrm>
              <a:off x="914400" y="1276539"/>
              <a:ext cx="4934138" cy="0"/>
            </a:xfrm>
            <a:prstGeom prst="line">
              <a:avLst/>
            </a:prstGeom>
            <a:ln w="28575">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Connettore 1 18"/>
            <p:cNvCxnSpPr/>
            <p:nvPr/>
          </p:nvCxnSpPr>
          <p:spPr>
            <a:xfrm>
              <a:off x="905347" y="1602488"/>
              <a:ext cx="4934138" cy="0"/>
            </a:xfrm>
            <a:prstGeom prst="line">
              <a:avLst/>
            </a:prstGeom>
            <a:ln w="28575">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1" name="Connettore 2 20"/>
            <p:cNvCxnSpPr/>
            <p:nvPr/>
          </p:nvCxnSpPr>
          <p:spPr>
            <a:xfrm flipV="1">
              <a:off x="905346" y="878186"/>
              <a:ext cx="0" cy="1466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ttore 2 22"/>
            <p:cNvCxnSpPr/>
            <p:nvPr/>
          </p:nvCxnSpPr>
          <p:spPr>
            <a:xfrm>
              <a:off x="525101" y="1991762"/>
              <a:ext cx="59300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ttore 1 24"/>
            <p:cNvCxnSpPr/>
            <p:nvPr/>
          </p:nvCxnSpPr>
          <p:spPr>
            <a:xfrm flipV="1">
              <a:off x="5848539" y="1801640"/>
              <a:ext cx="0" cy="316871"/>
            </a:xfrm>
            <a:prstGeom prst="line">
              <a:avLst/>
            </a:prstGeom>
          </p:spPr>
          <p:style>
            <a:lnRef idx="1">
              <a:schemeClr val="accent1"/>
            </a:lnRef>
            <a:fillRef idx="0">
              <a:schemeClr val="accent1"/>
            </a:fillRef>
            <a:effectRef idx="0">
              <a:schemeClr val="accent1"/>
            </a:effectRef>
            <a:fontRef idx="minor">
              <a:schemeClr val="tx1"/>
            </a:fontRef>
          </p:style>
        </p:cxnSp>
        <p:sp>
          <p:nvSpPr>
            <p:cNvPr id="26" name="CasellaDiTesto 25"/>
            <p:cNvSpPr txBox="1"/>
            <p:nvPr/>
          </p:nvSpPr>
          <p:spPr>
            <a:xfrm>
              <a:off x="5667469" y="2073244"/>
              <a:ext cx="282450" cy="369332"/>
            </a:xfrm>
            <a:prstGeom prst="rect">
              <a:avLst/>
            </a:prstGeom>
            <a:noFill/>
          </p:spPr>
          <p:txBody>
            <a:bodyPr wrap="none" rtlCol="0">
              <a:spAutoFit/>
            </a:bodyPr>
            <a:lstStyle/>
            <a:p>
              <a:r>
                <a:rPr lang="it-IT" dirty="0"/>
                <a:t>L</a:t>
              </a:r>
            </a:p>
          </p:txBody>
        </p:sp>
        <p:sp>
          <p:nvSpPr>
            <p:cNvPr id="27" name="CasellaDiTesto 26"/>
            <p:cNvSpPr txBox="1"/>
            <p:nvPr/>
          </p:nvSpPr>
          <p:spPr>
            <a:xfrm>
              <a:off x="6264998" y="1638677"/>
              <a:ext cx="284052" cy="369332"/>
            </a:xfrm>
            <a:prstGeom prst="rect">
              <a:avLst/>
            </a:prstGeom>
            <a:noFill/>
          </p:spPr>
          <p:txBody>
            <a:bodyPr wrap="none" rtlCol="0">
              <a:spAutoFit/>
            </a:bodyPr>
            <a:lstStyle/>
            <a:p>
              <a:r>
                <a:rPr lang="it-IT" dirty="0"/>
                <a:t>x</a:t>
              </a:r>
            </a:p>
          </p:txBody>
        </p:sp>
        <p:grpSp>
          <p:nvGrpSpPr>
            <p:cNvPr id="5" name="Group 299"/>
            <p:cNvGrpSpPr>
              <a:grpSpLocks/>
            </p:cNvGrpSpPr>
            <p:nvPr/>
          </p:nvGrpSpPr>
          <p:grpSpPr bwMode="auto">
            <a:xfrm rot="5400000">
              <a:off x="1006399" y="1398777"/>
              <a:ext cx="333375" cy="88900"/>
              <a:chOff x="1987" y="1083"/>
              <a:chExt cx="210" cy="56"/>
            </a:xfrm>
          </p:grpSpPr>
          <p:grpSp>
            <p:nvGrpSpPr>
              <p:cNvPr id="6" name="Group 288"/>
              <p:cNvGrpSpPr>
                <a:grpSpLocks/>
              </p:cNvGrpSpPr>
              <p:nvPr/>
            </p:nvGrpSpPr>
            <p:grpSpPr bwMode="auto">
              <a:xfrm rot="5400000" flipV="1">
                <a:off x="2064" y="1006"/>
                <a:ext cx="56" cy="210"/>
                <a:chOff x="1663" y="2898"/>
                <a:chExt cx="56" cy="210"/>
              </a:xfrm>
            </p:grpSpPr>
            <p:sp>
              <p:nvSpPr>
                <p:cNvPr id="9"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7"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40" name="Group 299"/>
            <p:cNvGrpSpPr>
              <a:grpSpLocks/>
            </p:cNvGrpSpPr>
            <p:nvPr/>
          </p:nvGrpSpPr>
          <p:grpSpPr bwMode="auto">
            <a:xfrm rot="5400000">
              <a:off x="1438560" y="1398777"/>
              <a:ext cx="333375" cy="88900"/>
              <a:chOff x="1987" y="1083"/>
              <a:chExt cx="210" cy="56"/>
            </a:xfrm>
          </p:grpSpPr>
          <p:grpSp>
            <p:nvGrpSpPr>
              <p:cNvPr id="41" name="Group 288"/>
              <p:cNvGrpSpPr>
                <a:grpSpLocks/>
              </p:cNvGrpSpPr>
              <p:nvPr/>
            </p:nvGrpSpPr>
            <p:grpSpPr bwMode="auto">
              <a:xfrm rot="5400000" flipV="1">
                <a:off x="2064" y="1006"/>
                <a:ext cx="56" cy="210"/>
                <a:chOff x="1663" y="2898"/>
                <a:chExt cx="56" cy="210"/>
              </a:xfrm>
            </p:grpSpPr>
            <p:sp>
              <p:nvSpPr>
                <p:cNvPr id="44"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5"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6"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7"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8"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9"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0"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1"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42"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3"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52" name="Group 299"/>
            <p:cNvGrpSpPr>
              <a:grpSpLocks/>
            </p:cNvGrpSpPr>
            <p:nvPr/>
          </p:nvGrpSpPr>
          <p:grpSpPr bwMode="auto">
            <a:xfrm rot="5400000">
              <a:off x="1870721" y="1398777"/>
              <a:ext cx="333375" cy="88900"/>
              <a:chOff x="1987" y="1083"/>
              <a:chExt cx="210" cy="56"/>
            </a:xfrm>
          </p:grpSpPr>
          <p:grpSp>
            <p:nvGrpSpPr>
              <p:cNvPr id="53" name="Group 288"/>
              <p:cNvGrpSpPr>
                <a:grpSpLocks/>
              </p:cNvGrpSpPr>
              <p:nvPr/>
            </p:nvGrpSpPr>
            <p:grpSpPr bwMode="auto">
              <a:xfrm rot="5400000" flipV="1">
                <a:off x="2064" y="1006"/>
                <a:ext cx="56" cy="210"/>
                <a:chOff x="1663" y="2898"/>
                <a:chExt cx="56" cy="210"/>
              </a:xfrm>
            </p:grpSpPr>
            <p:sp>
              <p:nvSpPr>
                <p:cNvPr id="56"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7"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8"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9"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0"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1"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2"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3"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54"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5"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64" name="Group 299"/>
            <p:cNvGrpSpPr>
              <a:grpSpLocks/>
            </p:cNvGrpSpPr>
            <p:nvPr/>
          </p:nvGrpSpPr>
          <p:grpSpPr bwMode="auto">
            <a:xfrm rot="5400000">
              <a:off x="2302882" y="1398777"/>
              <a:ext cx="333375" cy="88900"/>
              <a:chOff x="1987" y="1083"/>
              <a:chExt cx="210" cy="56"/>
            </a:xfrm>
          </p:grpSpPr>
          <p:grpSp>
            <p:nvGrpSpPr>
              <p:cNvPr id="65" name="Group 288"/>
              <p:cNvGrpSpPr>
                <a:grpSpLocks/>
              </p:cNvGrpSpPr>
              <p:nvPr/>
            </p:nvGrpSpPr>
            <p:grpSpPr bwMode="auto">
              <a:xfrm rot="5400000" flipV="1">
                <a:off x="2064" y="1006"/>
                <a:ext cx="56" cy="210"/>
                <a:chOff x="1663" y="2898"/>
                <a:chExt cx="56" cy="210"/>
              </a:xfrm>
            </p:grpSpPr>
            <p:sp>
              <p:nvSpPr>
                <p:cNvPr id="68"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9"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0"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1"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2"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3"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4"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5"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66"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67"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76" name="Group 299"/>
            <p:cNvGrpSpPr>
              <a:grpSpLocks/>
            </p:cNvGrpSpPr>
            <p:nvPr/>
          </p:nvGrpSpPr>
          <p:grpSpPr bwMode="auto">
            <a:xfrm rot="5400000">
              <a:off x="2735043" y="1398777"/>
              <a:ext cx="333375" cy="88900"/>
              <a:chOff x="1987" y="1083"/>
              <a:chExt cx="210" cy="56"/>
            </a:xfrm>
          </p:grpSpPr>
          <p:grpSp>
            <p:nvGrpSpPr>
              <p:cNvPr id="77" name="Group 288"/>
              <p:cNvGrpSpPr>
                <a:grpSpLocks/>
              </p:cNvGrpSpPr>
              <p:nvPr/>
            </p:nvGrpSpPr>
            <p:grpSpPr bwMode="auto">
              <a:xfrm rot="5400000" flipV="1">
                <a:off x="2064" y="1006"/>
                <a:ext cx="56" cy="210"/>
                <a:chOff x="1663" y="2898"/>
                <a:chExt cx="56" cy="210"/>
              </a:xfrm>
            </p:grpSpPr>
            <p:sp>
              <p:nvSpPr>
                <p:cNvPr id="80"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1"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2"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3"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4"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5"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6"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7"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78"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79"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88" name="Group 299"/>
            <p:cNvGrpSpPr>
              <a:grpSpLocks/>
            </p:cNvGrpSpPr>
            <p:nvPr/>
          </p:nvGrpSpPr>
          <p:grpSpPr bwMode="auto">
            <a:xfrm rot="5400000">
              <a:off x="3167204" y="1398777"/>
              <a:ext cx="333375" cy="88900"/>
              <a:chOff x="1987" y="1083"/>
              <a:chExt cx="210" cy="56"/>
            </a:xfrm>
          </p:grpSpPr>
          <p:grpSp>
            <p:nvGrpSpPr>
              <p:cNvPr id="89" name="Group 288"/>
              <p:cNvGrpSpPr>
                <a:grpSpLocks/>
              </p:cNvGrpSpPr>
              <p:nvPr/>
            </p:nvGrpSpPr>
            <p:grpSpPr bwMode="auto">
              <a:xfrm rot="5400000" flipV="1">
                <a:off x="2064" y="1006"/>
                <a:ext cx="56" cy="210"/>
                <a:chOff x="1663" y="2898"/>
                <a:chExt cx="56" cy="210"/>
              </a:xfrm>
            </p:grpSpPr>
            <p:sp>
              <p:nvSpPr>
                <p:cNvPr id="92"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3"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4"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5"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6"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7"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8"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9"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90"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1"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100" name="Group 299"/>
            <p:cNvGrpSpPr>
              <a:grpSpLocks/>
            </p:cNvGrpSpPr>
            <p:nvPr/>
          </p:nvGrpSpPr>
          <p:grpSpPr bwMode="auto">
            <a:xfrm rot="5400000">
              <a:off x="3599365" y="1398777"/>
              <a:ext cx="333375" cy="88900"/>
              <a:chOff x="1987" y="1083"/>
              <a:chExt cx="210" cy="56"/>
            </a:xfrm>
          </p:grpSpPr>
          <p:grpSp>
            <p:nvGrpSpPr>
              <p:cNvPr id="101" name="Group 288"/>
              <p:cNvGrpSpPr>
                <a:grpSpLocks/>
              </p:cNvGrpSpPr>
              <p:nvPr/>
            </p:nvGrpSpPr>
            <p:grpSpPr bwMode="auto">
              <a:xfrm rot="5400000" flipV="1">
                <a:off x="2064" y="1006"/>
                <a:ext cx="56" cy="210"/>
                <a:chOff x="1663" y="2898"/>
                <a:chExt cx="56" cy="210"/>
              </a:xfrm>
            </p:grpSpPr>
            <p:sp>
              <p:nvSpPr>
                <p:cNvPr id="104"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5"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6"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7"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8"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9"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0"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1"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02"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3"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112" name="Group 299"/>
            <p:cNvGrpSpPr>
              <a:grpSpLocks/>
            </p:cNvGrpSpPr>
            <p:nvPr/>
          </p:nvGrpSpPr>
          <p:grpSpPr bwMode="auto">
            <a:xfrm rot="5400000">
              <a:off x="4031526" y="1398777"/>
              <a:ext cx="333375" cy="88900"/>
              <a:chOff x="1987" y="1083"/>
              <a:chExt cx="210" cy="56"/>
            </a:xfrm>
          </p:grpSpPr>
          <p:grpSp>
            <p:nvGrpSpPr>
              <p:cNvPr id="113" name="Group 288"/>
              <p:cNvGrpSpPr>
                <a:grpSpLocks/>
              </p:cNvGrpSpPr>
              <p:nvPr/>
            </p:nvGrpSpPr>
            <p:grpSpPr bwMode="auto">
              <a:xfrm rot="5400000" flipV="1">
                <a:off x="2064" y="1006"/>
                <a:ext cx="56" cy="210"/>
                <a:chOff x="1663" y="2898"/>
                <a:chExt cx="56" cy="210"/>
              </a:xfrm>
            </p:grpSpPr>
            <p:sp>
              <p:nvSpPr>
                <p:cNvPr id="116"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7"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8"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9"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0"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1"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2"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3"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14"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5"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124" name="Group 299"/>
            <p:cNvGrpSpPr>
              <a:grpSpLocks/>
            </p:cNvGrpSpPr>
            <p:nvPr/>
          </p:nvGrpSpPr>
          <p:grpSpPr bwMode="auto">
            <a:xfrm rot="5400000">
              <a:off x="4463687" y="1398777"/>
              <a:ext cx="333375" cy="88900"/>
              <a:chOff x="1987" y="1083"/>
              <a:chExt cx="210" cy="56"/>
            </a:xfrm>
          </p:grpSpPr>
          <p:grpSp>
            <p:nvGrpSpPr>
              <p:cNvPr id="125" name="Group 288"/>
              <p:cNvGrpSpPr>
                <a:grpSpLocks/>
              </p:cNvGrpSpPr>
              <p:nvPr/>
            </p:nvGrpSpPr>
            <p:grpSpPr bwMode="auto">
              <a:xfrm rot="5400000" flipV="1">
                <a:off x="2064" y="1006"/>
                <a:ext cx="56" cy="210"/>
                <a:chOff x="1663" y="2898"/>
                <a:chExt cx="56" cy="210"/>
              </a:xfrm>
            </p:grpSpPr>
            <p:sp>
              <p:nvSpPr>
                <p:cNvPr id="128"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9"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0"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1"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2"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3"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4"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5"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26"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7"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136" name="Group 299"/>
            <p:cNvGrpSpPr>
              <a:grpSpLocks/>
            </p:cNvGrpSpPr>
            <p:nvPr/>
          </p:nvGrpSpPr>
          <p:grpSpPr bwMode="auto">
            <a:xfrm rot="5400000">
              <a:off x="5328012" y="1398777"/>
              <a:ext cx="333375" cy="88900"/>
              <a:chOff x="1987" y="1083"/>
              <a:chExt cx="210" cy="56"/>
            </a:xfrm>
          </p:grpSpPr>
          <p:grpSp>
            <p:nvGrpSpPr>
              <p:cNvPr id="137" name="Group 288"/>
              <p:cNvGrpSpPr>
                <a:grpSpLocks/>
              </p:cNvGrpSpPr>
              <p:nvPr/>
            </p:nvGrpSpPr>
            <p:grpSpPr bwMode="auto">
              <a:xfrm rot="5400000" flipV="1">
                <a:off x="2064" y="1006"/>
                <a:ext cx="56" cy="210"/>
                <a:chOff x="1663" y="2898"/>
                <a:chExt cx="56" cy="210"/>
              </a:xfrm>
            </p:grpSpPr>
            <p:sp>
              <p:nvSpPr>
                <p:cNvPr id="140"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1"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2"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3"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4"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5"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6"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7"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38"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9"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grpSp>
          <p:nvGrpSpPr>
            <p:cNvPr id="148" name="Group 299"/>
            <p:cNvGrpSpPr>
              <a:grpSpLocks/>
            </p:cNvGrpSpPr>
            <p:nvPr/>
          </p:nvGrpSpPr>
          <p:grpSpPr bwMode="auto">
            <a:xfrm rot="5400000">
              <a:off x="4895848" y="1398777"/>
              <a:ext cx="333375" cy="88900"/>
              <a:chOff x="1987" y="1083"/>
              <a:chExt cx="210" cy="56"/>
            </a:xfrm>
          </p:grpSpPr>
          <p:grpSp>
            <p:nvGrpSpPr>
              <p:cNvPr id="149" name="Group 288"/>
              <p:cNvGrpSpPr>
                <a:grpSpLocks/>
              </p:cNvGrpSpPr>
              <p:nvPr/>
            </p:nvGrpSpPr>
            <p:grpSpPr bwMode="auto">
              <a:xfrm rot="5400000" flipV="1">
                <a:off x="2064" y="1006"/>
                <a:ext cx="56" cy="210"/>
                <a:chOff x="1663" y="2898"/>
                <a:chExt cx="56" cy="210"/>
              </a:xfrm>
            </p:grpSpPr>
            <p:sp>
              <p:nvSpPr>
                <p:cNvPr id="152"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3"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4"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5"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6"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7"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8"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9"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50"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1"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60" name="Arco 159"/>
            <p:cNvSpPr/>
            <p:nvPr/>
          </p:nvSpPr>
          <p:spPr>
            <a:xfrm>
              <a:off x="5781923" y="1268233"/>
              <a:ext cx="314077" cy="314077"/>
            </a:xfrm>
            <a:prstGeom prst="arc">
              <a:avLst>
                <a:gd name="adj1" fmla="val 18051245"/>
                <a:gd name="adj2" fmla="val 3393705"/>
              </a:avLst>
            </a:prstGeom>
            <a:ln>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61" name="CasellaDiTesto 160"/>
            <p:cNvSpPr txBox="1"/>
            <p:nvPr/>
          </p:nvSpPr>
          <p:spPr>
            <a:xfrm>
              <a:off x="6035041" y="1228476"/>
              <a:ext cx="394660" cy="369332"/>
            </a:xfrm>
            <a:prstGeom prst="rect">
              <a:avLst/>
            </a:prstGeom>
            <a:noFill/>
          </p:spPr>
          <p:txBody>
            <a:bodyPr wrap="none" rtlCol="0">
              <a:spAutoFit/>
            </a:bodyPr>
            <a:lstStyle/>
            <a:p>
              <a:r>
                <a:rPr lang="it-IT" dirty="0"/>
                <a:t>V</a:t>
              </a:r>
              <a:r>
                <a:rPr lang="it-IT" baseline="-25000" dirty="0"/>
                <a:t>0</a:t>
              </a:r>
              <a:endParaRPr lang="it-IT" dirty="0"/>
            </a:p>
          </p:txBody>
        </p:sp>
      </p:grpSp>
      <p:grpSp>
        <p:nvGrpSpPr>
          <p:cNvPr id="218" name="Gruppo 217"/>
          <p:cNvGrpSpPr/>
          <p:nvPr/>
        </p:nvGrpSpPr>
        <p:grpSpPr>
          <a:xfrm>
            <a:off x="6342659" y="851824"/>
            <a:ext cx="3174780" cy="1339296"/>
            <a:chOff x="7595334" y="814825"/>
            <a:chExt cx="3174780" cy="1339296"/>
          </a:xfrm>
        </p:grpSpPr>
        <p:grpSp>
          <p:nvGrpSpPr>
            <p:cNvPr id="209" name="Gruppo 208"/>
            <p:cNvGrpSpPr/>
            <p:nvPr/>
          </p:nvGrpSpPr>
          <p:grpSpPr>
            <a:xfrm>
              <a:off x="7794709" y="814825"/>
              <a:ext cx="2975405" cy="1339296"/>
              <a:chOff x="7250298" y="703828"/>
              <a:chExt cx="2975405" cy="1339296"/>
            </a:xfrm>
          </p:grpSpPr>
          <p:grpSp>
            <p:nvGrpSpPr>
              <p:cNvPr id="28" name="Group 299"/>
              <p:cNvGrpSpPr>
                <a:grpSpLocks/>
              </p:cNvGrpSpPr>
              <p:nvPr/>
            </p:nvGrpSpPr>
            <p:grpSpPr bwMode="auto">
              <a:xfrm>
                <a:off x="8080322" y="1028635"/>
                <a:ext cx="333375" cy="88900"/>
                <a:chOff x="1987" y="1083"/>
                <a:chExt cx="210" cy="56"/>
              </a:xfrm>
            </p:grpSpPr>
            <p:grpSp>
              <p:nvGrpSpPr>
                <p:cNvPr id="29" name="Group 288"/>
                <p:cNvGrpSpPr>
                  <a:grpSpLocks/>
                </p:cNvGrpSpPr>
                <p:nvPr/>
              </p:nvGrpSpPr>
              <p:grpSpPr bwMode="auto">
                <a:xfrm rot="5400000" flipV="1">
                  <a:off x="2064" y="1006"/>
                  <a:ext cx="56" cy="210"/>
                  <a:chOff x="1663" y="2898"/>
                  <a:chExt cx="56" cy="210"/>
                </a:xfrm>
              </p:grpSpPr>
              <p:sp>
                <p:nvSpPr>
                  <p:cNvPr id="32"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3"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4"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5"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6"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7"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8"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9"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30"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1"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62" name="Oval 7"/>
              <p:cNvSpPr>
                <a:spLocks noChangeArrowheads="1"/>
              </p:cNvSpPr>
              <p:nvPr/>
            </p:nvSpPr>
            <p:spPr bwMode="auto">
              <a:xfrm>
                <a:off x="7586065" y="1048479"/>
                <a:ext cx="49212" cy="49213"/>
              </a:xfrm>
              <a:prstGeom prst="ellipse">
                <a:avLst/>
              </a:prstGeom>
              <a:solidFill>
                <a:srgbClr val="FFFFFF"/>
              </a:solidFill>
              <a:ln w="9525">
                <a:solidFill>
                  <a:srgbClr val="000000"/>
                </a:solidFill>
                <a:round/>
                <a:headEnd/>
                <a:tailEnd/>
              </a:ln>
            </p:spPr>
            <p:txBody>
              <a:bodyPr/>
              <a:lstStyle/>
              <a:p>
                <a:endParaRPr lang="it-IT"/>
              </a:p>
            </p:txBody>
          </p:sp>
          <p:grpSp>
            <p:nvGrpSpPr>
              <p:cNvPr id="163" name="Group 299"/>
              <p:cNvGrpSpPr>
                <a:grpSpLocks/>
              </p:cNvGrpSpPr>
              <p:nvPr/>
            </p:nvGrpSpPr>
            <p:grpSpPr bwMode="auto">
              <a:xfrm rot="5400000">
                <a:off x="8696816" y="1312417"/>
                <a:ext cx="333375" cy="88900"/>
                <a:chOff x="1987" y="1083"/>
                <a:chExt cx="210" cy="56"/>
              </a:xfrm>
            </p:grpSpPr>
            <p:grpSp>
              <p:nvGrpSpPr>
                <p:cNvPr id="164" name="Group 288"/>
                <p:cNvGrpSpPr>
                  <a:grpSpLocks/>
                </p:cNvGrpSpPr>
                <p:nvPr/>
              </p:nvGrpSpPr>
              <p:grpSpPr bwMode="auto">
                <a:xfrm rot="5400000" flipV="1">
                  <a:off x="2064" y="1006"/>
                  <a:ext cx="56" cy="210"/>
                  <a:chOff x="1663" y="2898"/>
                  <a:chExt cx="56" cy="210"/>
                </a:xfrm>
              </p:grpSpPr>
              <p:sp>
                <p:nvSpPr>
                  <p:cNvPr id="167"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8"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9"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0"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1"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2"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3"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4"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65"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6"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75" name="Oval 7"/>
              <p:cNvSpPr>
                <a:spLocks noChangeArrowheads="1"/>
              </p:cNvSpPr>
              <p:nvPr/>
            </p:nvSpPr>
            <p:spPr bwMode="auto">
              <a:xfrm>
                <a:off x="8833129" y="1048479"/>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76" name="Oval 7"/>
              <p:cNvSpPr>
                <a:spLocks noChangeArrowheads="1"/>
              </p:cNvSpPr>
              <p:nvPr/>
            </p:nvSpPr>
            <p:spPr bwMode="auto">
              <a:xfrm>
                <a:off x="7586065" y="1616040"/>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77" name="Oval 7"/>
              <p:cNvSpPr>
                <a:spLocks noChangeArrowheads="1"/>
              </p:cNvSpPr>
              <p:nvPr/>
            </p:nvSpPr>
            <p:spPr bwMode="auto">
              <a:xfrm>
                <a:off x="9380160" y="1048479"/>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78" name="Oval 7"/>
              <p:cNvSpPr>
                <a:spLocks noChangeArrowheads="1"/>
              </p:cNvSpPr>
              <p:nvPr/>
            </p:nvSpPr>
            <p:spPr bwMode="auto">
              <a:xfrm>
                <a:off x="9380160" y="1616040"/>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79" name="Oval 7"/>
              <p:cNvSpPr>
                <a:spLocks noChangeArrowheads="1"/>
              </p:cNvSpPr>
              <p:nvPr/>
            </p:nvSpPr>
            <p:spPr bwMode="auto">
              <a:xfrm>
                <a:off x="8838897" y="1616040"/>
                <a:ext cx="49212" cy="49213"/>
              </a:xfrm>
              <a:prstGeom prst="ellipse">
                <a:avLst/>
              </a:prstGeom>
              <a:solidFill>
                <a:srgbClr val="FFFFFF"/>
              </a:solidFill>
              <a:ln w="9525">
                <a:solidFill>
                  <a:srgbClr val="000000"/>
                </a:solidFill>
                <a:round/>
                <a:headEnd/>
                <a:tailEnd/>
              </a:ln>
            </p:spPr>
            <p:txBody>
              <a:bodyPr/>
              <a:lstStyle/>
              <a:p>
                <a:endParaRPr lang="it-IT"/>
              </a:p>
            </p:txBody>
          </p:sp>
          <p:cxnSp>
            <p:nvCxnSpPr>
              <p:cNvPr id="182" name="Connettore 1 181"/>
              <p:cNvCxnSpPr>
                <a:stCxn id="162" idx="6"/>
                <a:endCxn id="39" idx="3"/>
              </p:cNvCxnSpPr>
              <p:nvPr/>
            </p:nvCxnSpPr>
            <p:spPr>
              <a:xfrm>
                <a:off x="7635277" y="1073086"/>
                <a:ext cx="445046" cy="47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84" name="Connettore 1 183"/>
              <p:cNvCxnSpPr>
                <a:stCxn id="38" idx="2"/>
                <a:endCxn id="175" idx="2"/>
              </p:cNvCxnSpPr>
              <p:nvPr/>
            </p:nvCxnSpPr>
            <p:spPr>
              <a:xfrm>
                <a:off x="8413698" y="1073086"/>
                <a:ext cx="41943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7" name="Connettore 1 186"/>
              <p:cNvCxnSpPr>
                <a:stCxn id="175" idx="6"/>
                <a:endCxn id="177" idx="2"/>
              </p:cNvCxnSpPr>
              <p:nvPr/>
            </p:nvCxnSpPr>
            <p:spPr>
              <a:xfrm>
                <a:off x="8882341" y="1073086"/>
                <a:ext cx="49781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Connettore 1 188"/>
              <p:cNvCxnSpPr>
                <a:stCxn id="176" idx="6"/>
                <a:endCxn id="179" idx="2"/>
              </p:cNvCxnSpPr>
              <p:nvPr/>
            </p:nvCxnSpPr>
            <p:spPr>
              <a:xfrm>
                <a:off x="7635277" y="1640647"/>
                <a:ext cx="12036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Connettore 1 190"/>
              <p:cNvCxnSpPr>
                <a:stCxn id="179" idx="6"/>
                <a:endCxn id="178" idx="2"/>
              </p:cNvCxnSpPr>
              <p:nvPr/>
            </p:nvCxnSpPr>
            <p:spPr>
              <a:xfrm>
                <a:off x="8888109" y="1640647"/>
                <a:ext cx="4920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3" name="Connettore 1 192"/>
              <p:cNvCxnSpPr>
                <a:stCxn id="179" idx="0"/>
                <a:endCxn id="173" idx="2"/>
              </p:cNvCxnSpPr>
              <p:nvPr/>
            </p:nvCxnSpPr>
            <p:spPr>
              <a:xfrm flipV="1">
                <a:off x="8863503" y="1523556"/>
                <a:ext cx="1" cy="9248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Connettore 1 194"/>
              <p:cNvCxnSpPr>
                <a:stCxn id="175" idx="4"/>
                <a:endCxn id="174" idx="3"/>
              </p:cNvCxnSpPr>
              <p:nvPr/>
            </p:nvCxnSpPr>
            <p:spPr>
              <a:xfrm>
                <a:off x="8857735" y="1097692"/>
                <a:ext cx="1007" cy="92488"/>
              </a:xfrm>
              <a:prstGeom prst="line">
                <a:avLst/>
              </a:prstGeom>
            </p:spPr>
            <p:style>
              <a:lnRef idx="1">
                <a:schemeClr val="accent1"/>
              </a:lnRef>
              <a:fillRef idx="0">
                <a:schemeClr val="accent1"/>
              </a:fillRef>
              <a:effectRef idx="0">
                <a:schemeClr val="accent1"/>
              </a:effectRef>
              <a:fontRef idx="minor">
                <a:schemeClr val="tx1"/>
              </a:fontRef>
            </p:style>
          </p:cxnSp>
          <p:sp>
            <p:nvSpPr>
              <p:cNvPr id="196" name="CasellaDiTesto 195"/>
              <p:cNvSpPr txBox="1"/>
              <p:nvPr/>
            </p:nvSpPr>
            <p:spPr>
              <a:xfrm>
                <a:off x="7961337" y="703828"/>
                <a:ext cx="538930" cy="369332"/>
              </a:xfrm>
              <a:prstGeom prst="rect">
                <a:avLst/>
              </a:prstGeom>
              <a:noFill/>
            </p:spPr>
            <p:txBody>
              <a:bodyPr wrap="none" rtlCol="0">
                <a:spAutoFit/>
              </a:bodyPr>
              <a:lstStyle/>
              <a:p>
                <a:r>
                  <a:rPr lang="it-IT" dirty="0"/>
                  <a:t>r dx</a:t>
                </a:r>
              </a:p>
            </p:txBody>
          </p:sp>
          <p:sp>
            <p:nvSpPr>
              <p:cNvPr id="197" name="CasellaDiTesto 196"/>
              <p:cNvSpPr txBox="1"/>
              <p:nvPr/>
            </p:nvSpPr>
            <p:spPr>
              <a:xfrm>
                <a:off x="8298348" y="1190835"/>
                <a:ext cx="567784" cy="369332"/>
              </a:xfrm>
              <a:prstGeom prst="rect">
                <a:avLst/>
              </a:prstGeom>
              <a:noFill/>
            </p:spPr>
            <p:txBody>
              <a:bodyPr wrap="none" rtlCol="0">
                <a:spAutoFit/>
              </a:bodyPr>
              <a:lstStyle/>
              <a:p>
                <a:r>
                  <a:rPr lang="it-IT" dirty="0"/>
                  <a:t>g dx</a:t>
                </a:r>
              </a:p>
            </p:txBody>
          </p:sp>
          <p:sp>
            <p:nvSpPr>
              <p:cNvPr id="198" name="Arco 197"/>
              <p:cNvSpPr/>
              <p:nvPr/>
            </p:nvSpPr>
            <p:spPr>
              <a:xfrm>
                <a:off x="9157800" y="993726"/>
                <a:ext cx="314077" cy="705270"/>
              </a:xfrm>
              <a:prstGeom prst="arc">
                <a:avLst>
                  <a:gd name="adj1" fmla="val 18051245"/>
                  <a:gd name="adj2" fmla="val 3393705"/>
                </a:avLst>
              </a:prstGeom>
              <a:ln>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99" name="Arco 198"/>
              <p:cNvSpPr/>
              <p:nvPr/>
            </p:nvSpPr>
            <p:spPr>
              <a:xfrm flipH="1">
                <a:off x="7527552" y="986034"/>
                <a:ext cx="314077" cy="705270"/>
              </a:xfrm>
              <a:prstGeom prst="arc">
                <a:avLst>
                  <a:gd name="adj1" fmla="val 18051245"/>
                  <a:gd name="adj2" fmla="val 3393705"/>
                </a:avLst>
              </a:prstGeom>
              <a:ln>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00" name="CasellaDiTesto 199"/>
              <p:cNvSpPr txBox="1"/>
              <p:nvPr/>
            </p:nvSpPr>
            <p:spPr>
              <a:xfrm>
                <a:off x="7250298" y="1153817"/>
                <a:ext cx="288862" cy="369332"/>
              </a:xfrm>
              <a:prstGeom prst="rect">
                <a:avLst/>
              </a:prstGeom>
              <a:noFill/>
            </p:spPr>
            <p:txBody>
              <a:bodyPr wrap="none" rtlCol="0">
                <a:spAutoFit/>
              </a:bodyPr>
              <a:lstStyle/>
              <a:p>
                <a:r>
                  <a:rPr lang="it-IT" dirty="0"/>
                  <a:t>v</a:t>
                </a:r>
              </a:p>
            </p:txBody>
          </p:sp>
          <p:sp>
            <p:nvSpPr>
              <p:cNvPr id="201" name="CasellaDiTesto 200"/>
              <p:cNvSpPr txBox="1"/>
              <p:nvPr/>
            </p:nvSpPr>
            <p:spPr>
              <a:xfrm>
                <a:off x="9435339" y="1144154"/>
                <a:ext cx="790364" cy="369332"/>
              </a:xfrm>
              <a:prstGeom prst="rect">
                <a:avLst/>
              </a:prstGeom>
              <a:noFill/>
            </p:spPr>
            <p:txBody>
              <a:bodyPr wrap="square" rtlCol="0">
                <a:spAutoFit/>
              </a:bodyPr>
              <a:lstStyle/>
              <a:p>
                <a:r>
                  <a:rPr lang="it-IT" dirty="0" err="1"/>
                  <a:t>v+dv</a:t>
                </a:r>
                <a:endParaRPr lang="it-IT" dirty="0"/>
              </a:p>
            </p:txBody>
          </p:sp>
          <p:sp>
            <p:nvSpPr>
              <p:cNvPr id="202" name="Rettangolo 201"/>
              <p:cNvSpPr/>
              <p:nvPr/>
            </p:nvSpPr>
            <p:spPr>
              <a:xfrm>
                <a:off x="8284445" y="1673792"/>
                <a:ext cx="405880" cy="369332"/>
              </a:xfrm>
              <a:prstGeom prst="rect">
                <a:avLst/>
              </a:prstGeom>
            </p:spPr>
            <p:txBody>
              <a:bodyPr wrap="none">
                <a:spAutoFit/>
              </a:bodyPr>
              <a:lstStyle/>
              <a:p>
                <a:r>
                  <a:rPr lang="it-IT" dirty="0"/>
                  <a:t>dx</a:t>
                </a:r>
              </a:p>
            </p:txBody>
          </p:sp>
          <p:cxnSp>
            <p:nvCxnSpPr>
              <p:cNvPr id="206" name="Connettore 2 205"/>
              <p:cNvCxnSpPr>
                <a:stCxn id="202" idx="3"/>
              </p:cNvCxnSpPr>
              <p:nvPr/>
            </p:nvCxnSpPr>
            <p:spPr>
              <a:xfrm flipV="1">
                <a:off x="8690325" y="1855228"/>
                <a:ext cx="717952" cy="32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8" name="Connettore 2 207"/>
              <p:cNvCxnSpPr>
                <a:stCxn id="202" idx="1"/>
              </p:cNvCxnSpPr>
              <p:nvPr/>
            </p:nvCxnSpPr>
            <p:spPr>
              <a:xfrm flipH="1" flipV="1">
                <a:off x="7632333" y="1855228"/>
                <a:ext cx="652112" cy="32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211" name="Connettore 2 210"/>
            <p:cNvCxnSpPr>
              <a:endCxn id="162" idx="2"/>
            </p:cNvCxnSpPr>
            <p:nvPr/>
          </p:nvCxnSpPr>
          <p:spPr>
            <a:xfrm>
              <a:off x="7595334" y="1183963"/>
              <a:ext cx="535142" cy="1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2" name="CasellaDiTesto 211"/>
            <p:cNvSpPr txBox="1"/>
            <p:nvPr/>
          </p:nvSpPr>
          <p:spPr>
            <a:xfrm>
              <a:off x="7727472" y="866830"/>
              <a:ext cx="237566" cy="369332"/>
            </a:xfrm>
            <a:prstGeom prst="rect">
              <a:avLst/>
            </a:prstGeom>
            <a:noFill/>
          </p:spPr>
          <p:txBody>
            <a:bodyPr wrap="none" rtlCol="0">
              <a:spAutoFit/>
            </a:bodyPr>
            <a:lstStyle/>
            <a:p>
              <a:r>
                <a:rPr lang="it-IT" dirty="0"/>
                <a:t>i</a:t>
              </a:r>
            </a:p>
          </p:txBody>
        </p:sp>
        <p:cxnSp>
          <p:nvCxnSpPr>
            <p:cNvPr id="214" name="Connettore 2 213"/>
            <p:cNvCxnSpPr>
              <a:stCxn id="177" idx="6"/>
            </p:cNvCxnSpPr>
            <p:nvPr/>
          </p:nvCxnSpPr>
          <p:spPr>
            <a:xfrm flipV="1">
              <a:off x="9973783" y="1182140"/>
              <a:ext cx="406813" cy="1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7" name="CasellaDiTesto 216"/>
            <p:cNvSpPr txBox="1"/>
            <p:nvPr/>
          </p:nvSpPr>
          <p:spPr>
            <a:xfrm>
              <a:off x="9996833" y="851325"/>
              <a:ext cx="608392" cy="369332"/>
            </a:xfrm>
            <a:prstGeom prst="rect">
              <a:avLst/>
            </a:prstGeom>
            <a:noFill/>
          </p:spPr>
          <p:txBody>
            <a:bodyPr wrap="square" rtlCol="0">
              <a:spAutoFit/>
            </a:bodyPr>
            <a:lstStyle/>
            <a:p>
              <a:r>
                <a:rPr lang="it-IT" dirty="0" err="1"/>
                <a:t>i+di</a:t>
              </a:r>
              <a:endParaRPr lang="it-IT" dirty="0"/>
            </a:p>
          </p:txBody>
        </p:sp>
      </p:grpSp>
      <mc:AlternateContent xmlns:mc="http://schemas.openxmlformats.org/markup-compatibility/2006" xmlns:a14="http://schemas.microsoft.com/office/drawing/2010/main">
        <mc:Choice Requires="a14">
          <p:sp>
            <p:nvSpPr>
              <p:cNvPr id="222" name="CasellaDiTesto 221"/>
              <p:cNvSpPr txBox="1"/>
              <p:nvPr/>
            </p:nvSpPr>
            <p:spPr>
              <a:xfrm>
                <a:off x="8922007" y="1736302"/>
                <a:ext cx="3053848" cy="617861"/>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r>
                                <m:rPr>
                                  <m:brk m:alnAt="7"/>
                                </m:rPr>
                                <a:rPr lang="it-IT" i="1">
                                  <a:latin typeface="Cambria Math" panose="02040503050406030204" pitchFamily="18" charset="0"/>
                                </a:rPr>
                                <m:t>𝑑</m:t>
                              </m:r>
                              <m:r>
                                <a:rPr lang="it-IT" i="1">
                                  <a:latin typeface="Cambria Math" panose="02040503050406030204" pitchFamily="18" charset="0"/>
                                </a:rPr>
                                <m:t>𝑣</m:t>
                              </m:r>
                              <m:r>
                                <a:rPr lang="it-IT" i="1">
                                  <a:latin typeface="Cambria Math" panose="02040503050406030204" pitchFamily="18" charset="0"/>
                                </a:rPr>
                                <m:t>=</m:t>
                              </m:r>
                              <m:r>
                                <a:rPr lang="it-IT" i="1">
                                  <a:latin typeface="Cambria Math" panose="02040503050406030204" pitchFamily="18" charset="0"/>
                                </a:rPr>
                                <m:t>𝑖</m:t>
                              </m:r>
                              <m:r>
                                <a:rPr lang="it-IT" i="1">
                                  <a:latin typeface="Cambria Math" panose="02040503050406030204" pitchFamily="18" charset="0"/>
                                </a:rPr>
                                <m:t> </m:t>
                              </m:r>
                              <m:r>
                                <a:rPr lang="it-IT" i="1">
                                  <a:latin typeface="Cambria Math" panose="02040503050406030204" pitchFamily="18" charset="0"/>
                                </a:rPr>
                                <m:t>𝑟</m:t>
                              </m:r>
                              <m:r>
                                <a:rPr lang="it-IT" i="1">
                                  <a:latin typeface="Cambria Math" panose="02040503050406030204" pitchFamily="18" charset="0"/>
                                </a:rPr>
                                <m:t> </m:t>
                              </m:r>
                              <m:r>
                                <a:rPr lang="it-IT" i="1">
                                  <a:latin typeface="Cambria Math" panose="02040503050406030204" pitchFamily="18" charset="0"/>
                                </a:rPr>
                                <m:t>𝑑𝑥</m:t>
                              </m:r>
                            </m:e>
                            <m:e>
                              <m:r>
                                <a:rPr lang="it-IT" i="1">
                                  <a:latin typeface="Cambria Math" panose="02040503050406030204" pitchFamily="18" charset="0"/>
                                </a:rPr>
                                <m:t>𝑑𝑖</m:t>
                              </m:r>
                              <m:r>
                                <a:rPr lang="it-IT" i="1">
                                  <a:latin typeface="Cambria Math" panose="02040503050406030204" pitchFamily="18" charset="0"/>
                                </a:rPr>
                                <m:t>= </m:t>
                              </m:r>
                              <m:d>
                                <m:dPr>
                                  <m:ctrlPr>
                                    <a:rPr lang="it-IT" i="1">
                                      <a:latin typeface="Cambria Math" panose="02040503050406030204" pitchFamily="18" charset="0"/>
                                    </a:rPr>
                                  </m:ctrlPr>
                                </m:dPr>
                                <m:e>
                                  <m:r>
                                    <a:rPr lang="it-IT" i="1">
                                      <a:latin typeface="Cambria Math" panose="02040503050406030204" pitchFamily="18" charset="0"/>
                                    </a:rPr>
                                    <m:t>𝑣</m:t>
                                  </m:r>
                                  <m:r>
                                    <a:rPr lang="it-IT" i="1">
                                      <a:latin typeface="Cambria Math" panose="02040503050406030204" pitchFamily="18" charset="0"/>
                                    </a:rPr>
                                    <m:t>+</m:t>
                                  </m:r>
                                  <m:r>
                                    <a:rPr lang="it-IT" i="1">
                                      <a:latin typeface="Cambria Math" panose="02040503050406030204" pitchFamily="18" charset="0"/>
                                    </a:rPr>
                                    <m:t>𝑑𝑣</m:t>
                                  </m:r>
                                </m:e>
                              </m:d>
                              <m:r>
                                <a:rPr lang="it-IT" i="1">
                                  <a:latin typeface="Cambria Math" panose="02040503050406030204" pitchFamily="18" charset="0"/>
                                </a:rPr>
                                <m:t> </m:t>
                              </m:r>
                              <m:r>
                                <a:rPr lang="it-IT" i="1">
                                  <a:latin typeface="Cambria Math" panose="02040503050406030204" pitchFamily="18" charset="0"/>
                                </a:rPr>
                                <m:t>𝑔</m:t>
                              </m:r>
                              <m:r>
                                <a:rPr lang="it-IT" i="1">
                                  <a:latin typeface="Cambria Math" panose="02040503050406030204" pitchFamily="18" charset="0"/>
                                </a:rPr>
                                <m:t> </m:t>
                              </m:r>
                              <m:r>
                                <a:rPr lang="it-IT" i="1">
                                  <a:latin typeface="Cambria Math" panose="02040503050406030204" pitchFamily="18" charset="0"/>
                                </a:rPr>
                                <m:t>𝑑𝑥</m:t>
                              </m:r>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𝑣</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𝑑𝑥</m:t>
                              </m:r>
                            </m:e>
                          </m:eqArr>
                        </m:e>
                      </m:d>
                    </m:oMath>
                  </m:oMathPara>
                </a14:m>
                <a:endParaRPr lang="it-IT" dirty="0"/>
              </a:p>
            </p:txBody>
          </p:sp>
        </mc:Choice>
        <mc:Fallback xmlns="">
          <p:sp>
            <p:nvSpPr>
              <p:cNvPr id="222" name="CasellaDiTesto 221"/>
              <p:cNvSpPr txBox="1">
                <a:spLocks noRot="1" noChangeAspect="1" noMove="1" noResize="1" noEditPoints="1" noAdjustHandles="1" noChangeArrowheads="1" noChangeShapeType="1" noTextEdit="1"/>
              </p:cNvSpPr>
              <p:nvPr/>
            </p:nvSpPr>
            <p:spPr>
              <a:xfrm>
                <a:off x="8922007" y="1736302"/>
                <a:ext cx="3053848" cy="617861"/>
              </a:xfrm>
              <a:prstGeom prst="rect">
                <a:avLst/>
              </a:prstGeom>
              <a:blipFill rotWithShape="0">
                <a:blip r:embed="rId3"/>
                <a:stretch>
                  <a:fillRect b="-990"/>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223" name="CasellaDiTesto 222"/>
              <p:cNvSpPr txBox="1"/>
              <p:nvPr/>
            </p:nvSpPr>
            <p:spPr>
              <a:xfrm>
                <a:off x="432534" y="2833913"/>
                <a:ext cx="1206421" cy="1248547"/>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f>
                                <m:fPr>
                                  <m:ctrlPr>
                                    <a:rPr lang="it-IT" i="1" smtClean="0">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r>
                                <a:rPr lang="it-IT" i="1">
                                  <a:latin typeface="Cambria Math" panose="02040503050406030204" pitchFamily="18" charset="0"/>
                                </a:rPr>
                                <m:t>=</m:t>
                              </m:r>
                              <m:r>
                                <a:rPr lang="it-IT" i="1">
                                  <a:latin typeface="Cambria Math" panose="02040503050406030204" pitchFamily="18" charset="0"/>
                                </a:rPr>
                                <m:t>𝑖</m:t>
                              </m:r>
                              <m:r>
                                <a:rPr lang="it-IT" i="1">
                                  <a:latin typeface="Cambria Math" panose="02040503050406030204" pitchFamily="18" charset="0"/>
                                </a:rPr>
                                <m:t> </m:t>
                              </m:r>
                              <m:r>
                                <a:rPr lang="it-IT" i="1">
                                  <a:latin typeface="Cambria Math" panose="02040503050406030204" pitchFamily="18" charset="0"/>
                                </a:rPr>
                                <m:t>𝑟</m:t>
                              </m:r>
                              <m:r>
                                <a:rPr lang="it-IT" i="1">
                                  <a:latin typeface="Cambria Math" panose="02040503050406030204" pitchFamily="18" charset="0"/>
                                </a:rPr>
                                <m:t> </m:t>
                              </m:r>
                            </m:e>
                            <m:e>
                              <m:f>
                                <m:fPr>
                                  <m:ctrlPr>
                                    <a:rPr lang="it-IT" i="1" smtClean="0">
                                      <a:latin typeface="Cambria Math" panose="02040503050406030204" pitchFamily="18" charset="0"/>
                                    </a:rPr>
                                  </m:ctrlPr>
                                </m:fPr>
                                <m:num>
                                  <m:r>
                                    <a:rPr lang="it-IT" i="1">
                                      <a:latin typeface="Cambria Math" panose="02040503050406030204" pitchFamily="18" charset="0"/>
                                    </a:rPr>
                                    <m:t>𝑑𝑖</m:t>
                                  </m:r>
                                </m:num>
                                <m:den>
                                  <m:r>
                                    <a:rPr lang="it-IT" i="1">
                                      <a:latin typeface="Cambria Math" panose="02040503050406030204" pitchFamily="18" charset="0"/>
                                      <a:ea typeface="Cambria Math" panose="02040503050406030204" pitchFamily="18" charset="0"/>
                                    </a:rPr>
                                    <m:t>𝑑𝑥</m:t>
                                  </m:r>
                                </m:den>
                              </m:f>
                              <m:r>
                                <a:rPr lang="it-IT" i="1">
                                  <a:latin typeface="Cambria Math" panose="02040503050406030204" pitchFamily="18" charset="0"/>
                                </a:rPr>
                                <m:t>= </m:t>
                              </m:r>
                              <m:r>
                                <a:rPr lang="it-IT" i="1">
                                  <a:latin typeface="Cambria Math" panose="02040503050406030204" pitchFamily="18" charset="0"/>
                                  <a:ea typeface="Cambria Math" panose="02040503050406030204" pitchFamily="18" charset="0"/>
                                </a:rPr>
                                <m:t>𝑣</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r>
                                <a:rPr lang="it-IT" i="1">
                                  <a:latin typeface="Cambria Math" panose="02040503050406030204" pitchFamily="18" charset="0"/>
                                  <a:ea typeface="Cambria Math" panose="02040503050406030204" pitchFamily="18" charset="0"/>
                                </a:rPr>
                                <m:t> </m:t>
                              </m:r>
                            </m:e>
                          </m:eqArr>
                        </m:e>
                      </m:d>
                    </m:oMath>
                  </m:oMathPara>
                </a14:m>
                <a:endParaRPr lang="it-IT" dirty="0"/>
              </a:p>
            </p:txBody>
          </p:sp>
        </mc:Choice>
        <mc:Fallback xmlns="">
          <p:sp>
            <p:nvSpPr>
              <p:cNvPr id="223" name="CasellaDiTesto 222"/>
              <p:cNvSpPr txBox="1">
                <a:spLocks noRot="1" noChangeAspect="1" noMove="1" noResize="1" noEditPoints="1" noAdjustHandles="1" noChangeArrowheads="1" noChangeShapeType="1" noTextEdit="1"/>
              </p:cNvSpPr>
              <p:nvPr/>
            </p:nvSpPr>
            <p:spPr>
              <a:xfrm>
                <a:off x="432534" y="2833913"/>
                <a:ext cx="1206421" cy="1248547"/>
              </a:xfrm>
              <a:prstGeom prst="rect">
                <a:avLst/>
              </a:prstGeom>
              <a:blipFill rotWithShape="0">
                <a:blip r:embed="rId4"/>
                <a:stretch>
                  <a:fillRect/>
                </a:stretch>
              </a:blipFill>
            </p:spPr>
            <p:txBody>
              <a:bodyPr/>
              <a:lstStyle/>
              <a:p>
                <a:r>
                  <a:rPr lang="it-IT">
                    <a:noFill/>
                  </a:rPr>
                  <a:t> </a:t>
                </a:r>
              </a:p>
            </p:txBody>
          </p:sp>
        </mc:Fallback>
      </mc:AlternateContent>
      <p:sp>
        <p:nvSpPr>
          <p:cNvPr id="2" name="Freccia a destra 1"/>
          <p:cNvSpPr/>
          <p:nvPr/>
        </p:nvSpPr>
        <p:spPr>
          <a:xfrm>
            <a:off x="1738265" y="3313331"/>
            <a:ext cx="271604" cy="289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203" name="CasellaDiTesto 202"/>
              <p:cNvSpPr txBox="1"/>
              <p:nvPr/>
            </p:nvSpPr>
            <p:spPr>
              <a:xfrm>
                <a:off x="2198581" y="2833913"/>
                <a:ext cx="1446935" cy="1248547"/>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f>
                                <m:fPr>
                                  <m:ctrlPr>
                                    <a:rPr lang="it-IT" i="1" smtClean="0">
                                      <a:latin typeface="Cambria Math" panose="02040503050406030204" pitchFamily="18" charset="0"/>
                                    </a:rPr>
                                  </m:ctrlPr>
                                </m:fPr>
                                <m:num>
                                  <m:sSup>
                                    <m:sSupPr>
                                      <m:ctrlPr>
                                        <a:rPr lang="it-IT" i="1" smtClean="0">
                                          <a:latin typeface="Cambria Math" panose="02040503050406030204" pitchFamily="18" charset="0"/>
                                        </a:rPr>
                                      </m:ctrlPr>
                                    </m:sSupPr>
                                    <m:e>
                                      <m:r>
                                        <a:rPr lang="it-IT" b="0" i="1" smtClean="0">
                                          <a:latin typeface="Cambria Math" panose="02040503050406030204" pitchFamily="18" charset="0"/>
                                        </a:rPr>
                                        <m:t>𝑑</m:t>
                                      </m:r>
                                    </m:e>
                                    <m:sup>
                                      <m:r>
                                        <a:rPr lang="it-IT" b="0" i="1" smtClean="0">
                                          <a:latin typeface="Cambria Math" panose="02040503050406030204" pitchFamily="18" charset="0"/>
                                        </a:rPr>
                                        <m:t>2</m:t>
                                      </m:r>
                                    </m:sup>
                                  </m:sSup>
                                  <m:r>
                                    <a:rPr lang="it-IT" i="1">
                                      <a:latin typeface="Cambria Math" panose="02040503050406030204" pitchFamily="18" charset="0"/>
                                    </a:rPr>
                                    <m:t>𝑣</m:t>
                                  </m:r>
                                </m:num>
                                <m:den>
                                  <m:r>
                                    <a:rPr lang="it-IT" i="1">
                                      <a:latin typeface="Cambria Math" panose="02040503050406030204" pitchFamily="18" charset="0"/>
                                    </a:rPr>
                                    <m:t>𝑑</m:t>
                                  </m:r>
                                  <m:sSup>
                                    <m:sSupPr>
                                      <m:ctrlPr>
                                        <a:rPr lang="it-IT" i="1" smtClean="0">
                                          <a:latin typeface="Cambria Math" panose="02040503050406030204" pitchFamily="18" charset="0"/>
                                        </a:rPr>
                                      </m:ctrlPr>
                                    </m:sSupPr>
                                    <m:e>
                                      <m:r>
                                        <a:rPr lang="it-IT" i="1">
                                          <a:latin typeface="Cambria Math" panose="02040503050406030204" pitchFamily="18" charset="0"/>
                                        </a:rPr>
                                        <m:t>𝑥</m:t>
                                      </m:r>
                                    </m:e>
                                    <m:sup>
                                      <m:r>
                                        <a:rPr lang="it-IT" b="0" i="1" smtClean="0">
                                          <a:latin typeface="Cambria Math" panose="02040503050406030204" pitchFamily="18" charset="0"/>
                                        </a:rPr>
                                        <m:t>2</m:t>
                                      </m:r>
                                    </m:sup>
                                  </m:sSup>
                                </m:den>
                              </m:f>
                              <m:r>
                                <a:rPr lang="it-IT" i="1">
                                  <a:latin typeface="Cambria Math" panose="02040503050406030204" pitchFamily="18" charset="0"/>
                                </a:rPr>
                                <m:t>= </m:t>
                              </m:r>
                              <m:r>
                                <a:rPr lang="it-IT" i="1">
                                  <a:latin typeface="Cambria Math" panose="02040503050406030204" pitchFamily="18" charset="0"/>
                                </a:rPr>
                                <m:t>𝑟</m:t>
                              </m:r>
                              <m:f>
                                <m:fPr>
                                  <m:ctrlPr>
                                    <a:rPr lang="it-IT" i="1">
                                      <a:latin typeface="Cambria Math" panose="02040503050406030204" pitchFamily="18" charset="0"/>
                                    </a:rPr>
                                  </m:ctrlPr>
                                </m:fPr>
                                <m:num>
                                  <m:r>
                                    <a:rPr lang="it-IT" i="1">
                                      <a:latin typeface="Cambria Math" panose="02040503050406030204" pitchFamily="18" charset="0"/>
                                    </a:rPr>
                                    <m:t>𝑑𝑖</m:t>
                                  </m:r>
                                </m:num>
                                <m:den>
                                  <m:r>
                                    <a:rPr lang="it-IT" i="1">
                                      <a:latin typeface="Cambria Math" panose="02040503050406030204" pitchFamily="18" charset="0"/>
                                      <a:ea typeface="Cambria Math" panose="02040503050406030204" pitchFamily="18" charset="0"/>
                                    </a:rPr>
                                    <m:t>𝑑𝑥</m:t>
                                  </m:r>
                                </m:den>
                              </m:f>
                            </m:e>
                            <m:e>
                              <m:f>
                                <m:fPr>
                                  <m:ctrlPr>
                                    <a:rPr lang="it-IT" i="1" smtClean="0">
                                      <a:latin typeface="Cambria Math" panose="02040503050406030204" pitchFamily="18" charset="0"/>
                                    </a:rPr>
                                  </m:ctrlPr>
                                </m:fPr>
                                <m:num>
                                  <m:sSup>
                                    <m:sSupPr>
                                      <m:ctrlPr>
                                        <a:rPr lang="it-IT" i="1" smtClean="0">
                                          <a:latin typeface="Cambria Math" panose="02040503050406030204" pitchFamily="18" charset="0"/>
                                        </a:rPr>
                                      </m:ctrlPr>
                                    </m:sSupPr>
                                    <m:e>
                                      <m:r>
                                        <a:rPr lang="it-IT" i="1">
                                          <a:latin typeface="Cambria Math" panose="02040503050406030204" pitchFamily="18" charset="0"/>
                                        </a:rPr>
                                        <m:t>𝑑</m:t>
                                      </m:r>
                                    </m:e>
                                    <m:sup>
                                      <m:r>
                                        <a:rPr lang="it-IT" b="0" i="1" smtClean="0">
                                          <a:latin typeface="Cambria Math" panose="02040503050406030204" pitchFamily="18" charset="0"/>
                                        </a:rPr>
                                        <m:t>2</m:t>
                                      </m:r>
                                    </m:sup>
                                  </m:sSup>
                                  <m:r>
                                    <a:rPr lang="it-IT" i="1">
                                      <a:latin typeface="Cambria Math" panose="02040503050406030204" pitchFamily="18" charset="0"/>
                                    </a:rPr>
                                    <m:t>𝑖</m:t>
                                  </m:r>
                                </m:num>
                                <m:den>
                                  <m:r>
                                    <a:rPr lang="it-IT" i="1">
                                      <a:latin typeface="Cambria Math" panose="02040503050406030204" pitchFamily="18" charset="0"/>
                                      <a:ea typeface="Cambria Math" panose="02040503050406030204" pitchFamily="18" charset="0"/>
                                    </a:rPr>
                                    <m:t>𝑑</m:t>
                                  </m:r>
                                  <m:sSup>
                                    <m:sSupPr>
                                      <m:ctrlPr>
                                        <a:rPr lang="it-IT" i="1" smtClean="0">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𝑥</m:t>
                                      </m:r>
                                    </m:e>
                                    <m:sup>
                                      <m:r>
                                        <a:rPr lang="it-IT" b="0" i="1" smtClean="0">
                                          <a:latin typeface="Cambria Math" panose="02040503050406030204" pitchFamily="18" charset="0"/>
                                          <a:ea typeface="Cambria Math" panose="02040503050406030204" pitchFamily="18" charset="0"/>
                                        </a:rPr>
                                        <m:t>2</m:t>
                                      </m:r>
                                    </m:sup>
                                  </m:sSup>
                                </m:den>
                              </m:f>
                              <m:r>
                                <a:rPr lang="it-IT" i="1">
                                  <a:latin typeface="Cambria Math" panose="02040503050406030204" pitchFamily="18" charset="0"/>
                                </a:rPr>
                                <m:t>= </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f>
                                <m:fPr>
                                  <m:ctrlPr>
                                    <a:rPr lang="it-IT" i="1">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e>
                          </m:eqArr>
                        </m:e>
                      </m:d>
                    </m:oMath>
                  </m:oMathPara>
                </a14:m>
                <a:endParaRPr lang="it-IT" dirty="0"/>
              </a:p>
            </p:txBody>
          </p:sp>
        </mc:Choice>
        <mc:Fallback xmlns="">
          <p:sp>
            <p:nvSpPr>
              <p:cNvPr id="203" name="CasellaDiTesto 202"/>
              <p:cNvSpPr txBox="1">
                <a:spLocks noRot="1" noChangeAspect="1" noMove="1" noResize="1" noEditPoints="1" noAdjustHandles="1" noChangeArrowheads="1" noChangeShapeType="1" noTextEdit="1"/>
              </p:cNvSpPr>
              <p:nvPr/>
            </p:nvSpPr>
            <p:spPr>
              <a:xfrm>
                <a:off x="2198581" y="2833913"/>
                <a:ext cx="1446935" cy="1248547"/>
              </a:xfrm>
              <a:prstGeom prst="rect">
                <a:avLst/>
              </a:prstGeom>
              <a:blipFill rotWithShape="0">
                <a:blip r:embed="rId5"/>
                <a:stretch>
                  <a:fillRect/>
                </a:stretch>
              </a:blipFill>
            </p:spPr>
            <p:txBody>
              <a:bodyPr/>
              <a:lstStyle/>
              <a:p>
                <a:r>
                  <a:rPr lang="it-IT">
                    <a:noFill/>
                  </a:rPr>
                  <a:t> </a:t>
                </a:r>
              </a:p>
            </p:txBody>
          </p:sp>
        </mc:Fallback>
      </mc:AlternateContent>
      <p:sp>
        <p:nvSpPr>
          <p:cNvPr id="204" name="Freccia a destra 203"/>
          <p:cNvSpPr/>
          <p:nvPr/>
        </p:nvSpPr>
        <p:spPr>
          <a:xfrm>
            <a:off x="3833018" y="3313331"/>
            <a:ext cx="271604" cy="289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205" name="CasellaDiTesto 204"/>
              <p:cNvSpPr txBox="1"/>
              <p:nvPr/>
            </p:nvSpPr>
            <p:spPr>
              <a:xfrm>
                <a:off x="4209663" y="2833913"/>
                <a:ext cx="1441357" cy="1248547"/>
              </a:xfrm>
              <a:prstGeom prst="rect">
                <a:avLst/>
              </a:prstGeom>
              <a:solidFill>
                <a:srgbClr val="FFC000"/>
              </a:solid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f>
                                <m:fPr>
                                  <m:ctrlPr>
                                    <a:rPr lang="it-IT" i="1" smtClean="0">
                                      <a:latin typeface="Cambria Math" panose="02040503050406030204" pitchFamily="18" charset="0"/>
                                    </a:rPr>
                                  </m:ctrlPr>
                                </m:fPr>
                                <m:num>
                                  <m:sSup>
                                    <m:sSupPr>
                                      <m:ctrlPr>
                                        <a:rPr lang="it-IT" i="1" smtClean="0">
                                          <a:latin typeface="Cambria Math" panose="02040503050406030204" pitchFamily="18" charset="0"/>
                                        </a:rPr>
                                      </m:ctrlPr>
                                    </m:sSupPr>
                                    <m:e>
                                      <m:r>
                                        <a:rPr lang="it-IT" b="0" i="1" smtClean="0">
                                          <a:latin typeface="Cambria Math" panose="02040503050406030204" pitchFamily="18" charset="0"/>
                                        </a:rPr>
                                        <m:t>𝑑</m:t>
                                      </m:r>
                                    </m:e>
                                    <m:sup>
                                      <m:r>
                                        <a:rPr lang="it-IT" b="0" i="1" smtClean="0">
                                          <a:latin typeface="Cambria Math" panose="02040503050406030204" pitchFamily="18" charset="0"/>
                                        </a:rPr>
                                        <m:t>2</m:t>
                                      </m:r>
                                    </m:sup>
                                  </m:sSup>
                                  <m:r>
                                    <a:rPr lang="it-IT" i="1">
                                      <a:latin typeface="Cambria Math" panose="02040503050406030204" pitchFamily="18" charset="0"/>
                                    </a:rPr>
                                    <m:t>𝑣</m:t>
                                  </m:r>
                                </m:num>
                                <m:den>
                                  <m:r>
                                    <a:rPr lang="it-IT" i="1">
                                      <a:latin typeface="Cambria Math" panose="02040503050406030204" pitchFamily="18" charset="0"/>
                                    </a:rPr>
                                    <m:t>𝑑</m:t>
                                  </m:r>
                                  <m:sSup>
                                    <m:sSupPr>
                                      <m:ctrlPr>
                                        <a:rPr lang="it-IT" i="1" smtClean="0">
                                          <a:latin typeface="Cambria Math" panose="02040503050406030204" pitchFamily="18" charset="0"/>
                                        </a:rPr>
                                      </m:ctrlPr>
                                    </m:sSupPr>
                                    <m:e>
                                      <m:r>
                                        <a:rPr lang="it-IT" i="1">
                                          <a:latin typeface="Cambria Math" panose="02040503050406030204" pitchFamily="18" charset="0"/>
                                        </a:rPr>
                                        <m:t>𝑥</m:t>
                                      </m:r>
                                    </m:e>
                                    <m:sup>
                                      <m:r>
                                        <a:rPr lang="it-IT" b="0" i="1" smtClean="0">
                                          <a:latin typeface="Cambria Math" panose="02040503050406030204" pitchFamily="18" charset="0"/>
                                        </a:rPr>
                                        <m:t>2</m:t>
                                      </m:r>
                                    </m:sup>
                                  </m:sSup>
                                </m:den>
                              </m:f>
                              <m:r>
                                <a:rPr lang="it-IT" i="1">
                                  <a:latin typeface="Cambria Math" panose="02040503050406030204" pitchFamily="18" charset="0"/>
                                </a:rPr>
                                <m:t>= </m:t>
                              </m:r>
                              <m:r>
                                <a:rPr lang="it-IT" i="1">
                                  <a:latin typeface="Cambria Math" panose="02040503050406030204" pitchFamily="18" charset="0"/>
                                </a:rPr>
                                <m:t>𝑟𝑔</m:t>
                              </m:r>
                              <m:r>
                                <a:rPr lang="it-IT" b="0" i="1" smtClean="0">
                                  <a:latin typeface="Cambria Math" panose="02040503050406030204" pitchFamily="18" charset="0"/>
                                </a:rPr>
                                <m:t> </m:t>
                              </m:r>
                              <m:r>
                                <a:rPr lang="it-IT" b="0" i="1" smtClean="0">
                                  <a:latin typeface="Cambria Math" panose="02040503050406030204" pitchFamily="18" charset="0"/>
                                </a:rPr>
                                <m:t>𝑣</m:t>
                              </m:r>
                            </m:e>
                            <m:e>
                              <m:f>
                                <m:fPr>
                                  <m:ctrlPr>
                                    <a:rPr lang="it-IT" i="1" smtClean="0">
                                      <a:latin typeface="Cambria Math" panose="02040503050406030204" pitchFamily="18" charset="0"/>
                                    </a:rPr>
                                  </m:ctrlPr>
                                </m:fPr>
                                <m:num>
                                  <m:sSup>
                                    <m:sSupPr>
                                      <m:ctrlPr>
                                        <a:rPr lang="it-IT" i="1" smtClean="0">
                                          <a:latin typeface="Cambria Math" panose="02040503050406030204" pitchFamily="18" charset="0"/>
                                        </a:rPr>
                                      </m:ctrlPr>
                                    </m:sSupPr>
                                    <m:e>
                                      <m:r>
                                        <a:rPr lang="it-IT" i="1">
                                          <a:latin typeface="Cambria Math" panose="02040503050406030204" pitchFamily="18" charset="0"/>
                                        </a:rPr>
                                        <m:t>𝑑</m:t>
                                      </m:r>
                                    </m:e>
                                    <m:sup>
                                      <m:r>
                                        <a:rPr lang="it-IT" b="0" i="1" smtClean="0">
                                          <a:latin typeface="Cambria Math" panose="02040503050406030204" pitchFamily="18" charset="0"/>
                                        </a:rPr>
                                        <m:t>2</m:t>
                                      </m:r>
                                    </m:sup>
                                  </m:sSup>
                                  <m:r>
                                    <a:rPr lang="it-IT" i="1">
                                      <a:latin typeface="Cambria Math" panose="02040503050406030204" pitchFamily="18" charset="0"/>
                                    </a:rPr>
                                    <m:t>𝑖</m:t>
                                  </m:r>
                                </m:num>
                                <m:den>
                                  <m:r>
                                    <a:rPr lang="it-IT" i="1">
                                      <a:latin typeface="Cambria Math" panose="02040503050406030204" pitchFamily="18" charset="0"/>
                                      <a:ea typeface="Cambria Math" panose="02040503050406030204" pitchFamily="18" charset="0"/>
                                    </a:rPr>
                                    <m:t>𝑑</m:t>
                                  </m:r>
                                  <m:sSup>
                                    <m:sSupPr>
                                      <m:ctrlPr>
                                        <a:rPr lang="it-IT" i="1" smtClean="0">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𝑥</m:t>
                                      </m:r>
                                    </m:e>
                                    <m:sup>
                                      <m:r>
                                        <a:rPr lang="it-IT" b="0" i="1" smtClean="0">
                                          <a:latin typeface="Cambria Math" panose="02040503050406030204" pitchFamily="18" charset="0"/>
                                          <a:ea typeface="Cambria Math" panose="02040503050406030204" pitchFamily="18" charset="0"/>
                                        </a:rPr>
                                        <m:t>2</m:t>
                                      </m:r>
                                    </m:sup>
                                  </m:sSup>
                                </m:den>
                              </m:f>
                              <m:r>
                                <a:rPr lang="it-IT" i="1">
                                  <a:latin typeface="Cambria Math" panose="02040503050406030204" pitchFamily="18" charset="0"/>
                                </a:rPr>
                                <m:t>= </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r>
                                <a:rPr lang="it-IT" b="0" i="1" smtClean="0">
                                  <a:latin typeface="Cambria Math" panose="02040503050406030204" pitchFamily="18" charset="0"/>
                                </a:rPr>
                                <m:t> </m:t>
                              </m:r>
                              <m:r>
                                <a:rPr lang="it-IT" b="0" i="1" smtClean="0">
                                  <a:latin typeface="Cambria Math" panose="02040503050406030204" pitchFamily="18" charset="0"/>
                                </a:rPr>
                                <m:t>𝑟</m:t>
                              </m:r>
                              <m:r>
                                <a:rPr lang="it-IT" b="0" i="1" smtClean="0">
                                  <a:latin typeface="Cambria Math" panose="02040503050406030204" pitchFamily="18" charset="0"/>
                                </a:rPr>
                                <m:t> </m:t>
                              </m:r>
                              <m:r>
                                <a:rPr lang="it-IT" b="0" i="1" smtClean="0">
                                  <a:latin typeface="Cambria Math" panose="02040503050406030204" pitchFamily="18" charset="0"/>
                                </a:rPr>
                                <m:t>𝑖</m:t>
                              </m:r>
                            </m:e>
                          </m:eqArr>
                        </m:e>
                      </m:d>
                    </m:oMath>
                  </m:oMathPara>
                </a14:m>
                <a:endParaRPr lang="it-IT" dirty="0"/>
              </a:p>
            </p:txBody>
          </p:sp>
        </mc:Choice>
        <mc:Fallback xmlns="">
          <p:sp>
            <p:nvSpPr>
              <p:cNvPr id="205" name="CasellaDiTesto 204"/>
              <p:cNvSpPr txBox="1">
                <a:spLocks noRot="1" noChangeAspect="1" noMove="1" noResize="1" noEditPoints="1" noAdjustHandles="1" noChangeArrowheads="1" noChangeShapeType="1" noTextEdit="1"/>
              </p:cNvSpPr>
              <p:nvPr/>
            </p:nvSpPr>
            <p:spPr>
              <a:xfrm>
                <a:off x="4209663" y="2833913"/>
                <a:ext cx="1441357" cy="1248547"/>
              </a:xfrm>
              <a:prstGeom prst="rect">
                <a:avLst/>
              </a:prstGeom>
              <a:blipFill rotWithShape="0">
                <a:blip r:embed="rId6"/>
                <a:stretch>
                  <a:fillRect/>
                </a:stretch>
              </a:blipFill>
            </p:spPr>
            <p:txBody>
              <a:bodyPr/>
              <a:lstStyle/>
              <a:p>
                <a:r>
                  <a:rPr lang="it-IT">
                    <a:noFill/>
                  </a:rPr>
                  <a:t> </a:t>
                </a:r>
              </a:p>
            </p:txBody>
          </p:sp>
        </mc:Fallback>
      </mc:AlternateContent>
      <p:sp>
        <p:nvSpPr>
          <p:cNvPr id="3" name="CasellaDiTesto 2"/>
          <p:cNvSpPr txBox="1"/>
          <p:nvPr/>
        </p:nvSpPr>
        <p:spPr>
          <a:xfrm>
            <a:off x="6137835" y="3233266"/>
            <a:ext cx="2356864" cy="369332"/>
          </a:xfrm>
          <a:prstGeom prst="rect">
            <a:avLst/>
          </a:prstGeom>
          <a:noFill/>
        </p:spPr>
        <p:txBody>
          <a:bodyPr wrap="none" rtlCol="0">
            <a:spAutoFit/>
          </a:bodyPr>
          <a:lstStyle/>
          <a:p>
            <a:r>
              <a:rPr lang="it-IT" dirty="0">
                <a:effectLst>
                  <a:outerShdw blurRad="38100" dist="38100" dir="2700000" algn="tl">
                    <a:srgbClr val="000000">
                      <a:alpha val="43137"/>
                    </a:srgbClr>
                  </a:outerShdw>
                </a:effectLst>
              </a:rPr>
              <a:t>Condizioni al contorno:</a:t>
            </a:r>
          </a:p>
        </p:txBody>
      </p:sp>
      <mc:AlternateContent xmlns:mc="http://schemas.openxmlformats.org/markup-compatibility/2006">
        <mc:Choice xmlns:a14="http://schemas.microsoft.com/office/drawing/2010/main" Requires="a14">
          <p:sp>
            <p:nvSpPr>
              <p:cNvPr id="207" name="CasellaDiTesto 206"/>
              <p:cNvSpPr txBox="1"/>
              <p:nvPr/>
            </p:nvSpPr>
            <p:spPr>
              <a:xfrm>
                <a:off x="8479851" y="2771160"/>
                <a:ext cx="2868478" cy="1248547"/>
              </a:xfrm>
              <a:prstGeom prst="rect">
                <a:avLst/>
              </a:prstGeom>
              <a:solidFill>
                <a:srgbClr val="FFFF00"/>
              </a:solid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sSub>
                                <m:sSubPr>
                                  <m:ctrlPr>
                                    <a:rPr lang="it-IT" i="1" smtClean="0">
                                      <a:latin typeface="Cambria Math" panose="02040503050406030204" pitchFamily="18" charset="0"/>
                                    </a:rPr>
                                  </m:ctrlPr>
                                </m:sSubPr>
                                <m:e>
                                  <m:d>
                                    <m:dPr>
                                      <m:begChr m:val=""/>
                                      <m:endChr m:val="|"/>
                                      <m:ctrlPr>
                                        <a:rPr lang="it-IT" i="1">
                                          <a:latin typeface="Cambria Math" panose="02040503050406030204" pitchFamily="18" charset="0"/>
                                        </a:rPr>
                                      </m:ctrlPr>
                                    </m:dPr>
                                    <m:e>
                                      <m:r>
                                        <a:rPr lang="it-IT" i="1">
                                          <a:latin typeface="Cambria Math" panose="02040503050406030204" pitchFamily="18" charset="0"/>
                                        </a:rPr>
                                        <m:t>𝑣</m:t>
                                      </m:r>
                                    </m:e>
                                  </m:d>
                                </m:e>
                                <m:sub>
                                  <m:r>
                                    <a:rPr lang="it-IT" b="0" i="1" smtClean="0">
                                      <a:latin typeface="Cambria Math" panose="02040503050406030204" pitchFamily="18" charset="0"/>
                                    </a:rPr>
                                    <m:t>𝑥</m:t>
                                  </m:r>
                                  <m:r>
                                    <a:rPr lang="it-IT" b="0" i="1" smtClean="0">
                                      <a:latin typeface="Cambria Math" panose="02040503050406030204" pitchFamily="18" charset="0"/>
                                    </a:rPr>
                                    <m:t>=</m:t>
                                  </m:r>
                                  <m:r>
                                    <a:rPr lang="it-IT" b="0" i="1" smtClean="0">
                                      <a:latin typeface="Cambria Math" panose="02040503050406030204" pitchFamily="18" charset="0"/>
                                    </a:rPr>
                                    <m:t>𝐿</m:t>
                                  </m:r>
                                </m:sub>
                              </m:sSub>
                              <m:r>
                                <a:rPr lang="it-IT" i="1">
                                  <a:latin typeface="Cambria Math" panose="02040503050406030204" pitchFamily="18" charset="0"/>
                                </a:rPr>
                                <m:t>= </m:t>
                              </m:r>
                              <m:sSub>
                                <m:sSubPr>
                                  <m:ctrlPr>
                                    <a:rPr lang="it-IT" i="1" smtClean="0">
                                      <a:latin typeface="Cambria Math" panose="02040503050406030204" pitchFamily="18" charset="0"/>
                                    </a:rPr>
                                  </m:ctrlPr>
                                </m:sSubPr>
                                <m:e>
                                  <m:r>
                                    <a:rPr lang="it-IT" b="0" i="1" smtClean="0">
                                      <a:latin typeface="Cambria Math" panose="02040503050406030204" pitchFamily="18" charset="0"/>
                                    </a:rPr>
                                    <m:t>𝑉</m:t>
                                  </m:r>
                                </m:e>
                                <m:sub>
                                  <m:r>
                                    <a:rPr lang="it-IT" b="0" i="1" smtClean="0">
                                      <a:latin typeface="Cambria Math" panose="02040503050406030204" pitchFamily="18" charset="0"/>
                                    </a:rPr>
                                    <m:t>0</m:t>
                                  </m:r>
                                </m:sub>
                              </m:sSub>
                            </m:e>
                            <m:e>
                              <m:sSub>
                                <m:sSubPr>
                                  <m:ctrlPr>
                                    <a:rPr lang="it-IT" i="1">
                                      <a:latin typeface="Cambria Math" panose="02040503050406030204" pitchFamily="18" charset="0"/>
                                    </a:rPr>
                                  </m:ctrlPr>
                                </m:sSubPr>
                                <m:e>
                                  <m:d>
                                    <m:dPr>
                                      <m:begChr m:val=""/>
                                      <m:endChr m:val="|"/>
                                      <m:ctrlPr>
                                        <a:rPr lang="it-IT" i="1">
                                          <a:latin typeface="Cambria Math" panose="02040503050406030204" pitchFamily="18" charset="0"/>
                                        </a:rPr>
                                      </m:ctrlPr>
                                    </m:dPr>
                                    <m:e>
                                      <m:r>
                                        <a:rPr lang="it-IT" b="0" i="1" smtClean="0">
                                          <a:latin typeface="Cambria Math" panose="02040503050406030204" pitchFamily="18" charset="0"/>
                                        </a:rPr>
                                        <m:t>𝑖</m:t>
                                      </m:r>
                                    </m:e>
                                  </m:d>
                                </m:e>
                                <m:sub>
                                  <m:r>
                                    <a:rPr lang="it-IT" i="1">
                                      <a:latin typeface="Cambria Math" panose="02040503050406030204" pitchFamily="18" charset="0"/>
                                    </a:rPr>
                                    <m:t>𝑥</m:t>
                                  </m:r>
                                  <m:r>
                                    <a:rPr lang="it-IT" i="1">
                                      <a:latin typeface="Cambria Math" panose="02040503050406030204" pitchFamily="18" charset="0"/>
                                    </a:rPr>
                                    <m:t>=0</m:t>
                                  </m:r>
                                </m:sub>
                              </m:sSub>
                              <m:r>
                                <a:rPr lang="it-IT" i="1">
                                  <a:latin typeface="Cambria Math" panose="02040503050406030204" pitchFamily="18" charset="0"/>
                                </a:rPr>
                                <m:t>=</m:t>
                              </m:r>
                              <m:r>
                                <a:rPr lang="it-IT" b="0" i="1" smtClean="0">
                                  <a:latin typeface="Cambria Math" panose="02040503050406030204" pitchFamily="18" charset="0"/>
                                </a:rPr>
                                <m:t>0   </m:t>
                              </m:r>
                              <m:r>
                                <a:rPr lang="it-IT" b="0" i="1" smtClean="0">
                                  <a:latin typeface="Cambria Math" panose="02040503050406030204" pitchFamily="18" charset="0"/>
                                  <a:ea typeface="Cambria Math" panose="02040503050406030204" pitchFamily="18" charset="0"/>
                                </a:rPr>
                                <m:t>⇒   </m:t>
                              </m:r>
                              <m:sSub>
                                <m:sSubPr>
                                  <m:ctrlPr>
                                    <a:rPr lang="it-IT" i="1">
                                      <a:latin typeface="Cambria Math" panose="02040503050406030204" pitchFamily="18" charset="0"/>
                                    </a:rPr>
                                  </m:ctrlPr>
                                </m:sSubPr>
                                <m:e>
                                  <m:d>
                                    <m:dPr>
                                      <m:begChr m:val=""/>
                                      <m:endChr m:val="|"/>
                                      <m:ctrlPr>
                                        <a:rPr lang="it-IT" i="1">
                                          <a:latin typeface="Cambria Math" panose="02040503050406030204" pitchFamily="18" charset="0"/>
                                        </a:rPr>
                                      </m:ctrlPr>
                                    </m:dPr>
                                    <m:e>
                                      <m:f>
                                        <m:fPr>
                                          <m:ctrlPr>
                                            <a:rPr lang="it-IT" i="1">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e>
                                  </m:d>
                                </m:e>
                                <m:sub>
                                  <m:r>
                                    <a:rPr lang="it-IT" i="1">
                                      <a:latin typeface="Cambria Math" panose="02040503050406030204" pitchFamily="18" charset="0"/>
                                    </a:rPr>
                                    <m:t>𝑥</m:t>
                                  </m:r>
                                  <m:r>
                                    <a:rPr lang="it-IT" i="1">
                                      <a:latin typeface="Cambria Math" panose="02040503050406030204" pitchFamily="18" charset="0"/>
                                    </a:rPr>
                                    <m:t>=0</m:t>
                                  </m:r>
                                </m:sub>
                              </m:sSub>
                              <m:r>
                                <a:rPr lang="it-IT" i="1">
                                  <a:latin typeface="Cambria Math" panose="02040503050406030204" pitchFamily="18" charset="0"/>
                                </a:rPr>
                                <m:t>=0</m:t>
                              </m:r>
                            </m:e>
                          </m:eqArr>
                        </m:e>
                      </m:d>
                    </m:oMath>
                  </m:oMathPara>
                </a14:m>
                <a:endParaRPr lang="it-IT" dirty="0"/>
              </a:p>
            </p:txBody>
          </p:sp>
        </mc:Choice>
        <mc:Fallback>
          <p:sp>
            <p:nvSpPr>
              <p:cNvPr id="207" name="CasellaDiTesto 206"/>
              <p:cNvSpPr txBox="1">
                <a:spLocks noRot="1" noChangeAspect="1" noMove="1" noResize="1" noEditPoints="1" noAdjustHandles="1" noChangeArrowheads="1" noChangeShapeType="1" noTextEdit="1"/>
              </p:cNvSpPr>
              <p:nvPr/>
            </p:nvSpPr>
            <p:spPr>
              <a:xfrm>
                <a:off x="8479851" y="2771160"/>
                <a:ext cx="2868478" cy="1248547"/>
              </a:xfrm>
              <a:prstGeom prst="rect">
                <a:avLst/>
              </a:prstGeom>
              <a:blipFill>
                <a:blip r:embed="rId7"/>
                <a:stretch>
                  <a:fillRect/>
                </a:stretch>
              </a:blipFill>
            </p:spPr>
            <p:txBody>
              <a:bodyPr/>
              <a:lstStyle/>
              <a:p>
                <a:r>
                  <a:rPr lang="it-IT">
                    <a:noFill/>
                  </a:rPr>
                  <a:t> </a:t>
                </a:r>
              </a:p>
            </p:txBody>
          </p:sp>
        </mc:Fallback>
      </mc:AlternateContent>
      <p:sp>
        <p:nvSpPr>
          <p:cNvPr id="17" name="CasellaDiTesto 16"/>
          <p:cNvSpPr txBox="1"/>
          <p:nvPr/>
        </p:nvSpPr>
        <p:spPr>
          <a:xfrm>
            <a:off x="597648" y="2187388"/>
            <a:ext cx="2535309" cy="461665"/>
          </a:xfrm>
          <a:prstGeom prst="rect">
            <a:avLst/>
          </a:prstGeom>
          <a:noFill/>
        </p:spPr>
        <p:txBody>
          <a:bodyPr wrap="none" rtlCol="0">
            <a:spAutoFit/>
          </a:bodyPr>
          <a:lstStyle/>
          <a:p>
            <a:r>
              <a:rPr lang="it-IT" sz="2400" dirty="0">
                <a:ln w="0"/>
                <a:effectLst>
                  <a:outerShdw blurRad="38100" dist="19050" dir="2700000" algn="tl" rotWithShape="0">
                    <a:schemeClr val="dk1">
                      <a:alpha val="40000"/>
                    </a:schemeClr>
                  </a:outerShdw>
                </a:effectLst>
              </a:rPr>
              <a:t>Soluzione Analitica</a:t>
            </a:r>
          </a:p>
        </p:txBody>
      </p:sp>
      <p:sp>
        <p:nvSpPr>
          <p:cNvPr id="20" name="CasellaDiTesto 19"/>
          <p:cNvSpPr txBox="1"/>
          <p:nvPr/>
        </p:nvSpPr>
        <p:spPr>
          <a:xfrm>
            <a:off x="5833035" y="4046071"/>
            <a:ext cx="1796389" cy="369332"/>
          </a:xfrm>
          <a:prstGeom prst="rect">
            <a:avLst/>
          </a:prstGeom>
          <a:noFill/>
        </p:spPr>
        <p:txBody>
          <a:bodyPr wrap="none" rtlCol="0">
            <a:spAutoFit/>
          </a:bodyPr>
          <a:lstStyle/>
          <a:p>
            <a:r>
              <a:rPr lang="it-IT" dirty="0"/>
              <a:t>Stessa equazione</a:t>
            </a:r>
          </a:p>
        </p:txBody>
      </p:sp>
      <p:cxnSp>
        <p:nvCxnSpPr>
          <p:cNvPr id="24" name="Connettore 4 23"/>
          <p:cNvCxnSpPr>
            <a:stCxn id="205" idx="2"/>
            <a:endCxn id="20" idx="1"/>
          </p:cNvCxnSpPr>
          <p:nvPr/>
        </p:nvCxnSpPr>
        <p:spPr>
          <a:xfrm rot="16200000" flipH="1">
            <a:off x="5307550" y="3705251"/>
            <a:ext cx="148277" cy="902693"/>
          </a:xfrm>
          <a:prstGeom prst="bentConnector2">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0" name="CasellaDiTesto 209"/>
          <p:cNvSpPr txBox="1"/>
          <p:nvPr/>
        </p:nvSpPr>
        <p:spPr>
          <a:xfrm>
            <a:off x="588683" y="4437529"/>
            <a:ext cx="1373966" cy="461665"/>
          </a:xfrm>
          <a:prstGeom prst="rect">
            <a:avLst/>
          </a:prstGeom>
          <a:noFill/>
        </p:spPr>
        <p:txBody>
          <a:bodyPr wrap="none" rtlCol="0">
            <a:spAutoFit/>
          </a:bodyPr>
          <a:lstStyle/>
          <a:p>
            <a:r>
              <a:rPr lang="it-IT" sz="2400" dirty="0">
                <a:ln w="0"/>
                <a:effectLst>
                  <a:outerShdw blurRad="38100" dist="19050" dir="2700000" algn="tl" rotWithShape="0">
                    <a:schemeClr val="dk1">
                      <a:alpha val="40000"/>
                    </a:schemeClr>
                  </a:outerShdw>
                </a:effectLst>
              </a:rPr>
              <a:t>Tensione:</a:t>
            </a:r>
          </a:p>
        </p:txBody>
      </p:sp>
      <mc:AlternateContent xmlns:mc="http://schemas.openxmlformats.org/markup-compatibility/2006" xmlns:a14="http://schemas.microsoft.com/office/drawing/2010/main">
        <mc:Choice Requires="a14">
          <p:sp>
            <p:nvSpPr>
              <p:cNvPr id="181" name="CasellaDiTesto 180"/>
              <p:cNvSpPr txBox="1"/>
              <p:nvPr/>
            </p:nvSpPr>
            <p:spPr>
              <a:xfrm>
                <a:off x="642471" y="4903694"/>
                <a:ext cx="3954544" cy="28353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it-IT" i="1" smtClean="0">
                              <a:latin typeface="Cambria Math" panose="02040503050406030204" pitchFamily="18" charset="0"/>
                            </a:rPr>
                          </m:ctrlPr>
                        </m:sSupPr>
                        <m:e>
                          <m:r>
                            <a:rPr lang="it-IT" i="1" smtClean="0">
                              <a:latin typeface="Cambria Math" panose="02040503050406030204" pitchFamily="18" charset="0"/>
                              <a:ea typeface="Cambria Math" panose="02040503050406030204" pitchFamily="18" charset="0"/>
                            </a:rPr>
                            <m:t>𝜆</m:t>
                          </m:r>
                        </m:e>
                        <m:sup>
                          <m:r>
                            <a:rPr lang="it-IT" b="0" i="1" smtClean="0">
                              <a:latin typeface="Cambria Math" panose="02040503050406030204" pitchFamily="18" charset="0"/>
                            </a:rPr>
                            <m:t>2</m:t>
                          </m:r>
                        </m:sup>
                      </m:sSup>
                      <m:r>
                        <a:rPr lang="it-IT" b="0" i="1" smtClean="0">
                          <a:latin typeface="Cambria Math" panose="02040503050406030204" pitchFamily="18" charset="0"/>
                        </a:rPr>
                        <m:t>−</m:t>
                      </m:r>
                      <m:r>
                        <a:rPr lang="it-IT" b="0" i="1" smtClean="0">
                          <a:latin typeface="Cambria Math" panose="02040503050406030204" pitchFamily="18" charset="0"/>
                        </a:rPr>
                        <m:t>𝑟</m:t>
                      </m:r>
                      <m:r>
                        <a:rPr lang="it-IT" b="0" i="1" smtClean="0">
                          <a:latin typeface="Cambria Math" panose="02040503050406030204" pitchFamily="18" charset="0"/>
                        </a:rPr>
                        <m:t> </m:t>
                      </m:r>
                      <m:r>
                        <a:rPr lang="it-IT" b="0" i="1" smtClean="0">
                          <a:latin typeface="Cambria Math" panose="02040503050406030204" pitchFamily="18" charset="0"/>
                        </a:rPr>
                        <m:t>𝑔</m:t>
                      </m:r>
                      <m:r>
                        <a:rPr lang="it-IT" b="0" i="1" smtClean="0">
                          <a:latin typeface="Cambria Math" panose="02040503050406030204" pitchFamily="18" charset="0"/>
                        </a:rPr>
                        <m:t>=0   ⇒  </m:t>
                      </m:r>
                      <m:r>
                        <a:rPr lang="it-IT" b="0" i="1" smtClean="0">
                          <a:latin typeface="Cambria Math" panose="02040503050406030204" pitchFamily="18" charset="0"/>
                          <a:ea typeface="Cambria Math" panose="02040503050406030204" pitchFamily="18" charset="0"/>
                        </a:rPr>
                        <m:t>𝜆</m:t>
                      </m:r>
                      <m:r>
                        <a:rPr lang="it-IT" b="0" i="1" smtClean="0">
                          <a:latin typeface="Cambria Math" panose="02040503050406030204" pitchFamily="18" charset="0"/>
                          <a:ea typeface="Cambria Math" panose="02040503050406030204" pitchFamily="18" charset="0"/>
                        </a:rPr>
                        <m:t>= ± </m:t>
                      </m:r>
                      <m:rad>
                        <m:radPr>
                          <m:degHide m:val="on"/>
                          <m:ctrlPr>
                            <a:rPr lang="it-IT" b="0" i="1" smtClean="0">
                              <a:latin typeface="Cambria Math" panose="02040503050406030204" pitchFamily="18" charset="0"/>
                              <a:ea typeface="Cambria Math" panose="02040503050406030204" pitchFamily="18" charset="0"/>
                            </a:rPr>
                          </m:ctrlPr>
                        </m:radPr>
                        <m:deg/>
                        <m:e>
                          <m:r>
                            <a:rPr lang="it-IT" b="0" i="1" smtClean="0">
                              <a:latin typeface="Cambria Math" panose="02040503050406030204" pitchFamily="18" charset="0"/>
                              <a:ea typeface="Cambria Math" panose="02040503050406030204" pitchFamily="18" charset="0"/>
                            </a:rPr>
                            <m:t>𝑟</m:t>
                          </m:r>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𝑔</m:t>
                          </m:r>
                        </m:e>
                      </m:rad>
                      <m:r>
                        <a:rPr lang="it-IT" b="0" i="1" smtClean="0">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𝑝</m:t>
                      </m:r>
                      <m:r>
                        <a:rPr lang="it-IT" b="0" i="1" smtClean="0">
                          <a:latin typeface="Cambria Math" panose="02040503050406030204" pitchFamily="18" charset="0"/>
                          <a:ea typeface="Cambria Math" panose="02040503050406030204" pitchFamily="18" charset="0"/>
                        </a:rPr>
                        <m:t>  </m:t>
                      </m:r>
                    </m:oMath>
                  </m:oMathPara>
                </a14:m>
                <a:endParaRPr lang="it-IT" dirty="0"/>
              </a:p>
            </p:txBody>
          </p:sp>
        </mc:Choice>
        <mc:Fallback xmlns="">
          <p:sp>
            <p:nvSpPr>
              <p:cNvPr id="181" name="CasellaDiTesto 180"/>
              <p:cNvSpPr txBox="1">
                <a:spLocks noRot="1" noChangeAspect="1" noMove="1" noResize="1" noEditPoints="1" noAdjustHandles="1" noChangeArrowheads="1" noChangeShapeType="1" noTextEdit="1"/>
              </p:cNvSpPr>
              <p:nvPr/>
            </p:nvSpPr>
            <p:spPr>
              <a:xfrm>
                <a:off x="642471" y="4903694"/>
                <a:ext cx="3954544" cy="283539"/>
              </a:xfrm>
              <a:prstGeom prst="rect">
                <a:avLst/>
              </a:prstGeom>
              <a:blipFill rotWithShape="0">
                <a:blip r:embed="rId8"/>
                <a:stretch>
                  <a:fillRect t="-2128" b="-23404"/>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213" name="CasellaDiTesto 212"/>
              <p:cNvSpPr txBox="1"/>
              <p:nvPr/>
            </p:nvSpPr>
            <p:spPr>
              <a:xfrm>
                <a:off x="5169647" y="4936565"/>
                <a:ext cx="2917978" cy="29841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𝑣</m:t>
                      </m:r>
                      <m:r>
                        <a:rPr lang="it-IT" b="0" i="1" smtClean="0">
                          <a:latin typeface="Cambria Math" panose="02040503050406030204" pitchFamily="18" charset="0"/>
                        </a:rPr>
                        <m:t>= </m:t>
                      </m:r>
                      <m:sSub>
                        <m:sSubPr>
                          <m:ctrlPr>
                            <a:rPr lang="it-IT" b="0" i="1" smtClean="0">
                              <a:latin typeface="Cambria Math" panose="02040503050406030204" pitchFamily="18" charset="0"/>
                            </a:rPr>
                          </m:ctrlPr>
                        </m:sSubPr>
                        <m:e>
                          <m:r>
                            <a:rPr lang="it-IT" b="0" i="1" smtClean="0">
                              <a:latin typeface="Cambria Math" panose="02040503050406030204" pitchFamily="18" charset="0"/>
                            </a:rPr>
                            <m:t>𝑉</m:t>
                          </m:r>
                        </m:e>
                        <m:sub>
                          <m:r>
                            <a:rPr lang="it-IT" b="0" i="1" smtClean="0">
                              <a:latin typeface="Cambria Math" panose="02040503050406030204" pitchFamily="18" charset="0"/>
                            </a:rPr>
                            <m:t>1</m:t>
                          </m:r>
                        </m:sub>
                      </m:sSub>
                      <m:r>
                        <a:rPr lang="it-IT" b="0" i="1" smtClean="0">
                          <a:latin typeface="Cambria Math" panose="02040503050406030204" pitchFamily="18" charset="0"/>
                          <a:ea typeface="Cambria Math" panose="02040503050406030204" pitchFamily="18" charset="0"/>
                        </a:rPr>
                        <m:t>∙</m:t>
                      </m:r>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𝑝𝑥</m:t>
                          </m:r>
                        </m:sup>
                      </m:sSup>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b="0" i="1" smtClean="0">
                              <a:latin typeface="Cambria Math" panose="02040503050406030204" pitchFamily="18" charset="0"/>
                            </a:rPr>
                            <m:t>2</m:t>
                          </m:r>
                        </m:sub>
                      </m:sSub>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𝑝𝑥</m:t>
                          </m:r>
                        </m:sup>
                      </m:sSup>
                      <m:r>
                        <a:rPr lang="it-IT" b="0" i="0" smtClean="0">
                          <a:latin typeface="Cambria Math" panose="02040503050406030204" pitchFamily="18" charset="0"/>
                          <a:ea typeface="Cambria Math" panose="02040503050406030204" pitchFamily="18" charset="0"/>
                        </a:rPr>
                        <m:t>+ </m:t>
                      </m:r>
                      <m:sSub>
                        <m:sSubPr>
                          <m:ctrlPr>
                            <a:rPr lang="it-IT" b="0" i="1" smtClean="0">
                              <a:latin typeface="Cambria Math" panose="02040503050406030204" pitchFamily="18" charset="0"/>
                              <a:ea typeface="Cambria Math" panose="02040503050406030204" pitchFamily="18" charset="0"/>
                            </a:rPr>
                          </m:ctrlPr>
                        </m:sSubPr>
                        <m:e>
                          <m:r>
                            <a:rPr lang="it-IT" b="0" i="1" smtClean="0">
                              <a:latin typeface="Cambria Math" panose="02040503050406030204" pitchFamily="18" charset="0"/>
                              <a:ea typeface="Cambria Math" panose="02040503050406030204" pitchFamily="18" charset="0"/>
                            </a:rPr>
                            <m:t>𝐼</m:t>
                          </m:r>
                        </m:e>
                        <m:sub>
                          <m:r>
                            <a:rPr lang="it-IT" b="0" i="1" smtClean="0">
                              <a:latin typeface="Cambria Math" panose="02040503050406030204" pitchFamily="18" charset="0"/>
                              <a:ea typeface="Cambria Math" panose="02040503050406030204" pitchFamily="18" charset="0"/>
                            </a:rPr>
                            <m:t>𝑝</m:t>
                          </m:r>
                        </m:sub>
                      </m:sSub>
                    </m:oMath>
                  </m:oMathPara>
                </a14:m>
                <a:endParaRPr lang="it-IT" dirty="0"/>
              </a:p>
            </p:txBody>
          </p:sp>
        </mc:Choice>
        <mc:Fallback xmlns="">
          <p:sp>
            <p:nvSpPr>
              <p:cNvPr id="213" name="CasellaDiTesto 212"/>
              <p:cNvSpPr txBox="1">
                <a:spLocks noRot="1" noChangeAspect="1" noMove="1" noResize="1" noEditPoints="1" noAdjustHandles="1" noChangeArrowheads="1" noChangeShapeType="1" noTextEdit="1"/>
              </p:cNvSpPr>
              <p:nvPr/>
            </p:nvSpPr>
            <p:spPr>
              <a:xfrm>
                <a:off x="5169647" y="4936565"/>
                <a:ext cx="2917978" cy="298415"/>
              </a:xfrm>
              <a:prstGeom prst="rect">
                <a:avLst/>
              </a:prstGeom>
              <a:blipFill rotWithShape="0">
                <a:blip r:embed="rId9"/>
                <a:stretch>
                  <a:fillRect l="-626" r="-418" b="-20408"/>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83" name="Rettangolo 182"/>
              <p:cNvSpPr/>
              <p:nvPr/>
            </p:nvSpPr>
            <p:spPr>
              <a:xfrm>
                <a:off x="8720020" y="4853251"/>
                <a:ext cx="1296573" cy="39074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𝐼</m:t>
                          </m:r>
                        </m:e>
                        <m:sub>
                          <m:r>
                            <a:rPr lang="it-IT" i="1">
                              <a:latin typeface="Cambria Math" panose="02040503050406030204" pitchFamily="18" charset="0"/>
                              <a:ea typeface="Cambria Math" panose="02040503050406030204" pitchFamily="18" charset="0"/>
                            </a:rPr>
                            <m:t>𝑝</m:t>
                          </m:r>
                        </m:sub>
                      </m:sSub>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𝐾</m:t>
                      </m:r>
                      <m:r>
                        <a:rPr lang="it-IT" b="0" i="1" smtClean="0">
                          <a:latin typeface="Cambria Math" panose="02040503050406030204" pitchFamily="18" charset="0"/>
                          <a:ea typeface="Cambria Math" panose="02040503050406030204" pitchFamily="18" charset="0"/>
                        </a:rPr>
                        <m:t> </m:t>
                      </m:r>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𝑝𝑥</m:t>
                          </m:r>
                        </m:sup>
                      </m:sSup>
                    </m:oMath>
                  </m:oMathPara>
                </a14:m>
                <a:endParaRPr lang="it-IT" dirty="0"/>
              </a:p>
            </p:txBody>
          </p:sp>
        </mc:Choice>
        <mc:Fallback xmlns="">
          <p:sp>
            <p:nvSpPr>
              <p:cNvPr id="183" name="Rettangolo 182"/>
              <p:cNvSpPr>
                <a:spLocks noRot="1" noChangeAspect="1" noMove="1" noResize="1" noEditPoints="1" noAdjustHandles="1" noChangeArrowheads="1" noChangeShapeType="1" noTextEdit="1"/>
              </p:cNvSpPr>
              <p:nvPr/>
            </p:nvSpPr>
            <p:spPr>
              <a:xfrm>
                <a:off x="8720020" y="4853251"/>
                <a:ext cx="1296573" cy="390748"/>
              </a:xfrm>
              <a:prstGeom prst="rect">
                <a:avLst/>
              </a:prstGeom>
              <a:blipFill rotWithShape="0">
                <a:blip r:embed="rId10"/>
                <a:stretch>
                  <a:fillRect b="-4688"/>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215" name="Rettangolo 214"/>
              <p:cNvSpPr/>
              <p:nvPr/>
            </p:nvSpPr>
            <p:spPr>
              <a:xfrm>
                <a:off x="583056" y="5997744"/>
                <a:ext cx="1893915" cy="65517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it-IT" i="1" smtClean="0">
                              <a:latin typeface="Cambria Math" panose="02040503050406030204" pitchFamily="18" charset="0"/>
                              <a:ea typeface="Cambria Math" panose="02040503050406030204" pitchFamily="18" charset="0"/>
                            </a:rPr>
                          </m:ctrlPr>
                        </m:fPr>
                        <m:num>
                          <m:sSup>
                            <m:sSupPr>
                              <m:ctrlPr>
                                <a:rPr lang="it-IT"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𝑑</m:t>
                              </m:r>
                            </m:e>
                            <m:sup>
                              <m:r>
                                <a:rPr lang="it-IT" b="0" i="1" smtClean="0">
                                  <a:latin typeface="Cambria Math" panose="02040503050406030204" pitchFamily="18" charset="0"/>
                                  <a:ea typeface="Cambria Math" panose="02040503050406030204" pitchFamily="18" charset="0"/>
                                </a:rPr>
                                <m:t>2</m:t>
                              </m:r>
                            </m:sup>
                          </m:sSup>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𝐼</m:t>
                              </m:r>
                            </m:e>
                            <m:sub>
                              <m:r>
                                <a:rPr lang="it-IT" i="1">
                                  <a:latin typeface="Cambria Math" panose="02040503050406030204" pitchFamily="18" charset="0"/>
                                  <a:ea typeface="Cambria Math" panose="02040503050406030204" pitchFamily="18" charset="0"/>
                                </a:rPr>
                                <m:t>𝑝</m:t>
                              </m:r>
                            </m:sub>
                          </m:sSub>
                        </m:num>
                        <m:den>
                          <m:r>
                            <a:rPr lang="it-IT" b="0" i="1" smtClean="0">
                              <a:latin typeface="Cambria Math" panose="02040503050406030204" pitchFamily="18" charset="0"/>
                              <a:ea typeface="Cambria Math" panose="02040503050406030204" pitchFamily="18" charset="0"/>
                            </a:rPr>
                            <m:t>𝑑</m:t>
                          </m:r>
                          <m:r>
                            <a:rPr lang="it-IT" b="0" i="1" smtClean="0">
                              <a:latin typeface="Cambria Math" panose="02040503050406030204" pitchFamily="18" charset="0"/>
                              <a:ea typeface="Cambria Math" panose="02040503050406030204" pitchFamily="18" charset="0"/>
                            </a:rPr>
                            <m:t> </m:t>
                          </m:r>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𝑥</m:t>
                              </m:r>
                            </m:e>
                            <m:sup>
                              <m:r>
                                <a:rPr lang="it-IT" b="0" i="1" smtClean="0">
                                  <a:latin typeface="Cambria Math" panose="02040503050406030204" pitchFamily="18" charset="0"/>
                                  <a:ea typeface="Cambria Math" panose="02040503050406030204" pitchFamily="18" charset="0"/>
                                </a:rPr>
                                <m:t>2</m:t>
                              </m:r>
                            </m:sup>
                          </m:sSup>
                        </m:den>
                      </m:f>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𝐾</m:t>
                      </m:r>
                      <m:r>
                        <a:rPr lang="it-IT" b="0" i="1" smtClean="0">
                          <a:latin typeface="Cambria Math" panose="02040503050406030204" pitchFamily="18" charset="0"/>
                          <a:ea typeface="Cambria Math" panose="02040503050406030204" pitchFamily="18" charset="0"/>
                        </a:rPr>
                        <m:t> </m:t>
                      </m:r>
                      <m:sSup>
                        <m:sSupPr>
                          <m:ctrlPr>
                            <a:rPr lang="it-IT" b="0" i="1" smtClean="0">
                              <a:latin typeface="Cambria Math" panose="02040503050406030204" pitchFamily="18" charset="0"/>
                              <a:ea typeface="Cambria Math" panose="02040503050406030204" pitchFamily="18" charset="0"/>
                            </a:rPr>
                          </m:ctrlPr>
                        </m:sSupPr>
                        <m:e>
                          <m:sSup>
                            <m:sSupPr>
                              <m:ctrlPr>
                                <a:rPr lang="it-IT" b="0" i="1" smtClean="0">
                                  <a:latin typeface="Cambria Math" panose="02040503050406030204" pitchFamily="18" charset="0"/>
                                  <a:ea typeface="Cambria Math" panose="02040503050406030204" pitchFamily="18" charset="0"/>
                                </a:rPr>
                              </m:ctrlPr>
                            </m:sSupPr>
                            <m:e>
                              <m:r>
                                <a:rPr lang="it-IT" b="0" i="1" smtClean="0">
                                  <a:latin typeface="Cambria Math" panose="02040503050406030204" pitchFamily="18" charset="0"/>
                                  <a:ea typeface="Cambria Math" panose="02040503050406030204" pitchFamily="18" charset="0"/>
                                </a:rPr>
                                <m:t>𝑝</m:t>
                              </m:r>
                            </m:e>
                            <m:sup>
                              <m:r>
                                <a:rPr lang="it-IT" b="0" i="1" smtClean="0">
                                  <a:latin typeface="Cambria Math" panose="02040503050406030204" pitchFamily="18" charset="0"/>
                                  <a:ea typeface="Cambria Math" panose="02040503050406030204" pitchFamily="18" charset="0"/>
                                </a:rPr>
                                <m:t>2</m:t>
                              </m:r>
                            </m:sup>
                          </m:sSup>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𝑝𝑥</m:t>
                          </m:r>
                        </m:sup>
                      </m:sSup>
                    </m:oMath>
                  </m:oMathPara>
                </a14:m>
                <a:endParaRPr lang="it-IT" dirty="0"/>
              </a:p>
            </p:txBody>
          </p:sp>
        </mc:Choice>
        <mc:Fallback xmlns="">
          <p:sp>
            <p:nvSpPr>
              <p:cNvPr id="215" name="Rettangolo 214"/>
              <p:cNvSpPr>
                <a:spLocks noRot="1" noChangeAspect="1" noMove="1" noResize="1" noEditPoints="1" noAdjustHandles="1" noChangeArrowheads="1" noChangeShapeType="1" noTextEdit="1"/>
              </p:cNvSpPr>
              <p:nvPr/>
            </p:nvSpPr>
            <p:spPr>
              <a:xfrm>
                <a:off x="583056" y="5997744"/>
                <a:ext cx="1893915" cy="655179"/>
              </a:xfrm>
              <a:prstGeom prst="rect">
                <a:avLst/>
              </a:prstGeom>
              <a:blipFill rotWithShape="0">
                <a:blip r:embed="rId11"/>
                <a:stretch>
                  <a:fillRect/>
                </a:stretch>
              </a:blipFill>
            </p:spPr>
            <p:txBody>
              <a:bodyPr/>
              <a:lstStyle/>
              <a:p>
                <a:r>
                  <a:rPr lang="it-IT">
                    <a:noFill/>
                  </a:rPr>
                  <a:t> </a:t>
                </a:r>
              </a:p>
            </p:txBody>
          </p:sp>
        </mc:Fallback>
      </mc:AlternateContent>
      <p:sp>
        <p:nvSpPr>
          <p:cNvPr id="185" name="Freccia tridirezionale 184"/>
          <p:cNvSpPr/>
          <p:nvPr/>
        </p:nvSpPr>
        <p:spPr>
          <a:xfrm rot="5400000">
            <a:off x="996452" y="5374465"/>
            <a:ext cx="932329" cy="565023"/>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186" name="Rettangolo 185"/>
              <p:cNvSpPr/>
              <p:nvPr/>
            </p:nvSpPr>
            <p:spPr>
              <a:xfrm>
                <a:off x="1661809" y="5486755"/>
                <a:ext cx="662041" cy="390748"/>
              </a:xfrm>
              <a:prstGeom prst="rect">
                <a:avLst/>
              </a:prstGeom>
            </p:spPr>
            <p:txBody>
              <a:bodyPr wrap="none">
                <a:spAutoFit/>
              </a:bodyPr>
              <a:lstStyle/>
              <a:p>
                <a14:m>
                  <m:oMath xmlns:m="http://schemas.openxmlformats.org/officeDocument/2006/math">
                    <m:sSub>
                      <m:sSubPr>
                        <m:ctrlPr>
                          <a:rPr lang="it-IT" i="1">
                            <a:latin typeface="Cambria Math" panose="02040503050406030204" pitchFamily="18" charset="0"/>
                            <a:ea typeface="Cambria Math" panose="02040503050406030204" pitchFamily="18" charset="0"/>
                          </a:rPr>
                        </m:ctrlPr>
                      </m:sSubPr>
                      <m:e>
                        <m:r>
                          <a:rPr lang="it-IT" i="1">
                            <a:latin typeface="Cambria Math" panose="02040503050406030204" pitchFamily="18" charset="0"/>
                            <a:ea typeface="Cambria Math" panose="02040503050406030204" pitchFamily="18" charset="0"/>
                          </a:rPr>
                          <m:t>𝐼</m:t>
                        </m:r>
                      </m:e>
                      <m:sub>
                        <m:r>
                          <a:rPr lang="it-IT" i="1">
                            <a:latin typeface="Cambria Math" panose="02040503050406030204" pitchFamily="18" charset="0"/>
                            <a:ea typeface="Cambria Math" panose="02040503050406030204" pitchFamily="18" charset="0"/>
                          </a:rPr>
                          <m:t>𝑝</m:t>
                        </m:r>
                      </m:sub>
                    </m:sSub>
                  </m:oMath>
                </a14:m>
                <a:r>
                  <a:rPr lang="it-IT" dirty="0"/>
                  <a:t>= 0</a:t>
                </a:r>
              </a:p>
            </p:txBody>
          </p:sp>
        </mc:Choice>
        <mc:Fallback xmlns="">
          <p:sp>
            <p:nvSpPr>
              <p:cNvPr id="186" name="Rettangolo 185"/>
              <p:cNvSpPr>
                <a:spLocks noRot="1" noChangeAspect="1" noMove="1" noResize="1" noEditPoints="1" noAdjustHandles="1" noChangeArrowheads="1" noChangeShapeType="1" noTextEdit="1"/>
              </p:cNvSpPr>
              <p:nvPr/>
            </p:nvSpPr>
            <p:spPr>
              <a:xfrm>
                <a:off x="1661809" y="5486755"/>
                <a:ext cx="662041" cy="390748"/>
              </a:xfrm>
              <a:prstGeom prst="rect">
                <a:avLst/>
              </a:prstGeom>
              <a:blipFill rotWithShape="0">
                <a:blip r:embed="rId12"/>
                <a:stretch>
                  <a:fillRect t="-6250" r="-6481" b="-20313"/>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88" name="CasellaDiTesto 187"/>
              <p:cNvSpPr txBox="1"/>
              <p:nvPr/>
            </p:nvSpPr>
            <p:spPr>
              <a:xfrm>
                <a:off x="2638612" y="5369859"/>
                <a:ext cx="2551789" cy="61786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1</m:t>
                                  </m:r>
                                </m:sub>
                              </m:sSub>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𝑝𝑥</m:t>
                                  </m:r>
                                </m:sup>
                              </m:sSup>
                              <m:r>
                                <a:rPr lang="it-IT" i="1">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2</m:t>
                                  </m:r>
                                </m:sub>
                              </m:sSub>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𝑝𝑥</m:t>
                                  </m:r>
                                </m:sup>
                              </m:sSup>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0</m:t>
                                  </m:r>
                                </m:sub>
                              </m:sSub>
                            </m:e>
                            <m:e>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1</m:t>
                                  </m:r>
                                </m:sub>
                              </m:sSub>
                              <m:r>
                                <a:rPr lang="it-IT" i="1">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𝑝</m:t>
                              </m:r>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2</m:t>
                                  </m:r>
                                </m:sub>
                              </m:sSub>
                              <m:r>
                                <a:rPr lang="it-IT" i="1">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𝑝</m:t>
                              </m:r>
                              <m:r>
                                <a:rPr lang="it-IT" i="1">
                                  <a:latin typeface="Cambria Math" panose="02040503050406030204" pitchFamily="18" charset="0"/>
                                  <a:ea typeface="Cambria Math" panose="02040503050406030204" pitchFamily="18" charset="0"/>
                                </a:rPr>
                                <m:t>=</m:t>
                              </m:r>
                              <m:r>
                                <a:rPr lang="it-IT" b="0" i="1" smtClean="0">
                                  <a:latin typeface="Cambria Math" panose="02040503050406030204" pitchFamily="18" charset="0"/>
                                </a:rPr>
                                <m:t>0</m:t>
                              </m:r>
                            </m:e>
                          </m:eqArr>
                        </m:e>
                      </m:d>
                    </m:oMath>
                  </m:oMathPara>
                </a14:m>
                <a:endParaRPr lang="it-IT" dirty="0"/>
              </a:p>
            </p:txBody>
          </p:sp>
        </mc:Choice>
        <mc:Fallback xmlns="">
          <p:sp>
            <p:nvSpPr>
              <p:cNvPr id="188" name="CasellaDiTesto 187"/>
              <p:cNvSpPr txBox="1">
                <a:spLocks noRot="1" noChangeAspect="1" noMove="1" noResize="1" noEditPoints="1" noAdjustHandles="1" noChangeArrowheads="1" noChangeShapeType="1" noTextEdit="1"/>
              </p:cNvSpPr>
              <p:nvPr/>
            </p:nvSpPr>
            <p:spPr>
              <a:xfrm>
                <a:off x="2638612" y="5369859"/>
                <a:ext cx="2551789" cy="617861"/>
              </a:xfrm>
              <a:prstGeom prst="rect">
                <a:avLst/>
              </a:prstGeom>
              <a:blipFill rotWithShape="0">
                <a:blip r:embed="rId13"/>
                <a:stretch>
                  <a:fillRect b="-990"/>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190" name="Rettangolo 189"/>
              <p:cNvSpPr/>
              <p:nvPr/>
            </p:nvSpPr>
            <p:spPr>
              <a:xfrm>
                <a:off x="4198459" y="6148898"/>
                <a:ext cx="2400529" cy="6108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1</m:t>
                          </m:r>
                        </m:sub>
                      </m:sSub>
                      <m:r>
                        <a:rPr lang="it-IT" b="0" i="1" smtClean="0">
                          <a:latin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2</m:t>
                          </m:r>
                        </m:sub>
                      </m:sSub>
                      <m:r>
                        <a:rPr lang="it-IT" b="0" i="1" smtClean="0">
                          <a:latin typeface="Cambria Math" panose="02040503050406030204" pitchFamily="18" charset="0"/>
                        </a:rPr>
                        <m:t>= </m:t>
                      </m:r>
                      <m:f>
                        <m:fPr>
                          <m:ctrlPr>
                            <a:rPr lang="it-IT" b="0" i="1" smtClean="0">
                              <a:latin typeface="Cambria Math" panose="02040503050406030204" pitchFamily="18" charset="0"/>
                            </a:rPr>
                          </m:ctrlPr>
                        </m:fPr>
                        <m:num>
                          <m:sSub>
                            <m:sSubPr>
                              <m:ctrlPr>
                                <a:rPr lang="it-IT" i="1" smtClean="0">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0</m:t>
                              </m:r>
                            </m:sub>
                          </m:sSub>
                        </m:num>
                        <m:den>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m:t>
                              </m:r>
                              <m:r>
                                <a:rPr lang="it-IT" b="0" i="1" smtClean="0">
                                  <a:latin typeface="Cambria Math" panose="02040503050406030204" pitchFamily="18" charset="0"/>
                                  <a:ea typeface="Cambria Math" panose="02040503050406030204" pitchFamily="18" charset="0"/>
                                </a:rPr>
                                <m:t>𝐿</m:t>
                              </m:r>
                            </m:sup>
                          </m:sSup>
                          <m:r>
                            <a:rPr lang="it-IT" b="0" i="1" smtClean="0">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𝑝𝐿</m:t>
                              </m:r>
                            </m:sup>
                          </m:sSup>
                        </m:den>
                      </m:f>
                    </m:oMath>
                  </m:oMathPara>
                </a14:m>
                <a:endParaRPr lang="it-IT" dirty="0"/>
              </a:p>
            </p:txBody>
          </p:sp>
        </mc:Choice>
        <mc:Fallback xmlns="">
          <p:sp>
            <p:nvSpPr>
              <p:cNvPr id="190" name="Rettangolo 189"/>
              <p:cNvSpPr>
                <a:spLocks noRot="1" noChangeAspect="1" noMove="1" noResize="1" noEditPoints="1" noAdjustHandles="1" noChangeArrowheads="1" noChangeShapeType="1" noTextEdit="1"/>
              </p:cNvSpPr>
              <p:nvPr/>
            </p:nvSpPr>
            <p:spPr>
              <a:xfrm>
                <a:off x="4198459" y="6148898"/>
                <a:ext cx="2400529" cy="610873"/>
              </a:xfrm>
              <a:prstGeom prst="rect">
                <a:avLst/>
              </a:prstGeom>
              <a:blipFill rotWithShape="0">
                <a:blip r:embed="rId14"/>
                <a:stretch>
                  <a:fillRect/>
                </a:stretch>
              </a:blipFill>
            </p:spPr>
            <p:txBody>
              <a:bodyPr/>
              <a:lstStyle/>
              <a:p>
                <a:r>
                  <a:rPr lang="it-IT">
                    <a:noFill/>
                  </a:rPr>
                  <a:t> </a:t>
                </a:r>
              </a:p>
            </p:txBody>
          </p:sp>
        </mc:Fallback>
      </mc:AlternateContent>
      <p:sp>
        <p:nvSpPr>
          <p:cNvPr id="192" name="Freccia curva 191"/>
          <p:cNvSpPr/>
          <p:nvPr/>
        </p:nvSpPr>
        <p:spPr>
          <a:xfrm flipV="1">
            <a:off x="3789082" y="6006352"/>
            <a:ext cx="442259" cy="44823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mc:AlternateContent xmlns:mc="http://schemas.openxmlformats.org/markup-compatibility/2006" xmlns:a14="http://schemas.microsoft.com/office/drawing/2010/main">
        <mc:Choice Requires="a14">
          <p:sp>
            <p:nvSpPr>
              <p:cNvPr id="220" name="Rettangolo 219"/>
              <p:cNvSpPr/>
              <p:nvPr/>
            </p:nvSpPr>
            <p:spPr>
              <a:xfrm>
                <a:off x="6197600" y="5434715"/>
                <a:ext cx="5856942" cy="545727"/>
              </a:xfrm>
              <a:prstGeom prst="rect">
                <a:avLst/>
              </a:prstGeom>
              <a:solidFill>
                <a:srgbClr val="FFC000"/>
              </a:solidFill>
            </p:spPr>
            <p:txBody>
              <a:bodyPr wrap="square">
                <a:spAutoFit/>
              </a:bodyPr>
              <a:lstStyle/>
              <a:p>
                <a14:m>
                  <m:oMath xmlns:m="http://schemas.openxmlformats.org/officeDocument/2006/math">
                    <m:r>
                      <a:rPr lang="it-IT" i="1" smtClean="0">
                        <a:latin typeface="Cambria Math" panose="02040503050406030204" pitchFamily="18" charset="0"/>
                      </a:rPr>
                      <m:t>𝑣</m:t>
                    </m:r>
                    <m:r>
                      <a:rPr lang="it-IT" b="0" i="1" smtClean="0">
                        <a:latin typeface="Cambria Math" panose="02040503050406030204" pitchFamily="18" charset="0"/>
                      </a:rPr>
                      <m:t>= </m:t>
                    </m:r>
                    <m:f>
                      <m:fPr>
                        <m:ctrlPr>
                          <a:rPr lang="it-IT" b="0" i="1" smtClean="0">
                            <a:latin typeface="Cambria Math" panose="02040503050406030204" pitchFamily="18" charset="0"/>
                          </a:rPr>
                        </m:ctrlPr>
                      </m:fPr>
                      <m:num>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0</m:t>
                            </m:r>
                          </m:sub>
                        </m:sSub>
                      </m:num>
                      <m:den>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m:t>
                            </m:r>
                            <m:r>
                              <a:rPr lang="it-IT" b="0" i="1" smtClean="0">
                                <a:latin typeface="Cambria Math" panose="02040503050406030204" pitchFamily="18" charset="0"/>
                                <a:ea typeface="Cambria Math" panose="02040503050406030204" pitchFamily="18" charset="0"/>
                              </a:rPr>
                              <m:t>𝐿</m:t>
                            </m:r>
                          </m:sup>
                        </m:sSup>
                        <m:r>
                          <a:rPr lang="it-IT" b="0" i="1" smtClean="0">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b="0" i="1" smtClean="0">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𝑝𝐿</m:t>
                            </m:r>
                          </m:sup>
                        </m:sSup>
                      </m:den>
                    </m:f>
                    <m:d>
                      <m:dPr>
                        <m:begChr m:val="["/>
                        <m:endChr m:val="]"/>
                        <m:ctrlPr>
                          <a:rPr lang="it-IT" b="0" i="1" smtClean="0">
                            <a:latin typeface="Cambria Math" panose="02040503050406030204" pitchFamily="18" charset="0"/>
                          </a:rPr>
                        </m:ctrlPr>
                      </m:dPr>
                      <m:e>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𝑝𝑥</m:t>
                            </m:r>
                          </m:sup>
                        </m:sSup>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𝑝𝑥</m:t>
                            </m:r>
                          </m:sup>
                        </m:sSup>
                      </m:e>
                    </m:d>
                  </m:oMath>
                </a14:m>
                <a:r>
                  <a:rPr lang="it-IT" dirty="0"/>
                  <a:t>=</a:t>
                </a:r>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0</m:t>
                        </m:r>
                      </m:sub>
                    </m:sSub>
                    <m:f>
                      <m:fPr>
                        <m:ctrlPr>
                          <a:rPr lang="it-IT" i="1">
                            <a:latin typeface="Cambria Math" panose="02040503050406030204" pitchFamily="18" charset="0"/>
                          </a:rPr>
                        </m:ctrlPr>
                      </m:fPr>
                      <m:num>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𝑝𝑥</m:t>
                            </m:r>
                          </m:sup>
                        </m:sSup>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𝑝𝑥</m:t>
                            </m:r>
                          </m:sup>
                        </m:sSup>
                      </m:num>
                      <m:den>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𝑝𝐿</m:t>
                            </m:r>
                          </m:sup>
                        </m:sSup>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𝑝𝐿</m:t>
                            </m:r>
                          </m:sup>
                        </m:sSup>
                      </m:den>
                    </m:f>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𝑉</m:t>
                        </m:r>
                      </m:e>
                      <m:sub>
                        <m:r>
                          <a:rPr lang="it-IT" i="1">
                            <a:latin typeface="Cambria Math" panose="02040503050406030204" pitchFamily="18" charset="0"/>
                          </a:rPr>
                          <m:t>0</m:t>
                        </m:r>
                      </m:sub>
                    </m:sSub>
                    <m:f>
                      <m:fPr>
                        <m:ctrlPr>
                          <a:rPr lang="it-IT" i="1">
                            <a:latin typeface="Cambria Math" panose="02040503050406030204" pitchFamily="18" charset="0"/>
                          </a:rPr>
                        </m:ctrlPr>
                      </m:fPr>
                      <m:num>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ad>
                              <m:radPr>
                                <m:degHide m:val="on"/>
                                <m:ctrlPr>
                                  <a:rPr lang="it-IT" i="1">
                                    <a:latin typeface="Cambria Math" panose="02040503050406030204" pitchFamily="18" charset="0"/>
                                    <a:ea typeface="Cambria Math" panose="02040503050406030204" pitchFamily="18" charset="0"/>
                                  </a:rPr>
                                </m:ctrlPr>
                              </m:radPr>
                              <m:deg/>
                              <m:e>
                                <m:r>
                                  <a:rPr lang="it-IT" i="1">
                                    <a:latin typeface="Cambria Math" panose="02040503050406030204" pitchFamily="18" charset="0"/>
                                    <a:ea typeface="Cambria Math" panose="02040503050406030204" pitchFamily="18" charset="0"/>
                                  </a:rPr>
                                  <m:t>𝑟</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e>
                            </m:rad>
                            <m:r>
                              <a:rPr lang="it-IT" i="1">
                                <a:latin typeface="Cambria Math" panose="02040503050406030204" pitchFamily="18" charset="0"/>
                                <a:ea typeface="Cambria Math" panose="02040503050406030204" pitchFamily="18" charset="0"/>
                              </a:rPr>
                              <m:t>𝑥</m:t>
                            </m:r>
                          </m:sup>
                        </m:sSup>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ad>
                              <m:radPr>
                                <m:degHide m:val="on"/>
                                <m:ctrlPr>
                                  <a:rPr lang="it-IT" i="1">
                                    <a:latin typeface="Cambria Math" panose="02040503050406030204" pitchFamily="18" charset="0"/>
                                    <a:ea typeface="Cambria Math" panose="02040503050406030204" pitchFamily="18" charset="0"/>
                                  </a:rPr>
                                </m:ctrlPr>
                              </m:radPr>
                              <m:deg/>
                              <m:e>
                                <m:r>
                                  <a:rPr lang="it-IT" i="1">
                                    <a:latin typeface="Cambria Math" panose="02040503050406030204" pitchFamily="18" charset="0"/>
                                    <a:ea typeface="Cambria Math" panose="02040503050406030204" pitchFamily="18" charset="0"/>
                                  </a:rPr>
                                  <m:t>𝑟</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e>
                            </m:rad>
                            <m:r>
                              <a:rPr lang="it-IT" i="1">
                                <a:latin typeface="Cambria Math" panose="02040503050406030204" pitchFamily="18" charset="0"/>
                                <a:ea typeface="Cambria Math" panose="02040503050406030204" pitchFamily="18" charset="0"/>
                              </a:rPr>
                              <m:t>𝑥</m:t>
                            </m:r>
                          </m:sup>
                        </m:sSup>
                      </m:num>
                      <m:den>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𝑝</m:t>
                            </m:r>
                            <m:rad>
                              <m:radPr>
                                <m:degHide m:val="on"/>
                                <m:ctrlPr>
                                  <a:rPr lang="it-IT" i="1">
                                    <a:latin typeface="Cambria Math" panose="02040503050406030204" pitchFamily="18" charset="0"/>
                                    <a:ea typeface="Cambria Math" panose="02040503050406030204" pitchFamily="18" charset="0"/>
                                  </a:rPr>
                                </m:ctrlPr>
                              </m:radPr>
                              <m:deg/>
                              <m:e>
                                <m:r>
                                  <a:rPr lang="it-IT" i="1">
                                    <a:latin typeface="Cambria Math" panose="02040503050406030204" pitchFamily="18" charset="0"/>
                                    <a:ea typeface="Cambria Math" panose="02040503050406030204" pitchFamily="18" charset="0"/>
                                  </a:rPr>
                                  <m:t>𝑟</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e>
                            </m:rad>
                            <m:r>
                              <a:rPr lang="it-IT" i="1">
                                <a:latin typeface="Cambria Math" panose="02040503050406030204" pitchFamily="18" charset="0"/>
                                <a:ea typeface="Cambria Math" panose="02040503050406030204" pitchFamily="18" charset="0"/>
                              </a:rPr>
                              <m:t>𝐿</m:t>
                            </m:r>
                          </m:sup>
                        </m:sSup>
                        <m:r>
                          <a:rPr lang="it-IT" i="1">
                            <a:latin typeface="Cambria Math" panose="02040503050406030204" pitchFamily="18" charset="0"/>
                            <a:ea typeface="Cambria Math" panose="02040503050406030204" pitchFamily="18" charset="0"/>
                          </a:rPr>
                          <m:t>−</m:t>
                        </m:r>
                        <m:sSup>
                          <m:sSupPr>
                            <m:ctrlPr>
                              <a:rPr lang="it-IT" i="1">
                                <a:latin typeface="Cambria Math" panose="02040503050406030204" pitchFamily="18" charset="0"/>
                                <a:ea typeface="Cambria Math" panose="02040503050406030204" pitchFamily="18" charset="0"/>
                              </a:rPr>
                            </m:ctrlPr>
                          </m:sSupPr>
                          <m:e>
                            <m:r>
                              <a:rPr lang="it-IT" i="1">
                                <a:latin typeface="Cambria Math" panose="02040503050406030204" pitchFamily="18" charset="0"/>
                                <a:ea typeface="Cambria Math" panose="02040503050406030204" pitchFamily="18" charset="0"/>
                              </a:rPr>
                              <m:t>𝑒</m:t>
                            </m:r>
                          </m:e>
                          <m:sup>
                            <m:r>
                              <a:rPr lang="it-IT" i="1">
                                <a:latin typeface="Cambria Math" panose="02040503050406030204" pitchFamily="18" charset="0"/>
                                <a:ea typeface="Cambria Math" panose="02040503050406030204" pitchFamily="18" charset="0"/>
                              </a:rPr>
                              <m:t>−</m:t>
                            </m:r>
                            <m:rad>
                              <m:radPr>
                                <m:degHide m:val="on"/>
                                <m:ctrlPr>
                                  <a:rPr lang="it-IT" i="1">
                                    <a:latin typeface="Cambria Math" panose="02040503050406030204" pitchFamily="18" charset="0"/>
                                    <a:ea typeface="Cambria Math" panose="02040503050406030204" pitchFamily="18" charset="0"/>
                                  </a:rPr>
                                </m:ctrlPr>
                              </m:radPr>
                              <m:deg/>
                              <m:e>
                                <m:r>
                                  <a:rPr lang="it-IT" i="1">
                                    <a:latin typeface="Cambria Math" panose="02040503050406030204" pitchFamily="18" charset="0"/>
                                    <a:ea typeface="Cambria Math" panose="02040503050406030204" pitchFamily="18" charset="0"/>
                                  </a:rPr>
                                  <m:t>𝑟</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e>
                            </m:rad>
                            <m:r>
                              <a:rPr lang="it-IT" i="1">
                                <a:latin typeface="Cambria Math" panose="02040503050406030204" pitchFamily="18" charset="0"/>
                                <a:ea typeface="Cambria Math" panose="02040503050406030204" pitchFamily="18" charset="0"/>
                              </a:rPr>
                              <m:t>𝐿</m:t>
                            </m:r>
                          </m:sup>
                        </m:sSup>
                      </m:den>
                    </m:f>
                  </m:oMath>
                </a14:m>
                <a:endParaRPr lang="it-IT" dirty="0"/>
              </a:p>
            </p:txBody>
          </p:sp>
        </mc:Choice>
        <mc:Fallback xmlns="">
          <p:sp>
            <p:nvSpPr>
              <p:cNvPr id="220" name="Rettangolo 219"/>
              <p:cNvSpPr>
                <a:spLocks noRot="1" noChangeAspect="1" noMove="1" noResize="1" noEditPoints="1" noAdjustHandles="1" noChangeArrowheads="1" noChangeShapeType="1" noTextEdit="1"/>
              </p:cNvSpPr>
              <p:nvPr/>
            </p:nvSpPr>
            <p:spPr>
              <a:xfrm>
                <a:off x="6197600" y="5434715"/>
                <a:ext cx="5856942" cy="545727"/>
              </a:xfrm>
              <a:prstGeom prst="rect">
                <a:avLst/>
              </a:prstGeom>
              <a:blipFill rotWithShape="0">
                <a:blip r:embed="rId15"/>
                <a:stretch>
                  <a:fillRect b="-7865"/>
                </a:stretch>
              </a:blipFill>
            </p:spPr>
            <p:txBody>
              <a:bodyPr/>
              <a:lstStyle/>
              <a:p>
                <a:r>
                  <a:rPr lang="it-IT">
                    <a:noFill/>
                  </a:rPr>
                  <a:t> </a:t>
                </a:r>
              </a:p>
            </p:txBody>
          </p:sp>
        </mc:Fallback>
      </mc:AlternateContent>
      <p:sp>
        <p:nvSpPr>
          <p:cNvPr id="221" name="Freccia curva 220"/>
          <p:cNvSpPr/>
          <p:nvPr/>
        </p:nvSpPr>
        <p:spPr>
          <a:xfrm rot="16200000" flipV="1">
            <a:off x="7536328" y="5271246"/>
            <a:ext cx="442259" cy="212762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2680737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46636" y="221130"/>
            <a:ext cx="2337243" cy="461665"/>
          </a:xfrm>
          <a:prstGeom prst="rect">
            <a:avLst/>
          </a:prstGeom>
          <a:noFill/>
        </p:spPr>
        <p:txBody>
          <a:bodyPr wrap="none" rtlCol="0">
            <a:spAutoFit/>
          </a:bodyPr>
          <a:lstStyle/>
          <a:p>
            <a:r>
              <a:rPr lang="it-IT" sz="2400" dirty="0">
                <a:ln w="0"/>
                <a:effectLst>
                  <a:outerShdw blurRad="38100" dist="19050" dir="2700000" algn="tl" rotWithShape="0">
                    <a:schemeClr val="dk1">
                      <a:alpha val="40000"/>
                    </a:schemeClr>
                  </a:outerShdw>
                </a:effectLst>
              </a:rPr>
              <a:t>Approccio F.E.M. </a:t>
            </a:r>
          </a:p>
        </p:txBody>
      </p:sp>
      <mc:AlternateContent xmlns:mc="http://schemas.openxmlformats.org/markup-compatibility/2006" xmlns:a14="http://schemas.microsoft.com/office/drawing/2010/main">
        <mc:Choice Requires="a14">
          <p:sp>
            <p:nvSpPr>
              <p:cNvPr id="3" name="CasellaDiTesto 2"/>
              <p:cNvSpPr txBox="1"/>
              <p:nvPr/>
            </p:nvSpPr>
            <p:spPr>
              <a:xfrm>
                <a:off x="364565" y="794870"/>
                <a:ext cx="6811416" cy="2308324"/>
              </a:xfrm>
              <a:prstGeom prst="rect">
                <a:avLst/>
              </a:prstGeom>
              <a:noFill/>
            </p:spPr>
            <p:txBody>
              <a:bodyPr wrap="none" rtlCol="0">
                <a:spAutoFit/>
              </a:bodyPr>
              <a:lstStyle/>
              <a:p>
                <a:pPr marL="342900" indent="-342900">
                  <a:buFont typeface="+mj-lt"/>
                  <a:buAutoNum type="arabicPeriod"/>
                </a:pPr>
                <a:r>
                  <a:rPr lang="it-IT" sz="2400" dirty="0"/>
                  <a:t>D</a:t>
                </a:r>
                <a14:m>
                  <m:oMath xmlns:m="http://schemas.openxmlformats.org/officeDocument/2006/math">
                    <m:r>
                      <m:rPr>
                        <m:sty m:val="p"/>
                      </m:rPr>
                      <a:rPr lang="it-IT" sz="2400" b="0" i="0" smtClean="0">
                        <a:latin typeface="Cambria Math" panose="02040503050406030204" pitchFamily="18" charset="0"/>
                      </a:rPr>
                      <m:t>efinire</m:t>
                    </m:r>
                    <m:r>
                      <a:rPr lang="it-IT" sz="2400" b="0" i="0" smtClean="0">
                        <a:latin typeface="Cambria Math" panose="02040503050406030204" pitchFamily="18" charset="0"/>
                      </a:rPr>
                      <m:t> </m:t>
                    </m:r>
                    <m:r>
                      <m:rPr>
                        <m:sty m:val="p"/>
                      </m:rPr>
                      <a:rPr lang="it-IT" sz="2400" b="0" i="0" smtClean="0">
                        <a:latin typeface="Cambria Math" panose="02040503050406030204" pitchFamily="18" charset="0"/>
                      </a:rPr>
                      <m:t>la</m:t>
                    </m:r>
                    <m:r>
                      <a:rPr lang="it-IT" sz="2400" b="0" i="0" smtClean="0">
                        <a:latin typeface="Cambria Math" panose="02040503050406030204" pitchFamily="18" charset="0"/>
                      </a:rPr>
                      <m:t> </m:t>
                    </m:r>
                    <m:r>
                      <m:rPr>
                        <m:sty m:val="p"/>
                      </m:rPr>
                      <a:rPr lang="it-IT" sz="2400" b="0" i="0" smtClean="0">
                        <a:latin typeface="Cambria Math" panose="02040503050406030204" pitchFamily="18" charset="0"/>
                      </a:rPr>
                      <m:t>Potenza</m:t>
                    </m:r>
                    <m:r>
                      <a:rPr lang="it-IT" sz="2400" b="0" i="0" smtClean="0">
                        <a:latin typeface="Cambria Math" panose="02040503050406030204" pitchFamily="18" charset="0"/>
                      </a:rPr>
                      <m:t> </m:t>
                    </m:r>
                    <m:r>
                      <a:rPr lang="it-IT" sz="2400" b="0" i="1" smtClean="0">
                        <a:latin typeface="Cambria Math" panose="02040503050406030204" pitchFamily="18" charset="0"/>
                      </a:rPr>
                      <m:t>𝑊</m:t>
                    </m:r>
                    <m:r>
                      <a:rPr lang="it-IT" sz="2400" b="0" i="1" smtClean="0">
                        <a:latin typeface="Cambria Math" panose="02040503050406030204" pitchFamily="18" charset="0"/>
                      </a:rPr>
                      <m:t>=</m:t>
                    </m:r>
                    <m:r>
                      <a:rPr lang="it-IT" sz="2400" b="0" i="1" smtClean="0">
                        <a:latin typeface="Cambria Math" panose="02040503050406030204" pitchFamily="18" charset="0"/>
                      </a:rPr>
                      <m:t>𝑊</m:t>
                    </m:r>
                    <m:d>
                      <m:dPr>
                        <m:begChr m:val="{"/>
                        <m:endChr m:val="}"/>
                        <m:ctrlPr>
                          <a:rPr lang="it-IT" sz="2400" b="0" i="1" smtClean="0">
                            <a:latin typeface="Cambria Math" panose="02040503050406030204" pitchFamily="18" charset="0"/>
                          </a:rPr>
                        </m:ctrlPr>
                      </m:dPr>
                      <m:e>
                        <m:r>
                          <a:rPr lang="it-IT" sz="2400" b="0" i="1" smtClean="0">
                            <a:latin typeface="Cambria Math" panose="02040503050406030204" pitchFamily="18" charset="0"/>
                          </a:rPr>
                          <m:t>𝑣</m:t>
                        </m:r>
                        <m:d>
                          <m:dPr>
                            <m:ctrlPr>
                              <a:rPr lang="it-IT" sz="2400" b="0" i="1" smtClean="0">
                                <a:latin typeface="Cambria Math" panose="02040503050406030204" pitchFamily="18" charset="0"/>
                              </a:rPr>
                            </m:ctrlPr>
                          </m:dPr>
                          <m:e>
                            <m:r>
                              <a:rPr lang="it-IT" sz="2400" b="0" i="1" smtClean="0">
                                <a:latin typeface="Cambria Math" panose="02040503050406030204" pitchFamily="18" charset="0"/>
                              </a:rPr>
                              <m:t>𝑥</m:t>
                            </m:r>
                          </m:e>
                        </m:d>
                      </m:e>
                    </m:d>
                  </m:oMath>
                </a14:m>
                <a:endParaRPr lang="it-IT" sz="2400" dirty="0"/>
              </a:p>
              <a:p>
                <a:pPr marL="342900" indent="-342900">
                  <a:buFont typeface="+mj-lt"/>
                  <a:buAutoNum type="arabicPeriod"/>
                </a:pPr>
                <a:r>
                  <a:rPr lang="it-IT" sz="2400" dirty="0"/>
                  <a:t>Suddividere la linea in Elementi</a:t>
                </a:r>
              </a:p>
              <a:p>
                <a:pPr marL="342900" indent="-342900">
                  <a:buFont typeface="+mj-lt"/>
                  <a:buAutoNum type="arabicPeriod"/>
                </a:pPr>
                <a:r>
                  <a:rPr lang="it-IT" sz="2400" dirty="0"/>
                  <a:t>Approssimare </a:t>
                </a:r>
                <a14:m>
                  <m:oMath xmlns:m="http://schemas.openxmlformats.org/officeDocument/2006/math">
                    <m:r>
                      <a:rPr lang="it-IT" sz="2400" i="1">
                        <a:latin typeface="Cambria Math" panose="02040503050406030204" pitchFamily="18" charset="0"/>
                      </a:rPr>
                      <m:t>𝑣</m:t>
                    </m:r>
                    <m:d>
                      <m:dPr>
                        <m:ctrlPr>
                          <a:rPr lang="it-IT" sz="2400" i="1">
                            <a:latin typeface="Cambria Math" panose="02040503050406030204" pitchFamily="18" charset="0"/>
                          </a:rPr>
                        </m:ctrlPr>
                      </m:dPr>
                      <m:e>
                        <m:r>
                          <a:rPr lang="it-IT" sz="2400" i="1">
                            <a:latin typeface="Cambria Math" panose="02040503050406030204" pitchFamily="18" charset="0"/>
                          </a:rPr>
                          <m:t>𝑥</m:t>
                        </m:r>
                      </m:e>
                    </m:d>
                  </m:oMath>
                </a14:m>
                <a:r>
                  <a:rPr lang="it-IT" sz="2400" dirty="0"/>
                  <a:t> in ciascun elemento</a:t>
                </a:r>
              </a:p>
              <a:p>
                <a:pPr marL="342900" indent="-342900">
                  <a:buFont typeface="+mj-lt"/>
                  <a:buAutoNum type="arabicPeriod"/>
                </a:pPr>
                <a:r>
                  <a:rPr lang="it-IT" sz="2400" dirty="0"/>
                  <a:t>Esprimere </a:t>
                </a:r>
                <a14:m>
                  <m:oMath xmlns:m="http://schemas.openxmlformats.org/officeDocument/2006/math">
                    <m:r>
                      <a:rPr lang="it-IT" sz="2400" i="1">
                        <a:latin typeface="Cambria Math" panose="02040503050406030204" pitchFamily="18" charset="0"/>
                      </a:rPr>
                      <m:t>𝑊</m:t>
                    </m:r>
                  </m:oMath>
                </a14:m>
                <a:r>
                  <a:rPr lang="it-IT" sz="2400" dirty="0"/>
                  <a:t> come funzione di </a:t>
                </a:r>
                <a14:m>
                  <m:oMath xmlns:m="http://schemas.openxmlformats.org/officeDocument/2006/math">
                    <m:r>
                      <a:rPr lang="it-IT" sz="2400" i="1">
                        <a:latin typeface="Cambria Math" panose="02040503050406030204" pitchFamily="18" charset="0"/>
                      </a:rPr>
                      <m:t>𝑣</m:t>
                    </m:r>
                    <m:d>
                      <m:dPr>
                        <m:ctrlPr>
                          <a:rPr lang="it-IT" sz="2400" i="1">
                            <a:latin typeface="Cambria Math" panose="02040503050406030204" pitchFamily="18" charset="0"/>
                          </a:rPr>
                        </m:ctrlPr>
                      </m:dPr>
                      <m:e>
                        <m:r>
                          <a:rPr lang="it-IT" sz="2400" i="1">
                            <a:latin typeface="Cambria Math" panose="02040503050406030204" pitchFamily="18" charset="0"/>
                          </a:rPr>
                          <m:t>𝑥</m:t>
                        </m:r>
                      </m:e>
                    </m:d>
                  </m:oMath>
                </a14:m>
                <a:r>
                  <a:rPr lang="it-IT" sz="2400" dirty="0"/>
                  <a:t> approssimata</a:t>
                </a:r>
              </a:p>
              <a:p>
                <a:pPr marL="342900" indent="-342900">
                  <a:buFont typeface="+mj-lt"/>
                  <a:buAutoNum type="arabicPeriod"/>
                </a:pPr>
                <a:r>
                  <a:rPr lang="it-IT" sz="2400" dirty="0"/>
                  <a:t>Imporre la continuità di </a:t>
                </a:r>
                <a14:m>
                  <m:oMath xmlns:m="http://schemas.openxmlformats.org/officeDocument/2006/math">
                    <m:r>
                      <a:rPr lang="it-IT" sz="2400" i="1">
                        <a:latin typeface="Cambria Math" panose="02040503050406030204" pitchFamily="18" charset="0"/>
                      </a:rPr>
                      <m:t>𝑣</m:t>
                    </m:r>
                    <m:d>
                      <m:dPr>
                        <m:ctrlPr>
                          <a:rPr lang="it-IT" sz="2400" i="1">
                            <a:latin typeface="Cambria Math" panose="02040503050406030204" pitchFamily="18" charset="0"/>
                          </a:rPr>
                        </m:ctrlPr>
                      </m:dPr>
                      <m:e>
                        <m:r>
                          <a:rPr lang="it-IT" sz="2400" i="1">
                            <a:latin typeface="Cambria Math" panose="02040503050406030204" pitchFamily="18" charset="0"/>
                          </a:rPr>
                          <m:t>𝑥</m:t>
                        </m:r>
                      </m:e>
                    </m:d>
                  </m:oMath>
                </a14:m>
                <a:r>
                  <a:rPr lang="en-US" sz="2400" dirty="0"/>
                  <a:t> </a:t>
                </a:r>
                <a:r>
                  <a:rPr lang="en-US" sz="2400" dirty="0" err="1"/>
                  <a:t>ai</a:t>
                </a:r>
                <a:r>
                  <a:rPr lang="en-US" sz="2400" dirty="0"/>
                  <a:t> </a:t>
                </a:r>
                <a:r>
                  <a:rPr lang="en-US" sz="2400" dirty="0" err="1"/>
                  <a:t>nodi</a:t>
                </a:r>
                <a:endParaRPr lang="it-IT" sz="2400" dirty="0"/>
              </a:p>
              <a:p>
                <a:pPr marL="342900" indent="-342900">
                  <a:buFont typeface="+mj-lt"/>
                  <a:buAutoNum type="arabicPeriod"/>
                </a:pPr>
                <a:r>
                  <a:rPr lang="it-IT" sz="2400" dirty="0"/>
                  <a:t>Minimizzare </a:t>
                </a:r>
                <a14:m>
                  <m:oMath xmlns:m="http://schemas.openxmlformats.org/officeDocument/2006/math">
                    <m:r>
                      <a:rPr lang="it-IT" sz="2400" i="1">
                        <a:latin typeface="Cambria Math" panose="02040503050406030204" pitchFamily="18" charset="0"/>
                      </a:rPr>
                      <m:t>𝑊</m:t>
                    </m:r>
                  </m:oMath>
                </a14:m>
                <a:r>
                  <a:rPr lang="it-IT" sz="2400" dirty="0"/>
                  <a:t> in funzione di </a:t>
                </a:r>
                <a14:m>
                  <m:oMath xmlns:m="http://schemas.openxmlformats.org/officeDocument/2006/math">
                    <m:r>
                      <a:rPr lang="it-IT" sz="2400" i="1">
                        <a:latin typeface="Cambria Math" panose="02040503050406030204" pitchFamily="18" charset="0"/>
                      </a:rPr>
                      <m:t>𝑣</m:t>
                    </m:r>
                    <m:d>
                      <m:dPr>
                        <m:ctrlPr>
                          <a:rPr lang="it-IT" sz="2400" i="1">
                            <a:latin typeface="Cambria Math" panose="02040503050406030204" pitchFamily="18" charset="0"/>
                          </a:rPr>
                        </m:ctrlPr>
                      </m:dPr>
                      <m:e>
                        <m:r>
                          <a:rPr lang="it-IT" sz="2400" i="1">
                            <a:latin typeface="Cambria Math" panose="02040503050406030204" pitchFamily="18" charset="0"/>
                          </a:rPr>
                          <m:t>𝑥</m:t>
                        </m:r>
                      </m:e>
                    </m:d>
                  </m:oMath>
                </a14:m>
                <a:r>
                  <a:rPr lang="en-US" sz="2400" dirty="0"/>
                  <a:t> </a:t>
                </a:r>
                <a:r>
                  <a:rPr lang="en-US" sz="2400" dirty="0" err="1"/>
                  <a:t>ai</a:t>
                </a:r>
                <a:r>
                  <a:rPr lang="en-US" sz="2400" dirty="0"/>
                  <a:t> </a:t>
                </a:r>
                <a:r>
                  <a:rPr lang="en-US" sz="2400" dirty="0" err="1"/>
                  <a:t>nodi</a:t>
                </a:r>
                <a:endParaRPr lang="it-IT" sz="2400" dirty="0"/>
              </a:p>
            </p:txBody>
          </p:sp>
        </mc:Choice>
        <mc:Fallback xmlns="">
          <p:sp>
            <p:nvSpPr>
              <p:cNvPr id="3" name="CasellaDiTesto 2"/>
              <p:cNvSpPr txBox="1">
                <a:spLocks noRot="1" noChangeAspect="1" noMove="1" noResize="1" noEditPoints="1" noAdjustHandles="1" noChangeArrowheads="1" noChangeShapeType="1" noTextEdit="1"/>
              </p:cNvSpPr>
              <p:nvPr/>
            </p:nvSpPr>
            <p:spPr>
              <a:xfrm>
                <a:off x="364565" y="794870"/>
                <a:ext cx="6811416" cy="2308324"/>
              </a:xfrm>
              <a:prstGeom prst="rect">
                <a:avLst/>
              </a:prstGeom>
              <a:blipFill>
                <a:blip r:embed="rId2"/>
                <a:stretch>
                  <a:fillRect l="-1432" t="-2375" r="-269" b="-5277"/>
                </a:stretch>
              </a:blipFill>
            </p:spPr>
            <p:txBody>
              <a:bodyPr/>
              <a:lstStyle/>
              <a:p>
                <a:r>
                  <a:rPr lang="it-IT">
                    <a:noFill/>
                  </a:rPr>
                  <a:t> </a:t>
                </a:r>
              </a:p>
            </p:txBody>
          </p:sp>
        </mc:Fallback>
      </mc:AlternateContent>
      <p:sp>
        <p:nvSpPr>
          <p:cNvPr id="4" name="Rettangolo 3"/>
          <p:cNvSpPr/>
          <p:nvPr/>
        </p:nvSpPr>
        <p:spPr>
          <a:xfrm>
            <a:off x="396020" y="3316051"/>
            <a:ext cx="4390433" cy="461665"/>
          </a:xfrm>
          <a:prstGeom prst="rect">
            <a:avLst/>
          </a:prstGeom>
        </p:spPr>
        <p:txBody>
          <a:bodyPr wrap="none">
            <a:spAutoFit/>
          </a:bodyPr>
          <a:lstStyle/>
          <a:p>
            <a:pPr marL="342900" indent="-342900">
              <a:buFont typeface="+mj-lt"/>
              <a:buAutoNum type="arabicPeriod"/>
            </a:pPr>
            <a:r>
              <a:rPr lang="it-IT" sz="2400" dirty="0">
                <a:effectLst>
                  <a:outerShdw blurRad="38100" dist="38100" dir="2700000" algn="tl">
                    <a:srgbClr val="000000">
                      <a:alpha val="43137"/>
                    </a:srgbClr>
                  </a:outerShdw>
                </a:effectLst>
              </a:rPr>
              <a:t>Definire la Potenza 𝑊=𝑊{𝑣(𝑥)}</a:t>
            </a:r>
          </a:p>
        </p:txBody>
      </p:sp>
      <p:grpSp>
        <p:nvGrpSpPr>
          <p:cNvPr id="61" name="Gruppo 60"/>
          <p:cNvGrpSpPr/>
          <p:nvPr/>
        </p:nvGrpSpPr>
        <p:grpSpPr>
          <a:xfrm>
            <a:off x="699247" y="3875918"/>
            <a:ext cx="4319698" cy="1339296"/>
            <a:chOff x="6096000" y="3481471"/>
            <a:chExt cx="4319698" cy="1339296"/>
          </a:xfrm>
        </p:grpSpPr>
        <p:grpSp>
          <p:nvGrpSpPr>
            <p:cNvPr id="11" name="Group 299"/>
            <p:cNvGrpSpPr>
              <a:grpSpLocks/>
            </p:cNvGrpSpPr>
            <p:nvPr/>
          </p:nvGrpSpPr>
          <p:grpSpPr bwMode="auto">
            <a:xfrm>
              <a:off x="7856152" y="3806278"/>
              <a:ext cx="333375" cy="88900"/>
              <a:chOff x="1987" y="1083"/>
              <a:chExt cx="210" cy="56"/>
            </a:xfrm>
          </p:grpSpPr>
          <p:grpSp>
            <p:nvGrpSpPr>
              <p:cNvPr id="46" name="Group 288"/>
              <p:cNvGrpSpPr>
                <a:grpSpLocks/>
              </p:cNvGrpSpPr>
              <p:nvPr/>
            </p:nvGrpSpPr>
            <p:grpSpPr bwMode="auto">
              <a:xfrm rot="5400000" flipV="1">
                <a:off x="2064" y="1006"/>
                <a:ext cx="56" cy="210"/>
                <a:chOff x="1663" y="2898"/>
                <a:chExt cx="56" cy="210"/>
              </a:xfrm>
            </p:grpSpPr>
            <p:sp>
              <p:nvSpPr>
                <p:cNvPr id="49"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0"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1"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2"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3"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4"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5"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56"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47"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8"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2" name="Oval 7"/>
            <p:cNvSpPr>
              <a:spLocks noChangeArrowheads="1"/>
            </p:cNvSpPr>
            <p:nvPr/>
          </p:nvSpPr>
          <p:spPr bwMode="auto">
            <a:xfrm>
              <a:off x="7361895" y="3826122"/>
              <a:ext cx="49212" cy="49213"/>
            </a:xfrm>
            <a:prstGeom prst="ellipse">
              <a:avLst/>
            </a:prstGeom>
            <a:solidFill>
              <a:srgbClr val="FFFFFF"/>
            </a:solidFill>
            <a:ln w="9525">
              <a:solidFill>
                <a:srgbClr val="000000"/>
              </a:solidFill>
              <a:round/>
              <a:headEnd/>
              <a:tailEnd/>
            </a:ln>
          </p:spPr>
          <p:txBody>
            <a:bodyPr/>
            <a:lstStyle/>
            <a:p>
              <a:endParaRPr lang="it-IT"/>
            </a:p>
          </p:txBody>
        </p:sp>
        <p:grpSp>
          <p:nvGrpSpPr>
            <p:cNvPr id="13" name="Group 299"/>
            <p:cNvGrpSpPr>
              <a:grpSpLocks/>
            </p:cNvGrpSpPr>
            <p:nvPr/>
          </p:nvGrpSpPr>
          <p:grpSpPr bwMode="auto">
            <a:xfrm rot="5400000">
              <a:off x="8472646" y="4090060"/>
              <a:ext cx="333375" cy="88900"/>
              <a:chOff x="1987" y="1083"/>
              <a:chExt cx="210" cy="56"/>
            </a:xfrm>
          </p:grpSpPr>
          <p:grpSp>
            <p:nvGrpSpPr>
              <p:cNvPr id="35" name="Group 288"/>
              <p:cNvGrpSpPr>
                <a:grpSpLocks/>
              </p:cNvGrpSpPr>
              <p:nvPr/>
            </p:nvGrpSpPr>
            <p:grpSpPr bwMode="auto">
              <a:xfrm rot="5400000" flipV="1">
                <a:off x="2064" y="1006"/>
                <a:ext cx="56" cy="210"/>
                <a:chOff x="1663" y="2898"/>
                <a:chExt cx="56" cy="210"/>
              </a:xfrm>
            </p:grpSpPr>
            <p:sp>
              <p:nvSpPr>
                <p:cNvPr id="38" name="Freeform 289"/>
                <p:cNvSpPr>
                  <a:spLocks noChangeAspect="1"/>
                </p:cNvSpPr>
                <p:nvPr/>
              </p:nvSpPr>
              <p:spPr bwMode="auto">
                <a:xfrm rot="-5400000">
                  <a:off x="1672" y="3047"/>
                  <a:ext cx="38"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9" name="Freeform 290"/>
                <p:cNvSpPr>
                  <a:spLocks noChangeAspect="1"/>
                </p:cNvSpPr>
                <p:nvPr/>
              </p:nvSpPr>
              <p:spPr bwMode="auto">
                <a:xfrm rot="-5400000">
                  <a:off x="1671" y="3018"/>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0" name="Freeform 291"/>
                <p:cNvSpPr>
                  <a:spLocks noChangeAspect="1"/>
                </p:cNvSpPr>
                <p:nvPr/>
              </p:nvSpPr>
              <p:spPr bwMode="auto">
                <a:xfrm rot="-5400000">
                  <a:off x="1671" y="2990"/>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1" name="Freeform 292"/>
                <p:cNvSpPr>
                  <a:spLocks noChangeAspect="1"/>
                </p:cNvSpPr>
                <p:nvPr/>
              </p:nvSpPr>
              <p:spPr bwMode="auto">
                <a:xfrm rot="-5400000">
                  <a:off x="1672" y="2962"/>
                  <a:ext cx="38"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2" name="Freeform 293"/>
                <p:cNvSpPr>
                  <a:spLocks noChangeAspect="1"/>
                </p:cNvSpPr>
                <p:nvPr/>
              </p:nvSpPr>
              <p:spPr bwMode="auto">
                <a:xfrm rot="-5400000">
                  <a:off x="1671" y="2933"/>
                  <a:ext cx="39" cy="56"/>
                </a:xfrm>
                <a:custGeom>
                  <a:avLst/>
                  <a:gdLst>
                    <a:gd name="T0" fmla="*/ 15 w 56"/>
                    <a:gd name="T1" fmla="*/ 0 h 81"/>
                    <a:gd name="T2" fmla="*/ 0 w 56"/>
                    <a:gd name="T3" fmla="*/ 9 h 81"/>
                    <a:gd name="T4" fmla="*/ 41 w 56"/>
                    <a:gd name="T5" fmla="*/ 81 h 81"/>
                    <a:gd name="T6" fmla="*/ 56 w 56"/>
                    <a:gd name="T7" fmla="*/ 72 h 81"/>
                    <a:gd name="T8" fmla="*/ 15 w 56"/>
                    <a:gd name="T9" fmla="*/ 0 h 81"/>
                  </a:gdLst>
                  <a:ahLst/>
                  <a:cxnLst>
                    <a:cxn ang="0">
                      <a:pos x="T0" y="T1"/>
                    </a:cxn>
                    <a:cxn ang="0">
                      <a:pos x="T2" y="T3"/>
                    </a:cxn>
                    <a:cxn ang="0">
                      <a:pos x="T4" y="T5"/>
                    </a:cxn>
                    <a:cxn ang="0">
                      <a:pos x="T6" y="T7"/>
                    </a:cxn>
                    <a:cxn ang="0">
                      <a:pos x="T8" y="T9"/>
                    </a:cxn>
                  </a:cxnLst>
                  <a:rect l="0" t="0" r="r" b="b"/>
                  <a:pathLst>
                    <a:path w="56" h="81">
                      <a:moveTo>
                        <a:pt x="15" y="0"/>
                      </a:moveTo>
                      <a:lnTo>
                        <a:pt x="0" y="9"/>
                      </a:lnTo>
                      <a:lnTo>
                        <a:pt x="41" y="81"/>
                      </a:lnTo>
                      <a:lnTo>
                        <a:pt x="56" y="72"/>
                      </a:lnTo>
                      <a:lnTo>
                        <a:pt x="1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3" name="Freeform 294"/>
                <p:cNvSpPr>
                  <a:spLocks noChangeAspect="1"/>
                </p:cNvSpPr>
                <p:nvPr/>
              </p:nvSpPr>
              <p:spPr bwMode="auto">
                <a:xfrm rot="-5400000">
                  <a:off x="1671" y="2905"/>
                  <a:ext cx="39" cy="56"/>
                </a:xfrm>
                <a:custGeom>
                  <a:avLst/>
                  <a:gdLst>
                    <a:gd name="T0" fmla="*/ 0 w 56"/>
                    <a:gd name="T1" fmla="*/ 72 h 81"/>
                    <a:gd name="T2" fmla="*/ 15 w 56"/>
                    <a:gd name="T3" fmla="*/ 81 h 81"/>
                    <a:gd name="T4" fmla="*/ 56 w 56"/>
                    <a:gd name="T5" fmla="*/ 9 h 81"/>
                    <a:gd name="T6" fmla="*/ 41 w 56"/>
                    <a:gd name="T7" fmla="*/ 0 h 81"/>
                    <a:gd name="T8" fmla="*/ 0 w 56"/>
                    <a:gd name="T9" fmla="*/ 72 h 81"/>
                  </a:gdLst>
                  <a:ahLst/>
                  <a:cxnLst>
                    <a:cxn ang="0">
                      <a:pos x="T0" y="T1"/>
                    </a:cxn>
                    <a:cxn ang="0">
                      <a:pos x="T2" y="T3"/>
                    </a:cxn>
                    <a:cxn ang="0">
                      <a:pos x="T4" y="T5"/>
                    </a:cxn>
                    <a:cxn ang="0">
                      <a:pos x="T6" y="T7"/>
                    </a:cxn>
                    <a:cxn ang="0">
                      <a:pos x="T8" y="T9"/>
                    </a:cxn>
                  </a:cxnLst>
                  <a:rect l="0" t="0" r="r" b="b"/>
                  <a:pathLst>
                    <a:path w="56" h="81">
                      <a:moveTo>
                        <a:pt x="0" y="72"/>
                      </a:moveTo>
                      <a:lnTo>
                        <a:pt x="15" y="81"/>
                      </a:lnTo>
                      <a:lnTo>
                        <a:pt x="56" y="9"/>
                      </a:lnTo>
                      <a:lnTo>
                        <a:pt x="41" y="0"/>
                      </a:lnTo>
                      <a:lnTo>
                        <a:pt x="0" y="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4" name="Freeform 295"/>
                <p:cNvSpPr>
                  <a:spLocks noChangeAspect="1"/>
                </p:cNvSpPr>
                <p:nvPr/>
              </p:nvSpPr>
              <p:spPr bwMode="auto">
                <a:xfrm rot="-5400000">
                  <a:off x="1666" y="3083"/>
                  <a:ext cx="25" cy="25"/>
                </a:xfrm>
                <a:custGeom>
                  <a:avLst/>
                  <a:gdLst>
                    <a:gd name="T0" fmla="*/ 36 w 36"/>
                    <a:gd name="T1" fmla="*/ 9 h 36"/>
                    <a:gd name="T2" fmla="*/ 21 w 36"/>
                    <a:gd name="T3" fmla="*/ 0 h 36"/>
                    <a:gd name="T4" fmla="*/ 0 w 36"/>
                    <a:gd name="T5" fmla="*/ 36 h 36"/>
                    <a:gd name="T6" fmla="*/ 21 w 36"/>
                    <a:gd name="T7" fmla="*/ 35 h 36"/>
                    <a:gd name="T8" fmla="*/ 36 w 36"/>
                    <a:gd name="T9" fmla="*/ 9 h 36"/>
                  </a:gdLst>
                  <a:ahLst/>
                  <a:cxnLst>
                    <a:cxn ang="0">
                      <a:pos x="T0" y="T1"/>
                    </a:cxn>
                    <a:cxn ang="0">
                      <a:pos x="T2" y="T3"/>
                    </a:cxn>
                    <a:cxn ang="0">
                      <a:pos x="T4" y="T5"/>
                    </a:cxn>
                    <a:cxn ang="0">
                      <a:pos x="T6" y="T7"/>
                    </a:cxn>
                    <a:cxn ang="0">
                      <a:pos x="T8" y="T9"/>
                    </a:cxn>
                  </a:cxnLst>
                  <a:rect l="0" t="0" r="r" b="b"/>
                  <a:pathLst>
                    <a:path w="36" h="36">
                      <a:moveTo>
                        <a:pt x="36" y="9"/>
                      </a:moveTo>
                      <a:lnTo>
                        <a:pt x="21" y="0"/>
                      </a:lnTo>
                      <a:lnTo>
                        <a:pt x="0" y="36"/>
                      </a:lnTo>
                      <a:lnTo>
                        <a:pt x="21" y="35"/>
                      </a:lnTo>
                      <a:lnTo>
                        <a:pt x="36"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45" name="Freeform 296"/>
                <p:cNvSpPr>
                  <a:spLocks noChangeAspect="1"/>
                </p:cNvSpPr>
                <p:nvPr/>
              </p:nvSpPr>
              <p:spPr bwMode="auto">
                <a:xfrm>
                  <a:off x="1665" y="2898"/>
                  <a:ext cx="29" cy="26"/>
                </a:xfrm>
                <a:custGeom>
                  <a:avLst/>
                  <a:gdLst>
                    <a:gd name="T0" fmla="*/ 0 w 29"/>
                    <a:gd name="T1" fmla="*/ 15 h 26"/>
                    <a:gd name="T2" fmla="*/ 6 w 29"/>
                    <a:gd name="T3" fmla="*/ 26 h 26"/>
                    <a:gd name="T4" fmla="*/ 27 w 29"/>
                    <a:gd name="T5" fmla="*/ 13 h 26"/>
                    <a:gd name="T6" fmla="*/ 29 w 29"/>
                    <a:gd name="T7" fmla="*/ 0 h 26"/>
                    <a:gd name="T8" fmla="*/ 0 w 29"/>
                    <a:gd name="T9" fmla="*/ 15 h 26"/>
                  </a:gdLst>
                  <a:ahLst/>
                  <a:cxnLst>
                    <a:cxn ang="0">
                      <a:pos x="T0" y="T1"/>
                    </a:cxn>
                    <a:cxn ang="0">
                      <a:pos x="T2" y="T3"/>
                    </a:cxn>
                    <a:cxn ang="0">
                      <a:pos x="T4" y="T5"/>
                    </a:cxn>
                    <a:cxn ang="0">
                      <a:pos x="T6" y="T7"/>
                    </a:cxn>
                    <a:cxn ang="0">
                      <a:pos x="T8" y="T9"/>
                    </a:cxn>
                  </a:cxnLst>
                  <a:rect l="0" t="0" r="r" b="b"/>
                  <a:pathLst>
                    <a:path w="29" h="26">
                      <a:moveTo>
                        <a:pt x="0" y="15"/>
                      </a:moveTo>
                      <a:lnTo>
                        <a:pt x="6" y="26"/>
                      </a:lnTo>
                      <a:lnTo>
                        <a:pt x="27" y="13"/>
                      </a:lnTo>
                      <a:lnTo>
                        <a:pt x="29" y="0"/>
                      </a:lnTo>
                      <a:lnTo>
                        <a:pt x="0"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36" name="Oval 297"/>
              <p:cNvSpPr>
                <a:spLocks noChangeArrowheads="1"/>
              </p:cNvSpPr>
              <p:nvPr/>
            </p:nvSpPr>
            <p:spPr bwMode="auto">
              <a:xfrm rot="16200000" flipV="1">
                <a:off x="1997"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37" name="Oval 298"/>
              <p:cNvSpPr>
                <a:spLocks noChangeArrowheads="1"/>
              </p:cNvSpPr>
              <p:nvPr/>
            </p:nvSpPr>
            <p:spPr bwMode="auto">
              <a:xfrm rot="16200000" flipV="1">
                <a:off x="2145" y="1092"/>
                <a:ext cx="37" cy="37"/>
              </a:xfrm>
              <a:prstGeom prst="ellipse">
                <a:avLst/>
              </a:prstGeom>
              <a:noFill/>
              <a:ln>
                <a:noFill/>
              </a:ln>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sp>
          <p:nvSpPr>
            <p:cNvPr id="14" name="Oval 7"/>
            <p:cNvSpPr>
              <a:spLocks noChangeArrowheads="1"/>
            </p:cNvSpPr>
            <p:nvPr/>
          </p:nvSpPr>
          <p:spPr bwMode="auto">
            <a:xfrm>
              <a:off x="8608959" y="3826122"/>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5" name="Oval 7"/>
            <p:cNvSpPr>
              <a:spLocks noChangeArrowheads="1"/>
            </p:cNvSpPr>
            <p:nvPr/>
          </p:nvSpPr>
          <p:spPr bwMode="auto">
            <a:xfrm>
              <a:off x="7361895" y="4393683"/>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6" name="Oval 7"/>
            <p:cNvSpPr>
              <a:spLocks noChangeArrowheads="1"/>
            </p:cNvSpPr>
            <p:nvPr/>
          </p:nvSpPr>
          <p:spPr bwMode="auto">
            <a:xfrm>
              <a:off x="9155990" y="3826122"/>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7" name="Oval 7"/>
            <p:cNvSpPr>
              <a:spLocks noChangeArrowheads="1"/>
            </p:cNvSpPr>
            <p:nvPr/>
          </p:nvSpPr>
          <p:spPr bwMode="auto">
            <a:xfrm>
              <a:off x="9155990" y="4393683"/>
              <a:ext cx="49212" cy="49213"/>
            </a:xfrm>
            <a:prstGeom prst="ellipse">
              <a:avLst/>
            </a:prstGeom>
            <a:solidFill>
              <a:srgbClr val="FFFFFF"/>
            </a:solidFill>
            <a:ln w="9525">
              <a:solidFill>
                <a:srgbClr val="000000"/>
              </a:solidFill>
              <a:round/>
              <a:headEnd/>
              <a:tailEnd/>
            </a:ln>
          </p:spPr>
          <p:txBody>
            <a:bodyPr/>
            <a:lstStyle/>
            <a:p>
              <a:endParaRPr lang="it-IT"/>
            </a:p>
          </p:txBody>
        </p:sp>
        <p:sp>
          <p:nvSpPr>
            <p:cNvPr id="18" name="Oval 7"/>
            <p:cNvSpPr>
              <a:spLocks noChangeArrowheads="1"/>
            </p:cNvSpPr>
            <p:nvPr/>
          </p:nvSpPr>
          <p:spPr bwMode="auto">
            <a:xfrm>
              <a:off x="8614727" y="4393683"/>
              <a:ext cx="49212" cy="49213"/>
            </a:xfrm>
            <a:prstGeom prst="ellipse">
              <a:avLst/>
            </a:prstGeom>
            <a:solidFill>
              <a:srgbClr val="FFFFFF"/>
            </a:solidFill>
            <a:ln w="9525">
              <a:solidFill>
                <a:srgbClr val="000000"/>
              </a:solidFill>
              <a:round/>
              <a:headEnd/>
              <a:tailEnd/>
            </a:ln>
          </p:spPr>
          <p:txBody>
            <a:bodyPr/>
            <a:lstStyle/>
            <a:p>
              <a:endParaRPr lang="it-IT"/>
            </a:p>
          </p:txBody>
        </p:sp>
        <p:cxnSp>
          <p:nvCxnSpPr>
            <p:cNvPr id="19" name="Connettore 1 18"/>
            <p:cNvCxnSpPr>
              <a:stCxn id="12" idx="6"/>
              <a:endCxn id="56" idx="3"/>
            </p:cNvCxnSpPr>
            <p:nvPr/>
          </p:nvCxnSpPr>
          <p:spPr>
            <a:xfrm>
              <a:off x="7411107" y="3850729"/>
              <a:ext cx="445046" cy="476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nettore 1 19"/>
            <p:cNvCxnSpPr>
              <a:stCxn id="55" idx="2"/>
              <a:endCxn id="14" idx="2"/>
            </p:cNvCxnSpPr>
            <p:nvPr/>
          </p:nvCxnSpPr>
          <p:spPr>
            <a:xfrm>
              <a:off x="8189528" y="3850729"/>
              <a:ext cx="41943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ttore 1 20"/>
            <p:cNvCxnSpPr>
              <a:stCxn id="14" idx="6"/>
              <a:endCxn id="16" idx="2"/>
            </p:cNvCxnSpPr>
            <p:nvPr/>
          </p:nvCxnSpPr>
          <p:spPr>
            <a:xfrm>
              <a:off x="8658171" y="3850729"/>
              <a:ext cx="49781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ttore 1 21"/>
            <p:cNvCxnSpPr>
              <a:stCxn id="15" idx="6"/>
              <a:endCxn id="18" idx="2"/>
            </p:cNvCxnSpPr>
            <p:nvPr/>
          </p:nvCxnSpPr>
          <p:spPr>
            <a:xfrm>
              <a:off x="7411107" y="4418290"/>
              <a:ext cx="12036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ttore 1 22"/>
            <p:cNvCxnSpPr>
              <a:stCxn id="18" idx="6"/>
              <a:endCxn id="17" idx="2"/>
            </p:cNvCxnSpPr>
            <p:nvPr/>
          </p:nvCxnSpPr>
          <p:spPr>
            <a:xfrm>
              <a:off x="8663939" y="4418290"/>
              <a:ext cx="4920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ttore 1 23"/>
            <p:cNvCxnSpPr>
              <a:stCxn id="18" idx="0"/>
              <a:endCxn id="44" idx="2"/>
            </p:cNvCxnSpPr>
            <p:nvPr/>
          </p:nvCxnSpPr>
          <p:spPr>
            <a:xfrm flipV="1">
              <a:off x="8639333" y="4301199"/>
              <a:ext cx="1" cy="924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Connettore 1 24"/>
            <p:cNvCxnSpPr>
              <a:stCxn id="14" idx="4"/>
              <a:endCxn id="45" idx="3"/>
            </p:cNvCxnSpPr>
            <p:nvPr/>
          </p:nvCxnSpPr>
          <p:spPr>
            <a:xfrm>
              <a:off x="8633565" y="3875335"/>
              <a:ext cx="1007" cy="92488"/>
            </a:xfrm>
            <a:prstGeom prst="line">
              <a:avLst/>
            </a:prstGeom>
          </p:spPr>
          <p:style>
            <a:lnRef idx="1">
              <a:schemeClr val="accent1"/>
            </a:lnRef>
            <a:fillRef idx="0">
              <a:schemeClr val="accent1"/>
            </a:fillRef>
            <a:effectRef idx="0">
              <a:schemeClr val="accent1"/>
            </a:effectRef>
            <a:fontRef idx="minor">
              <a:schemeClr val="tx1"/>
            </a:fontRef>
          </p:style>
        </p:cxnSp>
        <p:sp>
          <p:nvSpPr>
            <p:cNvPr id="26" name="CasellaDiTesto 25"/>
            <p:cNvSpPr txBox="1"/>
            <p:nvPr/>
          </p:nvSpPr>
          <p:spPr>
            <a:xfrm>
              <a:off x="7737167" y="3481471"/>
              <a:ext cx="538930" cy="369332"/>
            </a:xfrm>
            <a:prstGeom prst="rect">
              <a:avLst/>
            </a:prstGeom>
            <a:noFill/>
          </p:spPr>
          <p:txBody>
            <a:bodyPr wrap="none" rtlCol="0">
              <a:spAutoFit/>
            </a:bodyPr>
            <a:lstStyle/>
            <a:p>
              <a:r>
                <a:rPr lang="it-IT" dirty="0"/>
                <a:t>r dx</a:t>
              </a:r>
            </a:p>
          </p:txBody>
        </p:sp>
        <p:sp>
          <p:nvSpPr>
            <p:cNvPr id="27" name="CasellaDiTesto 26"/>
            <p:cNvSpPr txBox="1"/>
            <p:nvPr/>
          </p:nvSpPr>
          <p:spPr>
            <a:xfrm>
              <a:off x="8074178" y="3968478"/>
              <a:ext cx="567784" cy="369332"/>
            </a:xfrm>
            <a:prstGeom prst="rect">
              <a:avLst/>
            </a:prstGeom>
            <a:noFill/>
          </p:spPr>
          <p:txBody>
            <a:bodyPr wrap="none" rtlCol="0">
              <a:spAutoFit/>
            </a:bodyPr>
            <a:lstStyle/>
            <a:p>
              <a:r>
                <a:rPr lang="it-IT" dirty="0"/>
                <a:t>g dx</a:t>
              </a:r>
            </a:p>
          </p:txBody>
        </p:sp>
        <p:sp>
          <p:nvSpPr>
            <p:cNvPr id="28" name="Arco 27"/>
            <p:cNvSpPr/>
            <p:nvPr/>
          </p:nvSpPr>
          <p:spPr>
            <a:xfrm>
              <a:off x="8933630" y="3771369"/>
              <a:ext cx="314077" cy="705270"/>
            </a:xfrm>
            <a:prstGeom prst="arc">
              <a:avLst>
                <a:gd name="adj1" fmla="val 18051245"/>
                <a:gd name="adj2" fmla="val 3393705"/>
              </a:avLst>
            </a:prstGeom>
            <a:ln>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29" name="Arco 28"/>
            <p:cNvSpPr/>
            <p:nvPr/>
          </p:nvSpPr>
          <p:spPr>
            <a:xfrm flipH="1">
              <a:off x="7303382" y="3763677"/>
              <a:ext cx="314077" cy="705270"/>
            </a:xfrm>
            <a:prstGeom prst="arc">
              <a:avLst>
                <a:gd name="adj1" fmla="val 18051245"/>
                <a:gd name="adj2" fmla="val 3393705"/>
              </a:avLst>
            </a:prstGeom>
            <a:ln>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30" name="CasellaDiTesto 29"/>
            <p:cNvSpPr txBox="1"/>
            <p:nvPr/>
          </p:nvSpPr>
          <p:spPr>
            <a:xfrm>
              <a:off x="7026128" y="3931460"/>
              <a:ext cx="288862" cy="369332"/>
            </a:xfrm>
            <a:prstGeom prst="rect">
              <a:avLst/>
            </a:prstGeom>
            <a:noFill/>
          </p:spPr>
          <p:txBody>
            <a:bodyPr wrap="none" rtlCol="0">
              <a:spAutoFit/>
            </a:bodyPr>
            <a:lstStyle/>
            <a:p>
              <a:r>
                <a:rPr lang="it-IT" dirty="0"/>
                <a:t>v</a:t>
              </a:r>
            </a:p>
          </p:txBody>
        </p:sp>
        <p:sp>
          <p:nvSpPr>
            <p:cNvPr id="32" name="Rettangolo 31"/>
            <p:cNvSpPr/>
            <p:nvPr/>
          </p:nvSpPr>
          <p:spPr>
            <a:xfrm>
              <a:off x="8060275" y="4451435"/>
              <a:ext cx="405880" cy="369332"/>
            </a:xfrm>
            <a:prstGeom prst="rect">
              <a:avLst/>
            </a:prstGeom>
          </p:spPr>
          <p:txBody>
            <a:bodyPr wrap="none">
              <a:spAutoFit/>
            </a:bodyPr>
            <a:lstStyle/>
            <a:p>
              <a:r>
                <a:rPr lang="it-IT" dirty="0"/>
                <a:t>dx</a:t>
              </a:r>
            </a:p>
          </p:txBody>
        </p:sp>
        <p:cxnSp>
          <p:nvCxnSpPr>
            <p:cNvPr id="33" name="Connettore 2 32"/>
            <p:cNvCxnSpPr>
              <a:stCxn id="32" idx="3"/>
            </p:cNvCxnSpPr>
            <p:nvPr/>
          </p:nvCxnSpPr>
          <p:spPr>
            <a:xfrm flipV="1">
              <a:off x="8466155" y="4632871"/>
              <a:ext cx="717952" cy="32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Connettore 2 33"/>
            <p:cNvCxnSpPr>
              <a:stCxn id="32" idx="1"/>
            </p:cNvCxnSpPr>
            <p:nvPr/>
          </p:nvCxnSpPr>
          <p:spPr>
            <a:xfrm flipH="1" flipV="1">
              <a:off x="7408163" y="4632871"/>
              <a:ext cx="652112" cy="32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ttore 2 6"/>
            <p:cNvCxnSpPr>
              <a:endCxn id="12" idx="2"/>
            </p:cNvCxnSpPr>
            <p:nvPr/>
          </p:nvCxnSpPr>
          <p:spPr>
            <a:xfrm>
              <a:off x="6826753" y="3850609"/>
              <a:ext cx="535142" cy="1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CasellaDiTesto 7"/>
            <p:cNvSpPr txBox="1"/>
            <p:nvPr/>
          </p:nvSpPr>
          <p:spPr>
            <a:xfrm>
              <a:off x="6958891" y="3533476"/>
              <a:ext cx="237566" cy="369332"/>
            </a:xfrm>
            <a:prstGeom prst="rect">
              <a:avLst/>
            </a:prstGeom>
            <a:noFill/>
          </p:spPr>
          <p:txBody>
            <a:bodyPr wrap="none" rtlCol="0">
              <a:spAutoFit/>
            </a:bodyPr>
            <a:lstStyle/>
            <a:p>
              <a:r>
                <a:rPr lang="it-IT" dirty="0"/>
                <a:t>i</a:t>
              </a:r>
            </a:p>
          </p:txBody>
        </p:sp>
        <p:cxnSp>
          <p:nvCxnSpPr>
            <p:cNvPr id="9" name="Connettore 2 8"/>
            <p:cNvCxnSpPr>
              <a:stCxn id="16" idx="6"/>
            </p:cNvCxnSpPr>
            <p:nvPr/>
          </p:nvCxnSpPr>
          <p:spPr>
            <a:xfrm flipV="1">
              <a:off x="9205202" y="3848786"/>
              <a:ext cx="406813" cy="1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Freccia a destra 56"/>
            <p:cNvSpPr/>
            <p:nvPr/>
          </p:nvSpPr>
          <p:spPr>
            <a:xfrm>
              <a:off x="6568141" y="3998259"/>
              <a:ext cx="424330" cy="29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CasellaDiTesto 57"/>
            <p:cNvSpPr txBox="1"/>
            <p:nvPr/>
          </p:nvSpPr>
          <p:spPr>
            <a:xfrm>
              <a:off x="6096000" y="3938494"/>
              <a:ext cx="505267" cy="369332"/>
            </a:xfrm>
            <a:prstGeom prst="rect">
              <a:avLst/>
            </a:prstGeom>
            <a:noFill/>
          </p:spPr>
          <p:txBody>
            <a:bodyPr wrap="none" rtlCol="0">
              <a:spAutoFit/>
            </a:bodyPr>
            <a:lstStyle/>
            <a:p>
              <a:r>
                <a:rPr lang="it-IT" dirty="0" err="1"/>
                <a:t>W</a:t>
              </a:r>
              <a:r>
                <a:rPr lang="it-IT" baseline="-25000" dirty="0" err="1"/>
                <a:t>in</a:t>
              </a:r>
              <a:endParaRPr lang="it-IT" dirty="0"/>
            </a:p>
          </p:txBody>
        </p:sp>
        <p:sp>
          <p:nvSpPr>
            <p:cNvPr id="59" name="Freccia a destra 58"/>
            <p:cNvSpPr/>
            <p:nvPr/>
          </p:nvSpPr>
          <p:spPr>
            <a:xfrm>
              <a:off x="9397999" y="3977341"/>
              <a:ext cx="424330" cy="298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CasellaDiTesto 59"/>
            <p:cNvSpPr txBox="1"/>
            <p:nvPr/>
          </p:nvSpPr>
          <p:spPr>
            <a:xfrm>
              <a:off x="9822330" y="3935506"/>
              <a:ext cx="593368" cy="369332"/>
            </a:xfrm>
            <a:prstGeom prst="rect">
              <a:avLst/>
            </a:prstGeom>
            <a:noFill/>
          </p:spPr>
          <p:txBody>
            <a:bodyPr wrap="none" rtlCol="0">
              <a:spAutoFit/>
            </a:bodyPr>
            <a:lstStyle/>
            <a:p>
              <a:r>
                <a:rPr lang="it-IT" dirty="0" err="1"/>
                <a:t>W</a:t>
              </a:r>
              <a:r>
                <a:rPr lang="it-IT" baseline="-25000" dirty="0" err="1"/>
                <a:t>out</a:t>
              </a:r>
              <a:endParaRPr lang="it-IT" dirty="0"/>
            </a:p>
          </p:txBody>
        </p:sp>
      </p:grpSp>
      <mc:AlternateContent xmlns:mc="http://schemas.openxmlformats.org/markup-compatibility/2006" xmlns:a14="http://schemas.microsoft.com/office/drawing/2010/main">
        <mc:Choice Requires="a14">
          <p:sp>
            <p:nvSpPr>
              <p:cNvPr id="62" name="CasellaDiTesto 61"/>
              <p:cNvSpPr txBox="1"/>
              <p:nvPr/>
            </p:nvSpPr>
            <p:spPr>
              <a:xfrm>
                <a:off x="5537200" y="4192494"/>
                <a:ext cx="4545283" cy="1384995"/>
              </a:xfrm>
              <a:prstGeom prst="rect">
                <a:avLst/>
              </a:prstGeom>
              <a:noFill/>
            </p:spPr>
            <p:txBody>
              <a:bodyPr wrap="none" lIns="0" tIns="0" rIns="0" bIns="0" rtlCol="0">
                <a:spAutoFit/>
              </a:bodyPr>
              <a:lstStyle/>
              <a:p>
                <a14:m>
                  <m:oMath xmlns:m="http://schemas.openxmlformats.org/officeDocument/2006/math">
                    <m:sSub>
                      <m:sSubPr>
                        <m:ctrlPr>
                          <a:rPr lang="it-IT" b="0" i="1" smtClean="0">
                            <a:latin typeface="Cambria Math" panose="02040503050406030204" pitchFamily="18" charset="0"/>
                          </a:rPr>
                        </m:ctrlPr>
                      </m:sSubPr>
                      <m:e>
                        <m:r>
                          <a:rPr lang="it-IT" i="1">
                            <a:latin typeface="Cambria Math" panose="02040503050406030204" pitchFamily="18" charset="0"/>
                          </a:rPr>
                          <m:t>𝑊</m:t>
                        </m:r>
                      </m:e>
                      <m:sub>
                        <m:r>
                          <a:rPr lang="it-IT" b="0" i="1" smtClean="0">
                            <a:latin typeface="Cambria Math" panose="02040503050406030204" pitchFamily="18" charset="0"/>
                          </a:rPr>
                          <m:t>𝑖𝑛</m:t>
                        </m:r>
                      </m:sub>
                    </m:sSub>
                    <m:r>
                      <a:rPr lang="it-IT" b="0" i="1" smtClean="0">
                        <a:latin typeface="Cambria Math" panose="02040503050406030204" pitchFamily="18" charset="0"/>
                      </a:rPr>
                      <m:t>=</m:t>
                    </m:r>
                    <m:r>
                      <a:rPr lang="it-IT" b="0" i="1" smtClean="0">
                        <a:latin typeface="Cambria Math" panose="02040503050406030204" pitchFamily="18" charset="0"/>
                      </a:rPr>
                      <m:t>𝑣</m:t>
                    </m:r>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𝑖</m:t>
                    </m:r>
                  </m:oMath>
                </a14:m>
                <a:r>
                  <a:rPr lang="it-IT" b="0" dirty="0">
                    <a:ea typeface="Cambria Math" panose="02040503050406030204" pitchFamily="18" charset="0"/>
                  </a:rPr>
                  <a:t> </a:t>
                </a:r>
              </a:p>
              <a:p>
                <a14:m>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𝑊</m:t>
                        </m:r>
                      </m:e>
                      <m:sub>
                        <m:r>
                          <a:rPr lang="it-IT" b="0" i="1" smtClean="0">
                            <a:latin typeface="Cambria Math" panose="02040503050406030204" pitchFamily="18" charset="0"/>
                          </a:rPr>
                          <m:t>𝑜𝑢𝑡</m:t>
                        </m:r>
                      </m:sub>
                    </m:sSub>
                    <m:r>
                      <a:rPr lang="it-IT" i="1">
                        <a:latin typeface="Cambria Math" panose="02040503050406030204" pitchFamily="18" charset="0"/>
                      </a:rPr>
                      <m:t>=</m:t>
                    </m:r>
                    <m:d>
                      <m:dPr>
                        <m:ctrlPr>
                          <a:rPr lang="it-IT" i="1" smtClean="0">
                            <a:latin typeface="Cambria Math" panose="02040503050406030204" pitchFamily="18" charset="0"/>
                          </a:rPr>
                        </m:ctrlPr>
                      </m:dPr>
                      <m:e>
                        <m:r>
                          <a:rPr lang="it-IT" i="1">
                            <a:latin typeface="Cambria Math" panose="02040503050406030204" pitchFamily="18" charset="0"/>
                          </a:rPr>
                          <m:t>𝑣</m:t>
                        </m:r>
                        <m:r>
                          <a:rPr lang="it-IT" i="1">
                            <a:latin typeface="Cambria Math" panose="02040503050406030204" pitchFamily="18" charset="0"/>
                          </a:rPr>
                          <m:t>+</m:t>
                        </m:r>
                        <m:r>
                          <a:rPr lang="it-IT" i="1">
                            <a:latin typeface="Cambria Math" panose="02040503050406030204" pitchFamily="18" charset="0"/>
                          </a:rPr>
                          <m:t>𝑑𝑣</m:t>
                        </m:r>
                      </m:e>
                    </m:d>
                    <m:r>
                      <a:rPr lang="it-IT" i="1">
                        <a:latin typeface="Cambria Math" panose="02040503050406030204" pitchFamily="18" charset="0"/>
                        <a:ea typeface="Cambria Math" panose="02040503050406030204" pitchFamily="18" charset="0"/>
                      </a:rPr>
                      <m:t>∙</m:t>
                    </m:r>
                    <m:d>
                      <m:dPr>
                        <m:ctrlPr>
                          <a:rPr lang="it-IT" i="1" smtClean="0">
                            <a:latin typeface="Cambria Math" panose="02040503050406030204" pitchFamily="18" charset="0"/>
                            <a:ea typeface="Cambria Math" panose="02040503050406030204" pitchFamily="18" charset="0"/>
                          </a:rPr>
                        </m:ctrlPr>
                      </m:dPr>
                      <m:e>
                        <m:r>
                          <a:rPr lang="it-IT" i="1">
                            <a:latin typeface="Cambria Math" panose="02040503050406030204" pitchFamily="18" charset="0"/>
                            <a:ea typeface="Cambria Math" panose="02040503050406030204" pitchFamily="18" charset="0"/>
                          </a:rPr>
                          <m:t>𝑖</m:t>
                        </m:r>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𝑑𝑖</m:t>
                        </m:r>
                      </m:e>
                    </m:d>
                    <m:r>
                      <a:rPr lang="it-IT"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𝑣</m:t>
                    </m:r>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𝑖</m:t>
                    </m:r>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𝑣</m:t>
                    </m:r>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𝑑𝑖</m:t>
                    </m:r>
                    <m:r>
                      <a:rPr lang="it-IT" b="0" i="1" smtClean="0">
                        <a:latin typeface="Cambria Math" panose="02040503050406030204" pitchFamily="18" charset="0"/>
                        <a:ea typeface="Cambria Math" panose="02040503050406030204" pitchFamily="18" charset="0"/>
                      </a:rPr>
                      <m:t>+</m:t>
                    </m:r>
                    <m:r>
                      <a:rPr lang="it-IT" b="0" i="1" smtClean="0">
                        <a:latin typeface="Cambria Math" panose="02040503050406030204" pitchFamily="18" charset="0"/>
                        <a:ea typeface="Cambria Math" panose="02040503050406030204" pitchFamily="18" charset="0"/>
                      </a:rPr>
                      <m:t>𝑖</m:t>
                    </m:r>
                    <m:r>
                      <a:rPr lang="it-IT" b="0" i="1" smtClean="0">
                        <a:latin typeface="Cambria Math" panose="02040503050406030204" pitchFamily="18" charset="0"/>
                        <a:ea typeface="Cambria Math" panose="02040503050406030204" pitchFamily="18" charset="0"/>
                      </a:rPr>
                      <m:t> </m:t>
                    </m:r>
                    <m:r>
                      <a:rPr lang="it-IT" b="0" i="1" smtClean="0">
                        <a:latin typeface="Cambria Math" panose="02040503050406030204" pitchFamily="18" charset="0"/>
                        <a:ea typeface="Cambria Math" panose="02040503050406030204" pitchFamily="18" charset="0"/>
                      </a:rPr>
                      <m:t>𝑑𝑣</m:t>
                    </m:r>
                  </m:oMath>
                </a14:m>
                <a:r>
                  <a:rPr lang="it-IT" b="0" dirty="0">
                    <a:ea typeface="Cambria Math" panose="02040503050406030204" pitchFamily="18" charset="0"/>
                  </a:rPr>
                  <a:t> </a:t>
                </a:r>
              </a:p>
              <a:p>
                <a14:m>
                  <m:oMath xmlns:m="http://schemas.openxmlformats.org/officeDocument/2006/math">
                    <m:r>
                      <a:rPr lang="it-IT" b="0" i="1" smtClean="0">
                        <a:latin typeface="Cambria Math" panose="02040503050406030204" pitchFamily="18" charset="0"/>
                        <a:ea typeface="Cambria Math" panose="02040503050406030204" pitchFamily="18" charset="0"/>
                      </a:rPr>
                      <m:t>𝑑𝑊</m:t>
                    </m:r>
                    <m:r>
                      <a:rPr lang="it-IT" b="0" i="1" smtClean="0">
                        <a:latin typeface="Cambria Math" panose="02040503050406030204" pitchFamily="18" charset="0"/>
                        <a:ea typeface="Cambria Math" panose="02040503050406030204" pitchFamily="18" charset="0"/>
                      </a:rPr>
                      <m:t>= </m:t>
                    </m:r>
                    <m:sSub>
                      <m:sSubPr>
                        <m:ctrlPr>
                          <a:rPr lang="it-IT" i="1">
                            <a:latin typeface="Cambria Math" panose="02040503050406030204" pitchFamily="18" charset="0"/>
                          </a:rPr>
                        </m:ctrlPr>
                      </m:sSubPr>
                      <m:e>
                        <m:r>
                          <a:rPr lang="it-IT" i="1">
                            <a:latin typeface="Cambria Math" panose="02040503050406030204" pitchFamily="18" charset="0"/>
                          </a:rPr>
                          <m:t>𝑊</m:t>
                        </m:r>
                      </m:e>
                      <m:sub>
                        <m:r>
                          <a:rPr lang="it-IT" i="1">
                            <a:latin typeface="Cambria Math" panose="02040503050406030204" pitchFamily="18" charset="0"/>
                          </a:rPr>
                          <m:t>𝑜𝑢𝑡</m:t>
                        </m:r>
                      </m:sub>
                    </m:sSub>
                    <m:r>
                      <a:rPr lang="it-IT" b="0" i="1" smtClean="0">
                        <a:latin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rPr>
                          <m:t>𝑊</m:t>
                        </m:r>
                      </m:e>
                      <m:sub>
                        <m:r>
                          <a:rPr lang="it-IT" i="1">
                            <a:latin typeface="Cambria Math" panose="02040503050406030204" pitchFamily="18" charset="0"/>
                          </a:rPr>
                          <m:t>𝑖𝑛</m:t>
                        </m:r>
                      </m:sub>
                    </m:sSub>
                    <m:r>
                      <a:rPr lang="it-IT" b="0" i="1" smtClean="0">
                        <a:latin typeface="Cambria Math" panose="02040503050406030204" pitchFamily="18" charset="0"/>
                      </a:rPr>
                      <m:t>=</m:t>
                    </m:r>
                  </m:oMath>
                </a14:m>
                <a:r>
                  <a:rPr lang="it-IT" dirty="0">
                    <a:ea typeface="Cambria Math" panose="02040503050406030204" pitchFamily="18" charset="0"/>
                  </a:rPr>
                  <a:t> </a:t>
                </a:r>
                <a14:m>
                  <m:oMath xmlns:m="http://schemas.openxmlformats.org/officeDocument/2006/math">
                    <m:r>
                      <a:rPr lang="it-IT" i="1">
                        <a:latin typeface="Cambria Math" panose="02040503050406030204" pitchFamily="18" charset="0"/>
                        <a:ea typeface="Cambria Math" panose="02040503050406030204" pitchFamily="18" charset="0"/>
                      </a:rPr>
                      <m:t>𝑣</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𝑑𝑖</m:t>
                    </m:r>
                    <m:r>
                      <a:rPr lang="it-IT" i="1">
                        <a:latin typeface="Cambria Math" panose="02040503050406030204" pitchFamily="18" charset="0"/>
                        <a:ea typeface="Cambria Math" panose="02040503050406030204" pitchFamily="18" charset="0"/>
                      </a:rPr>
                      <m:t>+</m:t>
                    </m:r>
                    <m:r>
                      <a:rPr lang="it-IT" i="1">
                        <a:latin typeface="Cambria Math" panose="02040503050406030204" pitchFamily="18" charset="0"/>
                        <a:ea typeface="Cambria Math" panose="02040503050406030204" pitchFamily="18" charset="0"/>
                      </a:rPr>
                      <m:t>𝑖</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𝑑𝑣</m:t>
                    </m:r>
                  </m:oMath>
                </a14:m>
                <a:r>
                  <a:rPr lang="it-IT" dirty="0">
                    <a:ea typeface="Cambria Math" panose="02040503050406030204" pitchFamily="18" charset="0"/>
                  </a:rPr>
                  <a:t> </a:t>
                </a:r>
              </a:p>
              <a:p>
                <a:endParaRPr lang="it-IT" dirty="0">
                  <a:ea typeface="Cambria Math" panose="02040503050406030204" pitchFamily="18" charset="0"/>
                </a:endParaRPr>
              </a:p>
              <a:p>
                <a:endParaRPr lang="it-IT" dirty="0"/>
              </a:p>
            </p:txBody>
          </p:sp>
        </mc:Choice>
        <mc:Fallback xmlns="">
          <p:sp>
            <p:nvSpPr>
              <p:cNvPr id="62" name="CasellaDiTesto 61"/>
              <p:cNvSpPr txBox="1">
                <a:spLocks noRot="1" noChangeAspect="1" noMove="1" noResize="1" noEditPoints="1" noAdjustHandles="1" noChangeArrowheads="1" noChangeShapeType="1" noTextEdit="1"/>
              </p:cNvSpPr>
              <p:nvPr/>
            </p:nvSpPr>
            <p:spPr>
              <a:xfrm>
                <a:off x="5537200" y="4192494"/>
                <a:ext cx="4545283" cy="1384995"/>
              </a:xfrm>
              <a:prstGeom prst="rect">
                <a:avLst/>
              </a:prstGeom>
              <a:blipFill rotWithShape="0">
                <a:blip r:embed="rId4"/>
                <a:stretch>
                  <a:fillRect l="-1877"/>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3" name="CasellaDiTesto 62"/>
              <p:cNvSpPr txBox="1"/>
              <p:nvPr/>
            </p:nvSpPr>
            <p:spPr>
              <a:xfrm>
                <a:off x="665616" y="5302195"/>
                <a:ext cx="1206421" cy="1248547"/>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it-IT" i="1" smtClean="0">
                              <a:latin typeface="Cambria Math" panose="02040503050406030204" pitchFamily="18" charset="0"/>
                            </a:rPr>
                          </m:ctrlPr>
                        </m:dPr>
                        <m:e>
                          <m:eqArr>
                            <m:eqArrPr>
                              <m:ctrlPr>
                                <a:rPr lang="it-IT" i="1" smtClean="0">
                                  <a:latin typeface="Cambria Math" panose="02040503050406030204" pitchFamily="18" charset="0"/>
                                </a:rPr>
                              </m:ctrlPr>
                            </m:eqArrPr>
                            <m:e>
                              <m:f>
                                <m:fPr>
                                  <m:ctrlPr>
                                    <a:rPr lang="it-IT" i="1" smtClean="0">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r>
                                <a:rPr lang="it-IT" i="1">
                                  <a:latin typeface="Cambria Math" panose="02040503050406030204" pitchFamily="18" charset="0"/>
                                </a:rPr>
                                <m:t>=</m:t>
                              </m:r>
                              <m:r>
                                <a:rPr lang="it-IT" i="1">
                                  <a:latin typeface="Cambria Math" panose="02040503050406030204" pitchFamily="18" charset="0"/>
                                </a:rPr>
                                <m:t>𝑖</m:t>
                              </m:r>
                              <m:r>
                                <a:rPr lang="it-IT" i="1">
                                  <a:latin typeface="Cambria Math" panose="02040503050406030204" pitchFamily="18" charset="0"/>
                                </a:rPr>
                                <m:t> </m:t>
                              </m:r>
                              <m:r>
                                <a:rPr lang="it-IT" i="1">
                                  <a:latin typeface="Cambria Math" panose="02040503050406030204" pitchFamily="18" charset="0"/>
                                </a:rPr>
                                <m:t>𝑟</m:t>
                              </m:r>
                              <m:r>
                                <a:rPr lang="it-IT" i="1">
                                  <a:latin typeface="Cambria Math" panose="02040503050406030204" pitchFamily="18" charset="0"/>
                                </a:rPr>
                                <m:t> </m:t>
                              </m:r>
                            </m:e>
                            <m:e>
                              <m:f>
                                <m:fPr>
                                  <m:ctrlPr>
                                    <a:rPr lang="it-IT" i="1" smtClean="0">
                                      <a:latin typeface="Cambria Math" panose="02040503050406030204" pitchFamily="18" charset="0"/>
                                    </a:rPr>
                                  </m:ctrlPr>
                                </m:fPr>
                                <m:num>
                                  <m:r>
                                    <a:rPr lang="it-IT" i="1">
                                      <a:latin typeface="Cambria Math" panose="02040503050406030204" pitchFamily="18" charset="0"/>
                                    </a:rPr>
                                    <m:t>𝑑𝑖</m:t>
                                  </m:r>
                                </m:num>
                                <m:den>
                                  <m:r>
                                    <a:rPr lang="it-IT" i="1">
                                      <a:latin typeface="Cambria Math" panose="02040503050406030204" pitchFamily="18" charset="0"/>
                                      <a:ea typeface="Cambria Math" panose="02040503050406030204" pitchFamily="18" charset="0"/>
                                    </a:rPr>
                                    <m:t>𝑑𝑥</m:t>
                                  </m:r>
                                </m:den>
                              </m:f>
                              <m:r>
                                <a:rPr lang="it-IT" i="1">
                                  <a:latin typeface="Cambria Math" panose="02040503050406030204" pitchFamily="18" charset="0"/>
                                </a:rPr>
                                <m:t>= </m:t>
                              </m:r>
                              <m:r>
                                <a:rPr lang="it-IT" i="1">
                                  <a:latin typeface="Cambria Math" panose="02040503050406030204" pitchFamily="18" charset="0"/>
                                  <a:ea typeface="Cambria Math" panose="02040503050406030204" pitchFamily="18" charset="0"/>
                                </a:rPr>
                                <m:t>𝑣</m:t>
                              </m:r>
                              <m:r>
                                <a:rPr lang="it-IT" i="1">
                                  <a:latin typeface="Cambria Math" panose="02040503050406030204" pitchFamily="18" charset="0"/>
                                  <a:ea typeface="Cambria Math" panose="02040503050406030204" pitchFamily="18" charset="0"/>
                                </a:rPr>
                                <m:t> </m:t>
                              </m:r>
                              <m:r>
                                <a:rPr lang="it-IT" i="1">
                                  <a:latin typeface="Cambria Math" panose="02040503050406030204" pitchFamily="18" charset="0"/>
                                  <a:ea typeface="Cambria Math" panose="02040503050406030204" pitchFamily="18" charset="0"/>
                                </a:rPr>
                                <m:t>𝑔</m:t>
                              </m:r>
                              <m:r>
                                <a:rPr lang="it-IT" i="1">
                                  <a:latin typeface="Cambria Math" panose="02040503050406030204" pitchFamily="18" charset="0"/>
                                  <a:ea typeface="Cambria Math" panose="02040503050406030204" pitchFamily="18" charset="0"/>
                                </a:rPr>
                                <m:t> </m:t>
                              </m:r>
                            </m:e>
                          </m:eqArr>
                        </m:e>
                      </m:d>
                    </m:oMath>
                  </m:oMathPara>
                </a14:m>
                <a:endParaRPr lang="it-IT" dirty="0"/>
              </a:p>
            </p:txBody>
          </p:sp>
        </mc:Choice>
        <mc:Fallback xmlns="">
          <p:sp>
            <p:nvSpPr>
              <p:cNvPr id="63" name="CasellaDiTesto 62"/>
              <p:cNvSpPr txBox="1">
                <a:spLocks noRot="1" noChangeAspect="1" noMove="1" noResize="1" noEditPoints="1" noAdjustHandles="1" noChangeArrowheads="1" noChangeShapeType="1" noTextEdit="1"/>
              </p:cNvSpPr>
              <p:nvPr/>
            </p:nvSpPr>
            <p:spPr>
              <a:xfrm>
                <a:off x="665616" y="5302195"/>
                <a:ext cx="1206421" cy="1248547"/>
              </a:xfrm>
              <a:prstGeom prst="rect">
                <a:avLst/>
              </a:prstGeom>
              <a:blipFill rotWithShape="0">
                <a:blip r:embed="rId5"/>
                <a:stretch>
                  <a:fillRect/>
                </a:stretch>
              </a:blipFill>
            </p:spPr>
            <p:txBody>
              <a:bodyPr/>
              <a:lstStyle/>
              <a:p>
                <a:r>
                  <a:rPr lang="it-IT">
                    <a:noFill/>
                  </a:rPr>
                  <a:t> </a:t>
                </a:r>
              </a:p>
            </p:txBody>
          </p:sp>
        </mc:Fallback>
      </mc:AlternateContent>
      <p:sp>
        <p:nvSpPr>
          <p:cNvPr id="64" name="Freccia a destra 63"/>
          <p:cNvSpPr/>
          <p:nvPr/>
        </p:nvSpPr>
        <p:spPr>
          <a:xfrm>
            <a:off x="2022146" y="5781613"/>
            <a:ext cx="271604" cy="289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xmlns:a14="http://schemas.microsoft.com/office/drawing/2010/main">
        <mc:Choice Requires="a14">
          <p:sp>
            <p:nvSpPr>
              <p:cNvPr id="65" name="Rettangolo 64"/>
              <p:cNvSpPr/>
              <p:nvPr/>
            </p:nvSpPr>
            <p:spPr>
              <a:xfrm>
                <a:off x="2497271" y="5529532"/>
                <a:ext cx="2479910" cy="7938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it-IT" i="1" smtClean="0">
                              <a:latin typeface="Cambria Math" panose="02040503050406030204" pitchFamily="18" charset="0"/>
                            </a:rPr>
                          </m:ctrlPr>
                        </m:fPr>
                        <m:num>
                          <m:r>
                            <m:rPr>
                              <m:brk m:alnAt="7"/>
                            </m:rPr>
                            <a:rPr lang="it-IT" i="1">
                              <a:latin typeface="Cambria Math" panose="02040503050406030204" pitchFamily="18" charset="0"/>
                            </a:rPr>
                            <m:t>𝑑</m:t>
                          </m:r>
                          <m:r>
                            <a:rPr lang="it-IT" b="0" i="1" smtClean="0">
                              <a:latin typeface="Cambria Math" panose="02040503050406030204" pitchFamily="18" charset="0"/>
                            </a:rPr>
                            <m:t>𝑊</m:t>
                          </m:r>
                        </m:num>
                        <m:den>
                          <m:r>
                            <a:rPr lang="it-IT" i="1">
                              <a:latin typeface="Cambria Math" panose="02040503050406030204" pitchFamily="18" charset="0"/>
                            </a:rPr>
                            <m:t>𝑑𝑥</m:t>
                          </m:r>
                        </m:den>
                      </m:f>
                      <m:r>
                        <a:rPr lang="it-IT" i="1">
                          <a:latin typeface="Cambria Math" panose="02040503050406030204" pitchFamily="18" charset="0"/>
                        </a:rPr>
                        <m:t>=</m:t>
                      </m:r>
                      <m:r>
                        <a:rPr lang="it-IT" b="0" i="1" smtClean="0">
                          <a:latin typeface="Cambria Math" panose="02040503050406030204" pitchFamily="18" charset="0"/>
                        </a:rPr>
                        <m:t>𝑔</m:t>
                      </m:r>
                      <m:r>
                        <a:rPr lang="it-IT" b="0" i="1" smtClean="0">
                          <a:latin typeface="Cambria Math" panose="02040503050406030204" pitchFamily="18" charset="0"/>
                        </a:rPr>
                        <m:t> </m:t>
                      </m:r>
                      <m:sSup>
                        <m:sSupPr>
                          <m:ctrlPr>
                            <a:rPr lang="it-IT" b="0" i="1" smtClean="0">
                              <a:latin typeface="Cambria Math" panose="02040503050406030204" pitchFamily="18" charset="0"/>
                            </a:rPr>
                          </m:ctrlPr>
                        </m:sSupPr>
                        <m:e>
                          <m:r>
                            <a:rPr lang="it-IT" b="0" i="1" smtClean="0">
                              <a:latin typeface="Cambria Math" panose="02040503050406030204" pitchFamily="18" charset="0"/>
                            </a:rPr>
                            <m:t>𝑣</m:t>
                          </m:r>
                        </m:e>
                        <m:sup>
                          <m:r>
                            <a:rPr lang="it-IT" b="0" i="1" smtClean="0">
                              <a:latin typeface="Cambria Math" panose="02040503050406030204" pitchFamily="18" charset="0"/>
                            </a:rPr>
                            <m:t>2</m:t>
                          </m:r>
                        </m:sup>
                      </m:sSup>
                      <m:r>
                        <a:rPr lang="it-IT" b="0" i="1" smtClean="0">
                          <a:latin typeface="Cambria Math" panose="02040503050406030204" pitchFamily="18" charset="0"/>
                        </a:rPr>
                        <m:t>+</m:t>
                      </m:r>
                      <m:f>
                        <m:fPr>
                          <m:ctrlPr>
                            <a:rPr lang="it-IT" b="0"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rPr>
                            <m:t>𝑟</m:t>
                          </m:r>
                        </m:den>
                      </m:f>
                      <m:sSup>
                        <m:sSupPr>
                          <m:ctrlPr>
                            <a:rPr lang="it-IT" b="0" i="1" smtClean="0">
                              <a:latin typeface="Cambria Math" panose="02040503050406030204" pitchFamily="18" charset="0"/>
                            </a:rPr>
                          </m:ctrlPr>
                        </m:sSupPr>
                        <m:e>
                          <m:d>
                            <m:dPr>
                              <m:ctrlPr>
                                <a:rPr lang="it-IT" i="1">
                                  <a:latin typeface="Cambria Math" panose="02040503050406030204" pitchFamily="18" charset="0"/>
                                </a:rPr>
                              </m:ctrlPr>
                            </m:dPr>
                            <m:e>
                              <m:f>
                                <m:fPr>
                                  <m:ctrlPr>
                                    <a:rPr lang="it-IT" i="1">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e>
                          </m:d>
                        </m:e>
                        <m:sup>
                          <m:r>
                            <a:rPr lang="it-IT" b="0" i="1" smtClean="0">
                              <a:latin typeface="Cambria Math" panose="02040503050406030204" pitchFamily="18" charset="0"/>
                            </a:rPr>
                            <m:t>2</m:t>
                          </m:r>
                        </m:sup>
                      </m:sSup>
                    </m:oMath>
                  </m:oMathPara>
                </a14:m>
                <a:endParaRPr lang="it-IT" dirty="0"/>
              </a:p>
            </p:txBody>
          </p:sp>
        </mc:Choice>
        <mc:Fallback xmlns="">
          <p:sp>
            <p:nvSpPr>
              <p:cNvPr id="65" name="Rettangolo 64"/>
              <p:cNvSpPr>
                <a:spLocks noRot="1" noChangeAspect="1" noMove="1" noResize="1" noEditPoints="1" noAdjustHandles="1" noChangeArrowheads="1" noChangeShapeType="1" noTextEdit="1"/>
              </p:cNvSpPr>
              <p:nvPr/>
            </p:nvSpPr>
            <p:spPr>
              <a:xfrm>
                <a:off x="2497271" y="5529532"/>
                <a:ext cx="2479910" cy="793872"/>
              </a:xfrm>
              <a:prstGeom prst="rect">
                <a:avLst/>
              </a:prstGeom>
              <a:blipFill rotWithShape="0">
                <a:blip r:embed="rId6"/>
                <a:stretch>
                  <a:fillRect/>
                </a:stretch>
              </a:blipFill>
            </p:spPr>
            <p:txBody>
              <a:bodyPr/>
              <a:lstStyle/>
              <a:p>
                <a:r>
                  <a:rPr lang="it-IT">
                    <a:noFill/>
                  </a:rPr>
                  <a:t> </a:t>
                </a:r>
              </a:p>
            </p:txBody>
          </p:sp>
        </mc:Fallback>
      </mc:AlternateContent>
      <p:sp>
        <p:nvSpPr>
          <p:cNvPr id="66" name="Freccia a destra 65"/>
          <p:cNvSpPr/>
          <p:nvPr/>
        </p:nvSpPr>
        <p:spPr>
          <a:xfrm>
            <a:off x="5019346" y="5790578"/>
            <a:ext cx="271604" cy="289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mc:Choice xmlns:a14="http://schemas.microsoft.com/office/drawing/2010/main" Requires="a14">
          <p:sp>
            <p:nvSpPr>
              <p:cNvPr id="67" name="Rettangolo 66"/>
              <p:cNvSpPr/>
              <p:nvPr/>
            </p:nvSpPr>
            <p:spPr>
              <a:xfrm>
                <a:off x="5647738" y="5551252"/>
                <a:ext cx="4471544" cy="817916"/>
              </a:xfrm>
              <a:prstGeom prst="rect">
                <a:avLst/>
              </a:prstGeom>
              <a:solidFill>
                <a:srgbClr val="FFC000"/>
              </a:solidFill>
            </p:spPr>
            <p:txBody>
              <a:bodyPr wrap="none">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𝑊</m:t>
                      </m:r>
                      <m:r>
                        <a:rPr lang="it-IT" b="0" i="1" smtClean="0">
                          <a:latin typeface="Cambria Math" panose="02040503050406030204" pitchFamily="18" charset="0"/>
                        </a:rPr>
                        <m:t>=</m:t>
                      </m:r>
                      <m:nary>
                        <m:naryPr>
                          <m:ctrlPr>
                            <a:rPr lang="it-IT" i="1">
                              <a:latin typeface="Cambria Math" panose="02040503050406030204" pitchFamily="18" charset="0"/>
                            </a:rPr>
                          </m:ctrlPr>
                        </m:naryPr>
                        <m:sub>
                          <m:r>
                            <m:rPr>
                              <m:brk m:alnAt="23"/>
                            </m:rPr>
                            <a:rPr lang="it-IT" i="1">
                              <a:latin typeface="Cambria Math" panose="02040503050406030204" pitchFamily="18" charset="0"/>
                            </a:rPr>
                            <m:t>0</m:t>
                          </m:r>
                        </m:sub>
                        <m:sup>
                          <m:r>
                            <a:rPr lang="it-IT" i="1">
                              <a:latin typeface="Cambria Math" panose="02040503050406030204" pitchFamily="18" charset="0"/>
                            </a:rPr>
                            <m:t>𝐿</m:t>
                          </m:r>
                        </m:sup>
                        <m:e>
                          <m:f>
                            <m:fPr>
                              <m:ctrlPr>
                                <a:rPr lang="it-IT" i="1">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𝑊</m:t>
                              </m:r>
                            </m:num>
                            <m:den>
                              <m:r>
                                <a:rPr lang="it-IT" i="1">
                                  <a:latin typeface="Cambria Math" panose="02040503050406030204" pitchFamily="18" charset="0"/>
                                </a:rPr>
                                <m:t>𝑑𝑥</m:t>
                              </m:r>
                            </m:den>
                          </m:f>
                          <m:r>
                            <a:rPr lang="it-IT" i="1">
                              <a:latin typeface="Cambria Math" panose="02040503050406030204" pitchFamily="18" charset="0"/>
                            </a:rPr>
                            <m:t>𝑑𝑥</m:t>
                          </m:r>
                        </m:e>
                      </m:nary>
                      <m:r>
                        <a:rPr lang="it-IT" b="0" i="1" smtClean="0">
                          <a:latin typeface="Cambria Math" panose="02040503050406030204" pitchFamily="18" charset="0"/>
                        </a:rPr>
                        <m:t>=</m:t>
                      </m:r>
                      <m:nary>
                        <m:naryPr>
                          <m:ctrlPr>
                            <a:rPr lang="it-IT" b="0" i="1" smtClean="0">
                              <a:latin typeface="Cambria Math" panose="02040503050406030204" pitchFamily="18" charset="0"/>
                            </a:rPr>
                          </m:ctrlPr>
                        </m:naryPr>
                        <m:sub>
                          <m:r>
                            <m:rPr>
                              <m:brk m:alnAt="23"/>
                            </m:rPr>
                            <a:rPr lang="it-IT" b="0" i="1" smtClean="0">
                              <a:latin typeface="Cambria Math" panose="02040503050406030204" pitchFamily="18" charset="0"/>
                            </a:rPr>
                            <m:t>0</m:t>
                          </m:r>
                        </m:sub>
                        <m:sup>
                          <m:r>
                            <a:rPr lang="it-IT" b="0" i="1" smtClean="0">
                              <a:latin typeface="Cambria Math" panose="02040503050406030204" pitchFamily="18" charset="0"/>
                            </a:rPr>
                            <m:t>𝐿</m:t>
                          </m:r>
                        </m:sup>
                        <m:e>
                          <m:d>
                            <m:dPr>
                              <m:begChr m:val="{"/>
                              <m:endChr m:val="}"/>
                              <m:ctrlPr>
                                <a:rPr lang="it-IT" b="0" i="1" smtClean="0">
                                  <a:latin typeface="Cambria Math" panose="02040503050406030204" pitchFamily="18" charset="0"/>
                                </a:rPr>
                              </m:ctrlPr>
                            </m:dPr>
                            <m:e>
                              <m:r>
                                <a:rPr lang="it-IT" i="1">
                                  <a:latin typeface="Cambria Math" panose="02040503050406030204" pitchFamily="18" charset="0"/>
                                </a:rPr>
                                <m:t>𝑔</m:t>
                              </m:r>
                              <m:r>
                                <a:rPr lang="it-IT" i="1">
                                  <a:latin typeface="Cambria Math" panose="02040503050406030204" pitchFamily="18" charset="0"/>
                                </a:rPr>
                                <m:t> </m:t>
                              </m:r>
                              <m:sSup>
                                <m:sSupPr>
                                  <m:ctrlPr>
                                    <a:rPr lang="it-IT" i="1">
                                      <a:latin typeface="Cambria Math" panose="02040503050406030204" pitchFamily="18" charset="0"/>
                                    </a:rPr>
                                  </m:ctrlPr>
                                </m:sSupPr>
                                <m:e>
                                  <m:r>
                                    <a:rPr lang="it-IT" i="1">
                                      <a:latin typeface="Cambria Math" panose="02040503050406030204" pitchFamily="18" charset="0"/>
                                    </a:rPr>
                                    <m:t>𝑣</m:t>
                                  </m:r>
                                </m:e>
                                <m:sup>
                                  <m:r>
                                    <a:rPr lang="it-IT" i="1">
                                      <a:latin typeface="Cambria Math" panose="02040503050406030204" pitchFamily="18" charset="0"/>
                                    </a:rPr>
                                    <m:t>2</m:t>
                                  </m:r>
                                </m:sup>
                              </m:sSup>
                              <m: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sSup>
                                <m:sSupPr>
                                  <m:ctrlPr>
                                    <a:rPr lang="it-IT" i="1">
                                      <a:latin typeface="Cambria Math" panose="02040503050406030204" pitchFamily="18" charset="0"/>
                                    </a:rPr>
                                  </m:ctrlPr>
                                </m:sSupPr>
                                <m:e>
                                  <m:d>
                                    <m:dPr>
                                      <m:ctrlPr>
                                        <a:rPr lang="it-IT" i="1">
                                          <a:latin typeface="Cambria Math" panose="02040503050406030204" pitchFamily="18" charset="0"/>
                                        </a:rPr>
                                      </m:ctrlPr>
                                    </m:dPr>
                                    <m:e>
                                      <m:f>
                                        <m:fPr>
                                          <m:ctrlPr>
                                            <a:rPr lang="it-IT" i="1">
                                              <a:latin typeface="Cambria Math" panose="02040503050406030204" pitchFamily="18" charset="0"/>
                                            </a:rPr>
                                          </m:ctrlPr>
                                        </m:fPr>
                                        <m:num>
                                          <m:r>
                                            <m:rPr>
                                              <m:brk m:alnAt="7"/>
                                            </m:rPr>
                                            <a:rPr lang="it-IT" i="1">
                                              <a:latin typeface="Cambria Math" panose="02040503050406030204" pitchFamily="18" charset="0"/>
                                            </a:rPr>
                                            <m:t>𝑑</m:t>
                                          </m:r>
                                          <m:r>
                                            <a:rPr lang="it-IT" i="1">
                                              <a:latin typeface="Cambria Math" panose="02040503050406030204" pitchFamily="18" charset="0"/>
                                            </a:rPr>
                                            <m:t>𝑣</m:t>
                                          </m:r>
                                        </m:num>
                                        <m:den>
                                          <m:r>
                                            <a:rPr lang="it-IT" i="1">
                                              <a:latin typeface="Cambria Math" panose="02040503050406030204" pitchFamily="18" charset="0"/>
                                            </a:rPr>
                                            <m:t>𝑑𝑥</m:t>
                                          </m:r>
                                        </m:den>
                                      </m:f>
                                    </m:e>
                                  </m:d>
                                </m:e>
                                <m:sup>
                                  <m:r>
                                    <a:rPr lang="it-IT" i="1">
                                      <a:latin typeface="Cambria Math" panose="02040503050406030204" pitchFamily="18" charset="0"/>
                                    </a:rPr>
                                    <m:t>2</m:t>
                                  </m:r>
                                </m:sup>
                              </m:sSup>
                              <m:r>
                                <m:rPr>
                                  <m:nor/>
                                </m:rPr>
                                <a:rPr lang="it-IT" dirty="0"/>
                                <m:t> </m:t>
                              </m:r>
                            </m:e>
                          </m:d>
                          <m:r>
                            <a:rPr lang="it-IT" b="0" i="1" smtClean="0">
                              <a:latin typeface="Cambria Math" panose="02040503050406030204" pitchFamily="18" charset="0"/>
                            </a:rPr>
                            <m:t>𝑑𝑥</m:t>
                          </m:r>
                        </m:e>
                      </m:nary>
                    </m:oMath>
                  </m:oMathPara>
                </a14:m>
                <a:endParaRPr lang="it-IT" dirty="0"/>
              </a:p>
            </p:txBody>
          </p:sp>
        </mc:Choice>
        <mc:Fallback>
          <p:sp>
            <p:nvSpPr>
              <p:cNvPr id="67" name="Rettangolo 66"/>
              <p:cNvSpPr>
                <a:spLocks noRot="1" noChangeAspect="1" noMove="1" noResize="1" noEditPoints="1" noAdjustHandles="1" noChangeArrowheads="1" noChangeShapeType="1" noTextEdit="1"/>
              </p:cNvSpPr>
              <p:nvPr/>
            </p:nvSpPr>
            <p:spPr>
              <a:xfrm>
                <a:off x="5647738" y="5551252"/>
                <a:ext cx="4471544" cy="817916"/>
              </a:xfrm>
              <a:prstGeom prst="rect">
                <a:avLst/>
              </a:prstGeom>
              <a:blipFill>
                <a:blip r:embed="rId7"/>
                <a:stretch>
                  <a:fillRect/>
                </a:stretch>
              </a:blipFill>
            </p:spPr>
            <p:txBody>
              <a:bodyPr/>
              <a:lstStyle/>
              <a:p>
                <a:r>
                  <a:rPr lang="it-IT">
                    <a:noFill/>
                  </a:rPr>
                  <a:t> </a:t>
                </a:r>
              </a:p>
            </p:txBody>
          </p:sp>
        </mc:Fallback>
      </mc:AlternateContent>
    </p:spTree>
    <p:extLst>
      <p:ext uri="{BB962C8B-B14F-4D97-AF65-F5344CB8AC3E}">
        <p14:creationId xmlns:p14="http://schemas.microsoft.com/office/powerpoint/2010/main" val="517176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83144" y="226217"/>
            <a:ext cx="5517344" cy="461665"/>
          </a:xfrm>
          <a:prstGeom prst="rect">
            <a:avLst/>
          </a:prstGeom>
        </p:spPr>
        <p:txBody>
          <a:bodyPr wrap="none">
            <a:spAutoFit/>
          </a:bodyPr>
          <a:lstStyle/>
          <a:p>
            <a:pPr marL="457200" indent="-457200">
              <a:buFont typeface="+mj-lt"/>
              <a:buAutoNum type="arabicPeriod" startAt="2"/>
            </a:pPr>
            <a:r>
              <a:rPr lang="it-IT" sz="2400" dirty="0">
                <a:effectLst>
                  <a:outerShdw blurRad="38100" dist="38100" dir="2700000" algn="tl">
                    <a:srgbClr val="000000">
                      <a:alpha val="43137"/>
                    </a:srgbClr>
                  </a:outerShdw>
                </a:effectLst>
              </a:rPr>
              <a:t>Suddividere la linea in Elementi (Mesh)</a:t>
            </a:r>
          </a:p>
        </p:txBody>
      </p:sp>
      <p:grpSp>
        <p:nvGrpSpPr>
          <p:cNvPr id="8" name="Gruppo 7"/>
          <p:cNvGrpSpPr/>
          <p:nvPr/>
        </p:nvGrpSpPr>
        <p:grpSpPr>
          <a:xfrm>
            <a:off x="1113118" y="2115670"/>
            <a:ext cx="956235" cy="537882"/>
            <a:chOff x="1113118" y="1278965"/>
            <a:chExt cx="956235" cy="537882"/>
          </a:xfrm>
        </p:grpSpPr>
        <p:cxnSp>
          <p:nvCxnSpPr>
            <p:cNvPr id="5" name="Connettore 1 4"/>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 name="Connettore 1 5"/>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 name="Rettangolo arrotondato 2"/>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1</a:t>
              </a:r>
            </a:p>
          </p:txBody>
        </p:sp>
      </p:grpSp>
      <p:grpSp>
        <p:nvGrpSpPr>
          <p:cNvPr id="9" name="Gruppo 8"/>
          <p:cNvGrpSpPr/>
          <p:nvPr/>
        </p:nvGrpSpPr>
        <p:grpSpPr>
          <a:xfrm>
            <a:off x="2070847" y="2115670"/>
            <a:ext cx="956235" cy="537882"/>
            <a:chOff x="1113118" y="1278965"/>
            <a:chExt cx="956235" cy="537882"/>
          </a:xfrm>
        </p:grpSpPr>
        <p:cxnSp>
          <p:nvCxnSpPr>
            <p:cNvPr id="10" name="Connettore 1 9"/>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1" name="Connettore 1 10"/>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2" name="Rettangolo arrotondato 11"/>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2</a:t>
              </a:r>
            </a:p>
          </p:txBody>
        </p:sp>
      </p:grpSp>
      <p:grpSp>
        <p:nvGrpSpPr>
          <p:cNvPr id="13" name="Gruppo 12"/>
          <p:cNvGrpSpPr/>
          <p:nvPr/>
        </p:nvGrpSpPr>
        <p:grpSpPr>
          <a:xfrm>
            <a:off x="3028576" y="2115670"/>
            <a:ext cx="956235" cy="537882"/>
            <a:chOff x="1113118" y="1278965"/>
            <a:chExt cx="956235" cy="537882"/>
          </a:xfrm>
        </p:grpSpPr>
        <p:cxnSp>
          <p:nvCxnSpPr>
            <p:cNvPr id="14" name="Connettore 1 13"/>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6" name="Rettangolo arrotondato 15"/>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3</a:t>
              </a:r>
            </a:p>
          </p:txBody>
        </p:sp>
      </p:grpSp>
      <p:grpSp>
        <p:nvGrpSpPr>
          <p:cNvPr id="17" name="Gruppo 16"/>
          <p:cNvGrpSpPr/>
          <p:nvPr/>
        </p:nvGrpSpPr>
        <p:grpSpPr>
          <a:xfrm>
            <a:off x="3986305" y="2115670"/>
            <a:ext cx="956235" cy="537882"/>
            <a:chOff x="1113118" y="1278965"/>
            <a:chExt cx="956235" cy="537882"/>
          </a:xfrm>
        </p:grpSpPr>
        <p:cxnSp>
          <p:nvCxnSpPr>
            <p:cNvPr id="18" name="Connettore 1 17"/>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Connettore 1 18"/>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0" name="Rettangolo arrotondato 19"/>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4</a:t>
              </a:r>
            </a:p>
          </p:txBody>
        </p:sp>
      </p:grpSp>
      <p:grpSp>
        <p:nvGrpSpPr>
          <p:cNvPr id="21" name="Gruppo 20"/>
          <p:cNvGrpSpPr/>
          <p:nvPr/>
        </p:nvGrpSpPr>
        <p:grpSpPr>
          <a:xfrm>
            <a:off x="4944035" y="2115670"/>
            <a:ext cx="956235" cy="537882"/>
            <a:chOff x="1113118" y="1278965"/>
            <a:chExt cx="956235" cy="537882"/>
          </a:xfrm>
        </p:grpSpPr>
        <p:cxnSp>
          <p:nvCxnSpPr>
            <p:cNvPr id="22" name="Connettore 1 21"/>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3" name="Connettore 1 22"/>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4" name="Rettangolo arrotondato 23"/>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5</a:t>
              </a:r>
            </a:p>
          </p:txBody>
        </p:sp>
      </p:grpSp>
      <p:sp>
        <p:nvSpPr>
          <p:cNvPr id="25" name="CasellaDiTesto 24"/>
          <p:cNvSpPr txBox="1"/>
          <p:nvPr/>
        </p:nvSpPr>
        <p:spPr>
          <a:xfrm>
            <a:off x="7805271" y="1159434"/>
            <a:ext cx="2141099" cy="369332"/>
          </a:xfrm>
          <a:prstGeom prst="rect">
            <a:avLst/>
          </a:prstGeom>
          <a:noFill/>
        </p:spPr>
        <p:txBody>
          <a:bodyPr wrap="none" rtlCol="0">
            <a:spAutoFit/>
          </a:bodyPr>
          <a:lstStyle/>
          <a:p>
            <a:r>
              <a:rPr lang="it-IT" dirty="0"/>
              <a:t>Elementi disconnessi</a:t>
            </a:r>
          </a:p>
        </p:txBody>
      </p:sp>
      <p:grpSp>
        <p:nvGrpSpPr>
          <p:cNvPr id="26" name="Gruppo 25"/>
          <p:cNvGrpSpPr/>
          <p:nvPr/>
        </p:nvGrpSpPr>
        <p:grpSpPr>
          <a:xfrm>
            <a:off x="715684" y="1102660"/>
            <a:ext cx="956235" cy="537882"/>
            <a:chOff x="1113118" y="1278965"/>
            <a:chExt cx="956235" cy="537882"/>
          </a:xfrm>
        </p:grpSpPr>
        <p:cxnSp>
          <p:nvCxnSpPr>
            <p:cNvPr id="27" name="Connettore 1 26"/>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8" name="Connettore 1 27"/>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9" name="Rettangolo arrotondato 28"/>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1</a:t>
              </a:r>
            </a:p>
          </p:txBody>
        </p:sp>
      </p:grpSp>
      <p:grpSp>
        <p:nvGrpSpPr>
          <p:cNvPr id="30" name="Gruppo 29"/>
          <p:cNvGrpSpPr/>
          <p:nvPr/>
        </p:nvGrpSpPr>
        <p:grpSpPr>
          <a:xfrm>
            <a:off x="2163481" y="1102660"/>
            <a:ext cx="956235" cy="537882"/>
            <a:chOff x="1113118" y="1278965"/>
            <a:chExt cx="956235" cy="537882"/>
          </a:xfrm>
        </p:grpSpPr>
        <p:cxnSp>
          <p:nvCxnSpPr>
            <p:cNvPr id="31" name="Connettore 1 30"/>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2" name="Connettore 1 31"/>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3" name="Rettangolo arrotondato 32"/>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2</a:t>
              </a:r>
            </a:p>
          </p:txBody>
        </p:sp>
      </p:grpSp>
      <p:grpSp>
        <p:nvGrpSpPr>
          <p:cNvPr id="34" name="Gruppo 33"/>
          <p:cNvGrpSpPr/>
          <p:nvPr/>
        </p:nvGrpSpPr>
        <p:grpSpPr>
          <a:xfrm>
            <a:off x="3611278" y="1102660"/>
            <a:ext cx="956235" cy="537882"/>
            <a:chOff x="1113118" y="1278965"/>
            <a:chExt cx="956235" cy="537882"/>
          </a:xfrm>
        </p:grpSpPr>
        <p:cxnSp>
          <p:nvCxnSpPr>
            <p:cNvPr id="35" name="Connettore 1 34"/>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6" name="Connettore 1 35"/>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7" name="Rettangolo arrotondato 36"/>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3</a:t>
              </a:r>
            </a:p>
          </p:txBody>
        </p:sp>
      </p:grpSp>
      <p:grpSp>
        <p:nvGrpSpPr>
          <p:cNvPr id="38" name="Gruppo 37"/>
          <p:cNvGrpSpPr/>
          <p:nvPr/>
        </p:nvGrpSpPr>
        <p:grpSpPr>
          <a:xfrm>
            <a:off x="5059075" y="1102660"/>
            <a:ext cx="956235" cy="537882"/>
            <a:chOff x="1113118" y="1278965"/>
            <a:chExt cx="956235" cy="537882"/>
          </a:xfrm>
        </p:grpSpPr>
        <p:cxnSp>
          <p:nvCxnSpPr>
            <p:cNvPr id="39" name="Connettore 1 38"/>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0" name="Connettore 1 39"/>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41" name="Rettangolo arrotondato 40"/>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4</a:t>
              </a:r>
            </a:p>
          </p:txBody>
        </p:sp>
      </p:grpSp>
      <p:grpSp>
        <p:nvGrpSpPr>
          <p:cNvPr id="42" name="Gruppo 41"/>
          <p:cNvGrpSpPr/>
          <p:nvPr/>
        </p:nvGrpSpPr>
        <p:grpSpPr>
          <a:xfrm>
            <a:off x="6506873" y="1102660"/>
            <a:ext cx="956235" cy="537882"/>
            <a:chOff x="1113118" y="1278965"/>
            <a:chExt cx="956235" cy="537882"/>
          </a:xfrm>
        </p:grpSpPr>
        <p:cxnSp>
          <p:nvCxnSpPr>
            <p:cNvPr id="43" name="Connettore 1 42"/>
            <p:cNvCxnSpPr/>
            <p:nvPr/>
          </p:nvCxnSpPr>
          <p:spPr>
            <a:xfrm>
              <a:off x="1113118" y="1404478"/>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4" name="Connettore 1 43"/>
            <p:cNvCxnSpPr/>
            <p:nvPr/>
          </p:nvCxnSpPr>
          <p:spPr>
            <a:xfrm>
              <a:off x="1113118" y="1718229"/>
              <a:ext cx="956235" cy="0"/>
            </a:xfrm>
            <a:prstGeom prst="line">
              <a:avLst/>
            </a:prstGeom>
            <a:ln w="3810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45" name="Rettangolo arrotondato 44"/>
            <p:cNvSpPr/>
            <p:nvPr/>
          </p:nvSpPr>
          <p:spPr>
            <a:xfrm>
              <a:off x="1283447" y="1278965"/>
              <a:ext cx="615576" cy="537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5</a:t>
              </a:r>
            </a:p>
          </p:txBody>
        </p:sp>
      </p:grpSp>
      <mc:AlternateContent xmlns:mc="http://schemas.openxmlformats.org/markup-compatibility/2006" xmlns:a14="http://schemas.microsoft.com/office/drawing/2010/main">
        <mc:Choice Requires="a14">
          <p:sp>
            <p:nvSpPr>
              <p:cNvPr id="47" name="CasellaDiTesto 46"/>
              <p:cNvSpPr txBox="1"/>
              <p:nvPr/>
            </p:nvSpPr>
            <p:spPr>
              <a:xfrm>
                <a:off x="546846" y="1210239"/>
                <a:ext cx="27770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1</m:t>
                          </m:r>
                        </m:sub>
                      </m:sSub>
                    </m:oMath>
                  </m:oMathPara>
                </a14:m>
                <a:endParaRPr lang="it-IT" dirty="0"/>
              </a:p>
            </p:txBody>
          </p:sp>
        </mc:Choice>
        <mc:Fallback xmlns="">
          <p:sp>
            <p:nvSpPr>
              <p:cNvPr id="47" name="CasellaDiTesto 46"/>
              <p:cNvSpPr txBox="1">
                <a:spLocks noRot="1" noChangeAspect="1" noMove="1" noResize="1" noEditPoints="1" noAdjustHandles="1" noChangeArrowheads="1" noChangeShapeType="1" noTextEdit="1"/>
              </p:cNvSpPr>
              <p:nvPr/>
            </p:nvSpPr>
            <p:spPr>
              <a:xfrm>
                <a:off x="546846" y="1210239"/>
                <a:ext cx="277704" cy="276999"/>
              </a:xfrm>
              <a:prstGeom prst="rect">
                <a:avLst/>
              </a:prstGeom>
              <a:blipFill rotWithShape="0">
                <a:blip r:embed="rId2"/>
                <a:stretch>
                  <a:fillRect l="-13333" r="-8889" b="-15556"/>
                </a:stretch>
              </a:blipFill>
            </p:spPr>
            <p:txBody>
              <a:bodyPr/>
              <a:lstStyle/>
              <a:p>
                <a:r>
                  <a:rPr lang="it-IT">
                    <a:noFill/>
                  </a:rPr>
                  <a:t> </a:t>
                </a:r>
              </a:p>
            </p:txBody>
          </p:sp>
        </mc:Fallback>
      </mc:AlternateContent>
      <p:sp>
        <p:nvSpPr>
          <p:cNvPr id="48" name="CasellaDiTesto 47"/>
          <p:cNvSpPr txBox="1"/>
          <p:nvPr/>
        </p:nvSpPr>
        <p:spPr>
          <a:xfrm>
            <a:off x="561788" y="1568827"/>
            <a:ext cx="301686" cy="369332"/>
          </a:xfrm>
          <a:prstGeom prst="rect">
            <a:avLst/>
          </a:prstGeom>
          <a:noFill/>
        </p:spPr>
        <p:txBody>
          <a:bodyPr wrap="none" rtlCol="0">
            <a:spAutoFit/>
          </a:bodyPr>
          <a:lstStyle/>
          <a:p>
            <a:r>
              <a:rPr lang="it-IT" dirty="0"/>
              <a:t>1</a:t>
            </a:r>
          </a:p>
        </p:txBody>
      </p:sp>
      <p:sp>
        <p:nvSpPr>
          <p:cNvPr id="49" name="CasellaDiTesto 48"/>
          <p:cNvSpPr txBox="1"/>
          <p:nvPr/>
        </p:nvSpPr>
        <p:spPr>
          <a:xfrm>
            <a:off x="2023035" y="1568827"/>
            <a:ext cx="301686" cy="369332"/>
          </a:xfrm>
          <a:prstGeom prst="rect">
            <a:avLst/>
          </a:prstGeom>
          <a:noFill/>
        </p:spPr>
        <p:txBody>
          <a:bodyPr wrap="none" rtlCol="0">
            <a:spAutoFit/>
          </a:bodyPr>
          <a:lstStyle/>
          <a:p>
            <a:r>
              <a:rPr lang="it-IT" dirty="0"/>
              <a:t>2</a:t>
            </a:r>
          </a:p>
        </p:txBody>
      </p:sp>
      <p:sp>
        <p:nvSpPr>
          <p:cNvPr id="50" name="CasellaDiTesto 49"/>
          <p:cNvSpPr txBox="1"/>
          <p:nvPr/>
        </p:nvSpPr>
        <p:spPr>
          <a:xfrm>
            <a:off x="3439469" y="1568827"/>
            <a:ext cx="301686" cy="369332"/>
          </a:xfrm>
          <a:prstGeom prst="rect">
            <a:avLst/>
          </a:prstGeom>
          <a:noFill/>
        </p:spPr>
        <p:txBody>
          <a:bodyPr wrap="none" rtlCol="0">
            <a:spAutoFit/>
          </a:bodyPr>
          <a:lstStyle/>
          <a:p>
            <a:r>
              <a:rPr lang="it-IT" dirty="0"/>
              <a:t>3</a:t>
            </a:r>
          </a:p>
        </p:txBody>
      </p:sp>
      <p:sp>
        <p:nvSpPr>
          <p:cNvPr id="51" name="CasellaDiTesto 50"/>
          <p:cNvSpPr txBox="1"/>
          <p:nvPr/>
        </p:nvSpPr>
        <p:spPr>
          <a:xfrm>
            <a:off x="4900716" y="1568827"/>
            <a:ext cx="301686" cy="369332"/>
          </a:xfrm>
          <a:prstGeom prst="rect">
            <a:avLst/>
          </a:prstGeom>
          <a:noFill/>
        </p:spPr>
        <p:txBody>
          <a:bodyPr wrap="none" rtlCol="0">
            <a:spAutoFit/>
          </a:bodyPr>
          <a:lstStyle/>
          <a:p>
            <a:r>
              <a:rPr lang="it-IT" dirty="0"/>
              <a:t>4</a:t>
            </a:r>
          </a:p>
        </p:txBody>
      </p:sp>
      <p:sp>
        <p:nvSpPr>
          <p:cNvPr id="52" name="CasellaDiTesto 51"/>
          <p:cNvSpPr txBox="1"/>
          <p:nvPr/>
        </p:nvSpPr>
        <p:spPr>
          <a:xfrm>
            <a:off x="6391835" y="1568827"/>
            <a:ext cx="301686" cy="369332"/>
          </a:xfrm>
          <a:prstGeom prst="rect">
            <a:avLst/>
          </a:prstGeom>
          <a:noFill/>
        </p:spPr>
        <p:txBody>
          <a:bodyPr wrap="none" rtlCol="0">
            <a:spAutoFit/>
          </a:bodyPr>
          <a:lstStyle/>
          <a:p>
            <a:r>
              <a:rPr lang="it-IT" dirty="0"/>
              <a:t>5</a:t>
            </a:r>
          </a:p>
        </p:txBody>
      </p:sp>
      <p:sp>
        <p:nvSpPr>
          <p:cNvPr id="53" name="CasellaDiTesto 52"/>
          <p:cNvSpPr txBox="1"/>
          <p:nvPr/>
        </p:nvSpPr>
        <p:spPr>
          <a:xfrm>
            <a:off x="7309223" y="1568827"/>
            <a:ext cx="268942" cy="369332"/>
          </a:xfrm>
          <a:prstGeom prst="rect">
            <a:avLst/>
          </a:prstGeom>
          <a:noFill/>
        </p:spPr>
        <p:txBody>
          <a:bodyPr wrap="square" rtlCol="0">
            <a:spAutoFit/>
          </a:bodyPr>
          <a:lstStyle/>
          <a:p>
            <a:r>
              <a:rPr lang="it-IT" dirty="0"/>
              <a:t>6</a:t>
            </a:r>
          </a:p>
        </p:txBody>
      </p:sp>
      <mc:AlternateContent xmlns:mc="http://schemas.openxmlformats.org/markup-compatibility/2006" xmlns:a14="http://schemas.microsoft.com/office/drawing/2010/main">
        <mc:Choice Requires="a14">
          <p:sp>
            <p:nvSpPr>
              <p:cNvPr id="56" name="CasellaDiTesto 55"/>
              <p:cNvSpPr txBox="1"/>
              <p:nvPr/>
            </p:nvSpPr>
            <p:spPr>
              <a:xfrm>
                <a:off x="651434" y="878549"/>
                <a:ext cx="13234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𝑙</m:t>
                      </m:r>
                    </m:oMath>
                  </m:oMathPara>
                </a14:m>
                <a:endParaRPr lang="it-IT" dirty="0"/>
              </a:p>
            </p:txBody>
          </p:sp>
        </mc:Choice>
        <mc:Fallback xmlns="">
          <p:sp>
            <p:nvSpPr>
              <p:cNvPr id="56" name="CasellaDiTesto 55"/>
              <p:cNvSpPr txBox="1">
                <a:spLocks noRot="1" noChangeAspect="1" noMove="1" noResize="1" noEditPoints="1" noAdjustHandles="1" noChangeArrowheads="1" noChangeShapeType="1" noTextEdit="1"/>
              </p:cNvSpPr>
              <p:nvPr/>
            </p:nvSpPr>
            <p:spPr>
              <a:xfrm>
                <a:off x="651434" y="878549"/>
                <a:ext cx="132344" cy="276999"/>
              </a:xfrm>
              <a:prstGeom prst="rect">
                <a:avLst/>
              </a:prstGeom>
              <a:blipFill rotWithShape="0">
                <a:blip r:embed="rId3"/>
                <a:stretch>
                  <a:fillRect l="-45455" r="-36364" b="-652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57" name="CasellaDiTesto 56"/>
              <p:cNvSpPr txBox="1"/>
              <p:nvPr/>
            </p:nvSpPr>
            <p:spPr>
              <a:xfrm>
                <a:off x="1610657" y="878549"/>
                <a:ext cx="16696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𝑟</m:t>
                      </m:r>
                    </m:oMath>
                  </m:oMathPara>
                </a14:m>
                <a:endParaRPr lang="it-IT" dirty="0"/>
              </a:p>
            </p:txBody>
          </p:sp>
        </mc:Choice>
        <mc:Fallback xmlns="">
          <p:sp>
            <p:nvSpPr>
              <p:cNvPr id="57" name="CasellaDiTesto 56"/>
              <p:cNvSpPr txBox="1">
                <a:spLocks noRot="1" noChangeAspect="1" noMove="1" noResize="1" noEditPoints="1" noAdjustHandles="1" noChangeArrowheads="1" noChangeShapeType="1" noTextEdit="1"/>
              </p:cNvSpPr>
              <p:nvPr/>
            </p:nvSpPr>
            <p:spPr>
              <a:xfrm>
                <a:off x="1610657" y="878549"/>
                <a:ext cx="166969" cy="276999"/>
              </a:xfrm>
              <a:prstGeom prst="rect">
                <a:avLst/>
              </a:prstGeom>
              <a:blipFill rotWithShape="0">
                <a:blip r:embed="rId4"/>
                <a:stretch>
                  <a:fillRect l="-21429" r="-1428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58" name="CasellaDiTesto 57"/>
              <p:cNvSpPr txBox="1"/>
              <p:nvPr/>
            </p:nvSpPr>
            <p:spPr>
              <a:xfrm>
                <a:off x="2100730" y="878549"/>
                <a:ext cx="13234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𝑙</m:t>
                      </m:r>
                    </m:oMath>
                  </m:oMathPara>
                </a14:m>
                <a:endParaRPr lang="it-IT" dirty="0"/>
              </a:p>
            </p:txBody>
          </p:sp>
        </mc:Choice>
        <mc:Fallback xmlns="">
          <p:sp>
            <p:nvSpPr>
              <p:cNvPr id="58" name="CasellaDiTesto 57"/>
              <p:cNvSpPr txBox="1">
                <a:spLocks noRot="1" noChangeAspect="1" noMove="1" noResize="1" noEditPoints="1" noAdjustHandles="1" noChangeArrowheads="1" noChangeShapeType="1" noTextEdit="1"/>
              </p:cNvSpPr>
              <p:nvPr/>
            </p:nvSpPr>
            <p:spPr>
              <a:xfrm>
                <a:off x="2100730" y="878549"/>
                <a:ext cx="132344" cy="276999"/>
              </a:xfrm>
              <a:prstGeom prst="rect">
                <a:avLst/>
              </a:prstGeom>
              <a:blipFill rotWithShape="0">
                <a:blip r:embed="rId5"/>
                <a:stretch>
                  <a:fillRect l="-47619" r="-42857" b="-652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59" name="CasellaDiTesto 58"/>
              <p:cNvSpPr txBox="1"/>
              <p:nvPr/>
            </p:nvSpPr>
            <p:spPr>
              <a:xfrm>
                <a:off x="3059953" y="878549"/>
                <a:ext cx="16696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𝑟</m:t>
                      </m:r>
                    </m:oMath>
                  </m:oMathPara>
                </a14:m>
                <a:endParaRPr lang="it-IT" dirty="0"/>
              </a:p>
            </p:txBody>
          </p:sp>
        </mc:Choice>
        <mc:Fallback xmlns="">
          <p:sp>
            <p:nvSpPr>
              <p:cNvPr id="59" name="CasellaDiTesto 58"/>
              <p:cNvSpPr txBox="1">
                <a:spLocks noRot="1" noChangeAspect="1" noMove="1" noResize="1" noEditPoints="1" noAdjustHandles="1" noChangeArrowheads="1" noChangeShapeType="1" noTextEdit="1"/>
              </p:cNvSpPr>
              <p:nvPr/>
            </p:nvSpPr>
            <p:spPr>
              <a:xfrm>
                <a:off x="3059953" y="878549"/>
                <a:ext cx="166969" cy="276999"/>
              </a:xfrm>
              <a:prstGeom prst="rect">
                <a:avLst/>
              </a:prstGeom>
              <a:blipFill rotWithShape="0">
                <a:blip r:embed="rId6"/>
                <a:stretch>
                  <a:fillRect l="-22222" r="-18519"/>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0" name="CasellaDiTesto 59"/>
              <p:cNvSpPr txBox="1"/>
              <p:nvPr/>
            </p:nvSpPr>
            <p:spPr>
              <a:xfrm>
                <a:off x="3520512" y="878549"/>
                <a:ext cx="13234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𝑙</m:t>
                      </m:r>
                    </m:oMath>
                  </m:oMathPara>
                </a14:m>
                <a:endParaRPr lang="it-IT" dirty="0"/>
              </a:p>
            </p:txBody>
          </p:sp>
        </mc:Choice>
        <mc:Fallback xmlns="">
          <p:sp>
            <p:nvSpPr>
              <p:cNvPr id="60" name="CasellaDiTesto 59"/>
              <p:cNvSpPr txBox="1">
                <a:spLocks noRot="1" noChangeAspect="1" noMove="1" noResize="1" noEditPoints="1" noAdjustHandles="1" noChangeArrowheads="1" noChangeShapeType="1" noTextEdit="1"/>
              </p:cNvSpPr>
              <p:nvPr/>
            </p:nvSpPr>
            <p:spPr>
              <a:xfrm>
                <a:off x="3520512" y="878549"/>
                <a:ext cx="132344" cy="276999"/>
              </a:xfrm>
              <a:prstGeom prst="rect">
                <a:avLst/>
              </a:prstGeom>
              <a:blipFill rotWithShape="0">
                <a:blip r:embed="rId7"/>
                <a:stretch>
                  <a:fillRect l="-47619" r="-42857" b="-652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1" name="CasellaDiTesto 60"/>
              <p:cNvSpPr txBox="1"/>
              <p:nvPr/>
            </p:nvSpPr>
            <p:spPr>
              <a:xfrm>
                <a:off x="4479735" y="878549"/>
                <a:ext cx="16696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𝑟</m:t>
                      </m:r>
                    </m:oMath>
                  </m:oMathPara>
                </a14:m>
                <a:endParaRPr lang="it-IT" dirty="0"/>
              </a:p>
            </p:txBody>
          </p:sp>
        </mc:Choice>
        <mc:Fallback xmlns="">
          <p:sp>
            <p:nvSpPr>
              <p:cNvPr id="61" name="CasellaDiTesto 60"/>
              <p:cNvSpPr txBox="1">
                <a:spLocks noRot="1" noChangeAspect="1" noMove="1" noResize="1" noEditPoints="1" noAdjustHandles="1" noChangeArrowheads="1" noChangeShapeType="1" noTextEdit="1"/>
              </p:cNvSpPr>
              <p:nvPr/>
            </p:nvSpPr>
            <p:spPr>
              <a:xfrm>
                <a:off x="4479735" y="878549"/>
                <a:ext cx="166969" cy="276999"/>
              </a:xfrm>
              <a:prstGeom prst="rect">
                <a:avLst/>
              </a:prstGeom>
              <a:blipFill rotWithShape="0">
                <a:blip r:embed="rId8"/>
                <a:stretch>
                  <a:fillRect l="-22222" r="-18519"/>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2" name="CasellaDiTesto 61"/>
              <p:cNvSpPr txBox="1"/>
              <p:nvPr/>
            </p:nvSpPr>
            <p:spPr>
              <a:xfrm>
                <a:off x="4969808" y="878549"/>
                <a:ext cx="13234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𝑙</m:t>
                      </m:r>
                    </m:oMath>
                  </m:oMathPara>
                </a14:m>
                <a:endParaRPr lang="it-IT" dirty="0"/>
              </a:p>
            </p:txBody>
          </p:sp>
        </mc:Choice>
        <mc:Fallback xmlns="">
          <p:sp>
            <p:nvSpPr>
              <p:cNvPr id="62" name="CasellaDiTesto 61"/>
              <p:cNvSpPr txBox="1">
                <a:spLocks noRot="1" noChangeAspect="1" noMove="1" noResize="1" noEditPoints="1" noAdjustHandles="1" noChangeArrowheads="1" noChangeShapeType="1" noTextEdit="1"/>
              </p:cNvSpPr>
              <p:nvPr/>
            </p:nvSpPr>
            <p:spPr>
              <a:xfrm>
                <a:off x="4969808" y="878549"/>
                <a:ext cx="132344" cy="276999"/>
              </a:xfrm>
              <a:prstGeom prst="rect">
                <a:avLst/>
              </a:prstGeom>
              <a:blipFill rotWithShape="0">
                <a:blip r:embed="rId9"/>
                <a:stretch>
                  <a:fillRect l="-45455" r="-36364" b="-652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3" name="CasellaDiTesto 62"/>
              <p:cNvSpPr txBox="1"/>
              <p:nvPr/>
            </p:nvSpPr>
            <p:spPr>
              <a:xfrm>
                <a:off x="5929031" y="878549"/>
                <a:ext cx="16696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𝑟</m:t>
                      </m:r>
                    </m:oMath>
                  </m:oMathPara>
                </a14:m>
                <a:endParaRPr lang="it-IT" dirty="0"/>
              </a:p>
            </p:txBody>
          </p:sp>
        </mc:Choice>
        <mc:Fallback xmlns="">
          <p:sp>
            <p:nvSpPr>
              <p:cNvPr id="63" name="CasellaDiTesto 62"/>
              <p:cNvSpPr txBox="1">
                <a:spLocks noRot="1" noChangeAspect="1" noMove="1" noResize="1" noEditPoints="1" noAdjustHandles="1" noChangeArrowheads="1" noChangeShapeType="1" noTextEdit="1"/>
              </p:cNvSpPr>
              <p:nvPr/>
            </p:nvSpPr>
            <p:spPr>
              <a:xfrm>
                <a:off x="5929031" y="878549"/>
                <a:ext cx="166969" cy="276999"/>
              </a:xfrm>
              <a:prstGeom prst="rect">
                <a:avLst/>
              </a:prstGeom>
              <a:blipFill rotWithShape="0">
                <a:blip r:embed="rId10"/>
                <a:stretch>
                  <a:fillRect l="-22222" r="-18519"/>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4" name="CasellaDiTesto 63"/>
              <p:cNvSpPr txBox="1"/>
              <p:nvPr/>
            </p:nvSpPr>
            <p:spPr>
              <a:xfrm>
                <a:off x="6460934" y="878549"/>
                <a:ext cx="13234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i="1" smtClean="0">
                          <a:latin typeface="Cambria Math" panose="02040503050406030204" pitchFamily="18" charset="0"/>
                        </a:rPr>
                        <m:t>𝑙</m:t>
                      </m:r>
                    </m:oMath>
                  </m:oMathPara>
                </a14:m>
                <a:endParaRPr lang="it-IT" dirty="0"/>
              </a:p>
            </p:txBody>
          </p:sp>
        </mc:Choice>
        <mc:Fallback xmlns="">
          <p:sp>
            <p:nvSpPr>
              <p:cNvPr id="64" name="CasellaDiTesto 63"/>
              <p:cNvSpPr txBox="1">
                <a:spLocks noRot="1" noChangeAspect="1" noMove="1" noResize="1" noEditPoints="1" noAdjustHandles="1" noChangeArrowheads="1" noChangeShapeType="1" noTextEdit="1"/>
              </p:cNvSpPr>
              <p:nvPr/>
            </p:nvSpPr>
            <p:spPr>
              <a:xfrm>
                <a:off x="6460934" y="878549"/>
                <a:ext cx="132344" cy="276999"/>
              </a:xfrm>
              <a:prstGeom prst="rect">
                <a:avLst/>
              </a:prstGeom>
              <a:blipFill rotWithShape="0">
                <a:blip r:embed="rId3"/>
                <a:stretch>
                  <a:fillRect l="-45455" r="-36364" b="-6522"/>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65" name="CasellaDiTesto 64"/>
              <p:cNvSpPr txBox="1"/>
              <p:nvPr/>
            </p:nvSpPr>
            <p:spPr>
              <a:xfrm>
                <a:off x="7420157" y="878549"/>
                <a:ext cx="16696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𝑟</m:t>
                      </m:r>
                    </m:oMath>
                  </m:oMathPara>
                </a14:m>
                <a:endParaRPr lang="it-IT" dirty="0"/>
              </a:p>
            </p:txBody>
          </p:sp>
        </mc:Choice>
        <mc:Fallback xmlns="">
          <p:sp>
            <p:nvSpPr>
              <p:cNvPr id="65" name="CasellaDiTesto 64"/>
              <p:cNvSpPr txBox="1">
                <a:spLocks noRot="1" noChangeAspect="1" noMove="1" noResize="1" noEditPoints="1" noAdjustHandles="1" noChangeArrowheads="1" noChangeShapeType="1" noTextEdit="1"/>
              </p:cNvSpPr>
              <p:nvPr/>
            </p:nvSpPr>
            <p:spPr>
              <a:xfrm>
                <a:off x="7420157" y="878549"/>
                <a:ext cx="166969" cy="276999"/>
              </a:xfrm>
              <a:prstGeom prst="rect">
                <a:avLst/>
              </a:prstGeom>
              <a:blipFill rotWithShape="0">
                <a:blip r:embed="rId4"/>
                <a:stretch>
                  <a:fillRect l="-21429" r="-14286"/>
                </a:stretch>
              </a:blipFill>
            </p:spPr>
            <p:txBody>
              <a:bodyPr/>
              <a:lstStyle/>
              <a:p>
                <a:r>
                  <a:rPr lang="it-IT">
                    <a:noFill/>
                  </a:rPr>
                  <a:t> </a:t>
                </a:r>
              </a:p>
            </p:txBody>
          </p:sp>
        </mc:Fallback>
      </mc:AlternateContent>
      <p:sp>
        <p:nvSpPr>
          <p:cNvPr id="66" name="CasellaDiTesto 65"/>
          <p:cNvSpPr txBox="1"/>
          <p:nvPr/>
        </p:nvSpPr>
        <p:spPr>
          <a:xfrm>
            <a:off x="1532960" y="1568827"/>
            <a:ext cx="301686" cy="369332"/>
          </a:xfrm>
          <a:prstGeom prst="rect">
            <a:avLst/>
          </a:prstGeom>
          <a:noFill/>
        </p:spPr>
        <p:txBody>
          <a:bodyPr wrap="none" rtlCol="0">
            <a:spAutoFit/>
          </a:bodyPr>
          <a:lstStyle/>
          <a:p>
            <a:r>
              <a:rPr lang="it-IT" dirty="0"/>
              <a:t>7</a:t>
            </a:r>
          </a:p>
        </p:txBody>
      </p:sp>
      <p:sp>
        <p:nvSpPr>
          <p:cNvPr id="67" name="CasellaDiTesto 66"/>
          <p:cNvSpPr txBox="1"/>
          <p:nvPr/>
        </p:nvSpPr>
        <p:spPr>
          <a:xfrm>
            <a:off x="2994207" y="1568827"/>
            <a:ext cx="301686" cy="369332"/>
          </a:xfrm>
          <a:prstGeom prst="rect">
            <a:avLst/>
          </a:prstGeom>
          <a:noFill/>
        </p:spPr>
        <p:txBody>
          <a:bodyPr wrap="none" rtlCol="0">
            <a:spAutoFit/>
          </a:bodyPr>
          <a:lstStyle/>
          <a:p>
            <a:r>
              <a:rPr lang="it-IT" dirty="0"/>
              <a:t>8</a:t>
            </a:r>
          </a:p>
        </p:txBody>
      </p:sp>
      <p:sp>
        <p:nvSpPr>
          <p:cNvPr id="68" name="CasellaDiTesto 67"/>
          <p:cNvSpPr txBox="1"/>
          <p:nvPr/>
        </p:nvSpPr>
        <p:spPr>
          <a:xfrm>
            <a:off x="4410641" y="1568827"/>
            <a:ext cx="301686" cy="369332"/>
          </a:xfrm>
          <a:prstGeom prst="rect">
            <a:avLst/>
          </a:prstGeom>
          <a:noFill/>
        </p:spPr>
        <p:txBody>
          <a:bodyPr wrap="none" rtlCol="0">
            <a:spAutoFit/>
          </a:bodyPr>
          <a:lstStyle/>
          <a:p>
            <a:r>
              <a:rPr lang="it-IT" dirty="0"/>
              <a:t>9</a:t>
            </a:r>
          </a:p>
        </p:txBody>
      </p:sp>
      <p:sp>
        <p:nvSpPr>
          <p:cNvPr id="69" name="CasellaDiTesto 68"/>
          <p:cNvSpPr txBox="1"/>
          <p:nvPr/>
        </p:nvSpPr>
        <p:spPr>
          <a:xfrm>
            <a:off x="5871888" y="1568827"/>
            <a:ext cx="418704" cy="369332"/>
          </a:xfrm>
          <a:prstGeom prst="rect">
            <a:avLst/>
          </a:prstGeom>
          <a:noFill/>
        </p:spPr>
        <p:txBody>
          <a:bodyPr wrap="none" rtlCol="0">
            <a:spAutoFit/>
          </a:bodyPr>
          <a:lstStyle/>
          <a:p>
            <a:r>
              <a:rPr lang="it-IT" dirty="0"/>
              <a:t>10</a:t>
            </a:r>
          </a:p>
        </p:txBody>
      </p:sp>
      <mc:AlternateContent xmlns:mc="http://schemas.openxmlformats.org/markup-compatibility/2006" xmlns:a14="http://schemas.microsoft.com/office/drawing/2010/main">
        <mc:Choice Requires="a14">
          <p:sp>
            <p:nvSpPr>
              <p:cNvPr id="70" name="CasellaDiTesto 69"/>
              <p:cNvSpPr txBox="1"/>
              <p:nvPr/>
            </p:nvSpPr>
            <p:spPr>
              <a:xfrm>
                <a:off x="1595715"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7</m:t>
                          </m:r>
                        </m:sub>
                      </m:sSub>
                    </m:oMath>
                  </m:oMathPara>
                </a14:m>
                <a:endParaRPr lang="it-IT" dirty="0"/>
              </a:p>
            </p:txBody>
          </p:sp>
        </mc:Choice>
        <mc:Fallback xmlns="">
          <p:sp>
            <p:nvSpPr>
              <p:cNvPr id="70" name="CasellaDiTesto 69"/>
              <p:cNvSpPr txBox="1">
                <a:spLocks noRot="1" noChangeAspect="1" noMove="1" noResize="1" noEditPoints="1" noAdjustHandles="1" noChangeArrowheads="1" noChangeShapeType="1" noTextEdit="1"/>
              </p:cNvSpPr>
              <p:nvPr/>
            </p:nvSpPr>
            <p:spPr>
              <a:xfrm>
                <a:off x="1595715" y="1210239"/>
                <a:ext cx="283026" cy="276999"/>
              </a:xfrm>
              <a:prstGeom prst="rect">
                <a:avLst/>
              </a:prstGeom>
              <a:blipFill rotWithShape="0">
                <a:blip r:embed="rId11"/>
                <a:stretch>
                  <a:fillRect l="-13043" r="-8696"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1" name="CasellaDiTesto 70"/>
              <p:cNvSpPr txBox="1"/>
              <p:nvPr/>
            </p:nvSpPr>
            <p:spPr>
              <a:xfrm>
                <a:off x="2020042"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2</m:t>
                          </m:r>
                        </m:sub>
                      </m:sSub>
                    </m:oMath>
                  </m:oMathPara>
                </a14:m>
                <a:endParaRPr lang="it-IT" dirty="0"/>
              </a:p>
            </p:txBody>
          </p:sp>
        </mc:Choice>
        <mc:Fallback xmlns="">
          <p:sp>
            <p:nvSpPr>
              <p:cNvPr id="71" name="CasellaDiTesto 70"/>
              <p:cNvSpPr txBox="1">
                <a:spLocks noRot="1" noChangeAspect="1" noMove="1" noResize="1" noEditPoints="1" noAdjustHandles="1" noChangeArrowheads="1" noChangeShapeType="1" noTextEdit="1"/>
              </p:cNvSpPr>
              <p:nvPr/>
            </p:nvSpPr>
            <p:spPr>
              <a:xfrm>
                <a:off x="2020042" y="1210239"/>
                <a:ext cx="283026" cy="276999"/>
              </a:xfrm>
              <a:prstGeom prst="rect">
                <a:avLst/>
              </a:prstGeom>
              <a:blipFill rotWithShape="0">
                <a:blip r:embed="rId12"/>
                <a:stretch>
                  <a:fillRect l="-12766" r="-8511"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2" name="CasellaDiTesto 71"/>
              <p:cNvSpPr txBox="1"/>
              <p:nvPr/>
            </p:nvSpPr>
            <p:spPr>
              <a:xfrm>
                <a:off x="3068911"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8</m:t>
                          </m:r>
                        </m:sub>
                      </m:sSub>
                    </m:oMath>
                  </m:oMathPara>
                </a14:m>
                <a:endParaRPr lang="it-IT" dirty="0"/>
              </a:p>
            </p:txBody>
          </p:sp>
        </mc:Choice>
        <mc:Fallback xmlns="">
          <p:sp>
            <p:nvSpPr>
              <p:cNvPr id="72" name="CasellaDiTesto 71"/>
              <p:cNvSpPr txBox="1">
                <a:spLocks noRot="1" noChangeAspect="1" noMove="1" noResize="1" noEditPoints="1" noAdjustHandles="1" noChangeArrowheads="1" noChangeShapeType="1" noTextEdit="1"/>
              </p:cNvSpPr>
              <p:nvPr/>
            </p:nvSpPr>
            <p:spPr>
              <a:xfrm>
                <a:off x="3068911" y="1210239"/>
                <a:ext cx="283026" cy="276999"/>
              </a:xfrm>
              <a:prstGeom prst="rect">
                <a:avLst/>
              </a:prstGeom>
              <a:blipFill rotWithShape="0">
                <a:blip r:embed="rId13"/>
                <a:stretch>
                  <a:fillRect l="-12766" r="-8511"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3" name="CasellaDiTesto 72"/>
              <p:cNvSpPr txBox="1"/>
              <p:nvPr/>
            </p:nvSpPr>
            <p:spPr>
              <a:xfrm>
                <a:off x="3466357"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3</m:t>
                          </m:r>
                        </m:sub>
                      </m:sSub>
                    </m:oMath>
                  </m:oMathPara>
                </a14:m>
                <a:endParaRPr lang="it-IT" dirty="0"/>
              </a:p>
            </p:txBody>
          </p:sp>
        </mc:Choice>
        <mc:Fallback xmlns="">
          <p:sp>
            <p:nvSpPr>
              <p:cNvPr id="73" name="CasellaDiTesto 72"/>
              <p:cNvSpPr txBox="1">
                <a:spLocks noRot="1" noChangeAspect="1" noMove="1" noResize="1" noEditPoints="1" noAdjustHandles="1" noChangeArrowheads="1" noChangeShapeType="1" noTextEdit="1"/>
              </p:cNvSpPr>
              <p:nvPr/>
            </p:nvSpPr>
            <p:spPr>
              <a:xfrm>
                <a:off x="3466357" y="1210239"/>
                <a:ext cx="283026" cy="276999"/>
              </a:xfrm>
              <a:prstGeom prst="rect">
                <a:avLst/>
              </a:prstGeom>
              <a:blipFill rotWithShape="0">
                <a:blip r:embed="rId14"/>
                <a:stretch>
                  <a:fillRect l="-13043" r="-8696"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4" name="CasellaDiTesto 73"/>
              <p:cNvSpPr txBox="1"/>
              <p:nvPr/>
            </p:nvSpPr>
            <p:spPr>
              <a:xfrm>
                <a:off x="4515226"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9</m:t>
                          </m:r>
                        </m:sub>
                      </m:sSub>
                    </m:oMath>
                  </m:oMathPara>
                </a14:m>
                <a:endParaRPr lang="it-IT" dirty="0"/>
              </a:p>
            </p:txBody>
          </p:sp>
        </mc:Choice>
        <mc:Fallback xmlns="">
          <p:sp>
            <p:nvSpPr>
              <p:cNvPr id="74" name="CasellaDiTesto 73"/>
              <p:cNvSpPr txBox="1">
                <a:spLocks noRot="1" noChangeAspect="1" noMove="1" noResize="1" noEditPoints="1" noAdjustHandles="1" noChangeArrowheads="1" noChangeShapeType="1" noTextEdit="1"/>
              </p:cNvSpPr>
              <p:nvPr/>
            </p:nvSpPr>
            <p:spPr>
              <a:xfrm>
                <a:off x="4515226" y="1210239"/>
                <a:ext cx="283026" cy="276999"/>
              </a:xfrm>
              <a:prstGeom prst="rect">
                <a:avLst/>
              </a:prstGeom>
              <a:blipFill rotWithShape="0">
                <a:blip r:embed="rId15"/>
                <a:stretch>
                  <a:fillRect l="-10870" r="-8696"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5" name="CasellaDiTesto 74"/>
              <p:cNvSpPr txBox="1"/>
              <p:nvPr/>
            </p:nvSpPr>
            <p:spPr>
              <a:xfrm>
                <a:off x="4939553" y="1210239"/>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4</m:t>
                          </m:r>
                        </m:sub>
                      </m:sSub>
                    </m:oMath>
                  </m:oMathPara>
                </a14:m>
                <a:endParaRPr lang="it-IT" dirty="0"/>
              </a:p>
            </p:txBody>
          </p:sp>
        </mc:Choice>
        <mc:Fallback xmlns="">
          <p:sp>
            <p:nvSpPr>
              <p:cNvPr id="75" name="CasellaDiTesto 74"/>
              <p:cNvSpPr txBox="1">
                <a:spLocks noRot="1" noChangeAspect="1" noMove="1" noResize="1" noEditPoints="1" noAdjustHandles="1" noChangeArrowheads="1" noChangeShapeType="1" noTextEdit="1"/>
              </p:cNvSpPr>
              <p:nvPr/>
            </p:nvSpPr>
            <p:spPr>
              <a:xfrm>
                <a:off x="4939553" y="1210239"/>
                <a:ext cx="283026" cy="276999"/>
              </a:xfrm>
              <a:prstGeom prst="rect">
                <a:avLst/>
              </a:prstGeom>
              <a:blipFill rotWithShape="0">
                <a:blip r:embed="rId16"/>
                <a:stretch>
                  <a:fillRect l="-10638" r="-6383"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6" name="CasellaDiTesto 75"/>
              <p:cNvSpPr txBox="1"/>
              <p:nvPr/>
            </p:nvSpPr>
            <p:spPr>
              <a:xfrm>
                <a:off x="5868893" y="1210239"/>
                <a:ext cx="37548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10</m:t>
                          </m:r>
                        </m:sub>
                      </m:sSub>
                    </m:oMath>
                  </m:oMathPara>
                </a14:m>
                <a:endParaRPr lang="it-IT" dirty="0"/>
              </a:p>
            </p:txBody>
          </p:sp>
        </mc:Choice>
        <mc:Fallback xmlns="">
          <p:sp>
            <p:nvSpPr>
              <p:cNvPr id="76" name="CasellaDiTesto 75"/>
              <p:cNvSpPr txBox="1">
                <a:spLocks noRot="1" noChangeAspect="1" noMove="1" noResize="1" noEditPoints="1" noAdjustHandles="1" noChangeArrowheads="1" noChangeShapeType="1" noTextEdit="1"/>
              </p:cNvSpPr>
              <p:nvPr/>
            </p:nvSpPr>
            <p:spPr>
              <a:xfrm>
                <a:off x="5868893" y="1210239"/>
                <a:ext cx="375487" cy="276999"/>
              </a:xfrm>
              <a:prstGeom prst="rect">
                <a:avLst/>
              </a:prstGeom>
              <a:blipFill rotWithShape="0">
                <a:blip r:embed="rId17"/>
                <a:stretch>
                  <a:fillRect l="-8197" r="-6557"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7" name="CasellaDiTesto 76"/>
              <p:cNvSpPr txBox="1"/>
              <p:nvPr/>
            </p:nvSpPr>
            <p:spPr>
              <a:xfrm>
                <a:off x="6418758" y="1219210"/>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5</m:t>
                          </m:r>
                        </m:sub>
                      </m:sSub>
                    </m:oMath>
                  </m:oMathPara>
                </a14:m>
                <a:endParaRPr lang="it-IT" dirty="0"/>
              </a:p>
            </p:txBody>
          </p:sp>
        </mc:Choice>
        <mc:Fallback xmlns="">
          <p:sp>
            <p:nvSpPr>
              <p:cNvPr id="77" name="CasellaDiTesto 76"/>
              <p:cNvSpPr txBox="1">
                <a:spLocks noRot="1" noChangeAspect="1" noMove="1" noResize="1" noEditPoints="1" noAdjustHandles="1" noChangeArrowheads="1" noChangeShapeType="1" noTextEdit="1"/>
              </p:cNvSpPr>
              <p:nvPr/>
            </p:nvSpPr>
            <p:spPr>
              <a:xfrm>
                <a:off x="6418758" y="1219210"/>
                <a:ext cx="283026" cy="276999"/>
              </a:xfrm>
              <a:prstGeom prst="rect">
                <a:avLst/>
              </a:prstGeom>
              <a:blipFill rotWithShape="0">
                <a:blip r:embed="rId18"/>
                <a:stretch>
                  <a:fillRect l="-13043" r="-10870" b="-17778"/>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78" name="CasellaDiTesto 77"/>
              <p:cNvSpPr txBox="1"/>
              <p:nvPr/>
            </p:nvSpPr>
            <p:spPr>
              <a:xfrm>
                <a:off x="7467627" y="1219210"/>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6</m:t>
                          </m:r>
                        </m:sub>
                      </m:sSub>
                    </m:oMath>
                  </m:oMathPara>
                </a14:m>
                <a:endParaRPr lang="it-IT" dirty="0"/>
              </a:p>
            </p:txBody>
          </p:sp>
        </mc:Choice>
        <mc:Fallback xmlns="">
          <p:sp>
            <p:nvSpPr>
              <p:cNvPr id="78" name="CasellaDiTesto 77"/>
              <p:cNvSpPr txBox="1">
                <a:spLocks noRot="1" noChangeAspect="1" noMove="1" noResize="1" noEditPoints="1" noAdjustHandles="1" noChangeArrowheads="1" noChangeShapeType="1" noTextEdit="1"/>
              </p:cNvSpPr>
              <p:nvPr/>
            </p:nvSpPr>
            <p:spPr>
              <a:xfrm>
                <a:off x="7467627" y="1219210"/>
                <a:ext cx="283026" cy="276999"/>
              </a:xfrm>
              <a:prstGeom prst="rect">
                <a:avLst/>
              </a:prstGeom>
              <a:blipFill rotWithShape="0">
                <a:blip r:embed="rId19"/>
                <a:stretch>
                  <a:fillRect l="-13043" r="-10870" b="-17778"/>
                </a:stretch>
              </a:blipFill>
            </p:spPr>
            <p:txBody>
              <a:bodyPr/>
              <a:lstStyle/>
              <a:p>
                <a:r>
                  <a:rPr lang="it-IT">
                    <a:noFill/>
                  </a:rPr>
                  <a:t> </a:t>
                </a:r>
              </a:p>
            </p:txBody>
          </p:sp>
        </mc:Fallback>
      </mc:AlternateContent>
      <p:sp>
        <p:nvSpPr>
          <p:cNvPr id="79" name="CasellaDiTesto 78"/>
          <p:cNvSpPr txBox="1"/>
          <p:nvPr/>
        </p:nvSpPr>
        <p:spPr>
          <a:xfrm>
            <a:off x="941300" y="1864657"/>
            <a:ext cx="301686" cy="369332"/>
          </a:xfrm>
          <a:prstGeom prst="rect">
            <a:avLst/>
          </a:prstGeom>
          <a:noFill/>
        </p:spPr>
        <p:txBody>
          <a:bodyPr wrap="none" rtlCol="0">
            <a:spAutoFit/>
          </a:bodyPr>
          <a:lstStyle/>
          <a:p>
            <a:r>
              <a:rPr lang="it-IT" dirty="0"/>
              <a:t>1</a:t>
            </a:r>
          </a:p>
        </p:txBody>
      </p:sp>
      <p:sp>
        <p:nvSpPr>
          <p:cNvPr id="80" name="CasellaDiTesto 79"/>
          <p:cNvSpPr txBox="1"/>
          <p:nvPr/>
        </p:nvSpPr>
        <p:spPr>
          <a:xfrm>
            <a:off x="1924431" y="1864657"/>
            <a:ext cx="301686" cy="369332"/>
          </a:xfrm>
          <a:prstGeom prst="rect">
            <a:avLst/>
          </a:prstGeom>
          <a:noFill/>
        </p:spPr>
        <p:txBody>
          <a:bodyPr wrap="none" rtlCol="0">
            <a:spAutoFit/>
          </a:bodyPr>
          <a:lstStyle/>
          <a:p>
            <a:r>
              <a:rPr lang="it-IT" dirty="0"/>
              <a:t>2</a:t>
            </a:r>
          </a:p>
        </p:txBody>
      </p:sp>
      <p:sp>
        <p:nvSpPr>
          <p:cNvPr id="81" name="CasellaDiTesto 80"/>
          <p:cNvSpPr txBox="1"/>
          <p:nvPr/>
        </p:nvSpPr>
        <p:spPr>
          <a:xfrm>
            <a:off x="2874698" y="1864657"/>
            <a:ext cx="301686" cy="369332"/>
          </a:xfrm>
          <a:prstGeom prst="rect">
            <a:avLst/>
          </a:prstGeom>
          <a:noFill/>
        </p:spPr>
        <p:txBody>
          <a:bodyPr wrap="none" rtlCol="0">
            <a:spAutoFit/>
          </a:bodyPr>
          <a:lstStyle/>
          <a:p>
            <a:r>
              <a:rPr lang="it-IT" dirty="0"/>
              <a:t>3</a:t>
            </a:r>
          </a:p>
        </p:txBody>
      </p:sp>
      <p:sp>
        <p:nvSpPr>
          <p:cNvPr id="82" name="CasellaDiTesto 81"/>
          <p:cNvSpPr txBox="1"/>
          <p:nvPr/>
        </p:nvSpPr>
        <p:spPr>
          <a:xfrm>
            <a:off x="3827950" y="1864657"/>
            <a:ext cx="301686" cy="369332"/>
          </a:xfrm>
          <a:prstGeom prst="rect">
            <a:avLst/>
          </a:prstGeom>
          <a:noFill/>
        </p:spPr>
        <p:txBody>
          <a:bodyPr wrap="none" rtlCol="0">
            <a:spAutoFit/>
          </a:bodyPr>
          <a:lstStyle/>
          <a:p>
            <a:r>
              <a:rPr lang="it-IT" dirty="0"/>
              <a:t>4</a:t>
            </a:r>
          </a:p>
        </p:txBody>
      </p:sp>
      <p:sp>
        <p:nvSpPr>
          <p:cNvPr id="84" name="CasellaDiTesto 83"/>
          <p:cNvSpPr txBox="1"/>
          <p:nvPr/>
        </p:nvSpPr>
        <p:spPr>
          <a:xfrm>
            <a:off x="5734429" y="1888563"/>
            <a:ext cx="268942" cy="369332"/>
          </a:xfrm>
          <a:prstGeom prst="rect">
            <a:avLst/>
          </a:prstGeom>
          <a:noFill/>
        </p:spPr>
        <p:txBody>
          <a:bodyPr wrap="square" rtlCol="0">
            <a:spAutoFit/>
          </a:bodyPr>
          <a:lstStyle/>
          <a:p>
            <a:r>
              <a:rPr lang="it-IT" dirty="0"/>
              <a:t>6</a:t>
            </a:r>
          </a:p>
        </p:txBody>
      </p:sp>
      <p:sp>
        <p:nvSpPr>
          <p:cNvPr id="85" name="CasellaDiTesto 84"/>
          <p:cNvSpPr txBox="1"/>
          <p:nvPr/>
        </p:nvSpPr>
        <p:spPr>
          <a:xfrm>
            <a:off x="4811083" y="1864657"/>
            <a:ext cx="301686" cy="369332"/>
          </a:xfrm>
          <a:prstGeom prst="rect">
            <a:avLst/>
          </a:prstGeom>
          <a:noFill/>
        </p:spPr>
        <p:txBody>
          <a:bodyPr wrap="none" rtlCol="0">
            <a:spAutoFit/>
          </a:bodyPr>
          <a:lstStyle/>
          <a:p>
            <a:r>
              <a:rPr lang="it-IT" dirty="0"/>
              <a:t>5</a:t>
            </a:r>
          </a:p>
        </p:txBody>
      </p:sp>
      <mc:AlternateContent xmlns:mc="http://schemas.openxmlformats.org/markup-compatibility/2006" xmlns:a14="http://schemas.microsoft.com/office/drawing/2010/main">
        <mc:Choice Requires="a14">
          <p:sp>
            <p:nvSpPr>
              <p:cNvPr id="86" name="CasellaDiTesto 85"/>
              <p:cNvSpPr txBox="1"/>
              <p:nvPr/>
            </p:nvSpPr>
            <p:spPr>
              <a:xfrm>
                <a:off x="998070" y="2217277"/>
                <a:ext cx="27770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1</m:t>
                          </m:r>
                        </m:sub>
                      </m:sSub>
                    </m:oMath>
                  </m:oMathPara>
                </a14:m>
                <a:endParaRPr lang="it-IT" dirty="0"/>
              </a:p>
            </p:txBody>
          </p:sp>
        </mc:Choice>
        <mc:Fallback xmlns="">
          <p:sp>
            <p:nvSpPr>
              <p:cNvPr id="86" name="CasellaDiTesto 85"/>
              <p:cNvSpPr txBox="1">
                <a:spLocks noRot="1" noChangeAspect="1" noMove="1" noResize="1" noEditPoints="1" noAdjustHandles="1" noChangeArrowheads="1" noChangeShapeType="1" noTextEdit="1"/>
              </p:cNvSpPr>
              <p:nvPr/>
            </p:nvSpPr>
            <p:spPr>
              <a:xfrm>
                <a:off x="998070" y="2217277"/>
                <a:ext cx="277704" cy="276999"/>
              </a:xfrm>
              <a:prstGeom prst="rect">
                <a:avLst/>
              </a:prstGeom>
              <a:blipFill rotWithShape="0">
                <a:blip r:embed="rId20"/>
                <a:stretch>
                  <a:fillRect l="-13333" r="-8889"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87" name="CasellaDiTesto 86"/>
              <p:cNvSpPr txBox="1"/>
              <p:nvPr/>
            </p:nvSpPr>
            <p:spPr>
              <a:xfrm>
                <a:off x="1939360" y="2217277"/>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2</m:t>
                          </m:r>
                        </m:sub>
                      </m:sSub>
                    </m:oMath>
                  </m:oMathPara>
                </a14:m>
                <a:endParaRPr lang="it-IT" dirty="0"/>
              </a:p>
            </p:txBody>
          </p:sp>
        </mc:Choice>
        <mc:Fallback xmlns="">
          <p:sp>
            <p:nvSpPr>
              <p:cNvPr id="87" name="CasellaDiTesto 86"/>
              <p:cNvSpPr txBox="1">
                <a:spLocks noRot="1" noChangeAspect="1" noMove="1" noResize="1" noEditPoints="1" noAdjustHandles="1" noChangeArrowheads="1" noChangeShapeType="1" noTextEdit="1"/>
              </p:cNvSpPr>
              <p:nvPr/>
            </p:nvSpPr>
            <p:spPr>
              <a:xfrm>
                <a:off x="1939360" y="2217277"/>
                <a:ext cx="283026" cy="276999"/>
              </a:xfrm>
              <a:prstGeom prst="rect">
                <a:avLst/>
              </a:prstGeom>
              <a:blipFill rotWithShape="0">
                <a:blip r:embed="rId21"/>
                <a:stretch>
                  <a:fillRect l="-12766" r="-8511"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88" name="CasellaDiTesto 87"/>
              <p:cNvSpPr txBox="1"/>
              <p:nvPr/>
            </p:nvSpPr>
            <p:spPr>
              <a:xfrm>
                <a:off x="2895604" y="2217277"/>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3</m:t>
                          </m:r>
                        </m:sub>
                      </m:sSub>
                    </m:oMath>
                  </m:oMathPara>
                </a14:m>
                <a:endParaRPr lang="it-IT" dirty="0"/>
              </a:p>
            </p:txBody>
          </p:sp>
        </mc:Choice>
        <mc:Fallback xmlns="">
          <p:sp>
            <p:nvSpPr>
              <p:cNvPr id="88" name="CasellaDiTesto 87"/>
              <p:cNvSpPr txBox="1">
                <a:spLocks noRot="1" noChangeAspect="1" noMove="1" noResize="1" noEditPoints="1" noAdjustHandles="1" noChangeArrowheads="1" noChangeShapeType="1" noTextEdit="1"/>
              </p:cNvSpPr>
              <p:nvPr/>
            </p:nvSpPr>
            <p:spPr>
              <a:xfrm>
                <a:off x="2895604" y="2217277"/>
                <a:ext cx="283026" cy="276999"/>
              </a:xfrm>
              <a:prstGeom prst="rect">
                <a:avLst/>
              </a:prstGeom>
              <a:blipFill rotWithShape="0">
                <a:blip r:embed="rId22"/>
                <a:stretch>
                  <a:fillRect l="-13043" r="-8696"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89" name="CasellaDiTesto 88"/>
              <p:cNvSpPr txBox="1"/>
              <p:nvPr/>
            </p:nvSpPr>
            <p:spPr>
              <a:xfrm>
                <a:off x="3878729" y="2217277"/>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4</m:t>
                          </m:r>
                        </m:sub>
                      </m:sSub>
                    </m:oMath>
                  </m:oMathPara>
                </a14:m>
                <a:endParaRPr lang="it-IT" dirty="0"/>
              </a:p>
            </p:txBody>
          </p:sp>
        </mc:Choice>
        <mc:Fallback xmlns="">
          <p:sp>
            <p:nvSpPr>
              <p:cNvPr id="89" name="CasellaDiTesto 88"/>
              <p:cNvSpPr txBox="1">
                <a:spLocks noRot="1" noChangeAspect="1" noMove="1" noResize="1" noEditPoints="1" noAdjustHandles="1" noChangeArrowheads="1" noChangeShapeType="1" noTextEdit="1"/>
              </p:cNvSpPr>
              <p:nvPr/>
            </p:nvSpPr>
            <p:spPr>
              <a:xfrm>
                <a:off x="3878729" y="2217277"/>
                <a:ext cx="283026" cy="276999"/>
              </a:xfrm>
              <a:prstGeom prst="rect">
                <a:avLst/>
              </a:prstGeom>
              <a:blipFill rotWithShape="0">
                <a:blip r:embed="rId23"/>
                <a:stretch>
                  <a:fillRect l="-10638" r="-6383" b="-15556"/>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90" name="CasellaDiTesto 89"/>
              <p:cNvSpPr txBox="1"/>
              <p:nvPr/>
            </p:nvSpPr>
            <p:spPr>
              <a:xfrm>
                <a:off x="4760288" y="2217277"/>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5</m:t>
                          </m:r>
                        </m:sub>
                      </m:sSub>
                    </m:oMath>
                  </m:oMathPara>
                </a14:m>
                <a:endParaRPr lang="it-IT" dirty="0"/>
              </a:p>
            </p:txBody>
          </p:sp>
        </mc:Choice>
        <mc:Fallback xmlns="">
          <p:sp>
            <p:nvSpPr>
              <p:cNvPr id="90" name="CasellaDiTesto 89"/>
              <p:cNvSpPr txBox="1">
                <a:spLocks noRot="1" noChangeAspect="1" noMove="1" noResize="1" noEditPoints="1" noAdjustHandles="1" noChangeArrowheads="1" noChangeShapeType="1" noTextEdit="1"/>
              </p:cNvSpPr>
              <p:nvPr/>
            </p:nvSpPr>
            <p:spPr>
              <a:xfrm>
                <a:off x="4760288" y="2217277"/>
                <a:ext cx="283026" cy="276999"/>
              </a:xfrm>
              <a:prstGeom prst="rect">
                <a:avLst/>
              </a:prstGeom>
              <a:blipFill rotWithShape="0">
                <a:blip r:embed="rId24"/>
                <a:stretch>
                  <a:fillRect l="-13043" r="-10870" b="-17778"/>
                </a:stretch>
              </a:blipFill>
            </p:spPr>
            <p:txBody>
              <a:bodyPr/>
              <a:lstStyle/>
              <a:p>
                <a:r>
                  <a:rPr lang="it-IT">
                    <a:noFill/>
                  </a:rPr>
                  <a:t> </a:t>
                </a:r>
              </a:p>
            </p:txBody>
          </p:sp>
        </mc:Fallback>
      </mc:AlternateContent>
      <mc:AlternateContent xmlns:mc="http://schemas.openxmlformats.org/markup-compatibility/2006" xmlns:a14="http://schemas.microsoft.com/office/drawing/2010/main">
        <mc:Choice Requires="a14">
          <p:sp>
            <p:nvSpPr>
              <p:cNvPr id="91" name="CasellaDiTesto 90"/>
              <p:cNvSpPr txBox="1"/>
              <p:nvPr/>
            </p:nvSpPr>
            <p:spPr>
              <a:xfrm>
                <a:off x="5719513" y="2217277"/>
                <a:ext cx="28302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b="0" i="1" smtClean="0">
                              <a:latin typeface="Cambria Math" panose="02040503050406030204" pitchFamily="18" charset="0"/>
                            </a:rPr>
                            <m:t>𝑣</m:t>
                          </m:r>
                        </m:e>
                        <m:sub>
                          <m:r>
                            <a:rPr lang="it-IT" b="0" i="1" smtClean="0">
                              <a:latin typeface="Cambria Math" panose="02040503050406030204" pitchFamily="18" charset="0"/>
                            </a:rPr>
                            <m:t>6</m:t>
                          </m:r>
                        </m:sub>
                      </m:sSub>
                    </m:oMath>
                  </m:oMathPara>
                </a14:m>
                <a:endParaRPr lang="it-IT" dirty="0"/>
              </a:p>
            </p:txBody>
          </p:sp>
        </mc:Choice>
        <mc:Fallback xmlns="">
          <p:sp>
            <p:nvSpPr>
              <p:cNvPr id="91" name="CasellaDiTesto 90"/>
              <p:cNvSpPr txBox="1">
                <a:spLocks noRot="1" noChangeAspect="1" noMove="1" noResize="1" noEditPoints="1" noAdjustHandles="1" noChangeArrowheads="1" noChangeShapeType="1" noTextEdit="1"/>
              </p:cNvSpPr>
              <p:nvPr/>
            </p:nvSpPr>
            <p:spPr>
              <a:xfrm>
                <a:off x="5719513" y="2217277"/>
                <a:ext cx="283026" cy="276999"/>
              </a:xfrm>
              <a:prstGeom prst="rect">
                <a:avLst/>
              </a:prstGeom>
              <a:blipFill rotWithShape="0">
                <a:blip r:embed="rId25"/>
                <a:stretch>
                  <a:fillRect l="-12766" r="-8511" b="-15556"/>
                </a:stretch>
              </a:blipFill>
            </p:spPr>
            <p:txBody>
              <a:bodyPr/>
              <a:lstStyle/>
              <a:p>
                <a:r>
                  <a:rPr lang="it-IT">
                    <a:noFill/>
                  </a:rPr>
                  <a:t> </a:t>
                </a:r>
              </a:p>
            </p:txBody>
          </p:sp>
        </mc:Fallback>
      </mc:AlternateContent>
      <p:sp>
        <p:nvSpPr>
          <p:cNvPr id="92" name="CasellaDiTesto 91"/>
          <p:cNvSpPr txBox="1"/>
          <p:nvPr/>
        </p:nvSpPr>
        <p:spPr>
          <a:xfrm>
            <a:off x="5976656" y="2214613"/>
            <a:ext cx="1876604" cy="369332"/>
          </a:xfrm>
          <a:prstGeom prst="rect">
            <a:avLst/>
          </a:prstGeom>
          <a:noFill/>
        </p:spPr>
        <p:txBody>
          <a:bodyPr wrap="none" rtlCol="0">
            <a:spAutoFit/>
          </a:bodyPr>
          <a:lstStyle/>
          <a:p>
            <a:r>
              <a:rPr lang="it-IT" dirty="0"/>
              <a:t>Elementi connessi</a:t>
            </a:r>
          </a:p>
        </p:txBody>
      </p:sp>
      <mc:AlternateContent xmlns:mc="http://schemas.openxmlformats.org/markup-compatibility/2006">
        <mc:Choice xmlns:a14="http://schemas.microsoft.com/office/drawing/2010/main" Requires="a14">
          <p:sp>
            <p:nvSpPr>
              <p:cNvPr id="95" name="CasellaDiTesto 94"/>
              <p:cNvSpPr txBox="1"/>
              <p:nvPr/>
            </p:nvSpPr>
            <p:spPr>
              <a:xfrm>
                <a:off x="1283447" y="3491460"/>
                <a:ext cx="4499565" cy="2627129"/>
              </a:xfrm>
              <a:prstGeom prst="rect">
                <a:avLst/>
              </a:prstGeom>
              <a:noFill/>
            </p:spPr>
            <p:txBody>
              <a:bodyPr wrap="none" lIns="0" tIns="0" rIns="0" bIns="0" rtlCol="0">
                <a:spAutoFit/>
              </a:bodyPr>
              <a:lstStyle/>
              <a:p>
                <a:pPr/>
                <a14:m>
                  <m:oMath xmlns:m="http://schemas.openxmlformats.org/officeDocument/2006/math">
                    <m:sSub>
                      <m:sSubPr>
                        <m:ctrlPr>
                          <a:rPr lang="it-IT" i="1" smtClean="0">
                            <a:latin typeface="Cambria Math" panose="02040503050406030204" pitchFamily="18" charset="0"/>
                          </a:rPr>
                        </m:ctrlPr>
                      </m:sSubPr>
                      <m:e>
                        <m:bar>
                          <m:barPr>
                            <m:ctrlPr>
                              <a:rPr lang="it-IT" i="1">
                                <a:latin typeface="Cambria Math" panose="02040503050406030204" pitchFamily="18" charset="0"/>
                              </a:rPr>
                            </m:ctrlPr>
                          </m:barPr>
                          <m:e>
                            <m:r>
                              <a:rPr lang="it-IT" i="1">
                                <a:latin typeface="Cambria Math" panose="02040503050406030204" pitchFamily="18" charset="0"/>
                              </a:rPr>
                              <m:t>𝑉</m:t>
                            </m:r>
                          </m:e>
                        </m:bar>
                      </m:e>
                      <m:sub>
                        <m:r>
                          <a:rPr lang="it-IT" b="0" i="1" smtClean="0">
                            <a:latin typeface="Cambria Math" panose="02040503050406030204" pitchFamily="18" charset="0"/>
                          </a:rPr>
                          <m:t>𝑑𝑖𝑠𝑐</m:t>
                        </m:r>
                      </m:sub>
                    </m:sSub>
                    <m:r>
                      <a:rPr lang="it-IT" b="0" i="1" smtClean="0">
                        <a:latin typeface="Cambria Math" panose="02040503050406030204" pitchFamily="18" charset="0"/>
                      </a:rPr>
                      <m:t>=</m:t>
                    </m:r>
                    <m:d>
                      <m:dPr>
                        <m:begChr m:val="["/>
                        <m:endChr m:val="]"/>
                        <m:ctrlPr>
                          <a:rPr lang="it-IT" b="0" i="1" smtClean="0">
                            <a:latin typeface="Cambria Math" panose="02040503050406030204" pitchFamily="18" charset="0"/>
                          </a:rPr>
                        </m:ctrlPr>
                      </m:dPr>
                      <m:e>
                        <m:eqArr>
                          <m:eqArrPr>
                            <m:ctrlPr>
                              <a:rPr lang="it-IT" i="1">
                                <a:latin typeface="Cambria Math" panose="02040503050406030204" pitchFamily="18" charset="0"/>
                              </a:rPr>
                            </m:ctrlPr>
                          </m:eqArrPr>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mr>
                            </m:m>
                          </m:e>
                        </m:eqArr>
                      </m:e>
                    </m:d>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bar>
                          <m:barPr>
                            <m:ctrlPr>
                              <a:rPr lang="it-IT" i="1">
                                <a:latin typeface="Cambria Math" panose="02040503050406030204" pitchFamily="18" charset="0"/>
                              </a:rPr>
                            </m:ctrlPr>
                          </m:barPr>
                          <m:e>
                            <m:r>
                              <a:rPr lang="it-IT" i="1">
                                <a:latin typeface="Cambria Math" panose="02040503050406030204" pitchFamily="18" charset="0"/>
                              </a:rPr>
                              <m:t>𝑉</m:t>
                            </m:r>
                          </m:e>
                        </m:bar>
                      </m:e>
                      <m:sub>
                        <m:r>
                          <a:rPr lang="it-IT" b="0" i="1" smtClean="0">
                            <a:latin typeface="Cambria Math" panose="02040503050406030204" pitchFamily="18" charset="0"/>
                          </a:rPr>
                          <m:t>𝑐𝑜𝑛𝑛</m:t>
                        </m:r>
                      </m:sub>
                    </m:sSub>
                  </m:oMath>
                </a14:m>
                <a:r>
                  <a:rPr lang="it-IT" dirty="0"/>
                  <a:t>= </a:t>
                </a:r>
                <a14:m>
                  <m:oMath xmlns:m="http://schemas.openxmlformats.org/officeDocument/2006/math">
                    <m:bar>
                      <m:barPr>
                        <m:ctrlPr>
                          <a:rPr lang="it-IT" b="1" i="1" smtClean="0">
                            <a:latin typeface="Cambria Math" panose="02040503050406030204" pitchFamily="18" charset="0"/>
                          </a:rPr>
                        </m:ctrlPr>
                      </m:barPr>
                      <m:e>
                        <m:bar>
                          <m:barPr>
                            <m:ctrlPr>
                              <a:rPr lang="it-IT" b="1" i="1" smtClean="0">
                                <a:latin typeface="Cambria Math" panose="02040503050406030204" pitchFamily="18" charset="0"/>
                              </a:rPr>
                            </m:ctrlPr>
                          </m:barPr>
                          <m:e>
                            <m:r>
                              <a:rPr lang="it-IT" b="1">
                                <a:latin typeface="Cambria Math" panose="02040503050406030204" pitchFamily="18" charset="0"/>
                              </a:rPr>
                              <m:t>𝐂</m:t>
                            </m:r>
                          </m:e>
                        </m:bar>
                      </m:e>
                    </m:bar>
                    <m:r>
                      <a:rPr lang="it-IT" i="1">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bar>
                          <m:barPr>
                            <m:ctrlPr>
                              <a:rPr lang="it-IT" i="1">
                                <a:latin typeface="Cambria Math" panose="02040503050406030204" pitchFamily="18" charset="0"/>
                              </a:rPr>
                            </m:ctrlPr>
                          </m:barPr>
                          <m:e>
                            <m:r>
                              <a:rPr lang="it-IT" i="1">
                                <a:latin typeface="Cambria Math" panose="02040503050406030204" pitchFamily="18" charset="0"/>
                              </a:rPr>
                              <m:t>𝑉</m:t>
                            </m:r>
                          </m:e>
                        </m:bar>
                      </m:e>
                      <m:sub>
                        <m:r>
                          <a:rPr lang="it-IT" i="1">
                            <a:latin typeface="Cambria Math" panose="02040503050406030204" pitchFamily="18" charset="0"/>
                          </a:rPr>
                          <m:t>𝑐𝑜𝑛𝑛</m:t>
                        </m:r>
                      </m:sub>
                    </m:sSub>
                  </m:oMath>
                </a14:m>
                <a:endParaRPr lang="it-IT" dirty="0"/>
              </a:p>
            </p:txBody>
          </p:sp>
        </mc:Choice>
        <mc:Fallback>
          <p:sp>
            <p:nvSpPr>
              <p:cNvPr id="95" name="CasellaDiTesto 94"/>
              <p:cNvSpPr txBox="1">
                <a:spLocks noRot="1" noChangeAspect="1" noMove="1" noResize="1" noEditPoints="1" noAdjustHandles="1" noChangeArrowheads="1" noChangeShapeType="1" noTextEdit="1"/>
              </p:cNvSpPr>
              <p:nvPr/>
            </p:nvSpPr>
            <p:spPr>
              <a:xfrm>
                <a:off x="1283447" y="3491460"/>
                <a:ext cx="4499565" cy="2627129"/>
              </a:xfrm>
              <a:prstGeom prst="rect">
                <a:avLst/>
              </a:prstGeom>
              <a:blipFill>
                <a:blip r:embed="rId26"/>
                <a:stretch>
                  <a:fillRect l="-136"/>
                </a:stretch>
              </a:blipFill>
            </p:spPr>
            <p:txBody>
              <a:bodyPr/>
              <a:lstStyle/>
              <a:p>
                <a:r>
                  <a:rPr lang="it-IT">
                    <a:noFill/>
                  </a:rPr>
                  <a:t> </a:t>
                </a:r>
              </a:p>
            </p:txBody>
          </p:sp>
        </mc:Fallback>
      </mc:AlternateContent>
      <p:sp>
        <p:nvSpPr>
          <p:cNvPr id="96" name="CasellaDiTesto 95"/>
          <p:cNvSpPr txBox="1"/>
          <p:nvPr/>
        </p:nvSpPr>
        <p:spPr>
          <a:xfrm>
            <a:off x="7155327" y="4343359"/>
            <a:ext cx="4249270" cy="923330"/>
          </a:xfrm>
          <a:prstGeom prst="rect">
            <a:avLst/>
          </a:prstGeom>
          <a:noFill/>
        </p:spPr>
        <p:txBody>
          <a:bodyPr wrap="square" rtlCol="0">
            <a:spAutoFit/>
          </a:bodyPr>
          <a:lstStyle/>
          <a:p>
            <a:r>
              <a:rPr lang="it-IT" dirty="0"/>
              <a:t>Questa matrice ci permette di esprimere le tensioni degli elementi disconnessi in funzione di quelle degli elementi connessi</a:t>
            </a:r>
          </a:p>
        </p:txBody>
      </p:sp>
    </p:spTree>
    <p:extLst>
      <p:ext uri="{BB962C8B-B14F-4D97-AF65-F5344CB8AC3E}">
        <p14:creationId xmlns:p14="http://schemas.microsoft.com/office/powerpoint/2010/main" val="152088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536085C9-CC9C-4D4A-A274-90ABD85CD815}"/>
              </a:ext>
            </a:extLst>
          </p:cNvPr>
          <p:cNvSpPr/>
          <p:nvPr/>
        </p:nvSpPr>
        <p:spPr>
          <a:xfrm>
            <a:off x="483144" y="226217"/>
            <a:ext cx="5517408" cy="461665"/>
          </a:xfrm>
          <a:prstGeom prst="rect">
            <a:avLst/>
          </a:prstGeom>
        </p:spPr>
        <p:txBody>
          <a:bodyPr wrap="none">
            <a:spAutoFit/>
          </a:bodyPr>
          <a:lstStyle/>
          <a:p>
            <a:pPr marL="457200" indent="-457200">
              <a:buFont typeface="+mj-lt"/>
              <a:buAutoNum type="arabicPeriod" startAt="3"/>
            </a:pPr>
            <a:r>
              <a:rPr lang="it-IT" sz="2400" dirty="0">
                <a:effectLst>
                  <a:outerShdw blurRad="38100" dist="38100" dir="2700000" algn="tl">
                    <a:srgbClr val="000000">
                      <a:alpha val="43137"/>
                    </a:srgbClr>
                  </a:outerShdw>
                </a:effectLst>
              </a:rPr>
              <a:t>Approssimare 𝑣(𝑥) in ciascun elemento</a:t>
            </a:r>
          </a:p>
        </p:txBody>
      </p:sp>
      <mc:AlternateContent xmlns:mc="http://schemas.openxmlformats.org/markup-compatibility/2006">
        <mc:Choice xmlns:a14="http://schemas.microsoft.com/office/drawing/2010/main" Requires="a14">
          <p:sp>
            <p:nvSpPr>
              <p:cNvPr id="3" name="CasellaDiTesto 2">
                <a:extLst>
                  <a:ext uri="{FF2B5EF4-FFF2-40B4-BE49-F238E27FC236}">
                    <a16:creationId xmlns:a16="http://schemas.microsoft.com/office/drawing/2014/main" id="{0427CA8D-5C69-4246-8B68-19871F8D1D11}"/>
                  </a:ext>
                </a:extLst>
              </p:cNvPr>
              <p:cNvSpPr txBox="1"/>
              <p:nvPr/>
            </p:nvSpPr>
            <p:spPr>
              <a:xfrm>
                <a:off x="1387660" y="1329944"/>
                <a:ext cx="9184181" cy="7396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it-IT" sz="2400" i="1" smtClean="0">
                              <a:latin typeface="Cambria Math" panose="02040503050406030204" pitchFamily="18" charset="0"/>
                            </a:rPr>
                          </m:ctrlPr>
                        </m:sSubPr>
                        <m:e>
                          <m:r>
                            <a:rPr lang="it-IT" sz="2400" b="0" i="1" smtClean="0">
                              <a:latin typeface="Cambria Math" panose="02040503050406030204" pitchFamily="18" charset="0"/>
                            </a:rPr>
                            <m:t>𝑣</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sub>
                      </m:sSub>
                      <m:d>
                        <m:dPr>
                          <m:ctrlPr>
                            <a:rPr lang="it-IT" sz="2400" b="0" i="1" smtClean="0">
                              <a:latin typeface="Cambria Math" panose="02040503050406030204" pitchFamily="18" charset="0"/>
                            </a:rPr>
                          </m:ctrlPr>
                        </m:dPr>
                        <m:e>
                          <m:r>
                            <a:rPr lang="it-IT" sz="2400" b="0" i="1" smtClean="0">
                              <a:latin typeface="Cambria Math" panose="02040503050406030204" pitchFamily="18" charset="0"/>
                            </a:rPr>
                            <m:t>𝑥</m:t>
                          </m:r>
                        </m:e>
                      </m:d>
                      <m:r>
                        <a:rPr lang="it-IT" sz="2400" b="0" i="1" smtClean="0">
                          <a:latin typeface="Cambria Math" panose="02040503050406030204" pitchFamily="18" charset="0"/>
                        </a:rPr>
                        <m:t>=</m:t>
                      </m:r>
                      <m:f>
                        <m:fPr>
                          <m:ctrlPr>
                            <a:rPr lang="it-IT" sz="2400" b="0" i="1" smtClean="0">
                              <a:latin typeface="Cambria Math" panose="02040503050406030204" pitchFamily="18" charset="0"/>
                            </a:rPr>
                          </m:ctrlPr>
                        </m:fPr>
                        <m:num>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𝑥</m:t>
                              </m:r>
                            </m:e>
                            <m:sub>
                              <m:d>
                                <m:dPr>
                                  <m:ctrlPr>
                                    <a:rPr lang="it-IT" sz="2400" b="0" i="1" smtClean="0">
                                      <a:latin typeface="Cambria Math" panose="02040503050406030204" pitchFamily="18" charset="0"/>
                                    </a:rPr>
                                  </m:ctrlPr>
                                </m:dPr>
                                <m:e>
                                  <m:r>
                                    <a:rPr lang="it-IT" sz="2400" b="0" i="1" smtClean="0">
                                      <a:latin typeface="Cambria Math" panose="02040503050406030204" pitchFamily="18" charset="0"/>
                                    </a:rPr>
                                    <m:t>𝑘</m:t>
                                  </m:r>
                                </m:e>
                              </m:d>
                              <m:r>
                                <a:rPr lang="it-IT" sz="2400" b="0" i="1" smtClean="0">
                                  <a:latin typeface="Cambria Math" panose="02040503050406030204" pitchFamily="18" charset="0"/>
                                </a:rPr>
                                <m:t>𝑟</m:t>
                              </m:r>
                            </m:sub>
                          </m:sSub>
                          <m:r>
                            <a:rPr lang="it-IT" sz="2400" b="0" i="1" smtClean="0">
                              <a:latin typeface="Cambria Math" panose="02040503050406030204" pitchFamily="18" charset="0"/>
                            </a:rPr>
                            <m:t>−</m:t>
                          </m:r>
                          <m:r>
                            <a:rPr lang="it-IT" sz="2400" b="0" i="1" smtClean="0">
                              <a:latin typeface="Cambria Math" panose="02040503050406030204" pitchFamily="18" charset="0"/>
                            </a:rPr>
                            <m:t>𝑥</m:t>
                          </m:r>
                        </m:num>
                        <m:den>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𝑟</m:t>
                              </m:r>
                            </m:sub>
                          </m:sSub>
                          <m:r>
                            <a:rPr lang="it-IT" sz="2400" b="0" i="1" smtClean="0">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b="0" i="1" smtClean="0">
                                  <a:latin typeface="Cambria Math" panose="02040503050406030204" pitchFamily="18" charset="0"/>
                                </a:rPr>
                                <m:t>𝑙</m:t>
                              </m:r>
                            </m:sub>
                          </m:sSub>
                        </m:den>
                      </m:f>
                      <m:sSub>
                        <m:sSubPr>
                          <m:ctrlPr>
                            <a:rPr lang="it-IT" sz="2400" i="1">
                              <a:latin typeface="Cambria Math" panose="02040503050406030204" pitchFamily="18" charset="0"/>
                            </a:rPr>
                          </m:ctrlPr>
                        </m:sSubPr>
                        <m:e>
                          <m:r>
                            <a:rPr lang="it-IT" sz="2400" b="0" i="1" smtClean="0">
                              <a:latin typeface="Cambria Math" panose="02040503050406030204" pitchFamily="18" charset="0"/>
                            </a:rPr>
                            <m:t>𝑣</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b="0" i="1" smtClean="0">
                              <a:latin typeface="Cambria Math" panose="02040503050406030204" pitchFamily="18" charset="0"/>
                            </a:rPr>
                            <m:t>𝑙</m:t>
                          </m:r>
                        </m:sub>
                      </m:sSub>
                      <m:r>
                        <a:rPr lang="it-IT" sz="2400" b="0" i="1" smtClean="0">
                          <a:latin typeface="Cambria Math" panose="02040503050406030204" pitchFamily="18" charset="0"/>
                        </a:rPr>
                        <m:t>+</m:t>
                      </m:r>
                      <m:f>
                        <m:fPr>
                          <m:ctrlPr>
                            <a:rPr lang="it-IT" sz="2400" i="1">
                              <a:latin typeface="Cambria Math" panose="02040503050406030204" pitchFamily="18" charset="0"/>
                            </a:rPr>
                          </m:ctrlPr>
                        </m:fPr>
                        <m:num>
                          <m:r>
                            <a:rPr lang="it-IT" sz="2400" b="0" i="1" smtClean="0">
                              <a:latin typeface="Cambria Math" panose="02040503050406030204" pitchFamily="18" charset="0"/>
                            </a:rPr>
                            <m:t>𝑥</m:t>
                          </m:r>
                          <m:r>
                            <a:rPr lang="it-IT" sz="2400" b="0" i="1" smtClean="0">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b="0" i="1" smtClean="0">
                                  <a:latin typeface="Cambria Math" panose="02040503050406030204" pitchFamily="18" charset="0"/>
                                </a:rPr>
                                <m:t>𝑙</m:t>
                              </m:r>
                            </m:sub>
                          </m:sSub>
                        </m:num>
                        <m:den>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𝑟</m:t>
                              </m:r>
                            </m:sub>
                          </m:sSub>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𝑙</m:t>
                              </m:r>
                            </m:sub>
                          </m:sSub>
                        </m:den>
                      </m:f>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b="0" i="1" smtClean="0">
                              <a:latin typeface="Cambria Math" panose="02040503050406030204" pitchFamily="18" charset="0"/>
                            </a:rPr>
                            <m:t>𝑟</m:t>
                          </m:r>
                        </m:sub>
                      </m:sSub>
                      <m:r>
                        <a:rPr lang="it-IT" sz="2400" b="0" i="1" smtClean="0">
                          <a:latin typeface="Cambria Math" panose="02040503050406030204" pitchFamily="18" charset="0"/>
                        </a:rPr>
                        <m:t>=</m:t>
                      </m:r>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ea typeface="Cambria Math" panose="02040503050406030204" pitchFamily="18" charset="0"/>
                            </a:rPr>
                            <m:t>𝛼</m:t>
                          </m:r>
                        </m:e>
                        <m:sub>
                          <m:r>
                            <a:rPr lang="it-IT" sz="2400" b="0" i="1" smtClean="0">
                              <a:latin typeface="Cambria Math" panose="02040503050406030204" pitchFamily="18" charset="0"/>
                            </a:rPr>
                            <m:t>𝑙</m:t>
                          </m:r>
                        </m:sub>
                      </m:sSub>
                      <m:d>
                        <m:dPr>
                          <m:ctrlPr>
                            <a:rPr lang="it-IT" sz="2400" b="0" i="1" smtClean="0">
                              <a:latin typeface="Cambria Math" panose="02040503050406030204" pitchFamily="18" charset="0"/>
                            </a:rPr>
                          </m:ctrlPr>
                        </m:dPr>
                        <m:e>
                          <m:r>
                            <a:rPr lang="it-IT" sz="2400" b="0" i="1" smtClean="0">
                              <a:latin typeface="Cambria Math" panose="02040503050406030204" pitchFamily="18" charset="0"/>
                            </a:rPr>
                            <m:t>𝑥</m:t>
                          </m:r>
                        </m:e>
                      </m:d>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𝑣</m:t>
                          </m:r>
                        </m:e>
                        <m:sub>
                          <m:r>
                            <a:rPr lang="it-IT" sz="2400" b="0" i="1" smtClean="0">
                              <a:latin typeface="Cambria Math" panose="02040503050406030204" pitchFamily="18" charset="0"/>
                            </a:rPr>
                            <m:t>𝑙</m:t>
                          </m:r>
                        </m:sub>
                      </m:sSub>
                      <m:r>
                        <a:rPr lang="it-IT" sz="2400" b="0" i="1" smtClean="0">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b="0" i="1" smtClean="0">
                              <a:latin typeface="Cambria Math" panose="02040503050406030204" pitchFamily="18" charset="0"/>
                            </a:rPr>
                            <m:t>𝑟</m:t>
                          </m:r>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r>
                            <a:rPr lang="it-IT" sz="2400" b="0" i="1" smtClean="0">
                              <a:latin typeface="Cambria Math" panose="02040503050406030204" pitchFamily="18" charset="0"/>
                            </a:rPr>
                            <m:t>𝑟</m:t>
                          </m:r>
                        </m:sub>
                      </m:sSub>
                    </m:oMath>
                  </m:oMathPara>
                </a14:m>
                <a:endParaRPr lang="it-IT" sz="2400" dirty="0"/>
              </a:p>
            </p:txBody>
          </p:sp>
        </mc:Choice>
        <mc:Fallback>
          <p:sp>
            <p:nvSpPr>
              <p:cNvPr id="3" name="CasellaDiTesto 2">
                <a:extLst>
                  <a:ext uri="{FF2B5EF4-FFF2-40B4-BE49-F238E27FC236}">
                    <a16:creationId xmlns:a16="http://schemas.microsoft.com/office/drawing/2014/main" id="{0427CA8D-5C69-4246-8B68-19871F8D1D11}"/>
                  </a:ext>
                </a:extLst>
              </p:cNvPr>
              <p:cNvSpPr txBox="1">
                <a:spLocks noRot="1" noChangeAspect="1" noMove="1" noResize="1" noEditPoints="1" noAdjustHandles="1" noChangeArrowheads="1" noChangeShapeType="1" noTextEdit="1"/>
              </p:cNvSpPr>
              <p:nvPr/>
            </p:nvSpPr>
            <p:spPr>
              <a:xfrm>
                <a:off x="1387660" y="1329944"/>
                <a:ext cx="9184181" cy="739690"/>
              </a:xfrm>
              <a:prstGeom prst="rect">
                <a:avLst/>
              </a:prstGeom>
              <a:blipFill>
                <a:blip r:embed="rId2"/>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 name="Rettangolo 3">
                <a:extLst>
                  <a:ext uri="{FF2B5EF4-FFF2-40B4-BE49-F238E27FC236}">
                    <a16:creationId xmlns:a16="http://schemas.microsoft.com/office/drawing/2014/main" id="{36E81BD0-B461-4151-9CBF-B1559B3A8208}"/>
                  </a:ext>
                </a:extLst>
              </p:cNvPr>
              <p:cNvSpPr/>
              <p:nvPr/>
            </p:nvSpPr>
            <p:spPr>
              <a:xfrm>
                <a:off x="2333810" y="2545834"/>
                <a:ext cx="3234219" cy="1993751"/>
              </a:xfrm>
              <a:prstGeom prst="rect">
                <a:avLst/>
              </a:prstGeom>
            </p:spPr>
            <p:txBody>
              <a:bodyPr wrap="none">
                <a:spAutoFit/>
                <a:scene3d>
                  <a:camera prst="orthographicFront"/>
                  <a:lightRig rig="threePt" dir="t"/>
                </a:scene3d>
                <a:sp3d extrusionH="57150">
                  <a:bevelT w="69850" h="69850" prst="divot"/>
                </a:sp3d>
              </a:bodyPr>
              <a:lstStyle/>
              <a:p>
                <a14:m>
                  <m:oMathPara xmlns:m="http://schemas.openxmlformats.org/officeDocument/2006/math">
                    <m:oMathParaPr>
                      <m:jc m:val="centerGroup"/>
                    </m:oMathParaPr>
                    <m:oMath xmlns:m="http://schemas.openxmlformats.org/officeDocument/2006/math">
                      <m:d>
                        <m:dPr>
                          <m:begChr m:val="{"/>
                          <m:endChr m:val=""/>
                          <m:ctrlPr>
                            <a:rPr lang="it-IT" sz="2400" i="1">
                              <a:latin typeface="Cambria Math" panose="02040503050406030204" pitchFamily="18" charset="0"/>
                            </a:rPr>
                          </m:ctrlPr>
                        </m:dPr>
                        <m:e>
                          <m:eqArr>
                            <m:eqArrPr>
                              <m:ctrlPr>
                                <a:rPr lang="it-IT" sz="2400" i="1">
                                  <a:latin typeface="Cambria Math" panose="02040503050406030204" pitchFamily="18" charset="0"/>
                                </a:rPr>
                              </m:ctrlPr>
                            </m:eqArrPr>
                            <m:e>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𝑙</m:t>
                                  </m:r>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r>
                                <m:rPr>
                                  <m:nor/>
                                </m:rPr>
                                <a:rPr lang="it-IT" sz="2400" dirty="0"/>
                                <m:t> </m:t>
                              </m:r>
                              <m:r>
                                <a:rPr lang="it-IT" sz="2400" i="1">
                                  <a:latin typeface="Cambria Math" panose="02040503050406030204" pitchFamily="18" charset="0"/>
                                </a:rPr>
                                <m:t>=</m:t>
                              </m:r>
                              <m:f>
                                <m:fPr>
                                  <m:ctrlPr>
                                    <a:rPr lang="it-IT" sz="2400" i="1">
                                      <a:latin typeface="Cambria Math" panose="02040503050406030204" pitchFamily="18" charset="0"/>
                                    </a:rPr>
                                  </m:ctrlPr>
                                </m:fPr>
                                <m:num>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𝑟</m:t>
                                      </m:r>
                                    </m:sub>
                                  </m:sSub>
                                  <m:r>
                                    <a:rPr lang="it-IT" sz="2400" i="1">
                                      <a:latin typeface="Cambria Math" panose="02040503050406030204" pitchFamily="18" charset="0"/>
                                    </a:rPr>
                                    <m:t>−</m:t>
                                  </m:r>
                                  <m:r>
                                    <a:rPr lang="it-IT" sz="2400" i="1">
                                      <a:latin typeface="Cambria Math" panose="02040503050406030204" pitchFamily="18" charset="0"/>
                                    </a:rPr>
                                    <m:t>𝑥</m:t>
                                  </m:r>
                                </m:num>
                                <m:den>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𝑟</m:t>
                                      </m:r>
                                    </m:sub>
                                  </m:sSub>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𝑙</m:t>
                                      </m:r>
                                    </m:sub>
                                  </m:sSub>
                                </m:den>
                              </m:f>
                            </m:e>
                            <m:e/>
                            <m:e>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𝑟</m:t>
                                  </m:r>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r>
                                <a:rPr lang="it-IT" sz="2400" i="1">
                                  <a:latin typeface="Cambria Math" panose="02040503050406030204" pitchFamily="18" charset="0"/>
                                </a:rPr>
                                <m:t>=</m:t>
                              </m:r>
                              <m:f>
                                <m:fPr>
                                  <m:ctrlPr>
                                    <a:rPr lang="it-IT" sz="2400" i="1">
                                      <a:latin typeface="Cambria Math" panose="02040503050406030204" pitchFamily="18" charset="0"/>
                                    </a:rPr>
                                  </m:ctrlPr>
                                </m:fPr>
                                <m:num>
                                  <m:r>
                                    <a:rPr lang="it-IT" sz="2400" i="1">
                                      <a:latin typeface="Cambria Math" panose="02040503050406030204" pitchFamily="18" charset="0"/>
                                    </a:rPr>
                                    <m:t>𝑥</m:t>
                                  </m:r>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𝑙</m:t>
                                      </m:r>
                                    </m:sub>
                                  </m:sSub>
                                </m:num>
                                <m:den>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𝑟</m:t>
                                      </m:r>
                                    </m:sub>
                                  </m:sSub>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𝑙</m:t>
                                      </m:r>
                                    </m:sub>
                                  </m:sSub>
                                </m:den>
                              </m:f>
                            </m:e>
                          </m:eqArr>
                        </m:e>
                      </m:d>
                    </m:oMath>
                  </m:oMathPara>
                </a14:m>
                <a:endParaRPr lang="it-IT" sz="2400" dirty="0"/>
              </a:p>
            </p:txBody>
          </p:sp>
        </mc:Choice>
        <mc:Fallback>
          <p:sp>
            <p:nvSpPr>
              <p:cNvPr id="4" name="Rettangolo 3">
                <a:extLst>
                  <a:ext uri="{FF2B5EF4-FFF2-40B4-BE49-F238E27FC236}">
                    <a16:creationId xmlns:a16="http://schemas.microsoft.com/office/drawing/2014/main" id="{36E81BD0-B461-4151-9CBF-B1559B3A8208}"/>
                  </a:ext>
                </a:extLst>
              </p:cNvPr>
              <p:cNvSpPr>
                <a:spLocks noRot="1" noChangeAspect="1" noMove="1" noResize="1" noEditPoints="1" noAdjustHandles="1" noChangeArrowheads="1" noChangeShapeType="1" noTextEdit="1"/>
              </p:cNvSpPr>
              <p:nvPr/>
            </p:nvSpPr>
            <p:spPr>
              <a:xfrm>
                <a:off x="2333810" y="2545834"/>
                <a:ext cx="3234219" cy="1993751"/>
              </a:xfrm>
              <a:prstGeom prst="rect">
                <a:avLst/>
              </a:prstGeom>
              <a:blipFill>
                <a:blip r:embed="rId3"/>
                <a:stretch>
                  <a:fillRect/>
                </a:stretch>
              </a:blipFill>
            </p:spPr>
            <p:txBody>
              <a:bodyPr/>
              <a:lstStyle/>
              <a:p>
                <a:r>
                  <a:rPr lang="it-IT">
                    <a:noFill/>
                  </a:rPr>
                  <a:t> </a:t>
                </a:r>
              </a:p>
            </p:txBody>
          </p:sp>
        </mc:Fallback>
      </mc:AlternateContent>
      <p:sp>
        <p:nvSpPr>
          <p:cNvPr id="5" name="CasellaDiTesto 4">
            <a:extLst>
              <a:ext uri="{FF2B5EF4-FFF2-40B4-BE49-F238E27FC236}">
                <a16:creationId xmlns:a16="http://schemas.microsoft.com/office/drawing/2014/main" id="{6A0C0142-4C1F-4E36-94B1-FDB77362E9B2}"/>
              </a:ext>
            </a:extLst>
          </p:cNvPr>
          <p:cNvSpPr txBox="1"/>
          <p:nvPr/>
        </p:nvSpPr>
        <p:spPr>
          <a:xfrm>
            <a:off x="63500" y="3311876"/>
            <a:ext cx="2405402" cy="461665"/>
          </a:xfrm>
          <a:prstGeom prst="rect">
            <a:avLst/>
          </a:prstGeom>
          <a:noFill/>
        </p:spPr>
        <p:txBody>
          <a:bodyPr wrap="none" rtlCol="0">
            <a:spAutoFit/>
          </a:bodyPr>
          <a:lstStyle/>
          <a:p>
            <a:r>
              <a:rPr lang="it-IT" sz="2400" dirty="0"/>
              <a:t>Funzioni di Forma</a:t>
            </a:r>
          </a:p>
        </p:txBody>
      </p:sp>
      <p:cxnSp>
        <p:nvCxnSpPr>
          <p:cNvPr id="7" name="Connettore 2 6">
            <a:extLst>
              <a:ext uri="{FF2B5EF4-FFF2-40B4-BE49-F238E27FC236}">
                <a16:creationId xmlns:a16="http://schemas.microsoft.com/office/drawing/2014/main" id="{56E94EB5-A676-4A68-B477-FA730E90A74E}"/>
              </a:ext>
            </a:extLst>
          </p:cNvPr>
          <p:cNvCxnSpPr/>
          <p:nvPr/>
        </p:nvCxnSpPr>
        <p:spPr>
          <a:xfrm flipV="1">
            <a:off x="6699250" y="2425035"/>
            <a:ext cx="0" cy="21145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 name="Connettore 2 7">
            <a:extLst>
              <a:ext uri="{FF2B5EF4-FFF2-40B4-BE49-F238E27FC236}">
                <a16:creationId xmlns:a16="http://schemas.microsoft.com/office/drawing/2014/main" id="{C988D04B-5AFB-4D3E-B1CF-FFC2BF1BEED2}"/>
              </a:ext>
            </a:extLst>
          </p:cNvPr>
          <p:cNvCxnSpPr>
            <a:cxnSpLocks/>
          </p:cNvCxnSpPr>
          <p:nvPr/>
        </p:nvCxnSpPr>
        <p:spPr>
          <a:xfrm>
            <a:off x="6543675" y="4339560"/>
            <a:ext cx="4111625"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1" name="Connettore diritto 10">
            <a:extLst>
              <a:ext uri="{FF2B5EF4-FFF2-40B4-BE49-F238E27FC236}">
                <a16:creationId xmlns:a16="http://schemas.microsoft.com/office/drawing/2014/main" id="{B3665696-9C07-4582-82FF-66821473E9D2}"/>
              </a:ext>
            </a:extLst>
          </p:cNvPr>
          <p:cNvCxnSpPr>
            <a:cxnSpLocks/>
            <a:endCxn id="27" idx="0"/>
          </p:cNvCxnSpPr>
          <p:nvPr/>
        </p:nvCxnSpPr>
        <p:spPr>
          <a:xfrm flipH="1">
            <a:off x="8324848" y="2787650"/>
            <a:ext cx="2" cy="36871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ttore diritto 11">
            <a:extLst>
              <a:ext uri="{FF2B5EF4-FFF2-40B4-BE49-F238E27FC236}">
                <a16:creationId xmlns:a16="http://schemas.microsoft.com/office/drawing/2014/main" id="{30A9ECCC-3063-47A2-845B-00F1CC4F3A70}"/>
              </a:ext>
            </a:extLst>
          </p:cNvPr>
          <p:cNvCxnSpPr>
            <a:cxnSpLocks/>
            <a:endCxn id="28" idx="0"/>
          </p:cNvCxnSpPr>
          <p:nvPr/>
        </p:nvCxnSpPr>
        <p:spPr>
          <a:xfrm>
            <a:off x="9734550" y="2787650"/>
            <a:ext cx="0" cy="36697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ttore diritto 13">
            <a:extLst>
              <a:ext uri="{FF2B5EF4-FFF2-40B4-BE49-F238E27FC236}">
                <a16:creationId xmlns:a16="http://schemas.microsoft.com/office/drawing/2014/main" id="{DC335124-5AC9-43CD-B57F-053E1AAB6E98}"/>
              </a:ext>
            </a:extLst>
          </p:cNvPr>
          <p:cNvCxnSpPr/>
          <p:nvPr/>
        </p:nvCxnSpPr>
        <p:spPr>
          <a:xfrm>
            <a:off x="6432550" y="2933700"/>
            <a:ext cx="393065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CasellaDiTesto 14">
            <a:extLst>
              <a:ext uri="{FF2B5EF4-FFF2-40B4-BE49-F238E27FC236}">
                <a16:creationId xmlns:a16="http://schemas.microsoft.com/office/drawing/2014/main" id="{B4235641-71D7-49D8-AEE5-BF7B9195FB3F}"/>
              </a:ext>
            </a:extLst>
          </p:cNvPr>
          <p:cNvSpPr txBox="1"/>
          <p:nvPr/>
        </p:nvSpPr>
        <p:spPr>
          <a:xfrm>
            <a:off x="6397564" y="2749034"/>
            <a:ext cx="301686" cy="369332"/>
          </a:xfrm>
          <a:prstGeom prst="rect">
            <a:avLst/>
          </a:prstGeom>
          <a:noFill/>
        </p:spPr>
        <p:txBody>
          <a:bodyPr wrap="none" rtlCol="0">
            <a:spAutoFit/>
          </a:bodyPr>
          <a:lstStyle/>
          <a:p>
            <a:r>
              <a:rPr lang="it-IT" dirty="0"/>
              <a:t>1</a:t>
            </a:r>
          </a:p>
        </p:txBody>
      </p:sp>
      <p:cxnSp>
        <p:nvCxnSpPr>
          <p:cNvPr id="17" name="Connettore diritto 16">
            <a:extLst>
              <a:ext uri="{FF2B5EF4-FFF2-40B4-BE49-F238E27FC236}">
                <a16:creationId xmlns:a16="http://schemas.microsoft.com/office/drawing/2014/main" id="{AEE121F4-C598-40A0-B01F-3BA1DD0BE5D8}"/>
              </a:ext>
            </a:extLst>
          </p:cNvPr>
          <p:cNvCxnSpPr/>
          <p:nvPr/>
        </p:nvCxnSpPr>
        <p:spPr>
          <a:xfrm flipV="1">
            <a:off x="8324850" y="2933700"/>
            <a:ext cx="1409700" cy="140586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nettore diritto 18">
            <a:extLst>
              <a:ext uri="{FF2B5EF4-FFF2-40B4-BE49-F238E27FC236}">
                <a16:creationId xmlns:a16="http://schemas.microsoft.com/office/drawing/2014/main" id="{68D5C4E2-9819-4140-9B07-930217778F16}"/>
              </a:ext>
            </a:extLst>
          </p:cNvPr>
          <p:cNvCxnSpPr/>
          <p:nvPr/>
        </p:nvCxnSpPr>
        <p:spPr>
          <a:xfrm flipH="1" flipV="1">
            <a:off x="8324849" y="2933700"/>
            <a:ext cx="1409701" cy="140586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0" name="Callout: doppia linea piegata 19">
                <a:extLst>
                  <a:ext uri="{FF2B5EF4-FFF2-40B4-BE49-F238E27FC236}">
                    <a16:creationId xmlns:a16="http://schemas.microsoft.com/office/drawing/2014/main" id="{8E7339AC-22E1-4D0B-9B17-D23035D2204A}"/>
                  </a:ext>
                </a:extLst>
              </p:cNvPr>
              <p:cNvSpPr/>
              <p:nvPr/>
            </p:nvSpPr>
            <p:spPr>
              <a:xfrm>
                <a:off x="9509125" y="2035904"/>
                <a:ext cx="1000121" cy="281842"/>
              </a:xfrm>
              <a:prstGeom prst="borderCallout3">
                <a:avLst>
                  <a:gd name="adj1" fmla="val 18750"/>
                  <a:gd name="adj2" fmla="val -8333"/>
                  <a:gd name="adj3" fmla="val 45786"/>
                  <a:gd name="adj4" fmla="val -50953"/>
                  <a:gd name="adj5" fmla="val 196881"/>
                  <a:gd name="adj6" fmla="val -49683"/>
                  <a:gd name="adj7" fmla="val 407894"/>
                  <a:gd name="adj8" fmla="val -2385"/>
                </a:avLst>
              </a:prstGeom>
              <a:ln>
                <a:solidFill>
                  <a:srgbClr val="FF0000"/>
                </a:solidFill>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d>
                        <m:dPr>
                          <m:ctrlPr>
                            <a:rPr lang="it-IT" i="1">
                              <a:latin typeface="Cambria Math" panose="02040503050406030204" pitchFamily="18" charset="0"/>
                            </a:rPr>
                          </m:ctrlPr>
                        </m:dPr>
                        <m:e>
                          <m:r>
                            <a:rPr lang="it-IT" i="1">
                              <a:latin typeface="Cambria Math" panose="02040503050406030204" pitchFamily="18" charset="0"/>
                            </a:rPr>
                            <m:t>𝑥</m:t>
                          </m:r>
                        </m:e>
                      </m:d>
                    </m:oMath>
                  </m:oMathPara>
                </a14:m>
                <a:endParaRPr lang="it-IT" dirty="0"/>
              </a:p>
            </p:txBody>
          </p:sp>
        </mc:Choice>
        <mc:Fallback>
          <p:sp>
            <p:nvSpPr>
              <p:cNvPr id="20" name="Callout: doppia linea piegata 19">
                <a:extLst>
                  <a:ext uri="{FF2B5EF4-FFF2-40B4-BE49-F238E27FC236}">
                    <a16:creationId xmlns:a16="http://schemas.microsoft.com/office/drawing/2014/main" id="{8E7339AC-22E1-4D0B-9B17-D23035D2204A}"/>
                  </a:ext>
                </a:extLst>
              </p:cNvPr>
              <p:cNvSpPr>
                <a:spLocks noRot="1" noChangeAspect="1" noMove="1" noResize="1" noEditPoints="1" noAdjustHandles="1" noChangeArrowheads="1" noChangeShapeType="1" noTextEdit="1"/>
              </p:cNvSpPr>
              <p:nvPr/>
            </p:nvSpPr>
            <p:spPr>
              <a:xfrm>
                <a:off x="9509125" y="2035904"/>
                <a:ext cx="1000121" cy="281842"/>
              </a:xfrm>
              <a:prstGeom prst="borderCallout3">
                <a:avLst>
                  <a:gd name="adj1" fmla="val 18750"/>
                  <a:gd name="adj2" fmla="val -8333"/>
                  <a:gd name="adj3" fmla="val 45786"/>
                  <a:gd name="adj4" fmla="val -50953"/>
                  <a:gd name="adj5" fmla="val 196881"/>
                  <a:gd name="adj6" fmla="val -49683"/>
                  <a:gd name="adj7" fmla="val 407894"/>
                  <a:gd name="adj8" fmla="val -2385"/>
                </a:avLst>
              </a:prstGeom>
              <a:blipFill>
                <a:blip r:embed="rId4"/>
                <a:stretch>
                  <a:fillRect/>
                </a:stretch>
              </a:blipFill>
              <a:ln>
                <a:solidFill>
                  <a:srgbClr val="FF0000"/>
                </a:solidFill>
                <a:tailEnd type="oval" w="lg" len="lg"/>
              </a:ln>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1" name="Callout: doppia linea piegata 20">
                <a:extLst>
                  <a:ext uri="{FF2B5EF4-FFF2-40B4-BE49-F238E27FC236}">
                    <a16:creationId xmlns:a16="http://schemas.microsoft.com/office/drawing/2014/main" id="{0F3BFDCE-D184-4D62-B1DF-7E28D6B7A065}"/>
                  </a:ext>
                </a:extLst>
              </p:cNvPr>
              <p:cNvSpPr/>
              <p:nvPr/>
            </p:nvSpPr>
            <p:spPr>
              <a:xfrm>
                <a:off x="7824788" y="2334355"/>
                <a:ext cx="1000121" cy="281842"/>
              </a:xfrm>
              <a:prstGeom prst="borderCallout3">
                <a:avLst>
                  <a:gd name="adj1" fmla="val 18750"/>
                  <a:gd name="adj2" fmla="val -8333"/>
                  <a:gd name="adj3" fmla="val 45786"/>
                  <a:gd name="adj4" fmla="val -50953"/>
                  <a:gd name="adj5" fmla="val 196881"/>
                  <a:gd name="adj6" fmla="val -49683"/>
                  <a:gd name="adj7" fmla="val 387617"/>
                  <a:gd name="adj8" fmla="val 98568"/>
                </a:avLst>
              </a:prstGeom>
              <a:ln>
                <a:solidFill>
                  <a:srgbClr val="FF0000"/>
                </a:solidFill>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it-IT" i="1" smtClean="0">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b="0" i="1" smtClean="0">
                              <a:latin typeface="Cambria Math" panose="02040503050406030204" pitchFamily="18" charset="0"/>
                            </a:rPr>
                            <m:t>𝑙</m:t>
                          </m:r>
                        </m:sub>
                      </m:sSub>
                      <m:d>
                        <m:dPr>
                          <m:ctrlPr>
                            <a:rPr lang="it-IT" i="1">
                              <a:latin typeface="Cambria Math" panose="02040503050406030204" pitchFamily="18" charset="0"/>
                            </a:rPr>
                          </m:ctrlPr>
                        </m:dPr>
                        <m:e>
                          <m:r>
                            <a:rPr lang="it-IT" i="1">
                              <a:latin typeface="Cambria Math" panose="02040503050406030204" pitchFamily="18" charset="0"/>
                            </a:rPr>
                            <m:t>𝑥</m:t>
                          </m:r>
                        </m:e>
                      </m:d>
                    </m:oMath>
                  </m:oMathPara>
                </a14:m>
                <a:endParaRPr lang="it-IT" dirty="0"/>
              </a:p>
            </p:txBody>
          </p:sp>
        </mc:Choice>
        <mc:Fallback>
          <p:sp>
            <p:nvSpPr>
              <p:cNvPr id="21" name="Callout: doppia linea piegata 20">
                <a:extLst>
                  <a:ext uri="{FF2B5EF4-FFF2-40B4-BE49-F238E27FC236}">
                    <a16:creationId xmlns:a16="http://schemas.microsoft.com/office/drawing/2014/main" id="{0F3BFDCE-D184-4D62-B1DF-7E28D6B7A065}"/>
                  </a:ext>
                </a:extLst>
              </p:cNvPr>
              <p:cNvSpPr>
                <a:spLocks noRot="1" noChangeAspect="1" noMove="1" noResize="1" noEditPoints="1" noAdjustHandles="1" noChangeArrowheads="1" noChangeShapeType="1" noTextEdit="1"/>
              </p:cNvSpPr>
              <p:nvPr/>
            </p:nvSpPr>
            <p:spPr>
              <a:xfrm>
                <a:off x="7824788" y="2334355"/>
                <a:ext cx="1000121" cy="281842"/>
              </a:xfrm>
              <a:prstGeom prst="borderCallout3">
                <a:avLst>
                  <a:gd name="adj1" fmla="val 18750"/>
                  <a:gd name="adj2" fmla="val -8333"/>
                  <a:gd name="adj3" fmla="val 45786"/>
                  <a:gd name="adj4" fmla="val -50953"/>
                  <a:gd name="adj5" fmla="val 196881"/>
                  <a:gd name="adj6" fmla="val -49683"/>
                  <a:gd name="adj7" fmla="val 387617"/>
                  <a:gd name="adj8" fmla="val 98568"/>
                </a:avLst>
              </a:prstGeom>
              <a:blipFill>
                <a:blip r:embed="rId5"/>
                <a:stretch>
                  <a:fillRect/>
                </a:stretch>
              </a:blipFill>
              <a:ln>
                <a:solidFill>
                  <a:srgbClr val="FF0000"/>
                </a:solidFill>
                <a:tailEnd type="oval" w="lg" len="lg"/>
              </a:ln>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2" name="Rettangolo 21">
                <a:extLst>
                  <a:ext uri="{FF2B5EF4-FFF2-40B4-BE49-F238E27FC236}">
                    <a16:creationId xmlns:a16="http://schemas.microsoft.com/office/drawing/2014/main" id="{4039CEB1-E492-4BD6-A872-194893E003A1}"/>
                  </a:ext>
                </a:extLst>
              </p:cNvPr>
              <p:cNvSpPr/>
              <p:nvPr/>
            </p:nvSpPr>
            <p:spPr>
              <a:xfrm>
                <a:off x="7983312" y="4387338"/>
                <a:ext cx="683072"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𝑙</m:t>
                          </m:r>
                        </m:sub>
                      </m:sSub>
                    </m:oMath>
                  </m:oMathPara>
                </a14:m>
                <a:endParaRPr lang="it-IT" dirty="0"/>
              </a:p>
            </p:txBody>
          </p:sp>
        </mc:Choice>
        <mc:Fallback>
          <p:sp>
            <p:nvSpPr>
              <p:cNvPr id="22" name="Rettangolo 21">
                <a:extLst>
                  <a:ext uri="{FF2B5EF4-FFF2-40B4-BE49-F238E27FC236}">
                    <a16:creationId xmlns:a16="http://schemas.microsoft.com/office/drawing/2014/main" id="{4039CEB1-E492-4BD6-A872-194893E003A1}"/>
                  </a:ext>
                </a:extLst>
              </p:cNvPr>
              <p:cNvSpPr>
                <a:spLocks noRot="1" noChangeAspect="1" noMove="1" noResize="1" noEditPoints="1" noAdjustHandles="1" noChangeArrowheads="1" noChangeShapeType="1" noTextEdit="1"/>
              </p:cNvSpPr>
              <p:nvPr/>
            </p:nvSpPr>
            <p:spPr>
              <a:xfrm>
                <a:off x="7983312" y="4387338"/>
                <a:ext cx="683072" cy="388889"/>
              </a:xfrm>
              <a:prstGeom prst="rect">
                <a:avLst/>
              </a:prstGeom>
              <a:blipFill>
                <a:blip r:embed="rId6"/>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3" name="Rettangolo 22">
                <a:extLst>
                  <a:ext uri="{FF2B5EF4-FFF2-40B4-BE49-F238E27FC236}">
                    <a16:creationId xmlns:a16="http://schemas.microsoft.com/office/drawing/2014/main" id="{E7E04ECC-25CA-46EB-81A9-C89C2C031041}"/>
                  </a:ext>
                </a:extLst>
              </p:cNvPr>
              <p:cNvSpPr/>
              <p:nvPr/>
            </p:nvSpPr>
            <p:spPr>
              <a:xfrm>
                <a:off x="9378010" y="4369950"/>
                <a:ext cx="713080"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𝑟</m:t>
                          </m:r>
                        </m:sub>
                      </m:sSub>
                    </m:oMath>
                  </m:oMathPara>
                </a14:m>
                <a:endParaRPr lang="it-IT" dirty="0"/>
              </a:p>
            </p:txBody>
          </p:sp>
        </mc:Choice>
        <mc:Fallback>
          <p:sp>
            <p:nvSpPr>
              <p:cNvPr id="23" name="Rettangolo 22">
                <a:extLst>
                  <a:ext uri="{FF2B5EF4-FFF2-40B4-BE49-F238E27FC236}">
                    <a16:creationId xmlns:a16="http://schemas.microsoft.com/office/drawing/2014/main" id="{E7E04ECC-25CA-46EB-81A9-C89C2C031041}"/>
                  </a:ext>
                </a:extLst>
              </p:cNvPr>
              <p:cNvSpPr>
                <a:spLocks noRot="1" noChangeAspect="1" noMove="1" noResize="1" noEditPoints="1" noAdjustHandles="1" noChangeArrowheads="1" noChangeShapeType="1" noTextEdit="1"/>
              </p:cNvSpPr>
              <p:nvPr/>
            </p:nvSpPr>
            <p:spPr>
              <a:xfrm>
                <a:off x="9378010" y="4369950"/>
                <a:ext cx="713080" cy="388889"/>
              </a:xfrm>
              <a:prstGeom prst="rect">
                <a:avLst/>
              </a:prstGeom>
              <a:blipFill>
                <a:blip r:embed="rId7"/>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4" name="Rettangolo 23">
                <a:extLst>
                  <a:ext uri="{FF2B5EF4-FFF2-40B4-BE49-F238E27FC236}">
                    <a16:creationId xmlns:a16="http://schemas.microsoft.com/office/drawing/2014/main" id="{1FA0BB11-1358-4042-A049-3A2BFCD3B23B}"/>
                  </a:ext>
                </a:extLst>
              </p:cNvPr>
              <p:cNvSpPr/>
              <p:nvPr/>
            </p:nvSpPr>
            <p:spPr>
              <a:xfrm>
                <a:off x="10417647" y="3964574"/>
                <a:ext cx="367985"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it-IT" i="1">
                          <a:latin typeface="Cambria Math" panose="02040503050406030204" pitchFamily="18" charset="0"/>
                        </a:rPr>
                        <m:t>𝑥</m:t>
                      </m:r>
                    </m:oMath>
                  </m:oMathPara>
                </a14:m>
                <a:endParaRPr lang="it-IT" dirty="0"/>
              </a:p>
            </p:txBody>
          </p:sp>
        </mc:Choice>
        <mc:Fallback>
          <p:sp>
            <p:nvSpPr>
              <p:cNvPr id="24" name="Rettangolo 23">
                <a:extLst>
                  <a:ext uri="{FF2B5EF4-FFF2-40B4-BE49-F238E27FC236}">
                    <a16:creationId xmlns:a16="http://schemas.microsoft.com/office/drawing/2014/main" id="{1FA0BB11-1358-4042-A049-3A2BFCD3B23B}"/>
                  </a:ext>
                </a:extLst>
              </p:cNvPr>
              <p:cNvSpPr>
                <a:spLocks noRot="1" noChangeAspect="1" noMove="1" noResize="1" noEditPoints="1" noAdjustHandles="1" noChangeArrowheads="1" noChangeShapeType="1" noTextEdit="1"/>
              </p:cNvSpPr>
              <p:nvPr/>
            </p:nvSpPr>
            <p:spPr>
              <a:xfrm>
                <a:off x="10417647" y="3964574"/>
                <a:ext cx="367985" cy="369332"/>
              </a:xfrm>
              <a:prstGeom prst="rect">
                <a:avLst/>
              </a:prstGeom>
              <a:blipFill>
                <a:blip r:embed="rId8"/>
                <a:stretch>
                  <a:fillRect/>
                </a:stretch>
              </a:blipFill>
            </p:spPr>
            <p:txBody>
              <a:bodyPr/>
              <a:lstStyle/>
              <a:p>
                <a:r>
                  <a:rPr lang="it-IT">
                    <a:noFill/>
                  </a:rPr>
                  <a:t> </a:t>
                </a:r>
              </a:p>
            </p:txBody>
          </p:sp>
        </mc:Fallback>
      </mc:AlternateContent>
      <p:cxnSp>
        <p:nvCxnSpPr>
          <p:cNvPr id="25" name="Connettore 2 24">
            <a:extLst>
              <a:ext uri="{FF2B5EF4-FFF2-40B4-BE49-F238E27FC236}">
                <a16:creationId xmlns:a16="http://schemas.microsoft.com/office/drawing/2014/main" id="{BC39C3EE-B587-48F1-9E50-96B3ADA663F3}"/>
              </a:ext>
            </a:extLst>
          </p:cNvPr>
          <p:cNvCxnSpPr/>
          <p:nvPr/>
        </p:nvCxnSpPr>
        <p:spPr>
          <a:xfrm flipV="1">
            <a:off x="6699250" y="4512493"/>
            <a:ext cx="0" cy="21145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a:extLst>
              <a:ext uri="{FF2B5EF4-FFF2-40B4-BE49-F238E27FC236}">
                <a16:creationId xmlns:a16="http://schemas.microsoft.com/office/drawing/2014/main" id="{F2C6649F-695C-4F6D-9786-4E59FED9F0AE}"/>
              </a:ext>
            </a:extLst>
          </p:cNvPr>
          <p:cNvCxnSpPr>
            <a:cxnSpLocks/>
          </p:cNvCxnSpPr>
          <p:nvPr/>
        </p:nvCxnSpPr>
        <p:spPr>
          <a:xfrm>
            <a:off x="6543675" y="6427018"/>
            <a:ext cx="4111625"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7" name="Rettangolo 26">
                <a:extLst>
                  <a:ext uri="{FF2B5EF4-FFF2-40B4-BE49-F238E27FC236}">
                    <a16:creationId xmlns:a16="http://schemas.microsoft.com/office/drawing/2014/main" id="{6CD9F79E-3C74-40BD-9EB0-D4BE102A8E74}"/>
                  </a:ext>
                </a:extLst>
              </p:cNvPr>
              <p:cNvSpPr/>
              <p:nvPr/>
            </p:nvSpPr>
            <p:spPr>
              <a:xfrm>
                <a:off x="7983312" y="6474796"/>
                <a:ext cx="683072"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𝑙</m:t>
                          </m:r>
                        </m:sub>
                      </m:sSub>
                    </m:oMath>
                  </m:oMathPara>
                </a14:m>
                <a:endParaRPr lang="it-IT" dirty="0"/>
              </a:p>
            </p:txBody>
          </p:sp>
        </mc:Choice>
        <mc:Fallback>
          <p:sp>
            <p:nvSpPr>
              <p:cNvPr id="27" name="Rettangolo 26">
                <a:extLst>
                  <a:ext uri="{FF2B5EF4-FFF2-40B4-BE49-F238E27FC236}">
                    <a16:creationId xmlns:a16="http://schemas.microsoft.com/office/drawing/2014/main" id="{6CD9F79E-3C74-40BD-9EB0-D4BE102A8E74}"/>
                  </a:ext>
                </a:extLst>
              </p:cNvPr>
              <p:cNvSpPr>
                <a:spLocks noRot="1" noChangeAspect="1" noMove="1" noResize="1" noEditPoints="1" noAdjustHandles="1" noChangeArrowheads="1" noChangeShapeType="1" noTextEdit="1"/>
              </p:cNvSpPr>
              <p:nvPr/>
            </p:nvSpPr>
            <p:spPr>
              <a:xfrm>
                <a:off x="7983312" y="6474796"/>
                <a:ext cx="683072" cy="388889"/>
              </a:xfrm>
              <a:prstGeom prst="rect">
                <a:avLst/>
              </a:prstGeom>
              <a:blipFill>
                <a:blip r:embed="rId9"/>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8" name="Rettangolo 27">
                <a:extLst>
                  <a:ext uri="{FF2B5EF4-FFF2-40B4-BE49-F238E27FC236}">
                    <a16:creationId xmlns:a16="http://schemas.microsoft.com/office/drawing/2014/main" id="{1A419F8E-3909-46EC-83CF-1FDD729AFC67}"/>
                  </a:ext>
                </a:extLst>
              </p:cNvPr>
              <p:cNvSpPr/>
              <p:nvPr/>
            </p:nvSpPr>
            <p:spPr>
              <a:xfrm>
                <a:off x="9378010" y="6457408"/>
                <a:ext cx="713080"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𝑟</m:t>
                          </m:r>
                        </m:sub>
                      </m:sSub>
                    </m:oMath>
                  </m:oMathPara>
                </a14:m>
                <a:endParaRPr lang="it-IT" dirty="0"/>
              </a:p>
            </p:txBody>
          </p:sp>
        </mc:Choice>
        <mc:Fallback>
          <p:sp>
            <p:nvSpPr>
              <p:cNvPr id="28" name="Rettangolo 27">
                <a:extLst>
                  <a:ext uri="{FF2B5EF4-FFF2-40B4-BE49-F238E27FC236}">
                    <a16:creationId xmlns:a16="http://schemas.microsoft.com/office/drawing/2014/main" id="{1A419F8E-3909-46EC-83CF-1FDD729AFC67}"/>
                  </a:ext>
                </a:extLst>
              </p:cNvPr>
              <p:cNvSpPr>
                <a:spLocks noRot="1" noChangeAspect="1" noMove="1" noResize="1" noEditPoints="1" noAdjustHandles="1" noChangeArrowheads="1" noChangeShapeType="1" noTextEdit="1"/>
              </p:cNvSpPr>
              <p:nvPr/>
            </p:nvSpPr>
            <p:spPr>
              <a:xfrm>
                <a:off x="9378010" y="6457408"/>
                <a:ext cx="713080" cy="388889"/>
              </a:xfrm>
              <a:prstGeom prst="rect">
                <a:avLst/>
              </a:prstGeom>
              <a:blipFill>
                <a:blip r:embed="rId10"/>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9" name="Rettangolo 28">
                <a:extLst>
                  <a:ext uri="{FF2B5EF4-FFF2-40B4-BE49-F238E27FC236}">
                    <a16:creationId xmlns:a16="http://schemas.microsoft.com/office/drawing/2014/main" id="{1F57F249-6723-44BF-B885-DF1FF53CAE59}"/>
                  </a:ext>
                </a:extLst>
              </p:cNvPr>
              <p:cNvSpPr/>
              <p:nvPr/>
            </p:nvSpPr>
            <p:spPr>
              <a:xfrm>
                <a:off x="10417647" y="6052032"/>
                <a:ext cx="367985"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it-IT" i="1">
                          <a:latin typeface="Cambria Math" panose="02040503050406030204" pitchFamily="18" charset="0"/>
                        </a:rPr>
                        <m:t>𝑥</m:t>
                      </m:r>
                    </m:oMath>
                  </m:oMathPara>
                </a14:m>
                <a:endParaRPr lang="it-IT" dirty="0"/>
              </a:p>
            </p:txBody>
          </p:sp>
        </mc:Choice>
        <mc:Fallback>
          <p:sp>
            <p:nvSpPr>
              <p:cNvPr id="29" name="Rettangolo 28">
                <a:extLst>
                  <a:ext uri="{FF2B5EF4-FFF2-40B4-BE49-F238E27FC236}">
                    <a16:creationId xmlns:a16="http://schemas.microsoft.com/office/drawing/2014/main" id="{1F57F249-6723-44BF-B885-DF1FF53CAE59}"/>
                  </a:ext>
                </a:extLst>
              </p:cNvPr>
              <p:cNvSpPr>
                <a:spLocks noRot="1" noChangeAspect="1" noMove="1" noResize="1" noEditPoints="1" noAdjustHandles="1" noChangeArrowheads="1" noChangeShapeType="1" noTextEdit="1"/>
              </p:cNvSpPr>
              <p:nvPr/>
            </p:nvSpPr>
            <p:spPr>
              <a:xfrm>
                <a:off x="10417647" y="6052032"/>
                <a:ext cx="367985" cy="369332"/>
              </a:xfrm>
              <a:prstGeom prst="rect">
                <a:avLst/>
              </a:prstGeom>
              <a:blipFill>
                <a:blip r:embed="rId11"/>
                <a:stretch>
                  <a:fillRect/>
                </a:stretch>
              </a:blipFill>
            </p:spPr>
            <p:txBody>
              <a:bodyPr/>
              <a:lstStyle/>
              <a:p>
                <a:r>
                  <a:rPr lang="it-IT">
                    <a:noFill/>
                  </a:rPr>
                  <a:t> </a:t>
                </a:r>
              </a:p>
            </p:txBody>
          </p:sp>
        </mc:Fallback>
      </mc:AlternateContent>
      <p:cxnSp>
        <p:nvCxnSpPr>
          <p:cNvPr id="33" name="Connettore diritto 32">
            <a:extLst>
              <a:ext uri="{FF2B5EF4-FFF2-40B4-BE49-F238E27FC236}">
                <a16:creationId xmlns:a16="http://schemas.microsoft.com/office/drawing/2014/main" id="{37CCDB35-6804-4DF5-827A-5E9C2588E7A5}"/>
              </a:ext>
            </a:extLst>
          </p:cNvPr>
          <p:cNvCxnSpPr>
            <a:cxnSpLocks/>
          </p:cNvCxnSpPr>
          <p:nvPr/>
        </p:nvCxnSpPr>
        <p:spPr>
          <a:xfrm flipV="1">
            <a:off x="8324848" y="4991100"/>
            <a:ext cx="1409702" cy="939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5" name="Connettore diritto 34">
            <a:extLst>
              <a:ext uri="{FF2B5EF4-FFF2-40B4-BE49-F238E27FC236}">
                <a16:creationId xmlns:a16="http://schemas.microsoft.com/office/drawing/2014/main" id="{7104161F-79EC-434E-8360-3F1E3C52AF2C}"/>
              </a:ext>
            </a:extLst>
          </p:cNvPr>
          <p:cNvCxnSpPr/>
          <p:nvPr/>
        </p:nvCxnSpPr>
        <p:spPr>
          <a:xfrm>
            <a:off x="6292850" y="4991100"/>
            <a:ext cx="39306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ttore diritto 35">
            <a:extLst>
              <a:ext uri="{FF2B5EF4-FFF2-40B4-BE49-F238E27FC236}">
                <a16:creationId xmlns:a16="http://schemas.microsoft.com/office/drawing/2014/main" id="{96CBE4BD-EA12-4882-A7B2-19000C11458A}"/>
              </a:ext>
            </a:extLst>
          </p:cNvPr>
          <p:cNvCxnSpPr/>
          <p:nvPr/>
        </p:nvCxnSpPr>
        <p:spPr>
          <a:xfrm>
            <a:off x="6292850" y="5930900"/>
            <a:ext cx="3930650"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7" name="Rettangolo 36">
                <a:extLst>
                  <a:ext uri="{FF2B5EF4-FFF2-40B4-BE49-F238E27FC236}">
                    <a16:creationId xmlns:a16="http://schemas.microsoft.com/office/drawing/2014/main" id="{37E9807F-08F7-4F9B-8D0B-76ADAD17FFA3}"/>
                  </a:ext>
                </a:extLst>
              </p:cNvPr>
              <p:cNvSpPr/>
              <p:nvPr/>
            </p:nvSpPr>
            <p:spPr>
              <a:xfrm>
                <a:off x="5747875" y="5670643"/>
                <a:ext cx="684675"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𝑣</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𝑙</m:t>
                          </m:r>
                        </m:sub>
                      </m:sSub>
                    </m:oMath>
                  </m:oMathPara>
                </a14:m>
                <a:endParaRPr lang="it-IT" dirty="0"/>
              </a:p>
            </p:txBody>
          </p:sp>
        </mc:Choice>
        <mc:Fallback>
          <p:sp>
            <p:nvSpPr>
              <p:cNvPr id="37" name="Rettangolo 36">
                <a:extLst>
                  <a:ext uri="{FF2B5EF4-FFF2-40B4-BE49-F238E27FC236}">
                    <a16:creationId xmlns:a16="http://schemas.microsoft.com/office/drawing/2014/main" id="{37E9807F-08F7-4F9B-8D0B-76ADAD17FFA3}"/>
                  </a:ext>
                </a:extLst>
              </p:cNvPr>
              <p:cNvSpPr>
                <a:spLocks noRot="1" noChangeAspect="1" noMove="1" noResize="1" noEditPoints="1" noAdjustHandles="1" noChangeArrowheads="1" noChangeShapeType="1" noTextEdit="1"/>
              </p:cNvSpPr>
              <p:nvPr/>
            </p:nvSpPr>
            <p:spPr>
              <a:xfrm>
                <a:off x="5747875" y="5670643"/>
                <a:ext cx="684675" cy="388889"/>
              </a:xfrm>
              <a:prstGeom prst="rect">
                <a:avLst/>
              </a:prstGeom>
              <a:blipFill>
                <a:blip r:embed="rId12"/>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38" name="Rettangolo 37">
                <a:extLst>
                  <a:ext uri="{FF2B5EF4-FFF2-40B4-BE49-F238E27FC236}">
                    <a16:creationId xmlns:a16="http://schemas.microsoft.com/office/drawing/2014/main" id="{8D278DE3-2D6F-4839-84B3-A21FA079DC44}"/>
                  </a:ext>
                </a:extLst>
              </p:cNvPr>
              <p:cNvSpPr/>
              <p:nvPr/>
            </p:nvSpPr>
            <p:spPr>
              <a:xfrm>
                <a:off x="5687197" y="4747539"/>
                <a:ext cx="714683"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𝑣</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𝑟</m:t>
                          </m:r>
                        </m:sub>
                      </m:sSub>
                    </m:oMath>
                  </m:oMathPara>
                </a14:m>
                <a:endParaRPr lang="it-IT" dirty="0"/>
              </a:p>
            </p:txBody>
          </p:sp>
        </mc:Choice>
        <mc:Fallback>
          <p:sp>
            <p:nvSpPr>
              <p:cNvPr id="38" name="Rettangolo 37">
                <a:extLst>
                  <a:ext uri="{FF2B5EF4-FFF2-40B4-BE49-F238E27FC236}">
                    <a16:creationId xmlns:a16="http://schemas.microsoft.com/office/drawing/2014/main" id="{8D278DE3-2D6F-4839-84B3-A21FA079DC44}"/>
                  </a:ext>
                </a:extLst>
              </p:cNvPr>
              <p:cNvSpPr>
                <a:spLocks noRot="1" noChangeAspect="1" noMove="1" noResize="1" noEditPoints="1" noAdjustHandles="1" noChangeArrowheads="1" noChangeShapeType="1" noTextEdit="1"/>
              </p:cNvSpPr>
              <p:nvPr/>
            </p:nvSpPr>
            <p:spPr>
              <a:xfrm>
                <a:off x="5687197" y="4747539"/>
                <a:ext cx="714683" cy="388889"/>
              </a:xfrm>
              <a:prstGeom prst="rect">
                <a:avLst/>
              </a:prstGeom>
              <a:blipFill>
                <a:blip r:embed="rId13"/>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39" name="Callout: doppia linea piegata 38">
                <a:extLst>
                  <a:ext uri="{FF2B5EF4-FFF2-40B4-BE49-F238E27FC236}">
                    <a16:creationId xmlns:a16="http://schemas.microsoft.com/office/drawing/2014/main" id="{A20A17E5-3DDD-4E1A-B4EC-39208E929831}"/>
                  </a:ext>
                </a:extLst>
              </p:cNvPr>
              <p:cNvSpPr/>
              <p:nvPr/>
            </p:nvSpPr>
            <p:spPr>
              <a:xfrm>
                <a:off x="10906125" y="4995506"/>
                <a:ext cx="1000121" cy="427389"/>
              </a:xfrm>
              <a:prstGeom prst="borderCallout3">
                <a:avLst>
                  <a:gd name="adj1" fmla="val 18750"/>
                  <a:gd name="adj2" fmla="val -8333"/>
                  <a:gd name="adj3" fmla="val 21003"/>
                  <a:gd name="adj4" fmla="val -49048"/>
                  <a:gd name="adj5" fmla="val 23397"/>
                  <a:gd name="adj6" fmla="val -87778"/>
                  <a:gd name="adj7" fmla="val 120712"/>
                  <a:gd name="adj8" fmla="val -193497"/>
                </a:avLst>
              </a:prstGeom>
              <a:ln>
                <a:solidFill>
                  <a:srgbClr val="FF0000"/>
                </a:solidFill>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𝑣</m:t>
                          </m:r>
                        </m:e>
                        <m:sub>
                          <m:d>
                            <m:dPr>
                              <m:ctrlPr>
                                <a:rPr lang="it-IT" i="1">
                                  <a:latin typeface="Cambria Math" panose="02040503050406030204" pitchFamily="18" charset="0"/>
                                </a:rPr>
                              </m:ctrlPr>
                            </m:dPr>
                            <m:e>
                              <m:r>
                                <a:rPr lang="it-IT" i="1">
                                  <a:latin typeface="Cambria Math" panose="02040503050406030204" pitchFamily="18" charset="0"/>
                                </a:rPr>
                                <m:t>𝑘</m:t>
                              </m:r>
                            </m:e>
                          </m:d>
                        </m:sub>
                      </m:sSub>
                      <m:d>
                        <m:dPr>
                          <m:ctrlPr>
                            <a:rPr lang="it-IT" i="1">
                              <a:latin typeface="Cambria Math" panose="02040503050406030204" pitchFamily="18" charset="0"/>
                            </a:rPr>
                          </m:ctrlPr>
                        </m:dPr>
                        <m:e>
                          <m:r>
                            <a:rPr lang="it-IT" i="1">
                              <a:latin typeface="Cambria Math" panose="02040503050406030204" pitchFamily="18" charset="0"/>
                            </a:rPr>
                            <m:t>𝑥</m:t>
                          </m:r>
                        </m:e>
                      </m:d>
                    </m:oMath>
                  </m:oMathPara>
                </a14:m>
                <a:endParaRPr lang="it-IT" dirty="0"/>
              </a:p>
            </p:txBody>
          </p:sp>
        </mc:Choice>
        <mc:Fallback>
          <p:sp>
            <p:nvSpPr>
              <p:cNvPr id="39" name="Callout: doppia linea piegata 38">
                <a:extLst>
                  <a:ext uri="{FF2B5EF4-FFF2-40B4-BE49-F238E27FC236}">
                    <a16:creationId xmlns:a16="http://schemas.microsoft.com/office/drawing/2014/main" id="{A20A17E5-3DDD-4E1A-B4EC-39208E929831}"/>
                  </a:ext>
                </a:extLst>
              </p:cNvPr>
              <p:cNvSpPr>
                <a:spLocks noRot="1" noChangeAspect="1" noMove="1" noResize="1" noEditPoints="1" noAdjustHandles="1" noChangeArrowheads="1" noChangeShapeType="1" noTextEdit="1"/>
              </p:cNvSpPr>
              <p:nvPr/>
            </p:nvSpPr>
            <p:spPr>
              <a:xfrm>
                <a:off x="10906125" y="4995506"/>
                <a:ext cx="1000121" cy="427389"/>
              </a:xfrm>
              <a:prstGeom prst="borderCallout3">
                <a:avLst>
                  <a:gd name="adj1" fmla="val 18750"/>
                  <a:gd name="adj2" fmla="val -8333"/>
                  <a:gd name="adj3" fmla="val 21003"/>
                  <a:gd name="adj4" fmla="val -49048"/>
                  <a:gd name="adj5" fmla="val 23397"/>
                  <a:gd name="adj6" fmla="val -87778"/>
                  <a:gd name="adj7" fmla="val 120712"/>
                  <a:gd name="adj8" fmla="val -193497"/>
                </a:avLst>
              </a:prstGeom>
              <a:blipFill>
                <a:blip r:embed="rId14"/>
                <a:stretch>
                  <a:fillRect/>
                </a:stretch>
              </a:blipFill>
              <a:ln>
                <a:solidFill>
                  <a:srgbClr val="FF0000"/>
                </a:solidFill>
                <a:tailEnd type="oval" w="lg" len="lg"/>
              </a:ln>
            </p:spPr>
            <p:txBody>
              <a:bodyPr/>
              <a:lstStyle/>
              <a:p>
                <a:r>
                  <a:rPr lang="it-IT">
                    <a:noFill/>
                  </a:rPr>
                  <a:t> </a:t>
                </a:r>
              </a:p>
            </p:txBody>
          </p:sp>
        </mc:Fallback>
      </mc:AlternateContent>
    </p:spTree>
    <p:extLst>
      <p:ext uri="{BB962C8B-B14F-4D97-AF65-F5344CB8AC3E}">
        <p14:creationId xmlns:p14="http://schemas.microsoft.com/office/powerpoint/2010/main" val="3761989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15E78A81-871C-40A7-9E62-7208FEA15F4D}"/>
              </a:ext>
            </a:extLst>
          </p:cNvPr>
          <p:cNvSpPr/>
          <p:nvPr/>
        </p:nvSpPr>
        <p:spPr>
          <a:xfrm>
            <a:off x="373078" y="263577"/>
            <a:ext cx="6826934" cy="461665"/>
          </a:xfrm>
          <a:prstGeom prst="rect">
            <a:avLst/>
          </a:prstGeom>
        </p:spPr>
        <p:txBody>
          <a:bodyPr wrap="none">
            <a:spAutoFit/>
          </a:bodyPr>
          <a:lstStyle/>
          <a:p>
            <a:pPr marL="457200" indent="-457200">
              <a:buFont typeface="+mj-lt"/>
              <a:buAutoNum type="arabicPeriod" startAt="4"/>
            </a:pPr>
            <a:r>
              <a:rPr lang="it-IT" sz="2400" dirty="0">
                <a:effectLst>
                  <a:outerShdw blurRad="38100" dist="38100" dir="2700000" algn="tl">
                    <a:srgbClr val="000000">
                      <a:alpha val="43137"/>
                    </a:srgbClr>
                  </a:outerShdw>
                </a:effectLst>
              </a:rPr>
              <a:t>Esprimere 𝑊 come funzione di 𝑣(𝑥) approssimata</a:t>
            </a:r>
          </a:p>
        </p:txBody>
      </p:sp>
      <mc:AlternateContent xmlns:mc="http://schemas.openxmlformats.org/markup-compatibility/2006">
        <mc:Choice xmlns:a14="http://schemas.microsoft.com/office/drawing/2010/main" Requires="a14">
          <p:sp>
            <p:nvSpPr>
              <p:cNvPr id="3" name="CasellaDiTesto 2">
                <a:extLst>
                  <a:ext uri="{FF2B5EF4-FFF2-40B4-BE49-F238E27FC236}">
                    <a16:creationId xmlns:a16="http://schemas.microsoft.com/office/drawing/2014/main" id="{02B2A912-86DC-48AD-960E-9E14E0BBC6DB}"/>
                  </a:ext>
                </a:extLst>
              </p:cNvPr>
              <p:cNvSpPr txBox="1"/>
              <p:nvPr/>
            </p:nvSpPr>
            <p:spPr>
              <a:xfrm>
                <a:off x="8720243" y="53307"/>
                <a:ext cx="1666931" cy="103848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it-IT" sz="2400" b="0" i="1" smtClean="0">
                          <a:latin typeface="Cambria Math" panose="02040503050406030204" pitchFamily="18" charset="0"/>
                        </a:rPr>
                        <m:t>𝑊</m:t>
                      </m:r>
                      <m:r>
                        <a:rPr lang="it-IT" sz="2400" b="0" i="1" smtClean="0">
                          <a:latin typeface="Cambria Math" panose="02040503050406030204" pitchFamily="18" charset="0"/>
                        </a:rPr>
                        <m:t>=</m:t>
                      </m:r>
                      <m:nary>
                        <m:naryPr>
                          <m:chr m:val="∑"/>
                          <m:ctrlPr>
                            <a:rPr lang="it-IT" sz="2400" b="0" i="1" smtClean="0">
                              <a:latin typeface="Cambria Math" panose="02040503050406030204" pitchFamily="18" charset="0"/>
                            </a:rPr>
                          </m:ctrlPr>
                        </m:naryPr>
                        <m:sub>
                          <m:r>
                            <m:rPr>
                              <m:brk m:alnAt="23"/>
                            </m:rPr>
                            <a:rPr lang="it-IT" sz="2400" b="0" i="1" smtClean="0">
                              <a:latin typeface="Cambria Math" panose="02040503050406030204" pitchFamily="18" charset="0"/>
                            </a:rPr>
                            <m:t>𝑘</m:t>
                          </m:r>
                          <m:r>
                            <a:rPr lang="it-IT" sz="2400" b="0" i="1" smtClean="0">
                              <a:latin typeface="Cambria Math" panose="02040503050406030204" pitchFamily="18" charset="0"/>
                            </a:rPr>
                            <m:t>=1</m:t>
                          </m:r>
                        </m:sub>
                        <m:sup>
                          <m:r>
                            <a:rPr lang="it-IT" sz="2400" b="0" i="1" smtClean="0">
                              <a:latin typeface="Cambria Math" panose="02040503050406030204" pitchFamily="18" charset="0"/>
                            </a:rPr>
                            <m:t>𝐾</m:t>
                          </m:r>
                        </m:sup>
                        <m:e>
                          <m:sSub>
                            <m:sSubPr>
                              <m:ctrlPr>
                                <a:rPr lang="it-IT" sz="2400" b="0" i="1" smtClean="0">
                                  <a:latin typeface="Cambria Math" panose="02040503050406030204" pitchFamily="18" charset="0"/>
                                </a:rPr>
                              </m:ctrlPr>
                            </m:sSubPr>
                            <m:e>
                              <m:r>
                                <a:rPr lang="it-IT" sz="2400" b="0" i="1" smtClean="0">
                                  <a:latin typeface="Cambria Math" panose="02040503050406030204" pitchFamily="18" charset="0"/>
                                </a:rPr>
                                <m:t>𝑊</m:t>
                              </m:r>
                            </m:e>
                            <m:sub>
                              <m:r>
                                <a:rPr lang="it-IT" sz="2400" b="0" i="1" smtClean="0">
                                  <a:latin typeface="Cambria Math" panose="02040503050406030204" pitchFamily="18" charset="0"/>
                                </a:rPr>
                                <m:t>𝑘</m:t>
                              </m:r>
                            </m:sub>
                          </m:sSub>
                        </m:e>
                      </m:nary>
                    </m:oMath>
                  </m:oMathPara>
                </a14:m>
                <a:endParaRPr lang="it-IT" sz="2400" dirty="0"/>
              </a:p>
            </p:txBody>
          </p:sp>
        </mc:Choice>
        <mc:Fallback>
          <p:sp>
            <p:nvSpPr>
              <p:cNvPr id="3" name="CasellaDiTesto 2">
                <a:extLst>
                  <a:ext uri="{FF2B5EF4-FFF2-40B4-BE49-F238E27FC236}">
                    <a16:creationId xmlns:a16="http://schemas.microsoft.com/office/drawing/2014/main" id="{02B2A912-86DC-48AD-960E-9E14E0BBC6DB}"/>
                  </a:ext>
                </a:extLst>
              </p:cNvPr>
              <p:cNvSpPr txBox="1">
                <a:spLocks noRot="1" noChangeAspect="1" noMove="1" noResize="1" noEditPoints="1" noAdjustHandles="1" noChangeArrowheads="1" noChangeShapeType="1" noTextEdit="1"/>
              </p:cNvSpPr>
              <p:nvPr/>
            </p:nvSpPr>
            <p:spPr>
              <a:xfrm>
                <a:off x="8720243" y="53307"/>
                <a:ext cx="1666931" cy="1038489"/>
              </a:xfrm>
              <a:prstGeom prst="rect">
                <a:avLst/>
              </a:prstGeom>
              <a:blipFill>
                <a:blip r:embed="rId2"/>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 name="Rettangolo 3">
                <a:extLst>
                  <a:ext uri="{FF2B5EF4-FFF2-40B4-BE49-F238E27FC236}">
                    <a16:creationId xmlns:a16="http://schemas.microsoft.com/office/drawing/2014/main" id="{441FA7F0-66DC-4436-B90F-002271B52D6E}"/>
                  </a:ext>
                </a:extLst>
              </p:cNvPr>
              <p:cNvSpPr/>
              <p:nvPr/>
            </p:nvSpPr>
            <p:spPr>
              <a:xfrm>
                <a:off x="730760" y="1121020"/>
                <a:ext cx="4668842" cy="106958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sz="2400" i="1" smtClean="0">
                              <a:latin typeface="Cambria Math" panose="02040503050406030204" pitchFamily="18" charset="0"/>
                            </a:rPr>
                          </m:ctrlPr>
                        </m:sSubPr>
                        <m:e>
                          <m:r>
                            <a:rPr lang="it-IT" sz="2400" i="1">
                              <a:latin typeface="Cambria Math" panose="02040503050406030204" pitchFamily="18" charset="0"/>
                            </a:rPr>
                            <m:t>𝑊</m:t>
                          </m:r>
                        </m:e>
                        <m:sub>
                          <m:r>
                            <a:rPr lang="it-IT" sz="2400" i="1">
                              <a:latin typeface="Cambria Math" panose="02040503050406030204" pitchFamily="18" charset="0"/>
                            </a:rPr>
                            <m:t>𝑘</m:t>
                          </m:r>
                        </m:sub>
                      </m:sSub>
                      <m:r>
                        <a:rPr lang="it-IT" sz="2400" i="1">
                          <a:latin typeface="Cambria Math" panose="02040503050406030204" pitchFamily="18" charset="0"/>
                        </a:rPr>
                        <m:t>=</m:t>
                      </m:r>
                      <m:nary>
                        <m:naryPr>
                          <m:ctrlPr>
                            <a:rPr lang="it-IT" sz="2400" i="1">
                              <a:latin typeface="Cambria Math" panose="02040503050406030204" pitchFamily="18" charset="0"/>
                            </a:rPr>
                          </m:ctrlPr>
                        </m:naryPr>
                        <m:sub>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i="1">
                                  <a:latin typeface="Cambria Math" panose="02040503050406030204" pitchFamily="18" charset="0"/>
                                </a:rPr>
                                <m:t>𝑙</m:t>
                              </m:r>
                            </m:sub>
                          </m:sSub>
                        </m:sub>
                        <m:sup>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r>
                                <a:rPr lang="it-IT" sz="2400" b="0" i="1" smtClean="0">
                                  <a:latin typeface="Cambria Math" panose="02040503050406030204" pitchFamily="18" charset="0"/>
                                </a:rPr>
                                <m:t>𝑟</m:t>
                              </m:r>
                            </m:sub>
                          </m:sSub>
                        </m:sup>
                        <m:e>
                          <m:d>
                            <m:dPr>
                              <m:begChr m:val="{"/>
                              <m:endChr m:val="}"/>
                              <m:ctrlPr>
                                <a:rPr lang="it-IT" sz="2400" i="1">
                                  <a:latin typeface="Cambria Math" panose="02040503050406030204" pitchFamily="18" charset="0"/>
                                </a:rPr>
                              </m:ctrlPr>
                            </m:dPr>
                            <m:e>
                              <m:r>
                                <a:rPr lang="it-IT" sz="2400" i="1">
                                  <a:latin typeface="Cambria Math" panose="02040503050406030204" pitchFamily="18" charset="0"/>
                                </a:rPr>
                                <m:t>𝑔</m:t>
                              </m:r>
                              <m:r>
                                <a:rPr lang="it-IT" sz="2400" i="1">
                                  <a:latin typeface="Cambria Math" panose="02040503050406030204" pitchFamily="18" charset="0"/>
                                </a:rPr>
                                <m:t> </m:t>
                              </m:r>
                              <m:sSup>
                                <m:sSupPr>
                                  <m:ctrlPr>
                                    <a:rPr lang="it-IT" sz="2400" i="1">
                                      <a:latin typeface="Cambria Math" panose="02040503050406030204" pitchFamily="18" charset="0"/>
                                    </a:rPr>
                                  </m:ctrlPr>
                                </m:sSupPr>
                                <m:e>
                                  <m:r>
                                    <a:rPr lang="it-IT" sz="2400" i="1">
                                      <a:latin typeface="Cambria Math" panose="02040503050406030204" pitchFamily="18" charset="0"/>
                                    </a:rPr>
                                    <m:t>𝑣</m:t>
                                  </m:r>
                                </m:e>
                                <m:sup>
                                  <m:r>
                                    <a:rPr lang="it-IT" sz="2400" i="1">
                                      <a:latin typeface="Cambria Math" panose="02040503050406030204" pitchFamily="18" charset="0"/>
                                    </a:rPr>
                                    <m:t>2</m:t>
                                  </m:r>
                                </m:sup>
                              </m:sSup>
                              <m:r>
                                <a:rPr lang="it-IT" sz="2400" i="1">
                                  <a:latin typeface="Cambria Math" panose="02040503050406030204" pitchFamily="18" charset="0"/>
                                </a:rPr>
                                <m:t>+</m:t>
                              </m:r>
                              <m:f>
                                <m:fPr>
                                  <m:ctrlPr>
                                    <a:rPr lang="it-IT" sz="2400" i="1">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𝑟</m:t>
                                  </m:r>
                                </m:den>
                              </m:f>
                              <m:sSup>
                                <m:sSupPr>
                                  <m:ctrlPr>
                                    <a:rPr lang="it-IT" sz="2400" i="1">
                                      <a:latin typeface="Cambria Math" panose="02040503050406030204" pitchFamily="18" charset="0"/>
                                    </a:rPr>
                                  </m:ctrlPr>
                                </m:sSupPr>
                                <m:e>
                                  <m:d>
                                    <m:dPr>
                                      <m:ctrlPr>
                                        <a:rPr lang="it-IT" sz="2400" i="1">
                                          <a:latin typeface="Cambria Math" panose="02040503050406030204" pitchFamily="18" charset="0"/>
                                        </a:rPr>
                                      </m:ctrlPr>
                                    </m:dPr>
                                    <m:e>
                                      <m:f>
                                        <m:fPr>
                                          <m:ctrlPr>
                                            <a:rPr lang="it-IT" sz="2400" i="1">
                                              <a:latin typeface="Cambria Math" panose="02040503050406030204" pitchFamily="18" charset="0"/>
                                            </a:rPr>
                                          </m:ctrlPr>
                                        </m:fPr>
                                        <m:num>
                                          <m:r>
                                            <m:rPr>
                                              <m:brk m:alnAt="7"/>
                                            </m:rPr>
                                            <a:rPr lang="it-IT" sz="2400" i="1">
                                              <a:latin typeface="Cambria Math" panose="02040503050406030204" pitchFamily="18" charset="0"/>
                                            </a:rPr>
                                            <m:t>𝑑</m:t>
                                          </m:r>
                                          <m:r>
                                            <a:rPr lang="it-IT" sz="2400" i="1">
                                              <a:latin typeface="Cambria Math" panose="02040503050406030204" pitchFamily="18" charset="0"/>
                                            </a:rPr>
                                            <m:t>𝑣</m:t>
                                          </m:r>
                                        </m:num>
                                        <m:den>
                                          <m:r>
                                            <a:rPr lang="it-IT" sz="2400" i="1">
                                              <a:latin typeface="Cambria Math" panose="02040503050406030204" pitchFamily="18" charset="0"/>
                                            </a:rPr>
                                            <m:t>𝑑𝑥</m:t>
                                          </m:r>
                                        </m:den>
                                      </m:f>
                                    </m:e>
                                  </m:d>
                                </m:e>
                                <m:sup>
                                  <m:r>
                                    <a:rPr lang="it-IT" sz="2400" i="1">
                                      <a:latin typeface="Cambria Math" panose="02040503050406030204" pitchFamily="18" charset="0"/>
                                    </a:rPr>
                                    <m:t>2</m:t>
                                  </m:r>
                                </m:sup>
                              </m:sSup>
                              <m:r>
                                <m:rPr>
                                  <m:nor/>
                                </m:rPr>
                                <a:rPr lang="it-IT" sz="2400" dirty="0"/>
                                <m:t> </m:t>
                              </m:r>
                            </m:e>
                          </m:d>
                          <m:r>
                            <a:rPr lang="it-IT" sz="2400" i="1">
                              <a:latin typeface="Cambria Math" panose="02040503050406030204" pitchFamily="18" charset="0"/>
                            </a:rPr>
                            <m:t>𝑑𝑥</m:t>
                          </m:r>
                        </m:e>
                      </m:nary>
                    </m:oMath>
                  </m:oMathPara>
                </a14:m>
                <a:endParaRPr lang="it-IT" sz="2400" dirty="0"/>
              </a:p>
            </p:txBody>
          </p:sp>
        </mc:Choice>
        <mc:Fallback>
          <p:sp>
            <p:nvSpPr>
              <p:cNvPr id="4" name="Rettangolo 3">
                <a:extLst>
                  <a:ext uri="{FF2B5EF4-FFF2-40B4-BE49-F238E27FC236}">
                    <a16:creationId xmlns:a16="http://schemas.microsoft.com/office/drawing/2014/main" id="{441FA7F0-66DC-4436-B90F-002271B52D6E}"/>
                  </a:ext>
                </a:extLst>
              </p:cNvPr>
              <p:cNvSpPr>
                <a:spLocks noRot="1" noChangeAspect="1" noMove="1" noResize="1" noEditPoints="1" noAdjustHandles="1" noChangeArrowheads="1" noChangeShapeType="1" noTextEdit="1"/>
              </p:cNvSpPr>
              <p:nvPr/>
            </p:nvSpPr>
            <p:spPr>
              <a:xfrm>
                <a:off x="730760" y="1121020"/>
                <a:ext cx="4668842" cy="1069588"/>
              </a:xfrm>
              <a:prstGeom prst="rect">
                <a:avLst/>
              </a:prstGeom>
              <a:blipFill>
                <a:blip r:embed="rId3"/>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5" name="Rettangolo 4">
                <a:extLst>
                  <a:ext uri="{FF2B5EF4-FFF2-40B4-BE49-F238E27FC236}">
                    <a16:creationId xmlns:a16="http://schemas.microsoft.com/office/drawing/2014/main" id="{FA5B8024-BA1F-4CBB-88C9-51CD2C5FE574}"/>
                  </a:ext>
                </a:extLst>
              </p:cNvPr>
              <p:cNvSpPr/>
              <p:nvPr/>
            </p:nvSpPr>
            <p:spPr>
              <a:xfrm>
                <a:off x="6569009" y="1239245"/>
                <a:ext cx="4864099" cy="487569"/>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sSub>
                        <m:sSubPr>
                          <m:ctrlPr>
                            <a:rPr lang="it-IT" sz="2400" i="1" smtClean="0">
                              <a:latin typeface="Cambria Math" panose="02040503050406030204" pitchFamily="18" charset="0"/>
                            </a:rPr>
                          </m:ctrlPr>
                        </m:sSubPr>
                        <m:e>
                          <m:r>
                            <a:rPr lang="it-IT" sz="2400" i="1">
                              <a:latin typeface="Cambria Math" panose="02040503050406030204" pitchFamily="18" charset="0"/>
                            </a:rPr>
                            <m:t>𝑣</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𝑙</m:t>
                          </m:r>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smtClean="0">
                                  <a:latin typeface="Cambria Math" panose="02040503050406030204" pitchFamily="18" charset="0"/>
                                </a:rPr>
                              </m:ctrlPr>
                            </m:dPr>
                            <m:e>
                              <m:r>
                                <a:rPr lang="it-IT" sz="2400" b="0" i="1" smtClean="0">
                                  <a:latin typeface="Cambria Math" panose="02040503050406030204" pitchFamily="18" charset="0"/>
                                </a:rPr>
                                <m:t>𝑘</m:t>
                              </m:r>
                            </m:e>
                          </m:d>
                          <m:r>
                            <a:rPr lang="it-IT" sz="2400" i="1">
                              <a:latin typeface="Cambria Math" panose="02040503050406030204" pitchFamily="18" charset="0"/>
                            </a:rPr>
                            <m:t>𝑙</m:t>
                          </m:r>
                        </m:sub>
                      </m:sSub>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𝑟</m:t>
                          </m:r>
                        </m:sub>
                      </m:sSub>
                      <m:d>
                        <m:dPr>
                          <m:ctrlPr>
                            <a:rPr lang="it-IT" sz="2400" i="1">
                              <a:latin typeface="Cambria Math" panose="02040503050406030204" pitchFamily="18" charset="0"/>
                            </a:rPr>
                          </m:ctrlPr>
                        </m:dPr>
                        <m:e>
                          <m:r>
                            <a:rPr lang="it-IT" sz="2400" i="1">
                              <a:latin typeface="Cambria Math" panose="02040503050406030204" pitchFamily="18" charset="0"/>
                            </a:rPr>
                            <m:t>𝑥</m:t>
                          </m:r>
                        </m:e>
                      </m:d>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smtClean="0">
                                  <a:latin typeface="Cambria Math" panose="02040503050406030204" pitchFamily="18" charset="0"/>
                                </a:rPr>
                              </m:ctrlPr>
                            </m:dPr>
                            <m:e>
                              <m:r>
                                <a:rPr lang="it-IT" sz="2400" b="0" i="1" smtClean="0">
                                  <a:latin typeface="Cambria Math" panose="02040503050406030204" pitchFamily="18" charset="0"/>
                                </a:rPr>
                                <m:t>𝑘</m:t>
                              </m:r>
                            </m:e>
                          </m:d>
                          <m:r>
                            <a:rPr lang="it-IT" sz="2400" i="1">
                              <a:latin typeface="Cambria Math" panose="02040503050406030204" pitchFamily="18" charset="0"/>
                            </a:rPr>
                            <m:t>𝑟</m:t>
                          </m:r>
                        </m:sub>
                      </m:sSub>
                    </m:oMath>
                  </m:oMathPara>
                </a14:m>
                <a:endParaRPr lang="it-IT" sz="2400" dirty="0"/>
              </a:p>
            </p:txBody>
          </p:sp>
        </mc:Choice>
        <mc:Fallback>
          <p:sp>
            <p:nvSpPr>
              <p:cNvPr id="5" name="Rettangolo 4">
                <a:extLst>
                  <a:ext uri="{FF2B5EF4-FFF2-40B4-BE49-F238E27FC236}">
                    <a16:creationId xmlns:a16="http://schemas.microsoft.com/office/drawing/2014/main" id="{FA5B8024-BA1F-4CBB-88C9-51CD2C5FE574}"/>
                  </a:ext>
                </a:extLst>
              </p:cNvPr>
              <p:cNvSpPr>
                <a:spLocks noRot="1" noChangeAspect="1" noMove="1" noResize="1" noEditPoints="1" noAdjustHandles="1" noChangeArrowheads="1" noChangeShapeType="1" noTextEdit="1"/>
              </p:cNvSpPr>
              <p:nvPr/>
            </p:nvSpPr>
            <p:spPr>
              <a:xfrm>
                <a:off x="6569009" y="1239245"/>
                <a:ext cx="4864099" cy="487569"/>
              </a:xfrm>
              <a:prstGeom prst="rect">
                <a:avLst/>
              </a:prstGeom>
              <a:blipFill>
                <a:blip r:embed="rId4"/>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7" name="Rettangolo 6">
                <a:extLst>
                  <a:ext uri="{FF2B5EF4-FFF2-40B4-BE49-F238E27FC236}">
                    <a16:creationId xmlns:a16="http://schemas.microsoft.com/office/drawing/2014/main" id="{D6F4E9BD-C300-426E-A042-23DA0B985E99}"/>
                  </a:ext>
                </a:extLst>
              </p:cNvPr>
              <p:cNvSpPr/>
              <p:nvPr/>
            </p:nvSpPr>
            <p:spPr>
              <a:xfrm>
                <a:off x="6681892" y="1888546"/>
                <a:ext cx="4076701" cy="818109"/>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f>
                        <m:fPr>
                          <m:ctrlPr>
                            <a:rPr lang="it-IT" sz="2400" i="1" smtClean="0">
                              <a:latin typeface="Cambria Math" panose="02040503050406030204" pitchFamily="18" charset="0"/>
                            </a:rPr>
                          </m:ctrlPr>
                        </m:fPr>
                        <m:num>
                          <m:r>
                            <a:rPr lang="it-IT" sz="2400" i="1">
                              <a:latin typeface="Cambria Math" panose="02040503050406030204" pitchFamily="18" charset="0"/>
                            </a:rPr>
                            <m:t>𝑑</m:t>
                          </m:r>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a:latin typeface="Cambria Math" panose="02040503050406030204" pitchFamily="18" charset="0"/>
                                    </a:rPr>
                                  </m:ctrlPr>
                                </m:dPr>
                                <m:e>
                                  <m:r>
                                    <a:rPr lang="it-IT" sz="2400" i="1">
                                      <a:latin typeface="Cambria Math" panose="02040503050406030204" pitchFamily="18" charset="0"/>
                                    </a:rPr>
                                    <m:t>𝑘</m:t>
                                  </m:r>
                                </m:e>
                              </m:d>
                            </m:sub>
                          </m:sSub>
                        </m:num>
                        <m:den>
                          <m:r>
                            <a:rPr lang="it-IT" sz="2400" b="0" i="1" smtClean="0">
                              <a:latin typeface="Cambria Math" panose="02040503050406030204" pitchFamily="18" charset="0"/>
                            </a:rPr>
                            <m:t>𝑑𝑥</m:t>
                          </m:r>
                        </m:den>
                      </m:f>
                      <m:r>
                        <a:rPr lang="it-IT" sz="2400" i="1">
                          <a:latin typeface="Cambria Math" panose="02040503050406030204" pitchFamily="18" charset="0"/>
                        </a:rPr>
                        <m:t>=</m:t>
                      </m:r>
                      <m:f>
                        <m:fPr>
                          <m:ctrlPr>
                            <a:rPr lang="it-IT" sz="2400" i="1" smtClean="0">
                              <a:latin typeface="Cambria Math" panose="02040503050406030204" pitchFamily="18" charset="0"/>
                            </a:rPr>
                          </m:ctrlPr>
                        </m:fPr>
                        <m:num>
                          <m:r>
                            <a:rPr lang="it-IT" sz="2400" b="0" i="1" smtClean="0">
                              <a:latin typeface="Cambria Math" panose="02040503050406030204" pitchFamily="18" charset="0"/>
                            </a:rPr>
                            <m:t>𝑑</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𝑙</m:t>
                              </m:r>
                            </m:sub>
                          </m:sSub>
                        </m:num>
                        <m:den>
                          <m:r>
                            <a:rPr lang="it-IT" sz="2400" b="0" i="1" smtClean="0">
                              <a:latin typeface="Cambria Math" panose="02040503050406030204" pitchFamily="18" charset="0"/>
                            </a:rPr>
                            <m:t>𝑑𝑥</m:t>
                          </m:r>
                        </m:den>
                      </m:f>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smtClean="0">
                                  <a:latin typeface="Cambria Math" panose="02040503050406030204" pitchFamily="18" charset="0"/>
                                </a:rPr>
                              </m:ctrlPr>
                            </m:dPr>
                            <m:e>
                              <m:r>
                                <a:rPr lang="it-IT" sz="2400" b="0" i="1" smtClean="0">
                                  <a:latin typeface="Cambria Math" panose="02040503050406030204" pitchFamily="18" charset="0"/>
                                </a:rPr>
                                <m:t>𝑘</m:t>
                              </m:r>
                            </m:e>
                          </m:d>
                          <m:r>
                            <a:rPr lang="it-IT" sz="2400" i="1">
                              <a:latin typeface="Cambria Math" panose="02040503050406030204" pitchFamily="18" charset="0"/>
                            </a:rPr>
                            <m:t>𝑙</m:t>
                          </m:r>
                        </m:sub>
                      </m:sSub>
                      <m:r>
                        <a:rPr lang="it-IT" sz="2400" i="1">
                          <a:latin typeface="Cambria Math" panose="02040503050406030204" pitchFamily="18" charset="0"/>
                        </a:rPr>
                        <m:t>+</m:t>
                      </m:r>
                      <m:f>
                        <m:fPr>
                          <m:ctrlPr>
                            <a:rPr lang="it-IT" sz="2400" i="1">
                              <a:latin typeface="Cambria Math" panose="02040503050406030204" pitchFamily="18" charset="0"/>
                            </a:rPr>
                          </m:ctrlPr>
                        </m:fPr>
                        <m:num>
                          <m:r>
                            <a:rPr lang="it-IT" sz="2400" i="1">
                              <a:latin typeface="Cambria Math" panose="02040503050406030204" pitchFamily="18" charset="0"/>
                            </a:rPr>
                            <m:t>𝑑</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b="0" i="1" smtClean="0">
                                  <a:latin typeface="Cambria Math" panose="02040503050406030204" pitchFamily="18" charset="0"/>
                                </a:rPr>
                                <m:t>𝑟</m:t>
                              </m:r>
                            </m:sub>
                          </m:sSub>
                        </m:num>
                        <m:den>
                          <m:r>
                            <a:rPr lang="it-IT" sz="2400" i="1">
                              <a:latin typeface="Cambria Math" panose="02040503050406030204" pitchFamily="18" charset="0"/>
                            </a:rPr>
                            <m:t>𝑑𝑥</m:t>
                          </m:r>
                        </m:den>
                      </m:f>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d>
                            <m:dPr>
                              <m:ctrlPr>
                                <a:rPr lang="it-IT" sz="2400" i="1" smtClean="0">
                                  <a:latin typeface="Cambria Math" panose="02040503050406030204" pitchFamily="18" charset="0"/>
                                </a:rPr>
                              </m:ctrlPr>
                            </m:dPr>
                            <m:e>
                              <m:r>
                                <a:rPr lang="it-IT" sz="2400" b="0" i="1" smtClean="0">
                                  <a:latin typeface="Cambria Math" panose="02040503050406030204" pitchFamily="18" charset="0"/>
                                </a:rPr>
                                <m:t>𝑘</m:t>
                              </m:r>
                            </m:e>
                          </m:d>
                          <m:r>
                            <a:rPr lang="it-IT" sz="2400" i="1">
                              <a:latin typeface="Cambria Math" panose="02040503050406030204" pitchFamily="18" charset="0"/>
                            </a:rPr>
                            <m:t>𝑟</m:t>
                          </m:r>
                        </m:sub>
                      </m:sSub>
                    </m:oMath>
                  </m:oMathPara>
                </a14:m>
                <a:endParaRPr lang="it-IT" sz="2400" dirty="0"/>
              </a:p>
            </p:txBody>
          </p:sp>
        </mc:Choice>
        <mc:Fallback>
          <p:sp>
            <p:nvSpPr>
              <p:cNvPr id="7" name="Rettangolo 6">
                <a:extLst>
                  <a:ext uri="{FF2B5EF4-FFF2-40B4-BE49-F238E27FC236}">
                    <a16:creationId xmlns:a16="http://schemas.microsoft.com/office/drawing/2014/main" id="{D6F4E9BD-C300-426E-A042-23DA0B985E99}"/>
                  </a:ext>
                </a:extLst>
              </p:cNvPr>
              <p:cNvSpPr>
                <a:spLocks noRot="1" noChangeAspect="1" noMove="1" noResize="1" noEditPoints="1" noAdjustHandles="1" noChangeArrowheads="1" noChangeShapeType="1" noTextEdit="1"/>
              </p:cNvSpPr>
              <p:nvPr/>
            </p:nvSpPr>
            <p:spPr>
              <a:xfrm>
                <a:off x="6681892" y="1888546"/>
                <a:ext cx="4076701" cy="818109"/>
              </a:xfrm>
              <a:prstGeom prst="rect">
                <a:avLst/>
              </a:prstGeom>
              <a:blipFill>
                <a:blip r:embed="rId5"/>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8" name="Rettangolo 7">
                <a:extLst>
                  <a:ext uri="{FF2B5EF4-FFF2-40B4-BE49-F238E27FC236}">
                    <a16:creationId xmlns:a16="http://schemas.microsoft.com/office/drawing/2014/main" id="{15499121-7E7F-460A-91A4-7EDD15CE62E9}"/>
                  </a:ext>
                </a:extLst>
              </p:cNvPr>
              <p:cNvSpPr/>
              <p:nvPr/>
            </p:nvSpPr>
            <p:spPr>
              <a:xfrm>
                <a:off x="730759" y="2827816"/>
                <a:ext cx="8101449" cy="1030410"/>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sz="2400" i="1" smtClean="0">
                              <a:latin typeface="Cambria Math" panose="02040503050406030204" pitchFamily="18" charset="0"/>
                            </a:rPr>
                          </m:ctrlPr>
                        </m:sSubPr>
                        <m:e>
                          <m:r>
                            <a:rPr lang="it-IT" sz="2400" i="1">
                              <a:latin typeface="Cambria Math" panose="02040503050406030204" pitchFamily="18" charset="0"/>
                            </a:rPr>
                            <m:t>𝑊</m:t>
                          </m:r>
                        </m:e>
                        <m:sub>
                          <m:r>
                            <a:rPr lang="it-IT" sz="2400" i="1">
                              <a:latin typeface="Cambria Math" panose="02040503050406030204" pitchFamily="18" charset="0"/>
                            </a:rPr>
                            <m:t>𝑘</m:t>
                          </m:r>
                        </m:sub>
                      </m:sSub>
                      <m:r>
                        <a:rPr lang="it-IT" sz="2400" i="1">
                          <a:latin typeface="Cambria Math" panose="02040503050406030204" pitchFamily="18" charset="0"/>
                        </a:rPr>
                        <m:t>=</m:t>
                      </m:r>
                      <m:r>
                        <a:rPr lang="it-IT" sz="2400" i="1">
                          <a:latin typeface="Cambria Math" panose="02040503050406030204" pitchFamily="18" charset="0"/>
                        </a:rPr>
                        <m:t>𝑔</m:t>
                      </m:r>
                      <m:nary>
                        <m:naryPr>
                          <m:ctrlPr>
                            <a:rPr lang="it-IT" sz="2400" i="1">
                              <a:latin typeface="Cambria Math" panose="02040503050406030204" pitchFamily="18" charset="0"/>
                            </a:rPr>
                          </m:ctrlPr>
                        </m:naryPr>
                        <m:sub>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r>
                                <a:rPr lang="it-IT" sz="2400" i="1">
                                  <a:latin typeface="Cambria Math" panose="02040503050406030204" pitchFamily="18" charset="0"/>
                                </a:rPr>
                                <m:t>𝑙</m:t>
                              </m:r>
                            </m:sub>
                          </m:sSub>
                        </m:sub>
                        <m:sup>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r>
                                <a:rPr lang="it-IT" sz="2400" b="0" i="1" smtClean="0">
                                  <a:latin typeface="Cambria Math" panose="02040503050406030204" pitchFamily="18" charset="0"/>
                                </a:rPr>
                                <m:t>𝑟</m:t>
                              </m:r>
                            </m:sub>
                          </m:sSub>
                        </m:sup>
                        <m:e>
                          <m:sSup>
                            <m:sSupPr>
                              <m:ctrlPr>
                                <a:rPr lang="it-IT" sz="2400" i="1">
                                  <a:latin typeface="Cambria Math" panose="02040503050406030204" pitchFamily="18" charset="0"/>
                                </a:rPr>
                              </m:ctrlPr>
                            </m:sSupPr>
                            <m:e>
                              <m:d>
                                <m:dPr>
                                  <m:ctrlPr>
                                    <a:rPr lang="it-IT" sz="2400" i="1">
                                      <a:latin typeface="Cambria Math" panose="02040503050406030204" pitchFamily="18" charset="0"/>
                                    </a:rPr>
                                  </m:ctrlPr>
                                </m:dPr>
                                <m:e>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𝑙</m:t>
                                      </m:r>
                                    </m:sub>
                                  </m:sSub>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r>
                                        <a:rPr lang="it-IT" sz="2400" i="1">
                                          <a:latin typeface="Cambria Math" panose="02040503050406030204" pitchFamily="18" charset="0"/>
                                        </a:rPr>
                                        <m:t>𝑙</m:t>
                                      </m:r>
                                    </m:sub>
                                  </m:sSub>
                                  <m:r>
                                    <a:rPr lang="it-IT" sz="2400" i="1">
                                      <a:latin typeface="Cambria Math" panose="02040503050406030204" pitchFamily="18" charset="0"/>
                                    </a:rPr>
                                    <m:t>+</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𝑟</m:t>
                                      </m:r>
                                    </m:sub>
                                  </m:sSub>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r>
                                        <a:rPr lang="it-IT" sz="2400" i="1">
                                          <a:latin typeface="Cambria Math" panose="02040503050406030204" pitchFamily="18" charset="0"/>
                                        </a:rPr>
                                        <m:t>𝑟</m:t>
                                      </m:r>
                                    </m:sub>
                                  </m:sSub>
                                </m:e>
                              </m:d>
                            </m:e>
                            <m:sup>
                              <m:r>
                                <a:rPr lang="it-IT" sz="2400" i="1">
                                  <a:latin typeface="Cambria Math" panose="02040503050406030204" pitchFamily="18" charset="0"/>
                                </a:rPr>
                                <m:t>2</m:t>
                              </m:r>
                            </m:sup>
                          </m:sSup>
                          <m:r>
                            <a:rPr lang="it-IT" sz="2400" b="0" i="1" smtClean="0">
                              <a:latin typeface="Cambria Math" panose="02040503050406030204" pitchFamily="18" charset="0"/>
                            </a:rPr>
                            <m:t>𝑑𝑥</m:t>
                          </m:r>
                        </m:e>
                      </m:nary>
                      <m:r>
                        <a:rPr lang="it-IT" sz="2400" i="1">
                          <a:latin typeface="Cambria Math" panose="02040503050406030204" pitchFamily="18" charset="0"/>
                        </a:rPr>
                        <m:t>+</m:t>
                      </m:r>
                      <m:f>
                        <m:fPr>
                          <m:ctrlPr>
                            <a:rPr lang="it-IT" sz="2400" i="1">
                              <a:latin typeface="Cambria Math" panose="02040503050406030204" pitchFamily="18" charset="0"/>
                            </a:rPr>
                          </m:ctrlPr>
                        </m:fPr>
                        <m:num>
                          <m:r>
                            <a:rPr lang="it-IT" sz="2400" i="1">
                              <a:latin typeface="Cambria Math" panose="02040503050406030204" pitchFamily="18" charset="0"/>
                            </a:rPr>
                            <m:t>1</m:t>
                          </m:r>
                        </m:num>
                        <m:den>
                          <m:r>
                            <a:rPr lang="it-IT" sz="2400" i="1">
                              <a:latin typeface="Cambria Math" panose="02040503050406030204" pitchFamily="18" charset="0"/>
                            </a:rPr>
                            <m:t>𝑟</m:t>
                          </m:r>
                        </m:den>
                      </m:f>
                      <m:nary>
                        <m:naryPr>
                          <m:ctrlPr>
                            <a:rPr lang="it-IT" sz="2400" i="1">
                              <a:latin typeface="Cambria Math" panose="02040503050406030204" pitchFamily="18" charset="0"/>
                            </a:rPr>
                          </m:ctrlPr>
                        </m:naryPr>
                        <m:sub>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r>
                                <a:rPr lang="it-IT" sz="2400" b="0" i="1" smtClean="0">
                                  <a:latin typeface="Cambria Math" panose="02040503050406030204" pitchFamily="18" charset="0"/>
                                </a:rPr>
                                <m:t>𝑙</m:t>
                              </m:r>
                            </m:sub>
                          </m:sSub>
                        </m:sub>
                        <m:sup>
                          <m:sSub>
                            <m:sSubPr>
                              <m:ctrlPr>
                                <a:rPr lang="it-IT" sz="2400" i="1">
                                  <a:latin typeface="Cambria Math" panose="02040503050406030204" pitchFamily="18" charset="0"/>
                                </a:rPr>
                              </m:ctrlPr>
                            </m:sSubPr>
                            <m:e>
                              <m:r>
                                <a:rPr lang="it-IT" sz="2400" i="1">
                                  <a:latin typeface="Cambria Math" panose="02040503050406030204" pitchFamily="18" charset="0"/>
                                </a:rPr>
                                <m:t>𝑥</m:t>
                              </m:r>
                            </m:e>
                            <m:sub>
                              <m:r>
                                <a:rPr lang="it-IT" sz="2400" i="1">
                                  <a:latin typeface="Cambria Math" panose="02040503050406030204" pitchFamily="18" charset="0"/>
                                </a:rPr>
                                <m:t>𝑟</m:t>
                              </m:r>
                            </m:sub>
                          </m:sSub>
                        </m:sup>
                        <m:e>
                          <m:sSup>
                            <m:sSupPr>
                              <m:ctrlPr>
                                <a:rPr lang="it-IT" sz="2400" i="1">
                                  <a:latin typeface="Cambria Math" panose="02040503050406030204" pitchFamily="18" charset="0"/>
                                </a:rPr>
                              </m:ctrlPr>
                            </m:sSupPr>
                            <m:e>
                              <m:d>
                                <m:dPr>
                                  <m:ctrlPr>
                                    <a:rPr lang="it-IT" sz="2400" i="1">
                                      <a:latin typeface="Cambria Math" panose="02040503050406030204" pitchFamily="18" charset="0"/>
                                    </a:rPr>
                                  </m:ctrlPr>
                                </m:dPr>
                                <m:e>
                                  <m:f>
                                    <m:fPr>
                                      <m:ctrlPr>
                                        <a:rPr lang="it-IT" sz="2400" i="1">
                                          <a:latin typeface="Cambria Math" panose="02040503050406030204" pitchFamily="18" charset="0"/>
                                        </a:rPr>
                                      </m:ctrlPr>
                                    </m:fPr>
                                    <m:num>
                                      <m:r>
                                        <a:rPr lang="it-IT" sz="2400" i="1">
                                          <a:latin typeface="Cambria Math" panose="02040503050406030204" pitchFamily="18" charset="0"/>
                                        </a:rPr>
                                        <m:t>𝑑</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𝑙</m:t>
                                          </m:r>
                                        </m:sub>
                                      </m:sSub>
                                    </m:num>
                                    <m:den>
                                      <m:r>
                                        <a:rPr lang="it-IT" sz="2400" i="1">
                                          <a:latin typeface="Cambria Math" panose="02040503050406030204" pitchFamily="18" charset="0"/>
                                        </a:rPr>
                                        <m:t>𝑑𝑥</m:t>
                                      </m:r>
                                    </m:den>
                                  </m:f>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r>
                                        <a:rPr lang="it-IT" sz="2400" i="1">
                                          <a:latin typeface="Cambria Math" panose="02040503050406030204" pitchFamily="18" charset="0"/>
                                        </a:rPr>
                                        <m:t>𝑙</m:t>
                                      </m:r>
                                    </m:sub>
                                  </m:sSub>
                                  <m:r>
                                    <a:rPr lang="it-IT" sz="2400" i="1">
                                      <a:latin typeface="Cambria Math" panose="02040503050406030204" pitchFamily="18" charset="0"/>
                                    </a:rPr>
                                    <m:t>+</m:t>
                                  </m:r>
                                  <m:f>
                                    <m:fPr>
                                      <m:ctrlPr>
                                        <a:rPr lang="it-IT" sz="2400" i="1">
                                          <a:latin typeface="Cambria Math" panose="02040503050406030204" pitchFamily="18" charset="0"/>
                                        </a:rPr>
                                      </m:ctrlPr>
                                    </m:fPr>
                                    <m:num>
                                      <m:r>
                                        <a:rPr lang="it-IT" sz="2400" i="1">
                                          <a:latin typeface="Cambria Math" panose="02040503050406030204" pitchFamily="18" charset="0"/>
                                        </a:rPr>
                                        <m:t>𝑑</m:t>
                                      </m:r>
                                      <m:sSub>
                                        <m:sSubPr>
                                          <m:ctrlPr>
                                            <a:rPr lang="it-IT" sz="2400" i="1">
                                              <a:latin typeface="Cambria Math" panose="02040503050406030204" pitchFamily="18" charset="0"/>
                                            </a:rPr>
                                          </m:ctrlPr>
                                        </m:sSubPr>
                                        <m:e>
                                          <m:r>
                                            <a:rPr lang="it-IT" sz="2400" i="1">
                                              <a:latin typeface="Cambria Math" panose="02040503050406030204" pitchFamily="18" charset="0"/>
                                              <a:ea typeface="Cambria Math" panose="02040503050406030204" pitchFamily="18" charset="0"/>
                                            </a:rPr>
                                            <m:t>𝛼</m:t>
                                          </m:r>
                                        </m:e>
                                        <m:sub>
                                          <m:r>
                                            <a:rPr lang="it-IT" sz="2400" i="1">
                                              <a:latin typeface="Cambria Math" panose="02040503050406030204" pitchFamily="18" charset="0"/>
                                            </a:rPr>
                                            <m:t>𝑟</m:t>
                                          </m:r>
                                        </m:sub>
                                      </m:sSub>
                                    </m:num>
                                    <m:den>
                                      <m:r>
                                        <a:rPr lang="it-IT" sz="2400" i="1">
                                          <a:latin typeface="Cambria Math" panose="02040503050406030204" pitchFamily="18" charset="0"/>
                                        </a:rPr>
                                        <m:t>𝑑𝑥</m:t>
                                      </m:r>
                                    </m:den>
                                  </m:f>
                                  <m:sSub>
                                    <m:sSubPr>
                                      <m:ctrlPr>
                                        <a:rPr lang="it-IT" sz="2400" i="1">
                                          <a:latin typeface="Cambria Math" panose="02040503050406030204" pitchFamily="18" charset="0"/>
                                        </a:rPr>
                                      </m:ctrlPr>
                                    </m:sSubPr>
                                    <m:e>
                                      <m:r>
                                        <a:rPr lang="it-IT" sz="2400" i="1">
                                          <a:latin typeface="Cambria Math" panose="02040503050406030204" pitchFamily="18" charset="0"/>
                                        </a:rPr>
                                        <m:t>𝑣</m:t>
                                      </m:r>
                                    </m:e>
                                    <m:sub>
                                      <m:r>
                                        <a:rPr lang="it-IT" sz="2400" i="1">
                                          <a:latin typeface="Cambria Math" panose="02040503050406030204" pitchFamily="18" charset="0"/>
                                        </a:rPr>
                                        <m:t>𝑟</m:t>
                                      </m:r>
                                    </m:sub>
                                  </m:sSub>
                                </m:e>
                              </m:d>
                            </m:e>
                            <m:sup>
                              <m:r>
                                <a:rPr lang="it-IT" sz="2400" i="1">
                                  <a:latin typeface="Cambria Math" panose="02040503050406030204" pitchFamily="18" charset="0"/>
                                </a:rPr>
                                <m:t>2</m:t>
                              </m:r>
                            </m:sup>
                          </m:sSup>
                          <m:r>
                            <a:rPr lang="it-IT" sz="2400" i="1">
                              <a:latin typeface="Cambria Math" panose="02040503050406030204" pitchFamily="18" charset="0"/>
                            </a:rPr>
                            <m:t>𝑑𝑥</m:t>
                          </m:r>
                        </m:e>
                      </m:nary>
                    </m:oMath>
                  </m:oMathPara>
                </a14:m>
                <a:endParaRPr lang="it-IT" sz="2400" dirty="0"/>
              </a:p>
            </p:txBody>
          </p:sp>
        </mc:Choice>
        <mc:Fallback>
          <p:sp>
            <p:nvSpPr>
              <p:cNvPr id="8" name="Rettangolo 7">
                <a:extLst>
                  <a:ext uri="{FF2B5EF4-FFF2-40B4-BE49-F238E27FC236}">
                    <a16:creationId xmlns:a16="http://schemas.microsoft.com/office/drawing/2014/main" id="{15499121-7E7F-460A-91A4-7EDD15CE62E9}"/>
                  </a:ext>
                </a:extLst>
              </p:cNvPr>
              <p:cNvSpPr>
                <a:spLocks noRot="1" noChangeAspect="1" noMove="1" noResize="1" noEditPoints="1" noAdjustHandles="1" noChangeArrowheads="1" noChangeShapeType="1" noTextEdit="1"/>
              </p:cNvSpPr>
              <p:nvPr/>
            </p:nvSpPr>
            <p:spPr>
              <a:xfrm>
                <a:off x="730759" y="2827816"/>
                <a:ext cx="8101449" cy="1030410"/>
              </a:xfrm>
              <a:prstGeom prst="rect">
                <a:avLst/>
              </a:prstGeom>
              <a:blipFill>
                <a:blip r:embed="rId6"/>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10" name="Rettangolo 9">
                <a:extLst>
                  <a:ext uri="{FF2B5EF4-FFF2-40B4-BE49-F238E27FC236}">
                    <a16:creationId xmlns:a16="http://schemas.microsoft.com/office/drawing/2014/main" id="{B51D430D-0FC9-4167-832D-E3FB34C148EA}"/>
                  </a:ext>
                </a:extLst>
              </p:cNvPr>
              <p:cNvSpPr/>
              <p:nvPr/>
            </p:nvSpPr>
            <p:spPr>
              <a:xfrm>
                <a:off x="730759" y="4092092"/>
                <a:ext cx="10803855" cy="898003"/>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sz="2000" i="1" smtClean="0">
                              <a:latin typeface="Cambria Math" panose="02040503050406030204" pitchFamily="18" charset="0"/>
                            </a:rPr>
                          </m:ctrlPr>
                        </m:sSubPr>
                        <m:e>
                          <m:r>
                            <a:rPr lang="it-IT" sz="2000" i="1">
                              <a:latin typeface="Cambria Math" panose="02040503050406030204" pitchFamily="18" charset="0"/>
                            </a:rPr>
                            <m:t>𝑊</m:t>
                          </m:r>
                        </m:e>
                        <m:sub>
                          <m:r>
                            <a:rPr lang="it-IT" sz="2000" i="1">
                              <a:latin typeface="Cambria Math" panose="02040503050406030204" pitchFamily="18" charset="0"/>
                            </a:rPr>
                            <m:t>𝑘</m:t>
                          </m:r>
                        </m:sub>
                      </m:sSub>
                      <m:r>
                        <a:rPr lang="it-IT" sz="2000" i="1">
                          <a:latin typeface="Cambria Math" panose="02040503050406030204" pitchFamily="18" charset="0"/>
                        </a:rPr>
                        <m:t>=</m:t>
                      </m:r>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b="0" i="1" smtClean="0">
                                  <a:latin typeface="Cambria Math" panose="02040503050406030204" pitchFamily="18" charset="0"/>
                                </a:rPr>
                                <m:t>𝑟</m:t>
                              </m:r>
                            </m:sub>
                          </m:sSub>
                        </m:sup>
                        <m:e>
                          <m:d>
                            <m:dPr>
                              <m:ctrlPr>
                                <a:rPr lang="it-IT" sz="2000" i="1">
                                  <a:latin typeface="Cambria Math" panose="02040503050406030204" pitchFamily="18" charset="0"/>
                                </a:rPr>
                              </m:ctrlPr>
                            </m:dPr>
                            <m:e>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m:t>
                              </m:r>
                              <m:r>
                                <a:rPr lang="it-IT" sz="2000" i="1">
                                  <a:latin typeface="Cambria Math" panose="02040503050406030204" pitchFamily="18" charset="0"/>
                                </a:rPr>
                                <m:t>2</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𝑟</m:t>
                                  </m:r>
                                </m:sub>
                              </m:sSub>
                              <m:r>
                                <a:rPr lang="it-IT" sz="2000" i="1">
                                  <a:latin typeface="Cambria Math" panose="02040503050406030204" pitchFamily="18" charset="0"/>
                                </a:rPr>
                                <m:t>+</m:t>
                              </m:r>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up>
                                  <m:r>
                                    <a:rPr lang="it-IT" sz="2000" i="1">
                                      <a:latin typeface="Cambria Math" panose="02040503050406030204" pitchFamily="18" charset="0"/>
                                    </a:rPr>
                                    <m:t>2</m:t>
                                  </m:r>
                                </m:sup>
                              </m:sSubSup>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𝑟</m:t>
                                  </m:r>
                                </m:sub>
                                <m:sup>
                                  <m:r>
                                    <a:rPr lang="it-IT" sz="2000" i="1">
                                      <a:latin typeface="Cambria Math" panose="02040503050406030204" pitchFamily="18" charset="0"/>
                                    </a:rPr>
                                    <m:t>2</m:t>
                                  </m:r>
                                </m:sup>
                              </m:sSubSup>
                            </m:e>
                          </m:d>
                          <m:r>
                            <a:rPr lang="it-IT" sz="2000" b="0" i="1" smtClean="0">
                              <a:latin typeface="Cambria Math" panose="02040503050406030204" pitchFamily="18" charset="0"/>
                            </a:rPr>
                            <m:t>𝑑𝑥</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b="0" i="1" smtClean="0">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d>
                            <m:dPr>
                              <m:begChr m:val="["/>
                              <m:endChr m:val="]"/>
                              <m:ctrlPr>
                                <a:rPr lang="it-IT" sz="2000" i="1" smtClean="0">
                                  <a:latin typeface="Cambria Math" panose="02040503050406030204" pitchFamily="18" charset="0"/>
                                </a:rPr>
                              </m:ctrlPr>
                            </m:dPr>
                            <m:e>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+2</m:t>
                              </m:r>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num>
                                <m:den>
                                  <m:r>
                                    <a:rPr lang="it-IT" sz="2000" i="1">
                                      <a:latin typeface="Cambria Math" panose="02040503050406030204" pitchFamily="18" charset="0"/>
                                    </a:rPr>
                                    <m:t>𝑑𝑥</m:t>
                                  </m:r>
                                </m:den>
                              </m:f>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𝑟</m:t>
                                  </m:r>
                                </m:sub>
                              </m:sSub>
                              <m:r>
                                <a:rPr lang="it-IT" sz="2000" i="1">
                                  <a:latin typeface="Cambria Math" panose="02040503050406030204" pitchFamily="18" charset="0"/>
                                </a:rPr>
                                <m:t>+</m:t>
                              </m:r>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e>
                          </m:d>
                          <m:r>
                            <a:rPr lang="it-IT" sz="2000" i="1">
                              <a:latin typeface="Cambria Math" panose="02040503050406030204" pitchFamily="18" charset="0"/>
                            </a:rPr>
                            <m:t>𝑑𝑥</m:t>
                          </m:r>
                        </m:e>
                      </m:nary>
                    </m:oMath>
                  </m:oMathPara>
                </a14:m>
                <a:endParaRPr lang="it-IT" sz="2000" dirty="0"/>
              </a:p>
            </p:txBody>
          </p:sp>
        </mc:Choice>
        <mc:Fallback>
          <p:sp>
            <p:nvSpPr>
              <p:cNvPr id="10" name="Rettangolo 9">
                <a:extLst>
                  <a:ext uri="{FF2B5EF4-FFF2-40B4-BE49-F238E27FC236}">
                    <a16:creationId xmlns:a16="http://schemas.microsoft.com/office/drawing/2014/main" id="{B51D430D-0FC9-4167-832D-E3FB34C148EA}"/>
                  </a:ext>
                </a:extLst>
              </p:cNvPr>
              <p:cNvSpPr>
                <a:spLocks noRot="1" noChangeAspect="1" noMove="1" noResize="1" noEditPoints="1" noAdjustHandles="1" noChangeArrowheads="1" noChangeShapeType="1" noTextEdit="1"/>
              </p:cNvSpPr>
              <p:nvPr/>
            </p:nvSpPr>
            <p:spPr>
              <a:xfrm>
                <a:off x="730759" y="4092092"/>
                <a:ext cx="10803855" cy="898003"/>
              </a:xfrm>
              <a:prstGeom prst="rect">
                <a:avLst/>
              </a:prstGeom>
              <a:blipFill>
                <a:blip r:embed="rId7"/>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11" name="Rettangolo 10">
                <a:extLst>
                  <a:ext uri="{FF2B5EF4-FFF2-40B4-BE49-F238E27FC236}">
                    <a16:creationId xmlns:a16="http://schemas.microsoft.com/office/drawing/2014/main" id="{796D7CB3-6FFE-4E06-8A64-1055AC3EEBAB}"/>
                  </a:ext>
                </a:extLst>
              </p:cNvPr>
              <p:cNvSpPr/>
              <p:nvPr/>
            </p:nvSpPr>
            <p:spPr>
              <a:xfrm>
                <a:off x="0" y="5446240"/>
                <a:ext cx="12341013" cy="777264"/>
              </a:xfrm>
              <a:prstGeom prst="rect">
                <a:avLst/>
              </a:prstGeom>
            </p:spPr>
            <p:txBody>
              <a:bodyPr wrap="square">
                <a:spAutoFit/>
              </a:bodyPr>
              <a:lstStyle/>
              <a:p>
                <a14:m>
                  <m:oMath xmlns:m="http://schemas.openxmlformats.org/officeDocument/2006/math">
                    <m:d>
                      <m:dPr>
                        <m:begChr m:val="["/>
                        <m:endChr m:val="]"/>
                        <m:ctrlPr>
                          <a:rPr lang="it-IT" sz="2000" i="1" smtClean="0">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 </m:t>
                            </m:r>
                            <m:r>
                              <a:rPr lang="it-IT" sz="2000" i="1">
                                <a:latin typeface="Cambria Math" panose="02040503050406030204" pitchFamily="18" charset="0"/>
                              </a:rPr>
                              <m:t>𝑑𝑥</m:t>
                            </m:r>
                            <m:r>
                              <a:rPr lang="it-IT" sz="2000" i="1">
                                <a:latin typeface="Cambria Math" panose="02040503050406030204" pitchFamily="18" charset="0"/>
                              </a:rPr>
                              <m:t> </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r>
                              <a:rPr lang="it-IT" sz="2000" i="1">
                                <a:latin typeface="Cambria Math" panose="02040503050406030204" pitchFamily="18" charset="0"/>
                              </a:rPr>
                              <m:t>𝑑𝑥</m:t>
                            </m:r>
                          </m:e>
                        </m:nary>
                      </m:e>
                    </m:d>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b="0" i="0" smtClean="0">
                        <a:latin typeface="Cambria Math" panose="02040503050406030204" pitchFamily="18" charset="0"/>
                      </a:rPr>
                      <m:t>+2</m:t>
                    </m:r>
                    <m:d>
                      <m:dPr>
                        <m:begChr m:val="["/>
                        <m:endChr m:val="]"/>
                        <m:ctrlPr>
                          <a:rPr lang="it-IT" sz="2000" b="0" i="1" smtClean="0">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r>
                              <a:rPr lang="it-IT" sz="2000" i="1">
                                <a:latin typeface="Cambria Math" panose="02040503050406030204" pitchFamily="18" charset="0"/>
                              </a:rPr>
                              <m:t>𝑑𝑥</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num>
                              <m:den>
                                <m:r>
                                  <a:rPr lang="it-IT" sz="2000" i="1">
                                    <a:latin typeface="Cambria Math" panose="02040503050406030204" pitchFamily="18" charset="0"/>
                                  </a:rPr>
                                  <m:t>𝑑𝑥</m:t>
                                </m:r>
                              </m:den>
                            </m:f>
                            <m:r>
                              <a:rPr lang="it-IT" sz="2000" i="1">
                                <a:latin typeface="Cambria Math" panose="02040503050406030204" pitchFamily="18" charset="0"/>
                              </a:rPr>
                              <m:t>𝑑𝑥</m:t>
                            </m:r>
                          </m:e>
                        </m:nary>
                      </m:e>
                    </m:d>
                  </m:oMath>
                </a14:m>
                <a:r>
                  <a:rPr lang="it-IT" sz="2000" dirty="0"/>
                  <a:t> </a:t>
                </a:r>
                <a14:m>
                  <m:oMath xmlns:m="http://schemas.openxmlformats.org/officeDocument/2006/math">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𝑟</m:t>
                        </m:r>
                      </m:sub>
                    </m:sSub>
                    <m:r>
                      <a:rPr lang="it-IT" sz="2000" b="0" i="0" smtClean="0">
                        <a:latin typeface="Cambria Math" panose="02040503050406030204" pitchFamily="18" charset="0"/>
                      </a:rPr>
                      <m:t>+</m:t>
                    </m:r>
                    <m:d>
                      <m:dPr>
                        <m:begChr m:val="["/>
                        <m:endChr m:val="]"/>
                        <m:ctrlPr>
                          <a:rPr lang="it-IT" sz="2000" i="1">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 </m:t>
                            </m:r>
                            <m:r>
                              <a:rPr lang="it-IT" sz="2000" i="1">
                                <a:latin typeface="Cambria Math" panose="02040503050406030204" pitchFamily="18" charset="0"/>
                              </a:rPr>
                              <m:t>𝑑𝑥</m:t>
                            </m:r>
                            <m:r>
                              <a:rPr lang="it-IT" sz="2000" i="1">
                                <a:latin typeface="Cambria Math" panose="02040503050406030204" pitchFamily="18" charset="0"/>
                              </a:rPr>
                              <m:t> </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r>
                              <a:rPr lang="it-IT" sz="2000" i="1">
                                <a:latin typeface="Cambria Math" panose="02040503050406030204" pitchFamily="18" charset="0"/>
                              </a:rPr>
                              <m:t>𝑑𝑥</m:t>
                            </m:r>
                          </m:e>
                        </m:nary>
                      </m:e>
                    </m:d>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oMath>
                </a14:m>
                <a:endParaRPr lang="it-IT" sz="2000" dirty="0"/>
              </a:p>
            </p:txBody>
          </p:sp>
        </mc:Choice>
        <mc:Fallback>
          <p:sp>
            <p:nvSpPr>
              <p:cNvPr id="11" name="Rettangolo 10">
                <a:extLst>
                  <a:ext uri="{FF2B5EF4-FFF2-40B4-BE49-F238E27FC236}">
                    <a16:creationId xmlns:a16="http://schemas.microsoft.com/office/drawing/2014/main" id="{796D7CB3-6FFE-4E06-8A64-1055AC3EEBAB}"/>
                  </a:ext>
                </a:extLst>
              </p:cNvPr>
              <p:cNvSpPr>
                <a:spLocks noRot="1" noChangeAspect="1" noMove="1" noResize="1" noEditPoints="1" noAdjustHandles="1" noChangeArrowheads="1" noChangeShapeType="1" noTextEdit="1"/>
              </p:cNvSpPr>
              <p:nvPr/>
            </p:nvSpPr>
            <p:spPr>
              <a:xfrm>
                <a:off x="0" y="5446240"/>
                <a:ext cx="12341013" cy="777264"/>
              </a:xfrm>
              <a:prstGeom prst="rect">
                <a:avLst/>
              </a:prstGeom>
              <a:blipFill>
                <a:blip r:embed="rId8"/>
                <a:stretch>
                  <a:fillRect/>
                </a:stretch>
              </a:blipFill>
            </p:spPr>
            <p:txBody>
              <a:bodyPr/>
              <a:lstStyle/>
              <a:p>
                <a:r>
                  <a:rPr lang="it-IT">
                    <a:noFill/>
                  </a:rPr>
                  <a:t> </a:t>
                </a:r>
              </a:p>
            </p:txBody>
          </p:sp>
        </mc:Fallback>
      </mc:AlternateContent>
      <p:sp>
        <p:nvSpPr>
          <p:cNvPr id="12" name="Freccia in giù 11">
            <a:extLst>
              <a:ext uri="{FF2B5EF4-FFF2-40B4-BE49-F238E27FC236}">
                <a16:creationId xmlns:a16="http://schemas.microsoft.com/office/drawing/2014/main" id="{5871730F-8A56-4B90-BDFE-072816F92748}"/>
              </a:ext>
            </a:extLst>
          </p:cNvPr>
          <p:cNvSpPr/>
          <p:nvPr/>
        </p:nvSpPr>
        <p:spPr>
          <a:xfrm>
            <a:off x="5662507" y="5059680"/>
            <a:ext cx="704426" cy="4876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8194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ttangolo 1">
                <a:extLst>
                  <a:ext uri="{FF2B5EF4-FFF2-40B4-BE49-F238E27FC236}">
                    <a16:creationId xmlns:a16="http://schemas.microsoft.com/office/drawing/2014/main" id="{A29885CA-4882-41E9-9713-F09D7A5D699C}"/>
                  </a:ext>
                </a:extLst>
              </p:cNvPr>
              <p:cNvSpPr/>
              <p:nvPr/>
            </p:nvSpPr>
            <p:spPr>
              <a:xfrm>
                <a:off x="0" y="474613"/>
                <a:ext cx="12341013" cy="777264"/>
              </a:xfrm>
              <a:prstGeom prst="rect">
                <a:avLst/>
              </a:prstGeom>
            </p:spPr>
            <p:txBody>
              <a:bodyPr wrap="square">
                <a:spAutoFit/>
              </a:bodyPr>
              <a:lstStyle/>
              <a:p>
                <a14:m>
                  <m:oMath xmlns:m="http://schemas.openxmlformats.org/officeDocument/2006/math">
                    <m:d>
                      <m:dPr>
                        <m:begChr m:val="["/>
                        <m:endChr m:val="]"/>
                        <m:ctrlPr>
                          <a:rPr lang="it-IT" sz="2000" i="1" smtClean="0">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 </m:t>
                            </m:r>
                            <m:r>
                              <a:rPr lang="it-IT" sz="2000" i="1">
                                <a:latin typeface="Cambria Math" panose="02040503050406030204" pitchFamily="18" charset="0"/>
                              </a:rPr>
                              <m:t>𝑑𝑥</m:t>
                            </m:r>
                            <m:r>
                              <a:rPr lang="it-IT" sz="2000" i="1">
                                <a:latin typeface="Cambria Math" panose="02040503050406030204" pitchFamily="18" charset="0"/>
                              </a:rPr>
                              <m:t> </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r>
                              <a:rPr lang="it-IT" sz="2000" i="1">
                                <a:latin typeface="Cambria Math" panose="02040503050406030204" pitchFamily="18" charset="0"/>
                              </a:rPr>
                              <m:t>𝑑𝑥</m:t>
                            </m:r>
                          </m:e>
                        </m:nary>
                      </m:e>
                    </m:d>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b="0" i="0" smtClean="0">
                        <a:latin typeface="Cambria Math" panose="02040503050406030204" pitchFamily="18" charset="0"/>
                      </a:rPr>
                      <m:t>+2</m:t>
                    </m:r>
                    <m:d>
                      <m:dPr>
                        <m:begChr m:val="["/>
                        <m:endChr m:val="]"/>
                        <m:ctrlPr>
                          <a:rPr lang="it-IT" sz="2000" b="0" i="1" smtClean="0">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r>
                              <a:rPr lang="it-IT" sz="2000" i="1">
                                <a:latin typeface="Cambria Math" panose="02040503050406030204" pitchFamily="18" charset="0"/>
                              </a:rPr>
                              <m:t>𝑑𝑥</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𝑟</m:t>
                                    </m:r>
                                  </m:sub>
                                </m:sSub>
                              </m:num>
                              <m:den>
                                <m:r>
                                  <a:rPr lang="it-IT" sz="2000" i="1">
                                    <a:latin typeface="Cambria Math" panose="02040503050406030204" pitchFamily="18" charset="0"/>
                                  </a:rPr>
                                  <m:t>𝑑𝑥</m:t>
                                </m:r>
                              </m:den>
                            </m:f>
                            <m:r>
                              <a:rPr lang="it-IT" sz="2000" i="1">
                                <a:latin typeface="Cambria Math" panose="02040503050406030204" pitchFamily="18" charset="0"/>
                              </a:rPr>
                              <m:t>𝑑𝑥</m:t>
                            </m:r>
                          </m:e>
                        </m:nary>
                      </m:e>
                    </m:d>
                  </m:oMath>
                </a14:m>
                <a:r>
                  <a:rPr lang="it-IT" sz="2000" dirty="0"/>
                  <a:t> </a:t>
                </a:r>
                <a14:m>
                  <m:oMath xmlns:m="http://schemas.openxmlformats.org/officeDocument/2006/math">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𝑙</m:t>
                        </m:r>
                      </m:sub>
                    </m:sSub>
                    <m:sSub>
                      <m:sSubPr>
                        <m:ctrlPr>
                          <a:rPr lang="it-IT" sz="2000" i="1">
                            <a:latin typeface="Cambria Math" panose="02040503050406030204" pitchFamily="18" charset="0"/>
                          </a:rPr>
                        </m:ctrlPr>
                      </m:sSubPr>
                      <m:e>
                        <m:r>
                          <a:rPr lang="it-IT" sz="2000" i="1">
                            <a:latin typeface="Cambria Math" panose="02040503050406030204" pitchFamily="18" charset="0"/>
                          </a:rPr>
                          <m:t>𝑣</m:t>
                        </m:r>
                      </m:e>
                      <m:sub>
                        <m:r>
                          <a:rPr lang="it-IT" sz="2000" i="1">
                            <a:latin typeface="Cambria Math" panose="02040503050406030204" pitchFamily="18" charset="0"/>
                          </a:rPr>
                          <m:t>𝑟</m:t>
                        </m:r>
                      </m:sub>
                    </m:sSub>
                    <m:r>
                      <a:rPr lang="it-IT" sz="2000" b="0" i="0" smtClean="0">
                        <a:latin typeface="Cambria Math" panose="02040503050406030204" pitchFamily="18" charset="0"/>
                      </a:rPr>
                      <m:t>+</m:t>
                    </m:r>
                    <m:d>
                      <m:dPr>
                        <m:begChr m:val="["/>
                        <m:endChr m:val="]"/>
                        <m:ctrlPr>
                          <a:rPr lang="it-IT" sz="2000" i="1">
                            <a:latin typeface="Cambria Math" panose="02040503050406030204" pitchFamily="18" charset="0"/>
                          </a:rPr>
                        </m:ctrlPr>
                      </m:dPr>
                      <m:e>
                        <m:r>
                          <a:rPr lang="it-IT" sz="2000" i="1">
                            <a:latin typeface="Cambria Math" panose="02040503050406030204" pitchFamily="18" charset="0"/>
                          </a:rPr>
                          <m:t>𝑔</m:t>
                        </m:r>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r>
                              <a:rPr lang="it-IT" sz="2000" i="1">
                                <a:latin typeface="Cambria Math" panose="02040503050406030204" pitchFamily="18" charset="0"/>
                              </a:rPr>
                              <m:t> </m:t>
                            </m:r>
                            <m:r>
                              <a:rPr lang="it-IT" sz="2000" i="1">
                                <a:latin typeface="Cambria Math" panose="02040503050406030204" pitchFamily="18" charset="0"/>
                              </a:rPr>
                              <m:t>𝑑𝑥</m:t>
                            </m:r>
                            <m:r>
                              <a:rPr lang="it-IT" sz="2000" i="1">
                                <a:latin typeface="Cambria Math" panose="02040503050406030204" pitchFamily="18" charset="0"/>
                              </a:rPr>
                              <m:t> </m:t>
                            </m:r>
                          </m:e>
                        </m:nary>
                        <m:r>
                          <a:rPr lang="it-IT" sz="2000" i="1">
                            <a:latin typeface="Cambria Math" panose="02040503050406030204" pitchFamily="18" charset="0"/>
                          </a:rPr>
                          <m:t>+</m:t>
                        </m:r>
                        <m:f>
                          <m:fPr>
                            <m:ctrlPr>
                              <a:rPr lang="it-IT" sz="2000" i="1">
                                <a:latin typeface="Cambria Math" panose="02040503050406030204" pitchFamily="18" charset="0"/>
                              </a:rPr>
                            </m:ctrlPr>
                          </m:fPr>
                          <m:num>
                            <m:r>
                              <a:rPr lang="it-IT" sz="2000" i="1">
                                <a:latin typeface="Cambria Math" panose="02040503050406030204" pitchFamily="18" charset="0"/>
                              </a:rPr>
                              <m:t>1</m:t>
                            </m:r>
                          </m:num>
                          <m:den>
                            <m:r>
                              <a:rPr lang="it-IT" sz="2000" i="1">
                                <a:latin typeface="Cambria Math" panose="02040503050406030204" pitchFamily="18" charset="0"/>
                              </a:rPr>
                              <m:t>𝑟</m:t>
                            </m:r>
                          </m:den>
                        </m:f>
                        <m:nary>
                          <m:naryPr>
                            <m:ctrlPr>
                              <a:rPr lang="it-IT" sz="2000" i="1">
                                <a:latin typeface="Cambria Math" panose="02040503050406030204" pitchFamily="18" charset="0"/>
                              </a:rPr>
                            </m:ctrlPr>
                          </m:naryPr>
                          <m:sub>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𝑙</m:t>
                                </m:r>
                              </m:sub>
                            </m:sSub>
                          </m:sub>
                          <m:sup>
                            <m:sSub>
                              <m:sSubPr>
                                <m:ctrlPr>
                                  <a:rPr lang="it-IT" sz="2000" i="1">
                                    <a:latin typeface="Cambria Math" panose="02040503050406030204" pitchFamily="18" charset="0"/>
                                  </a:rPr>
                                </m:ctrlPr>
                              </m:sSubPr>
                              <m:e>
                                <m:r>
                                  <a:rPr lang="it-IT" sz="2000" i="1">
                                    <a:latin typeface="Cambria Math" panose="02040503050406030204" pitchFamily="18" charset="0"/>
                                  </a:rPr>
                                  <m:t>𝑥</m:t>
                                </m:r>
                              </m:e>
                              <m:sub>
                                <m:r>
                                  <a:rPr lang="it-IT" sz="2000" i="1">
                                    <a:latin typeface="Cambria Math" panose="02040503050406030204" pitchFamily="18" charset="0"/>
                                  </a:rPr>
                                  <m:t>𝑟</m:t>
                                </m:r>
                              </m:sub>
                            </m:sSub>
                          </m:sup>
                          <m:e>
                            <m:sSup>
                              <m:sSupPr>
                                <m:ctrlPr>
                                  <a:rPr lang="it-IT" sz="2000" i="1">
                                    <a:latin typeface="Cambria Math" panose="02040503050406030204" pitchFamily="18" charset="0"/>
                                  </a:rPr>
                                </m:ctrlPr>
                              </m:sSupPr>
                              <m:e>
                                <m:d>
                                  <m:dPr>
                                    <m:ctrlPr>
                                      <a:rPr lang="it-IT" sz="2000" i="1">
                                        <a:latin typeface="Cambria Math" panose="02040503050406030204" pitchFamily="18" charset="0"/>
                                      </a:rPr>
                                    </m:ctrlPr>
                                  </m:dPr>
                                  <m:e>
                                    <m:f>
                                      <m:fPr>
                                        <m:ctrlPr>
                                          <a:rPr lang="it-IT" sz="2000" i="1">
                                            <a:latin typeface="Cambria Math" panose="02040503050406030204" pitchFamily="18" charset="0"/>
                                          </a:rPr>
                                        </m:ctrlPr>
                                      </m:fPr>
                                      <m:num>
                                        <m:r>
                                          <a:rPr lang="it-IT" sz="2000" i="1">
                                            <a:latin typeface="Cambria Math" panose="02040503050406030204" pitchFamily="18" charset="0"/>
                                          </a:rPr>
                                          <m:t>𝑑</m:t>
                                        </m:r>
                                        <m:sSub>
                                          <m:sSubPr>
                                            <m:ctrlPr>
                                              <a:rPr lang="it-IT" sz="2000" i="1">
                                                <a:latin typeface="Cambria Math" panose="02040503050406030204" pitchFamily="18" charset="0"/>
                                              </a:rPr>
                                            </m:ctrlPr>
                                          </m:sSubPr>
                                          <m:e>
                                            <m:r>
                                              <a:rPr lang="it-IT" sz="2000" i="1">
                                                <a:latin typeface="Cambria Math" panose="02040503050406030204" pitchFamily="18" charset="0"/>
                                                <a:ea typeface="Cambria Math" panose="02040503050406030204" pitchFamily="18" charset="0"/>
                                              </a:rPr>
                                              <m:t>𝛼</m:t>
                                            </m:r>
                                          </m:e>
                                          <m:sub>
                                            <m:r>
                                              <a:rPr lang="it-IT" sz="2000" i="1">
                                                <a:latin typeface="Cambria Math" panose="02040503050406030204" pitchFamily="18" charset="0"/>
                                              </a:rPr>
                                              <m:t>𝑙</m:t>
                                            </m:r>
                                          </m:sub>
                                        </m:sSub>
                                      </m:num>
                                      <m:den>
                                        <m:r>
                                          <a:rPr lang="it-IT" sz="2000" i="1">
                                            <a:latin typeface="Cambria Math" panose="02040503050406030204" pitchFamily="18" charset="0"/>
                                          </a:rPr>
                                          <m:t>𝑑𝑥</m:t>
                                        </m:r>
                                      </m:den>
                                    </m:f>
                                  </m:e>
                                </m:d>
                              </m:e>
                              <m:sup>
                                <m:r>
                                  <a:rPr lang="it-IT" sz="2000" i="1">
                                    <a:latin typeface="Cambria Math" panose="02040503050406030204" pitchFamily="18" charset="0"/>
                                  </a:rPr>
                                  <m:t>2</m:t>
                                </m:r>
                              </m:sup>
                            </m:sSup>
                            <m:r>
                              <a:rPr lang="it-IT" sz="2000" i="1">
                                <a:latin typeface="Cambria Math" panose="02040503050406030204" pitchFamily="18" charset="0"/>
                              </a:rPr>
                              <m:t>𝑑𝑥</m:t>
                            </m:r>
                          </m:e>
                        </m:nary>
                      </m:e>
                    </m:d>
                    <m:sSubSup>
                      <m:sSubSupPr>
                        <m:ctrlPr>
                          <a:rPr lang="it-IT" sz="2000" i="1">
                            <a:latin typeface="Cambria Math" panose="02040503050406030204" pitchFamily="18" charset="0"/>
                          </a:rPr>
                        </m:ctrlPr>
                      </m:sSubSupPr>
                      <m:e>
                        <m:r>
                          <a:rPr lang="it-IT" sz="2000" i="1">
                            <a:latin typeface="Cambria Math" panose="02040503050406030204" pitchFamily="18" charset="0"/>
                            <a:ea typeface="Cambria Math" panose="02040503050406030204" pitchFamily="18" charset="0"/>
                          </a:rPr>
                          <m:t>𝑣</m:t>
                        </m:r>
                      </m:e>
                      <m:sub>
                        <m:r>
                          <a:rPr lang="it-IT" sz="2000" i="1">
                            <a:latin typeface="Cambria Math" panose="02040503050406030204" pitchFamily="18" charset="0"/>
                          </a:rPr>
                          <m:t>𝑙</m:t>
                        </m:r>
                      </m:sub>
                      <m:sup>
                        <m:r>
                          <a:rPr lang="it-IT" sz="2000" i="1">
                            <a:latin typeface="Cambria Math" panose="02040503050406030204" pitchFamily="18" charset="0"/>
                          </a:rPr>
                          <m:t>2</m:t>
                        </m:r>
                      </m:sup>
                    </m:sSubSup>
                  </m:oMath>
                </a14:m>
                <a:endParaRPr lang="it-IT" sz="2000" dirty="0"/>
              </a:p>
            </p:txBody>
          </p:sp>
        </mc:Choice>
        <mc:Fallback>
          <p:sp>
            <p:nvSpPr>
              <p:cNvPr id="2" name="Rettangolo 1">
                <a:extLst>
                  <a:ext uri="{FF2B5EF4-FFF2-40B4-BE49-F238E27FC236}">
                    <a16:creationId xmlns:a16="http://schemas.microsoft.com/office/drawing/2014/main" id="{A29885CA-4882-41E9-9713-F09D7A5D699C}"/>
                  </a:ext>
                </a:extLst>
              </p:cNvPr>
              <p:cNvSpPr>
                <a:spLocks noRot="1" noChangeAspect="1" noMove="1" noResize="1" noEditPoints="1" noAdjustHandles="1" noChangeArrowheads="1" noChangeShapeType="1" noTextEdit="1"/>
              </p:cNvSpPr>
              <p:nvPr/>
            </p:nvSpPr>
            <p:spPr>
              <a:xfrm>
                <a:off x="0" y="474613"/>
                <a:ext cx="12341013" cy="777264"/>
              </a:xfrm>
              <a:prstGeom prst="rect">
                <a:avLst/>
              </a:prstGeom>
              <a:blipFill>
                <a:blip r:embed="rId2"/>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3" name="Rettangolo 2">
                <a:extLst>
                  <a:ext uri="{FF2B5EF4-FFF2-40B4-BE49-F238E27FC236}">
                    <a16:creationId xmlns:a16="http://schemas.microsoft.com/office/drawing/2014/main" id="{35434764-8FC9-4DFA-B8B7-0CCD233FE319}"/>
                  </a:ext>
                </a:extLst>
              </p:cNvPr>
              <p:cNvSpPr/>
              <p:nvPr/>
            </p:nvSpPr>
            <p:spPr>
              <a:xfrm>
                <a:off x="1130920" y="1374892"/>
                <a:ext cx="10079171" cy="1792735"/>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𝑊</m:t>
                          </m:r>
                        </m:e>
                        <m:sub>
                          <m:r>
                            <a:rPr lang="it-IT" i="1">
                              <a:latin typeface="Cambria Math" panose="02040503050406030204" pitchFamily="18" charset="0"/>
                            </a:rPr>
                            <m:t>𝑘</m:t>
                          </m:r>
                        </m:sub>
                      </m:sSub>
                      <m:r>
                        <a:rPr lang="it-IT" i="1">
                          <a:latin typeface="Cambria Math" panose="02040503050406030204" pitchFamily="18" charset="0"/>
                        </a:rPr>
                        <m:t>=</m:t>
                      </m:r>
                      <m:d>
                        <m:dPr>
                          <m:begChr m:val="["/>
                          <m:endChr m:val="]"/>
                          <m:ctrlPr>
                            <a:rPr lang="it-IT" i="1" smtClean="0">
                              <a:latin typeface="Cambria Math" panose="02040503050406030204" pitchFamily="18" charset="0"/>
                            </a:rPr>
                          </m:ctrlPr>
                        </m:dPr>
                        <m:e>
                          <m:m>
                            <m:mPr>
                              <m:mcs>
                                <m:mc>
                                  <m:mcPr>
                                    <m:count m:val="2"/>
                                    <m:mcJc m:val="center"/>
                                  </m:mcPr>
                                </m:mc>
                              </m:mcs>
                              <m:ctrlPr>
                                <a:rPr lang="it-IT" i="1">
                                  <a:latin typeface="Cambria Math" panose="02040503050406030204" pitchFamily="18" charset="0"/>
                                </a:rPr>
                              </m:ctrlPr>
                            </m:mPr>
                            <m:mr>
                              <m:e>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𝑙</m:t>
                                    </m:r>
                                  </m:sub>
                                </m:sSub>
                              </m:e>
                              <m:e>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𝑟</m:t>
                                    </m:r>
                                  </m:sub>
                                </m:sSub>
                              </m:e>
                            </m:mr>
                          </m:m>
                        </m:e>
                      </m:d>
                      <m:d>
                        <m:dPr>
                          <m:begChr m:val="{"/>
                          <m:endChr m:val="}"/>
                          <m:ctrlPr>
                            <a:rPr lang="it-IT" i="1" smtClean="0">
                              <a:latin typeface="Cambria Math" panose="02040503050406030204" pitchFamily="18" charset="0"/>
                            </a:rPr>
                          </m:ctrlPr>
                        </m:dPr>
                        <m:e>
                          <m:r>
                            <a:rPr lang="it-IT" i="1">
                              <a:latin typeface="Cambria Math" panose="02040503050406030204" pitchFamily="18" charset="0"/>
                            </a:rPr>
                            <m:t>𝑔</m:t>
                          </m:r>
                          <m:d>
                            <m:dPr>
                              <m:begChr m:val="["/>
                              <m:endChr m:val="]"/>
                              <m:ctrlPr>
                                <a:rPr lang="it-IT" i="1">
                                  <a:latin typeface="Cambria Math" panose="02040503050406030204" pitchFamily="18" charset="0"/>
                                </a:rPr>
                              </m:ctrlPr>
                            </m:dPr>
                            <m:e>
                              <m:m>
                                <m:mPr>
                                  <m:mcs>
                                    <m:mc>
                                      <m:mcPr>
                                        <m:count m:val="3"/>
                                        <m:mcJc m:val="center"/>
                                      </m:mcPr>
                                    </m:mc>
                                  </m:mcs>
                                  <m:ctrlPr>
                                    <a:rPr lang="it-IT" i="1">
                                      <a:latin typeface="Cambria Math" panose="02040503050406030204" pitchFamily="18" charset="0"/>
                                    </a:rPr>
                                  </m:ctrlPr>
                                </m:mPr>
                                <m:mr>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bSup>
                                          <m:sSubSupPr>
                                            <m:ctrlPr>
                                              <a:rPr lang="it-IT" i="1">
                                                <a:latin typeface="Cambria Math" panose="02040503050406030204" pitchFamily="18" charset="0"/>
                                              </a:rPr>
                                            </m:ctrlPr>
                                          </m:sSubSup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up>
                                            <m:r>
                                              <a:rPr lang="it-IT" i="1">
                                                <a:latin typeface="Cambria Math" panose="02040503050406030204" pitchFamily="18" charset="0"/>
                                              </a:rPr>
                                              <m:t>2</m:t>
                                            </m:r>
                                          </m:sup>
                                        </m:sSubSup>
                                        <m:r>
                                          <a:rPr lang="it-IT" i="1">
                                            <a:latin typeface="Cambria Math" panose="02040503050406030204" pitchFamily="18" charset="0"/>
                                          </a:rPr>
                                          <m:t> </m:t>
                                        </m:r>
                                        <m:r>
                                          <a:rPr lang="it-IT" i="1">
                                            <a:latin typeface="Cambria Math" panose="02040503050406030204" pitchFamily="18" charset="0"/>
                                          </a:rPr>
                                          <m:t>𝑑𝑥</m:t>
                                        </m:r>
                                        <m:r>
                                          <a:rPr lang="it-IT" i="1">
                                            <a:latin typeface="Cambria Math" panose="02040503050406030204" pitchFamily="18" charset="0"/>
                                          </a:rPr>
                                          <m:t> </m:t>
                                        </m:r>
                                      </m:e>
                                    </m:nary>
                                  </m:e>
                                  <m:e/>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r>
                                          <a:rPr lang="it-IT" i="1">
                                            <a:latin typeface="Cambria Math" panose="02040503050406030204" pitchFamily="18" charset="0"/>
                                          </a:rPr>
                                          <m:t>𝑑𝑥</m:t>
                                        </m:r>
                                      </m:e>
                                    </m:nary>
                                  </m:e>
                                </m:mr>
                                <m:mr>
                                  <m:e/>
                                  <m:e/>
                                  <m:e/>
                                </m:mr>
                                <m:mr>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r>
                                          <a:rPr lang="it-IT" i="1">
                                            <a:latin typeface="Cambria Math" panose="02040503050406030204" pitchFamily="18" charset="0"/>
                                          </a:rPr>
                                          <m:t>𝑑𝑥</m:t>
                                        </m:r>
                                      </m:e>
                                    </m:nary>
                                  </m:e>
                                  <m:e/>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bSup>
                                          <m:sSubSupPr>
                                            <m:ctrlPr>
                                              <a:rPr lang="it-IT" i="1">
                                                <a:latin typeface="Cambria Math" panose="02040503050406030204" pitchFamily="18" charset="0"/>
                                              </a:rPr>
                                            </m:ctrlPr>
                                          </m:sSubSup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up>
                                            <m:r>
                                              <a:rPr lang="it-IT" i="1">
                                                <a:latin typeface="Cambria Math" panose="02040503050406030204" pitchFamily="18" charset="0"/>
                                              </a:rPr>
                                              <m:t>2</m:t>
                                            </m:r>
                                          </m:sup>
                                        </m:sSubSup>
                                        <m:r>
                                          <a:rPr lang="it-IT" i="1">
                                            <a:latin typeface="Cambria Math" panose="02040503050406030204" pitchFamily="18" charset="0"/>
                                          </a:rPr>
                                          <m:t> </m:t>
                                        </m:r>
                                        <m:r>
                                          <a:rPr lang="it-IT" i="1">
                                            <a:latin typeface="Cambria Math" panose="02040503050406030204" pitchFamily="18" charset="0"/>
                                          </a:rPr>
                                          <m:t>𝑑𝑥</m:t>
                                        </m:r>
                                        <m:r>
                                          <a:rPr lang="it-IT" i="1">
                                            <a:latin typeface="Cambria Math" panose="02040503050406030204" pitchFamily="18" charset="0"/>
                                          </a:rPr>
                                          <m:t> </m:t>
                                        </m:r>
                                      </m:e>
                                    </m:nary>
                                  </m:e>
                                </m:mr>
                              </m:m>
                            </m:e>
                          </m:d>
                          <m:r>
                            <a:rPr lang="it-IT">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d>
                            <m:dPr>
                              <m:begChr m:val="["/>
                              <m:endChr m:val="]"/>
                              <m:ctrlPr>
                                <a:rPr lang="it-IT" i="1">
                                  <a:latin typeface="Cambria Math" panose="02040503050406030204" pitchFamily="18" charset="0"/>
                                </a:rPr>
                              </m:ctrlPr>
                            </m:dPr>
                            <m:e>
                              <m:m>
                                <m:mPr>
                                  <m:mcs>
                                    <m:mc>
                                      <m:mcPr>
                                        <m:count m:val="3"/>
                                        <m:mcJc m:val="center"/>
                                      </m:mcPr>
                                    </m:mc>
                                  </m:mcs>
                                  <m:ctrlPr>
                                    <a:rPr lang="it-IT" i="1">
                                      <a:latin typeface="Cambria Math" panose="02040503050406030204" pitchFamily="18" charset="0"/>
                                    </a:rPr>
                                  </m:ctrlPr>
                                </m:mPr>
                                <m:mr>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p>
                                          <m:sSupPr>
                                            <m:ctrlPr>
                                              <a:rPr lang="it-IT" i="1">
                                                <a:latin typeface="Cambria Math" panose="02040503050406030204" pitchFamily="18" charset="0"/>
                                              </a:rPr>
                                            </m:ctrlPr>
                                          </m:sSupPr>
                                          <m:e>
                                            <m:d>
                                              <m:dPr>
                                                <m:ctrlPr>
                                                  <a:rPr lang="it-IT" i="1">
                                                    <a:latin typeface="Cambria Math" panose="02040503050406030204" pitchFamily="18" charset="0"/>
                                                  </a:rPr>
                                                </m:ctrlPr>
                                              </m:dPr>
                                              <m:e>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num>
                                                  <m:den>
                                                    <m:r>
                                                      <a:rPr lang="it-IT" i="1">
                                                        <a:latin typeface="Cambria Math" panose="02040503050406030204" pitchFamily="18" charset="0"/>
                                                      </a:rPr>
                                                      <m:t>𝑑𝑥</m:t>
                                                    </m:r>
                                                  </m:den>
                                                </m:f>
                                              </m:e>
                                            </m:d>
                                          </m:e>
                                          <m:sup>
                                            <m:r>
                                              <a:rPr lang="it-IT" i="1">
                                                <a:latin typeface="Cambria Math" panose="02040503050406030204" pitchFamily="18" charset="0"/>
                                              </a:rPr>
                                              <m:t>2</m:t>
                                            </m:r>
                                          </m:sup>
                                        </m:sSup>
                                        <m:r>
                                          <a:rPr lang="it-IT" i="1">
                                            <a:latin typeface="Cambria Math" panose="02040503050406030204" pitchFamily="18" charset="0"/>
                                          </a:rPr>
                                          <m:t>𝑑𝑥</m:t>
                                        </m:r>
                                      </m:e>
                                    </m:nary>
                                  </m:e>
                                  <m:e/>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num>
                                          <m:den>
                                            <m:r>
                                              <a:rPr lang="it-IT" i="1">
                                                <a:latin typeface="Cambria Math" panose="02040503050406030204" pitchFamily="18" charset="0"/>
                                              </a:rPr>
                                              <m:t>𝑑𝑥</m:t>
                                            </m:r>
                                          </m:den>
                                        </m:f>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num>
                                          <m:den>
                                            <m:r>
                                              <a:rPr lang="it-IT" i="1">
                                                <a:latin typeface="Cambria Math" panose="02040503050406030204" pitchFamily="18" charset="0"/>
                                              </a:rPr>
                                              <m:t>𝑑𝑥</m:t>
                                            </m:r>
                                          </m:den>
                                        </m:f>
                                        <m:r>
                                          <a:rPr lang="it-IT" i="1">
                                            <a:latin typeface="Cambria Math" panose="02040503050406030204" pitchFamily="18" charset="0"/>
                                          </a:rPr>
                                          <m:t>𝑑𝑥</m:t>
                                        </m:r>
                                      </m:e>
                                    </m:nary>
                                  </m:e>
                                </m:mr>
                                <m:mr>
                                  <m:e/>
                                  <m:e/>
                                  <m:e/>
                                </m:mr>
                                <m:mr>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num>
                                          <m:den>
                                            <m:r>
                                              <a:rPr lang="it-IT" i="1">
                                                <a:latin typeface="Cambria Math" panose="02040503050406030204" pitchFamily="18" charset="0"/>
                                              </a:rPr>
                                              <m:t>𝑑𝑥</m:t>
                                            </m:r>
                                          </m:den>
                                        </m:f>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num>
                                          <m:den>
                                            <m:r>
                                              <a:rPr lang="it-IT" i="1">
                                                <a:latin typeface="Cambria Math" panose="02040503050406030204" pitchFamily="18" charset="0"/>
                                              </a:rPr>
                                              <m:t>𝑑𝑥</m:t>
                                            </m:r>
                                          </m:den>
                                        </m:f>
                                        <m:r>
                                          <a:rPr lang="it-IT" i="1">
                                            <a:latin typeface="Cambria Math" panose="02040503050406030204" pitchFamily="18" charset="0"/>
                                          </a:rPr>
                                          <m:t>𝑑𝑥</m:t>
                                        </m:r>
                                      </m:e>
                                    </m:nary>
                                  </m:e>
                                  <m:e/>
                                  <m:e>
                                    <m:nary>
                                      <m:naryPr>
                                        <m:ctrlPr>
                                          <a:rPr lang="it-IT" i="1">
                                            <a:latin typeface="Cambria Math" panose="02040503050406030204" pitchFamily="18" charset="0"/>
                                          </a:rPr>
                                        </m:ctrlPr>
                                      </m:naryPr>
                                      <m:sub>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𝑙</m:t>
                                            </m:r>
                                          </m:sub>
                                        </m:sSub>
                                      </m:sub>
                                      <m:sup>
                                        <m:sSub>
                                          <m:sSubPr>
                                            <m:ctrlPr>
                                              <a:rPr lang="it-IT" i="1">
                                                <a:latin typeface="Cambria Math" panose="02040503050406030204" pitchFamily="18" charset="0"/>
                                              </a:rPr>
                                            </m:ctrlPr>
                                          </m:sSubPr>
                                          <m:e>
                                            <m:r>
                                              <a:rPr lang="it-IT" i="1">
                                                <a:latin typeface="Cambria Math" panose="02040503050406030204" pitchFamily="18" charset="0"/>
                                              </a:rPr>
                                              <m:t>𝑥</m:t>
                                            </m:r>
                                          </m:e>
                                          <m:sub>
                                            <m:r>
                                              <a:rPr lang="it-IT" i="1">
                                                <a:latin typeface="Cambria Math" panose="02040503050406030204" pitchFamily="18" charset="0"/>
                                              </a:rPr>
                                              <m:t>𝑟</m:t>
                                            </m:r>
                                          </m:sub>
                                        </m:sSub>
                                      </m:sup>
                                      <m:e>
                                        <m:sSup>
                                          <m:sSupPr>
                                            <m:ctrlPr>
                                              <a:rPr lang="it-IT" i="1">
                                                <a:latin typeface="Cambria Math" panose="02040503050406030204" pitchFamily="18" charset="0"/>
                                              </a:rPr>
                                            </m:ctrlPr>
                                          </m:sSupPr>
                                          <m:e>
                                            <m:d>
                                              <m:dPr>
                                                <m:ctrlPr>
                                                  <a:rPr lang="it-IT" i="1">
                                                    <a:latin typeface="Cambria Math" panose="02040503050406030204" pitchFamily="18" charset="0"/>
                                                  </a:rPr>
                                                </m:ctrlPr>
                                              </m:dPr>
                                              <m:e>
                                                <m:f>
                                                  <m:fPr>
                                                    <m:ctrlPr>
                                                      <a:rPr lang="it-IT" i="1">
                                                        <a:latin typeface="Cambria Math" panose="02040503050406030204" pitchFamily="18" charset="0"/>
                                                      </a:rPr>
                                                    </m:ctrlPr>
                                                  </m:fPr>
                                                  <m:num>
                                                    <m:r>
                                                      <a:rPr lang="it-IT" i="1">
                                                        <a:latin typeface="Cambria Math" panose="02040503050406030204" pitchFamily="18" charset="0"/>
                                                      </a:rPr>
                                                      <m:t>𝑑</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num>
                                                  <m:den>
                                                    <m:r>
                                                      <a:rPr lang="it-IT" i="1">
                                                        <a:latin typeface="Cambria Math" panose="02040503050406030204" pitchFamily="18" charset="0"/>
                                                      </a:rPr>
                                                      <m:t>𝑑𝑥</m:t>
                                                    </m:r>
                                                  </m:den>
                                                </m:f>
                                              </m:e>
                                            </m:d>
                                          </m:e>
                                          <m:sup>
                                            <m:r>
                                              <a:rPr lang="it-IT" i="1">
                                                <a:latin typeface="Cambria Math" panose="02040503050406030204" pitchFamily="18" charset="0"/>
                                              </a:rPr>
                                              <m:t>2</m:t>
                                            </m:r>
                                          </m:sup>
                                        </m:sSup>
                                        <m:r>
                                          <a:rPr lang="it-IT" i="1">
                                            <a:latin typeface="Cambria Math" panose="02040503050406030204" pitchFamily="18" charset="0"/>
                                          </a:rPr>
                                          <m:t>𝑑𝑥</m:t>
                                        </m:r>
                                      </m:e>
                                    </m:nary>
                                  </m:e>
                                </m:mr>
                              </m:m>
                            </m:e>
                          </m:d>
                        </m:e>
                      </m:d>
                      <m:d>
                        <m:dPr>
                          <m:begChr m:val="["/>
                          <m:endChr m:val="]"/>
                          <m:ctrlPr>
                            <a:rPr lang="it-IT" i="1" smtClean="0">
                              <a:latin typeface="Cambria Math" panose="02040503050406030204" pitchFamily="18" charset="0"/>
                            </a:rPr>
                          </m:ctrlPr>
                        </m:dPr>
                        <m:e>
                          <m:m>
                            <m:mPr>
                              <m:mcs>
                                <m:mc>
                                  <m:mcPr>
                                    <m:count m:val="1"/>
                                    <m:mcJc m:val="center"/>
                                  </m:mcPr>
                                </m:mc>
                              </m:mcs>
                              <m:ctrlPr>
                                <a:rPr lang="it-IT" i="1" smtClean="0">
                                  <a:latin typeface="Cambria Math" panose="02040503050406030204" pitchFamily="18" charset="0"/>
                                </a:rPr>
                              </m:ctrlPr>
                            </m:mPr>
                            <m:mr>
                              <m:e>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𝑙</m:t>
                                    </m:r>
                                  </m:sub>
                                </m:sSub>
                              </m:e>
                            </m:mr>
                            <m:mr>
                              <m:e>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𝑟</m:t>
                                    </m:r>
                                  </m:sub>
                                </m:sSub>
                              </m:e>
                            </m:mr>
                          </m:m>
                        </m:e>
                      </m:d>
                    </m:oMath>
                  </m:oMathPara>
                </a14:m>
                <a:endParaRPr lang="it-IT" dirty="0"/>
              </a:p>
            </p:txBody>
          </p:sp>
        </mc:Choice>
        <mc:Fallback>
          <p:sp>
            <p:nvSpPr>
              <p:cNvPr id="3" name="Rettangolo 2">
                <a:extLst>
                  <a:ext uri="{FF2B5EF4-FFF2-40B4-BE49-F238E27FC236}">
                    <a16:creationId xmlns:a16="http://schemas.microsoft.com/office/drawing/2014/main" id="{35434764-8FC9-4DFA-B8B7-0CCD233FE319}"/>
                  </a:ext>
                </a:extLst>
              </p:cNvPr>
              <p:cNvSpPr>
                <a:spLocks noRot="1" noChangeAspect="1" noMove="1" noResize="1" noEditPoints="1" noAdjustHandles="1" noChangeArrowheads="1" noChangeShapeType="1" noTextEdit="1"/>
              </p:cNvSpPr>
              <p:nvPr/>
            </p:nvSpPr>
            <p:spPr>
              <a:xfrm>
                <a:off x="1130920" y="1374892"/>
                <a:ext cx="10079171" cy="1792735"/>
              </a:xfrm>
              <a:prstGeom prst="rect">
                <a:avLst/>
              </a:prstGeom>
              <a:blipFill>
                <a:blip r:embed="rId3"/>
                <a:stretch>
                  <a:fillRect/>
                </a:stretch>
              </a:blipFill>
            </p:spPr>
            <p:txBody>
              <a:bodyPr/>
              <a:lstStyle/>
              <a:p>
                <a:r>
                  <a:rPr lang="it-IT">
                    <a:noFill/>
                  </a:rPr>
                  <a:t> </a:t>
                </a:r>
              </a:p>
            </p:txBody>
          </p:sp>
        </mc:Fallback>
      </mc:AlternateContent>
      <p:sp>
        <p:nvSpPr>
          <p:cNvPr id="5" name="CasellaDiTesto 4">
            <a:extLst>
              <a:ext uri="{FF2B5EF4-FFF2-40B4-BE49-F238E27FC236}">
                <a16:creationId xmlns:a16="http://schemas.microsoft.com/office/drawing/2014/main" id="{776B1FF6-A6F8-4D8E-87F7-A752ECD33BCA}"/>
              </a:ext>
            </a:extLst>
          </p:cNvPr>
          <p:cNvSpPr txBox="1"/>
          <p:nvPr/>
        </p:nvSpPr>
        <p:spPr>
          <a:xfrm>
            <a:off x="4397336" y="3533388"/>
            <a:ext cx="349776" cy="523220"/>
          </a:xfrm>
          <a:prstGeom prst="rect">
            <a:avLst/>
          </a:prstGeom>
          <a:noFill/>
        </p:spPr>
        <p:txBody>
          <a:bodyPr wrap="none" rtlCol="0">
            <a:spAutoFit/>
          </a:bodyPr>
          <a:lstStyle/>
          <a:p>
            <a:r>
              <a:rPr lang="it-IT" sz="2800" dirty="0">
                <a:ln w="0"/>
                <a:effectLst>
                  <a:outerShdw blurRad="38100" dist="19050" dir="2700000" algn="tl" rotWithShape="0">
                    <a:schemeClr val="dk1">
                      <a:alpha val="40000"/>
                    </a:schemeClr>
                  </a:outerShdw>
                </a:effectLst>
              </a:rPr>
              <a:t>S</a:t>
            </a:r>
          </a:p>
        </p:txBody>
      </p:sp>
      <p:sp>
        <p:nvSpPr>
          <p:cNvPr id="6" name="Parentesi graffa aperta 5">
            <a:extLst>
              <a:ext uri="{FF2B5EF4-FFF2-40B4-BE49-F238E27FC236}">
                <a16:creationId xmlns:a16="http://schemas.microsoft.com/office/drawing/2014/main" id="{54479517-D71F-4044-A26C-337BC1059EE1}"/>
              </a:ext>
            </a:extLst>
          </p:cNvPr>
          <p:cNvSpPr/>
          <p:nvPr/>
        </p:nvSpPr>
        <p:spPr>
          <a:xfrm rot="16200000">
            <a:off x="4406877" y="1850812"/>
            <a:ext cx="479709" cy="2885441"/>
          </a:xfrm>
          <a:prstGeom prst="leftBrace">
            <a:avLst>
              <a:gd name="adj1" fmla="val 34946"/>
              <a:gd name="adj2" fmla="val 47034"/>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7" name="Parentesi graffa aperta 6">
            <a:extLst>
              <a:ext uri="{FF2B5EF4-FFF2-40B4-BE49-F238E27FC236}">
                <a16:creationId xmlns:a16="http://schemas.microsoft.com/office/drawing/2014/main" id="{8AA3A9E7-18CE-4099-BA84-EB8802F87A23}"/>
              </a:ext>
            </a:extLst>
          </p:cNvPr>
          <p:cNvSpPr/>
          <p:nvPr/>
        </p:nvSpPr>
        <p:spPr>
          <a:xfrm rot="16200000">
            <a:off x="8295864" y="1506467"/>
            <a:ext cx="365761" cy="3688079"/>
          </a:xfrm>
          <a:prstGeom prst="leftBrace">
            <a:avLst>
              <a:gd name="adj1" fmla="val 34946"/>
              <a:gd name="adj2" fmla="val 47034"/>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8" name="CasellaDiTesto 7">
            <a:extLst>
              <a:ext uri="{FF2B5EF4-FFF2-40B4-BE49-F238E27FC236}">
                <a16:creationId xmlns:a16="http://schemas.microsoft.com/office/drawing/2014/main" id="{C4A39D8F-069D-474A-9B80-6D2F7F0EB12C}"/>
              </a:ext>
            </a:extLst>
          </p:cNvPr>
          <p:cNvSpPr txBox="1"/>
          <p:nvPr/>
        </p:nvSpPr>
        <p:spPr>
          <a:xfrm>
            <a:off x="8214109" y="3533388"/>
            <a:ext cx="359394" cy="523220"/>
          </a:xfrm>
          <a:prstGeom prst="rect">
            <a:avLst/>
          </a:prstGeom>
          <a:noFill/>
        </p:spPr>
        <p:txBody>
          <a:bodyPr wrap="none" rtlCol="0">
            <a:spAutoFit/>
          </a:bodyPr>
          <a:lstStyle/>
          <a:p>
            <a:r>
              <a:rPr lang="it-IT" sz="2800" dirty="0">
                <a:ln w="0"/>
                <a:effectLst>
                  <a:outerShdw blurRad="38100" dist="19050" dir="2700000" algn="tl" rotWithShape="0">
                    <a:schemeClr val="dk1">
                      <a:alpha val="40000"/>
                    </a:schemeClr>
                  </a:outerShdw>
                </a:effectLst>
              </a:rPr>
              <a:t>T</a:t>
            </a:r>
          </a:p>
        </p:txBody>
      </p:sp>
      <mc:AlternateContent xmlns:mc="http://schemas.openxmlformats.org/markup-compatibility/2006">
        <mc:Choice xmlns:a14="http://schemas.microsoft.com/office/drawing/2010/main" Requires="a14">
          <p:sp>
            <p:nvSpPr>
              <p:cNvPr id="9" name="Rettangolo 8">
                <a:extLst>
                  <a:ext uri="{FF2B5EF4-FFF2-40B4-BE49-F238E27FC236}">
                    <a16:creationId xmlns:a16="http://schemas.microsoft.com/office/drawing/2014/main" id="{FF8E9BF3-4A8E-45F8-BF55-F32FCB1F4C05}"/>
                  </a:ext>
                </a:extLst>
              </p:cNvPr>
              <p:cNvSpPr/>
              <p:nvPr/>
            </p:nvSpPr>
            <p:spPr>
              <a:xfrm>
                <a:off x="1329929" y="4404736"/>
                <a:ext cx="9681151" cy="1078372"/>
              </a:xfrm>
              <a:prstGeom prst="rect">
                <a:avLst/>
              </a:prstGeom>
            </p:spPr>
            <p:txBody>
              <a:bodyPr wrap="square">
                <a:spAutoFit/>
              </a:bodyPr>
              <a:lstStyle/>
              <a:p>
                <a14:m>
                  <m:oMath xmlns:m="http://schemas.openxmlformats.org/officeDocument/2006/math">
                    <m:sSub>
                      <m:sSubPr>
                        <m:ctrlPr>
                          <a:rPr lang="it-IT" sz="3600" i="1" smtClean="0">
                            <a:latin typeface="Cambria Math" panose="02040503050406030204" pitchFamily="18" charset="0"/>
                          </a:rPr>
                        </m:ctrlPr>
                      </m:sSubPr>
                      <m:e>
                        <m:r>
                          <a:rPr lang="it-IT" sz="3600" i="1">
                            <a:latin typeface="Cambria Math" panose="02040503050406030204" pitchFamily="18" charset="0"/>
                          </a:rPr>
                          <m:t>𝑊</m:t>
                        </m:r>
                      </m:e>
                      <m:sub>
                        <m:r>
                          <a:rPr lang="it-IT" sz="3600" i="1">
                            <a:latin typeface="Cambria Math" panose="02040503050406030204" pitchFamily="18" charset="0"/>
                          </a:rPr>
                          <m:t>𝑘</m:t>
                        </m:r>
                      </m:sub>
                    </m:sSub>
                    <m:r>
                      <a:rPr lang="it-IT" sz="3600" i="1">
                        <a:latin typeface="Cambria Math" panose="02040503050406030204" pitchFamily="18" charset="0"/>
                      </a:rPr>
                      <m:t>=</m:t>
                    </m:r>
                    <m:d>
                      <m:dPr>
                        <m:begChr m:val="["/>
                        <m:endChr m:val="]"/>
                        <m:ctrlPr>
                          <a:rPr lang="it-IT" sz="3600" i="1">
                            <a:latin typeface="Cambria Math" panose="02040503050406030204" pitchFamily="18" charset="0"/>
                          </a:rPr>
                        </m:ctrlPr>
                      </m:dPr>
                      <m:e>
                        <m:m>
                          <m:mPr>
                            <m:mcs>
                              <m:mc>
                                <m:mcPr>
                                  <m:count m:val="2"/>
                                  <m:mcJc m:val="center"/>
                                </m:mcPr>
                              </m:mc>
                            </m:mcs>
                            <m:ctrlPr>
                              <a:rPr lang="it-IT" sz="3600" i="1">
                                <a:latin typeface="Cambria Math" panose="02040503050406030204" pitchFamily="18" charset="0"/>
                              </a:rPr>
                            </m:ctrlPr>
                          </m:mP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𝑙</m:t>
                                  </m:r>
                                </m:sub>
                              </m:sSub>
                            </m:e>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𝑟</m:t>
                                  </m:r>
                                </m:sub>
                              </m:sSub>
                            </m:e>
                          </m:mr>
                        </m:m>
                      </m:e>
                    </m:d>
                    <m:d>
                      <m:dPr>
                        <m:begChr m:val="{"/>
                        <m:endChr m:val="}"/>
                        <m:ctrlPr>
                          <a:rPr lang="it-IT" sz="3600" i="1">
                            <a:latin typeface="Cambria Math" panose="02040503050406030204" pitchFamily="18" charset="0"/>
                          </a:rPr>
                        </m:ctrlPr>
                      </m:dPr>
                      <m:e>
                        <m:r>
                          <a:rPr lang="it-IT" sz="3600" i="1">
                            <a:latin typeface="Cambria Math" panose="02040503050406030204" pitchFamily="18" charset="0"/>
                          </a:rPr>
                          <m:t>𝑔</m:t>
                        </m:r>
                        <m:r>
                          <a:rPr lang="it-IT" sz="3600" b="1" i="1" smtClean="0">
                            <a:latin typeface="Cambria Math" panose="02040503050406030204" pitchFamily="18" charset="0"/>
                          </a:rPr>
                          <m:t> </m:t>
                        </m:r>
                        <m:bar>
                          <m:barPr>
                            <m:ctrlPr>
                              <a:rPr lang="it-IT" sz="3600" b="1" i="1" smtClean="0">
                                <a:latin typeface="Cambria Math" panose="02040503050406030204" pitchFamily="18" charset="0"/>
                              </a:rPr>
                            </m:ctrlPr>
                          </m:barPr>
                          <m:e>
                            <m:bar>
                              <m:barPr>
                                <m:ctrlPr>
                                  <a:rPr lang="it-IT" sz="3600" b="1" i="1" smtClean="0">
                                    <a:latin typeface="Cambria Math" panose="02040503050406030204" pitchFamily="18" charset="0"/>
                                  </a:rPr>
                                </m:ctrlPr>
                              </m:barPr>
                              <m:e>
                                <m:r>
                                  <a:rPr lang="it-IT" sz="3600" b="1">
                                    <a:latin typeface="Cambria Math" panose="02040503050406030204" pitchFamily="18" charset="0"/>
                                  </a:rPr>
                                  <m:t>𝐒</m:t>
                                </m:r>
                              </m:e>
                            </m:bar>
                          </m:e>
                        </m:bar>
                        <m:r>
                          <a:rPr lang="it-IT" sz="3600">
                            <a:latin typeface="Cambria Math" panose="02040503050406030204" pitchFamily="18" charset="0"/>
                          </a:rPr>
                          <m:t>+</m:t>
                        </m:r>
                        <m:f>
                          <m:fPr>
                            <m:ctrlPr>
                              <a:rPr lang="it-IT" sz="3600" i="1">
                                <a:latin typeface="Cambria Math" panose="02040503050406030204" pitchFamily="18" charset="0"/>
                              </a:rPr>
                            </m:ctrlPr>
                          </m:fPr>
                          <m:num>
                            <m:r>
                              <a:rPr lang="it-IT" sz="3600" i="1">
                                <a:latin typeface="Cambria Math" panose="02040503050406030204" pitchFamily="18" charset="0"/>
                              </a:rPr>
                              <m:t>1</m:t>
                            </m:r>
                          </m:num>
                          <m:den>
                            <m:r>
                              <a:rPr lang="it-IT" sz="3600" i="1">
                                <a:latin typeface="Cambria Math" panose="02040503050406030204" pitchFamily="18" charset="0"/>
                              </a:rPr>
                              <m:t>𝑟</m:t>
                            </m:r>
                          </m:den>
                        </m:f>
                        <m:bar>
                          <m:barPr>
                            <m:ctrlPr>
                              <a:rPr lang="it-IT" sz="3600" b="1" i="1">
                                <a:latin typeface="Cambria Math" panose="02040503050406030204" pitchFamily="18" charset="0"/>
                              </a:rPr>
                            </m:ctrlPr>
                          </m:barPr>
                          <m:e>
                            <m:bar>
                              <m:barPr>
                                <m:ctrlPr>
                                  <a:rPr lang="it-IT" sz="3600" b="1" i="1">
                                    <a:latin typeface="Cambria Math" panose="02040503050406030204" pitchFamily="18" charset="0"/>
                                  </a:rPr>
                                </m:ctrlPr>
                              </m:barPr>
                              <m:e>
                                <m:r>
                                  <a:rPr lang="it-IT" sz="3600" b="1" i="0" smtClean="0">
                                    <a:latin typeface="Cambria Math" panose="02040503050406030204" pitchFamily="18" charset="0"/>
                                  </a:rPr>
                                  <m:t>𝐓</m:t>
                                </m:r>
                              </m:e>
                            </m:bar>
                          </m:e>
                        </m:bar>
                      </m:e>
                    </m:d>
                    <m:d>
                      <m:dPr>
                        <m:begChr m:val="["/>
                        <m:endChr m:val="]"/>
                        <m:ctrlPr>
                          <a:rPr lang="it-IT" sz="3600" i="1">
                            <a:latin typeface="Cambria Math" panose="02040503050406030204" pitchFamily="18" charset="0"/>
                          </a:rPr>
                        </m:ctrlPr>
                      </m:dPr>
                      <m:e>
                        <m:m>
                          <m:mPr>
                            <m:mcs>
                              <m:mc>
                                <m:mcPr>
                                  <m:count m:val="1"/>
                                  <m:mcJc m:val="center"/>
                                </m:mcPr>
                              </m:mc>
                            </m:mcs>
                            <m:ctrlPr>
                              <a:rPr lang="it-IT" sz="3600" i="1">
                                <a:latin typeface="Cambria Math" panose="02040503050406030204" pitchFamily="18" charset="0"/>
                              </a:rPr>
                            </m:ctrlPr>
                          </m:mP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𝑙</m:t>
                                  </m:r>
                                </m:sub>
                              </m:sSub>
                            </m:e>
                          </m:m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𝑟</m:t>
                                  </m:r>
                                </m:sub>
                              </m:sSub>
                            </m:e>
                          </m:mr>
                        </m:m>
                      </m:e>
                    </m:d>
                  </m:oMath>
                </a14:m>
                <a:r>
                  <a:rPr lang="it-IT" sz="3600" dirty="0"/>
                  <a:t> </a:t>
                </a:r>
                <a14:m>
                  <m:oMath xmlns:m="http://schemas.openxmlformats.org/officeDocument/2006/math">
                    <m:r>
                      <a:rPr lang="it-IT" sz="3600" i="1">
                        <a:latin typeface="Cambria Math" panose="02040503050406030204" pitchFamily="18" charset="0"/>
                      </a:rPr>
                      <m:t>=</m:t>
                    </m:r>
                    <m:d>
                      <m:dPr>
                        <m:begChr m:val="["/>
                        <m:endChr m:val="]"/>
                        <m:ctrlPr>
                          <a:rPr lang="it-IT" sz="3600" i="1">
                            <a:latin typeface="Cambria Math" panose="02040503050406030204" pitchFamily="18" charset="0"/>
                          </a:rPr>
                        </m:ctrlPr>
                      </m:dPr>
                      <m:e>
                        <m:m>
                          <m:mPr>
                            <m:mcs>
                              <m:mc>
                                <m:mcPr>
                                  <m:count m:val="2"/>
                                  <m:mcJc m:val="center"/>
                                </m:mcPr>
                              </m:mc>
                            </m:mcs>
                            <m:ctrlPr>
                              <a:rPr lang="it-IT" sz="3600" i="1">
                                <a:latin typeface="Cambria Math" panose="02040503050406030204" pitchFamily="18" charset="0"/>
                              </a:rPr>
                            </m:ctrlPr>
                          </m:mP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𝑙</m:t>
                                  </m:r>
                                </m:sub>
                              </m:sSub>
                            </m:e>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𝑟</m:t>
                                  </m:r>
                                </m:sub>
                              </m:sSub>
                            </m:e>
                          </m:mr>
                        </m:m>
                      </m:e>
                    </m:d>
                    <m:r>
                      <a:rPr lang="it-IT" sz="3600" b="1" i="1" smtClean="0">
                        <a:latin typeface="Cambria Math" panose="02040503050406030204" pitchFamily="18" charset="0"/>
                      </a:rPr>
                      <m:t> </m:t>
                    </m:r>
                    <m:bar>
                      <m:barPr>
                        <m:ctrlPr>
                          <a:rPr lang="it-IT" sz="3600" b="1" i="1">
                            <a:latin typeface="Cambria Math" panose="02040503050406030204" pitchFamily="18" charset="0"/>
                          </a:rPr>
                        </m:ctrlPr>
                      </m:barPr>
                      <m:e>
                        <m:bar>
                          <m:barPr>
                            <m:ctrlPr>
                              <a:rPr lang="it-IT" sz="3600" b="1" i="1">
                                <a:latin typeface="Cambria Math" panose="02040503050406030204" pitchFamily="18" charset="0"/>
                              </a:rPr>
                            </m:ctrlPr>
                          </m:barPr>
                          <m:e>
                            <m:r>
                              <a:rPr lang="it-IT" sz="3600" b="1" i="0" smtClean="0">
                                <a:latin typeface="Cambria Math" panose="02040503050406030204" pitchFamily="18" charset="0"/>
                              </a:rPr>
                              <m:t>𝐌</m:t>
                            </m:r>
                          </m:e>
                        </m:bar>
                      </m:e>
                    </m:bar>
                    <m:d>
                      <m:dPr>
                        <m:begChr m:val="["/>
                        <m:endChr m:val="]"/>
                        <m:ctrlPr>
                          <a:rPr lang="it-IT" sz="3600" i="1">
                            <a:latin typeface="Cambria Math" panose="02040503050406030204" pitchFamily="18" charset="0"/>
                          </a:rPr>
                        </m:ctrlPr>
                      </m:dPr>
                      <m:e>
                        <m:m>
                          <m:mPr>
                            <m:mcs>
                              <m:mc>
                                <m:mcPr>
                                  <m:count m:val="1"/>
                                  <m:mcJc m:val="center"/>
                                </m:mcPr>
                              </m:mc>
                            </m:mcs>
                            <m:ctrlPr>
                              <a:rPr lang="it-IT" sz="3600" i="1">
                                <a:latin typeface="Cambria Math" panose="02040503050406030204" pitchFamily="18" charset="0"/>
                              </a:rPr>
                            </m:ctrlPr>
                          </m:mP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𝑙</m:t>
                                  </m:r>
                                </m:sub>
                              </m:sSub>
                            </m:e>
                          </m:mr>
                          <m:mr>
                            <m:e>
                              <m:sSub>
                                <m:sSubPr>
                                  <m:ctrlPr>
                                    <a:rPr lang="it-IT" sz="3600" i="1">
                                      <a:latin typeface="Cambria Math" panose="02040503050406030204" pitchFamily="18" charset="0"/>
                                    </a:rPr>
                                  </m:ctrlPr>
                                </m:sSubPr>
                                <m:e>
                                  <m:r>
                                    <a:rPr lang="it-IT" sz="3600" i="1">
                                      <a:latin typeface="Cambria Math" panose="02040503050406030204" pitchFamily="18" charset="0"/>
                                    </a:rPr>
                                    <m:t>𝑣</m:t>
                                  </m:r>
                                </m:e>
                                <m:sub>
                                  <m:r>
                                    <a:rPr lang="it-IT" sz="3600" i="1">
                                      <a:latin typeface="Cambria Math" panose="02040503050406030204" pitchFamily="18" charset="0"/>
                                    </a:rPr>
                                    <m:t>𝑟</m:t>
                                  </m:r>
                                </m:sub>
                              </m:sSub>
                            </m:e>
                          </m:mr>
                        </m:m>
                      </m:e>
                    </m:d>
                  </m:oMath>
                </a14:m>
                <a:endParaRPr lang="it-IT" sz="3600" dirty="0"/>
              </a:p>
            </p:txBody>
          </p:sp>
        </mc:Choice>
        <mc:Fallback>
          <p:sp>
            <p:nvSpPr>
              <p:cNvPr id="9" name="Rettangolo 8">
                <a:extLst>
                  <a:ext uri="{FF2B5EF4-FFF2-40B4-BE49-F238E27FC236}">
                    <a16:creationId xmlns:a16="http://schemas.microsoft.com/office/drawing/2014/main" id="{FF8E9BF3-4A8E-45F8-BF55-F32FCB1F4C05}"/>
                  </a:ext>
                </a:extLst>
              </p:cNvPr>
              <p:cNvSpPr>
                <a:spLocks noRot="1" noChangeAspect="1" noMove="1" noResize="1" noEditPoints="1" noAdjustHandles="1" noChangeArrowheads="1" noChangeShapeType="1" noTextEdit="1"/>
              </p:cNvSpPr>
              <p:nvPr/>
            </p:nvSpPr>
            <p:spPr>
              <a:xfrm>
                <a:off x="1329929" y="4404736"/>
                <a:ext cx="9681151" cy="1078372"/>
              </a:xfrm>
              <a:prstGeom prst="rect">
                <a:avLst/>
              </a:prstGeom>
              <a:blipFill>
                <a:blip r:embed="rId4"/>
                <a:stretch>
                  <a:fillRect/>
                </a:stretch>
              </a:blipFill>
            </p:spPr>
            <p:txBody>
              <a:bodyPr/>
              <a:lstStyle/>
              <a:p>
                <a:r>
                  <a:rPr lang="it-IT">
                    <a:noFill/>
                  </a:rPr>
                  <a:t> </a:t>
                </a:r>
              </a:p>
            </p:txBody>
          </p:sp>
        </mc:Fallback>
      </mc:AlternateContent>
    </p:spTree>
    <p:extLst>
      <p:ext uri="{BB962C8B-B14F-4D97-AF65-F5344CB8AC3E}">
        <p14:creationId xmlns:p14="http://schemas.microsoft.com/office/powerpoint/2010/main" val="3047356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C5ACA316-B9C3-4190-9B5F-BBD9D6A4EE10}"/>
              </a:ext>
            </a:extLst>
          </p:cNvPr>
          <p:cNvSpPr/>
          <p:nvPr/>
        </p:nvSpPr>
        <p:spPr>
          <a:xfrm>
            <a:off x="373078" y="263577"/>
            <a:ext cx="5073377" cy="461665"/>
          </a:xfrm>
          <a:prstGeom prst="rect">
            <a:avLst/>
          </a:prstGeom>
        </p:spPr>
        <p:txBody>
          <a:bodyPr wrap="none">
            <a:spAutoFit/>
          </a:bodyPr>
          <a:lstStyle/>
          <a:p>
            <a:pPr marL="457200" indent="-457200">
              <a:buFont typeface="+mj-lt"/>
              <a:buAutoNum type="arabicPeriod" startAt="5"/>
            </a:pPr>
            <a:r>
              <a:rPr lang="it-IT" sz="2400" dirty="0">
                <a:effectLst>
                  <a:outerShdw blurRad="38100" dist="38100" dir="2700000" algn="tl">
                    <a:srgbClr val="000000">
                      <a:alpha val="43137"/>
                    </a:srgbClr>
                  </a:outerShdw>
                </a:effectLst>
              </a:rPr>
              <a:t>Imporre la continuità di 𝑣(𝑥) ai nodi</a:t>
            </a:r>
          </a:p>
        </p:txBody>
      </p:sp>
      <mc:AlternateContent xmlns:mc="http://schemas.openxmlformats.org/markup-compatibility/2006">
        <mc:Choice xmlns:a14="http://schemas.microsoft.com/office/drawing/2010/main" Requires="a14">
          <p:sp>
            <p:nvSpPr>
              <p:cNvPr id="3" name="CasellaDiTesto 2">
                <a:extLst>
                  <a:ext uri="{FF2B5EF4-FFF2-40B4-BE49-F238E27FC236}">
                    <a16:creationId xmlns:a16="http://schemas.microsoft.com/office/drawing/2014/main" id="{07C2D73F-967C-4BE7-920E-DB4ADE0F06B5}"/>
                  </a:ext>
                </a:extLst>
              </p:cNvPr>
              <p:cNvSpPr txBox="1"/>
              <p:nvPr/>
            </p:nvSpPr>
            <p:spPr>
              <a:xfrm>
                <a:off x="490966" y="1430055"/>
                <a:ext cx="4652877" cy="2627129"/>
              </a:xfrm>
              <a:prstGeom prst="rect">
                <a:avLst/>
              </a:prstGeom>
              <a:noFill/>
            </p:spPr>
            <p:txBody>
              <a:bodyPr wrap="none" lIns="0" tIns="0" rIns="0" bIns="0" rtlCol="0">
                <a:spAutoFit/>
              </a:bodyPr>
              <a:lstStyle/>
              <a:p>
                <a:pPr/>
                <a14:m>
                  <m:oMath xmlns:m="http://schemas.openxmlformats.org/officeDocument/2006/math">
                    <m:sSub>
                      <m:sSubPr>
                        <m:ctrlPr>
                          <a:rPr lang="it-IT" i="1" smtClean="0">
                            <a:latin typeface="Cambria Math" panose="02040503050406030204" pitchFamily="18" charset="0"/>
                          </a:rPr>
                        </m:ctrlPr>
                      </m:sSubPr>
                      <m:e>
                        <m:bar>
                          <m:barPr>
                            <m:ctrlPr>
                              <a:rPr lang="it-IT" i="1">
                                <a:latin typeface="Cambria Math" panose="02040503050406030204" pitchFamily="18" charset="0"/>
                              </a:rPr>
                            </m:ctrlPr>
                          </m:barPr>
                          <m:e>
                            <m:r>
                              <a:rPr lang="it-IT" b="1" i="1">
                                <a:latin typeface="Cambria Math" panose="02040503050406030204" pitchFamily="18" charset="0"/>
                              </a:rPr>
                              <m:t>𝑽</m:t>
                            </m:r>
                          </m:e>
                        </m:bar>
                      </m:e>
                      <m:sub>
                        <m:r>
                          <a:rPr lang="it-IT" b="0" i="1" smtClean="0">
                            <a:latin typeface="Cambria Math" panose="02040503050406030204" pitchFamily="18" charset="0"/>
                          </a:rPr>
                          <m:t>𝑑𝑖𝑠𝑐</m:t>
                        </m:r>
                      </m:sub>
                    </m:sSub>
                    <m:r>
                      <a:rPr lang="it-IT" b="0" i="1" smtClean="0">
                        <a:latin typeface="Cambria Math" panose="02040503050406030204" pitchFamily="18" charset="0"/>
                      </a:rPr>
                      <m:t>=</m:t>
                    </m:r>
                    <m:d>
                      <m:dPr>
                        <m:begChr m:val="["/>
                        <m:endChr m:val="]"/>
                        <m:ctrlPr>
                          <a:rPr lang="it-IT" b="0" i="1" smtClean="0">
                            <a:latin typeface="Cambria Math" panose="02040503050406030204" pitchFamily="18" charset="0"/>
                          </a:rPr>
                        </m:ctrlPr>
                      </m:dPr>
                      <m:e>
                        <m:eqArr>
                          <m:eqArrPr>
                            <m:ctrlPr>
                              <a:rPr lang="it-IT" i="1">
                                <a:latin typeface="Cambria Math" panose="02040503050406030204" pitchFamily="18" charset="0"/>
                              </a:rPr>
                            </m:ctrlPr>
                          </m:eqArrPr>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1</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mr>
                            </m:m>
                          </m:e>
                          <m:e>
                            <m:m>
                              <m:mPr>
                                <m:mcs>
                                  <m:mc>
                                    <m:mcPr>
                                      <m:count m:val="3"/>
                                      <m:mcJc m:val="center"/>
                                    </m:mcPr>
                                  </m:mc>
                                </m:mcs>
                                <m:ctrlPr>
                                  <a:rPr lang="it-IT" i="1">
                                    <a:latin typeface="Cambria Math" panose="02040503050406030204" pitchFamily="18" charset="0"/>
                                  </a:rPr>
                                </m:ctrlPr>
                              </m:mPr>
                              <m:mr>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0</m:t>
                                        </m:r>
                                      </m:e>
                                      <m:e>
                                        <m:r>
                                          <a:rPr lang="it-IT" b="0" i="1" smtClean="0">
                                            <a:latin typeface="Cambria Math" panose="02040503050406030204" pitchFamily="18" charset="0"/>
                                          </a:rPr>
                                          <m:t>0</m:t>
                                        </m:r>
                                      </m:e>
                                    </m:mr>
                                  </m:m>
                                </m:e>
                                <m:e>
                                  <m:m>
                                    <m:mPr>
                                      <m:mcs>
                                        <m:mc>
                                          <m:mcPr>
                                            <m:count m:val="2"/>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1</m:t>
                                        </m:r>
                                      </m:e>
                                      <m:e>
                                        <m:r>
                                          <a:rPr lang="it-IT" b="0" i="1" smtClean="0">
                                            <a:latin typeface="Cambria Math" panose="02040503050406030204" pitchFamily="18" charset="0"/>
                                          </a:rPr>
                                          <m:t>0</m:t>
                                        </m:r>
                                      </m:e>
                                    </m:mr>
                                  </m:m>
                                </m:e>
                              </m:mr>
                            </m:m>
                          </m:e>
                        </m:eqArr>
                      </m:e>
                    </m:d>
                    <m:r>
                      <a:rPr lang="it-IT" b="0" i="1" smtClean="0">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bar>
                          <m:barPr>
                            <m:ctrlPr>
                              <a:rPr lang="it-IT" i="1">
                                <a:latin typeface="Cambria Math" panose="02040503050406030204" pitchFamily="18" charset="0"/>
                              </a:rPr>
                            </m:ctrlPr>
                          </m:barPr>
                          <m:e>
                            <m:r>
                              <a:rPr lang="it-IT" b="1" i="1">
                                <a:latin typeface="Cambria Math" panose="02040503050406030204" pitchFamily="18" charset="0"/>
                              </a:rPr>
                              <m:t>𝑽</m:t>
                            </m:r>
                          </m:e>
                        </m:bar>
                      </m:e>
                      <m:sub>
                        <m:r>
                          <a:rPr lang="it-IT" b="0" i="1" smtClean="0">
                            <a:latin typeface="Cambria Math" panose="02040503050406030204" pitchFamily="18" charset="0"/>
                          </a:rPr>
                          <m:t>𝑐𝑜𝑛𝑛</m:t>
                        </m:r>
                      </m:sub>
                    </m:sSub>
                  </m:oMath>
                </a14:m>
                <a:r>
                  <a:rPr lang="it-IT" dirty="0"/>
                  <a:t>= </a:t>
                </a:r>
                <a14:m>
                  <m:oMath xmlns:m="http://schemas.openxmlformats.org/officeDocument/2006/math">
                    <m:bar>
                      <m:barPr>
                        <m:ctrlPr>
                          <a:rPr lang="it-IT" b="1" i="1" smtClean="0">
                            <a:latin typeface="Cambria Math" panose="02040503050406030204" pitchFamily="18" charset="0"/>
                          </a:rPr>
                        </m:ctrlPr>
                      </m:barPr>
                      <m:e>
                        <m:bar>
                          <m:barPr>
                            <m:ctrlPr>
                              <a:rPr lang="it-IT" b="1" i="1" smtClean="0">
                                <a:latin typeface="Cambria Math" panose="02040503050406030204" pitchFamily="18" charset="0"/>
                              </a:rPr>
                            </m:ctrlPr>
                          </m:barPr>
                          <m:e>
                            <m:r>
                              <a:rPr lang="it-IT" b="1">
                                <a:latin typeface="Cambria Math" panose="02040503050406030204" pitchFamily="18" charset="0"/>
                              </a:rPr>
                              <m:t>𝐂</m:t>
                            </m:r>
                          </m:e>
                        </m:bar>
                      </m:e>
                    </m:bar>
                    <m:r>
                      <a:rPr lang="it-IT" i="1">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bar>
                          <m:barPr>
                            <m:ctrlPr>
                              <a:rPr lang="it-IT" b="1" i="1">
                                <a:latin typeface="Cambria Math" panose="02040503050406030204" pitchFamily="18" charset="0"/>
                              </a:rPr>
                            </m:ctrlPr>
                          </m:barPr>
                          <m:e>
                            <m:r>
                              <a:rPr lang="it-IT" b="1" i="1">
                                <a:latin typeface="Cambria Math" panose="02040503050406030204" pitchFamily="18" charset="0"/>
                              </a:rPr>
                              <m:t>𝑽</m:t>
                            </m:r>
                          </m:e>
                        </m:bar>
                      </m:e>
                      <m:sub>
                        <m:r>
                          <a:rPr lang="it-IT" i="1">
                            <a:latin typeface="Cambria Math" panose="02040503050406030204" pitchFamily="18" charset="0"/>
                          </a:rPr>
                          <m:t>𝑐𝑜𝑛𝑛</m:t>
                        </m:r>
                      </m:sub>
                    </m:sSub>
                  </m:oMath>
                </a14:m>
                <a:endParaRPr lang="it-IT" dirty="0"/>
              </a:p>
            </p:txBody>
          </p:sp>
        </mc:Choice>
        <mc:Fallback>
          <p:sp>
            <p:nvSpPr>
              <p:cNvPr id="3" name="CasellaDiTesto 2">
                <a:extLst>
                  <a:ext uri="{FF2B5EF4-FFF2-40B4-BE49-F238E27FC236}">
                    <a16:creationId xmlns:a16="http://schemas.microsoft.com/office/drawing/2014/main" id="{07C2D73F-967C-4BE7-920E-DB4ADE0F06B5}"/>
                  </a:ext>
                </a:extLst>
              </p:cNvPr>
              <p:cNvSpPr txBox="1">
                <a:spLocks noRot="1" noChangeAspect="1" noMove="1" noResize="1" noEditPoints="1" noAdjustHandles="1" noChangeArrowheads="1" noChangeShapeType="1" noTextEdit="1"/>
              </p:cNvSpPr>
              <p:nvPr/>
            </p:nvSpPr>
            <p:spPr>
              <a:xfrm>
                <a:off x="490966" y="1430055"/>
                <a:ext cx="4652877" cy="2627129"/>
              </a:xfrm>
              <a:prstGeom prst="rect">
                <a:avLst/>
              </a:prstGeom>
              <a:blipFill>
                <a:blip r:embed="rId2"/>
                <a:stretch>
                  <a:fillRect l="-131"/>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4" name="Rettangolo 3">
                <a:extLst>
                  <a:ext uri="{FF2B5EF4-FFF2-40B4-BE49-F238E27FC236}">
                    <a16:creationId xmlns:a16="http://schemas.microsoft.com/office/drawing/2014/main" id="{C9D46B46-95AA-4084-BE05-D176F2F6FEA5}"/>
                  </a:ext>
                </a:extLst>
              </p:cNvPr>
              <p:cNvSpPr/>
              <p:nvPr/>
            </p:nvSpPr>
            <p:spPr>
              <a:xfrm>
                <a:off x="5926667" y="725242"/>
                <a:ext cx="5323839" cy="1391984"/>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it-IT" b="0" i="1" smtClean="0">
                          <a:latin typeface="Cambria Math" panose="02040503050406030204" pitchFamily="18" charset="0"/>
                        </a:rPr>
                        <m:t>𝑊</m:t>
                      </m:r>
                      <m:r>
                        <a:rPr lang="it-IT" i="1">
                          <a:latin typeface="Cambria Math" panose="02040503050406030204" pitchFamily="18" charset="0"/>
                        </a:rPr>
                        <m:t>=</m:t>
                      </m:r>
                      <m:nary>
                        <m:naryPr>
                          <m:chr m:val="∑"/>
                          <m:ctrlPr>
                            <a:rPr lang="it-IT" i="1">
                              <a:latin typeface="Cambria Math" panose="02040503050406030204" pitchFamily="18" charset="0"/>
                            </a:rPr>
                          </m:ctrlPr>
                        </m:naryPr>
                        <m:sub>
                          <m:r>
                            <m:rPr>
                              <m:brk m:alnAt="23"/>
                            </m:rPr>
                            <a:rPr lang="it-IT" i="1">
                              <a:latin typeface="Cambria Math" panose="02040503050406030204" pitchFamily="18" charset="0"/>
                            </a:rPr>
                            <m:t>𝑘</m:t>
                          </m:r>
                          <m:r>
                            <a:rPr lang="it-IT" i="1">
                              <a:latin typeface="Cambria Math" panose="02040503050406030204" pitchFamily="18" charset="0"/>
                            </a:rPr>
                            <m:t>=1</m:t>
                          </m:r>
                        </m:sub>
                        <m:sup>
                          <m:r>
                            <a:rPr lang="it-IT" i="1">
                              <a:latin typeface="Cambria Math" panose="02040503050406030204" pitchFamily="18" charset="0"/>
                            </a:rPr>
                            <m:t>𝐾</m:t>
                          </m:r>
                        </m:sup>
                        <m:e>
                          <m:sSub>
                            <m:sSubPr>
                              <m:ctrlPr>
                                <a:rPr lang="it-IT" i="1">
                                  <a:latin typeface="Cambria Math" panose="02040503050406030204" pitchFamily="18" charset="0"/>
                                </a:rPr>
                              </m:ctrlPr>
                            </m:sSubPr>
                            <m:e>
                              <m:r>
                                <a:rPr lang="it-IT" i="1">
                                  <a:latin typeface="Cambria Math" panose="02040503050406030204" pitchFamily="18" charset="0"/>
                                </a:rPr>
                                <m:t>𝑊</m:t>
                              </m:r>
                            </m:e>
                            <m:sub>
                              <m:r>
                                <a:rPr lang="it-IT" i="1">
                                  <a:latin typeface="Cambria Math" panose="02040503050406030204" pitchFamily="18" charset="0"/>
                                </a:rPr>
                                <m:t>𝑘</m:t>
                              </m:r>
                            </m:sub>
                          </m:sSub>
                        </m:e>
                      </m:nary>
                      <m:r>
                        <a:rPr lang="it-IT" b="0" i="1" smtClean="0">
                          <a:latin typeface="Cambria Math" panose="02040503050406030204" pitchFamily="18" charset="0"/>
                        </a:rPr>
                        <m:t>=</m:t>
                      </m:r>
                      <m:sSubSup>
                        <m:sSubSupPr>
                          <m:ctrlPr>
                            <a:rPr lang="it-IT" b="0" i="1" smtClean="0">
                              <a:latin typeface="Cambria Math" panose="02040503050406030204" pitchFamily="18" charset="0"/>
                            </a:rPr>
                          </m:ctrlPr>
                        </m:sSubSupPr>
                        <m:e>
                          <m:bar>
                            <m:barPr>
                              <m:ctrlPr>
                                <a:rPr lang="it-IT" b="0" i="1" smtClean="0">
                                  <a:latin typeface="Cambria Math" panose="02040503050406030204" pitchFamily="18" charset="0"/>
                                </a:rPr>
                              </m:ctrlPr>
                            </m:barPr>
                            <m:e>
                              <m:r>
                                <a:rPr lang="it-IT" b="1" i="1" smtClean="0">
                                  <a:latin typeface="Cambria Math" panose="02040503050406030204" pitchFamily="18" charset="0"/>
                                </a:rPr>
                                <m:t>𝑽</m:t>
                              </m:r>
                            </m:e>
                          </m:bar>
                        </m:e>
                        <m:sub>
                          <m:r>
                            <a:rPr lang="it-IT" b="0" i="1" smtClean="0">
                              <a:latin typeface="Cambria Math" panose="02040503050406030204" pitchFamily="18" charset="0"/>
                            </a:rPr>
                            <m:t>𝑑𝑖𝑠𝑐</m:t>
                          </m:r>
                        </m:sub>
                        <m:sup>
                          <m:r>
                            <a:rPr lang="it-IT" b="0" i="1" smtClean="0">
                              <a:latin typeface="Cambria Math" panose="02040503050406030204" pitchFamily="18" charset="0"/>
                            </a:rPr>
                            <m:t>𝑇</m:t>
                          </m:r>
                        </m:sup>
                      </m:sSubSup>
                      <m:d>
                        <m:dPr>
                          <m:begChr m:val="["/>
                          <m:endChr m:val="]"/>
                          <m:ctrlPr>
                            <a:rPr lang="it-IT" i="1">
                              <a:latin typeface="Cambria Math" panose="02040503050406030204" pitchFamily="18" charset="0"/>
                            </a:rPr>
                          </m:ctrlPr>
                        </m:dPr>
                        <m:e>
                          <m:m>
                            <m:mPr>
                              <m:mcs>
                                <m:mc>
                                  <m:mcPr>
                                    <m:count m:val="3"/>
                                    <m:mcJc m:val="center"/>
                                  </m:mcPr>
                                </m:mc>
                              </m:mcs>
                              <m:ctrlPr>
                                <a:rPr lang="it-IT" i="1">
                                  <a:latin typeface="Cambria Math" panose="02040503050406030204" pitchFamily="18" charset="0"/>
                                </a:rPr>
                              </m:ctrlPr>
                            </m:mPr>
                            <m:mr>
                              <m:e>
                                <m:r>
                                  <m:rPr>
                                    <m:brk m:alnAt="7"/>
                                  </m:rPr>
                                  <a:rPr lang="it-IT" b="0" i="1" smtClean="0">
                                    <a:latin typeface="Cambria Math" panose="02040503050406030204" pitchFamily="18" charset="0"/>
                                  </a:rPr>
                                  <m:t>𝑔</m:t>
                                </m:r>
                                <m:bar>
                                  <m:barPr>
                                    <m:ctrlPr>
                                      <a:rPr lang="it-IT" b="0" i="1" smtClean="0">
                                        <a:latin typeface="Cambria Math" panose="02040503050406030204" pitchFamily="18" charset="0"/>
                                      </a:rPr>
                                    </m:ctrlPr>
                                  </m:barPr>
                                  <m:e>
                                    <m:bar>
                                      <m:barPr>
                                        <m:ctrlPr>
                                          <a:rPr lang="it-IT" b="0" i="1" smtClean="0">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b="0" i="1" smtClean="0">
                                    <a:latin typeface="Cambria Math" panose="02040503050406030204" pitchFamily="18" charset="0"/>
                                  </a:rPr>
                                  <m:t>+</m:t>
                                </m:r>
                                <m:f>
                                  <m:fPr>
                                    <m:ctrlPr>
                                      <a:rPr lang="it-IT" b="0" i="1" smtClean="0">
                                        <a:latin typeface="Cambria Math" panose="02040503050406030204" pitchFamily="18" charset="0"/>
                                      </a:rPr>
                                    </m:ctrlPr>
                                  </m:fPr>
                                  <m:num>
                                    <m:r>
                                      <a:rPr lang="it-IT" b="0" i="1" smtClean="0">
                                        <a:latin typeface="Cambria Math" panose="02040503050406030204" pitchFamily="18" charset="0"/>
                                      </a:rPr>
                                      <m:t>1</m:t>
                                    </m:r>
                                  </m:num>
                                  <m:den>
                                    <m:r>
                                      <a:rPr lang="it-IT" b="0" i="1" smtClean="0">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smtClean="0">
                                            <a:latin typeface="Cambria Math" panose="02040503050406030204" pitchFamily="18" charset="0"/>
                                          </a:rPr>
                                          <m:t>𝑻</m:t>
                                        </m:r>
                                      </m:e>
                                    </m:bar>
                                  </m:e>
                                </m:bar>
                              </m:e>
                              <m:e>
                                <m:r>
                                  <a:rPr lang="it-IT" i="1" smtClean="0">
                                    <a:latin typeface="Cambria Math" panose="02040503050406030204" pitchFamily="18" charset="0"/>
                                  </a:rPr>
                                  <m:t>…</m:t>
                                </m:r>
                              </m:e>
                              <m:e>
                                <m:r>
                                  <a:rPr lang="it-IT" b="0" i="1" smtClean="0">
                                    <a:latin typeface="Cambria Math" panose="02040503050406030204" pitchFamily="18" charset="0"/>
                                  </a:rPr>
                                  <m:t>0</m:t>
                                </m:r>
                              </m:e>
                            </m:mr>
                            <m:mr>
                              <m:e>
                                <m:r>
                                  <a:rPr lang="it-IT" i="1" smtClean="0">
                                    <a:latin typeface="Cambria Math" panose="02040503050406030204" pitchFamily="18" charset="0"/>
                                  </a:rPr>
                                  <m:t>⋮</m:t>
                                </m:r>
                              </m:e>
                              <m:e>
                                <m:r>
                                  <a:rPr lang="it-IT" i="1" smtClean="0">
                                    <a:latin typeface="Cambria Math" panose="02040503050406030204" pitchFamily="18" charset="0"/>
                                  </a:rPr>
                                  <m:t>⋱</m:t>
                                </m:r>
                              </m:e>
                              <m:e>
                                <m:r>
                                  <a:rPr lang="it-IT" i="1" smtClean="0">
                                    <a:latin typeface="Cambria Math" panose="02040503050406030204" pitchFamily="18" charset="0"/>
                                  </a:rPr>
                                  <m:t>⋮</m:t>
                                </m:r>
                              </m:e>
                            </m:mr>
                            <m:mr>
                              <m:e>
                                <m:r>
                                  <a:rPr lang="it-IT" b="0" i="1" smtClean="0">
                                    <a:latin typeface="Cambria Math" panose="02040503050406030204" pitchFamily="18" charset="0"/>
                                  </a:rPr>
                                  <m:t>0</m:t>
                                </m:r>
                              </m:e>
                              <m:e>
                                <m:r>
                                  <a:rPr lang="it-IT" i="1" smtClean="0">
                                    <a:latin typeface="Cambria Math" panose="02040503050406030204" pitchFamily="18" charset="0"/>
                                  </a:rPr>
                                  <m:t>…</m:t>
                                </m:r>
                              </m:e>
                              <m:e>
                                <m:r>
                                  <m:rPr>
                                    <m:brk m:alnAt="7"/>
                                  </m:rPr>
                                  <a:rPr lang="it-IT" i="1">
                                    <a:latin typeface="Cambria Math" panose="02040503050406030204" pitchFamily="18" charset="0"/>
                                  </a:rPr>
                                  <m:t>𝑔</m:t>
                                </m:r>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a:latin typeface="Cambria Math" panose="02040503050406030204" pitchFamily="18" charset="0"/>
                                          </a:rPr>
                                          <m:t>𝑻</m:t>
                                        </m:r>
                                      </m:e>
                                    </m:bar>
                                  </m:e>
                                </m:bar>
                              </m:e>
                            </m:mr>
                          </m:m>
                        </m:e>
                      </m:d>
                      <m:sSub>
                        <m:sSubPr>
                          <m:ctrlPr>
                            <a:rPr lang="it-IT" i="1">
                              <a:latin typeface="Cambria Math" panose="02040503050406030204" pitchFamily="18" charset="0"/>
                            </a:rPr>
                          </m:ctrlPr>
                        </m:sSubPr>
                        <m:e>
                          <m:bar>
                            <m:barPr>
                              <m:ctrlPr>
                                <a:rPr lang="it-IT" i="1">
                                  <a:latin typeface="Cambria Math" panose="02040503050406030204" pitchFamily="18" charset="0"/>
                                </a:rPr>
                              </m:ctrlPr>
                            </m:barPr>
                            <m:e>
                              <m:r>
                                <a:rPr lang="it-IT" b="1" i="1">
                                  <a:latin typeface="Cambria Math" panose="02040503050406030204" pitchFamily="18" charset="0"/>
                                </a:rPr>
                                <m:t>𝑽</m:t>
                              </m:r>
                            </m:e>
                          </m:bar>
                        </m:e>
                        <m:sub>
                          <m:r>
                            <a:rPr lang="it-IT" i="1">
                              <a:latin typeface="Cambria Math" panose="02040503050406030204" pitchFamily="18" charset="0"/>
                            </a:rPr>
                            <m:t>𝑑𝑖𝑠𝑐</m:t>
                          </m:r>
                        </m:sub>
                      </m:sSub>
                    </m:oMath>
                  </m:oMathPara>
                </a14:m>
                <a:endParaRPr lang="it-IT" dirty="0"/>
              </a:p>
            </p:txBody>
          </p:sp>
        </mc:Choice>
        <mc:Fallback>
          <p:sp>
            <p:nvSpPr>
              <p:cNvPr id="4" name="Rettangolo 3">
                <a:extLst>
                  <a:ext uri="{FF2B5EF4-FFF2-40B4-BE49-F238E27FC236}">
                    <a16:creationId xmlns:a16="http://schemas.microsoft.com/office/drawing/2014/main" id="{C9D46B46-95AA-4084-BE05-D176F2F6FEA5}"/>
                  </a:ext>
                </a:extLst>
              </p:cNvPr>
              <p:cNvSpPr>
                <a:spLocks noRot="1" noChangeAspect="1" noMove="1" noResize="1" noEditPoints="1" noAdjustHandles="1" noChangeArrowheads="1" noChangeShapeType="1" noTextEdit="1"/>
              </p:cNvSpPr>
              <p:nvPr/>
            </p:nvSpPr>
            <p:spPr>
              <a:xfrm>
                <a:off x="5926667" y="725242"/>
                <a:ext cx="5323839" cy="1391984"/>
              </a:xfrm>
              <a:prstGeom prst="rect">
                <a:avLst/>
              </a:prstGeom>
              <a:blipFill>
                <a:blip r:embed="rId3"/>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5" name="Rettangolo 4">
                <a:extLst>
                  <a:ext uri="{FF2B5EF4-FFF2-40B4-BE49-F238E27FC236}">
                    <a16:creationId xmlns:a16="http://schemas.microsoft.com/office/drawing/2014/main" id="{954C02B7-87C5-4670-B85A-1CEC88505F5F}"/>
                  </a:ext>
                </a:extLst>
              </p:cNvPr>
              <p:cNvSpPr/>
              <p:nvPr/>
            </p:nvSpPr>
            <p:spPr>
              <a:xfrm>
                <a:off x="6618028" y="2278570"/>
                <a:ext cx="5194665" cy="1183850"/>
              </a:xfrm>
              <a:prstGeom prst="rect">
                <a:avLst/>
              </a:prstGeom>
            </p:spPr>
            <p:txBody>
              <a:bodyPr wrap="square">
                <a:spAutoFit/>
              </a:bodyPr>
              <a:lstStyle/>
              <a:p>
                <a14:m>
                  <m:oMath xmlns:m="http://schemas.openxmlformats.org/officeDocument/2006/math">
                    <m:r>
                      <a:rPr lang="it-IT" i="1" smtClean="0">
                        <a:latin typeface="Cambria Math" panose="02040503050406030204" pitchFamily="18" charset="0"/>
                      </a:rPr>
                      <m:t>𝑊</m:t>
                    </m:r>
                    <m:r>
                      <a:rPr lang="it-IT" i="1" smtClean="0">
                        <a:latin typeface="Cambria Math" panose="02040503050406030204" pitchFamily="18" charset="0"/>
                      </a:rPr>
                      <m:t>=</m:t>
                    </m:r>
                    <m:sSubSup>
                      <m:sSubSupPr>
                        <m:ctrlPr>
                          <a:rPr lang="it-IT" i="1">
                            <a:latin typeface="Cambria Math" panose="02040503050406030204" pitchFamily="18" charset="0"/>
                          </a:rPr>
                        </m:ctrlPr>
                      </m:sSubSupPr>
                      <m:e>
                        <m:bar>
                          <m:barPr>
                            <m:ctrlPr>
                              <a:rPr lang="it-IT" i="1">
                                <a:latin typeface="Cambria Math" panose="02040503050406030204" pitchFamily="18" charset="0"/>
                              </a:rPr>
                            </m:ctrlPr>
                          </m:barPr>
                          <m:e>
                            <m:r>
                              <a:rPr lang="it-IT" b="1" i="1">
                                <a:latin typeface="Cambria Math" panose="02040503050406030204" pitchFamily="18" charset="0"/>
                              </a:rPr>
                              <m:t>𝑽</m:t>
                            </m:r>
                          </m:e>
                        </m:bar>
                      </m:e>
                      <m:sub>
                        <m:r>
                          <a:rPr lang="it-IT" b="0" i="1" smtClean="0">
                            <a:latin typeface="Cambria Math" panose="02040503050406030204" pitchFamily="18" charset="0"/>
                          </a:rPr>
                          <m:t>𝑐𝑜𝑛𝑛</m:t>
                        </m:r>
                      </m:sub>
                      <m:sup>
                        <m:r>
                          <a:rPr lang="it-IT" i="1">
                            <a:latin typeface="Cambria Math" panose="02040503050406030204" pitchFamily="18" charset="0"/>
                          </a:rPr>
                          <m:t>𝑇</m:t>
                        </m:r>
                      </m:sup>
                    </m:sSubSup>
                    <m:sSup>
                      <m:sSupPr>
                        <m:ctrlPr>
                          <a:rPr lang="it-IT" i="1" smtClean="0">
                            <a:latin typeface="Cambria Math" panose="02040503050406030204" pitchFamily="18" charset="0"/>
                          </a:rPr>
                        </m:ctrlPr>
                      </m:sSupPr>
                      <m:e>
                        <m:bar>
                          <m:barPr>
                            <m:ctrlPr>
                              <a:rPr lang="it-IT" b="1" i="1">
                                <a:latin typeface="Cambria Math" panose="02040503050406030204" pitchFamily="18" charset="0"/>
                              </a:rPr>
                            </m:ctrlPr>
                          </m:barPr>
                          <m:e>
                            <m:bar>
                              <m:barPr>
                                <m:ctrlPr>
                                  <a:rPr lang="it-IT" b="1" i="1">
                                    <a:latin typeface="Cambria Math" panose="02040503050406030204" pitchFamily="18" charset="0"/>
                                  </a:rPr>
                                </m:ctrlPr>
                              </m:barPr>
                              <m:e>
                                <m:r>
                                  <a:rPr lang="it-IT" b="1">
                                    <a:latin typeface="Cambria Math" panose="02040503050406030204" pitchFamily="18" charset="0"/>
                                  </a:rPr>
                                  <m:t>𝐂</m:t>
                                </m:r>
                              </m:e>
                            </m:bar>
                          </m:e>
                        </m:bar>
                      </m:e>
                      <m:sup>
                        <m:r>
                          <a:rPr lang="it-IT" b="0" i="1" smtClean="0">
                            <a:latin typeface="Cambria Math" panose="02040503050406030204" pitchFamily="18" charset="0"/>
                          </a:rPr>
                          <m:t>𝑇</m:t>
                        </m:r>
                      </m:sup>
                    </m:sSup>
                  </m:oMath>
                </a14:m>
                <a:r>
                  <a:rPr lang="it-IT" dirty="0"/>
                  <a:t> </a:t>
                </a:r>
                <a14:m>
                  <m:oMath xmlns:m="http://schemas.openxmlformats.org/officeDocument/2006/math">
                    <m:d>
                      <m:dPr>
                        <m:begChr m:val="["/>
                        <m:endChr m:val="]"/>
                        <m:ctrlPr>
                          <a:rPr lang="it-IT" i="1">
                            <a:latin typeface="Cambria Math" panose="02040503050406030204" pitchFamily="18" charset="0"/>
                          </a:rPr>
                        </m:ctrlPr>
                      </m:dPr>
                      <m:e>
                        <m:m>
                          <m:mPr>
                            <m:mcs>
                              <m:mc>
                                <m:mcPr>
                                  <m:count m:val="3"/>
                                  <m:mcJc m:val="center"/>
                                </m:mcPr>
                              </m:mc>
                            </m:mcs>
                            <m:ctrlPr>
                              <a:rPr lang="it-IT" i="1">
                                <a:latin typeface="Cambria Math" panose="02040503050406030204" pitchFamily="18" charset="0"/>
                              </a:rPr>
                            </m:ctrlPr>
                          </m:mPr>
                          <m:mr>
                            <m:e>
                              <m:r>
                                <m:rPr>
                                  <m:brk m:alnAt="7"/>
                                </m:rPr>
                                <a:rPr lang="it-IT" i="1">
                                  <a:latin typeface="Cambria Math" panose="02040503050406030204" pitchFamily="18" charset="0"/>
                                </a:rPr>
                                <m:t>𝑔</m:t>
                              </m:r>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a:latin typeface="Cambria Math" panose="02040503050406030204" pitchFamily="18" charset="0"/>
                                        </a:rPr>
                                        <m:t>𝑻</m:t>
                                      </m:r>
                                    </m:e>
                                  </m:bar>
                                </m:e>
                              </m:bar>
                            </m:e>
                            <m:e>
                              <m:r>
                                <a:rPr lang="it-IT" i="1">
                                  <a:latin typeface="Cambria Math" panose="02040503050406030204" pitchFamily="18" charset="0"/>
                                </a:rPr>
                                <m:t>…</m:t>
                              </m:r>
                            </m:e>
                            <m:e>
                              <m:r>
                                <a:rPr lang="it-IT" i="1">
                                  <a:latin typeface="Cambria Math" panose="02040503050406030204" pitchFamily="18" charset="0"/>
                                </a:rPr>
                                <m:t>0</m:t>
                              </m:r>
                            </m:e>
                          </m:mr>
                          <m:mr>
                            <m:e>
                              <m:r>
                                <a:rPr lang="it-IT" i="1">
                                  <a:latin typeface="Cambria Math" panose="02040503050406030204" pitchFamily="18" charset="0"/>
                                </a:rPr>
                                <m:t>⋮</m:t>
                              </m:r>
                            </m:e>
                            <m:e>
                              <m:r>
                                <a:rPr lang="it-IT" i="1">
                                  <a:latin typeface="Cambria Math" panose="02040503050406030204" pitchFamily="18" charset="0"/>
                                </a:rPr>
                                <m:t>⋱</m:t>
                              </m:r>
                            </m:e>
                            <m:e>
                              <m:r>
                                <a:rPr lang="it-IT" i="1">
                                  <a:latin typeface="Cambria Math" panose="02040503050406030204" pitchFamily="18" charset="0"/>
                                </a:rPr>
                                <m:t>⋮</m:t>
                              </m:r>
                            </m:e>
                          </m:mr>
                          <m:mr>
                            <m:e>
                              <m:r>
                                <a:rPr lang="it-IT" i="1">
                                  <a:latin typeface="Cambria Math" panose="02040503050406030204" pitchFamily="18" charset="0"/>
                                </a:rPr>
                                <m:t>0</m:t>
                              </m:r>
                            </m:e>
                            <m:e>
                              <m:r>
                                <a:rPr lang="it-IT" i="1">
                                  <a:latin typeface="Cambria Math" panose="02040503050406030204" pitchFamily="18" charset="0"/>
                                </a:rPr>
                                <m:t>…</m:t>
                              </m:r>
                            </m:e>
                            <m:e>
                              <m:r>
                                <m:rPr>
                                  <m:brk m:alnAt="7"/>
                                </m:rPr>
                                <a:rPr lang="it-IT" i="1">
                                  <a:latin typeface="Cambria Math" panose="02040503050406030204" pitchFamily="18" charset="0"/>
                                </a:rPr>
                                <m:t>𝑔</m:t>
                              </m:r>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a:latin typeface="Cambria Math" panose="02040503050406030204" pitchFamily="18" charset="0"/>
                                        </a:rPr>
                                        <m:t>𝑻</m:t>
                                      </m:r>
                                    </m:e>
                                  </m:bar>
                                </m:e>
                              </m:bar>
                            </m:e>
                          </m:mr>
                        </m:m>
                      </m:e>
                    </m:d>
                    <m:r>
                      <m:rPr>
                        <m:nor/>
                      </m:rPr>
                      <a:rPr lang="it-IT" dirty="0"/>
                      <m:t> </m:t>
                    </m:r>
                    <m:bar>
                      <m:barPr>
                        <m:ctrlPr>
                          <a:rPr lang="it-IT" b="1" i="1">
                            <a:latin typeface="Cambria Math" panose="02040503050406030204" pitchFamily="18" charset="0"/>
                          </a:rPr>
                        </m:ctrlPr>
                      </m:barPr>
                      <m:e>
                        <m:bar>
                          <m:barPr>
                            <m:ctrlPr>
                              <a:rPr lang="it-IT" b="1" i="1">
                                <a:latin typeface="Cambria Math" panose="02040503050406030204" pitchFamily="18" charset="0"/>
                              </a:rPr>
                            </m:ctrlPr>
                          </m:barPr>
                          <m:e>
                            <m:r>
                              <a:rPr lang="it-IT" b="1">
                                <a:latin typeface="Cambria Math" panose="02040503050406030204" pitchFamily="18" charset="0"/>
                              </a:rPr>
                              <m:t>𝐂</m:t>
                            </m:r>
                          </m:e>
                        </m:bar>
                      </m:e>
                    </m:bar>
                    <m:r>
                      <a:rPr lang="it-IT" i="1">
                        <a:latin typeface="Cambria Math" panose="02040503050406030204" pitchFamily="18" charset="0"/>
                        <a:ea typeface="Cambria Math" panose="02040503050406030204" pitchFamily="18" charset="0"/>
                      </a:rPr>
                      <m:t>∙</m:t>
                    </m:r>
                    <m:sSub>
                      <m:sSubPr>
                        <m:ctrlPr>
                          <a:rPr lang="it-IT" i="1">
                            <a:latin typeface="Cambria Math" panose="02040503050406030204" pitchFamily="18" charset="0"/>
                          </a:rPr>
                        </m:ctrlPr>
                      </m:sSubPr>
                      <m:e>
                        <m:bar>
                          <m:barPr>
                            <m:ctrlPr>
                              <a:rPr lang="it-IT" b="1" i="1">
                                <a:latin typeface="Cambria Math" panose="02040503050406030204" pitchFamily="18" charset="0"/>
                              </a:rPr>
                            </m:ctrlPr>
                          </m:barPr>
                          <m:e>
                            <m:r>
                              <a:rPr lang="it-IT" b="1" i="1">
                                <a:latin typeface="Cambria Math" panose="02040503050406030204" pitchFamily="18" charset="0"/>
                              </a:rPr>
                              <m:t>𝑽</m:t>
                            </m:r>
                          </m:e>
                        </m:bar>
                      </m:e>
                      <m:sub>
                        <m:r>
                          <a:rPr lang="it-IT" i="1">
                            <a:latin typeface="Cambria Math" panose="02040503050406030204" pitchFamily="18" charset="0"/>
                          </a:rPr>
                          <m:t>𝑐𝑜𝑛𝑛</m:t>
                        </m:r>
                      </m:sub>
                    </m:sSub>
                  </m:oMath>
                </a14:m>
                <a:endParaRPr lang="it-IT" dirty="0"/>
              </a:p>
            </p:txBody>
          </p:sp>
        </mc:Choice>
        <mc:Fallback>
          <p:sp>
            <p:nvSpPr>
              <p:cNvPr id="5" name="Rettangolo 4">
                <a:extLst>
                  <a:ext uri="{FF2B5EF4-FFF2-40B4-BE49-F238E27FC236}">
                    <a16:creationId xmlns:a16="http://schemas.microsoft.com/office/drawing/2014/main" id="{954C02B7-87C5-4670-B85A-1CEC88505F5F}"/>
                  </a:ext>
                </a:extLst>
              </p:cNvPr>
              <p:cNvSpPr>
                <a:spLocks noRot="1" noChangeAspect="1" noMove="1" noResize="1" noEditPoints="1" noAdjustHandles="1" noChangeArrowheads="1" noChangeShapeType="1" noTextEdit="1"/>
              </p:cNvSpPr>
              <p:nvPr/>
            </p:nvSpPr>
            <p:spPr>
              <a:xfrm>
                <a:off x="6618028" y="2278570"/>
                <a:ext cx="5194665" cy="1183850"/>
              </a:xfrm>
              <a:prstGeom prst="rect">
                <a:avLst/>
              </a:prstGeom>
              <a:blipFill>
                <a:blip r:embed="rId4"/>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6" name="Rettangolo 5">
                <a:extLst>
                  <a:ext uri="{FF2B5EF4-FFF2-40B4-BE49-F238E27FC236}">
                    <a16:creationId xmlns:a16="http://schemas.microsoft.com/office/drawing/2014/main" id="{E3BDE2E1-162F-49B3-A834-554677F7FA1F}"/>
                  </a:ext>
                </a:extLst>
              </p:cNvPr>
              <p:cNvSpPr/>
              <p:nvPr/>
            </p:nvSpPr>
            <p:spPr>
              <a:xfrm>
                <a:off x="3575941" y="5449168"/>
                <a:ext cx="5194665" cy="737446"/>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it-IT" sz="3200" i="1" smtClean="0">
                          <a:latin typeface="Cambria Math" panose="02040503050406030204" pitchFamily="18" charset="0"/>
                        </a:rPr>
                        <m:t>𝑊</m:t>
                      </m:r>
                      <m:r>
                        <a:rPr lang="it-IT" sz="3200" i="1" smtClean="0">
                          <a:latin typeface="Cambria Math" panose="02040503050406030204" pitchFamily="18" charset="0"/>
                        </a:rPr>
                        <m:t>=</m:t>
                      </m:r>
                      <m:sSubSup>
                        <m:sSubSupPr>
                          <m:ctrlPr>
                            <a:rPr lang="it-IT" sz="3200" i="1">
                              <a:latin typeface="Cambria Math" panose="02040503050406030204" pitchFamily="18" charset="0"/>
                            </a:rPr>
                          </m:ctrlPr>
                        </m:sSubSupPr>
                        <m:e>
                          <m:bar>
                            <m:barPr>
                              <m:ctrlPr>
                                <a:rPr lang="it-IT" sz="3200" i="1">
                                  <a:latin typeface="Cambria Math" panose="02040503050406030204" pitchFamily="18" charset="0"/>
                                </a:rPr>
                              </m:ctrlPr>
                            </m:barPr>
                            <m:e>
                              <m:r>
                                <a:rPr lang="it-IT" sz="3200" b="1" i="1">
                                  <a:latin typeface="Cambria Math" panose="02040503050406030204" pitchFamily="18" charset="0"/>
                                </a:rPr>
                                <m:t>𝑽</m:t>
                              </m:r>
                            </m:e>
                          </m:bar>
                        </m:e>
                        <m:sub>
                          <m:r>
                            <a:rPr lang="it-IT" sz="3200" b="0" i="1" smtClean="0">
                              <a:latin typeface="Cambria Math" panose="02040503050406030204" pitchFamily="18" charset="0"/>
                            </a:rPr>
                            <m:t>𝑐𝑜𝑛𝑛</m:t>
                          </m:r>
                        </m:sub>
                        <m:sup>
                          <m:r>
                            <a:rPr lang="it-IT" sz="3200" i="1">
                              <a:latin typeface="Cambria Math" panose="02040503050406030204" pitchFamily="18" charset="0"/>
                            </a:rPr>
                            <m:t>𝑇</m:t>
                          </m:r>
                        </m:sup>
                      </m:sSubSup>
                      <m:r>
                        <a:rPr lang="it-IT" sz="3200" i="1" smtClean="0">
                          <a:latin typeface="Cambria Math" panose="02040503050406030204" pitchFamily="18" charset="0"/>
                          <a:ea typeface="Cambria Math" panose="02040503050406030204" pitchFamily="18" charset="0"/>
                        </a:rPr>
                        <m:t>∙</m:t>
                      </m:r>
                      <m:r>
                        <m:rPr>
                          <m:nor/>
                        </m:rPr>
                        <a:rPr lang="it-IT" sz="3200" dirty="0"/>
                        <m:t> </m:t>
                      </m:r>
                      <m:bar>
                        <m:barPr>
                          <m:ctrlPr>
                            <a:rPr lang="it-IT" sz="3200" b="1" i="1">
                              <a:latin typeface="Cambria Math" panose="02040503050406030204" pitchFamily="18" charset="0"/>
                            </a:rPr>
                          </m:ctrlPr>
                        </m:barPr>
                        <m:e>
                          <m:bar>
                            <m:barPr>
                              <m:ctrlPr>
                                <a:rPr lang="it-IT" sz="3200" b="1" i="1">
                                  <a:latin typeface="Cambria Math" panose="02040503050406030204" pitchFamily="18" charset="0"/>
                                </a:rPr>
                              </m:ctrlPr>
                            </m:barPr>
                            <m:e>
                              <m:r>
                                <a:rPr lang="it-IT" sz="3200" b="1" i="0" smtClean="0">
                                  <a:latin typeface="Cambria Math" panose="02040503050406030204" pitchFamily="18" charset="0"/>
                                </a:rPr>
                                <m:t>𝐌</m:t>
                              </m:r>
                            </m:e>
                          </m:bar>
                        </m:e>
                      </m:bar>
                      <m:r>
                        <a:rPr lang="it-IT" sz="3200" i="1">
                          <a:latin typeface="Cambria Math" panose="02040503050406030204" pitchFamily="18" charset="0"/>
                          <a:ea typeface="Cambria Math" panose="02040503050406030204" pitchFamily="18" charset="0"/>
                        </a:rPr>
                        <m:t>∙</m:t>
                      </m:r>
                      <m:sSub>
                        <m:sSubPr>
                          <m:ctrlPr>
                            <a:rPr lang="it-IT" sz="3200" i="1">
                              <a:latin typeface="Cambria Math" panose="02040503050406030204" pitchFamily="18" charset="0"/>
                            </a:rPr>
                          </m:ctrlPr>
                        </m:sSubPr>
                        <m:e>
                          <m:bar>
                            <m:barPr>
                              <m:ctrlPr>
                                <a:rPr lang="it-IT" sz="3200" b="1" i="1">
                                  <a:latin typeface="Cambria Math" panose="02040503050406030204" pitchFamily="18" charset="0"/>
                                </a:rPr>
                              </m:ctrlPr>
                            </m:barPr>
                            <m:e>
                              <m:r>
                                <a:rPr lang="it-IT" sz="3200" b="1" i="1">
                                  <a:latin typeface="Cambria Math" panose="02040503050406030204" pitchFamily="18" charset="0"/>
                                </a:rPr>
                                <m:t>𝑽</m:t>
                              </m:r>
                            </m:e>
                          </m:bar>
                        </m:e>
                        <m:sub>
                          <m:r>
                            <a:rPr lang="it-IT" sz="3200" i="1">
                              <a:latin typeface="Cambria Math" panose="02040503050406030204" pitchFamily="18" charset="0"/>
                            </a:rPr>
                            <m:t>𝑐𝑜𝑛𝑛</m:t>
                          </m:r>
                        </m:sub>
                      </m:sSub>
                    </m:oMath>
                  </m:oMathPara>
                </a14:m>
                <a:endParaRPr lang="it-IT" sz="3200" dirty="0"/>
              </a:p>
            </p:txBody>
          </p:sp>
        </mc:Choice>
        <mc:Fallback>
          <p:sp>
            <p:nvSpPr>
              <p:cNvPr id="6" name="Rettangolo 5">
                <a:extLst>
                  <a:ext uri="{FF2B5EF4-FFF2-40B4-BE49-F238E27FC236}">
                    <a16:creationId xmlns:a16="http://schemas.microsoft.com/office/drawing/2014/main" id="{E3BDE2E1-162F-49B3-A834-554677F7FA1F}"/>
                  </a:ext>
                </a:extLst>
              </p:cNvPr>
              <p:cNvSpPr>
                <a:spLocks noRot="1" noChangeAspect="1" noMove="1" noResize="1" noEditPoints="1" noAdjustHandles="1" noChangeArrowheads="1" noChangeShapeType="1" noTextEdit="1"/>
              </p:cNvSpPr>
              <p:nvPr/>
            </p:nvSpPr>
            <p:spPr>
              <a:xfrm>
                <a:off x="3575941" y="5449168"/>
                <a:ext cx="5194665" cy="737446"/>
              </a:xfrm>
              <a:prstGeom prst="rect">
                <a:avLst/>
              </a:prstGeom>
              <a:blipFill>
                <a:blip r:embed="rId5"/>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7" name="Rettangolo 6">
                <a:extLst>
                  <a:ext uri="{FF2B5EF4-FFF2-40B4-BE49-F238E27FC236}">
                    <a16:creationId xmlns:a16="http://schemas.microsoft.com/office/drawing/2014/main" id="{8D91004F-E8EB-482F-93D9-01D4770C2B12}"/>
                  </a:ext>
                </a:extLst>
              </p:cNvPr>
              <p:cNvSpPr/>
              <p:nvPr/>
            </p:nvSpPr>
            <p:spPr>
              <a:xfrm>
                <a:off x="7305659" y="3765655"/>
                <a:ext cx="3678315" cy="1183850"/>
              </a:xfrm>
              <a:prstGeom prst="rect">
                <a:avLst/>
              </a:prstGeom>
            </p:spPr>
            <p:txBody>
              <a:bodyPr wrap="none">
                <a:spAutoFit/>
              </a:bodyPr>
              <a:lstStyle/>
              <a:p>
                <a14:m>
                  <m:oMath xmlns:m="http://schemas.openxmlformats.org/officeDocument/2006/math">
                    <m:bar>
                      <m:barPr>
                        <m:ctrlPr>
                          <a:rPr lang="it-IT" b="1" i="1">
                            <a:latin typeface="Cambria Math" panose="02040503050406030204" pitchFamily="18" charset="0"/>
                          </a:rPr>
                        </m:ctrlPr>
                      </m:barPr>
                      <m:e>
                        <m:bar>
                          <m:barPr>
                            <m:ctrlPr>
                              <a:rPr lang="it-IT" b="1" i="1">
                                <a:latin typeface="Cambria Math" panose="02040503050406030204" pitchFamily="18" charset="0"/>
                              </a:rPr>
                            </m:ctrlPr>
                          </m:barPr>
                          <m:e>
                            <m:r>
                              <a:rPr lang="it-IT" b="1">
                                <a:latin typeface="Cambria Math" panose="02040503050406030204" pitchFamily="18" charset="0"/>
                              </a:rPr>
                              <m:t>𝐌</m:t>
                            </m:r>
                          </m:e>
                        </m:bar>
                      </m:e>
                    </m:bar>
                  </m:oMath>
                </a14:m>
                <a:r>
                  <a:rPr lang="it-IT" dirty="0"/>
                  <a:t> </a:t>
                </a:r>
                <a14:m>
                  <m:oMath xmlns:m="http://schemas.openxmlformats.org/officeDocument/2006/math">
                    <m:r>
                      <a:rPr lang="it-IT" i="1">
                        <a:latin typeface="Cambria Math" panose="02040503050406030204" pitchFamily="18" charset="0"/>
                      </a:rPr>
                      <m:t>=</m:t>
                    </m:r>
                    <m:sSup>
                      <m:sSupPr>
                        <m:ctrlPr>
                          <a:rPr lang="it-IT" i="1">
                            <a:latin typeface="Cambria Math" panose="02040503050406030204" pitchFamily="18" charset="0"/>
                          </a:rPr>
                        </m:ctrlPr>
                      </m:sSupPr>
                      <m:e>
                        <m:bar>
                          <m:barPr>
                            <m:ctrlPr>
                              <a:rPr lang="it-IT" b="1" i="1">
                                <a:latin typeface="Cambria Math" panose="02040503050406030204" pitchFamily="18" charset="0"/>
                              </a:rPr>
                            </m:ctrlPr>
                          </m:barPr>
                          <m:e>
                            <m:bar>
                              <m:barPr>
                                <m:ctrlPr>
                                  <a:rPr lang="it-IT" b="1" i="1">
                                    <a:latin typeface="Cambria Math" panose="02040503050406030204" pitchFamily="18" charset="0"/>
                                  </a:rPr>
                                </m:ctrlPr>
                              </m:barPr>
                              <m:e>
                                <m:r>
                                  <a:rPr lang="it-IT" b="1">
                                    <a:latin typeface="Cambria Math" panose="02040503050406030204" pitchFamily="18" charset="0"/>
                                  </a:rPr>
                                  <m:t>𝐂</m:t>
                                </m:r>
                              </m:e>
                            </m:bar>
                          </m:e>
                        </m:bar>
                      </m:e>
                      <m:sup>
                        <m:r>
                          <a:rPr lang="it-IT" i="1">
                            <a:latin typeface="Cambria Math" panose="02040503050406030204" pitchFamily="18" charset="0"/>
                          </a:rPr>
                          <m:t>𝑇</m:t>
                        </m:r>
                      </m:sup>
                    </m:sSup>
                  </m:oMath>
                </a14:m>
                <a:r>
                  <a:rPr lang="it-IT" dirty="0"/>
                  <a:t> </a:t>
                </a:r>
                <a14:m>
                  <m:oMath xmlns:m="http://schemas.openxmlformats.org/officeDocument/2006/math">
                    <m:d>
                      <m:dPr>
                        <m:begChr m:val="["/>
                        <m:endChr m:val="]"/>
                        <m:ctrlPr>
                          <a:rPr lang="it-IT" i="1">
                            <a:latin typeface="Cambria Math" panose="02040503050406030204" pitchFamily="18" charset="0"/>
                          </a:rPr>
                        </m:ctrlPr>
                      </m:dPr>
                      <m:e>
                        <m:m>
                          <m:mPr>
                            <m:mcs>
                              <m:mc>
                                <m:mcPr>
                                  <m:count m:val="3"/>
                                  <m:mcJc m:val="center"/>
                                </m:mcPr>
                              </m:mc>
                            </m:mcs>
                            <m:ctrlPr>
                              <a:rPr lang="it-IT" i="1">
                                <a:latin typeface="Cambria Math" panose="02040503050406030204" pitchFamily="18" charset="0"/>
                              </a:rPr>
                            </m:ctrlPr>
                          </m:mPr>
                          <m:mr>
                            <m:e>
                              <m:r>
                                <m:rPr>
                                  <m:brk m:alnAt="7"/>
                                </m:rPr>
                                <a:rPr lang="it-IT" i="1">
                                  <a:latin typeface="Cambria Math" panose="02040503050406030204" pitchFamily="18" charset="0"/>
                                </a:rPr>
                                <m:t>𝑔</m:t>
                              </m:r>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a:latin typeface="Cambria Math" panose="02040503050406030204" pitchFamily="18" charset="0"/>
                                        </a:rPr>
                                        <m:t>𝑻</m:t>
                                      </m:r>
                                    </m:e>
                                  </m:bar>
                                </m:e>
                              </m:bar>
                            </m:e>
                            <m:e>
                              <m:r>
                                <a:rPr lang="it-IT" i="1">
                                  <a:latin typeface="Cambria Math" panose="02040503050406030204" pitchFamily="18" charset="0"/>
                                </a:rPr>
                                <m:t>…</m:t>
                              </m:r>
                            </m:e>
                            <m:e>
                              <m:r>
                                <a:rPr lang="it-IT" i="1">
                                  <a:latin typeface="Cambria Math" panose="02040503050406030204" pitchFamily="18" charset="0"/>
                                </a:rPr>
                                <m:t>0</m:t>
                              </m:r>
                            </m:e>
                          </m:mr>
                          <m:mr>
                            <m:e>
                              <m:r>
                                <a:rPr lang="it-IT" i="1">
                                  <a:latin typeface="Cambria Math" panose="02040503050406030204" pitchFamily="18" charset="0"/>
                                </a:rPr>
                                <m:t>⋮</m:t>
                              </m:r>
                            </m:e>
                            <m:e>
                              <m:r>
                                <a:rPr lang="it-IT" i="1">
                                  <a:latin typeface="Cambria Math" panose="02040503050406030204" pitchFamily="18" charset="0"/>
                                </a:rPr>
                                <m:t>⋱</m:t>
                              </m:r>
                            </m:e>
                            <m:e>
                              <m:r>
                                <a:rPr lang="it-IT" i="1">
                                  <a:latin typeface="Cambria Math" panose="02040503050406030204" pitchFamily="18" charset="0"/>
                                </a:rPr>
                                <m:t>⋮</m:t>
                              </m:r>
                            </m:e>
                          </m:mr>
                          <m:mr>
                            <m:e>
                              <m:r>
                                <a:rPr lang="it-IT" i="1">
                                  <a:latin typeface="Cambria Math" panose="02040503050406030204" pitchFamily="18" charset="0"/>
                                </a:rPr>
                                <m:t>0</m:t>
                              </m:r>
                            </m:e>
                            <m:e>
                              <m:r>
                                <a:rPr lang="it-IT" i="1">
                                  <a:latin typeface="Cambria Math" panose="02040503050406030204" pitchFamily="18" charset="0"/>
                                </a:rPr>
                                <m:t>…</m:t>
                              </m:r>
                            </m:e>
                            <m:e>
                              <m:r>
                                <m:rPr>
                                  <m:brk m:alnAt="7"/>
                                </m:rPr>
                                <a:rPr lang="it-IT" i="1">
                                  <a:latin typeface="Cambria Math" panose="02040503050406030204" pitchFamily="18" charset="0"/>
                                </a:rPr>
                                <m:t>𝑔</m:t>
                              </m:r>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m:rPr>
                                          <m:brk m:alnAt="7"/>
                                        </m:rPr>
                                        <a:rPr lang="it-IT" b="1" i="1">
                                          <a:latin typeface="Cambria Math" panose="02040503050406030204" pitchFamily="18" charset="0"/>
                                        </a:rPr>
                                        <m:t>𝑺</m:t>
                                      </m:r>
                                    </m:e>
                                  </m:bar>
                                </m:e>
                              </m:bar>
                              <m:r>
                                <m:rPr>
                                  <m:brk m:alnAt="7"/>
                                </m:rPr>
                                <a:rPr lang="it-IT" i="1">
                                  <a:latin typeface="Cambria Math" panose="02040503050406030204" pitchFamily="18" charset="0"/>
                                </a:rPr>
                                <m:t>+</m:t>
                              </m:r>
                              <m:f>
                                <m:fPr>
                                  <m:ctrlPr>
                                    <a:rPr lang="it-IT" i="1">
                                      <a:latin typeface="Cambria Math" panose="02040503050406030204" pitchFamily="18" charset="0"/>
                                    </a:rPr>
                                  </m:ctrlPr>
                                </m:fPr>
                                <m:num>
                                  <m:r>
                                    <a:rPr lang="it-IT" i="1">
                                      <a:latin typeface="Cambria Math" panose="02040503050406030204" pitchFamily="18" charset="0"/>
                                    </a:rPr>
                                    <m:t>1</m:t>
                                  </m:r>
                                </m:num>
                                <m:den>
                                  <m:r>
                                    <a:rPr lang="it-IT" i="1">
                                      <a:latin typeface="Cambria Math" panose="02040503050406030204" pitchFamily="18" charset="0"/>
                                    </a:rPr>
                                    <m:t>𝑟</m:t>
                                  </m:r>
                                </m:den>
                              </m:f>
                              <m:bar>
                                <m:barPr>
                                  <m:ctrlPr>
                                    <a:rPr lang="it-IT" i="1">
                                      <a:latin typeface="Cambria Math" panose="02040503050406030204" pitchFamily="18" charset="0"/>
                                    </a:rPr>
                                  </m:ctrlPr>
                                </m:barPr>
                                <m:e>
                                  <m:bar>
                                    <m:barPr>
                                      <m:ctrlPr>
                                        <a:rPr lang="it-IT" i="1">
                                          <a:latin typeface="Cambria Math" panose="02040503050406030204" pitchFamily="18" charset="0"/>
                                        </a:rPr>
                                      </m:ctrlPr>
                                    </m:barPr>
                                    <m:e>
                                      <m:r>
                                        <a:rPr lang="it-IT" b="1" i="1">
                                          <a:latin typeface="Cambria Math" panose="02040503050406030204" pitchFamily="18" charset="0"/>
                                        </a:rPr>
                                        <m:t>𝑻</m:t>
                                      </m:r>
                                    </m:e>
                                  </m:bar>
                                </m:e>
                              </m:bar>
                            </m:e>
                          </m:mr>
                        </m:m>
                      </m:e>
                    </m:d>
                    <m:r>
                      <m:rPr>
                        <m:nor/>
                      </m:rPr>
                      <a:rPr lang="it-IT" dirty="0"/>
                      <m:t> </m:t>
                    </m:r>
                    <m:bar>
                      <m:barPr>
                        <m:ctrlPr>
                          <a:rPr lang="it-IT" b="1" i="1">
                            <a:latin typeface="Cambria Math" panose="02040503050406030204" pitchFamily="18" charset="0"/>
                          </a:rPr>
                        </m:ctrlPr>
                      </m:barPr>
                      <m:e>
                        <m:bar>
                          <m:barPr>
                            <m:ctrlPr>
                              <a:rPr lang="it-IT" b="1" i="1">
                                <a:latin typeface="Cambria Math" panose="02040503050406030204" pitchFamily="18" charset="0"/>
                              </a:rPr>
                            </m:ctrlPr>
                          </m:barPr>
                          <m:e>
                            <m:r>
                              <a:rPr lang="it-IT" b="1">
                                <a:latin typeface="Cambria Math" panose="02040503050406030204" pitchFamily="18" charset="0"/>
                              </a:rPr>
                              <m:t>𝐂</m:t>
                            </m:r>
                          </m:e>
                        </m:bar>
                      </m:e>
                    </m:bar>
                  </m:oMath>
                </a14:m>
                <a:endParaRPr lang="it-IT" dirty="0"/>
              </a:p>
            </p:txBody>
          </p:sp>
        </mc:Choice>
        <mc:Fallback>
          <p:sp>
            <p:nvSpPr>
              <p:cNvPr id="7" name="Rettangolo 6">
                <a:extLst>
                  <a:ext uri="{FF2B5EF4-FFF2-40B4-BE49-F238E27FC236}">
                    <a16:creationId xmlns:a16="http://schemas.microsoft.com/office/drawing/2014/main" id="{8D91004F-E8EB-482F-93D9-01D4770C2B12}"/>
                  </a:ext>
                </a:extLst>
              </p:cNvPr>
              <p:cNvSpPr>
                <a:spLocks noRot="1" noChangeAspect="1" noMove="1" noResize="1" noEditPoints="1" noAdjustHandles="1" noChangeArrowheads="1" noChangeShapeType="1" noTextEdit="1"/>
              </p:cNvSpPr>
              <p:nvPr/>
            </p:nvSpPr>
            <p:spPr>
              <a:xfrm>
                <a:off x="7305659" y="3765655"/>
                <a:ext cx="3678315" cy="1183850"/>
              </a:xfrm>
              <a:prstGeom prst="rect">
                <a:avLst/>
              </a:prstGeom>
              <a:blipFill>
                <a:blip r:embed="rId6"/>
                <a:stretch>
                  <a:fillRect/>
                </a:stretch>
              </a:blipFill>
            </p:spPr>
            <p:txBody>
              <a:bodyPr/>
              <a:lstStyle/>
              <a:p>
                <a:r>
                  <a:rPr lang="it-IT">
                    <a:noFill/>
                  </a:rPr>
                  <a:t> </a:t>
                </a:r>
              </a:p>
            </p:txBody>
          </p:sp>
        </mc:Fallback>
      </mc:AlternateContent>
    </p:spTree>
    <p:extLst>
      <p:ext uri="{BB962C8B-B14F-4D97-AF65-F5344CB8AC3E}">
        <p14:creationId xmlns:p14="http://schemas.microsoft.com/office/powerpoint/2010/main" val="241482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C5ACA316-B9C3-4190-9B5F-BBD9D6A4EE10}"/>
              </a:ext>
            </a:extLst>
          </p:cNvPr>
          <p:cNvSpPr/>
          <p:nvPr/>
        </p:nvSpPr>
        <p:spPr>
          <a:xfrm>
            <a:off x="373078" y="263577"/>
            <a:ext cx="5789214" cy="461665"/>
          </a:xfrm>
          <a:prstGeom prst="rect">
            <a:avLst/>
          </a:prstGeom>
        </p:spPr>
        <p:txBody>
          <a:bodyPr wrap="none">
            <a:spAutoFit/>
          </a:bodyPr>
          <a:lstStyle/>
          <a:p>
            <a:pPr marL="457200" indent="-457200">
              <a:buFont typeface="+mj-lt"/>
              <a:buAutoNum type="arabicPeriod" startAt="6"/>
            </a:pPr>
            <a:r>
              <a:rPr lang="it-IT" sz="2400" dirty="0">
                <a:effectLst>
                  <a:outerShdw blurRad="38100" dist="38100" dir="2700000" algn="tl">
                    <a:srgbClr val="000000">
                      <a:alpha val="43137"/>
                    </a:srgbClr>
                  </a:outerShdw>
                </a:effectLst>
              </a:rPr>
              <a:t>Minimizzare 𝑊 in funzione di 𝑣(𝑥) ai nodi</a:t>
            </a:r>
          </a:p>
        </p:txBody>
      </p:sp>
      <mc:AlternateContent xmlns:mc="http://schemas.openxmlformats.org/markup-compatibility/2006">
        <mc:Choice xmlns:a14="http://schemas.microsoft.com/office/drawing/2010/main" Requires="a14">
          <p:sp>
            <p:nvSpPr>
              <p:cNvPr id="6" name="Rettangolo 5">
                <a:extLst>
                  <a:ext uri="{FF2B5EF4-FFF2-40B4-BE49-F238E27FC236}">
                    <a16:creationId xmlns:a16="http://schemas.microsoft.com/office/drawing/2014/main" id="{E3BDE2E1-162F-49B3-A834-554677F7FA1F}"/>
                  </a:ext>
                </a:extLst>
              </p:cNvPr>
              <p:cNvSpPr/>
              <p:nvPr/>
            </p:nvSpPr>
            <p:spPr>
              <a:xfrm>
                <a:off x="3564959" y="1195670"/>
                <a:ext cx="5194665" cy="737446"/>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it-IT" sz="3200" i="1" smtClean="0">
                          <a:latin typeface="Cambria Math" panose="02040503050406030204" pitchFamily="18" charset="0"/>
                        </a:rPr>
                        <m:t>𝑊</m:t>
                      </m:r>
                      <m:r>
                        <a:rPr lang="it-IT" sz="3200" i="1" smtClean="0">
                          <a:latin typeface="Cambria Math" panose="02040503050406030204" pitchFamily="18" charset="0"/>
                        </a:rPr>
                        <m:t>=</m:t>
                      </m:r>
                      <m:sSubSup>
                        <m:sSubSupPr>
                          <m:ctrlPr>
                            <a:rPr lang="it-IT" sz="3200" i="1">
                              <a:latin typeface="Cambria Math" panose="02040503050406030204" pitchFamily="18" charset="0"/>
                            </a:rPr>
                          </m:ctrlPr>
                        </m:sSubSupPr>
                        <m:e>
                          <m:bar>
                            <m:barPr>
                              <m:ctrlPr>
                                <a:rPr lang="it-IT" sz="3200" i="1">
                                  <a:latin typeface="Cambria Math" panose="02040503050406030204" pitchFamily="18" charset="0"/>
                                </a:rPr>
                              </m:ctrlPr>
                            </m:barPr>
                            <m:e>
                              <m:r>
                                <a:rPr lang="it-IT" sz="3200" b="1" i="1">
                                  <a:latin typeface="Cambria Math" panose="02040503050406030204" pitchFamily="18" charset="0"/>
                                </a:rPr>
                                <m:t>𝑽</m:t>
                              </m:r>
                            </m:e>
                          </m:bar>
                        </m:e>
                        <m:sub>
                          <m:r>
                            <a:rPr lang="it-IT" sz="3200" b="0" i="1" smtClean="0">
                              <a:latin typeface="Cambria Math" panose="02040503050406030204" pitchFamily="18" charset="0"/>
                            </a:rPr>
                            <m:t>𝑐𝑜𝑛𝑛</m:t>
                          </m:r>
                        </m:sub>
                        <m:sup>
                          <m:r>
                            <a:rPr lang="it-IT" sz="3200" i="1">
                              <a:latin typeface="Cambria Math" panose="02040503050406030204" pitchFamily="18" charset="0"/>
                            </a:rPr>
                            <m:t>𝑇</m:t>
                          </m:r>
                        </m:sup>
                      </m:sSubSup>
                      <m:r>
                        <a:rPr lang="it-IT" sz="3200" i="1" smtClean="0">
                          <a:latin typeface="Cambria Math" panose="02040503050406030204" pitchFamily="18" charset="0"/>
                          <a:ea typeface="Cambria Math" panose="02040503050406030204" pitchFamily="18" charset="0"/>
                        </a:rPr>
                        <m:t>∙</m:t>
                      </m:r>
                      <m:r>
                        <m:rPr>
                          <m:nor/>
                        </m:rPr>
                        <a:rPr lang="it-IT" sz="3200" dirty="0"/>
                        <m:t> </m:t>
                      </m:r>
                      <m:bar>
                        <m:barPr>
                          <m:ctrlPr>
                            <a:rPr lang="it-IT" sz="3200" b="1" i="1">
                              <a:latin typeface="Cambria Math" panose="02040503050406030204" pitchFamily="18" charset="0"/>
                            </a:rPr>
                          </m:ctrlPr>
                        </m:barPr>
                        <m:e>
                          <m:bar>
                            <m:barPr>
                              <m:ctrlPr>
                                <a:rPr lang="it-IT" sz="3200" b="1" i="1">
                                  <a:latin typeface="Cambria Math" panose="02040503050406030204" pitchFamily="18" charset="0"/>
                                </a:rPr>
                              </m:ctrlPr>
                            </m:barPr>
                            <m:e>
                              <m:r>
                                <a:rPr lang="it-IT" sz="3200" b="1" i="0" smtClean="0">
                                  <a:latin typeface="Cambria Math" panose="02040503050406030204" pitchFamily="18" charset="0"/>
                                </a:rPr>
                                <m:t>𝐌</m:t>
                              </m:r>
                            </m:e>
                          </m:bar>
                        </m:e>
                      </m:bar>
                      <m:r>
                        <a:rPr lang="it-IT" sz="3200" i="1">
                          <a:latin typeface="Cambria Math" panose="02040503050406030204" pitchFamily="18" charset="0"/>
                          <a:ea typeface="Cambria Math" panose="02040503050406030204" pitchFamily="18" charset="0"/>
                        </a:rPr>
                        <m:t>∙</m:t>
                      </m:r>
                      <m:sSub>
                        <m:sSubPr>
                          <m:ctrlPr>
                            <a:rPr lang="it-IT" sz="3200" i="1">
                              <a:latin typeface="Cambria Math" panose="02040503050406030204" pitchFamily="18" charset="0"/>
                            </a:rPr>
                          </m:ctrlPr>
                        </m:sSubPr>
                        <m:e>
                          <m:bar>
                            <m:barPr>
                              <m:ctrlPr>
                                <a:rPr lang="it-IT" sz="3200" b="1" i="1">
                                  <a:latin typeface="Cambria Math" panose="02040503050406030204" pitchFamily="18" charset="0"/>
                                </a:rPr>
                              </m:ctrlPr>
                            </m:barPr>
                            <m:e>
                              <m:r>
                                <a:rPr lang="it-IT" sz="3200" b="1" i="1">
                                  <a:latin typeface="Cambria Math" panose="02040503050406030204" pitchFamily="18" charset="0"/>
                                </a:rPr>
                                <m:t>𝑽</m:t>
                              </m:r>
                            </m:e>
                          </m:bar>
                        </m:e>
                        <m:sub>
                          <m:r>
                            <a:rPr lang="it-IT" sz="3200" i="1">
                              <a:latin typeface="Cambria Math" panose="02040503050406030204" pitchFamily="18" charset="0"/>
                            </a:rPr>
                            <m:t>𝑐𝑜𝑛𝑛</m:t>
                          </m:r>
                        </m:sub>
                      </m:sSub>
                    </m:oMath>
                  </m:oMathPara>
                </a14:m>
                <a:endParaRPr lang="it-IT" sz="3200" dirty="0"/>
              </a:p>
            </p:txBody>
          </p:sp>
        </mc:Choice>
        <mc:Fallback>
          <p:sp>
            <p:nvSpPr>
              <p:cNvPr id="6" name="Rettangolo 5">
                <a:extLst>
                  <a:ext uri="{FF2B5EF4-FFF2-40B4-BE49-F238E27FC236}">
                    <a16:creationId xmlns:a16="http://schemas.microsoft.com/office/drawing/2014/main" id="{E3BDE2E1-162F-49B3-A834-554677F7FA1F}"/>
                  </a:ext>
                </a:extLst>
              </p:cNvPr>
              <p:cNvSpPr>
                <a:spLocks noRot="1" noChangeAspect="1" noMove="1" noResize="1" noEditPoints="1" noAdjustHandles="1" noChangeArrowheads="1" noChangeShapeType="1" noTextEdit="1"/>
              </p:cNvSpPr>
              <p:nvPr/>
            </p:nvSpPr>
            <p:spPr>
              <a:xfrm>
                <a:off x="3564959" y="1195670"/>
                <a:ext cx="5194665" cy="737446"/>
              </a:xfrm>
              <a:prstGeom prst="rect">
                <a:avLst/>
              </a:prstGeom>
              <a:blipFill>
                <a:blip r:embed="rId2"/>
                <a:stretch>
                  <a:fillRect/>
                </a:stretch>
              </a:blipFill>
            </p:spPr>
            <p:txBody>
              <a:bodyPr/>
              <a:lstStyle/>
              <a:p>
                <a:r>
                  <a:rPr lang="it-IT">
                    <a:noFill/>
                  </a:rPr>
                  <a:t> </a:t>
                </a:r>
              </a:p>
            </p:txBody>
          </p:sp>
        </mc:Fallback>
      </mc:AlternateContent>
      <p:sp>
        <p:nvSpPr>
          <p:cNvPr id="8" name="CasellaDiTesto 7">
            <a:extLst>
              <a:ext uri="{FF2B5EF4-FFF2-40B4-BE49-F238E27FC236}">
                <a16:creationId xmlns:a16="http://schemas.microsoft.com/office/drawing/2014/main" id="{C4FB9577-F527-47D8-B89E-EC9C9138E4B5}"/>
              </a:ext>
            </a:extLst>
          </p:cNvPr>
          <p:cNvSpPr txBox="1"/>
          <p:nvPr/>
        </p:nvSpPr>
        <p:spPr>
          <a:xfrm>
            <a:off x="778933" y="2357119"/>
            <a:ext cx="5507598" cy="369332"/>
          </a:xfrm>
          <a:prstGeom prst="rect">
            <a:avLst/>
          </a:prstGeom>
          <a:noFill/>
        </p:spPr>
        <p:txBody>
          <a:bodyPr wrap="none" rtlCol="0">
            <a:spAutoFit/>
          </a:bodyPr>
          <a:lstStyle/>
          <a:p>
            <a:r>
              <a:rPr lang="it-IT" dirty="0"/>
              <a:t>Minimo della Potenza in funzione dei potenziali nei nodi:</a:t>
            </a:r>
          </a:p>
        </p:txBody>
      </p:sp>
      <mc:AlternateContent xmlns:mc="http://schemas.openxmlformats.org/markup-compatibility/2006">
        <mc:Choice xmlns:a14="http://schemas.microsoft.com/office/drawing/2010/main" Requires="a14">
          <p:sp>
            <p:nvSpPr>
              <p:cNvPr id="9" name="Rettangolo 8">
                <a:extLst>
                  <a:ext uri="{FF2B5EF4-FFF2-40B4-BE49-F238E27FC236}">
                    <a16:creationId xmlns:a16="http://schemas.microsoft.com/office/drawing/2014/main" id="{49F48141-8684-44A1-8653-9CE679CC6D98}"/>
                  </a:ext>
                </a:extLst>
              </p:cNvPr>
              <p:cNvSpPr/>
              <p:nvPr/>
            </p:nvSpPr>
            <p:spPr>
              <a:xfrm>
                <a:off x="2233129" y="3065406"/>
                <a:ext cx="4198714" cy="727187"/>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m:rPr>
                          <m:sty m:val="p"/>
                        </m:rPr>
                        <a:rPr lang="it-IT" sz="3200" i="1" smtClean="0">
                          <a:latin typeface="Cambria Math" panose="02040503050406030204" pitchFamily="18" charset="0"/>
                          <a:ea typeface="Cambria Math" panose="02040503050406030204" pitchFamily="18" charset="0"/>
                        </a:rPr>
                        <m:t>∇</m:t>
                      </m:r>
                      <m:r>
                        <a:rPr lang="it-IT" sz="3200" i="1">
                          <a:latin typeface="Cambria Math" panose="02040503050406030204" pitchFamily="18" charset="0"/>
                        </a:rPr>
                        <m:t>𝑊</m:t>
                      </m:r>
                      <m:r>
                        <a:rPr lang="it-IT" sz="3200" i="1">
                          <a:latin typeface="Cambria Math" panose="02040503050406030204" pitchFamily="18" charset="0"/>
                        </a:rPr>
                        <m:t>=2</m:t>
                      </m:r>
                      <m:r>
                        <m:rPr>
                          <m:nor/>
                        </m:rPr>
                        <a:rPr lang="it-IT" sz="3200" dirty="0"/>
                        <m:t> </m:t>
                      </m:r>
                      <m:bar>
                        <m:barPr>
                          <m:ctrlPr>
                            <a:rPr lang="it-IT" sz="3200" b="1" i="1">
                              <a:latin typeface="Cambria Math" panose="02040503050406030204" pitchFamily="18" charset="0"/>
                            </a:rPr>
                          </m:ctrlPr>
                        </m:barPr>
                        <m:e>
                          <m:bar>
                            <m:barPr>
                              <m:ctrlPr>
                                <a:rPr lang="it-IT" sz="3200" b="1" i="1">
                                  <a:latin typeface="Cambria Math" panose="02040503050406030204" pitchFamily="18" charset="0"/>
                                </a:rPr>
                              </m:ctrlPr>
                            </m:barPr>
                            <m:e>
                              <m:r>
                                <a:rPr lang="it-IT" sz="3200" b="1">
                                  <a:latin typeface="Cambria Math" panose="02040503050406030204" pitchFamily="18" charset="0"/>
                                </a:rPr>
                                <m:t>𝐌</m:t>
                              </m:r>
                            </m:e>
                          </m:bar>
                        </m:e>
                      </m:bar>
                      <m:r>
                        <a:rPr lang="it-IT" sz="3200" i="1">
                          <a:latin typeface="Cambria Math" panose="02040503050406030204" pitchFamily="18" charset="0"/>
                          <a:ea typeface="Cambria Math" panose="02040503050406030204" pitchFamily="18" charset="0"/>
                        </a:rPr>
                        <m:t>∙</m:t>
                      </m:r>
                      <m:sSub>
                        <m:sSubPr>
                          <m:ctrlPr>
                            <a:rPr lang="it-IT" sz="3200" i="1">
                              <a:latin typeface="Cambria Math" panose="02040503050406030204" pitchFamily="18" charset="0"/>
                            </a:rPr>
                          </m:ctrlPr>
                        </m:sSubPr>
                        <m:e>
                          <m:bar>
                            <m:barPr>
                              <m:ctrlPr>
                                <a:rPr lang="it-IT" sz="3200" b="1" i="1">
                                  <a:latin typeface="Cambria Math" panose="02040503050406030204" pitchFamily="18" charset="0"/>
                                </a:rPr>
                              </m:ctrlPr>
                            </m:barPr>
                            <m:e>
                              <m:r>
                                <a:rPr lang="it-IT" sz="3200" b="1" i="1">
                                  <a:latin typeface="Cambria Math" panose="02040503050406030204" pitchFamily="18" charset="0"/>
                                </a:rPr>
                                <m:t>𝑽</m:t>
                              </m:r>
                            </m:e>
                          </m:bar>
                        </m:e>
                        <m:sub>
                          <m:r>
                            <a:rPr lang="it-IT" sz="3200" i="1">
                              <a:latin typeface="Cambria Math" panose="02040503050406030204" pitchFamily="18" charset="0"/>
                            </a:rPr>
                            <m:t>𝑐𝑜𝑛𝑛</m:t>
                          </m:r>
                        </m:sub>
                      </m:sSub>
                      <m:r>
                        <a:rPr lang="it-IT" sz="3200" b="0" i="0" smtClean="0">
                          <a:latin typeface="Cambria Math" panose="02040503050406030204" pitchFamily="18" charset="0"/>
                        </a:rPr>
                        <m:t>=0</m:t>
                      </m:r>
                    </m:oMath>
                  </m:oMathPara>
                </a14:m>
                <a:endParaRPr lang="it-IT" sz="3200" dirty="0"/>
              </a:p>
            </p:txBody>
          </p:sp>
        </mc:Choice>
        <mc:Fallback>
          <p:sp>
            <p:nvSpPr>
              <p:cNvPr id="9" name="Rettangolo 8">
                <a:extLst>
                  <a:ext uri="{FF2B5EF4-FFF2-40B4-BE49-F238E27FC236}">
                    <a16:creationId xmlns:a16="http://schemas.microsoft.com/office/drawing/2014/main" id="{49F48141-8684-44A1-8653-9CE679CC6D98}"/>
                  </a:ext>
                </a:extLst>
              </p:cNvPr>
              <p:cNvSpPr>
                <a:spLocks noRot="1" noChangeAspect="1" noMove="1" noResize="1" noEditPoints="1" noAdjustHandles="1" noChangeArrowheads="1" noChangeShapeType="1" noTextEdit="1"/>
              </p:cNvSpPr>
              <p:nvPr/>
            </p:nvSpPr>
            <p:spPr>
              <a:xfrm>
                <a:off x="2233129" y="3065406"/>
                <a:ext cx="4198714" cy="727187"/>
              </a:xfrm>
              <a:prstGeom prst="rect">
                <a:avLst/>
              </a:prstGeom>
              <a:blipFill>
                <a:blip r:embed="rId3"/>
                <a:stretch>
                  <a:fillRect/>
                </a:stretch>
              </a:blipFill>
            </p:spPr>
            <p:txBody>
              <a:bodyPr/>
              <a:lstStyle/>
              <a:p>
                <a:r>
                  <a:rPr lang="it-IT">
                    <a:noFill/>
                  </a:rPr>
                  <a:t> </a:t>
                </a:r>
              </a:p>
            </p:txBody>
          </p:sp>
        </mc:Fallback>
      </mc:AlternateContent>
      <p:sp>
        <p:nvSpPr>
          <p:cNvPr id="10" name="CasellaDiTesto 9">
            <a:extLst>
              <a:ext uri="{FF2B5EF4-FFF2-40B4-BE49-F238E27FC236}">
                <a16:creationId xmlns:a16="http://schemas.microsoft.com/office/drawing/2014/main" id="{C14689C8-954D-49A5-A4BE-4F24282002DD}"/>
              </a:ext>
            </a:extLst>
          </p:cNvPr>
          <p:cNvSpPr txBox="1"/>
          <p:nvPr/>
        </p:nvSpPr>
        <p:spPr>
          <a:xfrm>
            <a:off x="7183684" y="3065406"/>
            <a:ext cx="4909101" cy="584775"/>
          </a:xfrm>
          <a:prstGeom prst="rect">
            <a:avLst/>
          </a:prstGeom>
          <a:noFill/>
        </p:spPr>
        <p:txBody>
          <a:bodyPr wrap="none" rtlCol="0">
            <a:spAutoFit/>
          </a:bodyPr>
          <a:lstStyle/>
          <a:p>
            <a:r>
              <a:rPr lang="it-IT" sz="3200" b="1" dirty="0">
                <a:effectLst>
                  <a:outerShdw blurRad="38100" dist="38100" dir="2700000" algn="tl">
                    <a:srgbClr val="000000">
                      <a:alpha val="43137"/>
                    </a:srgbClr>
                  </a:outerShdw>
                </a:effectLst>
              </a:rPr>
              <a:t>Sistema di Equazioni Lineari</a:t>
            </a:r>
          </a:p>
        </p:txBody>
      </p:sp>
      <p:sp>
        <p:nvSpPr>
          <p:cNvPr id="11" name="Freccia in giù 10">
            <a:extLst>
              <a:ext uri="{FF2B5EF4-FFF2-40B4-BE49-F238E27FC236}">
                <a16:creationId xmlns:a16="http://schemas.microsoft.com/office/drawing/2014/main" id="{9D7DCB4F-D8BD-4907-B89B-FAD3E1A1D762}"/>
              </a:ext>
            </a:extLst>
          </p:cNvPr>
          <p:cNvSpPr/>
          <p:nvPr/>
        </p:nvSpPr>
        <p:spPr>
          <a:xfrm>
            <a:off x="3765973" y="3928533"/>
            <a:ext cx="528320"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CasellaDiTesto 11">
            <a:extLst>
              <a:ext uri="{FF2B5EF4-FFF2-40B4-BE49-F238E27FC236}">
                <a16:creationId xmlns:a16="http://schemas.microsoft.com/office/drawing/2014/main" id="{8402A6CC-A349-459B-A2F8-5E6352A99A91}"/>
              </a:ext>
            </a:extLst>
          </p:cNvPr>
          <p:cNvSpPr txBox="1"/>
          <p:nvPr/>
        </p:nvSpPr>
        <p:spPr>
          <a:xfrm>
            <a:off x="2500002" y="4437007"/>
            <a:ext cx="3060261" cy="584775"/>
          </a:xfrm>
          <a:prstGeom prst="rect">
            <a:avLst/>
          </a:prstGeom>
          <a:noFill/>
        </p:spPr>
        <p:txBody>
          <a:bodyPr wrap="none" rtlCol="0">
            <a:spAutoFit/>
          </a:bodyPr>
          <a:lstStyle/>
          <a:p>
            <a:r>
              <a:rPr lang="it-IT" sz="3200" b="1" dirty="0">
                <a:effectLst>
                  <a:outerShdw blurRad="38100" dist="38100" dir="2700000" algn="tl">
                    <a:srgbClr val="000000">
                      <a:alpha val="43137"/>
                    </a:srgbClr>
                  </a:outerShdw>
                </a:effectLst>
              </a:rPr>
              <a:t>Tensioni nei nodi</a:t>
            </a:r>
          </a:p>
        </p:txBody>
      </p:sp>
      <p:sp>
        <p:nvSpPr>
          <p:cNvPr id="13" name="Freccia in giù 12">
            <a:extLst>
              <a:ext uri="{FF2B5EF4-FFF2-40B4-BE49-F238E27FC236}">
                <a16:creationId xmlns:a16="http://schemas.microsoft.com/office/drawing/2014/main" id="{7E05F27C-0E55-4F73-806C-55BA898BCF49}"/>
              </a:ext>
            </a:extLst>
          </p:cNvPr>
          <p:cNvSpPr/>
          <p:nvPr/>
        </p:nvSpPr>
        <p:spPr>
          <a:xfrm>
            <a:off x="3765973" y="5079927"/>
            <a:ext cx="528320"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AB83E53A-936A-4F7D-B85B-4771CB97BA08}"/>
              </a:ext>
            </a:extLst>
          </p:cNvPr>
          <p:cNvSpPr txBox="1"/>
          <p:nvPr/>
        </p:nvSpPr>
        <p:spPr>
          <a:xfrm>
            <a:off x="788667" y="5595004"/>
            <a:ext cx="6482929" cy="584775"/>
          </a:xfrm>
          <a:prstGeom prst="rect">
            <a:avLst/>
          </a:prstGeom>
          <a:noFill/>
        </p:spPr>
        <p:txBody>
          <a:bodyPr wrap="none" rtlCol="0">
            <a:spAutoFit/>
          </a:bodyPr>
          <a:lstStyle/>
          <a:p>
            <a:r>
              <a:rPr lang="it-IT" sz="3200" b="1" dirty="0">
                <a:effectLst>
                  <a:outerShdw blurRad="38100" dist="38100" dir="2700000" algn="tl">
                    <a:srgbClr val="000000">
                      <a:alpha val="43137"/>
                    </a:srgbClr>
                  </a:outerShdw>
                </a:effectLst>
              </a:rPr>
              <a:t>Approssimazione nei punti intermedi</a:t>
            </a:r>
          </a:p>
        </p:txBody>
      </p:sp>
      <p:sp>
        <p:nvSpPr>
          <p:cNvPr id="15" name="Freccia in giù 14">
            <a:extLst>
              <a:ext uri="{FF2B5EF4-FFF2-40B4-BE49-F238E27FC236}">
                <a16:creationId xmlns:a16="http://schemas.microsoft.com/office/drawing/2014/main" id="{745AF668-2130-44FA-91F6-0A6CB59E3ED0}"/>
              </a:ext>
            </a:extLst>
          </p:cNvPr>
          <p:cNvSpPr/>
          <p:nvPr/>
        </p:nvSpPr>
        <p:spPr>
          <a:xfrm rot="5400000">
            <a:off x="6543603" y="3171526"/>
            <a:ext cx="528320"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mc:AlternateContent xmlns:mc="http://schemas.openxmlformats.org/markup-compatibility/2006">
        <mc:Choice xmlns:a14="http://schemas.microsoft.com/office/drawing/2010/main" Requires="a14">
          <p:sp>
            <p:nvSpPr>
              <p:cNvPr id="17" name="Rettangolo 16">
                <a:extLst>
                  <a:ext uri="{FF2B5EF4-FFF2-40B4-BE49-F238E27FC236}">
                    <a16:creationId xmlns:a16="http://schemas.microsoft.com/office/drawing/2014/main" id="{DE4B7A57-41AB-4509-87D5-1F0B2EF9BB65}"/>
                  </a:ext>
                </a:extLst>
              </p:cNvPr>
              <p:cNvSpPr/>
              <p:nvPr/>
            </p:nvSpPr>
            <p:spPr>
              <a:xfrm>
                <a:off x="8281681" y="6088597"/>
                <a:ext cx="683072"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𝑙</m:t>
                          </m:r>
                        </m:sub>
                      </m:sSub>
                    </m:oMath>
                  </m:oMathPara>
                </a14:m>
                <a:endParaRPr lang="it-IT" dirty="0"/>
              </a:p>
            </p:txBody>
          </p:sp>
        </mc:Choice>
        <mc:Fallback>
          <p:sp>
            <p:nvSpPr>
              <p:cNvPr id="17" name="Rettangolo 16">
                <a:extLst>
                  <a:ext uri="{FF2B5EF4-FFF2-40B4-BE49-F238E27FC236}">
                    <a16:creationId xmlns:a16="http://schemas.microsoft.com/office/drawing/2014/main" id="{DE4B7A57-41AB-4509-87D5-1F0B2EF9BB65}"/>
                  </a:ext>
                </a:extLst>
              </p:cNvPr>
              <p:cNvSpPr>
                <a:spLocks noRot="1" noChangeAspect="1" noMove="1" noResize="1" noEditPoints="1" noAdjustHandles="1" noChangeArrowheads="1" noChangeShapeType="1" noTextEdit="1"/>
              </p:cNvSpPr>
              <p:nvPr/>
            </p:nvSpPr>
            <p:spPr>
              <a:xfrm>
                <a:off x="8281681" y="6088597"/>
                <a:ext cx="683072" cy="388889"/>
              </a:xfrm>
              <a:prstGeom prst="rect">
                <a:avLst/>
              </a:prstGeom>
              <a:blipFill>
                <a:blip r:embed="rId4"/>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18" name="Rettangolo 17">
                <a:extLst>
                  <a:ext uri="{FF2B5EF4-FFF2-40B4-BE49-F238E27FC236}">
                    <a16:creationId xmlns:a16="http://schemas.microsoft.com/office/drawing/2014/main" id="{CCC4A1EF-4192-4059-B4AA-3B9443EB233A}"/>
                  </a:ext>
                </a:extLst>
              </p:cNvPr>
              <p:cNvSpPr/>
              <p:nvPr/>
            </p:nvSpPr>
            <p:spPr>
              <a:xfrm>
                <a:off x="10414330" y="6091137"/>
                <a:ext cx="713080"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𝑥</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𝑟</m:t>
                          </m:r>
                        </m:sub>
                      </m:sSub>
                    </m:oMath>
                  </m:oMathPara>
                </a14:m>
                <a:endParaRPr lang="it-IT" dirty="0"/>
              </a:p>
            </p:txBody>
          </p:sp>
        </mc:Choice>
        <mc:Fallback>
          <p:sp>
            <p:nvSpPr>
              <p:cNvPr id="18" name="Rettangolo 17">
                <a:extLst>
                  <a:ext uri="{FF2B5EF4-FFF2-40B4-BE49-F238E27FC236}">
                    <a16:creationId xmlns:a16="http://schemas.microsoft.com/office/drawing/2014/main" id="{CCC4A1EF-4192-4059-B4AA-3B9443EB233A}"/>
                  </a:ext>
                </a:extLst>
              </p:cNvPr>
              <p:cNvSpPr>
                <a:spLocks noRot="1" noChangeAspect="1" noMove="1" noResize="1" noEditPoints="1" noAdjustHandles="1" noChangeArrowheads="1" noChangeShapeType="1" noTextEdit="1"/>
              </p:cNvSpPr>
              <p:nvPr/>
            </p:nvSpPr>
            <p:spPr>
              <a:xfrm>
                <a:off x="10414330" y="6091137"/>
                <a:ext cx="713080" cy="388889"/>
              </a:xfrm>
              <a:prstGeom prst="rect">
                <a:avLst/>
              </a:prstGeom>
              <a:blipFill>
                <a:blip r:embed="rId5"/>
                <a:stretch>
                  <a:fillRect/>
                </a:stretch>
              </a:blipFill>
            </p:spPr>
            <p:txBody>
              <a:bodyPr/>
              <a:lstStyle/>
              <a:p>
                <a:r>
                  <a:rPr lang="it-IT">
                    <a:noFill/>
                  </a:rPr>
                  <a:t> </a:t>
                </a:r>
              </a:p>
            </p:txBody>
          </p:sp>
        </mc:Fallback>
      </mc:AlternateContent>
      <p:cxnSp>
        <p:nvCxnSpPr>
          <p:cNvPr id="19" name="Connettore 2 18">
            <a:extLst>
              <a:ext uri="{FF2B5EF4-FFF2-40B4-BE49-F238E27FC236}">
                <a16:creationId xmlns:a16="http://schemas.microsoft.com/office/drawing/2014/main" id="{2D0A3AAE-A1ED-4D6B-B83D-F3F34E4BABCA}"/>
              </a:ext>
            </a:extLst>
          </p:cNvPr>
          <p:cNvCxnSpPr/>
          <p:nvPr/>
        </p:nvCxnSpPr>
        <p:spPr>
          <a:xfrm flipV="1">
            <a:off x="7735570" y="4071076"/>
            <a:ext cx="0" cy="21145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0" name="Connettore 2 19">
            <a:extLst>
              <a:ext uri="{FF2B5EF4-FFF2-40B4-BE49-F238E27FC236}">
                <a16:creationId xmlns:a16="http://schemas.microsoft.com/office/drawing/2014/main" id="{EDB92C35-3489-43BC-AA0D-688814195F6E}"/>
              </a:ext>
            </a:extLst>
          </p:cNvPr>
          <p:cNvCxnSpPr>
            <a:cxnSpLocks/>
          </p:cNvCxnSpPr>
          <p:nvPr/>
        </p:nvCxnSpPr>
        <p:spPr>
          <a:xfrm>
            <a:off x="7579995" y="5985601"/>
            <a:ext cx="4111625"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1" name="Rettangolo 20">
                <a:extLst>
                  <a:ext uri="{FF2B5EF4-FFF2-40B4-BE49-F238E27FC236}">
                    <a16:creationId xmlns:a16="http://schemas.microsoft.com/office/drawing/2014/main" id="{D4FBD5F2-E78E-4538-97B0-0FF28A53816B}"/>
                  </a:ext>
                </a:extLst>
              </p:cNvPr>
              <p:cNvSpPr/>
              <p:nvPr/>
            </p:nvSpPr>
            <p:spPr>
              <a:xfrm>
                <a:off x="11453967" y="5610615"/>
                <a:ext cx="367985"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it-IT" i="1">
                          <a:latin typeface="Cambria Math" panose="02040503050406030204" pitchFamily="18" charset="0"/>
                        </a:rPr>
                        <m:t>𝑥</m:t>
                      </m:r>
                    </m:oMath>
                  </m:oMathPara>
                </a14:m>
                <a:endParaRPr lang="it-IT" dirty="0"/>
              </a:p>
            </p:txBody>
          </p:sp>
        </mc:Choice>
        <mc:Fallback>
          <p:sp>
            <p:nvSpPr>
              <p:cNvPr id="21" name="Rettangolo 20">
                <a:extLst>
                  <a:ext uri="{FF2B5EF4-FFF2-40B4-BE49-F238E27FC236}">
                    <a16:creationId xmlns:a16="http://schemas.microsoft.com/office/drawing/2014/main" id="{D4FBD5F2-E78E-4538-97B0-0FF28A53816B}"/>
                  </a:ext>
                </a:extLst>
              </p:cNvPr>
              <p:cNvSpPr>
                <a:spLocks noRot="1" noChangeAspect="1" noMove="1" noResize="1" noEditPoints="1" noAdjustHandles="1" noChangeArrowheads="1" noChangeShapeType="1" noTextEdit="1"/>
              </p:cNvSpPr>
              <p:nvPr/>
            </p:nvSpPr>
            <p:spPr>
              <a:xfrm>
                <a:off x="11453967" y="5610615"/>
                <a:ext cx="367985" cy="369332"/>
              </a:xfrm>
              <a:prstGeom prst="rect">
                <a:avLst/>
              </a:prstGeom>
              <a:blipFill>
                <a:blip r:embed="rId6"/>
                <a:stretch>
                  <a:fillRect/>
                </a:stretch>
              </a:blipFill>
            </p:spPr>
            <p:txBody>
              <a:bodyPr/>
              <a:lstStyle/>
              <a:p>
                <a:r>
                  <a:rPr lang="it-IT">
                    <a:noFill/>
                  </a:rPr>
                  <a:t> </a:t>
                </a:r>
              </a:p>
            </p:txBody>
          </p:sp>
        </mc:Fallback>
      </mc:AlternateContent>
      <p:cxnSp>
        <p:nvCxnSpPr>
          <p:cNvPr id="22" name="Connettore diritto 21">
            <a:extLst>
              <a:ext uri="{FF2B5EF4-FFF2-40B4-BE49-F238E27FC236}">
                <a16:creationId xmlns:a16="http://schemas.microsoft.com/office/drawing/2014/main" id="{283717F0-A9DA-4AB2-801E-A0B13966371C}"/>
              </a:ext>
            </a:extLst>
          </p:cNvPr>
          <p:cNvCxnSpPr>
            <a:cxnSpLocks/>
          </p:cNvCxnSpPr>
          <p:nvPr/>
        </p:nvCxnSpPr>
        <p:spPr>
          <a:xfrm flipV="1">
            <a:off x="8623217" y="4549683"/>
            <a:ext cx="2147653" cy="9398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Connettore diritto 22">
            <a:extLst>
              <a:ext uri="{FF2B5EF4-FFF2-40B4-BE49-F238E27FC236}">
                <a16:creationId xmlns:a16="http://schemas.microsoft.com/office/drawing/2014/main" id="{B0035735-6EFB-4B97-A1B3-D7F8F58B8BAE}"/>
              </a:ext>
            </a:extLst>
          </p:cNvPr>
          <p:cNvCxnSpPr/>
          <p:nvPr/>
        </p:nvCxnSpPr>
        <p:spPr>
          <a:xfrm>
            <a:off x="7329170" y="4549683"/>
            <a:ext cx="39306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ttore diritto 23">
            <a:extLst>
              <a:ext uri="{FF2B5EF4-FFF2-40B4-BE49-F238E27FC236}">
                <a16:creationId xmlns:a16="http://schemas.microsoft.com/office/drawing/2014/main" id="{0AA736E3-68D5-45A5-9512-B36A8B534D41}"/>
              </a:ext>
            </a:extLst>
          </p:cNvPr>
          <p:cNvCxnSpPr/>
          <p:nvPr/>
        </p:nvCxnSpPr>
        <p:spPr>
          <a:xfrm>
            <a:off x="7329170" y="5489483"/>
            <a:ext cx="3930650"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5" name="Rettangolo 24">
                <a:extLst>
                  <a:ext uri="{FF2B5EF4-FFF2-40B4-BE49-F238E27FC236}">
                    <a16:creationId xmlns:a16="http://schemas.microsoft.com/office/drawing/2014/main" id="{A8D82C00-9ECC-46B2-95A8-93D85E29AB7D}"/>
                  </a:ext>
                </a:extLst>
              </p:cNvPr>
              <p:cNvSpPr/>
              <p:nvPr/>
            </p:nvSpPr>
            <p:spPr>
              <a:xfrm>
                <a:off x="6784195" y="5229226"/>
                <a:ext cx="684675"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𝑣</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𝑙</m:t>
                          </m:r>
                        </m:sub>
                      </m:sSub>
                    </m:oMath>
                  </m:oMathPara>
                </a14:m>
                <a:endParaRPr lang="it-IT" dirty="0"/>
              </a:p>
            </p:txBody>
          </p:sp>
        </mc:Choice>
        <mc:Fallback>
          <p:sp>
            <p:nvSpPr>
              <p:cNvPr id="25" name="Rettangolo 24">
                <a:extLst>
                  <a:ext uri="{FF2B5EF4-FFF2-40B4-BE49-F238E27FC236}">
                    <a16:creationId xmlns:a16="http://schemas.microsoft.com/office/drawing/2014/main" id="{A8D82C00-9ECC-46B2-95A8-93D85E29AB7D}"/>
                  </a:ext>
                </a:extLst>
              </p:cNvPr>
              <p:cNvSpPr>
                <a:spLocks noRot="1" noChangeAspect="1" noMove="1" noResize="1" noEditPoints="1" noAdjustHandles="1" noChangeArrowheads="1" noChangeShapeType="1" noTextEdit="1"/>
              </p:cNvSpPr>
              <p:nvPr/>
            </p:nvSpPr>
            <p:spPr>
              <a:xfrm>
                <a:off x="6784195" y="5229226"/>
                <a:ext cx="684675" cy="388889"/>
              </a:xfrm>
              <a:prstGeom prst="rect">
                <a:avLst/>
              </a:prstGeom>
              <a:blipFill>
                <a:blip r:embed="rId7"/>
                <a:stretch>
                  <a:fillRect/>
                </a:stretch>
              </a:blipFill>
            </p:spPr>
            <p:txBody>
              <a:bodyPr/>
              <a:lstStyle/>
              <a:p>
                <a:r>
                  <a:rPr lang="it-IT">
                    <a:noFill/>
                  </a:rPr>
                  <a:t> </a:t>
                </a:r>
              </a:p>
            </p:txBody>
          </p:sp>
        </mc:Fallback>
      </mc:AlternateContent>
      <mc:AlternateContent xmlns:mc="http://schemas.openxmlformats.org/markup-compatibility/2006">
        <mc:Choice xmlns:a14="http://schemas.microsoft.com/office/drawing/2010/main" Requires="a14">
          <p:sp>
            <p:nvSpPr>
              <p:cNvPr id="26" name="Rettangolo 25">
                <a:extLst>
                  <a:ext uri="{FF2B5EF4-FFF2-40B4-BE49-F238E27FC236}">
                    <a16:creationId xmlns:a16="http://schemas.microsoft.com/office/drawing/2014/main" id="{86C3E4EB-E8C8-4F44-A046-96073725DE60}"/>
                  </a:ext>
                </a:extLst>
              </p:cNvPr>
              <p:cNvSpPr/>
              <p:nvPr/>
            </p:nvSpPr>
            <p:spPr>
              <a:xfrm>
                <a:off x="6723517" y="4306122"/>
                <a:ext cx="714683" cy="38888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rPr>
                            <m:t>𝑣</m:t>
                          </m:r>
                        </m:e>
                        <m:sub>
                          <m:d>
                            <m:dPr>
                              <m:ctrlPr>
                                <a:rPr lang="it-IT" i="1">
                                  <a:latin typeface="Cambria Math" panose="02040503050406030204" pitchFamily="18" charset="0"/>
                                </a:rPr>
                              </m:ctrlPr>
                            </m:dPr>
                            <m:e>
                              <m:r>
                                <a:rPr lang="it-IT" i="1">
                                  <a:latin typeface="Cambria Math" panose="02040503050406030204" pitchFamily="18" charset="0"/>
                                </a:rPr>
                                <m:t>𝑘</m:t>
                              </m:r>
                            </m:e>
                          </m:d>
                          <m:r>
                            <a:rPr lang="it-IT" i="1">
                              <a:latin typeface="Cambria Math" panose="02040503050406030204" pitchFamily="18" charset="0"/>
                            </a:rPr>
                            <m:t>𝑟</m:t>
                          </m:r>
                        </m:sub>
                      </m:sSub>
                    </m:oMath>
                  </m:oMathPara>
                </a14:m>
                <a:endParaRPr lang="it-IT" dirty="0"/>
              </a:p>
            </p:txBody>
          </p:sp>
        </mc:Choice>
        <mc:Fallback>
          <p:sp>
            <p:nvSpPr>
              <p:cNvPr id="26" name="Rettangolo 25">
                <a:extLst>
                  <a:ext uri="{FF2B5EF4-FFF2-40B4-BE49-F238E27FC236}">
                    <a16:creationId xmlns:a16="http://schemas.microsoft.com/office/drawing/2014/main" id="{86C3E4EB-E8C8-4F44-A046-96073725DE60}"/>
                  </a:ext>
                </a:extLst>
              </p:cNvPr>
              <p:cNvSpPr>
                <a:spLocks noRot="1" noChangeAspect="1" noMove="1" noResize="1" noEditPoints="1" noAdjustHandles="1" noChangeArrowheads="1" noChangeShapeType="1" noTextEdit="1"/>
              </p:cNvSpPr>
              <p:nvPr/>
            </p:nvSpPr>
            <p:spPr>
              <a:xfrm>
                <a:off x="6723517" y="4306122"/>
                <a:ext cx="714683" cy="388889"/>
              </a:xfrm>
              <a:prstGeom prst="rect">
                <a:avLst/>
              </a:prstGeom>
              <a:blipFill>
                <a:blip r:embed="rId8"/>
                <a:stretch>
                  <a:fillRect/>
                </a:stretch>
              </a:blipFill>
            </p:spPr>
            <p:txBody>
              <a:bodyPr/>
              <a:lstStyle/>
              <a:p>
                <a:r>
                  <a:rPr lang="it-IT">
                    <a:noFill/>
                  </a:rPr>
                  <a:t> </a:t>
                </a:r>
              </a:p>
            </p:txBody>
          </p:sp>
        </mc:Fallback>
      </mc:AlternateContent>
      <p:sp>
        <p:nvSpPr>
          <p:cNvPr id="29" name="Figura a mano libera: forma 28">
            <a:extLst>
              <a:ext uri="{FF2B5EF4-FFF2-40B4-BE49-F238E27FC236}">
                <a16:creationId xmlns:a16="http://schemas.microsoft.com/office/drawing/2014/main" id="{1810974F-FDB4-402B-8624-D16821D3BCAF}"/>
              </a:ext>
            </a:extLst>
          </p:cNvPr>
          <p:cNvSpPr/>
          <p:nvPr/>
        </p:nvSpPr>
        <p:spPr>
          <a:xfrm>
            <a:off x="8622453" y="4551678"/>
            <a:ext cx="2113280" cy="955040"/>
          </a:xfrm>
          <a:custGeom>
            <a:avLst/>
            <a:gdLst>
              <a:gd name="connsiteX0" fmla="*/ 0 w 2113280"/>
              <a:gd name="connsiteY0" fmla="*/ 955040 h 955040"/>
              <a:gd name="connsiteX1" fmla="*/ 1036320 w 2113280"/>
              <a:gd name="connsiteY1" fmla="*/ 182880 h 955040"/>
              <a:gd name="connsiteX2" fmla="*/ 2113280 w 2113280"/>
              <a:gd name="connsiteY2" fmla="*/ 0 h 955040"/>
            </a:gdLst>
            <a:ahLst/>
            <a:cxnLst>
              <a:cxn ang="0">
                <a:pos x="connsiteX0" y="connsiteY0"/>
              </a:cxn>
              <a:cxn ang="0">
                <a:pos x="connsiteX1" y="connsiteY1"/>
              </a:cxn>
              <a:cxn ang="0">
                <a:pos x="connsiteX2" y="connsiteY2"/>
              </a:cxn>
            </a:cxnLst>
            <a:rect l="l" t="t" r="r" b="b"/>
            <a:pathLst>
              <a:path w="2113280" h="955040">
                <a:moveTo>
                  <a:pt x="0" y="955040"/>
                </a:moveTo>
                <a:cubicBezTo>
                  <a:pt x="342053" y="648546"/>
                  <a:pt x="684107" y="342053"/>
                  <a:pt x="1036320" y="182880"/>
                </a:cubicBezTo>
                <a:cubicBezTo>
                  <a:pt x="1388533" y="23707"/>
                  <a:pt x="1750906" y="11853"/>
                  <a:pt x="2113280" y="0"/>
                </a:cubicBezTo>
              </a:path>
            </a:pathLst>
          </a:cu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0" name="Callout: linea piegata 29">
            <a:extLst>
              <a:ext uri="{FF2B5EF4-FFF2-40B4-BE49-F238E27FC236}">
                <a16:creationId xmlns:a16="http://schemas.microsoft.com/office/drawing/2014/main" id="{BB0A5D0D-958B-421C-9D14-C32AC5CC87EF}"/>
              </a:ext>
            </a:extLst>
          </p:cNvPr>
          <p:cNvSpPr/>
          <p:nvPr/>
        </p:nvSpPr>
        <p:spPr>
          <a:xfrm>
            <a:off x="10275147" y="3792593"/>
            <a:ext cx="1246293" cy="278483"/>
          </a:xfrm>
          <a:prstGeom prst="borderCallout2">
            <a:avLst>
              <a:gd name="adj1" fmla="val 18750"/>
              <a:gd name="adj2" fmla="val -8333"/>
              <a:gd name="adj3" fmla="val 18750"/>
              <a:gd name="adj4" fmla="val -16667"/>
              <a:gd name="adj5" fmla="val 328208"/>
              <a:gd name="adj6" fmla="val -467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Esatta</a:t>
            </a:r>
          </a:p>
        </p:txBody>
      </p:sp>
      <mc:AlternateContent xmlns:mc="http://schemas.openxmlformats.org/markup-compatibility/2006">
        <mc:Choice xmlns:a14="http://schemas.microsoft.com/office/drawing/2010/main" Requires="a14">
          <p:sp>
            <p:nvSpPr>
              <p:cNvPr id="31" name="Callout: linea piegata 30">
                <a:extLst>
                  <a:ext uri="{FF2B5EF4-FFF2-40B4-BE49-F238E27FC236}">
                    <a16:creationId xmlns:a16="http://schemas.microsoft.com/office/drawing/2014/main" id="{2FB18D0B-0B26-41CC-815F-DE441C439BF1}"/>
                  </a:ext>
                </a:extLst>
              </p:cNvPr>
              <p:cNvSpPr/>
              <p:nvPr/>
            </p:nvSpPr>
            <p:spPr>
              <a:xfrm>
                <a:off x="10160004" y="5035622"/>
                <a:ext cx="1986698" cy="697421"/>
              </a:xfrm>
              <a:prstGeom prst="borderCallout2">
                <a:avLst>
                  <a:gd name="adj1" fmla="val 18750"/>
                  <a:gd name="adj2" fmla="val -8333"/>
                  <a:gd name="adj3" fmla="val 18750"/>
                  <a:gd name="adj4" fmla="val -16667"/>
                  <a:gd name="adj5" fmla="val 24875"/>
                  <a:gd name="adj6" fmla="val -426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Approssimata</a:t>
                </a:r>
              </a:p>
              <a:p>
                <a:pPr algn="ctr"/>
                <a14:m>
                  <m:oMathPara xmlns:m="http://schemas.openxmlformats.org/officeDocument/2006/math">
                    <m:oMathParaPr>
                      <m:jc m:val="centerGroup"/>
                    </m:oMathParaPr>
                    <m:oMath xmlns:m="http://schemas.openxmlformats.org/officeDocument/2006/math">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𝑙</m:t>
                          </m:r>
                        </m:sub>
                      </m:sSub>
                      <m:d>
                        <m:dPr>
                          <m:ctrlPr>
                            <a:rPr lang="it-IT" i="1">
                              <a:latin typeface="Cambria Math" panose="02040503050406030204" pitchFamily="18" charset="0"/>
                            </a:rPr>
                          </m:ctrlPr>
                        </m:dPr>
                        <m:e>
                          <m:r>
                            <a:rPr lang="it-IT" i="1">
                              <a:latin typeface="Cambria Math" panose="02040503050406030204" pitchFamily="18" charset="0"/>
                            </a:rPr>
                            <m:t>𝑥</m:t>
                          </m:r>
                        </m:e>
                      </m:d>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𝑙</m:t>
                          </m:r>
                        </m:sub>
                      </m:sSub>
                      <m:r>
                        <a:rPr lang="it-IT" i="1">
                          <a:latin typeface="Cambria Math" panose="02040503050406030204" pitchFamily="18" charset="0"/>
                        </a:rPr>
                        <m:t>+</m:t>
                      </m:r>
                      <m:sSub>
                        <m:sSubPr>
                          <m:ctrlPr>
                            <a:rPr lang="it-IT" i="1">
                              <a:latin typeface="Cambria Math" panose="02040503050406030204" pitchFamily="18" charset="0"/>
                            </a:rPr>
                          </m:ctrlPr>
                        </m:sSubPr>
                        <m:e>
                          <m:r>
                            <a:rPr lang="it-IT" i="1">
                              <a:latin typeface="Cambria Math" panose="02040503050406030204" pitchFamily="18" charset="0"/>
                              <a:ea typeface="Cambria Math" panose="02040503050406030204" pitchFamily="18" charset="0"/>
                            </a:rPr>
                            <m:t>𝛼</m:t>
                          </m:r>
                        </m:e>
                        <m:sub>
                          <m:r>
                            <a:rPr lang="it-IT" i="1">
                              <a:latin typeface="Cambria Math" panose="02040503050406030204" pitchFamily="18" charset="0"/>
                            </a:rPr>
                            <m:t>𝑟</m:t>
                          </m:r>
                        </m:sub>
                      </m:sSub>
                      <m:d>
                        <m:dPr>
                          <m:ctrlPr>
                            <a:rPr lang="it-IT" i="1">
                              <a:latin typeface="Cambria Math" panose="02040503050406030204" pitchFamily="18" charset="0"/>
                            </a:rPr>
                          </m:ctrlPr>
                        </m:dPr>
                        <m:e>
                          <m:r>
                            <a:rPr lang="it-IT" i="1">
                              <a:latin typeface="Cambria Math" panose="02040503050406030204" pitchFamily="18" charset="0"/>
                            </a:rPr>
                            <m:t>𝑥</m:t>
                          </m:r>
                        </m:e>
                      </m:d>
                      <m:sSub>
                        <m:sSubPr>
                          <m:ctrlPr>
                            <a:rPr lang="it-IT" i="1">
                              <a:latin typeface="Cambria Math" panose="02040503050406030204" pitchFamily="18" charset="0"/>
                            </a:rPr>
                          </m:ctrlPr>
                        </m:sSubPr>
                        <m:e>
                          <m:r>
                            <a:rPr lang="it-IT" i="1">
                              <a:latin typeface="Cambria Math" panose="02040503050406030204" pitchFamily="18" charset="0"/>
                            </a:rPr>
                            <m:t>𝑣</m:t>
                          </m:r>
                        </m:e>
                        <m:sub>
                          <m:r>
                            <a:rPr lang="it-IT" i="1">
                              <a:latin typeface="Cambria Math" panose="02040503050406030204" pitchFamily="18" charset="0"/>
                            </a:rPr>
                            <m:t>𝑟</m:t>
                          </m:r>
                        </m:sub>
                      </m:sSub>
                    </m:oMath>
                  </m:oMathPara>
                </a14:m>
                <a:endParaRPr lang="it-IT" dirty="0"/>
              </a:p>
            </p:txBody>
          </p:sp>
        </mc:Choice>
        <mc:Fallback>
          <p:sp>
            <p:nvSpPr>
              <p:cNvPr id="31" name="Callout: linea piegata 30">
                <a:extLst>
                  <a:ext uri="{FF2B5EF4-FFF2-40B4-BE49-F238E27FC236}">
                    <a16:creationId xmlns:a16="http://schemas.microsoft.com/office/drawing/2014/main" id="{2FB18D0B-0B26-41CC-815F-DE441C439BF1}"/>
                  </a:ext>
                </a:extLst>
              </p:cNvPr>
              <p:cNvSpPr>
                <a:spLocks noRot="1" noChangeAspect="1" noMove="1" noResize="1" noEditPoints="1" noAdjustHandles="1" noChangeArrowheads="1" noChangeShapeType="1" noTextEdit="1"/>
              </p:cNvSpPr>
              <p:nvPr/>
            </p:nvSpPr>
            <p:spPr>
              <a:xfrm>
                <a:off x="10160004" y="5035622"/>
                <a:ext cx="1986698" cy="697421"/>
              </a:xfrm>
              <a:prstGeom prst="borderCallout2">
                <a:avLst>
                  <a:gd name="adj1" fmla="val 18750"/>
                  <a:gd name="adj2" fmla="val -8333"/>
                  <a:gd name="adj3" fmla="val 18750"/>
                  <a:gd name="adj4" fmla="val -16667"/>
                  <a:gd name="adj5" fmla="val 24875"/>
                  <a:gd name="adj6" fmla="val -42639"/>
                </a:avLst>
              </a:prstGeom>
              <a:blipFill>
                <a:blip r:embed="rId9"/>
                <a:stretch>
                  <a:fillRect/>
                </a:stretch>
              </a:blipFill>
            </p:spPr>
            <p:txBody>
              <a:bodyPr/>
              <a:lstStyle/>
              <a:p>
                <a:r>
                  <a:rPr lang="it-IT">
                    <a:noFill/>
                  </a:rPr>
                  <a:t> </a:t>
                </a:r>
              </a:p>
            </p:txBody>
          </p:sp>
        </mc:Fallback>
      </mc:AlternateContent>
    </p:spTree>
    <p:extLst>
      <p:ext uri="{BB962C8B-B14F-4D97-AF65-F5344CB8AC3E}">
        <p14:creationId xmlns:p14="http://schemas.microsoft.com/office/powerpoint/2010/main" val="236441481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28575">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2810</TotalTime>
  <Words>960</Words>
  <Application>Microsoft Office PowerPoint</Application>
  <PresentationFormat>Widescreen</PresentationFormat>
  <Paragraphs>181</Paragraphs>
  <Slides>11</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11</vt:i4>
      </vt:variant>
    </vt:vector>
  </HeadingPairs>
  <TitlesOfParts>
    <vt:vector size="16" baseType="lpstr">
      <vt:lpstr>Arial</vt:lpstr>
      <vt:lpstr>Calibri</vt:lpstr>
      <vt:lpstr>Calibri Light</vt:lpstr>
      <vt:lpstr>Cambria Math</vt:lpstr>
      <vt:lpstr>Tema di Office</vt:lpstr>
      <vt:lpstr>Magneto-Idro-Dinamica Lezione 4: Metodo agli Elementi Finiti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Magneto-Idro-Dinamica</dc:title>
  <dc:creator>Augusto Montisci</dc:creator>
  <cp:lastModifiedBy>Augusto Montisci</cp:lastModifiedBy>
  <cp:revision>174</cp:revision>
  <dcterms:created xsi:type="dcterms:W3CDTF">2017-02-19T20:59:26Z</dcterms:created>
  <dcterms:modified xsi:type="dcterms:W3CDTF">2018-11-21T22:14:37Z</dcterms:modified>
</cp:coreProperties>
</file>