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12192000"/>
  <p:notesSz cx="6858000" cy="9144000"/>
  <p:embeddedFontLst>
    <p:embeddedFont>
      <p:font typeface="Roboto Medium"/>
      <p:regular r:id="rId52"/>
      <p:bold r:id="rId53"/>
      <p:italic r:id="rId54"/>
      <p:boldItalic r:id="rId55"/>
    </p:embeddedFont>
    <p:embeddedFont>
      <p:font typeface="Robot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ECEE01A-31B2-4B3E-843F-DC635F8212D0}">
  <a:tblStyle styleId="{8ECEE01A-31B2-4B3E-843F-DC635F8212D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Medium-bold.fntdata"/><Relationship Id="rId52" Type="http://schemas.openxmlformats.org/officeDocument/2006/relationships/font" Target="fonts/RobotoMedium-regular.fntdata"/><Relationship Id="rId11" Type="http://schemas.openxmlformats.org/officeDocument/2006/relationships/slide" Target="slides/slide6.xml"/><Relationship Id="rId55" Type="http://schemas.openxmlformats.org/officeDocument/2006/relationships/font" Target="fonts/RobotoMedium-boldItalic.fntdata"/><Relationship Id="rId10" Type="http://schemas.openxmlformats.org/officeDocument/2006/relationships/slide" Target="slides/slide5.xml"/><Relationship Id="rId54" Type="http://schemas.openxmlformats.org/officeDocument/2006/relationships/font" Target="fonts/RobotoMedium-italic.fntdata"/><Relationship Id="rId13" Type="http://schemas.openxmlformats.org/officeDocument/2006/relationships/slide" Target="slides/slide8.xml"/><Relationship Id="rId57" Type="http://schemas.openxmlformats.org/officeDocument/2006/relationships/font" Target="fonts/Roboto-bold.fntdata"/><Relationship Id="rId12" Type="http://schemas.openxmlformats.org/officeDocument/2006/relationships/slide" Target="slides/slide7.xml"/><Relationship Id="rId56" Type="http://schemas.openxmlformats.org/officeDocument/2006/relationships/font" Target="fonts/Roboto-regular.fntdata"/><Relationship Id="rId15" Type="http://schemas.openxmlformats.org/officeDocument/2006/relationships/slide" Target="slides/slide10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9.xml"/><Relationship Id="rId58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cdb08c2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4cdb08c20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cdb08c207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cdb08c20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cdb08c20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4cdb08c207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cdb08c207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4cdb08c207_3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cdb08c207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4cdb08c207_1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fce1d7b86_2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fce1d7b86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fce1d7b86_2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fce1d7b86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fce1d7b86_2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fce1d7b86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fce1d7b86_2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fce1d7b86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cdb08c20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4cdb08c207_3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fce1d7b86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4fce1d7b86_2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cdb08c207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4cdb08c207_3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cdb08c207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4cdb08c207_1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cdb08c207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4cdb08c207_3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cdb08c207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4cdb08c207_1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cdb08c207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4cdb08c207_3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cdb08c207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4cdb08c207_1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070b7c100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5070b7c100_1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070b7c1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5070b7c10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070b7c1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5070b7c1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070b7c10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5070b7c100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070b7c10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5070b7c100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070b7c100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5070b7c100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cdb08c207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4cdb08c207_1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070b7c100_1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070b7c100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0728e0a1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0728e0a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070b7c100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5070b7c100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070b7c100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070b7c100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070b7c100_1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070b7c100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070f812a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5070f812a6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070f812a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5070f812a6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070b7c100_1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070b7c100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070b7c100_1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070b7c100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5070f812a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5070f812a6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070f812a6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070f812a6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070f812a6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5070f812a6_1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070f812a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070f812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fce1d7b86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fce1d7b8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07aa54e3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07aa54e3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cdb08c20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4cdb08c207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cdb08c207_1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cdb08c207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sp>
          <p:nvSpPr>
            <p:cNvPr id="24" name="Google Shape;24;p2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0"/>
              </a:schemeClr>
            </a:solidFill>
            <a:ln>
              <a:noFill/>
            </a:ln>
          </p:spPr>
        </p:sp>
        <p:cxnSp>
          <p:nvCxnSpPr>
            <p:cNvPr id="25" name="Google Shape;25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" name="Google Shape;27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00215E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15E">
                <a:alpha val="49800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0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00215E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  <a:defRPr sz="54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Medium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Medium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80"/>
              <a:buFont typeface="Roboto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Roboto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Roboto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Roboto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Roboto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176B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176B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Medium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Medium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Roboto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Roboto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Roboto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Roboto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Roboto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176B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176B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Medium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Roboto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Roboto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Roboto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Roboto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Roboto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800434" y="1871058"/>
            <a:ext cx="8596800" cy="433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➤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Medium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Medium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Medium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C6E0ED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00215E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15E">
                <a:alpha val="4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0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00215E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idx="1" type="subTitle"/>
          </p:nvPr>
        </p:nvSpPr>
        <p:spPr>
          <a:xfrm>
            <a:off x="2125600" y="3577225"/>
            <a:ext cx="63144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</a:rPr>
              <a:t>Gruppo Bugbusters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</a:rPr>
              <a:t>Anno accademico 2018/2019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</a:rPr>
              <a:t>Cdl Informatica - Interazione Uomo Macchina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650" y="496025"/>
            <a:ext cx="5095825" cy="3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8607038" y="60495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677325" y="484003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Registrazione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3724425" y="1366325"/>
            <a:ext cx="5549700" cy="50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Campi per l’inserimento dei dati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Categorie d’interesse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Bottone di conferma</a:t>
            </a:r>
            <a:endParaRPr sz="2400"/>
          </a:p>
        </p:txBody>
      </p:sp>
      <p:grpSp>
        <p:nvGrpSpPr>
          <p:cNvPr id="244" name="Google Shape;244;p27"/>
          <p:cNvGrpSpPr/>
          <p:nvPr/>
        </p:nvGrpSpPr>
        <p:grpSpPr>
          <a:xfrm>
            <a:off x="540000" y="1440000"/>
            <a:ext cx="2520000" cy="5040001"/>
            <a:chOff x="540000" y="1440000"/>
            <a:chExt cx="2520000" cy="5040001"/>
          </a:xfrm>
        </p:grpSpPr>
        <p:pic>
          <p:nvPicPr>
            <p:cNvPr id="245" name="Google Shape;24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00" y="1440000"/>
              <a:ext cx="2520000" cy="504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5441" y="1916558"/>
              <a:ext cx="2249124" cy="40868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8590713" y="6037037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677325" y="609600"/>
            <a:ext cx="8596800" cy="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Registrazione: interazione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3801825" y="1465250"/>
            <a:ext cx="5472300" cy="21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Controllo inserimento dati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Finestra inserimento data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t/>
            </a:r>
            <a:endParaRPr sz="2400"/>
          </a:p>
        </p:txBody>
      </p:sp>
      <p:grpSp>
        <p:nvGrpSpPr>
          <p:cNvPr id="255" name="Google Shape;255;p28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pic>
          <p:nvPicPr>
            <p:cNvPr id="256" name="Google Shape;25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9475" y="1972300"/>
              <a:ext cx="2282399" cy="4059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2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Home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3629950" y="1465250"/>
            <a:ext cx="5440800" cy="4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Divisione per categorie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Filtri per l’ordinamento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Informazioni per ogni prodotto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29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pic>
          <p:nvPicPr>
            <p:cNvPr id="267" name="Google Shape;26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7525" y="1979100"/>
              <a:ext cx="2299126" cy="4068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70" name="Google Shape;270;p29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Home: interazione (1)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3669325" y="1465250"/>
            <a:ext cx="5941200" cy="43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Swipe per la selezione delle categorie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Menù a tendina per le opzioni di ordinamento 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Prodotti cliccabili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277" name="Google Shape;277;p30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pic>
          <p:nvPicPr>
            <p:cNvPr id="278" name="Google Shape;27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2775" y="1966175"/>
              <a:ext cx="2317175" cy="4081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Home: interazione (2)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7" name="Google Shape;287;p31"/>
          <p:cNvSpPr txBox="1"/>
          <p:nvPr>
            <p:ph idx="1" type="body"/>
          </p:nvPr>
        </p:nvSpPr>
        <p:spPr>
          <a:xfrm>
            <a:off x="3669325" y="1465250"/>
            <a:ext cx="59007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Suggerimenti ricerche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Pulsante cancella testo nella barra di ricerca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288" name="Google Shape;288;p31"/>
          <p:cNvGrpSpPr/>
          <p:nvPr/>
        </p:nvGrpSpPr>
        <p:grpSpPr>
          <a:xfrm>
            <a:off x="540005" y="1440008"/>
            <a:ext cx="2520020" cy="5040060"/>
            <a:chOff x="677325" y="1465250"/>
            <a:chExt cx="2548049" cy="5164525"/>
          </a:xfrm>
        </p:grpSpPr>
        <p:pic>
          <p:nvPicPr>
            <p:cNvPr id="289" name="Google Shape;289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2000" y="1972300"/>
              <a:ext cx="2299649" cy="41408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3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92" name="Google Shape;292;p31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/>
          <p:nvPr>
            <p:ph type="title"/>
          </p:nvPr>
        </p:nvSpPr>
        <p:spPr>
          <a:xfrm>
            <a:off x="677325" y="609600"/>
            <a:ext cx="8596800" cy="65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Ricerca primo livello </a:t>
            </a:r>
            <a:r>
              <a:rPr lang="it-IT"/>
              <a:t> </a:t>
            </a:r>
            <a:endParaRPr/>
          </a:p>
        </p:txBody>
      </p:sp>
      <p:sp>
        <p:nvSpPr>
          <p:cNvPr id="298" name="Google Shape;298;p32"/>
          <p:cNvSpPr txBox="1"/>
          <p:nvPr>
            <p:ph idx="1" type="body"/>
          </p:nvPr>
        </p:nvSpPr>
        <p:spPr>
          <a:xfrm>
            <a:off x="3649425" y="1551850"/>
            <a:ext cx="6037800" cy="496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Presentazione dei prodotti ricercati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Ordinamento: vicinanza, prezzo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Informazioni per ogni prodotto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" name="Google Shape;299;p32"/>
          <p:cNvGrpSpPr/>
          <p:nvPr/>
        </p:nvGrpSpPr>
        <p:grpSpPr>
          <a:xfrm>
            <a:off x="540000" y="1440000"/>
            <a:ext cx="2520041" cy="5039992"/>
            <a:chOff x="677334" y="1064900"/>
            <a:chExt cx="2613066" cy="5296334"/>
          </a:xfrm>
        </p:grpSpPr>
        <p:pic>
          <p:nvPicPr>
            <p:cNvPr id="300" name="Google Shape;300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34" y="1064900"/>
              <a:ext cx="2613066" cy="5296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825" y="1613525"/>
              <a:ext cx="2334074" cy="41494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3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03" name="Google Shape;303;p32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>
            <p:ph type="title"/>
          </p:nvPr>
        </p:nvSpPr>
        <p:spPr>
          <a:xfrm>
            <a:off x="677325" y="609600"/>
            <a:ext cx="8596800" cy="6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Ricerca primo livello: interazione </a:t>
            </a:r>
            <a:r>
              <a:rPr lang="it-IT"/>
              <a:t> </a:t>
            </a:r>
            <a:endParaRPr/>
          </a:p>
        </p:txBody>
      </p:sp>
      <p:sp>
        <p:nvSpPr>
          <p:cNvPr id="309" name="Google Shape;309;p33"/>
          <p:cNvSpPr txBox="1"/>
          <p:nvPr>
            <p:ph idx="1" type="body"/>
          </p:nvPr>
        </p:nvSpPr>
        <p:spPr>
          <a:xfrm>
            <a:off x="3589900" y="1525000"/>
            <a:ext cx="6310500" cy="245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Menù a tendina per l’ordinamento dei prodotti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Prodotti cliccabili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33"/>
          <p:cNvGrpSpPr/>
          <p:nvPr/>
        </p:nvGrpSpPr>
        <p:grpSpPr>
          <a:xfrm>
            <a:off x="540000" y="1440000"/>
            <a:ext cx="2520041" cy="5039992"/>
            <a:chOff x="677334" y="1064900"/>
            <a:chExt cx="2613066" cy="5296334"/>
          </a:xfrm>
        </p:grpSpPr>
        <p:pic>
          <p:nvPicPr>
            <p:cNvPr id="311" name="Google Shape;31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34" y="1064900"/>
              <a:ext cx="2613066" cy="5296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825" y="1613525"/>
              <a:ext cx="2334074" cy="41494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3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14" name="Google Shape;314;p33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677325" y="609600"/>
            <a:ext cx="8596800" cy="65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Dettaglio prodotti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</a:t>
            </a:r>
            <a:endParaRPr/>
          </a:p>
        </p:txBody>
      </p:sp>
      <p:sp>
        <p:nvSpPr>
          <p:cNvPr id="320" name="Google Shape;320;p34"/>
          <p:cNvSpPr txBox="1"/>
          <p:nvPr>
            <p:ph idx="1" type="body"/>
          </p:nvPr>
        </p:nvSpPr>
        <p:spPr>
          <a:xfrm>
            <a:off x="3713225" y="1520375"/>
            <a:ext cx="5963700" cy="515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Descrizione generale del prodotto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Selezione della quantità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Bottone per aggiungere alla mia lista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321" name="Google Shape;321;p34"/>
          <p:cNvGrpSpPr/>
          <p:nvPr/>
        </p:nvGrpSpPr>
        <p:grpSpPr>
          <a:xfrm>
            <a:off x="540000" y="1440000"/>
            <a:ext cx="2520041" cy="5039992"/>
            <a:chOff x="677334" y="1381850"/>
            <a:chExt cx="2613066" cy="5296334"/>
          </a:xfrm>
        </p:grpSpPr>
        <p:pic>
          <p:nvPicPr>
            <p:cNvPr id="322" name="Google Shape;322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34" y="1381850"/>
              <a:ext cx="2613066" cy="5296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5975" y="1930500"/>
              <a:ext cx="2335775" cy="41110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3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25" name="Google Shape;325;p34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3525000" y="1559775"/>
            <a:ext cx="6152400" cy="49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L’indirizzo cliccabile reindirizza a Google Maps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Finestra per la selezione della quantità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Feedback acustico e tattile (vibrazione) per l’aggiunta del prodotto alla lista</a:t>
            </a:r>
            <a:endParaRPr sz="2400"/>
          </a:p>
        </p:txBody>
      </p:sp>
      <p:sp>
        <p:nvSpPr>
          <p:cNvPr id="331" name="Google Shape;331;p35"/>
          <p:cNvSpPr txBox="1"/>
          <p:nvPr>
            <p:ph type="title"/>
          </p:nvPr>
        </p:nvSpPr>
        <p:spPr>
          <a:xfrm>
            <a:off x="677325" y="609600"/>
            <a:ext cx="8596800" cy="70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Dettaglio prodotti: interazione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</a:t>
            </a:r>
            <a:endParaRPr/>
          </a:p>
        </p:txBody>
      </p:sp>
      <p:grpSp>
        <p:nvGrpSpPr>
          <p:cNvPr id="332" name="Google Shape;332;p35"/>
          <p:cNvGrpSpPr/>
          <p:nvPr/>
        </p:nvGrpSpPr>
        <p:grpSpPr>
          <a:xfrm>
            <a:off x="540000" y="1440000"/>
            <a:ext cx="2520041" cy="5039992"/>
            <a:chOff x="677334" y="1381850"/>
            <a:chExt cx="2613066" cy="5296334"/>
          </a:xfrm>
        </p:grpSpPr>
        <p:pic>
          <p:nvPicPr>
            <p:cNvPr id="333" name="Google Shape;333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34" y="1381850"/>
              <a:ext cx="2613066" cy="5296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5975" y="1930500"/>
              <a:ext cx="2335775" cy="41110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3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36" name="Google Shape;336;p35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Mia lista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2" name="Google Shape;342;p36"/>
          <p:cNvSpPr txBox="1"/>
          <p:nvPr>
            <p:ph idx="1" type="body"/>
          </p:nvPr>
        </p:nvSpPr>
        <p:spPr>
          <a:xfrm>
            <a:off x="3622075" y="1465250"/>
            <a:ext cx="5932200" cy="5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Prodotti scelti: modifica quantità, elimina prodotto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Totale, risparmio e svuota lista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Export PDF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Le proposte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343" name="Google Shape;343;p36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pic>
          <p:nvPicPr>
            <p:cNvPr id="344" name="Google Shape;344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275" y="1961300"/>
              <a:ext cx="2306999" cy="4070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3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47" name="Google Shape;347;p36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800427" y="293075"/>
            <a:ext cx="6189458" cy="103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</a:pPr>
            <a:r>
              <a:rPr lang="it-IT" sz="5400">
                <a:latin typeface="Roboto Medium"/>
                <a:ea typeface="Roboto Medium"/>
                <a:cs typeface="Roboto Medium"/>
                <a:sym typeface="Roboto Medium"/>
              </a:rPr>
              <a:t>Il</a:t>
            </a:r>
            <a:r>
              <a:rPr lang="it-IT" sz="5400">
                <a:latin typeface="Roboto Medium"/>
                <a:ea typeface="Roboto Medium"/>
                <a:cs typeface="Roboto Medium"/>
                <a:sym typeface="Roboto Medium"/>
              </a:rPr>
              <a:t> problema</a:t>
            </a:r>
            <a:endParaRPr sz="5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800434" y="1871058"/>
            <a:ext cx="8596800" cy="4335600"/>
          </a:xfrm>
          <a:prstGeom prst="rect">
            <a:avLst/>
          </a:prstGeom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Ricercare facilmente delle offerte nei vari negozi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L’attuale soluzione (Dove conviene) è poco semplice da utilizzare e incompleta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Nessun altro metodo per tenere traccia degli acquisti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Mia lista: interazione (1)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3537900" y="1465250"/>
            <a:ext cx="5004300" cy="4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Indirizzo cliccabile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Cambio preventivo in tempo reale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Bottone svuota lista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pic>
          <p:nvPicPr>
            <p:cNvPr id="355" name="Google Shape;355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275" y="1961300"/>
              <a:ext cx="2306999" cy="4070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7" name="Google Shape;357;p3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58" name="Google Shape;358;p37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Mia lista: interazione (2)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4" name="Google Shape;364;p38"/>
          <p:cNvSpPr txBox="1"/>
          <p:nvPr>
            <p:ph idx="1" type="body"/>
          </p:nvPr>
        </p:nvSpPr>
        <p:spPr>
          <a:xfrm>
            <a:off x="3593850" y="1465250"/>
            <a:ext cx="5004300" cy="4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Info button per le proposte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365" name="Google Shape;365;p38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pic>
          <p:nvPicPr>
            <p:cNvPr id="366" name="Google Shape;36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3325" y="1961300"/>
              <a:ext cx="2321201" cy="4078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p3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69" name="Google Shape;369;p38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Mia lista: interazione (3)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375" name="Google Shape;375;p39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pic>
          <p:nvPicPr>
            <p:cNvPr id="376" name="Google Shape;376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65250"/>
              <a:ext cx="2548049" cy="516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9050" y="1971875"/>
              <a:ext cx="2329101" cy="4075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39"/>
          <p:cNvSpPr txBox="1"/>
          <p:nvPr>
            <p:ph idx="1" type="body"/>
          </p:nvPr>
        </p:nvSpPr>
        <p:spPr>
          <a:xfrm>
            <a:off x="3593850" y="1465250"/>
            <a:ext cx="5004300" cy="4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Popup di conferma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379" name="Google Shape;379;p3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80" name="Google Shape;380;p39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Account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6" name="Google Shape;386;p40"/>
          <p:cNvSpPr txBox="1"/>
          <p:nvPr>
            <p:ph idx="1" type="body"/>
          </p:nvPr>
        </p:nvSpPr>
        <p:spPr>
          <a:xfrm>
            <a:off x="3530650" y="1502700"/>
            <a:ext cx="7345200" cy="38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 miei dati: visualizzazione e modifica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Segnala offerta (non implementata)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Logout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387" name="Google Shape;387;p40"/>
          <p:cNvGrpSpPr/>
          <p:nvPr/>
        </p:nvGrpSpPr>
        <p:grpSpPr>
          <a:xfrm>
            <a:off x="540000" y="1440000"/>
            <a:ext cx="2520065" cy="5040138"/>
            <a:chOff x="677325" y="1473125"/>
            <a:chExt cx="2509525" cy="5086425"/>
          </a:xfrm>
        </p:grpSpPr>
        <p:pic>
          <p:nvPicPr>
            <p:cNvPr id="388" name="Google Shape;388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325" y="1473125"/>
              <a:ext cx="2509525" cy="508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6950" y="1977025"/>
              <a:ext cx="2258199" cy="40313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4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391" name="Google Shape;391;p40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Account: interazione (1)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7" name="Google Shape;397;p41"/>
          <p:cNvSpPr txBox="1"/>
          <p:nvPr>
            <p:ph idx="1" type="body"/>
          </p:nvPr>
        </p:nvSpPr>
        <p:spPr>
          <a:xfrm>
            <a:off x="3570350" y="1440000"/>
            <a:ext cx="5344800" cy="4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Controllo prevenzione errori</a:t>
            </a:r>
            <a:endParaRPr sz="2400"/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398" name="Google Shape;398;p41"/>
          <p:cNvGrpSpPr/>
          <p:nvPr/>
        </p:nvGrpSpPr>
        <p:grpSpPr>
          <a:xfrm>
            <a:off x="540000" y="1440000"/>
            <a:ext cx="2520020" cy="5040060"/>
            <a:chOff x="677325" y="1465250"/>
            <a:chExt cx="2548049" cy="5164525"/>
          </a:xfrm>
        </p:grpSpPr>
        <p:grpSp>
          <p:nvGrpSpPr>
            <p:cNvPr id="399" name="Google Shape;399;p41"/>
            <p:cNvGrpSpPr/>
            <p:nvPr/>
          </p:nvGrpSpPr>
          <p:grpSpPr>
            <a:xfrm>
              <a:off x="677325" y="1465250"/>
              <a:ext cx="2548049" cy="5164525"/>
              <a:chOff x="842725" y="1465250"/>
              <a:chExt cx="2548049" cy="5164525"/>
            </a:xfrm>
          </p:grpSpPr>
          <p:pic>
            <p:nvPicPr>
              <p:cNvPr id="400" name="Google Shape;400;p4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52213" y="1948588"/>
                <a:ext cx="2329074" cy="410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1" name="Google Shape;401;p4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42725" y="1465250"/>
                <a:ext cx="2548049" cy="516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02" name="Google Shape;402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3300" y="1953425"/>
              <a:ext cx="2321225" cy="4086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4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404" name="Google Shape;404;p41"/>
          <p:cNvPicPr preferRelativeResize="0"/>
          <p:nvPr/>
        </p:nvPicPr>
        <p:blipFill rotWithShape="1">
          <a:blip r:embed="rId6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/>
          <p:nvPr>
            <p:ph type="title"/>
          </p:nvPr>
        </p:nvSpPr>
        <p:spPr>
          <a:xfrm>
            <a:off x="677325" y="68872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Account: interazione (2)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0" name="Google Shape;410;p42"/>
          <p:cNvSpPr txBox="1"/>
          <p:nvPr>
            <p:ph idx="1" type="body"/>
          </p:nvPr>
        </p:nvSpPr>
        <p:spPr>
          <a:xfrm>
            <a:off x="3585225" y="1440000"/>
            <a:ext cx="62847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Popup prevenzione errori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411" name="Google Shape;411;p42"/>
          <p:cNvGrpSpPr/>
          <p:nvPr/>
        </p:nvGrpSpPr>
        <p:grpSpPr>
          <a:xfrm>
            <a:off x="540000" y="1440000"/>
            <a:ext cx="2520000" cy="5040000"/>
            <a:chOff x="842725" y="1465250"/>
            <a:chExt cx="2520000" cy="5040000"/>
          </a:xfrm>
        </p:grpSpPr>
        <p:pic>
          <p:nvPicPr>
            <p:cNvPr id="412" name="Google Shape;412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2213" y="1948588"/>
              <a:ext cx="2329074" cy="4103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2725" y="1465250"/>
              <a:ext cx="2520000" cy="50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42"/>
          <p:cNvSpPr txBox="1"/>
          <p:nvPr>
            <p:ph idx="12" type="sldNum"/>
          </p:nvPr>
        </p:nvSpPr>
        <p:spPr>
          <a:xfrm>
            <a:off x="859071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415" name="Google Shape;415;p42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/>
          <p:nvPr>
            <p:ph type="title"/>
          </p:nvPr>
        </p:nvSpPr>
        <p:spPr>
          <a:xfrm>
            <a:off x="677275" y="2817400"/>
            <a:ext cx="85968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</a:pPr>
            <a:r>
              <a:rPr lang="it-IT" sz="5400"/>
              <a:t>La valutazione</a:t>
            </a:r>
            <a:endParaRPr sz="5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1" name="Google Shape;421;p4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422" name="Google Shape;422;p43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/>
          <p:cNvPicPr preferRelativeResize="0"/>
          <p:nvPr/>
        </p:nvPicPr>
        <p:blipFill rotWithShape="1">
          <a:blip r:embed="rId4">
            <a:alphaModFix/>
          </a:blip>
          <a:srcRect b="30230" l="0" r="0" t="0"/>
          <a:stretch/>
        </p:blipFill>
        <p:spPr>
          <a:xfrm>
            <a:off x="2573850" y="2160750"/>
            <a:ext cx="1981626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429" name="Google Shape;429;p44"/>
          <p:cNvSpPr txBox="1"/>
          <p:nvPr>
            <p:ph idx="1" type="body"/>
          </p:nvPr>
        </p:nvSpPr>
        <p:spPr>
          <a:xfrm>
            <a:off x="695775" y="1263225"/>
            <a:ext cx="85599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in comune con “Dove Conviene”:</a:t>
            </a:r>
            <a:endParaRPr sz="2400"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sz="2400"/>
              <a:t>Test Within Subject Paired t-test</a:t>
            </a:r>
            <a:endParaRPr sz="2400"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sz="2400"/>
              <a:t>Metrica: tempo 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non comuni:</a:t>
            </a:r>
            <a:endParaRPr sz="2400"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sz="2400"/>
              <a:t> Think aloud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Valutazione generale: Questionario </a:t>
            </a:r>
            <a:r>
              <a:rPr lang="it-IT" sz="2400"/>
              <a:t>SUS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12 utenti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30" name="Google Shape;430;p44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4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Preparazione (1)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437" name="Google Shape;437;p45"/>
          <p:cNvSpPr txBox="1"/>
          <p:nvPr>
            <p:ph idx="1" type="body"/>
          </p:nvPr>
        </p:nvSpPr>
        <p:spPr>
          <a:xfrm>
            <a:off x="341475" y="1263250"/>
            <a:ext cx="101736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>
                <a:solidFill>
                  <a:srgbClr val="3F3F3F"/>
                </a:solidFill>
              </a:rPr>
              <a:t>Presentazione agli utenti delle modalità del test tramite foglio di istruzioni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comuni assegnati agli utenti:</a:t>
            </a:r>
            <a:endParaRPr sz="24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Ricercare “Pan di stelle” (Spesiamo - Dove Conviene)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Ricerca e aggiunta del “Pan di stelle” più conveniente alla lista  (Spesiamo - Dove Conviene)</a:t>
            </a:r>
            <a:endParaRPr sz="1800"/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non comuni assegnati agli utenti: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Registrazione </a:t>
            </a:r>
            <a:r>
              <a:rPr lang="it-IT" sz="1800"/>
              <a:t>(Spesiamo)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Modifica dati personali e categoria </a:t>
            </a:r>
            <a:r>
              <a:rPr lang="it-IT" sz="1800"/>
              <a:t>(Spesiamo)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Fare un preventivo della spesa totale comprando gocciole, acqua e birra </a:t>
            </a:r>
            <a:r>
              <a:rPr lang="it-IT" sz="1800"/>
              <a:t>(Spesiamo)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Modificare quantità prodotto selezionato nella mia lista </a:t>
            </a:r>
            <a:r>
              <a:rPr lang="it-IT" sz="1800"/>
              <a:t>(Spesiamo)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Verificare la convenienza comprando gocciole e pan di stelle sui vari negozi </a:t>
            </a:r>
            <a:r>
              <a:rPr lang="it-IT" sz="1800"/>
              <a:t>(Spesiamo)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it-IT" sz="1800"/>
              <a:t>Ordinare per vicinanza prodotti della categoria alimentari </a:t>
            </a:r>
            <a:r>
              <a:rPr lang="it-IT" sz="1800"/>
              <a:t>(Spesiamo)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38" name="Google Shape;438;p45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5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Preparazione (2)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445" name="Google Shape;445;p46"/>
          <p:cNvSpPr txBox="1"/>
          <p:nvPr>
            <p:ph idx="1" type="body"/>
          </p:nvPr>
        </p:nvSpPr>
        <p:spPr>
          <a:xfrm>
            <a:off x="695775" y="1263225"/>
            <a:ext cx="94458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>
                <a:solidFill>
                  <a:srgbClr val="184769"/>
                </a:solidFill>
              </a:rPr>
              <a:t>È stato cronometrato il tempo di completamento su ogni applicazione per i primi due task comparativi </a:t>
            </a:r>
            <a:endParaRPr sz="2400">
              <a:solidFill>
                <a:srgbClr val="184769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>
                <a:solidFill>
                  <a:srgbClr val="184769"/>
                </a:solidFill>
              </a:rPr>
              <a:t>Durante lo svolgimento dei 6 task qualitativi sono state ascoltate le osservazioni degli utenti durante l’interazione</a:t>
            </a:r>
            <a:endParaRPr sz="2400">
              <a:solidFill>
                <a:srgbClr val="184769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>
                <a:solidFill>
                  <a:srgbClr val="184769"/>
                </a:solidFill>
              </a:rPr>
              <a:t>Al termine dei test è stato somministrato ad ogni utente un questionario di tipo SUS</a:t>
            </a:r>
            <a:endParaRPr sz="2400">
              <a:solidFill>
                <a:srgbClr val="18476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46" name="Google Shape;446;p46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6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Svolgimento del test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677334" y="19636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</a:pPr>
            <a:r>
              <a:rPr lang="it-IT" sz="5400">
                <a:latin typeface="Roboto Medium"/>
                <a:ea typeface="Roboto Medium"/>
                <a:cs typeface="Roboto Medium"/>
                <a:sym typeface="Roboto Medium"/>
              </a:rPr>
              <a:t>La nostra soluzione</a:t>
            </a:r>
            <a:endParaRPr sz="5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677271" y="18298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Ricerca più efficace ed efficiente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Gestione della lista della spesa dedicata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Calcolo delle proposte più convenienti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Gestione categorie di interesse</a:t>
            </a:r>
            <a:endParaRPr sz="24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453" name="Google Shape;453;p47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7"/>
          <p:cNvSpPr txBox="1"/>
          <p:nvPr>
            <p:ph idx="1" type="body"/>
          </p:nvPr>
        </p:nvSpPr>
        <p:spPr>
          <a:xfrm>
            <a:off x="677325" y="1356000"/>
            <a:ext cx="9445800" cy="5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Considerazioni degli utenti  </a:t>
            </a:r>
            <a:r>
              <a:rPr lang="it-IT" sz="2400">
                <a:solidFill>
                  <a:srgbClr val="1847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“Spesiamo” è risultata più user-friendly e più piacevole rispetto a “Dove Conviene”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Sono comunque emerse delle difficoltà di interazione in “Spesiamo”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55" name="Google Shape;455;p47"/>
          <p:cNvSpPr txBox="1"/>
          <p:nvPr>
            <p:ph type="title"/>
          </p:nvPr>
        </p:nvSpPr>
        <p:spPr>
          <a:xfrm>
            <a:off x="677325" y="542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Debriefing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"/>
          <p:cNvSpPr txBox="1"/>
          <p:nvPr>
            <p:ph type="title"/>
          </p:nvPr>
        </p:nvSpPr>
        <p:spPr>
          <a:xfrm>
            <a:off x="826800" y="2888100"/>
            <a:ext cx="85968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</a:pPr>
            <a:r>
              <a:rPr lang="it-IT" sz="5400"/>
              <a:t>Analisi dei dati</a:t>
            </a:r>
            <a:endParaRPr sz="5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1" name="Google Shape;461;p4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462" name="Google Shape;462;p48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8"/>
          <p:cNvPicPr preferRelativeResize="0"/>
          <p:nvPr/>
        </p:nvPicPr>
        <p:blipFill rotWithShape="1">
          <a:blip r:embed="rId4">
            <a:alphaModFix/>
          </a:blip>
          <a:srcRect b="30230" l="0" r="0" t="0"/>
          <a:stretch/>
        </p:blipFill>
        <p:spPr>
          <a:xfrm>
            <a:off x="2551375" y="2313000"/>
            <a:ext cx="1981626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469" name="Google Shape;469;p49"/>
          <p:cNvSpPr txBox="1"/>
          <p:nvPr>
            <p:ph idx="1" type="body"/>
          </p:nvPr>
        </p:nvSpPr>
        <p:spPr>
          <a:xfrm>
            <a:off x="677325" y="1387850"/>
            <a:ext cx="9217800" cy="4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Roboto"/>
              <a:buChar char="➤"/>
            </a:pPr>
            <a:r>
              <a:rPr lang="it-IT" sz="2400"/>
              <a:t>Paired t-test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Roboto"/>
              <a:buChar char="➤"/>
            </a:pPr>
            <a:r>
              <a:rPr lang="it-IT" sz="2400"/>
              <a:t>È stato necessario calcolare: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la media delle differenze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la deviazione standard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la t-student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il valore della distribuzione (p)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1-p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ta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I due intervalli di confidenza (inferiore e superiore)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70" name="Google Shape;470;p49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9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Analisi dati: task comuni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477" name="Google Shape;477;p50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0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Tabella dati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aphicFrame>
        <p:nvGraphicFramePr>
          <p:cNvPr id="479" name="Google Shape;479;p50"/>
          <p:cNvGraphicFramePr/>
          <p:nvPr/>
        </p:nvGraphicFramePr>
        <p:xfrm>
          <a:off x="677313" y="1189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{8ECEE01A-31B2-4B3E-843F-DC635F8212D0}</a:tableStyleId>
              </a:tblPr>
              <a:tblGrid>
                <a:gridCol w="2292475"/>
                <a:gridCol w="2095975"/>
                <a:gridCol w="2505375"/>
                <a:gridCol w="1703000"/>
              </a:tblGrid>
              <a:tr h="7000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1 : Ricerca “Pan di stelle”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91425" marL="9142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  <a:tc hMerge="1"/>
              </a:tr>
              <a:tr h="580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UTENTE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SPESIAMO (sec)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DOVE CONVIENE (sec)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Differenza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-24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485" name="Google Shape;485;p51"/>
          <p:cNvSpPr txBox="1"/>
          <p:nvPr>
            <p:ph type="title"/>
          </p:nvPr>
        </p:nvSpPr>
        <p:spPr>
          <a:xfrm>
            <a:off x="677325" y="4609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Formule e risultati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6" name="Google Shape;486;p51"/>
          <p:cNvSpPr txBox="1"/>
          <p:nvPr>
            <p:ph idx="1" type="body"/>
          </p:nvPr>
        </p:nvSpPr>
        <p:spPr>
          <a:xfrm>
            <a:off x="677350" y="1200400"/>
            <a:ext cx="9217800" cy="53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Roboto"/>
              <a:buChar char="➤"/>
            </a:pPr>
            <a:r>
              <a:rPr lang="it-IT" sz="2400"/>
              <a:t>Deviazione standard: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Roboto"/>
              <a:buChar char="➤"/>
            </a:pPr>
            <a:r>
              <a:rPr lang="it-IT" sz="2400"/>
              <a:t>Paired t-test: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Roboto"/>
              <a:buChar char="➤"/>
            </a:pPr>
            <a:r>
              <a:rPr lang="it-IT" sz="2400"/>
              <a:t>Risultati:</a:t>
            </a:r>
            <a:r>
              <a:rPr lang="it-IT" sz="2400">
                <a:solidFill>
                  <a:srgbClr val="1847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7" name="Google Shape;487;p51"/>
          <p:cNvGraphicFramePr/>
          <p:nvPr/>
        </p:nvGraphicFramePr>
        <p:xfrm>
          <a:off x="2645075" y="385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{8ECEE01A-31B2-4B3E-843F-DC635F8212D0}</a:tableStyleId>
              </a:tblPr>
              <a:tblGrid>
                <a:gridCol w="3811275"/>
                <a:gridCol w="2134325"/>
              </a:tblGrid>
              <a:tr h="28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Numero di utenti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 delle differenza: D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12,08333333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28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Deviazione standard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5,946096249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t-student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7,039558857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01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valore della distribuzione: p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0,0000215561995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1-p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0,9999784438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14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ta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2,20098516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DInf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8,305364019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01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DSup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15,86130265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8" name="Google Shape;488;p51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1"/>
          <p:cNvPicPr preferRelativeResize="0"/>
          <p:nvPr/>
        </p:nvPicPr>
        <p:blipFill rotWithShape="1">
          <a:blip r:embed="rId4">
            <a:alphaModFix/>
          </a:blip>
          <a:srcRect b="0" l="0" r="4251" t="0"/>
          <a:stretch/>
        </p:blipFill>
        <p:spPr>
          <a:xfrm>
            <a:off x="4290224" y="1035475"/>
            <a:ext cx="15777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3300" y="2353500"/>
            <a:ext cx="8858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Discussione risultati Task 1</a:t>
            </a:r>
            <a:endParaRPr/>
          </a:p>
        </p:txBody>
      </p:sp>
      <p:sp>
        <p:nvSpPr>
          <p:cNvPr id="496" name="Google Shape;496;p52"/>
          <p:cNvSpPr txBox="1"/>
          <p:nvPr>
            <p:ph idx="1" type="body"/>
          </p:nvPr>
        </p:nvSpPr>
        <p:spPr>
          <a:xfrm>
            <a:off x="677334" y="1376658"/>
            <a:ext cx="8596800" cy="433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Char char="➤"/>
            </a:pPr>
            <a:r>
              <a:rPr lang="it-IT" sz="2400"/>
              <a:t>Dato il valore di p siamo sicuri al 99,9% che la differenza tra le due applicazioni sia significativa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Char char="➤"/>
            </a:pPr>
            <a:r>
              <a:rPr lang="it-IT" sz="2400"/>
              <a:t>Le differenze del tempo di completamento del task 1 in “Spesiamo” e “Dove 	Conviene” oscilla tra gli 8.3 secondi e i 15.8 secondi</a:t>
            </a:r>
            <a:endParaRPr sz="24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Char char="➤"/>
            </a:pPr>
            <a:r>
              <a:rPr lang="it-IT" sz="2400"/>
              <a:t>La differenza è significativa su un tempo medio di completamento del task di 12 secondi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498" name="Google Shape;498;p52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504" name="Google Shape;504;p53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3"/>
          <p:cNvSpPr txBox="1"/>
          <p:nvPr>
            <p:ph type="title"/>
          </p:nvPr>
        </p:nvSpPr>
        <p:spPr>
          <a:xfrm>
            <a:off x="677275" y="486303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Tabella dati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aphicFrame>
        <p:nvGraphicFramePr>
          <p:cNvPr id="506" name="Google Shape;506;p53"/>
          <p:cNvGraphicFramePr/>
          <p:nvPr/>
        </p:nvGraphicFramePr>
        <p:xfrm>
          <a:off x="677263" y="1154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{8ECEE01A-31B2-4B3E-843F-DC635F8212D0}</a:tableStyleId>
              </a:tblPr>
              <a:tblGrid>
                <a:gridCol w="2309350"/>
                <a:gridCol w="2111400"/>
                <a:gridCol w="2523825"/>
                <a:gridCol w="1715550"/>
              </a:tblGrid>
              <a:tr h="7247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2: Individuazione “Pan di stelle” più conveniente e aggiunta del prodotto alla lista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91425" marL="9142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  <a:tc hMerge="1"/>
              </a:tr>
              <a:tr h="588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UTENTE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SPESIAMO (sec)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DOVE CONVIENE (sec)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Differenza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-98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-28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-29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-48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104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-92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-24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-30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-23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-35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-61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12" name="Google Shape;512;p54"/>
          <p:cNvSpPr txBox="1"/>
          <p:nvPr>
            <p:ph type="title"/>
          </p:nvPr>
        </p:nvSpPr>
        <p:spPr>
          <a:xfrm>
            <a:off x="677325" y="4609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Formule e risultati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3" name="Google Shape;513;p54"/>
          <p:cNvSpPr txBox="1"/>
          <p:nvPr>
            <p:ph idx="1" type="body"/>
          </p:nvPr>
        </p:nvSpPr>
        <p:spPr>
          <a:xfrm>
            <a:off x="677338" y="1148825"/>
            <a:ext cx="9217800" cy="53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Deviazione standard: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Paired t-test: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Risultati:</a:t>
            </a:r>
            <a:r>
              <a:rPr lang="it-IT" sz="2400">
                <a:solidFill>
                  <a:srgbClr val="1847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4" name="Google Shape;514;p54"/>
          <p:cNvGraphicFramePr/>
          <p:nvPr/>
        </p:nvGraphicFramePr>
        <p:xfrm>
          <a:off x="2619750" y="387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{8ECEE01A-31B2-4B3E-843F-DC635F8212D0}</a:tableStyleId>
              </a:tblPr>
              <a:tblGrid>
                <a:gridCol w="4013225"/>
                <a:gridCol w="1957700"/>
              </a:tblGrid>
              <a:tr h="27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Numero di utenti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 delle differenza: D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40,91666667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Deviazione standard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28,79854268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t-student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4,921759155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33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valore della distribuzione: p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0,000455586604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1-p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0,9995444134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ta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2,20098516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DInf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22,61894561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7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DSup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59,21438773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5" name="Google Shape;515;p54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300" y="2353500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4"/>
          <p:cNvPicPr preferRelativeResize="0"/>
          <p:nvPr/>
        </p:nvPicPr>
        <p:blipFill rotWithShape="1">
          <a:blip r:embed="rId5">
            <a:alphaModFix/>
          </a:blip>
          <a:srcRect b="0" l="0" r="4251" t="0"/>
          <a:stretch/>
        </p:blipFill>
        <p:spPr>
          <a:xfrm>
            <a:off x="4389124" y="1148825"/>
            <a:ext cx="15777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23" name="Google Shape;523;p55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Discussione risultati Task 2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4" name="Google Shape;524;p55"/>
          <p:cNvSpPr txBox="1"/>
          <p:nvPr>
            <p:ph idx="1" type="body"/>
          </p:nvPr>
        </p:nvSpPr>
        <p:spPr>
          <a:xfrm>
            <a:off x="695775" y="1339425"/>
            <a:ext cx="7984500" cy="4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Char char="➤"/>
            </a:pPr>
            <a:r>
              <a:rPr lang="it-IT" sz="2400"/>
              <a:t>Dato il valore di p siamo sicuri al 99,9% che la differenza tra le due applicazioni sia significativa</a:t>
            </a:r>
            <a:endParaRPr sz="24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Char char="➤"/>
            </a:pPr>
            <a:r>
              <a:rPr lang="it-IT" sz="2400"/>
              <a:t>Le differenze del tempo di completamento del task 2  in “Spesiamo” e “Dove Conviene” oscilla tra i 22,6 secondi e i 59,21 secondi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Char char="➤"/>
            </a:pPr>
            <a:r>
              <a:rPr lang="it-IT" sz="2400"/>
              <a:t>La differenza è significativa su un tempo medio di completamento del task di 41 secondi.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25" name="Google Shape;525;p55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31" name="Google Shape;531;p56"/>
          <p:cNvSpPr txBox="1"/>
          <p:nvPr>
            <p:ph idx="1" type="body"/>
          </p:nvPr>
        </p:nvSpPr>
        <p:spPr>
          <a:xfrm>
            <a:off x="1056925" y="1635275"/>
            <a:ext cx="9217800" cy="47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1: Registrazione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Difficoltà nel cambiare l’anno nel DataPicker  (*6)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2: Modifica dati personali e categorie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Nessuna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3: Fai il preventivo più conveniente della spesa totale comprando gocciole, acqua e birra e verificalo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Difficoltà ad individuare il Totale  </a:t>
            </a:r>
            <a:r>
              <a:rPr lang="it-IT" sz="2400"/>
              <a:t>(*1)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Difficoltà ad individuare il titolo del prodotto  </a:t>
            </a:r>
            <a:r>
              <a:rPr lang="it-IT" sz="2400"/>
              <a:t>(*2)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32" name="Google Shape;532;p56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6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Analisi dati: task non comuni (1)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4" name="Google Shape;534;p56"/>
          <p:cNvSpPr txBox="1"/>
          <p:nvPr>
            <p:ph type="title"/>
          </p:nvPr>
        </p:nvSpPr>
        <p:spPr>
          <a:xfrm>
            <a:off x="677325" y="1060765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2600"/>
              <a:t>Difficoltà riscontrate: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863900" y="2847450"/>
            <a:ext cx="85617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</a:pPr>
            <a:r>
              <a:rPr lang="it-IT" sz="5400">
                <a:latin typeface="Roboto Medium"/>
                <a:ea typeface="Roboto Medium"/>
                <a:cs typeface="Roboto Medium"/>
                <a:sym typeface="Roboto Medium"/>
              </a:rPr>
              <a:t>Il </a:t>
            </a:r>
            <a:r>
              <a:rPr lang="it-IT" sz="5400">
                <a:latin typeface="Roboto Medium"/>
                <a:ea typeface="Roboto Medium"/>
                <a:cs typeface="Roboto Medium"/>
                <a:sym typeface="Roboto Medium"/>
              </a:rPr>
              <a:t>prototipo </a:t>
            </a:r>
            <a:r>
              <a:rPr lang="it-IT" sz="5400">
                <a:latin typeface="Roboto Medium"/>
                <a:ea typeface="Roboto Medium"/>
                <a:cs typeface="Roboto Medium"/>
                <a:sym typeface="Roboto Medium"/>
              </a:rPr>
              <a:t>ad alta fedeltà</a:t>
            </a:r>
            <a:endParaRPr sz="5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4">
            <a:alphaModFix/>
          </a:blip>
          <a:srcRect b="30230" l="0" r="0" t="0"/>
          <a:stretch/>
        </p:blipFill>
        <p:spPr>
          <a:xfrm>
            <a:off x="2468325" y="2011500"/>
            <a:ext cx="1981626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40" name="Google Shape;540;p57"/>
          <p:cNvSpPr txBox="1"/>
          <p:nvPr>
            <p:ph idx="1" type="body"/>
          </p:nvPr>
        </p:nvSpPr>
        <p:spPr>
          <a:xfrm>
            <a:off x="1044275" y="1635275"/>
            <a:ext cx="88380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4: Modificare quantità birra nella lista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Difficoltà tastierino numerico  (*2)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Difficoltà ricerca input (*1)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1847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5: Verifica la convenienza per l’acquisto di ”Gocciole” e “Pan di stelle” sui vari negozi</a:t>
            </a:r>
            <a:endParaRPr sz="2400"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Difficoltà nel vedere la “i” per le informazioni  (*2) </a:t>
            </a:r>
            <a:endParaRPr sz="2400"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Difficoltà nel capire subito le proposte di “Spesiamo”  (*3)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Task 6: Ordinare per vicinanza i prodotti della categoria “Alimentari” 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2400"/>
              <a:buFont typeface="Arial"/>
              <a:buChar char="○"/>
            </a:pPr>
            <a:r>
              <a:rPr lang="it-IT" sz="2400"/>
              <a:t>Nessuna</a:t>
            </a:r>
            <a:endParaRPr sz="2400">
              <a:solidFill>
                <a:srgbClr val="1847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57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7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Analisi dati: task non comuni (2)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43" name="Google Shape;543;p57"/>
          <p:cNvSpPr txBox="1"/>
          <p:nvPr>
            <p:ph type="title"/>
          </p:nvPr>
        </p:nvSpPr>
        <p:spPr>
          <a:xfrm>
            <a:off x="677325" y="1060765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2600"/>
              <a:t>Difficoltà riscontrate: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49" name="Google Shape;549;p58"/>
          <p:cNvSpPr txBox="1"/>
          <p:nvPr>
            <p:ph type="title"/>
          </p:nvPr>
        </p:nvSpPr>
        <p:spPr>
          <a:xfrm>
            <a:off x="748350" y="2487825"/>
            <a:ext cx="85968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</a:pPr>
            <a:r>
              <a:rPr lang="it-IT" sz="5400"/>
              <a:t>Questionario SUS</a:t>
            </a:r>
            <a:endParaRPr sz="5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50" name="Google Shape;550;p58"/>
          <p:cNvPicPr preferRelativeResize="0"/>
          <p:nvPr/>
        </p:nvPicPr>
        <p:blipFill rotWithShape="1">
          <a:blip r:embed="rId3">
            <a:alphaModFix/>
          </a:blip>
          <a:srcRect b="30230" l="0" r="0" t="0"/>
          <a:stretch/>
        </p:blipFill>
        <p:spPr>
          <a:xfrm>
            <a:off x="2404950" y="1651875"/>
            <a:ext cx="1981626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8"/>
          <p:cNvPicPr preferRelativeResize="0"/>
          <p:nvPr/>
        </p:nvPicPr>
        <p:blipFill rotWithShape="1">
          <a:blip r:embed="rId4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57" name="Google Shape;557;p59"/>
          <p:cNvSpPr txBox="1"/>
          <p:nvPr>
            <p:ph type="title"/>
          </p:nvPr>
        </p:nvSpPr>
        <p:spPr>
          <a:xfrm>
            <a:off x="487525" y="498953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Tabella dati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aphicFrame>
        <p:nvGraphicFramePr>
          <p:cNvPr id="558" name="Google Shape;558;p59"/>
          <p:cNvGraphicFramePr/>
          <p:nvPr/>
        </p:nvGraphicFramePr>
        <p:xfrm>
          <a:off x="487525" y="114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{8ECEE01A-31B2-4B3E-843F-DC635F8212D0}</a:tableStyleId>
              </a:tblPr>
              <a:tblGrid>
                <a:gridCol w="2791625"/>
                <a:gridCol w="2791625"/>
                <a:gridCol w="2791625"/>
              </a:tblGrid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UTENTE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DOVE CONVIENE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SPESIAMO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7.5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47.5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55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42.5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27.5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27.5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37.5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85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97.5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32.5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latin typeface="Roboto"/>
                          <a:ea typeface="Roboto"/>
                          <a:cs typeface="Roboto"/>
                          <a:sym typeface="Roboto"/>
                        </a:rPr>
                        <a:t>92.5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9" name="Google Shape;559;p59"/>
          <p:cNvGraphicFramePr/>
          <p:nvPr/>
        </p:nvGraphicFramePr>
        <p:xfrm>
          <a:off x="487525" y="571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{8ECEE01A-31B2-4B3E-843F-DC635F8212D0}</a:tableStyleId>
              </a:tblPr>
              <a:tblGrid>
                <a:gridCol w="2791625"/>
                <a:gridCol w="2791625"/>
                <a:gridCol w="2791625"/>
              </a:tblGrid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7E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35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7E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92.5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7EFF"/>
                    </a:solidFill>
                  </a:tcPr>
                </a:tc>
              </a:tr>
            </a:tbl>
          </a:graphicData>
        </a:graphic>
      </p:graphicFrame>
      <p:pic>
        <p:nvPicPr>
          <p:cNvPr id="560" name="Google Shape;560;p59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66" name="Google Shape;566;p60"/>
          <p:cNvSpPr txBox="1"/>
          <p:nvPr>
            <p:ph idx="1" type="body"/>
          </p:nvPr>
        </p:nvSpPr>
        <p:spPr>
          <a:xfrm>
            <a:off x="695775" y="1128750"/>
            <a:ext cx="8559900" cy="4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Disparità evidente tra le due “proposte”</a:t>
            </a:r>
            <a:endParaRPr sz="24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La ricerca tramite i volantini non è ottimizzata e comoda come lo è invece in “Spesiamo”</a:t>
            </a:r>
            <a:endParaRPr sz="24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Inconsistenze in “Dove conviene” per l’impossibilità di aggiungere alcuni prodotti alla lista</a:t>
            </a:r>
            <a:endParaRPr sz="24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 risultati sono stati più che soddisfacenti. La differenza tra le medie lo dimostra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67" name="Google Shape;567;p60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0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Osservazioni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74" name="Google Shape;574;p61"/>
          <p:cNvSpPr txBox="1"/>
          <p:nvPr>
            <p:ph type="title"/>
          </p:nvPr>
        </p:nvSpPr>
        <p:spPr>
          <a:xfrm>
            <a:off x="748350" y="2487825"/>
            <a:ext cx="85968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Medium"/>
              <a:buNone/>
            </a:pPr>
            <a:r>
              <a:rPr lang="it-IT" sz="5400"/>
              <a:t>Conclusioni</a:t>
            </a:r>
            <a:endParaRPr sz="5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75" name="Google Shape;575;p61"/>
          <p:cNvPicPr preferRelativeResize="0"/>
          <p:nvPr/>
        </p:nvPicPr>
        <p:blipFill rotWithShape="1">
          <a:blip r:embed="rId3">
            <a:alphaModFix/>
          </a:blip>
          <a:srcRect b="30230" l="0" r="0" t="0"/>
          <a:stretch/>
        </p:blipFill>
        <p:spPr>
          <a:xfrm>
            <a:off x="2404950" y="1651875"/>
            <a:ext cx="1981626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1"/>
          <p:cNvPicPr preferRelativeResize="0"/>
          <p:nvPr/>
        </p:nvPicPr>
        <p:blipFill rotWithShape="1">
          <a:blip r:embed="rId4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sp>
        <p:nvSpPr>
          <p:cNvPr id="582" name="Google Shape;582;p62"/>
          <p:cNvSpPr txBox="1"/>
          <p:nvPr>
            <p:ph idx="1" type="body"/>
          </p:nvPr>
        </p:nvSpPr>
        <p:spPr>
          <a:xfrm>
            <a:off x="798450" y="2185068"/>
            <a:ext cx="85599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</a:rPr>
              <a:t>In conclusione, dopo un’analisi attenta dei dati ricavati durante i test, possiamo affermare che l’applicazione “Spesiamo” è più user-friendly dell’applicazione concorrente “</a:t>
            </a:r>
            <a:r>
              <a:rPr lang="it-IT" sz="2400">
                <a:solidFill>
                  <a:srgbClr val="3F3F3F"/>
                </a:solidFill>
              </a:rPr>
              <a:t>Dove Conviene”, riuscendo così nel nostro scopo.</a:t>
            </a:r>
            <a:r>
              <a:rPr lang="it-IT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83" name="Google Shape;583;p62"/>
          <p:cNvPicPr preferRelativeResize="0"/>
          <p:nvPr/>
        </p:nvPicPr>
        <p:blipFill rotWithShape="1">
          <a:blip r:embed="rId3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62"/>
          <p:cNvSpPr txBox="1"/>
          <p:nvPr>
            <p:ph type="title"/>
          </p:nvPr>
        </p:nvSpPr>
        <p:spPr>
          <a:xfrm>
            <a:off x="677325" y="486278"/>
            <a:ext cx="8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Conclusioni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90" name="Google Shape;590;p63"/>
          <p:cNvSpPr/>
          <p:nvPr/>
        </p:nvSpPr>
        <p:spPr>
          <a:xfrm>
            <a:off x="6450" y="0"/>
            <a:ext cx="12179100" cy="6858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3"/>
          <p:cNvSpPr txBox="1"/>
          <p:nvPr>
            <p:ph type="title"/>
          </p:nvPr>
        </p:nvSpPr>
        <p:spPr>
          <a:xfrm>
            <a:off x="3530550" y="663375"/>
            <a:ext cx="5130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>
                <a:solidFill>
                  <a:srgbClr val="FFFFFF"/>
                </a:solidFill>
              </a:rPr>
              <a:t>Grazie per l’attenzione!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t/>
            </a:r>
            <a:endParaRPr sz="3000"/>
          </a:p>
        </p:txBody>
      </p:sp>
      <p:pic>
        <p:nvPicPr>
          <p:cNvPr id="592" name="Google Shape;59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200" y="1704150"/>
            <a:ext cx="4153601" cy="415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63"/>
          <p:cNvPicPr preferRelativeResize="0"/>
          <p:nvPr/>
        </p:nvPicPr>
        <p:blipFill rotWithShape="1">
          <a:blip r:embed="rId4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540000" y="521025"/>
            <a:ext cx="8596800" cy="67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Descrizioni generali (1) </a:t>
            </a:r>
            <a:endParaRPr sz="3000"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3310325" y="1440000"/>
            <a:ext cx="7090800" cy="523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Struttura base dell’interfaccia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Font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Icone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Divisori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 </a:t>
            </a:r>
            <a:endParaRPr sz="2400"/>
          </a:p>
        </p:txBody>
      </p:sp>
      <p:grpSp>
        <p:nvGrpSpPr>
          <p:cNvPr id="177" name="Google Shape;177;p22"/>
          <p:cNvGrpSpPr/>
          <p:nvPr/>
        </p:nvGrpSpPr>
        <p:grpSpPr>
          <a:xfrm>
            <a:off x="540000" y="1440000"/>
            <a:ext cx="2520020" cy="5040060"/>
            <a:chOff x="3261675" y="846738"/>
            <a:chExt cx="2548049" cy="5164525"/>
          </a:xfrm>
        </p:grpSpPr>
        <p:grpSp>
          <p:nvGrpSpPr>
            <p:cNvPr id="178" name="Google Shape;178;p22"/>
            <p:cNvGrpSpPr/>
            <p:nvPr/>
          </p:nvGrpSpPr>
          <p:grpSpPr>
            <a:xfrm>
              <a:off x="3261675" y="846738"/>
              <a:ext cx="2548049" cy="5164525"/>
              <a:chOff x="3261675" y="846738"/>
              <a:chExt cx="2548049" cy="5164525"/>
            </a:xfrm>
          </p:grpSpPr>
          <p:pic>
            <p:nvPicPr>
              <p:cNvPr id="179" name="Google Shape;179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61675" y="846738"/>
                <a:ext cx="2548049" cy="5164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22"/>
              <p:cNvPicPr preferRelativeResize="0"/>
              <p:nvPr/>
            </p:nvPicPr>
            <p:blipFill rotWithShape="1">
              <a:blip r:embed="rId4">
                <a:alphaModFix/>
              </a:blip>
              <a:srcRect b="4470" l="31173" r="31169" t="0"/>
              <a:stretch/>
            </p:blipFill>
            <p:spPr>
              <a:xfrm>
                <a:off x="3386138" y="1358175"/>
                <a:ext cx="2299126" cy="4141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1" name="Google Shape;181;p22"/>
            <p:cNvPicPr preferRelativeResize="0"/>
            <p:nvPr/>
          </p:nvPicPr>
          <p:blipFill rotWithShape="1">
            <a:blip r:embed="rId5">
              <a:alphaModFix/>
            </a:blip>
            <a:srcRect b="0" l="0" r="0" t="87418"/>
            <a:stretch/>
          </p:blipFill>
          <p:spPr>
            <a:xfrm>
              <a:off x="3386150" y="4987946"/>
              <a:ext cx="2299126" cy="51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 rotWithShape="1">
            <a:blip r:embed="rId5">
              <a:alphaModFix/>
            </a:blip>
            <a:srcRect b="78221" l="0" r="0" t="0"/>
            <a:stretch/>
          </p:blipFill>
          <p:spPr>
            <a:xfrm>
              <a:off x="3386150" y="1358175"/>
              <a:ext cx="2299126" cy="886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6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540000" y="584300"/>
            <a:ext cx="8596800" cy="63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Descrizioni generali (2)</a:t>
            </a:r>
            <a:endParaRPr sz="3000"/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3310700" y="1440000"/>
            <a:ext cx="6895800" cy="387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Scelta dei colori:</a:t>
            </a:r>
            <a:endParaRPr sz="2400"/>
          </a:p>
          <a:p>
            <a:pPr indent="45720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Colore primario</a:t>
            </a:r>
            <a:endParaRPr sz="2400"/>
          </a:p>
          <a:p>
            <a:pPr indent="0" lvl="0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/>
              <a:t>Colore complementare (Bottoni)</a:t>
            </a:r>
            <a:endParaRPr sz="2400"/>
          </a:p>
          <a:p>
            <a:pPr indent="0" lvl="0" marL="9144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Colore analogo</a:t>
            </a:r>
            <a:endParaRPr sz="2400"/>
          </a:p>
          <a:p>
            <a:pPr indent="0" lvl="0" marL="9144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Scritte fondo scuro</a:t>
            </a:r>
            <a:endParaRPr sz="2400"/>
          </a:p>
          <a:p>
            <a:pPr indent="45720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Scritte fondo chiaro</a:t>
            </a:r>
            <a:endParaRPr sz="2400"/>
          </a:p>
          <a:p>
            <a:pPr indent="45720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Colore triadico (prezzo scontato)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 </a:t>
            </a:r>
            <a:endParaRPr sz="2400"/>
          </a:p>
        </p:txBody>
      </p:sp>
      <p:grpSp>
        <p:nvGrpSpPr>
          <p:cNvPr id="191" name="Google Shape;191;p23"/>
          <p:cNvGrpSpPr/>
          <p:nvPr/>
        </p:nvGrpSpPr>
        <p:grpSpPr>
          <a:xfrm>
            <a:off x="540000" y="1440000"/>
            <a:ext cx="2520020" cy="5040060"/>
            <a:chOff x="3261675" y="846738"/>
            <a:chExt cx="2548049" cy="5164525"/>
          </a:xfrm>
        </p:grpSpPr>
        <p:grpSp>
          <p:nvGrpSpPr>
            <p:cNvPr id="192" name="Google Shape;192;p23"/>
            <p:cNvGrpSpPr/>
            <p:nvPr/>
          </p:nvGrpSpPr>
          <p:grpSpPr>
            <a:xfrm>
              <a:off x="3261675" y="846738"/>
              <a:ext cx="2548049" cy="5164525"/>
              <a:chOff x="3261675" y="846738"/>
              <a:chExt cx="2548049" cy="5164525"/>
            </a:xfrm>
          </p:grpSpPr>
          <p:pic>
            <p:nvPicPr>
              <p:cNvPr id="193" name="Google Shape;193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261675" y="846738"/>
                <a:ext cx="2548049" cy="5164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23"/>
              <p:cNvPicPr preferRelativeResize="0"/>
              <p:nvPr/>
            </p:nvPicPr>
            <p:blipFill rotWithShape="1">
              <a:blip r:embed="rId4">
                <a:alphaModFix/>
              </a:blip>
              <a:srcRect b="4470" l="31173" r="31169" t="0"/>
              <a:stretch/>
            </p:blipFill>
            <p:spPr>
              <a:xfrm>
                <a:off x="3386138" y="1358175"/>
                <a:ext cx="2299126" cy="4141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5" name="Google Shape;195;p23"/>
            <p:cNvPicPr preferRelativeResize="0"/>
            <p:nvPr/>
          </p:nvPicPr>
          <p:blipFill rotWithShape="1">
            <a:blip r:embed="rId5">
              <a:alphaModFix/>
            </a:blip>
            <a:srcRect b="0" l="0" r="0" t="87418"/>
            <a:stretch/>
          </p:blipFill>
          <p:spPr>
            <a:xfrm>
              <a:off x="3386150" y="4987946"/>
              <a:ext cx="2299126" cy="51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3"/>
            <p:cNvPicPr preferRelativeResize="0"/>
            <p:nvPr/>
          </p:nvPicPr>
          <p:blipFill rotWithShape="1">
            <a:blip r:embed="rId5">
              <a:alphaModFix/>
            </a:blip>
            <a:srcRect b="78221" l="0" r="0" t="0"/>
            <a:stretch/>
          </p:blipFill>
          <p:spPr>
            <a:xfrm>
              <a:off x="3386150" y="1358175"/>
              <a:ext cx="2299126" cy="886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6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3676350" y="2632025"/>
            <a:ext cx="354300" cy="265800"/>
          </a:xfrm>
          <a:prstGeom prst="round1Rect">
            <a:avLst>
              <a:gd fmla="val 16667" name="adj"/>
            </a:avLst>
          </a:prstGeom>
          <a:solidFill>
            <a:srgbClr val="DCAD0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3676350" y="3130475"/>
            <a:ext cx="354300" cy="265800"/>
          </a:xfrm>
          <a:prstGeom prst="round1Rect">
            <a:avLst>
              <a:gd fmla="val 16667" name="adj"/>
            </a:avLst>
          </a:prstGeom>
          <a:solidFill>
            <a:srgbClr val="27A1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3676350" y="2133575"/>
            <a:ext cx="354300" cy="265800"/>
          </a:xfrm>
          <a:prstGeom prst="round1Rect">
            <a:avLst>
              <a:gd fmla="val 16667" name="adj"/>
            </a:avLst>
          </a:prstGeom>
          <a:solidFill>
            <a:srgbClr val="0115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3676350" y="3636100"/>
            <a:ext cx="354300" cy="2658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3676350" y="4633738"/>
            <a:ext cx="354300" cy="265800"/>
          </a:xfrm>
          <a:prstGeom prst="round1Rect">
            <a:avLst>
              <a:gd fmla="val 16667" name="adj"/>
            </a:avLst>
          </a:prstGeom>
          <a:solidFill>
            <a:srgbClr val="7E002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3676350" y="4141750"/>
            <a:ext cx="354300" cy="265800"/>
          </a:xfrm>
          <a:prstGeom prst="round1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636700" y="562752"/>
            <a:ext cx="85968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>
                <a:latin typeface="Roboto Medium"/>
                <a:ea typeface="Roboto Medium"/>
                <a:cs typeface="Roboto Medium"/>
                <a:sym typeface="Roboto Medium"/>
              </a:rPr>
              <a:t>Login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3480325" y="1528150"/>
            <a:ext cx="6007800" cy="48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Un utente già registrato può loggarsi con le sue credenziali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Un nuovo utente può procedere con la registrazione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211" name="Google Shape;211;p24"/>
          <p:cNvGrpSpPr/>
          <p:nvPr/>
        </p:nvGrpSpPr>
        <p:grpSpPr>
          <a:xfrm>
            <a:off x="540000" y="1440000"/>
            <a:ext cx="2520050" cy="5040009"/>
            <a:chOff x="4285000" y="805950"/>
            <a:chExt cx="2613075" cy="5296353"/>
          </a:xfrm>
        </p:grpSpPr>
        <p:pic>
          <p:nvPicPr>
            <p:cNvPr id="212" name="Google Shape;21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5000" y="805950"/>
              <a:ext cx="2613075" cy="5296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29538" y="1334587"/>
              <a:ext cx="2324001" cy="4157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15" name="Google Shape;215;p24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628200" y="536953"/>
            <a:ext cx="85968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Medium"/>
              <a:buNone/>
            </a:pPr>
            <a:r>
              <a:rPr lang="it-IT" sz="3000"/>
              <a:t>Login: interazione (1)</a:t>
            </a:r>
            <a:endParaRPr/>
          </a:p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3447600" y="1519950"/>
            <a:ext cx="6031500" cy="46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Feedback di selezione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Visualizza/nascondi password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Feedback di vibrazione sul bottone “Accedi”</a:t>
            </a:r>
            <a:endParaRPr sz="2400"/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222" name="Google Shape;222;p25"/>
          <p:cNvGrpSpPr/>
          <p:nvPr/>
        </p:nvGrpSpPr>
        <p:grpSpPr>
          <a:xfrm>
            <a:off x="540000" y="1440000"/>
            <a:ext cx="2520050" cy="5040009"/>
            <a:chOff x="8736563" y="688725"/>
            <a:chExt cx="2613075" cy="5296353"/>
          </a:xfrm>
        </p:grpSpPr>
        <p:pic>
          <p:nvPicPr>
            <p:cNvPr id="223" name="Google Shape;22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36563" y="688725"/>
              <a:ext cx="2613075" cy="5296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73850" y="1202475"/>
              <a:ext cx="2338500" cy="4168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2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677325" y="609600"/>
            <a:ext cx="85968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000"/>
              <a:t>Login: interazione (2)</a:t>
            </a:r>
            <a:endParaRPr/>
          </a:p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433100" y="1496025"/>
            <a:ext cx="6078300" cy="471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➤"/>
            </a:pPr>
            <a:r>
              <a:rPr lang="it-IT" sz="2400"/>
              <a:t>Feedback in caso di errore</a:t>
            </a:r>
            <a:endParaRPr sz="2400"/>
          </a:p>
        </p:txBody>
      </p:sp>
      <p:grpSp>
        <p:nvGrpSpPr>
          <p:cNvPr id="233" name="Google Shape;233;p26"/>
          <p:cNvGrpSpPr/>
          <p:nvPr/>
        </p:nvGrpSpPr>
        <p:grpSpPr>
          <a:xfrm>
            <a:off x="540000" y="1440000"/>
            <a:ext cx="2520050" cy="5040009"/>
            <a:chOff x="5846800" y="688725"/>
            <a:chExt cx="2613075" cy="5296353"/>
          </a:xfrm>
        </p:grpSpPr>
        <p:pic>
          <p:nvPicPr>
            <p:cNvPr id="234" name="Google Shape;234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46800" y="688725"/>
              <a:ext cx="2613075" cy="5296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60250" y="1202475"/>
              <a:ext cx="2378201" cy="4168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/>
              <a:t>‹#›</a:t>
            </a:fld>
            <a:endParaRPr sz="1400"/>
          </a:p>
        </p:txBody>
      </p:sp>
      <p:pic>
        <p:nvPicPr>
          <p:cNvPr id="237" name="Google Shape;237;p26"/>
          <p:cNvPicPr preferRelativeResize="0"/>
          <p:nvPr/>
        </p:nvPicPr>
        <p:blipFill rotWithShape="1">
          <a:blip r:embed="rId5">
            <a:alphaModFix/>
          </a:blip>
          <a:srcRect b="25356" l="0" r="0" t="0"/>
          <a:stretch/>
        </p:blipFill>
        <p:spPr>
          <a:xfrm>
            <a:off x="11072075" y="6022044"/>
            <a:ext cx="1119926" cy="83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Personalizzato 3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02D7E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