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0" r:id="rId4"/>
    <p:sldId id="258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2742" autoAdjust="0"/>
  </p:normalViewPr>
  <p:slideViewPr>
    <p:cSldViewPr>
      <p:cViewPr varScale="1">
        <p:scale>
          <a:sx n="58" d="100"/>
          <a:sy n="58" d="100"/>
        </p:scale>
        <p:origin x="104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BE9E7-C047-4F75-817B-DBBBC8A8467B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F0EE4-5394-49C5-B264-47A69E340E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Inglese 1999-2000</a:t>
            </a: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85ED6-1536-4652-A414-29D8D7395659}" type="datetimeFigureOut">
              <a:rPr lang="it-IT" smtClean="0"/>
              <a:pPr/>
              <a:t>26/02/19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7AB18-4807-4270-8CD5-AB93571F70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1.png"/><Relationship Id="rId5" Type="http://schemas.openxmlformats.org/officeDocument/2006/relationships/image" Target="../media/image2.jpeg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ardegnaturismo.it/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500042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b="1" dirty="0" smtClean="0">
                <a:solidFill>
                  <a:srgbClr val="0070C0"/>
                </a:solidFill>
              </a:rPr>
              <a:t>Facoltà di Scienze Economiche,</a:t>
            </a:r>
            <a:br>
              <a:rPr lang="it-IT" b="1" dirty="0" smtClean="0">
                <a:solidFill>
                  <a:srgbClr val="0070C0"/>
                </a:solidFill>
              </a:rPr>
            </a:br>
            <a:r>
              <a:rPr lang="it-IT" b="1" dirty="0" smtClean="0">
                <a:solidFill>
                  <a:srgbClr val="0070C0"/>
                </a:solidFill>
              </a:rPr>
              <a:t>Giuridiche e Politiche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785938"/>
            <a:ext cx="7500937" cy="3143250"/>
          </a:xfrm>
          <a:solidFill>
            <a:srgbClr val="FFFFFF"/>
          </a:solidFill>
          <a:ln>
            <a:solidFill>
              <a:srgbClr val="FFFFFF"/>
            </a:solidFill>
          </a:ln>
        </p:spPr>
        <p:txBody>
          <a:bodyPr/>
          <a:lstStyle/>
          <a:p>
            <a:pPr algn="ctr" eaLnBrk="1" hangingPunct="1">
              <a:buFont typeface="Arial" pitchFamily="34" charset="0"/>
              <a:buNone/>
              <a:defRPr/>
            </a:pPr>
            <a:r>
              <a:rPr lang="it-IT" dirty="0" smtClean="0">
                <a:solidFill>
                  <a:srgbClr val="FF6600"/>
                </a:solidFill>
              </a:rPr>
              <a:t>Economia e Gestione dei Servizi Turistici</a:t>
            </a:r>
          </a:p>
          <a:p>
            <a:pPr algn="ctr" eaLnBrk="1" hangingPunct="1">
              <a:spcBef>
                <a:spcPts val="1200"/>
              </a:spcBef>
              <a:buFont typeface="Monotype Sorts"/>
              <a:buNone/>
              <a:defRPr/>
            </a:pPr>
            <a:r>
              <a:rPr lang="it-IT" sz="4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Lingua Inglese</a:t>
            </a:r>
          </a:p>
          <a:p>
            <a:pPr algn="ctr" eaLnBrk="1" hangingPunct="1">
              <a:buFont typeface="Monotype Sorts"/>
              <a:buNone/>
              <a:defRPr/>
            </a:pPr>
            <a:endParaRPr lang="it-IT" dirty="0" smtClean="0">
              <a:solidFill>
                <a:srgbClr val="000000"/>
              </a:solidFill>
            </a:endParaRPr>
          </a:p>
          <a:p>
            <a:pPr algn="ctr" eaLnBrk="1" hangingPunct="1">
              <a:buFont typeface="Monotype Sorts"/>
              <a:buNone/>
              <a:defRPr/>
            </a:pPr>
            <a:r>
              <a:rPr lang="it-IT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TOURISM DISCOURSE &amp; WEBSITES</a:t>
            </a:r>
          </a:p>
        </p:txBody>
      </p:sp>
      <p:pic>
        <p:nvPicPr>
          <p:cNvPr id="2052" name="Picture 4" descr="univlog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43888" y="260350"/>
            <a:ext cx="6667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Casteddu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5527675"/>
            <a:ext cx="3886200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CasellaDiTesto 6"/>
          <p:cNvSpPr txBox="1">
            <a:spLocks noChangeArrowheads="1"/>
          </p:cNvSpPr>
          <p:nvPr/>
        </p:nvSpPr>
        <p:spPr bwMode="auto">
          <a:xfrm>
            <a:off x="250825" y="5805488"/>
            <a:ext cx="47529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Monotype Sorts"/>
              <a:buNone/>
            </a:pPr>
            <a:r>
              <a:rPr lang="it-IT" b="1" i="1" dirty="0"/>
              <a:t>Olga Denti </a:t>
            </a:r>
          </a:p>
          <a:p>
            <a:pPr>
              <a:buFont typeface="Monotype Sorts"/>
              <a:buNone/>
            </a:pPr>
            <a:r>
              <a:rPr lang="it-IT" b="1" i="1" dirty="0" err="1"/>
              <a:t>a.a</a:t>
            </a:r>
            <a:r>
              <a:rPr lang="it-IT" b="1" i="1" dirty="0"/>
              <a:t>. </a:t>
            </a:r>
            <a:r>
              <a:rPr lang="it-IT" b="1" i="1" dirty="0" smtClean="0"/>
              <a:t>2018/2019</a:t>
            </a:r>
            <a:endParaRPr lang="it-IT" b="1" i="1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Language is conveyed through a phonic or a graphic channel, through a spoken or a written medium of communication</a:t>
            </a:r>
          </a:p>
          <a:p>
            <a:pPr algn="just"/>
            <a:r>
              <a:rPr lang="en-US" dirty="0" smtClean="0"/>
              <a:t>Text v image</a:t>
            </a:r>
          </a:p>
          <a:p>
            <a:pPr algn="just"/>
            <a:r>
              <a:rPr lang="en-US" dirty="0" smtClean="0"/>
              <a:t>Ideational (experiential), Interpersonal &amp; Textual </a:t>
            </a:r>
            <a:r>
              <a:rPr lang="en-US" dirty="0" err="1" smtClean="0"/>
              <a:t>metafunctions</a:t>
            </a:r>
            <a:r>
              <a:rPr lang="en-US" dirty="0" smtClean="0"/>
              <a:t> of language -&gt; topic, text type, purpose, reader</a:t>
            </a:r>
          </a:p>
          <a:p>
            <a:pPr algn="just"/>
            <a:r>
              <a:rPr lang="en-US" dirty="0" err="1" smtClean="0"/>
              <a:t>Intertextuality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Language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characteristics of Tourism English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i="1" u="sng" dirty="0" smtClean="0"/>
              <a:t>Textual features</a:t>
            </a:r>
            <a:r>
              <a:rPr lang="en-US" i="1" dirty="0" smtClean="0"/>
              <a:t>, </a:t>
            </a:r>
            <a:r>
              <a:rPr lang="en-US" dirty="0" smtClean="0"/>
              <a:t>which include textual </a:t>
            </a:r>
            <a:r>
              <a:rPr lang="en-US" dirty="0" err="1" smtClean="0"/>
              <a:t>organisation</a:t>
            </a:r>
            <a:r>
              <a:rPr lang="en-US" dirty="0" smtClean="0"/>
              <a:t>, writer/reader interaction, spatial and sequential relationships, rhetoric strategies (e.g., irony, colloquialism, stereotypes; </a:t>
            </a:r>
            <a:endParaRPr lang="en-US" i="1" dirty="0" smtClean="0"/>
          </a:p>
          <a:p>
            <a:pPr algn="just"/>
            <a:r>
              <a:rPr lang="en-US" i="1" u="sng" dirty="0" smtClean="0"/>
              <a:t>Linguistic-grammatical features</a:t>
            </a:r>
            <a:r>
              <a:rPr lang="en-US" i="1" dirty="0" smtClean="0"/>
              <a:t>, </a:t>
            </a:r>
            <a:r>
              <a:rPr lang="en-US" dirty="0" smtClean="0"/>
              <a:t>such as lexis, laudatory and evaluative language, persuasive and promotional discourse, </a:t>
            </a:r>
            <a:r>
              <a:rPr lang="en-US" dirty="0" err="1" smtClean="0"/>
              <a:t>monoreferentiality</a:t>
            </a:r>
            <a:r>
              <a:rPr lang="en-US" dirty="0" smtClean="0"/>
              <a:t>, brevity, syntactic patterns, </a:t>
            </a:r>
            <a:r>
              <a:rPr lang="en-US" dirty="0" err="1" smtClean="0"/>
              <a:t>premodification</a:t>
            </a:r>
            <a:r>
              <a:rPr lang="en-US" dirty="0" smtClean="0"/>
              <a:t>, grammatical devices (e.g., pronouns, interrogative clauses, imperatives, modals);</a:t>
            </a:r>
          </a:p>
          <a:p>
            <a:pPr algn="just"/>
            <a:r>
              <a:rPr lang="en-US" i="1" u="sng" dirty="0" smtClean="0"/>
              <a:t>Non-textual features</a:t>
            </a:r>
            <a:r>
              <a:rPr lang="en-US" i="1" dirty="0" smtClean="0"/>
              <a:t>, </a:t>
            </a:r>
            <a:r>
              <a:rPr lang="en-US" dirty="0" smtClean="0"/>
              <a:t>i.e. images, photographs, tables, maps, and so 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Tourism discourse: text types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text is a form of exchange, not a unit of form but of meaning, it is a dialogue, a meaning-creation interaction among speakers</a:t>
            </a:r>
          </a:p>
          <a:p>
            <a:r>
              <a:rPr lang="en-US" dirty="0" smtClean="0"/>
              <a:t>Narrative </a:t>
            </a:r>
          </a:p>
          <a:p>
            <a:r>
              <a:rPr lang="en-US" dirty="0" smtClean="0"/>
              <a:t>Descriptive – historic sections/places, people &amp; relations)</a:t>
            </a:r>
          </a:p>
          <a:p>
            <a:r>
              <a:rPr lang="en-US" dirty="0" smtClean="0"/>
              <a:t>Regulative (or instructive) – suggestions, recommendations</a:t>
            </a:r>
          </a:p>
          <a:p>
            <a:r>
              <a:rPr lang="en-US" dirty="0" smtClean="0"/>
              <a:t>Argumentative – ideas and perceptions</a:t>
            </a:r>
          </a:p>
          <a:p>
            <a:r>
              <a:rPr lang="en-US" dirty="0" smtClean="0"/>
              <a:t>Expositive (or expository)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Multimodality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Modality: the reliability of messages, </a:t>
            </a:r>
            <a:r>
              <a:rPr lang="en-US" dirty="0" err="1" smtClean="0"/>
              <a:t>colours</a:t>
            </a:r>
            <a:r>
              <a:rPr lang="en-US" dirty="0" smtClean="0"/>
              <a:t>, </a:t>
            </a:r>
            <a:r>
              <a:rPr lang="en-US" dirty="0" err="1" smtClean="0"/>
              <a:t>contextualisation</a:t>
            </a:r>
            <a:r>
              <a:rPr lang="en-US" dirty="0" smtClean="0"/>
              <a:t>, representation of detail, depth, illumination, and brightness.</a:t>
            </a:r>
          </a:p>
          <a:p>
            <a:pPr algn="just"/>
            <a:r>
              <a:rPr lang="en-US" dirty="0" smtClean="0"/>
              <a:t>Cross-</a:t>
            </a:r>
            <a:r>
              <a:rPr lang="en-US" dirty="0" err="1" smtClean="0"/>
              <a:t>referentiality</a:t>
            </a:r>
            <a:r>
              <a:rPr lang="en-US" dirty="0" smtClean="0"/>
              <a:t>: icons, maps,  photographs &amp; texts</a:t>
            </a:r>
          </a:p>
          <a:p>
            <a:pPr algn="just"/>
            <a:r>
              <a:rPr lang="en-US" dirty="0" smtClean="0"/>
              <a:t>A photograph: an objective representation, a “legal proof”, an objective record with a merely informational value, the “true image” of the world, or, from a more social and personal point of view, a mixture of emotion and information, where the informational value is filtered through the photographer’s perspective; through his/her feelings, through social distance, visual modality, eye contact, </a:t>
            </a:r>
            <a:r>
              <a:rPr lang="en-US" dirty="0" err="1" smtClean="0"/>
              <a:t>behaviour</a:t>
            </a:r>
            <a:r>
              <a:rPr lang="en-US" dirty="0" smtClean="0"/>
              <a:t>, </a:t>
            </a:r>
            <a:r>
              <a:rPr lang="en-US" dirty="0" err="1" smtClean="0"/>
              <a:t>contextualised</a:t>
            </a:r>
            <a:r>
              <a:rPr lang="en-US" dirty="0" smtClean="0"/>
              <a:t> in different environments.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Denotation &amp; connotation</a:t>
            </a:r>
          </a:p>
          <a:p>
            <a:pPr algn="just"/>
            <a:r>
              <a:rPr lang="en-US" dirty="0" smtClean="0"/>
              <a:t>Images can be: naturalistic, detailed, complex, </a:t>
            </a:r>
            <a:r>
              <a:rPr lang="en-US" dirty="0" err="1" smtClean="0"/>
              <a:t>stylised</a:t>
            </a:r>
            <a:r>
              <a:rPr lang="en-US" dirty="0" smtClean="0"/>
              <a:t>, or conventional. Texture, depth, saturation, nuances of </a:t>
            </a:r>
            <a:r>
              <a:rPr lang="en-US" dirty="0" err="1" smtClean="0"/>
              <a:t>colours</a:t>
            </a:r>
            <a:r>
              <a:rPr lang="en-US" dirty="0" smtClean="0"/>
              <a:t>, etc., make the image more detailed and naturalistic, i.e. more similar to reality. </a:t>
            </a:r>
            <a:r>
              <a:rPr lang="en-US" dirty="0" err="1" smtClean="0"/>
              <a:t>Stylised</a:t>
            </a:r>
            <a:r>
              <a:rPr lang="en-US" dirty="0" smtClean="0"/>
              <a:t> and conventional images, instead, are simple, less detailed and less naturalistic.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Direct/indirect contact</a:t>
            </a:r>
          </a:p>
          <a:p>
            <a:r>
              <a:rPr lang="en-US" dirty="0" smtClean="0"/>
              <a:t>Social response</a:t>
            </a:r>
          </a:p>
          <a:p>
            <a:r>
              <a:rPr lang="en-US" dirty="0" smtClean="0"/>
              <a:t>Distance</a:t>
            </a:r>
          </a:p>
          <a:p>
            <a:r>
              <a:rPr lang="en-US" dirty="0" smtClean="0"/>
              <a:t>Frame size ((i.e., close-up – head and shoulder, medium long shot – full figure, etc.)</a:t>
            </a:r>
          </a:p>
          <a:p>
            <a:r>
              <a:rPr lang="en-US" dirty="0" smtClean="0"/>
              <a:t>Perspective: subjective v objective</a:t>
            </a:r>
          </a:p>
          <a:p>
            <a:r>
              <a:rPr lang="en-US" dirty="0" smtClean="0"/>
              <a:t>Angle: a point of view – power &amp; involvement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Tourism semiotic patterns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Ss: Sea, Sand &amp; Sun (+ Sex &amp; Socialization)</a:t>
            </a:r>
          </a:p>
          <a:p>
            <a:r>
              <a:rPr lang="en-US" dirty="0" smtClean="0"/>
              <a:t>Tradition v Innovation</a:t>
            </a:r>
          </a:p>
          <a:p>
            <a:r>
              <a:rPr lang="en-US" dirty="0" smtClean="0"/>
              <a:t>Sports, health, ecology, history, folklore, traditions, art, music, </a:t>
            </a:r>
          </a:p>
          <a:p>
            <a:r>
              <a:rPr lang="en-US" i="1" dirty="0" smtClean="0"/>
              <a:t>Aspects of </a:t>
            </a:r>
            <a:r>
              <a:rPr lang="en-US" i="1" dirty="0" err="1" smtClean="0"/>
              <a:t>Sardità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Cadogan</a:t>
            </a:r>
            <a:r>
              <a:rPr lang="en-US" dirty="0" smtClean="0"/>
              <a:t> Guide 2003)</a:t>
            </a:r>
          </a:p>
          <a:p>
            <a:r>
              <a:rPr lang="en-US" dirty="0" smtClean="0"/>
              <a:t>RAS -&gt;  the tourist Product: Nature, Testimony of the Past, People &amp; Traditions, Wellness</a:t>
            </a:r>
          </a:p>
          <a:p>
            <a:r>
              <a:rPr lang="en-US" smtClean="0">
                <a:hlinkClick r:id="rId2"/>
              </a:rPr>
              <a:t>http://www.sardegnaturismo.it/en</a:t>
            </a:r>
            <a:endParaRPr lang="en-US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497</Words>
  <Application>Microsoft Macintosh PowerPoint</Application>
  <PresentationFormat>On-screen Show (4:3)</PresentationFormat>
  <Paragraphs>44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Monotype Sorts</vt:lpstr>
      <vt:lpstr>Arial</vt:lpstr>
      <vt:lpstr>Tema di Office</vt:lpstr>
      <vt:lpstr>Facoltà di Scienze Economiche, Giuridiche e Politiche</vt:lpstr>
      <vt:lpstr>Language</vt:lpstr>
      <vt:lpstr>The characteristics of Tourism English</vt:lpstr>
      <vt:lpstr>Tourism discourse: text types</vt:lpstr>
      <vt:lpstr>Multimodality</vt:lpstr>
      <vt:lpstr>Images</vt:lpstr>
      <vt:lpstr>PowerPoint Presentation</vt:lpstr>
      <vt:lpstr>Tourism semiotic patterns</vt:lpstr>
    </vt:vector>
  </TitlesOfParts>
  <Company>Hewlett-Packard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RECRUITMENT</dc:title>
  <dc:creator>Olga</dc:creator>
  <cp:lastModifiedBy>Microsoft Office User</cp:lastModifiedBy>
  <cp:revision>19</cp:revision>
  <dcterms:created xsi:type="dcterms:W3CDTF">2014-03-16T17:46:57Z</dcterms:created>
  <dcterms:modified xsi:type="dcterms:W3CDTF">2019-02-26T10:42:13Z</dcterms:modified>
</cp:coreProperties>
</file>