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58" r:id="rId4"/>
    <p:sldId id="282" r:id="rId5"/>
    <p:sldId id="283" r:id="rId6"/>
    <p:sldId id="259"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260" r:id="rId32"/>
    <p:sldId id="261" r:id="rId33"/>
    <p:sldId id="262" r:id="rId34"/>
    <p:sldId id="263" r:id="rId35"/>
    <p:sldId id="264" r:id="rId36"/>
    <p:sldId id="265" r:id="rId37"/>
    <p:sldId id="266" r:id="rId38"/>
    <p:sldId id="273" r:id="rId39"/>
    <p:sldId id="267" r:id="rId40"/>
    <p:sldId id="268" r:id="rId41"/>
    <p:sldId id="269" r:id="rId42"/>
    <p:sldId id="270" r:id="rId43"/>
    <p:sldId id="271" r:id="rId44"/>
    <p:sldId id="272" r:id="rId45"/>
    <p:sldId id="274" r:id="rId46"/>
    <p:sldId id="275" r:id="rId47"/>
    <p:sldId id="276" r:id="rId48"/>
    <p:sldId id="278" r:id="rId49"/>
    <p:sldId id="277" r:id="rId50"/>
    <p:sldId id="279" r:id="rId51"/>
    <p:sldId id="280" r:id="rId5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18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5817D-FC1B-478D-9B38-FCE3B77FE144}" type="datetimeFigureOut">
              <a:rPr lang="it-IT" smtClean="0"/>
              <a:pPr/>
              <a:t>09/03/20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4B7D6-FEC6-49A2-94B9-A6C62A33C212}" type="slidenum">
              <a:rPr lang="it-IT" smtClean="0"/>
              <a:pPr/>
              <a:t>‹N›</a:t>
            </a:fld>
            <a:endParaRPr lang="it-IT"/>
          </a:p>
        </p:txBody>
      </p:sp>
    </p:spTree>
    <p:extLst>
      <p:ext uri="{BB962C8B-B14F-4D97-AF65-F5344CB8AC3E}">
        <p14:creationId xmlns:p14="http://schemas.microsoft.com/office/powerpoint/2010/main" val="294399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C74B7D6-FEC6-49A2-94B9-A6C62A33C212}"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ABDD840-008B-0149-9864-FBE4A00BD10E}" type="datetimeFigureOut">
              <a:rPr lang="it-IT" smtClean="0"/>
              <a:pPr/>
              <a:t>09/03/20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167268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ABDD840-008B-0149-9864-FBE4A00BD10E}" type="datetimeFigureOut">
              <a:rPr lang="it-IT" smtClean="0"/>
              <a:pPr/>
              <a:t>09/03/20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261420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ABDD840-008B-0149-9864-FBE4A00BD10E}" type="datetimeFigureOut">
              <a:rPr lang="it-IT" smtClean="0"/>
              <a:pPr/>
              <a:t>09/03/20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250867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ABDD840-008B-0149-9864-FBE4A00BD10E}" type="datetimeFigureOut">
              <a:rPr lang="it-IT" smtClean="0"/>
              <a:pPr/>
              <a:t>09/03/20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821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ABDD840-008B-0149-9864-FBE4A00BD10E}" type="datetimeFigureOut">
              <a:rPr lang="it-IT" smtClean="0"/>
              <a:pPr/>
              <a:t>09/03/20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187994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ABDD840-008B-0149-9864-FBE4A00BD10E}" type="datetimeFigureOut">
              <a:rPr lang="it-IT" smtClean="0"/>
              <a:pPr/>
              <a:t>09/03/20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8106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ABDD840-008B-0149-9864-FBE4A00BD10E}" type="datetimeFigureOut">
              <a:rPr lang="it-IT" smtClean="0"/>
              <a:pPr/>
              <a:t>09/03/20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359921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7ABDD840-008B-0149-9864-FBE4A00BD10E}" type="datetimeFigureOut">
              <a:rPr lang="it-IT" smtClean="0"/>
              <a:pPr/>
              <a:t>09/03/20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98567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BDD840-008B-0149-9864-FBE4A00BD10E}" type="datetimeFigureOut">
              <a:rPr lang="it-IT" smtClean="0"/>
              <a:pPr/>
              <a:t>09/03/20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131253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ABDD840-008B-0149-9864-FBE4A00BD10E}" type="datetimeFigureOut">
              <a:rPr lang="it-IT" smtClean="0"/>
              <a:pPr/>
              <a:t>09/03/20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357348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ABDD840-008B-0149-9864-FBE4A00BD10E}" type="datetimeFigureOut">
              <a:rPr lang="it-IT" smtClean="0"/>
              <a:pPr/>
              <a:t>09/03/20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DCBA-EF72-5A4F-AC5D-6D6652EAA507}" type="slidenum">
              <a:rPr lang="it-IT" smtClean="0"/>
              <a:pPr/>
              <a:t>‹N›</a:t>
            </a:fld>
            <a:endParaRPr lang="it-IT"/>
          </a:p>
        </p:txBody>
      </p:sp>
    </p:spTree>
    <p:extLst>
      <p:ext uri="{BB962C8B-B14F-4D97-AF65-F5344CB8AC3E}">
        <p14:creationId xmlns:p14="http://schemas.microsoft.com/office/powerpoint/2010/main" val="103859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DD840-008B-0149-9864-FBE4A00BD10E}" type="datetimeFigureOut">
              <a:rPr lang="it-IT" smtClean="0"/>
              <a:pPr/>
              <a:t>09/03/20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CDCBA-EF72-5A4F-AC5D-6D6652EAA507}" type="slidenum">
              <a:rPr lang="it-IT" smtClean="0"/>
              <a:pPr/>
              <a:t>‹N›</a:t>
            </a:fld>
            <a:endParaRPr lang="it-IT"/>
          </a:p>
        </p:txBody>
      </p:sp>
    </p:spTree>
    <p:extLst>
      <p:ext uri="{BB962C8B-B14F-4D97-AF65-F5344CB8AC3E}">
        <p14:creationId xmlns:p14="http://schemas.microsoft.com/office/powerpoint/2010/main" val="1865136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oubliettemagazine.com/wp-content/uploads/Commedia-dellarte.jp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aten.digitale-sammlungen.de/~db/0004/bsb00048646/images/index.html?id=00048646&amp;groesser=&amp;fip=yztsewqwqrseayaweayaxsyzts&amp;no=4&amp;seite=2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Il teatro barocco</a:t>
            </a: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20463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9634"/>
            <a:ext cx="8229600" cy="5786529"/>
          </a:xfrm>
        </p:spPr>
        <p:txBody>
          <a:bodyPr>
            <a:normAutofit/>
          </a:bodyPr>
          <a:lstStyle/>
          <a:p>
            <a:pPr marL="0" indent="0">
              <a:buNone/>
            </a:pPr>
            <a:r>
              <a:rPr lang="it-IT" dirty="0"/>
              <a:t>Poetica della </a:t>
            </a:r>
            <a:r>
              <a:rPr lang="it-IT" b="1" dirty="0"/>
              <a:t>Contaminazione</a:t>
            </a:r>
            <a:r>
              <a:rPr lang="it-IT" dirty="0"/>
              <a:t> tra</a:t>
            </a:r>
          </a:p>
          <a:p>
            <a:r>
              <a:rPr lang="it-IT" dirty="0"/>
              <a:t>sacro e profano</a:t>
            </a:r>
          </a:p>
          <a:p>
            <a:r>
              <a:rPr lang="it-IT" dirty="0"/>
              <a:t>tragico e comico</a:t>
            </a:r>
          </a:p>
          <a:p>
            <a:r>
              <a:rPr lang="it-IT" dirty="0"/>
              <a:t>antico e moderno</a:t>
            </a:r>
          </a:p>
          <a:p>
            <a:r>
              <a:rPr lang="it-IT" dirty="0"/>
              <a:t>attore e autore</a:t>
            </a:r>
          </a:p>
          <a:p>
            <a:r>
              <a:rPr lang="it-IT" dirty="0"/>
              <a:t>professionismo e dilettantismo</a:t>
            </a:r>
          </a:p>
          <a:p>
            <a:r>
              <a:rPr lang="it-IT" dirty="0"/>
              <a:t>corte e piazza</a:t>
            </a:r>
          </a:p>
          <a:p>
            <a:pPr marL="0" indent="0" algn="just">
              <a:buNone/>
            </a:pPr>
            <a:r>
              <a:rPr lang="it-IT" dirty="0"/>
              <a:t>Circolazione europea del teatro italiano garantita dai viaggi dei Comici dell’Arte e dalla diffusione dei testi</a:t>
            </a:r>
          </a:p>
          <a:p>
            <a:pPr marL="0" indent="0">
              <a:buNone/>
            </a:pPr>
            <a:endParaRPr lang="it-IT" dirty="0"/>
          </a:p>
          <a:p>
            <a:endParaRPr lang="it-IT" dirty="0"/>
          </a:p>
        </p:txBody>
      </p:sp>
    </p:spTree>
    <p:extLst>
      <p:ext uri="{BB962C8B-B14F-4D97-AF65-F5344CB8AC3E}">
        <p14:creationId xmlns:p14="http://schemas.microsoft.com/office/powerpoint/2010/main" val="217512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luoghi: la piazza</a:t>
            </a:r>
          </a:p>
        </p:txBody>
      </p:sp>
      <p:sp>
        <p:nvSpPr>
          <p:cNvPr id="3" name="Segnaposto contenuto 2"/>
          <p:cNvSpPr>
            <a:spLocks noGrp="1"/>
          </p:cNvSpPr>
          <p:nvPr>
            <p:ph idx="1"/>
          </p:nvPr>
        </p:nvSpPr>
        <p:spPr>
          <a:xfrm>
            <a:off x="457200" y="1140824"/>
            <a:ext cx="8229600" cy="4985340"/>
          </a:xfrm>
        </p:spPr>
        <p:txBody>
          <a:bodyPr/>
          <a:lstStyle/>
          <a:p>
            <a:pPr marL="0" indent="0" algn="just">
              <a:buNone/>
            </a:pPr>
            <a:r>
              <a:rPr lang="it-IT" sz="3000" dirty="0"/>
              <a:t>Osmosi tra sogno e realtà, vita come sogno, visione del mondo come teatro di cui la piazza di città è palcoscenico dove tutti sono pubblico e attore.</a:t>
            </a:r>
          </a:p>
          <a:p>
            <a:pPr marL="0" indent="0">
              <a:buNone/>
            </a:pPr>
            <a:r>
              <a:rPr lang="it-IT" sz="3000" dirty="0"/>
              <a:t>T. Tasso, </a:t>
            </a:r>
            <a:r>
              <a:rPr lang="it-IT" sz="3000" i="1" dirty="0"/>
              <a:t>Il Gianluca, ovvero delle maschere:</a:t>
            </a:r>
          </a:p>
        </p:txBody>
      </p:sp>
      <p:pic>
        <p:nvPicPr>
          <p:cNvPr id="4" name="Immagine 3"/>
          <p:cNvPicPr>
            <a:picLocks noChangeAspect="1"/>
          </p:cNvPicPr>
          <p:nvPr/>
        </p:nvPicPr>
        <p:blipFill>
          <a:blip r:embed="rId3"/>
          <a:stretch>
            <a:fillRect/>
          </a:stretch>
        </p:blipFill>
        <p:spPr>
          <a:xfrm>
            <a:off x="306805" y="3168078"/>
            <a:ext cx="8530389" cy="3248744"/>
          </a:xfrm>
          <a:prstGeom prst="rect">
            <a:avLst/>
          </a:prstGeom>
        </p:spPr>
      </p:pic>
    </p:spTree>
    <p:extLst>
      <p:ext uri="{BB962C8B-B14F-4D97-AF65-F5344CB8AC3E}">
        <p14:creationId xmlns:p14="http://schemas.microsoft.com/office/powerpoint/2010/main" val="174469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0777" y="137160"/>
            <a:ext cx="8229600" cy="6411686"/>
          </a:xfrm>
        </p:spPr>
        <p:txBody>
          <a:bodyPr>
            <a:normAutofit lnSpcReduction="10000"/>
          </a:bodyPr>
          <a:lstStyle/>
          <a:p>
            <a:pPr marL="0" indent="0" algn="just">
              <a:buNone/>
            </a:pPr>
            <a:r>
              <a:rPr lang="it-IT" dirty="0"/>
              <a:t>Immagine tassiana ben esemplifica la percezione mondo/teatro del Seicento e il valore sostitutivo della rappresentazione</a:t>
            </a:r>
          </a:p>
          <a:p>
            <a:pPr marL="0" indent="0">
              <a:buNone/>
            </a:pPr>
            <a:endParaRPr lang="it-IT" dirty="0"/>
          </a:p>
          <a:p>
            <a:r>
              <a:rPr lang="it-IT" dirty="0"/>
              <a:t>Vedere ed essere visti</a:t>
            </a:r>
          </a:p>
          <a:p>
            <a:r>
              <a:rPr lang="it-IT" dirty="0"/>
              <a:t>Passaggio effimero sia nel palcoscenico sia nella vita terrena</a:t>
            </a:r>
          </a:p>
          <a:p>
            <a:pPr marL="0" indent="0">
              <a:buNone/>
            </a:pPr>
            <a:endParaRPr lang="it-IT" dirty="0"/>
          </a:p>
          <a:p>
            <a:pPr marL="0" indent="0" algn="just">
              <a:buNone/>
            </a:pPr>
            <a:r>
              <a:rPr lang="it-IT" dirty="0"/>
              <a:t>La scena chiusa e controllata dei teatri e delle corti, e la scena aperta della piazza e della festa sono due manifestazioni che procedono parallelamente</a:t>
            </a:r>
          </a:p>
          <a:p>
            <a:pPr marL="0" indent="0">
              <a:buNone/>
            </a:pPr>
            <a:endParaRPr lang="it-IT" dirty="0"/>
          </a:p>
        </p:txBody>
      </p:sp>
    </p:spTree>
    <p:extLst>
      <p:ext uri="{BB962C8B-B14F-4D97-AF65-F5344CB8AC3E}">
        <p14:creationId xmlns:p14="http://schemas.microsoft.com/office/powerpoint/2010/main" val="51456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Tommaso Garzoni, </a:t>
            </a:r>
            <a:r>
              <a:rPr lang="it-IT" sz="2800" b="1" i="1" dirty="0"/>
              <a:t>La piazza universale di tutte le professioni del mondo</a:t>
            </a:r>
            <a:r>
              <a:rPr lang="it-IT" sz="2800" b="1" dirty="0"/>
              <a:t> (1585)</a:t>
            </a:r>
          </a:p>
        </p:txBody>
      </p:sp>
      <p:sp>
        <p:nvSpPr>
          <p:cNvPr id="3" name="Segnaposto contenuto 2"/>
          <p:cNvSpPr>
            <a:spLocks noGrp="1"/>
          </p:cNvSpPr>
          <p:nvPr>
            <p:ph idx="1"/>
          </p:nvPr>
        </p:nvSpPr>
        <p:spPr>
          <a:xfrm>
            <a:off x="457200" y="1297578"/>
            <a:ext cx="8229600" cy="4828586"/>
          </a:xfrm>
        </p:spPr>
        <p:txBody>
          <a:bodyPr>
            <a:normAutofit fontScale="62500" lnSpcReduction="20000"/>
          </a:bodyPr>
          <a:lstStyle/>
          <a:p>
            <a:pPr marL="0" indent="0" algn="just">
              <a:buNone/>
            </a:pPr>
            <a:r>
              <a:rPr lang="it-IT" dirty="0"/>
              <a:t>De' formatori di spettacoli in genere, e de' ceretani o ciurmatori massime.</a:t>
            </a:r>
          </a:p>
          <a:p>
            <a:pPr marL="0" indent="0" algn="just">
              <a:buNone/>
            </a:pPr>
            <a:endParaRPr lang="it-IT" dirty="0"/>
          </a:p>
          <a:p>
            <a:pPr marL="0" indent="0" algn="just">
              <a:buNone/>
            </a:pPr>
            <a:r>
              <a:rPr lang="it-IT" dirty="0"/>
              <a:t>Ma chi vuol raccontare minutamente tutti i modi e tutte le maniere che adoprano i cerretani per far bezzi (</a:t>
            </a:r>
            <a:r>
              <a:rPr lang="it-IT" i="1" dirty="0"/>
              <a:t>soldi</a:t>
            </a:r>
            <a:r>
              <a:rPr lang="it-IT" dirty="0"/>
              <a:t>), avrà preso da fare assai. Basta, per toccarne qualcuna, che da un canto della piazza tu vedi il nostro galante Fortunato insieme con Frittata cacciar </a:t>
            </a:r>
            <a:r>
              <a:rPr lang="it-IT" dirty="0" err="1"/>
              <a:t>carotte</a:t>
            </a:r>
            <a:r>
              <a:rPr lang="it-IT" dirty="0"/>
              <a:t> (</a:t>
            </a:r>
            <a:r>
              <a:rPr lang="it-IT" i="1" dirty="0"/>
              <a:t>raccontar frottole</a:t>
            </a:r>
            <a:r>
              <a:rPr lang="it-IT" dirty="0"/>
              <a:t>), e trattener la brigata ogni sera delle </a:t>
            </a:r>
            <a:r>
              <a:rPr lang="it-IT" dirty="0" err="1"/>
              <a:t>vintidue</a:t>
            </a:r>
            <a:r>
              <a:rPr lang="it-IT" dirty="0"/>
              <a:t> fino alle </a:t>
            </a:r>
            <a:r>
              <a:rPr lang="it-IT" dirty="0" err="1"/>
              <a:t>vintiquattro</a:t>
            </a:r>
            <a:r>
              <a:rPr lang="it-IT" dirty="0"/>
              <a:t> ore del giorno, finger novelle, trovare istorie, formar dialoghi, far </a:t>
            </a:r>
            <a:r>
              <a:rPr lang="it-IT" dirty="0" err="1"/>
              <a:t>caleselle</a:t>
            </a:r>
            <a:r>
              <a:rPr lang="it-IT" dirty="0"/>
              <a:t> (</a:t>
            </a:r>
            <a:r>
              <a:rPr lang="it-IT" i="1" dirty="0"/>
              <a:t>giochi di destrezza</a:t>
            </a:r>
            <a:r>
              <a:rPr lang="it-IT" dirty="0"/>
              <a:t>), cantare all'improvviso, corrucciarsi insieme, fa la pace, morir di risa, alterarsi di nuovo, urtarsi in sul banco, far questione insieme… Da un altro canto esclama Burattino che par che il boia gli dia la corda. Col sacco indosso da </a:t>
            </a:r>
            <a:r>
              <a:rPr lang="it-IT" dirty="0" err="1"/>
              <a:t>fachino</a:t>
            </a:r>
            <a:r>
              <a:rPr lang="it-IT" dirty="0"/>
              <a:t>, col berettino in testa che pare un mariuolo, chiama l'udienza ad alta voce; il popolo s'appropinqua, la plebe s'urta, I gentiluomini si fanno innanzi…. Fra tanto </a:t>
            </a:r>
            <a:r>
              <a:rPr lang="it-IT" dirty="0" err="1"/>
              <a:t>sbuccca</a:t>
            </a:r>
            <a:r>
              <a:rPr lang="it-IT" dirty="0"/>
              <a:t> fuor de' portici il Toscano … Il circolo si unisce intorno a lui, le genti stanno affisse per vedere e ascoltare. Ed ecco in un tratto si dà principio, con lingua fiorentinesca, a qualche </a:t>
            </a:r>
            <a:r>
              <a:rPr lang="it-IT" dirty="0" err="1"/>
              <a:t>papulata</a:t>
            </a:r>
            <a:r>
              <a:rPr lang="it-IT" dirty="0"/>
              <a:t> ridicolosa…</a:t>
            </a:r>
          </a:p>
        </p:txBody>
      </p:sp>
    </p:spTree>
    <p:extLst>
      <p:ext uri="{BB962C8B-B14F-4D97-AF65-F5344CB8AC3E}">
        <p14:creationId xmlns:p14="http://schemas.microsoft.com/office/powerpoint/2010/main" val="77794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78674"/>
            <a:ext cx="8229600" cy="5847489"/>
          </a:xfrm>
        </p:spPr>
        <p:txBody>
          <a:bodyPr/>
          <a:lstStyle/>
          <a:p>
            <a:pPr marL="0" indent="0" algn="just">
              <a:buNone/>
            </a:pPr>
            <a:r>
              <a:rPr lang="it-IT" dirty="0"/>
              <a:t>Il teatro vive nello scarto tra visione universalistica di una generale finzione e la realtà particolare di una professione, quella delle compagnie attoriali, spesso considerate dalla censura politica o religiosa da controllare e tenere ai margini delle città.</a:t>
            </a:r>
          </a:p>
          <a:p>
            <a:pPr marL="0" indent="0" algn="just">
              <a:buNone/>
            </a:pPr>
            <a:endParaRPr lang="it-IT" dirty="0"/>
          </a:p>
          <a:p>
            <a:pPr marL="0" indent="0" algn="just">
              <a:buNone/>
            </a:pPr>
            <a:r>
              <a:rPr lang="it-IT" dirty="0"/>
              <a:t>Ma poi sono le stesse corti a portarsi nel loro seno le compagnie dei professionisti, che recitano testi propri e testi del teatro «alto».</a:t>
            </a:r>
          </a:p>
        </p:txBody>
      </p:sp>
    </p:spTree>
    <p:extLst>
      <p:ext uri="{BB962C8B-B14F-4D97-AF65-F5344CB8AC3E}">
        <p14:creationId xmlns:p14="http://schemas.microsoft.com/office/powerpoint/2010/main" val="204322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gran teatro del mondo</a:t>
            </a:r>
          </a:p>
        </p:txBody>
      </p:sp>
      <p:sp>
        <p:nvSpPr>
          <p:cNvPr id="3" name="Segnaposto contenuto 2"/>
          <p:cNvSpPr>
            <a:spLocks noGrp="1"/>
          </p:cNvSpPr>
          <p:nvPr>
            <p:ph idx="1"/>
          </p:nvPr>
        </p:nvSpPr>
        <p:spPr/>
        <p:txBody>
          <a:bodyPr>
            <a:normAutofit lnSpcReduction="10000"/>
          </a:bodyPr>
          <a:lstStyle/>
          <a:p>
            <a:pPr marL="0" indent="0" algn="just">
              <a:buNone/>
            </a:pPr>
            <a:r>
              <a:rPr lang="it-IT" sz="2800" dirty="0"/>
              <a:t>«</a:t>
            </a:r>
            <a:r>
              <a:rPr lang="it-IT" sz="2800" b="1" dirty="0"/>
              <a:t>è solo una recita questa vita che ci ospita</a:t>
            </a:r>
            <a:r>
              <a:rPr lang="it-IT" sz="2800" dirty="0"/>
              <a:t>»</a:t>
            </a:r>
          </a:p>
          <a:p>
            <a:pPr marL="0" indent="0" algn="just">
              <a:buNone/>
            </a:pPr>
            <a:r>
              <a:rPr lang="it-IT" sz="2800" dirty="0" err="1"/>
              <a:t>Calderon</a:t>
            </a:r>
            <a:r>
              <a:rPr lang="it-IT" sz="2800" dirty="0"/>
              <a:t> de la Barca, </a:t>
            </a:r>
            <a:r>
              <a:rPr lang="it-IT" sz="2800" i="1" dirty="0" err="1"/>
              <a:t>El</a:t>
            </a:r>
            <a:r>
              <a:rPr lang="it-IT" sz="2800" i="1" dirty="0"/>
              <a:t> gran teatro del </a:t>
            </a:r>
            <a:r>
              <a:rPr lang="it-IT" sz="2800" i="1" dirty="0" err="1"/>
              <a:t>mundo</a:t>
            </a:r>
            <a:r>
              <a:rPr lang="it-IT" sz="2800" i="1" dirty="0"/>
              <a:t>, 1635</a:t>
            </a:r>
          </a:p>
          <a:p>
            <a:pPr marL="0" indent="0" algn="just">
              <a:buNone/>
            </a:pPr>
            <a:endParaRPr lang="it-IT" sz="2800" i="1" dirty="0"/>
          </a:p>
          <a:p>
            <a:pPr marL="0" indent="0" algn="just">
              <a:buNone/>
            </a:pPr>
            <a:r>
              <a:rPr lang="it-IT" sz="2800" dirty="0"/>
              <a:t>La metafora, l’allegoria, il simbolo significano, nel teatro barocco, le visioni di un mondo in cui Dio tende ad appartarsi per lasciare ampio spazio all’universo fisico, fatto a sua immagine; un’immagine occupata da illusorie viste e chimere, una babele di lingue e visioni, una galleria di fantasmi, che occupano e illudono la mente e gli occhi di chi guarda.</a:t>
            </a:r>
          </a:p>
          <a:p>
            <a:pPr marL="0" indent="0">
              <a:buNone/>
            </a:pPr>
            <a:endParaRPr lang="it-IT" sz="2800" i="1" dirty="0"/>
          </a:p>
        </p:txBody>
      </p:sp>
    </p:spTree>
    <p:extLst>
      <p:ext uri="{BB962C8B-B14F-4D97-AF65-F5344CB8AC3E}">
        <p14:creationId xmlns:p14="http://schemas.microsoft.com/office/powerpoint/2010/main" val="115905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93914"/>
            <a:ext cx="8229600" cy="6176555"/>
          </a:xfrm>
        </p:spPr>
        <p:txBody>
          <a:bodyPr>
            <a:normAutofit fontScale="92500" lnSpcReduction="20000"/>
          </a:bodyPr>
          <a:lstStyle/>
          <a:p>
            <a:pPr marL="0" indent="0" algn="just">
              <a:buNone/>
            </a:pPr>
            <a:r>
              <a:rPr lang="it-IT" dirty="0"/>
              <a:t>L’opera di </a:t>
            </a:r>
            <a:r>
              <a:rPr lang="it-IT" b="1" dirty="0"/>
              <a:t>Shakespeare</a:t>
            </a:r>
            <a:r>
              <a:rPr lang="it-IT" dirty="0"/>
              <a:t> è il più compiuto e straordinario compendio della visionarietà barocca.</a:t>
            </a:r>
          </a:p>
          <a:p>
            <a:pPr marL="0" indent="0" algn="just">
              <a:buNone/>
            </a:pPr>
            <a:endParaRPr lang="it-IT" dirty="0"/>
          </a:p>
          <a:p>
            <a:pPr marL="0" indent="0" algn="just">
              <a:buNone/>
            </a:pPr>
            <a:r>
              <a:rPr lang="it-IT" dirty="0"/>
              <a:t>I suoi personaggi sono sempre in situazione di rappresentanti di una parte assegnata e immodificabile, legata ad uno spazio ristretto del mondo. Uno spazio  che produce altri significati, sotto l’unità della retorica. Nel suo teatro è in primo luogo il verbo a produrre la visione.</a:t>
            </a:r>
          </a:p>
          <a:p>
            <a:pPr marL="0" indent="0" algn="just">
              <a:buNone/>
            </a:pPr>
            <a:endParaRPr lang="it-IT" dirty="0"/>
          </a:p>
          <a:p>
            <a:pPr marL="0" indent="0" algn="just">
              <a:buNone/>
            </a:pPr>
            <a:r>
              <a:rPr lang="it-IT" dirty="0"/>
              <a:t>Nell’</a:t>
            </a:r>
            <a:r>
              <a:rPr lang="it-IT" i="1" dirty="0"/>
              <a:t>Amleto</a:t>
            </a:r>
            <a:r>
              <a:rPr lang="it-IT" dirty="0"/>
              <a:t>, le farneticazioni verbali del protagonista figurano sia la verità che la corte e la ragion di stato vogliono celare, sia l’inarrestabile pulsione del protagonista verso la morte, cioè «il silenzio».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45895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78674"/>
            <a:ext cx="8229600" cy="5847489"/>
          </a:xfrm>
        </p:spPr>
        <p:txBody>
          <a:bodyPr>
            <a:normAutofit fontScale="92500" lnSpcReduction="10000"/>
          </a:bodyPr>
          <a:lstStyle/>
          <a:p>
            <a:pPr marL="0" indent="0" algn="just">
              <a:buNone/>
            </a:pPr>
            <a:r>
              <a:rPr lang="it-IT" dirty="0"/>
              <a:t>Nella utopica isola della </a:t>
            </a:r>
            <a:r>
              <a:rPr lang="it-IT" i="1" dirty="0"/>
              <a:t>Tempesta </a:t>
            </a:r>
            <a:r>
              <a:rPr lang="it-IT" dirty="0"/>
              <a:t>di Shakespeare, la scena ospita le visioni del sogno e le situazioni del mondo reale.</a:t>
            </a:r>
          </a:p>
          <a:p>
            <a:pPr marL="0" indent="0" algn="just">
              <a:buNone/>
            </a:pPr>
            <a:r>
              <a:rPr lang="it-IT" dirty="0"/>
              <a:t>Il discorso spazia da quello retoricamente e politicamente alto dei re a quello comico-buffonesco dei servi, a quello selvaggio di </a:t>
            </a:r>
            <a:r>
              <a:rPr lang="it-IT" dirty="0" err="1"/>
              <a:t>Calibano</a:t>
            </a:r>
            <a:r>
              <a:rPr lang="it-IT" dirty="0"/>
              <a:t>.</a:t>
            </a:r>
          </a:p>
          <a:p>
            <a:pPr marL="0" indent="0" algn="just">
              <a:buNone/>
            </a:pPr>
            <a:r>
              <a:rPr lang="it-IT" dirty="0"/>
              <a:t>Per Prospero, il mondo è non solo un gran teatro, ma anche una grande macchina da indagare e plasmare con la magia.</a:t>
            </a:r>
          </a:p>
          <a:p>
            <a:pPr marL="0" indent="0" algn="just">
              <a:buNone/>
            </a:pPr>
            <a:r>
              <a:rPr lang="it-IT" dirty="0"/>
              <a:t>Il suo è un mondo che vive nella sospensione del sonno, interamente occupato dai segni della volontà del suo creatore.</a:t>
            </a:r>
          </a:p>
        </p:txBody>
      </p:sp>
    </p:spTree>
    <p:extLst>
      <p:ext uri="{BB962C8B-B14F-4D97-AF65-F5344CB8AC3E}">
        <p14:creationId xmlns:p14="http://schemas.microsoft.com/office/powerpoint/2010/main" val="283580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La macchina e le nuvole</a:t>
            </a:r>
          </a:p>
        </p:txBody>
      </p:sp>
      <p:sp>
        <p:nvSpPr>
          <p:cNvPr id="3" name="Segnaposto contenuto 2"/>
          <p:cNvSpPr>
            <a:spLocks noGrp="1"/>
          </p:cNvSpPr>
          <p:nvPr>
            <p:ph idx="1"/>
          </p:nvPr>
        </p:nvSpPr>
        <p:spPr>
          <a:xfrm>
            <a:off x="457200" y="1417638"/>
            <a:ext cx="8229600" cy="4708525"/>
          </a:xfrm>
        </p:spPr>
        <p:txBody>
          <a:bodyPr>
            <a:normAutofit fontScale="92500" lnSpcReduction="20000"/>
          </a:bodyPr>
          <a:lstStyle/>
          <a:p>
            <a:pPr algn="just">
              <a:buNone/>
            </a:pPr>
            <a:r>
              <a:rPr lang="it-IT" dirty="0"/>
              <a:t>La magia illusionistica del teatro diviene essa stessa oggetto dei testi drammatici, con una spiccata tendenza </a:t>
            </a:r>
            <a:r>
              <a:rPr lang="it-IT" dirty="0" err="1"/>
              <a:t>metateatrale</a:t>
            </a:r>
            <a:r>
              <a:rPr lang="it-IT" dirty="0"/>
              <a:t> del dramma secentesco, spesso governata in scena da un mago (per esempio in </a:t>
            </a:r>
            <a:r>
              <a:rPr lang="it-IT" i="1" dirty="0"/>
              <a:t>Amor nello specchio </a:t>
            </a:r>
            <a:r>
              <a:rPr lang="it-IT" dirty="0"/>
              <a:t>di </a:t>
            </a:r>
            <a:r>
              <a:rPr lang="it-IT" dirty="0" err="1"/>
              <a:t>Andreini</a:t>
            </a:r>
            <a:r>
              <a:rPr lang="it-IT" dirty="0"/>
              <a:t> o nell’</a:t>
            </a:r>
            <a:r>
              <a:rPr lang="it-IT" i="1" dirty="0" err="1"/>
              <a:t>Illusion</a:t>
            </a:r>
            <a:r>
              <a:rPr lang="it-IT" i="1" dirty="0"/>
              <a:t> comique</a:t>
            </a:r>
            <a:r>
              <a:rPr lang="it-IT" dirty="0"/>
              <a:t> di </a:t>
            </a:r>
            <a:r>
              <a:rPr lang="it-IT" dirty="0" err="1"/>
              <a:t>Corneille</a:t>
            </a:r>
            <a:r>
              <a:rPr lang="it-IT" dirty="0"/>
              <a:t>) </a:t>
            </a:r>
          </a:p>
          <a:p>
            <a:pPr algn="just">
              <a:buNone/>
            </a:pPr>
            <a:r>
              <a:rPr lang="it-IT" dirty="0"/>
              <a:t>Due strumenti centrali nella </a:t>
            </a:r>
            <a:r>
              <a:rPr lang="it-IT" dirty="0" err="1"/>
              <a:t>metaforizzazione</a:t>
            </a:r>
            <a:r>
              <a:rPr lang="it-IT" dirty="0"/>
              <a:t> del mondo, e nella sua perfetta identificazione con il teatro:</a:t>
            </a:r>
          </a:p>
          <a:p>
            <a:pPr algn="just">
              <a:buNone/>
            </a:pPr>
            <a:r>
              <a:rPr lang="it-IT" dirty="0"/>
              <a:t>Retorica testuale</a:t>
            </a:r>
          </a:p>
          <a:p>
            <a:pPr algn="just">
              <a:buNone/>
            </a:pPr>
            <a:r>
              <a:rPr lang="it-IT" dirty="0"/>
              <a:t>Macchine sceniche</a:t>
            </a:r>
          </a:p>
        </p:txBody>
      </p:sp>
    </p:spTree>
    <p:extLst>
      <p:ext uri="{BB962C8B-B14F-4D97-AF65-F5344CB8AC3E}">
        <p14:creationId xmlns:p14="http://schemas.microsoft.com/office/powerpoint/2010/main" val="72112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1692"/>
            <a:ext cx="8229600" cy="5774471"/>
          </a:xfrm>
        </p:spPr>
        <p:txBody>
          <a:bodyPr>
            <a:normAutofit lnSpcReduction="10000"/>
          </a:bodyPr>
          <a:lstStyle/>
          <a:p>
            <a:pPr algn="just">
              <a:buNone/>
            </a:pPr>
            <a:r>
              <a:rPr lang="it-IT" dirty="0"/>
              <a:t>L’</a:t>
            </a:r>
            <a:r>
              <a:rPr lang="it-IT" b="1" dirty="0"/>
              <a:t>analogia teatro-mondo</a:t>
            </a:r>
            <a:r>
              <a:rPr lang="it-IT" dirty="0"/>
              <a:t> è frutto anche della straordinaria evoluzione delle macchine sceniche con cui si riproducono i fenomeni fisici (e interiori) e la visione delle metamorfosi operate dal tempo sull’uomo.</a:t>
            </a:r>
          </a:p>
          <a:p>
            <a:pPr>
              <a:buNone/>
            </a:pPr>
            <a:endParaRPr lang="it-IT" dirty="0"/>
          </a:p>
          <a:p>
            <a:pPr algn="just">
              <a:buNone/>
            </a:pPr>
            <a:r>
              <a:rPr lang="it-IT" dirty="0"/>
              <a:t>Italiani principali innovatori della tecnica spettacolare mediante le macchine</a:t>
            </a:r>
          </a:p>
          <a:p>
            <a:pPr>
              <a:buNone/>
            </a:pPr>
            <a:r>
              <a:rPr lang="it-IT" dirty="0"/>
              <a:t>Nicola </a:t>
            </a:r>
            <a:r>
              <a:rPr lang="it-IT" dirty="0" err="1"/>
              <a:t>Sabbatini</a:t>
            </a:r>
            <a:r>
              <a:rPr lang="it-IT" dirty="0"/>
              <a:t>, </a:t>
            </a:r>
            <a:r>
              <a:rPr lang="it-IT" i="1" dirty="0"/>
              <a:t>Pratica di fabbricar scene e macchine ne’ teatri </a:t>
            </a:r>
            <a:r>
              <a:rPr lang="it-IT" dirty="0"/>
              <a:t>(1637-38)</a:t>
            </a:r>
          </a:p>
          <a:p>
            <a:pPr algn="just">
              <a:buNone/>
            </a:pPr>
            <a:r>
              <a:rPr lang="it-IT" dirty="0"/>
              <a:t>Il falso si trasforma nel vero che genera meraviglia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2653"/>
            <a:ext cx="8229600" cy="6204979"/>
          </a:xfrm>
        </p:spPr>
        <p:txBody>
          <a:bodyPr/>
          <a:lstStyle/>
          <a:p>
            <a:pPr marL="0" indent="0" algn="just">
              <a:buNone/>
            </a:pPr>
            <a:r>
              <a:rPr lang="it-IT" dirty="0"/>
              <a:t>Doppia prospettiva del teatro barocco:</a:t>
            </a:r>
          </a:p>
          <a:p>
            <a:pPr algn="just"/>
            <a:r>
              <a:rPr lang="it-IT" dirty="0"/>
              <a:t>conservazione di modelli</a:t>
            </a:r>
          </a:p>
          <a:p>
            <a:pPr algn="just"/>
            <a:r>
              <a:rPr lang="it-IT" dirty="0"/>
              <a:t>ostentata contestazione degli stessi</a:t>
            </a:r>
          </a:p>
          <a:p>
            <a:pPr marL="0" indent="0" algn="just">
              <a:buNone/>
            </a:pPr>
            <a:endParaRPr lang="it-IT" dirty="0"/>
          </a:p>
          <a:p>
            <a:pPr marL="0" indent="0" algn="just">
              <a:buNone/>
            </a:pPr>
            <a:r>
              <a:rPr lang="it-IT" dirty="0"/>
              <a:t>Carattere sperimentale oscillante tra</a:t>
            </a:r>
          </a:p>
          <a:p>
            <a:pPr algn="just"/>
            <a:r>
              <a:rPr lang="it-IT" dirty="0"/>
              <a:t>pedagogia, ideologia e scienza (osservazione  e definizione delle leggi che spiegano i fenomeni)</a:t>
            </a:r>
          </a:p>
          <a:p>
            <a:pPr algn="just"/>
            <a:r>
              <a:rPr lang="it-IT" dirty="0"/>
              <a:t>puro piacere ludico, della sorpresa di vedere, della provocazione di sogni e fantasie</a:t>
            </a:r>
          </a:p>
          <a:p>
            <a:pPr marL="0" indent="0">
              <a:buNone/>
            </a:pPr>
            <a:endParaRPr lang="it-IT" dirty="0"/>
          </a:p>
          <a:p>
            <a:endParaRPr lang="it-IT" dirty="0"/>
          </a:p>
        </p:txBody>
      </p:sp>
    </p:spTree>
    <p:extLst>
      <p:ext uri="{BB962C8B-B14F-4D97-AF65-F5344CB8AC3E}">
        <p14:creationId xmlns:p14="http://schemas.microsoft.com/office/powerpoint/2010/main" val="321221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90843"/>
            <a:ext cx="8229600" cy="5535321"/>
          </a:xfrm>
        </p:spPr>
        <p:txBody>
          <a:bodyPr>
            <a:normAutofit fontScale="92500" lnSpcReduction="10000"/>
          </a:bodyPr>
          <a:lstStyle/>
          <a:p>
            <a:pPr algn="just">
              <a:buNone/>
            </a:pPr>
            <a:r>
              <a:rPr lang="it-IT" dirty="0"/>
              <a:t>Attraverso le macchine si potenzia l’illusione della prospettiva rinascimentale, talvolta con la simulazione di scene teatrali dentro la scena (metateatro).</a:t>
            </a:r>
          </a:p>
          <a:p>
            <a:pPr algn="just">
              <a:buNone/>
            </a:pPr>
            <a:r>
              <a:rPr lang="it-IT" dirty="0"/>
              <a:t>Il barocco è caratterizzato dai due movimenti della dispersione e della riunione.</a:t>
            </a:r>
          </a:p>
          <a:p>
            <a:pPr algn="just">
              <a:buNone/>
            </a:pPr>
            <a:r>
              <a:rPr lang="it-IT" dirty="0"/>
              <a:t>Come </a:t>
            </a:r>
            <a:r>
              <a:rPr lang="it-IT" dirty="0" err="1"/>
              <a:t>nel’architettura</a:t>
            </a:r>
            <a:r>
              <a:rPr lang="it-IT" dirty="0"/>
              <a:t>, “l’occhio dello spettatore” compie “un tragitto che lo conduce dinamicamente dal molteplice all’uno, dall’instabile allo stabile (e viceversa) in una metamorfosi vissuta attraverso le strutture stesse della composizione” (Jean </a:t>
            </a:r>
            <a:r>
              <a:rPr lang="it-IT" dirty="0" err="1"/>
              <a:t>Rousset</a:t>
            </a:r>
            <a:r>
              <a:rPr lang="it-IT"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92370"/>
            <a:ext cx="8229600" cy="5908430"/>
          </a:xfrm>
        </p:spPr>
        <p:txBody>
          <a:bodyPr/>
          <a:lstStyle/>
          <a:p>
            <a:pPr algn="just">
              <a:buNone/>
            </a:pPr>
            <a:r>
              <a:rPr lang="it-IT" dirty="0"/>
              <a:t>“Con l’invenzione della macchina della nuvola che si trasforma in sembiante di </a:t>
            </a:r>
            <a:r>
              <a:rPr lang="it-IT" dirty="0" err="1"/>
              <a:t>theatro</a:t>
            </a:r>
            <a:r>
              <a:rPr lang="it-IT" dirty="0"/>
              <a:t> vengono a essere celebrati gli straordinari prodigi degli artifici della metafora, trascegliendo, nella graduatoria delle immagini retoriche, quella che rappresenta la più insistita e ossessiva epitome del lessico e della cultura barocca: il teatro” (</a:t>
            </a:r>
            <a:r>
              <a:rPr lang="it-IT" dirty="0" err="1"/>
              <a:t>Ciancarelli</a:t>
            </a:r>
            <a:r>
              <a:rPr lang="it-IT"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96033"/>
          </a:xfrm>
        </p:spPr>
        <p:txBody>
          <a:bodyPr>
            <a:normAutofit/>
          </a:bodyPr>
          <a:lstStyle/>
          <a:p>
            <a:r>
              <a:rPr lang="it-IT" sz="3200" b="1" dirty="0"/>
              <a:t>Sacro e profano, dei ed eroi</a:t>
            </a:r>
          </a:p>
        </p:txBody>
      </p:sp>
      <p:sp>
        <p:nvSpPr>
          <p:cNvPr id="3" name="Segnaposto contenuto 2"/>
          <p:cNvSpPr>
            <a:spLocks noGrp="1"/>
          </p:cNvSpPr>
          <p:nvPr>
            <p:ph idx="1"/>
          </p:nvPr>
        </p:nvSpPr>
        <p:spPr>
          <a:xfrm>
            <a:off x="457200" y="970672"/>
            <a:ext cx="8229600" cy="5155492"/>
          </a:xfrm>
        </p:spPr>
        <p:txBody>
          <a:bodyPr>
            <a:normAutofit lnSpcReduction="10000"/>
          </a:bodyPr>
          <a:lstStyle/>
          <a:p>
            <a:pPr>
              <a:buNone/>
            </a:pPr>
            <a:r>
              <a:rPr lang="it-IT" dirty="0"/>
              <a:t>Nel Seicento compresenza dei due aspetti della rappresentazione:</a:t>
            </a:r>
          </a:p>
          <a:p>
            <a:r>
              <a:rPr lang="it-IT" dirty="0"/>
              <a:t>quello rituale, figurale e sacro, di esaltazione del potere politico nelle cerimonie religiose e laiche</a:t>
            </a:r>
          </a:p>
          <a:p>
            <a:r>
              <a:rPr lang="it-IT" dirty="0"/>
              <a:t>quello ludico di finzione e intrattenimento praticato dagli autori-attori professionisti</a:t>
            </a:r>
          </a:p>
          <a:p>
            <a:endParaRPr lang="it-IT" dirty="0"/>
          </a:p>
          <a:p>
            <a:pPr>
              <a:buNone/>
            </a:pPr>
            <a:r>
              <a:rPr lang="it-IT" dirty="0"/>
              <a:t>Dialettica continua tra trasgressione teatrale e inviti alla moderazione della Chiesa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93896"/>
            <a:ext cx="8229600" cy="5732268"/>
          </a:xfrm>
        </p:spPr>
        <p:txBody>
          <a:bodyPr/>
          <a:lstStyle/>
          <a:p>
            <a:pPr algn="just"/>
            <a:r>
              <a:rPr lang="it-IT" dirty="0"/>
              <a:t>Attenzione della Chiesa soprattutto per il peccato rappresentato e indotto attraverso la vista (</a:t>
            </a:r>
            <a:r>
              <a:rPr lang="it-IT" dirty="0" err="1"/>
              <a:t>Segneri</a:t>
            </a:r>
            <a:r>
              <a:rPr lang="it-IT" dirty="0"/>
              <a:t>)</a:t>
            </a:r>
          </a:p>
          <a:p>
            <a:pPr algn="just"/>
            <a:endParaRPr lang="it-IT" dirty="0"/>
          </a:p>
          <a:p>
            <a:pPr algn="just"/>
            <a:r>
              <a:rPr lang="it-IT" dirty="0"/>
              <a:t>Mescolare l’utile al dolce per educare il popolo è l’imperativo del teatro religioso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20506"/>
            <a:ext cx="8229600" cy="5605658"/>
          </a:xfrm>
        </p:spPr>
        <p:txBody>
          <a:bodyPr/>
          <a:lstStyle/>
          <a:p>
            <a:pPr algn="just">
              <a:buNone/>
            </a:pPr>
            <a:r>
              <a:rPr lang="it-IT" dirty="0"/>
              <a:t>Il teatro laico mescola sacro e profano, con l’eredità classica adottata per modernizzare e travestire i nuovi eroi del mondo barocco.</a:t>
            </a:r>
          </a:p>
          <a:p>
            <a:endParaRPr lang="it-IT" dirty="0"/>
          </a:p>
          <a:p>
            <a:pPr>
              <a:buNone/>
            </a:pPr>
            <a:r>
              <a:rPr lang="it-IT" dirty="0"/>
              <a:t>Ogni genere teatrale elegge le sue divinità.</a:t>
            </a:r>
          </a:p>
          <a:p>
            <a:pPr algn="just"/>
            <a:r>
              <a:rPr lang="it-IT" dirty="0"/>
              <a:t>Nel caso del dramma (e melodramma) pastorale, agisce una costellazione sotto il segno di Pan, di Venere, di Diana, di Narciso, di Eco.</a:t>
            </a:r>
          </a:p>
          <a:p>
            <a:endParaRPr lang="it-IT" dirty="0"/>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7964"/>
            <a:ext cx="8229600" cy="5718200"/>
          </a:xfrm>
        </p:spPr>
        <p:txBody>
          <a:bodyPr>
            <a:normAutofit fontScale="92500" lnSpcReduction="10000"/>
          </a:bodyPr>
          <a:lstStyle/>
          <a:p>
            <a:pPr algn="just"/>
            <a:r>
              <a:rPr lang="it-IT" dirty="0"/>
              <a:t>La favola pastorale, genere moderno inventato a Ferrara nel secondo ’500, è uno dei generi che meglio rappresentano il Seicento, sia per la sua novità sia perché idoneo a svolgere i temi ideologici del secolo, travestiti nell’elegante fusione di antico e moderno, in una scena dove i nuovi eroi attraversano solo retoricamente il tragico ma approdano ad un lieto fine simboleggiato dalle nozze.</a:t>
            </a:r>
          </a:p>
          <a:p>
            <a:pPr algn="just"/>
            <a:endParaRPr lang="it-IT" dirty="0"/>
          </a:p>
          <a:p>
            <a:pPr algn="just"/>
            <a:r>
              <a:rPr lang="it-IT" dirty="0"/>
              <a:t>Conflitto centrale tra la presenza capricciosa, movimentata di Fortuna e la giusta, insondabile, immodificabile legge della Provvidenza.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81965"/>
          </a:xfrm>
        </p:spPr>
        <p:txBody>
          <a:bodyPr>
            <a:normAutofit fontScale="90000"/>
          </a:bodyPr>
          <a:lstStyle/>
          <a:p>
            <a:r>
              <a:rPr lang="it-IT" b="1" dirty="0"/>
              <a:t>Don Giovanni</a:t>
            </a:r>
          </a:p>
        </p:txBody>
      </p:sp>
      <p:sp>
        <p:nvSpPr>
          <p:cNvPr id="3" name="Segnaposto contenuto 2"/>
          <p:cNvSpPr>
            <a:spLocks noGrp="1"/>
          </p:cNvSpPr>
          <p:nvPr>
            <p:ph idx="1"/>
          </p:nvPr>
        </p:nvSpPr>
        <p:spPr>
          <a:xfrm>
            <a:off x="457200" y="956604"/>
            <a:ext cx="8229600" cy="5169560"/>
          </a:xfrm>
        </p:spPr>
        <p:txBody>
          <a:bodyPr>
            <a:normAutofit fontScale="92500" lnSpcReduction="20000"/>
          </a:bodyPr>
          <a:lstStyle/>
          <a:p>
            <a:pPr algn="just">
              <a:buNone/>
            </a:pPr>
            <a:r>
              <a:rPr lang="it-IT" dirty="0"/>
              <a:t>Unico mito moderno (</a:t>
            </a:r>
            <a:r>
              <a:rPr lang="it-IT" dirty="0" err="1"/>
              <a:t>Rousset</a:t>
            </a:r>
            <a:r>
              <a:rPr lang="it-IT" dirty="0"/>
              <a:t>), emblema dei caratteri di: </a:t>
            </a:r>
          </a:p>
          <a:p>
            <a:pPr algn="just"/>
            <a:r>
              <a:rPr lang="it-IT" dirty="0"/>
              <a:t>instabilità, incostanza, culto del movimento e dello spostamento, sfida al caso, alla divinità, all’autorità</a:t>
            </a:r>
          </a:p>
          <a:p>
            <a:pPr algn="just"/>
            <a:r>
              <a:rPr lang="it-IT" dirty="0"/>
              <a:t>Don Giovanni si maschera senza identificarsi in nessuno dei ruoli che la scena (la vita) gli assegna</a:t>
            </a:r>
          </a:p>
          <a:p>
            <a:pPr algn="just"/>
            <a:r>
              <a:rPr lang="it-IT" dirty="0"/>
              <a:t>Energia vitalistica che lo divora sino alla morte</a:t>
            </a:r>
          </a:p>
          <a:p>
            <a:pPr algn="just">
              <a:buNone/>
            </a:pPr>
            <a:r>
              <a:rPr lang="it-IT" dirty="0"/>
              <a:t>Figura che compendia la tensione dei contrari peculiare dell’antropologia barocca:</a:t>
            </a:r>
          </a:p>
          <a:p>
            <a:pPr algn="just">
              <a:buNone/>
            </a:pPr>
            <a:r>
              <a:rPr lang="it-IT" dirty="0"/>
              <a:t> vita/morte, mobile/immobile, fedeltà/infedeltà, realtà/apparenza</a:t>
            </a:r>
          </a:p>
          <a:p>
            <a:pPr>
              <a:buNone/>
            </a:pP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8302"/>
            <a:ext cx="8229600" cy="5647861"/>
          </a:xfrm>
        </p:spPr>
        <p:txBody>
          <a:bodyPr>
            <a:normAutofit fontScale="77500" lnSpcReduction="20000"/>
          </a:bodyPr>
          <a:lstStyle/>
          <a:p>
            <a:pPr algn="just"/>
            <a:r>
              <a:rPr lang="it-IT" dirty="0"/>
              <a:t>La metamorfosi continua che rivela l’essenza del trasformato e poi ne dissolve il senso</a:t>
            </a:r>
          </a:p>
          <a:p>
            <a:pPr algn="just"/>
            <a:r>
              <a:rPr lang="it-IT" dirty="0"/>
              <a:t>La necessità dunque del travestimento che dà corpo e voce alla continua metamorfosi, con identità molteplici</a:t>
            </a:r>
          </a:p>
          <a:p>
            <a:pPr algn="just"/>
            <a:r>
              <a:rPr lang="it-IT" dirty="0"/>
              <a:t>L’illusione, l’inganno, l’equivoco conseguente all’errore del travestimento, è l’errore del vivere in un modo che confonde sogno e realtà</a:t>
            </a:r>
          </a:p>
          <a:p>
            <a:pPr algn="just"/>
            <a:r>
              <a:rPr lang="it-IT" dirty="0"/>
              <a:t>Lo sdoppiamento e il suo contrario, derivanti dall’incertezza dell’identità</a:t>
            </a:r>
          </a:p>
          <a:p>
            <a:pPr algn="just"/>
            <a:r>
              <a:rPr lang="it-IT" dirty="0"/>
              <a:t>L’ostentato valore dell’apparire</a:t>
            </a:r>
          </a:p>
          <a:p>
            <a:pPr algn="just"/>
            <a:r>
              <a:rPr lang="it-IT" dirty="0"/>
              <a:t>La maschera e la follia</a:t>
            </a:r>
          </a:p>
          <a:p>
            <a:pPr algn="just"/>
            <a:r>
              <a:rPr lang="it-IT" dirty="0"/>
              <a:t>Esaltazione del movimento e del rispecchiamento nello specchio o nell’acqua</a:t>
            </a:r>
          </a:p>
          <a:p>
            <a:pPr algn="just"/>
            <a:r>
              <a:rPr lang="it-IT" dirty="0"/>
              <a:t>La supremazia dell’uomo-attore, nel gioco continuo di simulazione/dissimulazione</a:t>
            </a:r>
          </a:p>
          <a:p>
            <a:pPr algn="just"/>
            <a:r>
              <a:rPr lang="it-IT" dirty="0"/>
              <a:t>Il tema dell’ipocrisia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4168"/>
          </a:xfrm>
        </p:spPr>
        <p:txBody>
          <a:bodyPr>
            <a:normAutofit/>
          </a:bodyPr>
          <a:lstStyle/>
          <a:p>
            <a:r>
              <a:rPr lang="it-IT" sz="3200" b="1" dirty="0"/>
              <a:t>La metamorfosi</a:t>
            </a:r>
          </a:p>
        </p:txBody>
      </p:sp>
      <p:sp>
        <p:nvSpPr>
          <p:cNvPr id="3" name="Segnaposto contenuto 2"/>
          <p:cNvSpPr>
            <a:spLocks noGrp="1"/>
          </p:cNvSpPr>
          <p:nvPr>
            <p:ph idx="1"/>
          </p:nvPr>
        </p:nvSpPr>
        <p:spPr>
          <a:xfrm>
            <a:off x="457200" y="998806"/>
            <a:ext cx="8229600" cy="5127357"/>
          </a:xfrm>
        </p:spPr>
        <p:txBody>
          <a:bodyPr>
            <a:normAutofit lnSpcReduction="10000"/>
          </a:bodyPr>
          <a:lstStyle/>
          <a:p>
            <a:pPr algn="just"/>
            <a:r>
              <a:rPr lang="it-IT" dirty="0"/>
              <a:t>L’eroe barocco è anche figura della metamorfosi, come il teatro è luogo che trasforma, luogo dell’assunzione di forme sempre nuove e diverse.</a:t>
            </a:r>
          </a:p>
          <a:p>
            <a:pPr algn="just"/>
            <a:r>
              <a:rPr lang="it-IT" dirty="0"/>
              <a:t>La metamorfosi ha un rilievo tematico primario, ma è pure una categoria dell’antropologia barocca che giustifica il gusto per la commistione ed evoluzione dei generi artistici</a:t>
            </a:r>
          </a:p>
          <a:p>
            <a:pPr algn="just"/>
            <a:r>
              <a:rPr lang="it-IT" dirty="0"/>
              <a:t>Centralità di Ovidio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95422"/>
            <a:ext cx="8229600" cy="5830741"/>
          </a:xfrm>
        </p:spPr>
        <p:txBody>
          <a:bodyPr>
            <a:normAutofit fontScale="92500"/>
          </a:bodyPr>
          <a:lstStyle/>
          <a:p>
            <a:pPr algn="ctr">
              <a:buNone/>
            </a:pPr>
            <a:r>
              <a:rPr lang="it-IT" b="1" dirty="0"/>
              <a:t>Narciso e lo specchio</a:t>
            </a:r>
          </a:p>
          <a:p>
            <a:pPr algn="ctr">
              <a:buNone/>
            </a:pPr>
            <a:endParaRPr lang="it-IT" b="1" dirty="0"/>
          </a:p>
          <a:p>
            <a:pPr algn="just">
              <a:buNone/>
            </a:pPr>
            <a:r>
              <a:rPr lang="it-IT" b="1" dirty="0"/>
              <a:t>Specchio</a:t>
            </a:r>
            <a:r>
              <a:rPr lang="it-IT" dirty="0"/>
              <a:t> è simbolo primario, l’acqua era intesa dai poeti del XVII secolo come “specchio liquido”. </a:t>
            </a:r>
          </a:p>
          <a:p>
            <a:pPr algn="just">
              <a:buNone/>
            </a:pPr>
            <a:r>
              <a:rPr lang="it-IT" dirty="0"/>
              <a:t>Nella storia del riflesso, si può vede uno dei vettori più importanti tra immaginario e reale (</a:t>
            </a:r>
            <a:r>
              <a:rPr lang="it-IT" dirty="0" err="1"/>
              <a:t>Rousset</a:t>
            </a:r>
            <a:r>
              <a:rPr lang="it-IT" dirty="0"/>
              <a:t>).</a:t>
            </a:r>
          </a:p>
          <a:p>
            <a:pPr algn="just">
              <a:buNone/>
            </a:pPr>
            <a:r>
              <a:rPr lang="it-IT" dirty="0"/>
              <a:t>Nel Barocco, specchio simbolo dell’identità femminile, della conoscenza di sé, in una reciprocità chiusa, prima di conoscere la vera reciprocità che consente di specchiarsi nell’occhio dell’amante.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40992"/>
          </a:xfrm>
        </p:spPr>
        <p:txBody>
          <a:bodyPr>
            <a:normAutofit fontScale="90000"/>
          </a:bodyPr>
          <a:lstStyle/>
          <a:p>
            <a:r>
              <a:rPr lang="it-IT" dirty="0"/>
              <a:t>Tutto il mondo è teatro</a:t>
            </a:r>
          </a:p>
        </p:txBody>
      </p:sp>
      <p:sp>
        <p:nvSpPr>
          <p:cNvPr id="3" name="Segnaposto contenuto 2"/>
          <p:cNvSpPr>
            <a:spLocks noGrp="1"/>
          </p:cNvSpPr>
          <p:nvPr>
            <p:ph idx="1"/>
          </p:nvPr>
        </p:nvSpPr>
        <p:spPr>
          <a:xfrm>
            <a:off x="457200" y="949848"/>
            <a:ext cx="8229600" cy="5176316"/>
          </a:xfrm>
        </p:spPr>
        <p:txBody>
          <a:bodyPr>
            <a:normAutofit fontScale="92500" lnSpcReduction="20000"/>
          </a:bodyPr>
          <a:lstStyle/>
          <a:p>
            <a:pPr marL="0" indent="0" algn="just">
              <a:buNone/>
            </a:pPr>
            <a:r>
              <a:rPr lang="it-IT" sz="3000" dirty="0"/>
              <a:t>Senso di instabilità e metamorfosi continua allontana l’uomo barocco dall’idea di  durevolezza indotta dalle opere classiche</a:t>
            </a:r>
          </a:p>
          <a:p>
            <a:pPr algn="just"/>
            <a:endParaRPr lang="it-IT" sz="3000" dirty="0"/>
          </a:p>
          <a:p>
            <a:pPr marL="0" indent="0" algn="just">
              <a:buNone/>
            </a:pPr>
            <a:r>
              <a:rPr lang="it-IT" sz="3000" dirty="0"/>
              <a:t>Simbologia del teatro comporta </a:t>
            </a:r>
          </a:p>
          <a:p>
            <a:pPr algn="just"/>
            <a:r>
              <a:rPr lang="it-IT" sz="3000" dirty="0"/>
              <a:t>un’ermeneutica barocca oscillante tra uomini-attori che nascondono fingendo</a:t>
            </a:r>
          </a:p>
          <a:p>
            <a:pPr marL="0" indent="0" algn="just">
              <a:buNone/>
            </a:pPr>
            <a:r>
              <a:rPr lang="it-IT" sz="3000" dirty="0"/>
              <a:t>								e</a:t>
            </a:r>
          </a:p>
          <a:p>
            <a:pPr algn="just"/>
            <a:r>
              <a:rPr lang="it-IT" sz="3000" dirty="0"/>
              <a:t>interpreti che si affannano a “disvelare”</a:t>
            </a:r>
          </a:p>
          <a:p>
            <a:pPr algn="just"/>
            <a:endParaRPr lang="it-IT" sz="3000" dirty="0"/>
          </a:p>
          <a:p>
            <a:pPr marL="0" indent="0" algn="just">
              <a:buNone/>
            </a:pPr>
            <a:r>
              <a:rPr lang="it-IT" dirty="0"/>
              <a:t>A teatro come nella follia si afferma </a:t>
            </a:r>
            <a:r>
              <a:rPr lang="it-IT" b="1" dirty="0"/>
              <a:t>il doppio, il discorso che afferma e nega contemporaneamente</a:t>
            </a:r>
          </a:p>
        </p:txBody>
      </p:sp>
    </p:spTree>
    <p:extLst>
      <p:ext uri="{BB962C8B-B14F-4D97-AF65-F5344CB8AC3E}">
        <p14:creationId xmlns:p14="http://schemas.microsoft.com/office/powerpoint/2010/main" val="1887988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65760"/>
            <a:ext cx="8229600" cy="5760403"/>
          </a:xfrm>
        </p:spPr>
        <p:txBody>
          <a:bodyPr>
            <a:normAutofit fontScale="92500" lnSpcReduction="20000"/>
          </a:bodyPr>
          <a:lstStyle/>
          <a:p>
            <a:pPr algn="just">
              <a:buNone/>
            </a:pPr>
            <a:r>
              <a:rPr lang="it-IT" dirty="0"/>
              <a:t>Nell’evoluzione della sua simbologia, lo specchio rappresenta gli stadi della visione, e si associa al mito di Narciso, straordinariamente fortunato in quest’epoca, per la semantica antica e moderna del riflesso.</a:t>
            </a:r>
          </a:p>
          <a:p>
            <a:pPr algn="just">
              <a:buNone/>
            </a:pPr>
            <a:endParaRPr lang="it-IT" dirty="0"/>
          </a:p>
          <a:p>
            <a:pPr algn="just">
              <a:buNone/>
            </a:pPr>
            <a:r>
              <a:rPr lang="it-IT" dirty="0"/>
              <a:t>Narciso ed Eco (immagine parallela del riflesso sonoro/verbale)</a:t>
            </a:r>
          </a:p>
          <a:p>
            <a:pPr algn="just">
              <a:buNone/>
            </a:pPr>
            <a:endParaRPr lang="it-IT" dirty="0"/>
          </a:p>
          <a:p>
            <a:pPr algn="just">
              <a:buNone/>
            </a:pPr>
            <a:r>
              <a:rPr lang="it-IT" dirty="0"/>
              <a:t>Il mito di Narciso contiene in sé il paradigma della rappresentazione/visione del bello, del suo carattere illusorio, della forza coercitiva e fascinatrice dell’illusione.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8435"/>
            <a:ext cx="8229600" cy="6287575"/>
          </a:xfrm>
        </p:spPr>
        <p:txBody>
          <a:bodyPr/>
          <a:lstStyle/>
          <a:p>
            <a:pPr marL="0" indent="0" algn="just">
              <a:buNone/>
            </a:pPr>
            <a:r>
              <a:rPr lang="it-IT" dirty="0"/>
              <a:t>Moltiplicazione dei piani della vita e articolazione a specchio tra realtà, finzione e sogno</a:t>
            </a:r>
          </a:p>
          <a:p>
            <a:pPr algn="just"/>
            <a:endParaRPr lang="it-IT" dirty="0"/>
          </a:p>
          <a:p>
            <a:pPr marL="0" indent="0" algn="just">
              <a:buNone/>
            </a:pPr>
            <a:r>
              <a:rPr lang="it-IT" b="1" dirty="0"/>
              <a:t>Teatro nel teatro</a:t>
            </a:r>
          </a:p>
          <a:p>
            <a:pPr marL="0" indent="0" algn="just">
              <a:buNone/>
            </a:pPr>
            <a:endParaRPr lang="it-IT" b="1" dirty="0"/>
          </a:p>
          <a:p>
            <a:pPr marL="0" indent="0" algn="just">
              <a:buNone/>
            </a:pPr>
            <a:r>
              <a:rPr lang="it-IT" dirty="0"/>
              <a:t>Straordinario sviluppo delle tecniche e delle macchine sceniche, delle architetture teatrali, delle professioni legate allo spettacolo, della commistione delle arti</a:t>
            </a:r>
          </a:p>
        </p:txBody>
      </p:sp>
    </p:spTree>
    <p:extLst>
      <p:ext uri="{BB962C8B-B14F-4D97-AF65-F5344CB8AC3E}">
        <p14:creationId xmlns:p14="http://schemas.microsoft.com/office/powerpoint/2010/main" val="115227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07248"/>
            <a:ext cx="7772400" cy="1147054"/>
          </a:xfrm>
        </p:spPr>
        <p:txBody>
          <a:bodyPr>
            <a:normAutofit fontScale="90000"/>
          </a:bodyPr>
          <a:lstStyle/>
          <a:p>
            <a:r>
              <a:rPr lang="it-IT" dirty="0"/>
              <a:t>La tradizione della Commedia dell’Arte</a:t>
            </a:r>
          </a:p>
        </p:txBody>
      </p:sp>
      <p:sp>
        <p:nvSpPr>
          <p:cNvPr id="3" name="Sottotitolo 2"/>
          <p:cNvSpPr>
            <a:spLocks noGrp="1"/>
          </p:cNvSpPr>
          <p:nvPr>
            <p:ph type="subTitle" idx="1"/>
          </p:nvPr>
        </p:nvSpPr>
        <p:spPr>
          <a:xfrm>
            <a:off x="685800" y="1566958"/>
            <a:ext cx="7772400" cy="4905704"/>
          </a:xfrm>
        </p:spPr>
        <p:txBody>
          <a:bodyPr/>
          <a:lstStyle/>
          <a:p>
            <a:endParaRPr lang="it-IT" dirty="0"/>
          </a:p>
        </p:txBody>
      </p:sp>
      <p:pic>
        <p:nvPicPr>
          <p:cNvPr id="5" name="Immagine 4" descr="http://oubliettemagazine.com/wp-content/uploads/Commedia-dellarte-300x157.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7888" y="2431097"/>
            <a:ext cx="6862481" cy="3652386"/>
          </a:xfrm>
          <a:prstGeom prst="rect">
            <a:avLst/>
          </a:prstGeom>
          <a:noFill/>
          <a:ln>
            <a:noFill/>
          </a:ln>
        </p:spPr>
      </p:pic>
    </p:spTree>
    <p:extLst>
      <p:ext uri="{BB962C8B-B14F-4D97-AF65-F5344CB8AC3E}">
        <p14:creationId xmlns:p14="http://schemas.microsoft.com/office/powerpoint/2010/main" val="391685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Origini</a:t>
            </a:r>
          </a:p>
        </p:txBody>
      </p:sp>
      <p:sp>
        <p:nvSpPr>
          <p:cNvPr id="3" name="Segnaposto contenuto 2"/>
          <p:cNvSpPr>
            <a:spLocks noGrp="1"/>
          </p:cNvSpPr>
          <p:nvPr>
            <p:ph idx="1"/>
          </p:nvPr>
        </p:nvSpPr>
        <p:spPr>
          <a:xfrm>
            <a:off x="457200" y="1218746"/>
            <a:ext cx="8229600" cy="4907418"/>
          </a:xfrm>
        </p:spPr>
        <p:txBody>
          <a:bodyPr>
            <a:normAutofit fontScale="92500" lnSpcReduction="10000"/>
          </a:bodyPr>
          <a:lstStyle/>
          <a:p>
            <a:pPr algn="just"/>
            <a:r>
              <a:rPr lang="it-IT" dirty="0"/>
              <a:t>1545, anno del primo documento ufficiale riguardante la formazione di una compagnia teatrale professionale.</a:t>
            </a:r>
          </a:p>
          <a:p>
            <a:pPr algn="just"/>
            <a:r>
              <a:rPr lang="it-IT" dirty="0"/>
              <a:t>Si tratta di un documento notarile, firmato a Padova, mediante il quale Ser </a:t>
            </a:r>
            <a:r>
              <a:rPr lang="it-IT" dirty="0" err="1"/>
              <a:t>Mafio</a:t>
            </a:r>
            <a:r>
              <a:rPr lang="it-IT" dirty="0"/>
              <a:t> formalizza l’unione di un gruppo di persone che intendono vivere e lavorare insieme per vendere la loro opera di attori, fino alla data di scadenza del contratto. La denominazione del gruppo sarà </a:t>
            </a:r>
            <a:r>
              <a:rPr lang="it-IT" i="1" dirty="0" err="1"/>
              <a:t>Fraternal</a:t>
            </a:r>
            <a:r>
              <a:rPr lang="it-IT" i="1" dirty="0"/>
              <a:t> Compagnia</a:t>
            </a:r>
            <a:r>
              <a:rPr lang="it-IT" dirty="0"/>
              <a:t>, le uniche spese previste sono l’acquisto di un carro e di un cavallo.</a:t>
            </a:r>
          </a:p>
          <a:p>
            <a:endParaRPr lang="it-IT" dirty="0"/>
          </a:p>
        </p:txBody>
      </p:sp>
    </p:spTree>
    <p:extLst>
      <p:ext uri="{BB962C8B-B14F-4D97-AF65-F5344CB8AC3E}">
        <p14:creationId xmlns:p14="http://schemas.microsoft.com/office/powerpoint/2010/main" val="410794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2802"/>
            <a:ext cx="8229600" cy="5919618"/>
          </a:xfrm>
        </p:spPr>
        <p:txBody>
          <a:bodyPr/>
          <a:lstStyle/>
          <a:p>
            <a:pPr marL="0" indent="0">
              <a:buNone/>
            </a:pPr>
            <a:r>
              <a:rPr lang="it-IT" dirty="0"/>
              <a:t>Commedia dell’Arte è definizione successiva, attribuita nel Settecento a questa pratica/genere teatrale</a:t>
            </a:r>
          </a:p>
          <a:p>
            <a:pPr marL="0" indent="0">
              <a:buNone/>
            </a:pPr>
            <a:endParaRPr lang="it-IT" dirty="0"/>
          </a:p>
          <a:p>
            <a:pPr marL="0" indent="0">
              <a:buNone/>
            </a:pPr>
            <a:r>
              <a:rPr lang="it-IT" dirty="0"/>
              <a:t>Il significato è quasi certamente quello di teatro (</a:t>
            </a:r>
            <a:r>
              <a:rPr lang="it-IT" i="1" dirty="0"/>
              <a:t>commedia</a:t>
            </a:r>
            <a:r>
              <a:rPr lang="it-IT" dirty="0"/>
              <a:t>) del mestiere (</a:t>
            </a:r>
            <a:r>
              <a:rPr lang="it-IT" i="1" dirty="0"/>
              <a:t>dell’arte</a:t>
            </a:r>
            <a:r>
              <a:rPr lang="it-IT" dirty="0"/>
              <a:t>), cioè teatro professionistico.</a:t>
            </a:r>
          </a:p>
          <a:p>
            <a:endParaRPr lang="it-IT" dirty="0"/>
          </a:p>
        </p:txBody>
      </p:sp>
    </p:spTree>
    <p:extLst>
      <p:ext uri="{BB962C8B-B14F-4D97-AF65-F5344CB8AC3E}">
        <p14:creationId xmlns:p14="http://schemas.microsoft.com/office/powerpoint/2010/main" val="1483371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0500"/>
            <a:ext cx="8229600" cy="5935663"/>
          </a:xfrm>
        </p:spPr>
        <p:txBody>
          <a:bodyPr/>
          <a:lstStyle/>
          <a:p>
            <a:pPr marL="0" indent="0">
              <a:buNone/>
            </a:pPr>
            <a:r>
              <a:rPr lang="it-IT" dirty="0"/>
              <a:t>Sul palco cominciano a lavorare assiduamente anche le donne, per due motivi: </a:t>
            </a:r>
          </a:p>
          <a:p>
            <a:pPr marL="0" indent="0">
              <a:buNone/>
            </a:pPr>
            <a:endParaRPr lang="it-IT" dirty="0"/>
          </a:p>
          <a:p>
            <a:pPr algn="just"/>
            <a:r>
              <a:rPr lang="it-IT" dirty="0"/>
              <a:t>innanzitutto si segue una logica economica che richiede a tutti i membri della famiglia girovaga di lavorare e guadagnare</a:t>
            </a:r>
          </a:p>
          <a:p>
            <a:pPr algn="just"/>
            <a:endParaRPr lang="it-IT" dirty="0"/>
          </a:p>
          <a:p>
            <a:pPr algn="just"/>
            <a:r>
              <a:rPr lang="it-IT" dirty="0"/>
              <a:t> in secondo luogo ci si accorge ben presto del successo riscosso dalla specificità recitativa e dalla presenza scenica delle attrici </a:t>
            </a:r>
          </a:p>
          <a:p>
            <a:endParaRPr lang="it-IT" dirty="0"/>
          </a:p>
        </p:txBody>
      </p:sp>
    </p:spTree>
    <p:extLst>
      <p:ext uri="{BB962C8B-B14F-4D97-AF65-F5344CB8AC3E}">
        <p14:creationId xmlns:p14="http://schemas.microsoft.com/office/powerpoint/2010/main" val="2576337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2462"/>
          </a:xfrm>
        </p:spPr>
        <p:txBody>
          <a:bodyPr>
            <a:normAutofit fontScale="90000"/>
          </a:bodyPr>
          <a:lstStyle/>
          <a:p>
            <a:r>
              <a:rPr lang="it-IT" dirty="0"/>
              <a:t>Le tecniche</a:t>
            </a:r>
          </a:p>
        </p:txBody>
      </p:sp>
      <p:sp>
        <p:nvSpPr>
          <p:cNvPr id="3" name="Segnaposto contenuto 2"/>
          <p:cNvSpPr>
            <a:spLocks noGrp="1"/>
          </p:cNvSpPr>
          <p:nvPr>
            <p:ph idx="1"/>
          </p:nvPr>
        </p:nvSpPr>
        <p:spPr>
          <a:xfrm>
            <a:off x="457200" y="927100"/>
            <a:ext cx="8229600" cy="5753100"/>
          </a:xfrm>
        </p:spPr>
        <p:txBody>
          <a:bodyPr>
            <a:normAutofit fontScale="70000" lnSpcReduction="20000"/>
          </a:bodyPr>
          <a:lstStyle/>
          <a:p>
            <a:pPr marL="0" indent="0" algn="just">
              <a:buNone/>
            </a:pPr>
            <a:r>
              <a:rPr lang="it-IT" dirty="0"/>
              <a:t>I comici utilizzano diversi codici (ballo, canto..), e ricorrono alle maschere, ma il loro strumentario tecnico peculiare è la recitazione </a:t>
            </a:r>
            <a:r>
              <a:rPr lang="it-IT" i="1" dirty="0"/>
              <a:t>all’improvvisa</a:t>
            </a:r>
            <a:r>
              <a:rPr lang="it-IT" dirty="0"/>
              <a:t> contrapposta alla drammaturgia </a:t>
            </a:r>
            <a:r>
              <a:rPr lang="it-IT" i="1" dirty="0"/>
              <a:t>premeditata</a:t>
            </a:r>
            <a:r>
              <a:rPr lang="it-IT" dirty="0"/>
              <a:t> (letterata).  </a:t>
            </a:r>
          </a:p>
          <a:p>
            <a:pPr marL="0" indent="0" algn="just">
              <a:buNone/>
            </a:pPr>
            <a:endParaRPr lang="it-IT" dirty="0"/>
          </a:p>
          <a:p>
            <a:pPr algn="just"/>
            <a:r>
              <a:rPr lang="it-IT" dirty="0"/>
              <a:t>Gli attori non creano le battute in maniera estemporanea, piuttosto l’improvvisazione è frutto di una sofisticata tecnica di montaggio. </a:t>
            </a:r>
          </a:p>
          <a:p>
            <a:pPr algn="just"/>
            <a:r>
              <a:rPr lang="it-IT" dirty="0"/>
              <a:t>Ogni attore conosce dei frammenti verbali, gestuali, mimici del proprio ruolo e in scena si preoccupa di riordinarli seguendo il </a:t>
            </a:r>
            <a:r>
              <a:rPr lang="it-IT" i="1" dirty="0"/>
              <a:t>canovaccio</a:t>
            </a:r>
            <a:r>
              <a:rPr lang="it-IT" dirty="0"/>
              <a:t>, ovvero una/due pagine che riassumono la trama ed indicano entrate e uscite degli attori. </a:t>
            </a:r>
          </a:p>
          <a:p>
            <a:pPr algn="just"/>
            <a:r>
              <a:rPr lang="it-IT" dirty="0"/>
              <a:t>Esistono le prove, durante le quali i comici si mettono d’accordo su come montare i pezzi e su quali scenette inserire. </a:t>
            </a:r>
          </a:p>
          <a:p>
            <a:pPr algn="just"/>
            <a:r>
              <a:rPr lang="it-IT" dirty="0"/>
              <a:t>Ogni compagnia ha solitamente una raccolta di canovacci, scritti dagli attori stessi o da poeti di compagnia pagati per scriverli. </a:t>
            </a:r>
          </a:p>
          <a:p>
            <a:pPr algn="just"/>
            <a:r>
              <a:rPr lang="it-IT" dirty="0"/>
              <a:t>I gruppi hanno generalmente un repertorio di 10-15 commedie e nelle varie piazze ogni sera cambiano spettacolo in rapporto al pubblico.</a:t>
            </a:r>
          </a:p>
          <a:p>
            <a:pPr marL="0" indent="0">
              <a:buNone/>
            </a:pPr>
            <a:endParaRPr lang="it-IT" dirty="0"/>
          </a:p>
        </p:txBody>
      </p:sp>
    </p:spTree>
    <p:extLst>
      <p:ext uri="{BB962C8B-B14F-4D97-AF65-F5344CB8AC3E}">
        <p14:creationId xmlns:p14="http://schemas.microsoft.com/office/powerpoint/2010/main" val="175593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81062"/>
          </a:xfrm>
        </p:spPr>
        <p:txBody>
          <a:bodyPr/>
          <a:lstStyle/>
          <a:p>
            <a:r>
              <a:rPr lang="it-IT" dirty="0"/>
              <a:t>I ruoli</a:t>
            </a:r>
          </a:p>
        </p:txBody>
      </p:sp>
      <p:sp>
        <p:nvSpPr>
          <p:cNvPr id="3" name="Segnaposto contenuto 2"/>
          <p:cNvSpPr>
            <a:spLocks noGrp="1"/>
          </p:cNvSpPr>
          <p:nvPr>
            <p:ph idx="1"/>
          </p:nvPr>
        </p:nvSpPr>
        <p:spPr>
          <a:xfrm>
            <a:off x="457200" y="1155700"/>
            <a:ext cx="8229600" cy="5565501"/>
          </a:xfrm>
        </p:spPr>
        <p:txBody>
          <a:bodyPr>
            <a:normAutofit fontScale="77500" lnSpcReduction="20000"/>
          </a:bodyPr>
          <a:lstStyle/>
          <a:p>
            <a:pPr marL="0" indent="0" algn="just">
              <a:buNone/>
            </a:pPr>
            <a:r>
              <a:rPr lang="it-IT" b="1" dirty="0"/>
              <a:t>C</a:t>
            </a:r>
            <a:r>
              <a:rPr lang="it-IT" dirty="0"/>
              <a:t>iascun comico si specializza in un ruolo fisso (identificazione con l’attore), imparando a memoria scenette, trovate, battute, gesti, lazzi, annotandoli tutti sul proprio </a:t>
            </a:r>
            <a:r>
              <a:rPr lang="it-IT" i="1" dirty="0"/>
              <a:t>zibaldone</a:t>
            </a:r>
            <a:r>
              <a:rPr lang="it-IT" dirty="0"/>
              <a:t>. </a:t>
            </a:r>
          </a:p>
          <a:p>
            <a:pPr marL="0" indent="0" algn="just">
              <a:buNone/>
            </a:pPr>
            <a:r>
              <a:rPr lang="it-IT" dirty="0"/>
              <a:t>Gli appunti vengono poi passati al successore nello stesso ruolo (prassi comune voleva che il figlio ereditasse lo stesso ruolo del padre). </a:t>
            </a:r>
          </a:p>
          <a:p>
            <a:pPr marL="0" indent="0" algn="just">
              <a:buNone/>
            </a:pPr>
            <a:r>
              <a:rPr lang="it-IT" dirty="0"/>
              <a:t>Maschere e plurilinguismo.</a:t>
            </a:r>
          </a:p>
          <a:p>
            <a:pPr marL="0" indent="0" algn="just">
              <a:buNone/>
            </a:pPr>
            <a:r>
              <a:rPr lang="it-IT" dirty="0"/>
              <a:t>I ruoli sono circa 12-14 in ogni compagnia, i giovani invecchiando cambiano ruolo e passano ad un ruolo con maschera. </a:t>
            </a:r>
          </a:p>
          <a:p>
            <a:pPr marL="0" indent="0" algn="just">
              <a:buNone/>
            </a:pPr>
            <a:r>
              <a:rPr lang="it-IT" dirty="0"/>
              <a:t>Ogni gruppo di comici solitamente ha: 2 o 4 innamorati (giovani, belli, senza maschera, raffinati, usano una lingua letteraria), 2 vecchi (ruoli con maschera, lingua dialettale. Es. Pantalone e il Dottore), 2 servi (detti zanni, uno intelligente e uno stolto), 1 servetta (solitamente innamorata dello zanni e corteggiata dai vecchi).</a:t>
            </a:r>
          </a:p>
          <a:p>
            <a:pPr marL="0" indent="0">
              <a:buNone/>
            </a:pPr>
            <a:endParaRPr lang="it-IT" dirty="0"/>
          </a:p>
        </p:txBody>
      </p:sp>
    </p:spTree>
    <p:extLst>
      <p:ext uri="{BB962C8B-B14F-4D97-AF65-F5344CB8AC3E}">
        <p14:creationId xmlns:p14="http://schemas.microsoft.com/office/powerpoint/2010/main" val="372868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9084"/>
            <a:ext cx="8229600" cy="6494064"/>
          </a:xfrm>
        </p:spPr>
        <p:txBody>
          <a:bodyPr>
            <a:normAutofit fontScale="92500" lnSpcReduction="10000"/>
          </a:bodyPr>
          <a:lstStyle/>
          <a:p>
            <a:pPr marL="0" indent="0" algn="just">
              <a:buNone/>
            </a:pPr>
            <a:r>
              <a:rPr lang="it-IT" dirty="0"/>
              <a:t>Notevoli abilità tecniche dei migliori attori e delle migliori compagnie</a:t>
            </a:r>
          </a:p>
          <a:p>
            <a:pPr marL="0" indent="0" algn="just">
              <a:buNone/>
            </a:pPr>
            <a:r>
              <a:rPr lang="it-IT" dirty="0"/>
              <a:t>Capacità di interpretare anche commedie letterate, tragedie e pastorali</a:t>
            </a:r>
          </a:p>
          <a:p>
            <a:pPr marL="0" indent="0" algn="just">
              <a:buNone/>
            </a:pPr>
            <a:r>
              <a:rPr lang="it-IT" dirty="0"/>
              <a:t>Cultura drammaturgica estesa e interventi contro le censure della pratica teatrale</a:t>
            </a:r>
          </a:p>
          <a:p>
            <a:pPr marL="0" indent="0" algn="just">
              <a:buNone/>
            </a:pPr>
            <a:endParaRPr lang="it-IT" dirty="0"/>
          </a:p>
          <a:p>
            <a:pPr marL="0" indent="0" algn="just">
              <a:buNone/>
            </a:pPr>
            <a:r>
              <a:rPr lang="it-IT" b="1" dirty="0"/>
              <a:t>Compagnia dei Gelosi </a:t>
            </a:r>
            <a:r>
              <a:rPr lang="it-IT" dirty="0"/>
              <a:t>(1568-1604) condotta da Francesco e Isabella </a:t>
            </a:r>
            <a:r>
              <a:rPr lang="it-IT" dirty="0" err="1"/>
              <a:t>Andreini</a:t>
            </a:r>
            <a:r>
              <a:rPr lang="it-IT" dirty="0"/>
              <a:t> </a:t>
            </a:r>
          </a:p>
          <a:p>
            <a:pPr marL="0" indent="0" algn="just">
              <a:buNone/>
            </a:pPr>
            <a:endParaRPr lang="it-IT" dirty="0"/>
          </a:p>
          <a:p>
            <a:pPr marL="0" indent="0" algn="just">
              <a:buNone/>
            </a:pPr>
            <a:r>
              <a:rPr lang="it-IT" dirty="0"/>
              <a:t>Tristano Martinelli (Arlecchino)</a:t>
            </a:r>
          </a:p>
          <a:p>
            <a:pPr marL="0" indent="0" algn="just">
              <a:buNone/>
            </a:pPr>
            <a:r>
              <a:rPr lang="it-IT" dirty="0"/>
              <a:t>Nicolò Barbieri</a:t>
            </a:r>
          </a:p>
          <a:p>
            <a:pPr marL="0" indent="0" algn="just">
              <a:buNone/>
            </a:pPr>
            <a:r>
              <a:rPr lang="it-IT" dirty="0"/>
              <a:t>Flaminio Scala </a:t>
            </a:r>
          </a:p>
        </p:txBody>
      </p:sp>
    </p:spTree>
    <p:extLst>
      <p:ext uri="{BB962C8B-B14F-4D97-AF65-F5344CB8AC3E}">
        <p14:creationId xmlns:p14="http://schemas.microsoft.com/office/powerpoint/2010/main" val="2237763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dirty="0"/>
              <a:t>La compagnia dei Gelosi in un dipinto di </a:t>
            </a:r>
            <a:r>
              <a:rPr lang="it-IT" sz="3100" dirty="0" err="1"/>
              <a:t>Hieronymus</a:t>
            </a:r>
            <a:r>
              <a:rPr lang="it-IT" sz="3100" dirty="0"/>
              <a:t> </a:t>
            </a:r>
            <a:r>
              <a:rPr lang="it-IT" sz="3100" dirty="0" err="1"/>
              <a:t>Francken</a:t>
            </a:r>
            <a:r>
              <a:rPr lang="it-IT" sz="3100" dirty="0"/>
              <a:t> I, 1590 circa. Parigi, Museo </a:t>
            </a:r>
            <a:r>
              <a:rPr lang="it-IT" sz="3100" dirty="0" err="1"/>
              <a:t>Carnavalet</a:t>
            </a:r>
            <a:endParaRPr lang="it-IT" dirty="0"/>
          </a:p>
        </p:txBody>
      </p:sp>
      <p:pic>
        <p:nvPicPr>
          <p:cNvPr id="4" name="Segnaposto contenuto 3" descr="ttp://iconauta.altervista.org/blog/wp-content/uploads/2016/03/Commedia_dellarte_-_troupe_Gelosi.jpg"/>
          <p:cNvPicPr>
            <a:picLocks noGrp="1"/>
          </p:cNvPicPr>
          <p:nvPr>
            <p:ph idx="1"/>
          </p:nvPr>
        </p:nvPicPr>
        <p:blipFill>
          <a:blip r:embed="rId2">
            <a:extLst>
              <a:ext uri="{28A0092B-C50C-407E-A947-70E740481C1C}">
                <a14:useLocalDpi xmlns:a14="http://schemas.microsoft.com/office/drawing/2010/main" val="0"/>
              </a:ext>
            </a:extLst>
          </a:blip>
          <a:srcRect t="8722" b="8722"/>
          <a:stretch>
            <a:fillRect/>
          </a:stretch>
        </p:blipFill>
        <p:spPr bwMode="auto">
          <a:prstGeom prst="rect">
            <a:avLst/>
          </a:prstGeom>
          <a:noFill/>
          <a:ln>
            <a:noFill/>
          </a:ln>
        </p:spPr>
      </p:pic>
    </p:spTree>
    <p:extLst>
      <p:ext uri="{BB962C8B-B14F-4D97-AF65-F5344CB8AC3E}">
        <p14:creationId xmlns:p14="http://schemas.microsoft.com/office/powerpoint/2010/main" val="248103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44562"/>
          </a:xfrm>
        </p:spPr>
        <p:txBody>
          <a:bodyPr>
            <a:normAutofit/>
          </a:bodyPr>
          <a:lstStyle/>
          <a:p>
            <a:r>
              <a:rPr lang="it-IT" sz="2800" b="1" dirty="0"/>
              <a:t>Erasmo da Rotterdam, </a:t>
            </a:r>
            <a:r>
              <a:rPr lang="it-IT" sz="2800" b="1" i="1" dirty="0"/>
              <a:t>Elogio della follia </a:t>
            </a:r>
            <a:r>
              <a:rPr lang="it-IT" sz="2800" b="1" dirty="0"/>
              <a:t>(1515), XXIX</a:t>
            </a:r>
          </a:p>
        </p:txBody>
      </p:sp>
      <p:sp>
        <p:nvSpPr>
          <p:cNvPr id="3" name="Segnaposto contenuto 2"/>
          <p:cNvSpPr>
            <a:spLocks noGrp="1"/>
          </p:cNvSpPr>
          <p:nvPr>
            <p:ph idx="1"/>
          </p:nvPr>
        </p:nvSpPr>
        <p:spPr>
          <a:xfrm>
            <a:off x="457200" y="1262743"/>
            <a:ext cx="8229600" cy="5338354"/>
          </a:xfrm>
        </p:spPr>
        <p:txBody>
          <a:bodyPr>
            <a:normAutofit fontScale="77500" lnSpcReduction="20000"/>
          </a:bodyPr>
          <a:lstStyle/>
          <a:p>
            <a:pPr marL="0" indent="0" algn="just">
              <a:buNone/>
            </a:pPr>
            <a:r>
              <a:rPr lang="it-IT" dirty="0"/>
              <a:t>Se uno tentasse di strappare la maschera agli attori che sulla scena rappresentano un dramma, mostrando agli spettatori la loro autentica faccia, forse che costui non rovinerebbe lo spettacolo … Di colpo tutto muterebbe aspetto: al posto di una donna un uomo; al posto di un giovane, un vecchio; chi prima era un re, d'improvviso diventa uno schiavo; chi era un Dio, ad un tratto appare un uomo da nulla. Dissipare l'illusione significa togliere senso all'intero dramma. A tenere avvinti gli sguardi degli spettatori è proprio la finzione, il trucco. L'intera vita umana non è altro che uno spettacolo in cui, chi con una maschera, chi con un'altra, ognuno recita la propria parte finché, ad un cenno del capocomico, abbandona la scena. Costui, tuttavia, spesso lo fa recitare in parti diverse, in modo che chi prima si presentava come un re ammantato di porpora, compare poi nei cenci di un povero schiavo. Certo, sono tutte cose immaginarie; ma la commedia umana non consente altro svolgimento.</a:t>
            </a:r>
          </a:p>
        </p:txBody>
      </p:sp>
    </p:spTree>
    <p:extLst>
      <p:ext uri="{BB962C8B-B14F-4D97-AF65-F5344CB8AC3E}">
        <p14:creationId xmlns:p14="http://schemas.microsoft.com/office/powerpoint/2010/main" val="3878793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66762"/>
          </a:xfrm>
        </p:spPr>
        <p:txBody>
          <a:bodyPr/>
          <a:lstStyle/>
          <a:p>
            <a:r>
              <a:rPr lang="it-IT" dirty="0"/>
              <a:t>Flaminio Scala</a:t>
            </a:r>
          </a:p>
        </p:txBody>
      </p:sp>
      <p:sp>
        <p:nvSpPr>
          <p:cNvPr id="3" name="Segnaposto contenuto 2"/>
          <p:cNvSpPr>
            <a:spLocks noGrp="1"/>
          </p:cNvSpPr>
          <p:nvPr>
            <p:ph idx="1"/>
          </p:nvPr>
        </p:nvSpPr>
        <p:spPr>
          <a:xfrm>
            <a:off x="457200" y="1041400"/>
            <a:ext cx="8229600" cy="5689600"/>
          </a:xfrm>
        </p:spPr>
        <p:txBody>
          <a:bodyPr>
            <a:normAutofit fontScale="70000" lnSpcReduction="20000"/>
          </a:bodyPr>
          <a:lstStyle/>
          <a:p>
            <a:pPr algn="just"/>
            <a:endParaRPr lang="it-IT" dirty="0"/>
          </a:p>
          <a:p>
            <a:pPr algn="just"/>
            <a:r>
              <a:rPr lang="it-IT" dirty="0"/>
              <a:t>Nato nel 1547 o forse nel 1552, morto nel 1624, fu attore di professione nelle più apprezzate compagnie italiane di fine ’500 e inizio ’600. </a:t>
            </a:r>
          </a:p>
          <a:p>
            <a:pPr algn="just"/>
            <a:r>
              <a:rPr lang="it-IT" dirty="0"/>
              <a:t>Dotato di straordinaria competenza drammaturgica, oltre a recitare ordiva le sceneggiature comiche e tragiche sulle quali gli altri attori della compagnia intrecciavano, ciascuno secondo il proprio personaggio, le parole e le azioni appropriate. </a:t>
            </a:r>
          </a:p>
          <a:p>
            <a:pPr algn="just"/>
            <a:r>
              <a:rPr lang="it-IT" dirty="0"/>
              <a:t>Nel 1611 Scala pubblicò </a:t>
            </a:r>
            <a:r>
              <a:rPr lang="it-IT" i="1" dirty="0"/>
              <a:t>Il teatro delle favole rappresentative</a:t>
            </a:r>
            <a:r>
              <a:rPr lang="it-IT" dirty="0"/>
              <a:t>, un libro nel quale l’attore-autore raccoglieva i canovacci delle sue opere, gli «scenari», ossia l’essenziale della sua drammaturgia. Confidava che potessero essere divertenti anche alla lettura, così come lo erano le commedie scritte per intero, anche se prive della vita che dava loro la recitazione. </a:t>
            </a:r>
          </a:p>
          <a:p>
            <a:pPr algn="just"/>
            <a:r>
              <a:rPr lang="it-IT" dirty="0"/>
              <a:t>L’opera costituisce un monumento della Commedia dell’Arte: è la sola raccolta di scenari pubblicata a stampa, ed è anche la sola, considerando l’insieme delle raccolte manoscritte, che proviene sicuramente dall’ambiente delle compagnie dei professionisti.</a:t>
            </a:r>
          </a:p>
          <a:p>
            <a:endParaRPr lang="it-IT" dirty="0"/>
          </a:p>
        </p:txBody>
      </p:sp>
    </p:spTree>
    <p:extLst>
      <p:ext uri="{BB962C8B-B14F-4D97-AF65-F5344CB8AC3E}">
        <p14:creationId xmlns:p14="http://schemas.microsoft.com/office/powerpoint/2010/main" val="1795805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4"/>
          <p:cNvPicPr>
            <a:picLocks noGrp="1" noChangeAspect="1"/>
          </p:cNvPicPr>
          <p:nvPr>
            <p:ph idx="1"/>
          </p:nvPr>
        </p:nvPicPr>
        <p:blipFill>
          <a:blip r:embed="rId2"/>
          <a:srcRect l="-42387" r="-42387"/>
          <a:stretch>
            <a:fillRect/>
          </a:stretch>
        </p:blipFill>
        <p:spPr>
          <a:xfrm>
            <a:off x="457200" y="0"/>
            <a:ext cx="8229600" cy="6858000"/>
          </a:xfrm>
        </p:spPr>
      </p:pic>
    </p:spTree>
    <p:extLst>
      <p:ext uri="{BB962C8B-B14F-4D97-AF65-F5344CB8AC3E}">
        <p14:creationId xmlns:p14="http://schemas.microsoft.com/office/powerpoint/2010/main" val="87920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age">
            <a:hlinkClick r:id="rId2"/>
          </p:cNvPr>
          <p:cNvPicPr>
            <a:picLocks noGrp="1"/>
          </p:cNvPicPr>
          <p:nvPr>
            <p:ph idx="1"/>
          </p:nvPr>
        </p:nvPicPr>
        <p:blipFill>
          <a:blip r:embed="rId3">
            <a:extLst>
              <a:ext uri="{28A0092B-C50C-407E-A947-70E740481C1C}">
                <a14:useLocalDpi xmlns:a14="http://schemas.microsoft.com/office/drawing/2010/main" val="0"/>
              </a:ext>
            </a:extLst>
          </a:blip>
          <a:srcRect l="-36556" r="-36556"/>
          <a:stretch>
            <a:fillRect/>
          </a:stretch>
        </p:blipFill>
        <p:spPr bwMode="auto">
          <a:xfrm>
            <a:off x="457200" y="0"/>
            <a:ext cx="8229600" cy="6858000"/>
          </a:xfrm>
          <a:prstGeom prst="rect">
            <a:avLst/>
          </a:prstGeom>
          <a:noFill/>
          <a:ln>
            <a:noFill/>
          </a:ln>
        </p:spPr>
      </p:pic>
    </p:spTree>
    <p:extLst>
      <p:ext uri="{BB962C8B-B14F-4D97-AF65-F5344CB8AC3E}">
        <p14:creationId xmlns:p14="http://schemas.microsoft.com/office/powerpoint/2010/main" val="333056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560"/>
          </a:xfrm>
        </p:spPr>
        <p:txBody>
          <a:bodyPr>
            <a:normAutofit fontScale="90000"/>
          </a:bodyPr>
          <a:lstStyle/>
          <a:p>
            <a:r>
              <a:rPr lang="it-IT" dirty="0"/>
              <a:t>Andrea Perrucci</a:t>
            </a:r>
          </a:p>
        </p:txBody>
      </p:sp>
      <p:sp>
        <p:nvSpPr>
          <p:cNvPr id="3" name="Segnaposto contenuto 2"/>
          <p:cNvSpPr>
            <a:spLocks noGrp="1"/>
          </p:cNvSpPr>
          <p:nvPr>
            <p:ph idx="1"/>
          </p:nvPr>
        </p:nvSpPr>
        <p:spPr>
          <a:xfrm>
            <a:off x="457200" y="929198"/>
            <a:ext cx="8229600" cy="5771355"/>
          </a:xfrm>
        </p:spPr>
        <p:txBody>
          <a:bodyPr>
            <a:normAutofit fontScale="85000" lnSpcReduction="20000"/>
          </a:bodyPr>
          <a:lstStyle/>
          <a:p>
            <a:pPr marL="0" indent="0">
              <a:buNone/>
            </a:pPr>
            <a:r>
              <a:rPr lang="it-IT" i="1" dirty="0"/>
              <a:t>Dell'arte rappresentativa, premeditata e all'improvviso</a:t>
            </a:r>
            <a:r>
              <a:rPr lang="it-IT" dirty="0"/>
              <a:t>, 1699</a:t>
            </a:r>
          </a:p>
          <a:p>
            <a:r>
              <a:rPr lang="it-IT" dirty="0"/>
              <a:t>Opera di riflessione teorica sulla rappresentazione teatrale e sui metodi di lavoro della commedia dell’Arte</a:t>
            </a:r>
          </a:p>
          <a:p>
            <a:r>
              <a:rPr lang="it-IT" dirty="0"/>
              <a:t>il trattato costituisce un colto bilancio della tradizione dei due versanti teatrali ma si caratterizza anche per l’intento prescrittivo rispetto all’</a:t>
            </a:r>
            <a:r>
              <a:rPr lang="it-IT" i="1" dirty="0"/>
              <a:t>improvvisa</a:t>
            </a:r>
            <a:r>
              <a:rPr lang="it-IT" dirty="0"/>
              <a:t>: </a:t>
            </a:r>
          </a:p>
          <a:p>
            <a:pPr marL="0" indent="0">
              <a:buNone/>
            </a:pPr>
            <a:r>
              <a:rPr lang="it-IT" dirty="0"/>
              <a:t>«Io però se prendo a dar norma d'arte rappresentativa, mi protesto di quella voler scrivere, che chiamò Tullio: “</a:t>
            </a:r>
            <a:r>
              <a:rPr lang="it-IT" i="1" dirty="0" err="1"/>
              <a:t>Imitatio</a:t>
            </a:r>
            <a:r>
              <a:rPr lang="it-IT" i="1" dirty="0"/>
              <a:t> vitae, speculum </a:t>
            </a:r>
            <a:r>
              <a:rPr lang="it-IT" i="1" dirty="0" err="1"/>
              <a:t>consuetudinis</a:t>
            </a:r>
            <a:r>
              <a:rPr lang="it-IT" i="1" dirty="0"/>
              <a:t>, imago </a:t>
            </a:r>
            <a:r>
              <a:rPr lang="it-IT" i="1" dirty="0" err="1"/>
              <a:t>veritatis</a:t>
            </a:r>
            <a:r>
              <a:rPr lang="it-IT" dirty="0"/>
              <a:t>”; e che serva </a:t>
            </a:r>
            <a:r>
              <a:rPr lang="it-IT" i="1" dirty="0"/>
              <a:t>ad </a:t>
            </a:r>
            <a:r>
              <a:rPr lang="it-IT" i="1" dirty="0" err="1"/>
              <a:t>morum</a:t>
            </a:r>
            <a:r>
              <a:rPr lang="it-IT" i="1" dirty="0"/>
              <a:t> </a:t>
            </a:r>
            <a:r>
              <a:rPr lang="it-IT" i="1" dirty="0" err="1"/>
              <a:t>salubrem</a:t>
            </a:r>
            <a:r>
              <a:rPr lang="it-IT" i="1" dirty="0"/>
              <a:t> </a:t>
            </a:r>
            <a:r>
              <a:rPr lang="it-IT" i="1" dirty="0" err="1"/>
              <a:t>expurgationem</a:t>
            </a:r>
            <a:r>
              <a:rPr lang="it-IT" dirty="0"/>
              <a:t>, come autenticò lo Stagirita, che vaglia ad erudire le menti, a far detestare i </a:t>
            </a:r>
            <a:r>
              <a:rPr lang="it-IT" dirty="0" err="1"/>
              <a:t>vizii</a:t>
            </a:r>
            <a:r>
              <a:rPr lang="it-IT" dirty="0"/>
              <a:t>, &amp; ad abbracciare le virtù, con portare sulle scene, gli esempi dell'enormità punite, e dell'azioni gloriose premiate».</a:t>
            </a:r>
          </a:p>
          <a:p>
            <a:pPr marL="0" indent="0">
              <a:buNone/>
            </a:pPr>
            <a:endParaRPr lang="it-IT" dirty="0"/>
          </a:p>
        </p:txBody>
      </p:sp>
    </p:spTree>
    <p:extLst>
      <p:ext uri="{BB962C8B-B14F-4D97-AF65-F5344CB8AC3E}">
        <p14:creationId xmlns:p14="http://schemas.microsoft.com/office/powerpoint/2010/main" val="1393306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vecchiosito.bnnonline.it/biblvir/perrucci/Images/w773-TP.jpg"/>
          <p:cNvPicPr>
            <a:picLocks noGrp="1"/>
          </p:cNvPicPr>
          <p:nvPr>
            <p:ph idx="1"/>
          </p:nvPr>
        </p:nvPicPr>
        <p:blipFill>
          <a:blip r:embed="rId2">
            <a:extLst>
              <a:ext uri="{28A0092B-C50C-407E-A947-70E740481C1C}">
                <a14:useLocalDpi xmlns:a14="http://schemas.microsoft.com/office/drawing/2010/main" val="0"/>
              </a:ext>
            </a:extLst>
          </a:blip>
          <a:srcRect l="-63100" r="-63100"/>
          <a:stretch>
            <a:fillRect/>
          </a:stretch>
        </p:blipFill>
        <p:spPr bwMode="auto">
          <a:xfrm>
            <a:off x="457200" y="0"/>
            <a:ext cx="8229600" cy="6858000"/>
          </a:xfrm>
          <a:prstGeom prst="rect">
            <a:avLst/>
          </a:prstGeom>
          <a:noFill/>
          <a:ln>
            <a:noFill/>
          </a:ln>
        </p:spPr>
      </p:pic>
    </p:spTree>
    <p:extLst>
      <p:ext uri="{BB962C8B-B14F-4D97-AF65-F5344CB8AC3E}">
        <p14:creationId xmlns:p14="http://schemas.microsoft.com/office/powerpoint/2010/main" val="93056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93798"/>
            <a:ext cx="8229600" cy="4732365"/>
          </a:xfrm>
        </p:spPr>
        <p:txBody>
          <a:bodyPr/>
          <a:lstStyle/>
          <a:p>
            <a:pPr marL="0" indent="0">
              <a:buNone/>
            </a:pPr>
            <a:r>
              <a:rPr lang="it-IT" i="1" dirty="0"/>
              <a:t>Il </a:t>
            </a:r>
            <a:r>
              <a:rPr lang="it-IT" i="1" dirty="0" err="1"/>
              <a:t>pastor</a:t>
            </a:r>
            <a:r>
              <a:rPr lang="it-IT" i="1" dirty="0"/>
              <a:t> fido </a:t>
            </a:r>
            <a:r>
              <a:rPr lang="it-IT" dirty="0"/>
              <a:t>(1590), tragicommedia di </a:t>
            </a:r>
            <a:r>
              <a:rPr lang="it-IT" dirty="0" err="1"/>
              <a:t>Giovan</a:t>
            </a:r>
            <a:r>
              <a:rPr lang="it-IT" dirty="0"/>
              <a:t> Battista </a:t>
            </a:r>
            <a:r>
              <a:rPr lang="it-IT" dirty="0" err="1"/>
              <a:t>Guarini</a:t>
            </a:r>
            <a:r>
              <a:rPr lang="it-IT" dirty="0"/>
              <a:t>, precursore della contaminatio secentesca tra generi drammatici</a:t>
            </a:r>
          </a:p>
          <a:p>
            <a:pPr marL="0" indent="0">
              <a:buNone/>
            </a:pPr>
            <a:endParaRPr lang="it-IT" dirty="0"/>
          </a:p>
          <a:p>
            <a:pPr marL="0" indent="0">
              <a:buNone/>
            </a:pPr>
            <a:r>
              <a:rPr lang="it-IT" dirty="0"/>
              <a:t>Proliferazione di denominazione dei generi</a:t>
            </a:r>
          </a:p>
        </p:txBody>
      </p:sp>
      <p:sp>
        <p:nvSpPr>
          <p:cNvPr id="4" name="CasellaDiTesto 3"/>
          <p:cNvSpPr txBox="1"/>
          <p:nvPr/>
        </p:nvSpPr>
        <p:spPr>
          <a:xfrm>
            <a:off x="970543" y="363703"/>
            <a:ext cx="6401445" cy="584776"/>
          </a:xfrm>
          <a:prstGeom prst="rect">
            <a:avLst/>
          </a:prstGeom>
          <a:noFill/>
        </p:spPr>
        <p:txBody>
          <a:bodyPr wrap="square" rtlCol="0">
            <a:spAutoFit/>
          </a:bodyPr>
          <a:lstStyle/>
          <a:p>
            <a:r>
              <a:rPr lang="it-IT" sz="3200" b="1" dirty="0"/>
              <a:t>	    La mescolanza dei generi</a:t>
            </a:r>
          </a:p>
        </p:txBody>
      </p:sp>
    </p:spTree>
    <p:extLst>
      <p:ext uri="{BB962C8B-B14F-4D97-AF65-F5344CB8AC3E}">
        <p14:creationId xmlns:p14="http://schemas.microsoft.com/office/powerpoint/2010/main" val="920653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30076"/>
          </a:xfrm>
        </p:spPr>
        <p:txBody>
          <a:bodyPr/>
          <a:lstStyle/>
          <a:p>
            <a:r>
              <a:rPr lang="it-IT" b="1" dirty="0"/>
              <a:t>Il dramma per musica</a:t>
            </a:r>
          </a:p>
        </p:txBody>
      </p:sp>
      <p:sp>
        <p:nvSpPr>
          <p:cNvPr id="3" name="Segnaposto contenuto 2"/>
          <p:cNvSpPr>
            <a:spLocks noGrp="1"/>
          </p:cNvSpPr>
          <p:nvPr>
            <p:ph idx="1"/>
          </p:nvPr>
        </p:nvSpPr>
        <p:spPr>
          <a:xfrm>
            <a:off x="457200" y="1104714"/>
            <a:ext cx="8229600" cy="5021449"/>
          </a:xfrm>
        </p:spPr>
        <p:txBody>
          <a:bodyPr>
            <a:normAutofit fontScale="92500" lnSpcReduction="10000"/>
          </a:bodyPr>
          <a:lstStyle/>
          <a:p>
            <a:pPr marL="0" indent="0">
              <a:buNone/>
            </a:pPr>
            <a:r>
              <a:rPr lang="it-IT" dirty="0"/>
              <a:t>Passaggio dalla polifonia alla monodia consente concentrazione sul senso poetico e sugli “affetti” espressi dalla parola recitata</a:t>
            </a:r>
          </a:p>
          <a:p>
            <a:pPr marL="0" indent="0">
              <a:buNone/>
            </a:pPr>
            <a:endParaRPr lang="it-IT" dirty="0"/>
          </a:p>
          <a:p>
            <a:pPr marL="0" indent="0" algn="just">
              <a:buNone/>
            </a:pPr>
            <a:r>
              <a:rPr lang="it-IT" dirty="0"/>
              <a:t>fiorentina Camerata de’ Bardi (Vincenzo Galilei) sperimentazione cinquecentesca sul </a:t>
            </a:r>
            <a:r>
              <a:rPr lang="it-IT" i="1" dirty="0"/>
              <a:t>recitar cantando</a:t>
            </a:r>
            <a:r>
              <a:rPr lang="it-IT" dirty="0"/>
              <a:t>, sulle possibilità drammaturgiche del canto</a:t>
            </a:r>
          </a:p>
          <a:p>
            <a:r>
              <a:rPr lang="it-IT" dirty="0"/>
              <a:t>Combinazione tra esigenze sceniche, canto e musica, poesia drammatica</a:t>
            </a:r>
          </a:p>
          <a:p>
            <a:r>
              <a:rPr lang="it-IT" dirty="0"/>
              <a:t>Specializzazione dei Libretti </a:t>
            </a:r>
          </a:p>
        </p:txBody>
      </p:sp>
    </p:spTree>
    <p:extLst>
      <p:ext uri="{BB962C8B-B14F-4D97-AF65-F5344CB8AC3E}">
        <p14:creationId xmlns:p14="http://schemas.microsoft.com/office/powerpoint/2010/main" val="477291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33626"/>
            <a:ext cx="8229600" cy="6132709"/>
          </a:xfrm>
        </p:spPr>
        <p:txBody>
          <a:bodyPr>
            <a:normAutofit/>
          </a:bodyPr>
          <a:lstStyle/>
          <a:p>
            <a:pPr marL="0" indent="0">
              <a:buNone/>
            </a:pPr>
            <a:r>
              <a:rPr lang="it-IT" dirty="0"/>
              <a:t>Capitali dell’opera in musica nel Seicento:</a:t>
            </a:r>
          </a:p>
          <a:p>
            <a:endParaRPr lang="it-IT" dirty="0"/>
          </a:p>
          <a:p>
            <a:pPr marL="0" indent="0">
              <a:buNone/>
            </a:pPr>
            <a:endParaRPr lang="it-IT" dirty="0"/>
          </a:p>
          <a:p>
            <a:pPr marL="0" indent="0">
              <a:buNone/>
            </a:pPr>
            <a:r>
              <a:rPr lang="it-IT" dirty="0"/>
              <a:t>Firenze, Venezia, Mantova, Roma, Napoli</a:t>
            </a:r>
          </a:p>
          <a:p>
            <a:pPr marL="0" indent="0">
              <a:buNone/>
            </a:pPr>
            <a:endParaRPr lang="it-IT" dirty="0"/>
          </a:p>
          <a:p>
            <a:pPr marL="0" indent="0">
              <a:buNone/>
            </a:pPr>
            <a:endParaRPr lang="it-IT" dirty="0"/>
          </a:p>
          <a:p>
            <a:pPr marL="0" indent="0">
              <a:buNone/>
            </a:pPr>
            <a:r>
              <a:rPr lang="it-IT" dirty="0"/>
              <a:t>Ripresa di temi mitologici e storici</a:t>
            </a:r>
          </a:p>
          <a:p>
            <a:pPr marL="0" indent="0">
              <a:buNone/>
            </a:pPr>
            <a:endParaRPr lang="it-IT" dirty="0"/>
          </a:p>
          <a:p>
            <a:pPr marL="0" indent="0">
              <a:buNone/>
            </a:pPr>
            <a:r>
              <a:rPr lang="it-IT" dirty="0"/>
              <a:t>Straordinario sviluppo delle macchine di scena</a:t>
            </a:r>
          </a:p>
          <a:p>
            <a:pPr marL="0" indent="0">
              <a:buNone/>
            </a:pPr>
            <a:endParaRPr lang="it-IT" dirty="0"/>
          </a:p>
        </p:txBody>
      </p:sp>
    </p:spTree>
    <p:extLst>
      <p:ext uri="{BB962C8B-B14F-4D97-AF65-F5344CB8AC3E}">
        <p14:creationId xmlns:p14="http://schemas.microsoft.com/office/powerpoint/2010/main" val="1881085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6814"/>
            <a:ext cx="8229600" cy="6411468"/>
          </a:xfrm>
        </p:spPr>
        <p:txBody>
          <a:bodyPr>
            <a:normAutofit lnSpcReduction="10000"/>
          </a:bodyPr>
          <a:lstStyle/>
          <a:p>
            <a:pPr marL="0" indent="0" algn="just">
              <a:buNone/>
            </a:pPr>
            <a:r>
              <a:rPr lang="it-IT" sz="2400" dirty="0"/>
              <a:t>Si considera primo melodramma compiutamente rappresentato (a </a:t>
            </a:r>
            <a:r>
              <a:rPr lang="it-IT" sz="2400" b="1" dirty="0"/>
              <a:t>Firenze</a:t>
            </a:r>
            <a:r>
              <a:rPr lang="it-IT" sz="2400" dirty="0"/>
              <a:t>, 1598) la </a:t>
            </a:r>
            <a:r>
              <a:rPr lang="it-IT" sz="2400" i="1" dirty="0"/>
              <a:t>Dafne</a:t>
            </a:r>
            <a:r>
              <a:rPr lang="it-IT" sz="2400" dirty="0"/>
              <a:t> (1598) di Ottavio </a:t>
            </a:r>
            <a:r>
              <a:rPr lang="it-IT" sz="2400" dirty="0" err="1"/>
              <a:t>Rinuccini</a:t>
            </a:r>
            <a:r>
              <a:rPr lang="it-IT" sz="2400" dirty="0"/>
              <a:t>, autore anche dell’</a:t>
            </a:r>
            <a:r>
              <a:rPr lang="it-IT" sz="2400" i="1" dirty="0"/>
              <a:t>Euridice</a:t>
            </a:r>
            <a:r>
              <a:rPr lang="it-IT" sz="2400" dirty="0"/>
              <a:t> (1600), musicata da Iacopo Peri.</a:t>
            </a:r>
          </a:p>
          <a:p>
            <a:pPr marL="0" indent="0" algn="just">
              <a:buNone/>
            </a:pPr>
            <a:r>
              <a:rPr lang="it-IT" sz="2400" dirty="0"/>
              <a:t>A </a:t>
            </a:r>
            <a:r>
              <a:rPr lang="it-IT" sz="2400" b="1" dirty="0"/>
              <a:t>Mantova</a:t>
            </a:r>
            <a:r>
              <a:rPr lang="it-IT" sz="2400" dirty="0"/>
              <a:t> si ricordano le rappresentazioni dell’</a:t>
            </a:r>
            <a:r>
              <a:rPr lang="it-IT" sz="2400" i="1" dirty="0"/>
              <a:t>Orfeo</a:t>
            </a:r>
            <a:r>
              <a:rPr lang="it-IT" sz="2400" dirty="0"/>
              <a:t> (1607), libretto di Alessandro </a:t>
            </a:r>
            <a:r>
              <a:rPr lang="it-IT" sz="2400" dirty="0" err="1"/>
              <a:t>Striggio</a:t>
            </a:r>
            <a:r>
              <a:rPr lang="it-IT" sz="2400" dirty="0"/>
              <a:t>  musicato da Claudio Monteverdi, e  la rappresentazione dell’</a:t>
            </a:r>
            <a:r>
              <a:rPr lang="it-IT" sz="2400" i="1" dirty="0"/>
              <a:t>Arianna</a:t>
            </a:r>
            <a:r>
              <a:rPr lang="it-IT" sz="2400" dirty="0"/>
              <a:t> (1608) di </a:t>
            </a:r>
            <a:r>
              <a:rPr lang="it-IT" sz="2400" dirty="0" err="1"/>
              <a:t>Rinuccini</a:t>
            </a:r>
            <a:r>
              <a:rPr lang="it-IT" sz="2400" dirty="0"/>
              <a:t>, sempre musicata da Monteverdi.</a:t>
            </a:r>
          </a:p>
          <a:p>
            <a:pPr marL="0" indent="0" algn="just">
              <a:buNone/>
            </a:pPr>
            <a:r>
              <a:rPr lang="it-IT" sz="2400" dirty="0"/>
              <a:t>Nelle scene di Venezia, va menzionato il melodramma di </a:t>
            </a:r>
            <a:r>
              <a:rPr lang="it-IT" sz="2400" dirty="0" err="1"/>
              <a:t>Busenello</a:t>
            </a:r>
            <a:r>
              <a:rPr lang="it-IT" sz="2400" dirty="0"/>
              <a:t> </a:t>
            </a:r>
            <a:r>
              <a:rPr lang="it-IT" sz="2400" i="1" dirty="0"/>
              <a:t>L’incoronazione di </a:t>
            </a:r>
            <a:r>
              <a:rPr lang="it-IT" sz="2400" i="1" dirty="0" err="1"/>
              <a:t>Poppea</a:t>
            </a:r>
            <a:r>
              <a:rPr lang="it-IT" sz="2400" i="1" dirty="0"/>
              <a:t> </a:t>
            </a:r>
            <a:r>
              <a:rPr lang="it-IT" sz="2400" dirty="0"/>
              <a:t>(1642), musiche di Monteverdi, prima opera in musica di argomento storico</a:t>
            </a:r>
          </a:p>
          <a:p>
            <a:pPr marL="0" indent="0" algn="just">
              <a:buNone/>
            </a:pPr>
            <a:endParaRPr lang="it-IT" sz="2400" dirty="0"/>
          </a:p>
          <a:p>
            <a:pPr marL="0" indent="0" algn="just">
              <a:buNone/>
            </a:pPr>
            <a:r>
              <a:rPr lang="it-IT" sz="2400" dirty="0"/>
              <a:t>Un evento centrale nella storia del teatro del Seicento è la rappresentazione dell’</a:t>
            </a:r>
            <a:r>
              <a:rPr lang="it-IT" sz="2400" i="1" dirty="0"/>
              <a:t>Andromeda</a:t>
            </a:r>
            <a:r>
              <a:rPr lang="it-IT" sz="2400" dirty="0"/>
              <a:t> di Benedetto Ferrari nel 1637:</a:t>
            </a:r>
          </a:p>
          <a:p>
            <a:pPr marL="0" indent="0" algn="just">
              <a:buNone/>
            </a:pPr>
            <a:r>
              <a:rPr lang="it-IT" b="1" dirty="0"/>
              <a:t>L’evento si ricorda anche perché per la prima volta si inaugurava al San </a:t>
            </a:r>
            <a:r>
              <a:rPr lang="it-IT" b="1" dirty="0" err="1"/>
              <a:t>Cassian</a:t>
            </a:r>
            <a:r>
              <a:rPr lang="it-IT" b="1" dirty="0"/>
              <a:t> di Venezia il primo teatro pubblico a pagamento.</a:t>
            </a:r>
          </a:p>
        </p:txBody>
      </p:sp>
    </p:spTree>
    <p:extLst>
      <p:ext uri="{BB962C8B-B14F-4D97-AF65-F5344CB8AC3E}">
        <p14:creationId xmlns:p14="http://schemas.microsoft.com/office/powerpoint/2010/main" val="430875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ttps://i1.wp.com/losbuffo.com/wp-content/uploads/2017/03/Andromeda_front.jpg"/>
          <p:cNvPicPr>
            <a:picLocks noGrp="1"/>
          </p:cNvPicPr>
          <p:nvPr>
            <p:ph idx="1"/>
          </p:nvPr>
        </p:nvPicPr>
        <p:blipFill>
          <a:blip r:embed="rId2">
            <a:extLst>
              <a:ext uri="{28A0092B-C50C-407E-A947-70E740481C1C}">
                <a14:useLocalDpi xmlns:a14="http://schemas.microsoft.com/office/drawing/2010/main" val="0"/>
              </a:ext>
            </a:extLst>
          </a:blip>
          <a:srcRect l="-66147" r="-66147"/>
          <a:stretch>
            <a:fillRect/>
          </a:stretch>
        </p:blipFill>
        <p:spPr bwMode="auto">
          <a:xfrm>
            <a:off x="457200" y="577850"/>
            <a:ext cx="8229600" cy="6081713"/>
          </a:xfrm>
          <a:prstGeom prst="rect">
            <a:avLst/>
          </a:prstGeom>
          <a:noFill/>
          <a:ln>
            <a:noFill/>
          </a:ln>
        </p:spPr>
      </p:pic>
    </p:spTree>
    <p:extLst>
      <p:ext uri="{BB962C8B-B14F-4D97-AF65-F5344CB8AC3E}">
        <p14:creationId xmlns:p14="http://schemas.microsoft.com/office/powerpoint/2010/main" val="30539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8160" y="76201"/>
            <a:ext cx="8229600" cy="6411685"/>
          </a:xfrm>
        </p:spPr>
        <p:txBody>
          <a:bodyPr/>
          <a:lstStyle/>
          <a:p>
            <a:pPr marL="0" indent="0" algn="just">
              <a:buNone/>
            </a:pPr>
            <a:r>
              <a:rPr lang="it-IT" dirty="0"/>
              <a:t>Il mondo è un gran teatro dove l’uomo partecipa a uno spettacolo di cui non conosce il senso e la conclusione</a:t>
            </a:r>
          </a:p>
          <a:p>
            <a:pPr marL="0" indent="0">
              <a:buNone/>
            </a:pPr>
            <a:endParaRPr lang="it-IT" dirty="0"/>
          </a:p>
          <a:p>
            <a:pPr marL="0" indent="0">
              <a:buNone/>
            </a:pPr>
            <a:r>
              <a:rPr lang="it-IT" dirty="0"/>
              <a:t>Il teatro di Shakespeare è il «Globe </a:t>
            </a:r>
            <a:r>
              <a:rPr lang="it-IT" dirty="0" err="1"/>
              <a:t>Theatre</a:t>
            </a:r>
            <a:r>
              <a:rPr lang="it-IT" dirty="0"/>
              <a:t>» con l’epigrafe:</a:t>
            </a:r>
          </a:p>
          <a:p>
            <a:pPr marL="0" indent="0">
              <a:buNone/>
            </a:pPr>
            <a:r>
              <a:rPr lang="it-IT" b="1" dirty="0" err="1"/>
              <a:t>Totus</a:t>
            </a:r>
            <a:r>
              <a:rPr lang="it-IT" b="1" dirty="0"/>
              <a:t> </a:t>
            </a:r>
            <a:r>
              <a:rPr lang="it-IT" b="1" dirty="0" err="1"/>
              <a:t>mundus</a:t>
            </a:r>
            <a:r>
              <a:rPr lang="it-IT" b="1" dirty="0"/>
              <a:t> </a:t>
            </a:r>
            <a:r>
              <a:rPr lang="it-IT" b="1" dirty="0" err="1"/>
              <a:t>agit</a:t>
            </a:r>
            <a:r>
              <a:rPr lang="it-IT" b="1" dirty="0"/>
              <a:t> </a:t>
            </a:r>
            <a:r>
              <a:rPr lang="it-IT" b="1" dirty="0" err="1"/>
              <a:t>histrionem</a:t>
            </a:r>
            <a:endParaRPr lang="it-IT" b="1" dirty="0"/>
          </a:p>
        </p:txBody>
      </p:sp>
    </p:spTree>
    <p:extLst>
      <p:ext uri="{BB962C8B-B14F-4D97-AF65-F5344CB8AC3E}">
        <p14:creationId xmlns:p14="http://schemas.microsoft.com/office/powerpoint/2010/main" val="1886096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0382"/>
            <a:ext cx="8229600" cy="6256602"/>
          </a:xfrm>
        </p:spPr>
        <p:txBody>
          <a:bodyPr/>
          <a:lstStyle/>
          <a:p>
            <a:pPr marL="0" indent="0">
              <a:buNone/>
            </a:pPr>
            <a:r>
              <a:rPr lang="it-IT" b="1" dirty="0"/>
              <a:t>La commedia </a:t>
            </a:r>
          </a:p>
          <a:p>
            <a:pPr marL="0" indent="0">
              <a:buNone/>
            </a:pPr>
            <a:endParaRPr lang="it-IT" dirty="0"/>
          </a:p>
          <a:p>
            <a:pPr algn="just"/>
            <a:r>
              <a:rPr lang="it-IT" dirty="0"/>
              <a:t>Persistenza della commedia letterata che mantiene spazi d’autonomia rispetto alla commistione dei generi</a:t>
            </a:r>
          </a:p>
          <a:p>
            <a:pPr marL="0" indent="0" algn="just">
              <a:buNone/>
            </a:pPr>
            <a:endParaRPr lang="it-IT" dirty="0"/>
          </a:p>
          <a:p>
            <a:pPr algn="just"/>
            <a:r>
              <a:rPr lang="it-IT" dirty="0"/>
              <a:t>Rilevo dei testi di carattere filosofico e improntati a fini moralistici</a:t>
            </a:r>
          </a:p>
          <a:p>
            <a:pPr algn="just"/>
            <a:r>
              <a:rPr lang="it-IT" dirty="0"/>
              <a:t>Influenza del teatro spagnolo</a:t>
            </a:r>
          </a:p>
          <a:p>
            <a:pPr marL="0" indent="0" algn="just">
              <a:buNone/>
            </a:pPr>
            <a:endParaRPr lang="it-IT" dirty="0"/>
          </a:p>
          <a:p>
            <a:pPr marL="0" indent="0" algn="just">
              <a:buNone/>
            </a:pPr>
            <a:r>
              <a:rPr lang="it-IT" dirty="0" err="1"/>
              <a:t>Giovan</a:t>
            </a:r>
            <a:r>
              <a:rPr lang="it-IT" dirty="0"/>
              <a:t> Battista della Porta (1535-1615 Napoli)</a:t>
            </a:r>
          </a:p>
        </p:txBody>
      </p:sp>
    </p:spTree>
    <p:extLst>
      <p:ext uri="{BB962C8B-B14F-4D97-AF65-F5344CB8AC3E}">
        <p14:creationId xmlns:p14="http://schemas.microsoft.com/office/powerpoint/2010/main" val="3174932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37462"/>
            <a:ext cx="8229600" cy="6525037"/>
          </a:xfrm>
        </p:spPr>
        <p:txBody>
          <a:bodyPr/>
          <a:lstStyle/>
          <a:p>
            <a:pPr marL="0" indent="0">
              <a:buNone/>
            </a:pPr>
            <a:r>
              <a:rPr lang="it-IT" b="1" dirty="0"/>
              <a:t>La tragedia</a:t>
            </a:r>
          </a:p>
          <a:p>
            <a:pPr marL="0" indent="0">
              <a:buNone/>
            </a:pPr>
            <a:endParaRPr lang="it-IT" b="1" dirty="0"/>
          </a:p>
          <a:p>
            <a:pPr marL="0" indent="0">
              <a:buNone/>
            </a:pPr>
            <a:r>
              <a:rPr lang="it-IT" dirty="0"/>
              <a:t>Opere di spessore teatrale non sempre eccelso, legate alla politica e alla “ragion di stato”</a:t>
            </a:r>
          </a:p>
          <a:p>
            <a:pPr marL="0" indent="0">
              <a:buNone/>
            </a:pPr>
            <a:endParaRPr lang="it-IT" dirty="0"/>
          </a:p>
          <a:p>
            <a:pPr marL="0" indent="0">
              <a:buNone/>
            </a:pPr>
            <a:r>
              <a:rPr lang="it-IT" dirty="0"/>
              <a:t>Federico della Valle, </a:t>
            </a:r>
            <a:r>
              <a:rPr lang="it-IT" i="1" dirty="0"/>
              <a:t>Ester</a:t>
            </a:r>
            <a:r>
              <a:rPr lang="it-IT" dirty="0"/>
              <a:t> (1627), </a:t>
            </a:r>
            <a:r>
              <a:rPr lang="it-IT" i="1" dirty="0" err="1"/>
              <a:t>Iudit</a:t>
            </a:r>
            <a:r>
              <a:rPr lang="it-IT" dirty="0"/>
              <a:t> (1627),</a:t>
            </a:r>
          </a:p>
          <a:p>
            <a:pPr marL="0" indent="0">
              <a:buNone/>
            </a:pPr>
            <a:r>
              <a:rPr lang="it-IT" i="1" dirty="0"/>
              <a:t>La </a:t>
            </a:r>
            <a:r>
              <a:rPr lang="it-IT" i="1" dirty="0" err="1"/>
              <a:t>Reina</a:t>
            </a:r>
            <a:r>
              <a:rPr lang="it-IT" i="1" dirty="0"/>
              <a:t> di Scozia </a:t>
            </a:r>
            <a:r>
              <a:rPr lang="it-IT" dirty="0"/>
              <a:t>1628</a:t>
            </a:r>
          </a:p>
          <a:p>
            <a:pPr marL="0" indent="0">
              <a:buNone/>
            </a:pPr>
            <a:endParaRPr lang="it-IT" dirty="0"/>
          </a:p>
          <a:p>
            <a:pPr marL="0" indent="0">
              <a:buNone/>
            </a:pPr>
            <a:r>
              <a:rPr lang="it-IT" dirty="0"/>
              <a:t>Carlo de’ Dottori, </a:t>
            </a:r>
            <a:r>
              <a:rPr lang="it-IT" i="1" dirty="0"/>
              <a:t>Aristodemo</a:t>
            </a:r>
            <a:r>
              <a:rPr lang="it-IT" dirty="0"/>
              <a:t> (1657)</a:t>
            </a:r>
          </a:p>
        </p:txBody>
      </p:sp>
    </p:spTree>
    <p:extLst>
      <p:ext uri="{BB962C8B-B14F-4D97-AF65-F5344CB8AC3E}">
        <p14:creationId xmlns:p14="http://schemas.microsoft.com/office/powerpoint/2010/main" val="334573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40706"/>
            <a:ext cx="8229600" cy="5785457"/>
          </a:xfrm>
        </p:spPr>
        <p:txBody>
          <a:bodyPr>
            <a:normAutofit fontScale="92500" lnSpcReduction="10000"/>
          </a:bodyPr>
          <a:lstStyle/>
          <a:p>
            <a:pPr algn="just"/>
            <a:r>
              <a:rPr lang="it-IT" dirty="0"/>
              <a:t>Mondo sociale e mondo naturale sono uno spettacolo interpretato e osservato da uomini attori e spettatori</a:t>
            </a:r>
          </a:p>
          <a:p>
            <a:pPr algn="just"/>
            <a:r>
              <a:rPr lang="it-IT" dirty="0"/>
              <a:t>Coscienza della transitorietà, della fuggevolezza, della precarietà dell’esistenza produce un’idea teatrale della vita e dei rapporti tra gli uomini</a:t>
            </a:r>
          </a:p>
          <a:p>
            <a:endParaRPr lang="it-IT" dirty="0"/>
          </a:p>
          <a:p>
            <a:pPr marL="0" indent="0">
              <a:buNone/>
            </a:pPr>
            <a:r>
              <a:rPr lang="it-IT" sz="2800" dirty="0"/>
              <a:t>(…) il mondo è tutto</a:t>
            </a:r>
          </a:p>
          <a:p>
            <a:pPr marL="0" indent="0">
              <a:buNone/>
            </a:pPr>
            <a:r>
              <a:rPr lang="it-IT" sz="2800" dirty="0"/>
              <a:t>un palcoscenico, e uomini e donne, tutti sono attori;</a:t>
            </a:r>
          </a:p>
          <a:p>
            <a:pPr marL="0" indent="0">
              <a:buNone/>
            </a:pPr>
            <a:r>
              <a:rPr lang="it-IT" sz="2800" dirty="0"/>
              <a:t>hanno proprie uscite e proprie entrate; nella vita</a:t>
            </a:r>
          </a:p>
          <a:p>
            <a:pPr marL="0" indent="0">
              <a:buNone/>
            </a:pPr>
            <a:r>
              <a:rPr lang="it-IT" sz="2800" dirty="0"/>
              <a:t>un uomo interpreta più parti.</a:t>
            </a:r>
          </a:p>
          <a:p>
            <a:pPr marL="0" indent="0">
              <a:buNone/>
            </a:pPr>
            <a:r>
              <a:rPr lang="it-IT" sz="2800" dirty="0"/>
              <a:t>Shakespeare, </a:t>
            </a:r>
            <a:r>
              <a:rPr lang="it-IT" sz="2800" i="1" dirty="0" err="1"/>
              <a:t>As</a:t>
            </a:r>
            <a:r>
              <a:rPr lang="it-IT" sz="2800" i="1" dirty="0"/>
              <a:t> </a:t>
            </a:r>
            <a:r>
              <a:rPr lang="it-IT" sz="2800" i="1" dirty="0" err="1"/>
              <a:t>you</a:t>
            </a:r>
            <a:r>
              <a:rPr lang="it-IT" sz="2800" i="1" dirty="0"/>
              <a:t> </a:t>
            </a:r>
            <a:r>
              <a:rPr lang="it-IT" sz="2800" i="1" dirty="0" err="1"/>
              <a:t>like</a:t>
            </a:r>
            <a:r>
              <a:rPr lang="it-IT" sz="2800" i="1" dirty="0"/>
              <a:t> </a:t>
            </a:r>
            <a:r>
              <a:rPr lang="it-IT" sz="2800" i="1" dirty="0" err="1"/>
              <a:t>it</a:t>
            </a:r>
            <a:r>
              <a:rPr lang="it-IT" sz="2800" i="1" dirty="0"/>
              <a:t> (Come vi piace)</a:t>
            </a:r>
            <a:r>
              <a:rPr lang="it-IT" sz="2800" dirty="0"/>
              <a:t>, 1599</a:t>
            </a:r>
          </a:p>
          <a:p>
            <a:pPr marL="0" indent="0">
              <a:buNone/>
            </a:pPr>
            <a:endParaRPr lang="it-IT" dirty="0"/>
          </a:p>
        </p:txBody>
      </p:sp>
    </p:spTree>
    <p:extLst>
      <p:ext uri="{BB962C8B-B14F-4D97-AF65-F5344CB8AC3E}">
        <p14:creationId xmlns:p14="http://schemas.microsoft.com/office/powerpoint/2010/main" val="95212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8160" y="236991"/>
            <a:ext cx="8229600" cy="6303146"/>
          </a:xfrm>
        </p:spPr>
        <p:txBody>
          <a:bodyPr/>
          <a:lstStyle/>
          <a:p>
            <a:pPr marL="0" indent="0" algn="just">
              <a:buNone/>
            </a:pPr>
            <a:r>
              <a:rPr lang="it-IT" dirty="0"/>
              <a:t>Anche la produzione letteraria, come il poema epico e il romanzo secentesco, riflette questa visione antropologica.</a:t>
            </a:r>
          </a:p>
          <a:p>
            <a:pPr marL="0" indent="0" algn="just">
              <a:buNone/>
            </a:pPr>
            <a:endParaRPr lang="it-IT" dirty="0"/>
          </a:p>
          <a:p>
            <a:pPr marL="0" indent="0" algn="just">
              <a:buNone/>
            </a:pPr>
            <a:r>
              <a:rPr lang="it-IT" dirty="0"/>
              <a:t>Gli spazi testuali sono spesso concepiti come una scena, organizzata teatralmente, di incontri/scontri, duelli, amori, morte.</a:t>
            </a:r>
          </a:p>
          <a:p>
            <a:pPr marL="0" indent="0" algn="just">
              <a:buNone/>
            </a:pPr>
            <a:r>
              <a:rPr lang="it-IT" dirty="0"/>
              <a:t>La narrazione letteraria diviene metafora della vita e la vita metafora del sogno, attraversando il quale raggiunge il suo contrario, la morte.</a:t>
            </a:r>
          </a:p>
        </p:txBody>
      </p:sp>
    </p:spTree>
    <p:extLst>
      <p:ext uri="{BB962C8B-B14F-4D97-AF65-F5344CB8AC3E}">
        <p14:creationId xmlns:p14="http://schemas.microsoft.com/office/powerpoint/2010/main" val="207198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Centralità del numero due</a:t>
            </a:r>
          </a:p>
        </p:txBody>
      </p:sp>
      <p:sp>
        <p:nvSpPr>
          <p:cNvPr id="3" name="Segnaposto contenuto 2"/>
          <p:cNvSpPr>
            <a:spLocks noGrp="1"/>
          </p:cNvSpPr>
          <p:nvPr>
            <p:ph idx="1"/>
          </p:nvPr>
        </p:nvSpPr>
        <p:spPr/>
        <p:txBody>
          <a:bodyPr/>
          <a:lstStyle/>
          <a:p>
            <a:pPr marL="0" indent="0" algn="just">
              <a:buNone/>
            </a:pPr>
            <a:r>
              <a:rPr lang="it-IT" dirty="0"/>
              <a:t>Teatro come immagine del mondo nella doppia declinazione di </a:t>
            </a:r>
            <a:r>
              <a:rPr lang="it-IT" i="1" dirty="0" err="1"/>
              <a:t>theatrum</a:t>
            </a:r>
            <a:r>
              <a:rPr lang="it-IT" i="1" dirty="0"/>
              <a:t> vitae </a:t>
            </a:r>
            <a:r>
              <a:rPr lang="it-IT" dirty="0"/>
              <a:t>e </a:t>
            </a:r>
            <a:r>
              <a:rPr lang="it-IT" i="1" dirty="0" err="1"/>
              <a:t>theatrum</a:t>
            </a:r>
            <a:r>
              <a:rPr lang="it-IT" i="1" dirty="0"/>
              <a:t> </a:t>
            </a:r>
            <a:r>
              <a:rPr lang="it-IT" i="1" dirty="0" err="1"/>
              <a:t>mortis</a:t>
            </a:r>
            <a:r>
              <a:rPr lang="it-IT" i="1" dirty="0"/>
              <a:t>.</a:t>
            </a:r>
          </a:p>
          <a:p>
            <a:pPr marL="0" indent="0" algn="just">
              <a:buNone/>
            </a:pPr>
            <a:endParaRPr lang="it-IT" i="1" dirty="0"/>
          </a:p>
          <a:p>
            <a:pPr marL="0" indent="0" algn="just">
              <a:buNone/>
            </a:pPr>
            <a:r>
              <a:rPr lang="it-IT" dirty="0"/>
              <a:t>Tensione verso i contrari e la loro unione</a:t>
            </a:r>
          </a:p>
          <a:p>
            <a:pPr marL="0" indent="0" algn="just">
              <a:buNone/>
            </a:pPr>
            <a:r>
              <a:rPr lang="it-IT" dirty="0"/>
              <a:t>Scissione  e perdita dell’unità originaria (tra uomo e natura, tra figlio e madre, tra ragione e passione, ecc.)</a:t>
            </a:r>
          </a:p>
        </p:txBody>
      </p:sp>
    </p:spTree>
    <p:extLst>
      <p:ext uri="{BB962C8B-B14F-4D97-AF65-F5344CB8AC3E}">
        <p14:creationId xmlns:p14="http://schemas.microsoft.com/office/powerpoint/2010/main" val="370576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Teatro italiano del Seicento</a:t>
            </a:r>
          </a:p>
        </p:txBody>
      </p:sp>
      <p:sp>
        <p:nvSpPr>
          <p:cNvPr id="3" name="Segnaposto contenuto 2"/>
          <p:cNvSpPr>
            <a:spLocks noGrp="1"/>
          </p:cNvSpPr>
          <p:nvPr>
            <p:ph idx="1"/>
          </p:nvPr>
        </p:nvSpPr>
        <p:spPr/>
        <p:txBody>
          <a:bodyPr>
            <a:normAutofit fontScale="92500"/>
          </a:bodyPr>
          <a:lstStyle/>
          <a:p>
            <a:pPr marL="0" indent="0" algn="just">
              <a:buNone/>
            </a:pPr>
            <a:r>
              <a:rPr lang="it-IT" dirty="0"/>
              <a:t>Recupero e recente valorizzazione negli studi critici.</a:t>
            </a:r>
          </a:p>
          <a:p>
            <a:pPr marL="0" indent="0" algn="just">
              <a:buNone/>
            </a:pPr>
            <a:r>
              <a:rPr lang="it-IT" dirty="0"/>
              <a:t>Assenza di grande personalità autoriali, ma straordinario laboratorio di sperimentazione e specializzazioni nei diversi ambiti:</a:t>
            </a:r>
          </a:p>
          <a:p>
            <a:r>
              <a:rPr lang="it-IT" dirty="0"/>
              <a:t>testi drammatici</a:t>
            </a:r>
          </a:p>
          <a:p>
            <a:r>
              <a:rPr lang="it-IT" dirty="0"/>
              <a:t>arte attoriale</a:t>
            </a:r>
          </a:p>
          <a:p>
            <a:r>
              <a:rPr lang="it-IT" dirty="0"/>
              <a:t>allestimento di spettacoli</a:t>
            </a:r>
          </a:p>
          <a:p>
            <a:r>
              <a:rPr lang="it-IT" dirty="0"/>
              <a:t>scenografia e macchine di scena</a:t>
            </a:r>
          </a:p>
          <a:p>
            <a:pPr marL="0" indent="0">
              <a:buNone/>
            </a:pPr>
            <a:endParaRPr lang="it-IT" dirty="0"/>
          </a:p>
        </p:txBody>
      </p:sp>
    </p:spTree>
    <p:extLst>
      <p:ext uri="{BB962C8B-B14F-4D97-AF65-F5344CB8AC3E}">
        <p14:creationId xmlns:p14="http://schemas.microsoft.com/office/powerpoint/2010/main" val="41453492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3460</Words>
  <Application>Microsoft Macintosh PowerPoint</Application>
  <PresentationFormat>Presentazione su schermo (4:3)</PresentationFormat>
  <Paragraphs>239</Paragraphs>
  <Slides>51</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51</vt:i4>
      </vt:variant>
    </vt:vector>
  </HeadingPairs>
  <TitlesOfParts>
    <vt:vector size="54" baseType="lpstr">
      <vt:lpstr>Arial</vt:lpstr>
      <vt:lpstr>Calibri</vt:lpstr>
      <vt:lpstr>Tema di Office</vt:lpstr>
      <vt:lpstr>Il teatro barocco</vt:lpstr>
      <vt:lpstr>Presentazione standard di PowerPoint</vt:lpstr>
      <vt:lpstr>Tutto il mondo è teatro</vt:lpstr>
      <vt:lpstr>Erasmo da Rotterdam, Elogio della follia (1515), XXIX</vt:lpstr>
      <vt:lpstr>Presentazione standard di PowerPoint</vt:lpstr>
      <vt:lpstr>Presentazione standard di PowerPoint</vt:lpstr>
      <vt:lpstr>Presentazione standard di PowerPoint</vt:lpstr>
      <vt:lpstr>Centralità del numero due</vt:lpstr>
      <vt:lpstr>Teatro italiano del Seicento</vt:lpstr>
      <vt:lpstr>Presentazione standard di PowerPoint</vt:lpstr>
      <vt:lpstr>I luoghi: la piazza</vt:lpstr>
      <vt:lpstr>Presentazione standard di PowerPoint</vt:lpstr>
      <vt:lpstr>Tommaso Garzoni, La piazza universale di tutte le professioni del mondo (1585)</vt:lpstr>
      <vt:lpstr>Presentazione standard di PowerPoint</vt:lpstr>
      <vt:lpstr>Il gran teatro del mondo</vt:lpstr>
      <vt:lpstr>Presentazione standard di PowerPoint</vt:lpstr>
      <vt:lpstr>Presentazione standard di PowerPoint</vt:lpstr>
      <vt:lpstr>La macchina e le nuvole</vt:lpstr>
      <vt:lpstr>Presentazione standard di PowerPoint</vt:lpstr>
      <vt:lpstr>Presentazione standard di PowerPoint</vt:lpstr>
      <vt:lpstr>Presentazione standard di PowerPoint</vt:lpstr>
      <vt:lpstr>Sacro e profano, dei ed eroi</vt:lpstr>
      <vt:lpstr>Presentazione standard di PowerPoint</vt:lpstr>
      <vt:lpstr>Presentazione standard di PowerPoint</vt:lpstr>
      <vt:lpstr>Presentazione standard di PowerPoint</vt:lpstr>
      <vt:lpstr>Don Giovanni</vt:lpstr>
      <vt:lpstr>Presentazione standard di PowerPoint</vt:lpstr>
      <vt:lpstr>La metamorfosi</vt:lpstr>
      <vt:lpstr>Presentazione standard di PowerPoint</vt:lpstr>
      <vt:lpstr>Presentazione standard di PowerPoint</vt:lpstr>
      <vt:lpstr>Presentazione standard di PowerPoint</vt:lpstr>
      <vt:lpstr>La tradizione della Commedia dell’Arte</vt:lpstr>
      <vt:lpstr>Origini</vt:lpstr>
      <vt:lpstr>Presentazione standard di PowerPoint</vt:lpstr>
      <vt:lpstr>Presentazione standard di PowerPoint</vt:lpstr>
      <vt:lpstr>Le tecniche</vt:lpstr>
      <vt:lpstr>I ruoli</vt:lpstr>
      <vt:lpstr>Presentazione standard di PowerPoint</vt:lpstr>
      <vt:lpstr>La compagnia dei Gelosi in un dipinto di Hieronymus Francken I, 1590 circa. Parigi, Museo Carnavalet</vt:lpstr>
      <vt:lpstr>Flaminio Scala</vt:lpstr>
      <vt:lpstr>Presentazione standard di PowerPoint</vt:lpstr>
      <vt:lpstr>Presentazione standard di PowerPoint</vt:lpstr>
      <vt:lpstr>Andrea Perrucci</vt:lpstr>
      <vt:lpstr>Presentazione standard di PowerPoint</vt:lpstr>
      <vt:lpstr>Presentazione standard di PowerPoint</vt:lpstr>
      <vt:lpstr>Il dramma per musica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Cagliari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teatro barocco</dc:title>
  <dc:creator>Roberto Puggioni</dc:creator>
  <cp:lastModifiedBy>Roberto Puggioni</cp:lastModifiedBy>
  <cp:revision>70</cp:revision>
  <dcterms:created xsi:type="dcterms:W3CDTF">2017-11-27T21:56:55Z</dcterms:created>
  <dcterms:modified xsi:type="dcterms:W3CDTF">2020-03-09T10:43:40Z</dcterms:modified>
</cp:coreProperties>
</file>