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60" r:id="rId2"/>
    <p:sldId id="261" r:id="rId3"/>
    <p:sldId id="262" r:id="rId4"/>
    <p:sldId id="267" r:id="rId5"/>
    <p:sldId id="268" r:id="rId6"/>
    <p:sldId id="269" r:id="rId7"/>
    <p:sldId id="270" r:id="rId8"/>
    <p:sldId id="271" r:id="rId9"/>
    <p:sldId id="277" r:id="rId10"/>
    <p:sldId id="263" r:id="rId11"/>
    <p:sldId id="264" r:id="rId12"/>
    <p:sldId id="265" r:id="rId13"/>
    <p:sldId id="266" r:id="rId14"/>
    <p:sldId id="272" r:id="rId15"/>
    <p:sldId id="273" r:id="rId16"/>
    <p:sldId id="274" r:id="rId17"/>
    <p:sldId id="275" r:id="rId18"/>
    <p:sldId id="276" r:id="rId19"/>
    <p:sldId id="278" r:id="rId20"/>
    <p:sldId id="279" r:id="rId21"/>
    <p:sldId id="280" r:id="rId22"/>
    <p:sldId id="258" r:id="rId23"/>
    <p:sldId id="259" r:id="rId24"/>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7"/>
    <p:restoredTop sz="92742"/>
  </p:normalViewPr>
  <p:slideViewPr>
    <p:cSldViewPr>
      <p:cViewPr varScale="1">
        <p:scale>
          <a:sx n="56" d="100"/>
          <a:sy n="56" d="100"/>
        </p:scale>
        <p:origin x="1080" y="1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D1E5A9E3-5EF7-48DF-8B0C-4C60DF58B7EC}" type="datetimeFigureOut">
              <a:rPr lang="it-IT"/>
              <a:pPr>
                <a:defRPr/>
              </a:pPr>
              <a:t>04/03/20</a:t>
            </a:fld>
            <a:endParaRPr lang="en-US"/>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endParaRPr lang="en-US" noProof="0"/>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23B4E4A8-3322-4816-AA4D-31F9743B6467}" type="slidenum">
              <a:rPr lang="en-US"/>
              <a:pPr>
                <a:defRPr/>
              </a:pPr>
              <a:t>‹#›</a:t>
            </a:fld>
            <a:endParaRPr lang="en-US"/>
          </a:p>
        </p:txBody>
      </p:sp>
    </p:spTree>
    <p:extLst>
      <p:ext uri="{BB962C8B-B14F-4D97-AF65-F5344CB8AC3E}">
        <p14:creationId xmlns:p14="http://schemas.microsoft.com/office/powerpoint/2010/main" val="198556588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hdr" sz="quarter"/>
          </p:nvPr>
        </p:nvSpPr>
        <p:spPr bwMode="auto">
          <a:noFill/>
          <a:ln>
            <a:miter lim="800000"/>
            <a:headEnd/>
            <a:tailEnd/>
          </a:ln>
        </p:spPr>
        <p:txBody>
          <a:bodyPr wrap="square" numCol="1" anchor="t" anchorCtr="0" compatLnSpc="1">
            <a:prstTxWarp prst="textNoShape">
              <a:avLst/>
            </a:prstTxWarp>
          </a:bodyPr>
          <a:lstStyle/>
          <a:p>
            <a:pPr fontAlgn="base">
              <a:spcBef>
                <a:spcPct val="0"/>
              </a:spcBef>
              <a:spcAft>
                <a:spcPct val="0"/>
              </a:spcAft>
            </a:pPr>
            <a:r>
              <a:rPr lang="it-IT" smtClean="0">
                <a:cs typeface="Arial" charset="0"/>
              </a:rPr>
              <a:t>Inglese 1999-2000</a:t>
            </a:r>
          </a:p>
        </p:txBody>
      </p:sp>
      <p:sp>
        <p:nvSpPr>
          <p:cNvPr id="1536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5363"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p>
        </p:txBody>
      </p:sp>
    </p:spTree>
    <p:extLst>
      <p:ext uri="{BB962C8B-B14F-4D97-AF65-F5344CB8AC3E}">
        <p14:creationId xmlns:p14="http://schemas.microsoft.com/office/powerpoint/2010/main" val="6811448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en-US"/>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a:p>
        </p:txBody>
      </p:sp>
      <p:sp>
        <p:nvSpPr>
          <p:cNvPr id="4" name="Segnaposto data 3"/>
          <p:cNvSpPr>
            <a:spLocks noGrp="1"/>
          </p:cNvSpPr>
          <p:nvPr>
            <p:ph type="dt" sz="half" idx="10"/>
          </p:nvPr>
        </p:nvSpPr>
        <p:spPr/>
        <p:txBody>
          <a:bodyPr/>
          <a:lstStyle>
            <a:lvl1pPr>
              <a:defRPr/>
            </a:lvl1pPr>
          </a:lstStyle>
          <a:p>
            <a:pPr>
              <a:defRPr/>
            </a:pPr>
            <a:fld id="{C5754D99-7974-4D7D-AE64-E7354805D4B9}" type="datetimeFigureOut">
              <a:rPr lang="it-IT"/>
              <a:pPr>
                <a:defRPr/>
              </a:pPr>
              <a:t>04/03/20</a:t>
            </a:fld>
            <a:endParaRPr lang="en-US"/>
          </a:p>
        </p:txBody>
      </p:sp>
      <p:sp>
        <p:nvSpPr>
          <p:cNvPr id="5" name="Segnaposto piè di pagina 4"/>
          <p:cNvSpPr>
            <a:spLocks noGrp="1"/>
          </p:cNvSpPr>
          <p:nvPr>
            <p:ph type="ftr" sz="quarter" idx="11"/>
          </p:nvPr>
        </p:nvSpPr>
        <p:spPr/>
        <p:txBody>
          <a:bodyPr/>
          <a:lstStyle>
            <a:lvl1pPr>
              <a:defRPr/>
            </a:lvl1pPr>
          </a:lstStyle>
          <a:p>
            <a:pPr>
              <a:defRPr/>
            </a:pPr>
            <a:endParaRPr lang="en-US"/>
          </a:p>
        </p:txBody>
      </p:sp>
      <p:sp>
        <p:nvSpPr>
          <p:cNvPr id="6" name="Segnaposto numero diapositiva 5"/>
          <p:cNvSpPr>
            <a:spLocks noGrp="1"/>
          </p:cNvSpPr>
          <p:nvPr>
            <p:ph type="sldNum" sz="quarter" idx="12"/>
          </p:nvPr>
        </p:nvSpPr>
        <p:spPr/>
        <p:txBody>
          <a:bodyPr/>
          <a:lstStyle>
            <a:lvl1pPr>
              <a:defRPr/>
            </a:lvl1pPr>
          </a:lstStyle>
          <a:p>
            <a:pPr>
              <a:defRPr/>
            </a:pPr>
            <a:fld id="{55EACC6E-76EB-48AE-B971-33DD92E279BC}"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lvl1pPr>
              <a:defRPr/>
            </a:lvl1pPr>
          </a:lstStyle>
          <a:p>
            <a:pPr>
              <a:defRPr/>
            </a:pPr>
            <a:fld id="{D4CE1E82-971C-4F3E-9EB5-D5FDDF92C8B2}" type="datetimeFigureOut">
              <a:rPr lang="it-IT"/>
              <a:pPr>
                <a:defRPr/>
              </a:pPr>
              <a:t>04/03/20</a:t>
            </a:fld>
            <a:endParaRPr lang="en-US"/>
          </a:p>
        </p:txBody>
      </p:sp>
      <p:sp>
        <p:nvSpPr>
          <p:cNvPr id="5" name="Segnaposto piè di pagina 4"/>
          <p:cNvSpPr>
            <a:spLocks noGrp="1"/>
          </p:cNvSpPr>
          <p:nvPr>
            <p:ph type="ftr" sz="quarter" idx="11"/>
          </p:nvPr>
        </p:nvSpPr>
        <p:spPr/>
        <p:txBody>
          <a:bodyPr/>
          <a:lstStyle>
            <a:lvl1pPr>
              <a:defRPr/>
            </a:lvl1pPr>
          </a:lstStyle>
          <a:p>
            <a:pPr>
              <a:defRPr/>
            </a:pPr>
            <a:endParaRPr lang="en-US"/>
          </a:p>
        </p:txBody>
      </p:sp>
      <p:sp>
        <p:nvSpPr>
          <p:cNvPr id="6" name="Segnaposto numero diapositiva 5"/>
          <p:cNvSpPr>
            <a:spLocks noGrp="1"/>
          </p:cNvSpPr>
          <p:nvPr>
            <p:ph type="sldNum" sz="quarter" idx="12"/>
          </p:nvPr>
        </p:nvSpPr>
        <p:spPr/>
        <p:txBody>
          <a:bodyPr/>
          <a:lstStyle>
            <a:lvl1pPr>
              <a:defRPr/>
            </a:lvl1pPr>
          </a:lstStyle>
          <a:p>
            <a:pPr>
              <a:defRPr/>
            </a:pPr>
            <a:fld id="{5C47D0A8-722E-4784-A2CC-445A41B0F89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lvl1pPr>
              <a:defRPr/>
            </a:lvl1pPr>
          </a:lstStyle>
          <a:p>
            <a:pPr>
              <a:defRPr/>
            </a:pPr>
            <a:fld id="{A56285BF-9E13-4F1D-B590-672570F7F299}" type="datetimeFigureOut">
              <a:rPr lang="it-IT"/>
              <a:pPr>
                <a:defRPr/>
              </a:pPr>
              <a:t>04/03/20</a:t>
            </a:fld>
            <a:endParaRPr lang="en-US"/>
          </a:p>
        </p:txBody>
      </p:sp>
      <p:sp>
        <p:nvSpPr>
          <p:cNvPr id="5" name="Segnaposto piè di pagina 4"/>
          <p:cNvSpPr>
            <a:spLocks noGrp="1"/>
          </p:cNvSpPr>
          <p:nvPr>
            <p:ph type="ftr" sz="quarter" idx="11"/>
          </p:nvPr>
        </p:nvSpPr>
        <p:spPr/>
        <p:txBody>
          <a:bodyPr/>
          <a:lstStyle>
            <a:lvl1pPr>
              <a:defRPr/>
            </a:lvl1pPr>
          </a:lstStyle>
          <a:p>
            <a:pPr>
              <a:defRPr/>
            </a:pPr>
            <a:endParaRPr lang="en-US"/>
          </a:p>
        </p:txBody>
      </p:sp>
      <p:sp>
        <p:nvSpPr>
          <p:cNvPr id="6" name="Segnaposto numero diapositiva 5"/>
          <p:cNvSpPr>
            <a:spLocks noGrp="1"/>
          </p:cNvSpPr>
          <p:nvPr>
            <p:ph type="sldNum" sz="quarter" idx="12"/>
          </p:nvPr>
        </p:nvSpPr>
        <p:spPr/>
        <p:txBody>
          <a:bodyPr/>
          <a:lstStyle>
            <a:lvl1pPr>
              <a:defRPr/>
            </a:lvl1pPr>
          </a:lstStyle>
          <a:p>
            <a:pPr>
              <a:defRPr/>
            </a:pPr>
            <a:fld id="{5A0034C2-429D-4E7D-96C2-0EACEFB837B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p:txBody>
          <a:bodyPr/>
          <a:lstStyle>
            <a:lvl1pPr>
              <a:defRPr/>
            </a:lvl1pPr>
          </a:lstStyle>
          <a:p>
            <a:pPr>
              <a:defRPr/>
            </a:pPr>
            <a:fld id="{46803F42-4B29-4F75-8616-504A5ED794DE}" type="datetimeFigureOut">
              <a:rPr lang="it-IT"/>
              <a:pPr>
                <a:defRPr/>
              </a:pPr>
              <a:t>04/03/20</a:t>
            </a:fld>
            <a:endParaRPr lang="en-US"/>
          </a:p>
        </p:txBody>
      </p:sp>
      <p:sp>
        <p:nvSpPr>
          <p:cNvPr id="5" name="Segnaposto piè di pagina 4"/>
          <p:cNvSpPr>
            <a:spLocks noGrp="1"/>
          </p:cNvSpPr>
          <p:nvPr>
            <p:ph type="ftr" sz="quarter" idx="11"/>
          </p:nvPr>
        </p:nvSpPr>
        <p:spPr/>
        <p:txBody>
          <a:bodyPr/>
          <a:lstStyle>
            <a:lvl1pPr>
              <a:defRPr/>
            </a:lvl1pPr>
          </a:lstStyle>
          <a:p>
            <a:pPr>
              <a:defRPr/>
            </a:pPr>
            <a:endParaRPr lang="en-US"/>
          </a:p>
        </p:txBody>
      </p:sp>
      <p:sp>
        <p:nvSpPr>
          <p:cNvPr id="6" name="Segnaposto numero diapositiva 5"/>
          <p:cNvSpPr>
            <a:spLocks noGrp="1"/>
          </p:cNvSpPr>
          <p:nvPr>
            <p:ph type="sldNum" sz="quarter" idx="12"/>
          </p:nvPr>
        </p:nvSpPr>
        <p:spPr/>
        <p:txBody>
          <a:bodyPr/>
          <a:lstStyle>
            <a:lvl1pPr>
              <a:defRPr/>
            </a:lvl1pPr>
          </a:lstStyle>
          <a:p>
            <a:pPr>
              <a:defRPr/>
            </a:pPr>
            <a:fld id="{34596BDC-9ACA-47E3-908A-4FF2809C4B0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en-US"/>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753C65AC-939C-4981-9F3A-E79014081CCC}" type="datetimeFigureOut">
              <a:rPr lang="it-IT"/>
              <a:pPr>
                <a:defRPr/>
              </a:pPr>
              <a:t>04/03/20</a:t>
            </a:fld>
            <a:endParaRPr lang="en-US"/>
          </a:p>
        </p:txBody>
      </p:sp>
      <p:sp>
        <p:nvSpPr>
          <p:cNvPr id="5" name="Segnaposto piè di pagina 4"/>
          <p:cNvSpPr>
            <a:spLocks noGrp="1"/>
          </p:cNvSpPr>
          <p:nvPr>
            <p:ph type="ftr" sz="quarter" idx="11"/>
          </p:nvPr>
        </p:nvSpPr>
        <p:spPr/>
        <p:txBody>
          <a:bodyPr/>
          <a:lstStyle>
            <a:lvl1pPr>
              <a:defRPr/>
            </a:lvl1pPr>
          </a:lstStyle>
          <a:p>
            <a:pPr>
              <a:defRPr/>
            </a:pPr>
            <a:endParaRPr lang="en-US"/>
          </a:p>
        </p:txBody>
      </p:sp>
      <p:sp>
        <p:nvSpPr>
          <p:cNvPr id="6" name="Segnaposto numero diapositiva 5"/>
          <p:cNvSpPr>
            <a:spLocks noGrp="1"/>
          </p:cNvSpPr>
          <p:nvPr>
            <p:ph type="sldNum" sz="quarter" idx="12"/>
          </p:nvPr>
        </p:nvSpPr>
        <p:spPr/>
        <p:txBody>
          <a:bodyPr/>
          <a:lstStyle>
            <a:lvl1pPr>
              <a:defRPr/>
            </a:lvl1pPr>
          </a:lstStyle>
          <a:p>
            <a:pPr>
              <a:defRPr/>
            </a:pPr>
            <a:fld id="{F531F900-A111-4C3B-94E5-C14455B039B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data 3"/>
          <p:cNvSpPr>
            <a:spLocks noGrp="1"/>
          </p:cNvSpPr>
          <p:nvPr>
            <p:ph type="dt" sz="half" idx="10"/>
          </p:nvPr>
        </p:nvSpPr>
        <p:spPr/>
        <p:txBody>
          <a:bodyPr/>
          <a:lstStyle>
            <a:lvl1pPr>
              <a:defRPr/>
            </a:lvl1pPr>
          </a:lstStyle>
          <a:p>
            <a:pPr>
              <a:defRPr/>
            </a:pPr>
            <a:fld id="{7010584D-0F79-4695-93C9-7D43D2FD5916}" type="datetimeFigureOut">
              <a:rPr lang="it-IT"/>
              <a:pPr>
                <a:defRPr/>
              </a:pPr>
              <a:t>04/03/20</a:t>
            </a:fld>
            <a:endParaRPr lang="en-US"/>
          </a:p>
        </p:txBody>
      </p:sp>
      <p:sp>
        <p:nvSpPr>
          <p:cNvPr id="6" name="Segnaposto piè di pagina 4"/>
          <p:cNvSpPr>
            <a:spLocks noGrp="1"/>
          </p:cNvSpPr>
          <p:nvPr>
            <p:ph type="ftr" sz="quarter" idx="11"/>
          </p:nvPr>
        </p:nvSpPr>
        <p:spPr/>
        <p:txBody>
          <a:bodyPr/>
          <a:lstStyle>
            <a:lvl1pPr>
              <a:defRPr/>
            </a:lvl1pPr>
          </a:lstStyle>
          <a:p>
            <a:pPr>
              <a:defRPr/>
            </a:pPr>
            <a:endParaRPr lang="en-US"/>
          </a:p>
        </p:txBody>
      </p:sp>
      <p:sp>
        <p:nvSpPr>
          <p:cNvPr id="7" name="Segnaposto numero diapositiva 5"/>
          <p:cNvSpPr>
            <a:spLocks noGrp="1"/>
          </p:cNvSpPr>
          <p:nvPr>
            <p:ph type="sldNum" sz="quarter" idx="12"/>
          </p:nvPr>
        </p:nvSpPr>
        <p:spPr/>
        <p:txBody>
          <a:bodyPr/>
          <a:lstStyle>
            <a:lvl1pPr>
              <a:defRPr/>
            </a:lvl1pPr>
          </a:lstStyle>
          <a:p>
            <a:pPr>
              <a:defRPr/>
            </a:pPr>
            <a:fld id="{40B1DBC4-34A6-4B9E-BC77-4678379F220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egnaposto data 3"/>
          <p:cNvSpPr>
            <a:spLocks noGrp="1"/>
          </p:cNvSpPr>
          <p:nvPr>
            <p:ph type="dt" sz="half" idx="10"/>
          </p:nvPr>
        </p:nvSpPr>
        <p:spPr/>
        <p:txBody>
          <a:bodyPr/>
          <a:lstStyle>
            <a:lvl1pPr>
              <a:defRPr/>
            </a:lvl1pPr>
          </a:lstStyle>
          <a:p>
            <a:pPr>
              <a:defRPr/>
            </a:pPr>
            <a:fld id="{A6B16129-C89B-426F-BACC-09C91D10AF26}" type="datetimeFigureOut">
              <a:rPr lang="it-IT"/>
              <a:pPr>
                <a:defRPr/>
              </a:pPr>
              <a:t>04/03/20</a:t>
            </a:fld>
            <a:endParaRPr lang="en-US"/>
          </a:p>
        </p:txBody>
      </p:sp>
      <p:sp>
        <p:nvSpPr>
          <p:cNvPr id="8" name="Segnaposto piè di pagina 4"/>
          <p:cNvSpPr>
            <a:spLocks noGrp="1"/>
          </p:cNvSpPr>
          <p:nvPr>
            <p:ph type="ftr" sz="quarter" idx="11"/>
          </p:nvPr>
        </p:nvSpPr>
        <p:spPr/>
        <p:txBody>
          <a:bodyPr/>
          <a:lstStyle>
            <a:lvl1pPr>
              <a:defRPr/>
            </a:lvl1pPr>
          </a:lstStyle>
          <a:p>
            <a:pPr>
              <a:defRPr/>
            </a:pPr>
            <a:endParaRPr lang="en-US"/>
          </a:p>
        </p:txBody>
      </p:sp>
      <p:sp>
        <p:nvSpPr>
          <p:cNvPr id="9" name="Segnaposto numero diapositiva 5"/>
          <p:cNvSpPr>
            <a:spLocks noGrp="1"/>
          </p:cNvSpPr>
          <p:nvPr>
            <p:ph type="sldNum" sz="quarter" idx="12"/>
          </p:nvPr>
        </p:nvSpPr>
        <p:spPr/>
        <p:txBody>
          <a:bodyPr/>
          <a:lstStyle>
            <a:lvl1pPr>
              <a:defRPr/>
            </a:lvl1pPr>
          </a:lstStyle>
          <a:p>
            <a:pPr>
              <a:defRPr/>
            </a:pPr>
            <a:fld id="{148FE714-2D68-4B6E-A4AE-DB340EACEBD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data 3"/>
          <p:cNvSpPr>
            <a:spLocks noGrp="1"/>
          </p:cNvSpPr>
          <p:nvPr>
            <p:ph type="dt" sz="half" idx="10"/>
          </p:nvPr>
        </p:nvSpPr>
        <p:spPr/>
        <p:txBody>
          <a:bodyPr/>
          <a:lstStyle>
            <a:lvl1pPr>
              <a:defRPr/>
            </a:lvl1pPr>
          </a:lstStyle>
          <a:p>
            <a:pPr>
              <a:defRPr/>
            </a:pPr>
            <a:fld id="{8CAA27CB-18DB-4C4B-BAFD-21E10BB9B5B6}" type="datetimeFigureOut">
              <a:rPr lang="it-IT"/>
              <a:pPr>
                <a:defRPr/>
              </a:pPr>
              <a:t>04/03/20</a:t>
            </a:fld>
            <a:endParaRPr lang="en-US"/>
          </a:p>
        </p:txBody>
      </p:sp>
      <p:sp>
        <p:nvSpPr>
          <p:cNvPr id="4" name="Segnaposto piè di pagina 4"/>
          <p:cNvSpPr>
            <a:spLocks noGrp="1"/>
          </p:cNvSpPr>
          <p:nvPr>
            <p:ph type="ftr" sz="quarter" idx="11"/>
          </p:nvPr>
        </p:nvSpPr>
        <p:spPr/>
        <p:txBody>
          <a:bodyPr/>
          <a:lstStyle>
            <a:lvl1pPr>
              <a:defRPr/>
            </a:lvl1pPr>
          </a:lstStyle>
          <a:p>
            <a:pPr>
              <a:defRPr/>
            </a:pPr>
            <a:endParaRPr lang="en-US"/>
          </a:p>
        </p:txBody>
      </p:sp>
      <p:sp>
        <p:nvSpPr>
          <p:cNvPr id="5" name="Segnaposto numero diapositiva 5"/>
          <p:cNvSpPr>
            <a:spLocks noGrp="1"/>
          </p:cNvSpPr>
          <p:nvPr>
            <p:ph type="sldNum" sz="quarter" idx="12"/>
          </p:nvPr>
        </p:nvSpPr>
        <p:spPr/>
        <p:txBody>
          <a:bodyPr/>
          <a:lstStyle>
            <a:lvl1pPr>
              <a:defRPr/>
            </a:lvl1pPr>
          </a:lstStyle>
          <a:p>
            <a:pPr>
              <a:defRPr/>
            </a:pPr>
            <a:fld id="{8B69ECC7-1E16-4397-8531-1838314FE03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68F8EC38-7220-4B48-A24B-14CEE7C35563}" type="datetimeFigureOut">
              <a:rPr lang="it-IT"/>
              <a:pPr>
                <a:defRPr/>
              </a:pPr>
              <a:t>04/03/20</a:t>
            </a:fld>
            <a:endParaRPr lang="en-US"/>
          </a:p>
        </p:txBody>
      </p:sp>
      <p:sp>
        <p:nvSpPr>
          <p:cNvPr id="3" name="Segnaposto piè di pagina 4"/>
          <p:cNvSpPr>
            <a:spLocks noGrp="1"/>
          </p:cNvSpPr>
          <p:nvPr>
            <p:ph type="ftr" sz="quarter" idx="11"/>
          </p:nvPr>
        </p:nvSpPr>
        <p:spPr/>
        <p:txBody>
          <a:bodyPr/>
          <a:lstStyle>
            <a:lvl1pPr>
              <a:defRPr/>
            </a:lvl1pPr>
          </a:lstStyle>
          <a:p>
            <a:pPr>
              <a:defRPr/>
            </a:pPr>
            <a:endParaRPr lang="en-US"/>
          </a:p>
        </p:txBody>
      </p:sp>
      <p:sp>
        <p:nvSpPr>
          <p:cNvPr id="4" name="Segnaposto numero diapositiva 5"/>
          <p:cNvSpPr>
            <a:spLocks noGrp="1"/>
          </p:cNvSpPr>
          <p:nvPr>
            <p:ph type="sldNum" sz="quarter" idx="12"/>
          </p:nvPr>
        </p:nvSpPr>
        <p:spPr/>
        <p:txBody>
          <a:bodyPr/>
          <a:lstStyle>
            <a:lvl1pPr>
              <a:defRPr/>
            </a:lvl1pPr>
          </a:lstStyle>
          <a:p>
            <a:pPr>
              <a:defRPr/>
            </a:pPr>
            <a:fld id="{EDE14978-C43F-47C3-872C-E1F923E99BE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en-US"/>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A23B6814-5F86-44B4-BEC4-90C15ABB9AEC}" type="datetimeFigureOut">
              <a:rPr lang="it-IT"/>
              <a:pPr>
                <a:defRPr/>
              </a:pPr>
              <a:t>04/03/20</a:t>
            </a:fld>
            <a:endParaRPr lang="en-US"/>
          </a:p>
        </p:txBody>
      </p:sp>
      <p:sp>
        <p:nvSpPr>
          <p:cNvPr id="6" name="Segnaposto piè di pagina 4"/>
          <p:cNvSpPr>
            <a:spLocks noGrp="1"/>
          </p:cNvSpPr>
          <p:nvPr>
            <p:ph type="ftr" sz="quarter" idx="11"/>
          </p:nvPr>
        </p:nvSpPr>
        <p:spPr/>
        <p:txBody>
          <a:bodyPr/>
          <a:lstStyle>
            <a:lvl1pPr>
              <a:defRPr/>
            </a:lvl1pPr>
          </a:lstStyle>
          <a:p>
            <a:pPr>
              <a:defRPr/>
            </a:pPr>
            <a:endParaRPr lang="en-US"/>
          </a:p>
        </p:txBody>
      </p:sp>
      <p:sp>
        <p:nvSpPr>
          <p:cNvPr id="7" name="Segnaposto numero diapositiva 5"/>
          <p:cNvSpPr>
            <a:spLocks noGrp="1"/>
          </p:cNvSpPr>
          <p:nvPr>
            <p:ph type="sldNum" sz="quarter" idx="12"/>
          </p:nvPr>
        </p:nvSpPr>
        <p:spPr/>
        <p:txBody>
          <a:bodyPr/>
          <a:lstStyle>
            <a:lvl1pPr>
              <a:defRPr/>
            </a:lvl1pPr>
          </a:lstStyle>
          <a:p>
            <a:pPr>
              <a:defRPr/>
            </a:pPr>
            <a:fld id="{9E3FF9F1-540D-4AA2-90C4-9C828C6F681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en-US"/>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2FCFF25D-485F-4BCA-8E1D-70FC0E75736B}" type="datetimeFigureOut">
              <a:rPr lang="it-IT"/>
              <a:pPr>
                <a:defRPr/>
              </a:pPr>
              <a:t>04/03/20</a:t>
            </a:fld>
            <a:endParaRPr lang="en-US"/>
          </a:p>
        </p:txBody>
      </p:sp>
      <p:sp>
        <p:nvSpPr>
          <p:cNvPr id="6" name="Segnaposto piè di pagina 4"/>
          <p:cNvSpPr>
            <a:spLocks noGrp="1"/>
          </p:cNvSpPr>
          <p:nvPr>
            <p:ph type="ftr" sz="quarter" idx="11"/>
          </p:nvPr>
        </p:nvSpPr>
        <p:spPr/>
        <p:txBody>
          <a:bodyPr/>
          <a:lstStyle>
            <a:lvl1pPr>
              <a:defRPr/>
            </a:lvl1pPr>
          </a:lstStyle>
          <a:p>
            <a:pPr>
              <a:defRPr/>
            </a:pPr>
            <a:endParaRPr lang="en-US"/>
          </a:p>
        </p:txBody>
      </p:sp>
      <p:sp>
        <p:nvSpPr>
          <p:cNvPr id="7" name="Segnaposto numero diapositiva 5"/>
          <p:cNvSpPr>
            <a:spLocks noGrp="1"/>
          </p:cNvSpPr>
          <p:nvPr>
            <p:ph type="sldNum" sz="quarter" idx="12"/>
          </p:nvPr>
        </p:nvSpPr>
        <p:spPr/>
        <p:txBody>
          <a:bodyPr/>
          <a:lstStyle>
            <a:lvl1pPr>
              <a:defRPr/>
            </a:lvl1pPr>
          </a:lstStyle>
          <a:p>
            <a:pPr>
              <a:defRPr/>
            </a:pPr>
            <a:fld id="{D8611E69-0203-410D-BAF9-6343A3D2B5D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endParaRPr lang="en-US" smtClean="0"/>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smtClean="0"/>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433B59FB-A5B3-4588-996F-D5E0DE9B843F}" type="datetimeFigureOut">
              <a:rPr lang="it-IT"/>
              <a:pPr>
                <a:defRPr/>
              </a:pPr>
              <a:t>04/03/20</a:t>
            </a:fld>
            <a:endParaRPr lang="en-US"/>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08C24425-29A2-495C-BFE9-276909ED56D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4" Type="http://schemas.openxmlformats.org/officeDocument/2006/relationships/image" Target="../media/image1.png"/><Relationship Id="rId5" Type="http://schemas.openxmlformats.org/officeDocument/2006/relationships/image" Target="../media/image2.jpeg"/><Relationship Id="rId1" Type="http://schemas.openxmlformats.org/officeDocument/2006/relationships/tags" Target="../tags/tag1.xml"/><Relationship Id="rId2"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vimeo.com/8480171"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vimeo.com/8480171"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381000" y="228600"/>
            <a:ext cx="7772400" cy="1143000"/>
          </a:xfrm>
        </p:spPr>
        <p:txBody>
          <a:bodyPr rtlCol="0">
            <a:normAutofit fontScale="90000"/>
          </a:bodyPr>
          <a:lstStyle/>
          <a:p>
            <a:pPr fontAlgn="auto">
              <a:spcAft>
                <a:spcPts val="0"/>
              </a:spcAft>
              <a:defRPr/>
            </a:pPr>
            <a:r>
              <a:rPr lang="it-IT" b="1" smtClean="0">
                <a:solidFill>
                  <a:srgbClr val="0070C0"/>
                </a:solidFill>
              </a:rPr>
              <a:t>Facoltà di Scienze Economiche,</a:t>
            </a:r>
            <a:br>
              <a:rPr lang="it-IT" b="1" smtClean="0">
                <a:solidFill>
                  <a:srgbClr val="0070C0"/>
                </a:solidFill>
              </a:rPr>
            </a:br>
            <a:r>
              <a:rPr lang="it-IT" b="1" smtClean="0">
                <a:solidFill>
                  <a:srgbClr val="0070C0"/>
                </a:solidFill>
              </a:rPr>
              <a:t>Giuridiche e Politiche</a:t>
            </a:r>
          </a:p>
        </p:txBody>
      </p:sp>
      <p:sp>
        <p:nvSpPr>
          <p:cNvPr id="2051" name="Rectangle 3"/>
          <p:cNvSpPr>
            <a:spLocks noGrp="1" noChangeArrowheads="1"/>
          </p:cNvSpPr>
          <p:nvPr>
            <p:ph idx="1"/>
          </p:nvPr>
        </p:nvSpPr>
        <p:spPr>
          <a:xfrm>
            <a:off x="642938" y="1785938"/>
            <a:ext cx="7500937" cy="3143250"/>
          </a:xfrm>
          <a:solidFill>
            <a:srgbClr val="FFFFFF"/>
          </a:solidFill>
          <a:ln>
            <a:solidFill>
              <a:srgbClr val="FFFFFF"/>
            </a:solidFill>
          </a:ln>
        </p:spPr>
        <p:txBody>
          <a:bodyPr rtlCol="0">
            <a:normAutofit/>
          </a:bodyPr>
          <a:lstStyle/>
          <a:p>
            <a:pPr algn="ctr" fontAlgn="auto">
              <a:spcAft>
                <a:spcPts val="0"/>
              </a:spcAft>
              <a:buFont typeface="Arial" pitchFamily="34" charset="0"/>
              <a:buNone/>
              <a:defRPr/>
            </a:pPr>
            <a:r>
              <a:rPr lang="it-IT" dirty="0" smtClean="0">
                <a:solidFill>
                  <a:srgbClr val="FF6600"/>
                </a:solidFill>
              </a:rPr>
              <a:t>Economia e Gestione dei Servizi Turistici</a:t>
            </a:r>
          </a:p>
          <a:p>
            <a:pPr algn="ctr" fontAlgn="auto">
              <a:spcBef>
                <a:spcPts val="1200"/>
              </a:spcBef>
              <a:spcAft>
                <a:spcPts val="0"/>
              </a:spcAft>
              <a:buFont typeface="Monotype Sorts"/>
              <a:buNone/>
              <a:defRPr/>
            </a:pPr>
            <a:r>
              <a:rPr lang="it-IT" sz="4000" u="sng" dirty="0" smtClean="0">
                <a:solidFill>
                  <a:srgbClr val="FF0000"/>
                </a:solidFill>
                <a:effectLst>
                  <a:outerShdw blurRad="38100" dist="38100" dir="2700000" algn="tl">
                    <a:srgbClr val="000000">
                      <a:alpha val="43137"/>
                    </a:srgbClr>
                  </a:outerShdw>
                </a:effectLst>
              </a:rPr>
              <a:t>Lingua Inglese</a:t>
            </a:r>
          </a:p>
          <a:p>
            <a:pPr algn="ctr" fontAlgn="auto">
              <a:spcAft>
                <a:spcPts val="0"/>
              </a:spcAft>
              <a:buFont typeface="Monotype Sorts"/>
              <a:buNone/>
              <a:defRPr/>
            </a:pPr>
            <a:endParaRPr lang="it-IT" dirty="0" smtClean="0">
              <a:solidFill>
                <a:srgbClr val="000000"/>
              </a:solidFill>
            </a:endParaRPr>
          </a:p>
          <a:p>
            <a:pPr algn="ctr" fontAlgn="auto">
              <a:spcAft>
                <a:spcPts val="0"/>
              </a:spcAft>
              <a:buFont typeface="Monotype Sorts"/>
              <a:buNone/>
              <a:defRPr/>
            </a:pPr>
            <a:r>
              <a:rPr lang="it-IT" b="1" u="sng" dirty="0" smtClean="0">
                <a:solidFill>
                  <a:srgbClr val="000000"/>
                </a:solidFill>
                <a:effectLst>
                  <a:outerShdw blurRad="38100" dist="38100" dir="2700000" algn="tl">
                    <a:srgbClr val="000000">
                      <a:alpha val="43137"/>
                    </a:srgbClr>
                  </a:outerShdw>
                </a:effectLst>
              </a:rPr>
              <a:t>UNIT 4 – HOTEL MANAGEMENT</a:t>
            </a:r>
          </a:p>
        </p:txBody>
      </p:sp>
      <p:pic>
        <p:nvPicPr>
          <p:cNvPr id="14339" name="Picture 4" descr="univlog2"/>
          <p:cNvPicPr>
            <a:picLocks noChangeAspect="1" noChangeArrowheads="1"/>
          </p:cNvPicPr>
          <p:nvPr/>
        </p:nvPicPr>
        <p:blipFill>
          <a:blip r:embed="rId4" cstate="print"/>
          <a:srcRect/>
          <a:stretch>
            <a:fillRect/>
          </a:stretch>
        </p:blipFill>
        <p:spPr bwMode="auto">
          <a:xfrm>
            <a:off x="8243888" y="260350"/>
            <a:ext cx="666750" cy="676275"/>
          </a:xfrm>
          <a:prstGeom prst="rect">
            <a:avLst/>
          </a:prstGeom>
          <a:noFill/>
          <a:ln w="9525">
            <a:noFill/>
            <a:miter lim="800000"/>
            <a:headEnd/>
            <a:tailEnd/>
          </a:ln>
        </p:spPr>
      </p:pic>
      <p:pic>
        <p:nvPicPr>
          <p:cNvPr id="14340" name="Picture 5" descr="Casteddu"/>
          <p:cNvPicPr>
            <a:picLocks noChangeAspect="1" noChangeArrowheads="1"/>
          </p:cNvPicPr>
          <p:nvPr/>
        </p:nvPicPr>
        <p:blipFill>
          <a:blip r:embed="rId5" cstate="print"/>
          <a:srcRect/>
          <a:stretch>
            <a:fillRect/>
          </a:stretch>
        </p:blipFill>
        <p:spPr bwMode="auto">
          <a:xfrm>
            <a:off x="5257800" y="5527675"/>
            <a:ext cx="3886200" cy="1330325"/>
          </a:xfrm>
          <a:prstGeom prst="rect">
            <a:avLst/>
          </a:prstGeom>
          <a:noFill/>
          <a:ln w="9525">
            <a:noFill/>
            <a:miter lim="800000"/>
            <a:headEnd/>
            <a:tailEnd/>
          </a:ln>
        </p:spPr>
      </p:pic>
      <p:sp>
        <p:nvSpPr>
          <p:cNvPr id="14341" name="CasellaDiTesto 6"/>
          <p:cNvSpPr txBox="1">
            <a:spLocks noChangeArrowheads="1"/>
          </p:cNvSpPr>
          <p:nvPr/>
        </p:nvSpPr>
        <p:spPr bwMode="auto">
          <a:xfrm>
            <a:off x="250825" y="5805488"/>
            <a:ext cx="4752975" cy="646331"/>
          </a:xfrm>
          <a:prstGeom prst="rect">
            <a:avLst/>
          </a:prstGeom>
          <a:noFill/>
          <a:ln w="9525">
            <a:noFill/>
            <a:miter lim="800000"/>
            <a:headEnd/>
            <a:tailEnd/>
          </a:ln>
        </p:spPr>
        <p:txBody>
          <a:bodyPr>
            <a:spAutoFit/>
          </a:bodyPr>
          <a:lstStyle/>
          <a:p>
            <a:pPr>
              <a:buFont typeface="Monotype Sorts"/>
              <a:buNone/>
            </a:pPr>
            <a:r>
              <a:rPr lang="it-IT" b="1" i="1" dirty="0">
                <a:latin typeface="Calibri" pitchFamily="34" charset="0"/>
              </a:rPr>
              <a:t>Olga Denti </a:t>
            </a:r>
          </a:p>
          <a:p>
            <a:pPr>
              <a:buFont typeface="Monotype Sorts"/>
              <a:buNone/>
            </a:pPr>
            <a:r>
              <a:rPr lang="it-IT" b="1" i="1" dirty="0" err="1">
                <a:latin typeface="Calibri" pitchFamily="34" charset="0"/>
              </a:rPr>
              <a:t>a.a</a:t>
            </a:r>
            <a:r>
              <a:rPr lang="it-IT" b="1" i="1" dirty="0">
                <a:latin typeface="Calibri" pitchFamily="34" charset="0"/>
              </a:rPr>
              <a:t>. </a:t>
            </a:r>
            <a:r>
              <a:rPr lang="it-IT" b="1" i="1" dirty="0" smtClean="0">
                <a:latin typeface="Calibri" pitchFamily="34" charset="0"/>
              </a:rPr>
              <a:t>2019/2020</a:t>
            </a:r>
            <a:endParaRPr lang="it-IT" b="1" i="1" dirty="0">
              <a:latin typeface="Calibri" pitchFamily="34" charset="0"/>
            </a:endParaRP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olo 1"/>
          <p:cNvSpPr>
            <a:spLocks noGrp="1"/>
          </p:cNvSpPr>
          <p:nvPr>
            <p:ph type="title"/>
          </p:nvPr>
        </p:nvSpPr>
        <p:spPr/>
        <p:txBody>
          <a:bodyPr/>
          <a:lstStyle/>
          <a:p>
            <a:r>
              <a:rPr lang="en-US" smtClean="0"/>
              <a:t>Managing a hotel</a:t>
            </a:r>
          </a:p>
        </p:txBody>
      </p:sp>
      <p:sp>
        <p:nvSpPr>
          <p:cNvPr id="24578" name="Segnaposto contenuto 2"/>
          <p:cNvSpPr>
            <a:spLocks noGrp="1"/>
          </p:cNvSpPr>
          <p:nvPr>
            <p:ph idx="1"/>
          </p:nvPr>
        </p:nvSpPr>
        <p:spPr/>
        <p:txBody>
          <a:bodyPr/>
          <a:lstStyle/>
          <a:p>
            <a:r>
              <a:rPr lang="it-IT" smtClean="0"/>
              <a:t> /ˌsætɪsˈfækʃən/</a:t>
            </a:r>
          </a:p>
          <a:p>
            <a:r>
              <a:rPr lang="it-IT" smtClean="0"/>
              <a:t> /rɪˈwɔːd/</a:t>
            </a:r>
          </a:p>
          <a:p>
            <a:r>
              <a:rPr lang="it-IT" smtClean="0"/>
              <a:t>/ɪmˈpaʊəmənt/</a:t>
            </a:r>
          </a:p>
          <a:p>
            <a:r>
              <a:rPr lang="it-IT" smtClean="0"/>
              <a:t> /ˈtiːmw3ːk/</a:t>
            </a:r>
          </a:p>
          <a:p>
            <a:r>
              <a:rPr lang="it-IT" smtClean="0"/>
              <a:t>  /stɑːf//pəˈfɔːməns/</a:t>
            </a:r>
          </a:p>
          <a:p>
            <a:r>
              <a:rPr lang="it-IT" smtClean="0"/>
              <a:t> /ˈkwɒlɪtɪ/</a:t>
            </a:r>
          </a:p>
          <a:p>
            <a:r>
              <a:rPr lang="it-IT" smtClean="0"/>
              <a:t>/ˌrepjʊˈteɪʃən/</a:t>
            </a:r>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olo 1"/>
          <p:cNvSpPr>
            <a:spLocks noGrp="1"/>
          </p:cNvSpPr>
          <p:nvPr>
            <p:ph type="title"/>
          </p:nvPr>
        </p:nvSpPr>
        <p:spPr>
          <a:xfrm>
            <a:off x="323850" y="277813"/>
            <a:ext cx="8569325" cy="1139825"/>
          </a:xfrm>
        </p:spPr>
        <p:txBody>
          <a:bodyPr/>
          <a:lstStyle/>
          <a:p>
            <a:r>
              <a:rPr lang="en-US" sz="3600" smtClean="0">
                <a:solidFill>
                  <a:srgbClr val="7030A0"/>
                </a:solidFill>
              </a:rPr>
              <a:t>Two questions that can change your life</a:t>
            </a:r>
          </a:p>
        </p:txBody>
      </p:sp>
      <p:sp>
        <p:nvSpPr>
          <p:cNvPr id="25602" name="Segnaposto contenuto 2"/>
          <p:cNvSpPr>
            <a:spLocks noGrp="1"/>
          </p:cNvSpPr>
          <p:nvPr>
            <p:ph idx="1"/>
          </p:nvPr>
        </p:nvSpPr>
        <p:spPr>
          <a:xfrm>
            <a:off x="250825" y="1600200"/>
            <a:ext cx="8642350" cy="4781550"/>
          </a:xfrm>
        </p:spPr>
        <p:txBody>
          <a:bodyPr/>
          <a:lstStyle/>
          <a:p>
            <a:pPr>
              <a:buFont typeface="Wingdings" pitchFamily="2" charset="2"/>
              <a:buNone/>
            </a:pPr>
            <a:r>
              <a:rPr lang="it-IT" sz="2800" smtClean="0">
                <a:hlinkClick r:id="rId2"/>
              </a:rPr>
              <a:t>http://vimeo.com/8480171</a:t>
            </a:r>
            <a:endParaRPr lang="it-IT" sz="2800" smtClean="0"/>
          </a:p>
          <a:p>
            <a:pPr>
              <a:buFont typeface="Wingdings" pitchFamily="2" charset="2"/>
              <a:buNone/>
            </a:pPr>
            <a:endParaRPr lang="it-IT" smtClean="0">
              <a:solidFill>
                <a:srgbClr val="000000"/>
              </a:solidFill>
            </a:endParaRPr>
          </a:p>
          <a:p>
            <a:pPr>
              <a:buFont typeface="Wingdings" pitchFamily="2" charset="2"/>
              <a:buNone/>
            </a:pPr>
            <a:r>
              <a:rPr lang="it-IT" sz="2800" smtClean="0">
                <a:solidFill>
                  <a:srgbClr val="000000"/>
                </a:solidFill>
              </a:rPr>
              <a:t>The surprising truth about what motivates us…</a:t>
            </a:r>
          </a:p>
          <a:p>
            <a:pPr>
              <a:buFont typeface="Wingdings" pitchFamily="2" charset="2"/>
              <a:buNone/>
            </a:pPr>
            <a:endParaRPr lang="it-IT" smtClean="0">
              <a:solidFill>
                <a:srgbClr val="000000"/>
              </a:solidFill>
            </a:endParaRPr>
          </a:p>
          <a:p>
            <a:pPr>
              <a:buFont typeface="Wingdings" pitchFamily="2" charset="2"/>
              <a:buNone/>
            </a:pPr>
            <a:r>
              <a:rPr lang="it-IT" smtClean="0">
                <a:solidFill>
                  <a:srgbClr val="FF0000"/>
                </a:solidFill>
              </a:rPr>
              <a:t>Drive </a:t>
            </a:r>
          </a:p>
          <a:p>
            <a:pPr>
              <a:buFont typeface="Wingdings" pitchFamily="2" charset="2"/>
              <a:buNone/>
            </a:pPr>
            <a:r>
              <a:rPr lang="it-IT" sz="2400" smtClean="0">
                <a:solidFill>
                  <a:srgbClr val="FF0000"/>
                </a:solidFill>
              </a:rPr>
              <a:t>	</a:t>
            </a:r>
            <a:r>
              <a:rPr lang="it-IT" sz="2400" smtClean="0">
                <a:solidFill>
                  <a:srgbClr val="000000"/>
                </a:solidFill>
              </a:rPr>
              <a:t>- </a:t>
            </a:r>
            <a:r>
              <a:rPr lang="en-US" sz="2400" smtClean="0">
                <a:solidFill>
                  <a:srgbClr val="000000"/>
                </a:solidFill>
              </a:rPr>
              <a:t>push, boost, force; provide the power to operate (a machine).</a:t>
            </a:r>
          </a:p>
          <a:p>
            <a:pPr>
              <a:buFont typeface="Wingdings" pitchFamily="2" charset="2"/>
              <a:buNone/>
            </a:pPr>
            <a:r>
              <a:rPr lang="en-US" sz="2400" smtClean="0">
                <a:solidFill>
                  <a:srgbClr val="000000"/>
                </a:solidFill>
              </a:rPr>
              <a:t>	- urge or force to move in a specified direction.</a:t>
            </a:r>
          </a:p>
          <a:p>
            <a:pPr>
              <a:buFont typeface="Wingdings" pitchFamily="2" charset="2"/>
              <a:buNone/>
            </a:pPr>
            <a:r>
              <a:rPr lang="en-US" sz="2400" smtClean="0">
                <a:solidFill>
                  <a:srgbClr val="000000"/>
                </a:solidFill>
              </a:rPr>
              <a:t>	- induce to act in a particular way: </a:t>
            </a:r>
            <a:r>
              <a:rPr lang="en-US" sz="2400" i="1" smtClean="0">
                <a:solidFill>
                  <a:srgbClr val="000000"/>
                </a:solidFill>
              </a:rPr>
              <a:t>he was driven by ambition, by motivation</a:t>
            </a:r>
            <a:endParaRPr lang="en-US" sz="2400" smtClean="0">
              <a:solidFill>
                <a:srgbClr val="000000"/>
              </a:solidFill>
            </a:endParaRPr>
          </a:p>
          <a:p>
            <a:pPr>
              <a:buFont typeface="Wingdings" pitchFamily="2" charset="2"/>
              <a:buNone/>
            </a:pPr>
            <a:endParaRPr lang="en-US" sz="2400" smtClean="0">
              <a:solidFill>
                <a:srgbClr val="FF0000"/>
              </a:solidFill>
            </a:endParaRPr>
          </a:p>
        </p:txBody>
      </p:sp>
      <p:sp>
        <p:nvSpPr>
          <p:cNvPr id="4" name="Segnaposto numero diapositiva 3"/>
          <p:cNvSpPr>
            <a:spLocks noGrp="1"/>
          </p:cNvSpPr>
          <p:nvPr>
            <p:ph type="sldNum" sz="quarter" idx="12"/>
          </p:nvPr>
        </p:nvSpPr>
        <p:spPr/>
        <p:txBody>
          <a:bodyPr/>
          <a:lstStyle/>
          <a:p>
            <a:pPr>
              <a:defRPr/>
            </a:pPr>
            <a:fld id="{9283E9BC-037B-40A1-8C0A-CF99A2BB098D}" type="slidenum">
              <a:rPr lang="it-IT"/>
              <a:pPr>
                <a:defRPr/>
              </a:pPr>
              <a:t>11</a:t>
            </a:fld>
            <a:endParaRPr lang="it-IT"/>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olo 1"/>
          <p:cNvSpPr>
            <a:spLocks noGrp="1"/>
          </p:cNvSpPr>
          <p:nvPr>
            <p:ph type="title"/>
          </p:nvPr>
        </p:nvSpPr>
        <p:spPr>
          <a:xfrm>
            <a:off x="323850" y="277813"/>
            <a:ext cx="8569325" cy="1139825"/>
          </a:xfrm>
        </p:spPr>
        <p:txBody>
          <a:bodyPr/>
          <a:lstStyle/>
          <a:p>
            <a:r>
              <a:rPr lang="en-US" sz="3600" smtClean="0">
                <a:solidFill>
                  <a:srgbClr val="7030A0"/>
                </a:solidFill>
              </a:rPr>
              <a:t>Two questions that can change your life</a:t>
            </a:r>
          </a:p>
        </p:txBody>
      </p:sp>
      <p:sp>
        <p:nvSpPr>
          <p:cNvPr id="26626" name="Segnaposto contenuto 2"/>
          <p:cNvSpPr>
            <a:spLocks noGrp="1"/>
          </p:cNvSpPr>
          <p:nvPr>
            <p:ph idx="1"/>
          </p:nvPr>
        </p:nvSpPr>
        <p:spPr>
          <a:xfrm>
            <a:off x="250825" y="1600200"/>
            <a:ext cx="8642350" cy="4781550"/>
          </a:xfrm>
        </p:spPr>
        <p:txBody>
          <a:bodyPr/>
          <a:lstStyle/>
          <a:p>
            <a:pPr>
              <a:buFont typeface="Wingdings" pitchFamily="2" charset="2"/>
              <a:buNone/>
            </a:pPr>
            <a:r>
              <a:rPr lang="it-IT" sz="2800" smtClean="0">
                <a:hlinkClick r:id="rId2"/>
              </a:rPr>
              <a:t>http://vimeo.com/8480171</a:t>
            </a:r>
            <a:endParaRPr lang="it-IT" sz="2800" smtClean="0"/>
          </a:p>
          <a:p>
            <a:pPr>
              <a:buFont typeface="Wingdings" pitchFamily="2" charset="2"/>
              <a:buNone/>
            </a:pPr>
            <a:endParaRPr lang="it-IT" smtClean="0">
              <a:solidFill>
                <a:srgbClr val="000000"/>
              </a:solidFill>
            </a:endParaRPr>
          </a:p>
          <a:p>
            <a:pPr>
              <a:buFont typeface="Wingdings" pitchFamily="2" charset="2"/>
              <a:buNone/>
            </a:pPr>
            <a:r>
              <a:rPr lang="it-IT" sz="2800" b="1" smtClean="0">
                <a:solidFill>
                  <a:srgbClr val="002060"/>
                </a:solidFill>
              </a:rPr>
              <a:t>1- What’s my sentence?</a:t>
            </a:r>
          </a:p>
          <a:p>
            <a:pPr>
              <a:buFont typeface="Wingdings" pitchFamily="2" charset="2"/>
              <a:buNone/>
            </a:pPr>
            <a:endParaRPr lang="it-IT" b="1" smtClean="0">
              <a:solidFill>
                <a:srgbClr val="002060"/>
              </a:solidFill>
            </a:endParaRPr>
          </a:p>
          <a:p>
            <a:pPr>
              <a:buFont typeface="Wingdings" pitchFamily="2" charset="2"/>
              <a:buNone/>
            </a:pPr>
            <a:r>
              <a:rPr lang="en-US" sz="2400" smtClean="0">
                <a:solidFill>
                  <a:srgbClr val="FF0000"/>
                </a:solidFill>
              </a:rPr>
              <a:t>CREATE YOUR OWN SENTENCE AND USE IT TO NAVIGATE YOUR LIFE</a:t>
            </a:r>
          </a:p>
          <a:p>
            <a:pPr>
              <a:buFont typeface="Wingdings" pitchFamily="2" charset="2"/>
              <a:buNone/>
            </a:pPr>
            <a:endParaRPr lang="en-US" sz="2400" smtClean="0">
              <a:solidFill>
                <a:srgbClr val="FF0000"/>
              </a:solidFill>
            </a:endParaRPr>
          </a:p>
          <a:p>
            <a:pPr>
              <a:buFont typeface="Wingdings" pitchFamily="2" charset="2"/>
              <a:buNone/>
            </a:pPr>
            <a:r>
              <a:rPr lang="en-US" sz="2800" b="1" smtClean="0">
                <a:solidFill>
                  <a:srgbClr val="002060"/>
                </a:solidFill>
              </a:rPr>
              <a:t>2- Was I better today than I was yesterday?</a:t>
            </a:r>
          </a:p>
          <a:p>
            <a:pPr>
              <a:buFont typeface="Wingdings" pitchFamily="2" charset="2"/>
              <a:buNone/>
            </a:pPr>
            <a:endParaRPr lang="en-US" sz="2800" b="1" smtClean="0">
              <a:solidFill>
                <a:srgbClr val="002060"/>
              </a:solidFill>
            </a:endParaRPr>
          </a:p>
        </p:txBody>
      </p:sp>
      <p:sp>
        <p:nvSpPr>
          <p:cNvPr id="4" name="Segnaposto numero diapositiva 3"/>
          <p:cNvSpPr>
            <a:spLocks noGrp="1"/>
          </p:cNvSpPr>
          <p:nvPr>
            <p:ph type="sldNum" sz="quarter" idx="12"/>
          </p:nvPr>
        </p:nvSpPr>
        <p:spPr/>
        <p:txBody>
          <a:bodyPr/>
          <a:lstStyle/>
          <a:p>
            <a:pPr>
              <a:defRPr/>
            </a:pPr>
            <a:fld id="{BCAEA26E-E96D-418A-8D4C-95B8F9950351}" type="slidenum">
              <a:rPr lang="it-IT"/>
              <a:pPr>
                <a:defRPr/>
              </a:pPr>
              <a:t>12</a:t>
            </a:fld>
            <a:endParaRPr lang="it-IT"/>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59" name="Rectangle 3"/>
          <p:cNvSpPr>
            <a:spLocks noChangeArrowheads="1"/>
          </p:cNvSpPr>
          <p:nvPr/>
        </p:nvSpPr>
        <p:spPr bwMode="auto">
          <a:xfrm>
            <a:off x="357188" y="2500313"/>
            <a:ext cx="8497887" cy="3122612"/>
          </a:xfrm>
          <a:prstGeom prst="rect">
            <a:avLst/>
          </a:prstGeom>
          <a:noFill/>
          <a:ln w="9525">
            <a:noFill/>
            <a:miter lim="800000"/>
            <a:headEnd/>
            <a:tailEnd/>
          </a:ln>
        </p:spPr>
        <p:txBody>
          <a:bodyPr>
            <a:spAutoFit/>
          </a:bodyPr>
          <a:lstStyle/>
          <a:p>
            <a:pPr marL="457200" indent="-457200"/>
            <a:endParaRPr lang="it-IT" altLang="it-IT" sz="2800" b="1">
              <a:solidFill>
                <a:srgbClr val="FF9999"/>
              </a:solidFill>
              <a:latin typeface="Calibri" pitchFamily="34" charset="0"/>
            </a:endParaRPr>
          </a:p>
          <a:p>
            <a:pPr marL="457200" indent="-457200">
              <a:lnSpc>
                <a:spcPct val="155000"/>
              </a:lnSpc>
            </a:pPr>
            <a:r>
              <a:rPr lang="it-IT" altLang="it-IT" sz="2800">
                <a:solidFill>
                  <a:srgbClr val="000099"/>
                </a:solidFill>
                <a:latin typeface="Calibri" pitchFamily="34" charset="0"/>
              </a:rPr>
              <a:t>	decisive </a:t>
            </a:r>
            <a:r>
              <a:rPr lang="it-IT" altLang="it-IT" sz="2800">
                <a:solidFill>
                  <a:srgbClr val="CC9900"/>
                </a:solidFill>
                <a:latin typeface="Calibri" pitchFamily="34" charset="0"/>
              </a:rPr>
              <a:t>open</a:t>
            </a:r>
            <a:r>
              <a:rPr lang="it-IT" altLang="it-IT" sz="2800">
                <a:solidFill>
                  <a:srgbClr val="000099"/>
                </a:solidFill>
                <a:latin typeface="Calibri" pitchFamily="34" charset="0"/>
              </a:rPr>
              <a:t> passionate </a:t>
            </a:r>
            <a:r>
              <a:rPr lang="it-IT" altLang="it-IT" sz="2800">
                <a:solidFill>
                  <a:srgbClr val="CC9900"/>
                </a:solidFill>
                <a:latin typeface="Calibri" pitchFamily="34" charset="0"/>
              </a:rPr>
              <a:t>energetic</a:t>
            </a:r>
            <a:r>
              <a:rPr lang="it-IT" altLang="it-IT" sz="2800">
                <a:solidFill>
                  <a:srgbClr val="000099"/>
                </a:solidFill>
                <a:latin typeface="Calibri" pitchFamily="34" charset="0"/>
              </a:rPr>
              <a:t> balanced </a:t>
            </a:r>
            <a:r>
              <a:rPr lang="it-IT" altLang="it-IT" sz="2800">
                <a:solidFill>
                  <a:srgbClr val="CC9900"/>
                </a:solidFill>
                <a:latin typeface="Calibri" pitchFamily="34" charset="0"/>
              </a:rPr>
              <a:t>charismatic</a:t>
            </a:r>
            <a:r>
              <a:rPr lang="it-IT" altLang="it-IT" sz="2800">
                <a:solidFill>
                  <a:srgbClr val="000099"/>
                </a:solidFill>
                <a:latin typeface="Calibri" pitchFamily="34" charset="0"/>
              </a:rPr>
              <a:t> ruthless </a:t>
            </a:r>
            <a:r>
              <a:rPr lang="it-IT" altLang="it-IT" sz="2800">
                <a:solidFill>
                  <a:srgbClr val="CC9900"/>
                </a:solidFill>
                <a:latin typeface="Calibri" pitchFamily="34" charset="0"/>
              </a:rPr>
              <a:t>impulsive</a:t>
            </a:r>
            <a:r>
              <a:rPr lang="it-IT" altLang="it-IT" sz="2800">
                <a:solidFill>
                  <a:srgbClr val="000099"/>
                </a:solidFill>
                <a:latin typeface="Calibri" pitchFamily="34" charset="0"/>
              </a:rPr>
              <a:t> straight </a:t>
            </a:r>
            <a:r>
              <a:rPr lang="it-IT" altLang="it-IT" sz="2800">
                <a:solidFill>
                  <a:srgbClr val="CC9900"/>
                </a:solidFill>
                <a:latin typeface="Calibri" pitchFamily="34" charset="0"/>
              </a:rPr>
              <a:t>careful</a:t>
            </a:r>
            <a:r>
              <a:rPr lang="it-IT" altLang="it-IT" sz="2800">
                <a:solidFill>
                  <a:srgbClr val="000099"/>
                </a:solidFill>
                <a:latin typeface="Calibri" pitchFamily="34" charset="0"/>
              </a:rPr>
              <a:t> motivating </a:t>
            </a:r>
            <a:r>
              <a:rPr lang="it-IT" altLang="it-IT" sz="2800">
                <a:solidFill>
                  <a:srgbClr val="CC9900"/>
                </a:solidFill>
                <a:latin typeface="Calibri" pitchFamily="34" charset="0"/>
              </a:rPr>
              <a:t>informal</a:t>
            </a:r>
            <a:r>
              <a:rPr lang="it-IT" altLang="it-IT" sz="2800">
                <a:solidFill>
                  <a:srgbClr val="000099"/>
                </a:solidFill>
                <a:latin typeface="Calibri" pitchFamily="34" charset="0"/>
              </a:rPr>
              <a:t> flexible </a:t>
            </a:r>
            <a:r>
              <a:rPr lang="it-IT" altLang="it-IT" sz="2800">
                <a:solidFill>
                  <a:srgbClr val="CC9900"/>
                </a:solidFill>
                <a:latin typeface="Calibri" pitchFamily="34" charset="0"/>
              </a:rPr>
              <a:t>accessible</a:t>
            </a:r>
            <a:r>
              <a:rPr lang="it-IT" altLang="it-IT" sz="2800">
                <a:solidFill>
                  <a:srgbClr val="000099"/>
                </a:solidFill>
                <a:latin typeface="Calibri" pitchFamily="34" charset="0"/>
              </a:rPr>
              <a:t> thoughtful </a:t>
            </a:r>
            <a:r>
              <a:rPr lang="it-IT" altLang="it-IT" sz="2800">
                <a:solidFill>
                  <a:srgbClr val="CC9900"/>
                </a:solidFill>
                <a:latin typeface="Calibri" pitchFamily="34" charset="0"/>
              </a:rPr>
              <a:t>adventurous</a:t>
            </a:r>
            <a:r>
              <a:rPr lang="it-IT" altLang="it-IT" sz="2800">
                <a:solidFill>
                  <a:srgbClr val="000099"/>
                </a:solidFill>
                <a:latin typeface="Calibri" pitchFamily="34" charset="0"/>
              </a:rPr>
              <a:t> uncaring </a:t>
            </a:r>
            <a:r>
              <a:rPr lang="it-IT" altLang="it-IT" sz="2800">
                <a:solidFill>
                  <a:srgbClr val="CC9900"/>
                </a:solidFill>
                <a:latin typeface="Calibri" pitchFamily="34" charset="0"/>
              </a:rPr>
              <a:t>lunatic</a:t>
            </a:r>
            <a:r>
              <a:rPr lang="it-IT" altLang="it-IT" sz="2800">
                <a:solidFill>
                  <a:srgbClr val="000099"/>
                </a:solidFill>
                <a:latin typeface="Calibri" pitchFamily="34" charset="0"/>
              </a:rPr>
              <a:t> moderate </a:t>
            </a:r>
            <a:r>
              <a:rPr lang="it-IT" altLang="it-IT" sz="2800">
                <a:solidFill>
                  <a:srgbClr val="CC9900"/>
                </a:solidFill>
                <a:latin typeface="Calibri" pitchFamily="34" charset="0"/>
              </a:rPr>
              <a:t>aggressive</a:t>
            </a:r>
            <a:r>
              <a:rPr lang="it-IT" altLang="it-IT" sz="2800">
                <a:solidFill>
                  <a:srgbClr val="000099"/>
                </a:solidFill>
                <a:latin typeface="Calibri" pitchFamily="34" charset="0"/>
              </a:rPr>
              <a:t> </a:t>
            </a:r>
            <a:endParaRPr lang="it-IT" altLang="it-IT" sz="2800">
              <a:solidFill>
                <a:srgbClr val="CC9900"/>
              </a:solidFill>
              <a:latin typeface="Calibri" pitchFamily="34" charset="0"/>
            </a:endParaRPr>
          </a:p>
        </p:txBody>
      </p:sp>
      <p:sp>
        <p:nvSpPr>
          <p:cNvPr id="27650" name="Rettangolo 3"/>
          <p:cNvSpPr>
            <a:spLocks noChangeArrowheads="1"/>
          </p:cNvSpPr>
          <p:nvPr/>
        </p:nvSpPr>
        <p:spPr bwMode="auto">
          <a:xfrm>
            <a:off x="928688" y="571500"/>
            <a:ext cx="7215187" cy="2062163"/>
          </a:xfrm>
          <a:prstGeom prst="rect">
            <a:avLst/>
          </a:prstGeom>
          <a:noFill/>
          <a:ln w="9525">
            <a:noFill/>
            <a:miter lim="800000"/>
            <a:headEnd/>
            <a:tailEnd/>
          </a:ln>
        </p:spPr>
        <p:txBody>
          <a:bodyPr>
            <a:spAutoFit/>
          </a:bodyPr>
          <a:lstStyle/>
          <a:p>
            <a:pPr algn="ctr"/>
            <a:r>
              <a:rPr lang="en-US" sz="4400">
                <a:latin typeface="Calibri" pitchFamily="34" charset="0"/>
              </a:rPr>
              <a:t>Managing a hotel</a:t>
            </a:r>
          </a:p>
          <a:p>
            <a:pPr algn="ctr"/>
            <a:r>
              <a:rPr lang="it-IT" altLang="it-IT" sz="2800">
                <a:solidFill>
                  <a:srgbClr val="6699FF"/>
                </a:solidFill>
                <a:latin typeface="Calibri" pitchFamily="34" charset="0"/>
              </a:rPr>
              <a:t>Which adjectives below describe positive aspects of someone’s character? Which describe negative aspects? </a:t>
            </a:r>
            <a:endParaRPr lang="en-US" sz="440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21859">
                                            <p:txEl>
                                              <p:pRg st="1" end="1"/>
                                            </p:txEl>
                                          </p:spTgt>
                                        </p:tgtEl>
                                        <p:attrNameLst>
                                          <p:attrName>style.visibility</p:attrName>
                                        </p:attrNameLst>
                                      </p:cBhvr>
                                      <p:to>
                                        <p:strVal val="visible"/>
                                      </p:to>
                                    </p:set>
                                    <p:anim calcmode="lin" valueType="num">
                                      <p:cBhvr additive="base">
                                        <p:cTn id="7" dur="500" fill="hold"/>
                                        <p:tgtEl>
                                          <p:spTgt spid="12185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185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214313"/>
            <a:ext cx="9144000" cy="1214437"/>
          </a:xfrm>
        </p:spPr>
        <p:txBody>
          <a:bodyPr/>
          <a:lstStyle/>
          <a:p>
            <a:r>
              <a:rPr lang="en-GB" sz="3200" smtClean="0">
                <a:solidFill>
                  <a:srgbClr val="92D050"/>
                </a:solidFill>
              </a:rPr>
              <a:t>Vocabulary on recruitment : Match the words and phrases 1-3 with the definitions a-c</a:t>
            </a:r>
          </a:p>
        </p:txBody>
      </p:sp>
      <p:sp>
        <p:nvSpPr>
          <p:cNvPr id="8" name="Segnaposto contenuto 7"/>
          <p:cNvSpPr>
            <a:spLocks noGrp="1"/>
          </p:cNvSpPr>
          <p:nvPr>
            <p:ph sz="half" idx="1"/>
          </p:nvPr>
        </p:nvSpPr>
        <p:spPr>
          <a:xfrm>
            <a:off x="0" y="1714500"/>
            <a:ext cx="3000375" cy="3643313"/>
          </a:xfrm>
        </p:spPr>
        <p:txBody>
          <a:bodyPr/>
          <a:lstStyle/>
          <a:p>
            <a:pPr marL="457200" indent="-457200">
              <a:buFont typeface="Arial" charset="0"/>
              <a:buAutoNum type="arabicPeriod"/>
            </a:pPr>
            <a:r>
              <a:rPr lang="en-GB" sz="2400" smtClean="0">
                <a:solidFill>
                  <a:srgbClr val="000000"/>
                </a:solidFill>
              </a:rPr>
              <a:t>Apprenticeship</a:t>
            </a:r>
          </a:p>
          <a:p>
            <a:pPr marL="457200" indent="-457200">
              <a:buFont typeface="Arial" charset="0"/>
              <a:buAutoNum type="arabicPeriod"/>
            </a:pPr>
            <a:endParaRPr lang="en-GB" sz="2400" smtClean="0">
              <a:solidFill>
                <a:srgbClr val="000000"/>
              </a:solidFill>
            </a:endParaRPr>
          </a:p>
          <a:p>
            <a:pPr marL="457200" indent="-457200">
              <a:buFont typeface="Arial" charset="0"/>
              <a:buAutoNum type="arabicPeriod"/>
            </a:pPr>
            <a:r>
              <a:rPr lang="en-GB" sz="2400" smtClean="0">
                <a:solidFill>
                  <a:srgbClr val="000000"/>
                </a:solidFill>
              </a:rPr>
              <a:t>Work placement</a:t>
            </a:r>
          </a:p>
          <a:p>
            <a:pPr marL="457200" indent="-457200">
              <a:buFont typeface="Arial" charset="0"/>
              <a:buAutoNum type="arabicPeriod"/>
            </a:pPr>
            <a:endParaRPr lang="en-GB" sz="2400" smtClean="0">
              <a:solidFill>
                <a:srgbClr val="000000"/>
              </a:solidFill>
            </a:endParaRPr>
          </a:p>
          <a:p>
            <a:pPr marL="457200" indent="-457200">
              <a:buFont typeface="Arial" charset="0"/>
              <a:buAutoNum type="arabicPeriod"/>
            </a:pPr>
            <a:r>
              <a:rPr lang="en-GB" sz="2400" smtClean="0">
                <a:solidFill>
                  <a:srgbClr val="000000"/>
                </a:solidFill>
              </a:rPr>
              <a:t>Graduate trainee scheme</a:t>
            </a:r>
          </a:p>
        </p:txBody>
      </p:sp>
      <p:sp>
        <p:nvSpPr>
          <p:cNvPr id="9" name="Segnaposto contenuto 8"/>
          <p:cNvSpPr>
            <a:spLocks noGrp="1"/>
          </p:cNvSpPr>
          <p:nvPr>
            <p:ph sz="half" idx="2"/>
          </p:nvPr>
        </p:nvSpPr>
        <p:spPr>
          <a:xfrm>
            <a:off x="2857500" y="1357313"/>
            <a:ext cx="6286500" cy="5500687"/>
          </a:xfrm>
        </p:spPr>
        <p:txBody>
          <a:bodyPr/>
          <a:lstStyle/>
          <a:p>
            <a:pPr marL="457200" indent="-457200">
              <a:buFont typeface="Arial" charset="0"/>
              <a:buAutoNum type="alphaLcPeriod"/>
            </a:pPr>
            <a:r>
              <a:rPr lang="en-GB" sz="2300" smtClean="0">
                <a:solidFill>
                  <a:srgbClr val="000000"/>
                </a:solidFill>
              </a:rPr>
              <a:t>Students often take a temporary job during their studies – for little or no pay – because they want to get experience</a:t>
            </a:r>
          </a:p>
          <a:p>
            <a:pPr marL="457200" indent="-457200">
              <a:buFont typeface="Arial" charset="0"/>
              <a:buAutoNum type="alphaLcPeriod"/>
            </a:pPr>
            <a:r>
              <a:rPr lang="en-GB" sz="2300" smtClean="0">
                <a:solidFill>
                  <a:srgbClr val="000000"/>
                </a:solidFill>
              </a:rPr>
              <a:t>Big companies accept a number of newly qualified people to work for one year. They get general experience by working in different departments. They may or may not get a permanent job at the end.</a:t>
            </a:r>
          </a:p>
          <a:p>
            <a:pPr marL="457200" indent="-457200">
              <a:buFont typeface="Arial" charset="0"/>
              <a:buAutoNum type="alphaLcPeriod"/>
            </a:pPr>
            <a:r>
              <a:rPr lang="en-GB" sz="2300" smtClean="0">
                <a:solidFill>
                  <a:srgbClr val="000000"/>
                </a:solidFill>
              </a:rPr>
              <a:t>A young person learns a skill or trade by working under supervision in a company. They have a contract to work there for a fixed number of years</a:t>
            </a:r>
          </a:p>
        </p:txBody>
      </p:sp>
      <p:sp>
        <p:nvSpPr>
          <p:cNvPr id="10" name="CasellaDiTesto 9"/>
          <p:cNvSpPr txBox="1"/>
          <p:nvPr/>
        </p:nvSpPr>
        <p:spPr>
          <a:xfrm>
            <a:off x="428625" y="6072188"/>
            <a:ext cx="1500188" cy="461962"/>
          </a:xfrm>
          <a:prstGeom prst="rect">
            <a:avLst/>
          </a:prstGeom>
          <a:noFill/>
        </p:spPr>
        <p:txBody>
          <a:bodyPr>
            <a:spAutoFit/>
          </a:bodyPr>
          <a:lstStyle/>
          <a:p>
            <a:pPr fontAlgn="auto">
              <a:spcBef>
                <a:spcPts val="0"/>
              </a:spcBef>
              <a:spcAft>
                <a:spcPts val="0"/>
              </a:spcAft>
              <a:defRPr/>
            </a:pPr>
            <a:r>
              <a:rPr lang="en-GB" dirty="0">
                <a:solidFill>
                  <a:schemeClr val="bg2">
                    <a:lumMod val="75000"/>
                  </a:schemeClr>
                </a:solidFill>
                <a:latin typeface="+mn-lt"/>
                <a:cs typeface="+mn-cs"/>
              </a:rPr>
              <a:t>1c, 2a, 3b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grpId="0" nodeType="clickEffect">
                                  <p:stCondLst>
                                    <p:cond delay="0"/>
                                  </p:stCondLst>
                                  <p:childTnLst>
                                    <p:set>
                                      <p:cBhvr>
                                        <p:cTn id="13" dur="1" fill="hold">
                                          <p:stCondLst>
                                            <p:cond delay="0"/>
                                          </p:stCondLst>
                                        </p:cTn>
                                        <p:tgtEl>
                                          <p:spTgt spid="8">
                                            <p:txEl>
                                              <p:pRg st="0" end="0"/>
                                            </p:txEl>
                                          </p:spTgt>
                                        </p:tgtEl>
                                        <p:attrNameLst>
                                          <p:attrName>style.visibility</p:attrName>
                                        </p:attrNameLst>
                                      </p:cBhvr>
                                      <p:to>
                                        <p:strVal val="visible"/>
                                      </p:to>
                                    </p:set>
                                    <p:animEffect transition="in" filter="diamond(in)">
                                      <p:cBhvr>
                                        <p:cTn id="14" dur="2000"/>
                                        <p:tgtEl>
                                          <p:spTgt spid="8">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grpId="0" nodeType="clickEffect">
                                  <p:stCondLst>
                                    <p:cond delay="0"/>
                                  </p:stCondLst>
                                  <p:childTnLst>
                                    <p:set>
                                      <p:cBhvr>
                                        <p:cTn id="18" dur="1" fill="hold">
                                          <p:stCondLst>
                                            <p:cond delay="0"/>
                                          </p:stCondLst>
                                        </p:cTn>
                                        <p:tgtEl>
                                          <p:spTgt spid="8">
                                            <p:txEl>
                                              <p:pRg st="2" end="2"/>
                                            </p:txEl>
                                          </p:spTgt>
                                        </p:tgtEl>
                                        <p:attrNameLst>
                                          <p:attrName>style.visibility</p:attrName>
                                        </p:attrNameLst>
                                      </p:cBhvr>
                                      <p:to>
                                        <p:strVal val="visible"/>
                                      </p:to>
                                    </p:set>
                                    <p:animEffect transition="in" filter="diamond(in)">
                                      <p:cBhvr>
                                        <p:cTn id="19" dur="2000"/>
                                        <p:tgtEl>
                                          <p:spTgt spid="8">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8">
                                            <p:txEl>
                                              <p:pRg st="4" end="4"/>
                                            </p:txEl>
                                          </p:spTgt>
                                        </p:tgtEl>
                                        <p:attrNameLst>
                                          <p:attrName>style.visibility</p:attrName>
                                        </p:attrNameLst>
                                      </p:cBhvr>
                                      <p:to>
                                        <p:strVal val="visible"/>
                                      </p:to>
                                    </p:set>
                                    <p:animEffect transition="in" filter="diamond(in)">
                                      <p:cBhvr>
                                        <p:cTn id="24" dur="2000"/>
                                        <p:tgtEl>
                                          <p:spTgt spid="8">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9">
                                            <p:txEl>
                                              <p:pRg st="0" end="0"/>
                                            </p:txEl>
                                          </p:spTgt>
                                        </p:tgtEl>
                                        <p:attrNameLst>
                                          <p:attrName>style.visibility</p:attrName>
                                        </p:attrNameLst>
                                      </p:cBhvr>
                                      <p:to>
                                        <p:strVal val="visible"/>
                                      </p:to>
                                    </p:set>
                                    <p:animEffect transition="in" filter="blinds(horizontal)">
                                      <p:cBhvr>
                                        <p:cTn id="29" dur="500"/>
                                        <p:tgtEl>
                                          <p:spTgt spid="9">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9">
                                            <p:txEl>
                                              <p:pRg st="1" end="1"/>
                                            </p:txEl>
                                          </p:spTgt>
                                        </p:tgtEl>
                                        <p:attrNameLst>
                                          <p:attrName>style.visibility</p:attrName>
                                        </p:attrNameLst>
                                      </p:cBhvr>
                                      <p:to>
                                        <p:strVal val="visible"/>
                                      </p:to>
                                    </p:set>
                                    <p:animEffect transition="in" filter="blinds(horizontal)">
                                      <p:cBhvr>
                                        <p:cTn id="34" dur="500"/>
                                        <p:tgtEl>
                                          <p:spTgt spid="9">
                                            <p:txEl>
                                              <p:pRg st="1" end="1"/>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9">
                                            <p:txEl>
                                              <p:pRg st="2" end="2"/>
                                            </p:txEl>
                                          </p:spTgt>
                                        </p:tgtEl>
                                        <p:attrNameLst>
                                          <p:attrName>style.visibility</p:attrName>
                                        </p:attrNameLst>
                                      </p:cBhvr>
                                      <p:to>
                                        <p:strVal val="visible"/>
                                      </p:to>
                                    </p:set>
                                    <p:animEffect transition="in" filter="blinds(horizontal)">
                                      <p:cBhvr>
                                        <p:cTn id="39" dur="500"/>
                                        <p:tgtEl>
                                          <p:spTgt spid="9">
                                            <p:txEl>
                                              <p:pRg st="2" end="2"/>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53" presetClass="entr" presetSubtype="0" fill="hold" grpId="0" nodeType="clickEffect">
                                  <p:stCondLst>
                                    <p:cond delay="0"/>
                                  </p:stCondLst>
                                  <p:childTnLst>
                                    <p:set>
                                      <p:cBhvr>
                                        <p:cTn id="43" dur="1" fill="hold">
                                          <p:stCondLst>
                                            <p:cond delay="0"/>
                                          </p:stCondLst>
                                        </p:cTn>
                                        <p:tgtEl>
                                          <p:spTgt spid="10"/>
                                        </p:tgtEl>
                                        <p:attrNameLst>
                                          <p:attrName>style.visibility</p:attrName>
                                        </p:attrNameLst>
                                      </p:cBhvr>
                                      <p:to>
                                        <p:strVal val="visible"/>
                                      </p:to>
                                    </p:set>
                                    <p:anim calcmode="lin" valueType="num">
                                      <p:cBhvr>
                                        <p:cTn id="44" dur="500" fill="hold"/>
                                        <p:tgtEl>
                                          <p:spTgt spid="10"/>
                                        </p:tgtEl>
                                        <p:attrNameLst>
                                          <p:attrName>ppt_w</p:attrName>
                                        </p:attrNameLst>
                                      </p:cBhvr>
                                      <p:tavLst>
                                        <p:tav tm="0">
                                          <p:val>
                                            <p:fltVal val="0"/>
                                          </p:val>
                                        </p:tav>
                                        <p:tav tm="100000">
                                          <p:val>
                                            <p:strVal val="#ppt_w"/>
                                          </p:val>
                                        </p:tav>
                                      </p:tavLst>
                                    </p:anim>
                                    <p:anim calcmode="lin" valueType="num">
                                      <p:cBhvr>
                                        <p:cTn id="45" dur="500" fill="hold"/>
                                        <p:tgtEl>
                                          <p:spTgt spid="10"/>
                                        </p:tgtEl>
                                        <p:attrNameLst>
                                          <p:attrName>ppt_h</p:attrName>
                                        </p:attrNameLst>
                                      </p:cBhvr>
                                      <p:tavLst>
                                        <p:tav tm="0">
                                          <p:val>
                                            <p:fltVal val="0"/>
                                          </p:val>
                                        </p:tav>
                                        <p:tav tm="100000">
                                          <p:val>
                                            <p:strVal val="#ppt_h"/>
                                          </p:val>
                                        </p:tav>
                                      </p:tavLst>
                                    </p:anim>
                                    <p:animEffect transition="in" filter="fade">
                                      <p:cBhvr>
                                        <p:cTn id="4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build="p"/>
      <p:bldP spid="9" grpId="0" build="p"/>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3"/>
          <p:cNvSpPr>
            <a:spLocks noGrp="1" noChangeArrowheads="1"/>
          </p:cNvSpPr>
          <p:nvPr>
            <p:ph type="body" idx="4294967295"/>
          </p:nvPr>
        </p:nvSpPr>
        <p:spPr>
          <a:xfrm>
            <a:off x="214313" y="260350"/>
            <a:ext cx="8572500" cy="6383338"/>
          </a:xfrm>
        </p:spPr>
        <p:txBody>
          <a:bodyPr/>
          <a:lstStyle/>
          <a:p>
            <a:pPr>
              <a:lnSpc>
                <a:spcPct val="80000"/>
              </a:lnSpc>
              <a:buFont typeface="Monotype Sorts"/>
              <a:buNone/>
            </a:pPr>
            <a:r>
              <a:rPr lang="en-GB" sz="2400" b="1" smtClean="0">
                <a:solidFill>
                  <a:srgbClr val="92D050"/>
                </a:solidFill>
              </a:rPr>
              <a:t>Read parts of four adverts from a careers magazine. Write in these missing words.</a:t>
            </a:r>
            <a:endParaRPr lang="en-GB" sz="2400" smtClean="0">
              <a:solidFill>
                <a:srgbClr val="92D050"/>
              </a:solidFill>
            </a:endParaRPr>
          </a:p>
          <a:p>
            <a:pPr>
              <a:lnSpc>
                <a:spcPct val="80000"/>
              </a:lnSpc>
              <a:buFont typeface="Monotype Sorts"/>
              <a:buNone/>
            </a:pPr>
            <a:r>
              <a:rPr lang="en-GB" sz="2400" smtClean="0">
                <a:solidFill>
                  <a:srgbClr val="C00000"/>
                </a:solidFill>
              </a:rPr>
              <a:t>interview / scheme / contract / find / ads / resume / trade / apprenticeship / apply / headhunting</a:t>
            </a:r>
          </a:p>
          <a:p>
            <a:pPr>
              <a:lnSpc>
                <a:spcPct val="80000"/>
              </a:lnSpc>
              <a:buFont typeface="Monotype Sorts"/>
              <a:buNone/>
            </a:pPr>
            <a:r>
              <a:rPr lang="en-GB" sz="2400" smtClean="0">
                <a:solidFill>
                  <a:srgbClr val="000000"/>
                </a:solidFill>
              </a:rPr>
              <a:t>We currently have three vacancies on our graduate trainee ____________. You can ___________ online at…</a:t>
            </a:r>
          </a:p>
          <a:p>
            <a:pPr>
              <a:lnSpc>
                <a:spcPct val="80000"/>
              </a:lnSpc>
              <a:buFont typeface="Monotype Sorts"/>
              <a:buNone/>
            </a:pPr>
            <a:r>
              <a:rPr lang="en-GB" sz="2400" smtClean="0">
                <a:solidFill>
                  <a:srgbClr val="000000"/>
                </a:solidFill>
              </a:rPr>
              <a:t>Please send us a copy of your ____________. Selected candidates will attend an ____________ at the end of this month.</a:t>
            </a:r>
          </a:p>
          <a:p>
            <a:pPr>
              <a:lnSpc>
                <a:spcPct val="80000"/>
              </a:lnSpc>
              <a:buFont typeface="Monotype Sorts"/>
              <a:buNone/>
            </a:pPr>
            <a:r>
              <a:rPr lang="en-GB" sz="2400" smtClean="0">
                <a:solidFill>
                  <a:srgbClr val="000000"/>
                </a:solidFill>
              </a:rPr>
              <a:t>Learn a ____________ and join a local firm! We would like to offer an _____________ in building. You receive training and a five-year fixed _____________.</a:t>
            </a:r>
          </a:p>
          <a:p>
            <a:pPr>
              <a:lnSpc>
                <a:spcPct val="80000"/>
              </a:lnSpc>
              <a:buFont typeface="Monotype Sorts"/>
              <a:buNone/>
            </a:pPr>
            <a:r>
              <a:rPr lang="en-GB" sz="2400" smtClean="0">
                <a:solidFill>
                  <a:srgbClr val="000000"/>
                </a:solidFill>
              </a:rPr>
              <a:t>Are you having problems finding staff? Or perhaps you’re tired of scanning the job ____________ for a new position. Contact us. We’re the experts in ____________ professionals for key management roles. Let us ___________ the right person for the right job.</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00"/>
          <p:cNvSpPr>
            <a:spLocks noGrp="1" noChangeArrowheads="1"/>
          </p:cNvSpPr>
          <p:nvPr>
            <p:ph type="title" idx="4294967295"/>
          </p:nvPr>
        </p:nvSpPr>
        <p:spPr/>
        <p:txBody>
          <a:bodyPr rtlCol="0">
            <a:normAutofit/>
          </a:bodyPr>
          <a:lstStyle/>
          <a:p>
            <a:pPr fontAlgn="auto">
              <a:spcAft>
                <a:spcPts val="0"/>
              </a:spcAft>
              <a:defRPr/>
            </a:pPr>
            <a:r>
              <a:rPr lang="en-US" sz="2800" dirty="0" smtClean="0">
                <a:solidFill>
                  <a:schemeClr val="tx2">
                    <a:lumMod val="50000"/>
                  </a:schemeClr>
                </a:solidFill>
              </a:rPr>
              <a:t>Complete this table of words</a:t>
            </a:r>
            <a:r>
              <a:rPr lang="it-IT" sz="2800" dirty="0" smtClean="0">
                <a:solidFill>
                  <a:schemeClr val="tx2">
                    <a:lumMod val="50000"/>
                  </a:schemeClr>
                </a:solidFill>
              </a:rPr>
              <a:t>.</a:t>
            </a:r>
            <a:r>
              <a:rPr lang="en-GB" dirty="0" smtClean="0">
                <a:solidFill>
                  <a:schemeClr val="tx2">
                    <a:lumMod val="50000"/>
                  </a:schemeClr>
                </a:solidFill>
              </a:rPr>
              <a:t> </a:t>
            </a:r>
          </a:p>
        </p:txBody>
      </p:sp>
      <p:graphicFrame>
        <p:nvGraphicFramePr>
          <p:cNvPr id="45154" name="Group 98"/>
          <p:cNvGraphicFramePr>
            <a:graphicFrameLocks noGrp="1"/>
          </p:cNvGraphicFramePr>
          <p:nvPr>
            <p:ph idx="4294967295"/>
          </p:nvPr>
        </p:nvGraphicFramePr>
        <p:xfrm>
          <a:off x="827088" y="1989138"/>
          <a:ext cx="7200900" cy="4465639"/>
        </p:xfrm>
        <a:graphic>
          <a:graphicData uri="http://schemas.openxmlformats.org/drawingml/2006/table">
            <a:tbl>
              <a:tblPr/>
              <a:tblGrid>
                <a:gridCol w="2400300"/>
                <a:gridCol w="2400300"/>
                <a:gridCol w="2400300"/>
              </a:tblGrid>
              <a:tr h="893763">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C00000"/>
                          </a:solidFill>
                          <a:effectLst/>
                          <a:latin typeface="Times New Roman" pitchFamily="18" charset="0"/>
                          <a:cs typeface="Times New Roman" pitchFamily="18" charset="0"/>
                        </a:rPr>
                        <a:t>VERB</a:t>
                      </a:r>
                      <a:endParaRPr kumimoji="0" lang="it-IT" sz="2400" b="0" i="0" u="none" strike="noStrike" cap="none" normalizeH="0" baseline="0" dirty="0" smtClean="0">
                        <a:ln>
                          <a:noFill/>
                        </a:ln>
                        <a:solidFill>
                          <a:srgbClr val="C00000"/>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C00000"/>
                          </a:solidFill>
                          <a:effectLst/>
                          <a:latin typeface="Times New Roman" pitchFamily="18" charset="0"/>
                          <a:cs typeface="Times New Roman" pitchFamily="18" charset="0"/>
                        </a:rPr>
                        <a:t>NOUN</a:t>
                      </a:r>
                      <a:endParaRPr kumimoji="0" lang="it-IT" sz="2400" b="0" i="0" u="none" strike="noStrike" cap="none" normalizeH="0" baseline="0" dirty="0" smtClean="0">
                        <a:ln>
                          <a:noFill/>
                        </a:ln>
                        <a:solidFill>
                          <a:srgbClr val="C00000"/>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C00000"/>
                          </a:solidFill>
                          <a:effectLst/>
                          <a:latin typeface="Times New Roman" pitchFamily="18" charset="0"/>
                          <a:cs typeface="Times New Roman" pitchFamily="18" charset="0"/>
                        </a:rPr>
                        <a:t>PERSON</a:t>
                      </a:r>
                      <a:endParaRPr kumimoji="0" lang="it-IT" sz="2400" b="0" i="0" u="none" strike="noStrike" cap="none" normalizeH="0" baseline="0" dirty="0" smtClean="0">
                        <a:ln>
                          <a:noFill/>
                        </a:ln>
                        <a:solidFill>
                          <a:srgbClr val="C00000"/>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9217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000000"/>
                          </a:solidFill>
                          <a:effectLst/>
                          <a:latin typeface="Times New Roman" pitchFamily="18" charset="0"/>
                          <a:cs typeface="Times New Roman" pitchFamily="18" charset="0"/>
                        </a:rPr>
                        <a:t>_____</a:t>
                      </a:r>
                      <a:endParaRPr kumimoji="0" lang="it-IT" sz="2400" b="0" i="0" u="none" strike="noStrike" cap="none" normalizeH="0" baseline="0" dirty="0" smtClean="0">
                        <a:ln>
                          <a:noFill/>
                        </a:ln>
                        <a:solidFill>
                          <a:srgbClr val="000000"/>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rgbClr val="000000"/>
                          </a:solidFill>
                          <a:effectLst/>
                          <a:latin typeface="Times New Roman" pitchFamily="18" charset="0"/>
                          <a:cs typeface="Times New Roman" pitchFamily="18" charset="0"/>
                        </a:rPr>
                        <a:t>employment</a:t>
                      </a:r>
                      <a:endParaRPr kumimoji="0" lang="en-US" sz="2400" b="0" i="0" u="none" strike="noStrike" cap="none" normalizeH="0" baseline="0" noProof="0" dirty="0" smtClean="0">
                        <a:ln>
                          <a:noFill/>
                        </a:ln>
                        <a:solidFill>
                          <a:srgbClr val="000000"/>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000000"/>
                          </a:solidFill>
                          <a:effectLst/>
                          <a:latin typeface="Times New Roman" pitchFamily="18" charset="0"/>
                          <a:cs typeface="Times New Roman" pitchFamily="18" charset="0"/>
                        </a:rPr>
                        <a:t>_____</a:t>
                      </a:r>
                      <a:endParaRPr kumimoji="0" lang="it-IT" sz="2400" b="0" i="0" u="none" strike="noStrike" cap="none" normalizeH="0" baseline="0" dirty="0" smtClean="0">
                        <a:ln>
                          <a:noFill/>
                        </a:ln>
                        <a:solidFill>
                          <a:srgbClr val="000000"/>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93763">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000000"/>
                          </a:solidFill>
                          <a:effectLst/>
                          <a:latin typeface="Times New Roman" pitchFamily="18" charset="0"/>
                          <a:cs typeface="Times New Roman" pitchFamily="18" charset="0"/>
                        </a:rPr>
                        <a:t>_____</a:t>
                      </a:r>
                      <a:endParaRPr kumimoji="0" lang="it-IT" sz="2400" b="0" i="0" u="none" strike="noStrike" cap="none" normalizeH="0" baseline="0" dirty="0" smtClean="0">
                        <a:ln>
                          <a:noFill/>
                        </a:ln>
                        <a:solidFill>
                          <a:srgbClr val="000000"/>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smtClean="0">
                          <a:ln>
                            <a:noFill/>
                          </a:ln>
                          <a:solidFill>
                            <a:srgbClr val="000000"/>
                          </a:solidFill>
                          <a:effectLst/>
                          <a:latin typeface="Times New Roman" pitchFamily="18" charset="0"/>
                          <a:cs typeface="Times New Roman" pitchFamily="18" charset="0"/>
                        </a:rPr>
                        <a:t>advertisement</a:t>
                      </a:r>
                      <a:endParaRPr kumimoji="0" lang="it-IT" sz="2400" b="0" i="0" u="none" strike="noStrike" cap="none" normalizeH="0" baseline="0" smtClean="0">
                        <a:ln>
                          <a:noFill/>
                        </a:ln>
                        <a:solidFill>
                          <a:srgbClr val="000000"/>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000000"/>
                          </a:solidFill>
                          <a:effectLst/>
                          <a:latin typeface="Times New Roman" pitchFamily="18" charset="0"/>
                          <a:cs typeface="Times New Roman" pitchFamily="18" charset="0"/>
                        </a:rPr>
                        <a:t>_____________</a:t>
                      </a:r>
                      <a:endParaRPr kumimoji="0" lang="it-IT" sz="2400" b="0" i="0" u="none" strike="noStrike" cap="none" normalizeH="0" baseline="0" dirty="0" smtClean="0">
                        <a:ln>
                          <a:noFill/>
                        </a:ln>
                        <a:solidFill>
                          <a:srgbClr val="000000"/>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92175">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smtClean="0">
                          <a:ln>
                            <a:noFill/>
                          </a:ln>
                          <a:solidFill>
                            <a:srgbClr val="000000"/>
                          </a:solidFill>
                          <a:effectLst/>
                          <a:latin typeface="Times New Roman" pitchFamily="18" charset="0"/>
                          <a:cs typeface="Times New Roman" pitchFamily="18" charset="0"/>
                        </a:rPr>
                        <a:t>_________</a:t>
                      </a:r>
                      <a:endParaRPr kumimoji="0" lang="it-IT" sz="2400" b="0" i="0" u="none" strike="noStrike" cap="none" normalizeH="0" baseline="0" smtClean="0">
                        <a:ln>
                          <a:noFill/>
                        </a:ln>
                        <a:solidFill>
                          <a:srgbClr val="000000"/>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000000"/>
                          </a:solidFill>
                          <a:effectLst/>
                          <a:latin typeface="Times New Roman" pitchFamily="18" charset="0"/>
                          <a:cs typeface="Times New Roman" pitchFamily="18" charset="0"/>
                        </a:rPr>
                        <a:t>_____</a:t>
                      </a:r>
                      <a:endParaRPr kumimoji="0" lang="it-IT" sz="2400" b="0" i="0" u="none" strike="noStrike" cap="none" normalizeH="0" baseline="0" dirty="0" smtClean="0">
                        <a:ln>
                          <a:noFill/>
                        </a:ln>
                        <a:solidFill>
                          <a:srgbClr val="000000"/>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noProof="0" dirty="0" smtClean="0">
                          <a:ln>
                            <a:noFill/>
                          </a:ln>
                          <a:solidFill>
                            <a:srgbClr val="000000"/>
                          </a:solidFill>
                          <a:effectLst/>
                          <a:latin typeface="Times New Roman" pitchFamily="18" charset="0"/>
                          <a:cs typeface="Times New Roman" pitchFamily="18" charset="0"/>
                        </a:rPr>
                        <a:t>applicant</a:t>
                      </a:r>
                      <a:endParaRPr kumimoji="0" lang="en-US" sz="2400" b="0" i="0" u="none" strike="noStrike" cap="none" normalizeH="0" baseline="0" noProof="0" dirty="0" smtClean="0">
                        <a:ln>
                          <a:noFill/>
                        </a:ln>
                        <a:solidFill>
                          <a:srgbClr val="000000"/>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93763">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smtClean="0">
                          <a:ln>
                            <a:noFill/>
                          </a:ln>
                          <a:solidFill>
                            <a:srgbClr val="000000"/>
                          </a:solidFill>
                          <a:effectLst/>
                          <a:latin typeface="Times New Roman" pitchFamily="18" charset="0"/>
                          <a:cs typeface="Times New Roman" pitchFamily="18" charset="0"/>
                        </a:rPr>
                        <a:t>communicate</a:t>
                      </a:r>
                      <a:endParaRPr kumimoji="0" lang="it-IT" sz="2400" b="0" i="0" u="none" strike="noStrike" cap="none" normalizeH="0" baseline="0" smtClean="0">
                        <a:ln>
                          <a:noFill/>
                        </a:ln>
                        <a:solidFill>
                          <a:srgbClr val="000000"/>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000000"/>
                          </a:solidFill>
                          <a:effectLst/>
                          <a:latin typeface="Times New Roman" pitchFamily="18" charset="0"/>
                          <a:cs typeface="Times New Roman" pitchFamily="18" charset="0"/>
                        </a:rPr>
                        <a:t>_____</a:t>
                      </a:r>
                      <a:endParaRPr kumimoji="0" lang="it-IT" sz="2400" b="0" i="0" u="none" strike="noStrike" cap="none" normalizeH="0" baseline="0" dirty="0" smtClean="0">
                        <a:ln>
                          <a:noFill/>
                        </a:ln>
                        <a:solidFill>
                          <a:srgbClr val="000000"/>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it-IT" sz="2400" b="0" i="0" u="none" strike="noStrike" cap="none" normalizeH="0" baseline="0" dirty="0" smtClean="0">
                          <a:ln>
                            <a:noFill/>
                          </a:ln>
                          <a:solidFill>
                            <a:srgbClr val="000000"/>
                          </a:solidFill>
                          <a:effectLst/>
                          <a:latin typeface="Times New Roman" pitchFamily="18" charset="0"/>
                          <a:cs typeface="Times New Roman" pitchFamily="18" charset="0"/>
                        </a:rPr>
                        <a:t>_____________</a:t>
                      </a:r>
                      <a:endParaRPr kumimoji="0" lang="it-IT" sz="2400" b="0" i="0" u="none" strike="noStrike" cap="none" normalizeH="0" baseline="0" dirty="0" smtClean="0">
                        <a:ln>
                          <a:noFill/>
                        </a:ln>
                        <a:solidFill>
                          <a:srgbClr val="000000"/>
                        </a:solidFill>
                        <a:effectLst/>
                        <a:latin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idx="4294967295"/>
          </p:nvPr>
        </p:nvSpPr>
        <p:spPr>
          <a:xfrm>
            <a:off x="179388" y="404813"/>
            <a:ext cx="7772400" cy="835025"/>
          </a:xfrm>
        </p:spPr>
        <p:txBody>
          <a:bodyPr/>
          <a:lstStyle/>
          <a:p>
            <a:r>
              <a:rPr lang="en-GB" smtClean="0">
                <a:solidFill>
                  <a:schemeClr val="accent1"/>
                </a:solidFill>
              </a:rPr>
              <a:t>Phonetics</a:t>
            </a:r>
          </a:p>
        </p:txBody>
      </p:sp>
      <p:sp>
        <p:nvSpPr>
          <p:cNvPr id="49155" name="Rectangle 3"/>
          <p:cNvSpPr>
            <a:spLocks noGrp="1" noChangeArrowheads="1"/>
          </p:cNvSpPr>
          <p:nvPr>
            <p:ph type="body" idx="4294967295"/>
          </p:nvPr>
        </p:nvSpPr>
        <p:spPr>
          <a:xfrm>
            <a:off x="685800" y="1412875"/>
            <a:ext cx="7772400" cy="4683125"/>
          </a:xfrm>
        </p:spPr>
        <p:txBody>
          <a:bodyPr rtlCol="0">
            <a:normAutofit/>
          </a:bodyPr>
          <a:lstStyle/>
          <a:p>
            <a:pPr fontAlgn="auto">
              <a:spcAft>
                <a:spcPts val="0"/>
              </a:spcAft>
              <a:buFont typeface="Monotype Sorts" pitchFamily="2" charset="2"/>
              <a:buNone/>
              <a:defRPr/>
            </a:pPr>
            <a:r>
              <a:rPr lang="en-GB" dirty="0" smtClean="0">
                <a:solidFill>
                  <a:srgbClr val="000000"/>
                </a:solidFill>
                <a:effectLst>
                  <a:outerShdw blurRad="38100" dist="38100" dir="2700000" algn="tl">
                    <a:srgbClr val="FFFFFF"/>
                  </a:outerShdw>
                </a:effectLst>
              </a:rPr>
              <a:t>[</a:t>
            </a:r>
            <a:r>
              <a:rPr lang="en-GB" dirty="0" err="1" smtClean="0">
                <a:solidFill>
                  <a:srgbClr val="000000"/>
                </a:solidFill>
                <a:effectLst>
                  <a:outerShdw blurRad="38100" dist="38100" dir="2700000" algn="tl">
                    <a:srgbClr val="FFFFFF"/>
                  </a:outerShdw>
                </a:effectLst>
              </a:rPr>
              <a:t>ə'plaɪ</a:t>
            </a:r>
            <a:r>
              <a:rPr lang="en-GB" dirty="0" smtClean="0">
                <a:solidFill>
                  <a:srgbClr val="000000"/>
                </a:solidFill>
                <a:effectLst>
                  <a:outerShdw blurRad="38100" dist="38100" dir="2700000" algn="tl">
                    <a:srgbClr val="FFFFFF"/>
                  </a:outerShdw>
                </a:effectLst>
              </a:rPr>
              <a:t>]	</a:t>
            </a:r>
            <a:r>
              <a:rPr lang="en-GB" dirty="0" smtClean="0">
                <a:solidFill>
                  <a:srgbClr val="000000"/>
                </a:solidFill>
              </a:rPr>
              <a:t> ['</a:t>
            </a:r>
            <a:r>
              <a:rPr lang="en-GB" dirty="0" err="1" smtClean="0">
                <a:solidFill>
                  <a:srgbClr val="000000"/>
                </a:solidFill>
              </a:rPr>
              <a:t>kʌvərɪŋ</a:t>
            </a:r>
            <a:r>
              <a:rPr lang="en-GB" dirty="0" smtClean="0">
                <a:solidFill>
                  <a:srgbClr val="000000"/>
                </a:solidFill>
              </a:rPr>
              <a:t>] ['</a:t>
            </a:r>
            <a:r>
              <a:rPr lang="en-GB" dirty="0" err="1" smtClean="0">
                <a:solidFill>
                  <a:srgbClr val="000000"/>
                </a:solidFill>
              </a:rPr>
              <a:t>letə</a:t>
            </a:r>
            <a:r>
              <a:rPr lang="en-GB" dirty="0" smtClean="0">
                <a:solidFill>
                  <a:srgbClr val="000000"/>
                </a:solidFill>
              </a:rPr>
              <a:t>(r)]   </a:t>
            </a:r>
          </a:p>
          <a:p>
            <a:pPr fontAlgn="auto">
              <a:spcAft>
                <a:spcPts val="0"/>
              </a:spcAft>
              <a:buFont typeface="Monotype Sorts" pitchFamily="2" charset="2"/>
              <a:buNone/>
              <a:defRPr/>
            </a:pPr>
            <a:r>
              <a:rPr lang="en-GB" dirty="0" smtClean="0">
                <a:solidFill>
                  <a:srgbClr val="000000"/>
                </a:solidFill>
                <a:effectLst>
                  <a:outerShdw blurRad="38100" dist="38100" dir="2700000" algn="tl">
                    <a:srgbClr val="FFFFFF"/>
                  </a:outerShdw>
                </a:effectLst>
              </a:rPr>
              <a:t>['</a:t>
            </a:r>
            <a:r>
              <a:rPr lang="en-GB" dirty="0" err="1" smtClean="0">
                <a:solidFill>
                  <a:srgbClr val="000000"/>
                </a:solidFill>
                <a:effectLst>
                  <a:outerShdw blurRad="38100" dist="38100" dir="2700000" algn="tl">
                    <a:srgbClr val="FFFFFF"/>
                  </a:outerShdw>
                </a:effectLst>
              </a:rPr>
              <a:t>haɪə</a:t>
            </a:r>
            <a:r>
              <a:rPr lang="en-GB" dirty="0" smtClean="0">
                <a:solidFill>
                  <a:srgbClr val="000000"/>
                </a:solidFill>
                <a:effectLst>
                  <a:outerShdw blurRad="38100" dist="38100" dir="2700000" algn="tl">
                    <a:srgbClr val="FFFFFF"/>
                  </a:outerShdw>
                </a:effectLst>
              </a:rPr>
              <a:t>(r)]</a:t>
            </a:r>
            <a:r>
              <a:rPr lang="en-GB" dirty="0" smtClean="0">
                <a:solidFill>
                  <a:srgbClr val="000000"/>
                </a:solidFill>
              </a:rPr>
              <a:t> ['</a:t>
            </a:r>
            <a:r>
              <a:rPr lang="en-GB" dirty="0" err="1" smtClean="0">
                <a:solidFill>
                  <a:srgbClr val="000000"/>
                </a:solidFill>
              </a:rPr>
              <a:t>faɪə</a:t>
            </a:r>
            <a:r>
              <a:rPr lang="en-GB" dirty="0" smtClean="0">
                <a:solidFill>
                  <a:srgbClr val="000000"/>
                </a:solidFill>
              </a:rPr>
              <a:t>(r)]  </a:t>
            </a:r>
            <a:endParaRPr lang="en-GB" sz="2800" dirty="0" smtClean="0">
              <a:solidFill>
                <a:srgbClr val="000000"/>
              </a:solidFill>
              <a:effectLst>
                <a:outerShdw blurRad="38100" dist="38100" dir="2700000" algn="tl">
                  <a:srgbClr val="FFFFFF"/>
                </a:outerShdw>
              </a:effectLst>
            </a:endParaRPr>
          </a:p>
          <a:p>
            <a:pPr fontAlgn="auto">
              <a:spcAft>
                <a:spcPts val="0"/>
              </a:spcAft>
              <a:buFont typeface="Monotype Sorts" pitchFamily="2" charset="2"/>
              <a:buNone/>
              <a:defRPr/>
            </a:pPr>
            <a:r>
              <a:rPr lang="en-GB" dirty="0" smtClean="0">
                <a:solidFill>
                  <a:srgbClr val="000000"/>
                </a:solidFill>
                <a:effectLst>
                  <a:outerShdw blurRad="38100" dist="38100" dir="2700000" algn="tl">
                    <a:srgbClr val="FFFFFF"/>
                  </a:outerShdw>
                </a:effectLst>
              </a:rPr>
              <a:t>[</a:t>
            </a:r>
            <a:r>
              <a:rPr lang="en-GB" dirty="0" err="1" smtClean="0">
                <a:solidFill>
                  <a:srgbClr val="000000"/>
                </a:solidFill>
                <a:effectLst>
                  <a:outerShdw blurRad="38100" dist="38100" dir="2700000" algn="tl">
                    <a:srgbClr val="FFFFFF"/>
                  </a:outerShdw>
                </a:effectLst>
              </a:rPr>
              <a:t>ʃɔrt</a:t>
            </a:r>
            <a:r>
              <a:rPr lang="en-GB" dirty="0" smtClean="0">
                <a:solidFill>
                  <a:srgbClr val="000000"/>
                </a:solidFill>
                <a:effectLst>
                  <a:outerShdw blurRad="38100" dist="38100" dir="2700000" algn="tl">
                    <a:srgbClr val="FFFFFF"/>
                  </a:outerShdw>
                </a:effectLst>
              </a:rPr>
              <a:t> /</a:t>
            </a:r>
            <a:r>
              <a:rPr lang="en-GB" dirty="0" err="1" smtClean="0">
                <a:solidFill>
                  <a:srgbClr val="000000"/>
                </a:solidFill>
                <a:effectLst>
                  <a:outerShdw blurRad="38100" dist="38100" dir="2700000" algn="tl">
                    <a:srgbClr val="FFFFFF"/>
                  </a:outerShdw>
                </a:effectLst>
              </a:rPr>
              <a:t>ʃɔːt</a:t>
            </a:r>
            <a:r>
              <a:rPr lang="en-GB" dirty="0" smtClean="0">
                <a:solidFill>
                  <a:srgbClr val="000000"/>
                </a:solidFill>
                <a:effectLst>
                  <a:outerShdw blurRad="38100" dist="38100" dir="2700000" algn="tl">
                    <a:srgbClr val="FFFFFF"/>
                  </a:outerShdw>
                </a:effectLst>
              </a:rPr>
              <a:t>]</a:t>
            </a:r>
            <a:r>
              <a:rPr lang="en-GB" dirty="0" smtClean="0">
                <a:solidFill>
                  <a:srgbClr val="000000"/>
                </a:solidFill>
              </a:rPr>
              <a:t> [</a:t>
            </a:r>
            <a:r>
              <a:rPr lang="en-GB" dirty="0" err="1" smtClean="0">
                <a:solidFill>
                  <a:srgbClr val="000000"/>
                </a:solidFill>
              </a:rPr>
              <a:t>lɪst</a:t>
            </a:r>
            <a:r>
              <a:rPr lang="en-GB" dirty="0" smtClean="0">
                <a:solidFill>
                  <a:srgbClr val="000000"/>
                </a:solidFill>
              </a:rPr>
              <a:t>] ['</a:t>
            </a:r>
            <a:r>
              <a:rPr lang="en-GB" dirty="0" err="1" smtClean="0">
                <a:solidFill>
                  <a:srgbClr val="000000"/>
                </a:solidFill>
              </a:rPr>
              <a:t>ɪntə</a:t>
            </a:r>
            <a:r>
              <a:rPr lang="en-GB" dirty="0" smtClean="0">
                <a:solidFill>
                  <a:srgbClr val="000000"/>
                </a:solidFill>
              </a:rPr>
              <a:t>(r)</a:t>
            </a:r>
            <a:r>
              <a:rPr lang="en-GB" dirty="0" err="1" smtClean="0">
                <a:solidFill>
                  <a:srgbClr val="000000"/>
                </a:solidFill>
              </a:rPr>
              <a:t>vju</a:t>
            </a:r>
            <a:r>
              <a:rPr lang="en-GB" dirty="0" smtClean="0">
                <a:solidFill>
                  <a:srgbClr val="000000"/>
                </a:solidFill>
              </a:rPr>
              <a:t>ː] </a:t>
            </a:r>
          </a:p>
          <a:p>
            <a:pPr fontAlgn="auto">
              <a:spcAft>
                <a:spcPts val="0"/>
              </a:spcAft>
              <a:buFont typeface="Monotype Sorts" pitchFamily="2" charset="2"/>
              <a:buNone/>
              <a:defRPr/>
            </a:pPr>
            <a:r>
              <a:rPr lang="en-GB" dirty="0" smtClean="0">
                <a:solidFill>
                  <a:srgbClr val="000000"/>
                </a:solidFill>
                <a:effectLst>
                  <a:outerShdw blurRad="38100" dist="38100" dir="2700000" algn="tl">
                    <a:srgbClr val="FFFFFF"/>
                  </a:outerShdw>
                </a:effectLst>
              </a:rPr>
              <a:t>['</a:t>
            </a:r>
            <a:r>
              <a:rPr lang="en-GB" dirty="0" err="1" smtClean="0">
                <a:solidFill>
                  <a:srgbClr val="000000"/>
                </a:solidFill>
                <a:effectLst>
                  <a:outerShdw blurRad="38100" dist="38100" dir="2700000" algn="tl">
                    <a:srgbClr val="FFFFFF"/>
                  </a:outerShdw>
                </a:effectLst>
              </a:rPr>
              <a:t>hjuːmən</a:t>
            </a:r>
            <a:r>
              <a:rPr lang="en-GB" dirty="0" smtClean="0">
                <a:solidFill>
                  <a:srgbClr val="000000"/>
                </a:solidFill>
                <a:effectLst>
                  <a:outerShdw blurRad="38100" dist="38100" dir="2700000" algn="tl">
                    <a:srgbClr val="FFFFFF"/>
                  </a:outerShdw>
                </a:effectLst>
              </a:rPr>
              <a:t>]</a:t>
            </a:r>
            <a:r>
              <a:rPr lang="en-GB" dirty="0" smtClean="0">
                <a:solidFill>
                  <a:srgbClr val="000000"/>
                </a:solidFill>
              </a:rPr>
              <a:t> [</a:t>
            </a:r>
            <a:r>
              <a:rPr lang="en-GB" dirty="0" err="1" smtClean="0">
                <a:solidFill>
                  <a:srgbClr val="000000"/>
                </a:solidFill>
              </a:rPr>
              <a:t>rɪ'sɔrs</a:t>
            </a:r>
            <a:r>
              <a:rPr lang="en-GB" dirty="0" smtClean="0">
                <a:solidFill>
                  <a:srgbClr val="000000"/>
                </a:solidFill>
              </a:rPr>
              <a:t> ,-z- /-'</a:t>
            </a:r>
            <a:r>
              <a:rPr lang="en-GB" dirty="0" err="1" smtClean="0">
                <a:solidFill>
                  <a:srgbClr val="000000"/>
                </a:solidFill>
              </a:rPr>
              <a:t>sɔːs</a:t>
            </a:r>
            <a:r>
              <a:rPr lang="en-GB" dirty="0" smtClean="0">
                <a:solidFill>
                  <a:srgbClr val="000000"/>
                </a:solidFill>
              </a:rPr>
              <a:t> ,-z-] </a:t>
            </a:r>
          </a:p>
          <a:p>
            <a:pPr fontAlgn="auto">
              <a:spcAft>
                <a:spcPts val="0"/>
              </a:spcAft>
              <a:buFont typeface="Monotype Sorts" pitchFamily="2" charset="2"/>
              <a:buNone/>
              <a:defRPr/>
            </a:pPr>
            <a:r>
              <a:rPr lang="en-GB" dirty="0" smtClean="0">
                <a:solidFill>
                  <a:srgbClr val="000000"/>
                </a:solidFill>
                <a:effectLst>
                  <a:outerShdw blurRad="38100" dist="38100" dir="2700000" algn="tl">
                    <a:srgbClr val="FFFFFF"/>
                  </a:outerShdw>
                </a:effectLst>
              </a:rPr>
              <a:t>[</a:t>
            </a:r>
            <a:r>
              <a:rPr lang="en-GB" dirty="0" err="1" smtClean="0">
                <a:solidFill>
                  <a:srgbClr val="000000"/>
                </a:solidFill>
                <a:effectLst>
                  <a:outerShdw blurRad="38100" dist="38100" dir="2700000" algn="tl">
                    <a:srgbClr val="FFFFFF"/>
                  </a:outerShdw>
                </a:effectLst>
              </a:rPr>
              <a:t>sɪ'lekʃn</a:t>
            </a:r>
            <a:r>
              <a:rPr lang="en-GB" dirty="0" smtClean="0">
                <a:solidFill>
                  <a:srgbClr val="000000"/>
                </a:solidFill>
                <a:effectLst>
                  <a:outerShdw blurRad="38100" dist="38100" dir="2700000" algn="tl">
                    <a:srgbClr val="FFFFFF"/>
                  </a:outerShdw>
                </a:effectLst>
              </a:rPr>
              <a:t>]</a:t>
            </a:r>
            <a:r>
              <a:rPr lang="en-GB" dirty="0" smtClean="0">
                <a:solidFill>
                  <a:srgbClr val="000000"/>
                </a:solidFill>
              </a:rPr>
              <a:t> 	[</a:t>
            </a:r>
            <a:r>
              <a:rPr lang="en-GB" dirty="0" err="1" smtClean="0">
                <a:solidFill>
                  <a:srgbClr val="000000"/>
                </a:solidFill>
              </a:rPr>
              <a:t>rəʊl</a:t>
            </a:r>
            <a:r>
              <a:rPr lang="en-GB" dirty="0" smtClean="0">
                <a:solidFill>
                  <a:srgbClr val="000000"/>
                </a:solidFill>
              </a:rPr>
              <a:t>] </a:t>
            </a:r>
            <a:endParaRPr lang="en-GB" sz="2800" dirty="0" smtClean="0">
              <a:solidFill>
                <a:srgbClr val="000000"/>
              </a:solidFill>
              <a:effectLst>
                <a:outerShdw blurRad="38100" dist="38100" dir="2700000" algn="tl">
                  <a:srgbClr val="FFFFFF"/>
                </a:outerShdw>
              </a:effectLst>
            </a:endParaRPr>
          </a:p>
          <a:p>
            <a:pPr fontAlgn="auto">
              <a:spcAft>
                <a:spcPts val="0"/>
              </a:spcAft>
              <a:buFont typeface="Monotype Sorts" pitchFamily="2" charset="2"/>
              <a:buNone/>
              <a:defRPr/>
            </a:pPr>
            <a:r>
              <a:rPr lang="en-GB" sz="2800" dirty="0" smtClean="0">
                <a:solidFill>
                  <a:srgbClr val="000000"/>
                </a:solidFill>
                <a:effectLst>
                  <a:outerShdw blurRad="38100" dist="38100" dir="2700000" algn="tl">
                    <a:srgbClr val="FFFFFF"/>
                  </a:outerShdw>
                </a:effectLst>
              </a:rPr>
              <a:t>	</a:t>
            </a:r>
            <a:r>
              <a:rPr lang="en-GB" dirty="0" smtClean="0">
                <a:solidFill>
                  <a:srgbClr val="000000"/>
                </a:solidFill>
                <a:effectLst>
                  <a:outerShdw blurRad="38100" dist="38100" dir="2700000" algn="tl">
                    <a:srgbClr val="FFFFFF"/>
                  </a:outerShdw>
                </a:effectLst>
              </a:rPr>
              <a:t>[</a:t>
            </a:r>
            <a:r>
              <a:rPr lang="en-GB" dirty="0" err="1" smtClean="0">
                <a:solidFill>
                  <a:srgbClr val="000000"/>
                </a:solidFill>
                <a:effectLst>
                  <a:outerShdw blurRad="38100" dist="38100" dir="2700000" algn="tl">
                    <a:srgbClr val="FFFFFF"/>
                  </a:outerShdw>
                </a:effectLst>
              </a:rPr>
              <a:t>prə'sɪːdʒə</a:t>
            </a:r>
            <a:r>
              <a:rPr lang="en-GB" dirty="0" smtClean="0">
                <a:solidFill>
                  <a:srgbClr val="000000"/>
                </a:solidFill>
                <a:effectLst>
                  <a:outerShdw blurRad="38100" dist="38100" dir="2700000" algn="tl">
                    <a:srgbClr val="FFFFFF"/>
                  </a:outerShdw>
                </a:effectLst>
              </a:rPr>
              <a:t>(r)]	[</a:t>
            </a:r>
            <a:r>
              <a:rPr lang="en-GB" dirty="0" err="1" smtClean="0">
                <a:solidFill>
                  <a:srgbClr val="000000"/>
                </a:solidFill>
                <a:effectLst>
                  <a:outerShdw blurRad="38100" dist="38100" dir="2700000" algn="tl">
                    <a:srgbClr val="FFFFFF"/>
                  </a:outerShdw>
                </a:effectLst>
              </a:rPr>
              <a:t>æm'bɪʃn</a:t>
            </a:r>
            <a:r>
              <a:rPr lang="en-GB" dirty="0" smtClean="0">
                <a:solidFill>
                  <a:srgbClr val="000000"/>
                </a:solidFill>
                <a:effectLst>
                  <a:outerShdw blurRad="38100" dist="38100" dir="2700000" algn="tl">
                    <a:srgbClr val="FFFFFF"/>
                  </a:outerShdw>
                </a:effectLst>
              </a:rPr>
              <a:t>]</a:t>
            </a:r>
            <a:r>
              <a:rPr lang="en-GB" dirty="0" smtClean="0">
                <a:solidFill>
                  <a:srgbClr val="000000"/>
                </a:solidFill>
              </a:rPr>
              <a:t> </a:t>
            </a:r>
            <a:endParaRPr lang="en-GB" sz="2800" dirty="0" smtClean="0">
              <a:solidFill>
                <a:srgbClr val="000000"/>
              </a:solidFill>
              <a:effectLst>
                <a:outerShdw blurRad="38100" dist="38100" dir="2700000" algn="tl">
                  <a:srgbClr val="FFFFFF"/>
                </a:outerShdw>
              </a:effectLst>
            </a:endParaRPr>
          </a:p>
          <a:p>
            <a:pPr fontAlgn="auto">
              <a:spcAft>
                <a:spcPts val="0"/>
              </a:spcAft>
              <a:buFont typeface="Monotype Sorts" pitchFamily="2" charset="2"/>
              <a:buNone/>
              <a:defRPr/>
            </a:pPr>
            <a:r>
              <a:rPr lang="en-GB" sz="2800" dirty="0" smtClean="0">
                <a:solidFill>
                  <a:srgbClr val="000000"/>
                </a:solidFill>
                <a:effectLst>
                  <a:outerShdw blurRad="38100" dist="38100" dir="2700000" algn="tl">
                    <a:srgbClr val="FFFFFF"/>
                  </a:outerShdw>
                </a:effectLst>
              </a:rPr>
              <a:t>	</a:t>
            </a:r>
            <a:r>
              <a:rPr lang="en-GB" dirty="0" smtClean="0">
                <a:solidFill>
                  <a:srgbClr val="000000"/>
                </a:solidFill>
                <a:effectLst>
                  <a:outerShdw blurRad="38100" dist="38100" dir="2700000" algn="tl">
                    <a:srgbClr val="FFFFFF"/>
                  </a:outerShdw>
                </a:effectLst>
              </a:rPr>
              <a:t>[</a:t>
            </a:r>
            <a:r>
              <a:rPr lang="en-GB" dirty="0" err="1" smtClean="0">
                <a:solidFill>
                  <a:srgbClr val="000000"/>
                </a:solidFill>
                <a:effectLst>
                  <a:outerShdw blurRad="38100" dist="38100" dir="2700000" algn="tl">
                    <a:srgbClr val="FFFFFF"/>
                  </a:outerShdw>
                </a:effectLst>
              </a:rPr>
              <a:t>ɪn‚θjuːzɪ'æstɪk</a:t>
            </a:r>
            <a:r>
              <a:rPr lang="en-GB" dirty="0" smtClean="0">
                <a:solidFill>
                  <a:srgbClr val="000000"/>
                </a:solidFill>
                <a:effectLst>
                  <a:outerShdw blurRad="38100" dist="38100" dir="2700000" algn="tl">
                    <a:srgbClr val="FFFFFF"/>
                  </a:outerShdw>
                </a:effectLst>
              </a:rPr>
              <a:t>]</a:t>
            </a:r>
            <a:r>
              <a:rPr lang="en-GB" dirty="0" smtClean="0">
                <a:solidFill>
                  <a:srgbClr val="000000"/>
                </a:solidFill>
              </a:rPr>
              <a:t> 	[</a:t>
            </a:r>
            <a:r>
              <a:rPr lang="en-GB" dirty="0" err="1" smtClean="0">
                <a:solidFill>
                  <a:srgbClr val="000000"/>
                </a:solidFill>
              </a:rPr>
              <a:t>dʒɑb</a:t>
            </a:r>
            <a:r>
              <a:rPr lang="en-GB" dirty="0" smtClean="0">
                <a:solidFill>
                  <a:srgbClr val="000000"/>
                </a:solidFill>
              </a:rPr>
              <a:t> /</a:t>
            </a:r>
            <a:r>
              <a:rPr lang="en-GB" dirty="0" err="1" smtClean="0">
                <a:solidFill>
                  <a:srgbClr val="000000"/>
                </a:solidFill>
              </a:rPr>
              <a:t>dʒɒb</a:t>
            </a:r>
            <a:r>
              <a:rPr lang="en-GB" dirty="0" smtClean="0">
                <a:solidFill>
                  <a:srgbClr val="000000"/>
                </a:solidFill>
              </a:rPr>
              <a:t>] </a:t>
            </a:r>
          </a:p>
          <a:p>
            <a:pPr fontAlgn="auto">
              <a:spcAft>
                <a:spcPts val="0"/>
              </a:spcAft>
              <a:buFont typeface="Monotype Sorts" pitchFamily="2" charset="2"/>
              <a:buNone/>
              <a:defRPr/>
            </a:pPr>
            <a:r>
              <a:rPr lang="en-GB" dirty="0" smtClean="0">
                <a:solidFill>
                  <a:srgbClr val="000000"/>
                </a:solidFill>
              </a:rPr>
              <a:t>[</a:t>
            </a:r>
            <a:r>
              <a:rPr lang="en-GB" dirty="0" err="1" smtClean="0">
                <a:solidFill>
                  <a:srgbClr val="000000"/>
                </a:solidFill>
              </a:rPr>
              <a:t>wɜrk</a:t>
            </a:r>
            <a:r>
              <a:rPr lang="en-GB" dirty="0" smtClean="0">
                <a:solidFill>
                  <a:srgbClr val="000000"/>
                </a:solidFill>
              </a:rPr>
              <a:t> /</a:t>
            </a:r>
            <a:r>
              <a:rPr lang="en-GB" dirty="0" err="1" smtClean="0">
                <a:solidFill>
                  <a:srgbClr val="000000"/>
                </a:solidFill>
              </a:rPr>
              <a:t>wɜːk</a:t>
            </a:r>
            <a:r>
              <a:rPr lang="en-GB" dirty="0" smtClean="0">
                <a:solidFill>
                  <a:srgbClr val="000000"/>
                </a:solidFill>
              </a:rPr>
              <a:t>] 		['</a:t>
            </a:r>
            <a:r>
              <a:rPr lang="en-GB" dirty="0" err="1" smtClean="0">
                <a:solidFill>
                  <a:srgbClr val="000000"/>
                </a:solidFill>
              </a:rPr>
              <a:t>leɪbə</a:t>
            </a:r>
            <a:r>
              <a:rPr lang="en-GB" dirty="0" smtClean="0">
                <a:solidFill>
                  <a:srgbClr val="000000"/>
                </a:solidFill>
              </a:rPr>
              <a:t>(r)]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69" name="Rectangle 2"/>
          <p:cNvSpPr>
            <a:spLocks noGrp="1" noChangeArrowheads="1"/>
          </p:cNvSpPr>
          <p:nvPr>
            <p:ph type="ctrTitle"/>
          </p:nvPr>
        </p:nvSpPr>
        <p:spPr>
          <a:xfrm>
            <a:off x="827088" y="620713"/>
            <a:ext cx="8113712" cy="5400675"/>
          </a:xfrm>
        </p:spPr>
        <p:txBody>
          <a:bodyPr/>
          <a:lstStyle/>
          <a:p>
            <a:r>
              <a:rPr lang="it-IT" smtClean="0">
                <a:solidFill>
                  <a:srgbClr val="FFFF00"/>
                </a:solidFill>
                <a:latin typeface="Comic Sans MS" pitchFamily="66" charset="0"/>
              </a:rPr>
              <a:t/>
            </a:r>
            <a:br>
              <a:rPr lang="it-IT" smtClean="0">
                <a:solidFill>
                  <a:srgbClr val="FFFF00"/>
                </a:solidFill>
                <a:latin typeface="Comic Sans MS" pitchFamily="66" charset="0"/>
              </a:rPr>
            </a:br>
            <a:endParaRPr lang="it-IT" sz="6300" b="1" smtClean="0">
              <a:solidFill>
                <a:srgbClr val="FFFF00"/>
              </a:solidFill>
              <a:latin typeface="Comic Sans MS" pitchFamily="66" charset="0"/>
            </a:endParaRPr>
          </a:p>
        </p:txBody>
      </p:sp>
      <p:sp>
        <p:nvSpPr>
          <p:cNvPr id="151555" name="Rectangle 3"/>
          <p:cNvSpPr>
            <a:spLocks noChangeArrowheads="1"/>
          </p:cNvSpPr>
          <p:nvPr/>
        </p:nvSpPr>
        <p:spPr bwMode="auto">
          <a:xfrm>
            <a:off x="0" y="260350"/>
            <a:ext cx="8964613" cy="519113"/>
          </a:xfrm>
          <a:prstGeom prst="rect">
            <a:avLst/>
          </a:prstGeom>
          <a:noFill/>
          <a:ln w="9525">
            <a:noFill/>
            <a:miter lim="800000"/>
            <a:headEnd/>
            <a:tailEnd/>
          </a:ln>
        </p:spPr>
        <p:txBody>
          <a:bodyPr>
            <a:spAutoFit/>
          </a:bodyPr>
          <a:lstStyle/>
          <a:p>
            <a:pPr algn="ctr"/>
            <a:r>
              <a:rPr lang="it-IT" sz="2800" b="1">
                <a:solidFill>
                  <a:srgbClr val="0033CC"/>
                </a:solidFill>
                <a:latin typeface="Calibri" pitchFamily="34" charset="0"/>
              </a:rPr>
              <a:t>WORD BUILDING p.78</a:t>
            </a:r>
          </a:p>
        </p:txBody>
      </p:sp>
      <p:sp>
        <p:nvSpPr>
          <p:cNvPr id="32771" name="Rectangle 4"/>
          <p:cNvSpPr>
            <a:spLocks noChangeArrowheads="1"/>
          </p:cNvSpPr>
          <p:nvPr/>
        </p:nvSpPr>
        <p:spPr bwMode="auto">
          <a:xfrm>
            <a:off x="323850" y="981075"/>
            <a:ext cx="8496300" cy="5516563"/>
          </a:xfrm>
          <a:prstGeom prst="rect">
            <a:avLst/>
          </a:prstGeom>
          <a:solidFill>
            <a:srgbClr val="FFCC99"/>
          </a:solidFill>
          <a:ln w="9525">
            <a:solidFill>
              <a:srgbClr val="FFCC99"/>
            </a:solidFill>
            <a:miter lim="800000"/>
            <a:headEnd/>
            <a:tailEnd/>
          </a:ln>
        </p:spPr>
        <p:txBody>
          <a:bodyPr wrap="none" anchor="ctr"/>
          <a:lstStyle/>
          <a:p>
            <a:pPr marL="457200" indent="-457200"/>
            <a:r>
              <a:rPr lang="it-IT" b="1">
                <a:solidFill>
                  <a:srgbClr val="FF3300"/>
                </a:solidFill>
                <a:latin typeface="Calibri" pitchFamily="34" charset="0"/>
              </a:rPr>
              <a:t>	    				        </a:t>
            </a:r>
            <a:r>
              <a:rPr lang="it-IT" sz="2000" b="1">
                <a:solidFill>
                  <a:srgbClr val="FF3300"/>
                </a:solidFill>
                <a:latin typeface="Calibri" pitchFamily="34" charset="0"/>
              </a:rPr>
              <a:t>VERB	NOUN		PERSON</a:t>
            </a:r>
          </a:p>
          <a:p>
            <a:pPr marL="457200" indent="-457200"/>
            <a:endParaRPr lang="it-IT" sz="2000">
              <a:solidFill>
                <a:srgbClr val="FF3300"/>
              </a:solidFill>
              <a:latin typeface="Calibri" pitchFamily="34" charset="0"/>
            </a:endParaRPr>
          </a:p>
          <a:p>
            <a:pPr marL="457200" indent="-457200"/>
            <a:endParaRPr lang="it-IT" sz="2000">
              <a:solidFill>
                <a:srgbClr val="FF3300"/>
              </a:solidFill>
              <a:latin typeface="Calibri" pitchFamily="34" charset="0"/>
            </a:endParaRPr>
          </a:p>
          <a:p>
            <a:pPr marL="457200" indent="-457200">
              <a:buFontTx/>
              <a:buAutoNum type="arabicPeriod"/>
            </a:pPr>
            <a:r>
              <a:rPr lang="it-IT" sz="2000" b="1">
                <a:solidFill>
                  <a:srgbClr val="0033CC"/>
                </a:solidFill>
                <a:latin typeface="Calibri" pitchFamily="34" charset="0"/>
              </a:rPr>
              <a:t>MAKE A FORMAL REQUEST			</a:t>
            </a:r>
            <a:r>
              <a:rPr lang="it-IT" sz="2000" b="1">
                <a:solidFill>
                  <a:srgbClr val="000000"/>
                </a:solidFill>
                <a:latin typeface="Calibri" pitchFamily="34" charset="0"/>
              </a:rPr>
              <a:t>APPLICATION</a:t>
            </a:r>
          </a:p>
          <a:p>
            <a:pPr marL="457200" indent="-457200"/>
            <a:endParaRPr lang="it-IT" sz="2000" b="1">
              <a:solidFill>
                <a:srgbClr val="000000"/>
              </a:solidFill>
              <a:latin typeface="Calibri" pitchFamily="34" charset="0"/>
            </a:endParaRPr>
          </a:p>
          <a:p>
            <a:pPr marL="457200" indent="-457200"/>
            <a:r>
              <a:rPr lang="it-IT" sz="2000" b="1">
                <a:solidFill>
                  <a:srgbClr val="0033CC"/>
                </a:solidFill>
                <a:latin typeface="Calibri" pitchFamily="34" charset="0"/>
              </a:rPr>
              <a:t>2.   TEST OF SOMEONE’S SKILLS  	          </a:t>
            </a:r>
            <a:r>
              <a:rPr lang="it-IT" sz="2000" b="1">
                <a:solidFill>
                  <a:srgbClr val="000000"/>
                </a:solidFill>
                <a:latin typeface="Calibri" pitchFamily="34" charset="0"/>
              </a:rPr>
              <a:t>EVALUATE</a:t>
            </a:r>
          </a:p>
          <a:p>
            <a:pPr marL="457200" indent="-457200"/>
            <a:endParaRPr lang="it-IT" sz="2000" b="1">
              <a:solidFill>
                <a:srgbClr val="000000"/>
              </a:solidFill>
              <a:latin typeface="Calibri" pitchFamily="34" charset="0"/>
            </a:endParaRPr>
          </a:p>
          <a:p>
            <a:pPr marL="457200" indent="-457200"/>
            <a:r>
              <a:rPr lang="it-IT" sz="2000" b="1">
                <a:solidFill>
                  <a:srgbClr val="0033CC"/>
                </a:solidFill>
                <a:latin typeface="Calibri" pitchFamily="34" charset="0"/>
              </a:rPr>
              <a:t>3.   ASK A CANDIDATE QUESTIONS			    	         </a:t>
            </a:r>
            <a:r>
              <a:rPr lang="it-IT" sz="2000" b="1">
                <a:solidFill>
                  <a:srgbClr val="000000"/>
                </a:solidFill>
                <a:latin typeface="Calibri" pitchFamily="34" charset="0"/>
              </a:rPr>
              <a:t>INTERVIEWER</a:t>
            </a:r>
          </a:p>
          <a:p>
            <a:pPr marL="457200" indent="-457200"/>
            <a:endParaRPr lang="it-IT" sz="2000" b="1">
              <a:solidFill>
                <a:srgbClr val="0033CC"/>
              </a:solidFill>
              <a:latin typeface="Calibri" pitchFamily="34" charset="0"/>
            </a:endParaRPr>
          </a:p>
          <a:p>
            <a:pPr marL="457200" indent="-457200"/>
            <a:r>
              <a:rPr lang="it-IT" sz="2000" b="1">
                <a:solidFill>
                  <a:srgbClr val="0033CC"/>
                </a:solidFill>
                <a:latin typeface="Calibri" pitchFamily="34" charset="0"/>
              </a:rPr>
              <a:t>4.   MAKE A PLAN FOR SOMETHING  		</a:t>
            </a:r>
            <a:r>
              <a:rPr lang="it-IT" sz="2000" b="1">
                <a:solidFill>
                  <a:srgbClr val="000000"/>
                </a:solidFill>
                <a:latin typeface="Calibri" pitchFamily="34" charset="0"/>
              </a:rPr>
              <a:t>DESIGN</a:t>
            </a:r>
          </a:p>
          <a:p>
            <a:pPr marL="457200" indent="-457200"/>
            <a:r>
              <a:rPr lang="it-IT" sz="2000" b="1">
                <a:solidFill>
                  <a:srgbClr val="0033CC"/>
                </a:solidFill>
                <a:latin typeface="Calibri" pitchFamily="34" charset="0"/>
              </a:rPr>
              <a:t>THAT WILL BE BUILT		</a:t>
            </a:r>
          </a:p>
          <a:p>
            <a:pPr marL="457200" indent="-457200"/>
            <a:endParaRPr lang="it-IT" sz="2000" b="1">
              <a:solidFill>
                <a:srgbClr val="0033CC"/>
              </a:solidFill>
              <a:latin typeface="Calibri" pitchFamily="34" charset="0"/>
            </a:endParaRPr>
          </a:p>
          <a:p>
            <a:pPr marL="457200" indent="-457200"/>
            <a:r>
              <a:rPr lang="it-IT" sz="2000" b="1">
                <a:solidFill>
                  <a:srgbClr val="0033CC"/>
                </a:solidFill>
                <a:latin typeface="Calibri" pitchFamily="34" charset="0"/>
              </a:rPr>
              <a:t>5. 	EVALUATE			           </a:t>
            </a:r>
            <a:r>
              <a:rPr lang="it-IT" sz="2000" b="1">
                <a:solidFill>
                  <a:srgbClr val="000000"/>
                </a:solidFill>
                <a:latin typeface="Calibri" pitchFamily="34" charset="0"/>
              </a:rPr>
              <a:t>ASSESS</a:t>
            </a:r>
          </a:p>
          <a:p>
            <a:pPr marL="457200" indent="-457200"/>
            <a:endParaRPr lang="it-IT" sz="2000" b="1">
              <a:solidFill>
                <a:srgbClr val="000000"/>
              </a:solidFill>
              <a:latin typeface="Calibri" pitchFamily="34" charset="0"/>
            </a:endParaRPr>
          </a:p>
          <a:p>
            <a:pPr marL="457200" indent="-457200"/>
            <a:r>
              <a:rPr lang="it-IT" sz="2000" b="1">
                <a:solidFill>
                  <a:srgbClr val="0033CC"/>
                </a:solidFill>
                <a:latin typeface="Calibri" pitchFamily="34" charset="0"/>
              </a:rPr>
              <a:t>6.  PROCESS BY WHICH PEOPLE</a:t>
            </a:r>
          </a:p>
          <a:p>
            <a:pPr marL="457200" indent="-457200"/>
            <a:r>
              <a:rPr lang="it-IT" sz="2000" b="1">
                <a:solidFill>
                  <a:srgbClr val="0033CC"/>
                </a:solidFill>
                <a:latin typeface="Calibri" pitchFamily="34" charset="0"/>
              </a:rPr>
              <a:t>EXCHANGE INFORMATION				         </a:t>
            </a:r>
            <a:r>
              <a:rPr lang="it-IT" sz="2000" b="1">
                <a:solidFill>
                  <a:srgbClr val="000000"/>
                </a:solidFill>
                <a:latin typeface="Calibri" pitchFamily="34" charset="0"/>
              </a:rPr>
              <a:t>TRANSACTOR</a:t>
            </a:r>
          </a:p>
          <a:p>
            <a:pPr marL="457200" indent="-457200"/>
            <a:endParaRPr lang="it-IT" sz="2000" b="1">
              <a:solidFill>
                <a:srgbClr val="000000"/>
              </a:solidFill>
              <a:latin typeface="Calibri" pitchFamily="34" charset="0"/>
            </a:endParaRPr>
          </a:p>
          <a:p>
            <a:pPr marL="457200" indent="-457200"/>
            <a:r>
              <a:rPr lang="it-IT" sz="2000" b="1">
                <a:solidFill>
                  <a:srgbClr val="0033CC"/>
                </a:solidFill>
                <a:latin typeface="Calibri" pitchFamily="34" charset="0"/>
              </a:rPr>
              <a:t>7. CHOOSE SOMEONE FOR A POSITION   </a:t>
            </a:r>
            <a:r>
              <a:rPr lang="it-IT" sz="2000" b="1">
                <a:solidFill>
                  <a:srgbClr val="000000"/>
                </a:solidFill>
                <a:latin typeface="Calibri" pitchFamily="34" charset="0"/>
              </a:rPr>
              <a:t>EMPLOY</a:t>
            </a:r>
            <a:endParaRPr lang="it-IT" sz="2000" b="1">
              <a:solidFill>
                <a:srgbClr val="0033CC"/>
              </a:solidFill>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51555">
                                            <p:txEl>
                                              <p:pRg st="0" end="0"/>
                                            </p:txEl>
                                          </p:spTgt>
                                        </p:tgtEl>
                                        <p:attrNameLst>
                                          <p:attrName>style.visibility</p:attrName>
                                        </p:attrNameLst>
                                      </p:cBhvr>
                                      <p:to>
                                        <p:strVal val="visible"/>
                                      </p:to>
                                    </p:set>
                                    <p:animEffect transition="in" filter="dissolve">
                                      <p:cBhvr>
                                        <p:cTn id="7" dur="500"/>
                                        <p:tgtEl>
                                          <p:spTgt spid="15155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5"/>
          <p:cNvSpPr>
            <a:spLocks noGrp="1"/>
          </p:cNvSpPr>
          <p:nvPr>
            <p:ph type="sldNum" sz="quarter" idx="12"/>
          </p:nvPr>
        </p:nvSpPr>
        <p:spPr/>
        <p:txBody>
          <a:bodyPr/>
          <a:lstStyle/>
          <a:p>
            <a:pPr>
              <a:defRPr/>
            </a:pPr>
            <a:fld id="{B444D487-55AA-4328-BF4A-42E8E7632794}" type="slidenum">
              <a:rPr lang="it-IT"/>
              <a:pPr>
                <a:defRPr/>
              </a:pPr>
              <a:t>19</a:t>
            </a:fld>
            <a:endParaRPr lang="it-IT"/>
          </a:p>
        </p:txBody>
      </p:sp>
      <p:sp>
        <p:nvSpPr>
          <p:cNvPr id="162819" name="Rectangle 3"/>
          <p:cNvSpPr>
            <a:spLocks noGrp="1" noChangeArrowheads="1"/>
          </p:cNvSpPr>
          <p:nvPr>
            <p:ph type="body" idx="1"/>
          </p:nvPr>
        </p:nvSpPr>
        <p:spPr>
          <a:xfrm>
            <a:off x="457200" y="476250"/>
            <a:ext cx="8229600" cy="5976938"/>
          </a:xfrm>
        </p:spPr>
        <p:txBody>
          <a:bodyPr rtlCol="0">
            <a:normAutofit lnSpcReduction="10000"/>
          </a:bodyPr>
          <a:lstStyle/>
          <a:p>
            <a:pPr fontAlgn="auto">
              <a:lnSpc>
                <a:spcPct val="90000"/>
              </a:lnSpc>
              <a:spcAft>
                <a:spcPts val="0"/>
              </a:spcAft>
              <a:buFont typeface="Wingdings" pitchFamily="2" charset="2"/>
              <a:buNone/>
              <a:defRPr/>
            </a:pPr>
            <a:r>
              <a:rPr lang="en-GB" sz="2400" b="1" dirty="0" smtClean="0">
                <a:solidFill>
                  <a:srgbClr val="0033CC"/>
                </a:solidFill>
              </a:rPr>
              <a:t>Vocabulary</a:t>
            </a:r>
          </a:p>
          <a:p>
            <a:pPr fontAlgn="auto">
              <a:lnSpc>
                <a:spcPct val="90000"/>
              </a:lnSpc>
              <a:spcAft>
                <a:spcPts val="0"/>
              </a:spcAft>
              <a:buFont typeface="Wingdings" pitchFamily="2" charset="2"/>
              <a:buNone/>
              <a:defRPr/>
            </a:pPr>
            <a:r>
              <a:rPr lang="en-GB" sz="2800" b="1" dirty="0" smtClean="0"/>
              <a:t>    Complete these sentences with the word in brackets. Change the form if necessary; e.g. apply – application – applicant</a:t>
            </a:r>
          </a:p>
          <a:p>
            <a:pPr fontAlgn="auto">
              <a:lnSpc>
                <a:spcPct val="90000"/>
              </a:lnSpc>
              <a:spcAft>
                <a:spcPts val="0"/>
              </a:spcAft>
              <a:buFont typeface="Wingdings" pitchFamily="2" charset="2"/>
              <a:buNone/>
              <a:defRPr/>
            </a:pPr>
            <a:endParaRPr lang="en-GB" sz="2800" dirty="0" smtClean="0"/>
          </a:p>
          <a:p>
            <a:pPr fontAlgn="auto">
              <a:lnSpc>
                <a:spcPct val="90000"/>
              </a:lnSpc>
              <a:spcAft>
                <a:spcPts val="0"/>
              </a:spcAft>
              <a:buFont typeface="Wingdings" pitchFamily="2" charset="2"/>
              <a:buNone/>
              <a:defRPr/>
            </a:pPr>
            <a:r>
              <a:rPr lang="en-GB" sz="2800" dirty="0" smtClean="0"/>
              <a:t>1	Usually we begin by putting an  ________________________ in the newspaper. (advertise)</a:t>
            </a:r>
          </a:p>
          <a:p>
            <a:pPr fontAlgn="auto">
              <a:lnSpc>
                <a:spcPct val="90000"/>
              </a:lnSpc>
              <a:spcAft>
                <a:spcPts val="0"/>
              </a:spcAft>
              <a:buFont typeface="Wingdings" pitchFamily="2" charset="2"/>
              <a:buNone/>
              <a:defRPr/>
            </a:pPr>
            <a:r>
              <a:rPr lang="en-GB" sz="2800" dirty="0" smtClean="0"/>
              <a:t>2	Then we spend a week or so studying each of the ________________________ . (apply)</a:t>
            </a:r>
          </a:p>
          <a:p>
            <a:pPr fontAlgn="auto">
              <a:lnSpc>
                <a:spcPct val="90000"/>
              </a:lnSpc>
              <a:spcAft>
                <a:spcPts val="0"/>
              </a:spcAft>
              <a:buFont typeface="Wingdings" pitchFamily="2" charset="2"/>
              <a:buNone/>
              <a:defRPr/>
            </a:pPr>
            <a:r>
              <a:rPr lang="en-GB" sz="2800" dirty="0" smtClean="0"/>
              <a:t>3	Without the right ________________________ the CV is thrown away immediately. (qualify)</a:t>
            </a:r>
          </a:p>
          <a:p>
            <a:pPr fontAlgn="auto">
              <a:lnSpc>
                <a:spcPct val="90000"/>
              </a:lnSpc>
              <a:spcAft>
                <a:spcPts val="0"/>
              </a:spcAft>
              <a:buFont typeface="Wingdings" pitchFamily="2" charset="2"/>
              <a:buNone/>
              <a:defRPr/>
            </a:pPr>
            <a:r>
              <a:rPr lang="en-GB" sz="2800" dirty="0" smtClean="0"/>
              <a:t>4	We make ________________________ with each of the successful candidates for an initial telephone interview. (appoint)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162819">
                                            <p:txEl>
                                              <p:pRg st="0" end="0"/>
                                            </p:txEl>
                                          </p:spTgt>
                                        </p:tgtEl>
                                        <p:attrNameLst>
                                          <p:attrName>style.visibility</p:attrName>
                                        </p:attrNameLst>
                                      </p:cBhvr>
                                      <p:to>
                                        <p:strVal val="visible"/>
                                      </p:to>
                                    </p:set>
                                    <p:anim calcmode="lin" valueType="num">
                                      <p:cBhvr>
                                        <p:cTn id="7" dur="500" fill="hold"/>
                                        <p:tgtEl>
                                          <p:spTgt spid="16281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62819">
                                            <p:txEl>
                                              <p:pRg st="0" end="0"/>
                                            </p:txEl>
                                          </p:spTgt>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162819">
                                            <p:txEl>
                                              <p:pRg st="1" end="1"/>
                                            </p:txEl>
                                          </p:spTgt>
                                        </p:tgtEl>
                                        <p:attrNameLst>
                                          <p:attrName>style.visibility</p:attrName>
                                        </p:attrNameLst>
                                      </p:cBhvr>
                                      <p:to>
                                        <p:strVal val="visible"/>
                                      </p:to>
                                    </p:set>
                                    <p:anim calcmode="lin" valueType="num">
                                      <p:cBhvr>
                                        <p:cTn id="11" dur="500" fill="hold"/>
                                        <p:tgtEl>
                                          <p:spTgt spid="162819">
                                            <p:txEl>
                                              <p:pRg st="1" end="1"/>
                                            </p:txEl>
                                          </p:spTgt>
                                        </p:tgtEl>
                                        <p:attrNameLst>
                                          <p:attrName>ppt_w</p:attrName>
                                        </p:attrNameLst>
                                      </p:cBhvr>
                                      <p:tavLst>
                                        <p:tav tm="0">
                                          <p:val>
                                            <p:fltVal val="0"/>
                                          </p:val>
                                        </p:tav>
                                        <p:tav tm="100000">
                                          <p:val>
                                            <p:strVal val="#ppt_w"/>
                                          </p:val>
                                        </p:tav>
                                      </p:tavLst>
                                    </p:anim>
                                    <p:anim calcmode="lin" valueType="num">
                                      <p:cBhvr>
                                        <p:cTn id="12" dur="500" fill="hold"/>
                                        <p:tgtEl>
                                          <p:spTgt spid="162819">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62819">
                                            <p:txEl>
                                              <p:pRg st="3" end="3"/>
                                            </p:txEl>
                                          </p:spTgt>
                                        </p:tgtEl>
                                        <p:attrNameLst>
                                          <p:attrName>style.visibility</p:attrName>
                                        </p:attrNameLst>
                                      </p:cBhvr>
                                      <p:to>
                                        <p:strVal val="visible"/>
                                      </p:to>
                                    </p:set>
                                    <p:animEffect transition="in" filter="dissolve">
                                      <p:cBhvr>
                                        <p:cTn id="17" dur="500"/>
                                        <p:tgtEl>
                                          <p:spTgt spid="162819">
                                            <p:txEl>
                                              <p:pRg st="3" end="3"/>
                                            </p:txEl>
                                          </p:spTgt>
                                        </p:tgtEl>
                                      </p:cBhvr>
                                    </p:animEffect>
                                  </p:childTnLst>
                                </p:cTn>
                              </p:par>
                              <p:par>
                                <p:cTn id="18" presetID="9" presetClass="entr" presetSubtype="0" fill="hold" nodeType="withEffect">
                                  <p:stCondLst>
                                    <p:cond delay="0"/>
                                  </p:stCondLst>
                                  <p:childTnLst>
                                    <p:set>
                                      <p:cBhvr>
                                        <p:cTn id="19" dur="1" fill="hold">
                                          <p:stCondLst>
                                            <p:cond delay="0"/>
                                          </p:stCondLst>
                                        </p:cTn>
                                        <p:tgtEl>
                                          <p:spTgt spid="162819">
                                            <p:txEl>
                                              <p:pRg st="4" end="4"/>
                                            </p:txEl>
                                          </p:spTgt>
                                        </p:tgtEl>
                                        <p:attrNameLst>
                                          <p:attrName>style.visibility</p:attrName>
                                        </p:attrNameLst>
                                      </p:cBhvr>
                                      <p:to>
                                        <p:strVal val="visible"/>
                                      </p:to>
                                    </p:set>
                                    <p:animEffect transition="in" filter="dissolve">
                                      <p:cBhvr>
                                        <p:cTn id="20" dur="500"/>
                                        <p:tgtEl>
                                          <p:spTgt spid="162819">
                                            <p:txEl>
                                              <p:pRg st="4" end="4"/>
                                            </p:txEl>
                                          </p:spTgt>
                                        </p:tgtEl>
                                      </p:cBhvr>
                                    </p:animEffect>
                                  </p:childTnLst>
                                </p:cTn>
                              </p:par>
                              <p:par>
                                <p:cTn id="21" presetID="9" presetClass="entr" presetSubtype="0" fill="hold" nodeType="withEffect">
                                  <p:stCondLst>
                                    <p:cond delay="0"/>
                                  </p:stCondLst>
                                  <p:childTnLst>
                                    <p:set>
                                      <p:cBhvr>
                                        <p:cTn id="22" dur="1" fill="hold">
                                          <p:stCondLst>
                                            <p:cond delay="0"/>
                                          </p:stCondLst>
                                        </p:cTn>
                                        <p:tgtEl>
                                          <p:spTgt spid="162819">
                                            <p:txEl>
                                              <p:pRg st="5" end="5"/>
                                            </p:txEl>
                                          </p:spTgt>
                                        </p:tgtEl>
                                        <p:attrNameLst>
                                          <p:attrName>style.visibility</p:attrName>
                                        </p:attrNameLst>
                                      </p:cBhvr>
                                      <p:to>
                                        <p:strVal val="visible"/>
                                      </p:to>
                                    </p:set>
                                    <p:animEffect transition="in" filter="dissolve">
                                      <p:cBhvr>
                                        <p:cTn id="23" dur="500"/>
                                        <p:tgtEl>
                                          <p:spTgt spid="162819">
                                            <p:txEl>
                                              <p:pRg st="5" end="5"/>
                                            </p:txEl>
                                          </p:spTgt>
                                        </p:tgtEl>
                                      </p:cBhvr>
                                    </p:animEffect>
                                  </p:childTnLst>
                                </p:cTn>
                              </p:par>
                              <p:par>
                                <p:cTn id="24" presetID="9" presetClass="entr" presetSubtype="0" fill="hold" nodeType="withEffect">
                                  <p:stCondLst>
                                    <p:cond delay="0"/>
                                  </p:stCondLst>
                                  <p:childTnLst>
                                    <p:set>
                                      <p:cBhvr>
                                        <p:cTn id="25" dur="1" fill="hold">
                                          <p:stCondLst>
                                            <p:cond delay="0"/>
                                          </p:stCondLst>
                                        </p:cTn>
                                        <p:tgtEl>
                                          <p:spTgt spid="162819">
                                            <p:txEl>
                                              <p:pRg st="6" end="6"/>
                                            </p:txEl>
                                          </p:spTgt>
                                        </p:tgtEl>
                                        <p:attrNameLst>
                                          <p:attrName>style.visibility</p:attrName>
                                        </p:attrNameLst>
                                      </p:cBhvr>
                                      <p:to>
                                        <p:strVal val="visible"/>
                                      </p:to>
                                    </p:set>
                                    <p:animEffect transition="in" filter="dissolve">
                                      <p:cBhvr>
                                        <p:cTn id="26" dur="500"/>
                                        <p:tgtEl>
                                          <p:spTgt spid="16281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olo 1"/>
          <p:cNvSpPr>
            <a:spLocks noGrp="1"/>
          </p:cNvSpPr>
          <p:nvPr>
            <p:ph type="title"/>
          </p:nvPr>
        </p:nvSpPr>
        <p:spPr/>
        <p:txBody>
          <a:bodyPr/>
          <a:lstStyle/>
          <a:p>
            <a:r>
              <a:rPr lang="en-US" smtClean="0"/>
              <a:t>THE HOTEL INDUSTRY</a:t>
            </a:r>
          </a:p>
        </p:txBody>
      </p:sp>
      <p:sp>
        <p:nvSpPr>
          <p:cNvPr id="16386" name="Segnaposto contenuto 2"/>
          <p:cNvSpPr>
            <a:spLocks noGrp="1"/>
          </p:cNvSpPr>
          <p:nvPr>
            <p:ph idx="1"/>
          </p:nvPr>
        </p:nvSpPr>
        <p:spPr>
          <a:xfrm>
            <a:off x="457200" y="1600200"/>
            <a:ext cx="8229600" cy="4686300"/>
          </a:xfrm>
        </p:spPr>
        <p:txBody>
          <a:bodyPr/>
          <a:lstStyle/>
          <a:p>
            <a:pPr>
              <a:buFont typeface="Arial" charset="0"/>
              <a:buNone/>
            </a:pPr>
            <a:r>
              <a:rPr lang="en-US" smtClean="0"/>
              <a:t>COMPLEXITY &amp; COMPETITION</a:t>
            </a:r>
          </a:p>
          <a:p>
            <a:pPr>
              <a:buFont typeface="Arial" charset="0"/>
              <a:buNone/>
            </a:pPr>
            <a:r>
              <a:rPr lang="en-US" smtClean="0"/>
              <a:t>CHAINS or CORPORATIONS (Radisson SAS, Sheraton)</a:t>
            </a:r>
          </a:p>
          <a:p>
            <a:pPr>
              <a:buFont typeface="Arial" charset="0"/>
              <a:buNone/>
            </a:pPr>
            <a:r>
              <a:rPr lang="en-US" smtClean="0"/>
              <a:t>INDEPENDENT HOTELS</a:t>
            </a:r>
          </a:p>
          <a:p>
            <a:pPr>
              <a:buFont typeface="Arial" charset="0"/>
              <a:buNone/>
            </a:pPr>
            <a:r>
              <a:rPr lang="en-US" smtClean="0"/>
              <a:t>UPMARKET, MID-MARKET, BUDGET &amp; ECONOMY</a:t>
            </a:r>
          </a:p>
          <a:p>
            <a:pPr>
              <a:buFont typeface="Arial" charset="0"/>
              <a:buNone/>
            </a:pPr>
            <a:r>
              <a:rPr lang="en-US" smtClean="0"/>
              <a:t>LUXURY, NICHE</a:t>
            </a:r>
          </a:p>
          <a:p>
            <a:pPr>
              <a:buFont typeface="Arial" charset="0"/>
              <a:buNone/>
            </a:pPr>
            <a:r>
              <a:rPr lang="en-US" smtClean="0"/>
              <a:t>CONSORTIUM – membership -&gt; wider markets</a:t>
            </a:r>
          </a:p>
          <a:p>
            <a:pPr>
              <a:buFont typeface="Arial" charset="0"/>
              <a:buNone/>
            </a:pPr>
            <a:r>
              <a:rPr lang="en-US" smtClean="0"/>
              <a:t>The HOSPITALITY INDUSTRY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5"/>
          <p:cNvSpPr>
            <a:spLocks noGrp="1"/>
          </p:cNvSpPr>
          <p:nvPr>
            <p:ph type="sldNum" sz="quarter" idx="12"/>
          </p:nvPr>
        </p:nvSpPr>
        <p:spPr/>
        <p:txBody>
          <a:bodyPr/>
          <a:lstStyle/>
          <a:p>
            <a:pPr>
              <a:defRPr/>
            </a:pPr>
            <a:fld id="{EA73369F-1ADF-4706-9A3B-77759F293E15}" type="slidenum">
              <a:rPr lang="it-IT"/>
              <a:pPr>
                <a:defRPr/>
              </a:pPr>
              <a:t>20</a:t>
            </a:fld>
            <a:endParaRPr lang="it-IT"/>
          </a:p>
        </p:txBody>
      </p:sp>
      <p:sp>
        <p:nvSpPr>
          <p:cNvPr id="163843" name="Rectangle 3"/>
          <p:cNvSpPr>
            <a:spLocks noGrp="1" noChangeArrowheads="1"/>
          </p:cNvSpPr>
          <p:nvPr>
            <p:ph type="body" idx="1"/>
          </p:nvPr>
        </p:nvSpPr>
        <p:spPr>
          <a:xfrm>
            <a:off x="457200" y="836613"/>
            <a:ext cx="8229600" cy="5294312"/>
          </a:xfrm>
        </p:spPr>
        <p:txBody>
          <a:bodyPr/>
          <a:lstStyle/>
          <a:p>
            <a:pPr>
              <a:lnSpc>
                <a:spcPct val="90000"/>
              </a:lnSpc>
              <a:buFont typeface="Wingdings" pitchFamily="2" charset="2"/>
              <a:buNone/>
            </a:pPr>
            <a:r>
              <a:rPr lang="en-GB" sz="2800" smtClean="0"/>
              <a:t>5	We can ________________________ someone’s basic communication skills this way. (evaluate)</a:t>
            </a:r>
          </a:p>
          <a:p>
            <a:pPr>
              <a:lnSpc>
                <a:spcPct val="90000"/>
              </a:lnSpc>
              <a:buFont typeface="Wingdings" pitchFamily="2" charset="2"/>
              <a:buNone/>
            </a:pPr>
            <a:r>
              <a:rPr lang="en-GB" sz="2800" smtClean="0"/>
              <a:t>6	The best ________________________ are then invited for a face-to-face meeting. (interview)</a:t>
            </a:r>
          </a:p>
          <a:p>
            <a:pPr>
              <a:lnSpc>
                <a:spcPct val="90000"/>
              </a:lnSpc>
              <a:buFont typeface="Wingdings" pitchFamily="2" charset="2"/>
              <a:buNone/>
            </a:pPr>
            <a:r>
              <a:rPr lang="en-GB" sz="2800" smtClean="0"/>
              <a:t>7	We speed up the whole process by creating ________________________ files on the computer. (person)</a:t>
            </a:r>
          </a:p>
          <a:p>
            <a:pPr>
              <a:lnSpc>
                <a:spcPct val="90000"/>
              </a:lnSpc>
              <a:buFont typeface="Wingdings" pitchFamily="2" charset="2"/>
              <a:buNone/>
            </a:pPr>
            <a:r>
              <a:rPr lang="en-GB" sz="2800" smtClean="0"/>
              <a:t>8	The whole ________________________ procedure takes just over three weeks. (select) </a:t>
            </a:r>
            <a:endParaRPr lang="it-IT" sz="2800" smtClean="0"/>
          </a:p>
          <a:p>
            <a:pPr>
              <a:lnSpc>
                <a:spcPct val="90000"/>
              </a:lnSpc>
            </a:pPr>
            <a:endParaRPr lang="it-IT" sz="28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63843">
                                            <p:txEl>
                                              <p:pRg st="0" end="0"/>
                                            </p:txEl>
                                          </p:spTgt>
                                        </p:tgtEl>
                                        <p:attrNameLst>
                                          <p:attrName>style.visibility</p:attrName>
                                        </p:attrNameLst>
                                      </p:cBhvr>
                                      <p:to>
                                        <p:strVal val="visible"/>
                                      </p:to>
                                    </p:set>
                                    <p:animEffect transition="in" filter="dissolve">
                                      <p:cBhvr>
                                        <p:cTn id="7" dur="500"/>
                                        <p:tgtEl>
                                          <p:spTgt spid="163843">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163843">
                                            <p:txEl>
                                              <p:pRg st="1" end="1"/>
                                            </p:txEl>
                                          </p:spTgt>
                                        </p:tgtEl>
                                        <p:attrNameLst>
                                          <p:attrName>style.visibility</p:attrName>
                                        </p:attrNameLst>
                                      </p:cBhvr>
                                      <p:to>
                                        <p:strVal val="visible"/>
                                      </p:to>
                                    </p:set>
                                    <p:animEffect transition="in" filter="dissolve">
                                      <p:cBhvr>
                                        <p:cTn id="10" dur="500"/>
                                        <p:tgtEl>
                                          <p:spTgt spid="163843">
                                            <p:txEl>
                                              <p:pRg st="1" end="1"/>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163843">
                                            <p:txEl>
                                              <p:pRg st="2" end="2"/>
                                            </p:txEl>
                                          </p:spTgt>
                                        </p:tgtEl>
                                        <p:attrNameLst>
                                          <p:attrName>style.visibility</p:attrName>
                                        </p:attrNameLst>
                                      </p:cBhvr>
                                      <p:to>
                                        <p:strVal val="visible"/>
                                      </p:to>
                                    </p:set>
                                    <p:animEffect transition="in" filter="dissolve">
                                      <p:cBhvr>
                                        <p:cTn id="13" dur="500"/>
                                        <p:tgtEl>
                                          <p:spTgt spid="163843">
                                            <p:txEl>
                                              <p:pRg st="2" end="2"/>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163843">
                                            <p:txEl>
                                              <p:pRg st="3" end="3"/>
                                            </p:txEl>
                                          </p:spTgt>
                                        </p:tgtEl>
                                        <p:attrNameLst>
                                          <p:attrName>style.visibility</p:attrName>
                                        </p:attrNameLst>
                                      </p:cBhvr>
                                      <p:to>
                                        <p:strVal val="visible"/>
                                      </p:to>
                                    </p:set>
                                    <p:animEffect transition="in" filter="dissolve">
                                      <p:cBhvr>
                                        <p:cTn id="16" dur="500"/>
                                        <p:tgtEl>
                                          <p:spTgt spid="16384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5"/>
          <p:cNvSpPr>
            <a:spLocks noGrp="1"/>
          </p:cNvSpPr>
          <p:nvPr>
            <p:ph type="sldNum" sz="quarter" idx="12"/>
          </p:nvPr>
        </p:nvSpPr>
        <p:spPr/>
        <p:txBody>
          <a:bodyPr/>
          <a:lstStyle/>
          <a:p>
            <a:pPr>
              <a:defRPr/>
            </a:pPr>
            <a:fld id="{507BED00-1EFC-4678-A5B2-C323F778508B}" type="slidenum">
              <a:rPr lang="it-IT"/>
              <a:pPr>
                <a:defRPr/>
              </a:pPr>
              <a:t>21</a:t>
            </a:fld>
            <a:endParaRPr lang="it-IT"/>
          </a:p>
        </p:txBody>
      </p:sp>
      <p:sp>
        <p:nvSpPr>
          <p:cNvPr id="164867" name="Rectangle 3"/>
          <p:cNvSpPr>
            <a:spLocks noGrp="1" noChangeArrowheads="1"/>
          </p:cNvSpPr>
          <p:nvPr>
            <p:ph type="body" idx="1"/>
          </p:nvPr>
        </p:nvSpPr>
        <p:spPr>
          <a:xfrm>
            <a:off x="457200" y="549275"/>
            <a:ext cx="8229600" cy="5975350"/>
          </a:xfrm>
        </p:spPr>
        <p:txBody>
          <a:bodyPr rtlCol="0">
            <a:normAutofit/>
          </a:bodyPr>
          <a:lstStyle/>
          <a:p>
            <a:pPr fontAlgn="auto">
              <a:lnSpc>
                <a:spcPct val="90000"/>
              </a:lnSpc>
              <a:spcAft>
                <a:spcPts val="0"/>
              </a:spcAft>
              <a:buFont typeface="Wingdings" pitchFamily="2" charset="2"/>
              <a:buNone/>
              <a:defRPr/>
            </a:pPr>
            <a:r>
              <a:rPr lang="en-GB" sz="2400" b="1" dirty="0" smtClean="0"/>
              <a:t>3 Match the verbs in 1-6 to the nouns a-f.</a:t>
            </a:r>
            <a:endParaRPr lang="en-GB" sz="2400" dirty="0" smtClean="0"/>
          </a:p>
          <a:p>
            <a:pPr fontAlgn="auto">
              <a:lnSpc>
                <a:spcPct val="90000"/>
              </a:lnSpc>
              <a:spcAft>
                <a:spcPts val="0"/>
              </a:spcAft>
              <a:buFont typeface="Wingdings" pitchFamily="2" charset="2"/>
              <a:buNone/>
              <a:defRPr/>
            </a:pPr>
            <a:r>
              <a:rPr lang="en-GB" sz="2400" dirty="0" smtClean="0"/>
              <a:t>	1_______2_______3_______4_______5_______6_______</a:t>
            </a:r>
          </a:p>
          <a:p>
            <a:pPr marL="457200" indent="-457200" fontAlgn="auto">
              <a:lnSpc>
                <a:spcPct val="90000"/>
              </a:lnSpc>
              <a:spcAft>
                <a:spcPts val="0"/>
              </a:spcAft>
              <a:buFont typeface="Arial" pitchFamily="34" charset="0"/>
              <a:buNone/>
              <a:defRPr/>
            </a:pPr>
            <a:r>
              <a:rPr lang="en-GB" sz="2400" smtClean="0"/>
              <a:t>1   fix</a:t>
            </a:r>
            <a:endParaRPr lang="en-GB" sz="2400" dirty="0" smtClean="0"/>
          </a:p>
          <a:p>
            <a:pPr marL="457200" indent="-457200" fontAlgn="auto">
              <a:lnSpc>
                <a:spcPct val="90000"/>
              </a:lnSpc>
              <a:spcAft>
                <a:spcPts val="0"/>
              </a:spcAft>
              <a:buFont typeface="Arial" pitchFamily="34" charset="0"/>
              <a:buNone/>
              <a:defRPr/>
            </a:pPr>
            <a:r>
              <a:rPr lang="en-GB" sz="2400" dirty="0" smtClean="0"/>
              <a:t>2   attend</a:t>
            </a:r>
          </a:p>
          <a:p>
            <a:pPr fontAlgn="auto">
              <a:lnSpc>
                <a:spcPct val="90000"/>
              </a:lnSpc>
              <a:spcAft>
                <a:spcPts val="0"/>
              </a:spcAft>
              <a:buFont typeface="Wingdings" pitchFamily="2" charset="2"/>
              <a:buNone/>
              <a:defRPr/>
            </a:pPr>
            <a:r>
              <a:rPr lang="en-GB" sz="2400" dirty="0" smtClean="0"/>
              <a:t>3	take</a:t>
            </a:r>
          </a:p>
          <a:p>
            <a:pPr fontAlgn="auto">
              <a:lnSpc>
                <a:spcPct val="90000"/>
              </a:lnSpc>
              <a:spcAft>
                <a:spcPts val="0"/>
              </a:spcAft>
              <a:buFont typeface="Wingdings" pitchFamily="2" charset="2"/>
              <a:buNone/>
              <a:defRPr/>
            </a:pPr>
            <a:r>
              <a:rPr lang="en-GB" sz="2400" dirty="0" smtClean="0"/>
              <a:t>4	make </a:t>
            </a:r>
          </a:p>
          <a:p>
            <a:pPr fontAlgn="auto">
              <a:lnSpc>
                <a:spcPct val="90000"/>
              </a:lnSpc>
              <a:spcAft>
                <a:spcPts val="0"/>
              </a:spcAft>
              <a:buFont typeface="Wingdings" pitchFamily="2" charset="2"/>
              <a:buNone/>
              <a:defRPr/>
            </a:pPr>
            <a:r>
              <a:rPr lang="en-GB" sz="2400" dirty="0" smtClean="0"/>
              <a:t>5	evaluate</a:t>
            </a:r>
          </a:p>
          <a:p>
            <a:pPr fontAlgn="auto">
              <a:lnSpc>
                <a:spcPct val="90000"/>
              </a:lnSpc>
              <a:spcAft>
                <a:spcPts val="0"/>
              </a:spcAft>
              <a:buFont typeface="Wingdings" pitchFamily="2" charset="2"/>
              <a:buNone/>
              <a:defRPr/>
            </a:pPr>
            <a:r>
              <a:rPr lang="en-GB" sz="2400" dirty="0" smtClean="0"/>
              <a:t>6	complete</a:t>
            </a:r>
          </a:p>
          <a:p>
            <a:pPr fontAlgn="auto">
              <a:lnSpc>
                <a:spcPct val="90000"/>
              </a:lnSpc>
              <a:spcAft>
                <a:spcPts val="0"/>
              </a:spcAft>
              <a:buFont typeface="Wingdings" pitchFamily="2" charset="2"/>
              <a:buNone/>
              <a:defRPr/>
            </a:pPr>
            <a:r>
              <a:rPr lang="en-GB" sz="2400" dirty="0" smtClean="0"/>
              <a:t>a	</a:t>
            </a:r>
            <a:r>
              <a:rPr lang="en-GB" sz="2400" dirty="0" err="1" smtClean="0"/>
              <a:t>a</a:t>
            </a:r>
            <a:r>
              <a:rPr lang="en-GB" sz="2400" dirty="0" smtClean="0"/>
              <a:t> formal request</a:t>
            </a:r>
          </a:p>
          <a:p>
            <a:pPr fontAlgn="auto">
              <a:lnSpc>
                <a:spcPct val="90000"/>
              </a:lnSpc>
              <a:spcAft>
                <a:spcPts val="0"/>
              </a:spcAft>
              <a:buFont typeface="Wingdings" pitchFamily="2" charset="2"/>
              <a:buNone/>
              <a:defRPr/>
            </a:pPr>
            <a:r>
              <a:rPr lang="en-GB" sz="2400" dirty="0" smtClean="0"/>
              <a:t>b	a form</a:t>
            </a:r>
          </a:p>
          <a:p>
            <a:pPr fontAlgn="auto">
              <a:lnSpc>
                <a:spcPct val="90000"/>
              </a:lnSpc>
              <a:spcAft>
                <a:spcPts val="0"/>
              </a:spcAft>
              <a:buFont typeface="Wingdings" pitchFamily="2" charset="2"/>
              <a:buNone/>
              <a:defRPr/>
            </a:pPr>
            <a:r>
              <a:rPr lang="en-GB" sz="2400" dirty="0" smtClean="0"/>
              <a:t>c	a test</a:t>
            </a:r>
          </a:p>
          <a:p>
            <a:pPr fontAlgn="auto">
              <a:lnSpc>
                <a:spcPct val="90000"/>
              </a:lnSpc>
              <a:spcAft>
                <a:spcPts val="0"/>
              </a:spcAft>
              <a:buFont typeface="Wingdings" pitchFamily="2" charset="2"/>
              <a:buNone/>
              <a:defRPr/>
            </a:pPr>
            <a:r>
              <a:rPr lang="en-GB" sz="2400" dirty="0" smtClean="0"/>
              <a:t>d	performance</a:t>
            </a:r>
          </a:p>
          <a:p>
            <a:pPr fontAlgn="auto">
              <a:lnSpc>
                <a:spcPct val="90000"/>
              </a:lnSpc>
              <a:spcAft>
                <a:spcPts val="0"/>
              </a:spcAft>
              <a:buFont typeface="Wingdings" pitchFamily="2" charset="2"/>
              <a:buNone/>
              <a:defRPr/>
            </a:pPr>
            <a:r>
              <a:rPr lang="en-GB" sz="2400" dirty="0" smtClean="0"/>
              <a:t>e	a deadline</a:t>
            </a:r>
          </a:p>
          <a:p>
            <a:pPr fontAlgn="auto">
              <a:lnSpc>
                <a:spcPct val="90000"/>
              </a:lnSpc>
              <a:spcAft>
                <a:spcPts val="0"/>
              </a:spcAft>
              <a:buFont typeface="Wingdings" pitchFamily="2" charset="2"/>
              <a:buNone/>
              <a:defRPr/>
            </a:pPr>
            <a:r>
              <a:rPr lang="en-GB" sz="2400" dirty="0" smtClean="0"/>
              <a:t>f	a conference</a:t>
            </a:r>
            <a:endParaRPr lang="it-IT"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164867">
                                            <p:txEl>
                                              <p:pRg st="0" end="0"/>
                                            </p:txEl>
                                          </p:spTgt>
                                        </p:tgtEl>
                                        <p:attrNameLst>
                                          <p:attrName>style.visibility</p:attrName>
                                        </p:attrNameLst>
                                      </p:cBhvr>
                                      <p:to>
                                        <p:strVal val="visible"/>
                                      </p:to>
                                    </p:set>
                                    <p:anim calcmode="lin" valueType="num">
                                      <p:cBhvr>
                                        <p:cTn id="7" dur="500" fill="hold"/>
                                        <p:tgtEl>
                                          <p:spTgt spid="16486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64867">
                                            <p:txEl>
                                              <p:pRg st="0" end="0"/>
                                            </p:txEl>
                                          </p:spTgt>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164867">
                                            <p:txEl>
                                              <p:pRg st="1" end="1"/>
                                            </p:txEl>
                                          </p:spTgt>
                                        </p:tgtEl>
                                        <p:attrNameLst>
                                          <p:attrName>style.visibility</p:attrName>
                                        </p:attrNameLst>
                                      </p:cBhvr>
                                      <p:to>
                                        <p:strVal val="visible"/>
                                      </p:to>
                                    </p:set>
                                    <p:anim calcmode="lin" valueType="num">
                                      <p:cBhvr>
                                        <p:cTn id="11" dur="500" fill="hold"/>
                                        <p:tgtEl>
                                          <p:spTgt spid="164867">
                                            <p:txEl>
                                              <p:pRg st="1" end="1"/>
                                            </p:txEl>
                                          </p:spTgt>
                                        </p:tgtEl>
                                        <p:attrNameLst>
                                          <p:attrName>ppt_w</p:attrName>
                                        </p:attrNameLst>
                                      </p:cBhvr>
                                      <p:tavLst>
                                        <p:tav tm="0">
                                          <p:val>
                                            <p:fltVal val="0"/>
                                          </p:val>
                                        </p:tav>
                                        <p:tav tm="100000">
                                          <p:val>
                                            <p:strVal val="#ppt_w"/>
                                          </p:val>
                                        </p:tav>
                                      </p:tavLst>
                                    </p:anim>
                                    <p:anim calcmode="lin" valueType="num">
                                      <p:cBhvr>
                                        <p:cTn id="12" dur="500" fill="hold"/>
                                        <p:tgtEl>
                                          <p:spTgt spid="164867">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164867">
                                            <p:txEl>
                                              <p:pRg st="2" end="2"/>
                                            </p:txEl>
                                          </p:spTgt>
                                        </p:tgtEl>
                                        <p:attrNameLst>
                                          <p:attrName>style.visibility</p:attrName>
                                        </p:attrNameLst>
                                      </p:cBhvr>
                                      <p:to>
                                        <p:strVal val="visible"/>
                                      </p:to>
                                    </p:set>
                                    <p:animEffect transition="in" filter="diamond(in)">
                                      <p:cBhvr>
                                        <p:cTn id="17" dur="2000"/>
                                        <p:tgtEl>
                                          <p:spTgt spid="164867">
                                            <p:txEl>
                                              <p:pRg st="2" end="2"/>
                                            </p:txEl>
                                          </p:spTgt>
                                        </p:tgtEl>
                                      </p:cBhvr>
                                    </p:animEffect>
                                  </p:childTnLst>
                                </p:cTn>
                              </p:par>
                              <p:par>
                                <p:cTn id="18" presetID="8" presetClass="entr" presetSubtype="16" fill="hold" nodeType="withEffect">
                                  <p:stCondLst>
                                    <p:cond delay="0"/>
                                  </p:stCondLst>
                                  <p:childTnLst>
                                    <p:set>
                                      <p:cBhvr>
                                        <p:cTn id="19" dur="1" fill="hold">
                                          <p:stCondLst>
                                            <p:cond delay="0"/>
                                          </p:stCondLst>
                                        </p:cTn>
                                        <p:tgtEl>
                                          <p:spTgt spid="164867">
                                            <p:txEl>
                                              <p:pRg st="3" end="3"/>
                                            </p:txEl>
                                          </p:spTgt>
                                        </p:tgtEl>
                                        <p:attrNameLst>
                                          <p:attrName>style.visibility</p:attrName>
                                        </p:attrNameLst>
                                      </p:cBhvr>
                                      <p:to>
                                        <p:strVal val="visible"/>
                                      </p:to>
                                    </p:set>
                                    <p:animEffect transition="in" filter="diamond(in)">
                                      <p:cBhvr>
                                        <p:cTn id="20" dur="2000"/>
                                        <p:tgtEl>
                                          <p:spTgt spid="164867">
                                            <p:txEl>
                                              <p:pRg st="3" end="3"/>
                                            </p:txEl>
                                          </p:spTgt>
                                        </p:tgtEl>
                                      </p:cBhvr>
                                    </p:animEffect>
                                  </p:childTnLst>
                                </p:cTn>
                              </p:par>
                              <p:par>
                                <p:cTn id="21" presetID="8" presetClass="entr" presetSubtype="16" fill="hold" nodeType="withEffect">
                                  <p:stCondLst>
                                    <p:cond delay="0"/>
                                  </p:stCondLst>
                                  <p:childTnLst>
                                    <p:set>
                                      <p:cBhvr>
                                        <p:cTn id="22" dur="1" fill="hold">
                                          <p:stCondLst>
                                            <p:cond delay="0"/>
                                          </p:stCondLst>
                                        </p:cTn>
                                        <p:tgtEl>
                                          <p:spTgt spid="164867">
                                            <p:txEl>
                                              <p:pRg st="4" end="4"/>
                                            </p:txEl>
                                          </p:spTgt>
                                        </p:tgtEl>
                                        <p:attrNameLst>
                                          <p:attrName>style.visibility</p:attrName>
                                        </p:attrNameLst>
                                      </p:cBhvr>
                                      <p:to>
                                        <p:strVal val="visible"/>
                                      </p:to>
                                    </p:set>
                                    <p:animEffect transition="in" filter="diamond(in)">
                                      <p:cBhvr>
                                        <p:cTn id="23" dur="2000"/>
                                        <p:tgtEl>
                                          <p:spTgt spid="164867">
                                            <p:txEl>
                                              <p:pRg st="4" end="4"/>
                                            </p:txEl>
                                          </p:spTgt>
                                        </p:tgtEl>
                                      </p:cBhvr>
                                    </p:animEffect>
                                  </p:childTnLst>
                                </p:cTn>
                              </p:par>
                              <p:par>
                                <p:cTn id="24" presetID="8" presetClass="entr" presetSubtype="16" fill="hold" nodeType="withEffect">
                                  <p:stCondLst>
                                    <p:cond delay="0"/>
                                  </p:stCondLst>
                                  <p:childTnLst>
                                    <p:set>
                                      <p:cBhvr>
                                        <p:cTn id="25" dur="1" fill="hold">
                                          <p:stCondLst>
                                            <p:cond delay="0"/>
                                          </p:stCondLst>
                                        </p:cTn>
                                        <p:tgtEl>
                                          <p:spTgt spid="164867">
                                            <p:txEl>
                                              <p:pRg st="5" end="5"/>
                                            </p:txEl>
                                          </p:spTgt>
                                        </p:tgtEl>
                                        <p:attrNameLst>
                                          <p:attrName>style.visibility</p:attrName>
                                        </p:attrNameLst>
                                      </p:cBhvr>
                                      <p:to>
                                        <p:strVal val="visible"/>
                                      </p:to>
                                    </p:set>
                                    <p:animEffect transition="in" filter="diamond(in)">
                                      <p:cBhvr>
                                        <p:cTn id="26" dur="2000"/>
                                        <p:tgtEl>
                                          <p:spTgt spid="164867">
                                            <p:txEl>
                                              <p:pRg st="5" end="5"/>
                                            </p:txEl>
                                          </p:spTgt>
                                        </p:tgtEl>
                                      </p:cBhvr>
                                    </p:animEffect>
                                  </p:childTnLst>
                                </p:cTn>
                              </p:par>
                              <p:par>
                                <p:cTn id="27" presetID="8" presetClass="entr" presetSubtype="16" fill="hold" nodeType="withEffect">
                                  <p:stCondLst>
                                    <p:cond delay="0"/>
                                  </p:stCondLst>
                                  <p:childTnLst>
                                    <p:set>
                                      <p:cBhvr>
                                        <p:cTn id="28" dur="1" fill="hold">
                                          <p:stCondLst>
                                            <p:cond delay="0"/>
                                          </p:stCondLst>
                                        </p:cTn>
                                        <p:tgtEl>
                                          <p:spTgt spid="164867">
                                            <p:txEl>
                                              <p:pRg st="6" end="6"/>
                                            </p:txEl>
                                          </p:spTgt>
                                        </p:tgtEl>
                                        <p:attrNameLst>
                                          <p:attrName>style.visibility</p:attrName>
                                        </p:attrNameLst>
                                      </p:cBhvr>
                                      <p:to>
                                        <p:strVal val="visible"/>
                                      </p:to>
                                    </p:set>
                                    <p:animEffect transition="in" filter="diamond(in)">
                                      <p:cBhvr>
                                        <p:cTn id="29" dur="2000"/>
                                        <p:tgtEl>
                                          <p:spTgt spid="164867">
                                            <p:txEl>
                                              <p:pRg st="6" end="6"/>
                                            </p:txEl>
                                          </p:spTgt>
                                        </p:tgtEl>
                                      </p:cBhvr>
                                    </p:animEffect>
                                  </p:childTnLst>
                                </p:cTn>
                              </p:par>
                              <p:par>
                                <p:cTn id="30" presetID="8" presetClass="entr" presetSubtype="16" fill="hold" nodeType="withEffect">
                                  <p:stCondLst>
                                    <p:cond delay="0"/>
                                  </p:stCondLst>
                                  <p:childTnLst>
                                    <p:set>
                                      <p:cBhvr>
                                        <p:cTn id="31" dur="1" fill="hold">
                                          <p:stCondLst>
                                            <p:cond delay="0"/>
                                          </p:stCondLst>
                                        </p:cTn>
                                        <p:tgtEl>
                                          <p:spTgt spid="164867">
                                            <p:txEl>
                                              <p:pRg st="7" end="7"/>
                                            </p:txEl>
                                          </p:spTgt>
                                        </p:tgtEl>
                                        <p:attrNameLst>
                                          <p:attrName>style.visibility</p:attrName>
                                        </p:attrNameLst>
                                      </p:cBhvr>
                                      <p:to>
                                        <p:strVal val="visible"/>
                                      </p:to>
                                    </p:set>
                                    <p:animEffect transition="in" filter="diamond(in)">
                                      <p:cBhvr>
                                        <p:cTn id="32" dur="2000"/>
                                        <p:tgtEl>
                                          <p:spTgt spid="164867">
                                            <p:txEl>
                                              <p:pRg st="7" end="7"/>
                                            </p:txEl>
                                          </p:spTgt>
                                        </p:tgtEl>
                                      </p:cBhvr>
                                    </p:animEffect>
                                  </p:childTnLst>
                                </p:cTn>
                              </p:par>
                              <p:par>
                                <p:cTn id="33" presetID="8" presetClass="entr" presetSubtype="16" fill="hold" nodeType="withEffect">
                                  <p:stCondLst>
                                    <p:cond delay="0"/>
                                  </p:stCondLst>
                                  <p:childTnLst>
                                    <p:set>
                                      <p:cBhvr>
                                        <p:cTn id="34" dur="1" fill="hold">
                                          <p:stCondLst>
                                            <p:cond delay="0"/>
                                          </p:stCondLst>
                                        </p:cTn>
                                        <p:tgtEl>
                                          <p:spTgt spid="164867">
                                            <p:txEl>
                                              <p:pRg st="8" end="8"/>
                                            </p:txEl>
                                          </p:spTgt>
                                        </p:tgtEl>
                                        <p:attrNameLst>
                                          <p:attrName>style.visibility</p:attrName>
                                        </p:attrNameLst>
                                      </p:cBhvr>
                                      <p:to>
                                        <p:strVal val="visible"/>
                                      </p:to>
                                    </p:set>
                                    <p:animEffect transition="in" filter="diamond(in)">
                                      <p:cBhvr>
                                        <p:cTn id="35" dur="2000"/>
                                        <p:tgtEl>
                                          <p:spTgt spid="164867">
                                            <p:txEl>
                                              <p:pRg st="8" end="8"/>
                                            </p:txEl>
                                          </p:spTgt>
                                        </p:tgtEl>
                                      </p:cBhvr>
                                    </p:animEffect>
                                  </p:childTnLst>
                                </p:cTn>
                              </p:par>
                              <p:par>
                                <p:cTn id="36" presetID="8" presetClass="entr" presetSubtype="16" fill="hold" nodeType="withEffect">
                                  <p:stCondLst>
                                    <p:cond delay="0"/>
                                  </p:stCondLst>
                                  <p:childTnLst>
                                    <p:set>
                                      <p:cBhvr>
                                        <p:cTn id="37" dur="1" fill="hold">
                                          <p:stCondLst>
                                            <p:cond delay="0"/>
                                          </p:stCondLst>
                                        </p:cTn>
                                        <p:tgtEl>
                                          <p:spTgt spid="164867">
                                            <p:txEl>
                                              <p:pRg st="9" end="9"/>
                                            </p:txEl>
                                          </p:spTgt>
                                        </p:tgtEl>
                                        <p:attrNameLst>
                                          <p:attrName>style.visibility</p:attrName>
                                        </p:attrNameLst>
                                      </p:cBhvr>
                                      <p:to>
                                        <p:strVal val="visible"/>
                                      </p:to>
                                    </p:set>
                                    <p:animEffect transition="in" filter="diamond(in)">
                                      <p:cBhvr>
                                        <p:cTn id="38" dur="2000"/>
                                        <p:tgtEl>
                                          <p:spTgt spid="164867">
                                            <p:txEl>
                                              <p:pRg st="9" end="9"/>
                                            </p:txEl>
                                          </p:spTgt>
                                        </p:tgtEl>
                                      </p:cBhvr>
                                    </p:animEffect>
                                  </p:childTnLst>
                                </p:cTn>
                              </p:par>
                              <p:par>
                                <p:cTn id="39" presetID="8" presetClass="entr" presetSubtype="16" fill="hold" nodeType="withEffect">
                                  <p:stCondLst>
                                    <p:cond delay="0"/>
                                  </p:stCondLst>
                                  <p:childTnLst>
                                    <p:set>
                                      <p:cBhvr>
                                        <p:cTn id="40" dur="1" fill="hold">
                                          <p:stCondLst>
                                            <p:cond delay="0"/>
                                          </p:stCondLst>
                                        </p:cTn>
                                        <p:tgtEl>
                                          <p:spTgt spid="164867">
                                            <p:txEl>
                                              <p:pRg st="10" end="10"/>
                                            </p:txEl>
                                          </p:spTgt>
                                        </p:tgtEl>
                                        <p:attrNameLst>
                                          <p:attrName>style.visibility</p:attrName>
                                        </p:attrNameLst>
                                      </p:cBhvr>
                                      <p:to>
                                        <p:strVal val="visible"/>
                                      </p:to>
                                    </p:set>
                                    <p:animEffect transition="in" filter="diamond(in)">
                                      <p:cBhvr>
                                        <p:cTn id="41" dur="2000"/>
                                        <p:tgtEl>
                                          <p:spTgt spid="164867">
                                            <p:txEl>
                                              <p:pRg st="10" end="10"/>
                                            </p:txEl>
                                          </p:spTgt>
                                        </p:tgtEl>
                                      </p:cBhvr>
                                    </p:animEffect>
                                  </p:childTnLst>
                                </p:cTn>
                              </p:par>
                              <p:par>
                                <p:cTn id="42" presetID="8" presetClass="entr" presetSubtype="16" fill="hold" nodeType="withEffect">
                                  <p:stCondLst>
                                    <p:cond delay="0"/>
                                  </p:stCondLst>
                                  <p:childTnLst>
                                    <p:set>
                                      <p:cBhvr>
                                        <p:cTn id="43" dur="1" fill="hold">
                                          <p:stCondLst>
                                            <p:cond delay="0"/>
                                          </p:stCondLst>
                                        </p:cTn>
                                        <p:tgtEl>
                                          <p:spTgt spid="164867">
                                            <p:txEl>
                                              <p:pRg st="11" end="11"/>
                                            </p:txEl>
                                          </p:spTgt>
                                        </p:tgtEl>
                                        <p:attrNameLst>
                                          <p:attrName>style.visibility</p:attrName>
                                        </p:attrNameLst>
                                      </p:cBhvr>
                                      <p:to>
                                        <p:strVal val="visible"/>
                                      </p:to>
                                    </p:set>
                                    <p:animEffect transition="in" filter="diamond(in)">
                                      <p:cBhvr>
                                        <p:cTn id="44" dur="2000"/>
                                        <p:tgtEl>
                                          <p:spTgt spid="164867">
                                            <p:txEl>
                                              <p:pRg st="11" end="11"/>
                                            </p:txEl>
                                          </p:spTgt>
                                        </p:tgtEl>
                                      </p:cBhvr>
                                    </p:animEffect>
                                  </p:childTnLst>
                                </p:cTn>
                              </p:par>
                              <p:par>
                                <p:cTn id="45" presetID="8" presetClass="entr" presetSubtype="16" fill="hold" nodeType="withEffect">
                                  <p:stCondLst>
                                    <p:cond delay="0"/>
                                  </p:stCondLst>
                                  <p:childTnLst>
                                    <p:set>
                                      <p:cBhvr>
                                        <p:cTn id="46" dur="1" fill="hold">
                                          <p:stCondLst>
                                            <p:cond delay="0"/>
                                          </p:stCondLst>
                                        </p:cTn>
                                        <p:tgtEl>
                                          <p:spTgt spid="164867">
                                            <p:txEl>
                                              <p:pRg st="12" end="12"/>
                                            </p:txEl>
                                          </p:spTgt>
                                        </p:tgtEl>
                                        <p:attrNameLst>
                                          <p:attrName>style.visibility</p:attrName>
                                        </p:attrNameLst>
                                      </p:cBhvr>
                                      <p:to>
                                        <p:strVal val="visible"/>
                                      </p:to>
                                    </p:set>
                                    <p:animEffect transition="in" filter="diamond(in)">
                                      <p:cBhvr>
                                        <p:cTn id="47" dur="2000"/>
                                        <p:tgtEl>
                                          <p:spTgt spid="164867">
                                            <p:txEl>
                                              <p:pRg st="12" end="12"/>
                                            </p:txEl>
                                          </p:spTgt>
                                        </p:tgtEl>
                                      </p:cBhvr>
                                    </p:animEffect>
                                  </p:childTnLst>
                                </p:cTn>
                              </p:par>
                              <p:par>
                                <p:cTn id="48" presetID="8" presetClass="entr" presetSubtype="16" fill="hold" nodeType="withEffect">
                                  <p:stCondLst>
                                    <p:cond delay="0"/>
                                  </p:stCondLst>
                                  <p:childTnLst>
                                    <p:set>
                                      <p:cBhvr>
                                        <p:cTn id="49" dur="1" fill="hold">
                                          <p:stCondLst>
                                            <p:cond delay="0"/>
                                          </p:stCondLst>
                                        </p:cTn>
                                        <p:tgtEl>
                                          <p:spTgt spid="164867">
                                            <p:txEl>
                                              <p:pRg st="13" end="13"/>
                                            </p:txEl>
                                          </p:spTgt>
                                        </p:tgtEl>
                                        <p:attrNameLst>
                                          <p:attrName>style.visibility</p:attrName>
                                        </p:attrNameLst>
                                      </p:cBhvr>
                                      <p:to>
                                        <p:strVal val="visible"/>
                                      </p:to>
                                    </p:set>
                                    <p:animEffect transition="in" filter="diamond(in)">
                                      <p:cBhvr>
                                        <p:cTn id="50" dur="2000"/>
                                        <p:tgtEl>
                                          <p:spTgt spid="164867">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n-GB" smtClean="0">
                <a:solidFill>
                  <a:srgbClr val="92D050"/>
                </a:solidFill>
              </a:rPr>
              <a:t>Word building</a:t>
            </a:r>
          </a:p>
        </p:txBody>
      </p:sp>
      <p:graphicFrame>
        <p:nvGraphicFramePr>
          <p:cNvPr id="4" name="Segnaposto contenuto 3"/>
          <p:cNvGraphicFramePr>
            <a:graphicFrameLocks noGrp="1"/>
          </p:cNvGraphicFramePr>
          <p:nvPr>
            <p:ph idx="1"/>
          </p:nvPr>
        </p:nvGraphicFramePr>
        <p:xfrm>
          <a:off x="714375" y="1500188"/>
          <a:ext cx="7772400" cy="2595880"/>
        </p:xfrm>
        <a:graphic>
          <a:graphicData uri="http://schemas.openxmlformats.org/drawingml/2006/table">
            <a:tbl>
              <a:tblPr firstRow="1" bandRow="1">
                <a:tableStyleId>{5C22544A-7EE6-4342-B048-85BDC9FD1C3A}</a:tableStyleId>
              </a:tblPr>
              <a:tblGrid>
                <a:gridCol w="2590800"/>
                <a:gridCol w="2590800"/>
                <a:gridCol w="2590800"/>
              </a:tblGrid>
              <a:tr h="370840">
                <a:tc>
                  <a:txBody>
                    <a:bodyPr/>
                    <a:lstStyle/>
                    <a:p>
                      <a:r>
                        <a:rPr lang="en-GB" dirty="0" smtClean="0"/>
                        <a:t>Noun</a:t>
                      </a:r>
                      <a:endParaRPr lang="en-GB" dirty="0"/>
                    </a:p>
                  </a:txBody>
                  <a:tcPr/>
                </a:tc>
                <a:tc>
                  <a:txBody>
                    <a:bodyPr/>
                    <a:lstStyle/>
                    <a:p>
                      <a:r>
                        <a:rPr lang="en-GB" dirty="0" smtClean="0"/>
                        <a:t>Person</a:t>
                      </a:r>
                      <a:endParaRPr lang="en-GB" dirty="0"/>
                    </a:p>
                  </a:txBody>
                  <a:tcPr/>
                </a:tc>
                <a:tc>
                  <a:txBody>
                    <a:bodyPr/>
                    <a:lstStyle/>
                    <a:p>
                      <a:r>
                        <a:rPr lang="en-GB" dirty="0" smtClean="0"/>
                        <a:t>Verb</a:t>
                      </a:r>
                      <a:endParaRPr lang="en-GB" dirty="0"/>
                    </a:p>
                  </a:txBody>
                  <a:tcPr/>
                </a:tc>
              </a:tr>
              <a:tr h="370840">
                <a:tc>
                  <a:txBody>
                    <a:bodyPr/>
                    <a:lstStyle/>
                    <a:p>
                      <a:r>
                        <a:rPr lang="en-GB" dirty="0" smtClean="0"/>
                        <a:t>___________________</a:t>
                      </a:r>
                      <a:endParaRPr lang="en-GB" dirty="0"/>
                    </a:p>
                  </a:txBody>
                  <a:tcPr/>
                </a:tc>
                <a:tc>
                  <a:txBody>
                    <a:bodyPr/>
                    <a:lstStyle/>
                    <a:p>
                      <a:r>
                        <a:rPr lang="en-GB" dirty="0" smtClean="0"/>
                        <a:t>___________________</a:t>
                      </a:r>
                      <a:endParaRPr lang="en-GB" dirty="0"/>
                    </a:p>
                  </a:txBody>
                  <a:tcPr/>
                </a:tc>
                <a:tc>
                  <a:txBody>
                    <a:bodyPr/>
                    <a:lstStyle/>
                    <a:p>
                      <a:r>
                        <a:rPr lang="en-GB" dirty="0" smtClean="0"/>
                        <a:t>produce</a:t>
                      </a:r>
                      <a:endParaRPr lang="en-GB" dirty="0"/>
                    </a:p>
                  </a:txBody>
                  <a:tcPr/>
                </a:tc>
              </a:tr>
              <a:tr h="370840">
                <a:tc>
                  <a:txBody>
                    <a:bodyPr/>
                    <a:lstStyle/>
                    <a:p>
                      <a:r>
                        <a:rPr lang="en-GB" dirty="0" smtClean="0"/>
                        <a:t>shop/shopping</a:t>
                      </a:r>
                      <a:endParaRPr lang="en-GB" dirty="0"/>
                    </a:p>
                  </a:txBody>
                  <a:tcPr/>
                </a:tc>
                <a:tc>
                  <a:txBody>
                    <a:bodyPr/>
                    <a:lstStyle/>
                    <a:p>
                      <a:r>
                        <a:rPr lang="en-GB" smtClean="0"/>
                        <a:t>___________________</a:t>
                      </a:r>
                      <a:endParaRPr lang="en-GB" dirty="0"/>
                    </a:p>
                  </a:txBody>
                  <a:tcPr/>
                </a:tc>
                <a:tc>
                  <a:txBody>
                    <a:bodyPr/>
                    <a:lstStyle/>
                    <a:p>
                      <a:r>
                        <a:rPr lang="en-GB" dirty="0" smtClean="0"/>
                        <a:t>___________________</a:t>
                      </a:r>
                      <a:endParaRPr lang="en-GB" dirty="0"/>
                    </a:p>
                  </a:txBody>
                  <a:tcPr/>
                </a:tc>
              </a:tr>
              <a:tr h="370840">
                <a:tc>
                  <a:txBody>
                    <a:bodyPr/>
                    <a:lstStyle/>
                    <a:p>
                      <a:r>
                        <a:rPr lang="en-GB" dirty="0" smtClean="0"/>
                        <a:t>distribution</a:t>
                      </a:r>
                      <a:endParaRPr lang="en-GB" dirty="0"/>
                    </a:p>
                  </a:txBody>
                  <a:tcPr/>
                </a:tc>
                <a:tc>
                  <a:txBody>
                    <a:bodyPr/>
                    <a:lstStyle/>
                    <a:p>
                      <a:r>
                        <a:rPr lang="en-GB" dirty="0" smtClean="0"/>
                        <a:t>___________________</a:t>
                      </a:r>
                      <a:endParaRPr lang="en-GB" dirty="0"/>
                    </a:p>
                  </a:txBody>
                  <a:tcPr/>
                </a:tc>
                <a:tc>
                  <a:txBody>
                    <a:bodyPr/>
                    <a:lstStyle/>
                    <a:p>
                      <a:r>
                        <a:rPr lang="en-GB" dirty="0" smtClean="0"/>
                        <a:t>___________________</a:t>
                      </a:r>
                      <a:endParaRPr lang="en-GB" dirty="0"/>
                    </a:p>
                  </a:txBody>
                  <a:tcPr/>
                </a:tc>
              </a:tr>
              <a:tr h="370840">
                <a:tc>
                  <a:txBody>
                    <a:bodyPr/>
                    <a:lstStyle/>
                    <a:p>
                      <a:r>
                        <a:rPr lang="en-GB" smtClean="0"/>
                        <a:t>___________________</a:t>
                      </a:r>
                      <a:endParaRPr lang="en-GB" dirty="0"/>
                    </a:p>
                  </a:txBody>
                  <a:tcPr/>
                </a:tc>
                <a:tc>
                  <a:txBody>
                    <a:bodyPr/>
                    <a:lstStyle/>
                    <a:p>
                      <a:r>
                        <a:rPr lang="en-GB" dirty="0" smtClean="0"/>
                        <a:t>___________________</a:t>
                      </a:r>
                      <a:endParaRPr lang="en-GB" dirty="0"/>
                    </a:p>
                  </a:txBody>
                  <a:tcPr/>
                </a:tc>
                <a:tc>
                  <a:txBody>
                    <a:bodyPr/>
                    <a:lstStyle/>
                    <a:p>
                      <a:r>
                        <a:rPr lang="en-GB" dirty="0" smtClean="0"/>
                        <a:t>consume</a:t>
                      </a:r>
                      <a:endParaRPr lang="en-GB" dirty="0"/>
                    </a:p>
                  </a:txBody>
                  <a:tcPr/>
                </a:tc>
              </a:tr>
              <a:tr h="370840">
                <a:tc>
                  <a:txBody>
                    <a:bodyPr/>
                    <a:lstStyle/>
                    <a:p>
                      <a:r>
                        <a:rPr lang="en-GB" dirty="0" smtClean="0"/>
                        <a:t>retail</a:t>
                      </a:r>
                      <a:endParaRPr lang="en-GB" dirty="0"/>
                    </a:p>
                  </a:txBody>
                  <a:tcPr/>
                </a:tc>
                <a:tc>
                  <a:txBody>
                    <a:bodyPr/>
                    <a:lstStyle/>
                    <a:p>
                      <a:r>
                        <a:rPr lang="en-GB" dirty="0" smtClean="0"/>
                        <a:t>___________________</a:t>
                      </a:r>
                      <a:endParaRPr lang="en-GB" dirty="0"/>
                    </a:p>
                  </a:txBody>
                  <a:tcPr/>
                </a:tc>
                <a:tc>
                  <a:txBody>
                    <a:bodyPr/>
                    <a:lstStyle/>
                    <a:p>
                      <a:r>
                        <a:rPr lang="en-GB" dirty="0" smtClean="0"/>
                        <a:t>___________________</a:t>
                      </a:r>
                      <a:endParaRPr lang="en-GB" dirty="0"/>
                    </a:p>
                  </a:txBody>
                  <a:tcPr/>
                </a:tc>
              </a:tr>
              <a:tr h="370840">
                <a:tc>
                  <a:txBody>
                    <a:bodyPr/>
                    <a:lstStyle/>
                    <a:p>
                      <a:r>
                        <a:rPr lang="en-GB" dirty="0" smtClean="0"/>
                        <a:t>___________________</a:t>
                      </a:r>
                      <a:endParaRPr lang="en-GB" dirty="0"/>
                    </a:p>
                  </a:txBody>
                  <a:tcPr/>
                </a:tc>
                <a:tc>
                  <a:txBody>
                    <a:bodyPr/>
                    <a:lstStyle/>
                    <a:p>
                      <a:r>
                        <a:rPr lang="en-GB" dirty="0" smtClean="0"/>
                        <a:t>writer</a:t>
                      </a:r>
                      <a:endParaRPr lang="en-GB" dirty="0"/>
                    </a:p>
                  </a:txBody>
                  <a:tcPr/>
                </a:tc>
                <a:tc>
                  <a:txBody>
                    <a:bodyPr/>
                    <a:lstStyle/>
                    <a:p>
                      <a:r>
                        <a:rPr lang="en-GB" dirty="0" smtClean="0"/>
                        <a:t>___________________</a:t>
                      </a:r>
                      <a:endParaRPr lang="en-GB" dirty="0"/>
                    </a:p>
                  </a:txBody>
                  <a:tcPr/>
                </a:tc>
              </a:tr>
            </a:tbl>
          </a:graphicData>
        </a:graphic>
      </p:graphicFrame>
      <p:sp>
        <p:nvSpPr>
          <p:cNvPr id="6" name="CasellaDiTesto 5"/>
          <p:cNvSpPr txBox="1">
            <a:spLocks noChangeArrowheads="1"/>
          </p:cNvSpPr>
          <p:nvPr/>
        </p:nvSpPr>
        <p:spPr bwMode="auto">
          <a:xfrm>
            <a:off x="714375" y="5786438"/>
            <a:ext cx="7715250" cy="523875"/>
          </a:xfrm>
          <a:prstGeom prst="rect">
            <a:avLst/>
          </a:prstGeom>
          <a:noFill/>
          <a:ln w="9525">
            <a:noFill/>
            <a:miter lim="800000"/>
            <a:headEnd/>
            <a:tailEnd/>
          </a:ln>
        </p:spPr>
        <p:txBody>
          <a:bodyPr>
            <a:spAutoFit/>
          </a:bodyPr>
          <a:lstStyle/>
          <a:p>
            <a:r>
              <a:rPr lang="en-GB">
                <a:solidFill>
                  <a:schemeClr val="bg2"/>
                </a:solidFill>
                <a:latin typeface="Calibri" pitchFamily="34" charset="0"/>
              </a:rPr>
              <a:t>Suffixes: -ion, -er, -ation, -or, -ing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checkerboard(across)">
                                      <p:cBhvr>
                                        <p:cTn id="14" dur="10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olo 1"/>
          <p:cNvSpPr>
            <a:spLocks noGrp="1"/>
          </p:cNvSpPr>
          <p:nvPr>
            <p:ph type="title"/>
          </p:nvPr>
        </p:nvSpPr>
        <p:spPr/>
        <p:txBody>
          <a:bodyPr/>
          <a:lstStyle/>
          <a:p>
            <a:r>
              <a:rPr lang="en-GB" smtClean="0">
                <a:solidFill>
                  <a:srgbClr val="92D050"/>
                </a:solidFill>
              </a:rPr>
              <a:t>Phonetics -</a:t>
            </a:r>
          </a:p>
        </p:txBody>
      </p:sp>
      <p:sp>
        <p:nvSpPr>
          <p:cNvPr id="3" name="Segnaposto contenuto 2"/>
          <p:cNvSpPr>
            <a:spLocks noGrp="1"/>
          </p:cNvSpPr>
          <p:nvPr>
            <p:ph idx="1"/>
          </p:nvPr>
        </p:nvSpPr>
        <p:spPr/>
        <p:txBody>
          <a:bodyPr rtlCol="0">
            <a:normAutofit lnSpcReduction="10000"/>
          </a:bodyPr>
          <a:lstStyle/>
          <a:p>
            <a:pPr fontAlgn="auto">
              <a:spcAft>
                <a:spcPts val="0"/>
              </a:spcAft>
              <a:buFont typeface="Monotype Sorts" pitchFamily="2" charset="2"/>
              <a:buNone/>
              <a:defRPr/>
            </a:pPr>
            <a:r>
              <a:rPr lang="it-IT" dirty="0" smtClean="0">
                <a:solidFill>
                  <a:srgbClr val="000000"/>
                </a:solidFill>
              </a:rPr>
              <a:t>[</a:t>
            </a:r>
            <a:r>
              <a:rPr lang="it-IT" dirty="0" err="1" smtClean="0">
                <a:solidFill>
                  <a:srgbClr val="000000"/>
                </a:solidFill>
              </a:rPr>
              <a:t>praɪs</a:t>
            </a:r>
            <a:r>
              <a:rPr lang="it-IT" dirty="0" smtClean="0">
                <a:solidFill>
                  <a:srgbClr val="000000"/>
                </a:solidFill>
              </a:rPr>
              <a:t>]	[fɔːl]		[</a:t>
            </a:r>
            <a:r>
              <a:rPr lang="it-IT" dirty="0" err="1" smtClean="0">
                <a:solidFill>
                  <a:srgbClr val="000000"/>
                </a:solidFill>
              </a:rPr>
              <a:t>‚ɪnɪk</a:t>
            </a:r>
            <a:r>
              <a:rPr lang="it-IT" dirty="0" smtClean="0">
                <a:solidFill>
                  <a:srgbClr val="000000"/>
                </a:solidFill>
              </a:rPr>
              <a:t>'</a:t>
            </a:r>
            <a:r>
              <a:rPr lang="it-IT" dirty="0" err="1" smtClean="0">
                <a:solidFill>
                  <a:srgbClr val="000000"/>
                </a:solidFill>
              </a:rPr>
              <a:t>spensɪv</a:t>
            </a:r>
            <a:r>
              <a:rPr lang="it-IT" dirty="0" smtClean="0">
                <a:solidFill>
                  <a:srgbClr val="000000"/>
                </a:solidFill>
              </a:rPr>
              <a:t>]</a:t>
            </a:r>
            <a:r>
              <a:rPr lang="en-GB" dirty="0" smtClean="0">
                <a:solidFill>
                  <a:srgbClr val="000000"/>
                </a:solidFill>
              </a:rPr>
              <a:t> 		 </a:t>
            </a:r>
            <a:r>
              <a:rPr lang="it-IT" dirty="0" smtClean="0">
                <a:solidFill>
                  <a:srgbClr val="000000"/>
                </a:solidFill>
              </a:rPr>
              <a:t>[</a:t>
            </a:r>
            <a:r>
              <a:rPr lang="it-IT" dirty="0" err="1" smtClean="0">
                <a:solidFill>
                  <a:srgbClr val="000000"/>
                </a:solidFill>
              </a:rPr>
              <a:t>tʃi</a:t>
            </a:r>
            <a:r>
              <a:rPr lang="it-IT" dirty="0" smtClean="0">
                <a:solidFill>
                  <a:srgbClr val="000000"/>
                </a:solidFill>
              </a:rPr>
              <a:t>ːp]		[</a:t>
            </a:r>
            <a:r>
              <a:rPr lang="it-IT" dirty="0" err="1" smtClean="0">
                <a:solidFill>
                  <a:srgbClr val="000000"/>
                </a:solidFill>
              </a:rPr>
              <a:t>tʃɑ</a:t>
            </a:r>
            <a:r>
              <a:rPr lang="it-IT" dirty="0" smtClean="0">
                <a:solidFill>
                  <a:srgbClr val="000000"/>
                </a:solidFill>
              </a:rPr>
              <a:t>ː</a:t>
            </a:r>
            <a:r>
              <a:rPr lang="it-IT" dirty="0" err="1" smtClean="0">
                <a:solidFill>
                  <a:srgbClr val="000000"/>
                </a:solidFill>
              </a:rPr>
              <a:t>dʒ</a:t>
            </a:r>
            <a:r>
              <a:rPr lang="it-IT" dirty="0" smtClean="0">
                <a:solidFill>
                  <a:srgbClr val="000000"/>
                </a:solidFill>
              </a:rPr>
              <a:t>]		 [</a:t>
            </a:r>
            <a:r>
              <a:rPr lang="it-IT" dirty="0" err="1" smtClean="0">
                <a:solidFill>
                  <a:srgbClr val="000000"/>
                </a:solidFill>
              </a:rPr>
              <a:t>ləʊ</a:t>
            </a:r>
            <a:r>
              <a:rPr lang="it-IT" dirty="0" smtClean="0">
                <a:solidFill>
                  <a:srgbClr val="000000"/>
                </a:solidFill>
              </a:rPr>
              <a:t>] [</a:t>
            </a:r>
            <a:r>
              <a:rPr lang="it-IT" dirty="0" err="1" smtClean="0">
                <a:solidFill>
                  <a:srgbClr val="000000"/>
                </a:solidFill>
              </a:rPr>
              <a:t>haɪ</a:t>
            </a:r>
            <a:r>
              <a:rPr lang="it-IT" dirty="0" smtClean="0">
                <a:solidFill>
                  <a:srgbClr val="000000"/>
                </a:solidFill>
              </a:rPr>
              <a:t>]</a:t>
            </a:r>
            <a:endParaRPr lang="en-GB" dirty="0" smtClean="0">
              <a:solidFill>
                <a:srgbClr val="000000"/>
              </a:solidFill>
            </a:endParaRPr>
          </a:p>
          <a:p>
            <a:pPr fontAlgn="auto">
              <a:spcAft>
                <a:spcPts val="0"/>
              </a:spcAft>
              <a:buFont typeface="Monotype Sorts" pitchFamily="2" charset="2"/>
              <a:buNone/>
              <a:defRPr/>
            </a:pPr>
            <a:r>
              <a:rPr lang="it-IT" dirty="0" smtClean="0">
                <a:solidFill>
                  <a:srgbClr val="000000"/>
                </a:solidFill>
              </a:rPr>
              <a:t>		[ʃɑp/</a:t>
            </a:r>
            <a:r>
              <a:rPr lang="it-IT" dirty="0" err="1" smtClean="0">
                <a:solidFill>
                  <a:srgbClr val="000000"/>
                </a:solidFill>
              </a:rPr>
              <a:t>ʃɒp</a:t>
            </a:r>
            <a:r>
              <a:rPr lang="it-IT" dirty="0" smtClean="0">
                <a:solidFill>
                  <a:srgbClr val="000000"/>
                </a:solidFill>
              </a:rPr>
              <a:t>]	 	['</a:t>
            </a:r>
            <a:r>
              <a:rPr lang="it-IT" dirty="0" err="1" smtClean="0">
                <a:solidFill>
                  <a:srgbClr val="000000"/>
                </a:solidFill>
              </a:rPr>
              <a:t>peɪmənt</a:t>
            </a:r>
            <a:r>
              <a:rPr lang="it-IT" dirty="0" smtClean="0">
                <a:solidFill>
                  <a:srgbClr val="000000"/>
                </a:solidFill>
              </a:rPr>
              <a:t>]</a:t>
            </a:r>
            <a:endParaRPr lang="en-GB" dirty="0">
              <a:solidFill>
                <a:srgbClr val="000000"/>
              </a:solidFill>
            </a:endParaRPr>
          </a:p>
          <a:p>
            <a:pPr fontAlgn="auto">
              <a:spcAft>
                <a:spcPts val="0"/>
              </a:spcAft>
              <a:buFont typeface="Monotype Sorts" pitchFamily="2" charset="2"/>
              <a:buNone/>
              <a:defRPr/>
            </a:pPr>
            <a:r>
              <a:rPr lang="it-IT" dirty="0" smtClean="0">
                <a:solidFill>
                  <a:srgbClr val="000000"/>
                </a:solidFill>
              </a:rPr>
              <a:t>[</a:t>
            </a:r>
            <a:r>
              <a:rPr lang="it-IT" dirty="0" err="1" smtClean="0">
                <a:solidFill>
                  <a:srgbClr val="000000"/>
                </a:solidFill>
              </a:rPr>
              <a:t>‚</a:t>
            </a:r>
            <a:r>
              <a:rPr lang="it-IT" dirty="0" smtClean="0">
                <a:solidFill>
                  <a:srgbClr val="000000"/>
                </a:solidFill>
              </a:rPr>
              <a:t>'</a:t>
            </a:r>
            <a:r>
              <a:rPr lang="it-IT" dirty="0" err="1" smtClean="0">
                <a:solidFill>
                  <a:srgbClr val="000000"/>
                </a:solidFill>
              </a:rPr>
              <a:t>ekə</a:t>
            </a:r>
            <a:r>
              <a:rPr lang="it-IT" dirty="0" smtClean="0">
                <a:solidFill>
                  <a:srgbClr val="000000"/>
                </a:solidFill>
              </a:rPr>
              <a:t>'</a:t>
            </a:r>
            <a:r>
              <a:rPr lang="it-IT" dirty="0" err="1" smtClean="0">
                <a:solidFill>
                  <a:srgbClr val="000000"/>
                </a:solidFill>
              </a:rPr>
              <a:t>nɑmɪkl</a:t>
            </a:r>
            <a:r>
              <a:rPr lang="it-IT" dirty="0" smtClean="0">
                <a:solidFill>
                  <a:srgbClr val="000000"/>
                </a:solidFill>
              </a:rPr>
              <a:t>/</a:t>
            </a:r>
            <a:r>
              <a:rPr lang="it-IT" dirty="0" err="1" smtClean="0">
                <a:solidFill>
                  <a:srgbClr val="000000"/>
                </a:solidFill>
              </a:rPr>
              <a:t>-nɒm-</a:t>
            </a:r>
            <a:r>
              <a:rPr lang="it-IT" dirty="0" smtClean="0">
                <a:solidFill>
                  <a:srgbClr val="000000"/>
                </a:solidFill>
              </a:rPr>
              <a:t>] ['</a:t>
            </a:r>
            <a:r>
              <a:rPr lang="it-IT" dirty="0" err="1" smtClean="0">
                <a:solidFill>
                  <a:srgbClr val="000000"/>
                </a:solidFill>
              </a:rPr>
              <a:t>mɑrkɪt</a:t>
            </a:r>
            <a:r>
              <a:rPr lang="it-IT" dirty="0" smtClean="0">
                <a:solidFill>
                  <a:srgbClr val="000000"/>
                </a:solidFill>
              </a:rPr>
              <a:t> /'</a:t>
            </a:r>
            <a:r>
              <a:rPr lang="it-IT" dirty="0" err="1" smtClean="0">
                <a:solidFill>
                  <a:srgbClr val="000000"/>
                </a:solidFill>
              </a:rPr>
              <a:t>mɑ</a:t>
            </a:r>
            <a:r>
              <a:rPr lang="it-IT" dirty="0" smtClean="0">
                <a:solidFill>
                  <a:srgbClr val="000000"/>
                </a:solidFill>
              </a:rPr>
              <a:t>ː</a:t>
            </a:r>
            <a:r>
              <a:rPr lang="it-IT" dirty="0" err="1" smtClean="0">
                <a:solidFill>
                  <a:srgbClr val="000000"/>
                </a:solidFill>
              </a:rPr>
              <a:t>kɪt</a:t>
            </a:r>
            <a:r>
              <a:rPr lang="it-IT" dirty="0" smtClean="0">
                <a:solidFill>
                  <a:srgbClr val="000000"/>
                </a:solidFill>
              </a:rPr>
              <a:t>]</a:t>
            </a:r>
            <a:endParaRPr lang="en-GB" dirty="0" smtClean="0">
              <a:solidFill>
                <a:srgbClr val="000000"/>
              </a:solidFill>
            </a:endParaRPr>
          </a:p>
          <a:p>
            <a:pPr fontAlgn="auto">
              <a:spcAft>
                <a:spcPts val="0"/>
              </a:spcAft>
              <a:buFont typeface="Monotype Sorts" pitchFamily="2" charset="2"/>
              <a:buNone/>
              <a:defRPr/>
            </a:pPr>
            <a:r>
              <a:rPr lang="it-IT" dirty="0" smtClean="0">
                <a:solidFill>
                  <a:srgbClr val="000000"/>
                </a:solidFill>
              </a:rPr>
              <a:t>			[</a:t>
            </a:r>
            <a:r>
              <a:rPr lang="it-IT" dirty="0" err="1" smtClean="0">
                <a:solidFill>
                  <a:srgbClr val="000000"/>
                </a:solidFill>
              </a:rPr>
              <a:t>ɪn</a:t>
            </a:r>
            <a:r>
              <a:rPr lang="it-IT" dirty="0" smtClean="0">
                <a:solidFill>
                  <a:srgbClr val="000000"/>
                </a:solidFill>
              </a:rPr>
              <a:t>'</a:t>
            </a:r>
            <a:r>
              <a:rPr lang="it-IT" dirty="0" err="1" smtClean="0">
                <a:solidFill>
                  <a:srgbClr val="000000"/>
                </a:solidFill>
              </a:rPr>
              <a:t>krɪ</a:t>
            </a:r>
            <a:r>
              <a:rPr lang="it-IT" dirty="0" smtClean="0">
                <a:solidFill>
                  <a:srgbClr val="000000"/>
                </a:solidFill>
              </a:rPr>
              <a:t>ːs] 		</a:t>
            </a:r>
            <a:r>
              <a:rPr lang="it-IT" dirty="0">
                <a:solidFill>
                  <a:srgbClr val="000000"/>
                </a:solidFill>
              </a:rPr>
              <a:t>[</a:t>
            </a:r>
            <a:r>
              <a:rPr lang="it-IT" dirty="0" err="1">
                <a:solidFill>
                  <a:srgbClr val="000000"/>
                </a:solidFill>
              </a:rPr>
              <a:t>weɪdʒ</a:t>
            </a:r>
            <a:r>
              <a:rPr lang="it-IT" dirty="0">
                <a:solidFill>
                  <a:srgbClr val="000000"/>
                </a:solidFill>
              </a:rPr>
              <a:t>]</a:t>
            </a:r>
          </a:p>
          <a:p>
            <a:pPr fontAlgn="auto">
              <a:spcAft>
                <a:spcPts val="0"/>
              </a:spcAft>
              <a:buFont typeface="Monotype Sorts" pitchFamily="2" charset="2"/>
              <a:buNone/>
              <a:defRPr/>
            </a:pPr>
            <a:r>
              <a:rPr lang="it-IT" dirty="0" smtClean="0">
                <a:solidFill>
                  <a:srgbClr val="000000"/>
                </a:solidFill>
              </a:rPr>
              <a:t>['</a:t>
            </a:r>
            <a:r>
              <a:rPr lang="it-IT" dirty="0" err="1" smtClean="0">
                <a:solidFill>
                  <a:srgbClr val="000000"/>
                </a:solidFill>
              </a:rPr>
              <a:t>prɑfɪt</a:t>
            </a:r>
            <a:r>
              <a:rPr lang="it-IT" dirty="0" smtClean="0">
                <a:solidFill>
                  <a:srgbClr val="000000"/>
                </a:solidFill>
              </a:rPr>
              <a:t> /'</a:t>
            </a:r>
            <a:r>
              <a:rPr lang="it-IT" dirty="0" err="1" smtClean="0">
                <a:solidFill>
                  <a:srgbClr val="000000"/>
                </a:solidFill>
              </a:rPr>
              <a:t>prɒ-</a:t>
            </a:r>
            <a:r>
              <a:rPr lang="it-IT" dirty="0" smtClean="0">
                <a:solidFill>
                  <a:srgbClr val="000000"/>
                </a:solidFill>
              </a:rPr>
              <a:t>]	['</a:t>
            </a:r>
            <a:r>
              <a:rPr lang="it-IT" dirty="0" err="1" smtClean="0">
                <a:solidFill>
                  <a:srgbClr val="000000"/>
                </a:solidFill>
              </a:rPr>
              <a:t>mɑrdʒɪn</a:t>
            </a:r>
            <a:r>
              <a:rPr lang="it-IT" dirty="0" smtClean="0">
                <a:solidFill>
                  <a:srgbClr val="000000"/>
                </a:solidFill>
              </a:rPr>
              <a:t> /'mɑːdʒɪn] </a:t>
            </a:r>
          </a:p>
          <a:p>
            <a:pPr fontAlgn="auto">
              <a:spcAft>
                <a:spcPts val="0"/>
              </a:spcAft>
              <a:buFont typeface="Monotype Sorts" pitchFamily="2" charset="2"/>
              <a:buNone/>
              <a:defRPr/>
            </a:pPr>
            <a:r>
              <a:rPr lang="it-IT" dirty="0" smtClean="0">
                <a:solidFill>
                  <a:srgbClr val="000000"/>
                </a:solidFill>
              </a:rPr>
              <a:t>			[</a:t>
            </a:r>
            <a:r>
              <a:rPr lang="it-IT" dirty="0" err="1" smtClean="0">
                <a:solidFill>
                  <a:srgbClr val="000000"/>
                </a:solidFill>
              </a:rPr>
              <a:t>fɪ</a:t>
            </a:r>
            <a:r>
              <a:rPr lang="it-IT" dirty="0" smtClean="0">
                <a:solidFill>
                  <a:srgbClr val="000000"/>
                </a:solidFill>
              </a:rPr>
              <a:t>'</a:t>
            </a:r>
            <a:r>
              <a:rPr lang="it-IT" dirty="0" err="1" smtClean="0">
                <a:solidFill>
                  <a:srgbClr val="000000"/>
                </a:solidFill>
              </a:rPr>
              <a:t>næns</a:t>
            </a:r>
            <a:r>
              <a:rPr lang="it-IT" dirty="0" smtClean="0">
                <a:solidFill>
                  <a:srgbClr val="000000"/>
                </a:solidFill>
              </a:rPr>
              <a:t> / '</a:t>
            </a:r>
            <a:r>
              <a:rPr lang="it-IT" dirty="0" err="1" smtClean="0">
                <a:solidFill>
                  <a:srgbClr val="000000"/>
                </a:solidFill>
              </a:rPr>
              <a:t>faɪnæns</a:t>
            </a:r>
            <a:r>
              <a:rPr lang="it-IT" dirty="0" smtClean="0">
                <a:solidFill>
                  <a:srgbClr val="000000"/>
                </a:solidFill>
              </a:rPr>
              <a:t>]</a:t>
            </a:r>
            <a:endParaRPr lang="en-GB" dirty="0" smtClean="0">
              <a:solidFill>
                <a:srgbClr val="000000"/>
              </a:solidFill>
            </a:endParaRPr>
          </a:p>
          <a:p>
            <a:pPr fontAlgn="auto">
              <a:spcAft>
                <a:spcPts val="0"/>
              </a:spcAft>
              <a:buFont typeface="Monotype Sorts" pitchFamily="2" charset="2"/>
              <a:buNone/>
              <a:defRPr/>
            </a:pPr>
            <a:r>
              <a:rPr lang="it-IT" dirty="0" smtClean="0">
                <a:solidFill>
                  <a:srgbClr val="000000"/>
                </a:solidFill>
              </a:rPr>
              <a:t>	</a:t>
            </a:r>
            <a:endParaRPr lang="en-GB" dirty="0">
              <a:solidFill>
                <a:srgbClr val="00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olo 1"/>
          <p:cNvSpPr>
            <a:spLocks noGrp="1"/>
          </p:cNvSpPr>
          <p:nvPr>
            <p:ph type="title"/>
          </p:nvPr>
        </p:nvSpPr>
        <p:spPr/>
        <p:txBody>
          <a:bodyPr/>
          <a:lstStyle/>
          <a:p>
            <a:r>
              <a:rPr lang="en-US" smtClean="0"/>
              <a:t>HOTEL STRUCTURE</a:t>
            </a:r>
          </a:p>
        </p:txBody>
      </p:sp>
      <p:sp>
        <p:nvSpPr>
          <p:cNvPr id="3" name="Segnaposto contenuto 2"/>
          <p:cNvSpPr>
            <a:spLocks noGrp="1"/>
          </p:cNvSpPr>
          <p:nvPr>
            <p:ph idx="1"/>
          </p:nvPr>
        </p:nvSpPr>
        <p:spPr>
          <a:xfrm>
            <a:off x="457200" y="1600200"/>
            <a:ext cx="8229600" cy="4900613"/>
          </a:xfrm>
        </p:spPr>
        <p:txBody>
          <a:bodyPr rtlCol="0">
            <a:normAutofit fontScale="92500" lnSpcReduction="10000"/>
          </a:bodyPr>
          <a:lstStyle/>
          <a:p>
            <a:pPr algn="just" fontAlgn="auto">
              <a:spcAft>
                <a:spcPts val="0"/>
              </a:spcAft>
              <a:buFont typeface="Arial" pitchFamily="34" charset="0"/>
              <a:buChar char="•"/>
              <a:defRPr/>
            </a:pPr>
            <a:r>
              <a:rPr lang="en-US" dirty="0" smtClean="0"/>
              <a:t>ROOMS (front office, reservations, house keeping, maintenance)</a:t>
            </a:r>
          </a:p>
          <a:p>
            <a:pPr algn="just" fontAlgn="auto">
              <a:spcAft>
                <a:spcPts val="0"/>
              </a:spcAft>
              <a:buFont typeface="Arial" pitchFamily="34" charset="0"/>
              <a:buChar char="•"/>
              <a:defRPr/>
            </a:pPr>
            <a:r>
              <a:rPr lang="en-US" dirty="0" smtClean="0"/>
              <a:t>FOOD &amp; BEVERAGES (food production, room service, restaurants, bars)</a:t>
            </a:r>
          </a:p>
          <a:p>
            <a:pPr algn="just" fontAlgn="auto">
              <a:spcAft>
                <a:spcPts val="0"/>
              </a:spcAft>
              <a:buFont typeface="Arial" pitchFamily="34" charset="0"/>
              <a:buChar char="•"/>
              <a:defRPr/>
            </a:pPr>
            <a:r>
              <a:rPr lang="en-US" dirty="0" smtClean="0"/>
              <a:t>COMMERCIAL DEPARTMENT (sales &amp; marketing, accounting)</a:t>
            </a:r>
          </a:p>
          <a:p>
            <a:pPr algn="just" fontAlgn="auto">
              <a:spcAft>
                <a:spcPts val="0"/>
              </a:spcAft>
              <a:buFont typeface="Arial" pitchFamily="34" charset="0"/>
              <a:buChar char="•"/>
              <a:defRPr/>
            </a:pPr>
            <a:r>
              <a:rPr lang="en-US" dirty="0" smtClean="0"/>
              <a:t>HUMAN RESOURCES (employee recruitment, training)</a:t>
            </a:r>
          </a:p>
          <a:p>
            <a:pPr algn="just" fontAlgn="auto">
              <a:spcAft>
                <a:spcPts val="0"/>
              </a:spcAft>
              <a:buFont typeface="Arial" pitchFamily="34" charset="0"/>
              <a:buChar char="•"/>
              <a:defRPr/>
            </a:pPr>
            <a:r>
              <a:rPr lang="en-US" dirty="0" smtClean="0"/>
              <a:t>HR Management: performance; motivation, sense of belonging &amp; teamwork</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3" name="Rectangle 2"/>
          <p:cNvSpPr>
            <a:spLocks noGrp="1" noChangeArrowheads="1"/>
          </p:cNvSpPr>
          <p:nvPr>
            <p:ph type="ctrTitle"/>
          </p:nvPr>
        </p:nvSpPr>
        <p:spPr>
          <a:xfrm>
            <a:off x="827088" y="620713"/>
            <a:ext cx="8113712" cy="5400675"/>
          </a:xfrm>
        </p:spPr>
        <p:txBody>
          <a:bodyPr/>
          <a:lstStyle/>
          <a:p>
            <a:r>
              <a:rPr lang="it-IT" smtClean="0">
                <a:solidFill>
                  <a:srgbClr val="FFFF00"/>
                </a:solidFill>
                <a:latin typeface="Comic Sans MS" pitchFamily="66" charset="0"/>
              </a:rPr>
              <a:t/>
            </a:r>
            <a:br>
              <a:rPr lang="it-IT" smtClean="0">
                <a:solidFill>
                  <a:srgbClr val="FFFF00"/>
                </a:solidFill>
                <a:latin typeface="Comic Sans MS" pitchFamily="66" charset="0"/>
              </a:rPr>
            </a:br>
            <a:endParaRPr lang="it-IT" sz="6300" b="1" smtClean="0">
              <a:solidFill>
                <a:srgbClr val="FFFF00"/>
              </a:solidFill>
              <a:latin typeface="Comic Sans MS" pitchFamily="66" charset="0"/>
            </a:endParaRPr>
          </a:p>
        </p:txBody>
      </p:sp>
      <p:sp>
        <p:nvSpPr>
          <p:cNvPr id="138243" name="Rectangle 3"/>
          <p:cNvSpPr>
            <a:spLocks noChangeArrowheads="1"/>
          </p:cNvSpPr>
          <p:nvPr/>
        </p:nvSpPr>
        <p:spPr bwMode="auto">
          <a:xfrm>
            <a:off x="539750" y="404813"/>
            <a:ext cx="8135938" cy="6002337"/>
          </a:xfrm>
          <a:prstGeom prst="rect">
            <a:avLst/>
          </a:prstGeom>
          <a:noFill/>
          <a:ln w="9525">
            <a:noFill/>
            <a:miter lim="800000"/>
            <a:headEnd/>
            <a:tailEnd/>
          </a:ln>
          <a:effectLst/>
        </p:spPr>
        <p:txBody>
          <a:bodyPr>
            <a:spAutoFit/>
          </a:bodyPr>
          <a:lstStyle/>
          <a:p>
            <a:pPr algn="ctr" fontAlgn="auto">
              <a:spcBef>
                <a:spcPts val="0"/>
              </a:spcBef>
              <a:spcAft>
                <a:spcPts val="0"/>
              </a:spcAft>
              <a:defRPr/>
            </a:pPr>
            <a:r>
              <a:rPr lang="it-IT" sz="4400" b="1" dirty="0" err="1">
                <a:solidFill>
                  <a:srgbClr val="FF3300"/>
                </a:solidFill>
                <a:effectLst>
                  <a:outerShdw blurRad="38100" dist="38100" dir="2700000" algn="tl">
                    <a:srgbClr val="C0C0C0"/>
                  </a:outerShdw>
                </a:effectLst>
                <a:latin typeface="+mn-lt"/>
                <a:cs typeface="+mn-cs"/>
              </a:rPr>
              <a:t>Recruitment</a:t>
            </a:r>
            <a:endParaRPr lang="it-IT" sz="4400" b="1" dirty="0">
              <a:solidFill>
                <a:srgbClr val="FF3300"/>
              </a:solidFill>
              <a:effectLst>
                <a:outerShdw blurRad="38100" dist="38100" dir="2700000" algn="tl">
                  <a:srgbClr val="C0C0C0"/>
                </a:outerShdw>
              </a:effectLst>
              <a:latin typeface="+mn-lt"/>
              <a:cs typeface="+mn-cs"/>
            </a:endParaRPr>
          </a:p>
          <a:p>
            <a:pPr fontAlgn="auto">
              <a:spcBef>
                <a:spcPts val="0"/>
              </a:spcBef>
              <a:spcAft>
                <a:spcPts val="0"/>
              </a:spcAft>
              <a:defRPr/>
            </a:pPr>
            <a:endParaRPr lang="it-IT" sz="2800" b="1" dirty="0">
              <a:solidFill>
                <a:srgbClr val="0033CC"/>
              </a:solidFill>
              <a:effectLst>
                <a:outerShdw blurRad="38100" dist="38100" dir="2700000" algn="tl">
                  <a:srgbClr val="C0C0C0"/>
                </a:outerShdw>
              </a:effectLst>
              <a:latin typeface="+mn-lt"/>
              <a:cs typeface="+mn-cs"/>
            </a:endParaRPr>
          </a:p>
          <a:p>
            <a:pPr fontAlgn="auto">
              <a:spcBef>
                <a:spcPts val="0"/>
              </a:spcBef>
              <a:spcAft>
                <a:spcPts val="0"/>
              </a:spcAft>
              <a:defRPr/>
            </a:pPr>
            <a:r>
              <a:rPr lang="it-IT" sz="2800" b="1" dirty="0">
                <a:solidFill>
                  <a:srgbClr val="0033CC"/>
                </a:solidFill>
                <a:latin typeface="+mn-lt"/>
                <a:cs typeface="+mn-cs"/>
              </a:rPr>
              <a:t>THE INTERNATIONAL LABOUR MARKET AND HUMAN RESOURCE MANAGEMENT</a:t>
            </a:r>
          </a:p>
          <a:p>
            <a:pPr fontAlgn="auto">
              <a:spcBef>
                <a:spcPts val="0"/>
              </a:spcBef>
              <a:spcAft>
                <a:spcPts val="0"/>
              </a:spcAft>
              <a:defRPr/>
            </a:pPr>
            <a:endParaRPr lang="it-IT" sz="2800" b="1" dirty="0">
              <a:solidFill>
                <a:srgbClr val="FF3300"/>
              </a:solidFill>
              <a:latin typeface="+mn-lt"/>
              <a:cs typeface="+mn-cs"/>
            </a:endParaRPr>
          </a:p>
          <a:p>
            <a:pPr fontAlgn="auto">
              <a:spcBef>
                <a:spcPts val="0"/>
              </a:spcBef>
              <a:spcAft>
                <a:spcPts val="0"/>
              </a:spcAft>
              <a:defRPr/>
            </a:pPr>
            <a:r>
              <a:rPr lang="it-IT" sz="2400" dirty="0" err="1">
                <a:solidFill>
                  <a:srgbClr val="FF3300"/>
                </a:solidFill>
                <a:latin typeface="+mn-lt"/>
                <a:cs typeface="+mn-cs"/>
              </a:rPr>
              <a:t>Wages-Salary-Pay-Remuneration-earnings</a:t>
            </a:r>
            <a:endParaRPr lang="it-IT" sz="2400" dirty="0">
              <a:solidFill>
                <a:srgbClr val="FF3300"/>
              </a:solidFill>
              <a:latin typeface="+mn-lt"/>
              <a:cs typeface="+mn-cs"/>
            </a:endParaRPr>
          </a:p>
          <a:p>
            <a:pPr fontAlgn="auto">
              <a:spcBef>
                <a:spcPts val="0"/>
              </a:spcBef>
              <a:spcAft>
                <a:spcPts val="0"/>
              </a:spcAft>
              <a:defRPr/>
            </a:pPr>
            <a:r>
              <a:rPr lang="it-IT" sz="2400" dirty="0" err="1">
                <a:solidFill>
                  <a:srgbClr val="FF3300"/>
                </a:solidFill>
                <a:latin typeface="+mn-lt"/>
                <a:cs typeface="+mn-cs"/>
              </a:rPr>
              <a:t>Perks</a:t>
            </a:r>
            <a:r>
              <a:rPr lang="it-IT" sz="2400" dirty="0">
                <a:solidFill>
                  <a:srgbClr val="FF3300"/>
                </a:solidFill>
                <a:latin typeface="+mn-lt"/>
                <a:cs typeface="+mn-cs"/>
              </a:rPr>
              <a:t> – </a:t>
            </a:r>
            <a:r>
              <a:rPr lang="it-IT" sz="2400" dirty="0" err="1">
                <a:solidFill>
                  <a:srgbClr val="FF3300"/>
                </a:solidFill>
                <a:latin typeface="+mn-lt"/>
                <a:cs typeface="+mn-cs"/>
              </a:rPr>
              <a:t>fringe</a:t>
            </a:r>
            <a:r>
              <a:rPr lang="it-IT" sz="2400" dirty="0">
                <a:solidFill>
                  <a:srgbClr val="FF3300"/>
                </a:solidFill>
                <a:latin typeface="+mn-lt"/>
                <a:cs typeface="+mn-cs"/>
              </a:rPr>
              <a:t> </a:t>
            </a:r>
            <a:r>
              <a:rPr lang="it-IT" sz="2400" dirty="0" err="1">
                <a:solidFill>
                  <a:srgbClr val="FF3300"/>
                </a:solidFill>
                <a:latin typeface="+mn-lt"/>
                <a:cs typeface="+mn-cs"/>
              </a:rPr>
              <a:t>benefits</a:t>
            </a:r>
            <a:endParaRPr lang="it-IT" sz="2400" dirty="0">
              <a:solidFill>
                <a:srgbClr val="FF3300"/>
              </a:solidFill>
              <a:latin typeface="+mn-lt"/>
              <a:cs typeface="+mn-cs"/>
            </a:endParaRPr>
          </a:p>
          <a:p>
            <a:pPr fontAlgn="auto">
              <a:spcBef>
                <a:spcPts val="0"/>
              </a:spcBef>
              <a:spcAft>
                <a:spcPts val="0"/>
              </a:spcAft>
              <a:defRPr/>
            </a:pPr>
            <a:endParaRPr lang="it-IT" sz="2400" dirty="0">
              <a:solidFill>
                <a:srgbClr val="FF3300"/>
              </a:solidFill>
              <a:latin typeface="+mn-lt"/>
              <a:cs typeface="+mn-cs"/>
            </a:endParaRPr>
          </a:p>
          <a:p>
            <a:pPr fontAlgn="auto">
              <a:spcBef>
                <a:spcPts val="0"/>
              </a:spcBef>
              <a:spcAft>
                <a:spcPts val="0"/>
              </a:spcAft>
              <a:defRPr/>
            </a:pPr>
            <a:r>
              <a:rPr lang="it-IT" sz="2400" b="1" dirty="0" err="1">
                <a:solidFill>
                  <a:srgbClr val="0033CC"/>
                </a:solidFill>
                <a:latin typeface="+mn-lt"/>
                <a:cs typeface="+mn-cs"/>
              </a:rPr>
              <a:t>Monetary</a:t>
            </a:r>
            <a:r>
              <a:rPr lang="it-IT" sz="2400" dirty="0">
                <a:solidFill>
                  <a:srgbClr val="FF3300"/>
                </a:solidFill>
                <a:latin typeface="+mn-lt"/>
                <a:cs typeface="+mn-cs"/>
              </a:rPr>
              <a:t>(</a:t>
            </a:r>
            <a:r>
              <a:rPr lang="it-IT" sz="2400" dirty="0" err="1">
                <a:solidFill>
                  <a:srgbClr val="FF3300"/>
                </a:solidFill>
                <a:latin typeface="+mn-lt"/>
                <a:cs typeface="+mn-cs"/>
              </a:rPr>
              <a:t>salary</a:t>
            </a:r>
            <a:r>
              <a:rPr lang="it-IT" sz="2400" dirty="0">
                <a:solidFill>
                  <a:srgbClr val="FF3300"/>
                </a:solidFill>
                <a:latin typeface="+mn-lt"/>
                <a:cs typeface="+mn-cs"/>
              </a:rPr>
              <a:t>, </a:t>
            </a:r>
            <a:r>
              <a:rPr lang="it-IT" sz="2400" dirty="0" err="1">
                <a:solidFill>
                  <a:srgbClr val="FF3300"/>
                </a:solidFill>
                <a:latin typeface="+mn-lt"/>
                <a:cs typeface="+mn-cs"/>
              </a:rPr>
              <a:t>benefits</a:t>
            </a:r>
            <a:r>
              <a:rPr lang="it-IT" sz="2400" dirty="0">
                <a:solidFill>
                  <a:srgbClr val="FF3300"/>
                </a:solidFill>
                <a:latin typeface="+mn-lt"/>
                <a:cs typeface="+mn-cs"/>
              </a:rPr>
              <a:t>, </a:t>
            </a:r>
            <a:r>
              <a:rPr lang="it-IT" sz="2400" dirty="0" err="1">
                <a:solidFill>
                  <a:srgbClr val="FF3300"/>
                </a:solidFill>
                <a:latin typeface="+mn-lt"/>
                <a:cs typeface="+mn-cs"/>
              </a:rPr>
              <a:t>prizes</a:t>
            </a:r>
            <a:r>
              <a:rPr lang="it-IT" sz="2400" dirty="0">
                <a:solidFill>
                  <a:srgbClr val="FF3300"/>
                </a:solidFill>
                <a:latin typeface="+mn-lt"/>
                <a:cs typeface="+mn-cs"/>
              </a:rPr>
              <a:t>) and </a:t>
            </a:r>
            <a:r>
              <a:rPr lang="it-IT" sz="2400" b="1" dirty="0" err="1">
                <a:solidFill>
                  <a:srgbClr val="0033CC"/>
                </a:solidFill>
                <a:latin typeface="+mn-lt"/>
                <a:cs typeface="+mn-cs"/>
              </a:rPr>
              <a:t>non-monetary</a:t>
            </a:r>
            <a:r>
              <a:rPr lang="it-IT" sz="2400" dirty="0">
                <a:solidFill>
                  <a:srgbClr val="FF3300"/>
                </a:solidFill>
                <a:latin typeface="+mn-lt"/>
                <a:cs typeface="+mn-cs"/>
              </a:rPr>
              <a:t> </a:t>
            </a:r>
            <a:r>
              <a:rPr lang="it-IT" sz="2400" b="1" dirty="0" err="1">
                <a:solidFill>
                  <a:srgbClr val="FF3300"/>
                </a:solidFill>
                <a:latin typeface="+mn-lt"/>
                <a:cs typeface="+mn-cs"/>
              </a:rPr>
              <a:t>incentives</a:t>
            </a:r>
            <a:r>
              <a:rPr lang="it-IT" sz="2400" b="1" dirty="0">
                <a:solidFill>
                  <a:srgbClr val="FF3300"/>
                </a:solidFill>
                <a:latin typeface="+mn-lt"/>
                <a:cs typeface="+mn-cs"/>
              </a:rPr>
              <a:t> </a:t>
            </a:r>
            <a:r>
              <a:rPr lang="it-IT" sz="2400" dirty="0">
                <a:solidFill>
                  <a:srgbClr val="FF3300"/>
                </a:solidFill>
                <a:latin typeface="+mn-lt"/>
                <a:cs typeface="+mn-cs"/>
              </a:rPr>
              <a:t>(</a:t>
            </a:r>
            <a:r>
              <a:rPr lang="it-IT" sz="2400" dirty="0" err="1">
                <a:solidFill>
                  <a:srgbClr val="FF3300"/>
                </a:solidFill>
                <a:latin typeface="+mn-lt"/>
                <a:cs typeface="+mn-cs"/>
              </a:rPr>
              <a:t>new</a:t>
            </a:r>
            <a:r>
              <a:rPr lang="it-IT" sz="2400" dirty="0">
                <a:solidFill>
                  <a:srgbClr val="FF3300"/>
                </a:solidFill>
                <a:latin typeface="+mn-lt"/>
                <a:cs typeface="+mn-cs"/>
              </a:rPr>
              <a:t> </a:t>
            </a:r>
            <a:r>
              <a:rPr lang="it-IT" sz="2400" dirty="0" err="1">
                <a:solidFill>
                  <a:srgbClr val="FF3300"/>
                </a:solidFill>
                <a:latin typeface="+mn-lt"/>
                <a:cs typeface="+mn-cs"/>
              </a:rPr>
              <a:t>projects</a:t>
            </a:r>
            <a:r>
              <a:rPr lang="it-IT" sz="2400" dirty="0">
                <a:solidFill>
                  <a:srgbClr val="FF3300"/>
                </a:solidFill>
                <a:latin typeface="+mn-lt"/>
                <a:cs typeface="+mn-cs"/>
              </a:rPr>
              <a:t>, </a:t>
            </a:r>
            <a:r>
              <a:rPr lang="it-IT" sz="2400" dirty="0" err="1">
                <a:solidFill>
                  <a:srgbClr val="FF3300"/>
                </a:solidFill>
                <a:latin typeface="+mn-lt"/>
                <a:cs typeface="+mn-cs"/>
              </a:rPr>
              <a:t>promotions</a:t>
            </a:r>
            <a:r>
              <a:rPr lang="it-IT" sz="2400" dirty="0">
                <a:solidFill>
                  <a:srgbClr val="FF3300"/>
                </a:solidFill>
                <a:latin typeface="+mn-lt"/>
                <a:cs typeface="+mn-cs"/>
              </a:rPr>
              <a:t>). </a:t>
            </a:r>
          </a:p>
          <a:p>
            <a:pPr fontAlgn="auto">
              <a:spcBef>
                <a:spcPts val="0"/>
              </a:spcBef>
              <a:spcAft>
                <a:spcPts val="0"/>
              </a:spcAft>
              <a:defRPr/>
            </a:pPr>
            <a:endParaRPr lang="it-IT" sz="2400" dirty="0">
              <a:solidFill>
                <a:srgbClr val="FF3300"/>
              </a:solidFill>
              <a:latin typeface="+mn-lt"/>
              <a:cs typeface="+mn-cs"/>
            </a:endParaRPr>
          </a:p>
          <a:p>
            <a:pPr fontAlgn="auto">
              <a:spcBef>
                <a:spcPts val="0"/>
              </a:spcBef>
              <a:spcAft>
                <a:spcPts val="0"/>
              </a:spcAft>
              <a:defRPr/>
            </a:pPr>
            <a:r>
              <a:rPr lang="it-IT" sz="2400" dirty="0" err="1">
                <a:solidFill>
                  <a:srgbClr val="FF3300"/>
                </a:solidFill>
                <a:latin typeface="+mn-lt"/>
                <a:cs typeface="+mn-cs"/>
              </a:rPr>
              <a:t>Non-monetary</a:t>
            </a:r>
            <a:r>
              <a:rPr lang="it-IT" sz="2400" dirty="0">
                <a:solidFill>
                  <a:srgbClr val="FF3300"/>
                </a:solidFill>
                <a:latin typeface="+mn-lt"/>
                <a:cs typeface="+mn-cs"/>
              </a:rPr>
              <a:t> </a:t>
            </a:r>
            <a:r>
              <a:rPr lang="it-IT" sz="2400" dirty="0" err="1">
                <a:solidFill>
                  <a:srgbClr val="FF3300"/>
                </a:solidFill>
                <a:latin typeface="+mn-lt"/>
                <a:cs typeface="+mn-cs"/>
              </a:rPr>
              <a:t>ways</a:t>
            </a:r>
            <a:r>
              <a:rPr lang="it-IT" sz="2400" dirty="0">
                <a:solidFill>
                  <a:srgbClr val="FF3300"/>
                </a:solidFill>
                <a:latin typeface="+mn-lt"/>
                <a:cs typeface="+mn-cs"/>
              </a:rPr>
              <a:t> induce </a:t>
            </a:r>
            <a:r>
              <a:rPr lang="it-IT" sz="2400" b="1" dirty="0">
                <a:solidFill>
                  <a:srgbClr val="0033CC"/>
                </a:solidFill>
                <a:latin typeface="+mn-lt"/>
                <a:cs typeface="+mn-cs"/>
              </a:rPr>
              <a:t>attachment</a:t>
            </a:r>
            <a:r>
              <a:rPr lang="it-IT" sz="2400" dirty="0">
                <a:solidFill>
                  <a:srgbClr val="FF3300"/>
                </a:solidFill>
                <a:latin typeface="+mn-lt"/>
                <a:cs typeface="+mn-cs"/>
              </a:rPr>
              <a:t> </a:t>
            </a:r>
            <a:r>
              <a:rPr lang="it-IT" sz="2400" dirty="0" err="1">
                <a:solidFill>
                  <a:srgbClr val="FF3300"/>
                </a:solidFill>
                <a:latin typeface="+mn-lt"/>
                <a:cs typeface="+mn-cs"/>
              </a:rPr>
              <a:t>to</a:t>
            </a:r>
            <a:r>
              <a:rPr lang="it-IT" sz="2400" dirty="0">
                <a:solidFill>
                  <a:srgbClr val="FF3300"/>
                </a:solidFill>
                <a:latin typeface="+mn-lt"/>
                <a:cs typeface="+mn-cs"/>
              </a:rPr>
              <a:t> the </a:t>
            </a:r>
            <a:r>
              <a:rPr lang="it-IT" sz="2400" dirty="0" err="1">
                <a:solidFill>
                  <a:srgbClr val="FF3300"/>
                </a:solidFill>
                <a:latin typeface="+mn-lt"/>
                <a:cs typeface="+mn-cs"/>
              </a:rPr>
              <a:t>firm</a:t>
            </a:r>
            <a:r>
              <a:rPr lang="it-IT" sz="2400" dirty="0">
                <a:solidFill>
                  <a:srgbClr val="FF3300"/>
                </a:solidFill>
                <a:latin typeface="+mn-lt"/>
                <a:cs typeface="+mn-cs"/>
              </a:rPr>
              <a:t>/company</a:t>
            </a:r>
            <a:endParaRPr lang="it-IT" sz="3600" dirty="0">
              <a:solidFill>
                <a:srgbClr val="FF3300"/>
              </a:solidFill>
              <a:latin typeface="+mn-lt"/>
              <a:cs typeface="+mn-cs"/>
            </a:endParaRPr>
          </a:p>
          <a:p>
            <a:pPr fontAlgn="auto">
              <a:spcBef>
                <a:spcPts val="0"/>
              </a:spcBef>
              <a:spcAft>
                <a:spcPts val="0"/>
              </a:spcAft>
              <a:defRPr/>
            </a:pPr>
            <a:endParaRPr lang="it-IT" sz="3600" dirty="0">
              <a:solidFill>
                <a:srgbClr val="FFFF00"/>
              </a:solidFill>
              <a:effectLst>
                <a:outerShdw blurRad="38100" dist="38100" dir="2700000" algn="tl">
                  <a:srgbClr val="C0C0C0"/>
                </a:outerShdw>
              </a:effectLst>
              <a:latin typeface="+mn-lt"/>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138243">
                                            <p:txEl>
                                              <p:pRg st="0" end="0"/>
                                            </p:txEl>
                                          </p:spTgt>
                                        </p:tgtEl>
                                        <p:attrNameLst>
                                          <p:attrName>style.visibility</p:attrName>
                                        </p:attrNameLst>
                                      </p:cBhvr>
                                      <p:to>
                                        <p:strVal val="visible"/>
                                      </p:to>
                                    </p:set>
                                    <p:anim calcmode="lin" valueType="num">
                                      <p:cBhvr>
                                        <p:cTn id="7" dur="500" fill="hold"/>
                                        <p:tgtEl>
                                          <p:spTgt spid="13824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3824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38243">
                                            <p:txEl>
                                              <p:pRg st="2" end="2"/>
                                            </p:txEl>
                                          </p:spTgt>
                                        </p:tgtEl>
                                        <p:attrNameLst>
                                          <p:attrName>style.visibility</p:attrName>
                                        </p:attrNameLst>
                                      </p:cBhvr>
                                      <p:to>
                                        <p:strVal val="visible"/>
                                      </p:to>
                                    </p:set>
                                    <p:anim calcmode="lin" valueType="num">
                                      <p:cBhvr additive="base">
                                        <p:cTn id="13" dur="500" fill="hold"/>
                                        <p:tgtEl>
                                          <p:spTgt spid="13824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824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138243">
                                            <p:txEl>
                                              <p:pRg st="4" end="4"/>
                                            </p:txEl>
                                          </p:spTgt>
                                        </p:tgtEl>
                                        <p:attrNameLst>
                                          <p:attrName>style.visibility</p:attrName>
                                        </p:attrNameLst>
                                      </p:cBhvr>
                                      <p:to>
                                        <p:strVal val="visible"/>
                                      </p:to>
                                    </p:set>
                                    <p:anim calcmode="lin" valueType="num">
                                      <p:cBhvr additive="base">
                                        <p:cTn id="19" dur="500" fill="hold"/>
                                        <p:tgtEl>
                                          <p:spTgt spid="138243">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824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138243">
                                            <p:txEl>
                                              <p:pRg st="5" end="5"/>
                                            </p:txEl>
                                          </p:spTgt>
                                        </p:tgtEl>
                                        <p:attrNameLst>
                                          <p:attrName>style.visibility</p:attrName>
                                        </p:attrNameLst>
                                      </p:cBhvr>
                                      <p:to>
                                        <p:strVal val="visible"/>
                                      </p:to>
                                    </p:set>
                                    <p:anim calcmode="lin" valueType="num">
                                      <p:cBhvr additive="base">
                                        <p:cTn id="25" dur="500" fill="hold"/>
                                        <p:tgtEl>
                                          <p:spTgt spid="138243">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3824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138243">
                                            <p:txEl>
                                              <p:pRg st="7" end="7"/>
                                            </p:txEl>
                                          </p:spTgt>
                                        </p:tgtEl>
                                        <p:attrNameLst>
                                          <p:attrName>style.visibility</p:attrName>
                                        </p:attrNameLst>
                                      </p:cBhvr>
                                      <p:to>
                                        <p:strVal val="visible"/>
                                      </p:to>
                                    </p:set>
                                    <p:anim calcmode="lin" valueType="num">
                                      <p:cBhvr additive="base">
                                        <p:cTn id="31" dur="500" fill="hold"/>
                                        <p:tgtEl>
                                          <p:spTgt spid="138243">
                                            <p:txEl>
                                              <p:pRg st="7" end="7"/>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3824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38243">
                                            <p:txEl>
                                              <p:pRg st="9" end="9"/>
                                            </p:txEl>
                                          </p:spTgt>
                                        </p:tgtEl>
                                        <p:attrNameLst>
                                          <p:attrName>style.visibility</p:attrName>
                                        </p:attrNameLst>
                                      </p:cBhvr>
                                      <p:to>
                                        <p:strVal val="visible"/>
                                      </p:to>
                                    </p:set>
                                    <p:anim calcmode="lin" valueType="num">
                                      <p:cBhvr additive="base">
                                        <p:cTn id="37" dur="500" fill="hold"/>
                                        <p:tgtEl>
                                          <p:spTgt spid="138243">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3824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267" name="Rectangle 3"/>
          <p:cNvSpPr>
            <a:spLocks noChangeArrowheads="1"/>
          </p:cNvSpPr>
          <p:nvPr/>
        </p:nvSpPr>
        <p:spPr bwMode="auto">
          <a:xfrm>
            <a:off x="428625" y="857250"/>
            <a:ext cx="8286750" cy="3846513"/>
          </a:xfrm>
          <a:prstGeom prst="rect">
            <a:avLst/>
          </a:prstGeom>
          <a:noFill/>
          <a:ln w="9525">
            <a:noFill/>
            <a:miter lim="800000"/>
            <a:headEnd/>
            <a:tailEnd/>
          </a:ln>
          <a:effectLst/>
        </p:spPr>
        <p:txBody>
          <a:bodyPr>
            <a:spAutoFit/>
          </a:bodyPr>
          <a:lstStyle/>
          <a:p>
            <a:pPr algn="ctr" fontAlgn="auto">
              <a:spcBef>
                <a:spcPts val="0"/>
              </a:spcBef>
              <a:spcAft>
                <a:spcPts val="0"/>
              </a:spcAft>
              <a:defRPr/>
            </a:pPr>
            <a:r>
              <a:rPr lang="it-IT" sz="4400" b="1" dirty="0" err="1">
                <a:solidFill>
                  <a:srgbClr val="FF3300"/>
                </a:solidFill>
                <a:effectLst>
                  <a:outerShdw blurRad="38100" dist="38100" dir="2700000" algn="tl">
                    <a:srgbClr val="C0C0C0"/>
                  </a:outerShdw>
                </a:effectLst>
                <a:latin typeface="+mn-lt"/>
                <a:cs typeface="+mn-cs"/>
              </a:rPr>
              <a:t>Employment</a:t>
            </a:r>
            <a:endParaRPr lang="it-IT" sz="4400" b="1" dirty="0">
              <a:solidFill>
                <a:srgbClr val="FF3300"/>
              </a:solidFill>
              <a:effectLst>
                <a:outerShdw blurRad="38100" dist="38100" dir="2700000" algn="tl">
                  <a:srgbClr val="C0C0C0"/>
                </a:outerShdw>
              </a:effectLst>
              <a:latin typeface="+mn-lt"/>
              <a:cs typeface="+mn-cs"/>
            </a:endParaRPr>
          </a:p>
          <a:p>
            <a:pPr fontAlgn="auto">
              <a:spcBef>
                <a:spcPts val="0"/>
              </a:spcBef>
              <a:spcAft>
                <a:spcPts val="0"/>
              </a:spcAft>
              <a:defRPr/>
            </a:pPr>
            <a:endParaRPr lang="it-IT" sz="3200" dirty="0">
              <a:solidFill>
                <a:srgbClr val="0033CC"/>
              </a:solidFill>
              <a:effectLst>
                <a:outerShdw blurRad="38100" dist="38100" dir="2700000" algn="tl">
                  <a:srgbClr val="C0C0C0"/>
                </a:outerShdw>
              </a:effectLst>
              <a:latin typeface="+mn-lt"/>
              <a:cs typeface="+mn-cs"/>
            </a:endParaRPr>
          </a:p>
          <a:p>
            <a:pPr fontAlgn="auto">
              <a:spcBef>
                <a:spcPts val="0"/>
              </a:spcBef>
              <a:spcAft>
                <a:spcPts val="0"/>
              </a:spcAft>
              <a:defRPr/>
            </a:pPr>
            <a:r>
              <a:rPr lang="it-IT" sz="2800" dirty="0">
                <a:solidFill>
                  <a:srgbClr val="0033CC"/>
                </a:solidFill>
                <a:effectLst>
                  <a:outerShdw blurRad="38100" dist="38100" dir="2700000" algn="tl">
                    <a:srgbClr val="C0C0C0"/>
                  </a:outerShdw>
                </a:effectLst>
                <a:latin typeface="+mn-lt"/>
                <a:cs typeface="+mn-cs"/>
              </a:rPr>
              <a:t>THE INTERNATIONAL LABOUR MARKET AND HUMAN RESOURCE MANAGEMENT</a:t>
            </a:r>
          </a:p>
          <a:p>
            <a:pPr fontAlgn="auto">
              <a:spcBef>
                <a:spcPts val="0"/>
              </a:spcBef>
              <a:spcAft>
                <a:spcPts val="0"/>
              </a:spcAft>
              <a:defRPr/>
            </a:pPr>
            <a:endParaRPr lang="it-IT" sz="2800" dirty="0">
              <a:solidFill>
                <a:srgbClr val="FF3300"/>
              </a:solidFill>
              <a:effectLst>
                <a:outerShdw blurRad="38100" dist="38100" dir="2700000" algn="tl">
                  <a:srgbClr val="C0C0C0"/>
                </a:outerShdw>
              </a:effectLst>
              <a:latin typeface="+mn-lt"/>
              <a:cs typeface="+mn-cs"/>
            </a:endParaRPr>
          </a:p>
          <a:p>
            <a:pPr fontAlgn="auto">
              <a:spcBef>
                <a:spcPts val="0"/>
              </a:spcBef>
              <a:spcAft>
                <a:spcPts val="0"/>
              </a:spcAft>
              <a:defRPr/>
            </a:pPr>
            <a:r>
              <a:rPr lang="it-IT" sz="2800" dirty="0">
                <a:solidFill>
                  <a:srgbClr val="FF3300"/>
                </a:solidFill>
                <a:effectLst>
                  <a:outerShdw blurRad="38100" dist="38100" dir="2700000" algn="tl">
                    <a:srgbClr val="C0C0C0"/>
                  </a:outerShdw>
                </a:effectLst>
                <a:latin typeface="+mn-lt"/>
                <a:cs typeface="+mn-cs"/>
              </a:rPr>
              <a:t>The performance </a:t>
            </a:r>
            <a:r>
              <a:rPr lang="it-IT" sz="2800" dirty="0" err="1">
                <a:solidFill>
                  <a:srgbClr val="FF3300"/>
                </a:solidFill>
                <a:effectLst>
                  <a:outerShdw blurRad="38100" dist="38100" dir="2700000" algn="tl">
                    <a:srgbClr val="C0C0C0"/>
                  </a:outerShdw>
                </a:effectLst>
                <a:latin typeface="+mn-lt"/>
                <a:cs typeface="+mn-cs"/>
              </a:rPr>
              <a:t>dimension</a:t>
            </a:r>
            <a:r>
              <a:rPr lang="it-IT" sz="2800" dirty="0">
                <a:solidFill>
                  <a:srgbClr val="FF3300"/>
                </a:solidFill>
                <a:effectLst>
                  <a:outerShdw blurRad="38100" dist="38100" dir="2700000" algn="tl">
                    <a:srgbClr val="C0C0C0"/>
                  </a:outerShdw>
                </a:effectLst>
                <a:latin typeface="+mn-lt"/>
                <a:cs typeface="+mn-cs"/>
              </a:rPr>
              <a:t> </a:t>
            </a:r>
            <a:r>
              <a:rPr lang="it-IT" sz="2800" dirty="0" err="1">
                <a:solidFill>
                  <a:srgbClr val="FF3300"/>
                </a:solidFill>
                <a:effectLst>
                  <a:outerShdw blurRad="38100" dist="38100" dir="2700000" algn="tl">
                    <a:srgbClr val="C0C0C0"/>
                  </a:outerShdw>
                </a:effectLst>
                <a:latin typeface="+mn-lt"/>
                <a:cs typeface="+mn-cs"/>
              </a:rPr>
              <a:t>only</a:t>
            </a:r>
            <a:r>
              <a:rPr lang="it-IT" sz="2800" dirty="0">
                <a:solidFill>
                  <a:srgbClr val="FF3300"/>
                </a:solidFill>
                <a:effectLst>
                  <a:outerShdw blurRad="38100" dist="38100" dir="2700000" algn="tl">
                    <a:srgbClr val="C0C0C0"/>
                  </a:outerShdw>
                </a:effectLst>
                <a:latin typeface="+mn-lt"/>
                <a:cs typeface="+mn-cs"/>
              </a:rPr>
              <a:t> </a:t>
            </a:r>
            <a:r>
              <a:rPr lang="it-IT" sz="2800" dirty="0" err="1">
                <a:solidFill>
                  <a:srgbClr val="FF3300"/>
                </a:solidFill>
                <a:effectLst>
                  <a:outerShdw blurRad="38100" dist="38100" dir="2700000" algn="tl">
                    <a:srgbClr val="C0C0C0"/>
                  </a:outerShdw>
                </a:effectLst>
                <a:latin typeface="+mn-lt"/>
                <a:cs typeface="+mn-cs"/>
              </a:rPr>
              <a:t>looks</a:t>
            </a:r>
            <a:r>
              <a:rPr lang="it-IT" sz="2800" dirty="0">
                <a:solidFill>
                  <a:srgbClr val="FF3300"/>
                </a:solidFill>
                <a:effectLst>
                  <a:outerShdw blurRad="38100" dist="38100" dir="2700000" algn="tl">
                    <a:srgbClr val="C0C0C0"/>
                  </a:outerShdw>
                </a:effectLst>
                <a:latin typeface="+mn-lt"/>
                <a:cs typeface="+mn-cs"/>
              </a:rPr>
              <a:t> at </a:t>
            </a:r>
            <a:r>
              <a:rPr lang="it-IT" sz="2800" dirty="0" err="1">
                <a:solidFill>
                  <a:srgbClr val="FF3300"/>
                </a:solidFill>
                <a:effectLst>
                  <a:outerShdw blurRad="38100" dist="38100" dir="2700000" algn="tl">
                    <a:srgbClr val="C0C0C0"/>
                  </a:outerShdw>
                </a:effectLst>
                <a:latin typeface="+mn-lt"/>
                <a:cs typeface="+mn-cs"/>
              </a:rPr>
              <a:t>salary</a:t>
            </a:r>
            <a:r>
              <a:rPr lang="it-IT" sz="2800" dirty="0">
                <a:solidFill>
                  <a:srgbClr val="FF3300"/>
                </a:solidFill>
                <a:effectLst>
                  <a:outerShdw blurRad="38100" dist="38100" dir="2700000" algn="tl">
                    <a:srgbClr val="C0C0C0"/>
                  </a:outerShdw>
                </a:effectLst>
                <a:latin typeface="+mn-lt"/>
                <a:cs typeface="+mn-cs"/>
              </a:rPr>
              <a:t>.</a:t>
            </a:r>
          </a:p>
          <a:p>
            <a:pPr fontAlgn="auto">
              <a:spcBef>
                <a:spcPts val="0"/>
              </a:spcBef>
              <a:spcAft>
                <a:spcPts val="0"/>
              </a:spcAft>
              <a:defRPr/>
            </a:pPr>
            <a:endParaRPr lang="it-IT" sz="2800" dirty="0">
              <a:solidFill>
                <a:srgbClr val="FF3300"/>
              </a:solidFill>
              <a:effectLst>
                <a:outerShdw blurRad="38100" dist="38100" dir="2700000" algn="tl">
                  <a:srgbClr val="C0C0C0"/>
                </a:outerShdw>
              </a:effectLst>
              <a:latin typeface="+mn-lt"/>
              <a:cs typeface="+mn-cs"/>
            </a:endParaRPr>
          </a:p>
          <a:p>
            <a:pPr fontAlgn="auto">
              <a:spcBef>
                <a:spcPts val="0"/>
              </a:spcBef>
              <a:spcAft>
                <a:spcPts val="0"/>
              </a:spcAft>
              <a:defRPr/>
            </a:pPr>
            <a:r>
              <a:rPr lang="it-IT" sz="2800" dirty="0">
                <a:solidFill>
                  <a:srgbClr val="FF3300"/>
                </a:solidFill>
                <a:effectLst>
                  <a:outerShdw blurRad="38100" dist="38100" dir="2700000" algn="tl">
                    <a:srgbClr val="C0C0C0"/>
                  </a:outerShdw>
                </a:effectLst>
                <a:latin typeface="+mn-lt"/>
                <a:cs typeface="+mn-cs"/>
              </a:rPr>
              <a:t>The </a:t>
            </a:r>
            <a:r>
              <a:rPr lang="it-IT" sz="2800" dirty="0" err="1">
                <a:solidFill>
                  <a:srgbClr val="FF3300"/>
                </a:solidFill>
                <a:effectLst>
                  <a:outerShdw blurRad="38100" dist="38100" dir="2700000" algn="tl">
                    <a:srgbClr val="C0C0C0"/>
                  </a:outerShdw>
                </a:effectLst>
                <a:latin typeface="+mn-lt"/>
                <a:cs typeface="+mn-cs"/>
              </a:rPr>
              <a:t>quality</a:t>
            </a:r>
            <a:r>
              <a:rPr lang="it-IT" sz="2800" dirty="0">
                <a:solidFill>
                  <a:srgbClr val="FF3300"/>
                </a:solidFill>
                <a:effectLst>
                  <a:outerShdw blurRad="38100" dist="38100" dir="2700000" algn="tl">
                    <a:srgbClr val="C0C0C0"/>
                  </a:outerShdw>
                </a:effectLst>
                <a:latin typeface="+mn-lt"/>
                <a:cs typeface="+mn-cs"/>
              </a:rPr>
              <a:t> </a:t>
            </a:r>
            <a:r>
              <a:rPr lang="it-IT" sz="2800" dirty="0" err="1">
                <a:solidFill>
                  <a:srgbClr val="FF3300"/>
                </a:solidFill>
                <a:effectLst>
                  <a:outerShdw blurRad="38100" dist="38100" dir="2700000" algn="tl">
                    <a:srgbClr val="C0C0C0"/>
                  </a:outerShdw>
                </a:effectLst>
                <a:latin typeface="+mn-lt"/>
                <a:cs typeface="+mn-cs"/>
              </a:rPr>
              <a:t>dimension</a:t>
            </a:r>
            <a:r>
              <a:rPr lang="it-IT" sz="2800" dirty="0">
                <a:solidFill>
                  <a:srgbClr val="FF3300"/>
                </a:solidFill>
                <a:effectLst>
                  <a:outerShdw blurRad="38100" dist="38100" dir="2700000" algn="tl">
                    <a:srgbClr val="C0C0C0"/>
                  </a:outerShdw>
                </a:effectLst>
                <a:latin typeface="+mn-lt"/>
                <a:cs typeface="+mn-cs"/>
              </a:rPr>
              <a:t> </a:t>
            </a:r>
            <a:r>
              <a:rPr lang="it-IT" sz="2800" dirty="0" err="1">
                <a:solidFill>
                  <a:srgbClr val="FF3300"/>
                </a:solidFill>
                <a:effectLst>
                  <a:outerShdw blurRad="38100" dist="38100" dir="2700000" algn="tl">
                    <a:srgbClr val="C0C0C0"/>
                  </a:outerShdw>
                </a:effectLst>
                <a:latin typeface="+mn-lt"/>
                <a:cs typeface="+mn-cs"/>
              </a:rPr>
              <a:t>looks</a:t>
            </a:r>
            <a:r>
              <a:rPr lang="it-IT" sz="2800" dirty="0">
                <a:solidFill>
                  <a:srgbClr val="FF3300"/>
                </a:solidFill>
                <a:effectLst>
                  <a:outerShdw blurRad="38100" dist="38100" dir="2700000" algn="tl">
                    <a:srgbClr val="C0C0C0"/>
                  </a:outerShdw>
                </a:effectLst>
                <a:latin typeface="+mn-lt"/>
                <a:cs typeface="+mn-cs"/>
              </a:rPr>
              <a:t> at </a:t>
            </a:r>
            <a:r>
              <a:rPr lang="it-IT" sz="2800" dirty="0" err="1">
                <a:solidFill>
                  <a:srgbClr val="FF3300"/>
                </a:solidFill>
                <a:effectLst>
                  <a:outerShdw blurRad="38100" dist="38100" dir="2700000" algn="tl">
                    <a:srgbClr val="C0C0C0"/>
                  </a:outerShdw>
                </a:effectLst>
                <a:latin typeface="+mn-lt"/>
                <a:cs typeface="+mn-cs"/>
              </a:rPr>
              <a:t>productivity</a:t>
            </a:r>
            <a:endParaRPr lang="it-IT" sz="3600" dirty="0">
              <a:solidFill>
                <a:srgbClr val="FFFF00"/>
              </a:solidFill>
              <a:effectLst>
                <a:outerShdw blurRad="38100" dist="38100" dir="2700000" algn="tl">
                  <a:srgbClr val="C0C0C0"/>
                </a:outerShdw>
              </a:effectLst>
              <a:latin typeface="+mn-lt"/>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139267">
                                            <p:txEl>
                                              <p:pRg st="0" end="0"/>
                                            </p:txEl>
                                          </p:spTgt>
                                        </p:tgtEl>
                                        <p:attrNameLst>
                                          <p:attrName>style.visibility</p:attrName>
                                        </p:attrNameLst>
                                      </p:cBhvr>
                                      <p:to>
                                        <p:strVal val="visible"/>
                                      </p:to>
                                    </p:set>
                                    <p:anim calcmode="lin" valueType="num">
                                      <p:cBhvr>
                                        <p:cTn id="7" dur="500" fill="hold"/>
                                        <p:tgtEl>
                                          <p:spTgt spid="13926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39267">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139267">
                                            <p:txEl>
                                              <p:pRg st="2" end="2"/>
                                            </p:txEl>
                                          </p:spTgt>
                                        </p:tgtEl>
                                        <p:attrNameLst>
                                          <p:attrName>style.visibility</p:attrName>
                                        </p:attrNameLst>
                                      </p:cBhvr>
                                      <p:to>
                                        <p:strVal val="visible"/>
                                      </p:to>
                                    </p:set>
                                    <p:anim calcmode="lin" valueType="num">
                                      <p:cBhvr additive="base">
                                        <p:cTn id="13" dur="500" fill="hold"/>
                                        <p:tgtEl>
                                          <p:spTgt spid="139267">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3926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139267">
                                            <p:txEl>
                                              <p:pRg st="4" end="4"/>
                                            </p:txEl>
                                          </p:spTgt>
                                        </p:tgtEl>
                                        <p:attrNameLst>
                                          <p:attrName>style.visibility</p:attrName>
                                        </p:attrNameLst>
                                      </p:cBhvr>
                                      <p:to>
                                        <p:strVal val="visible"/>
                                      </p:to>
                                    </p:set>
                                    <p:anim calcmode="lin" valueType="num">
                                      <p:cBhvr additive="base">
                                        <p:cTn id="19" dur="500" fill="hold"/>
                                        <p:tgtEl>
                                          <p:spTgt spid="139267">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3926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39267">
                                            <p:txEl>
                                              <p:pRg st="6" end="6"/>
                                            </p:txEl>
                                          </p:spTgt>
                                        </p:tgtEl>
                                        <p:attrNameLst>
                                          <p:attrName>style.visibility</p:attrName>
                                        </p:attrNameLst>
                                      </p:cBhvr>
                                      <p:to>
                                        <p:strVal val="visible"/>
                                      </p:to>
                                    </p:set>
                                    <p:anim calcmode="lin" valueType="num">
                                      <p:cBhvr additive="base">
                                        <p:cTn id="25" dur="500" fill="hold"/>
                                        <p:tgtEl>
                                          <p:spTgt spid="139267">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3926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666" name="Rectangle 2"/>
          <p:cNvSpPr>
            <a:spLocks noGrp="1" noChangeArrowheads="1"/>
          </p:cNvSpPr>
          <p:nvPr>
            <p:ph type="ctrTitle"/>
          </p:nvPr>
        </p:nvSpPr>
        <p:spPr>
          <a:xfrm>
            <a:off x="827088" y="620713"/>
            <a:ext cx="8113712" cy="5400675"/>
          </a:xfrm>
        </p:spPr>
        <p:txBody>
          <a:bodyPr/>
          <a:lstStyle/>
          <a:p>
            <a:r>
              <a:rPr lang="it-IT" smtClean="0">
                <a:solidFill>
                  <a:srgbClr val="FFFF00"/>
                </a:solidFill>
                <a:latin typeface="Comic Sans MS" pitchFamily="66" charset="0"/>
              </a:rPr>
              <a:t/>
            </a:r>
            <a:br>
              <a:rPr lang="it-IT" smtClean="0">
                <a:solidFill>
                  <a:srgbClr val="FFFF00"/>
                </a:solidFill>
                <a:latin typeface="Comic Sans MS" pitchFamily="66" charset="0"/>
              </a:rPr>
            </a:br>
            <a:endParaRPr lang="it-IT" sz="6300" b="1" smtClean="0">
              <a:solidFill>
                <a:srgbClr val="FFFF00"/>
              </a:solidFill>
              <a:latin typeface="Comic Sans MS" pitchFamily="66" charset="0"/>
            </a:endParaRPr>
          </a:p>
        </p:txBody>
      </p:sp>
      <p:sp>
        <p:nvSpPr>
          <p:cNvPr id="113667" name="Rectangle 3"/>
          <p:cNvSpPr>
            <a:spLocks noChangeArrowheads="1"/>
          </p:cNvSpPr>
          <p:nvPr/>
        </p:nvSpPr>
        <p:spPr bwMode="auto">
          <a:xfrm>
            <a:off x="250825" y="0"/>
            <a:ext cx="8570913" cy="6678613"/>
          </a:xfrm>
          <a:prstGeom prst="rect">
            <a:avLst/>
          </a:prstGeom>
          <a:noFill/>
          <a:ln w="9525">
            <a:noFill/>
            <a:miter lim="800000"/>
            <a:headEnd/>
            <a:tailEnd/>
          </a:ln>
          <a:effectLst/>
        </p:spPr>
        <p:txBody>
          <a:bodyPr>
            <a:spAutoFit/>
          </a:bodyPr>
          <a:lstStyle/>
          <a:p>
            <a:pPr algn="ctr" fontAlgn="auto">
              <a:spcBef>
                <a:spcPts val="0"/>
              </a:spcBef>
              <a:spcAft>
                <a:spcPts val="0"/>
              </a:spcAft>
              <a:defRPr/>
            </a:pPr>
            <a:r>
              <a:rPr lang="it-IT" sz="4400" b="1" dirty="0" err="1">
                <a:solidFill>
                  <a:srgbClr val="FF3300"/>
                </a:solidFill>
                <a:latin typeface="+mn-lt"/>
                <a:cs typeface="+mn-cs"/>
              </a:rPr>
              <a:t>Employment</a:t>
            </a:r>
            <a:endParaRPr lang="it-IT" sz="4400" b="1" dirty="0">
              <a:solidFill>
                <a:srgbClr val="FF3300"/>
              </a:solidFill>
              <a:latin typeface="+mn-lt"/>
              <a:cs typeface="+mn-cs"/>
            </a:endParaRPr>
          </a:p>
          <a:p>
            <a:pPr fontAlgn="auto">
              <a:spcBef>
                <a:spcPts val="0"/>
              </a:spcBef>
              <a:spcAft>
                <a:spcPts val="0"/>
              </a:spcAft>
              <a:defRPr/>
            </a:pPr>
            <a:r>
              <a:rPr lang="it-IT" sz="3200" b="1" u="sng" dirty="0">
                <a:solidFill>
                  <a:schemeClr val="folHlink"/>
                </a:solidFill>
                <a:latin typeface="Comic Sans MS" pitchFamily="66" charset="0"/>
                <a:cs typeface="+mn-cs"/>
              </a:rPr>
              <a:t>VERBS</a:t>
            </a:r>
            <a:r>
              <a:rPr lang="it-IT" sz="3200" b="1" dirty="0">
                <a:solidFill>
                  <a:schemeClr val="folHlink"/>
                </a:solidFill>
                <a:latin typeface="Comic Sans MS" pitchFamily="66" charset="0"/>
                <a:cs typeface="+mn-cs"/>
              </a:rPr>
              <a:t>:</a:t>
            </a:r>
            <a:r>
              <a:rPr lang="it-IT" sz="3200" b="1" dirty="0">
                <a:latin typeface="Comic Sans MS" pitchFamily="66" charset="0"/>
                <a:cs typeface="+mn-cs"/>
              </a:rPr>
              <a:t> </a:t>
            </a:r>
          </a:p>
          <a:p>
            <a:pPr fontAlgn="auto">
              <a:spcBef>
                <a:spcPts val="0"/>
              </a:spcBef>
              <a:spcAft>
                <a:spcPts val="0"/>
              </a:spcAft>
              <a:defRPr/>
            </a:pPr>
            <a:r>
              <a:rPr lang="it-IT" sz="3200" b="1" dirty="0" err="1">
                <a:solidFill>
                  <a:srgbClr val="0033CC"/>
                </a:solidFill>
                <a:latin typeface="Comic Sans MS" pitchFamily="66" charset="0"/>
                <a:cs typeface="+mn-cs"/>
              </a:rPr>
              <a:t>Employ</a:t>
            </a:r>
            <a:r>
              <a:rPr lang="it-IT" sz="3200" b="1" dirty="0">
                <a:solidFill>
                  <a:srgbClr val="0033CC"/>
                </a:solidFill>
                <a:latin typeface="Comic Sans MS" pitchFamily="66" charset="0"/>
                <a:cs typeface="+mn-cs"/>
              </a:rPr>
              <a:t>; </a:t>
            </a:r>
            <a:r>
              <a:rPr lang="it-IT" sz="3200" b="1" dirty="0" err="1">
                <a:solidFill>
                  <a:srgbClr val="0033CC"/>
                </a:solidFill>
                <a:latin typeface="Comic Sans MS" pitchFamily="66" charset="0"/>
                <a:cs typeface="+mn-cs"/>
              </a:rPr>
              <a:t>hire</a:t>
            </a:r>
            <a:r>
              <a:rPr lang="it-IT" sz="3200" b="1" dirty="0">
                <a:solidFill>
                  <a:srgbClr val="0033CC"/>
                </a:solidFill>
                <a:latin typeface="Comic Sans MS" pitchFamily="66" charset="0"/>
                <a:cs typeface="+mn-cs"/>
              </a:rPr>
              <a:t> (</a:t>
            </a:r>
            <a:r>
              <a:rPr lang="it-IT" sz="3200" b="1" dirty="0" err="1">
                <a:solidFill>
                  <a:srgbClr val="0033CC"/>
                </a:solidFill>
                <a:latin typeface="Comic Sans MS" pitchFamily="66" charset="0"/>
                <a:cs typeface="+mn-cs"/>
              </a:rPr>
              <a:t>for</a:t>
            </a:r>
            <a:r>
              <a:rPr lang="it-IT" sz="3200" b="1" dirty="0">
                <a:solidFill>
                  <a:srgbClr val="0033CC"/>
                </a:solidFill>
                <a:latin typeface="Comic Sans MS" pitchFamily="66" charset="0"/>
                <a:cs typeface="+mn-cs"/>
              </a:rPr>
              <a:t> a short </a:t>
            </a:r>
            <a:r>
              <a:rPr lang="it-IT" sz="3200" b="1" dirty="0" err="1">
                <a:solidFill>
                  <a:srgbClr val="0033CC"/>
                </a:solidFill>
                <a:latin typeface="Comic Sans MS" pitchFamily="66" charset="0"/>
                <a:cs typeface="+mn-cs"/>
              </a:rPr>
              <a:t>time</a:t>
            </a:r>
            <a:r>
              <a:rPr lang="it-IT" sz="3200" b="1" dirty="0">
                <a:solidFill>
                  <a:srgbClr val="0033CC"/>
                </a:solidFill>
                <a:latin typeface="Comic Sans MS" pitchFamily="66" charset="0"/>
                <a:cs typeface="+mn-cs"/>
              </a:rPr>
              <a:t> or </a:t>
            </a:r>
            <a:r>
              <a:rPr lang="it-IT" sz="3200" b="1" dirty="0" err="1">
                <a:solidFill>
                  <a:srgbClr val="0033CC"/>
                </a:solidFill>
                <a:latin typeface="Comic Sans MS" pitchFamily="66" charset="0"/>
                <a:cs typeface="+mn-cs"/>
              </a:rPr>
              <a:t>for</a:t>
            </a:r>
            <a:r>
              <a:rPr lang="it-IT" sz="3200" b="1" dirty="0">
                <a:solidFill>
                  <a:srgbClr val="0033CC"/>
                </a:solidFill>
                <a:latin typeface="Comic Sans MS" pitchFamily="66" charset="0"/>
                <a:cs typeface="+mn-cs"/>
              </a:rPr>
              <a:t> a </a:t>
            </a:r>
            <a:r>
              <a:rPr lang="it-IT" sz="3200" b="1" dirty="0" err="1">
                <a:solidFill>
                  <a:srgbClr val="0033CC"/>
                </a:solidFill>
                <a:latin typeface="Comic Sans MS" pitchFamily="66" charset="0"/>
                <a:cs typeface="+mn-cs"/>
              </a:rPr>
              <a:t>particular</a:t>
            </a:r>
            <a:r>
              <a:rPr lang="it-IT" sz="3200" b="1" dirty="0">
                <a:solidFill>
                  <a:srgbClr val="0033CC"/>
                </a:solidFill>
                <a:latin typeface="Comic Sans MS" pitchFamily="66" charset="0"/>
                <a:cs typeface="+mn-cs"/>
              </a:rPr>
              <a:t> </a:t>
            </a:r>
            <a:r>
              <a:rPr lang="it-IT" sz="3200" b="1" dirty="0" err="1">
                <a:solidFill>
                  <a:srgbClr val="0033CC"/>
                </a:solidFill>
                <a:latin typeface="Comic Sans MS" pitchFamily="66" charset="0"/>
                <a:cs typeface="+mn-cs"/>
              </a:rPr>
              <a:t>purpose</a:t>
            </a:r>
            <a:r>
              <a:rPr lang="it-IT" sz="3200" b="1" dirty="0">
                <a:solidFill>
                  <a:srgbClr val="0033CC"/>
                </a:solidFill>
                <a:latin typeface="Comic Sans MS" pitchFamily="66" charset="0"/>
                <a:cs typeface="+mn-cs"/>
              </a:rPr>
              <a:t>, BE); </a:t>
            </a:r>
            <a:r>
              <a:rPr lang="it-IT" sz="3200" b="1" dirty="0" err="1">
                <a:solidFill>
                  <a:srgbClr val="0033CC"/>
                </a:solidFill>
                <a:latin typeface="Comic Sans MS" pitchFamily="66" charset="0"/>
                <a:cs typeface="+mn-cs"/>
              </a:rPr>
              <a:t>appoint</a:t>
            </a:r>
            <a:r>
              <a:rPr lang="it-IT" sz="3200" b="1" dirty="0">
                <a:solidFill>
                  <a:srgbClr val="0033CC"/>
                </a:solidFill>
                <a:latin typeface="Comic Sans MS" pitchFamily="66" charset="0"/>
                <a:cs typeface="+mn-cs"/>
              </a:rPr>
              <a:t>; </a:t>
            </a:r>
            <a:r>
              <a:rPr lang="it-IT" sz="3200" b="1" dirty="0" err="1">
                <a:solidFill>
                  <a:srgbClr val="0033CC"/>
                </a:solidFill>
                <a:latin typeface="Comic Sans MS" pitchFamily="66" charset="0"/>
                <a:cs typeface="+mn-cs"/>
              </a:rPr>
              <a:t>recruit</a:t>
            </a:r>
            <a:r>
              <a:rPr lang="it-IT" sz="3200" b="1" dirty="0">
                <a:solidFill>
                  <a:srgbClr val="0033CC"/>
                </a:solidFill>
                <a:latin typeface="Comic Sans MS" pitchFamily="66" charset="0"/>
                <a:cs typeface="+mn-cs"/>
              </a:rPr>
              <a:t>; </a:t>
            </a:r>
            <a:r>
              <a:rPr lang="it-IT" sz="3200" b="1" dirty="0" err="1">
                <a:solidFill>
                  <a:srgbClr val="0033CC"/>
                </a:solidFill>
                <a:latin typeface="Comic Sans MS" pitchFamily="66" charset="0"/>
                <a:cs typeface="+mn-cs"/>
              </a:rPr>
              <a:t>assign</a:t>
            </a:r>
            <a:r>
              <a:rPr lang="it-IT" sz="3200" b="1" dirty="0">
                <a:solidFill>
                  <a:srgbClr val="0033CC"/>
                </a:solidFill>
                <a:latin typeface="Comic Sans MS" pitchFamily="66" charset="0"/>
                <a:cs typeface="+mn-cs"/>
              </a:rPr>
              <a:t>; </a:t>
            </a:r>
            <a:r>
              <a:rPr lang="it-IT" sz="3200" b="1" dirty="0" err="1">
                <a:solidFill>
                  <a:srgbClr val="0033CC"/>
                </a:solidFill>
                <a:latin typeface="Comic Sans MS" pitchFamily="66" charset="0"/>
                <a:cs typeface="+mn-cs"/>
              </a:rPr>
              <a:t>train</a:t>
            </a:r>
            <a:r>
              <a:rPr lang="it-IT" sz="3200" b="1" dirty="0">
                <a:solidFill>
                  <a:srgbClr val="0033CC"/>
                </a:solidFill>
                <a:latin typeface="Comic Sans MS" pitchFamily="66" charset="0"/>
                <a:cs typeface="+mn-cs"/>
              </a:rPr>
              <a:t>; </a:t>
            </a:r>
            <a:r>
              <a:rPr lang="it-IT" sz="3200" b="1" dirty="0" err="1">
                <a:solidFill>
                  <a:srgbClr val="0033CC"/>
                </a:solidFill>
                <a:latin typeface="Comic Sans MS" pitchFamily="66" charset="0"/>
                <a:cs typeface="+mn-cs"/>
              </a:rPr>
              <a:t>dismiss</a:t>
            </a:r>
            <a:r>
              <a:rPr lang="it-IT" sz="3200" b="1" dirty="0">
                <a:solidFill>
                  <a:srgbClr val="0033CC"/>
                </a:solidFill>
                <a:latin typeface="Comic Sans MS" pitchFamily="66" charset="0"/>
                <a:cs typeface="+mn-cs"/>
              </a:rPr>
              <a:t>; </a:t>
            </a:r>
            <a:r>
              <a:rPr lang="it-IT" sz="3200" b="1" dirty="0" err="1">
                <a:solidFill>
                  <a:srgbClr val="0033CC"/>
                </a:solidFill>
                <a:latin typeface="Comic Sans MS" pitchFamily="66" charset="0"/>
                <a:cs typeface="+mn-cs"/>
              </a:rPr>
              <a:t>sack</a:t>
            </a:r>
            <a:r>
              <a:rPr lang="it-IT" sz="3200" b="1" dirty="0">
                <a:solidFill>
                  <a:srgbClr val="0033CC"/>
                </a:solidFill>
                <a:latin typeface="Comic Sans MS" pitchFamily="66" charset="0"/>
                <a:cs typeface="+mn-cs"/>
              </a:rPr>
              <a:t> (</a:t>
            </a:r>
            <a:r>
              <a:rPr lang="it-IT" sz="3200" b="1" dirty="0" err="1">
                <a:solidFill>
                  <a:srgbClr val="0033CC"/>
                </a:solidFill>
                <a:latin typeface="Comic Sans MS" pitchFamily="66" charset="0"/>
                <a:cs typeface="+mn-cs"/>
              </a:rPr>
              <a:t>infml</a:t>
            </a:r>
            <a:r>
              <a:rPr lang="it-IT" sz="3200" b="1" dirty="0">
                <a:solidFill>
                  <a:srgbClr val="0033CC"/>
                </a:solidFill>
                <a:latin typeface="Comic Sans MS" pitchFamily="66" charset="0"/>
                <a:cs typeface="+mn-cs"/>
              </a:rPr>
              <a:t>); </a:t>
            </a:r>
            <a:r>
              <a:rPr lang="it-IT" sz="3200" b="1" dirty="0" err="1">
                <a:solidFill>
                  <a:srgbClr val="0033CC"/>
                </a:solidFill>
                <a:latin typeface="Comic Sans MS" pitchFamily="66" charset="0"/>
                <a:cs typeface="+mn-cs"/>
              </a:rPr>
              <a:t>fire</a:t>
            </a:r>
            <a:endParaRPr lang="it-IT" sz="3200" b="1" dirty="0">
              <a:solidFill>
                <a:srgbClr val="0033CC"/>
              </a:solidFill>
              <a:latin typeface="Comic Sans MS" pitchFamily="66" charset="0"/>
              <a:cs typeface="+mn-cs"/>
            </a:endParaRPr>
          </a:p>
          <a:p>
            <a:pPr fontAlgn="auto">
              <a:spcBef>
                <a:spcPts val="0"/>
              </a:spcBef>
              <a:spcAft>
                <a:spcPts val="0"/>
              </a:spcAft>
              <a:defRPr/>
            </a:pPr>
            <a:r>
              <a:rPr lang="it-IT" sz="3200" dirty="0" err="1">
                <a:solidFill>
                  <a:schemeClr val="accent1"/>
                </a:solidFill>
                <a:latin typeface="Comic Sans MS" pitchFamily="66" charset="0"/>
                <a:cs typeface="+mn-cs"/>
              </a:rPr>
              <a:t>We</a:t>
            </a:r>
            <a:r>
              <a:rPr lang="it-IT" sz="3200" dirty="0">
                <a:solidFill>
                  <a:schemeClr val="accent1"/>
                </a:solidFill>
                <a:latin typeface="Comic Sans MS" pitchFamily="66" charset="0"/>
                <a:cs typeface="+mn-cs"/>
              </a:rPr>
              <a:t> </a:t>
            </a:r>
            <a:r>
              <a:rPr lang="it-IT" sz="3200" b="1" dirty="0" err="1">
                <a:solidFill>
                  <a:schemeClr val="accent1"/>
                </a:solidFill>
                <a:latin typeface="Comic Sans MS" pitchFamily="66" charset="0"/>
                <a:cs typeface="+mn-cs"/>
              </a:rPr>
              <a:t>hired</a:t>
            </a:r>
            <a:r>
              <a:rPr lang="it-IT" sz="3200" dirty="0">
                <a:solidFill>
                  <a:schemeClr val="accent1"/>
                </a:solidFill>
                <a:latin typeface="Comic Sans MS" pitchFamily="66" charset="0"/>
                <a:cs typeface="+mn-cs"/>
              </a:rPr>
              <a:t> (</a:t>
            </a:r>
            <a:r>
              <a:rPr lang="it-IT" sz="3200" dirty="0" err="1">
                <a:solidFill>
                  <a:schemeClr val="accent1"/>
                </a:solidFill>
                <a:latin typeface="Comic Sans MS" pitchFamily="66" charset="0"/>
                <a:cs typeface="+mn-cs"/>
              </a:rPr>
              <a:t>employed</a:t>
            </a:r>
            <a:r>
              <a:rPr lang="it-IT" sz="3200" dirty="0">
                <a:solidFill>
                  <a:schemeClr val="accent1"/>
                </a:solidFill>
                <a:latin typeface="Comic Sans MS" pitchFamily="66" charset="0"/>
                <a:cs typeface="+mn-cs"/>
              </a:rPr>
              <a:t>) </a:t>
            </a:r>
            <a:r>
              <a:rPr lang="it-IT" sz="3200" dirty="0" err="1">
                <a:solidFill>
                  <a:schemeClr val="accent1"/>
                </a:solidFill>
                <a:latin typeface="Comic Sans MS" pitchFamily="66" charset="0"/>
                <a:cs typeface="+mn-cs"/>
              </a:rPr>
              <a:t>an</a:t>
            </a:r>
            <a:r>
              <a:rPr lang="it-IT" sz="3200" dirty="0">
                <a:solidFill>
                  <a:schemeClr val="accent1"/>
                </a:solidFill>
                <a:latin typeface="Comic Sans MS" pitchFamily="66" charset="0"/>
                <a:cs typeface="+mn-cs"/>
              </a:rPr>
              <a:t> advertising company </a:t>
            </a:r>
            <a:r>
              <a:rPr lang="it-IT" sz="3200" dirty="0" err="1">
                <a:solidFill>
                  <a:schemeClr val="accent1"/>
                </a:solidFill>
                <a:latin typeface="Comic Sans MS" pitchFamily="66" charset="0"/>
                <a:cs typeface="+mn-cs"/>
              </a:rPr>
              <a:t>to</a:t>
            </a:r>
            <a:r>
              <a:rPr lang="it-IT" sz="3200" dirty="0">
                <a:solidFill>
                  <a:schemeClr val="accent1"/>
                </a:solidFill>
                <a:latin typeface="Comic Sans MS" pitchFamily="66" charset="0"/>
                <a:cs typeface="+mn-cs"/>
              </a:rPr>
              <a:t> help sell </a:t>
            </a:r>
            <a:r>
              <a:rPr lang="it-IT" sz="3200" dirty="0" err="1">
                <a:solidFill>
                  <a:schemeClr val="accent1"/>
                </a:solidFill>
                <a:latin typeface="Comic Sans MS" pitchFamily="66" charset="0"/>
                <a:cs typeface="+mn-cs"/>
              </a:rPr>
              <a:t>our</a:t>
            </a:r>
            <a:r>
              <a:rPr lang="it-IT" sz="3200" dirty="0">
                <a:solidFill>
                  <a:schemeClr val="accent1"/>
                </a:solidFill>
                <a:latin typeface="Comic Sans MS" pitchFamily="66" charset="0"/>
                <a:cs typeface="+mn-cs"/>
              </a:rPr>
              <a:t> </a:t>
            </a:r>
            <a:r>
              <a:rPr lang="it-IT" sz="3200" dirty="0" err="1">
                <a:solidFill>
                  <a:schemeClr val="accent1"/>
                </a:solidFill>
                <a:latin typeface="Comic Sans MS" pitchFamily="66" charset="0"/>
                <a:cs typeface="+mn-cs"/>
              </a:rPr>
              <a:t>new</a:t>
            </a:r>
            <a:r>
              <a:rPr lang="it-IT" sz="3200" dirty="0">
                <a:solidFill>
                  <a:schemeClr val="accent1"/>
                </a:solidFill>
                <a:latin typeface="Comic Sans MS" pitchFamily="66" charset="0"/>
                <a:cs typeface="+mn-cs"/>
              </a:rPr>
              <a:t> </a:t>
            </a:r>
            <a:r>
              <a:rPr lang="it-IT" sz="3200" dirty="0" err="1">
                <a:solidFill>
                  <a:schemeClr val="accent1"/>
                </a:solidFill>
                <a:latin typeface="Comic Sans MS" pitchFamily="66" charset="0"/>
                <a:cs typeface="+mn-cs"/>
              </a:rPr>
              <a:t>product</a:t>
            </a:r>
            <a:r>
              <a:rPr lang="it-IT" sz="3200" dirty="0">
                <a:solidFill>
                  <a:schemeClr val="accent1"/>
                </a:solidFill>
                <a:latin typeface="Comic Sans MS" pitchFamily="66" charset="0"/>
                <a:cs typeface="+mn-cs"/>
              </a:rPr>
              <a:t>;</a:t>
            </a:r>
          </a:p>
          <a:p>
            <a:pPr fontAlgn="auto">
              <a:spcBef>
                <a:spcPts val="0"/>
              </a:spcBef>
              <a:spcAft>
                <a:spcPts val="0"/>
              </a:spcAft>
              <a:defRPr/>
            </a:pPr>
            <a:r>
              <a:rPr lang="it-IT" sz="3200" dirty="0" err="1">
                <a:solidFill>
                  <a:srgbClr val="FF3300"/>
                </a:solidFill>
                <a:latin typeface="Comic Sans MS" pitchFamily="66" charset="0"/>
                <a:cs typeface="+mn-cs"/>
              </a:rPr>
              <a:t>We</a:t>
            </a:r>
            <a:r>
              <a:rPr lang="it-IT" sz="3200" dirty="0">
                <a:solidFill>
                  <a:srgbClr val="FF3300"/>
                </a:solidFill>
                <a:latin typeface="Comic Sans MS" pitchFamily="66" charset="0"/>
                <a:cs typeface="+mn-cs"/>
              </a:rPr>
              <a:t> are </a:t>
            </a:r>
            <a:r>
              <a:rPr lang="it-IT" sz="3200" dirty="0" err="1">
                <a:solidFill>
                  <a:srgbClr val="FF3300"/>
                </a:solidFill>
                <a:latin typeface="Comic Sans MS" pitchFamily="66" charset="0"/>
                <a:cs typeface="+mn-cs"/>
              </a:rPr>
              <a:t>going</a:t>
            </a:r>
            <a:r>
              <a:rPr lang="it-IT" sz="3200" dirty="0">
                <a:solidFill>
                  <a:srgbClr val="FF3300"/>
                </a:solidFill>
                <a:latin typeface="Comic Sans MS" pitchFamily="66" charset="0"/>
                <a:cs typeface="+mn-cs"/>
              </a:rPr>
              <a:t> </a:t>
            </a:r>
            <a:r>
              <a:rPr lang="it-IT" sz="3200" dirty="0" err="1">
                <a:solidFill>
                  <a:srgbClr val="FF3300"/>
                </a:solidFill>
                <a:latin typeface="Comic Sans MS" pitchFamily="66" charset="0"/>
                <a:cs typeface="+mn-cs"/>
              </a:rPr>
              <a:t>to</a:t>
            </a:r>
            <a:r>
              <a:rPr lang="it-IT" sz="3200" dirty="0">
                <a:solidFill>
                  <a:srgbClr val="FF3300"/>
                </a:solidFill>
                <a:latin typeface="Comic Sans MS" pitchFamily="66" charset="0"/>
                <a:cs typeface="+mn-cs"/>
              </a:rPr>
              <a:t> </a:t>
            </a:r>
            <a:r>
              <a:rPr lang="it-IT" sz="3200" b="1" dirty="0" err="1">
                <a:solidFill>
                  <a:srgbClr val="FF3300"/>
                </a:solidFill>
                <a:latin typeface="Comic Sans MS" pitchFamily="66" charset="0"/>
                <a:cs typeface="+mn-cs"/>
              </a:rPr>
              <a:t>appoint</a:t>
            </a:r>
            <a:r>
              <a:rPr lang="it-IT" sz="3200" dirty="0">
                <a:solidFill>
                  <a:srgbClr val="FF3300"/>
                </a:solidFill>
                <a:latin typeface="Comic Sans MS" pitchFamily="66" charset="0"/>
                <a:cs typeface="+mn-cs"/>
              </a:rPr>
              <a:t> a </a:t>
            </a:r>
            <a:r>
              <a:rPr lang="it-IT" sz="3200" dirty="0" err="1">
                <a:solidFill>
                  <a:srgbClr val="FF3300"/>
                </a:solidFill>
                <a:latin typeface="Comic Sans MS" pitchFamily="66" charset="0"/>
                <a:cs typeface="+mn-cs"/>
              </a:rPr>
              <a:t>new</a:t>
            </a:r>
            <a:r>
              <a:rPr lang="it-IT" sz="3200" dirty="0">
                <a:solidFill>
                  <a:srgbClr val="FF3300"/>
                </a:solidFill>
                <a:latin typeface="Comic Sans MS" pitchFamily="66" charset="0"/>
                <a:cs typeface="+mn-cs"/>
              </a:rPr>
              <a:t> </a:t>
            </a:r>
            <a:r>
              <a:rPr lang="it-IT" sz="3200" dirty="0" err="1">
                <a:solidFill>
                  <a:srgbClr val="FF3300"/>
                </a:solidFill>
                <a:latin typeface="Comic Sans MS" pitchFamily="66" charset="0"/>
                <a:cs typeface="+mn-cs"/>
              </a:rPr>
              <a:t>history</a:t>
            </a:r>
            <a:r>
              <a:rPr lang="it-IT" sz="3200" dirty="0">
                <a:solidFill>
                  <a:srgbClr val="FF3300"/>
                </a:solidFill>
                <a:latin typeface="Comic Sans MS" pitchFamily="66" charset="0"/>
                <a:cs typeface="+mn-cs"/>
              </a:rPr>
              <a:t> </a:t>
            </a:r>
            <a:r>
              <a:rPr lang="it-IT" sz="3200" dirty="0" err="1">
                <a:solidFill>
                  <a:srgbClr val="FF3300"/>
                </a:solidFill>
                <a:latin typeface="Comic Sans MS" pitchFamily="66" charset="0"/>
                <a:cs typeface="+mn-cs"/>
              </a:rPr>
              <a:t>teacher</a:t>
            </a:r>
            <a:endParaRPr lang="it-IT" sz="3200" dirty="0">
              <a:solidFill>
                <a:srgbClr val="FF3300"/>
              </a:solidFill>
              <a:latin typeface="Comic Sans MS" pitchFamily="66" charset="0"/>
              <a:cs typeface="+mn-cs"/>
            </a:endParaRPr>
          </a:p>
          <a:p>
            <a:pPr fontAlgn="auto">
              <a:spcBef>
                <a:spcPts val="0"/>
              </a:spcBef>
              <a:spcAft>
                <a:spcPts val="0"/>
              </a:spcAft>
              <a:defRPr/>
            </a:pPr>
            <a:r>
              <a:rPr lang="it-IT" sz="3200" dirty="0" err="1">
                <a:solidFill>
                  <a:srgbClr val="0033CC"/>
                </a:solidFill>
                <a:latin typeface="Comic Sans MS" pitchFamily="66" charset="0"/>
                <a:cs typeface="+mn-cs"/>
              </a:rPr>
              <a:t>Most</a:t>
            </a:r>
            <a:r>
              <a:rPr lang="it-IT" sz="3200" dirty="0">
                <a:solidFill>
                  <a:srgbClr val="0033CC"/>
                </a:solidFill>
                <a:latin typeface="Comic Sans MS" pitchFamily="66" charset="0"/>
                <a:cs typeface="+mn-cs"/>
              </a:rPr>
              <a:t> </a:t>
            </a:r>
            <a:r>
              <a:rPr lang="it-IT" sz="3200" dirty="0" err="1">
                <a:solidFill>
                  <a:srgbClr val="0033CC"/>
                </a:solidFill>
                <a:latin typeface="Comic Sans MS" pitchFamily="66" charset="0"/>
                <a:cs typeface="+mn-cs"/>
              </a:rPr>
              <a:t>of</a:t>
            </a:r>
            <a:r>
              <a:rPr lang="it-IT" sz="3200" dirty="0">
                <a:solidFill>
                  <a:srgbClr val="0033CC"/>
                </a:solidFill>
                <a:latin typeface="Comic Sans MS" pitchFamily="66" charset="0"/>
                <a:cs typeface="+mn-cs"/>
              </a:rPr>
              <a:t> the </a:t>
            </a:r>
            <a:r>
              <a:rPr lang="it-IT" sz="3200" dirty="0" err="1">
                <a:solidFill>
                  <a:srgbClr val="0033CC"/>
                </a:solidFill>
                <a:latin typeface="Comic Sans MS" pitchFamily="66" charset="0"/>
                <a:cs typeface="+mn-cs"/>
              </a:rPr>
              <a:t>managers</a:t>
            </a:r>
            <a:r>
              <a:rPr lang="it-IT" sz="3200" dirty="0">
                <a:solidFill>
                  <a:srgbClr val="0033CC"/>
                </a:solidFill>
                <a:latin typeface="Comic Sans MS" pitchFamily="66" charset="0"/>
                <a:cs typeface="+mn-cs"/>
              </a:rPr>
              <a:t> </a:t>
            </a:r>
            <a:r>
              <a:rPr lang="it-IT" sz="3200" dirty="0" err="1">
                <a:solidFill>
                  <a:srgbClr val="0033CC"/>
                </a:solidFill>
                <a:latin typeface="Comic Sans MS" pitchFamily="66" charset="0"/>
                <a:cs typeface="+mn-cs"/>
              </a:rPr>
              <a:t>there</a:t>
            </a:r>
            <a:r>
              <a:rPr lang="it-IT" sz="3200" dirty="0">
                <a:solidFill>
                  <a:srgbClr val="0033CC"/>
                </a:solidFill>
                <a:latin typeface="Comic Sans MS" pitchFamily="66" charset="0"/>
                <a:cs typeface="+mn-cs"/>
              </a:rPr>
              <a:t> are </a:t>
            </a:r>
            <a:r>
              <a:rPr lang="it-IT" sz="3200" b="1" dirty="0" err="1">
                <a:solidFill>
                  <a:srgbClr val="0033CC"/>
                </a:solidFill>
                <a:latin typeface="Comic Sans MS" pitchFamily="66" charset="0"/>
                <a:cs typeface="+mn-cs"/>
              </a:rPr>
              <a:t>recruited</a:t>
            </a:r>
            <a:r>
              <a:rPr lang="it-IT" sz="3200" dirty="0">
                <a:solidFill>
                  <a:srgbClr val="0033CC"/>
                </a:solidFill>
                <a:latin typeface="Comic Sans MS" pitchFamily="66" charset="0"/>
                <a:cs typeface="+mn-cs"/>
              </a:rPr>
              <a:t> </a:t>
            </a:r>
            <a:r>
              <a:rPr lang="it-IT" sz="3200" dirty="0" err="1">
                <a:solidFill>
                  <a:srgbClr val="0033CC"/>
                </a:solidFill>
                <a:latin typeface="Comic Sans MS" pitchFamily="66" charset="0"/>
                <a:cs typeface="+mn-cs"/>
              </a:rPr>
              <a:t>from</a:t>
            </a:r>
            <a:r>
              <a:rPr lang="it-IT" sz="3200" dirty="0">
                <a:solidFill>
                  <a:srgbClr val="0033CC"/>
                </a:solidFill>
                <a:latin typeface="Comic Sans MS" pitchFamily="66" charset="0"/>
                <a:cs typeface="+mn-cs"/>
              </a:rPr>
              <a:t> </a:t>
            </a:r>
            <a:r>
              <a:rPr lang="it-IT" sz="3200" dirty="0" err="1">
                <a:solidFill>
                  <a:srgbClr val="0033CC"/>
                </a:solidFill>
                <a:latin typeface="Comic Sans MS" pitchFamily="66" charset="0"/>
                <a:cs typeface="+mn-cs"/>
              </a:rPr>
              <a:t>abroad</a:t>
            </a:r>
            <a:endParaRPr lang="it-IT" sz="3200" dirty="0">
              <a:solidFill>
                <a:srgbClr val="0033CC"/>
              </a:solidFill>
              <a:latin typeface="Comic Sans MS" pitchFamily="66" charset="0"/>
              <a:cs typeface="+mn-cs"/>
            </a:endParaRPr>
          </a:p>
          <a:p>
            <a:pPr fontAlgn="auto">
              <a:spcBef>
                <a:spcPts val="0"/>
              </a:spcBef>
              <a:spcAft>
                <a:spcPts val="0"/>
              </a:spcAft>
              <a:defRPr/>
            </a:pPr>
            <a:r>
              <a:rPr lang="it-IT" sz="3200" dirty="0" err="1">
                <a:solidFill>
                  <a:srgbClr val="FF3300"/>
                </a:solidFill>
                <a:latin typeface="Comic Sans MS" pitchFamily="66" charset="0"/>
                <a:cs typeface="+mn-cs"/>
              </a:rPr>
              <a:t>If</a:t>
            </a:r>
            <a:r>
              <a:rPr lang="it-IT" sz="3200" dirty="0">
                <a:solidFill>
                  <a:srgbClr val="FF3300"/>
                </a:solidFill>
                <a:latin typeface="Comic Sans MS" pitchFamily="66" charset="0"/>
                <a:cs typeface="+mn-cs"/>
              </a:rPr>
              <a:t> </a:t>
            </a:r>
            <a:r>
              <a:rPr lang="it-IT" sz="3200" dirty="0" err="1">
                <a:solidFill>
                  <a:srgbClr val="FF3300"/>
                </a:solidFill>
                <a:latin typeface="Comic Sans MS" pitchFamily="66" charset="0"/>
                <a:cs typeface="+mn-cs"/>
              </a:rPr>
              <a:t>you</a:t>
            </a:r>
            <a:r>
              <a:rPr lang="it-IT" sz="3200" dirty="0">
                <a:solidFill>
                  <a:srgbClr val="FF3300"/>
                </a:solidFill>
                <a:latin typeface="Comic Sans MS" pitchFamily="66" charset="0"/>
                <a:cs typeface="+mn-cs"/>
              </a:rPr>
              <a:t>’re late </a:t>
            </a:r>
            <a:r>
              <a:rPr lang="it-IT" sz="3200" dirty="0" err="1">
                <a:solidFill>
                  <a:srgbClr val="FF3300"/>
                </a:solidFill>
                <a:latin typeface="Comic Sans MS" pitchFamily="66" charset="0"/>
                <a:cs typeface="+mn-cs"/>
              </a:rPr>
              <a:t>again</a:t>
            </a:r>
            <a:r>
              <a:rPr lang="it-IT" sz="3200" dirty="0">
                <a:solidFill>
                  <a:srgbClr val="FF3300"/>
                </a:solidFill>
                <a:latin typeface="Comic Sans MS" pitchFamily="66" charset="0"/>
                <a:cs typeface="+mn-cs"/>
              </a:rPr>
              <a:t>, </a:t>
            </a:r>
            <a:r>
              <a:rPr lang="it-IT" sz="3200" dirty="0" err="1">
                <a:solidFill>
                  <a:srgbClr val="FF3300"/>
                </a:solidFill>
                <a:latin typeface="Comic Sans MS" pitchFamily="66" charset="0"/>
                <a:cs typeface="+mn-cs"/>
              </a:rPr>
              <a:t>you</a:t>
            </a:r>
            <a:r>
              <a:rPr lang="it-IT" sz="3200" dirty="0">
                <a:solidFill>
                  <a:srgbClr val="FF3300"/>
                </a:solidFill>
                <a:latin typeface="Comic Sans MS" pitchFamily="66" charset="0"/>
                <a:cs typeface="+mn-cs"/>
              </a:rPr>
              <a:t>’</a:t>
            </a:r>
            <a:r>
              <a:rPr lang="it-IT" sz="3200" dirty="0" err="1">
                <a:solidFill>
                  <a:srgbClr val="FF3300"/>
                </a:solidFill>
                <a:latin typeface="Comic Sans MS" pitchFamily="66" charset="0"/>
                <a:cs typeface="+mn-cs"/>
              </a:rPr>
              <a:t>ll</a:t>
            </a:r>
            <a:r>
              <a:rPr lang="it-IT" sz="3200" dirty="0">
                <a:solidFill>
                  <a:srgbClr val="FF3300"/>
                </a:solidFill>
                <a:latin typeface="Comic Sans MS" pitchFamily="66" charset="0"/>
                <a:cs typeface="+mn-cs"/>
              </a:rPr>
              <a:t> </a:t>
            </a:r>
            <a:r>
              <a:rPr lang="it-IT" sz="3200" dirty="0" err="1">
                <a:solidFill>
                  <a:srgbClr val="FF3300"/>
                </a:solidFill>
                <a:latin typeface="Comic Sans MS" pitchFamily="66" charset="0"/>
                <a:cs typeface="+mn-cs"/>
              </a:rPr>
              <a:t>be</a:t>
            </a:r>
            <a:r>
              <a:rPr lang="it-IT" sz="3200" dirty="0">
                <a:solidFill>
                  <a:srgbClr val="FF3300"/>
                </a:solidFill>
                <a:latin typeface="Comic Sans MS" pitchFamily="66" charset="0"/>
                <a:cs typeface="+mn-cs"/>
              </a:rPr>
              <a:t> </a:t>
            </a:r>
            <a:r>
              <a:rPr lang="it-IT" sz="3200" b="1" dirty="0" err="1">
                <a:solidFill>
                  <a:srgbClr val="FF3300"/>
                </a:solidFill>
                <a:latin typeface="Comic Sans MS" pitchFamily="66" charset="0"/>
                <a:cs typeface="+mn-cs"/>
              </a:rPr>
              <a:t>dismissed</a:t>
            </a:r>
            <a:endParaRPr lang="it-IT" sz="3200" b="1" dirty="0">
              <a:solidFill>
                <a:srgbClr val="FF3300"/>
              </a:solidFill>
              <a:latin typeface="Comic Sans MS" pitchFamily="66" charset="0"/>
              <a:cs typeface="+mn-cs"/>
            </a:endParaRPr>
          </a:p>
          <a:p>
            <a:pPr fontAlgn="auto">
              <a:spcBef>
                <a:spcPts val="0"/>
              </a:spcBef>
              <a:spcAft>
                <a:spcPts val="0"/>
              </a:spcAft>
              <a:defRPr/>
            </a:pPr>
            <a:r>
              <a:rPr lang="it-IT" sz="3200" dirty="0">
                <a:solidFill>
                  <a:srgbClr val="FF3300"/>
                </a:solidFill>
                <a:latin typeface="Comic Sans MS" pitchFamily="66" charset="0"/>
                <a:cs typeface="+mn-cs"/>
              </a:rPr>
              <a:t>I’ve just </a:t>
            </a:r>
            <a:r>
              <a:rPr lang="it-IT" sz="3200" dirty="0" err="1">
                <a:solidFill>
                  <a:srgbClr val="FF3300"/>
                </a:solidFill>
                <a:latin typeface="Comic Sans MS" pitchFamily="66" charset="0"/>
                <a:cs typeface="+mn-cs"/>
              </a:rPr>
              <a:t>been</a:t>
            </a:r>
            <a:r>
              <a:rPr lang="it-IT" sz="3200" b="1" dirty="0">
                <a:solidFill>
                  <a:srgbClr val="FF3300"/>
                </a:solidFill>
                <a:latin typeface="Comic Sans MS" pitchFamily="66" charset="0"/>
                <a:cs typeface="+mn-cs"/>
              </a:rPr>
              <a:t> </a:t>
            </a:r>
            <a:r>
              <a:rPr lang="it-IT" sz="3200" b="1" dirty="0" err="1">
                <a:solidFill>
                  <a:srgbClr val="FF3300"/>
                </a:solidFill>
                <a:latin typeface="Comic Sans MS" pitchFamily="66" charset="0"/>
                <a:cs typeface="+mn-cs"/>
              </a:rPr>
              <a:t>sacked</a:t>
            </a:r>
            <a:endParaRPr lang="it-IT" sz="3600" dirty="0">
              <a:solidFill>
                <a:srgbClr val="FFFF00"/>
              </a:solidFill>
              <a:effectLst>
                <a:outerShdw blurRad="38100" dist="38100" dir="2700000" algn="tl">
                  <a:srgbClr val="C0C0C0"/>
                </a:outerShdw>
              </a:effectLst>
              <a:latin typeface="Comic Sans MS" pitchFamily="66" charset="0"/>
              <a:cs typeface="+mn-cs"/>
            </a:endParaRPr>
          </a:p>
        </p:txBody>
      </p:sp>
      <p:sp>
        <p:nvSpPr>
          <p:cNvPr id="113669" name="AutoShape 5">
            <a:hlinkClick r:id="" action="ppaction://noaction" highlightClick="1"/>
          </p:cNvPr>
          <p:cNvSpPr>
            <a:spLocks noChangeArrowheads="1"/>
          </p:cNvSpPr>
          <p:nvPr/>
        </p:nvSpPr>
        <p:spPr bwMode="auto">
          <a:xfrm>
            <a:off x="8532813" y="2349500"/>
            <a:ext cx="288925" cy="217488"/>
          </a:xfrm>
          <a:prstGeom prst="actionButtonHelp">
            <a:avLst/>
          </a:prstGeom>
          <a:solidFill>
            <a:srgbClr val="00FF00"/>
          </a:solidFill>
          <a:ln w="9525">
            <a:noFill/>
            <a:miter lim="800000"/>
            <a:headEnd/>
            <a:tailEnd/>
          </a:ln>
        </p:spPr>
        <p:txBody>
          <a:bodyPr wrap="none" anchor="ctr"/>
          <a:lstStyle/>
          <a:p>
            <a:endParaRPr lang="en-GB">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grpId="0" nodeType="afterEffect">
                                  <p:stCondLst>
                                    <p:cond delay="1000"/>
                                  </p:stCondLst>
                                  <p:childTnLst>
                                    <p:set>
                                      <p:cBhvr>
                                        <p:cTn id="6" dur="1" fill="hold">
                                          <p:stCondLst>
                                            <p:cond delay="0"/>
                                          </p:stCondLst>
                                        </p:cTn>
                                        <p:tgtEl>
                                          <p:spTgt spid="113666"/>
                                        </p:tgtEl>
                                        <p:attrNameLst>
                                          <p:attrName>style.visibility</p:attrName>
                                        </p:attrNameLst>
                                      </p:cBhvr>
                                      <p:to>
                                        <p:strVal val="visible"/>
                                      </p:to>
                                    </p:set>
                                    <p:anim calcmode="lin" valueType="num">
                                      <p:cBhvr>
                                        <p:cTn id="7" dur="500" fill="hold"/>
                                        <p:tgtEl>
                                          <p:spTgt spid="113666"/>
                                        </p:tgtEl>
                                        <p:attrNameLst>
                                          <p:attrName>ppt_w</p:attrName>
                                        </p:attrNameLst>
                                      </p:cBhvr>
                                      <p:tavLst>
                                        <p:tav tm="0">
                                          <p:val>
                                            <p:fltVal val="0"/>
                                          </p:val>
                                        </p:tav>
                                        <p:tav tm="100000">
                                          <p:val>
                                            <p:strVal val="#ppt_w"/>
                                          </p:val>
                                        </p:tav>
                                      </p:tavLst>
                                    </p:anim>
                                    <p:anim calcmode="lin" valueType="num">
                                      <p:cBhvr>
                                        <p:cTn id="8" dur="500" fill="hold"/>
                                        <p:tgtEl>
                                          <p:spTgt spid="113666"/>
                                        </p:tgtEl>
                                        <p:attrNameLst>
                                          <p:attrName>ppt_h</p:attrName>
                                        </p:attrNameLst>
                                      </p:cBhvr>
                                      <p:tavLst>
                                        <p:tav tm="0">
                                          <p:val>
                                            <p:fltVal val="0"/>
                                          </p:val>
                                        </p:tav>
                                        <p:tav tm="100000">
                                          <p:val>
                                            <p:strVal val="#ppt_h"/>
                                          </p:val>
                                        </p:tav>
                                      </p:tavLst>
                                    </p:anim>
                                    <p:anim calcmode="lin" valueType="num">
                                      <p:cBhvr>
                                        <p:cTn id="9" dur="500" fill="hold"/>
                                        <p:tgtEl>
                                          <p:spTgt spid="113666"/>
                                        </p:tgtEl>
                                        <p:attrNameLst>
                                          <p:attrName>ppt_x</p:attrName>
                                        </p:attrNameLst>
                                      </p:cBhvr>
                                      <p:tavLst>
                                        <p:tav tm="0">
                                          <p:val>
                                            <p:fltVal val="0.5"/>
                                          </p:val>
                                        </p:tav>
                                        <p:tav tm="100000">
                                          <p:val>
                                            <p:strVal val="#ppt_x"/>
                                          </p:val>
                                        </p:tav>
                                      </p:tavLst>
                                    </p:anim>
                                    <p:anim calcmode="lin" valueType="num">
                                      <p:cBhvr>
                                        <p:cTn id="10" dur="500" fill="hold"/>
                                        <p:tgtEl>
                                          <p:spTgt spid="113666"/>
                                        </p:tgtEl>
                                        <p:attrNameLst>
                                          <p:attrName>ppt_y</p:attrName>
                                        </p:attrNameLst>
                                      </p:cBhvr>
                                      <p:tavLst>
                                        <p:tav tm="0">
                                          <p:val>
                                            <p:fltVal val="0.5"/>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113667">
                                            <p:txEl>
                                              <p:pRg st="0" end="0"/>
                                            </p:txEl>
                                          </p:spTgt>
                                        </p:tgtEl>
                                        <p:attrNameLst>
                                          <p:attrName>style.visibility</p:attrName>
                                        </p:attrNameLst>
                                      </p:cBhvr>
                                      <p:to>
                                        <p:strVal val="visible"/>
                                      </p:to>
                                    </p:set>
                                    <p:animEffect transition="in" filter="dissolve">
                                      <p:cBhvr>
                                        <p:cTn id="15" dur="500"/>
                                        <p:tgtEl>
                                          <p:spTgt spid="113667">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nodeType="clickEffect">
                                  <p:stCondLst>
                                    <p:cond delay="0"/>
                                  </p:stCondLst>
                                  <p:childTnLst>
                                    <p:set>
                                      <p:cBhvr>
                                        <p:cTn id="19" dur="1" fill="hold">
                                          <p:stCondLst>
                                            <p:cond delay="0"/>
                                          </p:stCondLst>
                                        </p:cTn>
                                        <p:tgtEl>
                                          <p:spTgt spid="113667">
                                            <p:txEl>
                                              <p:pRg st="1" end="1"/>
                                            </p:txEl>
                                          </p:spTgt>
                                        </p:tgtEl>
                                        <p:attrNameLst>
                                          <p:attrName>style.visibility</p:attrName>
                                        </p:attrNameLst>
                                      </p:cBhvr>
                                      <p:to>
                                        <p:strVal val="visible"/>
                                      </p:to>
                                    </p:set>
                                    <p:animEffect transition="in" filter="dissolve">
                                      <p:cBhvr>
                                        <p:cTn id="20" dur="500"/>
                                        <p:tgtEl>
                                          <p:spTgt spid="113667">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nodeType="clickEffect">
                                  <p:stCondLst>
                                    <p:cond delay="0"/>
                                  </p:stCondLst>
                                  <p:childTnLst>
                                    <p:set>
                                      <p:cBhvr>
                                        <p:cTn id="24" dur="1" fill="hold">
                                          <p:stCondLst>
                                            <p:cond delay="0"/>
                                          </p:stCondLst>
                                        </p:cTn>
                                        <p:tgtEl>
                                          <p:spTgt spid="113667">
                                            <p:txEl>
                                              <p:pRg st="2" end="2"/>
                                            </p:txEl>
                                          </p:spTgt>
                                        </p:tgtEl>
                                        <p:attrNameLst>
                                          <p:attrName>style.visibility</p:attrName>
                                        </p:attrNameLst>
                                      </p:cBhvr>
                                      <p:to>
                                        <p:strVal val="visible"/>
                                      </p:to>
                                    </p:set>
                                    <p:animEffect transition="in" filter="dissolve">
                                      <p:cBhvr>
                                        <p:cTn id="25" dur="500"/>
                                        <p:tgtEl>
                                          <p:spTgt spid="113667">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55" presetClass="entr" presetSubtype="0" fill="hold" grpId="0" nodeType="clickEffect">
                                  <p:stCondLst>
                                    <p:cond delay="0"/>
                                  </p:stCondLst>
                                  <p:childTnLst>
                                    <p:set>
                                      <p:cBhvr>
                                        <p:cTn id="29" dur="1" fill="hold">
                                          <p:stCondLst>
                                            <p:cond delay="0"/>
                                          </p:stCondLst>
                                        </p:cTn>
                                        <p:tgtEl>
                                          <p:spTgt spid="113669"/>
                                        </p:tgtEl>
                                        <p:attrNameLst>
                                          <p:attrName>style.visibility</p:attrName>
                                        </p:attrNameLst>
                                      </p:cBhvr>
                                      <p:to>
                                        <p:strVal val="visible"/>
                                      </p:to>
                                    </p:set>
                                    <p:anim calcmode="lin" valueType="num">
                                      <p:cBhvr>
                                        <p:cTn id="30" dur="1000" fill="hold"/>
                                        <p:tgtEl>
                                          <p:spTgt spid="113669"/>
                                        </p:tgtEl>
                                        <p:attrNameLst>
                                          <p:attrName>ppt_w</p:attrName>
                                        </p:attrNameLst>
                                      </p:cBhvr>
                                      <p:tavLst>
                                        <p:tav tm="0">
                                          <p:val>
                                            <p:strVal val="#ppt_w*0.70"/>
                                          </p:val>
                                        </p:tav>
                                        <p:tav tm="100000">
                                          <p:val>
                                            <p:strVal val="#ppt_w"/>
                                          </p:val>
                                        </p:tav>
                                      </p:tavLst>
                                    </p:anim>
                                    <p:anim calcmode="lin" valueType="num">
                                      <p:cBhvr>
                                        <p:cTn id="31" dur="1000" fill="hold"/>
                                        <p:tgtEl>
                                          <p:spTgt spid="113669"/>
                                        </p:tgtEl>
                                        <p:attrNameLst>
                                          <p:attrName>ppt_h</p:attrName>
                                        </p:attrNameLst>
                                      </p:cBhvr>
                                      <p:tavLst>
                                        <p:tav tm="0">
                                          <p:val>
                                            <p:strVal val="#ppt_h"/>
                                          </p:val>
                                        </p:tav>
                                        <p:tav tm="100000">
                                          <p:val>
                                            <p:strVal val="#ppt_h"/>
                                          </p:val>
                                        </p:tav>
                                      </p:tavLst>
                                    </p:anim>
                                    <p:animEffect transition="in" filter="fade">
                                      <p:cBhvr>
                                        <p:cTn id="32" dur="1000"/>
                                        <p:tgtEl>
                                          <p:spTgt spid="113669"/>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113667">
                                            <p:txEl>
                                              <p:pRg st="3" end="3"/>
                                            </p:txEl>
                                          </p:spTgt>
                                        </p:tgtEl>
                                        <p:attrNameLst>
                                          <p:attrName>style.visibility</p:attrName>
                                        </p:attrNameLst>
                                      </p:cBhvr>
                                      <p:to>
                                        <p:strVal val="visible"/>
                                      </p:to>
                                    </p:set>
                                    <p:animEffect transition="in" filter="dissolve">
                                      <p:cBhvr>
                                        <p:cTn id="37" dur="500"/>
                                        <p:tgtEl>
                                          <p:spTgt spid="113667">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113667">
                                            <p:txEl>
                                              <p:pRg st="4" end="4"/>
                                            </p:txEl>
                                          </p:spTgt>
                                        </p:tgtEl>
                                        <p:attrNameLst>
                                          <p:attrName>style.visibility</p:attrName>
                                        </p:attrNameLst>
                                      </p:cBhvr>
                                      <p:to>
                                        <p:strVal val="visible"/>
                                      </p:to>
                                    </p:set>
                                    <p:animEffect transition="in" filter="dissolve">
                                      <p:cBhvr>
                                        <p:cTn id="42" dur="500"/>
                                        <p:tgtEl>
                                          <p:spTgt spid="113667">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nodeType="clickEffect">
                                  <p:stCondLst>
                                    <p:cond delay="0"/>
                                  </p:stCondLst>
                                  <p:childTnLst>
                                    <p:set>
                                      <p:cBhvr>
                                        <p:cTn id="46" dur="1" fill="hold">
                                          <p:stCondLst>
                                            <p:cond delay="0"/>
                                          </p:stCondLst>
                                        </p:cTn>
                                        <p:tgtEl>
                                          <p:spTgt spid="113667">
                                            <p:txEl>
                                              <p:pRg st="5" end="5"/>
                                            </p:txEl>
                                          </p:spTgt>
                                        </p:tgtEl>
                                        <p:attrNameLst>
                                          <p:attrName>style.visibility</p:attrName>
                                        </p:attrNameLst>
                                      </p:cBhvr>
                                      <p:to>
                                        <p:strVal val="visible"/>
                                      </p:to>
                                    </p:set>
                                    <p:animEffect transition="in" filter="dissolve">
                                      <p:cBhvr>
                                        <p:cTn id="47" dur="500"/>
                                        <p:tgtEl>
                                          <p:spTgt spid="113667">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113667">
                                            <p:txEl>
                                              <p:pRg st="6" end="6"/>
                                            </p:txEl>
                                          </p:spTgt>
                                        </p:tgtEl>
                                        <p:attrNameLst>
                                          <p:attrName>style.visibility</p:attrName>
                                        </p:attrNameLst>
                                      </p:cBhvr>
                                      <p:to>
                                        <p:strVal val="visible"/>
                                      </p:to>
                                    </p:set>
                                    <p:animEffect transition="in" filter="dissolve">
                                      <p:cBhvr>
                                        <p:cTn id="52" dur="500"/>
                                        <p:tgtEl>
                                          <p:spTgt spid="113667">
                                            <p:txEl>
                                              <p:pRg st="6" end="6"/>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nodeType="clickEffect">
                                  <p:stCondLst>
                                    <p:cond delay="0"/>
                                  </p:stCondLst>
                                  <p:childTnLst>
                                    <p:set>
                                      <p:cBhvr>
                                        <p:cTn id="56" dur="1" fill="hold">
                                          <p:stCondLst>
                                            <p:cond delay="0"/>
                                          </p:stCondLst>
                                        </p:cTn>
                                        <p:tgtEl>
                                          <p:spTgt spid="113667">
                                            <p:txEl>
                                              <p:pRg st="7" end="7"/>
                                            </p:txEl>
                                          </p:spTgt>
                                        </p:tgtEl>
                                        <p:attrNameLst>
                                          <p:attrName>style.visibility</p:attrName>
                                        </p:attrNameLst>
                                      </p:cBhvr>
                                      <p:to>
                                        <p:strVal val="visible"/>
                                      </p:to>
                                    </p:set>
                                    <p:animEffect transition="in" filter="dissolve">
                                      <p:cBhvr>
                                        <p:cTn id="57" dur="500"/>
                                        <p:tgtEl>
                                          <p:spTgt spid="11366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6" grpId="0" autoUpdateAnimBg="0"/>
      <p:bldP spid="113669"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5" name="Rectangle 2"/>
          <p:cNvSpPr>
            <a:spLocks noGrp="1" noChangeArrowheads="1"/>
          </p:cNvSpPr>
          <p:nvPr>
            <p:ph type="ctrTitle"/>
          </p:nvPr>
        </p:nvSpPr>
        <p:spPr>
          <a:xfrm>
            <a:off x="827088" y="620713"/>
            <a:ext cx="8113712" cy="5400675"/>
          </a:xfrm>
        </p:spPr>
        <p:txBody>
          <a:bodyPr/>
          <a:lstStyle/>
          <a:p>
            <a:r>
              <a:rPr lang="it-IT" smtClean="0">
                <a:solidFill>
                  <a:srgbClr val="FFFF00"/>
                </a:solidFill>
                <a:latin typeface="Comic Sans MS" pitchFamily="66" charset="0"/>
              </a:rPr>
              <a:t/>
            </a:r>
            <a:br>
              <a:rPr lang="it-IT" smtClean="0">
                <a:solidFill>
                  <a:srgbClr val="FFFF00"/>
                </a:solidFill>
                <a:latin typeface="Comic Sans MS" pitchFamily="66" charset="0"/>
              </a:rPr>
            </a:br>
            <a:endParaRPr lang="it-IT" sz="6300" b="1" smtClean="0">
              <a:solidFill>
                <a:srgbClr val="FFFF00"/>
              </a:solidFill>
              <a:latin typeface="Comic Sans MS" pitchFamily="66" charset="0"/>
            </a:endParaRPr>
          </a:p>
        </p:txBody>
      </p:sp>
      <p:sp>
        <p:nvSpPr>
          <p:cNvPr id="114691" name="Rectangle 3"/>
          <p:cNvSpPr>
            <a:spLocks noChangeArrowheads="1"/>
          </p:cNvSpPr>
          <p:nvPr/>
        </p:nvSpPr>
        <p:spPr bwMode="auto">
          <a:xfrm>
            <a:off x="179388" y="404813"/>
            <a:ext cx="8783637" cy="6497637"/>
          </a:xfrm>
          <a:prstGeom prst="rect">
            <a:avLst/>
          </a:prstGeom>
          <a:noFill/>
          <a:ln w="9525">
            <a:noFill/>
            <a:miter lim="800000"/>
            <a:headEnd/>
            <a:tailEnd/>
          </a:ln>
        </p:spPr>
        <p:txBody>
          <a:bodyPr>
            <a:spAutoFit/>
          </a:bodyPr>
          <a:lstStyle/>
          <a:p>
            <a:r>
              <a:rPr lang="it-IT" sz="2800" b="1" u="sng">
                <a:solidFill>
                  <a:srgbClr val="0033CC"/>
                </a:solidFill>
                <a:latin typeface="Comic Sans MS" pitchFamily="66" charset="0"/>
              </a:rPr>
              <a:t>JOB</a:t>
            </a:r>
            <a:r>
              <a:rPr lang="it-IT" sz="2800" b="1">
                <a:solidFill>
                  <a:srgbClr val="0033CC"/>
                </a:solidFill>
                <a:latin typeface="Comic Sans MS" pitchFamily="66" charset="0"/>
              </a:rPr>
              <a:t> (c); </a:t>
            </a:r>
            <a:r>
              <a:rPr lang="it-IT" sz="2800" b="1" u="sng">
                <a:solidFill>
                  <a:srgbClr val="0033CC"/>
                </a:solidFill>
                <a:latin typeface="Comic Sans MS" pitchFamily="66" charset="0"/>
              </a:rPr>
              <a:t>WORK </a:t>
            </a:r>
            <a:r>
              <a:rPr lang="it-IT" sz="2800" b="1">
                <a:solidFill>
                  <a:srgbClr val="0033CC"/>
                </a:solidFill>
                <a:latin typeface="Comic Sans MS" pitchFamily="66" charset="0"/>
              </a:rPr>
              <a:t>(U); </a:t>
            </a:r>
            <a:r>
              <a:rPr lang="it-IT" sz="2800" b="1" u="sng">
                <a:solidFill>
                  <a:srgbClr val="0033CC"/>
                </a:solidFill>
                <a:latin typeface="Comic Sans MS" pitchFamily="66" charset="0"/>
              </a:rPr>
              <a:t>OCCUPATION</a:t>
            </a:r>
            <a:r>
              <a:rPr lang="it-IT" sz="2800" b="1">
                <a:solidFill>
                  <a:srgbClr val="0033CC"/>
                </a:solidFill>
                <a:latin typeface="Comic Sans MS" pitchFamily="66" charset="0"/>
              </a:rPr>
              <a:t> (formal) </a:t>
            </a:r>
          </a:p>
          <a:p>
            <a:r>
              <a:rPr lang="it-IT" sz="2800" b="1">
                <a:solidFill>
                  <a:srgbClr val="0033CC"/>
                </a:solidFill>
                <a:latin typeface="Comic Sans MS" pitchFamily="66" charset="0"/>
              </a:rPr>
              <a:t>What you do to earn your living</a:t>
            </a:r>
            <a:endParaRPr lang="it-IT" sz="2800">
              <a:solidFill>
                <a:srgbClr val="0033CC"/>
              </a:solidFill>
              <a:latin typeface="Comic Sans MS" pitchFamily="66" charset="0"/>
            </a:endParaRPr>
          </a:p>
          <a:p>
            <a:endParaRPr lang="it-IT" sz="2800">
              <a:solidFill>
                <a:srgbClr val="0033CC"/>
              </a:solidFill>
              <a:latin typeface="Comic Sans MS" pitchFamily="66" charset="0"/>
            </a:endParaRPr>
          </a:p>
          <a:p>
            <a:r>
              <a:rPr lang="it-IT" sz="2800">
                <a:solidFill>
                  <a:srgbClr val="FF3300"/>
                </a:solidFill>
                <a:latin typeface="Comic Sans MS" pitchFamily="66" charset="0"/>
              </a:rPr>
              <a:t>Skilled/unskilled work</a:t>
            </a:r>
          </a:p>
          <a:p>
            <a:r>
              <a:rPr lang="it-IT" sz="2800">
                <a:solidFill>
                  <a:schemeClr val="folHlink"/>
                </a:solidFill>
                <a:latin typeface="Comic Sans MS" pitchFamily="66" charset="0"/>
              </a:rPr>
              <a:t>He’s been out of job for months;</a:t>
            </a:r>
          </a:p>
          <a:p>
            <a:r>
              <a:rPr lang="it-IT" sz="2800">
                <a:solidFill>
                  <a:srgbClr val="FF0000"/>
                </a:solidFill>
                <a:latin typeface="Comic Sans MS" pitchFamily="66" charset="0"/>
              </a:rPr>
              <a:t>I could never do a nine-to-five job;</a:t>
            </a:r>
          </a:p>
          <a:p>
            <a:r>
              <a:rPr lang="it-IT" sz="2800">
                <a:solidFill>
                  <a:schemeClr val="folHlink"/>
                </a:solidFill>
                <a:latin typeface="Comic Sans MS" pitchFamily="66" charset="0"/>
              </a:rPr>
              <a:t>Please state your occupation on the form;</a:t>
            </a:r>
          </a:p>
          <a:p>
            <a:r>
              <a:rPr lang="it-IT" sz="2800">
                <a:solidFill>
                  <a:srgbClr val="FF3300"/>
                </a:solidFill>
                <a:latin typeface="Comic Sans MS" pitchFamily="66" charset="0"/>
              </a:rPr>
              <a:t>Foreigners need a work permit</a:t>
            </a:r>
          </a:p>
          <a:p>
            <a:r>
              <a:rPr lang="it-IT" sz="2800">
                <a:solidFill>
                  <a:schemeClr val="folHlink"/>
                </a:solidFill>
                <a:latin typeface="Comic Sans MS" pitchFamily="66" charset="0"/>
              </a:rPr>
              <a:t>I go to work by train</a:t>
            </a:r>
          </a:p>
          <a:p>
            <a:r>
              <a:rPr lang="it-IT" sz="2800">
                <a:solidFill>
                  <a:srgbClr val="0033CC"/>
                </a:solidFill>
                <a:latin typeface="Comic Sans MS" pitchFamily="66" charset="0"/>
              </a:rPr>
              <a:t>ALSO:</a:t>
            </a:r>
          </a:p>
          <a:p>
            <a:r>
              <a:rPr lang="it-IT" sz="2800">
                <a:solidFill>
                  <a:srgbClr val="FF3300"/>
                </a:solidFill>
                <a:latin typeface="Comic Sans MS" pitchFamily="66" charset="0"/>
              </a:rPr>
              <a:t>She put a lot of work into writing her thesis;</a:t>
            </a:r>
          </a:p>
          <a:p>
            <a:r>
              <a:rPr lang="it-IT" sz="2800">
                <a:solidFill>
                  <a:schemeClr val="folHlink"/>
                </a:solidFill>
                <a:latin typeface="Comic Sans MS" pitchFamily="66" charset="0"/>
              </a:rPr>
              <a:t>Work on the tunnel will begin soon;</a:t>
            </a:r>
          </a:p>
          <a:p>
            <a:r>
              <a:rPr lang="it-IT" sz="2800">
                <a:solidFill>
                  <a:srgbClr val="0033CC"/>
                </a:solidFill>
                <a:latin typeface="Comic Sans MS" pitchFamily="66" charset="0"/>
              </a:rPr>
              <a:t>POST/POSITION</a:t>
            </a:r>
            <a:r>
              <a:rPr lang="it-IT" sz="2800">
                <a:solidFill>
                  <a:srgbClr val="FFFF00"/>
                </a:solidFill>
                <a:latin typeface="Comic Sans MS" pitchFamily="66" charset="0"/>
              </a:rPr>
              <a:t> </a:t>
            </a:r>
            <a:r>
              <a:rPr lang="it-IT" sz="2800">
                <a:solidFill>
                  <a:schemeClr val="folHlink"/>
                </a:solidFill>
                <a:latin typeface="Comic Sans MS" pitchFamily="66" charset="0"/>
              </a:rPr>
              <a:t>more formal for a particular job. He has been appointed to the post/position of managing director</a:t>
            </a:r>
            <a:endParaRPr lang="it-IT" sz="3200">
              <a:solidFill>
                <a:srgbClr val="FF0000"/>
              </a:solidFill>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nodeType="clickEffect">
                                  <p:stCondLst>
                                    <p:cond delay="0"/>
                                  </p:stCondLst>
                                  <p:childTnLst>
                                    <p:set>
                                      <p:cBhvr>
                                        <p:cTn id="6" dur="1" fill="hold">
                                          <p:stCondLst>
                                            <p:cond delay="0"/>
                                          </p:stCondLst>
                                        </p:cTn>
                                        <p:tgtEl>
                                          <p:spTgt spid="114691">
                                            <p:txEl>
                                              <p:pRg st="0" end="0"/>
                                            </p:txEl>
                                          </p:spTgt>
                                        </p:tgtEl>
                                        <p:attrNameLst>
                                          <p:attrName>style.visibility</p:attrName>
                                        </p:attrNameLst>
                                      </p:cBhvr>
                                      <p:to>
                                        <p:strVal val="visible"/>
                                      </p:to>
                                    </p:set>
                                    <p:anim calcmode="lin" valueType="num">
                                      <p:cBhvr additive="base">
                                        <p:cTn id="7" dur="5000" fill="hold"/>
                                        <p:tgtEl>
                                          <p:spTgt spid="114691">
                                            <p:txEl>
                                              <p:pRg st="0" end="0"/>
                                            </p:txEl>
                                          </p:spTgt>
                                        </p:tgtEl>
                                        <p:attrNameLst>
                                          <p:attrName>ppt_x</p:attrName>
                                        </p:attrNameLst>
                                      </p:cBhvr>
                                      <p:tavLst>
                                        <p:tav tm="0">
                                          <p:val>
                                            <p:strVal val="#ppt_x"/>
                                          </p:val>
                                        </p:tav>
                                        <p:tav tm="100000">
                                          <p:val>
                                            <p:strVal val="#ppt_x"/>
                                          </p:val>
                                        </p:tav>
                                      </p:tavLst>
                                    </p:anim>
                                    <p:anim calcmode="lin" valueType="num">
                                      <p:cBhvr additive="base">
                                        <p:cTn id="8" dur="5000" fill="hold"/>
                                        <p:tgtEl>
                                          <p:spTgt spid="1146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5" presetClass="entr" presetSubtype="0" fill="hold" nodeType="clickEffect">
                                  <p:stCondLst>
                                    <p:cond delay="0"/>
                                  </p:stCondLst>
                                  <p:childTnLst>
                                    <p:set>
                                      <p:cBhvr>
                                        <p:cTn id="12" dur="1" fill="hold">
                                          <p:stCondLst>
                                            <p:cond delay="0"/>
                                          </p:stCondLst>
                                        </p:cTn>
                                        <p:tgtEl>
                                          <p:spTgt spid="114691">
                                            <p:txEl>
                                              <p:pRg st="1" end="1"/>
                                            </p:txEl>
                                          </p:spTgt>
                                        </p:tgtEl>
                                        <p:attrNameLst>
                                          <p:attrName>style.visibility</p:attrName>
                                        </p:attrNameLst>
                                      </p:cBhvr>
                                      <p:to>
                                        <p:strVal val="visible"/>
                                      </p:to>
                                    </p:set>
                                    <p:anim calcmode="lin" valueType="num">
                                      <p:cBhvr>
                                        <p:cTn id="13" dur="1000" fill="hold"/>
                                        <p:tgtEl>
                                          <p:spTgt spid="114691">
                                            <p:txEl>
                                              <p:pRg st="1" end="1"/>
                                            </p:txEl>
                                          </p:spTgt>
                                        </p:tgtEl>
                                        <p:attrNameLst>
                                          <p:attrName>ppt_w</p:attrName>
                                        </p:attrNameLst>
                                      </p:cBhvr>
                                      <p:tavLst>
                                        <p:tav tm="0">
                                          <p:val>
                                            <p:strVal val="#ppt_w*0.70"/>
                                          </p:val>
                                        </p:tav>
                                        <p:tav tm="100000">
                                          <p:val>
                                            <p:strVal val="#ppt_w"/>
                                          </p:val>
                                        </p:tav>
                                      </p:tavLst>
                                    </p:anim>
                                    <p:anim calcmode="lin" valueType="num">
                                      <p:cBhvr>
                                        <p:cTn id="14" dur="1000" fill="hold"/>
                                        <p:tgtEl>
                                          <p:spTgt spid="114691">
                                            <p:txEl>
                                              <p:pRg st="1" end="1"/>
                                            </p:txEl>
                                          </p:spTgt>
                                        </p:tgtEl>
                                        <p:attrNameLst>
                                          <p:attrName>ppt_h</p:attrName>
                                        </p:attrNameLst>
                                      </p:cBhvr>
                                      <p:tavLst>
                                        <p:tav tm="0">
                                          <p:val>
                                            <p:strVal val="#ppt_h"/>
                                          </p:val>
                                        </p:tav>
                                        <p:tav tm="100000">
                                          <p:val>
                                            <p:strVal val="#ppt_h"/>
                                          </p:val>
                                        </p:tav>
                                      </p:tavLst>
                                    </p:anim>
                                    <p:animEffect transition="in" filter="fade">
                                      <p:cBhvr>
                                        <p:cTn id="15" dur="1000"/>
                                        <p:tgtEl>
                                          <p:spTgt spid="114691">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5" presetClass="entr" presetSubtype="0" fill="hold" nodeType="clickEffect">
                                  <p:stCondLst>
                                    <p:cond delay="0"/>
                                  </p:stCondLst>
                                  <p:childTnLst>
                                    <p:set>
                                      <p:cBhvr>
                                        <p:cTn id="19" dur="1" fill="hold">
                                          <p:stCondLst>
                                            <p:cond delay="0"/>
                                          </p:stCondLst>
                                        </p:cTn>
                                        <p:tgtEl>
                                          <p:spTgt spid="114691">
                                            <p:txEl>
                                              <p:pRg st="3" end="3"/>
                                            </p:txEl>
                                          </p:spTgt>
                                        </p:tgtEl>
                                        <p:attrNameLst>
                                          <p:attrName>style.visibility</p:attrName>
                                        </p:attrNameLst>
                                      </p:cBhvr>
                                      <p:to>
                                        <p:strVal val="visible"/>
                                      </p:to>
                                    </p:set>
                                    <p:anim calcmode="lin" valueType="num">
                                      <p:cBhvr>
                                        <p:cTn id="20" dur="1000" fill="hold"/>
                                        <p:tgtEl>
                                          <p:spTgt spid="114691">
                                            <p:txEl>
                                              <p:pRg st="3" end="3"/>
                                            </p:txEl>
                                          </p:spTgt>
                                        </p:tgtEl>
                                        <p:attrNameLst>
                                          <p:attrName>ppt_w</p:attrName>
                                        </p:attrNameLst>
                                      </p:cBhvr>
                                      <p:tavLst>
                                        <p:tav tm="0">
                                          <p:val>
                                            <p:strVal val="#ppt_w*0.70"/>
                                          </p:val>
                                        </p:tav>
                                        <p:tav tm="100000">
                                          <p:val>
                                            <p:strVal val="#ppt_w"/>
                                          </p:val>
                                        </p:tav>
                                      </p:tavLst>
                                    </p:anim>
                                    <p:anim calcmode="lin" valueType="num">
                                      <p:cBhvr>
                                        <p:cTn id="21" dur="1000" fill="hold"/>
                                        <p:tgtEl>
                                          <p:spTgt spid="114691">
                                            <p:txEl>
                                              <p:pRg st="3" end="3"/>
                                            </p:txEl>
                                          </p:spTgt>
                                        </p:tgtEl>
                                        <p:attrNameLst>
                                          <p:attrName>ppt_h</p:attrName>
                                        </p:attrNameLst>
                                      </p:cBhvr>
                                      <p:tavLst>
                                        <p:tav tm="0">
                                          <p:val>
                                            <p:strVal val="#ppt_h"/>
                                          </p:val>
                                        </p:tav>
                                        <p:tav tm="100000">
                                          <p:val>
                                            <p:strVal val="#ppt_h"/>
                                          </p:val>
                                        </p:tav>
                                      </p:tavLst>
                                    </p:anim>
                                    <p:animEffect transition="in" filter="fade">
                                      <p:cBhvr>
                                        <p:cTn id="22" dur="1000"/>
                                        <p:tgtEl>
                                          <p:spTgt spid="11469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nodeType="clickEffect">
                                  <p:stCondLst>
                                    <p:cond delay="0"/>
                                  </p:stCondLst>
                                  <p:childTnLst>
                                    <p:set>
                                      <p:cBhvr>
                                        <p:cTn id="26" dur="1" fill="hold">
                                          <p:stCondLst>
                                            <p:cond delay="0"/>
                                          </p:stCondLst>
                                        </p:cTn>
                                        <p:tgtEl>
                                          <p:spTgt spid="114691">
                                            <p:txEl>
                                              <p:pRg st="4" end="4"/>
                                            </p:txEl>
                                          </p:spTgt>
                                        </p:tgtEl>
                                        <p:attrNameLst>
                                          <p:attrName>style.visibility</p:attrName>
                                        </p:attrNameLst>
                                      </p:cBhvr>
                                      <p:to>
                                        <p:strVal val="visible"/>
                                      </p:to>
                                    </p:set>
                                    <p:animEffect transition="in" filter="diamond(in)">
                                      <p:cBhvr>
                                        <p:cTn id="27" dur="2000"/>
                                        <p:tgtEl>
                                          <p:spTgt spid="11469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6" fill="hold" nodeType="clickEffect">
                                  <p:stCondLst>
                                    <p:cond delay="0"/>
                                  </p:stCondLst>
                                  <p:childTnLst>
                                    <p:set>
                                      <p:cBhvr>
                                        <p:cTn id="31" dur="1" fill="hold">
                                          <p:stCondLst>
                                            <p:cond delay="0"/>
                                          </p:stCondLst>
                                        </p:cTn>
                                        <p:tgtEl>
                                          <p:spTgt spid="114691">
                                            <p:txEl>
                                              <p:pRg st="5" end="5"/>
                                            </p:txEl>
                                          </p:spTgt>
                                        </p:tgtEl>
                                        <p:attrNameLst>
                                          <p:attrName>style.visibility</p:attrName>
                                        </p:attrNameLst>
                                      </p:cBhvr>
                                      <p:to>
                                        <p:strVal val="visible"/>
                                      </p:to>
                                    </p:set>
                                    <p:animEffect transition="in" filter="barn(inHorizontal)">
                                      <p:cBhvr>
                                        <p:cTn id="32" dur="500"/>
                                        <p:tgtEl>
                                          <p:spTgt spid="11469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7" presetClass="entr" presetSubtype="4" fill="hold" nodeType="clickEffect">
                                  <p:stCondLst>
                                    <p:cond delay="0"/>
                                  </p:stCondLst>
                                  <p:childTnLst>
                                    <p:set>
                                      <p:cBhvr>
                                        <p:cTn id="36" dur="1" fill="hold">
                                          <p:stCondLst>
                                            <p:cond delay="0"/>
                                          </p:stCondLst>
                                        </p:cTn>
                                        <p:tgtEl>
                                          <p:spTgt spid="114691">
                                            <p:txEl>
                                              <p:pRg st="6" end="6"/>
                                            </p:txEl>
                                          </p:spTgt>
                                        </p:tgtEl>
                                        <p:attrNameLst>
                                          <p:attrName>style.visibility</p:attrName>
                                        </p:attrNameLst>
                                      </p:cBhvr>
                                      <p:to>
                                        <p:strVal val="visible"/>
                                      </p:to>
                                    </p:set>
                                    <p:anim calcmode="lin" valueType="num">
                                      <p:cBhvr additive="base">
                                        <p:cTn id="37" dur="5000" fill="hold"/>
                                        <p:tgtEl>
                                          <p:spTgt spid="114691">
                                            <p:txEl>
                                              <p:pRg st="6" end="6"/>
                                            </p:txEl>
                                          </p:spTgt>
                                        </p:tgtEl>
                                        <p:attrNameLst>
                                          <p:attrName>ppt_x</p:attrName>
                                        </p:attrNameLst>
                                      </p:cBhvr>
                                      <p:tavLst>
                                        <p:tav tm="0">
                                          <p:val>
                                            <p:strVal val="#ppt_x"/>
                                          </p:val>
                                        </p:tav>
                                        <p:tav tm="100000">
                                          <p:val>
                                            <p:strVal val="#ppt_x"/>
                                          </p:val>
                                        </p:tav>
                                      </p:tavLst>
                                    </p:anim>
                                    <p:anim calcmode="lin" valueType="num">
                                      <p:cBhvr additive="base">
                                        <p:cTn id="38" dur="5000" fill="hold"/>
                                        <p:tgtEl>
                                          <p:spTgt spid="114691">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55" presetClass="entr" presetSubtype="0" fill="hold" nodeType="clickEffect">
                                  <p:stCondLst>
                                    <p:cond delay="0"/>
                                  </p:stCondLst>
                                  <p:childTnLst>
                                    <p:set>
                                      <p:cBhvr>
                                        <p:cTn id="42" dur="1" fill="hold">
                                          <p:stCondLst>
                                            <p:cond delay="0"/>
                                          </p:stCondLst>
                                        </p:cTn>
                                        <p:tgtEl>
                                          <p:spTgt spid="114691">
                                            <p:txEl>
                                              <p:pRg st="7" end="7"/>
                                            </p:txEl>
                                          </p:spTgt>
                                        </p:tgtEl>
                                        <p:attrNameLst>
                                          <p:attrName>style.visibility</p:attrName>
                                        </p:attrNameLst>
                                      </p:cBhvr>
                                      <p:to>
                                        <p:strVal val="visible"/>
                                      </p:to>
                                    </p:set>
                                    <p:anim calcmode="lin" valueType="num">
                                      <p:cBhvr>
                                        <p:cTn id="43" dur="1000" fill="hold"/>
                                        <p:tgtEl>
                                          <p:spTgt spid="114691">
                                            <p:txEl>
                                              <p:pRg st="7" end="7"/>
                                            </p:txEl>
                                          </p:spTgt>
                                        </p:tgtEl>
                                        <p:attrNameLst>
                                          <p:attrName>ppt_w</p:attrName>
                                        </p:attrNameLst>
                                      </p:cBhvr>
                                      <p:tavLst>
                                        <p:tav tm="0">
                                          <p:val>
                                            <p:strVal val="#ppt_w*0.70"/>
                                          </p:val>
                                        </p:tav>
                                        <p:tav tm="100000">
                                          <p:val>
                                            <p:strVal val="#ppt_w"/>
                                          </p:val>
                                        </p:tav>
                                      </p:tavLst>
                                    </p:anim>
                                    <p:anim calcmode="lin" valueType="num">
                                      <p:cBhvr>
                                        <p:cTn id="44" dur="1000" fill="hold"/>
                                        <p:tgtEl>
                                          <p:spTgt spid="114691">
                                            <p:txEl>
                                              <p:pRg st="7" end="7"/>
                                            </p:txEl>
                                          </p:spTgt>
                                        </p:tgtEl>
                                        <p:attrNameLst>
                                          <p:attrName>ppt_h</p:attrName>
                                        </p:attrNameLst>
                                      </p:cBhvr>
                                      <p:tavLst>
                                        <p:tav tm="0">
                                          <p:val>
                                            <p:strVal val="#ppt_h"/>
                                          </p:val>
                                        </p:tav>
                                        <p:tav tm="100000">
                                          <p:val>
                                            <p:strVal val="#ppt_h"/>
                                          </p:val>
                                        </p:tav>
                                      </p:tavLst>
                                    </p:anim>
                                    <p:animEffect transition="in" filter="fade">
                                      <p:cBhvr>
                                        <p:cTn id="45" dur="1000"/>
                                        <p:tgtEl>
                                          <p:spTgt spid="114691">
                                            <p:txEl>
                                              <p:pRg st="7" end="7"/>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1" presetClass="entr" presetSubtype="4" fill="hold" nodeType="clickEffect">
                                  <p:stCondLst>
                                    <p:cond delay="0"/>
                                  </p:stCondLst>
                                  <p:childTnLst>
                                    <p:set>
                                      <p:cBhvr>
                                        <p:cTn id="49" dur="1" fill="hold">
                                          <p:stCondLst>
                                            <p:cond delay="0"/>
                                          </p:stCondLst>
                                        </p:cTn>
                                        <p:tgtEl>
                                          <p:spTgt spid="114691">
                                            <p:txEl>
                                              <p:pRg st="8" end="8"/>
                                            </p:txEl>
                                          </p:spTgt>
                                        </p:tgtEl>
                                        <p:attrNameLst>
                                          <p:attrName>style.visibility</p:attrName>
                                        </p:attrNameLst>
                                      </p:cBhvr>
                                      <p:to>
                                        <p:strVal val="visible"/>
                                      </p:to>
                                    </p:set>
                                    <p:animEffect transition="in" filter="wheel(4)">
                                      <p:cBhvr>
                                        <p:cTn id="50" dur="2000"/>
                                        <p:tgtEl>
                                          <p:spTgt spid="114691">
                                            <p:txEl>
                                              <p:pRg st="8" end="8"/>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9" presetClass="entr" presetSubtype="0" fill="hold" nodeType="clickEffect">
                                  <p:stCondLst>
                                    <p:cond delay="0"/>
                                  </p:stCondLst>
                                  <p:childTnLst>
                                    <p:set>
                                      <p:cBhvr>
                                        <p:cTn id="54" dur="1" fill="hold">
                                          <p:stCondLst>
                                            <p:cond delay="0"/>
                                          </p:stCondLst>
                                        </p:cTn>
                                        <p:tgtEl>
                                          <p:spTgt spid="114691">
                                            <p:txEl>
                                              <p:pRg st="9" end="9"/>
                                            </p:txEl>
                                          </p:spTgt>
                                        </p:tgtEl>
                                        <p:attrNameLst>
                                          <p:attrName>style.visibility</p:attrName>
                                        </p:attrNameLst>
                                      </p:cBhvr>
                                      <p:to>
                                        <p:strVal val="visible"/>
                                      </p:to>
                                    </p:set>
                                    <p:animEffect transition="in" filter="dissolve">
                                      <p:cBhvr>
                                        <p:cTn id="55" dur="500"/>
                                        <p:tgtEl>
                                          <p:spTgt spid="114691">
                                            <p:txEl>
                                              <p:pRg st="9" end="9"/>
                                            </p:txEl>
                                          </p:spTgt>
                                        </p:tgtEl>
                                      </p:cBhvr>
                                    </p:animEffect>
                                  </p:childTnLst>
                                </p:cTn>
                              </p:par>
                              <p:par>
                                <p:cTn id="56" presetID="9" presetClass="entr" presetSubtype="0" fill="hold" nodeType="withEffect">
                                  <p:stCondLst>
                                    <p:cond delay="0"/>
                                  </p:stCondLst>
                                  <p:childTnLst>
                                    <p:set>
                                      <p:cBhvr>
                                        <p:cTn id="57" dur="1" fill="hold">
                                          <p:stCondLst>
                                            <p:cond delay="0"/>
                                          </p:stCondLst>
                                        </p:cTn>
                                        <p:tgtEl>
                                          <p:spTgt spid="114691">
                                            <p:txEl>
                                              <p:pRg st="10" end="10"/>
                                            </p:txEl>
                                          </p:spTgt>
                                        </p:tgtEl>
                                        <p:attrNameLst>
                                          <p:attrName>style.visibility</p:attrName>
                                        </p:attrNameLst>
                                      </p:cBhvr>
                                      <p:to>
                                        <p:strVal val="visible"/>
                                      </p:to>
                                    </p:set>
                                    <p:animEffect transition="in" filter="dissolve">
                                      <p:cBhvr>
                                        <p:cTn id="58" dur="500"/>
                                        <p:tgtEl>
                                          <p:spTgt spid="114691">
                                            <p:txEl>
                                              <p:pRg st="10" end="10"/>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5" presetClass="entr" presetSubtype="0" fill="hold" nodeType="clickEffect">
                                  <p:stCondLst>
                                    <p:cond delay="0"/>
                                  </p:stCondLst>
                                  <p:childTnLst>
                                    <p:set>
                                      <p:cBhvr>
                                        <p:cTn id="62" dur="1" fill="hold">
                                          <p:stCondLst>
                                            <p:cond delay="0"/>
                                          </p:stCondLst>
                                        </p:cTn>
                                        <p:tgtEl>
                                          <p:spTgt spid="114691">
                                            <p:txEl>
                                              <p:pRg st="11" end="11"/>
                                            </p:txEl>
                                          </p:spTgt>
                                        </p:tgtEl>
                                        <p:attrNameLst>
                                          <p:attrName>style.visibility</p:attrName>
                                        </p:attrNameLst>
                                      </p:cBhvr>
                                      <p:to>
                                        <p:strVal val="visible"/>
                                      </p:to>
                                    </p:set>
                                    <p:anim calcmode="lin" valueType="num">
                                      <p:cBhvr>
                                        <p:cTn id="63" dur="1000" fill="hold"/>
                                        <p:tgtEl>
                                          <p:spTgt spid="114691">
                                            <p:txEl>
                                              <p:pRg st="11" end="11"/>
                                            </p:txEl>
                                          </p:spTgt>
                                        </p:tgtEl>
                                        <p:attrNameLst>
                                          <p:attrName>ppt_w</p:attrName>
                                        </p:attrNameLst>
                                      </p:cBhvr>
                                      <p:tavLst>
                                        <p:tav tm="0">
                                          <p:val>
                                            <p:strVal val="#ppt_w*0.70"/>
                                          </p:val>
                                        </p:tav>
                                        <p:tav tm="100000">
                                          <p:val>
                                            <p:strVal val="#ppt_w"/>
                                          </p:val>
                                        </p:tav>
                                      </p:tavLst>
                                    </p:anim>
                                    <p:anim calcmode="lin" valueType="num">
                                      <p:cBhvr>
                                        <p:cTn id="64" dur="1000" fill="hold"/>
                                        <p:tgtEl>
                                          <p:spTgt spid="114691">
                                            <p:txEl>
                                              <p:pRg st="11" end="11"/>
                                            </p:txEl>
                                          </p:spTgt>
                                        </p:tgtEl>
                                        <p:attrNameLst>
                                          <p:attrName>ppt_h</p:attrName>
                                        </p:attrNameLst>
                                      </p:cBhvr>
                                      <p:tavLst>
                                        <p:tav tm="0">
                                          <p:val>
                                            <p:strVal val="#ppt_h"/>
                                          </p:val>
                                        </p:tav>
                                        <p:tav tm="100000">
                                          <p:val>
                                            <p:strVal val="#ppt_h"/>
                                          </p:val>
                                        </p:tav>
                                      </p:tavLst>
                                    </p:anim>
                                    <p:animEffect transition="in" filter="fade">
                                      <p:cBhvr>
                                        <p:cTn id="65" dur="1000"/>
                                        <p:tgtEl>
                                          <p:spTgt spid="114691">
                                            <p:txEl>
                                              <p:pRg st="11" end="11"/>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9" presetClass="entr" presetSubtype="0" fill="hold" nodeType="clickEffect">
                                  <p:stCondLst>
                                    <p:cond delay="0"/>
                                  </p:stCondLst>
                                  <p:childTnLst>
                                    <p:set>
                                      <p:cBhvr>
                                        <p:cTn id="69" dur="1" fill="hold">
                                          <p:stCondLst>
                                            <p:cond delay="0"/>
                                          </p:stCondLst>
                                        </p:cTn>
                                        <p:tgtEl>
                                          <p:spTgt spid="114691">
                                            <p:txEl>
                                              <p:pRg st="12" end="12"/>
                                            </p:txEl>
                                          </p:spTgt>
                                        </p:tgtEl>
                                        <p:attrNameLst>
                                          <p:attrName>style.visibility</p:attrName>
                                        </p:attrNameLst>
                                      </p:cBhvr>
                                      <p:to>
                                        <p:strVal val="visible"/>
                                      </p:to>
                                    </p:set>
                                    <p:animEffect transition="in" filter="dissolve">
                                      <p:cBhvr>
                                        <p:cTn id="70" dur="500"/>
                                        <p:tgtEl>
                                          <p:spTgt spid="114691">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29" name="Rectangle 2"/>
          <p:cNvSpPr>
            <a:spLocks noGrp="1" noChangeArrowheads="1"/>
          </p:cNvSpPr>
          <p:nvPr>
            <p:ph type="ctrTitle"/>
          </p:nvPr>
        </p:nvSpPr>
        <p:spPr>
          <a:xfrm>
            <a:off x="827088" y="620713"/>
            <a:ext cx="8113712" cy="5400675"/>
          </a:xfrm>
        </p:spPr>
        <p:txBody>
          <a:bodyPr/>
          <a:lstStyle/>
          <a:p>
            <a:r>
              <a:rPr lang="it-IT" smtClean="0">
                <a:solidFill>
                  <a:srgbClr val="FFFF00"/>
                </a:solidFill>
                <a:latin typeface="Comic Sans MS" pitchFamily="66" charset="0"/>
              </a:rPr>
              <a:t/>
            </a:r>
            <a:br>
              <a:rPr lang="it-IT" smtClean="0">
                <a:solidFill>
                  <a:srgbClr val="FFFF00"/>
                </a:solidFill>
                <a:latin typeface="Comic Sans MS" pitchFamily="66" charset="0"/>
              </a:rPr>
            </a:br>
            <a:endParaRPr lang="it-IT" sz="6300" b="1" smtClean="0">
              <a:solidFill>
                <a:srgbClr val="FFFF00"/>
              </a:solidFill>
              <a:latin typeface="Comic Sans MS" pitchFamily="66" charset="0"/>
            </a:endParaRPr>
          </a:p>
        </p:txBody>
      </p:sp>
      <p:sp>
        <p:nvSpPr>
          <p:cNvPr id="149507" name="Rectangle 3"/>
          <p:cNvSpPr>
            <a:spLocks noChangeArrowheads="1"/>
          </p:cNvSpPr>
          <p:nvPr/>
        </p:nvSpPr>
        <p:spPr bwMode="auto">
          <a:xfrm>
            <a:off x="179388" y="0"/>
            <a:ext cx="8713787" cy="6313488"/>
          </a:xfrm>
          <a:prstGeom prst="rect">
            <a:avLst/>
          </a:prstGeom>
          <a:noFill/>
          <a:ln w="9525">
            <a:noFill/>
            <a:miter lim="800000"/>
            <a:headEnd/>
            <a:tailEnd/>
          </a:ln>
          <a:effectLst/>
        </p:spPr>
        <p:txBody>
          <a:bodyPr>
            <a:spAutoFit/>
          </a:bodyPr>
          <a:lstStyle/>
          <a:p>
            <a:pPr algn="ctr"/>
            <a:r>
              <a:rPr lang="it-IT" sz="4400" b="1">
                <a:solidFill>
                  <a:srgbClr val="FF3300"/>
                </a:solidFill>
                <a:effectLst>
                  <a:outerShdw blurRad="38100" dist="38100" dir="2700000" algn="tl">
                    <a:srgbClr val="C0C0C0"/>
                  </a:outerShdw>
                </a:effectLst>
                <a:latin typeface="Calibri" pitchFamily="34" charset="0"/>
              </a:rPr>
              <a:t>Employment</a:t>
            </a:r>
          </a:p>
          <a:p>
            <a:endParaRPr lang="it-IT" sz="2400">
              <a:solidFill>
                <a:srgbClr val="000000"/>
              </a:solidFill>
              <a:latin typeface="Calibri" pitchFamily="34" charset="0"/>
            </a:endParaRPr>
          </a:p>
          <a:p>
            <a:pPr>
              <a:lnSpc>
                <a:spcPct val="135000"/>
              </a:lnSpc>
            </a:pPr>
            <a:r>
              <a:rPr lang="it-IT" sz="2800" b="1">
                <a:solidFill>
                  <a:srgbClr val="0033CC"/>
                </a:solidFill>
                <a:latin typeface="Calibri" pitchFamily="34" charset="0"/>
              </a:rPr>
              <a:t>Human resources</a:t>
            </a:r>
            <a:r>
              <a:rPr lang="it-IT" sz="2800">
                <a:solidFill>
                  <a:srgbClr val="000000"/>
                </a:solidFill>
                <a:latin typeface="Calibri" pitchFamily="34" charset="0"/>
              </a:rPr>
              <a:t> departments are responsible for recruiting new </a:t>
            </a:r>
            <a:r>
              <a:rPr lang="it-IT" sz="2800" b="1">
                <a:solidFill>
                  <a:srgbClr val="0033CC"/>
                </a:solidFill>
                <a:latin typeface="Calibri" pitchFamily="34" charset="0"/>
              </a:rPr>
              <a:t>personnel</a:t>
            </a:r>
            <a:r>
              <a:rPr lang="it-IT" sz="2800">
                <a:solidFill>
                  <a:srgbClr val="000000"/>
                </a:solidFill>
                <a:latin typeface="Calibri" pitchFamily="34" charset="0"/>
              </a:rPr>
              <a:t>. </a:t>
            </a:r>
          </a:p>
          <a:p>
            <a:pPr>
              <a:lnSpc>
                <a:spcPct val="135000"/>
              </a:lnSpc>
            </a:pPr>
            <a:r>
              <a:rPr lang="it-IT" sz="2800" b="1">
                <a:solidFill>
                  <a:srgbClr val="0033CC"/>
                </a:solidFill>
                <a:latin typeface="Calibri" pitchFamily="34" charset="0"/>
              </a:rPr>
              <a:t>Candidates</a:t>
            </a:r>
            <a:r>
              <a:rPr lang="it-IT" sz="2800">
                <a:solidFill>
                  <a:srgbClr val="000000"/>
                </a:solidFill>
                <a:latin typeface="Calibri" pitchFamily="34" charset="0"/>
              </a:rPr>
              <a:t> (applicants) are initially asked to provide a </a:t>
            </a:r>
            <a:r>
              <a:rPr lang="it-IT" sz="2800" b="1">
                <a:solidFill>
                  <a:srgbClr val="0033CC"/>
                </a:solidFill>
                <a:latin typeface="Calibri" pitchFamily="34" charset="0"/>
              </a:rPr>
              <a:t>curriculum vitae</a:t>
            </a:r>
            <a:r>
              <a:rPr lang="it-IT" sz="2800">
                <a:solidFill>
                  <a:srgbClr val="000000"/>
                </a:solidFill>
                <a:latin typeface="Calibri" pitchFamily="34" charset="0"/>
              </a:rPr>
              <a:t> (CV) or </a:t>
            </a:r>
            <a:r>
              <a:rPr lang="it-IT" sz="2800" b="1">
                <a:solidFill>
                  <a:srgbClr val="0033CC"/>
                </a:solidFill>
                <a:latin typeface="Calibri" pitchFamily="34" charset="0"/>
              </a:rPr>
              <a:t>resumé </a:t>
            </a:r>
            <a:r>
              <a:rPr lang="it-IT" sz="2800">
                <a:solidFill>
                  <a:srgbClr val="000000"/>
                </a:solidFill>
                <a:latin typeface="Calibri" pitchFamily="34" charset="0"/>
              </a:rPr>
              <a:t>(AmE) which gives information about their </a:t>
            </a:r>
            <a:r>
              <a:rPr lang="it-IT" sz="2800" b="1">
                <a:solidFill>
                  <a:srgbClr val="0033CC"/>
                </a:solidFill>
                <a:latin typeface="Calibri" pitchFamily="34" charset="0"/>
              </a:rPr>
              <a:t>qualifications</a:t>
            </a:r>
            <a:r>
              <a:rPr lang="it-IT" sz="2800">
                <a:solidFill>
                  <a:srgbClr val="000000"/>
                </a:solidFill>
                <a:latin typeface="Calibri" pitchFamily="34" charset="0"/>
              </a:rPr>
              <a:t>, </a:t>
            </a:r>
            <a:r>
              <a:rPr lang="it-IT" sz="2800" b="1">
                <a:solidFill>
                  <a:srgbClr val="0033CC"/>
                </a:solidFill>
                <a:latin typeface="Calibri" pitchFamily="34" charset="0"/>
              </a:rPr>
              <a:t>experience </a:t>
            </a:r>
            <a:r>
              <a:rPr lang="it-IT" sz="2800">
                <a:solidFill>
                  <a:srgbClr val="000000"/>
                </a:solidFill>
                <a:latin typeface="Calibri" pitchFamily="34" charset="0"/>
              </a:rPr>
              <a:t>and </a:t>
            </a:r>
            <a:r>
              <a:rPr lang="it-IT" sz="2800" b="1">
                <a:solidFill>
                  <a:srgbClr val="0033CC"/>
                </a:solidFill>
                <a:latin typeface="Calibri" pitchFamily="34" charset="0"/>
              </a:rPr>
              <a:t>skills</a:t>
            </a:r>
            <a:r>
              <a:rPr lang="it-IT" sz="2800">
                <a:solidFill>
                  <a:srgbClr val="000000"/>
                </a:solidFill>
                <a:latin typeface="Calibri" pitchFamily="34" charset="0"/>
              </a:rPr>
              <a:t>. </a:t>
            </a:r>
          </a:p>
          <a:p>
            <a:pPr>
              <a:lnSpc>
                <a:spcPct val="135000"/>
              </a:lnSpc>
            </a:pPr>
            <a:r>
              <a:rPr lang="it-IT" sz="2800">
                <a:solidFill>
                  <a:srgbClr val="000000"/>
                </a:solidFill>
                <a:latin typeface="Calibri" pitchFamily="34" charset="0"/>
              </a:rPr>
              <a:t>The recruiter then </a:t>
            </a:r>
            <a:r>
              <a:rPr lang="it-IT" sz="2800" b="1">
                <a:solidFill>
                  <a:srgbClr val="0033CC"/>
                </a:solidFill>
                <a:latin typeface="Calibri" pitchFamily="34" charset="0"/>
              </a:rPr>
              <a:t>screens</a:t>
            </a:r>
            <a:r>
              <a:rPr lang="it-IT" sz="2800">
                <a:solidFill>
                  <a:srgbClr val="000000"/>
                </a:solidFill>
                <a:latin typeface="Calibri" pitchFamily="34" charset="0"/>
              </a:rPr>
              <a:t> the </a:t>
            </a:r>
            <a:r>
              <a:rPr lang="it-IT" sz="2800" b="1">
                <a:solidFill>
                  <a:srgbClr val="0033CC"/>
                </a:solidFill>
                <a:latin typeface="Calibri" pitchFamily="34" charset="0"/>
              </a:rPr>
              <a:t>applications</a:t>
            </a:r>
            <a:r>
              <a:rPr lang="it-IT" sz="2800">
                <a:solidFill>
                  <a:srgbClr val="000000"/>
                </a:solidFill>
                <a:latin typeface="Calibri" pitchFamily="34" charset="0"/>
              </a:rPr>
              <a:t> and selects candidates for interview. </a:t>
            </a:r>
          </a:p>
          <a:p>
            <a:pPr>
              <a:lnSpc>
                <a:spcPct val="135000"/>
              </a:lnSpc>
            </a:pPr>
            <a:r>
              <a:rPr lang="it-IT" sz="2800">
                <a:solidFill>
                  <a:srgbClr val="000000"/>
                </a:solidFill>
                <a:latin typeface="Calibri" pitchFamily="34" charset="0"/>
              </a:rPr>
              <a:t>Successful applicants are </a:t>
            </a:r>
            <a:r>
              <a:rPr lang="it-IT" sz="2800" b="1">
                <a:solidFill>
                  <a:srgbClr val="0033CC"/>
                </a:solidFill>
                <a:latin typeface="Calibri" pitchFamily="34" charset="0"/>
              </a:rPr>
              <a:t>hired</a:t>
            </a:r>
            <a:r>
              <a:rPr lang="it-IT" sz="2800">
                <a:solidFill>
                  <a:srgbClr val="000000"/>
                </a:solidFill>
                <a:latin typeface="Calibri" pitchFamily="34" charset="0"/>
              </a:rPr>
              <a:t> and put on the </a:t>
            </a:r>
            <a:r>
              <a:rPr lang="it-IT" sz="2800" b="1">
                <a:solidFill>
                  <a:srgbClr val="0033CC"/>
                </a:solidFill>
                <a:latin typeface="Calibri" pitchFamily="34" charset="0"/>
              </a:rPr>
              <a:t>payroll.</a:t>
            </a:r>
            <a:endParaRPr lang="it-IT" sz="2800">
              <a:solidFill>
                <a:srgbClr val="FFFF00"/>
              </a:solidFill>
              <a:effectLst>
                <a:outerShdw blurRad="38100" dist="38100" dir="2700000" algn="tl">
                  <a:srgbClr val="C0C0C0"/>
                </a:outerShdw>
              </a:effectLst>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149507">
                                            <p:txEl>
                                              <p:pRg st="0" end="0"/>
                                            </p:txEl>
                                          </p:spTgt>
                                        </p:tgtEl>
                                        <p:attrNameLst>
                                          <p:attrName>style.visibility</p:attrName>
                                        </p:attrNameLst>
                                      </p:cBhvr>
                                      <p:to>
                                        <p:strVal val="visible"/>
                                      </p:to>
                                    </p:set>
                                    <p:animEffect transition="in" filter="dissolve">
                                      <p:cBhvr>
                                        <p:cTn id="7" dur="500"/>
                                        <p:tgtEl>
                                          <p:spTgt spid="1495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49507">
                                            <p:txEl>
                                              <p:pRg st="2" end="2"/>
                                            </p:txEl>
                                          </p:spTgt>
                                        </p:tgtEl>
                                        <p:attrNameLst>
                                          <p:attrName>style.visibility</p:attrName>
                                        </p:attrNameLst>
                                      </p:cBhvr>
                                      <p:to>
                                        <p:strVal val="visible"/>
                                      </p:to>
                                    </p:set>
                                    <p:animEffect transition="in" filter="dissolve">
                                      <p:cBhvr>
                                        <p:cTn id="12" dur="500"/>
                                        <p:tgtEl>
                                          <p:spTgt spid="14950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49507">
                                            <p:txEl>
                                              <p:pRg st="3" end="3"/>
                                            </p:txEl>
                                          </p:spTgt>
                                        </p:tgtEl>
                                        <p:attrNameLst>
                                          <p:attrName>style.visibility</p:attrName>
                                        </p:attrNameLst>
                                      </p:cBhvr>
                                      <p:to>
                                        <p:strVal val="visible"/>
                                      </p:to>
                                    </p:set>
                                    <p:animEffect transition="in" filter="dissolve">
                                      <p:cBhvr>
                                        <p:cTn id="17" dur="500"/>
                                        <p:tgtEl>
                                          <p:spTgt spid="14950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149507">
                                            <p:txEl>
                                              <p:pRg st="4" end="4"/>
                                            </p:txEl>
                                          </p:spTgt>
                                        </p:tgtEl>
                                        <p:attrNameLst>
                                          <p:attrName>style.visibility</p:attrName>
                                        </p:attrNameLst>
                                      </p:cBhvr>
                                      <p:to>
                                        <p:strVal val="visible"/>
                                      </p:to>
                                    </p:set>
                                    <p:animEffect transition="in" filter="dissolve">
                                      <p:cBhvr>
                                        <p:cTn id="22" dur="500"/>
                                        <p:tgtEl>
                                          <p:spTgt spid="14950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149507">
                                            <p:txEl>
                                              <p:pRg st="5" end="5"/>
                                            </p:txEl>
                                          </p:spTgt>
                                        </p:tgtEl>
                                        <p:attrNameLst>
                                          <p:attrName>style.visibility</p:attrName>
                                        </p:attrNameLst>
                                      </p:cBhvr>
                                      <p:to>
                                        <p:strVal val="visible"/>
                                      </p:to>
                                    </p:set>
                                    <p:animEffect transition="in" filter="dissolve">
                                      <p:cBhvr>
                                        <p:cTn id="27" dur="500"/>
                                        <p:tgtEl>
                                          <p:spTgt spid="14950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Rectangle 2"/>
          <p:cNvSpPr>
            <a:spLocks noGrp="1" noChangeArrowheads="1"/>
          </p:cNvSpPr>
          <p:nvPr>
            <p:ph type="ctrTitle"/>
          </p:nvPr>
        </p:nvSpPr>
        <p:spPr>
          <a:xfrm>
            <a:off x="827088" y="620713"/>
            <a:ext cx="8113712" cy="5400675"/>
          </a:xfrm>
        </p:spPr>
        <p:txBody>
          <a:bodyPr/>
          <a:lstStyle/>
          <a:p>
            <a:r>
              <a:rPr lang="it-IT" smtClean="0">
                <a:solidFill>
                  <a:srgbClr val="FFFF00"/>
                </a:solidFill>
                <a:latin typeface="Comic Sans MS" pitchFamily="66" charset="0"/>
              </a:rPr>
              <a:t/>
            </a:r>
            <a:br>
              <a:rPr lang="it-IT" smtClean="0">
                <a:solidFill>
                  <a:srgbClr val="FFFF00"/>
                </a:solidFill>
                <a:latin typeface="Comic Sans MS" pitchFamily="66" charset="0"/>
              </a:rPr>
            </a:br>
            <a:endParaRPr lang="it-IT" sz="6300" b="1" smtClean="0">
              <a:solidFill>
                <a:srgbClr val="FFFF00"/>
              </a:solidFill>
              <a:latin typeface="Comic Sans MS" pitchFamily="66" charset="0"/>
            </a:endParaRPr>
          </a:p>
        </p:txBody>
      </p:sp>
      <p:sp>
        <p:nvSpPr>
          <p:cNvPr id="102403" name="Rectangle 3"/>
          <p:cNvSpPr>
            <a:spLocks noChangeArrowheads="1"/>
          </p:cNvSpPr>
          <p:nvPr/>
        </p:nvSpPr>
        <p:spPr bwMode="auto">
          <a:xfrm>
            <a:off x="179388" y="188913"/>
            <a:ext cx="8713787" cy="6421437"/>
          </a:xfrm>
          <a:prstGeom prst="rect">
            <a:avLst/>
          </a:prstGeom>
          <a:noFill/>
          <a:ln w="9525">
            <a:noFill/>
            <a:miter lim="800000"/>
            <a:headEnd/>
            <a:tailEnd/>
          </a:ln>
          <a:effectLst/>
        </p:spPr>
        <p:txBody>
          <a:bodyPr>
            <a:spAutoFit/>
          </a:bodyPr>
          <a:lstStyle/>
          <a:p>
            <a:pPr fontAlgn="auto">
              <a:spcBef>
                <a:spcPts val="0"/>
              </a:spcBef>
              <a:spcAft>
                <a:spcPts val="0"/>
              </a:spcAft>
              <a:defRPr/>
            </a:pPr>
            <a:r>
              <a:rPr lang="en-GB" sz="3200" b="1">
                <a:solidFill>
                  <a:schemeClr val="folHlink"/>
                </a:solidFill>
                <a:effectLst>
                  <a:outerShdw blurRad="38100" dist="38100" dir="2700000" algn="tl">
                    <a:srgbClr val="C0C0C0"/>
                  </a:outerShdw>
                </a:effectLst>
                <a:latin typeface="+mn-lt"/>
                <a:cs typeface="+mn-cs"/>
              </a:rPr>
              <a:t>Employment</a:t>
            </a:r>
          </a:p>
          <a:p>
            <a:pPr fontAlgn="auto">
              <a:spcBef>
                <a:spcPts val="0"/>
              </a:spcBef>
              <a:spcAft>
                <a:spcPts val="0"/>
              </a:spcAft>
              <a:defRPr/>
            </a:pPr>
            <a:r>
              <a:rPr lang="en-GB" sz="2400" b="1">
                <a:solidFill>
                  <a:srgbClr val="FF3300"/>
                </a:solidFill>
                <a:latin typeface="Comic Sans MS" pitchFamily="66" charset="0"/>
                <a:cs typeface="+mn-cs"/>
              </a:rPr>
              <a:t>applicant; application; application form; apply; candidate; curriculum vitae; employment agencies; interview; job description; job vacancies; references; short-listed</a:t>
            </a:r>
          </a:p>
          <a:p>
            <a:pPr fontAlgn="auto">
              <a:spcBef>
                <a:spcPts val="0"/>
              </a:spcBef>
              <a:spcAft>
                <a:spcPts val="0"/>
              </a:spcAft>
              <a:defRPr/>
            </a:pPr>
            <a:r>
              <a:rPr lang="en-GB" sz="2400" b="1">
                <a:solidFill>
                  <a:srgbClr val="0033CC"/>
                </a:solidFill>
                <a:latin typeface="Comic Sans MS" pitchFamily="66" charset="0"/>
                <a:cs typeface="+mn-cs"/>
              </a:rPr>
              <a:t>Many people looking for work read the  (1) ………………………….advertised in newspapers by companies and (2)…………………………. To reply to an advertisement is to (3) ……………….. for a job. (You become a (4)………………..or an (5)…………………………..) You write an (6) ………………….., or fill in the company’s (7) …………………………, and send it, along with your (8) ………………….. and a covering letter. You often have to give the names of two people who are prepared to write (9) …………………………….. for you. If your qualifications and abilities match the (10) ………………………………., you might be (11) …………………….., i.e. selected to attend an (12)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102403">
                                            <p:txEl>
                                              <p:pRg st="0" end="0"/>
                                            </p:txEl>
                                          </p:spTgt>
                                        </p:tgtEl>
                                        <p:attrNameLst>
                                          <p:attrName>style.visibility</p:attrName>
                                        </p:attrNameLst>
                                      </p:cBhvr>
                                      <p:to>
                                        <p:strVal val="visible"/>
                                      </p:to>
                                    </p:set>
                                    <p:animEffect transition="in" filter="diamond(in)">
                                      <p:cBhvr>
                                        <p:cTn id="7" dur="2000"/>
                                        <p:tgtEl>
                                          <p:spTgt spid="1024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02403">
                                            <p:txEl>
                                              <p:pRg st="1" end="1"/>
                                            </p:txEl>
                                          </p:spTgt>
                                        </p:tgtEl>
                                        <p:attrNameLst>
                                          <p:attrName>style.visibility</p:attrName>
                                        </p:attrNameLst>
                                      </p:cBhvr>
                                      <p:to>
                                        <p:strVal val="visible"/>
                                      </p:to>
                                    </p:set>
                                    <p:animEffect transition="in" filter="dissolve">
                                      <p:cBhvr>
                                        <p:cTn id="12" dur="500"/>
                                        <p:tgtEl>
                                          <p:spTgt spid="1024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02403">
                                            <p:txEl>
                                              <p:pRg st="2" end="2"/>
                                            </p:txEl>
                                          </p:spTgt>
                                        </p:tgtEl>
                                        <p:attrNameLst>
                                          <p:attrName>style.visibility</p:attrName>
                                        </p:attrNameLst>
                                      </p:cBhvr>
                                      <p:to>
                                        <p:strVal val="visible"/>
                                      </p:to>
                                    </p:set>
                                    <p:animEffect transition="in" filter="dissolve">
                                      <p:cBhvr>
                                        <p:cTn id="17" dur="500"/>
                                        <p:tgtEl>
                                          <p:spTgt spid="1024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5"/>
</p:tagLst>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1288</TotalTime>
  <Words>1022</Words>
  <Application>Microsoft Macintosh PowerPoint</Application>
  <PresentationFormat>On-screen Show (4:3)</PresentationFormat>
  <Paragraphs>225</Paragraphs>
  <Slides>23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Calibri</vt:lpstr>
      <vt:lpstr>Comic Sans MS</vt:lpstr>
      <vt:lpstr>Monotype Sorts</vt:lpstr>
      <vt:lpstr>Times New Roman</vt:lpstr>
      <vt:lpstr>Wingdings</vt:lpstr>
      <vt:lpstr>Arial</vt:lpstr>
      <vt:lpstr>Tema di Office</vt:lpstr>
      <vt:lpstr>Facoltà di Scienze Economiche, Giuridiche e Politiche</vt:lpstr>
      <vt:lpstr>THE HOTEL INDUSTRY</vt:lpstr>
      <vt:lpstr>HOTEL STRUCTURE</vt:lpstr>
      <vt:lpstr> </vt:lpstr>
      <vt:lpstr>PowerPoint Presentation</vt:lpstr>
      <vt:lpstr> </vt:lpstr>
      <vt:lpstr> </vt:lpstr>
      <vt:lpstr> </vt:lpstr>
      <vt:lpstr> </vt:lpstr>
      <vt:lpstr>Managing a hotel</vt:lpstr>
      <vt:lpstr>Two questions that can change your life</vt:lpstr>
      <vt:lpstr>Two questions that can change your life</vt:lpstr>
      <vt:lpstr>PowerPoint Presentation</vt:lpstr>
      <vt:lpstr>Vocabulary on recruitment : Match the words and phrases 1-3 with the definitions a-c</vt:lpstr>
      <vt:lpstr>PowerPoint Presentation</vt:lpstr>
      <vt:lpstr>Complete this table of words. </vt:lpstr>
      <vt:lpstr>Phonetics</vt:lpstr>
      <vt:lpstr> </vt:lpstr>
      <vt:lpstr>PowerPoint Presentation</vt:lpstr>
      <vt:lpstr>PowerPoint Presentation</vt:lpstr>
      <vt:lpstr>PowerPoint Presentation</vt:lpstr>
      <vt:lpstr>Word building</vt:lpstr>
      <vt:lpstr>Phonetics -</vt:lpstr>
    </vt:vector>
  </TitlesOfParts>
  <Company>Hewlett-Packard</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Hotel management</dc:title>
  <dc:creator>Olga</dc:creator>
  <cp:lastModifiedBy>Microsoft Office User</cp:lastModifiedBy>
  <cp:revision>20</cp:revision>
  <dcterms:created xsi:type="dcterms:W3CDTF">2014-03-16T17:55:28Z</dcterms:created>
  <dcterms:modified xsi:type="dcterms:W3CDTF">2020-03-04T07:15:58Z</dcterms:modified>
</cp:coreProperties>
</file>