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1"/>
  </p:sldMasterIdLst>
  <p:sldIdLst>
    <p:sldId id="256" r:id="rId2"/>
    <p:sldId id="258" r:id="rId3"/>
    <p:sldId id="259" r:id="rId4"/>
    <p:sldId id="318" r:id="rId5"/>
    <p:sldId id="319" r:id="rId6"/>
    <p:sldId id="320" r:id="rId7"/>
    <p:sldId id="285" r:id="rId8"/>
    <p:sldId id="283" r:id="rId9"/>
    <p:sldId id="282" r:id="rId10"/>
    <p:sldId id="284" r:id="rId11"/>
    <p:sldId id="260" r:id="rId12"/>
    <p:sldId id="261" r:id="rId13"/>
    <p:sldId id="262" r:id="rId14"/>
    <p:sldId id="310" r:id="rId15"/>
    <p:sldId id="311" r:id="rId16"/>
    <p:sldId id="312" r:id="rId17"/>
    <p:sldId id="313" r:id="rId18"/>
    <p:sldId id="314" r:id="rId19"/>
    <p:sldId id="297" r:id="rId20"/>
    <p:sldId id="298" r:id="rId21"/>
    <p:sldId id="299" r:id="rId22"/>
    <p:sldId id="300" r:id="rId23"/>
    <p:sldId id="308" r:id="rId24"/>
    <p:sldId id="309" r:id="rId25"/>
    <p:sldId id="305" r:id="rId26"/>
    <p:sldId id="307" r:id="rId27"/>
    <p:sldId id="306" r:id="rId28"/>
    <p:sldId id="315" r:id="rId29"/>
    <p:sldId id="278" r:id="rId30"/>
    <p:sldId id="279" r:id="rId31"/>
    <p:sldId id="280" r:id="rId32"/>
    <p:sldId id="281" r:id="rId33"/>
    <p:sldId id="289" r:id="rId34"/>
    <p:sldId id="290" r:id="rId35"/>
    <p:sldId id="291" r:id="rId36"/>
    <p:sldId id="292" r:id="rId37"/>
    <p:sldId id="293" r:id="rId38"/>
    <p:sldId id="294" r:id="rId39"/>
    <p:sldId id="295" r:id="rId40"/>
    <p:sldId id="296" r:id="rId41"/>
    <p:sldId id="316" r:id="rId42"/>
    <p:sldId id="317"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8" d="100"/>
          <a:sy n="88" d="100"/>
        </p:scale>
        <p:origin x="-1624"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B4B00523-B3CE-C04F-A737-D28948B8850E}" type="datetimeFigureOut">
              <a:rPr lang="en-US" smtClean="0"/>
              <a:t>26/11/18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72E6E0-AA4B-BE49-8BA2-022B901545F8}" type="slidenum">
              <a:rPr lang="en-US" smtClean="0"/>
              <a:t>‹#›</a:t>
            </a:fld>
            <a:endParaRPr lang="en-US" dirty="0"/>
          </a:p>
        </p:txBody>
      </p:sp>
    </p:spTree>
    <p:extLst>
      <p:ext uri="{BB962C8B-B14F-4D97-AF65-F5344CB8AC3E}">
        <p14:creationId xmlns:p14="http://schemas.microsoft.com/office/powerpoint/2010/main" val="24378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4B00523-B3CE-C04F-A737-D28948B8850E}" type="datetimeFigureOut">
              <a:rPr lang="en-US" smtClean="0"/>
              <a:t>26/11/18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72E6E0-AA4B-BE49-8BA2-022B901545F8}" type="slidenum">
              <a:rPr lang="en-US" smtClean="0"/>
              <a:t>‹#›</a:t>
            </a:fld>
            <a:endParaRPr lang="en-US" dirty="0"/>
          </a:p>
        </p:txBody>
      </p:sp>
    </p:spTree>
    <p:extLst>
      <p:ext uri="{BB962C8B-B14F-4D97-AF65-F5344CB8AC3E}">
        <p14:creationId xmlns:p14="http://schemas.microsoft.com/office/powerpoint/2010/main" val="120420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4B00523-B3CE-C04F-A737-D28948B8850E}" type="datetimeFigureOut">
              <a:rPr lang="en-US" smtClean="0"/>
              <a:t>26/11/18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72E6E0-AA4B-BE49-8BA2-022B901545F8}" type="slidenum">
              <a:rPr lang="en-US" smtClean="0"/>
              <a:t>‹#›</a:t>
            </a:fld>
            <a:endParaRPr lang="en-US" dirty="0"/>
          </a:p>
        </p:txBody>
      </p:sp>
    </p:spTree>
    <p:extLst>
      <p:ext uri="{BB962C8B-B14F-4D97-AF65-F5344CB8AC3E}">
        <p14:creationId xmlns:p14="http://schemas.microsoft.com/office/powerpoint/2010/main" val="317512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4B00523-B3CE-C04F-A737-D28948B8850E}" type="datetimeFigureOut">
              <a:rPr lang="en-US" smtClean="0"/>
              <a:t>26/11/18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72E6E0-AA4B-BE49-8BA2-022B901545F8}" type="slidenum">
              <a:rPr lang="en-US" smtClean="0"/>
              <a:t>‹#›</a:t>
            </a:fld>
            <a:endParaRPr lang="en-US" dirty="0"/>
          </a:p>
        </p:txBody>
      </p:sp>
    </p:spTree>
    <p:extLst>
      <p:ext uri="{BB962C8B-B14F-4D97-AF65-F5344CB8AC3E}">
        <p14:creationId xmlns:p14="http://schemas.microsoft.com/office/powerpoint/2010/main" val="1901538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B4B00523-B3CE-C04F-A737-D28948B8850E}" type="datetimeFigureOut">
              <a:rPr lang="en-US" smtClean="0"/>
              <a:t>26/11/18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72E6E0-AA4B-BE49-8BA2-022B901545F8}" type="slidenum">
              <a:rPr lang="en-US" smtClean="0"/>
              <a:t>‹#›</a:t>
            </a:fld>
            <a:endParaRPr lang="en-US" dirty="0"/>
          </a:p>
        </p:txBody>
      </p:sp>
    </p:spTree>
    <p:extLst>
      <p:ext uri="{BB962C8B-B14F-4D97-AF65-F5344CB8AC3E}">
        <p14:creationId xmlns:p14="http://schemas.microsoft.com/office/powerpoint/2010/main" val="1218769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B4B00523-B3CE-C04F-A737-D28948B8850E}" type="datetimeFigureOut">
              <a:rPr lang="en-US" smtClean="0"/>
              <a:t>26/11/18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72E6E0-AA4B-BE49-8BA2-022B901545F8}" type="slidenum">
              <a:rPr lang="en-US" smtClean="0"/>
              <a:t>‹#›</a:t>
            </a:fld>
            <a:endParaRPr lang="en-US" dirty="0"/>
          </a:p>
        </p:txBody>
      </p:sp>
    </p:spTree>
    <p:extLst>
      <p:ext uri="{BB962C8B-B14F-4D97-AF65-F5344CB8AC3E}">
        <p14:creationId xmlns:p14="http://schemas.microsoft.com/office/powerpoint/2010/main" val="2242251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B4B00523-B3CE-C04F-A737-D28948B8850E}" type="datetimeFigureOut">
              <a:rPr lang="en-US" smtClean="0"/>
              <a:t>26/11/18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B72E6E0-AA4B-BE49-8BA2-022B901545F8}" type="slidenum">
              <a:rPr lang="en-US" smtClean="0"/>
              <a:t>‹#›</a:t>
            </a:fld>
            <a:endParaRPr lang="en-US" dirty="0"/>
          </a:p>
        </p:txBody>
      </p:sp>
    </p:spTree>
    <p:extLst>
      <p:ext uri="{BB962C8B-B14F-4D97-AF65-F5344CB8AC3E}">
        <p14:creationId xmlns:p14="http://schemas.microsoft.com/office/powerpoint/2010/main" val="3336729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B4B00523-B3CE-C04F-A737-D28948B8850E}" type="datetimeFigureOut">
              <a:rPr lang="en-US" smtClean="0"/>
              <a:t>26/11/18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B72E6E0-AA4B-BE49-8BA2-022B901545F8}" type="slidenum">
              <a:rPr lang="en-US" smtClean="0"/>
              <a:t>‹#›</a:t>
            </a:fld>
            <a:endParaRPr lang="en-US" dirty="0"/>
          </a:p>
        </p:txBody>
      </p:sp>
    </p:spTree>
    <p:extLst>
      <p:ext uri="{BB962C8B-B14F-4D97-AF65-F5344CB8AC3E}">
        <p14:creationId xmlns:p14="http://schemas.microsoft.com/office/powerpoint/2010/main" val="1149561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B00523-B3CE-C04F-A737-D28948B8850E}" type="datetimeFigureOut">
              <a:rPr lang="en-US" smtClean="0"/>
              <a:t>26/11/18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B72E6E0-AA4B-BE49-8BA2-022B901545F8}" type="slidenum">
              <a:rPr lang="en-US" smtClean="0"/>
              <a:t>‹#›</a:t>
            </a:fld>
            <a:endParaRPr lang="en-US" dirty="0"/>
          </a:p>
        </p:txBody>
      </p:sp>
    </p:spTree>
    <p:extLst>
      <p:ext uri="{BB962C8B-B14F-4D97-AF65-F5344CB8AC3E}">
        <p14:creationId xmlns:p14="http://schemas.microsoft.com/office/powerpoint/2010/main" val="1945417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4B00523-B3CE-C04F-A737-D28948B8850E}" type="datetimeFigureOut">
              <a:rPr lang="en-US" smtClean="0"/>
              <a:t>26/11/18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72E6E0-AA4B-BE49-8BA2-022B901545F8}" type="slidenum">
              <a:rPr lang="en-US" smtClean="0"/>
              <a:t>‹#›</a:t>
            </a:fld>
            <a:endParaRPr lang="en-US" dirty="0"/>
          </a:p>
        </p:txBody>
      </p:sp>
    </p:spTree>
    <p:extLst>
      <p:ext uri="{BB962C8B-B14F-4D97-AF65-F5344CB8AC3E}">
        <p14:creationId xmlns:p14="http://schemas.microsoft.com/office/powerpoint/2010/main" val="4081933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4B00523-B3CE-C04F-A737-D28948B8850E}" type="datetimeFigureOut">
              <a:rPr lang="en-US" smtClean="0"/>
              <a:t>26/11/18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72E6E0-AA4B-BE49-8BA2-022B901545F8}" type="slidenum">
              <a:rPr lang="en-US" smtClean="0"/>
              <a:t>‹#›</a:t>
            </a:fld>
            <a:endParaRPr lang="en-US" dirty="0"/>
          </a:p>
        </p:txBody>
      </p:sp>
    </p:spTree>
    <p:extLst>
      <p:ext uri="{BB962C8B-B14F-4D97-AF65-F5344CB8AC3E}">
        <p14:creationId xmlns:p14="http://schemas.microsoft.com/office/powerpoint/2010/main" val="16670931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B00523-B3CE-C04F-A737-D28948B8850E}" type="datetimeFigureOut">
              <a:rPr lang="en-US" smtClean="0"/>
              <a:t>26/11/18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72E6E0-AA4B-BE49-8BA2-022B901545F8}" type="slidenum">
              <a:rPr lang="en-US" smtClean="0"/>
              <a:t>‹#›</a:t>
            </a:fld>
            <a:endParaRPr lang="en-US" dirty="0"/>
          </a:p>
        </p:txBody>
      </p:sp>
    </p:spTree>
    <p:extLst>
      <p:ext uri="{BB962C8B-B14F-4D97-AF65-F5344CB8AC3E}">
        <p14:creationId xmlns:p14="http://schemas.microsoft.com/office/powerpoint/2010/main" val="347775828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557" y="1395412"/>
            <a:ext cx="8492936" cy="1470025"/>
          </a:xfrm>
        </p:spPr>
        <p:txBody>
          <a:bodyPr>
            <a:normAutofit fontScale="90000"/>
          </a:bodyPr>
          <a:lstStyle/>
          <a:p>
            <a:r>
              <a:rPr lang="en-US" dirty="0" smtClean="0"/>
              <a:t>Productivity </a:t>
            </a:r>
            <a:r>
              <a:rPr lang="en-US" dirty="0"/>
              <a:t>G</a:t>
            </a:r>
            <a:r>
              <a:rPr lang="en-US" dirty="0" smtClean="0"/>
              <a:t>rowth in </a:t>
            </a:r>
            <a:r>
              <a:rPr lang="en-US" dirty="0" smtClean="0"/>
              <a:t>Manufacturing and Services: </a:t>
            </a:r>
            <a:r>
              <a:rPr lang="en-US" dirty="0" smtClean="0"/>
              <a:t>Employment, </a:t>
            </a:r>
            <a:r>
              <a:rPr lang="en-US" dirty="0" smtClean="0"/>
              <a:t>Economic </a:t>
            </a:r>
            <a:r>
              <a:rPr lang="en-US" dirty="0" smtClean="0"/>
              <a:t>Growth, Development  and Global Value Chains</a:t>
            </a:r>
            <a:r>
              <a:rPr lang="en-US" dirty="0"/>
              <a:t/>
            </a:r>
            <a:br>
              <a:rPr lang="en-US" dirty="0"/>
            </a:br>
            <a:r>
              <a:rPr lang="en-US" dirty="0" smtClean="0"/>
              <a:t/>
            </a:r>
            <a:br>
              <a:rPr lang="en-US" dirty="0" smtClean="0"/>
            </a:br>
            <a:r>
              <a:rPr lang="en-US" sz="2700" i="1" dirty="0" smtClean="0"/>
              <a:t>Professor </a:t>
            </a:r>
            <a:r>
              <a:rPr lang="en-US" sz="2700" i="1" dirty="0" smtClean="0"/>
              <a:t>Christine Oughton</a:t>
            </a:r>
            <a:br>
              <a:rPr lang="en-US" sz="2700" i="1" dirty="0" smtClean="0"/>
            </a:br>
            <a:r>
              <a:rPr lang="en-US" sz="2700" i="1" dirty="0" smtClean="0"/>
              <a:t>SOAS University of London</a:t>
            </a:r>
            <a:br>
              <a:rPr lang="en-US" sz="2700" i="1" dirty="0" smtClean="0"/>
            </a:br>
            <a:r>
              <a:rPr lang="en-US" sz="2700" i="1" dirty="0" smtClean="0"/>
              <a:t>co12@soas.ac.uk</a:t>
            </a:r>
            <a:endParaRPr lang="en-US" sz="2700" i="1" dirty="0"/>
          </a:p>
        </p:txBody>
      </p:sp>
      <p:sp>
        <p:nvSpPr>
          <p:cNvPr id="3" name="Subtitle 2"/>
          <p:cNvSpPr>
            <a:spLocks noGrp="1"/>
          </p:cNvSpPr>
          <p:nvPr>
            <p:ph type="subTitle" idx="1"/>
          </p:nvPr>
        </p:nvSpPr>
        <p:spPr>
          <a:xfrm>
            <a:off x="324557" y="3886199"/>
            <a:ext cx="8692444" cy="2717801"/>
          </a:xfrm>
        </p:spPr>
        <p:txBody>
          <a:bodyPr>
            <a:normAutofit/>
          </a:bodyPr>
          <a:lstStyle/>
          <a:p>
            <a:endParaRPr lang="en-US" dirty="0" smtClean="0"/>
          </a:p>
          <a:p>
            <a:endParaRPr lang="en-US" dirty="0"/>
          </a:p>
          <a:p>
            <a:r>
              <a:rPr lang="en-US" dirty="0" smtClean="0"/>
              <a:t>Università di Cagliari</a:t>
            </a:r>
          </a:p>
          <a:p>
            <a:r>
              <a:rPr lang="en-US" dirty="0" smtClean="0"/>
              <a:t>27 November 2018</a:t>
            </a:r>
            <a:endParaRPr lang="en-US" dirty="0"/>
          </a:p>
        </p:txBody>
      </p:sp>
    </p:spTree>
    <p:extLst>
      <p:ext uri="{BB962C8B-B14F-4D97-AF65-F5344CB8AC3E}">
        <p14:creationId xmlns:p14="http://schemas.microsoft.com/office/powerpoint/2010/main" val="335952073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5" name="Content Placeholder 4"/>
          <p:cNvSpPr>
            <a:spLocks noGrp="1"/>
          </p:cNvSpPr>
          <p:nvPr>
            <p:ph idx="1"/>
          </p:nvPr>
        </p:nvSpPr>
        <p:spPr/>
        <p:txBody>
          <a:bodyPr>
            <a:normAutofit/>
          </a:bodyPr>
          <a:lstStyle/>
          <a:p>
            <a:pPr marL="514350" indent="-514350">
              <a:buFont typeface="+mj-lt"/>
              <a:buAutoNum type="arabicPeriod"/>
            </a:pPr>
            <a:r>
              <a:rPr lang="en-US" dirty="0" smtClean="0"/>
              <a:t>What’s </a:t>
            </a:r>
            <a:r>
              <a:rPr lang="en-US" dirty="0" smtClean="0"/>
              <a:t>the effect of lower productivity growth in business services on </a:t>
            </a:r>
            <a:r>
              <a:rPr lang="en-US" dirty="0" smtClean="0"/>
              <a:t>their price relative to manufacturing</a:t>
            </a:r>
          </a:p>
          <a:p>
            <a:pPr marL="514350" indent="-514350">
              <a:buFont typeface="+mj-lt"/>
              <a:buAutoNum type="arabicPeriod"/>
            </a:pPr>
            <a:r>
              <a:rPr lang="en-US" dirty="0" smtClean="0"/>
              <a:t>What’s the knock on effect of (1) on the </a:t>
            </a:r>
            <a:r>
              <a:rPr lang="en-US" dirty="0" smtClean="0"/>
              <a:t>profitability </a:t>
            </a:r>
            <a:r>
              <a:rPr lang="en-US" dirty="0" smtClean="0"/>
              <a:t>of firms in the industrial sector? </a:t>
            </a:r>
            <a:endParaRPr lang="en-US" dirty="0"/>
          </a:p>
          <a:p>
            <a:pPr marL="514350" indent="-514350">
              <a:buFont typeface="+mj-lt"/>
              <a:buAutoNum type="arabicPeriod"/>
            </a:pPr>
            <a:r>
              <a:rPr lang="en-US" dirty="0" smtClean="0"/>
              <a:t>Has Baumol’s “cost disease” problem in services been solved, and if so how? If not what is required to solve it?</a:t>
            </a:r>
            <a:endParaRPr lang="en-US" dirty="0"/>
          </a:p>
        </p:txBody>
      </p:sp>
    </p:spTree>
    <p:extLst>
      <p:ext uri="{BB962C8B-B14F-4D97-AF65-F5344CB8AC3E}">
        <p14:creationId xmlns:p14="http://schemas.microsoft.com/office/powerpoint/2010/main" val="191829441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of </a:t>
            </a:r>
            <a:r>
              <a:rPr lang="en-US" dirty="0" smtClean="0"/>
              <a:t>Productivity Growth</a:t>
            </a:r>
            <a:endParaRPr lang="en-US" dirty="0"/>
          </a:p>
        </p:txBody>
      </p:sp>
      <p:sp>
        <p:nvSpPr>
          <p:cNvPr id="3" name="Content Placeholder 2"/>
          <p:cNvSpPr>
            <a:spLocks noGrp="1"/>
          </p:cNvSpPr>
          <p:nvPr>
            <p:ph idx="1"/>
          </p:nvPr>
        </p:nvSpPr>
        <p:spPr>
          <a:xfrm>
            <a:off x="457200" y="1600200"/>
            <a:ext cx="8503356" cy="4525963"/>
          </a:xfrm>
        </p:spPr>
        <p:txBody>
          <a:bodyPr>
            <a:normAutofit fontScale="92500" lnSpcReduction="20000"/>
          </a:bodyPr>
          <a:lstStyle/>
          <a:p>
            <a:r>
              <a:rPr lang="en-US" dirty="0" smtClean="0"/>
              <a:t>Scale of production</a:t>
            </a:r>
          </a:p>
          <a:p>
            <a:r>
              <a:rPr lang="en-US" dirty="0" smtClean="0"/>
              <a:t>Organisation of work (division of labour)</a:t>
            </a:r>
          </a:p>
          <a:p>
            <a:r>
              <a:rPr lang="en-US" dirty="0" smtClean="0"/>
              <a:t>Substituting capital for labour</a:t>
            </a:r>
          </a:p>
          <a:p>
            <a:r>
              <a:rPr lang="en-US" dirty="0" smtClean="0"/>
              <a:t>Innovation/technical progress</a:t>
            </a:r>
          </a:p>
          <a:p>
            <a:r>
              <a:rPr lang="en-US" dirty="0"/>
              <a:t>H</a:t>
            </a:r>
            <a:r>
              <a:rPr lang="en-US" dirty="0" smtClean="0"/>
              <a:t>uman capital: education &amp; training</a:t>
            </a:r>
          </a:p>
          <a:p>
            <a:r>
              <a:rPr lang="en-US" dirty="0" smtClean="0"/>
              <a:t>Organisational innovation (e.g. Just in time)</a:t>
            </a:r>
          </a:p>
          <a:p>
            <a:r>
              <a:rPr lang="en-US" dirty="0" smtClean="0"/>
              <a:t>Infrastructure (e.g. bridges, internet/ICT revolution)</a:t>
            </a:r>
          </a:p>
          <a:p>
            <a:r>
              <a:rPr lang="en-US" dirty="0" smtClean="0"/>
              <a:t>Development of related trades (e.g. financial services) and supply chains</a:t>
            </a:r>
          </a:p>
          <a:p>
            <a:pPr marL="0" indent="0">
              <a:buNone/>
            </a:pPr>
            <a:endParaRPr lang="en-US" dirty="0"/>
          </a:p>
        </p:txBody>
      </p:sp>
    </p:spTree>
    <p:extLst>
      <p:ext uri="{BB962C8B-B14F-4D97-AF65-F5344CB8AC3E}">
        <p14:creationId xmlns:p14="http://schemas.microsoft.com/office/powerpoint/2010/main" val="192706274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 Structural Change</a:t>
            </a:r>
            <a:endParaRPr lang="en-US" dirty="0"/>
          </a:p>
        </p:txBody>
      </p:sp>
      <p:sp>
        <p:nvSpPr>
          <p:cNvPr id="3" name="Content Placeholder 2"/>
          <p:cNvSpPr>
            <a:spLocks noGrp="1"/>
          </p:cNvSpPr>
          <p:nvPr>
            <p:ph idx="1"/>
          </p:nvPr>
        </p:nvSpPr>
        <p:spPr>
          <a:xfrm>
            <a:off x="457199" y="1552223"/>
            <a:ext cx="8573911" cy="4785608"/>
          </a:xfrm>
        </p:spPr>
        <p:txBody>
          <a:bodyPr>
            <a:normAutofit fontScale="85000" lnSpcReduction="10000"/>
          </a:bodyPr>
          <a:lstStyle/>
          <a:p>
            <a:r>
              <a:rPr lang="en-US" dirty="0" smtClean="0"/>
              <a:t>Structure of economy can be defined in terms of output/income or employment shares</a:t>
            </a:r>
          </a:p>
          <a:p>
            <a:r>
              <a:rPr lang="en-US" dirty="0" smtClean="0"/>
              <a:t>Key Sectors: Primary, Secondary, Tertiary</a:t>
            </a:r>
          </a:p>
          <a:p>
            <a:pPr marL="514350" indent="-514350">
              <a:buFont typeface="+mj-lt"/>
              <a:buAutoNum type="arabicPeriod"/>
            </a:pPr>
            <a:r>
              <a:rPr lang="en-US" dirty="0" smtClean="0"/>
              <a:t>Agriculture and Extraction (e.g. oil, coal, copper)</a:t>
            </a:r>
          </a:p>
          <a:p>
            <a:pPr marL="514350" indent="-514350">
              <a:buFont typeface="+mj-lt"/>
              <a:buAutoNum type="arabicPeriod"/>
            </a:pPr>
            <a:r>
              <a:rPr lang="en-US" dirty="0" smtClean="0"/>
              <a:t>Industry (Refining, </a:t>
            </a:r>
            <a:r>
              <a:rPr lang="en-US" b="1" dirty="0" smtClean="0"/>
              <a:t>Manufacturing</a:t>
            </a:r>
            <a:r>
              <a:rPr lang="en-US" dirty="0" smtClean="0"/>
              <a:t> and construction)</a:t>
            </a:r>
          </a:p>
          <a:p>
            <a:pPr marL="514350" indent="-514350">
              <a:buFont typeface="+mj-lt"/>
              <a:buAutoNum type="arabicPeriod"/>
            </a:pPr>
            <a:r>
              <a:rPr lang="en-US" dirty="0" smtClean="0"/>
              <a:t>Services</a:t>
            </a:r>
          </a:p>
          <a:p>
            <a:pPr marL="0" indent="0">
              <a:buNone/>
            </a:pPr>
            <a:r>
              <a:rPr lang="en-US" dirty="0" smtClean="0"/>
              <a:t>All economies start with employment in the primary sector, then shift to industry/manufacturing and </a:t>
            </a:r>
            <a:r>
              <a:rPr lang="en-US" dirty="0" smtClean="0"/>
              <a:t>services </a:t>
            </a:r>
          </a:p>
          <a:p>
            <a:pPr marL="0" indent="0">
              <a:buNone/>
            </a:pPr>
            <a:endParaRPr lang="en-US" dirty="0"/>
          </a:p>
          <a:p>
            <a:pPr marL="0" indent="0">
              <a:buNone/>
            </a:pPr>
            <a:r>
              <a:rPr lang="en-US" dirty="0" smtClean="0"/>
              <a:t>Rowthorn and Wells </a:t>
            </a:r>
            <a:r>
              <a:rPr lang="en-US" i="1" dirty="0" smtClean="0"/>
              <a:t>(1987) Deindustrialisation and Foreign Trade</a:t>
            </a:r>
            <a:r>
              <a:rPr lang="en-US" dirty="0" smtClean="0"/>
              <a:t>, CUP, Cambridge.</a:t>
            </a:r>
            <a:endParaRPr lang="en-US" dirty="0" smtClean="0"/>
          </a:p>
        </p:txBody>
      </p:sp>
    </p:spTree>
    <p:extLst>
      <p:ext uri="{BB962C8B-B14F-4D97-AF65-F5344CB8AC3E}">
        <p14:creationId xmlns:p14="http://schemas.microsoft.com/office/powerpoint/2010/main" val="33924385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pPr eaLnBrk="1" hangingPunct="1"/>
            <a:r>
              <a:rPr lang="en-US" sz="4000" dirty="0">
                <a:latin typeface="Arial" charset="0"/>
              </a:rPr>
              <a:t>Industrial Structure and Development (Area Chart)</a:t>
            </a:r>
          </a:p>
        </p:txBody>
      </p:sp>
      <p:sp>
        <p:nvSpPr>
          <p:cNvPr id="11267" name="Line 4"/>
          <p:cNvSpPr>
            <a:spLocks noChangeShapeType="1"/>
          </p:cNvSpPr>
          <p:nvPr/>
        </p:nvSpPr>
        <p:spPr bwMode="auto">
          <a:xfrm>
            <a:off x="827088" y="2133600"/>
            <a:ext cx="0" cy="41036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268" name="Line 5"/>
          <p:cNvSpPr>
            <a:spLocks noChangeShapeType="1"/>
          </p:cNvSpPr>
          <p:nvPr/>
        </p:nvSpPr>
        <p:spPr bwMode="auto">
          <a:xfrm>
            <a:off x="827088" y="6237288"/>
            <a:ext cx="6121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269" name="Text Box 6"/>
          <p:cNvSpPr txBox="1">
            <a:spLocks noChangeArrowheads="1"/>
          </p:cNvSpPr>
          <p:nvPr/>
        </p:nvSpPr>
        <p:spPr bwMode="auto">
          <a:xfrm>
            <a:off x="0" y="1341438"/>
            <a:ext cx="15478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dirty="0"/>
              <a:t>Share of Employment</a:t>
            </a:r>
          </a:p>
        </p:txBody>
      </p:sp>
      <p:sp>
        <p:nvSpPr>
          <p:cNvPr id="11270" name="Line 8"/>
          <p:cNvSpPr>
            <a:spLocks noChangeShapeType="1"/>
          </p:cNvSpPr>
          <p:nvPr/>
        </p:nvSpPr>
        <p:spPr bwMode="auto">
          <a:xfrm>
            <a:off x="755650" y="2133600"/>
            <a:ext cx="730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271" name="Text Box 10"/>
          <p:cNvSpPr txBox="1">
            <a:spLocks noChangeArrowheads="1"/>
          </p:cNvSpPr>
          <p:nvPr/>
        </p:nvSpPr>
        <p:spPr bwMode="auto">
          <a:xfrm>
            <a:off x="6588125" y="6381750"/>
            <a:ext cx="1079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dirty="0"/>
              <a:t>Time</a:t>
            </a:r>
          </a:p>
        </p:txBody>
      </p:sp>
      <p:sp>
        <p:nvSpPr>
          <p:cNvPr id="11272" name="Line 11"/>
          <p:cNvSpPr>
            <a:spLocks noChangeShapeType="1"/>
          </p:cNvSpPr>
          <p:nvPr/>
        </p:nvSpPr>
        <p:spPr bwMode="auto">
          <a:xfrm>
            <a:off x="827088" y="2133600"/>
            <a:ext cx="62658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273" name="Line 14"/>
          <p:cNvSpPr>
            <a:spLocks noChangeShapeType="1"/>
          </p:cNvSpPr>
          <p:nvPr/>
        </p:nvSpPr>
        <p:spPr bwMode="auto">
          <a:xfrm>
            <a:off x="1187450" y="6021388"/>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274" name="Freeform 23"/>
          <p:cNvSpPr>
            <a:spLocks/>
          </p:cNvSpPr>
          <p:nvPr/>
        </p:nvSpPr>
        <p:spPr bwMode="auto">
          <a:xfrm>
            <a:off x="971550" y="2192338"/>
            <a:ext cx="6337300" cy="3468687"/>
          </a:xfrm>
          <a:custGeom>
            <a:avLst/>
            <a:gdLst>
              <a:gd name="T0" fmla="*/ 0 w 3992"/>
              <a:gd name="T1" fmla="*/ 3468687 h 2185"/>
              <a:gd name="T2" fmla="*/ 2879725 w 3992"/>
              <a:gd name="T3" fmla="*/ 588962 h 2185"/>
              <a:gd name="T4" fmla="*/ 5832475 w 3992"/>
              <a:gd name="T5" fmla="*/ 84137 h 2185"/>
              <a:gd name="T6" fmla="*/ 5905500 w 3992"/>
              <a:gd name="T7" fmla="*/ 84137 h 2185"/>
              <a:gd name="T8" fmla="*/ 0 60000 65536"/>
              <a:gd name="T9" fmla="*/ 0 60000 65536"/>
              <a:gd name="T10" fmla="*/ 0 60000 65536"/>
              <a:gd name="T11" fmla="*/ 0 60000 65536"/>
              <a:gd name="T12" fmla="*/ 0 w 3992"/>
              <a:gd name="T13" fmla="*/ 0 h 2185"/>
              <a:gd name="T14" fmla="*/ 3992 w 3992"/>
              <a:gd name="T15" fmla="*/ 2185 h 2185"/>
            </a:gdLst>
            <a:ahLst/>
            <a:cxnLst>
              <a:cxn ang="T8">
                <a:pos x="T0" y="T1"/>
              </a:cxn>
              <a:cxn ang="T9">
                <a:pos x="T2" y="T3"/>
              </a:cxn>
              <a:cxn ang="T10">
                <a:pos x="T4" y="T5"/>
              </a:cxn>
              <a:cxn ang="T11">
                <a:pos x="T6" y="T7"/>
              </a:cxn>
            </a:cxnLst>
            <a:rect l="T12" t="T13" r="T14" b="T15"/>
            <a:pathLst>
              <a:path w="3992" h="2185">
                <a:moveTo>
                  <a:pt x="0" y="2185"/>
                </a:moveTo>
                <a:cubicBezTo>
                  <a:pt x="601" y="1455"/>
                  <a:pt x="1202" y="726"/>
                  <a:pt x="1814" y="371"/>
                </a:cubicBezTo>
                <a:cubicBezTo>
                  <a:pt x="2426" y="16"/>
                  <a:pt x="3356" y="106"/>
                  <a:pt x="3674" y="53"/>
                </a:cubicBezTo>
                <a:cubicBezTo>
                  <a:pt x="3992" y="0"/>
                  <a:pt x="3735" y="53"/>
                  <a:pt x="3720" y="5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1275" name="Text Box 25"/>
          <p:cNvSpPr txBox="1">
            <a:spLocks noChangeArrowheads="1"/>
          </p:cNvSpPr>
          <p:nvPr/>
        </p:nvSpPr>
        <p:spPr bwMode="auto">
          <a:xfrm>
            <a:off x="1116013" y="2924175"/>
            <a:ext cx="16557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dirty="0"/>
              <a:t>Agricultural share</a:t>
            </a:r>
          </a:p>
        </p:txBody>
      </p:sp>
      <p:sp>
        <p:nvSpPr>
          <p:cNvPr id="11276" name="Text Box 26"/>
          <p:cNvSpPr txBox="1">
            <a:spLocks noChangeArrowheads="1"/>
          </p:cNvSpPr>
          <p:nvPr/>
        </p:nvSpPr>
        <p:spPr bwMode="auto">
          <a:xfrm>
            <a:off x="4356100" y="2852738"/>
            <a:ext cx="23034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dirty="0"/>
              <a:t>Service sector share</a:t>
            </a:r>
          </a:p>
        </p:txBody>
      </p:sp>
      <p:sp>
        <p:nvSpPr>
          <p:cNvPr id="11277" name="Text Box 27"/>
          <p:cNvSpPr txBox="1">
            <a:spLocks noChangeArrowheads="1"/>
          </p:cNvSpPr>
          <p:nvPr/>
        </p:nvSpPr>
        <p:spPr bwMode="auto">
          <a:xfrm>
            <a:off x="3348038" y="4941888"/>
            <a:ext cx="2736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dirty="0"/>
              <a:t>Industrial sector share</a:t>
            </a:r>
          </a:p>
        </p:txBody>
      </p:sp>
      <p:sp>
        <p:nvSpPr>
          <p:cNvPr id="11278" name="Freeform 28"/>
          <p:cNvSpPr>
            <a:spLocks/>
          </p:cNvSpPr>
          <p:nvPr/>
        </p:nvSpPr>
        <p:spPr bwMode="auto">
          <a:xfrm>
            <a:off x="1116013" y="3921125"/>
            <a:ext cx="5761037" cy="1884363"/>
          </a:xfrm>
          <a:custGeom>
            <a:avLst/>
            <a:gdLst>
              <a:gd name="T0" fmla="*/ 0 w 3629"/>
              <a:gd name="T1" fmla="*/ 1884363 h 1187"/>
              <a:gd name="T2" fmla="*/ 3600450 w 3629"/>
              <a:gd name="T3" fmla="*/ 155575 h 1187"/>
              <a:gd name="T4" fmla="*/ 5761037 w 3629"/>
              <a:gd name="T5" fmla="*/ 947738 h 1187"/>
              <a:gd name="T6" fmla="*/ 0 60000 65536"/>
              <a:gd name="T7" fmla="*/ 0 60000 65536"/>
              <a:gd name="T8" fmla="*/ 0 60000 65536"/>
              <a:gd name="T9" fmla="*/ 0 w 3629"/>
              <a:gd name="T10" fmla="*/ 0 h 1187"/>
              <a:gd name="T11" fmla="*/ 3629 w 3629"/>
              <a:gd name="T12" fmla="*/ 1187 h 1187"/>
            </a:gdLst>
            <a:ahLst/>
            <a:cxnLst>
              <a:cxn ang="T6">
                <a:pos x="T0" y="T1"/>
              </a:cxn>
              <a:cxn ang="T7">
                <a:pos x="T2" y="T3"/>
              </a:cxn>
              <a:cxn ang="T8">
                <a:pos x="T4" y="T5"/>
              </a:cxn>
            </a:cxnLst>
            <a:rect l="T9" t="T10" r="T11" b="T12"/>
            <a:pathLst>
              <a:path w="3629" h="1187">
                <a:moveTo>
                  <a:pt x="0" y="1187"/>
                </a:moveTo>
                <a:cubicBezTo>
                  <a:pt x="831" y="691"/>
                  <a:pt x="1663" y="196"/>
                  <a:pt x="2268" y="98"/>
                </a:cubicBezTo>
                <a:cubicBezTo>
                  <a:pt x="2873" y="0"/>
                  <a:pt x="3402" y="514"/>
                  <a:pt x="3629" y="597"/>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Tree>
    <p:extLst>
      <p:ext uri="{BB962C8B-B14F-4D97-AF65-F5344CB8AC3E}">
        <p14:creationId xmlns:p14="http://schemas.microsoft.com/office/powerpoint/2010/main" val="12736475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dirty="0">
                <a:latin typeface="Arial" charset="0"/>
              </a:rPr>
              <a:t>Explanations for this pattern</a:t>
            </a:r>
          </a:p>
        </p:txBody>
      </p:sp>
      <p:sp>
        <p:nvSpPr>
          <p:cNvPr id="12291" name="Rectangle 3"/>
          <p:cNvSpPr>
            <a:spLocks noGrp="1" noChangeArrowheads="1"/>
          </p:cNvSpPr>
          <p:nvPr>
            <p:ph type="body" idx="1"/>
          </p:nvPr>
        </p:nvSpPr>
        <p:spPr/>
        <p:txBody>
          <a:bodyPr/>
          <a:lstStyle/>
          <a:p>
            <a:pPr eaLnBrk="1" hangingPunct="1">
              <a:lnSpc>
                <a:spcPct val="90000"/>
              </a:lnSpc>
            </a:pPr>
            <a:r>
              <a:rPr lang="en-US" dirty="0">
                <a:latin typeface="Arial" charset="0"/>
              </a:rPr>
              <a:t>In the early phases of development much of a </a:t>
            </a:r>
            <a:r>
              <a:rPr lang="en-US" dirty="0" smtClean="0">
                <a:latin typeface="Arial" charset="0"/>
              </a:rPr>
              <a:t>country</a:t>
            </a:r>
            <a:r>
              <a:rPr lang="en-GB" dirty="0" smtClean="0">
                <a:latin typeface="Arial" charset="0"/>
              </a:rPr>
              <a:t>’</a:t>
            </a:r>
            <a:r>
              <a:rPr lang="en-US" dirty="0" smtClean="0">
                <a:latin typeface="Arial" charset="0"/>
              </a:rPr>
              <a:t>s </a:t>
            </a:r>
            <a:r>
              <a:rPr lang="en-US" dirty="0">
                <a:latin typeface="Arial" charset="0"/>
              </a:rPr>
              <a:t>employment is taken up with producing food and agricultural produce - subsistence</a:t>
            </a:r>
          </a:p>
          <a:p>
            <a:pPr eaLnBrk="1" hangingPunct="1">
              <a:lnSpc>
                <a:spcPct val="90000"/>
              </a:lnSpc>
            </a:pPr>
            <a:r>
              <a:rPr lang="en-US" dirty="0">
                <a:latin typeface="Arial" charset="0"/>
              </a:rPr>
              <a:t>As productivity in agriculture increases due to better </a:t>
            </a:r>
            <a:r>
              <a:rPr lang="en-US" dirty="0" smtClean="0">
                <a:latin typeface="Arial" charset="0"/>
              </a:rPr>
              <a:t>methods/innovation </a:t>
            </a:r>
            <a:r>
              <a:rPr lang="en-US" dirty="0">
                <a:latin typeface="Arial" charset="0"/>
              </a:rPr>
              <a:t>(e.g. crop rotation) yields increase and workers are released into the nascent craft and industrial sectors</a:t>
            </a:r>
          </a:p>
        </p:txBody>
      </p:sp>
    </p:spTree>
    <p:extLst>
      <p:ext uri="{BB962C8B-B14F-4D97-AF65-F5344CB8AC3E}">
        <p14:creationId xmlns:p14="http://schemas.microsoft.com/office/powerpoint/2010/main" val="291589753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z="4000" dirty="0">
                <a:latin typeface="Arial" charset="0"/>
              </a:rPr>
              <a:t>Productivity Growth in Agriculture</a:t>
            </a:r>
          </a:p>
        </p:txBody>
      </p:sp>
      <p:sp>
        <p:nvSpPr>
          <p:cNvPr id="13315" name="Rectangle 3"/>
          <p:cNvSpPr>
            <a:spLocks noGrp="1" noChangeArrowheads="1"/>
          </p:cNvSpPr>
          <p:nvPr>
            <p:ph type="body" idx="1"/>
          </p:nvPr>
        </p:nvSpPr>
        <p:spPr/>
        <p:txBody>
          <a:bodyPr>
            <a:normAutofit/>
          </a:bodyPr>
          <a:lstStyle/>
          <a:p>
            <a:pPr eaLnBrk="1" hangingPunct="1"/>
            <a:r>
              <a:rPr lang="en-US" dirty="0" smtClean="0">
                <a:latin typeface="Arial" charset="0"/>
              </a:rPr>
              <a:t>Technical progress in agriculture and increased capital raises productivity and enables workers </a:t>
            </a:r>
            <a:r>
              <a:rPr lang="en-US" dirty="0">
                <a:latin typeface="Arial" charset="0"/>
              </a:rPr>
              <a:t>to be released into </a:t>
            </a:r>
            <a:r>
              <a:rPr lang="en-US" dirty="0" smtClean="0">
                <a:latin typeface="Arial" charset="0"/>
              </a:rPr>
              <a:t>manufacturing/industry</a:t>
            </a:r>
            <a:endParaRPr lang="en-US" dirty="0">
              <a:latin typeface="Arial" charset="0"/>
            </a:endParaRPr>
          </a:p>
          <a:p>
            <a:pPr eaLnBrk="1" hangingPunct="1"/>
            <a:r>
              <a:rPr lang="en-US" dirty="0">
                <a:latin typeface="Arial" charset="0"/>
              </a:rPr>
              <a:t>At later stages of development, productivity growth in agriculture is high and workers are released into both the secondary and tertiary sectors</a:t>
            </a:r>
          </a:p>
        </p:txBody>
      </p:sp>
    </p:spTree>
    <p:extLst>
      <p:ext uri="{BB962C8B-B14F-4D97-AF65-F5344CB8AC3E}">
        <p14:creationId xmlns:p14="http://schemas.microsoft.com/office/powerpoint/2010/main" val="16333774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fontScale="90000"/>
          </a:bodyPr>
          <a:lstStyle/>
          <a:p>
            <a:pPr eaLnBrk="1" hangingPunct="1"/>
            <a:r>
              <a:rPr lang="en-US" sz="4000" dirty="0">
                <a:latin typeface="Arial" charset="0"/>
              </a:rPr>
              <a:t>The rise and fall of the industrial </a:t>
            </a:r>
            <a:r>
              <a:rPr lang="en-US" sz="4000" dirty="0" smtClean="0">
                <a:latin typeface="Arial" charset="0"/>
              </a:rPr>
              <a:t>sector</a:t>
            </a:r>
            <a:r>
              <a:rPr lang="en-GB" sz="4000" dirty="0" smtClean="0">
                <a:latin typeface="Arial" charset="0"/>
              </a:rPr>
              <a:t>’</a:t>
            </a:r>
            <a:r>
              <a:rPr lang="en-US" sz="4000" dirty="0" smtClean="0">
                <a:latin typeface="Arial" charset="0"/>
              </a:rPr>
              <a:t>s </a:t>
            </a:r>
            <a:r>
              <a:rPr lang="en-US" sz="4000" dirty="0">
                <a:latin typeface="Arial" charset="0"/>
              </a:rPr>
              <a:t>share &amp; the rise of services</a:t>
            </a:r>
          </a:p>
        </p:txBody>
      </p:sp>
      <p:sp>
        <p:nvSpPr>
          <p:cNvPr id="14339" name="Rectangle 3"/>
          <p:cNvSpPr>
            <a:spLocks noGrp="1" noChangeArrowheads="1"/>
          </p:cNvSpPr>
          <p:nvPr>
            <p:ph type="body" idx="1"/>
          </p:nvPr>
        </p:nvSpPr>
        <p:spPr/>
        <p:txBody>
          <a:bodyPr/>
          <a:lstStyle/>
          <a:p>
            <a:pPr eaLnBrk="1" hangingPunct="1">
              <a:lnSpc>
                <a:spcPct val="90000"/>
              </a:lnSpc>
            </a:pPr>
            <a:r>
              <a:rPr lang="en-US" sz="2800" dirty="0">
                <a:latin typeface="Arial" charset="0"/>
              </a:rPr>
              <a:t>At advanced stages of development the rate of growth of productivity in the industrial sector is so high that the growth in demand for industrial goods can be met with fewer workers: workers are released to the tertiary sector</a:t>
            </a:r>
          </a:p>
          <a:p>
            <a:pPr eaLnBrk="1" hangingPunct="1">
              <a:lnSpc>
                <a:spcPct val="90000"/>
              </a:lnSpc>
            </a:pPr>
            <a:r>
              <a:rPr lang="en-US" sz="2800" dirty="0">
                <a:latin typeface="Arial" charset="0"/>
              </a:rPr>
              <a:t>Rising incomes increase the demand for service sector goods but productivity growth in services is </a:t>
            </a:r>
            <a:r>
              <a:rPr lang="en-US" sz="2800" dirty="0" smtClean="0">
                <a:latin typeface="Arial" charset="0"/>
              </a:rPr>
              <a:t>slower (nb ICT revolution has changed this)</a:t>
            </a:r>
            <a:endParaRPr lang="en-US" sz="2800" dirty="0">
              <a:latin typeface="Arial" charset="0"/>
            </a:endParaRPr>
          </a:p>
          <a:p>
            <a:pPr eaLnBrk="1" hangingPunct="1">
              <a:lnSpc>
                <a:spcPct val="90000"/>
              </a:lnSpc>
            </a:pPr>
            <a:r>
              <a:rPr lang="en-US" sz="2800" dirty="0">
                <a:latin typeface="Arial" charset="0"/>
              </a:rPr>
              <a:t>Workers are absorbed into services (to meet rising demand for service sector products) from the agricultural sector and the industrial sector </a:t>
            </a:r>
          </a:p>
        </p:txBody>
      </p:sp>
    </p:spTree>
    <p:extLst>
      <p:ext uri="{BB962C8B-B14F-4D97-AF65-F5344CB8AC3E}">
        <p14:creationId xmlns:p14="http://schemas.microsoft.com/office/powerpoint/2010/main" val="162095141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fontScale="90000"/>
          </a:bodyPr>
          <a:lstStyle/>
          <a:p>
            <a:pPr eaLnBrk="1" hangingPunct="1"/>
            <a:r>
              <a:rPr lang="en-US" sz="4000" dirty="0">
                <a:latin typeface="Arial" charset="0"/>
              </a:rPr>
              <a:t>Employment shares and stages of development</a:t>
            </a:r>
          </a:p>
        </p:txBody>
      </p:sp>
      <p:sp>
        <p:nvSpPr>
          <p:cNvPr id="15363" name="Rectangle 3"/>
          <p:cNvSpPr>
            <a:spLocks noGrp="1" noChangeArrowheads="1"/>
          </p:cNvSpPr>
          <p:nvPr>
            <p:ph type="body" idx="1"/>
          </p:nvPr>
        </p:nvSpPr>
        <p:spPr>
          <a:xfrm>
            <a:off x="457200" y="1600200"/>
            <a:ext cx="8229600" cy="4781550"/>
          </a:xfrm>
        </p:spPr>
        <p:txBody>
          <a:bodyPr>
            <a:normAutofit/>
          </a:bodyPr>
          <a:lstStyle/>
          <a:p>
            <a:pPr eaLnBrk="1" hangingPunct="1">
              <a:lnSpc>
                <a:spcPct val="90000"/>
              </a:lnSpc>
            </a:pPr>
            <a:r>
              <a:rPr lang="en-US" dirty="0">
                <a:latin typeface="Arial" charset="0"/>
              </a:rPr>
              <a:t>The advanced economies have only a small share of employment in agriculture – as low as around 2% in some countries</a:t>
            </a:r>
          </a:p>
          <a:p>
            <a:pPr eaLnBrk="1" hangingPunct="1">
              <a:lnSpc>
                <a:spcPct val="90000"/>
              </a:lnSpc>
            </a:pPr>
            <a:r>
              <a:rPr lang="en-US" dirty="0">
                <a:latin typeface="Arial" charset="0"/>
              </a:rPr>
              <a:t>The industrial sector share stabilises at </a:t>
            </a:r>
            <a:r>
              <a:rPr lang="en-US" dirty="0" smtClean="0">
                <a:latin typeface="Arial" charset="0"/>
              </a:rPr>
              <a:t>some level (around 12-20%)</a:t>
            </a:r>
            <a:endParaRPr lang="en-US" dirty="0">
              <a:latin typeface="Arial" charset="0"/>
            </a:endParaRPr>
          </a:p>
          <a:p>
            <a:pPr eaLnBrk="1" hangingPunct="1">
              <a:lnSpc>
                <a:spcPct val="90000"/>
              </a:lnSpc>
            </a:pPr>
            <a:r>
              <a:rPr lang="en-US" dirty="0">
                <a:latin typeface="Arial" charset="0"/>
              </a:rPr>
              <a:t>The service sector becomes the largest sector</a:t>
            </a:r>
          </a:p>
          <a:p>
            <a:pPr>
              <a:lnSpc>
                <a:spcPct val="90000"/>
              </a:lnSpc>
            </a:pPr>
            <a:r>
              <a:rPr lang="en-US" dirty="0">
                <a:latin typeface="Arial" charset="0"/>
              </a:rPr>
              <a:t>D</a:t>
            </a:r>
            <a:r>
              <a:rPr lang="en-US" dirty="0" smtClean="0">
                <a:latin typeface="Arial" charset="0"/>
              </a:rPr>
              <a:t>eveloping </a:t>
            </a:r>
            <a:r>
              <a:rPr lang="en-US" dirty="0">
                <a:latin typeface="Arial" charset="0"/>
              </a:rPr>
              <a:t>economies have most of their employment in the primary </a:t>
            </a:r>
            <a:r>
              <a:rPr lang="en-US" dirty="0" smtClean="0">
                <a:latin typeface="Arial" charset="0"/>
              </a:rPr>
              <a:t>sector but are following the same pattern</a:t>
            </a:r>
            <a:endParaRPr lang="en-US" dirty="0">
              <a:latin typeface="Arial" charset="0"/>
            </a:endParaRPr>
          </a:p>
        </p:txBody>
      </p:sp>
    </p:spTree>
    <p:extLst>
      <p:ext uri="{BB962C8B-B14F-4D97-AF65-F5344CB8AC3E}">
        <p14:creationId xmlns:p14="http://schemas.microsoft.com/office/powerpoint/2010/main" val="95872271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fontScale="90000"/>
          </a:bodyPr>
          <a:lstStyle/>
          <a:p>
            <a:pPr eaLnBrk="1" hangingPunct="1"/>
            <a:r>
              <a:rPr lang="en-US" sz="4000" dirty="0">
                <a:latin typeface="Arial" charset="0"/>
              </a:rPr>
              <a:t>Employment shares and rural urban migration</a:t>
            </a:r>
          </a:p>
        </p:txBody>
      </p:sp>
      <p:sp>
        <p:nvSpPr>
          <p:cNvPr id="20483" name="Rectangle 3"/>
          <p:cNvSpPr>
            <a:spLocks noGrp="1" noChangeArrowheads="1"/>
          </p:cNvSpPr>
          <p:nvPr>
            <p:ph type="body" idx="1"/>
          </p:nvPr>
        </p:nvSpPr>
        <p:spPr/>
        <p:txBody>
          <a:bodyPr/>
          <a:lstStyle/>
          <a:p>
            <a:pPr eaLnBrk="1" hangingPunct="1"/>
            <a:r>
              <a:rPr lang="en-US" sz="2800" dirty="0">
                <a:latin typeface="Arial" charset="0"/>
              </a:rPr>
              <a:t>The falling share of employment in agriculture and the increase in industrial employment is associated with urbanisation and migration from rural to urban areas as development proceeds</a:t>
            </a:r>
          </a:p>
          <a:p>
            <a:pPr eaLnBrk="1" hangingPunct="1"/>
            <a:r>
              <a:rPr lang="en-US" sz="2800" dirty="0" smtClean="0">
                <a:latin typeface="Arial" charset="0"/>
              </a:rPr>
              <a:t>The </a:t>
            </a:r>
            <a:r>
              <a:rPr lang="en-US" sz="2800" dirty="0">
                <a:latin typeface="Arial" charset="0"/>
              </a:rPr>
              <a:t>share of the labour force living in rural areas </a:t>
            </a:r>
            <a:r>
              <a:rPr lang="en-US" sz="2800" dirty="0" smtClean="0">
                <a:latin typeface="Arial" charset="0"/>
              </a:rPr>
              <a:t>is higher for </a:t>
            </a:r>
            <a:r>
              <a:rPr lang="en-US" sz="2800" dirty="0">
                <a:latin typeface="Arial" charset="0"/>
              </a:rPr>
              <a:t>low income </a:t>
            </a:r>
            <a:r>
              <a:rPr lang="en-US" sz="2800" dirty="0" smtClean="0">
                <a:latin typeface="Arial" charset="0"/>
              </a:rPr>
              <a:t>economies, and lower for </a:t>
            </a:r>
            <a:r>
              <a:rPr lang="en-US" sz="2800" dirty="0">
                <a:latin typeface="Arial" charset="0"/>
              </a:rPr>
              <a:t>developed </a:t>
            </a:r>
            <a:r>
              <a:rPr lang="en-US" sz="2800" dirty="0" smtClean="0">
                <a:latin typeface="Arial" charset="0"/>
              </a:rPr>
              <a:t>economies</a:t>
            </a:r>
            <a:endParaRPr lang="en-US" sz="2800" dirty="0">
              <a:latin typeface="Arial" charset="0"/>
            </a:endParaRPr>
          </a:p>
        </p:txBody>
      </p:sp>
    </p:spTree>
    <p:extLst>
      <p:ext uri="{BB962C8B-B14F-4D97-AF65-F5344CB8AC3E}">
        <p14:creationId xmlns:p14="http://schemas.microsoft.com/office/powerpoint/2010/main" val="263828025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12889" y="274638"/>
            <a:ext cx="8573911" cy="1143000"/>
          </a:xfrm>
        </p:spPr>
        <p:txBody>
          <a:bodyPr>
            <a:normAutofit fontScale="90000"/>
          </a:bodyPr>
          <a:lstStyle/>
          <a:p>
            <a:pPr eaLnBrk="1" hangingPunct="1"/>
            <a:r>
              <a:rPr lang="en-US" dirty="0" smtClean="0">
                <a:latin typeface="Arial" charset="0"/>
              </a:rPr>
              <a:t>2. Theories of Growth and Structural Change:</a:t>
            </a:r>
            <a:endParaRPr lang="en-US" dirty="0">
              <a:latin typeface="Arial" charset="0"/>
            </a:endParaRPr>
          </a:p>
        </p:txBody>
      </p:sp>
      <p:sp>
        <p:nvSpPr>
          <p:cNvPr id="22531" name="Rectangle 3"/>
          <p:cNvSpPr>
            <a:spLocks noGrp="1" noChangeArrowheads="1"/>
          </p:cNvSpPr>
          <p:nvPr>
            <p:ph type="body" idx="1"/>
          </p:nvPr>
        </p:nvSpPr>
        <p:spPr/>
        <p:txBody>
          <a:bodyPr>
            <a:normAutofit lnSpcReduction="10000"/>
          </a:bodyPr>
          <a:lstStyle/>
          <a:p>
            <a:pPr eaLnBrk="1" hangingPunct="1"/>
            <a:r>
              <a:rPr lang="en-US" dirty="0">
                <a:latin typeface="Arial" charset="0"/>
              </a:rPr>
              <a:t>Thomas Malthus</a:t>
            </a:r>
          </a:p>
          <a:p>
            <a:pPr lvl="1" eaLnBrk="1" hangingPunct="1"/>
            <a:r>
              <a:rPr lang="en-US" dirty="0">
                <a:latin typeface="Arial" charset="0"/>
              </a:rPr>
              <a:t>Population growth </a:t>
            </a:r>
            <a:r>
              <a:rPr lang="en-US" dirty="0" smtClean="0">
                <a:latin typeface="Arial" charset="0"/>
              </a:rPr>
              <a:t>(as source of growth) has </a:t>
            </a:r>
            <a:r>
              <a:rPr lang="en-US" dirty="0">
                <a:latin typeface="Arial" charset="0"/>
              </a:rPr>
              <a:t>no effect on per capita income which is stuck at subsistence levels</a:t>
            </a:r>
          </a:p>
          <a:p>
            <a:pPr lvl="1" eaLnBrk="1" hangingPunct="1"/>
            <a:r>
              <a:rPr lang="en-US" dirty="0">
                <a:latin typeface="Arial" charset="0"/>
              </a:rPr>
              <a:t>If wages rise above subsistence, this will encourage procreation; the population will rise, which in turn will depress the wage and per capita income back to subsistence levels</a:t>
            </a:r>
          </a:p>
          <a:p>
            <a:pPr lvl="1" eaLnBrk="1" hangingPunct="1"/>
            <a:r>
              <a:rPr lang="en-US" dirty="0">
                <a:latin typeface="Arial" charset="0"/>
              </a:rPr>
              <a:t>What Malthus did not foresee was technical progress in agriculture</a:t>
            </a:r>
          </a:p>
        </p:txBody>
      </p:sp>
    </p:spTree>
    <p:extLst>
      <p:ext uri="{BB962C8B-B14F-4D97-AF65-F5344CB8AC3E}">
        <p14:creationId xmlns:p14="http://schemas.microsoft.com/office/powerpoint/2010/main" val="403558411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fontScale="85000" lnSpcReduction="20000"/>
          </a:bodyPr>
          <a:lstStyle/>
          <a:p>
            <a:pPr marL="514350" indent="-514350">
              <a:buFont typeface="+mj-lt"/>
              <a:buAutoNum type="arabicPeriod"/>
            </a:pPr>
            <a:r>
              <a:rPr lang="en-US" dirty="0" smtClean="0"/>
              <a:t>Definitions and measurement of productivity and Stylised </a:t>
            </a:r>
            <a:r>
              <a:rPr lang="en-US" dirty="0" smtClean="0"/>
              <a:t>facts of growth and development</a:t>
            </a:r>
            <a:endParaRPr lang="en-US" dirty="0" smtClean="0"/>
          </a:p>
          <a:p>
            <a:pPr marL="514350" indent="-514350">
              <a:buFont typeface="+mj-lt"/>
              <a:buAutoNum type="arabicPeriod"/>
            </a:pPr>
            <a:r>
              <a:rPr lang="en-US" dirty="0" smtClean="0"/>
              <a:t>Theories of Growth and Structural Change</a:t>
            </a:r>
          </a:p>
          <a:p>
            <a:pPr marL="1028700" lvl="1" indent="-571500">
              <a:buFont typeface="+mj-lt"/>
              <a:buAutoNum type="romanLcPeriod"/>
            </a:pPr>
            <a:r>
              <a:rPr lang="en-US" dirty="0" smtClean="0"/>
              <a:t>Classical Theorists</a:t>
            </a:r>
          </a:p>
          <a:p>
            <a:pPr marL="1028700" lvl="1" indent="-571500">
              <a:buFont typeface="+mj-lt"/>
              <a:buAutoNum type="romanLcPeriod"/>
            </a:pPr>
            <a:r>
              <a:rPr lang="en-US" dirty="0" smtClean="0"/>
              <a:t>Kuznets</a:t>
            </a:r>
          </a:p>
          <a:p>
            <a:pPr marL="1028700" lvl="1" indent="-571500">
              <a:buFont typeface="+mj-lt"/>
              <a:buAutoNum type="romanLcPeriod"/>
            </a:pPr>
            <a:r>
              <a:rPr lang="en-US" dirty="0" smtClean="0"/>
              <a:t>Baumol</a:t>
            </a:r>
          </a:p>
          <a:p>
            <a:pPr marL="1028700" lvl="1" indent="-571500">
              <a:buFont typeface="+mj-lt"/>
              <a:buAutoNum type="romanLcPeriod"/>
            </a:pPr>
            <a:r>
              <a:rPr lang="en-US" dirty="0" smtClean="0"/>
              <a:t>Rowthorn and Wells</a:t>
            </a:r>
          </a:p>
          <a:p>
            <a:pPr marL="571500" indent="-514350">
              <a:buFont typeface="+mj-lt"/>
              <a:buAutoNum type="arabicPeriod"/>
            </a:pPr>
            <a:r>
              <a:rPr lang="en-US" dirty="0" smtClean="0"/>
              <a:t>Empirical Evidence from Developed and Developing Economies</a:t>
            </a:r>
          </a:p>
          <a:p>
            <a:pPr marL="571500" indent="-514350">
              <a:buFont typeface="+mj-lt"/>
              <a:buAutoNum type="arabicPeriod"/>
            </a:pPr>
            <a:r>
              <a:rPr lang="en-US" dirty="0" smtClean="0"/>
              <a:t>Global perspective</a:t>
            </a:r>
          </a:p>
          <a:p>
            <a:pPr marL="571500" indent="-514350">
              <a:buFont typeface="+mj-lt"/>
              <a:buAutoNum type="arabicPeriod"/>
            </a:pPr>
            <a:r>
              <a:rPr lang="en-US" dirty="0" smtClean="0"/>
              <a:t>Conclusions and Policy Implications</a:t>
            </a:r>
            <a:endParaRPr lang="en-US" dirty="0"/>
          </a:p>
        </p:txBody>
      </p:sp>
    </p:spTree>
    <p:extLst>
      <p:ext uri="{BB962C8B-B14F-4D97-AF65-F5344CB8AC3E}">
        <p14:creationId xmlns:p14="http://schemas.microsoft.com/office/powerpoint/2010/main" val="140123530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dirty="0" smtClean="0">
                <a:latin typeface="Arial" charset="0"/>
              </a:rPr>
              <a:t>David Ricardo</a:t>
            </a:r>
            <a:endParaRPr lang="en-US" dirty="0">
              <a:latin typeface="Arial" charset="0"/>
            </a:endParaRPr>
          </a:p>
        </p:txBody>
      </p:sp>
      <p:sp>
        <p:nvSpPr>
          <p:cNvPr id="23555" name="Rectangle 3"/>
          <p:cNvSpPr>
            <a:spLocks noGrp="1" noChangeArrowheads="1"/>
          </p:cNvSpPr>
          <p:nvPr>
            <p:ph type="body" idx="1"/>
          </p:nvPr>
        </p:nvSpPr>
        <p:spPr/>
        <p:txBody>
          <a:bodyPr>
            <a:normAutofit lnSpcReduction="10000"/>
          </a:bodyPr>
          <a:lstStyle/>
          <a:p>
            <a:pPr marL="0" indent="0" eaLnBrk="1" hangingPunct="1">
              <a:buNone/>
            </a:pPr>
            <a:endParaRPr lang="en-US" dirty="0">
              <a:latin typeface="Arial" charset="0"/>
            </a:endParaRPr>
          </a:p>
          <a:p>
            <a:r>
              <a:rPr lang="en-US" dirty="0">
                <a:latin typeface="Arial" charset="0"/>
              </a:rPr>
              <a:t>Growth is limited by diminishing returns in the production of agricultural goods and raw </a:t>
            </a:r>
            <a:r>
              <a:rPr lang="en-US" dirty="0" smtClean="0">
                <a:latin typeface="Arial" charset="0"/>
              </a:rPr>
              <a:t>materials </a:t>
            </a:r>
            <a:r>
              <a:rPr lang="en-US" dirty="0">
                <a:latin typeface="Arial" charset="0"/>
              </a:rPr>
              <a:t>– natural limits to growth</a:t>
            </a:r>
          </a:p>
          <a:p>
            <a:r>
              <a:rPr lang="en-US" dirty="0">
                <a:latin typeface="Arial" charset="0"/>
              </a:rPr>
              <a:t>This explains </a:t>
            </a:r>
            <a:r>
              <a:rPr lang="en-US" dirty="0" smtClean="0">
                <a:latin typeface="Arial" charset="0"/>
              </a:rPr>
              <a:t>Ricardo</a:t>
            </a:r>
            <a:r>
              <a:rPr lang="en-GB" dirty="0" smtClean="0">
                <a:latin typeface="Arial" charset="0"/>
              </a:rPr>
              <a:t>’</a:t>
            </a:r>
            <a:r>
              <a:rPr lang="en-US" dirty="0" smtClean="0">
                <a:latin typeface="Arial" charset="0"/>
              </a:rPr>
              <a:t>s </a:t>
            </a:r>
            <a:r>
              <a:rPr lang="en-US" dirty="0" smtClean="0">
                <a:latin typeface="Arial" charset="0"/>
              </a:rPr>
              <a:t>opposition to </a:t>
            </a:r>
            <a:r>
              <a:rPr lang="en-US" dirty="0">
                <a:latin typeface="Arial" charset="0"/>
              </a:rPr>
              <a:t>the Corn </a:t>
            </a:r>
            <a:r>
              <a:rPr lang="en-US" dirty="0" smtClean="0">
                <a:latin typeface="Arial" charset="0"/>
              </a:rPr>
              <a:t>Laws (UK tariffs on imported corn)</a:t>
            </a:r>
            <a:endParaRPr lang="en-US" dirty="0">
              <a:latin typeface="Arial" charset="0"/>
            </a:endParaRPr>
          </a:p>
          <a:p>
            <a:r>
              <a:rPr lang="en-US" dirty="0">
                <a:latin typeface="Arial" charset="0"/>
              </a:rPr>
              <a:t>Again, what Ricardo did not foresee was the rise in productivity in agriculture due to technical progress</a:t>
            </a:r>
          </a:p>
          <a:p>
            <a:pPr eaLnBrk="1" hangingPunct="1"/>
            <a:endParaRPr lang="en-US" dirty="0">
              <a:latin typeface="Arial" charset="0"/>
            </a:endParaRPr>
          </a:p>
          <a:p>
            <a:pPr lvl="1" eaLnBrk="1" hangingPunct="1"/>
            <a:endParaRPr lang="en-US" dirty="0">
              <a:latin typeface="Arial" charset="0"/>
            </a:endParaRPr>
          </a:p>
        </p:txBody>
      </p:sp>
    </p:spTree>
    <p:extLst>
      <p:ext uri="{BB962C8B-B14F-4D97-AF65-F5344CB8AC3E}">
        <p14:creationId xmlns:p14="http://schemas.microsoft.com/office/powerpoint/2010/main" val="298096595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dirty="0" smtClean="0">
                <a:latin typeface="Arial" charset="0"/>
              </a:rPr>
              <a:t>Adam Smith and Karl </a:t>
            </a:r>
            <a:r>
              <a:rPr lang="en-US" dirty="0">
                <a:latin typeface="Arial" charset="0"/>
              </a:rPr>
              <a:t>M</a:t>
            </a:r>
            <a:r>
              <a:rPr lang="en-US" dirty="0" smtClean="0">
                <a:latin typeface="Arial" charset="0"/>
              </a:rPr>
              <a:t>arx</a:t>
            </a:r>
            <a:endParaRPr lang="en-US" dirty="0">
              <a:latin typeface="Arial" charset="0"/>
            </a:endParaRPr>
          </a:p>
        </p:txBody>
      </p:sp>
      <p:sp>
        <p:nvSpPr>
          <p:cNvPr id="24579" name="Rectangle 3"/>
          <p:cNvSpPr>
            <a:spLocks noGrp="1" noChangeArrowheads="1"/>
          </p:cNvSpPr>
          <p:nvPr>
            <p:ph type="body" idx="1"/>
          </p:nvPr>
        </p:nvSpPr>
        <p:spPr>
          <a:xfrm>
            <a:off x="457200" y="1600200"/>
            <a:ext cx="8229600" cy="5068888"/>
          </a:xfrm>
        </p:spPr>
        <p:txBody>
          <a:bodyPr/>
          <a:lstStyle/>
          <a:p>
            <a:pPr eaLnBrk="1" hangingPunct="1">
              <a:lnSpc>
                <a:spcPct val="90000"/>
              </a:lnSpc>
            </a:pPr>
            <a:r>
              <a:rPr lang="en-US" dirty="0">
                <a:latin typeface="Arial" charset="0"/>
              </a:rPr>
              <a:t>Adam Smith</a:t>
            </a:r>
          </a:p>
          <a:p>
            <a:pPr lvl="1" eaLnBrk="1" hangingPunct="1">
              <a:lnSpc>
                <a:spcPct val="90000"/>
              </a:lnSpc>
            </a:pPr>
            <a:r>
              <a:rPr lang="en-US" dirty="0">
                <a:latin typeface="Arial" charset="0"/>
              </a:rPr>
              <a:t>Productivity growth is possible due to the division of labour and the factory system</a:t>
            </a:r>
          </a:p>
          <a:p>
            <a:pPr lvl="1" eaLnBrk="1" hangingPunct="1">
              <a:lnSpc>
                <a:spcPct val="90000"/>
              </a:lnSpc>
            </a:pPr>
            <a:r>
              <a:rPr lang="en-US" dirty="0">
                <a:latin typeface="Arial" charset="0"/>
              </a:rPr>
              <a:t>A more optimistic view of development based on investment, the organisation of production and technical change</a:t>
            </a:r>
          </a:p>
          <a:p>
            <a:pPr eaLnBrk="1" hangingPunct="1">
              <a:lnSpc>
                <a:spcPct val="90000"/>
              </a:lnSpc>
            </a:pPr>
            <a:r>
              <a:rPr lang="en-US" dirty="0">
                <a:latin typeface="Arial" charset="0"/>
              </a:rPr>
              <a:t>Karl Marx</a:t>
            </a:r>
          </a:p>
          <a:p>
            <a:pPr lvl="1" eaLnBrk="1" hangingPunct="1">
              <a:lnSpc>
                <a:spcPct val="90000"/>
              </a:lnSpc>
            </a:pPr>
            <a:r>
              <a:rPr lang="en-US" dirty="0">
                <a:latin typeface="Arial" charset="0"/>
              </a:rPr>
              <a:t>Productivity growth is associated with investment in fixed </a:t>
            </a:r>
            <a:r>
              <a:rPr lang="en-US" dirty="0" smtClean="0">
                <a:latin typeface="Arial" charset="0"/>
              </a:rPr>
              <a:t>capital, technology</a:t>
            </a:r>
            <a:endParaRPr lang="en-US" dirty="0">
              <a:latin typeface="Arial" charset="0"/>
            </a:endParaRPr>
          </a:p>
          <a:p>
            <a:pPr lvl="1" eaLnBrk="1" hangingPunct="1">
              <a:lnSpc>
                <a:spcPct val="90000"/>
              </a:lnSpc>
            </a:pPr>
            <a:r>
              <a:rPr lang="en-US" dirty="0">
                <a:latin typeface="Arial" charset="0"/>
              </a:rPr>
              <a:t>However, contradictions in the system result in periodic crises of over-production/recession</a:t>
            </a:r>
          </a:p>
        </p:txBody>
      </p:sp>
    </p:spTree>
    <p:extLst>
      <p:ext uri="{BB962C8B-B14F-4D97-AF65-F5344CB8AC3E}">
        <p14:creationId xmlns:p14="http://schemas.microsoft.com/office/powerpoint/2010/main" val="121393393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a:bodyPr>
          <a:lstStyle/>
          <a:p>
            <a:pPr eaLnBrk="1" hangingPunct="1"/>
            <a:r>
              <a:rPr lang="en-US" sz="4000" dirty="0" smtClean="0">
                <a:latin typeface="Arial" charset="0"/>
              </a:rPr>
              <a:t>Simon Kuznets</a:t>
            </a:r>
            <a:endParaRPr lang="en-US" sz="4000" dirty="0">
              <a:latin typeface="Arial" charset="0"/>
            </a:endParaRPr>
          </a:p>
        </p:txBody>
      </p:sp>
      <p:sp>
        <p:nvSpPr>
          <p:cNvPr id="19459" name="Rectangle 3"/>
          <p:cNvSpPr>
            <a:spLocks noGrp="1" noChangeArrowheads="1"/>
          </p:cNvSpPr>
          <p:nvPr>
            <p:ph type="body" idx="1"/>
          </p:nvPr>
        </p:nvSpPr>
        <p:spPr/>
        <p:txBody>
          <a:bodyPr>
            <a:normAutofit lnSpcReduction="10000"/>
          </a:bodyPr>
          <a:lstStyle/>
          <a:p>
            <a:pPr eaLnBrk="1" hangingPunct="1"/>
            <a:r>
              <a:rPr lang="en-US" dirty="0">
                <a:latin typeface="Arial" charset="0"/>
              </a:rPr>
              <a:t>Differential rates of productivity growth across sectors</a:t>
            </a:r>
          </a:p>
          <a:p>
            <a:pPr eaLnBrk="1" hangingPunct="1">
              <a:buFontTx/>
              <a:buNone/>
            </a:pPr>
            <a:r>
              <a:rPr lang="en-US" dirty="0">
                <a:latin typeface="Arial" charset="0"/>
              </a:rPr>
              <a:t>		</a:t>
            </a:r>
            <a:r>
              <a:rPr lang="en-US" dirty="0" smtClean="0">
                <a:latin typeface="Arial" charset="0"/>
              </a:rPr>
              <a:t>Agriculture </a:t>
            </a:r>
            <a:r>
              <a:rPr lang="en-US" dirty="0">
                <a:latin typeface="Arial" charset="0"/>
              </a:rPr>
              <a:t>&gt; </a:t>
            </a:r>
            <a:r>
              <a:rPr lang="en-US" dirty="0" smtClean="0">
                <a:latin typeface="Arial" charset="0"/>
              </a:rPr>
              <a:t>Industry </a:t>
            </a:r>
            <a:r>
              <a:rPr lang="en-US" dirty="0">
                <a:latin typeface="Arial" charset="0"/>
              </a:rPr>
              <a:t>&gt; </a:t>
            </a:r>
            <a:r>
              <a:rPr lang="en-US" dirty="0" smtClean="0">
                <a:latin typeface="Arial" charset="0"/>
              </a:rPr>
              <a:t>Services</a:t>
            </a:r>
            <a:endParaRPr lang="en-US" dirty="0">
              <a:latin typeface="Arial" charset="0"/>
            </a:endParaRPr>
          </a:p>
          <a:p>
            <a:pPr eaLnBrk="1" hangingPunct="1"/>
            <a:r>
              <a:rPr lang="en-US" dirty="0" smtClean="0">
                <a:latin typeface="Arial" charset="0"/>
              </a:rPr>
              <a:t>Productivity differences reflect relative prices – relative price of slow productivity sectors must rise e.g. oil and some services</a:t>
            </a:r>
            <a:endParaRPr lang="en-US" dirty="0">
              <a:latin typeface="Arial" charset="0"/>
            </a:endParaRPr>
          </a:p>
          <a:p>
            <a:r>
              <a:rPr lang="en-US" dirty="0" smtClean="0">
                <a:latin typeface="Arial" charset="0"/>
              </a:rPr>
              <a:t>Kuznets – an economy can only grow as fast as its slowest growing sector</a:t>
            </a:r>
          </a:p>
          <a:p>
            <a:pPr eaLnBrk="1" hangingPunct="1"/>
            <a:endParaRPr lang="en-US" dirty="0">
              <a:latin typeface="Arial" charset="0"/>
            </a:endParaRPr>
          </a:p>
        </p:txBody>
      </p:sp>
    </p:spTree>
    <p:extLst>
      <p:ext uri="{BB962C8B-B14F-4D97-AF65-F5344CB8AC3E}">
        <p14:creationId xmlns:p14="http://schemas.microsoft.com/office/powerpoint/2010/main" val="20000440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Baumol</a:t>
            </a:r>
            <a:endParaRPr lang="en-US" dirty="0"/>
          </a:p>
        </p:txBody>
      </p:sp>
      <p:sp>
        <p:nvSpPr>
          <p:cNvPr id="3" name="Content Placeholder 2"/>
          <p:cNvSpPr>
            <a:spLocks noGrp="1"/>
          </p:cNvSpPr>
          <p:nvPr>
            <p:ph idx="1"/>
          </p:nvPr>
        </p:nvSpPr>
        <p:spPr/>
        <p:txBody>
          <a:bodyPr/>
          <a:lstStyle/>
          <a:p>
            <a:r>
              <a:rPr lang="en-US" dirty="0" smtClean="0"/>
              <a:t>As we saw above Baumol has similar idea – slow productivity growth in services has negative effects for producers in other sectors and consumers, as costs and prices of low productivity sectors rise</a:t>
            </a:r>
          </a:p>
          <a:p>
            <a:r>
              <a:rPr lang="en-US" dirty="0" smtClean="0"/>
              <a:t>NB same true for oil….</a:t>
            </a:r>
            <a:endParaRPr lang="en-US" dirty="0"/>
          </a:p>
        </p:txBody>
      </p:sp>
    </p:spTree>
    <p:extLst>
      <p:ext uri="{BB962C8B-B14F-4D97-AF65-F5344CB8AC3E}">
        <p14:creationId xmlns:p14="http://schemas.microsoft.com/office/powerpoint/2010/main" val="243751541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for discussion</a:t>
            </a:r>
            <a:endParaRPr lang="en-US" dirty="0"/>
          </a:p>
        </p:txBody>
      </p:sp>
      <p:sp>
        <p:nvSpPr>
          <p:cNvPr id="3" name="Content Placeholder 2"/>
          <p:cNvSpPr>
            <a:spLocks noGrp="1"/>
          </p:cNvSpPr>
          <p:nvPr>
            <p:ph idx="1"/>
          </p:nvPr>
        </p:nvSpPr>
        <p:spPr/>
        <p:txBody>
          <a:bodyPr/>
          <a:lstStyle/>
          <a:p>
            <a:r>
              <a:rPr lang="en-US" dirty="0" smtClean="0"/>
              <a:t>Should the relative price of oil and other natural resources be much higher to ensure sustainable development?</a:t>
            </a:r>
            <a:endParaRPr lang="en-US" dirty="0"/>
          </a:p>
        </p:txBody>
      </p:sp>
    </p:spTree>
    <p:extLst>
      <p:ext uri="{BB962C8B-B14F-4D97-AF65-F5344CB8AC3E}">
        <p14:creationId xmlns:p14="http://schemas.microsoft.com/office/powerpoint/2010/main" val="397031880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Rowthorn and Wells </a:t>
            </a:r>
            <a:r>
              <a:rPr lang="en-US" i="1" dirty="0" smtClean="0"/>
              <a:t>Deindustrialisation</a:t>
            </a:r>
            <a:endParaRPr lang="en-US" dirty="0"/>
          </a:p>
        </p:txBody>
      </p:sp>
      <p:sp>
        <p:nvSpPr>
          <p:cNvPr id="3" name="Content Placeholder 2"/>
          <p:cNvSpPr>
            <a:spLocks noGrp="1"/>
          </p:cNvSpPr>
          <p:nvPr>
            <p:ph idx="1"/>
          </p:nvPr>
        </p:nvSpPr>
        <p:spPr/>
        <p:txBody>
          <a:bodyPr>
            <a:normAutofit lnSpcReduction="10000"/>
          </a:bodyPr>
          <a:lstStyle/>
          <a:p>
            <a:r>
              <a:rPr lang="en-US" dirty="0" smtClean="0"/>
              <a:t>The peak period of employment in the industrial sector is followed by de-industrialisation</a:t>
            </a:r>
          </a:p>
          <a:p>
            <a:r>
              <a:rPr lang="en-US" dirty="0" smtClean="0"/>
              <a:t>De-industrialisation can be </a:t>
            </a:r>
            <a:r>
              <a:rPr lang="en-US" b="1" dirty="0" smtClean="0"/>
              <a:t>positive</a:t>
            </a:r>
            <a:r>
              <a:rPr lang="en-US" dirty="0" smtClean="0"/>
              <a:t> or </a:t>
            </a:r>
            <a:r>
              <a:rPr lang="en-US" b="1" dirty="0" smtClean="0"/>
              <a:t>negative</a:t>
            </a:r>
          </a:p>
          <a:p>
            <a:r>
              <a:rPr lang="en-US" dirty="0" smtClean="0"/>
              <a:t>Positive provided the workers released from the industrial sector are re-employed in services</a:t>
            </a:r>
          </a:p>
          <a:p>
            <a:r>
              <a:rPr lang="en-US" dirty="0" smtClean="0"/>
              <a:t>Negative if not </a:t>
            </a:r>
            <a:r>
              <a:rPr lang="en-US" dirty="0" smtClean="0">
                <a:sym typeface="Wingdings"/>
              </a:rPr>
              <a:t></a:t>
            </a:r>
            <a:r>
              <a:rPr lang="en-US" dirty="0" smtClean="0"/>
              <a:t> unemployment </a:t>
            </a:r>
            <a:endParaRPr lang="en-US" dirty="0"/>
          </a:p>
        </p:txBody>
      </p:sp>
    </p:spTree>
    <p:extLst>
      <p:ext uri="{BB962C8B-B14F-4D97-AF65-F5344CB8AC3E}">
        <p14:creationId xmlns:p14="http://schemas.microsoft.com/office/powerpoint/2010/main" val="122240263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pPr eaLnBrk="1" hangingPunct="1"/>
            <a:r>
              <a:rPr lang="en-US" sz="4000" dirty="0">
                <a:latin typeface="Arial" charset="0"/>
              </a:rPr>
              <a:t>Industrial Structure and Development (Area Chart)</a:t>
            </a:r>
          </a:p>
        </p:txBody>
      </p:sp>
      <p:sp>
        <p:nvSpPr>
          <p:cNvPr id="11267" name="Line 4"/>
          <p:cNvSpPr>
            <a:spLocks noChangeShapeType="1"/>
          </p:cNvSpPr>
          <p:nvPr/>
        </p:nvSpPr>
        <p:spPr bwMode="auto">
          <a:xfrm>
            <a:off x="827088" y="2133600"/>
            <a:ext cx="0" cy="41036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268" name="Line 5"/>
          <p:cNvSpPr>
            <a:spLocks noChangeShapeType="1"/>
          </p:cNvSpPr>
          <p:nvPr/>
        </p:nvSpPr>
        <p:spPr bwMode="auto">
          <a:xfrm>
            <a:off x="827088" y="6237288"/>
            <a:ext cx="6121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269" name="Text Box 6"/>
          <p:cNvSpPr txBox="1">
            <a:spLocks noChangeArrowheads="1"/>
          </p:cNvSpPr>
          <p:nvPr/>
        </p:nvSpPr>
        <p:spPr bwMode="auto">
          <a:xfrm>
            <a:off x="0" y="1341438"/>
            <a:ext cx="15478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dirty="0"/>
              <a:t>Share of Employment</a:t>
            </a:r>
          </a:p>
        </p:txBody>
      </p:sp>
      <p:sp>
        <p:nvSpPr>
          <p:cNvPr id="11270" name="Line 8"/>
          <p:cNvSpPr>
            <a:spLocks noChangeShapeType="1"/>
          </p:cNvSpPr>
          <p:nvPr/>
        </p:nvSpPr>
        <p:spPr bwMode="auto">
          <a:xfrm>
            <a:off x="755650" y="2133600"/>
            <a:ext cx="730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271" name="Text Box 10"/>
          <p:cNvSpPr txBox="1">
            <a:spLocks noChangeArrowheads="1"/>
          </p:cNvSpPr>
          <p:nvPr/>
        </p:nvSpPr>
        <p:spPr bwMode="auto">
          <a:xfrm>
            <a:off x="6588125" y="6381750"/>
            <a:ext cx="1079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dirty="0"/>
              <a:t>Time</a:t>
            </a:r>
          </a:p>
        </p:txBody>
      </p:sp>
      <p:sp>
        <p:nvSpPr>
          <p:cNvPr id="11272" name="Line 11"/>
          <p:cNvSpPr>
            <a:spLocks noChangeShapeType="1"/>
          </p:cNvSpPr>
          <p:nvPr/>
        </p:nvSpPr>
        <p:spPr bwMode="auto">
          <a:xfrm>
            <a:off x="827088" y="2133600"/>
            <a:ext cx="62658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273" name="Line 14"/>
          <p:cNvSpPr>
            <a:spLocks noChangeShapeType="1"/>
          </p:cNvSpPr>
          <p:nvPr/>
        </p:nvSpPr>
        <p:spPr bwMode="auto">
          <a:xfrm>
            <a:off x="1187450" y="6021388"/>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274" name="Freeform 23"/>
          <p:cNvSpPr>
            <a:spLocks/>
          </p:cNvSpPr>
          <p:nvPr/>
        </p:nvSpPr>
        <p:spPr bwMode="auto">
          <a:xfrm>
            <a:off x="971550" y="2192338"/>
            <a:ext cx="6337300" cy="3468687"/>
          </a:xfrm>
          <a:custGeom>
            <a:avLst/>
            <a:gdLst>
              <a:gd name="T0" fmla="*/ 0 w 3992"/>
              <a:gd name="T1" fmla="*/ 3468687 h 2185"/>
              <a:gd name="T2" fmla="*/ 2879725 w 3992"/>
              <a:gd name="T3" fmla="*/ 588962 h 2185"/>
              <a:gd name="T4" fmla="*/ 5832475 w 3992"/>
              <a:gd name="T5" fmla="*/ 84137 h 2185"/>
              <a:gd name="T6" fmla="*/ 5905500 w 3992"/>
              <a:gd name="T7" fmla="*/ 84137 h 2185"/>
              <a:gd name="T8" fmla="*/ 0 60000 65536"/>
              <a:gd name="T9" fmla="*/ 0 60000 65536"/>
              <a:gd name="T10" fmla="*/ 0 60000 65536"/>
              <a:gd name="T11" fmla="*/ 0 60000 65536"/>
              <a:gd name="T12" fmla="*/ 0 w 3992"/>
              <a:gd name="T13" fmla="*/ 0 h 2185"/>
              <a:gd name="T14" fmla="*/ 3992 w 3992"/>
              <a:gd name="T15" fmla="*/ 2185 h 2185"/>
            </a:gdLst>
            <a:ahLst/>
            <a:cxnLst>
              <a:cxn ang="T8">
                <a:pos x="T0" y="T1"/>
              </a:cxn>
              <a:cxn ang="T9">
                <a:pos x="T2" y="T3"/>
              </a:cxn>
              <a:cxn ang="T10">
                <a:pos x="T4" y="T5"/>
              </a:cxn>
              <a:cxn ang="T11">
                <a:pos x="T6" y="T7"/>
              </a:cxn>
            </a:cxnLst>
            <a:rect l="T12" t="T13" r="T14" b="T15"/>
            <a:pathLst>
              <a:path w="3992" h="2185">
                <a:moveTo>
                  <a:pt x="0" y="2185"/>
                </a:moveTo>
                <a:cubicBezTo>
                  <a:pt x="601" y="1455"/>
                  <a:pt x="1202" y="726"/>
                  <a:pt x="1814" y="371"/>
                </a:cubicBezTo>
                <a:cubicBezTo>
                  <a:pt x="2426" y="16"/>
                  <a:pt x="3356" y="106"/>
                  <a:pt x="3674" y="53"/>
                </a:cubicBezTo>
                <a:cubicBezTo>
                  <a:pt x="3992" y="0"/>
                  <a:pt x="3735" y="53"/>
                  <a:pt x="3720" y="5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1275" name="Text Box 25"/>
          <p:cNvSpPr txBox="1">
            <a:spLocks noChangeArrowheads="1"/>
          </p:cNvSpPr>
          <p:nvPr/>
        </p:nvSpPr>
        <p:spPr bwMode="auto">
          <a:xfrm>
            <a:off x="1116013" y="2924175"/>
            <a:ext cx="16557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dirty="0"/>
              <a:t>Agricultural share</a:t>
            </a:r>
          </a:p>
        </p:txBody>
      </p:sp>
      <p:sp>
        <p:nvSpPr>
          <p:cNvPr id="11276" name="Text Box 26"/>
          <p:cNvSpPr txBox="1">
            <a:spLocks noChangeArrowheads="1"/>
          </p:cNvSpPr>
          <p:nvPr/>
        </p:nvSpPr>
        <p:spPr bwMode="auto">
          <a:xfrm>
            <a:off x="4356100" y="2852738"/>
            <a:ext cx="23034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dirty="0"/>
              <a:t>Service sector share</a:t>
            </a:r>
          </a:p>
        </p:txBody>
      </p:sp>
      <p:sp>
        <p:nvSpPr>
          <p:cNvPr id="11277" name="Text Box 27"/>
          <p:cNvSpPr txBox="1">
            <a:spLocks noChangeArrowheads="1"/>
          </p:cNvSpPr>
          <p:nvPr/>
        </p:nvSpPr>
        <p:spPr bwMode="auto">
          <a:xfrm>
            <a:off x="3348038" y="4941888"/>
            <a:ext cx="2736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dirty="0"/>
              <a:t>Industrial sector share</a:t>
            </a:r>
          </a:p>
        </p:txBody>
      </p:sp>
      <p:sp>
        <p:nvSpPr>
          <p:cNvPr id="11278" name="Freeform 28"/>
          <p:cNvSpPr>
            <a:spLocks/>
          </p:cNvSpPr>
          <p:nvPr/>
        </p:nvSpPr>
        <p:spPr bwMode="auto">
          <a:xfrm>
            <a:off x="1116013" y="3921125"/>
            <a:ext cx="5761037" cy="1884363"/>
          </a:xfrm>
          <a:custGeom>
            <a:avLst/>
            <a:gdLst>
              <a:gd name="T0" fmla="*/ 0 w 3629"/>
              <a:gd name="T1" fmla="*/ 1884363 h 1187"/>
              <a:gd name="T2" fmla="*/ 3600450 w 3629"/>
              <a:gd name="T3" fmla="*/ 155575 h 1187"/>
              <a:gd name="T4" fmla="*/ 5761037 w 3629"/>
              <a:gd name="T5" fmla="*/ 947738 h 1187"/>
              <a:gd name="T6" fmla="*/ 0 60000 65536"/>
              <a:gd name="T7" fmla="*/ 0 60000 65536"/>
              <a:gd name="T8" fmla="*/ 0 60000 65536"/>
              <a:gd name="T9" fmla="*/ 0 w 3629"/>
              <a:gd name="T10" fmla="*/ 0 h 1187"/>
              <a:gd name="T11" fmla="*/ 3629 w 3629"/>
              <a:gd name="T12" fmla="*/ 1187 h 1187"/>
            </a:gdLst>
            <a:ahLst/>
            <a:cxnLst>
              <a:cxn ang="T6">
                <a:pos x="T0" y="T1"/>
              </a:cxn>
              <a:cxn ang="T7">
                <a:pos x="T2" y="T3"/>
              </a:cxn>
              <a:cxn ang="T8">
                <a:pos x="T4" y="T5"/>
              </a:cxn>
            </a:cxnLst>
            <a:rect l="T9" t="T10" r="T11" b="T12"/>
            <a:pathLst>
              <a:path w="3629" h="1187">
                <a:moveTo>
                  <a:pt x="0" y="1187"/>
                </a:moveTo>
                <a:cubicBezTo>
                  <a:pt x="831" y="691"/>
                  <a:pt x="1663" y="196"/>
                  <a:pt x="2268" y="98"/>
                </a:cubicBezTo>
                <a:cubicBezTo>
                  <a:pt x="2873" y="0"/>
                  <a:pt x="3402" y="514"/>
                  <a:pt x="3629" y="597"/>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Tree>
    <p:extLst>
      <p:ext uri="{BB962C8B-B14F-4D97-AF65-F5344CB8AC3E}">
        <p14:creationId xmlns:p14="http://schemas.microsoft.com/office/powerpoint/2010/main" val="101656447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 y="274638"/>
            <a:ext cx="9002889" cy="1143000"/>
          </a:xfrm>
        </p:spPr>
        <p:txBody>
          <a:bodyPr>
            <a:normAutofit fontScale="90000"/>
          </a:bodyPr>
          <a:lstStyle/>
          <a:p>
            <a:pPr eaLnBrk="1" hangingPunct="1"/>
            <a:r>
              <a:rPr lang="en-US" sz="4000" dirty="0" smtClean="0">
                <a:latin typeface="Arial" charset="0"/>
              </a:rPr>
              <a:t>Positive and negative de-industrialisation</a:t>
            </a:r>
            <a:endParaRPr lang="en-US" sz="4000" dirty="0">
              <a:latin typeface="Arial" charset="0"/>
            </a:endParaRPr>
          </a:p>
        </p:txBody>
      </p:sp>
      <p:sp>
        <p:nvSpPr>
          <p:cNvPr id="11267" name="Line 4"/>
          <p:cNvSpPr>
            <a:spLocks noChangeShapeType="1"/>
          </p:cNvSpPr>
          <p:nvPr/>
        </p:nvSpPr>
        <p:spPr bwMode="auto">
          <a:xfrm>
            <a:off x="827088" y="2133600"/>
            <a:ext cx="0" cy="41036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268" name="Line 5"/>
          <p:cNvSpPr>
            <a:spLocks noChangeShapeType="1"/>
          </p:cNvSpPr>
          <p:nvPr/>
        </p:nvSpPr>
        <p:spPr bwMode="auto">
          <a:xfrm>
            <a:off x="827088" y="6237288"/>
            <a:ext cx="737146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269" name="Text Box 6"/>
          <p:cNvSpPr txBox="1">
            <a:spLocks noChangeArrowheads="1"/>
          </p:cNvSpPr>
          <p:nvPr/>
        </p:nvSpPr>
        <p:spPr bwMode="auto">
          <a:xfrm>
            <a:off x="0" y="1341438"/>
            <a:ext cx="154781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dirty="0"/>
              <a:t>Share </a:t>
            </a:r>
            <a:r>
              <a:rPr lang="en-US" dirty="0" smtClean="0"/>
              <a:t>of Employment in Industry</a:t>
            </a:r>
            <a:endParaRPr lang="en-US" dirty="0"/>
          </a:p>
        </p:txBody>
      </p:sp>
      <p:sp>
        <p:nvSpPr>
          <p:cNvPr id="11270" name="Line 8"/>
          <p:cNvSpPr>
            <a:spLocks noChangeShapeType="1"/>
          </p:cNvSpPr>
          <p:nvPr/>
        </p:nvSpPr>
        <p:spPr bwMode="auto">
          <a:xfrm>
            <a:off x="755650" y="2133600"/>
            <a:ext cx="730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271" name="Text Box 10"/>
          <p:cNvSpPr txBox="1">
            <a:spLocks noChangeArrowheads="1"/>
          </p:cNvSpPr>
          <p:nvPr/>
        </p:nvSpPr>
        <p:spPr bwMode="auto">
          <a:xfrm>
            <a:off x="5037668" y="6371167"/>
            <a:ext cx="37958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dirty="0" smtClean="0"/>
              <a:t>Employment in Services</a:t>
            </a:r>
            <a:endParaRPr lang="en-US" dirty="0"/>
          </a:p>
        </p:txBody>
      </p:sp>
      <p:sp>
        <p:nvSpPr>
          <p:cNvPr id="11273" name="Line 14"/>
          <p:cNvSpPr>
            <a:spLocks noChangeShapeType="1"/>
          </p:cNvSpPr>
          <p:nvPr/>
        </p:nvSpPr>
        <p:spPr bwMode="auto">
          <a:xfrm>
            <a:off x="1187450" y="6021388"/>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274" name="Freeform 23"/>
          <p:cNvSpPr>
            <a:spLocks/>
          </p:cNvSpPr>
          <p:nvPr/>
        </p:nvSpPr>
        <p:spPr bwMode="auto">
          <a:xfrm rot="2917198">
            <a:off x="1096457" y="3524131"/>
            <a:ext cx="6056616" cy="3453933"/>
          </a:xfrm>
          <a:custGeom>
            <a:avLst/>
            <a:gdLst>
              <a:gd name="T0" fmla="*/ 0 w 3992"/>
              <a:gd name="T1" fmla="*/ 3468687 h 2185"/>
              <a:gd name="T2" fmla="*/ 2879725 w 3992"/>
              <a:gd name="T3" fmla="*/ 588962 h 2185"/>
              <a:gd name="T4" fmla="*/ 5832475 w 3992"/>
              <a:gd name="T5" fmla="*/ 84137 h 2185"/>
              <a:gd name="T6" fmla="*/ 5905500 w 3992"/>
              <a:gd name="T7" fmla="*/ 84137 h 2185"/>
              <a:gd name="T8" fmla="*/ 0 60000 65536"/>
              <a:gd name="T9" fmla="*/ 0 60000 65536"/>
              <a:gd name="T10" fmla="*/ 0 60000 65536"/>
              <a:gd name="T11" fmla="*/ 0 60000 65536"/>
              <a:gd name="T12" fmla="*/ 0 w 3992"/>
              <a:gd name="T13" fmla="*/ 0 h 2185"/>
              <a:gd name="T14" fmla="*/ 3992 w 3992"/>
              <a:gd name="T15" fmla="*/ 2185 h 2185"/>
            </a:gdLst>
            <a:ahLst/>
            <a:cxnLst>
              <a:cxn ang="T8">
                <a:pos x="T0" y="T1"/>
              </a:cxn>
              <a:cxn ang="T9">
                <a:pos x="T2" y="T3"/>
              </a:cxn>
              <a:cxn ang="T10">
                <a:pos x="T4" y="T5"/>
              </a:cxn>
              <a:cxn ang="T11">
                <a:pos x="T6" y="T7"/>
              </a:cxn>
            </a:cxnLst>
            <a:rect l="T12" t="T13" r="T14" b="T15"/>
            <a:pathLst>
              <a:path w="3992" h="2185">
                <a:moveTo>
                  <a:pt x="0" y="2185"/>
                </a:moveTo>
                <a:cubicBezTo>
                  <a:pt x="601" y="1455"/>
                  <a:pt x="1202" y="726"/>
                  <a:pt x="1814" y="371"/>
                </a:cubicBezTo>
                <a:cubicBezTo>
                  <a:pt x="2426" y="16"/>
                  <a:pt x="3356" y="106"/>
                  <a:pt x="3674" y="53"/>
                </a:cubicBezTo>
                <a:cubicBezTo>
                  <a:pt x="3992" y="0"/>
                  <a:pt x="3735" y="53"/>
                  <a:pt x="3720" y="5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1278" name="Freeform 28"/>
          <p:cNvSpPr>
            <a:spLocks/>
          </p:cNvSpPr>
          <p:nvPr/>
        </p:nvSpPr>
        <p:spPr bwMode="auto">
          <a:xfrm rot="2082936">
            <a:off x="949602" y="3528164"/>
            <a:ext cx="5363437" cy="2357590"/>
          </a:xfrm>
          <a:custGeom>
            <a:avLst/>
            <a:gdLst>
              <a:gd name="T0" fmla="*/ 0 w 3629"/>
              <a:gd name="T1" fmla="*/ 1884363 h 1187"/>
              <a:gd name="T2" fmla="*/ 3600450 w 3629"/>
              <a:gd name="T3" fmla="*/ 155575 h 1187"/>
              <a:gd name="T4" fmla="*/ 5761037 w 3629"/>
              <a:gd name="T5" fmla="*/ 947738 h 1187"/>
              <a:gd name="T6" fmla="*/ 0 60000 65536"/>
              <a:gd name="T7" fmla="*/ 0 60000 65536"/>
              <a:gd name="T8" fmla="*/ 0 60000 65536"/>
              <a:gd name="T9" fmla="*/ 0 w 3629"/>
              <a:gd name="T10" fmla="*/ 0 h 1187"/>
              <a:gd name="T11" fmla="*/ 3629 w 3629"/>
              <a:gd name="T12" fmla="*/ 1187 h 1187"/>
            </a:gdLst>
            <a:ahLst/>
            <a:cxnLst>
              <a:cxn ang="T6">
                <a:pos x="T0" y="T1"/>
              </a:cxn>
              <a:cxn ang="T7">
                <a:pos x="T2" y="T3"/>
              </a:cxn>
              <a:cxn ang="T8">
                <a:pos x="T4" y="T5"/>
              </a:cxn>
            </a:cxnLst>
            <a:rect l="T9" t="T10" r="T11" b="T12"/>
            <a:pathLst>
              <a:path w="3629" h="1187">
                <a:moveTo>
                  <a:pt x="0" y="1187"/>
                </a:moveTo>
                <a:cubicBezTo>
                  <a:pt x="831" y="691"/>
                  <a:pt x="1663" y="196"/>
                  <a:pt x="2268" y="98"/>
                </a:cubicBezTo>
                <a:cubicBezTo>
                  <a:pt x="2873" y="0"/>
                  <a:pt x="3402" y="514"/>
                  <a:pt x="3629" y="597"/>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solidFill>
                <a:srgbClr val="FF0000"/>
              </a:solidFill>
            </a:endParaRPr>
          </a:p>
        </p:txBody>
      </p:sp>
      <p:sp>
        <p:nvSpPr>
          <p:cNvPr id="2" name="TextBox 1"/>
          <p:cNvSpPr txBox="1"/>
          <p:nvPr/>
        </p:nvSpPr>
        <p:spPr>
          <a:xfrm>
            <a:off x="6379992" y="5221111"/>
            <a:ext cx="1691564" cy="369332"/>
          </a:xfrm>
          <a:prstGeom prst="rect">
            <a:avLst/>
          </a:prstGeom>
          <a:noFill/>
        </p:spPr>
        <p:txBody>
          <a:bodyPr wrap="square" rtlCol="0">
            <a:spAutoFit/>
          </a:bodyPr>
          <a:lstStyle/>
          <a:p>
            <a:r>
              <a:rPr lang="en-US" dirty="0" smtClean="0"/>
              <a:t>Positive</a:t>
            </a:r>
            <a:endParaRPr lang="en-US" dirty="0"/>
          </a:p>
        </p:txBody>
      </p:sp>
      <p:sp>
        <p:nvSpPr>
          <p:cNvPr id="3" name="TextBox 2"/>
          <p:cNvSpPr txBox="1"/>
          <p:nvPr/>
        </p:nvSpPr>
        <p:spPr>
          <a:xfrm>
            <a:off x="4487333" y="5221111"/>
            <a:ext cx="1326445" cy="369332"/>
          </a:xfrm>
          <a:prstGeom prst="rect">
            <a:avLst/>
          </a:prstGeom>
          <a:noFill/>
        </p:spPr>
        <p:txBody>
          <a:bodyPr wrap="square" rtlCol="0">
            <a:spAutoFit/>
          </a:bodyPr>
          <a:lstStyle/>
          <a:p>
            <a:r>
              <a:rPr lang="en-US" dirty="0" smtClean="0"/>
              <a:t>Negative</a:t>
            </a:r>
            <a:endParaRPr lang="en-US" dirty="0"/>
          </a:p>
        </p:txBody>
      </p:sp>
    </p:spTree>
    <p:extLst>
      <p:ext uri="{BB962C8B-B14F-4D97-AF65-F5344CB8AC3E}">
        <p14:creationId xmlns:p14="http://schemas.microsoft.com/office/powerpoint/2010/main" val="75802022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r>
              <a:rPr lang="en-US" dirty="0" smtClean="0"/>
              <a:t>Is de-industrialisation – the declining share of industry and rising share of services – a good or bad thing for firms, consumers?</a:t>
            </a:r>
            <a:endParaRPr lang="en-US" dirty="0"/>
          </a:p>
        </p:txBody>
      </p:sp>
    </p:spTree>
    <p:extLst>
      <p:ext uri="{BB962C8B-B14F-4D97-AF65-F5344CB8AC3E}">
        <p14:creationId xmlns:p14="http://schemas.microsoft.com/office/powerpoint/2010/main" val="233944599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pPr eaLnBrk="1" hangingPunct="1"/>
            <a:r>
              <a:rPr lang="en-US" sz="4000" dirty="0" smtClean="0">
                <a:latin typeface="Arial" charset="0"/>
              </a:rPr>
              <a:t>3. Empirical patterns of productivity growth and structural change. Why </a:t>
            </a:r>
            <a:r>
              <a:rPr lang="en-US" sz="4000" dirty="0">
                <a:latin typeface="Arial" charset="0"/>
              </a:rPr>
              <a:t>do we observe this general pattern?</a:t>
            </a:r>
          </a:p>
        </p:txBody>
      </p:sp>
      <p:sp>
        <p:nvSpPr>
          <p:cNvPr id="16387" name="Rectangle 3"/>
          <p:cNvSpPr>
            <a:spLocks noGrp="1" noChangeArrowheads="1"/>
          </p:cNvSpPr>
          <p:nvPr>
            <p:ph type="body" idx="1"/>
          </p:nvPr>
        </p:nvSpPr>
        <p:spPr>
          <a:xfrm>
            <a:off x="457200" y="1933575"/>
            <a:ext cx="8229600" cy="4924425"/>
          </a:xfrm>
        </p:spPr>
        <p:txBody>
          <a:bodyPr/>
          <a:lstStyle/>
          <a:p>
            <a:pPr marL="0" indent="0" eaLnBrk="1" hangingPunct="1">
              <a:lnSpc>
                <a:spcPct val="90000"/>
              </a:lnSpc>
              <a:buNone/>
            </a:pPr>
            <a:r>
              <a:rPr lang="en-US" dirty="0" smtClean="0">
                <a:latin typeface="Arial" charset="0"/>
              </a:rPr>
              <a:t>3.1 The </a:t>
            </a:r>
            <a:r>
              <a:rPr lang="en-US" dirty="0">
                <a:latin typeface="Arial" charset="0"/>
              </a:rPr>
              <a:t>high potential for productivity growth in agriculture, associated with:</a:t>
            </a:r>
          </a:p>
          <a:p>
            <a:pPr marL="990600" lvl="1" indent="-533400" eaLnBrk="1" hangingPunct="1">
              <a:lnSpc>
                <a:spcPct val="90000"/>
              </a:lnSpc>
              <a:buFontTx/>
              <a:buChar char="•"/>
            </a:pPr>
            <a:r>
              <a:rPr lang="en-US" dirty="0">
                <a:latin typeface="Arial" charset="0"/>
              </a:rPr>
              <a:t>Better production methods</a:t>
            </a:r>
          </a:p>
          <a:p>
            <a:pPr marL="990600" lvl="1" indent="-533400" eaLnBrk="1" hangingPunct="1">
              <a:lnSpc>
                <a:spcPct val="90000"/>
              </a:lnSpc>
              <a:buFontTx/>
              <a:buChar char="•"/>
            </a:pPr>
            <a:r>
              <a:rPr lang="en-US" dirty="0">
                <a:latin typeface="Arial" charset="0"/>
              </a:rPr>
              <a:t>Application of mechanical and electrical machinery</a:t>
            </a:r>
          </a:p>
          <a:p>
            <a:pPr marL="990600" lvl="1" indent="-533400" eaLnBrk="1" hangingPunct="1">
              <a:lnSpc>
                <a:spcPct val="90000"/>
              </a:lnSpc>
              <a:buFontTx/>
              <a:buChar char="•"/>
            </a:pPr>
            <a:r>
              <a:rPr lang="en-US" dirty="0">
                <a:latin typeface="Arial" charset="0"/>
              </a:rPr>
              <a:t>Application of chemicals</a:t>
            </a:r>
          </a:p>
          <a:p>
            <a:pPr marL="990600" lvl="1" indent="-533400" eaLnBrk="1" hangingPunct="1">
              <a:lnSpc>
                <a:spcPct val="90000"/>
              </a:lnSpc>
              <a:buFontTx/>
              <a:buChar char="•"/>
            </a:pPr>
            <a:r>
              <a:rPr lang="en-US" dirty="0">
                <a:latin typeface="Arial" charset="0"/>
              </a:rPr>
              <a:t>Intensive, large scale farming</a:t>
            </a:r>
          </a:p>
          <a:p>
            <a:pPr marL="990600" lvl="1" indent="-533400" eaLnBrk="1" hangingPunct="1">
              <a:lnSpc>
                <a:spcPct val="90000"/>
              </a:lnSpc>
              <a:buFontTx/>
              <a:buChar char="•"/>
            </a:pPr>
            <a:r>
              <a:rPr lang="en-US" dirty="0">
                <a:latin typeface="Arial" charset="0"/>
              </a:rPr>
              <a:t>Application of bio-technology</a:t>
            </a:r>
          </a:p>
          <a:p>
            <a:pPr marL="990600" lvl="1" indent="-533400" eaLnBrk="1" hangingPunct="1">
              <a:lnSpc>
                <a:spcPct val="90000"/>
              </a:lnSpc>
              <a:buFontTx/>
              <a:buNone/>
            </a:pPr>
            <a:r>
              <a:rPr lang="en-US" dirty="0">
                <a:latin typeface="Arial" charset="0"/>
              </a:rPr>
              <a:t>Note the importance of technological change and issues around sustainable development</a:t>
            </a:r>
          </a:p>
        </p:txBody>
      </p:sp>
    </p:spTree>
    <p:extLst>
      <p:ext uri="{BB962C8B-B14F-4D97-AF65-F5344CB8AC3E}">
        <p14:creationId xmlns:p14="http://schemas.microsoft.com/office/powerpoint/2010/main" val="178914070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 Measurement Issues</a:t>
            </a:r>
            <a:endParaRPr lang="en-US" dirty="0"/>
          </a:p>
        </p:txBody>
      </p:sp>
      <p:sp>
        <p:nvSpPr>
          <p:cNvPr id="3" name="Content Placeholder 2"/>
          <p:cNvSpPr>
            <a:spLocks noGrp="1"/>
          </p:cNvSpPr>
          <p:nvPr>
            <p:ph idx="1"/>
          </p:nvPr>
        </p:nvSpPr>
        <p:spPr/>
        <p:txBody>
          <a:bodyPr>
            <a:normAutofit/>
          </a:bodyPr>
          <a:lstStyle/>
          <a:p>
            <a:r>
              <a:rPr lang="en-US" dirty="0" smtClean="0"/>
              <a:t>Productivity normally defined as some ratio of </a:t>
            </a:r>
            <a:r>
              <a:rPr lang="en-US" b="1" dirty="0" smtClean="0"/>
              <a:t>real</a:t>
            </a:r>
            <a:r>
              <a:rPr lang="en-US" dirty="0" smtClean="0"/>
              <a:t> output, Y,  to labour input, L </a:t>
            </a:r>
          </a:p>
          <a:p>
            <a:pPr marL="0" indent="0">
              <a:buNone/>
            </a:pPr>
            <a:r>
              <a:rPr lang="en-US" sz="3200" dirty="0" smtClean="0"/>
              <a:t>		Y/L</a:t>
            </a:r>
          </a:p>
          <a:p>
            <a:r>
              <a:rPr lang="en-US" dirty="0" smtClean="0"/>
              <a:t>Raises question of how we define real output or a “quality adjusted” unit of output e.g. cars, restaurant service</a:t>
            </a:r>
          </a:p>
          <a:p>
            <a:pPr marL="0" indent="0">
              <a:buNone/>
            </a:pPr>
            <a:r>
              <a:rPr lang="en-US" dirty="0" smtClean="0"/>
              <a:t>Question: are all cars the same</a:t>
            </a:r>
            <a:r>
              <a:rPr lang="en-US" dirty="0" smtClean="0"/>
              <a:t>?</a:t>
            </a:r>
            <a:endParaRPr lang="en-US" dirty="0" smtClean="0"/>
          </a:p>
        </p:txBody>
      </p:sp>
    </p:spTree>
    <p:extLst>
      <p:ext uri="{BB962C8B-B14F-4D97-AF65-F5344CB8AC3E}">
        <p14:creationId xmlns:p14="http://schemas.microsoft.com/office/powerpoint/2010/main" val="66457388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pPr eaLnBrk="1" hangingPunct="1"/>
            <a:r>
              <a:rPr lang="en-US" sz="4000" dirty="0">
                <a:latin typeface="Arial" charset="0"/>
              </a:rPr>
              <a:t>Why do we observe this general pattern II?</a:t>
            </a:r>
          </a:p>
        </p:txBody>
      </p:sp>
      <p:sp>
        <p:nvSpPr>
          <p:cNvPr id="17411" name="Rectangle 3"/>
          <p:cNvSpPr>
            <a:spLocks noGrp="1" noChangeArrowheads="1"/>
          </p:cNvSpPr>
          <p:nvPr>
            <p:ph type="body" idx="1"/>
          </p:nvPr>
        </p:nvSpPr>
        <p:spPr/>
        <p:txBody>
          <a:bodyPr>
            <a:normAutofit lnSpcReduction="10000"/>
          </a:bodyPr>
          <a:lstStyle/>
          <a:p>
            <a:pPr marL="0" indent="0" eaLnBrk="1" hangingPunct="1">
              <a:buNone/>
            </a:pPr>
            <a:r>
              <a:rPr lang="en-US" dirty="0" smtClean="0">
                <a:latin typeface="Arial" charset="0"/>
              </a:rPr>
              <a:t>3.2 Rapid </a:t>
            </a:r>
            <a:r>
              <a:rPr lang="en-US" dirty="0">
                <a:latin typeface="Arial" charset="0"/>
              </a:rPr>
              <a:t>productivity growth in manufacturing, associated with</a:t>
            </a:r>
          </a:p>
          <a:p>
            <a:pPr marL="990600" lvl="1" indent="-533400" eaLnBrk="1" hangingPunct="1"/>
            <a:r>
              <a:rPr lang="en-US" dirty="0">
                <a:latin typeface="Arial" charset="0"/>
              </a:rPr>
              <a:t>Investment in fixed capital</a:t>
            </a:r>
          </a:p>
          <a:p>
            <a:pPr marL="990600" lvl="1" indent="-533400" eaLnBrk="1" hangingPunct="1"/>
            <a:r>
              <a:rPr lang="en-US" dirty="0">
                <a:latin typeface="Arial" charset="0"/>
              </a:rPr>
              <a:t>Investment in human capital or labour</a:t>
            </a:r>
          </a:p>
          <a:p>
            <a:pPr marL="1371600" lvl="2" indent="-457200" eaLnBrk="1" hangingPunct="1"/>
            <a:r>
              <a:rPr lang="en-US" dirty="0">
                <a:latin typeface="Arial" charset="0"/>
              </a:rPr>
              <a:t>Education and knowledge</a:t>
            </a:r>
          </a:p>
          <a:p>
            <a:pPr marL="990600" lvl="1" indent="-533400" eaLnBrk="1" hangingPunct="1"/>
            <a:r>
              <a:rPr lang="en-US" dirty="0">
                <a:latin typeface="Arial" charset="0"/>
              </a:rPr>
              <a:t>Technical progress</a:t>
            </a:r>
          </a:p>
          <a:p>
            <a:pPr marL="1371600" lvl="2" indent="-457200" eaLnBrk="1" hangingPunct="1"/>
            <a:r>
              <a:rPr lang="en-US" dirty="0">
                <a:latin typeface="Arial" charset="0"/>
              </a:rPr>
              <a:t>R&amp;D and innovation</a:t>
            </a:r>
          </a:p>
          <a:p>
            <a:pPr marL="609600" indent="-609600" eaLnBrk="1" hangingPunct="1"/>
            <a:r>
              <a:rPr lang="en-US" dirty="0">
                <a:latin typeface="Arial" charset="0"/>
              </a:rPr>
              <a:t>NB Link with </a:t>
            </a:r>
            <a:r>
              <a:rPr lang="en-US" dirty="0" smtClean="0">
                <a:latin typeface="Arial" charset="0"/>
              </a:rPr>
              <a:t>modern/endogenous </a:t>
            </a:r>
            <a:r>
              <a:rPr lang="en-US" dirty="0">
                <a:latin typeface="Arial" charset="0"/>
              </a:rPr>
              <a:t>growth theory</a:t>
            </a:r>
          </a:p>
        </p:txBody>
      </p:sp>
    </p:spTree>
    <p:extLst>
      <p:ext uri="{BB962C8B-B14F-4D97-AF65-F5344CB8AC3E}">
        <p14:creationId xmlns:p14="http://schemas.microsoft.com/office/powerpoint/2010/main" val="88205789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pPr eaLnBrk="1" hangingPunct="1"/>
            <a:r>
              <a:rPr lang="en-US" sz="4000" dirty="0">
                <a:latin typeface="Arial" charset="0"/>
              </a:rPr>
              <a:t>Why do we observe this general pattern III?</a:t>
            </a:r>
          </a:p>
        </p:txBody>
      </p:sp>
      <p:sp>
        <p:nvSpPr>
          <p:cNvPr id="18435" name="Rectangle 3"/>
          <p:cNvSpPr>
            <a:spLocks noGrp="1" noChangeArrowheads="1"/>
          </p:cNvSpPr>
          <p:nvPr>
            <p:ph type="body" idx="1"/>
          </p:nvPr>
        </p:nvSpPr>
        <p:spPr/>
        <p:txBody>
          <a:bodyPr/>
          <a:lstStyle/>
          <a:p>
            <a:pPr marL="0" indent="0" eaLnBrk="1" hangingPunct="1">
              <a:lnSpc>
                <a:spcPct val="90000"/>
              </a:lnSpc>
              <a:buNone/>
            </a:pPr>
            <a:r>
              <a:rPr lang="en-US" dirty="0" smtClean="0">
                <a:latin typeface="Arial" charset="0"/>
              </a:rPr>
              <a:t>3.3 Slow </a:t>
            </a:r>
            <a:r>
              <a:rPr lang="en-US" dirty="0">
                <a:latin typeface="Arial" charset="0"/>
              </a:rPr>
              <a:t>productivity growth in services, associated with:</a:t>
            </a:r>
          </a:p>
          <a:p>
            <a:pPr marL="990600" lvl="1" indent="-533400" eaLnBrk="1" hangingPunct="1">
              <a:lnSpc>
                <a:spcPct val="90000"/>
              </a:lnSpc>
            </a:pPr>
            <a:r>
              <a:rPr lang="en-US" dirty="0">
                <a:latin typeface="Arial" charset="0"/>
              </a:rPr>
              <a:t>Fixed factors e.g. one hairdresser per cut, 4 people in a string quartet</a:t>
            </a:r>
          </a:p>
          <a:p>
            <a:pPr marL="990600" lvl="1" indent="-533400" eaLnBrk="1" hangingPunct="1">
              <a:lnSpc>
                <a:spcPct val="90000"/>
              </a:lnSpc>
            </a:pPr>
            <a:r>
              <a:rPr lang="en-US" dirty="0">
                <a:latin typeface="Arial" charset="0"/>
              </a:rPr>
              <a:t>High quality services often require more labour not less e.g. staffing levels in top hotels, design</a:t>
            </a:r>
          </a:p>
          <a:p>
            <a:pPr marL="990600" lvl="1" indent="-533400" eaLnBrk="1" hangingPunct="1">
              <a:lnSpc>
                <a:spcPct val="90000"/>
              </a:lnSpc>
            </a:pPr>
            <a:r>
              <a:rPr lang="en-US" dirty="0">
                <a:latin typeface="Arial" charset="0"/>
              </a:rPr>
              <a:t>Limits on communication – but note the positive impact of the ICT revolution on service sector productivity</a:t>
            </a:r>
          </a:p>
        </p:txBody>
      </p:sp>
    </p:spTree>
    <p:extLst>
      <p:ext uri="{BB962C8B-B14F-4D97-AF65-F5344CB8AC3E}">
        <p14:creationId xmlns:p14="http://schemas.microsoft.com/office/powerpoint/2010/main" val="246482659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fontScale="90000"/>
          </a:bodyPr>
          <a:lstStyle/>
          <a:p>
            <a:pPr eaLnBrk="1" hangingPunct="1"/>
            <a:r>
              <a:rPr lang="en-US" sz="4000" dirty="0">
                <a:latin typeface="Arial" charset="0"/>
              </a:rPr>
              <a:t>Why do we observe this general pattern IV?</a:t>
            </a:r>
          </a:p>
        </p:txBody>
      </p:sp>
      <p:sp>
        <p:nvSpPr>
          <p:cNvPr id="19459" name="Rectangle 3"/>
          <p:cNvSpPr>
            <a:spLocks noGrp="1" noChangeArrowheads="1"/>
          </p:cNvSpPr>
          <p:nvPr>
            <p:ph type="body" idx="1"/>
          </p:nvPr>
        </p:nvSpPr>
        <p:spPr/>
        <p:txBody>
          <a:bodyPr/>
          <a:lstStyle/>
          <a:p>
            <a:pPr marL="0" indent="0" eaLnBrk="1" hangingPunct="1">
              <a:buNone/>
            </a:pPr>
            <a:r>
              <a:rPr lang="en-US" dirty="0" smtClean="0">
                <a:latin typeface="Arial" charset="0"/>
              </a:rPr>
              <a:t>3.4 Differential </a:t>
            </a:r>
            <a:r>
              <a:rPr lang="en-US" dirty="0">
                <a:latin typeface="Arial" charset="0"/>
              </a:rPr>
              <a:t>rates of productivity growth across sectors</a:t>
            </a:r>
          </a:p>
          <a:p>
            <a:pPr eaLnBrk="1" hangingPunct="1">
              <a:buFontTx/>
              <a:buNone/>
            </a:pPr>
            <a:r>
              <a:rPr lang="en-US" dirty="0">
                <a:latin typeface="Arial" charset="0"/>
              </a:rPr>
              <a:t>		</a:t>
            </a:r>
            <a:r>
              <a:rPr lang="en-US" dirty="0" smtClean="0">
                <a:latin typeface="Arial" charset="0"/>
              </a:rPr>
              <a:t>Agriculture </a:t>
            </a:r>
            <a:r>
              <a:rPr lang="en-US" dirty="0">
                <a:latin typeface="Arial" charset="0"/>
              </a:rPr>
              <a:t>&gt; </a:t>
            </a:r>
            <a:r>
              <a:rPr lang="en-US" dirty="0" smtClean="0">
                <a:latin typeface="Arial" charset="0"/>
              </a:rPr>
              <a:t>Industry </a:t>
            </a:r>
            <a:r>
              <a:rPr lang="en-US" dirty="0">
                <a:latin typeface="Arial" charset="0"/>
              </a:rPr>
              <a:t>&gt; </a:t>
            </a:r>
            <a:r>
              <a:rPr lang="en-US" dirty="0" smtClean="0">
                <a:latin typeface="Arial" charset="0"/>
              </a:rPr>
              <a:t>Services</a:t>
            </a:r>
            <a:endParaRPr lang="en-US" dirty="0">
              <a:latin typeface="Arial" charset="0"/>
            </a:endParaRPr>
          </a:p>
          <a:p>
            <a:pPr eaLnBrk="1" hangingPunct="1"/>
            <a:r>
              <a:rPr lang="en-US" dirty="0" smtClean="0">
                <a:latin typeface="Arial" charset="0"/>
              </a:rPr>
              <a:t>Productivity and relative prices – relative price of slow productivity sectors must rise e.g. oil and services</a:t>
            </a:r>
            <a:endParaRPr lang="en-US" dirty="0">
              <a:latin typeface="Arial" charset="0"/>
            </a:endParaRPr>
          </a:p>
          <a:p>
            <a:r>
              <a:rPr lang="en-US" dirty="0" smtClean="0">
                <a:latin typeface="Arial" charset="0"/>
              </a:rPr>
              <a:t>Kuznets – an economy can only grow as fast as its slowest growing sector</a:t>
            </a:r>
          </a:p>
          <a:p>
            <a:pPr eaLnBrk="1" hangingPunct="1"/>
            <a:endParaRPr lang="en-US" dirty="0">
              <a:latin typeface="Arial" charset="0"/>
            </a:endParaRPr>
          </a:p>
        </p:txBody>
      </p:sp>
    </p:spTree>
    <p:extLst>
      <p:ext uri="{BB962C8B-B14F-4D97-AF65-F5344CB8AC3E}">
        <p14:creationId xmlns:p14="http://schemas.microsoft.com/office/powerpoint/2010/main" val="398186761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we observe this pattern V</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3.5 We now need more services to produce 1 unit of manufacturing output</a:t>
            </a:r>
          </a:p>
          <a:p>
            <a:r>
              <a:rPr lang="en-US" dirty="0" smtClean="0"/>
              <a:t>R&amp;D, marketing, finance, distribution (often global) and customer services are increasingly important to manufacturing firms</a:t>
            </a:r>
          </a:p>
          <a:p>
            <a:r>
              <a:rPr lang="en-US" dirty="0" smtClean="0"/>
              <a:t>Outsourcing via supply chains shifts employment from industry to services e.g. outsourcing of R&amp;D, accounting or cleaning services</a:t>
            </a:r>
            <a:endParaRPr lang="en-US" dirty="0"/>
          </a:p>
        </p:txBody>
      </p:sp>
    </p:spTree>
    <p:extLst>
      <p:ext uri="{BB962C8B-B14F-4D97-AF65-F5344CB8AC3E}">
        <p14:creationId xmlns:p14="http://schemas.microsoft.com/office/powerpoint/2010/main" val="268279758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4. Empirical Evidence:</a:t>
            </a:r>
            <a:br>
              <a:rPr lang="en-US" dirty="0" smtClean="0"/>
            </a:br>
            <a:r>
              <a:rPr lang="en-US" dirty="0" smtClean="0"/>
              <a:t>A Global Perspective</a:t>
            </a:r>
            <a:endParaRPr lang="en-US" dirty="0"/>
          </a:p>
        </p:txBody>
      </p:sp>
      <p:sp>
        <p:nvSpPr>
          <p:cNvPr id="3" name="Content Placeholder 2"/>
          <p:cNvSpPr>
            <a:spLocks noGrp="1"/>
          </p:cNvSpPr>
          <p:nvPr>
            <p:ph idx="1"/>
          </p:nvPr>
        </p:nvSpPr>
        <p:spPr/>
        <p:txBody>
          <a:bodyPr/>
          <a:lstStyle/>
          <a:p>
            <a:r>
              <a:rPr lang="en-US" dirty="0" smtClean="0"/>
              <a:t>Article by Felipe and Mehta (2016) De-industrialisation: A Global perspective, </a:t>
            </a:r>
            <a:r>
              <a:rPr lang="en-US" i="1" dirty="0" smtClean="0"/>
              <a:t>Economic Letters</a:t>
            </a:r>
            <a:r>
              <a:rPr lang="en-US" dirty="0" smtClean="0"/>
              <a:t>, Vol 49, 1, 148-151</a:t>
            </a:r>
          </a:p>
          <a:p>
            <a:r>
              <a:rPr lang="en-US" dirty="0" smtClean="0"/>
              <a:t>The per capita income level of peak manufacturing has declined</a:t>
            </a:r>
          </a:p>
          <a:p>
            <a:r>
              <a:rPr lang="en-US" dirty="0" smtClean="0"/>
              <a:t>So, developing economies are de-industrialising more quickly</a:t>
            </a:r>
          </a:p>
          <a:p>
            <a:endParaRPr lang="en-US" dirty="0"/>
          </a:p>
        </p:txBody>
      </p:sp>
    </p:spTree>
    <p:extLst>
      <p:ext uri="{BB962C8B-B14F-4D97-AF65-F5344CB8AC3E}">
        <p14:creationId xmlns:p14="http://schemas.microsoft.com/office/powerpoint/2010/main" val="255033500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Global Perspective, cont.</a:t>
            </a:r>
            <a:endParaRPr lang="en-US" dirty="0"/>
          </a:p>
        </p:txBody>
      </p:sp>
      <p:sp>
        <p:nvSpPr>
          <p:cNvPr id="3" name="Content Placeholder 2"/>
          <p:cNvSpPr>
            <a:spLocks noGrp="1"/>
          </p:cNvSpPr>
          <p:nvPr>
            <p:ph idx="1"/>
          </p:nvPr>
        </p:nvSpPr>
        <p:spPr/>
        <p:txBody>
          <a:bodyPr>
            <a:normAutofit/>
          </a:bodyPr>
          <a:lstStyle/>
          <a:p>
            <a:r>
              <a:rPr lang="en-US" dirty="0" smtClean="0"/>
              <a:t>While high productivity growth in manufacturing has led to deindustrialisation after “peak industry” within countries, this is not true globally </a:t>
            </a:r>
          </a:p>
          <a:p>
            <a:r>
              <a:rPr lang="en-US" dirty="0" smtClean="0"/>
              <a:t>Globally, the share of manufacturing has stayed roughly constant at around 14% (see Fig 1) of employment and 16.5% of value added (see Fig 2)</a:t>
            </a:r>
          </a:p>
        </p:txBody>
      </p:sp>
    </p:spTree>
    <p:extLst>
      <p:ext uri="{BB962C8B-B14F-4D97-AF65-F5344CB8AC3E}">
        <p14:creationId xmlns:p14="http://schemas.microsoft.com/office/powerpoint/2010/main" val="273375770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60103" y="747889"/>
            <a:ext cx="9924471" cy="4430889"/>
          </a:xfrm>
          <a:prstGeom prst="rect">
            <a:avLst/>
          </a:prstGeom>
        </p:spPr>
      </p:pic>
    </p:spTree>
    <p:extLst>
      <p:ext uri="{BB962C8B-B14F-4D97-AF65-F5344CB8AC3E}">
        <p14:creationId xmlns:p14="http://schemas.microsoft.com/office/powerpoint/2010/main" val="328091138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3659" y="973667"/>
            <a:ext cx="8999568" cy="5136444"/>
          </a:xfrm>
          <a:prstGeom prst="rect">
            <a:avLst/>
          </a:prstGeom>
        </p:spPr>
      </p:pic>
    </p:spTree>
    <p:extLst>
      <p:ext uri="{BB962C8B-B14F-4D97-AF65-F5344CB8AC3E}">
        <p14:creationId xmlns:p14="http://schemas.microsoft.com/office/powerpoint/2010/main" val="31654725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and Global Perspectives</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a:t>Constancy of </a:t>
            </a:r>
            <a:r>
              <a:rPr lang="en-US" dirty="0" smtClean="0"/>
              <a:t>global shares </a:t>
            </a:r>
            <a:r>
              <a:rPr lang="en-US" dirty="0"/>
              <a:t>implies global productivity growth in manufacturing is no faster than </a:t>
            </a:r>
            <a:r>
              <a:rPr lang="en-US" dirty="0" smtClean="0"/>
              <a:t>global aggregate productivity growth</a:t>
            </a:r>
          </a:p>
          <a:p>
            <a:pPr marL="514350" indent="-514350">
              <a:buFont typeface="+mj-lt"/>
              <a:buAutoNum type="arabicPeriod"/>
            </a:pPr>
            <a:r>
              <a:rPr lang="en-US" dirty="0"/>
              <a:t>W</a:t>
            </a:r>
            <a:r>
              <a:rPr lang="en-US" dirty="0" smtClean="0"/>
              <a:t>ithin countries, manufacturing productivity is higher than non-manufacturing productivity, but this is not the case globally </a:t>
            </a:r>
          </a:p>
        </p:txBody>
      </p:sp>
    </p:spTree>
    <p:extLst>
      <p:ext uri="{BB962C8B-B14F-4D97-AF65-F5344CB8AC3E}">
        <p14:creationId xmlns:p14="http://schemas.microsoft.com/office/powerpoint/2010/main" val="42868509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can we reconcile the national and global data?</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While:</a:t>
            </a:r>
          </a:p>
          <a:p>
            <a:pPr marL="514350" indent="-514350">
              <a:buFont typeface="+mj-lt"/>
              <a:buAutoNum type="arabicPeriod"/>
            </a:pPr>
            <a:r>
              <a:rPr lang="en-US" dirty="0" smtClean="0"/>
              <a:t>manufacturing labour productivity outstripped aggregate productivity within countries, at the same time, </a:t>
            </a:r>
          </a:p>
          <a:p>
            <a:pPr marL="514350" indent="-514350">
              <a:buFont typeface="+mj-lt"/>
              <a:buAutoNum type="arabicPeriod"/>
            </a:pPr>
            <a:r>
              <a:rPr lang="en-US" dirty="0" smtClean="0"/>
              <a:t>manufacturing employment was shifted from high productivity to low productivity economies e.g. from North America and Europe, to Asia and MENA</a:t>
            </a:r>
          </a:p>
          <a:p>
            <a:pPr marL="0" indent="0">
              <a:buNone/>
            </a:pPr>
            <a:r>
              <a:rPr lang="en-US" dirty="0" smtClean="0"/>
              <a:t>Why? Lower unit labour costs lower in Asia and MENA</a:t>
            </a:r>
            <a:endParaRPr lang="en-US" dirty="0"/>
          </a:p>
        </p:txBody>
      </p:sp>
    </p:spTree>
    <p:extLst>
      <p:ext uri="{BB962C8B-B14F-4D97-AF65-F5344CB8AC3E}">
        <p14:creationId xmlns:p14="http://schemas.microsoft.com/office/powerpoint/2010/main" val="1089611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57199" y="274638"/>
            <a:ext cx="8446911" cy="1143000"/>
          </a:xfrm>
        </p:spPr>
        <p:txBody>
          <a:bodyPr>
            <a:normAutofit fontScale="90000"/>
          </a:bodyPr>
          <a:lstStyle/>
          <a:p>
            <a:r>
              <a:rPr lang="en-GB" dirty="0"/>
              <a:t>W</a:t>
            </a:r>
            <a:r>
              <a:rPr lang="en-US" dirty="0" smtClean="0"/>
              <a:t>e can’t just count number of cars sold, because this (Ford Model T 1925):</a:t>
            </a:r>
            <a:endParaRPr lang="en-US" dirty="0"/>
          </a:p>
        </p:txBody>
      </p:sp>
      <p:pic>
        <p:nvPicPr>
          <p:cNvPr id="15" name="Picture 14" descr="280px-1925_Ford_Model_T_tourin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5888" y="1841499"/>
            <a:ext cx="6105407" cy="4579056"/>
          </a:xfrm>
          <a:prstGeom prst="rect">
            <a:avLst/>
          </a:prstGeom>
        </p:spPr>
      </p:pic>
    </p:spTree>
    <p:extLst>
      <p:ext uri="{BB962C8B-B14F-4D97-AF65-F5344CB8AC3E}">
        <p14:creationId xmlns:p14="http://schemas.microsoft.com/office/powerpoint/2010/main" val="13119273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5. Decomposition Results </a:t>
            </a:r>
            <a:br>
              <a:rPr lang="en-US" dirty="0" smtClean="0"/>
            </a:br>
            <a:r>
              <a:rPr lang="en-US" dirty="0" smtClean="0"/>
              <a:t>(Felipe and Mehta, 2016)</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 contrast to trends at the national level, manufacturing employment and output shares have not declined globally. Rather, the headline story has been a massive reconfiguration of supply chains, which formerly involved richer economies, but now run through more populous, and (initially) lower productivity economies – most notably China.  This spreads manufacturing jobs more thinly so individual countries find it difficult to sustain high levels of manufacturing employment.” p. 151</a:t>
            </a:r>
            <a:endParaRPr lang="en-US" dirty="0"/>
          </a:p>
        </p:txBody>
      </p:sp>
    </p:spTree>
    <p:extLst>
      <p:ext uri="{BB962C8B-B14F-4D97-AF65-F5344CB8AC3E}">
        <p14:creationId xmlns:p14="http://schemas.microsoft.com/office/powerpoint/2010/main" val="33417818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Negative impact of relocation</a:t>
            </a:r>
            <a:endParaRPr lang="en-US" dirty="0"/>
          </a:p>
        </p:txBody>
      </p:sp>
      <p:sp>
        <p:nvSpPr>
          <p:cNvPr id="3" name="Content Placeholder 2"/>
          <p:cNvSpPr>
            <a:spLocks noGrp="1"/>
          </p:cNvSpPr>
          <p:nvPr>
            <p:ph idx="1"/>
          </p:nvPr>
        </p:nvSpPr>
        <p:spPr/>
        <p:txBody>
          <a:bodyPr>
            <a:normAutofit/>
          </a:bodyPr>
          <a:lstStyle/>
          <a:p>
            <a:r>
              <a:rPr lang="en-US" dirty="0"/>
              <a:t>R</a:t>
            </a:r>
            <a:r>
              <a:rPr lang="en-US" dirty="0" smtClean="0"/>
              <a:t>elocation of manufacturing to low productivity, low wage economies has had the effect of lowering overall productivity growth in manufacturing</a:t>
            </a:r>
          </a:p>
          <a:p>
            <a:r>
              <a:rPr lang="en-US" dirty="0" smtClean="0"/>
              <a:t>This has been offset by higher productivity growth in high wage advanced economies</a:t>
            </a:r>
          </a:p>
          <a:p>
            <a:r>
              <a:rPr lang="en-US" dirty="0" smtClean="0"/>
              <a:t>Raises questions about policy and globalisation</a:t>
            </a:r>
            <a:endParaRPr lang="en-US" dirty="0"/>
          </a:p>
        </p:txBody>
      </p:sp>
    </p:spTree>
    <p:extLst>
      <p:ext uri="{BB962C8B-B14F-4D97-AF65-F5344CB8AC3E}">
        <p14:creationId xmlns:p14="http://schemas.microsoft.com/office/powerpoint/2010/main" val="4306906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r>
              <a:rPr lang="en-US" dirty="0" smtClean="0"/>
              <a:t>Has globalisation of supply chains served firms and consumers in rich and poor countries well?</a:t>
            </a:r>
          </a:p>
          <a:p>
            <a:endParaRPr lang="en-US" dirty="0"/>
          </a:p>
          <a:p>
            <a:r>
              <a:rPr lang="en-US" dirty="0" smtClean="0"/>
              <a:t>What, if any, should be the policy response of nations and international organisations?</a:t>
            </a:r>
            <a:endParaRPr lang="en-US" dirty="0"/>
          </a:p>
        </p:txBody>
      </p:sp>
    </p:spTree>
    <p:extLst>
      <p:ext uri="{BB962C8B-B14F-4D97-AF65-F5344CB8AC3E}">
        <p14:creationId xmlns:p14="http://schemas.microsoft.com/office/powerpoint/2010/main" val="2163168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ord_fiesta_hatchback_1_0_ecoboost_zetec_navigation_5dr_2017_front_three_quarter.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444" y="1041400"/>
            <a:ext cx="7379170" cy="5534377"/>
          </a:xfrm>
          <a:prstGeom prst="rect">
            <a:avLst/>
          </a:prstGeom>
        </p:spPr>
      </p:pic>
      <p:sp>
        <p:nvSpPr>
          <p:cNvPr id="8" name="Title 7"/>
          <p:cNvSpPr>
            <a:spLocks noGrp="1"/>
          </p:cNvSpPr>
          <p:nvPr>
            <p:ph type="title"/>
          </p:nvPr>
        </p:nvSpPr>
        <p:spPr/>
        <p:txBody>
          <a:bodyPr/>
          <a:lstStyle/>
          <a:p>
            <a:r>
              <a:rPr lang="en-US" dirty="0" smtClean="0"/>
              <a:t>Is not the same as this: 2017 Fiesta</a:t>
            </a:r>
            <a:endParaRPr lang="en-US" dirty="0"/>
          </a:p>
        </p:txBody>
      </p:sp>
      <p:sp>
        <p:nvSpPr>
          <p:cNvPr id="9" name="Content Placeholder 8"/>
          <p:cNvSpPr>
            <a:spLocks noGrp="1"/>
          </p:cNvSpPr>
          <p:nvPr>
            <p:ph idx="1"/>
          </p:nvPr>
        </p:nvSpPr>
        <p:spPr/>
        <p:txBody>
          <a:bodyPr/>
          <a:lstStyle/>
          <a:p>
            <a:endParaRPr lang="en-US" dirty="0"/>
          </a:p>
        </p:txBody>
      </p:sp>
    </p:spTree>
    <p:extLst>
      <p:ext uri="{BB962C8B-B14F-4D97-AF65-F5344CB8AC3E}">
        <p14:creationId xmlns:p14="http://schemas.microsoft.com/office/powerpoint/2010/main" val="1428894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Defining Quality Adjusted Units of Real Output</a:t>
            </a:r>
            <a:endParaRPr lang="en-US" dirty="0"/>
          </a:p>
        </p:txBody>
      </p:sp>
      <p:sp>
        <p:nvSpPr>
          <p:cNvPr id="3" name="Content Placeholder 2"/>
          <p:cNvSpPr>
            <a:spLocks noGrp="1"/>
          </p:cNvSpPr>
          <p:nvPr>
            <p:ph idx="1"/>
          </p:nvPr>
        </p:nvSpPr>
        <p:spPr/>
        <p:txBody>
          <a:bodyPr/>
          <a:lstStyle/>
          <a:p>
            <a:r>
              <a:rPr lang="en-US" dirty="0" smtClean="0"/>
              <a:t>We need to adjust units for inflation and for changes in quality</a:t>
            </a:r>
          </a:p>
          <a:p>
            <a:r>
              <a:rPr lang="en-US" dirty="0" smtClean="0"/>
              <a:t>Measurement of quality in services is more difficult  </a:t>
            </a:r>
            <a:r>
              <a:rPr lang="en-US" dirty="0"/>
              <a:t>as the “product” or service is often </a:t>
            </a:r>
            <a:r>
              <a:rPr lang="en-US" dirty="0" smtClean="0"/>
              <a:t>intangible</a:t>
            </a:r>
          </a:p>
          <a:p>
            <a:r>
              <a:rPr lang="en-US" dirty="0" smtClean="0"/>
              <a:t>For example, music concerts </a:t>
            </a:r>
            <a:r>
              <a:rPr lang="mr-IN" dirty="0" smtClean="0"/>
              <a:t>–</a:t>
            </a:r>
            <a:r>
              <a:rPr lang="en-US" dirty="0" smtClean="0"/>
              <a:t> after the concert ticket has been purchased/used the “product” no longer exists</a:t>
            </a:r>
            <a:endParaRPr lang="en-US" dirty="0"/>
          </a:p>
          <a:p>
            <a:endParaRPr lang="en-US" dirty="0"/>
          </a:p>
        </p:txBody>
      </p:sp>
    </p:spTree>
    <p:extLst>
      <p:ext uri="{BB962C8B-B14F-4D97-AF65-F5344CB8AC3E}">
        <p14:creationId xmlns:p14="http://schemas.microsoft.com/office/powerpoint/2010/main" val="2737306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Difficulty of raising productivity in services</a:t>
            </a:r>
            <a:endParaRPr lang="en-US" dirty="0"/>
          </a:p>
        </p:txBody>
      </p:sp>
      <p:sp>
        <p:nvSpPr>
          <p:cNvPr id="3" name="Content Placeholder 2"/>
          <p:cNvSpPr>
            <a:spLocks noGrp="1"/>
          </p:cNvSpPr>
          <p:nvPr>
            <p:ph idx="1"/>
          </p:nvPr>
        </p:nvSpPr>
        <p:spPr>
          <a:xfrm>
            <a:off x="457200" y="1600200"/>
            <a:ext cx="8229600" cy="5088467"/>
          </a:xfrm>
        </p:spPr>
        <p:txBody>
          <a:bodyPr>
            <a:normAutofit lnSpcReduction="10000"/>
          </a:bodyPr>
          <a:lstStyle/>
          <a:p>
            <a:r>
              <a:rPr lang="en-US" dirty="0" smtClean="0"/>
              <a:t>Fixed proportions of capital and labour may be required e.g. string quartet, hairdresser/scissors – productivity growth impossible except via quality</a:t>
            </a:r>
          </a:p>
          <a:p>
            <a:r>
              <a:rPr lang="en-US" b="1" i="1" dirty="0" smtClean="0"/>
              <a:t>Increasing</a:t>
            </a:r>
            <a:r>
              <a:rPr lang="en-US" dirty="0" smtClean="0"/>
              <a:t> labour input may </a:t>
            </a:r>
            <a:r>
              <a:rPr lang="en-US" b="1" i="1" dirty="0" smtClean="0"/>
              <a:t>raise</a:t>
            </a:r>
            <a:r>
              <a:rPr lang="en-US" dirty="0" smtClean="0"/>
              <a:t> quality and productivity e.g. more staff are employed in top hotels, restaurants, banks (personal advisers), marketing agencies, transport etc</a:t>
            </a:r>
          </a:p>
          <a:p>
            <a:r>
              <a:rPr lang="en-US" dirty="0" smtClean="0"/>
              <a:t>Less opportunities for application of new technology (esp. prior to ICT revolution). </a:t>
            </a:r>
            <a:endParaRPr lang="en-US" dirty="0"/>
          </a:p>
        </p:txBody>
      </p:sp>
    </p:spTree>
    <p:extLst>
      <p:ext uri="{BB962C8B-B14F-4D97-AF65-F5344CB8AC3E}">
        <p14:creationId xmlns:p14="http://schemas.microsoft.com/office/powerpoint/2010/main" val="261411143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313333" cy="1143000"/>
          </a:xfrm>
        </p:spPr>
        <p:txBody>
          <a:bodyPr>
            <a:normAutofit fontScale="90000"/>
          </a:bodyPr>
          <a:lstStyle/>
          <a:p>
            <a:r>
              <a:rPr lang="en-US" dirty="0" smtClean="0"/>
              <a:t>Baumol (1965) On the Performing Arts, AER</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Different (lower) potential for capital investment and substitution of capital for labour within services</a:t>
            </a:r>
          </a:p>
          <a:p>
            <a:endParaRPr lang="en-US" dirty="0"/>
          </a:p>
          <a:p>
            <a:r>
              <a:rPr lang="en-US" dirty="0"/>
              <a:t>Implication is that the relative price or cost of these services must rise over </a:t>
            </a:r>
            <a:r>
              <a:rPr lang="en-US" dirty="0" smtClean="0"/>
              <a:t>time and their share in employment increase</a:t>
            </a:r>
            <a:endParaRPr lang="en-US" dirty="0"/>
          </a:p>
          <a:p>
            <a:pPr marL="0" indent="0">
              <a:buNone/>
            </a:pPr>
            <a:endParaRPr lang="en-US" dirty="0" smtClean="0"/>
          </a:p>
          <a:p>
            <a:pPr marL="0" indent="0">
              <a:buNone/>
            </a:pPr>
            <a:endParaRPr lang="en-US" dirty="0"/>
          </a:p>
          <a:p>
            <a:pPr marL="0" indent="0">
              <a:buNone/>
            </a:pPr>
            <a:r>
              <a:rPr lang="en-US" dirty="0" smtClean="0"/>
              <a:t>Baumol, W (1965) On the Performing Arts: Anatomy of their economic problems, </a:t>
            </a:r>
            <a:r>
              <a:rPr lang="en-US" i="1" dirty="0" smtClean="0"/>
              <a:t>American Economic Review</a:t>
            </a:r>
            <a:r>
              <a:rPr lang="en-US" dirty="0" smtClean="0"/>
              <a:t>.</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29924644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4582" y="0"/>
            <a:ext cx="10596816" cy="6857999"/>
          </a:xfrm>
          <a:prstGeom prst="rect">
            <a:avLst/>
          </a:prstGeom>
        </p:spPr>
      </p:pic>
      <p:sp>
        <p:nvSpPr>
          <p:cNvPr id="5" name="Title 4"/>
          <p:cNvSpPr>
            <a:spLocks noGrp="1"/>
          </p:cNvSpPr>
          <p:nvPr>
            <p:ph type="title"/>
          </p:nvPr>
        </p:nvSpPr>
        <p:spPr>
          <a:xfrm>
            <a:off x="-224582" y="20638"/>
            <a:ext cx="9144000" cy="1143000"/>
          </a:xfrm>
        </p:spPr>
        <p:txBody>
          <a:bodyPr>
            <a:normAutofit fontScale="90000"/>
          </a:bodyPr>
          <a:lstStyle/>
          <a:p>
            <a:pPr algn="l"/>
            <a:r>
              <a:rPr lang="en-US" dirty="0" smtClean="0">
                <a:solidFill>
                  <a:schemeClr val="bg1"/>
                </a:solidFill>
              </a:rPr>
              <a:t>Baumol, W</a:t>
            </a:r>
            <a:br>
              <a:rPr lang="en-US" dirty="0" smtClean="0">
                <a:solidFill>
                  <a:schemeClr val="bg1"/>
                </a:solidFill>
              </a:rPr>
            </a:br>
            <a:r>
              <a:rPr lang="en-US" dirty="0" smtClean="0">
                <a:solidFill>
                  <a:schemeClr val="bg1"/>
                </a:solidFill>
              </a:rPr>
              <a:t>Raising Productivity of  String Quartet?</a:t>
            </a:r>
            <a:endParaRPr lang="en-US" dirty="0">
              <a:solidFill>
                <a:schemeClr val="bg1"/>
              </a:solidFill>
            </a:endParaRPr>
          </a:p>
        </p:txBody>
      </p:sp>
    </p:spTree>
    <p:extLst>
      <p:ext uri="{BB962C8B-B14F-4D97-AF65-F5344CB8AC3E}">
        <p14:creationId xmlns:p14="http://schemas.microsoft.com/office/powerpoint/2010/main" val="255160126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372</TotalTime>
  <Words>1882</Words>
  <Application>Microsoft Macintosh PowerPoint</Application>
  <PresentationFormat>On-screen Show (4:3)</PresentationFormat>
  <Paragraphs>184</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Productivity Growth in Manufacturing and Services: Employment, Economic Growth, Development  and Global Value Chains  Professor Christine Oughton SOAS University of London co12@soas.ac.uk</vt:lpstr>
      <vt:lpstr>Overview</vt:lpstr>
      <vt:lpstr>1.1 Measurement Issues</vt:lpstr>
      <vt:lpstr>We can’t just count number of cars sold, because this (Ford Model T 1925):</vt:lpstr>
      <vt:lpstr>Is not the same as this: 2017 Fiesta</vt:lpstr>
      <vt:lpstr>Defining Quality Adjusted Units of Real Output</vt:lpstr>
      <vt:lpstr>Difficulty of raising productivity in services</vt:lpstr>
      <vt:lpstr>Baumol (1965) On the Performing Arts, AER</vt:lpstr>
      <vt:lpstr>Baumol, W Raising Productivity of  String Quartet?</vt:lpstr>
      <vt:lpstr>Discussion</vt:lpstr>
      <vt:lpstr>Sources of Productivity Growth</vt:lpstr>
      <vt:lpstr>1.2 Structural Change</vt:lpstr>
      <vt:lpstr>Industrial Structure and Development (Area Chart)</vt:lpstr>
      <vt:lpstr>Explanations for this pattern</vt:lpstr>
      <vt:lpstr>Productivity Growth in Agriculture</vt:lpstr>
      <vt:lpstr>The rise and fall of the industrial sector’s share &amp; the rise of services</vt:lpstr>
      <vt:lpstr>Employment shares and stages of development</vt:lpstr>
      <vt:lpstr>Employment shares and rural urban migration</vt:lpstr>
      <vt:lpstr>2. Theories of Growth and Structural Change:</vt:lpstr>
      <vt:lpstr>David Ricardo</vt:lpstr>
      <vt:lpstr>Adam Smith and Karl Marx</vt:lpstr>
      <vt:lpstr>Simon Kuznets</vt:lpstr>
      <vt:lpstr>Baumol</vt:lpstr>
      <vt:lpstr>Question for discussion</vt:lpstr>
      <vt:lpstr>Rowthorn and Wells Deindustrialisation</vt:lpstr>
      <vt:lpstr>Industrial Structure and Development (Area Chart)</vt:lpstr>
      <vt:lpstr>Positive and negative de-industrialisation</vt:lpstr>
      <vt:lpstr>Discussion</vt:lpstr>
      <vt:lpstr>3. Empirical patterns of productivity growth and structural change. Why do we observe this general pattern?</vt:lpstr>
      <vt:lpstr>Why do we observe this general pattern II?</vt:lpstr>
      <vt:lpstr>Why do we observe this general pattern III?</vt:lpstr>
      <vt:lpstr>Why do we observe this general pattern IV?</vt:lpstr>
      <vt:lpstr>Why do we observe this pattern V</vt:lpstr>
      <vt:lpstr>4. Empirical Evidence: A Global Perspective</vt:lpstr>
      <vt:lpstr>A Global Perspective, cont.</vt:lpstr>
      <vt:lpstr>PowerPoint Presentation</vt:lpstr>
      <vt:lpstr>PowerPoint Presentation</vt:lpstr>
      <vt:lpstr>National and Global Perspectives</vt:lpstr>
      <vt:lpstr>How can we reconcile the national and global data? </vt:lpstr>
      <vt:lpstr>5. Decomposition Results  (Felipe and Mehta, 2016)</vt:lpstr>
      <vt:lpstr>Negative impact of relocation</vt:lpstr>
      <vt:lpstr>Discussion</vt:lpstr>
    </vt:vector>
  </TitlesOfParts>
  <Company>University of London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Productivity in Services, Employment and Economic Growth  Professor Christine Oughton SOAS University of London co12@soas.ac.uk</dc:title>
  <dc:creator>C P Oughton</dc:creator>
  <cp:lastModifiedBy>Christine Oughton</cp:lastModifiedBy>
  <cp:revision>43</cp:revision>
  <dcterms:created xsi:type="dcterms:W3CDTF">2017-02-21T05:20:05Z</dcterms:created>
  <dcterms:modified xsi:type="dcterms:W3CDTF">2018-11-26T09:41:52Z</dcterms:modified>
</cp:coreProperties>
</file>