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Lst>
  <p:sldSz cx="13004800" cy="9753600"/>
  <p:notesSz cx="6858000" cy="9144000"/>
  <p:defaultTextStyle>
    <a:lvl1pPr algn="ctr" defTabSz="584200">
      <a:defRPr sz="3600">
        <a:latin typeface="Helvetica Light"/>
        <a:ea typeface="Helvetica Light"/>
        <a:cs typeface="Helvetica Light"/>
        <a:sym typeface="Helvetica Light"/>
      </a:defRPr>
    </a:lvl1pPr>
    <a:lvl2pPr algn="ctr" defTabSz="584200">
      <a:defRPr sz="3600">
        <a:latin typeface="Helvetica Light"/>
        <a:ea typeface="Helvetica Light"/>
        <a:cs typeface="Helvetica Light"/>
        <a:sym typeface="Helvetica Light"/>
      </a:defRPr>
    </a:lvl2pPr>
    <a:lvl3pPr algn="ctr" defTabSz="584200">
      <a:defRPr sz="3600">
        <a:latin typeface="Helvetica Light"/>
        <a:ea typeface="Helvetica Light"/>
        <a:cs typeface="Helvetica Light"/>
        <a:sym typeface="Helvetica Light"/>
      </a:defRPr>
    </a:lvl3pPr>
    <a:lvl4pPr algn="ctr" defTabSz="584200">
      <a:defRPr sz="3600">
        <a:latin typeface="Helvetica Light"/>
        <a:ea typeface="Helvetica Light"/>
        <a:cs typeface="Helvetica Light"/>
        <a:sym typeface="Helvetica Light"/>
      </a:defRPr>
    </a:lvl4pPr>
    <a:lvl5pPr algn="ctr" defTabSz="584200">
      <a:defRPr sz="3600">
        <a:latin typeface="Helvetica Light"/>
        <a:ea typeface="Helvetica Light"/>
        <a:cs typeface="Helvetica Light"/>
        <a:sym typeface="Helvetica Light"/>
      </a:defRPr>
    </a:lvl5pPr>
    <a:lvl6pPr algn="ctr" defTabSz="584200">
      <a:defRPr sz="3600">
        <a:latin typeface="Helvetica Light"/>
        <a:ea typeface="Helvetica Light"/>
        <a:cs typeface="Helvetica Light"/>
        <a:sym typeface="Helvetica Light"/>
      </a:defRPr>
    </a:lvl6pPr>
    <a:lvl7pPr algn="ctr" defTabSz="584200">
      <a:defRPr sz="3600">
        <a:latin typeface="Helvetica Light"/>
        <a:ea typeface="Helvetica Light"/>
        <a:cs typeface="Helvetica Light"/>
        <a:sym typeface="Helvetica Light"/>
      </a:defRPr>
    </a:lvl7pPr>
    <a:lvl8pPr algn="ctr" defTabSz="584200">
      <a:defRPr sz="3600">
        <a:latin typeface="Helvetica Light"/>
        <a:ea typeface="Helvetica Light"/>
        <a:cs typeface="Helvetica Light"/>
        <a:sym typeface="Helvetica Light"/>
      </a:defRPr>
    </a:lvl8pPr>
    <a:lvl9pPr algn="ctr" defTabSz="584200">
      <a:defRPr sz="3600">
        <a:latin typeface="Helvetica Light"/>
        <a:ea typeface="Helvetica Light"/>
        <a:cs typeface="Helvetica Light"/>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Ref idx="min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D2E8"/>
          </a:solidFill>
        </a:fill>
      </a:tcStyle>
    </a:wholeTbl>
    <a:band2H>
      <a:tcTxStyle b="def" i="def"/>
      <a:tcStyle>
        <a:tcBdr/>
        <a:fill>
          <a:solidFill>
            <a:srgbClr val="E6EAF4"/>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365C0"/>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365C0"/>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365C0"/>
          </a:solidFill>
        </a:fill>
      </a:tcStyle>
    </a:firstRow>
  </a:tblStyle>
  <a:tblStyle styleId="{C7B018BB-80A7-4F77-B60F-C8B233D01FF8}" styleName="">
    <a:tblBg/>
    <a:wholeTbl>
      <a:tcTxStyle b="on" i="on">
        <a:fontRef idx="min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2E7CB"/>
          </a:solidFill>
        </a:fill>
      </a:tcStyle>
    </a:wholeTbl>
    <a:band2H>
      <a:tcTxStyle b="def" i="def"/>
      <a:tcStyle>
        <a:tcBdr/>
        <a:fill>
          <a:solidFill>
            <a:srgbClr val="F8F4E7"/>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CBD23"/>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CBD23"/>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CBD23"/>
          </a:solidFill>
        </a:fill>
      </a:tcStyle>
    </a:firstRow>
  </a:tblStyle>
  <a:tblStyle styleId="{EEE7283C-3CF3-47DC-8721-378D4A62B228}" styleName="">
    <a:tblBg/>
    <a:wholeTbl>
      <a:tcTxStyle b="on" i="on">
        <a:fontRef idx="min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5CDDE"/>
          </a:solidFill>
        </a:fill>
      </a:tcStyle>
    </a:wholeTbl>
    <a:band2H>
      <a:tcTxStyle b="def" i="def"/>
      <a:tcStyle>
        <a:tcBdr/>
        <a:fill>
          <a:solidFill>
            <a:srgbClr val="EBE8EF"/>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73F9B"/>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73F9B"/>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73F9B"/>
          </a:solidFill>
        </a:fill>
      </a:tcStyle>
    </a:firstRow>
  </a:tblStyle>
  <a:tblStyle styleId="{CF821DB8-F4EB-4A41-A1BA-3FCAFE7338EE}" styleName="">
    <a:tblBg/>
    <a:wholeTbl>
      <a:tcTxStyle b="on" i="on">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Col>
    <a:lastRow>
      <a:tcTxStyle b="on" i="on">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0365C0"/>
          </a:solidFill>
        </a:fill>
      </a:tcStyle>
    </a:firstRow>
  </a:tblStyle>
  <a:tblStyle styleId="{33BA23B1-9221-436E-865A-0063620EA4FD}" styleName="">
    <a:tblBg/>
    <a:wholeTbl>
      <a:tcTxStyle b="on" i="on">
        <a:fontRef idx="min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Ref idx="min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Ref idx="min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b="def" i="def"/>
      <a:tcStyle>
        <a:tcBdr/>
        <a:fill>
          <a:solidFill>
            <a:srgbClr val="FFFFFF"/>
          </a:solidFill>
        </a:fill>
      </a:tcStyle>
    </a:band2H>
    <a:firstCol>
      <a:tcTxStyle b="on" i="on">
        <a:fontRef idx="min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Ref idx="min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Ref idx="min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5" name="Shape 5"/>
          <p:cNvSpPr/>
          <p:nvPr>
            <p:ph type="title"/>
          </p:nvPr>
        </p:nvSpPr>
        <p:spPr>
          <a:xfrm>
            <a:off x="1270000" y="0"/>
            <a:ext cx="10464800" cy="4940300"/>
          </a:xfrm>
          <a:prstGeom prst="rect">
            <a:avLst/>
          </a:prstGeom>
        </p:spPr>
        <p:txBody>
          <a:bodyPr anchor="b"/>
          <a:lstStyle/>
          <a:p>
            <a:pPr lvl="0">
              <a:defRPr sz="1800"/>
            </a:pPr>
            <a:r>
              <a:rPr sz="8000"/>
              <a:t>Titolo Testo</a:t>
            </a:r>
          </a:p>
        </p:txBody>
      </p:sp>
      <p:sp>
        <p:nvSpPr>
          <p:cNvPr id="6" name="Shape 6"/>
          <p:cNvSpPr/>
          <p:nvPr>
            <p:ph type="body" idx="1"/>
          </p:nvPr>
        </p:nvSpPr>
        <p:spPr>
          <a:xfrm>
            <a:off x="1270000" y="5029200"/>
            <a:ext cx="10464800" cy="35687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zion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u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Orizzontale">
    <p:spTree>
      <p:nvGrpSpPr>
        <p:cNvPr id="1" name=""/>
        <p:cNvGrpSpPr/>
        <p:nvPr/>
      </p:nvGrpSpPr>
      <p:grpSpPr>
        <a:xfrm>
          <a:off x="0" y="0"/>
          <a:ext cx="0" cy="0"/>
          <a:chOff x="0" y="0"/>
          <a:chExt cx="0" cy="0"/>
        </a:xfrm>
      </p:grpSpPr>
      <p:sp>
        <p:nvSpPr>
          <p:cNvPr id="8" name="Shape 8"/>
          <p:cNvSpPr/>
          <p:nvPr>
            <p:ph type="title"/>
          </p:nvPr>
        </p:nvSpPr>
        <p:spPr>
          <a:xfrm>
            <a:off x="1270000" y="4279900"/>
            <a:ext cx="10464800" cy="3860800"/>
          </a:xfrm>
          <a:prstGeom prst="rect">
            <a:avLst/>
          </a:prstGeom>
        </p:spPr>
        <p:txBody>
          <a:bodyPr anchor="b"/>
          <a:lstStyle/>
          <a:p>
            <a:pPr lvl="0">
              <a:defRPr sz="1800"/>
            </a:pPr>
            <a:r>
              <a:rPr sz="8000"/>
              <a:t>Titolo Testo</a:t>
            </a:r>
          </a:p>
        </p:txBody>
      </p:sp>
      <p:sp>
        <p:nvSpPr>
          <p:cNvPr id="9" name="Shape 9"/>
          <p:cNvSpPr/>
          <p:nvPr>
            <p:ph type="body" idx="1"/>
          </p:nvPr>
        </p:nvSpPr>
        <p:spPr>
          <a:xfrm>
            <a:off x="1270000" y="8191500"/>
            <a:ext cx="10464800" cy="15621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olo - Centrato">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lstStyle/>
          <a:p>
            <a:pPr lvl="0">
              <a:defRPr sz="1800"/>
            </a:pPr>
            <a:r>
              <a:rPr sz="8000"/>
              <a:t>Titolo Testo</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cale">
    <p:spTree>
      <p:nvGrpSpPr>
        <p:cNvPr id="1" name=""/>
        <p:cNvGrpSpPr/>
        <p:nvPr/>
      </p:nvGrpSpPr>
      <p:grpSpPr>
        <a:xfrm>
          <a:off x="0" y="0"/>
          <a:ext cx="0" cy="0"/>
          <a:chOff x="0" y="0"/>
          <a:chExt cx="0" cy="0"/>
        </a:xfrm>
      </p:grpSpPr>
      <p:sp>
        <p:nvSpPr>
          <p:cNvPr id="13" name="Shape 13"/>
          <p:cNvSpPr/>
          <p:nvPr>
            <p:ph type="title"/>
          </p:nvPr>
        </p:nvSpPr>
        <p:spPr>
          <a:xfrm>
            <a:off x="952500" y="0"/>
            <a:ext cx="5334000" cy="4622800"/>
          </a:xfrm>
          <a:prstGeom prst="rect">
            <a:avLst/>
          </a:prstGeom>
        </p:spPr>
        <p:txBody>
          <a:bodyPr anchor="b"/>
          <a:lstStyle>
            <a:lvl1pPr>
              <a:defRPr sz="6000"/>
            </a:lvl1pPr>
          </a:lstStyle>
          <a:p>
            <a:pPr lvl="0">
              <a:defRPr sz="1800"/>
            </a:pPr>
            <a:r>
              <a:rPr sz="6000"/>
              <a:t>Titolo Testo</a:t>
            </a:r>
          </a:p>
        </p:txBody>
      </p:sp>
      <p:sp>
        <p:nvSpPr>
          <p:cNvPr id="14" name="Shape 14"/>
          <p:cNvSpPr/>
          <p:nvPr>
            <p:ph type="body" idx="1"/>
          </p:nvPr>
        </p:nvSpPr>
        <p:spPr>
          <a:xfrm>
            <a:off x="952500" y="4762500"/>
            <a:ext cx="5334000" cy="49911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olo - In alto">
    <p:spTree>
      <p:nvGrpSpPr>
        <p:cNvPr id="1" name=""/>
        <p:cNvGrpSpPr/>
        <p:nvPr/>
      </p:nvGrpSpPr>
      <p:grpSpPr>
        <a:xfrm>
          <a:off x="0" y="0"/>
          <a:ext cx="0" cy="0"/>
          <a:chOff x="0" y="0"/>
          <a:chExt cx="0" cy="0"/>
        </a:xfrm>
      </p:grpSpPr>
      <p:sp>
        <p:nvSpPr>
          <p:cNvPr id="16" name="Shape 16"/>
          <p:cNvSpPr/>
          <p:nvPr>
            <p:ph type="title"/>
          </p:nvPr>
        </p:nvSpPr>
        <p:spPr>
          <a:xfrm>
            <a:off x="952500" y="93506"/>
            <a:ext cx="11099800" cy="2860988"/>
          </a:xfrm>
          <a:prstGeom prst="rect">
            <a:avLst/>
          </a:prstGeom>
        </p:spPr>
        <p:txBody>
          <a:bodyPr/>
          <a:lstStyle/>
          <a:p>
            <a:pPr lvl="0">
              <a:defRPr sz="1800"/>
            </a:pPr>
            <a:r>
              <a:rPr sz="8000"/>
              <a:t>Titolo Testo</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pPr>
            <a:r>
              <a:rPr sz="8000"/>
              <a:t>Titolo Testo</a:t>
            </a:r>
          </a:p>
        </p:txBody>
      </p:sp>
      <p:sp>
        <p:nvSpPr>
          <p:cNvPr id="19" name="Shape 19"/>
          <p:cNvSpPr/>
          <p:nvPr>
            <p:ph type="body" idx="1"/>
          </p:nvPr>
        </p:nvSpPr>
        <p:spPr>
          <a:prstGeom prst="rect">
            <a:avLst/>
          </a:prstGeom>
        </p:spPr>
        <p:txBody>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olo, punti elenco e f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pPr>
            <a:r>
              <a:rPr sz="8000"/>
              <a:t>Titolo Testo</a:t>
            </a:r>
          </a:p>
        </p:txBody>
      </p:sp>
      <p:sp>
        <p:nvSpPr>
          <p:cNvPr id="22" name="Shape 22"/>
          <p:cNvSpPr/>
          <p:nvPr>
            <p:ph type="body"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lvl="0">
              <a:defRPr sz="1800"/>
            </a:pPr>
            <a:r>
              <a:rPr sz="2800"/>
              <a:t>Corpo livello uno</a:t>
            </a:r>
            <a:endParaRPr sz="2800"/>
          </a:p>
          <a:p>
            <a:pPr lvl="1">
              <a:defRPr sz="1800"/>
            </a:pPr>
            <a:r>
              <a:rPr sz="2800"/>
              <a:t>Corpo livello due</a:t>
            </a:r>
            <a:endParaRPr sz="2800"/>
          </a:p>
          <a:p>
            <a:pPr lvl="2">
              <a:defRPr sz="1800"/>
            </a:pPr>
            <a:r>
              <a:rPr sz="2800"/>
              <a:t>Corpo livello tre</a:t>
            </a:r>
            <a:endParaRPr sz="2800"/>
          </a:p>
          <a:p>
            <a:pPr lvl="3">
              <a:defRPr sz="1800"/>
            </a:pPr>
            <a:r>
              <a:rPr sz="2800"/>
              <a:t>Corpo livello quattro</a:t>
            </a:r>
            <a:endParaRPr sz="2800"/>
          </a:p>
          <a:p>
            <a:pPr lvl="4">
              <a:defRPr sz="1800"/>
            </a:pPr>
            <a:r>
              <a:rPr sz="2800"/>
              <a:t>Livello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ti elenco">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pagina">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8000"/>
              <a:t>Titolo Testo</a:t>
            </a:r>
          </a:p>
        </p:txBody>
      </p:sp>
      <p:sp>
        <p:nvSpPr>
          <p:cNvPr id="3" name="Shape 3"/>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spd="med" advClick="1"/>
  <p:txStyles>
    <p:titleStyle>
      <a:lvl1pPr algn="ctr" defTabSz="584200">
        <a:defRPr sz="8000">
          <a:latin typeface="Helvetica Light"/>
          <a:ea typeface="Helvetica Light"/>
          <a:cs typeface="Helvetica Light"/>
          <a:sym typeface="Helvetica Light"/>
        </a:defRPr>
      </a:lvl1pPr>
      <a:lvl2pPr algn="ctr" defTabSz="584200">
        <a:defRPr sz="8000">
          <a:latin typeface="Helvetica Light"/>
          <a:ea typeface="Helvetica Light"/>
          <a:cs typeface="Helvetica Light"/>
          <a:sym typeface="Helvetica Light"/>
        </a:defRPr>
      </a:lvl2pPr>
      <a:lvl3pPr algn="ctr" defTabSz="584200">
        <a:defRPr sz="8000">
          <a:latin typeface="Helvetica Light"/>
          <a:ea typeface="Helvetica Light"/>
          <a:cs typeface="Helvetica Light"/>
          <a:sym typeface="Helvetica Light"/>
        </a:defRPr>
      </a:lvl3pPr>
      <a:lvl4pPr algn="ctr" defTabSz="584200">
        <a:defRPr sz="8000">
          <a:latin typeface="Helvetica Light"/>
          <a:ea typeface="Helvetica Light"/>
          <a:cs typeface="Helvetica Light"/>
          <a:sym typeface="Helvetica Light"/>
        </a:defRPr>
      </a:lvl4pPr>
      <a:lvl5pPr algn="ctr" defTabSz="584200">
        <a:defRPr sz="8000">
          <a:latin typeface="Helvetica Light"/>
          <a:ea typeface="Helvetica Light"/>
          <a:cs typeface="Helvetica Light"/>
          <a:sym typeface="Helvetica Light"/>
        </a:defRPr>
      </a:lvl5pPr>
      <a:lvl6pPr algn="ctr" defTabSz="584200">
        <a:defRPr sz="8000">
          <a:latin typeface="Helvetica Light"/>
          <a:ea typeface="Helvetica Light"/>
          <a:cs typeface="Helvetica Light"/>
          <a:sym typeface="Helvetica Light"/>
        </a:defRPr>
      </a:lvl6pPr>
      <a:lvl7pPr algn="ctr" defTabSz="584200">
        <a:defRPr sz="8000">
          <a:latin typeface="Helvetica Light"/>
          <a:ea typeface="Helvetica Light"/>
          <a:cs typeface="Helvetica Light"/>
          <a:sym typeface="Helvetica Light"/>
        </a:defRPr>
      </a:lvl7pPr>
      <a:lvl8pPr algn="ctr" defTabSz="584200">
        <a:defRPr sz="8000">
          <a:latin typeface="Helvetica Light"/>
          <a:ea typeface="Helvetica Light"/>
          <a:cs typeface="Helvetica Light"/>
          <a:sym typeface="Helvetica Light"/>
        </a:defRPr>
      </a:lvl8pPr>
      <a:lvl9pPr algn="ctr" defTabSz="584200">
        <a:defRPr sz="8000">
          <a:latin typeface="Helvetica Light"/>
          <a:ea typeface="Helvetica Light"/>
          <a:cs typeface="Helvetica Light"/>
          <a:sym typeface="Helvetica Light"/>
        </a:defRPr>
      </a:lvl9pPr>
    </p:titleStyle>
    <p:bodyStyle>
      <a:lvl1pPr marL="444500" indent="-444500" defTabSz="584200">
        <a:spcBef>
          <a:spcPts val="4200"/>
        </a:spcBef>
        <a:buSzPct val="75000"/>
        <a:buChar char="•"/>
        <a:defRPr sz="3600">
          <a:latin typeface="Helvetica Light"/>
          <a:ea typeface="Helvetica Light"/>
          <a:cs typeface="Helvetica Light"/>
          <a:sym typeface="Helvetica Light"/>
        </a:defRPr>
      </a:lvl1pPr>
      <a:lvl2pPr marL="889000" indent="-444500" defTabSz="584200">
        <a:spcBef>
          <a:spcPts val="4200"/>
        </a:spcBef>
        <a:buSzPct val="75000"/>
        <a:buChar char="•"/>
        <a:defRPr sz="3600">
          <a:latin typeface="Helvetica Light"/>
          <a:ea typeface="Helvetica Light"/>
          <a:cs typeface="Helvetica Light"/>
          <a:sym typeface="Helvetica Light"/>
        </a:defRPr>
      </a:lvl2pPr>
      <a:lvl3pPr marL="1333500" indent="-444500" defTabSz="584200">
        <a:spcBef>
          <a:spcPts val="4200"/>
        </a:spcBef>
        <a:buSzPct val="75000"/>
        <a:buChar char="•"/>
        <a:defRPr sz="3600">
          <a:latin typeface="Helvetica Light"/>
          <a:ea typeface="Helvetica Light"/>
          <a:cs typeface="Helvetica Light"/>
          <a:sym typeface="Helvetica Light"/>
        </a:defRPr>
      </a:lvl3pPr>
      <a:lvl4pPr marL="1778000" indent="-444500" defTabSz="584200">
        <a:spcBef>
          <a:spcPts val="4200"/>
        </a:spcBef>
        <a:buSzPct val="75000"/>
        <a:buChar char="•"/>
        <a:defRPr sz="3600">
          <a:latin typeface="Helvetica Light"/>
          <a:ea typeface="Helvetica Light"/>
          <a:cs typeface="Helvetica Light"/>
          <a:sym typeface="Helvetica Light"/>
        </a:defRPr>
      </a:lvl4pPr>
      <a:lvl5pPr marL="2222500" indent="-444500" defTabSz="584200">
        <a:spcBef>
          <a:spcPts val="4200"/>
        </a:spcBef>
        <a:buSzPct val="75000"/>
        <a:buChar char="•"/>
        <a:defRPr sz="3600">
          <a:latin typeface="Helvetica Light"/>
          <a:ea typeface="Helvetica Light"/>
          <a:cs typeface="Helvetica Light"/>
          <a:sym typeface="Helvetica Light"/>
        </a:defRPr>
      </a:lvl5pPr>
      <a:lvl6pPr marL="2667000" indent="-444500" defTabSz="584200">
        <a:spcBef>
          <a:spcPts val="4200"/>
        </a:spcBef>
        <a:buSzPct val="75000"/>
        <a:buChar char="•"/>
        <a:defRPr sz="3600">
          <a:latin typeface="Helvetica Light"/>
          <a:ea typeface="Helvetica Light"/>
          <a:cs typeface="Helvetica Light"/>
          <a:sym typeface="Helvetica Light"/>
        </a:defRPr>
      </a:lvl6pPr>
      <a:lvl7pPr marL="3111500" indent="-444500" defTabSz="584200">
        <a:spcBef>
          <a:spcPts val="4200"/>
        </a:spcBef>
        <a:buSzPct val="75000"/>
        <a:buChar char="•"/>
        <a:defRPr sz="3600">
          <a:latin typeface="Helvetica Light"/>
          <a:ea typeface="Helvetica Light"/>
          <a:cs typeface="Helvetica Light"/>
          <a:sym typeface="Helvetica Light"/>
        </a:defRPr>
      </a:lvl7pPr>
      <a:lvl8pPr marL="3556000" indent="-444500" defTabSz="584200">
        <a:spcBef>
          <a:spcPts val="4200"/>
        </a:spcBef>
        <a:buSzPct val="75000"/>
        <a:buChar char="•"/>
        <a:defRPr sz="3600">
          <a:latin typeface="Helvetica Light"/>
          <a:ea typeface="Helvetica Light"/>
          <a:cs typeface="Helvetica Light"/>
          <a:sym typeface="Helvetica Light"/>
        </a:defRPr>
      </a:lvl8pPr>
      <a:lvl9pPr marL="4000500" indent="-444500" defTabSz="584200">
        <a:spcBef>
          <a:spcPts val="4200"/>
        </a:spcBef>
        <a:buSzPct val="75000"/>
        <a:buChar char="•"/>
        <a:defRPr sz="3600">
          <a:latin typeface="Helvetica Light"/>
          <a:ea typeface="Helvetica Light"/>
          <a:cs typeface="Helvetica Light"/>
          <a:sym typeface="Helvetica Light"/>
        </a:defRPr>
      </a:lvl9pPr>
    </p:bodyStyle>
    <p:otherStyle>
      <a:lvl1pPr algn="r" defTabSz="584200">
        <a:defRPr sz="1200">
          <a:solidFill>
            <a:schemeClr val="tx1"/>
          </a:solidFill>
          <a:latin typeface="+mn-lt"/>
          <a:ea typeface="+mn-ea"/>
          <a:cs typeface="+mn-cs"/>
          <a:sym typeface="Helvetica Light"/>
        </a:defRPr>
      </a:lvl1pPr>
      <a:lvl2pPr algn="r" defTabSz="584200">
        <a:defRPr sz="1200">
          <a:solidFill>
            <a:schemeClr val="tx1"/>
          </a:solidFill>
          <a:latin typeface="+mn-lt"/>
          <a:ea typeface="+mn-ea"/>
          <a:cs typeface="+mn-cs"/>
          <a:sym typeface="Helvetica Light"/>
        </a:defRPr>
      </a:lvl2pPr>
      <a:lvl3pPr algn="r" defTabSz="584200">
        <a:defRPr sz="1200">
          <a:solidFill>
            <a:schemeClr val="tx1"/>
          </a:solidFill>
          <a:latin typeface="+mn-lt"/>
          <a:ea typeface="+mn-ea"/>
          <a:cs typeface="+mn-cs"/>
          <a:sym typeface="Helvetica Light"/>
        </a:defRPr>
      </a:lvl3pPr>
      <a:lvl4pPr algn="r" defTabSz="584200">
        <a:defRPr sz="1200">
          <a:solidFill>
            <a:schemeClr val="tx1"/>
          </a:solidFill>
          <a:latin typeface="+mn-lt"/>
          <a:ea typeface="+mn-ea"/>
          <a:cs typeface="+mn-cs"/>
          <a:sym typeface="Helvetica Light"/>
        </a:defRPr>
      </a:lvl4pPr>
      <a:lvl5pPr algn="r" defTabSz="584200">
        <a:defRPr sz="1200">
          <a:solidFill>
            <a:schemeClr val="tx1"/>
          </a:solidFill>
          <a:latin typeface="+mn-lt"/>
          <a:ea typeface="+mn-ea"/>
          <a:cs typeface="+mn-cs"/>
          <a:sym typeface="Helvetica Light"/>
        </a:defRPr>
      </a:lvl5pPr>
      <a:lvl6pPr algn="r" defTabSz="584200">
        <a:defRPr sz="1200">
          <a:solidFill>
            <a:schemeClr val="tx1"/>
          </a:solidFill>
          <a:latin typeface="+mn-lt"/>
          <a:ea typeface="+mn-ea"/>
          <a:cs typeface="+mn-cs"/>
          <a:sym typeface="Helvetica Light"/>
        </a:defRPr>
      </a:lvl6pPr>
      <a:lvl7pPr algn="r" defTabSz="584200">
        <a:defRPr sz="1200">
          <a:solidFill>
            <a:schemeClr val="tx1"/>
          </a:solidFill>
          <a:latin typeface="+mn-lt"/>
          <a:ea typeface="+mn-ea"/>
          <a:cs typeface="+mn-cs"/>
          <a:sym typeface="Helvetica Light"/>
        </a:defRPr>
      </a:lvl7pPr>
      <a:lvl8pPr algn="r" defTabSz="584200">
        <a:defRPr sz="1200">
          <a:solidFill>
            <a:schemeClr val="tx1"/>
          </a:solidFill>
          <a:latin typeface="+mn-lt"/>
          <a:ea typeface="+mn-ea"/>
          <a:cs typeface="+mn-cs"/>
          <a:sym typeface="Helvetica Light"/>
        </a:defRPr>
      </a:lvl8pPr>
      <a:lvl9pPr algn="r" defTabSz="584200">
        <a:defRPr sz="1200">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xfrm>
            <a:off x="952500" y="444499"/>
            <a:ext cx="11099800" cy="643535"/>
          </a:xfrm>
          <a:prstGeom prst="rect">
            <a:avLst/>
          </a:prstGeom>
        </p:spPr>
        <p:txBody>
          <a:bodyPr/>
          <a:lstStyle>
            <a:lvl1pPr defTabSz="268731">
              <a:defRPr sz="3600"/>
            </a:lvl1pPr>
          </a:lstStyle>
          <a:p>
            <a:pPr lvl="0">
              <a:defRPr sz="1800"/>
            </a:pPr>
            <a:r>
              <a:rPr sz="3600"/>
              <a:t>la formazione delle classi e della categorie</a:t>
            </a:r>
          </a:p>
        </p:txBody>
      </p:sp>
      <p:sp>
        <p:nvSpPr>
          <p:cNvPr id="33" name="Shape 33"/>
          <p:cNvSpPr/>
          <p:nvPr>
            <p:ph type="body" idx="1"/>
          </p:nvPr>
        </p:nvSpPr>
        <p:spPr>
          <a:xfrm>
            <a:off x="952500" y="1627434"/>
            <a:ext cx="11099800" cy="7611272"/>
          </a:xfrm>
          <a:prstGeom prst="rect">
            <a:avLst/>
          </a:prstGeom>
        </p:spPr>
        <p:txBody>
          <a:bodyPr/>
          <a:lstStyle/>
          <a:p>
            <a:pPr lvl="0" marL="889000" indent="-889000" algn="just">
              <a:defRPr sz="1800"/>
            </a:pPr>
            <a:r>
              <a:rPr sz="3600"/>
              <a:t>Tradizionalmente si assume che per formare una classe sia necessario indicare proprietà necessarie e congiuntamente sufficienti. Indicate le proprietà si possono raccogliere insieme tutte le entità che ne godono.</a:t>
            </a:r>
            <a:endParaRPr sz="3600"/>
          </a:p>
          <a:p>
            <a:pPr lvl="0" marL="889000" indent="-889000" algn="just">
              <a:defRPr sz="1800"/>
            </a:pPr>
            <a:r>
              <a:rPr sz="3600"/>
              <a:t>Gli umani sono “bipedi implumi”: quindi tutti i viventi che godono della proprietà di essere bipedi senza piume saranno umani.</a:t>
            </a:r>
            <a:endParaRPr sz="3600"/>
          </a:p>
          <a:p>
            <a:pPr lvl="0" marL="889000" indent="-889000" algn="just">
              <a:defRPr sz="1800"/>
            </a:pPr>
            <a:r>
              <a:rPr sz="3600"/>
              <a:t>le entità vengono inoltre chiamate tutte con lo stesso nome perché condividono le proprietà</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title"/>
          </p:nvPr>
        </p:nvSpPr>
        <p:spPr>
          <a:xfrm>
            <a:off x="952500" y="444500"/>
            <a:ext cx="11099800" cy="841375"/>
          </a:xfrm>
          <a:prstGeom prst="rect">
            <a:avLst/>
          </a:prstGeom>
        </p:spPr>
        <p:txBody>
          <a:bodyPr/>
          <a:lstStyle>
            <a:lvl1pPr defTabSz="350520">
              <a:defRPr sz="4800"/>
            </a:lvl1pPr>
          </a:lstStyle>
          <a:p>
            <a:pPr lvl="0">
              <a:defRPr sz="1800"/>
            </a:pPr>
            <a:r>
              <a:rPr sz="4800"/>
              <a:t>senso e non senso</a:t>
            </a:r>
          </a:p>
        </p:txBody>
      </p:sp>
      <p:sp>
        <p:nvSpPr>
          <p:cNvPr id="60" name="Shape 60"/>
          <p:cNvSpPr/>
          <p:nvPr>
            <p:ph type="body" idx="1"/>
          </p:nvPr>
        </p:nvSpPr>
        <p:spPr>
          <a:xfrm>
            <a:off x="952500" y="1595933"/>
            <a:ext cx="11099800" cy="7558783"/>
          </a:xfrm>
          <a:prstGeom prst="rect">
            <a:avLst/>
          </a:prstGeom>
        </p:spPr>
        <p:txBody>
          <a:bodyPr/>
          <a:lstStyle/>
          <a:p>
            <a:pPr lvl="0" marL="889000" indent="-889000" algn="just">
              <a:defRPr sz="1800"/>
            </a:pPr>
            <a:r>
              <a:rPr sz="3600"/>
              <a:t>In certo senso, riaffiora qui il problema della distinzione tra senso e non senso: l’insensatezza non è prodotta tanto dalle scorrettezza sintattiche o dalla mancanza di criteri rigorosi di verifica, ma dall’uso della parola al di fuori del gioco linguistico che le è appropriato.</a:t>
            </a:r>
            <a:endParaRPr sz="3600"/>
          </a:p>
          <a:p>
            <a:pPr lvl="0" marL="889000" indent="-889000" algn="just">
              <a:defRPr sz="1800"/>
            </a:pPr>
            <a:r>
              <a:rPr sz="3600"/>
              <a:t>Non che sia vietato usare una parola in nuovo gioco linguistico, ma spesso lo si fa senza rendersene conto e credendo che la parola funzioni ancora come funzionava prima.</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p:nvPr>
        </p:nvSpPr>
        <p:spPr>
          <a:xfrm>
            <a:off x="952500" y="444499"/>
            <a:ext cx="11099800" cy="724845"/>
          </a:xfrm>
          <a:prstGeom prst="rect">
            <a:avLst/>
          </a:prstGeom>
        </p:spPr>
        <p:txBody>
          <a:bodyPr/>
          <a:lstStyle>
            <a:lvl1pPr defTabSz="297940">
              <a:defRPr sz="4000"/>
            </a:lvl1pPr>
          </a:lstStyle>
          <a:p>
            <a:pPr lvl="0">
              <a:defRPr sz="1800"/>
            </a:pPr>
            <a:r>
              <a:rPr sz="4000"/>
              <a:t>il concetto come proprietà</a:t>
            </a:r>
          </a:p>
        </p:txBody>
      </p:sp>
      <p:sp>
        <p:nvSpPr>
          <p:cNvPr id="36" name="Shape 36"/>
          <p:cNvSpPr/>
          <p:nvPr>
            <p:ph type="body" idx="1"/>
          </p:nvPr>
        </p:nvSpPr>
        <p:spPr>
          <a:xfrm>
            <a:off x="952500" y="1581695"/>
            <a:ext cx="11099800" cy="7665344"/>
          </a:xfrm>
          <a:prstGeom prst="rect">
            <a:avLst/>
          </a:prstGeom>
        </p:spPr>
        <p:txBody>
          <a:bodyPr/>
          <a:lstStyle/>
          <a:p>
            <a:pPr lvl="0" marL="855662" indent="-855662" algn="just" defTabSz="578358">
              <a:spcBef>
                <a:spcPts val="4100"/>
              </a:spcBef>
              <a:defRPr sz="1800"/>
            </a:pPr>
            <a:r>
              <a:rPr sz="3500"/>
              <a:t>Questa prospettiva fa propria l’idea comunemente accettata del concetto come proprietà comune a tutti i suoi esempi: una cosa è classificata come “bella” perché in qualche modo partecipa di questa proprietà generale comune a tutte le cose belle (l’essenza o l’idea del bello). </a:t>
            </a:r>
            <a:endParaRPr sz="3500"/>
          </a:p>
          <a:p>
            <a:pPr lvl="0" marL="855662" indent="-855662" algn="just" defTabSz="578358">
              <a:spcBef>
                <a:spcPts val="4100"/>
              </a:spcBef>
              <a:defRPr sz="1800"/>
            </a:pPr>
            <a:r>
              <a:rPr sz="3500"/>
              <a:t>Questo modo di pensare sottende una visione primitiva del concetto, o proprietà, come un ingrediente degli oggetti. E’ un po’ come se la bellezza fosse un ingrediente delle cose belle come l’alcol è l’ingrediente del vino e della birra: In “tal modo è impossibile avere la bellezza allo stato puro, non adulterata da qualcosa di bello.”</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title"/>
          </p:nvPr>
        </p:nvSpPr>
        <p:spPr>
          <a:xfrm>
            <a:off x="952500" y="444500"/>
            <a:ext cx="11099800" cy="847476"/>
          </a:xfrm>
          <a:prstGeom prst="rect">
            <a:avLst/>
          </a:prstGeom>
        </p:spPr>
        <p:txBody>
          <a:bodyPr/>
          <a:lstStyle>
            <a:lvl1pPr defTabSz="362204">
              <a:defRPr sz="4900"/>
            </a:lvl1pPr>
          </a:lstStyle>
          <a:p>
            <a:pPr lvl="0">
              <a:defRPr sz="1800"/>
            </a:pPr>
            <a:r>
              <a:rPr sz="4900"/>
              <a:t>Il concetto di “gioco”</a:t>
            </a:r>
          </a:p>
        </p:txBody>
      </p:sp>
      <p:sp>
        <p:nvSpPr>
          <p:cNvPr id="39" name="Shape 39"/>
          <p:cNvSpPr/>
          <p:nvPr>
            <p:ph type="body" idx="1"/>
          </p:nvPr>
        </p:nvSpPr>
        <p:spPr>
          <a:xfrm>
            <a:off x="952500" y="1581000"/>
            <a:ext cx="11099800" cy="7630619"/>
          </a:xfrm>
          <a:prstGeom prst="rect">
            <a:avLst/>
          </a:prstGeom>
        </p:spPr>
        <p:txBody>
          <a:bodyPr/>
          <a:lstStyle>
            <a:lvl1pPr marL="889000" indent="-889000" algn="just"/>
          </a:lstStyle>
          <a:p>
            <a:pPr lvl="0">
              <a:defRPr sz="1800"/>
            </a:pPr>
            <a:r>
              <a:rPr sz="3600"/>
              <a:t>Siamo portati a pensare che vi sia almeno una proprietà o un insieme di proprietà che tutti e solo i giochi possiedano e che quindi giustifica l’applicazione del termine gioco ai diversi giochi. Ma ad un analisi appare evidente che non c’è nessuna proprietà comune ai diversi giochi</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title"/>
          </p:nvPr>
        </p:nvSpPr>
        <p:spPr>
          <a:xfrm>
            <a:off x="952500" y="444500"/>
            <a:ext cx="11099800" cy="973484"/>
          </a:xfrm>
          <a:prstGeom prst="rect">
            <a:avLst/>
          </a:prstGeom>
        </p:spPr>
        <p:txBody>
          <a:bodyPr/>
          <a:lstStyle>
            <a:lvl1pPr defTabSz="420623">
              <a:defRPr sz="5700"/>
            </a:lvl1pPr>
          </a:lstStyle>
          <a:p>
            <a:pPr lvl="0">
              <a:defRPr sz="1800"/>
            </a:pPr>
            <a:r>
              <a:rPr sz="5700"/>
              <a:t>somiglianza di famiglia</a:t>
            </a:r>
          </a:p>
        </p:txBody>
      </p:sp>
      <p:sp>
        <p:nvSpPr>
          <p:cNvPr id="42" name="Shape 42"/>
          <p:cNvSpPr/>
          <p:nvPr>
            <p:ph type="body" idx="1"/>
          </p:nvPr>
        </p:nvSpPr>
        <p:spPr>
          <a:xfrm>
            <a:off x="952500" y="1710877"/>
            <a:ext cx="11099800" cy="7708604"/>
          </a:xfrm>
          <a:prstGeom prst="rect">
            <a:avLst/>
          </a:prstGeom>
        </p:spPr>
        <p:txBody>
          <a:bodyPr/>
          <a:lstStyle/>
          <a:p>
            <a:pPr lvl="0" marL="889000" indent="-889000" algn="just">
              <a:defRPr sz="1800"/>
            </a:pPr>
            <a:r>
              <a:rPr sz="3600"/>
              <a:t>Possiamo allora dire che i giochi “formano una famiglia, i cui membri presentano una somiglianza di famiglia. In una famigli alcuni membri hanno lo stesso naso, altri le stesse sopracciglia, altri la stessa andatura; e queste somiglianze si combinano e si intrecciano. (67)”</a:t>
            </a:r>
            <a:endParaRPr sz="3600"/>
          </a:p>
          <a:p>
            <a:pPr lvl="0" marL="889000" indent="-889000" algn="just">
              <a:defRPr sz="1800"/>
            </a:pPr>
            <a:r>
              <a:rPr sz="3600"/>
              <a:t>Allo stesso modo osservando i giochi e le loro proprietà, vediamo un “complicato intreccio di somiglianze che si sovrappongono e si incrociano; a volte somiglianze generali, a volte di dettaglio. (66)”</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title"/>
          </p:nvPr>
        </p:nvSpPr>
        <p:spPr>
          <a:xfrm>
            <a:off x="952500" y="444500"/>
            <a:ext cx="11099800" cy="765771"/>
          </a:xfrm>
          <a:prstGeom prst="rect">
            <a:avLst/>
          </a:prstGeom>
        </p:spPr>
        <p:txBody>
          <a:bodyPr/>
          <a:lstStyle>
            <a:lvl1pPr defTabSz="315468">
              <a:defRPr sz="4300"/>
            </a:lvl1pPr>
          </a:lstStyle>
          <a:p>
            <a:pPr lvl="0">
              <a:defRPr sz="1800"/>
            </a:pPr>
            <a:r>
              <a:rPr sz="4300"/>
              <a:t>appartenenza a una famiglia e nominazione</a:t>
            </a:r>
          </a:p>
        </p:txBody>
      </p:sp>
      <p:sp>
        <p:nvSpPr>
          <p:cNvPr id="45" name="Shape 45"/>
          <p:cNvSpPr/>
          <p:nvPr>
            <p:ph type="body" idx="1"/>
          </p:nvPr>
        </p:nvSpPr>
        <p:spPr>
          <a:xfrm>
            <a:off x="952500" y="1471710"/>
            <a:ext cx="11099800" cy="7861452"/>
          </a:xfrm>
          <a:prstGeom prst="rect">
            <a:avLst/>
          </a:prstGeom>
        </p:spPr>
        <p:txBody>
          <a:bodyPr/>
          <a:lstStyle/>
          <a:p>
            <a:pPr lvl="0" marL="757870" indent="-757870" algn="just" defTabSz="543305">
              <a:spcBef>
                <a:spcPts val="3900"/>
              </a:spcBef>
              <a:defRPr sz="1800"/>
            </a:pPr>
            <a:r>
              <a:rPr sz="3300"/>
              <a:t>Cosa determina allora l’appartenenza di un determinato membro alla famiglia e come si può dare significato a un termine che sta per un concetto se non sempre gli corrisponde un insieme determinato di proprietà?</a:t>
            </a:r>
            <a:endParaRPr sz="3300"/>
          </a:p>
          <a:p>
            <a:pPr lvl="0" marL="757870" indent="-757870" algn="just" defTabSz="543305">
              <a:spcBef>
                <a:spcPts val="3900"/>
              </a:spcBef>
              <a:defRPr sz="1800"/>
            </a:pPr>
            <a:r>
              <a:rPr sz="3300"/>
              <a:t>W. offre una soluzione: l’uso che come le regole del gioco determina il significato di un termine concettuale.</a:t>
            </a:r>
            <a:endParaRPr sz="3300"/>
          </a:p>
          <a:p>
            <a:pPr lvl="0" marL="757870" indent="-757870" algn="just" defTabSz="543305">
              <a:spcBef>
                <a:spcPts val="3900"/>
              </a:spcBef>
              <a:defRPr sz="1800"/>
            </a:pPr>
            <a:r>
              <a:rPr sz="3300"/>
              <a:t>Un termine come “gioco” si riferisce a un “concetto dai contorni sfumati”. Che di un concetto non si sappia dare una definizione non significa che non lo si sappia usare: posso dire “il suolo era coperto di piante” anche se non so dare una definizione di pianta.</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title"/>
          </p:nvPr>
        </p:nvSpPr>
        <p:spPr>
          <a:xfrm>
            <a:off x="952500" y="444499"/>
            <a:ext cx="11099800" cy="757984"/>
          </a:xfrm>
          <a:prstGeom prst="rect">
            <a:avLst/>
          </a:prstGeom>
        </p:spPr>
        <p:txBody>
          <a:bodyPr/>
          <a:lstStyle>
            <a:lvl1pPr defTabSz="315468">
              <a:defRPr sz="4300"/>
            </a:lvl1pPr>
          </a:lstStyle>
          <a:p>
            <a:pPr lvl="0">
              <a:defRPr sz="1800"/>
            </a:pPr>
            <a:r>
              <a:rPr sz="4300"/>
              <a:t>prototipo</a:t>
            </a:r>
          </a:p>
        </p:txBody>
      </p:sp>
      <p:sp>
        <p:nvSpPr>
          <p:cNvPr id="48" name="Shape 48"/>
          <p:cNvSpPr/>
          <p:nvPr>
            <p:ph type="body" idx="1"/>
          </p:nvPr>
        </p:nvSpPr>
        <p:spPr>
          <a:xfrm>
            <a:off x="952500" y="1446757"/>
            <a:ext cx="11099800" cy="8145713"/>
          </a:xfrm>
          <a:prstGeom prst="rect">
            <a:avLst/>
          </a:prstGeom>
        </p:spPr>
        <p:txBody>
          <a:bodyPr/>
          <a:lstStyle/>
          <a:p>
            <a:pPr lvl="0" marL="673662" indent="-673662" defTabSz="514094">
              <a:spcBef>
                <a:spcPts val="3600"/>
              </a:spcBef>
              <a:defRPr sz="1800"/>
            </a:pPr>
            <a:r>
              <a:rPr sz="3100"/>
              <a:t>Ci si può orientare senza definizione? Quando imparo il termine pianta, mi si forma nella mente un’immagine.</a:t>
            </a:r>
            <a:endParaRPr sz="3100"/>
          </a:p>
          <a:p>
            <a:pPr lvl="0" marL="673662" indent="-673662" defTabSz="514094">
              <a:spcBef>
                <a:spcPts val="3600"/>
              </a:spcBef>
              <a:defRPr sz="1800"/>
            </a:pPr>
            <a:r>
              <a:rPr sz="3100"/>
              <a:t>L’immagine sarà di una pianta particolare, posso tuttavia usare quell’immagine non come immagine di quella particolare pianta, ma come uno schema.</a:t>
            </a:r>
            <a:endParaRPr sz="3100"/>
          </a:p>
          <a:p>
            <a:pPr lvl="0" marL="673662" indent="-673662" defTabSz="514094">
              <a:spcBef>
                <a:spcPts val="3600"/>
              </a:spcBef>
              <a:defRPr sz="1800"/>
            </a:pPr>
            <a:r>
              <a:rPr sz="3100"/>
              <a:t>l’immagine può essere usata in due modi diversi che corrispondono a due modi di vederla:</a:t>
            </a:r>
            <a:endParaRPr sz="3100"/>
          </a:p>
          <a:p>
            <a:pPr lvl="0" marL="673662" indent="-673662" defTabSz="514094">
              <a:spcBef>
                <a:spcPts val="3600"/>
              </a:spcBef>
              <a:defRPr sz="1800"/>
            </a:pPr>
            <a:r>
              <a:rPr sz="3100"/>
              <a:t>a) come campione di una determinata pianta; b) come prototipo della classe delle piante.</a:t>
            </a:r>
            <a:endParaRPr sz="3100"/>
          </a:p>
          <a:p>
            <a:pPr lvl="0" marL="673662" indent="-673662" defTabSz="514094">
              <a:spcBef>
                <a:spcPts val="3600"/>
              </a:spcBef>
              <a:defRPr sz="1800"/>
            </a:pPr>
            <a:r>
              <a:rPr sz="3100"/>
              <a:t>E per chiarire cos’è una pianta, o cos’è un gioco posso dare definizioni parziali, ma anche esempi di tipi di piante o di giochi differenti e come sia possibile identificare per analogia altri giochi e altre piante.</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title"/>
          </p:nvPr>
        </p:nvSpPr>
        <p:spPr>
          <a:xfrm>
            <a:off x="952500" y="444499"/>
            <a:ext cx="11099800" cy="688233"/>
          </a:xfrm>
          <a:prstGeom prst="rect">
            <a:avLst/>
          </a:prstGeom>
        </p:spPr>
        <p:txBody>
          <a:bodyPr/>
          <a:lstStyle>
            <a:lvl1pPr defTabSz="274574">
              <a:defRPr sz="3700"/>
            </a:lvl1pPr>
          </a:lstStyle>
          <a:p>
            <a:pPr lvl="0">
              <a:defRPr sz="1800"/>
            </a:pPr>
            <a:r>
              <a:rPr sz="3700"/>
              <a:t>gioco linguistico </a:t>
            </a:r>
          </a:p>
        </p:txBody>
      </p:sp>
      <p:sp>
        <p:nvSpPr>
          <p:cNvPr id="51" name="Shape 51"/>
          <p:cNvSpPr/>
          <p:nvPr>
            <p:ph type="body" idx="1"/>
          </p:nvPr>
        </p:nvSpPr>
        <p:spPr>
          <a:xfrm>
            <a:off x="952500" y="1319113"/>
            <a:ext cx="11099800" cy="8114160"/>
          </a:xfrm>
          <a:prstGeom prst="rect">
            <a:avLst/>
          </a:prstGeom>
        </p:spPr>
        <p:txBody>
          <a:bodyPr/>
          <a:lstStyle/>
          <a:p>
            <a:pPr lvl="0" marL="889000" indent="-889000" algn="just">
              <a:defRPr sz="1800"/>
            </a:pPr>
            <a:r>
              <a:rPr sz="3600"/>
              <a:t>Si potrebbe definire un “gioco linguistico” come un’attività in cui il linguaggio ha un ruolo importante e che ha luogo entro una situazione in cui azioni e parole si intrecciano. Il linguaggio è un insieme di questi giochi, alcuni più primitivi e altri più sofisticati.</a:t>
            </a:r>
            <a:endParaRPr sz="3600"/>
          </a:p>
          <a:p>
            <a:pPr lvl="0" marL="889000" indent="-889000" algn="just">
              <a:defRPr sz="1800"/>
            </a:pPr>
            <a:r>
              <a:rPr sz="3600"/>
              <a:t>W. non cerca più di individuare l’essenza del linguaggio, di scoprire una forma che sia comune a tutti quelli che chiamiamo linguaggi. Esse formano una famiglia e il compito del filosofo non è quella di scoprirne le proprietà comuni, bensì di descrivere i giochi che si fanno.</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3" name="Shape 53"/>
          <p:cNvSpPr/>
          <p:nvPr>
            <p:ph type="title"/>
          </p:nvPr>
        </p:nvSpPr>
        <p:spPr>
          <a:xfrm>
            <a:off x="952500" y="444499"/>
            <a:ext cx="11099800" cy="806006"/>
          </a:xfrm>
          <a:prstGeom prst="rect">
            <a:avLst/>
          </a:prstGeom>
        </p:spPr>
        <p:txBody>
          <a:bodyPr/>
          <a:lstStyle/>
          <a:p>
            <a:pPr lvl="0" defTabSz="332992">
              <a:defRPr sz="4500"/>
            </a:pPr>
          </a:p>
        </p:txBody>
      </p:sp>
      <p:sp>
        <p:nvSpPr>
          <p:cNvPr id="54" name="Shape 54"/>
          <p:cNvSpPr/>
          <p:nvPr>
            <p:ph type="body" idx="1"/>
          </p:nvPr>
        </p:nvSpPr>
        <p:spPr>
          <a:xfrm>
            <a:off x="952500" y="1707057"/>
            <a:ext cx="11099800" cy="7182944"/>
          </a:xfrm>
          <a:prstGeom prst="rect">
            <a:avLst/>
          </a:prstGeom>
        </p:spPr>
        <p:txBody>
          <a:bodyPr/>
          <a:lstStyle/>
          <a:p>
            <a:pPr lvl="0" marL="513395" indent="-513395" algn="just" defTabSz="449833">
              <a:spcBef>
                <a:spcPts val="3200"/>
              </a:spcBef>
              <a:defRPr sz="1800"/>
            </a:pPr>
            <a:r>
              <a:rPr sz="2700"/>
              <a:t>All’inizio delle Ricerche filosofiche, W. immagina due muratori che lavorano usando solo le espressioni “mattoni”, “trave”, “pilastro” e “lastra”</a:t>
            </a:r>
            <a:endParaRPr sz="2700"/>
          </a:p>
          <a:p>
            <a:pPr lvl="0" marL="513395" indent="-513395" algn="just" defTabSz="449833">
              <a:spcBef>
                <a:spcPts val="3200"/>
              </a:spcBef>
              <a:defRPr sz="1800"/>
            </a:pPr>
            <a:r>
              <a:rPr sz="2700"/>
              <a:t>L’uso di queste parole non è semplicemente referenziale, non si può dire che il loro significato sia la semplice relazione di riferimento agli oggetti denotati: se il significato si riducesse al riferimento, all’emissione della parola non seguirebbe un’azione (sarebbe sufficiente guardare all’oggetto nominato).</a:t>
            </a:r>
            <a:endParaRPr sz="2700"/>
          </a:p>
          <a:p>
            <a:pPr lvl="0" marL="513395" indent="-513395" algn="just" defTabSz="449833">
              <a:spcBef>
                <a:spcPts val="3200"/>
              </a:spcBef>
              <a:defRPr sz="1800"/>
            </a:pPr>
            <a:r>
              <a:rPr sz="2700"/>
              <a:t>Per capire il significato delle parole pronunciate in quella occasione, dobbiamo guardare all’uso che di esse viene fatto nel contesto dell’azione. Ci si rende conto che le parole non sono semplici nomi, ma hanno la funzione che per noi hanno gli enunciati.</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 name="Shape 56"/>
          <p:cNvSpPr/>
          <p:nvPr>
            <p:ph type="title"/>
          </p:nvPr>
        </p:nvSpPr>
        <p:spPr>
          <a:xfrm>
            <a:off x="952500" y="444499"/>
            <a:ext cx="11099800" cy="667943"/>
          </a:xfrm>
          <a:prstGeom prst="rect">
            <a:avLst/>
          </a:prstGeom>
        </p:spPr>
        <p:txBody>
          <a:bodyPr/>
          <a:lstStyle>
            <a:lvl1pPr defTabSz="268731">
              <a:defRPr sz="3600"/>
            </a:lvl1pPr>
          </a:lstStyle>
          <a:p>
            <a:pPr lvl="0">
              <a:defRPr sz="1800"/>
            </a:pPr>
            <a:r>
              <a:rPr sz="3600"/>
              <a:t>giochi linguistici: tesi generale</a:t>
            </a:r>
          </a:p>
        </p:txBody>
      </p:sp>
      <p:sp>
        <p:nvSpPr>
          <p:cNvPr id="57" name="Shape 57"/>
          <p:cNvSpPr/>
          <p:nvPr>
            <p:ph type="body" idx="1"/>
          </p:nvPr>
        </p:nvSpPr>
        <p:spPr>
          <a:xfrm>
            <a:off x="952500" y="1394270"/>
            <a:ext cx="11099800" cy="7950005"/>
          </a:xfrm>
          <a:prstGeom prst="rect">
            <a:avLst/>
          </a:prstGeom>
        </p:spPr>
        <p:txBody>
          <a:bodyPr/>
          <a:lstStyle/>
          <a:p>
            <a:pPr lvl="0" marL="766021" indent="-766021" algn="just" defTabSz="549148">
              <a:spcBef>
                <a:spcPts val="3900"/>
              </a:spcBef>
              <a:defRPr sz="1800"/>
            </a:pPr>
            <a:r>
              <a:rPr sz="3300"/>
              <a:t>La tesi generale che è suggerita dall’esempio dei muratori e da altri esempi è che le parole non possono essere comprese al di fuori delle attività umane non-linguistiche in cui è immerso l’uso del linguaggio. </a:t>
            </a:r>
            <a:endParaRPr sz="3300"/>
          </a:p>
          <a:p>
            <a:pPr lvl="0" marL="766021" indent="-766021" algn="just" defTabSz="549148">
              <a:spcBef>
                <a:spcPts val="3900"/>
              </a:spcBef>
              <a:defRPr sz="1800"/>
            </a:pPr>
            <a:r>
              <a:rPr sz="3300"/>
              <a:t>Negli ultimi scritti di W. i giochi linguistici sono usati come strumenti di analisi che aiutano il filosofo a chiarire una serie di problemi, prima di tutto di significato.</a:t>
            </a:r>
            <a:endParaRPr sz="3300"/>
          </a:p>
          <a:p>
            <a:pPr lvl="0" marL="766021" indent="-766021" algn="just" defTabSz="549148">
              <a:spcBef>
                <a:spcPts val="3900"/>
              </a:spcBef>
              <a:defRPr sz="1800"/>
            </a:pPr>
            <a:r>
              <a:rPr sz="3300"/>
              <a:t>Il linguaggio è costituito da un intreccio indefinito e mutevole di giochi e solo all’interno di un certo gioco un’espressione ha un significato; è compito del filosofo mostrare quando una parola si trova ad essere usata fuori dal gioco in cui si trova a casa sua.</a:t>
            </a:r>
          </a:p>
        </p:txBody>
      </p:sp>
    </p:spTree>
  </p:cSld>
  <p:clrMapOvr>
    <a:masterClrMapping/>
  </p:clrMapOvr>
  <p:transitio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365C0"/>
          </a:solidFill>
          <a:prstDash val="solid"/>
          <a:bevel/>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365C0"/>
          </a:solidFill>
          <a:prstDash val="solid"/>
          <a:bevel/>
        </a:ln>
        <a:effectLst>
          <a:outerShdw sx="100000" sy="100000" kx="0" ky="0" algn="b" rotWithShape="0" blurRad="38100" dist="25400" dir="5400000">
            <a:srgbClr val="000000">
              <a:alpha val="50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365C0"/>
          </a:solidFill>
          <a:prstDash val="solid"/>
          <a:bevel/>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365C0"/>
          </a:solidFill>
          <a:prstDash val="solid"/>
          <a:bevel/>
        </a:ln>
        <a:effectLst>
          <a:outerShdw sx="100000" sy="100000" kx="0" ky="0" algn="b" rotWithShape="0" blurRad="38100" dist="25400" dir="5400000">
            <a:srgbClr val="000000">
              <a:alpha val="50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