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hape 35"/>
          <p:cNvSpPr/>
          <p:nvPr>
            <p:ph type="sldImg"/>
          </p:nvPr>
        </p:nvSpPr>
        <p:spPr>
          <a:xfrm>
            <a:off x="1143000" y="685800"/>
            <a:ext cx="4572000" cy="3429000"/>
          </a:xfrm>
          <a:prstGeom prst="rect">
            <a:avLst/>
          </a:prstGeom>
        </p:spPr>
        <p:txBody>
          <a:bodyPr/>
          <a:lstStyle/>
          <a:p>
            <a:pPr lvl="0"/>
          </a:p>
        </p:txBody>
      </p:sp>
      <p:sp>
        <p:nvSpPr>
          <p:cNvPr id="36" name="Shape 36"/>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Avenir Book"/>
        <a:ea typeface="Avenir Book"/>
        <a:cs typeface="Avenir Book"/>
        <a:sym typeface="Avenir Book"/>
      </a:defRPr>
    </a:lvl1pPr>
    <a:lvl2pPr indent="228600" defTabSz="457200">
      <a:lnSpc>
        <a:spcPct val="125000"/>
      </a:lnSpc>
      <a:defRPr sz="2400">
        <a:latin typeface="Avenir Book"/>
        <a:ea typeface="Avenir Book"/>
        <a:cs typeface="Avenir Book"/>
        <a:sym typeface="Avenir Book"/>
      </a:defRPr>
    </a:lvl2pPr>
    <a:lvl3pPr indent="457200" defTabSz="457200">
      <a:lnSpc>
        <a:spcPct val="125000"/>
      </a:lnSpc>
      <a:defRPr sz="2400">
        <a:latin typeface="Avenir Book"/>
        <a:ea typeface="Avenir Book"/>
        <a:cs typeface="Avenir Book"/>
        <a:sym typeface="Avenir Book"/>
      </a:defRPr>
    </a:lvl3pPr>
    <a:lvl4pPr indent="685800" defTabSz="457200">
      <a:lnSpc>
        <a:spcPct val="125000"/>
      </a:lnSpc>
      <a:defRPr sz="2400">
        <a:latin typeface="Avenir Book"/>
        <a:ea typeface="Avenir Book"/>
        <a:cs typeface="Avenir Book"/>
        <a:sym typeface="Avenir Book"/>
      </a:defRPr>
    </a:lvl4pPr>
    <a:lvl5pPr indent="914400" defTabSz="457200">
      <a:lnSpc>
        <a:spcPct val="125000"/>
      </a:lnSpc>
      <a:defRPr sz="2400">
        <a:latin typeface="Avenir Book"/>
        <a:ea typeface="Avenir Book"/>
        <a:cs typeface="Avenir Book"/>
        <a:sym typeface="Avenir Book"/>
      </a:defRPr>
    </a:lvl5pPr>
    <a:lvl6pPr indent="1143000" defTabSz="457200">
      <a:lnSpc>
        <a:spcPct val="125000"/>
      </a:lnSpc>
      <a:defRPr sz="2400">
        <a:latin typeface="Avenir Book"/>
        <a:ea typeface="Avenir Book"/>
        <a:cs typeface="Avenir Book"/>
        <a:sym typeface="Avenir Book"/>
      </a:defRPr>
    </a:lvl6pPr>
    <a:lvl7pPr indent="1371600" defTabSz="457200">
      <a:lnSpc>
        <a:spcPct val="125000"/>
      </a:lnSpc>
      <a:defRPr sz="2400">
        <a:latin typeface="Avenir Book"/>
        <a:ea typeface="Avenir Book"/>
        <a:cs typeface="Avenir Book"/>
        <a:sym typeface="Avenir Book"/>
      </a:defRPr>
    </a:lvl7pPr>
    <a:lvl8pPr indent="1600200" defTabSz="457200">
      <a:lnSpc>
        <a:spcPct val="125000"/>
      </a:lnSpc>
      <a:defRPr sz="2400">
        <a:latin typeface="Avenir Book"/>
        <a:ea typeface="Avenir Book"/>
        <a:cs typeface="Avenir Book"/>
        <a:sym typeface="Avenir Book"/>
      </a:defRPr>
    </a:lvl8pPr>
    <a:lvl9pPr indent="1828800" defTabSz="457200">
      <a:lnSpc>
        <a:spcPct val="125000"/>
      </a:lnSpc>
      <a:defRPr sz="2400">
        <a:latin typeface="Avenir Book"/>
        <a:ea typeface="Avenir Book"/>
        <a:cs typeface="Avenir Book"/>
        <a:sym typeface="Avenir Book"/>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p:spPr>
        <p:txBody>
          <a:bodyPr/>
          <a:lstStyle>
            <a:lvl1pPr>
              <a:defRPr sz="3400"/>
            </a:lvl1pPr>
          </a:lstStyle>
          <a:p>
            <a:pPr lvl="0">
              <a:defRPr sz="1800"/>
            </a:pPr>
            <a:r>
              <a:rPr sz="3400"/>
              <a:t>Titolo Testo</a:t>
            </a:r>
          </a:p>
        </p:txBody>
      </p:sp>
      <p:sp>
        <p:nvSpPr>
          <p:cNvPr id="6" name="Shape 6"/>
          <p:cNvSpPr/>
          <p:nvPr>
            <p:ph type="body" idx="1"/>
          </p:nvPr>
        </p:nvSpPr>
        <p:spPr>
          <a:xfrm>
            <a:off x="1270000" y="5029200"/>
            <a:ext cx="10464800" cy="1130300"/>
          </a:xfrm>
          <a:prstGeom prst="rect">
            <a:avLst/>
          </a:prstGeom>
        </p:spPr>
        <p:txBody>
          <a:bodyPr/>
          <a:lstStyle>
            <a:lvl1pPr>
              <a:defRPr>
                <a:latin typeface="+mn-lt"/>
                <a:ea typeface="+mn-ea"/>
                <a:cs typeface="+mn-cs"/>
                <a:sym typeface="Helvetica Light"/>
              </a:defRPr>
            </a:lvl1pPr>
            <a:lvl2pPr>
              <a:defRPr>
                <a:latin typeface="+mn-lt"/>
                <a:ea typeface="+mn-ea"/>
                <a:cs typeface="+mn-cs"/>
                <a:sym typeface="Helvetica Light"/>
              </a:defRPr>
            </a:lvl2pPr>
            <a:lvl3pPr>
              <a:defRPr>
                <a:latin typeface="+mn-lt"/>
                <a:ea typeface="+mn-ea"/>
                <a:cs typeface="+mn-cs"/>
                <a:sym typeface="Helvetica Light"/>
              </a:defRPr>
            </a:lvl3pPr>
            <a:lvl4pPr>
              <a:defRPr>
                <a:latin typeface="+mn-lt"/>
                <a:ea typeface="+mn-ea"/>
                <a:cs typeface="+mn-cs"/>
                <a:sym typeface="Helvetica Light"/>
              </a:defRPr>
            </a:lvl4pPr>
            <a:lvl5pPr>
              <a:defRPr>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zion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F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u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olo e sottotitolo">
    <p:spTree>
      <p:nvGrpSpPr>
        <p:cNvPr id="1" name=""/>
        <p:cNvGrpSpPr/>
        <p:nvPr/>
      </p:nvGrpSpPr>
      <p:grpSpPr>
        <a:xfrm>
          <a:off x="0" y="0"/>
          <a:ext cx="0" cy="0"/>
          <a:chOff x="0" y="0"/>
          <a:chExt cx="0" cy="0"/>
        </a:xfrm>
      </p:grpSpPr>
      <p:sp>
        <p:nvSpPr>
          <p:cNvPr id="30" name="Shape 30"/>
          <p:cNvSpPr/>
          <p:nvPr>
            <p:ph type="title"/>
          </p:nvPr>
        </p:nvSpPr>
        <p:spPr>
          <a:prstGeom prst="rect">
            <a:avLst/>
          </a:prstGeom>
        </p:spPr>
        <p:txBody>
          <a:bodyPr/>
          <a:lstStyle/>
          <a:p>
            <a:pPr lvl="0">
              <a:defRPr sz="1800"/>
            </a:pPr>
            <a:r>
              <a:rPr sz="8000"/>
              <a:t>Titolo Testo</a:t>
            </a:r>
          </a:p>
        </p:txBody>
      </p:sp>
      <p:sp>
        <p:nvSpPr>
          <p:cNvPr id="31" name="Shape 31"/>
          <p:cNvSpPr/>
          <p:nvPr>
            <p:ph type="body" idx="1"/>
          </p:nvPr>
        </p:nvSpPr>
        <p:spPr>
          <a:prstGeom prst="rect">
            <a:avLst/>
          </a:prstGeom>
        </p:spPr>
        <p:txBody>
          <a:body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33" name="Shape 33"/>
          <p:cNvSpPr/>
          <p:nvPr>
            <p:ph type="title"/>
          </p:nvPr>
        </p:nvSpPr>
        <p:spPr>
          <a:xfrm>
            <a:off x="952500" y="444500"/>
            <a:ext cx="11099800" cy="2159000"/>
          </a:xfrm>
          <a:prstGeom prst="rect">
            <a:avLst/>
          </a:prstGeom>
        </p:spPr>
        <p:txBody>
          <a:bodyPr anchor="ctr"/>
          <a:lstStyle>
            <a:lvl1pPr>
              <a:defRPr>
                <a:latin typeface="+mn-lt"/>
                <a:ea typeface="+mn-ea"/>
                <a:cs typeface="+mn-cs"/>
                <a:sym typeface="Helvetica Light"/>
              </a:defRPr>
            </a:lvl1pPr>
          </a:lstStyle>
          <a:p>
            <a:pPr lvl="0">
              <a:defRPr sz="1800"/>
            </a:pPr>
            <a:r>
              <a:rPr sz="8000"/>
              <a:t>Titolo Testo</a:t>
            </a:r>
          </a:p>
        </p:txBody>
      </p:sp>
      <p:sp>
        <p:nvSpPr>
          <p:cNvPr id="34" name="Shape 34"/>
          <p:cNvSpPr/>
          <p:nvPr>
            <p:ph type="body" idx="1"/>
          </p:nvPr>
        </p:nvSpPr>
        <p:spPr>
          <a:xfrm>
            <a:off x="952500" y="2603500"/>
            <a:ext cx="11099800" cy="6286500"/>
          </a:xfrm>
          <a:prstGeom prst="rect">
            <a:avLst/>
          </a:prstGeom>
        </p:spPr>
        <p:txBody>
          <a:bodyPr anchor="ctr"/>
          <a:lstStyle>
            <a:lvl1pPr marL="444500" indent="-444500" algn="l">
              <a:spcBef>
                <a:spcPts val="4200"/>
              </a:spcBef>
              <a:buSzPct val="75000"/>
              <a:buChar char="•"/>
              <a:defRPr sz="3600">
                <a:latin typeface="+mn-lt"/>
                <a:ea typeface="+mn-ea"/>
                <a:cs typeface="+mn-cs"/>
                <a:sym typeface="Helvetica Light"/>
              </a:defRPr>
            </a:lvl1pPr>
            <a:lvl2pPr marL="889000" indent="-444500" algn="l">
              <a:spcBef>
                <a:spcPts val="4200"/>
              </a:spcBef>
              <a:buSzPct val="75000"/>
              <a:buChar char="•"/>
              <a:defRPr sz="3600">
                <a:latin typeface="+mn-lt"/>
                <a:ea typeface="+mn-ea"/>
                <a:cs typeface="+mn-cs"/>
                <a:sym typeface="Helvetica Light"/>
              </a:defRPr>
            </a:lvl2pPr>
            <a:lvl3pPr marL="1333500" indent="-444500" algn="l">
              <a:spcBef>
                <a:spcPts val="4200"/>
              </a:spcBef>
              <a:buSzPct val="75000"/>
              <a:buChar char="•"/>
              <a:defRPr sz="3600">
                <a:latin typeface="+mn-lt"/>
                <a:ea typeface="+mn-ea"/>
                <a:cs typeface="+mn-cs"/>
                <a:sym typeface="Helvetica Light"/>
              </a:defRPr>
            </a:lvl3pPr>
            <a:lvl4pPr marL="1778000" indent="-444500" algn="l">
              <a:spcBef>
                <a:spcPts val="4200"/>
              </a:spcBef>
              <a:buSzPct val="75000"/>
              <a:buChar char="•"/>
              <a:defRPr sz="3600">
                <a:latin typeface="+mn-lt"/>
                <a:ea typeface="+mn-ea"/>
                <a:cs typeface="+mn-cs"/>
                <a:sym typeface="Helvetica Light"/>
              </a:defRPr>
            </a:lvl4pPr>
            <a:lvl5pPr marL="2222500" indent="-444500" algn="l">
              <a:spcBef>
                <a:spcPts val="4200"/>
              </a:spcBef>
              <a:buSzPct val="75000"/>
              <a:buChar char="•"/>
              <a:defRPr sz="3600">
                <a:latin typeface="+mn-lt"/>
                <a:ea typeface="+mn-ea"/>
                <a:cs typeface="+mn-cs"/>
                <a:sym typeface="Helvetica Light"/>
              </a:defRPr>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Foto - Orizzontale">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lstStyle>
            <a:lvl1pPr>
              <a:defRPr sz="3400"/>
            </a:lvl1pPr>
          </a:lstStyle>
          <a:p>
            <a:pPr lvl="0">
              <a:defRPr sz="1800"/>
            </a:pPr>
            <a:r>
              <a:rPr sz="3400"/>
              <a:t>Titolo Testo</a:t>
            </a:r>
          </a:p>
        </p:txBody>
      </p:sp>
      <p:sp>
        <p:nvSpPr>
          <p:cNvPr id="9" name="Shape 9"/>
          <p:cNvSpPr/>
          <p:nvPr>
            <p:ph type="body" idx="1"/>
          </p:nvPr>
        </p:nvSpPr>
        <p:spPr>
          <a:xfrm>
            <a:off x="1270000" y="8191500"/>
            <a:ext cx="10464800" cy="1130300"/>
          </a:xfrm>
          <a:prstGeom prst="rect">
            <a:avLst/>
          </a:prstGeom>
        </p:spPr>
        <p:txBody>
          <a:bodyPr/>
          <a:lstStyle>
            <a:lvl1pPr>
              <a:defRPr>
                <a:latin typeface="+mn-lt"/>
                <a:ea typeface="+mn-ea"/>
                <a:cs typeface="+mn-cs"/>
                <a:sym typeface="Helvetica Light"/>
              </a:defRPr>
            </a:lvl1pPr>
            <a:lvl2pPr>
              <a:defRPr>
                <a:latin typeface="+mn-lt"/>
                <a:ea typeface="+mn-ea"/>
                <a:cs typeface="+mn-cs"/>
                <a:sym typeface="Helvetica Light"/>
              </a:defRPr>
            </a:lvl2pPr>
            <a:lvl3pPr>
              <a:defRPr>
                <a:latin typeface="+mn-lt"/>
                <a:ea typeface="+mn-ea"/>
                <a:cs typeface="+mn-cs"/>
                <a:sym typeface="Helvetica Light"/>
              </a:defRPr>
            </a:lvl3pPr>
            <a:lvl4pPr>
              <a:defRPr>
                <a:latin typeface="+mn-lt"/>
                <a:ea typeface="+mn-ea"/>
                <a:cs typeface="+mn-cs"/>
                <a:sym typeface="Helvetica Light"/>
              </a:defRPr>
            </a:lvl4pPr>
            <a:lvl5pPr>
              <a:defRPr>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olo - Centrato">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nchor="ctr"/>
          <a:lstStyle>
            <a:lvl1pPr>
              <a:defRPr sz="3400"/>
            </a:lvl1pPr>
          </a:lstStyle>
          <a:p>
            <a:pPr lvl="0">
              <a:defRPr sz="1800"/>
            </a:pPr>
            <a:r>
              <a:rPr sz="3400"/>
              <a:t>Titolo Testo</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Foto - Verticale">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lstStyle>
            <a:lvl1pPr>
              <a:defRPr sz="6000">
                <a:latin typeface="+mn-lt"/>
                <a:ea typeface="+mn-ea"/>
                <a:cs typeface="+mn-cs"/>
                <a:sym typeface="Helvetica Light"/>
              </a:defRPr>
            </a:lvl1pPr>
          </a:lstStyle>
          <a:p>
            <a:pPr lvl="0">
              <a:defRPr sz="1800"/>
            </a:pPr>
            <a:r>
              <a:rPr sz="6000"/>
              <a:t>Titolo Testo</a:t>
            </a:r>
          </a:p>
        </p:txBody>
      </p:sp>
      <p:sp>
        <p:nvSpPr>
          <p:cNvPr id="14" name="Shape 14"/>
          <p:cNvSpPr/>
          <p:nvPr>
            <p:ph type="body" idx="1"/>
          </p:nvPr>
        </p:nvSpPr>
        <p:spPr>
          <a:xfrm>
            <a:off x="952500" y="4762500"/>
            <a:ext cx="5334000" cy="4102100"/>
          </a:xfrm>
          <a:prstGeom prst="rect">
            <a:avLst/>
          </a:prstGeom>
        </p:spPr>
        <p:txBody>
          <a:bodyPr/>
          <a:lstStyle>
            <a:lvl1pPr>
              <a:defRPr>
                <a:latin typeface="+mn-lt"/>
                <a:ea typeface="+mn-ea"/>
                <a:cs typeface="+mn-cs"/>
                <a:sym typeface="Helvetica Light"/>
              </a:defRPr>
            </a:lvl1pPr>
            <a:lvl2pPr>
              <a:defRPr>
                <a:latin typeface="+mn-lt"/>
                <a:ea typeface="+mn-ea"/>
                <a:cs typeface="+mn-cs"/>
                <a:sym typeface="Helvetica Light"/>
              </a:defRPr>
            </a:lvl2pPr>
            <a:lvl3pPr>
              <a:defRPr>
                <a:latin typeface="+mn-lt"/>
                <a:ea typeface="+mn-ea"/>
                <a:cs typeface="+mn-cs"/>
                <a:sym typeface="Helvetica Light"/>
              </a:defRPr>
            </a:lvl3pPr>
            <a:lvl4pPr>
              <a:defRPr>
                <a:latin typeface="+mn-lt"/>
                <a:ea typeface="+mn-ea"/>
                <a:cs typeface="+mn-cs"/>
                <a:sym typeface="Helvetica Light"/>
              </a:defRPr>
            </a:lvl4pPr>
            <a:lvl5pPr>
              <a:defRPr>
                <a:latin typeface="+mn-lt"/>
                <a:ea typeface="+mn-ea"/>
                <a:cs typeface="+mn-cs"/>
                <a:sym typeface="Helvetica Light"/>
              </a:defRPr>
            </a:lvl5p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olo - In alto">
    <p:spTree>
      <p:nvGrpSpPr>
        <p:cNvPr id="1" name=""/>
        <p:cNvGrpSpPr/>
        <p:nvPr/>
      </p:nvGrpSpPr>
      <p:grpSpPr>
        <a:xfrm>
          <a:off x="0" y="0"/>
          <a:ext cx="0" cy="0"/>
          <a:chOff x="0" y="0"/>
          <a:chExt cx="0" cy="0"/>
        </a:xfrm>
      </p:grpSpPr>
      <p:sp>
        <p:nvSpPr>
          <p:cNvPr id="16" name="Shape 16"/>
          <p:cNvSpPr/>
          <p:nvPr>
            <p:ph type="title"/>
          </p:nvPr>
        </p:nvSpPr>
        <p:spPr>
          <a:xfrm>
            <a:off x="952500" y="444500"/>
            <a:ext cx="11099800" cy="2159000"/>
          </a:xfrm>
          <a:prstGeom prst="rect">
            <a:avLst/>
          </a:prstGeom>
        </p:spPr>
        <p:txBody>
          <a:bodyPr anchor="ctr"/>
          <a:lstStyle>
            <a:lvl1pPr>
              <a:defRPr sz="3400"/>
            </a:lvl1pPr>
          </a:lstStyle>
          <a:p>
            <a:pPr lvl="0">
              <a:defRPr sz="1800"/>
            </a:pPr>
            <a:r>
              <a:rPr sz="3400"/>
              <a:t>Titolo Testo</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olo e punti elenco">
    <p:spTree>
      <p:nvGrpSpPr>
        <p:cNvPr id="1" name=""/>
        <p:cNvGrpSpPr/>
        <p:nvPr/>
      </p:nvGrpSpPr>
      <p:grpSpPr>
        <a:xfrm>
          <a:off x="0" y="0"/>
          <a:ext cx="0" cy="0"/>
          <a:chOff x="0" y="0"/>
          <a:chExt cx="0" cy="0"/>
        </a:xfrm>
      </p:grpSpPr>
      <p:sp>
        <p:nvSpPr>
          <p:cNvPr id="18" name="Shape 18"/>
          <p:cNvSpPr/>
          <p:nvPr>
            <p:ph type="title"/>
          </p:nvPr>
        </p:nvSpPr>
        <p:spPr>
          <a:xfrm>
            <a:off x="952500" y="444500"/>
            <a:ext cx="11099800" cy="2159000"/>
          </a:xfrm>
          <a:prstGeom prst="rect">
            <a:avLst/>
          </a:prstGeom>
          <a:ln w="25400">
            <a:solidFill>
              <a:srgbClr val="85888D"/>
            </a:solidFill>
          </a:ln>
        </p:spPr>
        <p:txBody>
          <a:bodyPr anchor="ctr"/>
          <a:lstStyle>
            <a:lvl1pPr>
              <a:defRPr sz="3500"/>
            </a:lvl1pPr>
          </a:lstStyle>
          <a:p>
            <a:pPr lvl="0">
              <a:defRPr sz="1800"/>
            </a:pPr>
            <a:r>
              <a:rPr sz="3500"/>
              <a:t>Titolo Testo</a:t>
            </a:r>
          </a:p>
        </p:txBody>
      </p:sp>
      <p:sp>
        <p:nvSpPr>
          <p:cNvPr id="19" name="Shape 19"/>
          <p:cNvSpPr/>
          <p:nvPr>
            <p:ph type="body" idx="1"/>
          </p:nvPr>
        </p:nvSpPr>
        <p:spPr>
          <a:xfrm>
            <a:off x="952500" y="2603500"/>
            <a:ext cx="11099800" cy="6286500"/>
          </a:xfrm>
          <a:prstGeom prst="rect">
            <a:avLst/>
          </a:prstGeom>
        </p:spPr>
        <p:txBody>
          <a:bodyPr anchor="ctr"/>
          <a:lstStyle>
            <a:lvl1pPr marL="444500" indent="-444500" algn="just">
              <a:spcBef>
                <a:spcPts val="4200"/>
              </a:spcBef>
              <a:buSzPct val="75000"/>
              <a:buChar char="•"/>
              <a:defRPr sz="3600"/>
            </a:lvl1pPr>
            <a:lvl2pPr marL="889000" indent="-444500" algn="just">
              <a:spcBef>
                <a:spcPts val="4200"/>
              </a:spcBef>
              <a:buSzPct val="75000"/>
              <a:buChar char="•"/>
              <a:defRPr sz="3600"/>
            </a:lvl2pPr>
            <a:lvl3pPr marL="1333500" indent="-444500" algn="just">
              <a:spcBef>
                <a:spcPts val="4200"/>
              </a:spcBef>
              <a:buSzPct val="75000"/>
              <a:buChar char="•"/>
              <a:defRPr sz="3600"/>
            </a:lvl3pPr>
            <a:lvl4pPr marL="1778000" indent="-444500" algn="just">
              <a:spcBef>
                <a:spcPts val="4200"/>
              </a:spcBef>
              <a:buSzPct val="75000"/>
              <a:buChar char="•"/>
              <a:defRPr sz="3600"/>
            </a:lvl4pPr>
            <a:lvl5pPr marL="2222500" indent="-444500" algn="just">
              <a:spcBef>
                <a:spcPts val="4200"/>
              </a:spcBef>
              <a:buSzPct val="75000"/>
              <a:buChar char="•"/>
              <a:defRPr sz="3600"/>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olo, punti elenco e foto">
    <p:spTree>
      <p:nvGrpSpPr>
        <p:cNvPr id="1" name=""/>
        <p:cNvGrpSpPr/>
        <p:nvPr/>
      </p:nvGrpSpPr>
      <p:grpSpPr>
        <a:xfrm>
          <a:off x="0" y="0"/>
          <a:ext cx="0" cy="0"/>
          <a:chOff x="0" y="0"/>
          <a:chExt cx="0" cy="0"/>
        </a:xfrm>
      </p:grpSpPr>
      <p:sp>
        <p:nvSpPr>
          <p:cNvPr id="21" name="Shape 21"/>
          <p:cNvSpPr/>
          <p:nvPr>
            <p:ph type="title"/>
          </p:nvPr>
        </p:nvSpPr>
        <p:spPr>
          <a:xfrm>
            <a:off x="952500" y="444500"/>
            <a:ext cx="11099800" cy="2159000"/>
          </a:xfrm>
          <a:prstGeom prst="rect">
            <a:avLst/>
          </a:prstGeom>
        </p:spPr>
        <p:txBody>
          <a:bodyPr anchor="ctr"/>
          <a:lstStyle>
            <a:lvl1pPr>
              <a:defRPr sz="3400"/>
            </a:lvl1pPr>
          </a:lstStyle>
          <a:p>
            <a:pPr lvl="0">
              <a:defRPr sz="1800"/>
            </a:pPr>
            <a:r>
              <a:rPr sz="3400"/>
              <a:t>Titolo Testo</a:t>
            </a:r>
          </a:p>
        </p:txBody>
      </p:sp>
      <p:sp>
        <p:nvSpPr>
          <p:cNvPr id="22" name="Shape 22"/>
          <p:cNvSpPr/>
          <p:nvPr>
            <p:ph type="body" idx="1"/>
          </p:nvPr>
        </p:nvSpPr>
        <p:spPr>
          <a:xfrm>
            <a:off x="952500" y="2603500"/>
            <a:ext cx="5334000" cy="6286500"/>
          </a:xfrm>
          <a:prstGeom prst="rect">
            <a:avLst/>
          </a:prstGeom>
        </p:spPr>
        <p:txBody>
          <a:bodyPr anchor="ctr"/>
          <a:lstStyle>
            <a:lvl1pPr marL="342900" indent="-342900" algn="l">
              <a:spcBef>
                <a:spcPts val="3200"/>
              </a:spcBef>
              <a:buSzPct val="75000"/>
              <a:buChar char="•"/>
              <a:defRPr sz="2800">
                <a:latin typeface="+mn-lt"/>
                <a:ea typeface="+mn-ea"/>
                <a:cs typeface="+mn-cs"/>
                <a:sym typeface="Helvetica Light"/>
              </a:defRPr>
            </a:lvl1pPr>
            <a:lvl2pPr marL="685800" indent="-342900" algn="l">
              <a:spcBef>
                <a:spcPts val="3200"/>
              </a:spcBef>
              <a:buSzPct val="75000"/>
              <a:buChar char="•"/>
              <a:defRPr sz="2800">
                <a:latin typeface="+mn-lt"/>
                <a:ea typeface="+mn-ea"/>
                <a:cs typeface="+mn-cs"/>
                <a:sym typeface="Helvetica Light"/>
              </a:defRPr>
            </a:lvl2pPr>
            <a:lvl3pPr marL="1028700" indent="-342900" algn="l">
              <a:spcBef>
                <a:spcPts val="3200"/>
              </a:spcBef>
              <a:buSzPct val="75000"/>
              <a:buChar char="•"/>
              <a:defRPr sz="2800">
                <a:latin typeface="+mn-lt"/>
                <a:ea typeface="+mn-ea"/>
                <a:cs typeface="+mn-cs"/>
                <a:sym typeface="Helvetica Light"/>
              </a:defRPr>
            </a:lvl3pPr>
            <a:lvl4pPr marL="1371600" indent="-342900" algn="l">
              <a:spcBef>
                <a:spcPts val="3200"/>
              </a:spcBef>
              <a:buSzPct val="75000"/>
              <a:buChar char="•"/>
              <a:defRPr sz="2800">
                <a:latin typeface="+mn-lt"/>
                <a:ea typeface="+mn-ea"/>
                <a:cs typeface="+mn-cs"/>
                <a:sym typeface="Helvetica Light"/>
              </a:defRPr>
            </a:lvl4pPr>
            <a:lvl5pPr marL="1714500" indent="-342900" algn="l">
              <a:spcBef>
                <a:spcPts val="3200"/>
              </a:spcBef>
              <a:buSzPct val="75000"/>
              <a:buChar char="•"/>
              <a:defRPr sz="2800">
                <a:latin typeface="+mn-lt"/>
                <a:ea typeface="+mn-ea"/>
                <a:cs typeface="+mn-cs"/>
                <a:sym typeface="Helvetica Light"/>
              </a:defRPr>
            </a:lvl5pPr>
          </a:lstStyle>
          <a:p>
            <a:pPr lvl="0">
              <a:defRPr sz="1800"/>
            </a:pPr>
            <a:r>
              <a:rPr sz="2800"/>
              <a:t>Corpo livello uno</a:t>
            </a:r>
            <a:endParaRPr sz="2800"/>
          </a:p>
          <a:p>
            <a:pPr lvl="1">
              <a:defRPr sz="1800"/>
            </a:pPr>
            <a:r>
              <a:rPr sz="2800"/>
              <a:t>Corpo livello due</a:t>
            </a:r>
            <a:endParaRPr sz="2800"/>
          </a:p>
          <a:p>
            <a:pPr lvl="2">
              <a:defRPr sz="1800"/>
            </a:pPr>
            <a:r>
              <a:rPr sz="2800"/>
              <a:t>Corpo livello tre</a:t>
            </a:r>
            <a:endParaRPr sz="2800"/>
          </a:p>
          <a:p>
            <a:pPr lvl="3">
              <a:defRPr sz="1800"/>
            </a:pPr>
            <a:r>
              <a:rPr sz="2800"/>
              <a:t>Corpo livello quattro</a:t>
            </a:r>
            <a:endParaRPr sz="2800"/>
          </a:p>
          <a:p>
            <a:pPr lvl="4">
              <a:defRPr sz="1800"/>
            </a:pPr>
            <a:r>
              <a:rPr sz="2800"/>
              <a:t>Livello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nti elenco">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nchor="ctr"/>
          <a:lstStyle>
            <a:lvl1pPr marL="444500" indent="-444500" algn="just">
              <a:spcBef>
                <a:spcPts val="4200"/>
              </a:spcBef>
              <a:buSzPct val="75000"/>
              <a:buChar char="•"/>
              <a:defRPr sz="3600"/>
            </a:lvl1pPr>
            <a:lvl2pPr marL="889000" indent="-444500" algn="just">
              <a:spcBef>
                <a:spcPts val="4200"/>
              </a:spcBef>
              <a:buSzPct val="75000"/>
              <a:buChar char="•"/>
              <a:defRPr sz="3600"/>
            </a:lvl2pPr>
            <a:lvl3pPr marL="1333500" indent="-444500" algn="just">
              <a:spcBef>
                <a:spcPts val="4200"/>
              </a:spcBef>
              <a:buSzPct val="75000"/>
              <a:buChar char="•"/>
              <a:defRPr sz="3600"/>
            </a:lvl3pPr>
            <a:lvl4pPr marL="1778000" indent="-444500" algn="just">
              <a:spcBef>
                <a:spcPts val="4200"/>
              </a:spcBef>
              <a:buSzPct val="75000"/>
              <a:buChar char="•"/>
              <a:defRPr sz="3600"/>
            </a:lvl4pPr>
            <a:lvl5pPr marL="2222500" indent="-444500" algn="just">
              <a:spcBef>
                <a:spcPts val="4200"/>
              </a:spcBef>
              <a:buSzPct val="75000"/>
              <a:buChar char="•"/>
              <a:defRPr sz="3600"/>
            </a:lvl5pPr>
          </a:lstStyle>
          <a:p>
            <a:pPr lvl="0">
              <a:defRPr sz="1800"/>
            </a:pPr>
            <a:r>
              <a:rPr sz="3600"/>
              <a:t>Corpo livello uno</a:t>
            </a:r>
            <a:endParaRPr sz="3600"/>
          </a:p>
          <a:p>
            <a:pPr lvl="1">
              <a:defRPr sz="1800"/>
            </a:pPr>
            <a:r>
              <a:rPr sz="3600"/>
              <a:t>Corpo livello due</a:t>
            </a:r>
            <a:endParaRPr sz="3600"/>
          </a:p>
          <a:p>
            <a:pPr lvl="2">
              <a:defRPr sz="1800"/>
            </a:pPr>
            <a:r>
              <a:rPr sz="3600"/>
              <a:t>Corpo livello tre</a:t>
            </a:r>
            <a:endParaRPr sz="3600"/>
          </a:p>
          <a:p>
            <a:pPr lvl="3">
              <a:defRPr sz="1800"/>
            </a:pPr>
            <a:r>
              <a:rPr sz="3600"/>
              <a:t>Corpo livello quattro</a:t>
            </a:r>
            <a:endParaRPr sz="3600"/>
          </a:p>
          <a:p>
            <a:pPr lvl="4">
              <a:defRPr sz="1800"/>
            </a:pPr>
            <a:r>
              <a:rPr sz="3600"/>
              <a:t>Livello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Foto - 3 per pagina">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1270000" y="549572"/>
            <a:ext cx="10464800" cy="727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normAutofit fontScale="100000" lnSpcReduction="0"/>
          </a:bodyPr>
          <a:lstStyle/>
          <a:p>
            <a:pPr lvl="0">
              <a:defRPr sz="1800"/>
            </a:pPr>
            <a:r>
              <a:rPr sz="8000"/>
              <a:t>Titolo Testo</a:t>
            </a:r>
          </a:p>
        </p:txBody>
      </p:sp>
      <p:sp>
        <p:nvSpPr>
          <p:cNvPr id="3" name="Shape 3"/>
          <p:cNvSpPr/>
          <p:nvPr>
            <p:ph type="body" idx="1"/>
          </p:nvPr>
        </p:nvSpPr>
        <p:spPr>
          <a:xfrm>
            <a:off x="1270000" y="1603840"/>
            <a:ext cx="10464800" cy="680700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lvl="0">
              <a:defRPr sz="1800"/>
            </a:pPr>
            <a:r>
              <a:rPr sz="3200"/>
              <a:t>Corpo livello uno</a:t>
            </a:r>
            <a:endParaRPr sz="3200"/>
          </a:p>
          <a:p>
            <a:pPr lvl="1">
              <a:defRPr sz="1800"/>
            </a:pPr>
            <a:r>
              <a:rPr sz="3200"/>
              <a:t>Corpo livello due</a:t>
            </a:r>
            <a:endParaRPr sz="3200"/>
          </a:p>
          <a:p>
            <a:pPr lvl="2">
              <a:defRPr sz="1800"/>
            </a:pPr>
            <a:r>
              <a:rPr sz="3200"/>
              <a:t>Corpo livello tre</a:t>
            </a:r>
            <a:endParaRPr sz="3200"/>
          </a:p>
          <a:p>
            <a:pPr lvl="3">
              <a:defRPr sz="1800"/>
            </a:pPr>
            <a:r>
              <a:rPr sz="3200"/>
              <a:t>Corpo livello quattro</a:t>
            </a:r>
            <a:endParaRPr sz="3200"/>
          </a:p>
          <a:p>
            <a:pPr lvl="4">
              <a:defRPr sz="1800"/>
            </a:pPr>
            <a:r>
              <a:rPr sz="3200"/>
              <a:t>Livello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spd="med" advClick="1"/>
  <p:txStyles>
    <p:titleStyle>
      <a:lvl1pPr algn="ctr" defTabSz="584200">
        <a:defRPr sz="8000">
          <a:latin typeface="+mj-lt"/>
          <a:ea typeface="+mj-ea"/>
          <a:cs typeface="+mj-cs"/>
          <a:sym typeface="Times New Roman"/>
        </a:defRPr>
      </a:lvl1pPr>
      <a:lvl2pPr indent="228600" algn="ctr" defTabSz="584200">
        <a:defRPr sz="8000">
          <a:latin typeface="+mj-lt"/>
          <a:ea typeface="+mj-ea"/>
          <a:cs typeface="+mj-cs"/>
          <a:sym typeface="Times New Roman"/>
        </a:defRPr>
      </a:lvl2pPr>
      <a:lvl3pPr indent="457200" algn="ctr" defTabSz="584200">
        <a:defRPr sz="8000">
          <a:latin typeface="+mj-lt"/>
          <a:ea typeface="+mj-ea"/>
          <a:cs typeface="+mj-cs"/>
          <a:sym typeface="Times New Roman"/>
        </a:defRPr>
      </a:lvl3pPr>
      <a:lvl4pPr indent="685800" algn="ctr" defTabSz="584200">
        <a:defRPr sz="8000">
          <a:latin typeface="+mj-lt"/>
          <a:ea typeface="+mj-ea"/>
          <a:cs typeface="+mj-cs"/>
          <a:sym typeface="Times New Roman"/>
        </a:defRPr>
      </a:lvl4pPr>
      <a:lvl5pPr indent="914400" algn="ctr" defTabSz="584200">
        <a:defRPr sz="8000">
          <a:latin typeface="+mj-lt"/>
          <a:ea typeface="+mj-ea"/>
          <a:cs typeface="+mj-cs"/>
          <a:sym typeface="Times New Roman"/>
        </a:defRPr>
      </a:lvl5pPr>
      <a:lvl6pPr indent="1143000" algn="ctr" defTabSz="584200">
        <a:defRPr sz="8000">
          <a:latin typeface="+mj-lt"/>
          <a:ea typeface="+mj-ea"/>
          <a:cs typeface="+mj-cs"/>
          <a:sym typeface="Times New Roman"/>
        </a:defRPr>
      </a:lvl6pPr>
      <a:lvl7pPr indent="1371600" algn="ctr" defTabSz="584200">
        <a:defRPr sz="8000">
          <a:latin typeface="+mj-lt"/>
          <a:ea typeface="+mj-ea"/>
          <a:cs typeface="+mj-cs"/>
          <a:sym typeface="Times New Roman"/>
        </a:defRPr>
      </a:lvl7pPr>
      <a:lvl8pPr indent="1600200" algn="ctr" defTabSz="584200">
        <a:defRPr sz="8000">
          <a:latin typeface="+mj-lt"/>
          <a:ea typeface="+mj-ea"/>
          <a:cs typeface="+mj-cs"/>
          <a:sym typeface="Times New Roman"/>
        </a:defRPr>
      </a:lvl8pPr>
      <a:lvl9pPr indent="1828800" algn="ctr" defTabSz="584200">
        <a:defRPr sz="8000">
          <a:latin typeface="+mj-lt"/>
          <a:ea typeface="+mj-ea"/>
          <a:cs typeface="+mj-cs"/>
          <a:sym typeface="Times New Roman"/>
        </a:defRPr>
      </a:lvl9pPr>
    </p:titleStyle>
    <p:bodyStyle>
      <a:lvl1pPr algn="ctr" defTabSz="584200">
        <a:defRPr sz="3200">
          <a:latin typeface="+mj-lt"/>
          <a:ea typeface="+mj-ea"/>
          <a:cs typeface="+mj-cs"/>
          <a:sym typeface="Times New Roman"/>
        </a:defRPr>
      </a:lvl1pPr>
      <a:lvl2pPr indent="228600" algn="ctr" defTabSz="584200">
        <a:defRPr sz="3200">
          <a:latin typeface="+mj-lt"/>
          <a:ea typeface="+mj-ea"/>
          <a:cs typeface="+mj-cs"/>
          <a:sym typeface="Times New Roman"/>
        </a:defRPr>
      </a:lvl2pPr>
      <a:lvl3pPr indent="457200" algn="ctr" defTabSz="584200">
        <a:defRPr sz="3200">
          <a:latin typeface="+mj-lt"/>
          <a:ea typeface="+mj-ea"/>
          <a:cs typeface="+mj-cs"/>
          <a:sym typeface="Times New Roman"/>
        </a:defRPr>
      </a:lvl3pPr>
      <a:lvl4pPr indent="685800" algn="ctr" defTabSz="584200">
        <a:defRPr sz="3200">
          <a:latin typeface="+mj-lt"/>
          <a:ea typeface="+mj-ea"/>
          <a:cs typeface="+mj-cs"/>
          <a:sym typeface="Times New Roman"/>
        </a:defRPr>
      </a:lvl4pPr>
      <a:lvl5pPr indent="914400" algn="ctr" defTabSz="584200">
        <a:defRPr sz="3200">
          <a:latin typeface="+mj-lt"/>
          <a:ea typeface="+mj-ea"/>
          <a:cs typeface="+mj-cs"/>
          <a:sym typeface="Times New Roman"/>
        </a:defRPr>
      </a:lvl5pPr>
      <a:lvl6pPr indent="1143000" algn="ctr" defTabSz="584200">
        <a:defRPr sz="3200">
          <a:latin typeface="+mj-lt"/>
          <a:ea typeface="+mj-ea"/>
          <a:cs typeface="+mj-cs"/>
          <a:sym typeface="Times New Roman"/>
        </a:defRPr>
      </a:lvl6pPr>
      <a:lvl7pPr indent="1371600" algn="ctr" defTabSz="584200">
        <a:defRPr sz="3200">
          <a:latin typeface="+mj-lt"/>
          <a:ea typeface="+mj-ea"/>
          <a:cs typeface="+mj-cs"/>
          <a:sym typeface="Times New Roman"/>
        </a:defRPr>
      </a:lvl7pPr>
      <a:lvl8pPr indent="1600200" algn="ctr" defTabSz="584200">
        <a:defRPr sz="3200">
          <a:latin typeface="+mj-lt"/>
          <a:ea typeface="+mj-ea"/>
          <a:cs typeface="+mj-cs"/>
          <a:sym typeface="Times New Roman"/>
        </a:defRPr>
      </a:lvl8pPr>
      <a:lvl9pPr indent="1828800" algn="ctr" defTabSz="584200">
        <a:defRPr sz="3200">
          <a:latin typeface="+mj-lt"/>
          <a:ea typeface="+mj-ea"/>
          <a:cs typeface="+mj-cs"/>
          <a:sym typeface="Times New Roman"/>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it.wikipedia.org/wiki/Sfera_celeste" TargetMode="External"/><Relationship Id="rId3" Type="http://schemas.openxmlformats.org/officeDocument/2006/relationships/hyperlink" Target="http://it.wikipedia.org/wiki/Alba_(giorno)" TargetMode="External"/><Relationship Id="rId4" Type="http://schemas.openxmlformats.org/officeDocument/2006/relationships/hyperlink" Target="http://it.wikipedia.org/wiki/Tramonto" TargetMode="Externa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lvl1pPr>
              <a:defRPr sz="3600"/>
            </a:lvl1pPr>
          </a:lstStyle>
          <a:p>
            <a:pPr lvl="0">
              <a:defRPr sz="1800"/>
            </a:pPr>
            <a:r>
              <a:rPr sz="3600"/>
              <a:t>fondamenti della matematica il programma logicista.</a:t>
            </a:r>
          </a:p>
        </p:txBody>
      </p:sp>
      <p:sp>
        <p:nvSpPr>
          <p:cNvPr id="39" name="Shape 39"/>
          <p:cNvSpPr/>
          <p:nvPr>
            <p:ph type="body" idx="1"/>
          </p:nvPr>
        </p:nvSpPr>
        <p:spPr>
          <a:prstGeom prst="rect">
            <a:avLst/>
          </a:prstGeom>
        </p:spPr>
        <p:txBody>
          <a:bodyPr/>
          <a:lstStyle/>
          <a:p>
            <a:pPr lvl="0">
              <a:defRPr sz="1800"/>
            </a:pPr>
            <a:r>
              <a:rPr sz="3600"/>
              <a:t>Il programma logicista è legato ai nomi di G. Frege, B. Russell e L. Wittgenstein. </a:t>
            </a:r>
            <a:endParaRPr sz="3600"/>
          </a:p>
          <a:p>
            <a:pPr lvl="0">
              <a:defRPr sz="1800"/>
            </a:pPr>
            <a:r>
              <a:rPr sz="3600"/>
              <a:t>Frege per primo sostenne che l’aritmetica non è altro che logica nel senso che le nozioni aritmetiche sono definibili in termini logici e che i teoremi dell’aritmetica sono deducibili a partire dai principi della logica.  </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prstGeom prst="rect">
            <a:avLst/>
          </a:prstGeom>
        </p:spPr>
        <p:txBody>
          <a:bodyPr/>
          <a:lstStyle>
            <a:lvl1pPr>
              <a:defRPr sz="4100"/>
            </a:lvl1pPr>
          </a:lstStyle>
          <a:p>
            <a:pPr lvl="0">
              <a:defRPr sz="1800"/>
            </a:pPr>
            <a:r>
              <a:rPr sz="4100"/>
              <a:t>tavole di verità</a:t>
            </a:r>
          </a:p>
        </p:txBody>
      </p:sp>
      <p:sp>
        <p:nvSpPr>
          <p:cNvPr id="73" name="Shape 73"/>
          <p:cNvSpPr/>
          <p:nvPr>
            <p:ph type="body" idx="1"/>
          </p:nvPr>
        </p:nvSpPr>
        <p:spPr>
          <a:prstGeom prst="rect">
            <a:avLst/>
          </a:prstGeom>
        </p:spPr>
        <p:txBody>
          <a:bodyPr/>
          <a:lstStyle/>
          <a:p>
            <a:pPr lvl="0"/>
          </a:p>
        </p:txBody>
      </p:sp>
      <p:pic>
        <p:nvPicPr>
          <p:cNvPr id="74" name="logica2.jpg"/>
          <p:cNvPicPr/>
          <p:nvPr/>
        </p:nvPicPr>
        <p:blipFill>
          <a:blip r:embed="rId2">
            <a:extLst/>
          </a:blip>
          <a:stretch>
            <a:fillRect/>
          </a:stretch>
        </p:blipFill>
        <p:spPr>
          <a:xfrm>
            <a:off x="694995" y="3149359"/>
            <a:ext cx="11135386" cy="3917567"/>
          </a:xfrm>
          <a:prstGeom prst="rect">
            <a:avLst/>
          </a:prstGeom>
          <a:ln w="12700">
            <a:miter lim="400000"/>
          </a:ln>
        </p:spPr>
      </p:pic>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title"/>
          </p:nvPr>
        </p:nvSpPr>
        <p:spPr>
          <a:xfrm>
            <a:off x="952500" y="444500"/>
            <a:ext cx="11099800" cy="1189349"/>
          </a:xfrm>
          <a:prstGeom prst="rect">
            <a:avLst/>
          </a:prstGeom>
        </p:spPr>
        <p:txBody>
          <a:bodyPr/>
          <a:lstStyle/>
          <a:p>
            <a:pPr lvl="0">
              <a:defRPr sz="1800"/>
            </a:pPr>
            <a:r>
              <a:rPr sz="3500"/>
              <a:t>tavole di verità e classificazione delle proposizioni</a:t>
            </a:r>
          </a:p>
        </p:txBody>
      </p:sp>
      <p:sp>
        <p:nvSpPr>
          <p:cNvPr id="77" name="Shape 77"/>
          <p:cNvSpPr/>
          <p:nvPr>
            <p:ph type="body" idx="1"/>
          </p:nvPr>
        </p:nvSpPr>
        <p:spPr>
          <a:xfrm>
            <a:off x="952500" y="2170024"/>
            <a:ext cx="11099800" cy="6719976"/>
          </a:xfrm>
          <a:prstGeom prst="rect">
            <a:avLst/>
          </a:prstGeom>
        </p:spPr>
        <p:txBody>
          <a:bodyPr/>
          <a:lstStyle/>
          <a:p>
            <a:pPr lvl="0" marL="404495" indent="-404495" defTabSz="531622">
              <a:spcBef>
                <a:spcPts val="3800"/>
              </a:spcBef>
              <a:defRPr sz="1800"/>
            </a:pPr>
            <a:r>
              <a:rPr sz="3276"/>
              <a:t>Le tavole di verità forniscono un metodo meccanico per calcolare tutti i possibili valori di una proposizione molecolare.</a:t>
            </a:r>
            <a:endParaRPr sz="3276"/>
          </a:p>
          <a:p>
            <a:pPr lvl="0" marL="404495" indent="-404495" defTabSz="531622">
              <a:spcBef>
                <a:spcPts val="3800"/>
              </a:spcBef>
              <a:defRPr sz="1800"/>
            </a:pPr>
            <a:r>
              <a:rPr sz="3276"/>
              <a:t>Qualora vengano costruite le tavole di verità complete troviamo che esse si dividono in tre classi:</a:t>
            </a:r>
            <a:endParaRPr sz="3276"/>
          </a:p>
          <a:p>
            <a:pPr lvl="0" marL="404495" indent="-404495" defTabSz="531622">
              <a:spcBef>
                <a:spcPts val="3800"/>
              </a:spcBef>
              <a:defRPr sz="1800"/>
            </a:pPr>
            <a:r>
              <a:rPr sz="3276"/>
              <a:t>quelle che sono vere per certi valori e false per altri;</a:t>
            </a:r>
            <a:endParaRPr sz="3276"/>
          </a:p>
          <a:p>
            <a:pPr lvl="0" marL="404495" indent="-404495" defTabSz="531622">
              <a:spcBef>
                <a:spcPts val="3800"/>
              </a:spcBef>
              <a:defRPr sz="1800"/>
            </a:pPr>
            <a:r>
              <a:rPr sz="3276"/>
              <a:t>quelle che sono false per tutti i valori, chiamate contraddizioni;</a:t>
            </a:r>
            <a:endParaRPr sz="3276"/>
          </a:p>
          <a:p>
            <a:pPr lvl="0" marL="404495" indent="-404495" defTabSz="531622">
              <a:spcBef>
                <a:spcPts val="3800"/>
              </a:spcBef>
              <a:defRPr sz="1800"/>
            </a:pPr>
            <a:r>
              <a:rPr sz="3276"/>
              <a:t>quelle che sono sempre vere per tutti i valori, chiamate tautologie.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title"/>
          </p:nvPr>
        </p:nvSpPr>
        <p:spPr>
          <a:prstGeom prst="rect">
            <a:avLst/>
          </a:prstGeom>
        </p:spPr>
        <p:txBody>
          <a:bodyPr/>
          <a:lstStyle>
            <a:lvl1pPr algn="l" defTabSz="246888">
              <a:defRPr sz="1944">
                <a:uFill>
                  <a:solidFill/>
                </a:uFill>
                <a:latin typeface="Helvetica"/>
                <a:ea typeface="Helvetica"/>
                <a:cs typeface="Helvetica"/>
                <a:sym typeface="Helvetica"/>
              </a:defRPr>
            </a:lvl1pPr>
          </a:lstStyle>
          <a:p>
            <a:pPr lvl="0">
              <a:defRPr sz="1800">
                <a:uFillTx/>
              </a:defRPr>
            </a:pPr>
            <a:r>
              <a:rPr sz="1944">
                <a:uFill>
                  <a:solidFill/>
                </a:uFill>
              </a:rPr>
              <a:t>principio di non contraddizione</a:t>
            </a:r>
            <a:endParaRPr sz="1944">
              <a:uFill>
                <a:solidFill/>
              </a:uFill>
            </a:endParaRPr>
          </a:p>
        </p:txBody>
      </p:sp>
      <p:sp>
        <p:nvSpPr>
          <p:cNvPr id="80" name="Shape 80"/>
          <p:cNvSpPr/>
          <p:nvPr>
            <p:ph type="body" idx="1"/>
          </p:nvPr>
        </p:nvSpPr>
        <p:spPr>
          <a:prstGeom prst="rect">
            <a:avLst/>
          </a:prstGeom>
        </p:spPr>
        <p:txBody>
          <a:bodyPr/>
          <a:lstStyle>
            <a:lvl1pPr algn="l" defTabSz="457200">
              <a:defRPr sz="3600">
                <a:uFill>
                  <a:solidFill/>
                </a:uFill>
                <a:latin typeface="Helvetica"/>
                <a:ea typeface="Helvetica"/>
                <a:cs typeface="Helvetica"/>
                <a:sym typeface="Helvetica"/>
              </a:defRPr>
            </a:lvl1pPr>
          </a:lstStyle>
          <a:p>
            <a:pPr lvl="0">
              <a:defRPr sz="1800">
                <a:uFillTx/>
              </a:defRPr>
            </a:pPr>
            <a:r>
              <a:rPr sz="3600">
                <a:uFill>
                  <a:solidFill/>
                </a:uFill>
              </a:rPr>
              <a:t>¬ (p∧(¬p)) = principio di non contraddizione</a:t>
            </a:r>
          </a:p>
        </p:txBody>
      </p:sp>
      <p:graphicFrame>
        <p:nvGraphicFramePr>
          <p:cNvPr id="81" name="Table 81"/>
          <p:cNvGraphicFramePr/>
          <p:nvPr/>
        </p:nvGraphicFramePr>
        <p:xfrm>
          <a:off x="2301825" y="3629818"/>
          <a:ext cx="6113146" cy="83629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1528286"/>
                <a:gridCol w="1528286"/>
                <a:gridCol w="1528286"/>
                <a:gridCol w="1528286"/>
              </a:tblGrid>
              <a:tr h="278765">
                <a:tc>
                  <a:txBody>
                    <a:bodyPr/>
                    <a:lstStyle/>
                    <a:p>
                      <a:pPr lvl="0" algn="l" defTabSz="457200"/>
                      <a:r>
                        <a:rPr sz="3600">
                          <a:uFill>
                            <a:solidFill/>
                          </a:uFill>
                          <a:latin typeface="Helvetica"/>
                          <a:ea typeface="Helvetica"/>
                          <a:cs typeface="Helvetica"/>
                          <a:sym typeface="Helvetica"/>
                        </a:rPr>
                        <a:t>¬</a:t>
                      </a:r>
                    </a:p>
                  </a:txBody>
                  <a:tcPr marL="50800" marR="50800" marT="50800" marB="50800" anchor="t" anchorCtr="0" horzOverflow="overflow">
                    <a:noFill/>
                  </a:tcPr>
                </a:tc>
                <a:tc>
                  <a:txBody>
                    <a:bodyPr/>
                    <a:lstStyle/>
                    <a:p>
                      <a:pPr lvl="0" algn="l" defTabSz="457200"/>
                      <a:r>
                        <a:rPr sz="3100">
                          <a:uFill>
                            <a:solidFill/>
                          </a:uFill>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200">
                          <a:uFill>
                            <a:solidFill/>
                          </a:uFill>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000">
                          <a:uFill>
                            <a:solidFill/>
                          </a:uFill>
                          <a:latin typeface="Helvetica"/>
                          <a:ea typeface="Helvetica"/>
                          <a:cs typeface="Helvetica"/>
                          <a:sym typeface="Helvetica"/>
                        </a:rPr>
                        <a:t>(p∧(¬p)</a:t>
                      </a:r>
                    </a:p>
                  </a:txBody>
                  <a:tcPr marL="50800" marR="50800" marT="50800" marB="50800" anchor="t" anchorCtr="0" horzOverflow="overflow">
                    <a:no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solidFill>
                      <a:srgbClr val="EFEFEF"/>
                    </a:solid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noFill/>
                  </a:tcPr>
                </a:tc>
              </a:tr>
            </a:tbl>
          </a:graphicData>
        </a:graphic>
      </p:graphicFrame>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title"/>
          </p:nvPr>
        </p:nvSpPr>
        <p:spPr>
          <a:xfrm>
            <a:off x="952500" y="444500"/>
            <a:ext cx="11099800" cy="1402904"/>
          </a:xfrm>
          <a:prstGeom prst="rect">
            <a:avLst/>
          </a:prstGeom>
        </p:spPr>
        <p:txBody>
          <a:bodyPr/>
          <a:lstStyle>
            <a:lvl1pPr defTabSz="457200">
              <a:defRPr sz="3600">
                <a:uFill>
                  <a:solidFill/>
                </a:uFill>
                <a:latin typeface="Helvetica"/>
                <a:ea typeface="Helvetica"/>
                <a:cs typeface="Helvetica"/>
                <a:sym typeface="Helvetica"/>
              </a:defRPr>
            </a:lvl1pPr>
          </a:lstStyle>
          <a:p>
            <a:pPr lvl="0">
              <a:defRPr sz="1800">
                <a:uFillTx/>
              </a:defRPr>
            </a:pPr>
            <a:r>
              <a:rPr sz="3600">
                <a:uFill>
                  <a:solidFill/>
                </a:uFill>
              </a:rPr>
              <a:t>principio del terzo escluso</a:t>
            </a:r>
          </a:p>
        </p:txBody>
      </p:sp>
      <p:sp>
        <p:nvSpPr>
          <p:cNvPr id="84" name="Shape 84"/>
          <p:cNvSpPr/>
          <p:nvPr>
            <p:ph type="body" idx="1"/>
          </p:nvPr>
        </p:nvSpPr>
        <p:spPr>
          <a:xfrm>
            <a:off x="1167358" y="1859284"/>
            <a:ext cx="11099801" cy="6035032"/>
          </a:xfrm>
          <a:prstGeom prst="rect">
            <a:avLst/>
          </a:prstGeom>
        </p:spPr>
        <p:txBody>
          <a:bodyPr/>
          <a:lstStyle/>
          <a:p>
            <a:pPr lvl="0" marL="0" indent="0" algn="ctr" defTabSz="457200">
              <a:spcBef>
                <a:spcPts val="0"/>
              </a:spcBef>
              <a:buSzTx/>
              <a:buNone/>
              <a:defRPr sz="1800"/>
            </a:pPr>
            <a:r>
              <a:rPr sz="3600">
                <a:uFill>
                  <a:solidFill/>
                </a:uFill>
                <a:latin typeface="Helvetica"/>
                <a:ea typeface="Helvetica"/>
                <a:cs typeface="Helvetica"/>
                <a:sym typeface="Helvetica"/>
              </a:rPr>
              <a:t>       p∨(¬p) principio del terzo escluso</a:t>
            </a: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a:p>
            <a:pPr lvl="0" marL="0" indent="0" algn="ctr" defTabSz="457200">
              <a:spcBef>
                <a:spcPts val="0"/>
              </a:spcBef>
              <a:buSzTx/>
              <a:buNone/>
              <a:defRPr sz="1800"/>
            </a:pPr>
            <a:endParaRPr sz="3600">
              <a:uFill>
                <a:solidFill/>
              </a:uFill>
              <a:latin typeface="Helvetica"/>
              <a:ea typeface="Helvetica"/>
              <a:cs typeface="Helvetica"/>
              <a:sym typeface="Helvetica"/>
            </a:endParaRPr>
          </a:p>
        </p:txBody>
      </p:sp>
      <p:graphicFrame>
        <p:nvGraphicFramePr>
          <p:cNvPr id="85" name="Table 85"/>
          <p:cNvGraphicFramePr/>
          <p:nvPr/>
        </p:nvGraphicFramePr>
        <p:xfrm>
          <a:off x="3801956" y="3984811"/>
          <a:ext cx="6112088" cy="83629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2037362"/>
                <a:gridCol w="2037362"/>
                <a:gridCol w="2037362"/>
              </a:tblGrid>
              <a:tr h="278765">
                <a:tc>
                  <a:txBody>
                    <a:bodyPr/>
                    <a:lstStyle/>
                    <a:p>
                      <a:pPr lvl="0" algn="l" defTabSz="457200"/>
                      <a:r>
                        <a:rPr sz="3600">
                          <a:uFill>
                            <a:solidFill/>
                          </a:uFill>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200">
                          <a:uFill>
                            <a:solidFill/>
                          </a:uFill>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600">
                          <a:uFill>
                            <a:solidFill/>
                          </a:uFill>
                          <a:latin typeface="Helvetica"/>
                          <a:ea typeface="Helvetica"/>
                          <a:cs typeface="Helvetica"/>
                          <a:sym typeface="Helvetica"/>
                        </a:rPr>
                        <a:t>p∨(¬p)</a:t>
                      </a:r>
                    </a:p>
                  </a:txBody>
                  <a:tcPr marL="50800" marR="50800" marT="50800" marB="50800" anchor="t" anchorCtr="0" horzOverflow="overflow">
                    <a:noFill/>
                  </a:tcPr>
                </a:tc>
              </a:tr>
              <a:tr h="278765">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solidFill>
                      <a:srgbClr val="EFEFEF"/>
                    </a:solidFill>
                  </a:tcPr>
                </a:tc>
              </a:tr>
              <a:tr h="278765">
                <a:tc>
                  <a:txBody>
                    <a:bodyPr/>
                    <a:lstStyle/>
                    <a:p>
                      <a:pPr lvl="0" algn="l" defTabSz="457200"/>
                      <a:r>
                        <a:rPr sz="30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V</a:t>
                      </a:r>
                    </a:p>
                  </a:txBody>
                  <a:tcPr marL="50800" marR="50800" marT="50800" marB="50800" anchor="t" anchorCtr="0" horzOverflow="overflow">
                    <a:noFill/>
                  </a:tcPr>
                </a:tc>
              </a:tr>
            </a:tbl>
          </a:graphicData>
        </a:graphic>
      </p:graphicFrame>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title"/>
          </p:nvPr>
        </p:nvSpPr>
        <p:spPr>
          <a:xfrm>
            <a:off x="952500" y="444500"/>
            <a:ext cx="11099800" cy="1070273"/>
          </a:xfrm>
          <a:prstGeom prst="rect">
            <a:avLst/>
          </a:prstGeom>
        </p:spPr>
        <p:txBody>
          <a:bodyPr/>
          <a:lstStyle>
            <a:lvl1pPr defTabSz="455675">
              <a:defRPr sz="6240"/>
            </a:lvl1pPr>
          </a:lstStyle>
          <a:p>
            <a:pPr lvl="0">
              <a:defRPr sz="1800"/>
            </a:pPr>
            <a:r>
              <a:rPr sz="6240"/>
              <a:t>equivalenze</a:t>
            </a:r>
          </a:p>
        </p:txBody>
      </p:sp>
      <p:sp>
        <p:nvSpPr>
          <p:cNvPr id="88" name="Shape 88"/>
          <p:cNvSpPr/>
          <p:nvPr>
            <p:ph type="body" idx="1"/>
          </p:nvPr>
        </p:nvSpPr>
        <p:spPr>
          <a:xfrm>
            <a:off x="952500" y="2198067"/>
            <a:ext cx="11099800" cy="7110066"/>
          </a:xfrm>
          <a:prstGeom prst="rect">
            <a:avLst/>
          </a:prstGeom>
        </p:spPr>
        <p:txBody>
          <a:bodyPr/>
          <a:lstStyle/>
          <a:p>
            <a:pPr lvl="0" marL="0" indent="0" algn="just" defTabSz="457200">
              <a:spcBef>
                <a:spcPts val="0"/>
              </a:spcBef>
              <a:buSzTx/>
              <a:buNone/>
              <a:defRPr sz="1800"/>
            </a:pPr>
            <a:r>
              <a:rPr sz="4100">
                <a:uFill>
                  <a:solidFill/>
                </a:uFill>
                <a:latin typeface="Helvetica"/>
                <a:ea typeface="Helvetica"/>
                <a:cs typeface="Helvetica"/>
                <a:sym typeface="Helvetica"/>
              </a:rPr>
              <a:t>(¬p⊃q)≡(p∨q)</a:t>
            </a:r>
            <a:endParaRPr sz="4600">
              <a:uFill>
                <a:solidFill/>
              </a:uFill>
              <a:latin typeface="Helvetica"/>
              <a:ea typeface="Helvetica"/>
              <a:cs typeface="Helvetica"/>
              <a:sym typeface="Helvetica"/>
            </a:endParaRPr>
          </a:p>
          <a:p>
            <a:pPr lvl="0" marL="0" indent="0" algn="just" defTabSz="457200">
              <a:spcBef>
                <a:spcPts val="0"/>
              </a:spcBef>
              <a:buSzTx/>
              <a:buNone/>
              <a:defRPr sz="1800"/>
            </a:pPr>
            <a:endParaRPr sz="4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a:p>
            <a:pPr lvl="0" marL="0" indent="0" defTabSz="457200">
              <a:spcBef>
                <a:spcPts val="0"/>
              </a:spcBef>
              <a:buSzTx/>
              <a:buNone/>
              <a:defRPr sz="1800"/>
            </a:pPr>
            <a:r>
              <a:rPr sz="4100">
                <a:uFill>
                  <a:solidFill/>
                </a:uFill>
                <a:latin typeface="Helvetica"/>
                <a:ea typeface="Helvetica"/>
                <a:cs typeface="Helvetica"/>
                <a:sym typeface="Helvetica"/>
              </a:rPr>
              <a:t>(p⊃q)≡¬(p∧¬q)</a:t>
            </a:r>
            <a:endParaRPr sz="4100">
              <a:uFill>
                <a:solidFill/>
              </a:uFill>
              <a:latin typeface="Helvetica"/>
              <a:ea typeface="Helvetica"/>
              <a:cs typeface="Helvetica"/>
              <a:sym typeface="Helvetica"/>
            </a:endParaRPr>
          </a:p>
          <a:p>
            <a:pPr lvl="0" marL="0" indent="0" algn="just" defTabSz="457200">
              <a:spcBef>
                <a:spcPts val="0"/>
              </a:spcBef>
              <a:buSzTx/>
              <a:buNone/>
              <a:defRPr sz="1800"/>
            </a:pPr>
            <a:endParaRPr sz="3600">
              <a:uFill>
                <a:solidFill/>
              </a:uFill>
              <a:latin typeface="Helvetica"/>
              <a:ea typeface="Helvetica"/>
              <a:cs typeface="Helvetica"/>
              <a:sym typeface="Helvetica"/>
            </a:endParaRPr>
          </a:p>
        </p:txBody>
      </p:sp>
      <p:graphicFrame>
        <p:nvGraphicFramePr>
          <p:cNvPr id="89" name="Table 89"/>
          <p:cNvGraphicFramePr/>
          <p:nvPr/>
        </p:nvGraphicFramePr>
        <p:xfrm>
          <a:off x="5802414" y="3161208"/>
          <a:ext cx="4752772" cy="1393826"/>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539961"/>
                <a:gridCol w="460635"/>
                <a:gridCol w="1542657"/>
                <a:gridCol w="567311"/>
                <a:gridCol w="1642204"/>
              </a:tblGrid>
              <a:tr h="278765">
                <a:tc>
                  <a:txBody>
                    <a:bodyPr/>
                    <a:lstStyle/>
                    <a:p>
                      <a:pPr lvl="0" algn="l" defTabSz="457200"/>
                      <a:r>
                        <a:rPr sz="3600">
                          <a:uFill>
                            <a:solidFill/>
                          </a:uFill>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600">
                          <a:uFill>
                            <a:solidFill/>
                          </a:uFill>
                          <a:latin typeface="Helvetica"/>
                          <a:ea typeface="Helvetica"/>
                          <a:cs typeface="Helvetica"/>
                          <a:sym typeface="Helvetica"/>
                        </a:rPr>
                        <a:t>q</a:t>
                      </a:r>
                    </a:p>
                  </a:txBody>
                  <a:tcPr marL="50800" marR="50800" marT="50800" marB="50800" anchor="t" anchorCtr="0" horzOverflow="overflow">
                    <a:noFill/>
                  </a:tcPr>
                </a:tc>
                <a:tc>
                  <a:txBody>
                    <a:bodyPr/>
                    <a:lstStyle/>
                    <a:p>
                      <a:pPr lvl="0" algn="l" defTabSz="457200"/>
                      <a:r>
                        <a:rPr sz="2800">
                          <a:uFill>
                            <a:solidFill/>
                          </a:uFill>
                          <a:latin typeface="Helvetica"/>
                          <a:ea typeface="Helvetica"/>
                          <a:cs typeface="Helvetica"/>
                          <a:sym typeface="Helvetica"/>
                        </a:rPr>
                        <a:t>(¬p⊃q)</a:t>
                      </a:r>
                    </a:p>
                  </a:txBody>
                  <a:tcPr marL="50800" marR="50800" marT="50800" marB="50800" anchor="t" anchorCtr="0" horzOverflow="overflow">
                    <a:noFill/>
                  </a:tcPr>
                </a:tc>
                <a:tc>
                  <a:txBody>
                    <a:bodyPr/>
                    <a:lstStyle/>
                    <a:p>
                      <a:pPr lvl="0" algn="l" defTabSz="457200"/>
                      <a:r>
                        <a:rPr sz="3100">
                          <a:latin typeface="Helvetica"/>
                          <a:ea typeface="Helvetica"/>
                          <a:cs typeface="Helvetica"/>
                          <a:sym typeface="Helvetica"/>
                        </a:rPr>
                        <a:t> ≡</a:t>
                      </a:r>
                    </a:p>
                  </a:txBody>
                  <a:tcPr marL="50800" marR="50800" marT="50800" marB="50800" anchor="t" anchorCtr="0" horzOverflow="overflow">
                    <a:noFill/>
                  </a:tcPr>
                </a:tc>
                <a:tc>
                  <a:txBody>
                    <a:bodyPr/>
                    <a:lstStyle/>
                    <a:p>
                      <a:pPr lvl="0" algn="l" defTabSz="457200"/>
                      <a:r>
                        <a:rPr sz="3000">
                          <a:uFill>
                            <a:solidFill/>
                          </a:uFill>
                          <a:latin typeface="Helvetica"/>
                          <a:ea typeface="Helvetica"/>
                          <a:cs typeface="Helvetica"/>
                          <a:sym typeface="Helvetica"/>
                        </a:rPr>
                        <a:t>(p∨q)</a:t>
                      </a:r>
                    </a:p>
                  </a:txBody>
                  <a:tcPr marL="50800" marR="50800" marT="50800" marB="50800" anchor="t" anchorCtr="0" horzOverflow="overflow">
                    <a:noFill/>
                  </a:tcPr>
                </a:tc>
              </a:tr>
              <a:tr h="278765">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(F ⊃V)= 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(V ∨ V)=V</a:t>
                      </a:r>
                    </a:p>
                  </a:txBody>
                  <a:tcPr marL="50800" marR="50800" marT="50800" marB="50800" anchor="t" anchorCtr="0" horzOverflow="overflow">
                    <a:solidFill>
                      <a:srgbClr val="EFEFEF"/>
                    </a:solidFill>
                  </a:tcPr>
                </a:tc>
              </a:tr>
              <a:tr h="278765">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 ⊃ F)= F</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(F∨ F) = F</a:t>
                      </a:r>
                    </a:p>
                  </a:txBody>
                  <a:tcPr marL="50800" marR="50800" marT="50800" marB="50800" anchor="t" anchorCtr="0" horzOverflow="overflow">
                    <a:noFill/>
                  </a:tcPr>
                </a:tc>
              </a:tr>
              <a:tr h="278765">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300">
                          <a:latin typeface="Helvetica"/>
                          <a:ea typeface="Helvetica"/>
                          <a:cs typeface="Helvetica"/>
                          <a:sym typeface="Helvetica"/>
                        </a:rPr>
                        <a:t>(V ⊃ V)= 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 (F ∨ V)=V</a:t>
                      </a:r>
                    </a:p>
                  </a:txBody>
                  <a:tcPr marL="50800" marR="50800" marT="50800" marB="50800" anchor="t" anchorCtr="0" horzOverflow="overflow">
                    <a:solidFill>
                      <a:srgbClr val="EFEFEF"/>
                    </a:solidFill>
                  </a:tcPr>
                </a:tc>
              </a:tr>
              <a:tr h="278765">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(F ⊃ F)= 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 </a:t>
                      </a:r>
                      <a:r>
                        <a:rPr sz="2400">
                          <a:solidFill>
                            <a:srgbClr val="FF2D21"/>
                          </a:solidFill>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 ∨ F)= V</a:t>
                      </a:r>
                    </a:p>
                  </a:txBody>
                  <a:tcPr marL="50800" marR="50800" marT="50800" marB="50800" anchor="t" anchorCtr="0" horzOverflow="overflow">
                    <a:noFill/>
                  </a:tcPr>
                </a:tc>
              </a:tr>
            </a:tbl>
          </a:graphicData>
        </a:graphic>
      </p:graphicFrame>
      <p:graphicFrame>
        <p:nvGraphicFramePr>
          <p:cNvPr id="90" name="Table 90"/>
          <p:cNvGraphicFramePr/>
          <p:nvPr/>
        </p:nvGraphicFramePr>
        <p:xfrm>
          <a:off x="5950198" y="6454080"/>
          <a:ext cx="4064485" cy="1397001"/>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485522"/>
                <a:gridCol w="492269"/>
                <a:gridCol w="1223264"/>
                <a:gridCol w="371475"/>
                <a:gridCol w="1491952"/>
              </a:tblGrid>
              <a:tr h="279400">
                <a:tc>
                  <a:txBody>
                    <a:bodyPr/>
                    <a:lstStyle/>
                    <a:p>
                      <a:pPr lvl="0" algn="l" defTabSz="457200"/>
                      <a:r>
                        <a:rPr sz="3000">
                          <a:latin typeface="Helvetica"/>
                          <a:ea typeface="Helvetica"/>
                          <a:cs typeface="Helvetica"/>
                          <a:sym typeface="Helvetica"/>
                        </a:rPr>
                        <a:t>p</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q</a:t>
                      </a:r>
                    </a:p>
                  </a:txBody>
                  <a:tcPr marL="50800" marR="50800" marT="50800" marB="50800" anchor="t" anchorCtr="0" horzOverflow="overflow">
                    <a:noFill/>
                  </a:tcPr>
                </a:tc>
                <a:tc>
                  <a:txBody>
                    <a:bodyPr/>
                    <a:lstStyle/>
                    <a:p>
                      <a:pPr lvl="0" algn="l" defTabSz="457200"/>
                      <a:r>
                        <a:rPr sz="3000">
                          <a:uFill>
                            <a:solidFill/>
                          </a:uFill>
                          <a:latin typeface="Helvetica"/>
                          <a:ea typeface="Helvetica"/>
                          <a:cs typeface="Helvetica"/>
                          <a:sym typeface="Helvetica"/>
                        </a:rPr>
                        <a:t>(p⊃q)</a:t>
                      </a:r>
                    </a:p>
                  </a:txBody>
                  <a:tcPr marL="50800" marR="50800" marT="50800" marB="50800" anchor="t" anchorCtr="0" horzOverflow="overflow">
                    <a:noFill/>
                  </a:tcPr>
                </a:tc>
                <a:tc>
                  <a:txBody>
                    <a:bodyPr/>
                    <a:lstStyle/>
                    <a:p>
                      <a:pPr lvl="0" algn="l" defTabSz="457200"/>
                      <a:r>
                        <a:rPr sz="3600">
                          <a:uFill>
                            <a:solidFill/>
                          </a:uFill>
                          <a:latin typeface="Helvetica"/>
                          <a:ea typeface="Helvetica"/>
                          <a:cs typeface="Helvetica"/>
                          <a:sym typeface="Helvetica"/>
                        </a:rPr>
                        <a:t>≡</a:t>
                      </a:r>
                    </a:p>
                  </a:txBody>
                  <a:tcPr marL="50800" marR="50800" marT="50800" marB="50800" anchor="t" anchorCtr="0" horzOverflow="overflow">
                    <a:noFill/>
                  </a:tcPr>
                </a:tc>
                <a:tc>
                  <a:txBody>
                    <a:bodyPr/>
                    <a:lstStyle/>
                    <a:p>
                      <a:pPr lvl="0" algn="l" defTabSz="457200"/>
                      <a:r>
                        <a:rPr sz="3000">
                          <a:latin typeface="Helvetica"/>
                          <a:ea typeface="Helvetica"/>
                          <a:cs typeface="Helvetica"/>
                          <a:sym typeface="Helvetica"/>
                        </a:rPr>
                        <a:t>¬(p∧¬q)</a:t>
                      </a:r>
                    </a:p>
                  </a:txBody>
                  <a:tcPr marL="50800" marR="50800" marT="50800" marB="50800" anchor="t" anchorCtr="0" horzOverflow="overflow">
                    <a:noFill/>
                  </a:tcPr>
                </a:tc>
              </a:tr>
              <a:tr h="279400">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defTabSz="457200"/>
                      <a:r>
                        <a:rPr sz="24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defTabSz="457200"/>
                      <a:r>
                        <a:rPr sz="2400">
                          <a:latin typeface="Helvetica"/>
                          <a:ea typeface="Helvetica"/>
                          <a:cs typeface="Helvetica"/>
                          <a:sym typeface="Helvetica"/>
                        </a:rPr>
                        <a:t>F </a:t>
                      </a:r>
                    </a:p>
                  </a:txBody>
                  <a:tcPr marL="50800" marR="50800" marT="50800" marB="50800" anchor="t" anchorCtr="0" horzOverflow="overflow">
                    <a:solidFill>
                      <a:srgbClr val="EFEFEF"/>
                    </a:solidFill>
                  </a:tcPr>
                </a:tc>
              </a:tr>
              <a:tr h="279400">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noFill/>
                  </a:tcPr>
                </a:tc>
              </a:tr>
              <a:tr h="279400">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solidFill>
                      <a:srgbClr val="EFEFEF"/>
                    </a:solid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solidFill>
                      <a:srgbClr val="EFEFEF"/>
                    </a:solidFill>
                  </a:tcPr>
                </a:tc>
              </a:tr>
              <a:tr h="279400">
                <a:tc>
                  <a:txBody>
                    <a:bodyPr/>
                    <a:lstStyle/>
                    <a:p>
                      <a:pPr lvl="0" algn="l" defTabSz="457200"/>
                      <a:r>
                        <a:rPr sz="2400">
                          <a:latin typeface="Helvetica"/>
                          <a:ea typeface="Helvetica"/>
                          <a:cs typeface="Helvetica"/>
                          <a:sym typeface="Helvetica"/>
                        </a:rPr>
                        <a:t>F</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algn="l" defTabSz="457200"/>
                      <a:r>
                        <a:rPr sz="2400">
                          <a:latin typeface="Helvetica"/>
                          <a:ea typeface="Helvetica"/>
                          <a:cs typeface="Helvetica"/>
                          <a:sym typeface="Helvetica"/>
                        </a:rPr>
                        <a:t>V</a:t>
                      </a:r>
                    </a:p>
                  </a:txBody>
                  <a:tcPr marL="50800" marR="50800" marT="50800" marB="50800" anchor="t" anchorCtr="0" horzOverflow="overflow">
                    <a:noFill/>
                  </a:tcPr>
                </a:tc>
                <a:tc>
                  <a:txBody>
                    <a:bodyPr/>
                    <a:lstStyle/>
                    <a:p>
                      <a:pPr lvl="0" defTabSz="457200"/>
                      <a:r>
                        <a:rPr sz="2400">
                          <a:latin typeface="Helvetica"/>
                          <a:ea typeface="Helvetica"/>
                          <a:cs typeface="Helvetica"/>
                          <a:sym typeface="Helvetica"/>
                        </a:rPr>
                        <a:t>V</a:t>
                      </a:r>
                    </a:p>
                  </a:txBody>
                  <a:tcPr marL="50800" marR="50800" marT="50800" marB="50800" anchor="t" anchorCtr="0" horzOverflow="overflow">
                    <a:noFill/>
                  </a:tcPr>
                </a:tc>
              </a:tr>
            </a:tbl>
          </a:graphicData>
        </a:graphic>
      </p:graphicFrame>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xfrm>
            <a:off x="87485" y="444500"/>
            <a:ext cx="11099801" cy="2159000"/>
          </a:xfrm>
          <a:prstGeom prst="rect">
            <a:avLst/>
          </a:prstGeom>
        </p:spPr>
        <p:txBody>
          <a:bodyPr/>
          <a:lstStyle>
            <a:lvl1pPr>
              <a:defRPr sz="5200"/>
            </a:lvl1pPr>
          </a:lstStyle>
          <a:p>
            <a:pPr lvl="0">
              <a:defRPr sz="1800"/>
            </a:pPr>
            <a:r>
              <a:rPr sz="5200"/>
              <a:t>la natura della logica 1/2</a:t>
            </a:r>
          </a:p>
        </p:txBody>
      </p:sp>
      <p:sp>
        <p:nvSpPr>
          <p:cNvPr id="93" name="Shape 93"/>
          <p:cNvSpPr/>
          <p:nvPr>
            <p:ph type="body" idx="1"/>
          </p:nvPr>
        </p:nvSpPr>
        <p:spPr>
          <a:xfrm>
            <a:off x="234963" y="2609850"/>
            <a:ext cx="11099801" cy="6286500"/>
          </a:xfrm>
          <a:prstGeom prst="rect">
            <a:avLst/>
          </a:prstGeom>
        </p:spPr>
        <p:txBody>
          <a:bodyPr/>
          <a:lstStyle/>
          <a:p>
            <a:pPr lvl="0" marL="395604" indent="-395604" defTabSz="519937">
              <a:spcBef>
                <a:spcPts val="3700"/>
              </a:spcBef>
              <a:defRPr sz="1800"/>
            </a:pPr>
            <a:r>
              <a:rPr sz="3204"/>
              <a:t>La natura dei giudizi logici e matematici era stato indicato in modo vago dalla riflessione metodologica precedente. </a:t>
            </a:r>
            <a:endParaRPr sz="3204"/>
          </a:p>
          <a:p>
            <a:pPr lvl="0" marL="395604" indent="-395604" defTabSz="519937">
              <a:spcBef>
                <a:spcPts val="3700"/>
              </a:spcBef>
              <a:defRPr sz="1800"/>
            </a:pPr>
            <a:r>
              <a:rPr sz="3204"/>
              <a:t>Leibniz li aveva definiti “necessari, veri in ogni mondo possibile”</a:t>
            </a:r>
            <a:endParaRPr sz="3204"/>
          </a:p>
          <a:p>
            <a:pPr lvl="0" marL="395604" indent="-395604" defTabSz="519937">
              <a:spcBef>
                <a:spcPts val="3700"/>
              </a:spcBef>
              <a:defRPr sz="1800"/>
            </a:pPr>
            <a:r>
              <a:rPr sz="3204"/>
              <a:t>Kant invece diceva che “erano giudizi analitici universali e necessari”</a:t>
            </a:r>
            <a:endParaRPr sz="3204"/>
          </a:p>
          <a:p>
            <a:pPr lvl="0" marL="395604" indent="-395604" defTabSz="519937">
              <a:spcBef>
                <a:spcPts val="3700"/>
              </a:spcBef>
              <a:defRPr sz="1800"/>
            </a:pPr>
            <a:r>
              <a:rPr sz="3204"/>
              <a:t>Per Wittgenstein i giudizi logici sono “enunciati veri in virtù del loro significato”, ovvero sono enunciati veri in virtù della loro forma. </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title"/>
          </p:nvPr>
        </p:nvSpPr>
        <p:spPr>
          <a:xfrm>
            <a:off x="952500" y="444500"/>
            <a:ext cx="11099800" cy="1114615"/>
          </a:xfrm>
          <a:prstGeom prst="rect">
            <a:avLst/>
          </a:prstGeom>
        </p:spPr>
        <p:txBody>
          <a:bodyPr/>
          <a:lstStyle/>
          <a:p>
            <a:pPr lvl="0">
              <a:defRPr sz="1800"/>
            </a:pPr>
            <a:r>
              <a:rPr sz="3500"/>
              <a:t>la natura della logica 2/2</a:t>
            </a:r>
          </a:p>
        </p:txBody>
      </p:sp>
      <p:sp>
        <p:nvSpPr>
          <p:cNvPr id="96" name="Shape 96"/>
          <p:cNvSpPr/>
          <p:nvPr>
            <p:ph type="body" idx="1"/>
          </p:nvPr>
        </p:nvSpPr>
        <p:spPr>
          <a:xfrm>
            <a:off x="952500" y="1913301"/>
            <a:ext cx="11099800" cy="6976699"/>
          </a:xfrm>
          <a:prstGeom prst="rect">
            <a:avLst/>
          </a:prstGeom>
        </p:spPr>
        <p:txBody>
          <a:bodyPr/>
          <a:lstStyle/>
          <a:p>
            <a:pPr lvl="0" marL="0" indent="0" defTabSz="457200">
              <a:spcBef>
                <a:spcPts val="0"/>
              </a:spcBef>
              <a:buSzTx/>
              <a:buNone/>
              <a:defRPr sz="1800"/>
            </a:pPr>
            <a:r>
              <a:rPr sz="3600">
                <a:latin typeface="Georgia"/>
                <a:ea typeface="Georgia"/>
                <a:cs typeface="Georgia"/>
                <a:sym typeface="Georgia"/>
              </a:rPr>
              <a:t>In questo senso le proposizioni della logica non dicono nulla del mondo: sono proposizioni analitiche, che non possono “essere confermate dall’esperienza, così come dall’esperienza non possono essere infirmate”. “Ma tutte le proposizioni della logica dicono lo stesso. Ossia nulla” (5.43).</a:t>
            </a:r>
            <a:endParaRPr sz="3600">
              <a:latin typeface="Georgia"/>
              <a:ea typeface="Georgia"/>
              <a:cs typeface="Georgia"/>
              <a:sym typeface="Georgia"/>
            </a:endParaRPr>
          </a:p>
          <a:p>
            <a:pPr lvl="0" marL="0" indent="0" defTabSz="457200">
              <a:spcBef>
                <a:spcPts val="0"/>
              </a:spcBef>
              <a:buSzTx/>
              <a:buNone/>
              <a:defRPr sz="1800"/>
            </a:pPr>
            <a:r>
              <a:rPr sz="3600">
                <a:latin typeface="Georgia"/>
                <a:ea typeface="Georgia"/>
                <a:cs typeface="Georgia"/>
                <a:sym typeface="Georgia"/>
              </a:rPr>
              <a:t>La logica rappresenta la struttura del linguaggio, e il linguaggio descrive la realtà; in questo modo, tramite il linguaggio, la logica rispecchia la struttura del mondo:</a:t>
            </a:r>
            <a:endParaRPr sz="3600">
              <a:latin typeface="Georgia"/>
              <a:ea typeface="Georgia"/>
              <a:cs typeface="Georgia"/>
              <a:sym typeface="Georgia"/>
            </a:endParaRPr>
          </a:p>
          <a:p>
            <a:pPr lvl="0" marL="0" indent="0" defTabSz="457200">
              <a:spcBef>
                <a:spcPts val="0"/>
              </a:spcBef>
              <a:buSzTx/>
              <a:buNone/>
              <a:defRPr sz="1800"/>
            </a:pPr>
            <a:r>
              <a:rPr sz="3600">
                <a:latin typeface="Georgia"/>
                <a:ea typeface="Georgia"/>
                <a:cs typeface="Georgia"/>
                <a:sym typeface="Georgia"/>
              </a:rPr>
              <a:t> “Le proposizioni della logica descrivono l’armatura del mondo, o piuttosto, la rappresentano” (6.124).</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title"/>
          </p:nvPr>
        </p:nvSpPr>
        <p:spPr>
          <a:xfrm>
            <a:off x="952500" y="444500"/>
            <a:ext cx="11099800" cy="1123466"/>
          </a:xfrm>
          <a:prstGeom prst="rect">
            <a:avLst/>
          </a:prstGeom>
        </p:spPr>
        <p:txBody>
          <a:bodyPr/>
          <a:lstStyle/>
          <a:p>
            <a:pPr lvl="0">
              <a:defRPr sz="1800"/>
            </a:pPr>
            <a:r>
              <a:rPr sz="3500"/>
              <a:t>Wittgenstein: fatti e stati di cose</a:t>
            </a:r>
          </a:p>
        </p:txBody>
      </p:sp>
      <p:sp>
        <p:nvSpPr>
          <p:cNvPr id="99" name="Shape 99"/>
          <p:cNvSpPr/>
          <p:nvPr>
            <p:ph type="body" idx="1"/>
          </p:nvPr>
        </p:nvSpPr>
        <p:spPr>
          <a:prstGeom prst="rect">
            <a:avLst/>
          </a:prstGeom>
        </p:spPr>
        <p:txBody>
          <a:bodyPr/>
          <a:lstStyle/>
          <a:p>
            <a:pPr lvl="0" marL="368934" indent="-368934" defTabSz="484886">
              <a:spcBef>
                <a:spcPts val="3400"/>
              </a:spcBef>
              <a:defRPr sz="1800"/>
            </a:pPr>
            <a:r>
              <a:rPr sz="2988"/>
              <a:t>Essenziale per comprendere il criterio di demarcazione è la distinzione che Wittgenstein compie tra </a:t>
            </a:r>
            <a:r>
              <a:rPr i="1" sz="2988">
                <a:solidFill>
                  <a:srgbClr val="EC5D57"/>
                </a:solidFill>
              </a:rPr>
              <a:t>fatti</a:t>
            </a:r>
            <a:r>
              <a:rPr sz="2988"/>
              <a:t>, “il mondo si divide in fatti”, e </a:t>
            </a:r>
            <a:r>
              <a:rPr i="1" sz="2988">
                <a:solidFill>
                  <a:srgbClr val="EC5D57"/>
                </a:solidFill>
              </a:rPr>
              <a:t>stati di cose,</a:t>
            </a:r>
            <a:r>
              <a:rPr sz="2988">
                <a:solidFill>
                  <a:srgbClr val="EC5D57"/>
                </a:solidFill>
              </a:rPr>
              <a:t> </a:t>
            </a:r>
            <a:r>
              <a:rPr sz="2988"/>
              <a:t>“uno stato di cose e una combinazione di oggetti”.</a:t>
            </a:r>
            <a:endParaRPr sz="2988"/>
          </a:p>
          <a:p>
            <a:pPr lvl="0" marL="368934" indent="-368934" defTabSz="484886">
              <a:spcBef>
                <a:spcPts val="3400"/>
              </a:spcBef>
              <a:defRPr sz="1800"/>
            </a:pPr>
            <a:r>
              <a:rPr sz="2988"/>
              <a:t>Uno </a:t>
            </a:r>
            <a:r>
              <a:rPr sz="2988">
                <a:solidFill>
                  <a:srgbClr val="EC5D57"/>
                </a:solidFill>
              </a:rPr>
              <a:t>stato di cose</a:t>
            </a:r>
            <a:r>
              <a:rPr sz="2988"/>
              <a:t> è un fatto </a:t>
            </a:r>
            <a:r>
              <a:rPr sz="2988">
                <a:solidFill>
                  <a:srgbClr val="EC5D57"/>
                </a:solidFill>
              </a:rPr>
              <a:t>logicamente possibile</a:t>
            </a:r>
            <a:r>
              <a:rPr sz="2988"/>
              <a:t>, </a:t>
            </a:r>
            <a:endParaRPr sz="2988"/>
          </a:p>
          <a:p>
            <a:pPr lvl="0" marL="368934" indent="-368934" defTabSz="484886">
              <a:spcBef>
                <a:spcPts val="3400"/>
              </a:spcBef>
              <a:defRPr sz="1800"/>
            </a:pPr>
            <a:r>
              <a:rPr sz="2988"/>
              <a:t>Un </a:t>
            </a:r>
            <a:r>
              <a:rPr sz="2988">
                <a:solidFill>
                  <a:srgbClr val="EC5D57"/>
                </a:solidFill>
              </a:rPr>
              <a:t>fatto</a:t>
            </a:r>
            <a:r>
              <a:rPr sz="2988"/>
              <a:t> è uno stato di cose che </a:t>
            </a:r>
            <a:r>
              <a:rPr sz="2988">
                <a:solidFill>
                  <a:srgbClr val="EC5D57"/>
                </a:solidFill>
              </a:rPr>
              <a:t>sussiste davvero</a:t>
            </a:r>
            <a:r>
              <a:rPr sz="2988"/>
              <a:t>.</a:t>
            </a:r>
            <a:endParaRPr sz="2988"/>
          </a:p>
          <a:p>
            <a:pPr lvl="0" marL="368934" indent="-368934" defTabSz="484886">
              <a:spcBef>
                <a:spcPts val="3400"/>
              </a:spcBef>
              <a:defRPr sz="1800"/>
            </a:pPr>
            <a:r>
              <a:rPr sz="2988"/>
              <a:t>Ogni proposizione che corrisponde a uno stato di cose è significante (è datata di senso)</a:t>
            </a:r>
            <a:endParaRPr sz="2988"/>
          </a:p>
          <a:p>
            <a:pPr lvl="0" marL="368934" indent="-368934" defTabSz="484886">
              <a:spcBef>
                <a:spcPts val="3400"/>
              </a:spcBef>
              <a:defRPr sz="1800"/>
            </a:pPr>
            <a:r>
              <a:rPr sz="2988"/>
              <a:t>una proposizione che corrisponde a un fatto è anche vera (ha una denotazione)</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Shape 101"/>
          <p:cNvSpPr/>
          <p:nvPr>
            <p:ph type="title"/>
          </p:nvPr>
        </p:nvSpPr>
        <p:spPr>
          <a:xfrm>
            <a:off x="952500" y="444500"/>
            <a:ext cx="11099800" cy="1012596"/>
          </a:xfrm>
          <a:prstGeom prst="rect">
            <a:avLst/>
          </a:prstGeom>
        </p:spPr>
        <p:txBody>
          <a:bodyPr/>
          <a:lstStyle/>
          <a:p>
            <a:pPr lvl="0">
              <a:defRPr sz="1800"/>
            </a:pPr>
            <a:r>
              <a:rPr sz="3500"/>
              <a:t>principio di verificazione 1</a:t>
            </a:r>
          </a:p>
        </p:txBody>
      </p:sp>
      <p:sp>
        <p:nvSpPr>
          <p:cNvPr id="102" name="Shape 102"/>
          <p:cNvSpPr/>
          <p:nvPr>
            <p:ph type="body" idx="1"/>
          </p:nvPr>
        </p:nvSpPr>
        <p:spPr>
          <a:prstGeom prst="rect">
            <a:avLst/>
          </a:prstGeom>
        </p:spPr>
        <p:txBody>
          <a:bodyPr/>
          <a:lstStyle/>
          <a:p>
            <a:pPr lvl="0">
              <a:defRPr sz="1800"/>
            </a:pPr>
            <a:r>
              <a:rPr sz="3600"/>
              <a:t>Poiché nulla di illogico può accadere, avremo che la logica descrive tutti i possibili stati di cose, dunque non si può dare alcun fatto che non sia previsto dalla logica.</a:t>
            </a:r>
            <a:endParaRPr sz="3600"/>
          </a:p>
          <a:p>
            <a:pPr lvl="0">
              <a:defRPr sz="1800"/>
            </a:pPr>
            <a:r>
              <a:rPr sz="3600"/>
              <a:t>Se assumiamo inoltre che una proposizione significante è una raffigurazione logica di uno stato di cose, ovvero ci indica come arrivare alla sua denotazione, ovvero alla sua verità. </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Shape 104"/>
          <p:cNvSpPr/>
          <p:nvPr>
            <p:ph type="title"/>
          </p:nvPr>
        </p:nvSpPr>
        <p:spPr>
          <a:xfrm>
            <a:off x="952500" y="444500"/>
            <a:ext cx="11099800" cy="890100"/>
          </a:xfrm>
          <a:prstGeom prst="rect">
            <a:avLst/>
          </a:prstGeom>
        </p:spPr>
        <p:txBody>
          <a:bodyPr/>
          <a:lstStyle/>
          <a:p>
            <a:pPr lvl="0">
              <a:defRPr sz="1800"/>
            </a:pPr>
            <a:r>
              <a:rPr sz="3500"/>
              <a:t>La tesi di Wittgenstein (secondo Russell)</a:t>
            </a:r>
          </a:p>
        </p:txBody>
      </p:sp>
      <p:sp>
        <p:nvSpPr>
          <p:cNvPr id="105" name="Shape 105"/>
          <p:cNvSpPr/>
          <p:nvPr>
            <p:ph type="body" idx="1"/>
          </p:nvPr>
        </p:nvSpPr>
        <p:spPr>
          <a:xfrm>
            <a:off x="952500" y="1750531"/>
            <a:ext cx="11099800" cy="7641185"/>
          </a:xfrm>
          <a:prstGeom prst="rect">
            <a:avLst/>
          </a:prstGeom>
        </p:spPr>
        <p:txBody>
          <a:bodyPr/>
          <a:lstStyle/>
          <a:p>
            <a:pPr lvl="0" marL="426719" indent="-426719" defTabSz="560831">
              <a:spcBef>
                <a:spcPts val="4000"/>
              </a:spcBef>
              <a:defRPr sz="1800"/>
            </a:pPr>
            <a:r>
              <a:rPr sz="3455"/>
              <a:t>“La Funzione essenziale del linguaggio è asserire o negare i fatti. Data la sintassi di un linguaggio, il significato di un enunciato è determinato non appena sia noto il significato delle parole componenti.</a:t>
            </a:r>
            <a:endParaRPr sz="3455"/>
          </a:p>
          <a:p>
            <a:pPr lvl="0" marL="426719" indent="-426719" defTabSz="560831">
              <a:spcBef>
                <a:spcPts val="4000"/>
              </a:spcBef>
              <a:defRPr sz="1800"/>
            </a:pPr>
            <a:r>
              <a:rPr sz="3455"/>
              <a:t>Affinché un certo enunciato asserisca un certo fatto, comunque il linguaggio possa essere costruito, vi dev’essere qualcosa in comune tra la struttura dell’enunciato e la struttura del fatto. </a:t>
            </a:r>
            <a:endParaRPr sz="3455"/>
          </a:p>
          <a:p>
            <a:pPr lvl="0" marL="426719" indent="-426719" defTabSz="560831">
              <a:spcBef>
                <a:spcPts val="4000"/>
              </a:spcBef>
              <a:defRPr sz="1800"/>
            </a:pPr>
            <a:r>
              <a:rPr sz="3455"/>
              <a:t>Questa è, forse, la tesi fondamentale della teoria di Wittgenstein. Ciò che vi deve essere in comune tra l’enunciato e il fatto non può (secondo W.) venire esso stesso </a:t>
            </a:r>
            <a:r>
              <a:rPr i="1" sz="3455"/>
              <a:t>detto</a:t>
            </a:r>
            <a:r>
              <a:rPr sz="3455"/>
              <a:t> nel linguaggio. Nel lessico di W., ciò può venire solo </a:t>
            </a:r>
            <a:r>
              <a:rPr i="1" sz="3455"/>
              <a:t>mostrato</a:t>
            </a:r>
            <a:r>
              <a:rPr sz="3455"/>
              <a:t>.</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p>
            <a:pPr lvl="0">
              <a:defRPr sz="1800"/>
            </a:pPr>
            <a:r>
              <a:rPr sz="3500"/>
              <a:t>Frege senso e significato (denotazione):</a:t>
            </a:r>
            <a:endParaRPr sz="3500"/>
          </a:p>
          <a:p>
            <a:pPr lvl="0">
              <a:defRPr sz="1800"/>
            </a:pPr>
            <a:r>
              <a:rPr sz="3500"/>
              <a:t>il problema dell’uguaglianza.</a:t>
            </a:r>
          </a:p>
        </p:txBody>
      </p:sp>
      <p:sp>
        <p:nvSpPr>
          <p:cNvPr id="42" name="Shape 42"/>
          <p:cNvSpPr/>
          <p:nvPr>
            <p:ph type="body" idx="1"/>
          </p:nvPr>
        </p:nvSpPr>
        <p:spPr>
          <a:prstGeom prst="rect">
            <a:avLst/>
          </a:prstGeom>
        </p:spPr>
        <p:txBody>
          <a:bodyPr/>
          <a:lstStyle/>
          <a:p>
            <a:pPr lvl="0">
              <a:defRPr sz="1800"/>
            </a:pPr>
            <a:r>
              <a:rPr sz="3600"/>
              <a:t>differenza tra “a=a” e “a=b”</a:t>
            </a:r>
            <a:endParaRPr sz="3600"/>
          </a:p>
          <a:p>
            <a:pPr lvl="0">
              <a:defRPr sz="1800"/>
            </a:pPr>
            <a:r>
              <a:rPr sz="3600"/>
              <a:t>a=a: vera a-priori; necessaria; universale.</a:t>
            </a:r>
            <a:endParaRPr sz="3600"/>
          </a:p>
          <a:p>
            <a:pPr lvl="0">
              <a:defRPr sz="1800"/>
            </a:pPr>
            <a:r>
              <a:rPr sz="3600"/>
              <a:t>a=b: vera a-posteriori; contingente; particolare.</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7" name="Shape 107"/>
          <p:cNvSpPr/>
          <p:nvPr>
            <p:ph type="title"/>
          </p:nvPr>
        </p:nvSpPr>
        <p:spPr>
          <a:xfrm>
            <a:off x="952500" y="444500"/>
            <a:ext cx="11099800" cy="623950"/>
          </a:xfrm>
          <a:prstGeom prst="rect">
            <a:avLst/>
          </a:prstGeom>
        </p:spPr>
        <p:txBody>
          <a:bodyPr/>
          <a:lstStyle/>
          <a:p>
            <a:pPr lvl="0">
              <a:defRPr sz="1800"/>
            </a:pPr>
            <a:r>
              <a:rPr sz="3500"/>
              <a:t>dire </a:t>
            </a:r>
            <a:r>
              <a:rPr i="1" sz="3500"/>
              <a:t>vs</a:t>
            </a:r>
            <a:r>
              <a:rPr sz="3500"/>
              <a:t> mostrare</a:t>
            </a:r>
          </a:p>
        </p:txBody>
      </p:sp>
      <p:sp>
        <p:nvSpPr>
          <p:cNvPr id="108" name="Shape 108"/>
          <p:cNvSpPr/>
          <p:nvPr>
            <p:ph type="body" idx="1"/>
          </p:nvPr>
        </p:nvSpPr>
        <p:spPr>
          <a:xfrm>
            <a:off x="952500" y="1381733"/>
            <a:ext cx="11099800" cy="7829146"/>
          </a:xfrm>
          <a:prstGeom prst="rect">
            <a:avLst/>
          </a:prstGeom>
        </p:spPr>
        <p:txBody>
          <a:bodyPr/>
          <a:lstStyle/>
          <a:p>
            <a:pPr lvl="0" marL="0" indent="0" defTabSz="329184">
              <a:spcBef>
                <a:spcPts val="0"/>
              </a:spcBef>
              <a:buSzTx/>
              <a:buNone/>
              <a:defRPr sz="1800"/>
            </a:pPr>
            <a:r>
              <a:rPr sz="2592">
                <a:latin typeface="Georgia"/>
                <a:ea typeface="Georgia"/>
                <a:cs typeface="Georgia"/>
                <a:sym typeface="Georgia"/>
              </a:rPr>
              <a:t>Le proposizioni descrivono gli stati di cose, e rappresentano la realtà, in quanto esse sono delle immagini della realtà. Così come il disegno di un’automobile rappresenta l’automobile, in quanto gli elementi del disegno sono in relazione fra loro nello stesso modo in cui lo sono gli elementi dell’automobile reale, così la proposizione rappresenta la realtà in quanto condivide con essa la struttura logica.</a:t>
            </a:r>
            <a:endParaRPr sz="2592">
              <a:latin typeface="Georgia"/>
              <a:ea typeface="Georgia"/>
              <a:cs typeface="Georgia"/>
              <a:sym typeface="Georgia"/>
            </a:endParaRPr>
          </a:p>
          <a:p>
            <a:pPr lvl="0" marL="0" indent="0" defTabSz="329184">
              <a:spcBef>
                <a:spcPts val="0"/>
              </a:spcBef>
              <a:buSzTx/>
              <a:buNone/>
              <a:defRPr sz="1800"/>
            </a:pPr>
            <a:endParaRPr sz="2592">
              <a:latin typeface="Georgia"/>
              <a:ea typeface="Georgia"/>
              <a:cs typeface="Georgia"/>
              <a:sym typeface="Georgia"/>
            </a:endParaRPr>
          </a:p>
          <a:p>
            <a:pPr lvl="0" marL="0" indent="0" defTabSz="329184">
              <a:spcBef>
                <a:spcPts val="0"/>
              </a:spcBef>
              <a:buSzTx/>
              <a:buNone/>
              <a:defRPr sz="1800"/>
            </a:pPr>
            <a:r>
              <a:rPr sz="2592">
                <a:latin typeface="Georgia"/>
                <a:ea typeface="Georgia"/>
                <a:cs typeface="Georgia"/>
                <a:sym typeface="Georgia"/>
              </a:rPr>
              <a:t>Se conosciamo il significato delle parole che la costituiscono, noi comprendiamo il senso di una proposizione senza che essa ci venga spiegata.</a:t>
            </a:r>
            <a:endParaRPr sz="2592">
              <a:latin typeface="Georgia"/>
              <a:ea typeface="Georgia"/>
              <a:cs typeface="Georgia"/>
              <a:sym typeface="Georgia"/>
            </a:endParaRPr>
          </a:p>
          <a:p>
            <a:pPr lvl="0" marL="0" indent="0" defTabSz="329184">
              <a:spcBef>
                <a:spcPts val="0"/>
              </a:spcBef>
              <a:buSzTx/>
              <a:buNone/>
              <a:defRPr sz="1800"/>
            </a:pPr>
            <a:endParaRPr sz="2592">
              <a:latin typeface="Georgia"/>
              <a:ea typeface="Georgia"/>
              <a:cs typeface="Georgia"/>
              <a:sym typeface="Georgia"/>
            </a:endParaRPr>
          </a:p>
          <a:p>
            <a:pPr lvl="0" marL="0" indent="0" defTabSz="329184">
              <a:spcBef>
                <a:spcPts val="0"/>
              </a:spcBef>
              <a:buSzTx/>
              <a:buNone/>
              <a:defRPr sz="1800"/>
            </a:pPr>
            <a:r>
              <a:rPr sz="2592">
                <a:latin typeface="Georgia"/>
                <a:ea typeface="Georgia"/>
                <a:cs typeface="Georgia"/>
                <a:sym typeface="Georgia"/>
              </a:rPr>
              <a:t> “La proposizione è un’immagine della realtà: Infatti io conosco la situazione da essa rappresentata se comprendo la proposizione. E la proposizione la comprendo senza che me ne si dia il senso” (4.021).</a:t>
            </a:r>
            <a:endParaRPr sz="2592">
              <a:latin typeface="Georgia"/>
              <a:ea typeface="Georgia"/>
              <a:cs typeface="Georgia"/>
              <a:sym typeface="Georgia"/>
            </a:endParaRPr>
          </a:p>
          <a:p>
            <a:pPr lvl="0" marL="0" indent="0" defTabSz="329184">
              <a:spcBef>
                <a:spcPts val="0"/>
              </a:spcBef>
              <a:buSzTx/>
              <a:buNone/>
              <a:defRPr sz="1800"/>
            </a:pPr>
            <a:endParaRPr sz="2592">
              <a:latin typeface="Georgia"/>
              <a:ea typeface="Georgia"/>
              <a:cs typeface="Georgia"/>
              <a:sym typeface="Georgia"/>
            </a:endParaRPr>
          </a:p>
          <a:p>
            <a:pPr lvl="0" marL="0" indent="0" defTabSz="329184">
              <a:spcBef>
                <a:spcPts val="0"/>
              </a:spcBef>
              <a:buSzTx/>
              <a:buNone/>
              <a:defRPr sz="1800"/>
            </a:pPr>
            <a:r>
              <a:rPr sz="2592">
                <a:latin typeface="Georgia"/>
                <a:ea typeface="Georgia"/>
                <a:cs typeface="Georgia"/>
                <a:sym typeface="Georgia"/>
              </a:rPr>
              <a:t>Noi capiamo una proposizione così come guardando una figura ne comprendiamo il contenuto, senza che questo debba essere spiegato. Infatti il senso di una proposizione lo spiegheremmo con un’altra proposizione, e dunque dovremmo comunque comprendere questa seconda proposizione.</a:t>
            </a:r>
            <a:endParaRPr sz="2592">
              <a:latin typeface="Georgia"/>
              <a:ea typeface="Georgia"/>
              <a:cs typeface="Georgia"/>
              <a:sym typeface="Georgia"/>
            </a:endParaRP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0" name="Shape 110"/>
          <p:cNvSpPr/>
          <p:nvPr>
            <p:ph type="title"/>
          </p:nvPr>
        </p:nvSpPr>
        <p:spPr>
          <a:xfrm>
            <a:off x="952500" y="444500"/>
            <a:ext cx="11099800" cy="745870"/>
          </a:xfrm>
          <a:prstGeom prst="rect">
            <a:avLst/>
          </a:prstGeom>
        </p:spPr>
        <p:txBody>
          <a:bodyPr/>
          <a:lstStyle/>
          <a:p>
            <a:pPr lvl="0">
              <a:defRPr sz="1800"/>
            </a:pPr>
            <a:r>
              <a:rPr sz="3500"/>
              <a:t>dire </a:t>
            </a:r>
            <a:r>
              <a:rPr i="1" sz="3500"/>
              <a:t>vs</a:t>
            </a:r>
            <a:r>
              <a:rPr sz="3500"/>
              <a:t> mostrare</a:t>
            </a:r>
          </a:p>
        </p:txBody>
      </p:sp>
      <p:sp>
        <p:nvSpPr>
          <p:cNvPr id="111" name="Shape 111"/>
          <p:cNvSpPr/>
          <p:nvPr>
            <p:ph type="body" idx="1"/>
          </p:nvPr>
        </p:nvSpPr>
        <p:spPr>
          <a:xfrm>
            <a:off x="952500" y="1629763"/>
            <a:ext cx="11099800" cy="7260237"/>
          </a:xfrm>
          <a:prstGeom prst="rect">
            <a:avLst/>
          </a:prstGeom>
        </p:spPr>
        <p:txBody>
          <a:bodyPr/>
          <a:lstStyle/>
          <a:p>
            <a:pPr lvl="0" marL="0" indent="0" defTabSz="393192">
              <a:spcBef>
                <a:spcPts val="0"/>
              </a:spcBef>
              <a:buSzTx/>
              <a:buNone/>
              <a:defRPr sz="1800"/>
            </a:pPr>
            <a:r>
              <a:rPr sz="3096">
                <a:latin typeface="Georgia"/>
                <a:ea typeface="Georgia"/>
                <a:cs typeface="Georgia"/>
                <a:sym typeface="Georgia"/>
              </a:rPr>
              <a:t>Una proposizione, quindi, può rappresentare tutta la realtà, tranne la relazione fra la proposizione e la realtà stessa, poiché lo faremmo comunque con una proposizione; questa relazione, allora, si </a:t>
            </a:r>
            <a:r>
              <a:rPr i="1" sz="3096">
                <a:latin typeface="Georgia"/>
                <a:ea typeface="Georgia"/>
                <a:cs typeface="Georgia"/>
                <a:sym typeface="Georgia"/>
              </a:rPr>
              <a:t>mostra</a:t>
            </a:r>
            <a:r>
              <a:rPr sz="3096">
                <a:latin typeface="Georgia"/>
                <a:ea typeface="Georgia"/>
                <a:cs typeface="Georgia"/>
                <a:sym typeface="Georgia"/>
              </a:rPr>
              <a:t> da sé, ed è la forma logica del mondo: </a:t>
            </a:r>
            <a:endParaRPr sz="3096">
              <a:latin typeface="Georgia"/>
              <a:ea typeface="Georgia"/>
              <a:cs typeface="Georgia"/>
              <a:sym typeface="Georgia"/>
            </a:endParaRPr>
          </a:p>
          <a:p>
            <a:pPr lvl="0" marL="0" indent="0" defTabSz="393192">
              <a:spcBef>
                <a:spcPts val="0"/>
              </a:spcBef>
              <a:buSzTx/>
              <a:buNone/>
              <a:defRPr sz="1800"/>
            </a:pPr>
            <a:r>
              <a:rPr sz="3096">
                <a:latin typeface="Georgia"/>
                <a:ea typeface="Georgia"/>
                <a:cs typeface="Georgia"/>
                <a:sym typeface="Georgia"/>
              </a:rPr>
              <a:t>“…La proposizione mostra la forma logica della realtà. L’esibisce” (4.121).</a:t>
            </a:r>
            <a:endParaRPr sz="3096">
              <a:latin typeface="Georgia"/>
              <a:ea typeface="Georgia"/>
              <a:cs typeface="Georgia"/>
              <a:sym typeface="Georgia"/>
            </a:endParaRPr>
          </a:p>
          <a:p>
            <a:pPr lvl="0" marL="0" indent="0" defTabSz="393192">
              <a:spcBef>
                <a:spcPts val="0"/>
              </a:spcBef>
              <a:buSzTx/>
              <a:buNone/>
              <a:defRPr sz="1800"/>
            </a:pPr>
            <a:endParaRPr sz="3096">
              <a:latin typeface="Georgia"/>
              <a:ea typeface="Georgia"/>
              <a:cs typeface="Georgia"/>
              <a:sym typeface="Georgia"/>
            </a:endParaRPr>
          </a:p>
          <a:p>
            <a:pPr lvl="0" marL="0" indent="0" defTabSz="393192">
              <a:spcBef>
                <a:spcPts val="0"/>
              </a:spcBef>
              <a:buSzTx/>
              <a:buNone/>
              <a:defRPr sz="1800"/>
            </a:pPr>
            <a:r>
              <a:rPr sz="3096">
                <a:latin typeface="Georgia"/>
                <a:ea typeface="Georgia"/>
                <a:cs typeface="Georgia"/>
                <a:sym typeface="Georgia"/>
              </a:rPr>
              <a:t>Ecco, quindi, la distinzione fra la possibilità che ha il linguaggio di descrivere, di rappresentare il mondo, e la relazione fra lo stesso linguaggio e il mondo, che invece si mostra, nel senso che non è rappresentabile; infatti per descrivere tale relazione dovremmo uscire – per così dire – con il linguaggio al di fuori del linguaggio, ma ciò evidentemente non è possibile: “Ciò che può essere mostrato non può essere detto” (4.1212).</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3" name="Shape 113"/>
          <p:cNvSpPr/>
          <p:nvPr>
            <p:ph type="title"/>
          </p:nvPr>
        </p:nvSpPr>
        <p:spPr>
          <a:xfrm>
            <a:off x="952500" y="444500"/>
            <a:ext cx="11099800" cy="1077903"/>
          </a:xfrm>
          <a:prstGeom prst="rect">
            <a:avLst/>
          </a:prstGeom>
        </p:spPr>
        <p:txBody>
          <a:bodyPr/>
          <a:lstStyle/>
          <a:p>
            <a:pPr lvl="0">
              <a:defRPr sz="1800"/>
            </a:pPr>
            <a:r>
              <a:rPr sz="3500"/>
              <a:t>Principio di verificazione 3: enunciazione</a:t>
            </a:r>
          </a:p>
        </p:txBody>
      </p:sp>
      <p:sp>
        <p:nvSpPr>
          <p:cNvPr id="114" name="Shape 114"/>
          <p:cNvSpPr/>
          <p:nvPr>
            <p:ph type="body" idx="1"/>
          </p:nvPr>
        </p:nvSpPr>
        <p:spPr>
          <a:xfrm>
            <a:off x="952500" y="1887115"/>
            <a:ext cx="11099800" cy="7127110"/>
          </a:xfrm>
          <a:prstGeom prst="rect">
            <a:avLst/>
          </a:prstGeom>
        </p:spPr>
        <p:txBody>
          <a:bodyPr/>
          <a:lstStyle/>
          <a:p>
            <a:pPr lvl="0">
              <a:defRPr sz="1800"/>
            </a:pPr>
            <a:r>
              <a:rPr sz="3600"/>
              <a:t>Da quanto detto sopra ne discende la dottrina centrale del positivismo logico: </a:t>
            </a:r>
            <a:r>
              <a:rPr i="1" sz="3600"/>
              <a:t>la teoria verificazionista del significato</a:t>
            </a:r>
            <a:endParaRPr i="1" sz="3600"/>
          </a:p>
          <a:p>
            <a:pPr lvl="0">
              <a:defRPr sz="1800"/>
            </a:pPr>
            <a:r>
              <a:rPr sz="3600"/>
              <a:t>una </a:t>
            </a:r>
            <a:r>
              <a:rPr sz="3600">
                <a:solidFill>
                  <a:srgbClr val="EC5D57"/>
                </a:solidFill>
              </a:rPr>
              <a:t>proposizione</a:t>
            </a:r>
            <a:r>
              <a:rPr sz="3600"/>
              <a:t> contingente </a:t>
            </a:r>
            <a:r>
              <a:rPr sz="3600">
                <a:solidFill>
                  <a:srgbClr val="EC5D57"/>
                </a:solidFill>
              </a:rPr>
              <a:t>è significante</a:t>
            </a:r>
            <a:r>
              <a:rPr sz="3600"/>
              <a:t> se e solo </a:t>
            </a:r>
            <a:r>
              <a:rPr sz="3600">
                <a:solidFill>
                  <a:srgbClr val="EC5D57"/>
                </a:solidFill>
              </a:rPr>
              <a:t>se può essere verificata</a:t>
            </a:r>
            <a:r>
              <a:rPr sz="3600"/>
              <a:t> empiricamente, vale a dire se e solo se c’è </a:t>
            </a:r>
            <a:r>
              <a:rPr sz="3600">
                <a:solidFill>
                  <a:srgbClr val="EC5D57"/>
                </a:solidFill>
              </a:rPr>
              <a:t>un metodo empirico per decidere se è vera o falsa</a:t>
            </a:r>
            <a:r>
              <a:rPr sz="3600"/>
              <a:t>; se un tale metodo non esiste essa è una pseudo-proposizione insignificante.</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6" name="Shape 116"/>
          <p:cNvSpPr/>
          <p:nvPr>
            <p:ph type="title"/>
          </p:nvPr>
        </p:nvSpPr>
        <p:spPr>
          <a:prstGeom prst="rect">
            <a:avLst/>
          </a:prstGeom>
        </p:spPr>
        <p:txBody>
          <a:bodyPr/>
          <a:lstStyle>
            <a:lvl1pPr defTabSz="286258">
              <a:defRPr sz="3920"/>
            </a:lvl1pPr>
          </a:lstStyle>
          <a:p>
            <a:pPr lvl="0">
              <a:defRPr sz="1800"/>
            </a:pPr>
            <a:r>
              <a:rPr sz="3920"/>
              <a:t>Schlick:liberalizzazione del criterio di verificazione</a:t>
            </a:r>
          </a:p>
        </p:txBody>
      </p:sp>
      <p:sp>
        <p:nvSpPr>
          <p:cNvPr id="117" name="Shape 117"/>
          <p:cNvSpPr/>
          <p:nvPr>
            <p:ph type="body" idx="1"/>
          </p:nvPr>
        </p:nvSpPr>
        <p:spPr>
          <a:prstGeom prst="rect">
            <a:avLst/>
          </a:prstGeom>
        </p:spPr>
        <p:txBody>
          <a:bodyPr/>
          <a:lstStyle/>
          <a:p>
            <a:pPr lvl="0" defTabSz="560831">
              <a:defRPr sz="1800"/>
            </a:pPr>
            <a:r>
              <a:rPr sz="3072"/>
              <a:t>Dalla verificazione alla verificabilità</a:t>
            </a:r>
            <a:endParaRPr sz="3072"/>
          </a:p>
          <a:p>
            <a:pPr lvl="0" defTabSz="560831">
              <a:defRPr sz="1800"/>
            </a:pPr>
            <a:endParaRPr sz="3072"/>
          </a:p>
          <a:p>
            <a:pPr lvl="0" algn="just" defTabSz="560831">
              <a:defRPr sz="1800"/>
            </a:pPr>
            <a:r>
              <a:rPr sz="3072"/>
              <a:t>“In primo luogo vorrei sottolineare che, quando diciamo che ‘una proposizione ha significato solo se è verificabile’, non stiamo dicendo ‘…solo se è </a:t>
            </a:r>
            <a:r>
              <a:rPr i="1" sz="3072"/>
              <a:t>verificata</a:t>
            </a:r>
            <a:r>
              <a:rPr sz="3072"/>
              <a:t>’. […] Cadiamo nella trappola solo se consideriamo la verificazione stessa come criterio di significato e non la ‘possibilità di verificazione’ (= verificabilità; ciò condurrebbe all’assurdo del significato.”</a:t>
            </a:r>
            <a:endParaRPr sz="3072"/>
          </a:p>
          <a:p>
            <a:pPr lvl="0" algn="just" defTabSz="560831">
              <a:defRPr sz="1800"/>
            </a:pPr>
            <a:endParaRPr sz="3072"/>
          </a:p>
          <a:p>
            <a:pPr lvl="0" algn="just" defTabSz="560831">
              <a:defRPr sz="1800"/>
            </a:pPr>
            <a:r>
              <a:rPr sz="3072"/>
              <a:t>In altri termini, la possibilità di verificazione che è rilevante per il significato non può essere quella di tipo empirico; non può essere stabilita </a:t>
            </a:r>
            <a:r>
              <a:rPr i="1" sz="3072"/>
              <a:t>post-festum</a:t>
            </a:r>
            <a:r>
              <a:rPr sz="3072"/>
              <a:t>. Bisogna essere sicuri di essa prima di considerare le circostanze empiriche e di indagare si a consentiranno. […] quando parliamo di verificabilità, intendiamo parlare della possibilità </a:t>
            </a:r>
            <a:r>
              <a:rPr i="1" sz="3072"/>
              <a:t>logica</a:t>
            </a:r>
            <a:r>
              <a:rPr sz="3072"/>
              <a:t> di verificazione e nient’altro.” </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title"/>
          </p:nvPr>
        </p:nvSpPr>
        <p:spPr>
          <a:xfrm>
            <a:off x="952500" y="444500"/>
            <a:ext cx="11099800" cy="778550"/>
          </a:xfrm>
          <a:prstGeom prst="rect">
            <a:avLst/>
          </a:prstGeom>
        </p:spPr>
        <p:txBody>
          <a:bodyPr/>
          <a:lstStyle/>
          <a:p>
            <a:pPr lvl="0">
              <a:defRPr sz="1800"/>
            </a:pPr>
            <a:r>
              <a:rPr sz="3500"/>
              <a:t>Principio di verificazione (liberalizzato).</a:t>
            </a:r>
          </a:p>
        </p:txBody>
      </p:sp>
      <p:sp>
        <p:nvSpPr>
          <p:cNvPr id="120" name="Shape 120"/>
          <p:cNvSpPr/>
          <p:nvPr>
            <p:ph type="body" idx="1"/>
          </p:nvPr>
        </p:nvSpPr>
        <p:spPr>
          <a:xfrm>
            <a:off x="831836" y="1525231"/>
            <a:ext cx="11099801" cy="7667003"/>
          </a:xfrm>
          <a:prstGeom prst="rect">
            <a:avLst/>
          </a:prstGeom>
        </p:spPr>
        <p:txBody>
          <a:bodyPr/>
          <a:lstStyle/>
          <a:p>
            <a:pPr lvl="0">
              <a:defRPr sz="1800"/>
            </a:pPr>
            <a:r>
              <a:rPr sz="3600"/>
              <a:t>Secondo tale principio, il significato di un enunciato è dato dalle condizioni della sua verificazione e, in secondo luogo, un enunciato è significante se e solo se è verificabile </a:t>
            </a:r>
            <a:r>
              <a:rPr sz="3600">
                <a:solidFill>
                  <a:srgbClr val="BA0000"/>
                </a:solidFill>
              </a:rPr>
              <a:t>in linea di principio</a:t>
            </a:r>
            <a:r>
              <a:rPr sz="3600"/>
              <a:t>, cioè se esistono circostanze possibili, </a:t>
            </a:r>
            <a:r>
              <a:rPr sz="3600">
                <a:solidFill>
                  <a:srgbClr val="FB0000"/>
                </a:solidFill>
              </a:rPr>
              <a:t>non necessariamente attuali</a:t>
            </a:r>
            <a:r>
              <a:rPr sz="3600"/>
              <a:t>, che verificandosi, determinerebbero in modo definitivo la verità dell’enunciato.</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xfrm>
            <a:off x="952500" y="444500"/>
            <a:ext cx="11099800" cy="740633"/>
          </a:xfrm>
          <a:prstGeom prst="rect">
            <a:avLst/>
          </a:prstGeom>
        </p:spPr>
        <p:txBody>
          <a:bodyPr/>
          <a:lstStyle/>
          <a:p>
            <a:pPr lvl="0">
              <a:defRPr sz="1800"/>
            </a:pPr>
            <a:r>
              <a:rPr sz="3500"/>
              <a:t>Carattere linguistico dell’indagine filosofica</a:t>
            </a:r>
          </a:p>
        </p:txBody>
      </p:sp>
      <p:sp>
        <p:nvSpPr>
          <p:cNvPr id="123" name="Shape 123"/>
          <p:cNvSpPr/>
          <p:nvPr>
            <p:ph type="body" idx="1"/>
          </p:nvPr>
        </p:nvSpPr>
        <p:spPr>
          <a:xfrm>
            <a:off x="952500" y="1471026"/>
            <a:ext cx="11099800" cy="7418974"/>
          </a:xfrm>
          <a:prstGeom prst="rect">
            <a:avLst/>
          </a:prstGeom>
        </p:spPr>
        <p:txBody>
          <a:bodyPr/>
          <a:lstStyle/>
          <a:p>
            <a:pPr lvl="0">
              <a:defRPr sz="1800"/>
            </a:pPr>
            <a:r>
              <a:rPr sz="3600"/>
              <a:t>Gli empiristi logici consideravano le affermazioni sulla realtà del mondo esterno prive di significato, dal momento che non c’è la possibilità di verificare in via preliminare l’asserzione che esiste, o non esiste, un mondo esterno indipendente dalla nostra esperienza.</a:t>
            </a:r>
            <a:endParaRPr sz="3600"/>
          </a:p>
          <a:p>
            <a:pPr lvl="0">
              <a:defRPr sz="1800"/>
            </a:pPr>
            <a:r>
              <a:rPr sz="3600"/>
              <a:t>La tesi che prevalse fu quella di Carnap secondo cui ciò che si richiedeva per la scienza era l’accettazione di un linguaggio realistico, per contro l’affermazione della realtà del mondo esterno era da considerarsi una sovrapposizione inutile al sistema della scienza.</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p>
            <a:pPr lvl="0">
              <a:defRPr sz="1800"/>
            </a:pPr>
            <a:r>
              <a:rPr sz="3500"/>
              <a:t>senso e significato</a:t>
            </a:r>
          </a:p>
        </p:txBody>
      </p:sp>
      <p:sp>
        <p:nvSpPr>
          <p:cNvPr id="45" name="Shape 45"/>
          <p:cNvSpPr/>
          <p:nvPr>
            <p:ph type="body" idx="1"/>
          </p:nvPr>
        </p:nvSpPr>
        <p:spPr>
          <a:prstGeom prst="rect">
            <a:avLst/>
          </a:prstGeom>
        </p:spPr>
        <p:txBody>
          <a:bodyPr/>
          <a:lstStyle/>
          <a:p>
            <a:pPr lvl="0">
              <a:defRPr sz="1800"/>
            </a:pPr>
            <a:r>
              <a:rPr sz="3600"/>
              <a:t>La soluzione offerta da Frege si articola distinguendo il senso di un’espressione dal suo significato o denotazione.</a:t>
            </a:r>
            <a:endParaRPr sz="3600"/>
          </a:p>
          <a:p>
            <a:pPr lvl="0">
              <a:defRPr sz="1800"/>
            </a:pPr>
            <a:r>
              <a:rPr sz="3600"/>
              <a:t>“a” e “b” sono uguali in quanto significano, denotano uno stesso oggetto, ma questo oggetto viene descritto in termini differenti.</a:t>
            </a:r>
            <a:endParaRPr sz="3600"/>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xfrm>
            <a:off x="952500" y="444500"/>
            <a:ext cx="11099800" cy="1236018"/>
          </a:xfrm>
          <a:prstGeom prst="rect">
            <a:avLst/>
          </a:prstGeom>
        </p:spPr>
        <p:txBody>
          <a:bodyPr/>
          <a:lstStyle/>
          <a:p>
            <a:pPr lvl="0">
              <a:defRPr sz="1800"/>
            </a:pPr>
            <a:r>
              <a:rPr sz="3500"/>
              <a:t>Espero e fosforo</a:t>
            </a:r>
          </a:p>
        </p:txBody>
      </p:sp>
      <p:sp>
        <p:nvSpPr>
          <p:cNvPr id="48" name="Shape 48"/>
          <p:cNvSpPr/>
          <p:nvPr>
            <p:ph type="body" idx="1"/>
          </p:nvPr>
        </p:nvSpPr>
        <p:spPr>
          <a:xfrm>
            <a:off x="950407" y="2609850"/>
            <a:ext cx="11099801" cy="6286500"/>
          </a:xfrm>
          <a:prstGeom prst="rect">
            <a:avLst/>
          </a:prstGeom>
        </p:spPr>
        <p:txBody>
          <a:bodyPr/>
          <a:lstStyle/>
          <a:p>
            <a:pPr lvl="0" marL="0" indent="0" algn="ctr" defTabSz="457200">
              <a:spcBef>
                <a:spcPts val="700"/>
              </a:spcBef>
              <a:buSzTx/>
              <a:buNone/>
              <a:defRPr sz="1800"/>
            </a:pPr>
            <a:r>
              <a:rPr sz="3000">
                <a:solidFill>
                  <a:srgbClr val="252525"/>
                </a:solidFill>
              </a:rPr>
              <a:t>Espero=Fosforo</a:t>
            </a:r>
            <a:endParaRPr sz="3000">
              <a:solidFill>
                <a:srgbClr val="252525"/>
              </a:solidFill>
            </a:endParaRPr>
          </a:p>
          <a:p>
            <a:pPr lvl="0" marL="0" indent="0" defTabSz="457200">
              <a:spcBef>
                <a:spcPts val="700"/>
              </a:spcBef>
              <a:buSzTx/>
              <a:buNone/>
              <a:defRPr sz="1800"/>
            </a:pPr>
            <a:endParaRPr sz="3000">
              <a:solidFill>
                <a:srgbClr val="252525"/>
              </a:solidFill>
            </a:endParaRPr>
          </a:p>
          <a:p>
            <a:pPr lvl="0" marL="0" indent="0" algn="ctr" defTabSz="457200">
              <a:spcBef>
                <a:spcPts val="700"/>
              </a:spcBef>
              <a:buSzTx/>
              <a:buNone/>
              <a:defRPr sz="1800"/>
            </a:pPr>
            <a:r>
              <a:rPr sz="3000">
                <a:solidFill>
                  <a:srgbClr val="252525"/>
                </a:solidFill>
              </a:rPr>
              <a:t>Venere</a:t>
            </a:r>
            <a:endParaRPr sz="3000">
              <a:solidFill>
                <a:srgbClr val="252525"/>
              </a:solidFill>
            </a:endParaRPr>
          </a:p>
          <a:p>
            <a:pPr lvl="0" marL="0" indent="0" defTabSz="457200">
              <a:spcBef>
                <a:spcPts val="700"/>
              </a:spcBef>
              <a:buSzTx/>
              <a:buNone/>
              <a:defRPr sz="1800"/>
            </a:pPr>
            <a:endParaRPr sz="3000">
              <a:solidFill>
                <a:srgbClr val="252525"/>
              </a:solidFill>
            </a:endParaRPr>
          </a:p>
          <a:p>
            <a:pPr lvl="0" marL="0" indent="0" defTabSz="457200">
              <a:spcBef>
                <a:spcPts val="700"/>
              </a:spcBef>
              <a:buSzTx/>
              <a:buNone/>
              <a:defRPr sz="1800"/>
            </a:pPr>
            <a:r>
              <a:rPr sz="3000">
                <a:solidFill>
                  <a:srgbClr val="252525"/>
                </a:solidFill>
              </a:rPr>
              <a:t>Venere ha l'aspetto di una stella lucentissima di colore giallo-biancastro, di gran lunga più brillante di qualsiasi altra stella nel </a:t>
            </a:r>
            <a:r>
              <a:rPr sz="3000">
                <a:solidFill>
                  <a:srgbClr val="272727"/>
                </a:solidFill>
                <a:hlinkClick r:id="rId2" invalidUrl="" action="" tgtFrame="" tooltip="" history="1" highlightClick="0" endSnd="0"/>
              </a:rPr>
              <a:t>firmamento</a:t>
            </a:r>
            <a:r>
              <a:rPr sz="3000">
                <a:solidFill>
                  <a:srgbClr val="272727"/>
                </a:solidFill>
              </a:rPr>
              <a:t>. </a:t>
            </a:r>
            <a:r>
              <a:rPr sz="3000">
                <a:solidFill>
                  <a:srgbClr val="252525"/>
                </a:solidFill>
              </a:rPr>
              <a:t>Raggiunge la sua massima brillantezza poco prima </a:t>
            </a:r>
            <a:r>
              <a:rPr sz="3000">
                <a:solidFill>
                  <a:srgbClr val="212121"/>
                </a:solidFill>
              </a:rPr>
              <a:t>dell'</a:t>
            </a:r>
            <a:r>
              <a:rPr sz="3000">
                <a:solidFill>
                  <a:srgbClr val="212121"/>
                </a:solidFill>
                <a:hlinkClick r:id="rId3" invalidUrl="" action="" tgtFrame="" tooltip="" history="1" highlightClick="0" endSnd="0"/>
              </a:rPr>
              <a:t>alba</a:t>
            </a:r>
            <a:r>
              <a:rPr sz="3000">
                <a:solidFill>
                  <a:srgbClr val="252525"/>
                </a:solidFill>
              </a:rPr>
              <a:t> o poco dopo il </a:t>
            </a:r>
            <a:r>
              <a:rPr sz="3000">
                <a:hlinkClick r:id="rId4" invalidUrl="" action="" tgtFrame="" tooltip="" history="1" highlightClick="0" endSnd="0"/>
              </a:rPr>
              <a:t>tramonto</a:t>
            </a:r>
            <a:r>
              <a:rPr sz="3000">
                <a:solidFill>
                  <a:srgbClr val="252525"/>
                </a:solidFill>
              </a:rPr>
              <a:t> e per questa ragione è spesso stato chiamato da popoli antichi la "Stella del Mattino” (Fosforo) o la "Stella della Sera” (Espero).</a:t>
            </a:r>
          </a:p>
        </p:txBody>
      </p:sp>
      <p:sp>
        <p:nvSpPr>
          <p:cNvPr id="49" name="Shape 49"/>
          <p:cNvSpPr/>
          <p:nvPr/>
        </p:nvSpPr>
        <p:spPr>
          <a:xfrm flipV="1">
            <a:off x="6500307" y="3892549"/>
            <a:ext cx="1" cy="642296"/>
          </a:xfrm>
          <a:prstGeom prst="line">
            <a:avLst/>
          </a:prstGeom>
          <a:ln w="25400">
            <a:solidFill/>
            <a:miter lim="400000"/>
          </a:ln>
        </p:spPr>
        <p:txBody>
          <a:bodyPr lIns="50800" tIns="50800" rIns="50800" bIns="50800" anchor="ctr"/>
          <a:lstStyle/>
          <a:p>
            <a:pPr lvl="0">
              <a:defRPr sz="3500">
                <a:latin typeface="+mj-lt"/>
                <a:ea typeface="+mj-ea"/>
                <a:cs typeface="+mj-cs"/>
                <a:sym typeface="Times New Roman"/>
              </a:defRPr>
            </a:pPr>
          </a:p>
        </p:txBody>
      </p:sp>
      <p:sp>
        <p:nvSpPr>
          <p:cNvPr id="50" name="Shape 50"/>
          <p:cNvSpPr/>
          <p:nvPr/>
        </p:nvSpPr>
        <p:spPr>
          <a:xfrm>
            <a:off x="1763811" y="2771974"/>
            <a:ext cx="2619178" cy="55423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200">
                <a:latin typeface="+mj-lt"/>
                <a:ea typeface="+mj-ea"/>
                <a:cs typeface="+mj-cs"/>
                <a:sym typeface="Times New Roman"/>
              </a:defRPr>
            </a:lvl1pPr>
          </a:lstStyle>
          <a:p>
            <a:pPr lvl="0">
              <a:defRPr sz="1800"/>
            </a:pPr>
            <a:r>
              <a:rPr sz="3200"/>
              <a:t>stella della sera</a:t>
            </a:r>
          </a:p>
        </p:txBody>
      </p:sp>
      <p:sp>
        <p:nvSpPr>
          <p:cNvPr id="51" name="Shape 51"/>
          <p:cNvSpPr/>
          <p:nvPr/>
        </p:nvSpPr>
        <p:spPr>
          <a:xfrm>
            <a:off x="8766869" y="2771974"/>
            <a:ext cx="2913262" cy="55423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200">
                <a:latin typeface="+mj-lt"/>
                <a:ea typeface="+mj-ea"/>
                <a:cs typeface="+mj-cs"/>
                <a:sym typeface="Times New Roman"/>
              </a:defRPr>
            </a:lvl1pPr>
          </a:lstStyle>
          <a:p>
            <a:pPr lvl="0">
              <a:defRPr sz="1800"/>
            </a:pPr>
            <a:r>
              <a:rPr sz="3200"/>
              <a:t>stella del mattino</a:t>
            </a:r>
          </a:p>
        </p:txBody>
      </p:sp>
      <p:sp>
        <p:nvSpPr>
          <p:cNvPr id="52" name="Shape 52"/>
          <p:cNvSpPr/>
          <p:nvPr/>
        </p:nvSpPr>
        <p:spPr>
          <a:xfrm flipH="1">
            <a:off x="5027878" y="3049092"/>
            <a:ext cx="708338" cy="1"/>
          </a:xfrm>
          <a:prstGeom prst="line">
            <a:avLst/>
          </a:prstGeom>
          <a:ln w="25400">
            <a:solidFill/>
            <a:miter lim="400000"/>
            <a:tailEnd type="triangle"/>
          </a:ln>
        </p:spPr>
        <p:txBody>
          <a:bodyPr lIns="50800" tIns="50800" rIns="50800" bIns="50800" anchor="ctr"/>
          <a:lstStyle/>
          <a:p>
            <a:pPr lvl="0">
              <a:defRPr sz="3500">
                <a:latin typeface="+mj-lt"/>
                <a:ea typeface="+mj-ea"/>
                <a:cs typeface="+mj-cs"/>
                <a:sym typeface="Times New Roman"/>
              </a:defRPr>
            </a:pPr>
          </a:p>
        </p:txBody>
      </p:sp>
      <p:sp>
        <p:nvSpPr>
          <p:cNvPr id="53" name="Shape 53"/>
          <p:cNvSpPr/>
          <p:nvPr/>
        </p:nvSpPr>
        <p:spPr>
          <a:xfrm>
            <a:off x="7264400" y="3049092"/>
            <a:ext cx="891392" cy="1"/>
          </a:xfrm>
          <a:prstGeom prst="line">
            <a:avLst/>
          </a:prstGeom>
          <a:ln w="25400">
            <a:solidFill/>
            <a:miter lim="400000"/>
            <a:tailEnd type="triangle"/>
          </a:ln>
        </p:spPr>
        <p:txBody>
          <a:bodyPr lIns="50800" tIns="50800" rIns="50800" bIns="50800" anchor="ctr"/>
          <a:lstStyle/>
          <a:p>
            <a:pPr lvl="0">
              <a:defRPr sz="3500">
                <a:latin typeface="+mj-lt"/>
                <a:ea typeface="+mj-ea"/>
                <a:cs typeface="+mj-cs"/>
                <a:sym typeface="Times New Roman"/>
              </a:defRPr>
            </a:pPr>
          </a:p>
        </p:txBody>
      </p:sp>
      <p:sp>
        <p:nvSpPr>
          <p:cNvPr id="54" name="Shape 54"/>
          <p:cNvSpPr/>
          <p:nvPr/>
        </p:nvSpPr>
        <p:spPr>
          <a:xfrm>
            <a:off x="5935170" y="2741303"/>
            <a:ext cx="1130276" cy="61557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i="1">
                <a:solidFill>
                  <a:srgbClr val="EC5D57"/>
                </a:solidFill>
                <a:latin typeface="+mj-lt"/>
                <a:ea typeface="+mj-ea"/>
                <a:cs typeface="+mj-cs"/>
                <a:sym typeface="Times New Roman"/>
              </a:defRPr>
            </a:lvl1pPr>
          </a:lstStyle>
          <a:p>
            <a:pPr lvl="0">
              <a:defRPr i="0" sz="1800">
                <a:solidFill>
                  <a:srgbClr val="000000"/>
                </a:solidFill>
              </a:defRPr>
            </a:pPr>
            <a:r>
              <a:rPr i="1" sz="3600">
                <a:solidFill>
                  <a:srgbClr val="EC5D57"/>
                </a:solidFill>
              </a:rPr>
              <a:t>senso</a:t>
            </a:r>
          </a:p>
        </p:txBody>
      </p:sp>
      <p:sp>
        <p:nvSpPr>
          <p:cNvPr id="55" name="Shape 55"/>
          <p:cNvSpPr/>
          <p:nvPr/>
        </p:nvSpPr>
        <p:spPr>
          <a:xfrm>
            <a:off x="5347592" y="4404966"/>
            <a:ext cx="6399016" cy="56585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i="1" sz="3400">
                <a:solidFill>
                  <a:srgbClr val="EC5D57"/>
                </a:solidFill>
                <a:latin typeface="+mj-lt"/>
                <a:ea typeface="+mj-ea"/>
                <a:cs typeface="+mj-cs"/>
                <a:sym typeface="Times New Roman"/>
              </a:defRPr>
            </a:lvl1pPr>
          </a:lstStyle>
          <a:p>
            <a:pPr lvl="0">
              <a:defRPr i="0" sz="1800">
                <a:solidFill>
                  <a:srgbClr val="000000"/>
                </a:solidFill>
              </a:defRPr>
            </a:pPr>
            <a:r>
              <a:rPr i="1" sz="3400">
                <a:solidFill>
                  <a:srgbClr val="EC5D57"/>
                </a:solidFill>
              </a:rPr>
              <a:t>                 significato o  denotazione</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xfrm>
            <a:off x="952500" y="444500"/>
            <a:ext cx="11099800" cy="1457127"/>
          </a:xfrm>
          <a:prstGeom prst="rect">
            <a:avLst/>
          </a:prstGeom>
        </p:spPr>
        <p:txBody>
          <a:bodyPr/>
          <a:lstStyle/>
          <a:p>
            <a:pPr lvl="0">
              <a:defRPr sz="1800"/>
            </a:pPr>
            <a:r>
              <a:rPr sz="3500"/>
              <a:t>senso e denotazione: nomi propri</a:t>
            </a:r>
          </a:p>
        </p:txBody>
      </p:sp>
      <p:sp>
        <p:nvSpPr>
          <p:cNvPr id="58" name="Shape 58"/>
          <p:cNvSpPr/>
          <p:nvPr>
            <p:ph type="body" idx="1"/>
          </p:nvPr>
        </p:nvSpPr>
        <p:spPr>
          <a:prstGeom prst="rect">
            <a:avLst/>
          </a:prstGeom>
        </p:spPr>
        <p:txBody>
          <a:bodyPr/>
          <a:lstStyle/>
          <a:p>
            <a:pPr lvl="0" marL="404495" indent="-404495" defTabSz="531622">
              <a:spcBef>
                <a:spcPts val="3800"/>
              </a:spcBef>
              <a:defRPr sz="1800"/>
            </a:pPr>
            <a:r>
              <a:rPr sz="3276"/>
              <a:t>la denotazione di un nome proprio o di una descrizione definita è l’oggetto a cui il nome si riferisce. Il senso invece è il modo di darsi dell’oggetto, la via per raggiungere l’oggetto denotato. </a:t>
            </a:r>
            <a:endParaRPr sz="3276"/>
          </a:p>
          <a:p>
            <a:pPr lvl="0" marL="404495" indent="-404495" defTabSz="531622">
              <a:spcBef>
                <a:spcPts val="3800"/>
              </a:spcBef>
              <a:defRPr sz="1800"/>
            </a:pPr>
            <a:r>
              <a:rPr sz="3276"/>
              <a:t>Nel caso del nome “Aristotele”, si potrebbe assumere come senso: “l’allievo di Platone”, “il maestro di Alessandro Magno”.</a:t>
            </a:r>
            <a:endParaRPr sz="3276"/>
          </a:p>
          <a:p>
            <a:pPr lvl="0" marL="404495" indent="-404495" defTabSz="531622">
              <a:spcBef>
                <a:spcPts val="3800"/>
              </a:spcBef>
              <a:defRPr sz="1800"/>
            </a:pPr>
            <a:r>
              <a:rPr sz="3276"/>
              <a:t>Il senso è ciò che un parlante competente di una lingua deve conoscere per determinare la denotazione di un’espressione.</a:t>
            </a:r>
            <a:endParaRPr sz="3276"/>
          </a:p>
          <a:p>
            <a:pPr lvl="0" marL="404495" indent="-404495" defTabSz="531622">
              <a:spcBef>
                <a:spcPts val="3800"/>
              </a:spcBef>
              <a:defRPr sz="1800"/>
            </a:pPr>
            <a:r>
              <a:rPr sz="3276"/>
              <a:t>Dato un termine singolare T prima afferriamo il senso di T e, poi attraverso T, determiniamo il suo riferimento.</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title"/>
          </p:nvPr>
        </p:nvSpPr>
        <p:spPr>
          <a:xfrm>
            <a:off x="952500" y="444500"/>
            <a:ext cx="11099800" cy="1560463"/>
          </a:xfrm>
          <a:prstGeom prst="rect">
            <a:avLst/>
          </a:prstGeom>
        </p:spPr>
        <p:txBody>
          <a:bodyPr/>
          <a:lstStyle/>
          <a:p>
            <a:pPr lvl="0">
              <a:defRPr sz="1800"/>
            </a:pPr>
            <a:r>
              <a:rPr sz="3500"/>
              <a:t>il senso degli enunciati</a:t>
            </a:r>
          </a:p>
        </p:txBody>
      </p:sp>
      <p:sp>
        <p:nvSpPr>
          <p:cNvPr id="61" name="Shape 61"/>
          <p:cNvSpPr/>
          <p:nvPr>
            <p:ph type="body" idx="1"/>
          </p:nvPr>
        </p:nvSpPr>
        <p:spPr>
          <a:prstGeom prst="rect">
            <a:avLst/>
          </a:prstGeom>
        </p:spPr>
        <p:txBody>
          <a:bodyPr/>
          <a:lstStyle/>
          <a:p>
            <a:pPr lvl="0">
              <a:defRPr sz="1800"/>
            </a:pPr>
            <a:r>
              <a:rPr sz="3600"/>
              <a:t>Per Frege il senso di un enunciato è il pensiero che esso esprime, il contenuto proposizionale che costituisce l’oggetto della traduzione.</a:t>
            </a:r>
            <a:endParaRPr sz="3600"/>
          </a:p>
          <a:p>
            <a:pPr lvl="0">
              <a:defRPr sz="1800"/>
            </a:pPr>
            <a:r>
              <a:rPr sz="3600"/>
              <a:t>“It is raining” e “Piove” esprimono lo stesso senso, ovvero lo stesso pensiero.</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title"/>
          </p:nvPr>
        </p:nvSpPr>
        <p:spPr>
          <a:xfrm>
            <a:off x="952500" y="444500"/>
            <a:ext cx="11099800" cy="1375272"/>
          </a:xfrm>
          <a:prstGeom prst="rect">
            <a:avLst/>
          </a:prstGeom>
        </p:spPr>
        <p:txBody>
          <a:bodyPr/>
          <a:lstStyle/>
          <a:p>
            <a:pPr lvl="0">
              <a:defRPr sz="1800"/>
            </a:pPr>
            <a:r>
              <a:rPr sz="3500"/>
              <a:t>denotazione degli enunciati</a:t>
            </a:r>
          </a:p>
        </p:txBody>
      </p:sp>
      <p:sp>
        <p:nvSpPr>
          <p:cNvPr id="64" name="Shape 64"/>
          <p:cNvSpPr/>
          <p:nvPr>
            <p:ph type="body" idx="1"/>
          </p:nvPr>
        </p:nvSpPr>
        <p:spPr>
          <a:xfrm>
            <a:off x="952500" y="2068115"/>
            <a:ext cx="11099800" cy="6821885"/>
          </a:xfrm>
          <a:prstGeom prst="rect">
            <a:avLst/>
          </a:prstGeom>
        </p:spPr>
        <p:txBody>
          <a:bodyPr/>
          <a:lstStyle/>
          <a:p>
            <a:pPr lvl="0">
              <a:defRPr sz="1800"/>
            </a:pPr>
            <a:r>
              <a:rPr sz="3600"/>
              <a:t>Frege sostiene che siamo interessati a conoscere la denotazione di un enunciato solo quando siamo interessati alla loro verità.</a:t>
            </a:r>
            <a:endParaRPr sz="3600"/>
          </a:p>
          <a:p>
            <a:pPr lvl="0">
              <a:defRPr sz="1800"/>
            </a:pPr>
            <a:r>
              <a:rPr sz="3600"/>
              <a:t>Nelle opere d’immaginazione il fatto che le vicende narrate abbiano un carattere fittizio non ci impedisce di comprenderle e neppure ci chiediamo se gli enunciati che le compongono indichino qualcosa di reale, al di là del linguaggio.</a:t>
            </a:r>
            <a:endParaRPr sz="3600"/>
          </a:p>
          <a:p>
            <a:pPr lvl="0">
              <a:defRPr sz="1800"/>
            </a:pPr>
            <a:r>
              <a:rPr sz="3600"/>
              <a:t>Il problema della denotazione si pone solo se l’enunciato è usato per fare un’affermazione.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title"/>
          </p:nvPr>
        </p:nvSpPr>
        <p:spPr>
          <a:xfrm>
            <a:off x="952500" y="444500"/>
            <a:ext cx="11099800" cy="1488650"/>
          </a:xfrm>
          <a:prstGeom prst="rect">
            <a:avLst/>
          </a:prstGeom>
        </p:spPr>
        <p:txBody>
          <a:bodyPr/>
          <a:lstStyle/>
          <a:p>
            <a:pPr lvl="0">
              <a:defRPr sz="1800"/>
            </a:pPr>
            <a:r>
              <a:rPr sz="3500"/>
              <a:t>la denotazione degli enunciati</a:t>
            </a:r>
          </a:p>
        </p:txBody>
      </p:sp>
      <p:sp>
        <p:nvSpPr>
          <p:cNvPr id="67" name="Shape 67"/>
          <p:cNvSpPr/>
          <p:nvPr>
            <p:ph type="body" idx="1"/>
          </p:nvPr>
        </p:nvSpPr>
        <p:spPr>
          <a:xfrm>
            <a:off x="952500" y="2115840"/>
            <a:ext cx="11099800" cy="8181897"/>
          </a:xfrm>
          <a:prstGeom prst="rect">
            <a:avLst/>
          </a:prstGeom>
        </p:spPr>
        <p:txBody>
          <a:bodyPr/>
          <a:lstStyle/>
          <a:p>
            <a:pPr lvl="0">
              <a:defRPr sz="1800"/>
            </a:pPr>
            <a:r>
              <a:rPr sz="3600"/>
              <a:t>La denotazione di un enunciato è il suo valore di verità: tutti gli enunciati veri hanno la stessa denotazione, il Vero, e tutti gli enunciati falsi hanno come significato il Falso.</a:t>
            </a:r>
            <a:endParaRPr sz="3600"/>
          </a:p>
          <a:p>
            <a:pPr lvl="0">
              <a:defRPr sz="1800"/>
            </a:pPr>
            <a:r>
              <a:rPr sz="3600"/>
              <a:t>Questa concezione fregeana permette di produrre un calcolo degli enunciati, una logica vero-funzionale</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title"/>
          </p:nvPr>
        </p:nvSpPr>
        <p:spPr>
          <a:xfrm>
            <a:off x="952500" y="444500"/>
            <a:ext cx="11099800" cy="1416273"/>
          </a:xfrm>
          <a:prstGeom prst="rect">
            <a:avLst/>
          </a:prstGeom>
        </p:spPr>
        <p:txBody>
          <a:bodyPr/>
          <a:lstStyle/>
          <a:p>
            <a:pPr lvl="0">
              <a:defRPr sz="1800"/>
            </a:pPr>
            <a:r>
              <a:rPr sz="3500"/>
              <a:t>logica estensionale </a:t>
            </a:r>
          </a:p>
        </p:txBody>
      </p:sp>
      <p:sp>
        <p:nvSpPr>
          <p:cNvPr id="70" name="Shape 70"/>
          <p:cNvSpPr/>
          <p:nvPr>
            <p:ph type="body" idx="1"/>
          </p:nvPr>
        </p:nvSpPr>
        <p:spPr>
          <a:xfrm>
            <a:off x="858650" y="2388987"/>
            <a:ext cx="11099801" cy="6286501"/>
          </a:xfrm>
          <a:prstGeom prst="rect">
            <a:avLst/>
          </a:prstGeom>
        </p:spPr>
        <p:txBody>
          <a:bodyPr/>
          <a:lstStyle/>
          <a:p>
            <a:pPr lvl="0" marL="404495" indent="-404495" defTabSz="531622">
              <a:spcBef>
                <a:spcPts val="3800"/>
              </a:spcBef>
              <a:defRPr sz="1800"/>
            </a:pPr>
            <a:r>
              <a:rPr sz="3276"/>
              <a:t>si stabilisce una distinzione tra proposizioni elementari,o atomiche, e proposizioni molecolari: le proposizioni molecolari sono costruite sulla base delle proposizioni elementari mediante l’impiego di connettivi o operatori.</a:t>
            </a:r>
            <a:endParaRPr sz="3276"/>
          </a:p>
          <a:p>
            <a:pPr lvl="0" marL="404495" indent="-404495" defTabSz="531622">
              <a:spcBef>
                <a:spcPts val="3800"/>
              </a:spcBef>
              <a:defRPr sz="1800"/>
            </a:pPr>
            <a:r>
              <a:rPr sz="3276"/>
              <a:t>Le proposizioni atomiche sono vere o false, e i connettivi proposizionali sono definiti in modo tale che il valore di verità di una proposizione molecolare è determinato unicamente dai valori di verità delle proposizioni elementari che la costituiscono.</a:t>
            </a:r>
            <a:endParaRPr sz="3276"/>
          </a:p>
          <a:p>
            <a:pPr lvl="0" marL="404495" indent="-404495" defTabSz="531622">
              <a:spcBef>
                <a:spcPts val="3800"/>
              </a:spcBef>
              <a:defRPr sz="1800"/>
            </a:pPr>
            <a:r>
              <a:rPr sz="3276"/>
              <a:t>Wittgenstein nel 1921 (Tractatus logico-philosophicus) introdusse le tavole di verità</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New Roman"/>
        <a:ea typeface="Times New Roman"/>
        <a:cs typeface="Times New Roman"/>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Times New Roman"/>
        <a:ea typeface="Times New Roman"/>
        <a:cs typeface="Times New Roman"/>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