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65" r:id="rId2"/>
    <p:sldId id="275" r:id="rId3"/>
    <p:sldId id="267" r:id="rId4"/>
    <p:sldId id="256" r:id="rId5"/>
    <p:sldId id="268" r:id="rId6"/>
    <p:sldId id="276" r:id="rId7"/>
    <p:sldId id="269" r:id="rId8"/>
    <p:sldId id="270" r:id="rId9"/>
    <p:sldId id="271" r:id="rId10"/>
    <p:sldId id="273" r:id="rId11"/>
    <p:sldId id="274" r:id="rId12"/>
    <p:sldId id="277" r:id="rId13"/>
    <p:sldId id="266" r:id="rId14"/>
    <p:sldId id="278" r:id="rId15"/>
    <p:sldId id="258" r:id="rId16"/>
    <p:sldId id="279" r:id="rId17"/>
    <p:sldId id="259" r:id="rId18"/>
    <p:sldId id="294" r:id="rId19"/>
    <p:sldId id="280" r:id="rId20"/>
    <p:sldId id="281" r:id="rId21"/>
    <p:sldId id="264" r:id="rId22"/>
    <p:sldId id="282" r:id="rId23"/>
    <p:sldId id="292" r:id="rId24"/>
    <p:sldId id="285" r:id="rId25"/>
    <p:sldId id="293" r:id="rId26"/>
    <p:sldId id="260" r:id="rId27"/>
    <p:sldId id="284" r:id="rId28"/>
    <p:sldId id="262" r:id="rId29"/>
    <p:sldId id="261" r:id="rId30"/>
    <p:sldId id="263" r:id="rId31"/>
    <p:sldId id="286" r:id="rId32"/>
    <p:sldId id="283" r:id="rId33"/>
    <p:sldId id="287" r:id="rId34"/>
    <p:sldId id="288" r:id="rId35"/>
    <p:sldId id="289" r:id="rId36"/>
    <p:sldId id="290" r:id="rId37"/>
    <p:sldId id="291" r:id="rId3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501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815BC-B7BD-427F-8356-7B8E36CEE1BF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501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8BDC7-4C9F-4197-815A-AC54C01DCA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2737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501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C39F3-0892-4DBC-A9C5-077A51185F6C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2"/>
            <a:ext cx="5486400" cy="36004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501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B05BA-5FEB-4165-9959-977EA1B0C2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836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1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55695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11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3096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12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6416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14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8926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16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5193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19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6280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20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44225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22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24004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23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45582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24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80320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25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2354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2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36008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27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05201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31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62011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32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7377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33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370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34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26624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35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43768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36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82157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37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5043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3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2889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5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3365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6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0720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7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6992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8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1424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9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619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933BE29-FE16-4EDD-97F5-2398370B7657}" type="slidenum">
              <a:rPr lang="it-IT" altLang="it-IT" sz="1300" smtClean="0">
                <a:latin typeface="Times" panose="02020603050405020304" pitchFamily="18" charset="0"/>
                <a:ea typeface="MS PGothic" panose="020B0600070205080204" pitchFamily="34" charset="-128"/>
              </a:rPr>
              <a:pPr/>
              <a:t>10</a:t>
            </a:fld>
            <a:endParaRPr lang="it-IT" altLang="it-IT" sz="1300" smtClean="0">
              <a:latin typeface="Times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1167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  <p:sp>
        <p:nvSpPr>
          <p:cNvPr id="7" name="CasellaDiTesto 6"/>
          <p:cNvSpPr txBox="1">
            <a:spLocks noChangeArrowheads="1"/>
          </p:cNvSpPr>
          <p:nvPr userDrawn="1"/>
        </p:nvSpPr>
        <p:spPr bwMode="auto">
          <a:xfrm>
            <a:off x="-15875" y="-4763"/>
            <a:ext cx="2808288" cy="5540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it-IT" altLang="it-IT" dirty="0" smtClean="0">
                <a:latin typeface="Castellar" panose="020A0402060406010301" pitchFamily="18" charset="0"/>
              </a:rPr>
              <a:t>Corso di Laurea magistrale</a:t>
            </a:r>
          </a:p>
          <a:p>
            <a:pPr>
              <a:defRPr/>
            </a:pPr>
            <a:r>
              <a:rPr lang="it-IT" altLang="it-IT" dirty="0" smtClean="0">
                <a:latin typeface="Castellar" panose="020A0402060406010301" pitchFamily="18" charset="0"/>
              </a:rPr>
              <a:t>Scienze economiche</a:t>
            </a:r>
          </a:p>
          <a:p>
            <a:pPr>
              <a:defRPr/>
            </a:pPr>
            <a:r>
              <a:rPr lang="it-IT" altLang="it-IT" dirty="0" smtClean="0">
                <a:latin typeface="Castellar" panose="020A0402060406010301" pitchFamily="18" charset="0"/>
              </a:rPr>
              <a:t>Università di </a:t>
            </a:r>
            <a:r>
              <a:rPr lang="it-IT" altLang="it-IT" dirty="0" err="1" smtClean="0">
                <a:latin typeface="Castellar" panose="020A0402060406010301" pitchFamily="18" charset="0"/>
              </a:rPr>
              <a:t>cagliari</a:t>
            </a:r>
            <a:endParaRPr lang="it-IT" altLang="it-IT" dirty="0" smtClean="0">
              <a:latin typeface="Castellar" panose="020A0402060406010301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k object 17"/>
          <p:cNvSpPr/>
          <p:nvPr/>
        </p:nvSpPr>
        <p:spPr>
          <a:xfrm>
            <a:off x="1060703" y="5181600"/>
            <a:ext cx="7539355" cy="0"/>
          </a:xfrm>
          <a:custGeom>
            <a:avLst/>
            <a:gdLst/>
            <a:ahLst/>
            <a:cxnLst/>
            <a:rect l="l" t="t" r="r" b="b"/>
            <a:pathLst>
              <a:path w="7539355">
                <a:moveTo>
                  <a:pt x="0" y="0"/>
                </a:moveTo>
                <a:lnTo>
                  <a:pt x="753922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432560" y="4584191"/>
            <a:ext cx="7167880" cy="0"/>
          </a:xfrm>
          <a:custGeom>
            <a:avLst/>
            <a:gdLst/>
            <a:ahLst/>
            <a:cxnLst/>
            <a:rect l="l" t="t" r="r" b="b"/>
            <a:pathLst>
              <a:path w="7167880">
                <a:moveTo>
                  <a:pt x="0" y="0"/>
                </a:moveTo>
                <a:lnTo>
                  <a:pt x="7167372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69492" y="4584191"/>
            <a:ext cx="74930" cy="0"/>
          </a:xfrm>
          <a:custGeom>
            <a:avLst/>
            <a:gdLst/>
            <a:ahLst/>
            <a:cxnLst/>
            <a:rect l="l" t="t" r="r" b="b"/>
            <a:pathLst>
              <a:path w="74930">
                <a:moveTo>
                  <a:pt x="0" y="0"/>
                </a:moveTo>
                <a:lnTo>
                  <a:pt x="74675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060704" y="4584191"/>
            <a:ext cx="120650" cy="0"/>
          </a:xfrm>
          <a:custGeom>
            <a:avLst/>
            <a:gdLst/>
            <a:ahLst/>
            <a:cxnLst/>
            <a:rect l="l" t="t" r="r" b="b"/>
            <a:pathLst>
              <a:path w="120650">
                <a:moveTo>
                  <a:pt x="0" y="0"/>
                </a:moveTo>
                <a:lnTo>
                  <a:pt x="120396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060703" y="3986784"/>
            <a:ext cx="7539355" cy="0"/>
          </a:xfrm>
          <a:custGeom>
            <a:avLst/>
            <a:gdLst/>
            <a:ahLst/>
            <a:cxnLst/>
            <a:rect l="l" t="t" r="r" b="b"/>
            <a:pathLst>
              <a:path w="7539355">
                <a:moveTo>
                  <a:pt x="0" y="0"/>
                </a:moveTo>
                <a:lnTo>
                  <a:pt x="753922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5202935" y="3390900"/>
            <a:ext cx="3397250" cy="0"/>
          </a:xfrm>
          <a:custGeom>
            <a:avLst/>
            <a:gdLst/>
            <a:ahLst/>
            <a:cxnLst/>
            <a:rect l="l" t="t" r="r" b="b"/>
            <a:pathLst>
              <a:path w="3397250">
                <a:moveTo>
                  <a:pt x="0" y="0"/>
                </a:moveTo>
                <a:lnTo>
                  <a:pt x="3396995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60704" y="3390900"/>
            <a:ext cx="4053840" cy="0"/>
          </a:xfrm>
          <a:custGeom>
            <a:avLst/>
            <a:gdLst/>
            <a:ahLst/>
            <a:cxnLst/>
            <a:rect l="l" t="t" r="r" b="b"/>
            <a:pathLst>
              <a:path w="4053840">
                <a:moveTo>
                  <a:pt x="0" y="0"/>
                </a:moveTo>
                <a:lnTo>
                  <a:pt x="4053840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6678168" y="2793492"/>
            <a:ext cx="1922145" cy="0"/>
          </a:xfrm>
          <a:custGeom>
            <a:avLst/>
            <a:gdLst/>
            <a:ahLst/>
            <a:cxnLst/>
            <a:rect l="l" t="t" r="r" b="b"/>
            <a:pathLst>
              <a:path w="1922145">
                <a:moveTo>
                  <a:pt x="0" y="0"/>
                </a:moveTo>
                <a:lnTo>
                  <a:pt x="1921763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60704" y="2793492"/>
            <a:ext cx="5529580" cy="0"/>
          </a:xfrm>
          <a:custGeom>
            <a:avLst/>
            <a:gdLst/>
            <a:ahLst/>
            <a:cxnLst/>
            <a:rect l="l" t="t" r="r" b="b"/>
            <a:pathLst>
              <a:path w="5529580">
                <a:moveTo>
                  <a:pt x="0" y="0"/>
                </a:moveTo>
                <a:lnTo>
                  <a:pt x="5529072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7496556" y="2197607"/>
            <a:ext cx="1103630" cy="0"/>
          </a:xfrm>
          <a:custGeom>
            <a:avLst/>
            <a:gdLst/>
            <a:ahLst/>
            <a:cxnLst/>
            <a:rect l="l" t="t" r="r" b="b"/>
            <a:pathLst>
              <a:path w="1103629">
                <a:moveTo>
                  <a:pt x="0" y="0"/>
                </a:moveTo>
                <a:lnTo>
                  <a:pt x="1103376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7168895" y="2197607"/>
            <a:ext cx="239395" cy="0"/>
          </a:xfrm>
          <a:custGeom>
            <a:avLst/>
            <a:gdLst/>
            <a:ahLst/>
            <a:cxnLst/>
            <a:rect l="l" t="t" r="r" b="b"/>
            <a:pathLst>
              <a:path w="239395">
                <a:moveTo>
                  <a:pt x="0" y="0"/>
                </a:moveTo>
                <a:lnTo>
                  <a:pt x="239267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060704" y="2197607"/>
            <a:ext cx="6019800" cy="0"/>
          </a:xfrm>
          <a:custGeom>
            <a:avLst/>
            <a:gdLst/>
            <a:ahLst/>
            <a:cxnLst/>
            <a:rect l="l" t="t" r="r" b="b"/>
            <a:pathLst>
              <a:path w="6019800">
                <a:moveTo>
                  <a:pt x="0" y="0"/>
                </a:moveTo>
                <a:lnTo>
                  <a:pt x="6019800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060703" y="1600200"/>
            <a:ext cx="7539355" cy="0"/>
          </a:xfrm>
          <a:custGeom>
            <a:avLst/>
            <a:gdLst/>
            <a:ahLst/>
            <a:cxnLst/>
            <a:rect l="l" t="t" r="r" b="b"/>
            <a:pathLst>
              <a:path w="7539355">
                <a:moveTo>
                  <a:pt x="0" y="0"/>
                </a:moveTo>
                <a:lnTo>
                  <a:pt x="753922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060703" y="1004316"/>
            <a:ext cx="7539355" cy="0"/>
          </a:xfrm>
          <a:custGeom>
            <a:avLst/>
            <a:gdLst/>
            <a:ahLst/>
            <a:cxnLst/>
            <a:rect l="l" t="t" r="r" b="b"/>
            <a:pathLst>
              <a:path w="7539355">
                <a:moveTo>
                  <a:pt x="0" y="0"/>
                </a:moveTo>
                <a:lnTo>
                  <a:pt x="753922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060704" y="1004316"/>
            <a:ext cx="0" cy="3644265"/>
          </a:xfrm>
          <a:custGeom>
            <a:avLst/>
            <a:gdLst/>
            <a:ahLst/>
            <a:cxnLst/>
            <a:rect l="l" t="t" r="r" b="b"/>
            <a:pathLst>
              <a:path h="3644265">
                <a:moveTo>
                  <a:pt x="0" y="0"/>
                </a:moveTo>
                <a:lnTo>
                  <a:pt x="0" y="3643883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060704" y="4736591"/>
            <a:ext cx="0" cy="1041400"/>
          </a:xfrm>
          <a:custGeom>
            <a:avLst/>
            <a:gdLst/>
            <a:ahLst/>
            <a:cxnLst/>
            <a:rect l="l" t="t" r="r" b="b"/>
            <a:pathLst>
              <a:path h="1041400">
                <a:moveTo>
                  <a:pt x="0" y="0"/>
                </a:moveTo>
                <a:lnTo>
                  <a:pt x="0" y="1040892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004316" y="577748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004316" y="518160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004316" y="4584191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004316" y="398678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1004316" y="339090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1004316" y="279349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1004316" y="2197607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1004316" y="160020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1004316" y="1004316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1060703" y="5777484"/>
            <a:ext cx="7539355" cy="0"/>
          </a:xfrm>
          <a:custGeom>
            <a:avLst/>
            <a:gdLst/>
            <a:ahLst/>
            <a:cxnLst/>
            <a:rect l="l" t="t" r="r" b="b"/>
            <a:pathLst>
              <a:path w="7539355">
                <a:moveTo>
                  <a:pt x="0" y="0"/>
                </a:moveTo>
                <a:lnTo>
                  <a:pt x="7539228" y="0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1060703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1225296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1388363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1552955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1716023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1880616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2043683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2208276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2372867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2535935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2700527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2863595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3028188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3191255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3355847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3518915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3683508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3846576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4011167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4174235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4338828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4503420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4666488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4831079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4994147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5158740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5321808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5486400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5649467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5814059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5977128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6141720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6304788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6469379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6633971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6797040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6961631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7124700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7289292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7452359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7616952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7780019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7944611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8107680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8272271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8435340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8599931" y="57774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787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1011936" y="1298447"/>
            <a:ext cx="7636764" cy="4169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793780" y="5938725"/>
            <a:ext cx="7823980" cy="317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119" y="274638"/>
            <a:ext cx="6507681" cy="454612"/>
          </a:xfrm>
          <a:prstGeom prst="rect">
            <a:avLst/>
          </a:prstGeom>
        </p:spPr>
        <p:txBody>
          <a:bodyPr/>
          <a:lstStyle>
            <a:lvl1pPr algn="l">
              <a:defRPr sz="2954" baseline="0">
                <a:latin typeface="Calibr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507023" y="6569075"/>
            <a:ext cx="4983774" cy="276999"/>
          </a:xfrm>
          <a:prstGeom prst="rect">
            <a:avLst/>
          </a:prstGeom>
        </p:spPr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</p:spTree>
    <p:extLst>
      <p:ext uri="{BB962C8B-B14F-4D97-AF65-F5344CB8AC3E}">
        <p14:creationId xmlns:p14="http://schemas.microsoft.com/office/powerpoint/2010/main" val="422471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9175" y="367442"/>
            <a:ext cx="6085649" cy="58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2170" y="1926253"/>
            <a:ext cx="7439659" cy="210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 dirty="0"/>
          </a:p>
        </p:txBody>
      </p:sp>
      <p:sp>
        <p:nvSpPr>
          <p:cNvPr id="8" name="CasellaDiTesto 7"/>
          <p:cNvSpPr txBox="1">
            <a:spLocks noChangeArrowheads="1"/>
          </p:cNvSpPr>
          <p:nvPr userDrawn="1"/>
        </p:nvSpPr>
        <p:spPr bwMode="auto">
          <a:xfrm>
            <a:off x="-15875" y="-4763"/>
            <a:ext cx="2808288" cy="5540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it-IT" altLang="it-IT" dirty="0" smtClean="0">
                <a:latin typeface="Castellar" panose="020A0402060406010301" pitchFamily="18" charset="0"/>
              </a:rPr>
              <a:t>Corso di Laurea magistrale</a:t>
            </a:r>
          </a:p>
          <a:p>
            <a:pPr>
              <a:defRPr/>
            </a:pPr>
            <a:r>
              <a:rPr lang="it-IT" altLang="it-IT" dirty="0" smtClean="0">
                <a:latin typeface="Castellar" panose="020A0402060406010301" pitchFamily="18" charset="0"/>
              </a:rPr>
              <a:t>Scienze economiche</a:t>
            </a:r>
          </a:p>
          <a:p>
            <a:pPr>
              <a:defRPr/>
            </a:pPr>
            <a:r>
              <a:rPr lang="it-IT" altLang="it-IT" dirty="0" smtClean="0">
                <a:latin typeface="Castellar" panose="020A0402060406010301" pitchFamily="18" charset="0"/>
              </a:rPr>
              <a:t>Università di </a:t>
            </a:r>
            <a:r>
              <a:rPr lang="it-IT" altLang="it-IT" dirty="0" err="1" smtClean="0">
                <a:latin typeface="Castellar" panose="020A0402060406010301" pitchFamily="18" charset="0"/>
              </a:rPr>
              <a:t>cagliari</a:t>
            </a:r>
            <a:endParaRPr lang="it-IT" altLang="it-IT" dirty="0" smtClean="0">
              <a:latin typeface="Castellar" panose="020A0402060406010301" pitchFamily="18" charset="0"/>
            </a:endParaRPr>
          </a:p>
        </p:txBody>
      </p:sp>
      <p:pic>
        <p:nvPicPr>
          <p:cNvPr id="9" name="Picture 14" descr="crenosmall"/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721" b="19917"/>
          <a:stretch/>
        </p:blipFill>
        <p:spPr bwMode="auto">
          <a:xfrm>
            <a:off x="7850389" y="6245225"/>
            <a:ext cx="1293611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sti/scoreboard.ht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stats.oecd.org/" TargetMode="Externa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17636" y="2571750"/>
            <a:ext cx="8408377" cy="1323242"/>
          </a:xfrm>
          <a:extLst/>
        </p:spPr>
        <p:txBody>
          <a:bodyPr wrap="square" lIns="77913" tIns="38957" rIns="77913" bIns="38957" rtlCol="0" anchor="t">
            <a:normAutofit fontScale="90000"/>
          </a:bodyPr>
          <a:lstStyle/>
          <a:p>
            <a:pPr>
              <a:defRPr/>
            </a:pPr>
            <a:r>
              <a:rPr lang="it-IT" altLang="it-IT" sz="3067" dirty="0"/>
              <a:t>Economia regionale e dell’innovazione</a:t>
            </a:r>
            <a:br>
              <a:rPr lang="it-IT" altLang="it-IT" sz="3067" dirty="0"/>
            </a:br>
            <a:r>
              <a:rPr lang="it-IT" altLang="it-IT" sz="3067" dirty="0"/>
              <a:t>Scienze Economiche,</a:t>
            </a:r>
            <a:br>
              <a:rPr lang="it-IT" altLang="it-IT" sz="3067" dirty="0"/>
            </a:br>
            <a:r>
              <a:rPr lang="it-IT" altLang="it-IT" sz="3067" dirty="0"/>
              <a:t>Lezione </a:t>
            </a:r>
            <a:r>
              <a:rPr lang="it-IT" altLang="it-IT" sz="3067" dirty="0" smtClean="0"/>
              <a:t>4 – </a:t>
            </a:r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Measuring </a:t>
            </a:r>
            <a:r>
              <a:rPr lang="en-US" sz="3100" dirty="0">
                <a:solidFill>
                  <a:schemeClr val="accent1">
                    <a:lumMod val="75000"/>
                  </a:schemeClr>
                </a:solidFill>
              </a:rPr>
              <a:t>Knowledge</a:t>
            </a:r>
            <a:endParaRPr lang="it-IT" altLang="it-IT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3818793" y="4142643"/>
            <a:ext cx="5325208" cy="76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z="1662">
                <a:latin typeface="Calibri Light" panose="020F0302020204030204" pitchFamily="34" charset="0"/>
              </a:rPr>
              <a:t>Stefano Usai</a:t>
            </a:r>
          </a:p>
          <a:p>
            <a:pPr eaLnBrk="1" hangingPunct="1"/>
            <a:r>
              <a:rPr lang="it-IT" altLang="it-IT" sz="1662">
                <a:latin typeface="Calibri Light" panose="020F0302020204030204" pitchFamily="34" charset="0"/>
              </a:rPr>
              <a:t>email: stefanousai@unica.it</a:t>
            </a:r>
          </a:p>
          <a:p>
            <a:pPr eaLnBrk="1" hangingPunct="1"/>
            <a:r>
              <a:rPr lang="de-DE" altLang="it-IT" sz="1662">
                <a:latin typeface="Calibri Light" panose="020F0302020204030204" pitchFamily="34" charset="0"/>
              </a:rPr>
              <a:t>tel.: 070-6753766</a:t>
            </a:r>
          </a:p>
        </p:txBody>
      </p:sp>
    </p:spTree>
    <p:extLst>
      <p:ext uri="{BB962C8B-B14F-4D97-AF65-F5344CB8AC3E}">
        <p14:creationId xmlns:p14="http://schemas.microsoft.com/office/powerpoint/2010/main" val="50247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5334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dirty="0" smtClean="0"/>
              <a:t>I</a:t>
            </a:r>
            <a:r>
              <a:rPr lang="it-IT" dirty="0" smtClean="0"/>
              <a:t>I</a:t>
            </a:r>
            <a:r>
              <a:rPr dirty="0" smtClean="0"/>
              <a:t>. </a:t>
            </a:r>
            <a:r>
              <a:rPr lang="en-US" spc="-10" dirty="0" smtClean="0"/>
              <a:t>Measuring </a:t>
            </a:r>
            <a:r>
              <a:rPr lang="en-US" spc="-10" dirty="0"/>
              <a:t>the Effect of Knowledge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04800" y="1371600"/>
            <a:ext cx="8305800" cy="512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Other 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potential problems</a:t>
            </a:r>
          </a:p>
          <a:p>
            <a:pPr marL="355600" lvl="1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Knowledge assets are hard to measure</a:t>
            </a:r>
          </a:p>
          <a:p>
            <a:pPr marL="812800" lvl="2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Can count stocks of accumulated R&amp;D, but don't know future value of what it will create</a:t>
            </a:r>
            <a:r>
              <a:rPr lang="en-US" sz="2400" dirty="0" smtClean="0">
                <a:cs typeface="Calibri"/>
              </a:rPr>
              <a:t>.</a:t>
            </a:r>
          </a:p>
          <a:p>
            <a:pPr marL="355600" lvl="1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355600" lvl="1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Capital stocks hard to measure</a:t>
            </a:r>
          </a:p>
          <a:p>
            <a:pPr marL="812800" lvl="2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Consider differences in labor productivity between the US and Europe</a:t>
            </a:r>
          </a:p>
          <a:p>
            <a:pPr marL="1270000" lvl="3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Non­farm labor productivity in the US grew 3%/year from 1996­ to 2002, and has been growing</a:t>
            </a:r>
          </a:p>
          <a:p>
            <a:pPr marL="1270000" lvl="3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In contrast, European growth rates were around 2%/year, and falling.</a:t>
            </a: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043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5334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dirty="0" smtClean="0"/>
              <a:t>I</a:t>
            </a:r>
            <a:r>
              <a:rPr lang="it-IT" dirty="0" smtClean="0"/>
              <a:t>I</a:t>
            </a:r>
            <a:r>
              <a:rPr dirty="0" smtClean="0"/>
              <a:t>. </a:t>
            </a:r>
            <a:r>
              <a:rPr lang="en-US" spc="-10" dirty="0" smtClean="0"/>
              <a:t>Measuring </a:t>
            </a:r>
            <a:r>
              <a:rPr lang="en-US" spc="-10" dirty="0"/>
              <a:t>the Effect of Knowledge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04800" y="955149"/>
            <a:ext cx="8305800" cy="68172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Why are these different?</a:t>
            </a: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355600" lvl="1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Increased capital stocks in the US (e.g. IT) made labor more productive.</a:t>
            </a:r>
          </a:p>
          <a:p>
            <a:pPr marL="355600" lvl="1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TFP controls for this:</a:t>
            </a:r>
          </a:p>
          <a:p>
            <a:pPr marL="812800" lvl="2" indent="-355600" algn="just"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For GDP/Inputs, both numerator and denominator up. </a:t>
            </a:r>
          </a:p>
          <a:p>
            <a:pPr marL="812800" lvl="2" indent="-355600" algn="just"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For GDP/L, only numerator up.</a:t>
            </a:r>
          </a:p>
          <a:p>
            <a:pPr marL="355600" lvl="1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Quality adjustments are also important.</a:t>
            </a:r>
          </a:p>
          <a:p>
            <a:pPr marL="812800" lvl="2" indent="-355600" algn="just"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The US corrects prices to control for the increased quality of computers.</a:t>
            </a:r>
          </a:p>
          <a:p>
            <a:pPr marL="812800" lvl="2" indent="-355600" algn="just"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Makes GDP growth bigger, because acknowledges we get more power for the same cost.</a:t>
            </a:r>
          </a:p>
          <a:p>
            <a:pPr marL="355600" lvl="1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In the European data, for the TFP calculation, both the numerator and denominator are incorrect.  Thus, some of the error cancels out.</a:t>
            </a:r>
          </a:p>
          <a:p>
            <a:pPr marL="355600" lvl="1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In contrast, for GDP/L, only the numerator is incorrect. Growth is measured too slowly, so labor productivity suffers.</a:t>
            </a: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425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4"/>
          <p:cNvSpPr txBox="1">
            <a:spLocks noGrp="1"/>
          </p:cNvSpPr>
          <p:nvPr>
            <p:ph type="title"/>
          </p:nvPr>
        </p:nvSpPr>
        <p:spPr>
          <a:xfrm>
            <a:off x="1600200" y="3124200"/>
            <a:ext cx="650768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III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.	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Measures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of Research Inputs</a:t>
            </a:r>
            <a:endParaRPr sz="2800" spc="-1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94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81000" y="2155043"/>
            <a:ext cx="4539568" cy="48339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dirty="0"/>
              <a:t>III. </a:t>
            </a:r>
            <a:r>
              <a:rPr spc="-10" dirty="0"/>
              <a:t>Measures </a:t>
            </a:r>
            <a:r>
              <a:rPr spc="-5" dirty="0"/>
              <a:t>of </a:t>
            </a:r>
            <a:r>
              <a:rPr spc="-15" dirty="0"/>
              <a:t>Research</a:t>
            </a:r>
            <a:r>
              <a:rPr spc="-70" dirty="0"/>
              <a:t> </a:t>
            </a:r>
            <a:r>
              <a:rPr dirty="0"/>
              <a:t>Inputs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1165352"/>
            <a:ext cx="7372984" cy="869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US </a:t>
            </a:r>
            <a:r>
              <a:rPr sz="2800" spc="-5" dirty="0">
                <a:latin typeface="Calibri"/>
                <a:cs typeface="Calibri"/>
              </a:rPr>
              <a:t>R&amp;D </a:t>
            </a:r>
            <a:r>
              <a:rPr sz="2800" spc="-10" dirty="0">
                <a:latin typeface="Calibri"/>
                <a:cs typeface="Calibri"/>
              </a:rPr>
              <a:t>$402 billion in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2009</a:t>
            </a:r>
            <a:endParaRPr sz="28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– </a:t>
            </a:r>
            <a:r>
              <a:rPr sz="2400" spc="-10" dirty="0">
                <a:latin typeface="Calibri"/>
                <a:cs typeface="Calibri"/>
              </a:rPr>
              <a:t>Real </a:t>
            </a:r>
            <a:r>
              <a:rPr sz="2400" spc="-5" dirty="0">
                <a:latin typeface="Calibri"/>
                <a:cs typeface="Calibri"/>
              </a:rPr>
              <a:t>R&amp;D </a:t>
            </a:r>
            <a:r>
              <a:rPr sz="2400" spc="-10" dirty="0">
                <a:latin typeface="Calibri"/>
                <a:cs typeface="Calibri"/>
              </a:rPr>
              <a:t>expenditures </a:t>
            </a:r>
            <a:r>
              <a:rPr sz="2400" spc="-15" dirty="0">
                <a:latin typeface="Calibri"/>
                <a:cs typeface="Calibri"/>
              </a:rPr>
              <a:t>grew </a:t>
            </a:r>
            <a:r>
              <a:rPr sz="2400" spc="-5" dirty="0">
                <a:latin typeface="Calibri"/>
                <a:cs typeface="Calibri"/>
              </a:rPr>
              <a:t>5.8%/year </a:t>
            </a:r>
            <a:r>
              <a:rPr sz="2400" spc="-15" dirty="0">
                <a:latin typeface="Calibri"/>
                <a:cs typeface="Calibri"/>
              </a:rPr>
              <a:t>from</a:t>
            </a:r>
            <a:r>
              <a:rPr sz="2400" spc="2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2004-09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026" name="Picture 2" descr="http://image.slidesharecdn.com/scoreboard2015-151019063629-lva1-app6891/95/sti-scoreboard-2015-1-638.jpg?cb=1445236634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568" y="2267612"/>
            <a:ext cx="3994832" cy="299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412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4572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lang="en-US" spc="-10" dirty="0" smtClean="0"/>
              <a:t>III</a:t>
            </a:r>
            <a:r>
              <a:rPr lang="en-US" spc="-10" dirty="0"/>
              <a:t>.	Measures of Research Inputs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04800" y="1009010"/>
            <a:ext cx="8305800" cy="66095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The 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most common measure of input into the scientific process is measures of research and development (R&amp;D) spending.</a:t>
            </a:r>
          </a:p>
          <a:p>
            <a:pPr marL="355600" lvl="1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b="1" dirty="0" smtClean="0">
                <a:cs typeface="Calibri"/>
              </a:rPr>
              <a:t>Advantages of R&amp;D data 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R&amp;D offer direct measures of the inputs into the research process</a:t>
            </a:r>
          </a:p>
          <a:p>
            <a:pPr marL="1270000" lvl="3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dirty="0" smtClean="0">
                <a:cs typeface="Calibri"/>
              </a:rPr>
              <a:t>For example, if you want to know the opportunity cost of increasing government funding for R&amp;D, what matters is how much money is spent.</a:t>
            </a:r>
          </a:p>
          <a:p>
            <a:pPr marL="1270000" lvl="3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dirty="0" smtClean="0">
                <a:cs typeface="Calibri"/>
              </a:rPr>
              <a:t>Data </a:t>
            </a:r>
            <a:r>
              <a:rPr lang="en-US" sz="1600" dirty="0">
                <a:cs typeface="Calibri"/>
              </a:rPr>
              <a:t>is available at a reasonable level of </a:t>
            </a:r>
            <a:r>
              <a:rPr lang="en-US" sz="1600" dirty="0" smtClean="0">
                <a:cs typeface="Calibri"/>
              </a:rPr>
              <a:t>detail both from a sectoral and a territorial point of view (but patents are better…)</a:t>
            </a:r>
          </a:p>
          <a:p>
            <a:pPr marL="355600" lvl="2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b="1" dirty="0" smtClean="0">
                <a:cs typeface="Calibri"/>
              </a:rPr>
              <a:t>Disadvantages/complications</a:t>
            </a:r>
            <a:endParaRPr lang="en-US" sz="2400" b="1" dirty="0">
              <a:cs typeface="Calibri"/>
            </a:endParaRP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The return on a dollar of R&amp;D may vary.</a:t>
            </a:r>
          </a:p>
          <a:p>
            <a:pPr marL="1270000" lvl="3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dirty="0" smtClean="0">
                <a:cs typeface="Calibri"/>
              </a:rPr>
              <a:t>That is, the level of inputs is certainly correlated with, but not a direct measure of, the output of research.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Time lags</a:t>
            </a:r>
          </a:p>
          <a:p>
            <a:pPr marL="1270000" lvl="3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dirty="0">
                <a:cs typeface="Calibri"/>
              </a:rPr>
              <a:t>A research project may take a couple of years. Thus, the effects of R&amp;D might not be immediate.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Biased government R&amp;D.</a:t>
            </a:r>
            <a:endParaRPr lang="en-US" sz="2000" dirty="0">
              <a:cs typeface="Calibri"/>
            </a:endParaRPr>
          </a:p>
          <a:p>
            <a:pPr marL="1270000" lvl="3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dirty="0" smtClean="0">
                <a:cs typeface="Calibri"/>
              </a:rPr>
              <a:t>If </a:t>
            </a:r>
            <a:r>
              <a:rPr lang="en-US" sz="1600" dirty="0" err="1" smtClean="0">
                <a:cs typeface="Calibri"/>
              </a:rPr>
              <a:t>if</a:t>
            </a:r>
            <a:r>
              <a:rPr lang="en-US" sz="1600" dirty="0" smtClean="0">
                <a:cs typeface="Calibri"/>
              </a:rPr>
              <a:t> goes to defense or space exploration, the </a:t>
            </a:r>
            <a:r>
              <a:rPr lang="en-US" sz="1600" dirty="0">
                <a:cs typeface="Calibri"/>
              </a:rPr>
              <a:t>benefits of these projects will not traditionally show up in output measures, since not typically sold in markets.</a:t>
            </a: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434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9175" y="367442"/>
            <a:ext cx="6085649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sz="2950" dirty="0"/>
              <a:t>III. </a:t>
            </a:r>
            <a:r>
              <a:rPr sz="2950" spc="-10" dirty="0"/>
              <a:t>Measures </a:t>
            </a:r>
            <a:r>
              <a:rPr sz="2950" spc="-5" dirty="0"/>
              <a:t>of </a:t>
            </a:r>
            <a:r>
              <a:rPr sz="2950" spc="-15" dirty="0"/>
              <a:t>Research</a:t>
            </a:r>
            <a:r>
              <a:rPr sz="2950" spc="-70" dirty="0"/>
              <a:t> </a:t>
            </a:r>
            <a:r>
              <a:rPr sz="2950" dirty="0"/>
              <a:t>Inputs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393953"/>
            <a:ext cx="7204709" cy="3238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Global R&amp;D </a:t>
            </a:r>
            <a:r>
              <a:rPr sz="2800" spc="-10" dirty="0">
                <a:latin typeface="Calibri"/>
                <a:cs typeface="Calibri"/>
              </a:rPr>
              <a:t>in 2009: $1,276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billion</a:t>
            </a:r>
            <a:endParaRPr sz="28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10" dirty="0">
                <a:latin typeface="Calibri"/>
                <a:cs typeface="Calibri"/>
              </a:rPr>
              <a:t>Growing roughly </a:t>
            </a:r>
            <a:r>
              <a:rPr sz="2400" spc="-5" dirty="0">
                <a:latin typeface="Calibri"/>
                <a:cs typeface="Calibri"/>
              </a:rPr>
              <a:t>7% </a:t>
            </a:r>
            <a:r>
              <a:rPr sz="2400" dirty="0">
                <a:latin typeface="Calibri"/>
                <a:cs typeface="Calibri"/>
              </a:rPr>
              <a:t>per </a:t>
            </a:r>
            <a:r>
              <a:rPr sz="2400" spc="-5" dirty="0">
                <a:latin typeface="Calibri"/>
                <a:cs typeface="Calibri"/>
              </a:rPr>
              <a:t>year </a:t>
            </a:r>
            <a:r>
              <a:rPr sz="2400" spc="-15" dirty="0">
                <a:latin typeface="Calibri"/>
                <a:cs typeface="Calibri"/>
              </a:rPr>
              <a:t>over </a:t>
            </a:r>
            <a:r>
              <a:rPr sz="2400" spc="-10" dirty="0">
                <a:latin typeface="Calibri"/>
                <a:cs typeface="Calibri"/>
              </a:rPr>
              <a:t>last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decade</a:t>
            </a:r>
            <a:endParaRPr sz="24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5" dirty="0">
                <a:latin typeface="Calibri"/>
                <a:cs typeface="Calibri"/>
              </a:rPr>
              <a:t>One-half done </a:t>
            </a:r>
            <a:r>
              <a:rPr sz="2400" dirty="0">
                <a:latin typeface="Calibri"/>
                <a:cs typeface="Calibri"/>
              </a:rPr>
              <a:t>in 3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countries:</a:t>
            </a:r>
            <a:endParaRPr sz="2400" dirty="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505"/>
              </a:spcBef>
              <a:tabLst>
                <a:tab pos="1155065" algn="l"/>
              </a:tabLst>
            </a:pPr>
            <a:r>
              <a:rPr sz="2000" dirty="0">
                <a:latin typeface="Arial"/>
                <a:cs typeface="Arial"/>
              </a:rPr>
              <a:t>•	</a:t>
            </a:r>
            <a:r>
              <a:rPr sz="2000" dirty="0">
                <a:latin typeface="Calibri"/>
                <a:cs typeface="Calibri"/>
              </a:rPr>
              <a:t>US: $402 </a:t>
            </a:r>
            <a:r>
              <a:rPr sz="2000" spc="-5" dirty="0">
                <a:latin typeface="Calibri"/>
                <a:cs typeface="Calibri"/>
              </a:rPr>
              <a:t>billion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(31%)</a:t>
            </a:r>
          </a:p>
          <a:p>
            <a:pPr marL="1155700" lvl="2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spc="-5" dirty="0">
                <a:latin typeface="Calibri"/>
                <a:cs typeface="Calibri"/>
              </a:rPr>
              <a:t>China: </a:t>
            </a:r>
            <a:r>
              <a:rPr sz="2000" dirty="0">
                <a:latin typeface="Calibri"/>
                <a:cs typeface="Calibri"/>
              </a:rPr>
              <a:t>$154 </a:t>
            </a:r>
            <a:r>
              <a:rPr sz="2000" spc="-5" dirty="0">
                <a:latin typeface="Calibri"/>
                <a:cs typeface="Calibri"/>
              </a:rPr>
              <a:t>billion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(12%)</a:t>
            </a:r>
          </a:p>
          <a:p>
            <a:pPr marL="1155700" lvl="2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dirty="0">
                <a:latin typeface="Calibri"/>
                <a:cs typeface="Calibri"/>
              </a:rPr>
              <a:t>Japan: $138 </a:t>
            </a:r>
            <a:r>
              <a:rPr sz="2000" spc="-5" dirty="0">
                <a:latin typeface="Calibri"/>
                <a:cs typeface="Calibri"/>
              </a:rPr>
              <a:t>billion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(11%)</a:t>
            </a:r>
          </a:p>
          <a:p>
            <a:pPr marL="756285" marR="5080" lvl="1" indent="-286385">
              <a:lnSpc>
                <a:spcPct val="100000"/>
              </a:lnSpc>
              <a:spcBef>
                <a:spcPts val="545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10" dirty="0">
                <a:latin typeface="Calibri"/>
                <a:cs typeface="Calibri"/>
              </a:rPr>
              <a:t>Share </a:t>
            </a:r>
            <a:r>
              <a:rPr sz="2400" spc="-5" dirty="0">
                <a:latin typeface="Calibri"/>
                <a:cs typeface="Calibri"/>
              </a:rPr>
              <a:t>of GDP </a:t>
            </a:r>
            <a:r>
              <a:rPr sz="2400" spc="-15" dirty="0">
                <a:latin typeface="Calibri"/>
                <a:cs typeface="Calibri"/>
              </a:rPr>
              <a:t>devoted to </a:t>
            </a:r>
            <a:r>
              <a:rPr sz="2400" spc="-5" dirty="0">
                <a:latin typeface="Calibri"/>
                <a:cs typeface="Calibri"/>
              </a:rPr>
              <a:t>R&amp;D higher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high-income  </a:t>
            </a:r>
            <a:r>
              <a:rPr sz="2400" spc="-10" dirty="0">
                <a:latin typeface="Calibri"/>
                <a:cs typeface="Calibri"/>
              </a:rPr>
              <a:t>countries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339" y="4668521"/>
            <a:ext cx="1959610" cy="1062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40665" algn="l"/>
              </a:tabLst>
            </a:pPr>
            <a:r>
              <a:rPr sz="2000" dirty="0">
                <a:latin typeface="Arial"/>
                <a:cs typeface="Arial"/>
              </a:rPr>
              <a:t>•	</a:t>
            </a:r>
            <a:r>
              <a:rPr sz="2000" dirty="0">
                <a:latin typeface="Calibri"/>
                <a:cs typeface="Calibri"/>
              </a:rPr>
              <a:t>US: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2.88%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240665" algn="l"/>
              </a:tabLst>
            </a:pPr>
            <a:r>
              <a:rPr sz="2000" dirty="0">
                <a:latin typeface="Arial"/>
                <a:cs typeface="Arial"/>
              </a:rPr>
              <a:t>•	</a:t>
            </a:r>
            <a:r>
              <a:rPr sz="2000" dirty="0">
                <a:latin typeface="Calibri"/>
                <a:cs typeface="Calibri"/>
              </a:rPr>
              <a:t>Japan: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3.33%</a:t>
            </a:r>
          </a:p>
          <a:p>
            <a:pPr marL="241300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Calibri"/>
                <a:cs typeface="Calibri"/>
              </a:rPr>
              <a:t>Germany: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2.76%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107926" y="4668521"/>
            <a:ext cx="1369695" cy="1062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China: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1.70%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Calibri"/>
                <a:cs typeface="Calibri"/>
              </a:rPr>
              <a:t>Brazil: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1.08%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Egypt:</a:t>
            </a:r>
            <a:r>
              <a:rPr sz="2000" spc="-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0.21%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4"/>
          <p:cNvSpPr txBox="1">
            <a:spLocks noGrp="1"/>
          </p:cNvSpPr>
          <p:nvPr>
            <p:ph type="title"/>
          </p:nvPr>
        </p:nvSpPr>
        <p:spPr>
          <a:xfrm>
            <a:off x="1600200" y="3124200"/>
            <a:ext cx="650768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IV.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Measures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of Research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Output</a:t>
            </a:r>
            <a:endParaRPr sz="2800" spc="-1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28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381000"/>
            <a:ext cx="6412230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50" spc="-120" dirty="0"/>
              <a:t>IV. </a:t>
            </a:r>
            <a:r>
              <a:rPr sz="2950" spc="-10" dirty="0"/>
              <a:t>Measures </a:t>
            </a:r>
            <a:r>
              <a:rPr sz="2950" spc="-5" dirty="0"/>
              <a:t>of </a:t>
            </a:r>
            <a:r>
              <a:rPr sz="2950" spc="-15" dirty="0"/>
              <a:t>Research</a:t>
            </a:r>
            <a:r>
              <a:rPr sz="2950" spc="65" dirty="0"/>
              <a:t> </a:t>
            </a:r>
            <a:r>
              <a:rPr sz="2950" dirty="0"/>
              <a:t>Outputs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5030405"/>
            <a:ext cx="8018780" cy="219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i="1" spc="-5" dirty="0">
                <a:latin typeface="Calibri"/>
                <a:cs typeface="Calibri"/>
              </a:rPr>
              <a:t>Source: </a:t>
            </a:r>
            <a:r>
              <a:rPr sz="1300" spc="-10" dirty="0">
                <a:latin typeface="Calibri"/>
                <a:cs typeface="Calibri"/>
              </a:rPr>
              <a:t>Nagaoka </a:t>
            </a:r>
            <a:r>
              <a:rPr sz="1300" i="1" spc="-10" dirty="0">
                <a:latin typeface="Calibri"/>
                <a:cs typeface="Calibri"/>
              </a:rPr>
              <a:t>et </a:t>
            </a:r>
            <a:r>
              <a:rPr sz="1300" i="1" dirty="0">
                <a:latin typeface="Calibri"/>
                <a:cs typeface="Calibri"/>
              </a:rPr>
              <a:t>al</a:t>
            </a:r>
            <a:r>
              <a:rPr sz="1300" dirty="0">
                <a:latin typeface="Calibri"/>
                <a:cs typeface="Calibri"/>
              </a:rPr>
              <a:t>. </a:t>
            </a:r>
            <a:r>
              <a:rPr sz="1300" spc="-5" dirty="0">
                <a:latin typeface="Calibri"/>
                <a:cs typeface="Calibri"/>
              </a:rPr>
              <a:t>(2010), </a:t>
            </a:r>
            <a:r>
              <a:rPr sz="1300" spc="-15" dirty="0">
                <a:latin typeface="Calibri"/>
                <a:cs typeface="Calibri"/>
              </a:rPr>
              <a:t>“Patent </a:t>
            </a:r>
            <a:r>
              <a:rPr sz="1300" spc="-10" dirty="0">
                <a:latin typeface="Calibri"/>
                <a:cs typeface="Calibri"/>
              </a:rPr>
              <a:t>Statistics </a:t>
            </a:r>
            <a:r>
              <a:rPr sz="1300" spc="-5" dirty="0">
                <a:latin typeface="Calibri"/>
                <a:cs typeface="Calibri"/>
              </a:rPr>
              <a:t>as an </a:t>
            </a:r>
            <a:r>
              <a:rPr sz="1300" spc="-10" dirty="0">
                <a:latin typeface="Calibri"/>
                <a:cs typeface="Calibri"/>
              </a:rPr>
              <a:t>Innovation </a:t>
            </a:r>
            <a:r>
              <a:rPr sz="1300" spc="-25" dirty="0">
                <a:latin typeface="Calibri"/>
                <a:cs typeface="Calibri"/>
              </a:rPr>
              <a:t>Indicator,” </a:t>
            </a:r>
            <a:r>
              <a:rPr sz="1300" i="1" spc="-5" dirty="0">
                <a:latin typeface="Calibri"/>
                <a:cs typeface="Calibri"/>
              </a:rPr>
              <a:t>Handbook </a:t>
            </a:r>
            <a:r>
              <a:rPr sz="1300" i="1" spc="-10" dirty="0">
                <a:latin typeface="Calibri"/>
                <a:cs typeface="Calibri"/>
              </a:rPr>
              <a:t>of Economics of </a:t>
            </a:r>
            <a:r>
              <a:rPr sz="1300" i="1" spc="-5" dirty="0">
                <a:latin typeface="Calibri"/>
                <a:cs typeface="Calibri"/>
              </a:rPr>
              <a:t>Innovation, </a:t>
            </a:r>
            <a:r>
              <a:rPr sz="1300" i="1" spc="-10" dirty="0">
                <a:latin typeface="Calibri"/>
                <a:cs typeface="Calibri"/>
              </a:rPr>
              <a:t>vol </a:t>
            </a:r>
            <a:r>
              <a:rPr sz="1300" i="1" spc="170" dirty="0">
                <a:latin typeface="Calibri"/>
                <a:cs typeface="Calibri"/>
              </a:rPr>
              <a:t> </a:t>
            </a:r>
            <a:r>
              <a:rPr sz="1300" i="1" spc="-5" dirty="0">
                <a:latin typeface="Calibri"/>
                <a:cs typeface="Calibri"/>
              </a:rPr>
              <a:t>2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00200" y="1295400"/>
            <a:ext cx="5750247" cy="36697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3" name="Immagine 2">
            <a:hlinkClick r:id="rId2"/>
          </p:cNvPr>
          <p:cNvPicPr>
            <a:picLocks noChangeAspect="1"/>
          </p:cNvPicPr>
          <p:nvPr/>
        </p:nvPicPr>
        <p:blipFill rotWithShape="1">
          <a:blip r:embed="rId3"/>
          <a:srcRect l="15833" t="23535" r="2500" b="19755"/>
          <a:stretch/>
        </p:blipFill>
        <p:spPr>
          <a:xfrm>
            <a:off x="381000" y="2588856"/>
            <a:ext cx="8169654" cy="312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02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4572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lang="en-US" spc="-10" dirty="0" smtClean="0"/>
              <a:t>IV.</a:t>
            </a:r>
            <a:r>
              <a:rPr lang="en-US" spc="-10" dirty="0"/>
              <a:t>	Measures of Research </a:t>
            </a:r>
            <a:r>
              <a:rPr lang="en-US" spc="-10" dirty="0" smtClean="0"/>
              <a:t>output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04800" y="1676400"/>
            <a:ext cx="8305800" cy="3147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Measures 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of output can help to measure the unobserved success or failure of research inputs. However, there are other complications with the data</a:t>
            </a: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.</a:t>
            </a:r>
          </a:p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0" lvl="1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dirty="0" smtClean="0">
                <a:cs typeface="Calibri"/>
              </a:rPr>
              <a:t>Two widely used measures of the research patents are: </a:t>
            </a:r>
          </a:p>
          <a:p>
            <a:pPr marL="342900" lvl="1" indent="-3429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Patents</a:t>
            </a:r>
          </a:p>
          <a:p>
            <a:pPr marL="355600" lvl="1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Scientific publications </a:t>
            </a: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23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4"/>
          <p:cNvSpPr txBox="1">
            <a:spLocks noGrp="1"/>
          </p:cNvSpPr>
          <p:nvPr>
            <p:ph type="title"/>
          </p:nvPr>
        </p:nvSpPr>
        <p:spPr>
          <a:xfrm>
            <a:off x="1600200" y="3124200"/>
            <a:ext cx="650768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sz="28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sz="2800" spc="-1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2800" spc="-10" dirty="0">
                <a:solidFill>
                  <a:schemeClr val="accent1">
                    <a:lumMod val="75000"/>
                  </a:schemeClr>
                </a:solidFill>
              </a:rPr>
              <a:t>A Model of Knowledge and the Economy</a:t>
            </a:r>
            <a:endParaRPr sz="2800" spc="-1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43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4572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lang="en-US" spc="-10" dirty="0" smtClean="0"/>
              <a:t>IV.</a:t>
            </a:r>
            <a:r>
              <a:rPr lang="en-US" spc="-10" dirty="0"/>
              <a:t>	Measures of Research </a:t>
            </a:r>
            <a:r>
              <a:rPr lang="en-US" spc="-10" dirty="0" smtClean="0"/>
              <a:t>output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04800" y="1009010"/>
            <a:ext cx="8305800" cy="66095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Patents</a:t>
            </a: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355600" lvl="1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Patents provide monopoly rights to an invention in return for publicly disclosing the invention. </a:t>
            </a:r>
          </a:p>
          <a:p>
            <a:pPr marL="355600" lvl="1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Advantages of patent data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Long time series of historical data available US patent system began in 1793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Greater detail available on patents than with R&amp;D statistics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All patents must meet at least some minimum quality standard. To receive a patent, an invention must be:</a:t>
            </a:r>
          </a:p>
          <a:p>
            <a:pPr marL="914400" lvl="3" algn="just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dirty="0" smtClean="0">
                <a:cs typeface="Calibri"/>
              </a:rPr>
              <a:t>                          •  Novel      • Useful   • Non­obvious</a:t>
            </a:r>
          </a:p>
          <a:p>
            <a:pPr marL="1270000" lvl="3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endParaRPr lang="en-US" dirty="0" smtClean="0">
              <a:cs typeface="Calibri"/>
            </a:endParaRPr>
          </a:p>
          <a:p>
            <a:pPr marL="355600" lvl="1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What do patents measure?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A patent represents the output of a research process.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However, not all inventions are patented, and not all patents are equal.</a:t>
            </a:r>
          </a:p>
          <a:p>
            <a:pPr marL="1270000" lvl="3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Only a subset of inventions are brought to market.</a:t>
            </a:r>
          </a:p>
          <a:p>
            <a:pPr marL="0" lvl="1" algn="just">
              <a:spcAft>
                <a:spcPts val="3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45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29175" y="367442"/>
            <a:ext cx="6085649" cy="369332"/>
          </a:xfrm>
        </p:spPr>
        <p:txBody>
          <a:bodyPr/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Patents</a:t>
            </a: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  <p:sp>
        <p:nvSpPr>
          <p:cNvPr id="4" name="object 5"/>
          <p:cNvSpPr txBox="1">
            <a:spLocks noGrp="1"/>
          </p:cNvSpPr>
          <p:nvPr>
            <p:ph type="body" idx="1"/>
          </p:nvPr>
        </p:nvSpPr>
        <p:spPr>
          <a:xfrm>
            <a:off x="914400" y="1143000"/>
            <a:ext cx="7439659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>
                <a:solidFill>
                  <a:schemeClr val="tx1"/>
                </a:solidFill>
                <a:cs typeface="Calibri"/>
              </a:rPr>
              <a:t>Furthermore, only a subset of inventions is </a:t>
            </a:r>
            <a:r>
              <a:rPr lang="en-US" sz="2400" b="1" u="sng" dirty="0" smtClean="0">
                <a:solidFill>
                  <a:schemeClr val="tx1"/>
                </a:solidFill>
                <a:cs typeface="Calibri"/>
              </a:rPr>
              <a:t>patented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799" y="2057400"/>
            <a:ext cx="7736415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78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3810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lang="en-US" spc="-10" dirty="0" smtClean="0"/>
              <a:t>IV.</a:t>
            </a:r>
            <a:r>
              <a:rPr lang="en-US" spc="-10" dirty="0"/>
              <a:t>	Measures of Research </a:t>
            </a:r>
            <a:r>
              <a:rPr lang="en-US" spc="-10" dirty="0" smtClean="0"/>
              <a:t>output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04800" y="1388254"/>
            <a:ext cx="8305800" cy="37933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Implications</a:t>
            </a: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177800" lvl="1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300" dirty="0" smtClean="0">
                <a:cs typeface="Calibri"/>
              </a:rPr>
              <a:t>Patents proxy for the knowledge created in the research process, but they are not a complete count of innovation</a:t>
            </a:r>
            <a:r>
              <a:rPr lang="en-US" sz="2400" dirty="0" smtClean="0">
                <a:cs typeface="Calibri"/>
              </a:rPr>
              <a:t>.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How problematic these variations are, depends on how the data is used.</a:t>
            </a:r>
          </a:p>
          <a:p>
            <a:pPr marL="177800" lvl="1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300" dirty="0">
                <a:cs typeface="Calibri"/>
              </a:rPr>
              <a:t>To look at innovation across time, we need to assume that the likelihood of patenting an invention stays the same across time.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Not always true. Patent policy changes do affect patenting rates. However, one can control for these if necessary</a:t>
            </a:r>
            <a:r>
              <a:rPr lang="en-US" sz="2400" dirty="0" smtClean="0">
                <a:cs typeface="Calibri"/>
              </a:rPr>
              <a:t>.</a:t>
            </a: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486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3810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lang="en-US" spc="-10" dirty="0" smtClean="0"/>
              <a:t>IV.</a:t>
            </a:r>
            <a:r>
              <a:rPr lang="en-US" spc="-10" dirty="0"/>
              <a:t>	Measures of Research </a:t>
            </a:r>
            <a:r>
              <a:rPr lang="en-US" spc="-10" dirty="0" smtClean="0"/>
              <a:t>output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04800" y="1717387"/>
            <a:ext cx="8305800" cy="52168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Implications</a:t>
            </a: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177800" lvl="1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300" dirty="0" smtClean="0">
                <a:cs typeface="Calibri"/>
              </a:rPr>
              <a:t>To </a:t>
            </a:r>
            <a:r>
              <a:rPr lang="en-US" sz="2300" dirty="0">
                <a:cs typeface="Calibri"/>
              </a:rPr>
              <a:t>compare data across industries, we need to assume that the likelihood of patenting is the same across industries.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This </a:t>
            </a:r>
            <a:r>
              <a:rPr lang="en-US" sz="2000" dirty="0">
                <a:cs typeface="Calibri"/>
              </a:rPr>
              <a:t>is not true. However, one can control for these if necessary</a:t>
            </a:r>
          </a:p>
          <a:p>
            <a:pPr marL="177800" lvl="1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300" dirty="0">
                <a:cs typeface="Calibri"/>
              </a:rPr>
              <a:t>When comparing patents across countries, we need to be aware of differences in national patent </a:t>
            </a:r>
            <a:r>
              <a:rPr lang="en-US" sz="2300" dirty="0" smtClean="0">
                <a:cs typeface="Calibri"/>
              </a:rPr>
              <a:t>systems or different propensity to patent due to national factors. This</a:t>
            </a:r>
          </a:p>
          <a:p>
            <a:pPr marL="635000" lvl="2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000" dirty="0">
                <a:cs typeface="Calibri"/>
              </a:rPr>
              <a:t>This is why we prefer international offices</a:t>
            </a:r>
          </a:p>
          <a:p>
            <a:pPr marL="177800" lvl="1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300" dirty="0">
                <a:cs typeface="Calibri"/>
              </a:rPr>
              <a:t>Patent application data is more reliable than patent grant data</a:t>
            </a:r>
          </a:p>
          <a:p>
            <a:pPr marL="812800" lvl="2" indent="-3556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Grants depend on patent office behavior. For example, fewer patents were granted in 1979, due to budget cuts</a:t>
            </a:r>
            <a:r>
              <a:rPr lang="en-US" sz="2000" dirty="0" smtClean="0">
                <a:cs typeface="Calibri"/>
              </a:rPr>
              <a:t>.</a:t>
            </a:r>
          </a:p>
          <a:p>
            <a:pPr marL="0" lvl="1" algn="just">
              <a:spcAft>
                <a:spcPts val="3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098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609600" y="6096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lang="en-US" spc="-10" dirty="0" smtClean="0"/>
              <a:t>IV.</a:t>
            </a:r>
            <a:r>
              <a:rPr lang="en-US" spc="-10" dirty="0"/>
              <a:t>	Measures of Research </a:t>
            </a:r>
            <a:r>
              <a:rPr lang="en-US" spc="-10" dirty="0" smtClean="0"/>
              <a:t>output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228600" y="1676400"/>
            <a:ext cx="8305800" cy="43242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Validation of Patent statistics</a:t>
            </a: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177800" lvl="1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300" dirty="0" smtClean="0">
                <a:cs typeface="Calibri"/>
              </a:rPr>
              <a:t>Despite these problems, much research has been done using patent statistics. Typical findings:</a:t>
            </a:r>
          </a:p>
          <a:p>
            <a:pPr lvl="2" indent="-4572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000" b="1" dirty="0" smtClean="0">
                <a:cs typeface="Calibri"/>
              </a:rPr>
              <a:t>There is a strong correlation between patents and R&amp;D within an industry, a region, a country</a:t>
            </a:r>
            <a:r>
              <a:rPr lang="en-US" sz="2000" dirty="0" smtClean="0">
                <a:cs typeface="Calibri"/>
              </a:rPr>
              <a:t>. </a:t>
            </a:r>
          </a:p>
          <a:p>
            <a:pPr lvl="2" indent="-4572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000" b="1" dirty="0" smtClean="0">
                <a:cs typeface="Calibri"/>
              </a:rPr>
              <a:t>The ratio of patents to R&amp;D has, until recently been falling. As a result, the correlation across time is not as strong</a:t>
            </a:r>
            <a:r>
              <a:rPr lang="en-US" sz="2300" dirty="0" smtClean="0">
                <a:cs typeface="Calibri"/>
              </a:rPr>
              <a:t>.</a:t>
            </a:r>
          </a:p>
          <a:p>
            <a:pPr marL="985838" lvl="4" algn="just">
              <a:spcAft>
                <a:spcPts val="300"/>
              </a:spcAft>
              <a:tabLst>
                <a:tab pos="177800" algn="l"/>
              </a:tabLst>
            </a:pPr>
            <a:r>
              <a:rPr lang="en-US" b="1" dirty="0" smtClean="0">
                <a:solidFill>
                  <a:schemeClr val="tx2"/>
                </a:solidFill>
                <a:cs typeface="Calibri"/>
              </a:rPr>
              <a:t>Is this due to changes in patenting behavior, or changes in research productivity?</a:t>
            </a:r>
          </a:p>
          <a:p>
            <a:pPr marL="0" lvl="1" algn="just">
              <a:spcAft>
                <a:spcPts val="3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319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609600" y="15536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lang="en-US" spc="-10" dirty="0" smtClean="0"/>
              <a:t>IV.</a:t>
            </a:r>
            <a:r>
              <a:rPr lang="en-US" spc="-10" dirty="0"/>
              <a:t>	Measures of Research </a:t>
            </a:r>
            <a:r>
              <a:rPr lang="en-US" spc="-10" dirty="0" smtClean="0"/>
              <a:t>output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04800" y="1371600"/>
            <a:ext cx="8305800" cy="46320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Validation of Patent statistics</a:t>
            </a: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177800" lvl="1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300" dirty="0" smtClean="0">
                <a:cs typeface="Calibri"/>
              </a:rPr>
              <a:t>Despite these problems, much research has been done using patent statistics. Typical findings:</a:t>
            </a:r>
          </a:p>
          <a:p>
            <a:pPr marL="800100" lvl="2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000" b="1" dirty="0" smtClean="0">
                <a:cs typeface="Calibri"/>
              </a:rPr>
              <a:t>Variations in quality</a:t>
            </a:r>
          </a:p>
          <a:p>
            <a:pPr marL="985838" lvl="4" algn="just">
              <a:spcAft>
                <a:spcPts val="300"/>
              </a:spcAft>
              <a:tabLst>
                <a:tab pos="177800" algn="l"/>
              </a:tabLst>
            </a:pPr>
            <a:r>
              <a:rPr lang="en-US" sz="1900" u="sng" dirty="0">
                <a:cs typeface="Calibri"/>
              </a:rPr>
              <a:t>Most patents have little value. However, some are extremely </a:t>
            </a:r>
            <a:r>
              <a:rPr lang="en-US" sz="1900" u="sng" dirty="0" smtClean="0">
                <a:cs typeface="Calibri"/>
              </a:rPr>
              <a:t>valuable</a:t>
            </a:r>
            <a:r>
              <a:rPr lang="en-US" sz="1900" dirty="0" smtClean="0">
                <a:cs typeface="Calibri"/>
              </a:rPr>
              <a:t>.</a:t>
            </a:r>
          </a:p>
          <a:p>
            <a:pPr marL="1252538" lvl="4" indent="-2667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1900" dirty="0" smtClean="0">
                <a:cs typeface="Calibri"/>
              </a:rPr>
              <a:t>Possible </a:t>
            </a:r>
            <a:r>
              <a:rPr lang="en-US" sz="1900" dirty="0">
                <a:cs typeface="Calibri"/>
              </a:rPr>
              <a:t>controls for quality:</a:t>
            </a:r>
          </a:p>
          <a:p>
            <a:pPr marL="1438275" lvl="5" indent="-185738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000" b="1" dirty="0" smtClean="0">
                <a:cs typeface="Calibri"/>
              </a:rPr>
              <a:t>Patent citations</a:t>
            </a:r>
          </a:p>
          <a:p>
            <a:pPr marL="1793875" lvl="5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dirty="0" smtClean="0">
                <a:cs typeface="Calibri"/>
              </a:rPr>
              <a:t>Patent citations are references to earlier patents.</a:t>
            </a:r>
          </a:p>
          <a:p>
            <a:pPr marL="1793875" lvl="5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dirty="0" smtClean="0">
                <a:cs typeface="Calibri"/>
              </a:rPr>
              <a:t>Weighted patent counts tend to correlate stronger with other measures of technological change.</a:t>
            </a:r>
          </a:p>
          <a:p>
            <a:pPr marL="1793875" lvl="5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dirty="0" smtClean="0">
                <a:cs typeface="Calibri"/>
              </a:rPr>
              <a:t>Citations are also useful to tell us about knowledge flows.</a:t>
            </a:r>
          </a:p>
          <a:p>
            <a:pPr marL="1438275" lvl="5" indent="-185738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000" b="1" dirty="0">
                <a:cs typeface="Calibri"/>
              </a:rPr>
              <a:t>The number of countries patent protection is granted in</a:t>
            </a:r>
            <a:r>
              <a:rPr lang="en-US" sz="2000" dirty="0">
                <a:cs typeface="Calibri"/>
              </a:rPr>
              <a:t>.</a:t>
            </a:r>
          </a:p>
          <a:p>
            <a:pPr marL="1793875" lvl="5" indent="-1778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dirty="0" smtClean="0">
                <a:cs typeface="Calibri"/>
              </a:rPr>
              <a:t>Because you have to pay an application fee in each country, inventors only file abroad if the invention is good.</a:t>
            </a:r>
          </a:p>
        </p:txBody>
      </p:sp>
    </p:spTree>
    <p:extLst>
      <p:ext uri="{BB962C8B-B14F-4D97-AF65-F5344CB8AC3E}">
        <p14:creationId xmlns:p14="http://schemas.microsoft.com/office/powerpoint/2010/main" val="155841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8566" y="545591"/>
            <a:ext cx="5500370" cy="534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36570">
              <a:lnSpc>
                <a:spcPct val="100000"/>
              </a:lnSpc>
            </a:pPr>
            <a:r>
              <a:rPr sz="1650" b="1" dirty="0">
                <a:latin typeface="Calibri"/>
                <a:cs typeface="Calibri"/>
              </a:rPr>
              <a:t>U.S. </a:t>
            </a:r>
            <a:r>
              <a:rPr sz="1650" b="1" spc="-5" dirty="0">
                <a:latin typeface="Calibri"/>
                <a:cs typeface="Calibri"/>
              </a:rPr>
              <a:t>Patent </a:t>
            </a:r>
            <a:r>
              <a:rPr sz="1650" b="1" spc="10" dirty="0">
                <a:latin typeface="Calibri"/>
                <a:cs typeface="Calibri"/>
              </a:rPr>
              <a:t>and </a:t>
            </a:r>
            <a:r>
              <a:rPr sz="1650" b="1" spc="15" dirty="0">
                <a:latin typeface="Calibri"/>
                <a:cs typeface="Calibri"/>
              </a:rPr>
              <a:t>R&amp;D</a:t>
            </a:r>
            <a:r>
              <a:rPr sz="1650" b="1" spc="-30" dirty="0">
                <a:latin typeface="Calibri"/>
                <a:cs typeface="Calibri"/>
              </a:rPr>
              <a:t> </a:t>
            </a:r>
            <a:r>
              <a:rPr sz="1650" b="1" spc="-10" dirty="0">
                <a:latin typeface="Calibri"/>
                <a:cs typeface="Calibri"/>
              </a:rPr>
              <a:t>Trends</a:t>
            </a:r>
            <a:endParaRPr sz="1650">
              <a:latin typeface="Calibri"/>
              <a:cs typeface="Calibri"/>
            </a:endParaRPr>
          </a:p>
          <a:p>
            <a:pPr marR="4881880" algn="ctr">
              <a:lnSpc>
                <a:spcPct val="100000"/>
              </a:lnSpc>
              <a:spcBef>
                <a:spcPts val="625"/>
              </a:spcBef>
            </a:pPr>
            <a:r>
              <a:rPr sz="1400" spc="-5" dirty="0">
                <a:latin typeface="Calibri"/>
                <a:cs typeface="Calibri"/>
              </a:rPr>
              <a:t>400</a:t>
            </a:r>
            <a:r>
              <a:rPr sz="1400" spc="5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000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R="4881880" algn="ctr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350</a:t>
            </a:r>
            <a:r>
              <a:rPr sz="1400" spc="5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000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R="4881880" algn="ctr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Calibri"/>
                <a:cs typeface="Calibri"/>
              </a:rPr>
              <a:t>300</a:t>
            </a:r>
            <a:r>
              <a:rPr sz="1400" spc="5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000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R="4881880" algn="ctr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250</a:t>
            </a:r>
            <a:r>
              <a:rPr sz="1400" spc="5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000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R="4881880" algn="ctr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Calibri"/>
                <a:cs typeface="Calibri"/>
              </a:rPr>
              <a:t>200</a:t>
            </a:r>
            <a:r>
              <a:rPr sz="1400" spc="5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000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R="4881880" algn="ctr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150</a:t>
            </a:r>
            <a:r>
              <a:rPr sz="1400" spc="5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000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R="4881880" algn="ctr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Calibri"/>
                <a:cs typeface="Calibri"/>
              </a:rPr>
              <a:t>100</a:t>
            </a:r>
            <a:r>
              <a:rPr sz="1400" spc="5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000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R="4791710" algn="ctr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50,000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50736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74420" y="6527292"/>
            <a:ext cx="78105" cy="0"/>
          </a:xfrm>
          <a:custGeom>
            <a:avLst/>
            <a:gdLst/>
            <a:ahLst/>
            <a:cxnLst/>
            <a:rect l="l" t="t" r="r" b="b"/>
            <a:pathLst>
              <a:path w="78105">
                <a:moveTo>
                  <a:pt x="0" y="0"/>
                </a:moveTo>
                <a:lnTo>
                  <a:pt x="77724" y="0"/>
                </a:lnTo>
              </a:path>
            </a:pathLst>
          </a:custGeom>
          <a:ln w="27432">
            <a:solidFill>
              <a:srgbClr val="BE4B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8304" y="6527292"/>
            <a:ext cx="78105" cy="0"/>
          </a:xfrm>
          <a:custGeom>
            <a:avLst/>
            <a:gdLst/>
            <a:ahLst/>
            <a:cxnLst/>
            <a:rect l="l" t="t" r="r" b="b"/>
            <a:pathLst>
              <a:path w="78105">
                <a:moveTo>
                  <a:pt x="0" y="0"/>
                </a:moveTo>
                <a:lnTo>
                  <a:pt x="77724" y="0"/>
                </a:lnTo>
              </a:path>
            </a:pathLst>
          </a:custGeom>
          <a:ln w="27432">
            <a:solidFill>
              <a:srgbClr val="BE4B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86027" y="6481571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0"/>
                </a:moveTo>
                <a:lnTo>
                  <a:pt x="88391" y="0"/>
                </a:lnTo>
                <a:lnTo>
                  <a:pt x="88391" y="88391"/>
                </a:lnTo>
                <a:lnTo>
                  <a:pt x="0" y="88391"/>
                </a:lnTo>
                <a:lnTo>
                  <a:pt x="0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86027" y="6481571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0"/>
                </a:moveTo>
                <a:lnTo>
                  <a:pt x="88391" y="0"/>
                </a:lnTo>
                <a:lnTo>
                  <a:pt x="88391" y="88391"/>
                </a:lnTo>
                <a:lnTo>
                  <a:pt x="0" y="88391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BE4B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65741" y="6400010"/>
            <a:ext cx="2235835" cy="235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Total R&amp;D (millions </a:t>
            </a:r>
            <a:r>
              <a:rPr sz="1400" dirty="0">
                <a:latin typeface="Calibri"/>
                <a:cs typeface="Calibri"/>
              </a:rPr>
              <a:t>2005 </a:t>
            </a:r>
            <a:r>
              <a:rPr sz="1400" spc="-5" dirty="0">
                <a:latin typeface="Calibri"/>
                <a:cs typeface="Calibri"/>
              </a:rPr>
              <a:t>US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$)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631691" y="6527292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7432">
            <a:solidFill>
              <a:srgbClr val="98B95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07891" y="6481571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0" y="88391"/>
                </a:lnTo>
                <a:lnTo>
                  <a:pt x="88392" y="88391"/>
                </a:lnTo>
                <a:lnTo>
                  <a:pt x="44196" y="0"/>
                </a:lnTo>
                <a:close/>
              </a:path>
            </a:pathLst>
          </a:custGeom>
          <a:solidFill>
            <a:srgbClr val="9BB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07891" y="6481571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6" y="0"/>
                </a:moveTo>
                <a:lnTo>
                  <a:pt x="88392" y="88391"/>
                </a:lnTo>
                <a:lnTo>
                  <a:pt x="0" y="88391"/>
                </a:lnTo>
                <a:lnTo>
                  <a:pt x="44196" y="0"/>
                </a:lnTo>
                <a:close/>
              </a:path>
            </a:pathLst>
          </a:custGeom>
          <a:ln w="9144">
            <a:solidFill>
              <a:srgbClr val="98B95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887985" y="6400010"/>
            <a:ext cx="2151380" cy="235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Domestic Patent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Applications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269735" y="6527292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7432">
            <a:solidFill>
              <a:srgbClr val="7D6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45935" y="6481571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195" y="44195"/>
                </a:moveTo>
                <a:lnTo>
                  <a:pt x="0" y="88391"/>
                </a:lnTo>
                <a:lnTo>
                  <a:pt x="88391" y="88391"/>
                </a:lnTo>
                <a:lnTo>
                  <a:pt x="44195" y="44195"/>
                </a:lnTo>
                <a:close/>
              </a:path>
              <a:path w="88900" h="88900">
                <a:moveTo>
                  <a:pt x="88391" y="0"/>
                </a:moveTo>
                <a:lnTo>
                  <a:pt x="0" y="0"/>
                </a:lnTo>
                <a:lnTo>
                  <a:pt x="44195" y="44195"/>
                </a:lnTo>
                <a:lnTo>
                  <a:pt x="88391" y="0"/>
                </a:lnTo>
                <a:close/>
              </a:path>
            </a:pathLst>
          </a:custGeom>
          <a:solidFill>
            <a:srgbClr val="8064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345935" y="6481571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391" y="88391"/>
                </a:moveTo>
                <a:lnTo>
                  <a:pt x="0" y="0"/>
                </a:lnTo>
              </a:path>
            </a:pathLst>
          </a:custGeom>
          <a:ln w="9144">
            <a:solidFill>
              <a:srgbClr val="7D6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345935" y="6481571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88391"/>
                </a:moveTo>
                <a:lnTo>
                  <a:pt x="88391" y="0"/>
                </a:lnTo>
              </a:path>
            </a:pathLst>
          </a:custGeom>
          <a:ln w="9144">
            <a:solidFill>
              <a:srgbClr val="7D6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525835" y="6400010"/>
            <a:ext cx="1743710" cy="235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Domestic Patent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Grants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4572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lang="en-US" spc="-10" dirty="0" smtClean="0"/>
              <a:t>IV.</a:t>
            </a:r>
            <a:r>
              <a:rPr lang="en-US" spc="-10" dirty="0"/>
              <a:t>	Measures of Research </a:t>
            </a:r>
            <a:r>
              <a:rPr lang="en-US" spc="-10" dirty="0" smtClean="0"/>
              <a:t>output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04800" y="1009010"/>
            <a:ext cx="8305800" cy="54091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Scientific publications </a:t>
            </a:r>
          </a:p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0" lvl="1" algn="just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Research on scientific publications is known as </a:t>
            </a:r>
            <a:r>
              <a:rPr lang="en-US" sz="2400" b="1" dirty="0" err="1" smtClean="0">
                <a:cs typeface="Calibri"/>
              </a:rPr>
              <a:t>bibliometrics</a:t>
            </a:r>
            <a:r>
              <a:rPr lang="en-US" sz="2400" dirty="0" smtClean="0">
                <a:cs typeface="Calibri"/>
              </a:rPr>
              <a:t>.</a:t>
            </a:r>
          </a:p>
          <a:p>
            <a:pPr marL="0" lvl="1" algn="just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Alternative methods: </a:t>
            </a:r>
          </a:p>
          <a:p>
            <a:pPr marL="0" lvl="1" algn="just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dirty="0">
                <a:cs typeface="Calibri"/>
              </a:rPr>
              <a:t>	</a:t>
            </a:r>
            <a:r>
              <a:rPr lang="en-US" sz="2400" dirty="0" smtClean="0">
                <a:cs typeface="Calibri"/>
              </a:rPr>
              <a:t>- </a:t>
            </a:r>
            <a:r>
              <a:rPr lang="en-US" sz="2400" b="1" dirty="0" smtClean="0">
                <a:solidFill>
                  <a:schemeClr val="tx2"/>
                </a:solidFill>
                <a:cs typeface="Calibri"/>
              </a:rPr>
              <a:t>Publication counts</a:t>
            </a:r>
          </a:p>
          <a:p>
            <a:pPr marL="0" lvl="1" algn="just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dirty="0">
                <a:cs typeface="Calibri"/>
              </a:rPr>
              <a:t>	</a:t>
            </a:r>
            <a:r>
              <a:rPr lang="en-US" sz="2400" dirty="0" smtClean="0">
                <a:cs typeface="Calibri"/>
              </a:rPr>
              <a:t>- </a:t>
            </a:r>
            <a:r>
              <a:rPr lang="en-US" sz="2400" b="1" dirty="0" smtClean="0">
                <a:solidFill>
                  <a:schemeClr val="tx2"/>
                </a:solidFill>
                <a:cs typeface="Calibri"/>
              </a:rPr>
              <a:t>Citation counts</a:t>
            </a:r>
          </a:p>
          <a:p>
            <a:pPr marL="812800" lvl="2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Again, controlling for quality is an important issue.</a:t>
            </a:r>
          </a:p>
          <a:p>
            <a:pPr marL="1270000" lvl="3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Counting citations made to each publication is a way to control for quality</a:t>
            </a:r>
            <a:r>
              <a:rPr lang="en-US" sz="2400" dirty="0" smtClean="0">
                <a:cs typeface="Calibri"/>
              </a:rPr>
              <a:t>. </a:t>
            </a:r>
          </a:p>
          <a:p>
            <a:pPr marL="1270000" lvl="3" indent="-3556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For example, in the article by May, note that the top publishing countries do even better when citations are used to control for quality</a:t>
            </a:r>
            <a:r>
              <a:rPr lang="en-US" sz="2400" dirty="0" smtClean="0">
                <a:cs typeface="Calibri"/>
              </a:rPr>
              <a:t>.</a:t>
            </a: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044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662" y="367442"/>
            <a:ext cx="6411595" cy="58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20" dirty="0"/>
              <a:t>IV. </a:t>
            </a:r>
            <a:r>
              <a:rPr spc="-10" dirty="0"/>
              <a:t>Measures </a:t>
            </a:r>
            <a:r>
              <a:rPr spc="-5" dirty="0"/>
              <a:t>of </a:t>
            </a:r>
            <a:r>
              <a:rPr spc="-15" dirty="0"/>
              <a:t>Research</a:t>
            </a:r>
            <a:r>
              <a:rPr spc="60" dirty="0"/>
              <a:t> </a:t>
            </a:r>
            <a:r>
              <a:rPr dirty="0"/>
              <a:t>Outputs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93953"/>
            <a:ext cx="552958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Citations </a:t>
            </a:r>
            <a:r>
              <a:rPr sz="2800" spc="-5" dirty="0">
                <a:latin typeface="Calibri"/>
                <a:cs typeface="Calibri"/>
              </a:rPr>
              <a:t>per </a:t>
            </a:r>
            <a:r>
              <a:rPr sz="2800" spc="-10" dirty="0">
                <a:latin typeface="Calibri"/>
                <a:cs typeface="Calibri"/>
              </a:rPr>
              <a:t>publication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1993-2002</a:t>
            </a:r>
            <a:endParaRPr sz="2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74089" y="1926253"/>
          <a:ext cx="7317198" cy="21077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7316"/>
                <a:gridCol w="4779882"/>
              </a:tblGrid>
              <a:tr h="395519">
                <a:tc>
                  <a:txBody>
                    <a:bodyPr/>
                    <a:lstStyle/>
                    <a:p>
                      <a:pPr marL="31750">
                        <a:lnSpc>
                          <a:spcPts val="2655"/>
                        </a:lnSpc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400" spc="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Switzerland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4690">
                        <a:lnSpc>
                          <a:spcPts val="2655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1.59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(ranked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14</a:t>
                      </a:r>
                      <a:r>
                        <a:rPr sz="2400" spc="-7" baseline="24305" dirty="0">
                          <a:latin typeface="Calibri"/>
                          <a:cs typeface="Calibri"/>
                        </a:rPr>
                        <a:t>th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for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pub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counts)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43891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400" spc="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US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4605" marB="0"/>
                </a:tc>
                <a:tc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1.41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4605" marB="0"/>
                </a:tc>
              </a:tr>
              <a:tr h="43891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400" spc="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Denmark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4605" marB="0"/>
                </a:tc>
                <a:tc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1.33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4605" marB="0"/>
                </a:tc>
              </a:tr>
              <a:tr h="43891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400" spc="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Netherlands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4605" marB="0"/>
                </a:tc>
                <a:tc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1.33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4605" marB="0"/>
                </a:tc>
              </a:tr>
              <a:tr h="39551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2400" spc="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UK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4605" marB="0"/>
                </a:tc>
                <a:tc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1.21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4605" marB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35940" y="4100577"/>
            <a:ext cx="8030845" cy="1396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This </a:t>
            </a:r>
            <a:r>
              <a:rPr sz="2800" spc="-20" dirty="0">
                <a:latin typeface="Calibri"/>
                <a:cs typeface="Calibri"/>
              </a:rPr>
              <a:t>controls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25" dirty="0">
                <a:latin typeface="Calibri"/>
                <a:cs typeface="Calibri"/>
              </a:rPr>
              <a:t>average </a:t>
            </a:r>
            <a:r>
              <a:rPr sz="2800" spc="-10" dirty="0">
                <a:latin typeface="Calibri"/>
                <a:cs typeface="Calibri"/>
              </a:rPr>
              <a:t>quality </a:t>
            </a:r>
            <a:r>
              <a:rPr sz="2800" spc="-5" dirty="0">
                <a:latin typeface="Calibri"/>
                <a:cs typeface="Calibri"/>
              </a:rPr>
              <a:t>of a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publication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dirty="0">
                <a:latin typeface="Calibri"/>
                <a:cs typeface="Calibri"/>
              </a:rPr>
              <a:t>US </a:t>
            </a:r>
            <a:r>
              <a:rPr sz="2800" spc="-15" dirty="0">
                <a:latin typeface="Calibri"/>
                <a:cs typeface="Calibri"/>
              </a:rPr>
              <a:t>moves to </a:t>
            </a:r>
            <a:r>
              <a:rPr sz="2800" spc="-10" dirty="0">
                <a:latin typeface="Calibri"/>
                <a:cs typeface="Calibri"/>
              </a:rPr>
              <a:t>second, </a:t>
            </a:r>
            <a:r>
              <a:rPr sz="2800" spc="-5" dirty="0">
                <a:latin typeface="Calibri"/>
                <a:cs typeface="Calibri"/>
              </a:rPr>
              <a:t>and the </a:t>
            </a:r>
            <a:r>
              <a:rPr sz="2800" spc="-25" dirty="0">
                <a:latin typeface="Calibri"/>
                <a:cs typeface="Calibri"/>
              </a:rPr>
              <a:t>rest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5" dirty="0">
                <a:latin typeface="Calibri"/>
                <a:cs typeface="Calibri"/>
              </a:rPr>
              <a:t>rankings  </a:t>
            </a:r>
            <a:r>
              <a:rPr sz="2800" spc="-10" dirty="0">
                <a:latin typeface="Calibri"/>
                <a:cs typeface="Calibri"/>
              </a:rPr>
              <a:t>change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significantly.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7874" y="6334950"/>
            <a:ext cx="790575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David</a:t>
            </a:r>
            <a:r>
              <a:rPr sz="1200" b="1" spc="-90" dirty="0">
                <a:solidFill>
                  <a:srgbClr val="00646E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Popp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61874" y="6334950"/>
            <a:ext cx="3514090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00646E"/>
                </a:solidFill>
                <a:latin typeface="Times New Roman"/>
                <a:cs typeface="Times New Roman"/>
              </a:rPr>
              <a:t>The </a:t>
            </a: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Maxwell School </a:t>
            </a:r>
            <a:r>
              <a:rPr sz="1200" b="1" dirty="0">
                <a:solidFill>
                  <a:srgbClr val="00646E"/>
                </a:solidFill>
                <a:latin typeface="Times New Roman"/>
                <a:cs typeface="Times New Roman"/>
              </a:rPr>
              <a:t>of </a:t>
            </a: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Citizenship and Public</a:t>
            </a:r>
            <a:r>
              <a:rPr sz="1200" b="1" spc="-50" dirty="0">
                <a:solidFill>
                  <a:srgbClr val="00646E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00646E"/>
                </a:solidFill>
                <a:latin typeface="Times New Roman"/>
                <a:cs typeface="Times New Roman"/>
              </a:rPr>
              <a:t>Affairs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67902" y="6334950"/>
            <a:ext cx="1323975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Syracuse</a:t>
            </a:r>
            <a:r>
              <a:rPr sz="1200" b="1" spc="-50" dirty="0">
                <a:solidFill>
                  <a:srgbClr val="00646E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University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662" y="558800"/>
            <a:ext cx="6411595" cy="58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20" dirty="0"/>
              <a:t>IV. </a:t>
            </a:r>
            <a:r>
              <a:rPr spc="-10" dirty="0"/>
              <a:t>Measures </a:t>
            </a:r>
            <a:r>
              <a:rPr spc="-5" dirty="0"/>
              <a:t>of </a:t>
            </a:r>
            <a:r>
              <a:rPr spc="-15" dirty="0"/>
              <a:t>Research</a:t>
            </a:r>
            <a:r>
              <a:rPr spc="60" dirty="0"/>
              <a:t> </a:t>
            </a:r>
            <a:r>
              <a:rPr dirty="0"/>
              <a:t>Outputs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24865"/>
            <a:ext cx="4895215" cy="4260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libri"/>
                <a:cs typeface="Calibri"/>
              </a:rPr>
              <a:t>Share </a:t>
            </a:r>
            <a:r>
              <a:rPr sz="2600" spc="-5" dirty="0">
                <a:latin typeface="Calibri"/>
                <a:cs typeface="Calibri"/>
              </a:rPr>
              <a:t>of publications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(1997-2001)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79028" y="1723137"/>
            <a:ext cx="862330" cy="1703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34</a:t>
            </a:r>
            <a:r>
              <a:rPr sz="2200" spc="-10" dirty="0">
                <a:latin typeface="Calibri"/>
                <a:cs typeface="Calibri"/>
              </a:rPr>
              <a:t>.</a:t>
            </a:r>
            <a:r>
              <a:rPr sz="2200" spc="-5" dirty="0">
                <a:latin typeface="Calibri"/>
                <a:cs typeface="Calibri"/>
              </a:rPr>
              <a:t>86%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9.43%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9.28%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8.76%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6.36%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723137"/>
            <a:ext cx="2693670" cy="3775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56285" indent="-286385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US</a:t>
            </a:r>
            <a:endParaRPr sz="2200">
              <a:latin typeface="Calibri"/>
              <a:cs typeface="Calibri"/>
            </a:endParaRPr>
          </a:p>
          <a:p>
            <a:pPr marL="756285" indent="-286385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UK</a:t>
            </a:r>
            <a:endParaRPr sz="2200">
              <a:latin typeface="Calibri"/>
              <a:cs typeface="Calibri"/>
            </a:endParaRPr>
          </a:p>
          <a:p>
            <a:pPr marL="756285" indent="-286385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Japan</a:t>
            </a:r>
            <a:endParaRPr sz="2200">
              <a:latin typeface="Calibri"/>
              <a:cs typeface="Calibri"/>
            </a:endParaRPr>
          </a:p>
          <a:p>
            <a:pPr marL="756285" indent="-286385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20" dirty="0">
                <a:latin typeface="Calibri"/>
                <a:cs typeface="Calibri"/>
              </a:rPr>
              <a:t>Germany</a:t>
            </a:r>
            <a:endParaRPr sz="2200">
              <a:latin typeface="Calibri"/>
              <a:cs typeface="Calibri"/>
            </a:endParaRPr>
          </a:p>
          <a:p>
            <a:pPr marL="756285" indent="-286385">
              <a:lnSpc>
                <a:spcPts val="263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15" dirty="0">
                <a:latin typeface="Calibri"/>
                <a:cs typeface="Calibri"/>
              </a:rPr>
              <a:t>France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ts val="311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libri"/>
                <a:cs typeface="Calibri"/>
              </a:rPr>
              <a:t>Share </a:t>
            </a:r>
            <a:r>
              <a:rPr sz="2600" spc="-5" dirty="0">
                <a:latin typeface="Calibri"/>
                <a:cs typeface="Calibri"/>
              </a:rPr>
              <a:t>of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citations</a:t>
            </a:r>
            <a:endParaRPr sz="26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US</a:t>
            </a:r>
            <a:endParaRPr sz="22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UK</a:t>
            </a:r>
            <a:endParaRPr sz="22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20" dirty="0">
                <a:latin typeface="Calibri"/>
                <a:cs typeface="Calibri"/>
              </a:rPr>
              <a:t>Germany</a:t>
            </a:r>
            <a:endParaRPr sz="22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Japan</a:t>
            </a:r>
            <a:endParaRPr sz="22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15" dirty="0">
                <a:latin typeface="Calibri"/>
                <a:cs typeface="Calibri"/>
              </a:rPr>
              <a:t>France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79028" y="3795777"/>
            <a:ext cx="862330" cy="1703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49</a:t>
            </a:r>
            <a:r>
              <a:rPr sz="2200" spc="-10" dirty="0">
                <a:latin typeface="Calibri"/>
                <a:cs typeface="Calibri"/>
              </a:rPr>
              <a:t>.</a:t>
            </a:r>
            <a:r>
              <a:rPr sz="2200" spc="-5" dirty="0">
                <a:latin typeface="Calibri"/>
                <a:cs typeface="Calibri"/>
              </a:rPr>
              <a:t>43%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11</a:t>
            </a:r>
            <a:r>
              <a:rPr sz="2200" spc="-10" dirty="0">
                <a:latin typeface="Calibri"/>
                <a:cs typeface="Calibri"/>
              </a:rPr>
              <a:t>.</a:t>
            </a:r>
            <a:r>
              <a:rPr sz="2200" spc="-5" dirty="0">
                <a:latin typeface="Calibri"/>
                <a:cs typeface="Calibri"/>
              </a:rPr>
              <a:t>39%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10</a:t>
            </a:r>
            <a:r>
              <a:rPr sz="2200" spc="-10" dirty="0">
                <a:latin typeface="Calibri"/>
                <a:cs typeface="Calibri"/>
              </a:rPr>
              <a:t>.</a:t>
            </a:r>
            <a:r>
              <a:rPr sz="2200" spc="-5" dirty="0">
                <a:latin typeface="Calibri"/>
                <a:cs typeface="Calibri"/>
              </a:rPr>
              <a:t>02%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8.44%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6.89%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7874" y="6334950"/>
            <a:ext cx="790575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David</a:t>
            </a:r>
            <a:r>
              <a:rPr sz="1200" b="1" spc="-90" dirty="0">
                <a:solidFill>
                  <a:srgbClr val="00646E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Popp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61874" y="6334950"/>
            <a:ext cx="3514090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00646E"/>
                </a:solidFill>
                <a:latin typeface="Times New Roman"/>
                <a:cs typeface="Times New Roman"/>
              </a:rPr>
              <a:t>The </a:t>
            </a: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Maxwell School </a:t>
            </a:r>
            <a:r>
              <a:rPr sz="1200" b="1" dirty="0">
                <a:solidFill>
                  <a:srgbClr val="00646E"/>
                </a:solidFill>
                <a:latin typeface="Times New Roman"/>
                <a:cs typeface="Times New Roman"/>
              </a:rPr>
              <a:t>of </a:t>
            </a: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Citizenship and Public</a:t>
            </a:r>
            <a:r>
              <a:rPr sz="1200" b="1" spc="-50" dirty="0">
                <a:solidFill>
                  <a:srgbClr val="00646E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00646E"/>
                </a:solidFill>
                <a:latin typeface="Times New Roman"/>
                <a:cs typeface="Times New Roman"/>
              </a:rPr>
              <a:t>Affairs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67902" y="6334950"/>
            <a:ext cx="1323975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Syracuse</a:t>
            </a:r>
            <a:r>
              <a:rPr sz="1200" b="1" spc="-50" dirty="0">
                <a:solidFill>
                  <a:srgbClr val="00646E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646E"/>
                </a:solidFill>
                <a:latin typeface="Times New Roman"/>
                <a:cs typeface="Times New Roman"/>
              </a:rPr>
              <a:t>University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620554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dirty="0" smtClean="0"/>
              <a:t>I. </a:t>
            </a:r>
            <a:r>
              <a:rPr lang="en-US" spc="-10" dirty="0" smtClean="0"/>
              <a:t>A </a:t>
            </a:r>
            <a:r>
              <a:rPr lang="en-US" spc="-10" dirty="0"/>
              <a:t>Model of Knowledge and the Economy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1458754"/>
            <a:ext cx="8305800" cy="45858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  <a:spcAft>
                <a:spcPts val="1200"/>
              </a:spcAft>
              <a:tabLst>
                <a:tab pos="354965" algn="l"/>
                <a:tab pos="355600" algn="l"/>
              </a:tabLs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Our goal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is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to discuss various types of data that can be used to measure the effects of knowledge on the economy</a:t>
            </a:r>
            <a:r>
              <a:rPr lang="en-US" sz="2400" dirty="0">
                <a:cs typeface="Calibri"/>
              </a:rPr>
              <a:t>.</a:t>
            </a:r>
          </a:p>
          <a:p>
            <a:pPr marL="355600" indent="-342900" algn="just">
              <a:lnSpc>
                <a:spcPct val="100000"/>
              </a:lnSpc>
              <a:buFont typeface="Wingdings" panose="05000000000000000000" pitchFamily="2" charset="2"/>
              <a:buChar char="v"/>
              <a:tabLst>
                <a:tab pos="354965" algn="l"/>
                <a:tab pos="355600" algn="l"/>
              </a:tabLst>
            </a:pPr>
            <a:r>
              <a:rPr lang="en-US" sz="2400" dirty="0">
                <a:cs typeface="Calibri"/>
              </a:rPr>
              <a:t>To begin, we consider a model of how knowledge affects the economy.</a:t>
            </a:r>
          </a:p>
          <a:p>
            <a:pPr marL="812800" lvl="1" indent="-342900" algn="just">
              <a:buFont typeface="Courier New" panose="02070309020205020404" pitchFamily="49" charset="0"/>
              <a:buChar char="o"/>
              <a:tabLst>
                <a:tab pos="354965" algn="l"/>
                <a:tab pos="355600" algn="l"/>
              </a:tabLst>
            </a:pPr>
            <a:r>
              <a:rPr lang="en-US" sz="2400" dirty="0">
                <a:cs typeface="Calibri"/>
              </a:rPr>
              <a:t>This is important because we can measure inputs and outputs of the process, but we rarely measure output directly.</a:t>
            </a:r>
          </a:p>
          <a:p>
            <a:pPr marL="812800" lvl="1" indent="-342900" algn="just">
              <a:buFont typeface="Courier New" panose="02070309020205020404" pitchFamily="49" charset="0"/>
              <a:buChar char="o"/>
              <a:tabLst>
                <a:tab pos="354965" algn="l"/>
                <a:tab pos="355600" algn="l"/>
              </a:tabLst>
            </a:pPr>
            <a:r>
              <a:rPr lang="en-US" sz="2400" dirty="0">
                <a:cs typeface="Calibri"/>
              </a:rPr>
              <a:t>Thus, different measures may be right for different tasks.</a:t>
            </a:r>
          </a:p>
          <a:p>
            <a:pPr marL="812800" lvl="1" indent="-342900" algn="just">
              <a:buFont typeface="Courier New" panose="02070309020205020404" pitchFamily="49" charset="0"/>
              <a:buChar char="o"/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812800" lvl="1" indent="-342900" algn="just">
              <a:buFont typeface="Courier New" panose="02070309020205020404" pitchFamily="49" charset="0"/>
              <a:buChar char="o"/>
              <a:tabLst>
                <a:tab pos="354965" algn="l"/>
                <a:tab pos="355600" algn="l"/>
              </a:tabLst>
            </a:pPr>
            <a:r>
              <a:rPr lang="en-US" sz="2000" i="1" dirty="0" smtClean="0">
                <a:cs typeface="Calibri"/>
              </a:rPr>
              <a:t>Note</a:t>
            </a:r>
            <a:r>
              <a:rPr lang="en-US" sz="2000" i="1" dirty="0">
                <a:cs typeface="Calibri"/>
              </a:rPr>
              <a:t>: in the </a:t>
            </a:r>
            <a:r>
              <a:rPr lang="en-US" sz="2000" i="1" dirty="0" smtClean="0">
                <a:cs typeface="Calibri"/>
              </a:rPr>
              <a:t>following diagram, </a:t>
            </a:r>
            <a:r>
              <a:rPr lang="en-US" sz="2000" i="1" dirty="0">
                <a:cs typeface="Calibri"/>
              </a:rPr>
              <a:t>circles represent observed variables, and boxes represent unobserved variables.</a:t>
            </a: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11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662" y="367442"/>
            <a:ext cx="6412230" cy="548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20" dirty="0"/>
              <a:t>IV. </a:t>
            </a:r>
            <a:r>
              <a:rPr spc="-10" dirty="0"/>
              <a:t>Measures </a:t>
            </a:r>
            <a:r>
              <a:rPr spc="-5" dirty="0"/>
              <a:t>of </a:t>
            </a:r>
            <a:r>
              <a:rPr spc="-15" dirty="0"/>
              <a:t>Research</a:t>
            </a:r>
            <a:r>
              <a:rPr spc="65" dirty="0"/>
              <a:t> </a:t>
            </a:r>
            <a:r>
              <a:rPr dirty="0"/>
              <a:t>Outputs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28267"/>
            <a:ext cx="6852920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Calibri"/>
                <a:cs typeface="Calibri"/>
              </a:rPr>
              <a:t>Publications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5" dirty="0">
                <a:latin typeface="Calibri"/>
                <a:cs typeface="Calibri"/>
              </a:rPr>
              <a:t>developing </a:t>
            </a:r>
            <a:r>
              <a:rPr sz="2600" spc="-10" dirty="0">
                <a:latin typeface="Calibri"/>
                <a:cs typeface="Calibri"/>
              </a:rPr>
              <a:t>countries are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growing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5051044"/>
            <a:ext cx="6991350" cy="1097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Calibri"/>
                <a:cs typeface="Calibri"/>
              </a:rPr>
              <a:t>Also </a:t>
            </a:r>
            <a:r>
              <a:rPr sz="2600" spc="-10" dirty="0">
                <a:latin typeface="Calibri"/>
                <a:cs typeface="Calibri"/>
              </a:rPr>
              <a:t>note that there are more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collaborations</a:t>
            </a:r>
            <a:endParaRPr sz="2600">
              <a:latin typeface="Calibri"/>
              <a:cs typeface="Calibri"/>
            </a:endParaRPr>
          </a:p>
          <a:p>
            <a:pPr marL="756285" marR="5080" indent="-287020">
              <a:lnSpc>
                <a:spcPts val="2380"/>
              </a:lnSpc>
              <a:spcBef>
                <a:spcPts val="585"/>
              </a:spcBef>
              <a:tabLst>
                <a:tab pos="756285" algn="l"/>
              </a:tabLst>
            </a:pPr>
            <a:r>
              <a:rPr sz="2200" spc="-5" dirty="0">
                <a:latin typeface="Arial"/>
                <a:cs typeface="Arial"/>
              </a:rPr>
              <a:t>–	</a:t>
            </a:r>
            <a:r>
              <a:rPr sz="2200" spc="-5" dirty="0">
                <a:latin typeface="Calibri"/>
                <a:cs typeface="Calibri"/>
              </a:rPr>
              <a:t>35%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5" dirty="0">
                <a:latin typeface="Calibri"/>
                <a:cs typeface="Calibri"/>
              </a:rPr>
              <a:t>articles in </a:t>
            </a:r>
            <a:r>
              <a:rPr sz="2200" spc="-15" dirty="0">
                <a:latin typeface="Calibri"/>
                <a:cs typeface="Calibri"/>
              </a:rPr>
              <a:t>top </a:t>
            </a:r>
            <a:r>
              <a:rPr sz="2200" spc="-5" dirty="0">
                <a:latin typeface="Calibri"/>
                <a:cs typeface="Calibri"/>
              </a:rPr>
              <a:t>journals </a:t>
            </a:r>
            <a:r>
              <a:rPr sz="2200" spc="-15" dirty="0">
                <a:latin typeface="Calibri"/>
                <a:cs typeface="Calibri"/>
              </a:rPr>
              <a:t>are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collaborations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across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countries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91255" y="1918716"/>
            <a:ext cx="2761487" cy="30205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4"/>
          <p:cNvSpPr txBox="1">
            <a:spLocks noGrp="1"/>
          </p:cNvSpPr>
          <p:nvPr>
            <p:ph type="title"/>
          </p:nvPr>
        </p:nvSpPr>
        <p:spPr>
          <a:xfrm>
            <a:off x="1600200" y="3124200"/>
            <a:ext cx="650768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.	R&amp;D and Productivity</a:t>
            </a:r>
            <a:endParaRPr sz="2800" spc="-1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37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609600" y="6858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/>
            <a:r>
              <a:rPr lang="en-US" spc="-10" dirty="0"/>
              <a:t>V.	R&amp;D and Productivity</a:t>
            </a:r>
            <a:endParaRPr spc="-10"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1681148"/>
            <a:ext cx="8305800" cy="46705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Once 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we have measures of productivity and R&amp;D, we can use the data to assess the effectiveness of the inputs (e.g. R&amp;D) on the desired output (e.g. productivity).</a:t>
            </a:r>
          </a:p>
          <a:p>
            <a:pPr marL="0" lvl="1" algn="just">
              <a:spcAft>
                <a:spcPts val="300"/>
              </a:spcAft>
              <a:tabLst>
                <a:tab pos="177800" algn="l"/>
              </a:tabLst>
            </a:pPr>
            <a:endParaRPr lang="en-US" sz="2300" dirty="0" smtClean="0">
              <a:cs typeface="Calibri"/>
            </a:endParaRPr>
          </a:p>
          <a:p>
            <a:pPr marL="0" lvl="1" algn="just">
              <a:spcAft>
                <a:spcPts val="300"/>
              </a:spcAft>
              <a:tabLst>
                <a:tab pos="177800" algn="l"/>
              </a:tabLst>
            </a:pPr>
            <a:r>
              <a:rPr lang="en-US" sz="2300" dirty="0" smtClean="0">
                <a:cs typeface="Calibri"/>
              </a:rPr>
              <a:t>As noted before, methods include case studies and econometric studies. Here we look at some of the econometric evidence.</a:t>
            </a:r>
          </a:p>
          <a:p>
            <a:pPr marL="266700" lvl="1" indent="-2667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013" algn="l"/>
                <a:tab pos="808038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Methodology</a:t>
            </a:r>
          </a:p>
          <a:p>
            <a:pPr marL="266700" lvl="1" indent="-2667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013" algn="l"/>
                <a:tab pos="808038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Theory</a:t>
            </a:r>
          </a:p>
          <a:p>
            <a:pPr marL="266700" lvl="1" indent="-2667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013" algn="l"/>
                <a:tab pos="808038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Results of private returns to R&amp;D</a:t>
            </a:r>
          </a:p>
          <a:p>
            <a:pPr marL="266700" lvl="1" indent="-266700" algn="just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54013" algn="l"/>
                <a:tab pos="808038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Results on social returns to R&amp;D </a:t>
            </a:r>
            <a:endParaRPr lang="en-US" sz="2300" b="1" dirty="0">
              <a:solidFill>
                <a:schemeClr val="tx2"/>
              </a:solidFill>
              <a:cs typeface="Calibri"/>
            </a:endParaRPr>
          </a:p>
          <a:p>
            <a:pPr marL="266700" lvl="1" indent="-266700" algn="just">
              <a:spcAft>
                <a:spcPts val="600"/>
              </a:spcAft>
              <a:tabLst>
                <a:tab pos="354013" algn="l"/>
                <a:tab pos="808038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032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609600" y="15536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/>
            <a:r>
              <a:rPr lang="en-US" spc="-10" dirty="0"/>
              <a:t>V.	R&amp;D and Productivity</a:t>
            </a:r>
            <a:endParaRPr spc="-10"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1389251"/>
            <a:ext cx="8305800" cy="44781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Methodology</a:t>
            </a:r>
          </a:p>
          <a:p>
            <a:pPr marL="800100" lvl="2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300" dirty="0" smtClean="0">
                <a:cs typeface="Calibri"/>
              </a:rPr>
              <a:t>Two related approaches:</a:t>
            </a:r>
          </a:p>
          <a:p>
            <a:pPr lvl="2" indent="-457200" algn="just">
              <a:spcAft>
                <a:spcPts val="300"/>
              </a:spcAft>
              <a:buFont typeface="+mj-lt"/>
              <a:buAutoNum type="arabicPeriod"/>
              <a:tabLst>
                <a:tab pos="177800" algn="l"/>
                <a:tab pos="896938" algn="l"/>
              </a:tabLst>
            </a:pPr>
            <a:r>
              <a:rPr lang="en-US" sz="2000" dirty="0" smtClean="0">
                <a:cs typeface="Calibri"/>
              </a:rPr>
              <a:t>Production </a:t>
            </a:r>
            <a:r>
              <a:rPr lang="en-US" sz="2000" dirty="0">
                <a:cs typeface="Calibri"/>
              </a:rPr>
              <a:t>function studies estimate the effect of R&amp;D on output or </a:t>
            </a:r>
            <a:r>
              <a:rPr lang="en-US" sz="2000" dirty="0" smtClean="0">
                <a:cs typeface="Calibri"/>
              </a:rPr>
              <a:t>TFP</a:t>
            </a:r>
          </a:p>
          <a:p>
            <a:pPr lvl="2" indent="-457200" algn="just">
              <a:spcAft>
                <a:spcPts val="300"/>
              </a:spcAft>
              <a:buFont typeface="+mj-lt"/>
              <a:buAutoNum type="arabicPeriod"/>
              <a:tabLst>
                <a:tab pos="177800" algn="l"/>
              </a:tabLst>
            </a:pPr>
            <a:r>
              <a:rPr lang="en-US" sz="2000" dirty="0" smtClean="0">
                <a:cs typeface="Calibri"/>
              </a:rPr>
              <a:t>Cost function </a:t>
            </a:r>
            <a:r>
              <a:rPr lang="en-US" sz="2000" dirty="0">
                <a:cs typeface="Calibri"/>
              </a:rPr>
              <a:t>studies estimate the effect of R&amp;D on costs </a:t>
            </a:r>
          </a:p>
          <a:p>
            <a:pPr lvl="2" indent="-457200" algn="just">
              <a:spcAft>
                <a:spcPts val="300"/>
              </a:spcAft>
              <a:buFont typeface="+mj-lt"/>
              <a:buAutoNum type="arabicPeriod"/>
              <a:tabLst>
                <a:tab pos="177800" algn="l"/>
              </a:tabLst>
            </a:pPr>
            <a:endParaRPr lang="en-US" sz="2000" dirty="0" smtClean="0">
              <a:cs typeface="Calibri"/>
            </a:endParaRPr>
          </a:p>
          <a:p>
            <a:pPr marL="800100" lvl="2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300" dirty="0">
                <a:cs typeface="Calibri"/>
              </a:rPr>
              <a:t>Both are related by theory, but have different data requirements </a:t>
            </a:r>
            <a:endParaRPr lang="en-US" sz="2300" dirty="0" smtClean="0">
              <a:cs typeface="Calibri"/>
            </a:endParaRPr>
          </a:p>
          <a:p>
            <a:pPr marL="800100" lvl="2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300" dirty="0" smtClean="0">
                <a:cs typeface="Calibri"/>
              </a:rPr>
              <a:t>Data </a:t>
            </a:r>
            <a:r>
              <a:rPr lang="en-US" sz="2300" dirty="0">
                <a:cs typeface="Calibri"/>
              </a:rPr>
              <a:t>can be cross</a:t>
            </a:r>
            <a:r>
              <a:rPr lang="en-US" sz="2300" dirty="0" smtClean="0">
                <a:cs typeface="Calibri"/>
              </a:rPr>
              <a:t>­-section</a:t>
            </a:r>
            <a:r>
              <a:rPr lang="en-US" sz="2300" dirty="0">
                <a:cs typeface="Calibri"/>
              </a:rPr>
              <a:t>, time series, or both</a:t>
            </a:r>
          </a:p>
          <a:p>
            <a:pPr marL="342900" lvl="1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endParaRPr lang="en-US" sz="2300" dirty="0">
              <a:cs typeface="Calibri"/>
            </a:endParaRP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609600" y="15536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/>
            <a:r>
              <a:rPr lang="en-US" spc="-10" dirty="0"/>
              <a:t>V.	R&amp;D and Productivity</a:t>
            </a:r>
            <a:endParaRPr spc="-10"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476066"/>
            <a:ext cx="8305800" cy="69865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Theory</a:t>
            </a:r>
          </a:p>
          <a:p>
            <a:pPr marL="0" lvl="1" algn="just">
              <a:tabLst>
                <a:tab pos="177800" algn="l"/>
              </a:tabLst>
            </a:pPr>
            <a:r>
              <a:rPr lang="en-US" sz="2300" dirty="0" smtClean="0">
                <a:cs typeface="Calibri"/>
              </a:rPr>
              <a:t>Begin with a production function that includes R&amp;D as an input:</a:t>
            </a:r>
          </a:p>
          <a:p>
            <a:pPr marL="0" lvl="1" algn="just">
              <a:tabLst>
                <a:tab pos="177800" algn="l"/>
              </a:tabLst>
            </a:pPr>
            <a:r>
              <a:rPr lang="en-US" sz="2300" dirty="0" smtClean="0">
                <a:cs typeface="Calibri"/>
              </a:rPr>
              <a:t>This leads to the following estimating equation, which uses growth rates: </a:t>
            </a:r>
          </a:p>
          <a:p>
            <a:pPr marL="0" lvl="1" algn="ctr">
              <a:tabLst>
                <a:tab pos="177800" algn="l"/>
              </a:tabLst>
            </a:pPr>
            <a:r>
              <a:rPr lang="en-US" sz="2300" dirty="0">
                <a:cs typeface="Calibri"/>
              </a:rPr>
              <a:t>	</a:t>
            </a:r>
            <a:r>
              <a:rPr lang="en-US" sz="2300" b="1" dirty="0" err="1" smtClean="0">
                <a:cs typeface="Calibri"/>
              </a:rPr>
              <a:t>gQ</a:t>
            </a:r>
            <a:r>
              <a:rPr lang="en-US" sz="2300" b="1" dirty="0" smtClean="0">
                <a:cs typeface="Calibri"/>
              </a:rPr>
              <a:t> = A + </a:t>
            </a:r>
            <a:r>
              <a:rPr lang="en-US" sz="2300" b="1" dirty="0" err="1" smtClean="0">
                <a:latin typeface="Symbol" panose="05050102010706020507" pitchFamily="18" charset="2"/>
                <a:cs typeface="Calibri"/>
              </a:rPr>
              <a:t>a</a:t>
            </a:r>
            <a:r>
              <a:rPr lang="en-US" sz="2300" b="1" dirty="0" err="1" smtClean="0">
                <a:cs typeface="Calibri"/>
              </a:rPr>
              <a:t>gK</a:t>
            </a:r>
            <a:r>
              <a:rPr lang="en-US" sz="2300" b="1" dirty="0" smtClean="0">
                <a:cs typeface="Calibri"/>
              </a:rPr>
              <a:t> + </a:t>
            </a:r>
            <a:r>
              <a:rPr lang="en-US" sz="2300" b="1" dirty="0" err="1" smtClean="0">
                <a:latin typeface="Symbol" panose="05050102010706020507" pitchFamily="18" charset="2"/>
                <a:cs typeface="Calibri"/>
              </a:rPr>
              <a:t>b</a:t>
            </a:r>
            <a:r>
              <a:rPr lang="en-US" sz="2300" b="1" dirty="0" err="1" smtClean="0">
                <a:cs typeface="Calibri"/>
              </a:rPr>
              <a:t>gL</a:t>
            </a:r>
            <a:r>
              <a:rPr lang="en-US" sz="2300" b="1" dirty="0" smtClean="0">
                <a:cs typeface="Calibri"/>
              </a:rPr>
              <a:t> + </a:t>
            </a:r>
            <a:r>
              <a:rPr lang="en-US" sz="2300" b="1" dirty="0" err="1" smtClean="0">
                <a:latin typeface="Symbol" panose="05050102010706020507" pitchFamily="18" charset="2"/>
                <a:cs typeface="Calibri"/>
              </a:rPr>
              <a:t>c</a:t>
            </a:r>
            <a:r>
              <a:rPr lang="en-US" sz="2300" b="1" dirty="0" err="1" smtClean="0">
                <a:cs typeface="Calibri"/>
              </a:rPr>
              <a:t>gR</a:t>
            </a:r>
            <a:r>
              <a:rPr lang="en-US" sz="2300" b="1" dirty="0" smtClean="0">
                <a:cs typeface="Calibri"/>
              </a:rPr>
              <a:t> + </a:t>
            </a:r>
            <a:r>
              <a:rPr lang="en-US" sz="2300" b="1" dirty="0" err="1" smtClean="0">
                <a:cs typeface="Calibri"/>
              </a:rPr>
              <a:t>εt</a:t>
            </a:r>
            <a:endParaRPr lang="en-US" sz="2300" b="1" dirty="0" smtClean="0">
              <a:cs typeface="Calibri"/>
            </a:endParaRPr>
          </a:p>
          <a:p>
            <a:pPr marL="457200" lvl="2" algn="just">
              <a:spcAft>
                <a:spcPts val="300"/>
              </a:spcAft>
              <a:tabLst>
                <a:tab pos="177800" algn="l"/>
              </a:tabLst>
            </a:pPr>
            <a:r>
              <a:rPr lang="en-US" b="1" dirty="0" smtClean="0">
                <a:latin typeface="Symbol" panose="05050102010706020507" pitchFamily="18" charset="2"/>
                <a:cs typeface="Calibri"/>
              </a:rPr>
              <a:t>c</a:t>
            </a:r>
            <a:r>
              <a:rPr lang="en-US" dirty="0" smtClean="0">
                <a:cs typeface="Calibri"/>
              </a:rPr>
              <a:t> is the elasticity of output with respect to R&amp;D growth</a:t>
            </a:r>
          </a:p>
          <a:p>
            <a:pPr marL="0" lvl="2" algn="ctr">
              <a:spcAft>
                <a:spcPts val="300"/>
              </a:spcAft>
              <a:tabLst>
                <a:tab pos="177800" algn="l"/>
              </a:tabLst>
            </a:pPr>
            <a:r>
              <a:rPr lang="en-US" sz="2300" b="1" dirty="0" smtClean="0">
                <a:cs typeface="Calibri"/>
              </a:rPr>
              <a:t>Problems</a:t>
            </a:r>
          </a:p>
          <a:p>
            <a:pPr marL="355600" lvl="2" indent="-355600" algn="just"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000" dirty="0" smtClean="0">
                <a:cs typeface="Calibri"/>
              </a:rPr>
              <a:t>Endogeneity due to omitted variables (e.g. if firms productive for reasons unrelated to inputs, such as managerial skill)</a:t>
            </a:r>
          </a:p>
          <a:p>
            <a:pPr marL="355600" lvl="2" indent="-355600" algn="just"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000" dirty="0" smtClean="0">
                <a:cs typeface="Calibri"/>
              </a:rPr>
              <a:t>Measurement issues</a:t>
            </a:r>
          </a:p>
          <a:p>
            <a:pPr marL="812800" lvl="3" indent="-3556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dirty="0" smtClean="0">
                <a:cs typeface="Calibri"/>
              </a:rPr>
              <a:t>Quality changes might not be captured in measures of output</a:t>
            </a:r>
          </a:p>
          <a:p>
            <a:pPr marL="812800" lvl="3" indent="-3556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dirty="0" smtClean="0">
                <a:cs typeface="Calibri"/>
              </a:rPr>
              <a:t>Aggregating past research activities into one measure of knowledge is difficult.</a:t>
            </a:r>
          </a:p>
          <a:p>
            <a:pPr marL="1270000" lvl="4" indent="-3556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dirty="0" smtClean="0">
                <a:cs typeface="Calibri"/>
              </a:rPr>
              <a:t>For example, there may be time lags between R&amp;D and the observed effect. Moreover, does R&amp;D depreciate?</a:t>
            </a:r>
          </a:p>
          <a:p>
            <a:pPr marL="355600" lvl="2" indent="-355600" algn="just"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000" dirty="0">
                <a:cs typeface="Calibri"/>
              </a:rPr>
              <a:t>Potential double counting – are labor and </a:t>
            </a:r>
            <a:r>
              <a:rPr lang="en-US" sz="2000" b="1" dirty="0">
                <a:cs typeface="Calibri"/>
              </a:rPr>
              <a:t>K</a:t>
            </a:r>
            <a:r>
              <a:rPr lang="en-US" sz="2000" dirty="0">
                <a:cs typeface="Calibri"/>
              </a:rPr>
              <a:t> used for R&amp;D also included in </a:t>
            </a:r>
            <a:r>
              <a:rPr lang="en-US" sz="2000" b="1" dirty="0">
                <a:cs typeface="Calibri"/>
              </a:rPr>
              <a:t>L</a:t>
            </a:r>
            <a:r>
              <a:rPr lang="en-US" sz="2000" dirty="0">
                <a:cs typeface="Calibri"/>
              </a:rPr>
              <a:t> &amp; </a:t>
            </a:r>
            <a:r>
              <a:rPr lang="en-US" sz="2000" b="1" dirty="0">
                <a:cs typeface="Calibri"/>
              </a:rPr>
              <a:t>K</a:t>
            </a:r>
            <a:r>
              <a:rPr lang="en-US" sz="2000" dirty="0">
                <a:cs typeface="Calibri"/>
              </a:rPr>
              <a:t>? </a:t>
            </a:r>
            <a:endParaRPr lang="en-US" sz="2000" dirty="0" smtClean="0">
              <a:cs typeface="Calibri"/>
            </a:endParaRPr>
          </a:p>
          <a:p>
            <a:pPr marL="355600" lvl="2" indent="-355600" algn="just"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000" dirty="0" smtClean="0">
                <a:cs typeface="Calibri"/>
              </a:rPr>
              <a:t>If </a:t>
            </a:r>
            <a:r>
              <a:rPr lang="en-US" sz="2000" b="1" dirty="0">
                <a:cs typeface="Calibri"/>
              </a:rPr>
              <a:t>R</a:t>
            </a:r>
            <a:r>
              <a:rPr lang="en-US" sz="2000" dirty="0">
                <a:cs typeface="Calibri"/>
              </a:rPr>
              <a:t> is confined to a specific industry or firm, spillovers from other industries are not measured</a:t>
            </a:r>
          </a:p>
          <a:p>
            <a:pPr marL="342900" lvl="1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endParaRPr lang="en-US" sz="2300" dirty="0">
              <a:cs typeface="Calibri"/>
            </a:endParaRP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047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609600" y="15536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/>
            <a:r>
              <a:rPr lang="en-US" spc="-10" dirty="0"/>
              <a:t>V.	R&amp;D and Productivity</a:t>
            </a:r>
            <a:endParaRPr spc="-10"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476066"/>
            <a:ext cx="8305800" cy="49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Theory</a:t>
            </a:r>
          </a:p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endParaRPr lang="en-US" sz="2300" b="1" dirty="0" smtClean="0">
              <a:solidFill>
                <a:schemeClr val="tx2"/>
              </a:solidFill>
              <a:cs typeface="Calibri"/>
            </a:endParaRPr>
          </a:p>
          <a:p>
            <a:pPr marL="0" lvl="1" algn="just">
              <a:tabLst>
                <a:tab pos="177800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Cost function models are similar, but relate R&amp;D to reductions in production cost </a:t>
            </a:r>
          </a:p>
          <a:p>
            <a:pPr marL="0" lvl="1" algn="just">
              <a:tabLst>
                <a:tab pos="177800" algn="l"/>
              </a:tabLst>
            </a:pPr>
            <a:endParaRPr lang="en-US" sz="2300" b="1" dirty="0" smtClean="0">
              <a:solidFill>
                <a:schemeClr val="tx2"/>
              </a:solidFill>
              <a:cs typeface="Calibri"/>
            </a:endParaRPr>
          </a:p>
          <a:p>
            <a:pPr marL="342900" lvl="1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300" dirty="0">
                <a:cs typeface="Calibri"/>
              </a:rPr>
              <a:t>Require more data, as need to know the costs of inputs</a:t>
            </a:r>
          </a:p>
          <a:p>
            <a:pPr marL="342900" lvl="1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300" dirty="0">
                <a:cs typeface="Calibri"/>
              </a:rPr>
              <a:t>A typical cost function would be: </a:t>
            </a:r>
          </a:p>
          <a:p>
            <a:pPr marL="80010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000" dirty="0" smtClean="0">
                <a:cs typeface="Calibri"/>
              </a:rPr>
              <a:t>cost = f(Q, w, r, R&amp;D)</a:t>
            </a:r>
          </a:p>
          <a:p>
            <a:pPr marL="80010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000" dirty="0" smtClean="0">
                <a:cs typeface="Calibri"/>
              </a:rPr>
              <a:t>Input prices likely exogenous, since determined for the whole industry </a:t>
            </a:r>
          </a:p>
          <a:p>
            <a:pPr marL="80010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000" dirty="0" smtClean="0">
                <a:cs typeface="Calibri"/>
              </a:rPr>
              <a:t>However, other endogeneity issues remain</a:t>
            </a:r>
          </a:p>
          <a:p>
            <a:pPr marL="342900" lvl="1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endParaRPr lang="en-US" sz="2300" dirty="0">
              <a:cs typeface="Calibri"/>
            </a:endParaRP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047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609600" y="15536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/>
            <a:r>
              <a:rPr lang="en-US" spc="-10" dirty="0"/>
              <a:t>V.	R&amp;D and Productivity</a:t>
            </a:r>
            <a:endParaRPr spc="-10"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476066"/>
            <a:ext cx="8305800" cy="58939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endParaRPr lang="en-US" sz="2300" b="1" dirty="0" smtClean="0">
              <a:solidFill>
                <a:schemeClr val="tx2"/>
              </a:solidFill>
              <a:cs typeface="Calibri"/>
            </a:endParaRPr>
          </a:p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Results of private returns to R&amp;D</a:t>
            </a:r>
          </a:p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endParaRPr lang="en-US" sz="2300" b="1" dirty="0" smtClean="0">
              <a:solidFill>
                <a:schemeClr val="tx2"/>
              </a:solidFill>
              <a:cs typeface="Calibri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400" dirty="0" smtClean="0">
                <a:cs typeface="Calibri"/>
              </a:rPr>
              <a:t>Elasticity of R&amp;D on output positive and significant, typically around 0.1 – 0.2</a:t>
            </a:r>
          </a:p>
          <a:p>
            <a:pPr marL="800100" lvl="2" indent="-342900" algn="just"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000" dirty="0" smtClean="0">
                <a:cs typeface="Calibri"/>
              </a:rPr>
              <a:t>Findings are stronger in </a:t>
            </a:r>
            <a:r>
              <a:rPr lang="en-US" sz="2000" dirty="0" err="1" smtClean="0">
                <a:cs typeface="Calibri"/>
              </a:rPr>
              <a:t>micro­level</a:t>
            </a:r>
            <a:r>
              <a:rPr lang="en-US" sz="2000" dirty="0" smtClean="0">
                <a:cs typeface="Calibri"/>
              </a:rPr>
              <a:t> cross sections than </a:t>
            </a:r>
            <a:r>
              <a:rPr lang="en-US" sz="2000" dirty="0" err="1" smtClean="0">
                <a:cs typeface="Calibri"/>
              </a:rPr>
              <a:t>macro­level</a:t>
            </a:r>
            <a:r>
              <a:rPr lang="en-US" sz="2000" dirty="0" smtClean="0">
                <a:cs typeface="Calibri"/>
              </a:rPr>
              <a:t> time series studies.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400" dirty="0" smtClean="0">
                <a:cs typeface="Calibri"/>
              </a:rPr>
              <a:t>Elasticity of R&amp;D on TFP positive and significant, typically around 0.2­ - 0.3 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400" dirty="0" smtClean="0">
                <a:cs typeface="Calibri"/>
              </a:rPr>
              <a:t>Elasticity using cost functions typically around 0.2­0 - 0.25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400" dirty="0" smtClean="0">
                <a:cs typeface="Calibri"/>
              </a:rPr>
              <a:t>In all studies, there is greater variation across industries than within industries.</a:t>
            </a:r>
          </a:p>
          <a:p>
            <a:pPr marL="800100" lvl="2" indent="-342900" algn="just">
              <a:buFont typeface="Wingdings" panose="05000000000000000000" pitchFamily="2" charset="2"/>
              <a:buChar char="§"/>
              <a:tabLst>
                <a:tab pos="177800" algn="l"/>
              </a:tabLst>
            </a:pPr>
            <a:r>
              <a:rPr lang="en-US" sz="2000" dirty="0">
                <a:cs typeface="Calibri"/>
              </a:rPr>
              <a:t>That is, R&amp;D has different effects in different industries.</a:t>
            </a:r>
          </a:p>
          <a:p>
            <a:pPr marL="342900" lvl="1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endParaRPr lang="en-US" sz="2300" dirty="0">
              <a:cs typeface="Calibri"/>
            </a:endParaRP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063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609600" y="15536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/>
            <a:r>
              <a:rPr lang="en-US" spc="-10" dirty="0"/>
              <a:t>V.	R&amp;D and Productivity</a:t>
            </a:r>
            <a:endParaRPr spc="-10"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476066"/>
            <a:ext cx="8305800" cy="59554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endParaRPr lang="en-US" sz="2300" b="1" dirty="0" smtClean="0">
              <a:solidFill>
                <a:schemeClr val="tx2"/>
              </a:solidFill>
              <a:cs typeface="Calibri"/>
            </a:endParaRPr>
          </a:p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r>
              <a:rPr lang="en-US" sz="2300" b="1" dirty="0" smtClean="0">
                <a:solidFill>
                  <a:schemeClr val="tx2"/>
                </a:solidFill>
                <a:cs typeface="Calibri"/>
              </a:rPr>
              <a:t>Results on social returns to R&amp;D </a:t>
            </a:r>
          </a:p>
          <a:p>
            <a:pPr marL="0" lvl="1" algn="ctr">
              <a:spcAft>
                <a:spcPts val="300"/>
              </a:spcAft>
              <a:tabLst>
                <a:tab pos="177800" algn="l"/>
              </a:tabLst>
            </a:pPr>
            <a:endParaRPr lang="en-US" sz="2300" b="1" dirty="0" smtClean="0">
              <a:solidFill>
                <a:schemeClr val="tx2"/>
              </a:solidFill>
              <a:cs typeface="Calibri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400" dirty="0" smtClean="0">
                <a:cs typeface="Calibri"/>
              </a:rPr>
              <a:t>Two ways to study spillovers</a:t>
            </a:r>
          </a:p>
          <a:p>
            <a:pPr lvl="2" indent="-457200" algn="just">
              <a:buFont typeface="+mj-lt"/>
              <a:buAutoNum type="arabicPeriod"/>
              <a:tabLst>
                <a:tab pos="177800" algn="l"/>
              </a:tabLst>
            </a:pPr>
            <a:r>
              <a:rPr lang="en-US" sz="2400" dirty="0" smtClean="0">
                <a:cs typeface="Calibri"/>
              </a:rPr>
              <a:t>Compare estimated private returns to R&amp;D to estimates of returns to other types of investments. Typically, the returns to R&amp;D are higher.</a:t>
            </a:r>
          </a:p>
          <a:p>
            <a:pPr lvl="2" indent="-457200" algn="just">
              <a:buFont typeface="+mj-lt"/>
              <a:buAutoNum type="arabicPeriod"/>
              <a:tabLst>
                <a:tab pos="177800" algn="l"/>
              </a:tabLst>
            </a:pPr>
            <a:r>
              <a:rPr lang="en-US" sz="2400" dirty="0" smtClean="0">
                <a:cs typeface="Calibri"/>
              </a:rPr>
              <a:t>Include variables to capture outside R&amp;D.</a:t>
            </a:r>
          </a:p>
          <a:p>
            <a:pPr marL="1257300" lvl="3" indent="-3429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000" dirty="0" smtClean="0">
                <a:cs typeface="Calibri"/>
              </a:rPr>
              <a:t>For example, look at R&amp;D done by industries that supply a firm </a:t>
            </a:r>
          </a:p>
          <a:p>
            <a:pPr marL="914400" lvl="3" algn="just">
              <a:tabLst>
                <a:tab pos="177800" algn="l"/>
              </a:tabLst>
            </a:pPr>
            <a:endParaRPr lang="en-US" sz="2000" dirty="0" smtClean="0">
              <a:cs typeface="Calibri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400" dirty="0">
                <a:cs typeface="Calibri"/>
              </a:rPr>
              <a:t>These studies support the idea of spillovers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en-US" sz="2400" dirty="0" smtClean="0">
                <a:cs typeface="Calibri"/>
              </a:rPr>
              <a:t>An often-­cited ratio is that social returns are 4x that of private returns.</a:t>
            </a:r>
          </a:p>
          <a:p>
            <a:pPr marL="342900" lvl="1" indent="-342900" algn="just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endParaRPr lang="en-US" sz="2300" dirty="0">
              <a:cs typeface="Calibri"/>
            </a:endParaRPr>
          </a:p>
          <a:p>
            <a:pPr marL="0" lvl="1"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dirty="0" smtClean="0">
              <a:cs typeface="Calibri"/>
            </a:endParaRPr>
          </a:p>
          <a:p>
            <a:pPr marL="0" lvl="1" algn="ctr">
              <a:spcAft>
                <a:spcPts val="600"/>
              </a:spcAft>
              <a:tabLst>
                <a:tab pos="354965" algn="l"/>
                <a:tab pos="355600" algn="l"/>
              </a:tabLst>
            </a:pPr>
            <a:endParaRPr lang="en-US" sz="2400" b="1" u="sng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38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0860" y="164266"/>
            <a:ext cx="7185025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/>
              <a:t>I. </a:t>
            </a:r>
            <a:r>
              <a:rPr sz="3200" dirty="0"/>
              <a:t>A Model of </a:t>
            </a:r>
            <a:r>
              <a:rPr sz="3200" spc="-10" dirty="0"/>
              <a:t>Knowledge </a:t>
            </a:r>
            <a:r>
              <a:rPr sz="3200" dirty="0"/>
              <a:t>and the</a:t>
            </a:r>
            <a:r>
              <a:rPr sz="3200" spc="-95" dirty="0"/>
              <a:t> </a:t>
            </a:r>
            <a:r>
              <a:rPr sz="3200" spc="-15" dirty="0"/>
              <a:t>Economy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469391" y="757427"/>
            <a:ext cx="7850123" cy="5524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956907" y="1447800"/>
            <a:ext cx="1038860" cy="1670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Expected 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benefits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of  k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w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ed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  (e.g. 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economic 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growth)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9612" y="1150620"/>
            <a:ext cx="1278890" cy="1121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2540" algn="ctr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Other  observed  inputs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(e.g.  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labor,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capital)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85247" y="5097779"/>
            <a:ext cx="1221105" cy="847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(e.g.</a:t>
            </a:r>
            <a:endParaRPr sz="1800" dirty="0">
              <a:latin typeface="Calibri"/>
              <a:cs typeface="Calibri"/>
            </a:endParaRPr>
          </a:p>
          <a:p>
            <a:pPr marL="12065" marR="5080" algn="ctr">
              <a:lnSpc>
                <a:spcPct val="100000"/>
              </a:lnSpc>
            </a:pP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Patents,  </a:t>
            </a:r>
            <a:r>
              <a:rPr lang="it-IT" sz="1800" dirty="0" smtClean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1800" dirty="0" err="1" smtClean="0">
                <a:solidFill>
                  <a:srgbClr val="FFFFFF"/>
                </a:solidFill>
                <a:latin typeface="Calibri"/>
                <a:cs typeface="Calibri"/>
              </a:rPr>
              <a:t>ub</a:t>
            </a:r>
            <a:r>
              <a:rPr sz="1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1800" spc="-5" dirty="0" err="1" smtClean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spc="-15" dirty="0" err="1" smtClean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spc="-5" dirty="0" err="1" smtClean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spc="-5" dirty="0" err="1" smtClean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800" dirty="0" err="1" smtClean="0">
                <a:solidFill>
                  <a:srgbClr val="FFFFFF"/>
                </a:solidFill>
                <a:latin typeface="Calibri"/>
                <a:cs typeface="Calibri"/>
              </a:rPr>
              <a:t>ns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74218" y="5254077"/>
            <a:ext cx="1329055" cy="572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Research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(e.g.</a:t>
            </a:r>
            <a:endParaRPr sz="18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R&amp;D)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37346" y="4278127"/>
            <a:ext cx="1158240" cy="572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1755" marR="5080" indent="-59690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Additions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to 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knowledge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16219" y="4048145"/>
            <a:ext cx="902335" cy="448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2550" marR="5080" indent="-70485">
              <a:lnSpc>
                <a:spcPct val="100000"/>
              </a:lnSpc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400" spc="1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d 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influences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7495" y="3301482"/>
            <a:ext cx="902335" cy="448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2550" marR="5080" indent="-70485">
              <a:lnSpc>
                <a:spcPct val="100000"/>
              </a:lnSpc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400" spc="1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d 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influences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44085" y="828430"/>
            <a:ext cx="902335" cy="213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Unobserved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14161" y="1041864"/>
            <a:ext cx="761365" cy="235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fl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nc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152400" y="6519446"/>
            <a:ext cx="6890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dirty="0" err="1" smtClean="0"/>
              <a:t>circles</a:t>
            </a:r>
            <a:r>
              <a:rPr lang="it-IT" sz="1600" dirty="0" smtClean="0"/>
              <a:t> </a:t>
            </a:r>
            <a:r>
              <a:rPr lang="it-IT" sz="1600" dirty="0" err="1" smtClean="0"/>
              <a:t>represent</a:t>
            </a:r>
            <a:r>
              <a:rPr lang="it-IT" sz="1600" dirty="0" smtClean="0"/>
              <a:t> </a:t>
            </a:r>
            <a:r>
              <a:rPr lang="it-IT" sz="1600" dirty="0" err="1" smtClean="0"/>
              <a:t>observed</a:t>
            </a:r>
            <a:r>
              <a:rPr lang="it-IT" sz="1600" dirty="0" smtClean="0"/>
              <a:t> </a:t>
            </a:r>
            <a:r>
              <a:rPr lang="it-IT" sz="1600" dirty="0" err="1" smtClean="0"/>
              <a:t>variables</a:t>
            </a:r>
            <a:r>
              <a:rPr lang="it-IT" sz="1600" dirty="0" smtClean="0"/>
              <a:t>, and boxes </a:t>
            </a:r>
            <a:r>
              <a:rPr lang="it-IT" sz="1600" dirty="0" err="1" smtClean="0"/>
              <a:t>represent</a:t>
            </a:r>
            <a:r>
              <a:rPr lang="it-IT" sz="1600" dirty="0" smtClean="0"/>
              <a:t> </a:t>
            </a:r>
            <a:r>
              <a:rPr lang="it-IT" sz="1600" dirty="0" err="1" smtClean="0"/>
              <a:t>unobserved</a:t>
            </a:r>
            <a:r>
              <a:rPr lang="it-IT" sz="1600" dirty="0" smtClean="0"/>
              <a:t> </a:t>
            </a:r>
            <a:r>
              <a:rPr lang="it-IT" sz="1600" dirty="0" err="1" smtClean="0"/>
              <a:t>variables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5334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dirty="0" smtClean="0"/>
              <a:t>I. </a:t>
            </a:r>
            <a:r>
              <a:rPr lang="en-US" spc="-10" dirty="0" smtClean="0"/>
              <a:t>A </a:t>
            </a:r>
            <a:r>
              <a:rPr lang="en-US" spc="-10" dirty="0"/>
              <a:t>Model of Knowledge and the Economy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86918" y="1132046"/>
            <a:ext cx="8305800" cy="51090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  <a:tabLst>
                <a:tab pos="354965" algn="l"/>
                <a:tab pos="355600" algn="l"/>
              </a:tabLst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Although we would like to observe knowledge directly, we cannot</a:t>
            </a:r>
            <a:r>
              <a:rPr lang="en-US" sz="2400" dirty="0" smtClean="0">
                <a:cs typeface="Calibri"/>
              </a:rPr>
              <a:t>.   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We can observe</a:t>
            </a:r>
            <a:r>
              <a:rPr lang="en-US" sz="2400" dirty="0" smtClean="0">
                <a:cs typeface="Calibri"/>
              </a:rPr>
              <a:t>:</a:t>
            </a:r>
          </a:p>
          <a:p>
            <a:pPr marL="3556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Inputs into the creation of knowledge</a:t>
            </a:r>
          </a:p>
          <a:p>
            <a:pPr marL="812800" lvl="1" indent="-342900" algn="just"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For example, we can look at R&amp;D data, spending on higher education, </a:t>
            </a:r>
            <a:r>
              <a:rPr lang="en-US" sz="2000" dirty="0" err="1" smtClean="0">
                <a:cs typeface="Calibri"/>
              </a:rPr>
              <a:t>etc</a:t>
            </a:r>
            <a:endParaRPr lang="en-US" sz="2000" dirty="0" smtClean="0">
              <a:cs typeface="Calibri"/>
            </a:endParaRPr>
          </a:p>
          <a:p>
            <a:pPr marL="3556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Outputs of the creation of knowledge</a:t>
            </a:r>
          </a:p>
          <a:p>
            <a:pPr marL="812800" lvl="1" indent="-342900" algn="just"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We can look at patents &amp; publications</a:t>
            </a:r>
          </a:p>
          <a:p>
            <a:pPr marL="812800" lvl="1" indent="-342900" algn="just"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We can measure the effect of knowledge on economic growth (e.g. TFP</a:t>
            </a:r>
            <a:r>
              <a:rPr lang="en-US" sz="2400" dirty="0" smtClean="0">
                <a:cs typeface="Calibri"/>
              </a:rPr>
              <a:t>).</a:t>
            </a:r>
          </a:p>
          <a:p>
            <a:pPr marL="12700" algn="ctr">
              <a:lnSpc>
                <a:spcPct val="100000"/>
              </a:lnSpc>
              <a:tabLst>
                <a:tab pos="354965" algn="l"/>
                <a:tab pos="355600" algn="l"/>
              </a:tabLst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Unfortunately, there are unobserved effects between any of the observed variables and the effect of knowledge.</a:t>
            </a:r>
            <a:r>
              <a:rPr lang="en-US" sz="2400" dirty="0" smtClean="0">
                <a:cs typeface="Calibri"/>
              </a:rPr>
              <a:t>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For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example:</a:t>
            </a:r>
            <a:endParaRPr lang="en-US" sz="2400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355600" indent="-342900" algn="just">
              <a:lnSpc>
                <a:spcPct val="100000"/>
              </a:lnSpc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Not all R&amp;D is measured and not all R&amp;D is qualitatively equal. </a:t>
            </a:r>
          </a:p>
          <a:p>
            <a:pPr marL="355600" indent="-342900" algn="just">
              <a:lnSpc>
                <a:spcPct val="100000"/>
              </a:lnSpc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Not all inventions are patented and not all patents are equally valuable.</a:t>
            </a:r>
          </a:p>
          <a:p>
            <a:pPr marL="355600" indent="-342900" algn="just">
              <a:lnSpc>
                <a:spcPct val="100000"/>
              </a:lnSpc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Changes in quality might be </a:t>
            </a:r>
            <a:r>
              <a:rPr lang="en-US" sz="2000" dirty="0" err="1" smtClean="0">
                <a:cs typeface="Calibri"/>
              </a:rPr>
              <a:t>mismeasured</a:t>
            </a:r>
            <a:r>
              <a:rPr lang="en-US" sz="2000" dirty="0" smtClean="0">
                <a:cs typeface="Calibri"/>
              </a:rPr>
              <a:t> because of price changes.</a:t>
            </a:r>
          </a:p>
          <a:p>
            <a:pPr marL="12700" algn="ctr">
              <a:lnSpc>
                <a:spcPct val="100000"/>
              </a:lnSpc>
              <a:tabLst>
                <a:tab pos="354965" algn="l"/>
                <a:tab pos="355600" algn="l"/>
              </a:tabLst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211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4"/>
          <p:cNvSpPr txBox="1">
            <a:spLocks noGrp="1"/>
          </p:cNvSpPr>
          <p:nvPr>
            <p:ph type="title"/>
          </p:nvPr>
        </p:nvSpPr>
        <p:spPr>
          <a:xfrm>
            <a:off x="1600200" y="3124200"/>
            <a:ext cx="650768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II. Measuring the Effect of Knowledge</a:t>
            </a:r>
            <a:endParaRPr sz="2800" spc="-1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48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5334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dirty="0" smtClean="0"/>
              <a:t>I</a:t>
            </a:r>
            <a:r>
              <a:rPr lang="it-IT" dirty="0" smtClean="0"/>
              <a:t>I</a:t>
            </a:r>
            <a:r>
              <a:rPr dirty="0" smtClean="0"/>
              <a:t>. </a:t>
            </a:r>
            <a:r>
              <a:rPr lang="en-US" spc="-10" dirty="0" smtClean="0"/>
              <a:t>Measuring </a:t>
            </a:r>
            <a:r>
              <a:rPr lang="en-US" spc="-10" dirty="0"/>
              <a:t>the Effect of Knowledge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988012"/>
            <a:ext cx="8305800" cy="56169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  <a:spcAft>
                <a:spcPts val="600"/>
              </a:spcAft>
              <a:tabLst>
                <a:tab pos="354965" algn="l"/>
                <a:tab pos="355600" algn="l"/>
              </a:tabLst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Since any discussion of different measures of research effort ultimately want to tell us about the effect of knowledge on well­being, we begin by discussing how economists measure the effect of knowledge on the economy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.</a:t>
            </a:r>
          </a:p>
          <a:p>
            <a:pPr marL="12700" algn="ctr">
              <a:lnSpc>
                <a:spcPct val="100000"/>
              </a:lnSpc>
              <a:tabLst>
                <a:tab pos="354965" algn="l"/>
                <a:tab pos="355600" algn="l"/>
              </a:tabLst>
            </a:pPr>
            <a:r>
              <a:rPr lang="en-US" sz="2400" b="1" dirty="0" smtClean="0">
                <a:cs typeface="Calibri"/>
              </a:rPr>
              <a:t>Possible measures of the effect of knowledge on output</a:t>
            </a:r>
            <a:r>
              <a:rPr lang="en-US" sz="2000" b="1" dirty="0" smtClean="0">
                <a:cs typeface="Calibri"/>
              </a:rPr>
              <a:t>:</a:t>
            </a:r>
          </a:p>
          <a:p>
            <a:pPr marL="3556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One “measure” is simply the portion of growth that cannot be explained by changes in the inputs of the economy. We called this total factor productivity (TFP).</a:t>
            </a:r>
          </a:p>
          <a:p>
            <a:pPr marL="812800" lvl="1" indent="-342900" algn="just"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Using g to represent growth rates, this can be defined as </a:t>
            </a:r>
          </a:p>
          <a:p>
            <a:pPr marL="469900" lvl="1" algn="just"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	</a:t>
            </a:r>
            <a:r>
              <a:rPr lang="en-US" sz="2000" dirty="0" err="1" smtClean="0">
                <a:cs typeface="Calibri"/>
              </a:rPr>
              <a:t>gTFP</a:t>
            </a:r>
            <a:r>
              <a:rPr lang="en-US" sz="2000" dirty="0" smtClean="0">
                <a:cs typeface="Calibri"/>
              </a:rPr>
              <a:t> = </a:t>
            </a:r>
            <a:r>
              <a:rPr lang="en-US" sz="2000" dirty="0" err="1" smtClean="0">
                <a:cs typeface="Calibri"/>
              </a:rPr>
              <a:t>gQ</a:t>
            </a:r>
            <a:r>
              <a:rPr lang="en-US" sz="2000" dirty="0" smtClean="0">
                <a:cs typeface="Calibri"/>
              </a:rPr>
              <a:t> ­-</a:t>
            </a:r>
            <a:r>
              <a:rPr lang="en-US" sz="2000" dirty="0" err="1" smtClean="0">
                <a:cs typeface="Calibri"/>
              </a:rPr>
              <a:t>sKgK</a:t>
            </a:r>
            <a:r>
              <a:rPr lang="en-US" sz="2000" dirty="0" smtClean="0">
                <a:cs typeface="Calibri"/>
              </a:rPr>
              <a:t> ­-</a:t>
            </a:r>
            <a:r>
              <a:rPr lang="en-US" sz="2000" dirty="0" err="1" smtClean="0">
                <a:cs typeface="Calibri"/>
              </a:rPr>
              <a:t>sLgL</a:t>
            </a:r>
            <a:endParaRPr lang="en-US" sz="2000" dirty="0" smtClean="0">
              <a:cs typeface="Calibri"/>
            </a:endParaRPr>
          </a:p>
          <a:p>
            <a:pPr marL="3556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Economists can treat knowledge as an input to production, and </a:t>
            </a:r>
            <a:r>
              <a:rPr lang="en-US" sz="2000" dirty="0" smtClean="0">
                <a:cs typeface="Calibri"/>
              </a:rPr>
              <a:t>use the direct measures to </a:t>
            </a:r>
            <a:r>
              <a:rPr lang="en-US" sz="2000" dirty="0">
                <a:cs typeface="Calibri"/>
              </a:rPr>
              <a:t>find the effect of these inputs on output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.</a:t>
            </a:r>
          </a:p>
          <a:p>
            <a:pPr marL="3556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dirty="0">
                <a:cs typeface="Calibri"/>
              </a:rPr>
              <a:t>Economists can calculate the rate of return on an </a:t>
            </a:r>
            <a:r>
              <a:rPr lang="en-US" sz="2000" dirty="0" smtClean="0">
                <a:cs typeface="Calibri"/>
              </a:rPr>
              <a:t>investment</a:t>
            </a:r>
            <a:endParaRPr lang="en-US" sz="2000" dirty="0">
              <a:cs typeface="Calibri"/>
            </a:endParaRPr>
          </a:p>
          <a:p>
            <a:pPr marL="812800" lvl="1" indent="-342900" algn="just"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More appropriate for </a:t>
            </a:r>
            <a:r>
              <a:rPr lang="en-US" sz="2000" dirty="0" err="1" smtClean="0">
                <a:cs typeface="Calibri"/>
              </a:rPr>
              <a:t>micro­level</a:t>
            </a:r>
            <a:r>
              <a:rPr lang="en-US" sz="2000" dirty="0" smtClean="0">
                <a:cs typeface="Calibri"/>
              </a:rPr>
              <a:t> studies of a single technology.</a:t>
            </a:r>
          </a:p>
          <a:p>
            <a:pPr marL="812800" lvl="1" indent="-342900" algn="just"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One drawback of case studies is that they tend to focus on successful inventions (or large failures).</a:t>
            </a:r>
          </a:p>
          <a:p>
            <a:pPr marL="1270000" lvl="2" indent="-342900" algn="just"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Thus, they might not be typical of innovation as a whole.</a:t>
            </a:r>
          </a:p>
        </p:txBody>
      </p:sp>
    </p:spTree>
    <p:extLst>
      <p:ext uri="{BB962C8B-B14F-4D97-AF65-F5344CB8AC3E}">
        <p14:creationId xmlns:p14="http://schemas.microsoft.com/office/powerpoint/2010/main" val="339794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5334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dirty="0" smtClean="0"/>
              <a:t>I</a:t>
            </a:r>
            <a:r>
              <a:rPr lang="it-IT" dirty="0" smtClean="0"/>
              <a:t>I</a:t>
            </a:r>
            <a:r>
              <a:rPr dirty="0" smtClean="0"/>
              <a:t>. </a:t>
            </a:r>
            <a:r>
              <a:rPr lang="en-US" spc="-10" dirty="0" smtClean="0"/>
              <a:t>Measuring </a:t>
            </a:r>
            <a:r>
              <a:rPr lang="en-US" spc="-10" dirty="0"/>
              <a:t>the Effect of Knowledge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988012"/>
            <a:ext cx="8305800" cy="512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  <a:spcAft>
                <a:spcPts val="600"/>
              </a:spcAft>
              <a:tabLst>
                <a:tab pos="354965" algn="l"/>
                <a:tab pos="355600" algn="l"/>
              </a:tabLst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Complications</a:t>
            </a:r>
          </a:p>
          <a:p>
            <a:pPr marL="12700" algn="just">
              <a:lnSpc>
                <a:spcPct val="100000"/>
              </a:lnSpc>
              <a:spcAft>
                <a:spcPts val="600"/>
              </a:spcAft>
              <a:tabLst>
                <a:tab pos="354965" algn="l"/>
                <a:tab pos="355600" algn="l"/>
              </a:tabLs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A difficulty with interpreting output data is that changes in prices may hide technological change – changes in quality.</a:t>
            </a:r>
          </a:p>
          <a:p>
            <a:pPr marL="355600" indent="-34290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One reason is that the Consumer Price Index (CPI) (and the Producer Price Index) do not accurately measure changes in quality.</a:t>
            </a:r>
          </a:p>
          <a:p>
            <a:pPr marL="355600" indent="-34290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For example, if we look at health care costs, we would see large increases in spending. However, the quality of care received has improved.  Computers are similar.</a:t>
            </a:r>
          </a:p>
          <a:p>
            <a:pPr marL="355600" indent="-34290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A 1998 government study estimated that omitting technological change overstated inflation by 0.6% ­­ that is, inflation is actually 0.6% lower.</a:t>
            </a:r>
          </a:p>
          <a:p>
            <a:pPr marL="1270000" lvl="2" indent="-342900" algn="just"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endParaRPr lang="en-US" sz="2000" dirty="0" smtClean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948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>
            <a:spLocks noGrp="1"/>
          </p:cNvSpPr>
          <p:nvPr>
            <p:ph type="title"/>
          </p:nvPr>
        </p:nvSpPr>
        <p:spPr>
          <a:xfrm>
            <a:off x="535940" y="533400"/>
            <a:ext cx="8150860" cy="454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ctr">
              <a:lnSpc>
                <a:spcPct val="100000"/>
              </a:lnSpc>
            </a:pPr>
            <a:r>
              <a:rPr dirty="0" smtClean="0"/>
              <a:t>I</a:t>
            </a:r>
            <a:r>
              <a:rPr lang="it-IT" dirty="0" smtClean="0"/>
              <a:t>I</a:t>
            </a:r>
            <a:r>
              <a:rPr dirty="0" smtClean="0"/>
              <a:t>. </a:t>
            </a:r>
            <a:r>
              <a:rPr lang="en-US" spc="-10" dirty="0" smtClean="0"/>
              <a:t>Measuring </a:t>
            </a:r>
            <a:r>
              <a:rPr lang="en-US" spc="-10" dirty="0"/>
              <a:t>the Effect of Knowledge</a:t>
            </a:r>
            <a:endParaRPr dirty="0"/>
          </a:p>
        </p:txBody>
      </p:sp>
      <p:sp>
        <p:nvSpPr>
          <p:cNvPr id="6" name="object 5"/>
          <p:cNvSpPr txBox="1"/>
          <p:nvPr/>
        </p:nvSpPr>
        <p:spPr>
          <a:xfrm>
            <a:off x="381000" y="988012"/>
            <a:ext cx="8305800" cy="59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  <a:spcAft>
                <a:spcPts val="600"/>
              </a:spcAft>
              <a:tabLst>
                <a:tab pos="354965" algn="l"/>
                <a:tab pos="355600" algn="l"/>
              </a:tabLst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Complications</a:t>
            </a:r>
          </a:p>
          <a:p>
            <a:pPr algn="just">
              <a:spcAft>
                <a:spcPts val="600"/>
              </a:spcAft>
              <a:tabLst>
                <a:tab pos="354965" algn="l"/>
                <a:tab pos="355600" algn="l"/>
              </a:tabLst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Example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of effect of higher quality: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cs typeface="Calibri"/>
              </a:rPr>
              <a:t>measuring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benefits of the Internet </a:t>
            </a:r>
          </a:p>
          <a:p>
            <a:pPr marL="355600" lvl="1" indent="-355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GDP </a:t>
            </a:r>
            <a:r>
              <a:rPr lang="en-US" sz="2400" dirty="0">
                <a:cs typeface="Calibri"/>
              </a:rPr>
              <a:t>only measures economic transactions.</a:t>
            </a:r>
          </a:p>
          <a:p>
            <a:pPr marL="355600" indent="-342900"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dirty="0" smtClean="0">
                <a:cs typeface="Calibri"/>
              </a:rPr>
              <a:t>Doesn’t consider consumer surplus – the extra welfare generated by a new innovation </a:t>
            </a:r>
          </a:p>
          <a:p>
            <a:pPr marL="8128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Suppose, in 1999, broadband cost $20/month</a:t>
            </a:r>
          </a:p>
          <a:p>
            <a:pPr marL="8128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In 2006, suppose broadband costs $17/month</a:t>
            </a:r>
          </a:p>
          <a:p>
            <a:pPr marL="808038" lvl="2" indent="-1778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dirty="0" smtClean="0">
                <a:cs typeface="Calibri"/>
              </a:rPr>
              <a:t>Consumers who were willing to buy broadband in 1999 now receive a $3 surplus: </a:t>
            </a:r>
            <a:r>
              <a:rPr lang="en-US" dirty="0">
                <a:cs typeface="Calibri"/>
              </a:rPr>
              <a:t>the consumer </a:t>
            </a:r>
            <a:r>
              <a:rPr lang="en-US" dirty="0" smtClean="0">
                <a:cs typeface="Calibri"/>
              </a:rPr>
              <a:t>surplus from broadband </a:t>
            </a:r>
            <a:r>
              <a:rPr lang="en-US" dirty="0">
                <a:cs typeface="Calibri"/>
              </a:rPr>
              <a:t>would be</a:t>
            </a:r>
            <a:r>
              <a:rPr lang="en-US" dirty="0" smtClean="0">
                <a:cs typeface="Calibri"/>
              </a:rPr>
              <a:t> $</a:t>
            </a:r>
            <a:r>
              <a:rPr lang="en-US" dirty="0">
                <a:cs typeface="Calibri"/>
              </a:rPr>
              <a:t>5­7 billion per year</a:t>
            </a:r>
          </a:p>
          <a:p>
            <a:pPr marL="8128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Note that this is conservative:</a:t>
            </a:r>
          </a:p>
          <a:p>
            <a:pPr marL="1270000" lvl="2" indent="-342900" algn="just"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sz="2000" dirty="0" smtClean="0">
                <a:cs typeface="Calibri"/>
              </a:rPr>
              <a:t>it a</a:t>
            </a:r>
            <a:r>
              <a:rPr lang="en-US" dirty="0" smtClean="0">
                <a:cs typeface="Calibri"/>
              </a:rPr>
              <a:t>ssumes consumers get the same benefit (e.g. have the same demand curve) for broadband in 1999 and 2006</a:t>
            </a:r>
          </a:p>
          <a:p>
            <a:pPr marL="1270000" lvl="2" indent="-342900" algn="just"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r>
              <a:rPr lang="en-US" dirty="0">
                <a:cs typeface="Calibri"/>
              </a:rPr>
              <a:t>In reality, if demand is higher (e.g. because of </a:t>
            </a:r>
            <a:r>
              <a:rPr lang="en-US" dirty="0" smtClean="0">
                <a:cs typeface="Calibri"/>
              </a:rPr>
              <a:t>more contents </a:t>
            </a:r>
            <a:r>
              <a:rPr lang="en-US" dirty="0">
                <a:cs typeface="Calibri"/>
              </a:rPr>
              <a:t>available on Internet today), surplus is also higher.</a:t>
            </a:r>
          </a:p>
          <a:p>
            <a:pPr marL="1270000" lvl="2" indent="-342900" algn="just">
              <a:buFont typeface="Wingdings" panose="05000000000000000000" pitchFamily="2" charset="2"/>
              <a:buChar char="§"/>
              <a:tabLst>
                <a:tab pos="354965" algn="l"/>
                <a:tab pos="355600" algn="l"/>
              </a:tabLst>
            </a:pPr>
            <a:endParaRPr lang="en-US" sz="2000" dirty="0" smtClean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135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</TotalTime>
  <Words>2315</Words>
  <Application>Microsoft Office PowerPoint</Application>
  <PresentationFormat>Presentazione su schermo (4:3)</PresentationFormat>
  <Paragraphs>355</Paragraphs>
  <Slides>37</Slides>
  <Notes>27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37</vt:i4>
      </vt:variant>
    </vt:vector>
  </HeadingPairs>
  <TitlesOfParts>
    <vt:vector size="48" baseType="lpstr">
      <vt:lpstr>MS PGothic</vt:lpstr>
      <vt:lpstr>Arial</vt:lpstr>
      <vt:lpstr>Calibri</vt:lpstr>
      <vt:lpstr>Calibri Light</vt:lpstr>
      <vt:lpstr>Castellar</vt:lpstr>
      <vt:lpstr>Courier New</vt:lpstr>
      <vt:lpstr>Symbol</vt:lpstr>
      <vt:lpstr>Times</vt:lpstr>
      <vt:lpstr>Times New Roman</vt:lpstr>
      <vt:lpstr>Wingdings</vt:lpstr>
      <vt:lpstr>Office Theme</vt:lpstr>
      <vt:lpstr>Economia regionale e dell’innovazione Scienze Economiche, Lezione 4 – Measuring Knowledge</vt:lpstr>
      <vt:lpstr>I. A Model of Knowledge and the Economy</vt:lpstr>
      <vt:lpstr>I. A Model of Knowledge and the Economy</vt:lpstr>
      <vt:lpstr>I. A Model of Knowledge and the Economy</vt:lpstr>
      <vt:lpstr>I. A Model of Knowledge and the Economy</vt:lpstr>
      <vt:lpstr>II. Measuring the Effect of Knowledge</vt:lpstr>
      <vt:lpstr>II. Measuring the Effect of Knowledge</vt:lpstr>
      <vt:lpstr>II. Measuring the Effect of Knowledge</vt:lpstr>
      <vt:lpstr>II. Measuring the Effect of Knowledge</vt:lpstr>
      <vt:lpstr>II. Measuring the Effect of Knowledge</vt:lpstr>
      <vt:lpstr>II. Measuring the Effect of Knowledge</vt:lpstr>
      <vt:lpstr>III. Measures of Research Inputs</vt:lpstr>
      <vt:lpstr>III. Measures of Research Inputs</vt:lpstr>
      <vt:lpstr>III. Measures of Research Inputs</vt:lpstr>
      <vt:lpstr>III. Measures of Research Inputs</vt:lpstr>
      <vt:lpstr>IV. Measures of Research Output</vt:lpstr>
      <vt:lpstr>IV. Measures of Research Outputs</vt:lpstr>
      <vt:lpstr>Presentazione standard di PowerPoint</vt:lpstr>
      <vt:lpstr>IV. Measures of Research output</vt:lpstr>
      <vt:lpstr>IV. Measures of Research output</vt:lpstr>
      <vt:lpstr>Patents</vt:lpstr>
      <vt:lpstr>IV. Measures of Research output</vt:lpstr>
      <vt:lpstr>IV. Measures of Research output</vt:lpstr>
      <vt:lpstr>IV. Measures of Research output</vt:lpstr>
      <vt:lpstr>IV. Measures of Research output</vt:lpstr>
      <vt:lpstr>Presentazione standard di PowerPoint</vt:lpstr>
      <vt:lpstr>IV. Measures of Research output</vt:lpstr>
      <vt:lpstr>IV. Measures of Research Outputs</vt:lpstr>
      <vt:lpstr>IV. Measures of Research Outputs</vt:lpstr>
      <vt:lpstr>IV. Measures of Research Outputs</vt:lpstr>
      <vt:lpstr>V. R&amp;D and Productivity</vt:lpstr>
      <vt:lpstr>V. R&amp;D and Productivity</vt:lpstr>
      <vt:lpstr>V. R&amp;D and Productivity</vt:lpstr>
      <vt:lpstr>V. R&amp;D and Productivity</vt:lpstr>
      <vt:lpstr>V. R&amp;D and Productivity</vt:lpstr>
      <vt:lpstr>V. R&amp;D and Productivity</vt:lpstr>
      <vt:lpstr>V. R&amp;D and Productivity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dcpopp</dc:creator>
  <cp:lastModifiedBy>stefano usai</cp:lastModifiedBy>
  <cp:revision>30</cp:revision>
  <cp:lastPrinted>2016-12-02T18:41:50Z</cp:lastPrinted>
  <dcterms:created xsi:type="dcterms:W3CDTF">2016-11-20T17:12:41Z</dcterms:created>
  <dcterms:modified xsi:type="dcterms:W3CDTF">2016-12-02T18:42:33Z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2014-01-27T00:00:00Z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2016-11-20T00:00:00Z</vt:filetime>
  </property>
</Properties>
</file>