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Lst>
  <p:notesMasterIdLst>
    <p:notesMasterId r:id="rId30"/>
  </p:notesMasterIdLst>
  <p:handoutMasterIdLst>
    <p:handoutMasterId r:id="rId31"/>
  </p:handoutMasterIdLst>
  <p:sldIdLst>
    <p:sldId id="256" r:id="rId3"/>
    <p:sldId id="257" r:id="rId4"/>
    <p:sldId id="259" r:id="rId5"/>
    <p:sldId id="290" r:id="rId6"/>
    <p:sldId id="305" r:id="rId7"/>
    <p:sldId id="304" r:id="rId8"/>
    <p:sldId id="270" r:id="rId9"/>
    <p:sldId id="295" r:id="rId10"/>
    <p:sldId id="299" r:id="rId11"/>
    <p:sldId id="285" r:id="rId12"/>
    <p:sldId id="286" r:id="rId13"/>
    <p:sldId id="291" r:id="rId14"/>
    <p:sldId id="271" r:id="rId15"/>
    <p:sldId id="298" r:id="rId16"/>
    <p:sldId id="297" r:id="rId17"/>
    <p:sldId id="272" r:id="rId18"/>
    <p:sldId id="292" r:id="rId19"/>
    <p:sldId id="273" r:id="rId20"/>
    <p:sldId id="293" r:id="rId21"/>
    <p:sldId id="294" r:id="rId22"/>
    <p:sldId id="303" r:id="rId23"/>
    <p:sldId id="288" r:id="rId24"/>
    <p:sldId id="287" r:id="rId25"/>
    <p:sldId id="289" r:id="rId26"/>
    <p:sldId id="300" r:id="rId27"/>
    <p:sldId id="301" r:id="rId28"/>
    <p:sldId id="302" r:id="rId29"/>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a" initials="E"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1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35E5256F-F19C-4A30-8253-10A443E986A0}" type="datetimeFigureOut">
              <a:rPr lang="it-IT" smtClean="0"/>
              <a:pPr/>
              <a:t>21/11/2014</a:t>
            </a:fld>
            <a:endParaRPr lang="it-IT"/>
          </a:p>
        </p:txBody>
      </p:sp>
      <p:sp>
        <p:nvSpPr>
          <p:cNvPr id="4" name="Segnaposto piè di pagina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5" name="Segnaposto numero diapositiva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C8A314C9-BE04-433A-861B-EAE5A5178BD0}" type="slidenum">
              <a:rPr lang="it-IT" smtClean="0"/>
              <a:pPr/>
              <a:t>‹N›</a:t>
            </a:fld>
            <a:endParaRPr lang="it-IT"/>
          </a:p>
        </p:txBody>
      </p:sp>
    </p:spTree>
    <p:extLst>
      <p:ext uri="{BB962C8B-B14F-4D97-AF65-F5344CB8AC3E}">
        <p14:creationId xmlns:p14="http://schemas.microsoft.com/office/powerpoint/2010/main" val="224833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649870B8-1D77-45ED-8AEC-143DB1674DEB}" type="datetimeFigureOut">
              <a:rPr lang="it-IT" smtClean="0"/>
              <a:pPr/>
              <a:t>21/11/2014</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69F61B1-1B47-4E12-93DA-2960BE6831D7}" type="slidenum">
              <a:rPr lang="it-IT" smtClean="0"/>
              <a:pPr/>
              <a:t>‹N›</a:t>
            </a:fld>
            <a:endParaRPr lang="it-IT"/>
          </a:p>
        </p:txBody>
      </p:sp>
    </p:spTree>
    <p:extLst>
      <p:ext uri="{BB962C8B-B14F-4D97-AF65-F5344CB8AC3E}">
        <p14:creationId xmlns:p14="http://schemas.microsoft.com/office/powerpoint/2010/main" val="406806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9F61B1-1B47-4E12-93DA-2960BE6831D7}" type="slidenum">
              <a:rPr lang="it-IT" smtClean="0"/>
              <a:pPr/>
              <a:t>1</a:t>
            </a:fld>
            <a:endParaRPr lang="it-IT"/>
          </a:p>
        </p:txBody>
      </p:sp>
    </p:spTree>
    <p:extLst>
      <p:ext uri="{BB962C8B-B14F-4D97-AF65-F5344CB8AC3E}">
        <p14:creationId xmlns:p14="http://schemas.microsoft.com/office/powerpoint/2010/main" val="990181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9F61B1-1B47-4E12-93DA-2960BE6831D7}" type="slidenum">
              <a:rPr lang="it-IT" smtClean="0"/>
              <a:pPr/>
              <a:t>12</a:t>
            </a:fld>
            <a:endParaRPr lang="it-IT"/>
          </a:p>
        </p:txBody>
      </p:sp>
    </p:spTree>
    <p:extLst>
      <p:ext uri="{BB962C8B-B14F-4D97-AF65-F5344CB8AC3E}">
        <p14:creationId xmlns:p14="http://schemas.microsoft.com/office/powerpoint/2010/main" val="3227911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9F61B1-1B47-4E12-93DA-2960BE6831D7}" type="slidenum">
              <a:rPr lang="it-IT" smtClean="0"/>
              <a:pPr/>
              <a:t>13</a:t>
            </a:fld>
            <a:endParaRPr lang="it-IT"/>
          </a:p>
        </p:txBody>
      </p:sp>
    </p:spTree>
    <p:extLst>
      <p:ext uri="{BB962C8B-B14F-4D97-AF65-F5344CB8AC3E}">
        <p14:creationId xmlns:p14="http://schemas.microsoft.com/office/powerpoint/2010/main" val="2651748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C9E415F-EF3F-4223-9336-4BCE72E2045F}" type="slidenum">
              <a:rPr lang="it-IT" smtClean="0"/>
              <a:pPr>
                <a:defRPr/>
              </a:pPr>
              <a:t>14</a:t>
            </a:fld>
            <a:endParaRPr lang="it-IT"/>
          </a:p>
        </p:txBody>
      </p:sp>
    </p:spTree>
    <p:extLst>
      <p:ext uri="{BB962C8B-B14F-4D97-AF65-F5344CB8AC3E}">
        <p14:creationId xmlns:p14="http://schemas.microsoft.com/office/powerpoint/2010/main" val="706749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C9E415F-EF3F-4223-9336-4BCE72E2045F}" type="slidenum">
              <a:rPr lang="it-IT" smtClean="0"/>
              <a:pPr>
                <a:defRPr/>
              </a:pPr>
              <a:t>15</a:t>
            </a:fld>
            <a:endParaRPr lang="it-IT"/>
          </a:p>
        </p:txBody>
      </p:sp>
    </p:spTree>
    <p:extLst>
      <p:ext uri="{BB962C8B-B14F-4D97-AF65-F5344CB8AC3E}">
        <p14:creationId xmlns:p14="http://schemas.microsoft.com/office/powerpoint/2010/main" val="3278382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9F61B1-1B47-4E12-93DA-2960BE6831D7}" type="slidenum">
              <a:rPr lang="it-IT" smtClean="0"/>
              <a:pPr/>
              <a:t>16</a:t>
            </a:fld>
            <a:endParaRPr lang="it-IT"/>
          </a:p>
        </p:txBody>
      </p:sp>
    </p:spTree>
    <p:extLst>
      <p:ext uri="{BB962C8B-B14F-4D97-AF65-F5344CB8AC3E}">
        <p14:creationId xmlns:p14="http://schemas.microsoft.com/office/powerpoint/2010/main" val="1385122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9F61B1-1B47-4E12-93DA-2960BE6831D7}" type="slidenum">
              <a:rPr lang="it-IT" smtClean="0"/>
              <a:pPr/>
              <a:t>17</a:t>
            </a:fld>
            <a:endParaRPr lang="it-IT"/>
          </a:p>
        </p:txBody>
      </p:sp>
    </p:spTree>
    <p:extLst>
      <p:ext uri="{BB962C8B-B14F-4D97-AF65-F5344CB8AC3E}">
        <p14:creationId xmlns:p14="http://schemas.microsoft.com/office/powerpoint/2010/main" val="1002529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9F61B1-1B47-4E12-93DA-2960BE6831D7}" type="slidenum">
              <a:rPr lang="it-IT" smtClean="0"/>
              <a:pPr/>
              <a:t>18</a:t>
            </a:fld>
            <a:endParaRPr lang="it-IT"/>
          </a:p>
        </p:txBody>
      </p:sp>
    </p:spTree>
    <p:extLst>
      <p:ext uri="{BB962C8B-B14F-4D97-AF65-F5344CB8AC3E}">
        <p14:creationId xmlns:p14="http://schemas.microsoft.com/office/powerpoint/2010/main" val="3530807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9F61B1-1B47-4E12-93DA-2960BE6831D7}" type="slidenum">
              <a:rPr lang="it-IT" smtClean="0"/>
              <a:pPr/>
              <a:t>19</a:t>
            </a:fld>
            <a:endParaRPr lang="it-IT"/>
          </a:p>
        </p:txBody>
      </p:sp>
    </p:spTree>
    <p:extLst>
      <p:ext uri="{BB962C8B-B14F-4D97-AF65-F5344CB8AC3E}">
        <p14:creationId xmlns:p14="http://schemas.microsoft.com/office/powerpoint/2010/main" val="1046610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9F61B1-1B47-4E12-93DA-2960BE6831D7}" type="slidenum">
              <a:rPr lang="it-IT" smtClean="0"/>
              <a:pPr/>
              <a:t>20</a:t>
            </a:fld>
            <a:endParaRPr lang="it-IT"/>
          </a:p>
        </p:txBody>
      </p:sp>
    </p:spTree>
    <p:extLst>
      <p:ext uri="{BB962C8B-B14F-4D97-AF65-F5344CB8AC3E}">
        <p14:creationId xmlns:p14="http://schemas.microsoft.com/office/powerpoint/2010/main" val="585171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9F61B1-1B47-4E12-93DA-2960BE6831D7}" type="slidenum">
              <a:rPr lang="it-IT" smtClean="0"/>
              <a:pPr/>
              <a:t>21</a:t>
            </a:fld>
            <a:endParaRPr lang="it-IT"/>
          </a:p>
        </p:txBody>
      </p:sp>
    </p:spTree>
    <p:extLst>
      <p:ext uri="{BB962C8B-B14F-4D97-AF65-F5344CB8AC3E}">
        <p14:creationId xmlns:p14="http://schemas.microsoft.com/office/powerpoint/2010/main" val="892810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9F61B1-1B47-4E12-93DA-2960BE6831D7}" type="slidenum">
              <a:rPr lang="it-IT" smtClean="0"/>
              <a:pPr/>
              <a:t>2</a:t>
            </a:fld>
            <a:endParaRPr lang="it-IT"/>
          </a:p>
        </p:txBody>
      </p:sp>
    </p:spTree>
    <p:extLst>
      <p:ext uri="{BB962C8B-B14F-4D97-AF65-F5344CB8AC3E}">
        <p14:creationId xmlns:p14="http://schemas.microsoft.com/office/powerpoint/2010/main" val="4138656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9F61B1-1B47-4E12-93DA-2960BE6831D7}" type="slidenum">
              <a:rPr lang="it-IT" smtClean="0"/>
              <a:pPr/>
              <a:t>22</a:t>
            </a:fld>
            <a:endParaRPr lang="it-IT"/>
          </a:p>
        </p:txBody>
      </p:sp>
    </p:spTree>
    <p:extLst>
      <p:ext uri="{BB962C8B-B14F-4D97-AF65-F5344CB8AC3E}">
        <p14:creationId xmlns:p14="http://schemas.microsoft.com/office/powerpoint/2010/main" val="1434756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9F61B1-1B47-4E12-93DA-2960BE6831D7}" type="slidenum">
              <a:rPr lang="it-IT" smtClean="0"/>
              <a:pPr/>
              <a:t>23</a:t>
            </a:fld>
            <a:endParaRPr lang="it-IT"/>
          </a:p>
        </p:txBody>
      </p:sp>
    </p:spTree>
    <p:extLst>
      <p:ext uri="{BB962C8B-B14F-4D97-AF65-F5344CB8AC3E}">
        <p14:creationId xmlns:p14="http://schemas.microsoft.com/office/powerpoint/2010/main" val="2552692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9F61B1-1B47-4E12-93DA-2960BE6831D7}" type="slidenum">
              <a:rPr lang="it-IT" smtClean="0"/>
              <a:pPr/>
              <a:t>24</a:t>
            </a:fld>
            <a:endParaRPr lang="it-IT"/>
          </a:p>
        </p:txBody>
      </p:sp>
    </p:spTree>
    <p:extLst>
      <p:ext uri="{BB962C8B-B14F-4D97-AF65-F5344CB8AC3E}">
        <p14:creationId xmlns:p14="http://schemas.microsoft.com/office/powerpoint/2010/main" val="3381497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9F61B1-1B47-4E12-93DA-2960BE6831D7}" type="slidenum">
              <a:rPr lang="it-IT" smtClean="0"/>
              <a:pPr/>
              <a:t>25</a:t>
            </a:fld>
            <a:endParaRPr lang="it-IT"/>
          </a:p>
        </p:txBody>
      </p:sp>
    </p:spTree>
    <p:extLst>
      <p:ext uri="{BB962C8B-B14F-4D97-AF65-F5344CB8AC3E}">
        <p14:creationId xmlns:p14="http://schemas.microsoft.com/office/powerpoint/2010/main" val="3695470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9F61B1-1B47-4E12-93DA-2960BE6831D7}" type="slidenum">
              <a:rPr lang="it-IT" smtClean="0"/>
              <a:pPr/>
              <a:t>26</a:t>
            </a:fld>
            <a:endParaRPr lang="it-IT"/>
          </a:p>
        </p:txBody>
      </p:sp>
    </p:spTree>
    <p:extLst>
      <p:ext uri="{BB962C8B-B14F-4D97-AF65-F5344CB8AC3E}">
        <p14:creationId xmlns:p14="http://schemas.microsoft.com/office/powerpoint/2010/main" val="79457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9F61B1-1B47-4E12-93DA-2960BE6831D7}" type="slidenum">
              <a:rPr lang="it-IT" smtClean="0"/>
              <a:pPr/>
              <a:t>27</a:t>
            </a:fld>
            <a:endParaRPr lang="it-IT"/>
          </a:p>
        </p:txBody>
      </p:sp>
    </p:spTree>
    <p:extLst>
      <p:ext uri="{BB962C8B-B14F-4D97-AF65-F5344CB8AC3E}">
        <p14:creationId xmlns:p14="http://schemas.microsoft.com/office/powerpoint/2010/main" val="1332290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9F61B1-1B47-4E12-93DA-2960BE6831D7}" type="slidenum">
              <a:rPr lang="it-IT" smtClean="0"/>
              <a:pPr/>
              <a:t>3</a:t>
            </a:fld>
            <a:endParaRPr lang="it-IT"/>
          </a:p>
        </p:txBody>
      </p:sp>
    </p:spTree>
    <p:extLst>
      <p:ext uri="{BB962C8B-B14F-4D97-AF65-F5344CB8AC3E}">
        <p14:creationId xmlns:p14="http://schemas.microsoft.com/office/powerpoint/2010/main" val="4050628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9F61B1-1B47-4E12-93DA-2960BE6831D7}" type="slidenum">
              <a:rPr lang="it-IT" smtClean="0"/>
              <a:pPr/>
              <a:t>4</a:t>
            </a:fld>
            <a:endParaRPr lang="it-IT"/>
          </a:p>
        </p:txBody>
      </p:sp>
    </p:spTree>
    <p:extLst>
      <p:ext uri="{BB962C8B-B14F-4D97-AF65-F5344CB8AC3E}">
        <p14:creationId xmlns:p14="http://schemas.microsoft.com/office/powerpoint/2010/main" val="455717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9F61B1-1B47-4E12-93DA-2960BE6831D7}" type="slidenum">
              <a:rPr lang="it-IT" smtClean="0"/>
              <a:pPr/>
              <a:t>7</a:t>
            </a:fld>
            <a:endParaRPr lang="it-IT"/>
          </a:p>
        </p:txBody>
      </p:sp>
    </p:spTree>
    <p:extLst>
      <p:ext uri="{BB962C8B-B14F-4D97-AF65-F5344CB8AC3E}">
        <p14:creationId xmlns:p14="http://schemas.microsoft.com/office/powerpoint/2010/main" val="400250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9F61B1-1B47-4E12-93DA-2960BE6831D7}" type="slidenum">
              <a:rPr lang="it-IT" smtClean="0"/>
              <a:pPr/>
              <a:t>8</a:t>
            </a:fld>
            <a:endParaRPr lang="it-IT"/>
          </a:p>
        </p:txBody>
      </p:sp>
    </p:spTree>
    <p:extLst>
      <p:ext uri="{BB962C8B-B14F-4D97-AF65-F5344CB8AC3E}">
        <p14:creationId xmlns:p14="http://schemas.microsoft.com/office/powerpoint/2010/main" val="241969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9F61B1-1B47-4E12-93DA-2960BE6831D7}" type="slidenum">
              <a:rPr lang="it-IT" smtClean="0"/>
              <a:pPr/>
              <a:t>9</a:t>
            </a:fld>
            <a:endParaRPr lang="it-IT"/>
          </a:p>
        </p:txBody>
      </p:sp>
    </p:spTree>
    <p:extLst>
      <p:ext uri="{BB962C8B-B14F-4D97-AF65-F5344CB8AC3E}">
        <p14:creationId xmlns:p14="http://schemas.microsoft.com/office/powerpoint/2010/main" val="1829568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9F61B1-1B47-4E12-93DA-2960BE6831D7}" type="slidenum">
              <a:rPr lang="it-IT" smtClean="0"/>
              <a:pPr/>
              <a:t>10</a:t>
            </a:fld>
            <a:endParaRPr lang="it-IT"/>
          </a:p>
        </p:txBody>
      </p:sp>
    </p:spTree>
    <p:extLst>
      <p:ext uri="{BB962C8B-B14F-4D97-AF65-F5344CB8AC3E}">
        <p14:creationId xmlns:p14="http://schemas.microsoft.com/office/powerpoint/2010/main" val="3557950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9F61B1-1B47-4E12-93DA-2960BE6831D7}" type="slidenum">
              <a:rPr lang="it-IT" smtClean="0"/>
              <a:pPr/>
              <a:t>11</a:t>
            </a:fld>
            <a:endParaRPr lang="it-IT"/>
          </a:p>
        </p:txBody>
      </p:sp>
    </p:spTree>
    <p:extLst>
      <p:ext uri="{BB962C8B-B14F-4D97-AF65-F5344CB8AC3E}">
        <p14:creationId xmlns:p14="http://schemas.microsoft.com/office/powerpoint/2010/main" val="484471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F358EF5-CBB0-411C-B72E-8572A9BD4517}" type="datetime1">
              <a:rPr lang="it-IT" smtClean="0"/>
              <a:pPr/>
              <a:t>21/11/2014</a:t>
            </a:fld>
            <a:endParaRPr lang="it-IT"/>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E88CCDF-E1B4-426C-A0AA-0508DE7BD7B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B6663A8-06BB-4D59-8CED-E9362432081C}" type="datetime1">
              <a:rPr lang="it-IT" smtClean="0"/>
              <a:pPr/>
              <a:t>21/11/2014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E88CCDF-E1B4-426C-A0AA-0508DE7BD7B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6B4ACE7-1846-42BB-9CE6-6DBB1681DDC0}" type="datetime1">
              <a:rPr lang="it-IT" smtClean="0"/>
              <a:pPr/>
              <a:t>21/11/2014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E88CCDF-E1B4-426C-A0AA-0508DE7BD7B8}"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F240074-4DCA-46EF-BAFB-F865AC988E7A}" type="datetime1">
              <a:rPr lang="it-IT" smtClean="0"/>
              <a:pPr/>
              <a:t>21/11/2014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E88CCDF-E1B4-426C-A0AA-0508DE7BD7B8}" type="slidenum">
              <a:rPr lang="it-IT" smtClean="0"/>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66D363-2287-404D-A261-D01C2C905791}" type="datetime1">
              <a:rPr lang="it-IT" smtClean="0"/>
              <a:pPr/>
              <a:t>21/11/2014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E88CCDF-E1B4-426C-A0AA-0508DE7BD7B8}" type="slidenum">
              <a:rPr lang="it-IT" smtClean="0"/>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7" name="Segnaposto data 6"/>
          <p:cNvSpPr>
            <a:spLocks noGrp="1"/>
          </p:cNvSpPr>
          <p:nvPr>
            <p:ph type="dt" sz="half" idx="10"/>
          </p:nvPr>
        </p:nvSpPr>
        <p:spPr/>
        <p:txBody>
          <a:bodyPr/>
          <a:lstStyle/>
          <a:p>
            <a:fld id="{4DD02597-7BCF-43F5-B5F2-1EFA58C710AF}" type="datetime1">
              <a:rPr lang="it-IT" smtClean="0"/>
              <a:pPr/>
              <a:t>21/11/2014</a:t>
            </a:fld>
            <a:endParaRPr lang="it-IT" dirty="0"/>
          </a:p>
        </p:txBody>
      </p:sp>
      <p:sp>
        <p:nvSpPr>
          <p:cNvPr id="8" name="Segnaposto numero diapositiva 7"/>
          <p:cNvSpPr>
            <a:spLocks noGrp="1"/>
          </p:cNvSpPr>
          <p:nvPr>
            <p:ph type="sldNum" sz="quarter" idx="11"/>
          </p:nvPr>
        </p:nvSpPr>
        <p:spPr/>
        <p:txBody>
          <a:bodyPr/>
          <a:lstStyle/>
          <a:p>
            <a:fld id="{DE88CCDF-E1B4-426C-A0AA-0508DE7BD7B8}" type="slidenum">
              <a:rPr lang="it-IT" smtClean="0"/>
              <a:pPr/>
              <a:t>‹N›</a:t>
            </a:fld>
            <a:endParaRPr lang="it-IT" dirty="0"/>
          </a:p>
        </p:txBody>
      </p:sp>
      <p:sp>
        <p:nvSpPr>
          <p:cNvPr id="9" name="Segnaposto piè di pagina 8"/>
          <p:cNvSpPr>
            <a:spLocks noGrp="1"/>
          </p:cNvSpPr>
          <p:nvPr>
            <p:ph type="ftr" sz="quarter" idx="12"/>
          </p:nvPr>
        </p:nvSpPr>
        <p:spPr/>
        <p:txBody>
          <a:bodyPr/>
          <a:lstStyle/>
          <a:p>
            <a:endParaRPr lang="it-IT" dirty="0"/>
          </a:p>
        </p:txBody>
      </p:sp>
      <p:pic>
        <p:nvPicPr>
          <p:cNvPr id="10" name="Picture 7" descr="Logo CRENoS3"/>
          <p:cNvPicPr>
            <a:picLocks noChangeAspect="1" noChangeArrowheads="1"/>
          </p:cNvPicPr>
          <p:nvPr userDrawn="1"/>
        </p:nvPicPr>
        <p:blipFill>
          <a:blip r:embed="rId2" cstate="print"/>
          <a:srcRect l="5997" t="22617" r="6041" b="23676"/>
          <a:stretch>
            <a:fillRect/>
          </a:stretch>
        </p:blipFill>
        <p:spPr bwMode="auto">
          <a:xfrm>
            <a:off x="7020272" y="6093296"/>
            <a:ext cx="1800200" cy="777441"/>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DF231EB-6345-4CA0-9A43-B087BB07C084}" type="datetime1">
              <a:rPr lang="it-IT" smtClean="0"/>
              <a:pPr/>
              <a:t>21/11/2014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DD406D4-F2E1-4E4B-9C86-1CB2EAA179BF}" type="slidenum">
              <a:rPr lang="it-IT" smtClean="0"/>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822EE8C-DD77-4D06-8DEF-EC02E6DAA769}" type="datetime1">
              <a:rPr lang="it-IT" smtClean="0"/>
              <a:pPr/>
              <a:t>21/11/2014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DD406D4-F2E1-4E4B-9C86-1CB2EAA179BF}" type="slidenum">
              <a:rPr lang="it-IT" smtClean="0"/>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EDE331F-D78A-4702-8155-757944B62978}" type="datetime1">
              <a:rPr lang="it-IT" smtClean="0"/>
              <a:pPr/>
              <a:t>21/11/2014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DD406D4-F2E1-4E4B-9C86-1CB2EAA179BF}" type="slidenum">
              <a:rPr lang="it-IT" smtClean="0"/>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0A2250B-2E25-478A-A015-2C24A8148D81}" type="datetime1">
              <a:rPr lang="it-IT" smtClean="0"/>
              <a:pPr/>
              <a:t>21/11/2014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DD406D4-F2E1-4E4B-9C86-1CB2EAA179BF}" type="slidenum">
              <a:rPr lang="it-IT" smtClean="0"/>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2DCC0F4-3371-48C1-994B-8FB7322B870D}" type="datetime1">
              <a:rPr lang="it-IT" smtClean="0"/>
              <a:pPr/>
              <a:t>21/11/2014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DD406D4-F2E1-4E4B-9C86-1CB2EAA179B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2F91144-828C-47CE-994D-1354CBBC88E4}" type="datetime1">
              <a:rPr lang="it-IT" smtClean="0"/>
              <a:pPr/>
              <a:t>21/11/2014</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DE88CCDF-E1B4-426C-A0AA-0508DE7BD7B8}" type="slidenum">
              <a:rPr lang="it-IT" smtClean="0"/>
              <a:pPr/>
              <a:t>‹N›</a:t>
            </a:fld>
            <a:endParaRPr lang="it-IT"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8E5D989-44E3-485E-A95B-DD73E306D4C7}" type="datetime1">
              <a:rPr lang="it-IT" smtClean="0"/>
              <a:pPr/>
              <a:t>21/11/2014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DD406D4-F2E1-4E4B-9C86-1CB2EAA179BF}" type="slidenum">
              <a:rPr lang="it-IT" smtClean="0"/>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9FD5033-1C5C-4C13-9A3A-B3B5FC380A8A}" type="datetime1">
              <a:rPr lang="it-IT" smtClean="0"/>
              <a:pPr/>
              <a:t>21/11/2014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DD406D4-F2E1-4E4B-9C86-1CB2EAA179BF}" type="slidenum">
              <a:rPr lang="it-IT" smtClean="0"/>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3B1C891-5D2A-4270-A81A-76B2ABD654B0}" type="datetime1">
              <a:rPr lang="it-IT" smtClean="0"/>
              <a:pPr/>
              <a:t>21/11/2014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DD406D4-F2E1-4E4B-9C86-1CB2EAA179BF}" type="slidenum">
              <a:rPr lang="it-IT" smtClean="0"/>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0495D50-EA08-4D42-953B-2C21FA94CDD8}" type="datetime1">
              <a:rPr lang="it-IT" smtClean="0"/>
              <a:pPr/>
              <a:t>21/11/2014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DD406D4-F2E1-4E4B-9C86-1CB2EAA179BF}" type="slidenum">
              <a:rPr lang="it-IT" smtClean="0"/>
              <a:pPr/>
              <a:t>‹N›</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0BE7D98-A158-45D8-9B42-E4725984EBB7}" type="datetime1">
              <a:rPr lang="it-IT" smtClean="0"/>
              <a:pPr/>
              <a:t>21/11/2014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DD406D4-F2E1-4E4B-9C86-1CB2EAA179BF}" type="slidenum">
              <a:rPr lang="it-IT" smtClean="0"/>
              <a:pPr/>
              <a:t>‹N›</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263AAA1-311C-4AB0-ADBF-E185794D469E}" type="datetime1">
              <a:rPr lang="it-IT" smtClean="0"/>
              <a:pPr/>
              <a:t>21/11/2014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DD406D4-F2E1-4E4B-9C86-1CB2EAA179B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2197BA3-302C-4769-B888-EF7DEC32CE65}" type="datetime1">
              <a:rPr lang="it-IT" smtClean="0"/>
              <a:pPr/>
              <a:t>21/11/2014</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DE88CCDF-E1B4-426C-A0AA-0508DE7BD7B8}"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F361E22A-11BA-4555-90CA-FDA34DFF18E1}" type="datetime1">
              <a:rPr lang="it-IT" smtClean="0"/>
              <a:pPr/>
              <a:t>21/11/2014</a:t>
            </a:fld>
            <a:endParaRPr lang="it-IT"/>
          </a:p>
        </p:txBody>
      </p:sp>
      <p:sp>
        <p:nvSpPr>
          <p:cNvPr id="6" name="Segnaposto numero diapositiva 5"/>
          <p:cNvSpPr>
            <a:spLocks noGrp="1"/>
          </p:cNvSpPr>
          <p:nvPr>
            <p:ph type="sldNum" sz="quarter" idx="12"/>
          </p:nvPr>
        </p:nvSpPr>
        <p:spPr/>
        <p:txBody>
          <a:bodyPr/>
          <a:lstStyle/>
          <a:p>
            <a:fld id="{DE88CCDF-E1B4-426C-A0AA-0508DE7BD7B8}" type="slidenum">
              <a:rPr lang="it-IT" smtClean="0"/>
              <a:pPr/>
              <a:t>‹N›</a:t>
            </a:fld>
            <a:endParaRPr lang="it-IT"/>
          </a:p>
        </p:txBody>
      </p:sp>
      <p:sp>
        <p:nvSpPr>
          <p:cNvPr id="93186" name="AutoShape 2" descr="cnrs_quadri.jpeg"/>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3188" name="AutoShape 4" descr="cnrs_quadri.jpeg"/>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3190" name="AutoShape 6" descr="https://mail-attachment.googleusercontent.com/attachment/u/0/?ui=2&amp;ik=209a0a02ce&amp;view=att&amp;th=140bace06053bc9a&amp;attid=0.1&amp;disp=inline&amp;safe=1&amp;zw&amp;saduie=AG9B_P96q-PuJS-7yTVxNMoUoZJF&amp;sadet=1377525524529&amp;sads=YIw5svKuj2CLP9KYdsFik9o74tI"/>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grpSp>
        <p:nvGrpSpPr>
          <p:cNvPr id="11" name="Gruppo 10"/>
          <p:cNvGrpSpPr/>
          <p:nvPr userDrawn="1"/>
        </p:nvGrpSpPr>
        <p:grpSpPr>
          <a:xfrm>
            <a:off x="7308304" y="0"/>
            <a:ext cx="1577755" cy="461789"/>
            <a:chOff x="7308304" y="0"/>
            <a:chExt cx="1577755" cy="461789"/>
          </a:xfrm>
        </p:grpSpPr>
        <p:pic>
          <p:nvPicPr>
            <p:cNvPr id="7" name="Picture 7" descr="Logo CRENoS3"/>
            <p:cNvPicPr>
              <a:picLocks noChangeAspect="1" noChangeArrowheads="1"/>
            </p:cNvPicPr>
            <p:nvPr userDrawn="1"/>
          </p:nvPicPr>
          <p:blipFill>
            <a:blip r:embed="rId2" cstate="print"/>
            <a:srcRect l="5997" t="22617" r="6041" b="23676"/>
            <a:stretch>
              <a:fillRect/>
            </a:stretch>
          </p:blipFill>
          <p:spPr bwMode="auto">
            <a:xfrm>
              <a:off x="7884368" y="0"/>
              <a:ext cx="1001691" cy="432594"/>
            </a:xfrm>
            <a:prstGeom prst="rect">
              <a:avLst/>
            </a:prstGeom>
            <a:noFill/>
            <a:ln w="9525">
              <a:noFill/>
              <a:miter lim="800000"/>
              <a:headEnd/>
              <a:tailEnd/>
            </a:ln>
          </p:spPr>
        </p:pic>
        <p:pic>
          <p:nvPicPr>
            <p:cNvPr id="93191" name="Picture 7"/>
            <p:cNvPicPr>
              <a:picLocks noChangeAspect="1" noChangeArrowheads="1"/>
            </p:cNvPicPr>
            <p:nvPr userDrawn="1"/>
          </p:nvPicPr>
          <p:blipFill>
            <a:blip r:embed="rId3" cstate="print"/>
            <a:srcRect/>
            <a:stretch>
              <a:fillRect/>
            </a:stretch>
          </p:blipFill>
          <p:spPr bwMode="auto">
            <a:xfrm>
              <a:off x="7308304" y="0"/>
              <a:ext cx="461789" cy="461789"/>
            </a:xfrm>
            <a:prstGeom prst="rect">
              <a:avLst/>
            </a:prstGeom>
            <a:noFill/>
            <a:ln w="9525">
              <a:noFill/>
              <a:miter lim="800000"/>
              <a:headEnd/>
              <a:tailEnd/>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5BFF826-3359-4B0F-BEBE-E6F8D55A2A7A}" type="datetime1">
              <a:rPr lang="it-IT" smtClean="0"/>
              <a:pPr/>
              <a:t>21/11/2014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E88CCDF-E1B4-426C-A0AA-0508DE7BD7B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9E715FB-FEF9-4E3D-8A40-0A15D25C828C}" type="datetime1">
              <a:rPr lang="it-IT" smtClean="0"/>
              <a:pPr/>
              <a:t>21/11/2014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E88CCDF-E1B4-426C-A0AA-0508DE7BD7B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2CF5A50-6D4A-45CB-9B69-96438B7A42CE}" type="datetime1">
              <a:rPr lang="it-IT" smtClean="0"/>
              <a:pPr/>
              <a:t>21/11/2014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E88CCDF-E1B4-426C-A0AA-0508DE7BD7B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5277D9D-06D3-4F92-A262-D98246E88E78}" type="datetime1">
              <a:rPr lang="it-IT" smtClean="0"/>
              <a:pPr/>
              <a:t>21/11/2014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E88CCDF-E1B4-426C-A0AA-0508DE7BD7B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CD072A2-4E1D-4A6D-A078-033BCC9E91C7}" type="datetime1">
              <a:rPr lang="it-IT" smtClean="0"/>
              <a:pPr/>
              <a:t>21/11/2014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E88CCDF-E1B4-426C-A0AA-0508DE7BD7B8}"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91144-828C-47CE-994D-1354CBBC88E4}" type="datetime1">
              <a:rPr lang="it-IT" smtClean="0"/>
              <a:pPr/>
              <a:t>21/11/2014</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8CCDF-E1B4-426C-A0AA-0508DE7BD7B8}"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74"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D7D29-43F7-4B31-A67A-550FF7C7C022}" type="datetime1">
              <a:rPr lang="it-IT" smtClean="0"/>
              <a:pPr/>
              <a:t>21/11/2014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406D4-F2E1-4E4B-9C86-1CB2EAA179B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slide" Target="slide22.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slide" Target="slide12.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1340769"/>
            <a:ext cx="7774632" cy="2259682"/>
          </a:xfrm>
        </p:spPr>
        <p:txBody>
          <a:bodyPr>
            <a:noAutofit/>
          </a:bodyPr>
          <a:lstStyle/>
          <a:p>
            <a:r>
              <a:rPr lang="en-US" sz="3600" b="1" dirty="0" smtClean="0">
                <a:solidFill>
                  <a:schemeClr val="tx2"/>
                </a:solidFill>
                <a:latin typeface="Arial" pitchFamily="34" charset="0"/>
                <a:cs typeface="Arial" pitchFamily="34" charset="0"/>
              </a:rPr>
              <a:t>Are knowledge flows all alike? Evidence from EU regions</a:t>
            </a:r>
            <a:br>
              <a:rPr lang="en-US" sz="3600" b="1" dirty="0" smtClean="0">
                <a:solidFill>
                  <a:schemeClr val="tx2"/>
                </a:solidFill>
                <a:latin typeface="Arial" pitchFamily="34" charset="0"/>
                <a:cs typeface="Arial" pitchFamily="34" charset="0"/>
              </a:rPr>
            </a:br>
            <a:r>
              <a:rPr lang="en-US" sz="3600" b="1" dirty="0" smtClean="0">
                <a:solidFill>
                  <a:schemeClr val="tx2"/>
                </a:solidFill>
                <a:latin typeface="Arial" pitchFamily="34" charset="0"/>
                <a:cs typeface="Arial" pitchFamily="34" charset="0"/>
              </a:rPr>
              <a:t>(preliminary results)</a:t>
            </a:r>
            <a:endParaRPr lang="it-IT" sz="3600" b="1" dirty="0">
              <a:solidFill>
                <a:schemeClr val="tx2"/>
              </a:solidFill>
              <a:latin typeface="Arial" pitchFamily="34" charset="0"/>
              <a:cs typeface="Arial" pitchFamily="34" charset="0"/>
            </a:endParaRPr>
          </a:p>
        </p:txBody>
      </p:sp>
      <p:sp>
        <p:nvSpPr>
          <p:cNvPr id="3" name="Sottotitolo 2"/>
          <p:cNvSpPr>
            <a:spLocks noGrp="1"/>
          </p:cNvSpPr>
          <p:nvPr>
            <p:ph type="subTitle" idx="1"/>
          </p:nvPr>
        </p:nvSpPr>
        <p:spPr>
          <a:xfrm>
            <a:off x="1259632" y="3886200"/>
            <a:ext cx="6512768" cy="2135088"/>
          </a:xfrm>
        </p:spPr>
        <p:txBody>
          <a:bodyPr>
            <a:normAutofit fontScale="62500" lnSpcReduction="20000"/>
          </a:bodyPr>
          <a:lstStyle/>
          <a:p>
            <a:r>
              <a:rPr lang="it-IT" sz="2800" dirty="0" smtClean="0"/>
              <a:t>Francesco </a:t>
            </a:r>
            <a:r>
              <a:rPr lang="it-IT" sz="2800" dirty="0" err="1" smtClean="0"/>
              <a:t>Quatraro</a:t>
            </a:r>
            <a:r>
              <a:rPr lang="it-IT" sz="2800" baseline="30000" dirty="0" smtClean="0"/>
              <a:t> </a:t>
            </a:r>
            <a:r>
              <a:rPr lang="it-IT" sz="2800" dirty="0" smtClean="0"/>
              <a:t>and Stefano Usai</a:t>
            </a:r>
          </a:p>
          <a:p>
            <a:r>
              <a:rPr lang="it-IT" sz="2800" dirty="0" smtClean="0"/>
              <a:t> </a:t>
            </a:r>
          </a:p>
          <a:p>
            <a:pPr lvl="0"/>
            <a:r>
              <a:rPr lang="en-US" sz="2800" dirty="0" smtClean="0"/>
              <a:t>University of Nice Sophia </a:t>
            </a:r>
            <a:r>
              <a:rPr lang="en-US" sz="2800" dirty="0" err="1" smtClean="0"/>
              <a:t>Antipolis</a:t>
            </a:r>
            <a:r>
              <a:rPr lang="en-US" sz="2800" dirty="0" smtClean="0"/>
              <a:t>, GREDEG-CNRS</a:t>
            </a:r>
          </a:p>
          <a:p>
            <a:pPr lvl="0"/>
            <a:r>
              <a:rPr lang="en-US" sz="2800" dirty="0" smtClean="0"/>
              <a:t>and BRICK, </a:t>
            </a:r>
            <a:r>
              <a:rPr lang="it-IT" sz="2800" dirty="0" smtClean="0"/>
              <a:t>Collegio Carlo Alberto</a:t>
            </a:r>
          </a:p>
          <a:p>
            <a:pPr lvl="0"/>
            <a:r>
              <a:rPr lang="it-IT" sz="2800" dirty="0" err="1" smtClean="0"/>
              <a:t>University</a:t>
            </a:r>
            <a:r>
              <a:rPr lang="it-IT" sz="2800" dirty="0" smtClean="0"/>
              <a:t> </a:t>
            </a:r>
            <a:r>
              <a:rPr lang="it-IT" sz="2800" dirty="0" err="1" smtClean="0"/>
              <a:t>of</a:t>
            </a:r>
            <a:r>
              <a:rPr lang="it-IT" sz="2800" dirty="0" smtClean="0"/>
              <a:t> Cagliari, </a:t>
            </a:r>
            <a:r>
              <a:rPr lang="it-IT" sz="2800" dirty="0" err="1" smtClean="0"/>
              <a:t>CRENoS</a:t>
            </a:r>
            <a:endParaRPr lang="it-IT" sz="2800" dirty="0" smtClean="0"/>
          </a:p>
          <a:p>
            <a:pPr lvl="0"/>
            <a:endParaRPr lang="it-IT" sz="2800" dirty="0" smtClean="0"/>
          </a:p>
          <a:p>
            <a:pPr lvl="0"/>
            <a:r>
              <a:rPr lang="it-IT" sz="2800" b="1" dirty="0" err="1" smtClean="0"/>
              <a:t>Topics</a:t>
            </a:r>
            <a:r>
              <a:rPr lang="it-IT" sz="2800" b="1" dirty="0" smtClean="0"/>
              <a:t> in </a:t>
            </a:r>
            <a:r>
              <a:rPr lang="it-IT" sz="2800" b="1" dirty="0" err="1" smtClean="0"/>
              <a:t>Economics</a:t>
            </a:r>
            <a:endParaRPr lang="it-IT" b="1" dirty="0"/>
          </a:p>
        </p:txBody>
      </p:sp>
      <p:grpSp>
        <p:nvGrpSpPr>
          <p:cNvPr id="4" name="Gruppo 3"/>
          <p:cNvGrpSpPr/>
          <p:nvPr/>
        </p:nvGrpSpPr>
        <p:grpSpPr>
          <a:xfrm>
            <a:off x="251521" y="5890100"/>
            <a:ext cx="8655695" cy="967900"/>
            <a:chOff x="7308304" y="-30074"/>
            <a:chExt cx="4122901" cy="491863"/>
          </a:xfrm>
        </p:grpSpPr>
        <p:pic>
          <p:nvPicPr>
            <p:cNvPr id="5" name="Picture 7" descr="Logo CRENoS3"/>
            <p:cNvPicPr>
              <a:picLocks noChangeAspect="1" noChangeArrowheads="1"/>
            </p:cNvPicPr>
            <p:nvPr/>
          </p:nvPicPr>
          <p:blipFill>
            <a:blip r:embed="rId3" cstate="print"/>
            <a:srcRect l="5997" t="22617" r="6041" b="23676"/>
            <a:stretch>
              <a:fillRect/>
            </a:stretch>
          </p:blipFill>
          <p:spPr bwMode="auto">
            <a:xfrm>
              <a:off x="10429514" y="-30074"/>
              <a:ext cx="1001691" cy="432594"/>
            </a:xfrm>
            <a:prstGeom prst="rect">
              <a:avLst/>
            </a:prstGeom>
            <a:noFill/>
            <a:ln w="9525">
              <a:noFill/>
              <a:miter lim="800000"/>
              <a:headEnd/>
              <a:tailEnd/>
            </a:ln>
          </p:spPr>
        </p:pic>
        <p:pic>
          <p:nvPicPr>
            <p:cNvPr id="6" name="Picture 7"/>
            <p:cNvPicPr>
              <a:picLocks noChangeAspect="1" noChangeArrowheads="1"/>
            </p:cNvPicPr>
            <p:nvPr/>
          </p:nvPicPr>
          <p:blipFill>
            <a:blip r:embed="rId4" cstate="print"/>
            <a:srcRect/>
            <a:stretch>
              <a:fillRect/>
            </a:stretch>
          </p:blipFill>
          <p:spPr bwMode="auto">
            <a:xfrm>
              <a:off x="7308304" y="0"/>
              <a:ext cx="461789" cy="46178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84528"/>
            <a:ext cx="8229600" cy="523220"/>
          </a:xfrm>
          <a:noFill/>
          <a:ln w="9525">
            <a:noFill/>
            <a:miter lim="800000"/>
            <a:headEnd/>
            <a:tailEnd/>
          </a:ln>
        </p:spPr>
        <p:txBody>
          <a:bodyPr vert="horz" wrap="square" lIns="91440" tIns="45720" rIns="91440" bIns="45720" rtlCol="0" anchor="ctr">
            <a:spAutoFit/>
          </a:bodyPr>
          <a:lstStyle/>
          <a:p>
            <a:pPr algn="l"/>
            <a:r>
              <a:rPr lang="it-IT" sz="2800" b="1" dirty="0" err="1" smtClean="0">
                <a:solidFill>
                  <a:srgbClr val="000080"/>
                </a:solidFill>
                <a:latin typeface="Arial" pitchFamily="34" charset="0"/>
                <a:ea typeface="+mn-ea"/>
                <a:cs typeface="Arial" pitchFamily="34" charset="0"/>
              </a:rPr>
              <a:t>Methodology</a:t>
            </a:r>
            <a:endParaRPr lang="it-IT" sz="2800" b="1" dirty="0">
              <a:solidFill>
                <a:srgbClr val="000080"/>
              </a:solidFill>
              <a:latin typeface="Arial" pitchFamily="34" charset="0"/>
              <a:ea typeface="+mn-ea"/>
              <a:cs typeface="Arial" pitchFamily="34" charset="0"/>
            </a:endParaRPr>
          </a:p>
        </p:txBody>
      </p:sp>
      <p:sp>
        <p:nvSpPr>
          <p:cNvPr id="3" name="Segnaposto contenuto 2"/>
          <p:cNvSpPr>
            <a:spLocks noGrp="1"/>
          </p:cNvSpPr>
          <p:nvPr>
            <p:ph idx="1"/>
          </p:nvPr>
        </p:nvSpPr>
        <p:spPr/>
        <p:txBody>
          <a:bodyPr>
            <a:normAutofit fontScale="77500" lnSpcReduction="20000"/>
          </a:bodyPr>
          <a:lstStyle/>
          <a:p>
            <a:r>
              <a:rPr lang="en-US" dirty="0" smtClean="0"/>
              <a:t>We adopt a </a:t>
            </a:r>
            <a:r>
              <a:rPr lang="en-US" b="1" dirty="0" smtClean="0"/>
              <a:t>gravity model </a:t>
            </a:r>
            <a:r>
              <a:rPr lang="en-US" dirty="0" smtClean="0"/>
              <a:t>to study the determinants of the intensity of knowledge flows between pairs of region, i.e. flows between two regions are assumed to increase in their economic size, and decrease as a function of distance.</a:t>
            </a:r>
          </a:p>
          <a:p>
            <a:r>
              <a:rPr lang="en-US" dirty="0" smtClean="0"/>
              <a:t>The empirical analysis also accounts for different dimensions of proximity other than the </a:t>
            </a:r>
            <a:r>
              <a:rPr lang="en-US" b="1" dirty="0" smtClean="0"/>
              <a:t>geographical</a:t>
            </a:r>
            <a:r>
              <a:rPr lang="en-US" dirty="0" smtClean="0"/>
              <a:t> one (</a:t>
            </a:r>
            <a:r>
              <a:rPr lang="en-US" dirty="0" err="1" smtClean="0"/>
              <a:t>Boschma</a:t>
            </a:r>
            <a:r>
              <a:rPr lang="en-US" dirty="0" smtClean="0"/>
              <a:t>, 2005). We therefore introduce </a:t>
            </a:r>
            <a:r>
              <a:rPr lang="en-US" b="1" dirty="0" smtClean="0"/>
              <a:t>institutional, technological/cognitive and social/relational </a:t>
            </a:r>
            <a:r>
              <a:rPr lang="en-US" dirty="0" smtClean="0"/>
              <a:t>proximity as other potential dimensions which may affect the quantity of knowledge flowing from one region to another.</a:t>
            </a:r>
          </a:p>
          <a:p>
            <a:r>
              <a:rPr lang="en-US" dirty="0" smtClean="0"/>
              <a:t>We introduce an important distinction across knowledge flows in terms of both their typology and the regions involved in the exchange….</a:t>
            </a:r>
            <a:endParaRPr lang="it-IT" dirty="0" smtClean="0"/>
          </a:p>
        </p:txBody>
      </p:sp>
      <p:sp>
        <p:nvSpPr>
          <p:cNvPr id="4" name="Segnaposto numero diapositiva 3"/>
          <p:cNvSpPr>
            <a:spLocks noGrp="1"/>
          </p:cNvSpPr>
          <p:nvPr>
            <p:ph type="sldNum" sz="quarter" idx="12"/>
          </p:nvPr>
        </p:nvSpPr>
        <p:spPr/>
        <p:txBody>
          <a:bodyPr/>
          <a:lstStyle/>
          <a:p>
            <a:fld id="{DE88CCDF-E1B4-426C-A0AA-0508DE7BD7B8}" type="slidenum">
              <a:rPr lang="it-IT" smtClean="0"/>
              <a:pPr/>
              <a:t>10</a:t>
            </a:fld>
            <a:endParaRPr lang="it-IT"/>
          </a:p>
        </p:txBody>
      </p:sp>
      <p:sp>
        <p:nvSpPr>
          <p:cNvPr id="5" name="Segnaposto piè di pagina 4"/>
          <p:cNvSpPr>
            <a:spLocks noGrp="1"/>
          </p:cNvSpPr>
          <p:nvPr>
            <p:ph type="ftr" sz="quarter" idx="4294967295"/>
          </p:nvPr>
        </p:nvSpPr>
        <p:spPr>
          <a:xfrm>
            <a:off x="3124200" y="6356350"/>
            <a:ext cx="2895600" cy="365125"/>
          </a:xfrm>
        </p:spPr>
        <p:txBody>
          <a:bodyPr/>
          <a:lstStyle/>
          <a:p>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84528"/>
            <a:ext cx="8229600" cy="523220"/>
          </a:xfrm>
          <a:noFill/>
          <a:ln w="9525">
            <a:noFill/>
            <a:miter lim="800000"/>
            <a:headEnd/>
            <a:tailEnd/>
          </a:ln>
        </p:spPr>
        <p:txBody>
          <a:bodyPr vert="horz" wrap="square" lIns="91440" tIns="45720" rIns="91440" bIns="45720" rtlCol="0" anchor="ctr">
            <a:spAutoFit/>
          </a:bodyPr>
          <a:lstStyle/>
          <a:p>
            <a:pPr algn="l"/>
            <a:r>
              <a:rPr lang="it-IT" sz="2800" b="1" dirty="0" err="1" smtClean="0">
                <a:solidFill>
                  <a:srgbClr val="000080"/>
                </a:solidFill>
                <a:latin typeface="Arial" pitchFamily="34" charset="0"/>
                <a:ea typeface="+mn-ea"/>
                <a:cs typeface="Arial" pitchFamily="34" charset="0"/>
              </a:rPr>
              <a:t>Regional</a:t>
            </a:r>
            <a:r>
              <a:rPr lang="it-IT" sz="2800" b="1" dirty="0" smtClean="0">
                <a:solidFill>
                  <a:srgbClr val="000080"/>
                </a:solidFill>
                <a:latin typeface="Arial" pitchFamily="34" charset="0"/>
                <a:ea typeface="+mn-ea"/>
                <a:cs typeface="Arial" pitchFamily="34" charset="0"/>
              </a:rPr>
              <a:t> </a:t>
            </a:r>
            <a:r>
              <a:rPr lang="it-IT" sz="2800" b="1" dirty="0" err="1" smtClean="0">
                <a:solidFill>
                  <a:srgbClr val="000080"/>
                </a:solidFill>
                <a:latin typeface="Arial" pitchFamily="34" charset="0"/>
                <a:ea typeface="+mn-ea"/>
                <a:cs typeface="Arial" pitchFamily="34" charset="0"/>
              </a:rPr>
              <a:t>patterns</a:t>
            </a:r>
            <a:r>
              <a:rPr lang="it-IT" sz="2800" b="1" dirty="0" smtClean="0">
                <a:solidFill>
                  <a:srgbClr val="000080"/>
                </a:solidFill>
                <a:latin typeface="Arial" pitchFamily="34" charset="0"/>
                <a:ea typeface="+mn-ea"/>
                <a:cs typeface="Arial" pitchFamily="34" charset="0"/>
              </a:rPr>
              <a:t> </a:t>
            </a:r>
            <a:r>
              <a:rPr lang="it-IT" sz="2800" b="1" dirty="0" err="1" smtClean="0">
                <a:solidFill>
                  <a:srgbClr val="000080"/>
                </a:solidFill>
                <a:latin typeface="Arial" pitchFamily="34" charset="0"/>
                <a:ea typeface="+mn-ea"/>
                <a:cs typeface="Arial" pitchFamily="34" charset="0"/>
              </a:rPr>
              <a:t>of</a:t>
            </a:r>
            <a:r>
              <a:rPr lang="it-IT" sz="2800" b="1" dirty="0" smtClean="0">
                <a:solidFill>
                  <a:srgbClr val="000080"/>
                </a:solidFill>
                <a:latin typeface="Arial" pitchFamily="34" charset="0"/>
                <a:ea typeface="+mn-ea"/>
                <a:cs typeface="Arial" pitchFamily="34" charset="0"/>
              </a:rPr>
              <a:t> </a:t>
            </a:r>
            <a:r>
              <a:rPr lang="it-IT" sz="2800" b="1" dirty="0" err="1" smtClean="0">
                <a:solidFill>
                  <a:srgbClr val="000080"/>
                </a:solidFill>
                <a:latin typeface="Arial" pitchFamily="34" charset="0"/>
                <a:ea typeface="+mn-ea"/>
                <a:cs typeface="Arial" pitchFamily="34" charset="0"/>
              </a:rPr>
              <a:t>knowledge</a:t>
            </a:r>
            <a:r>
              <a:rPr lang="it-IT" sz="2800" b="1" dirty="0" smtClean="0">
                <a:solidFill>
                  <a:srgbClr val="000080"/>
                </a:solidFill>
                <a:latin typeface="Arial" pitchFamily="34" charset="0"/>
                <a:ea typeface="+mn-ea"/>
                <a:cs typeface="Arial" pitchFamily="34" charset="0"/>
              </a:rPr>
              <a:t> </a:t>
            </a:r>
            <a:r>
              <a:rPr lang="it-IT" sz="2800" b="1" dirty="0" err="1" smtClean="0">
                <a:solidFill>
                  <a:srgbClr val="000080"/>
                </a:solidFill>
                <a:latin typeface="Arial" pitchFamily="34" charset="0"/>
                <a:ea typeface="+mn-ea"/>
                <a:cs typeface="Arial" pitchFamily="34" charset="0"/>
              </a:rPr>
              <a:t>flows</a:t>
            </a:r>
            <a:endParaRPr lang="it-IT" sz="2800" b="1" dirty="0" smtClean="0">
              <a:solidFill>
                <a:srgbClr val="000080"/>
              </a:solidFill>
              <a:latin typeface="Arial" pitchFamily="34" charset="0"/>
              <a:ea typeface="+mn-ea"/>
              <a:cs typeface="Arial" pitchFamily="34" charset="0"/>
            </a:endParaRPr>
          </a:p>
        </p:txBody>
      </p:sp>
      <p:grpSp>
        <p:nvGrpSpPr>
          <p:cNvPr id="62467" name="Group 3"/>
          <p:cNvGrpSpPr>
            <a:grpSpLocks/>
          </p:cNvGrpSpPr>
          <p:nvPr/>
        </p:nvGrpSpPr>
        <p:grpSpPr bwMode="auto">
          <a:xfrm>
            <a:off x="1547664" y="1628800"/>
            <a:ext cx="5688632" cy="4608512"/>
            <a:chOff x="1455" y="735"/>
            <a:chExt cx="8220" cy="6450"/>
          </a:xfrm>
        </p:grpSpPr>
        <p:sp>
          <p:nvSpPr>
            <p:cNvPr id="62468" name="Rectangle 4"/>
            <p:cNvSpPr>
              <a:spLocks noChangeArrowheads="1"/>
            </p:cNvSpPr>
            <p:nvPr/>
          </p:nvSpPr>
          <p:spPr bwMode="auto">
            <a:xfrm>
              <a:off x="1455" y="735"/>
              <a:ext cx="8220" cy="64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pitchFamily="34" charset="0"/>
                </a:rPr>
                <a:t>KNOWLEDGE FLOWS BETWEEN REGION i AND j</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69" name="Text Box 5"/>
            <p:cNvSpPr txBox="1">
              <a:spLocks noChangeArrowheads="1"/>
            </p:cNvSpPr>
            <p:nvPr/>
          </p:nvSpPr>
          <p:spPr bwMode="auto">
            <a:xfrm>
              <a:off x="1710" y="1650"/>
              <a:ext cx="3750" cy="51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Arial" pitchFamily="34" charset="0"/>
                </a:rPr>
                <a:t>REGIONS i AND j ARE NOT CONTIGUOUS</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70" name="Text Box 6"/>
            <p:cNvSpPr txBox="1">
              <a:spLocks noChangeArrowheads="1"/>
            </p:cNvSpPr>
            <p:nvPr/>
          </p:nvSpPr>
          <p:spPr bwMode="auto">
            <a:xfrm>
              <a:off x="5625" y="1650"/>
              <a:ext cx="3810" cy="51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REGIONS i AND j ARE CONTIGUOUS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71" name="Text Box 7"/>
            <p:cNvSpPr txBox="1">
              <a:spLocks noChangeArrowheads="1"/>
            </p:cNvSpPr>
            <p:nvPr/>
          </p:nvSpPr>
          <p:spPr bwMode="auto">
            <a:xfrm>
              <a:off x="5805" y="2250"/>
              <a:ext cx="3450" cy="211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WIITHIN COUNTRY CONTIGUITY</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(REGIONS i AND j BELONG </a:t>
              </a:r>
              <a:endParaRPr kumimoji="0" lang="en-US"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TO THE SAME COUNTRY )</a:t>
              </a:r>
              <a:endParaRPr kumimoji="0" lang="en-US"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72" name="Text Box 8"/>
            <p:cNvSpPr txBox="1">
              <a:spLocks noChangeArrowheads="1"/>
            </p:cNvSpPr>
            <p:nvPr/>
          </p:nvSpPr>
          <p:spPr bwMode="auto">
            <a:xfrm>
              <a:off x="5805" y="4530"/>
              <a:ext cx="3450" cy="211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CROSS-BORDER CONTIGUITY</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(REGIONS i AND j BELONG TO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TWO DIFFERENT COUNTRIES )</a:t>
              </a:r>
              <a:endParaRPr kumimoji="0" lang="en-US"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9" name="Segnaposto numero diapositiva 8"/>
          <p:cNvSpPr>
            <a:spLocks noGrp="1"/>
          </p:cNvSpPr>
          <p:nvPr>
            <p:ph type="sldNum" sz="quarter" idx="12"/>
          </p:nvPr>
        </p:nvSpPr>
        <p:spPr/>
        <p:txBody>
          <a:bodyPr/>
          <a:lstStyle/>
          <a:p>
            <a:fld id="{DE88CCDF-E1B4-426C-A0AA-0508DE7BD7B8}" type="slidenum">
              <a:rPr lang="it-IT" smtClean="0"/>
              <a:pPr/>
              <a:t>11</a:t>
            </a:fld>
            <a:endParaRPr lang="it-IT"/>
          </a:p>
        </p:txBody>
      </p:sp>
      <p:sp>
        <p:nvSpPr>
          <p:cNvPr id="10" name="Segnaposto piè di pagina 9"/>
          <p:cNvSpPr>
            <a:spLocks noGrp="1"/>
          </p:cNvSpPr>
          <p:nvPr>
            <p:ph type="ftr" sz="quarter" idx="4294967295"/>
          </p:nvPr>
        </p:nvSpPr>
        <p:spPr>
          <a:xfrm>
            <a:off x="3124200" y="6356350"/>
            <a:ext cx="2895600" cy="365125"/>
          </a:xfrm>
        </p:spPr>
        <p:txBody>
          <a:bodyPr/>
          <a:lstStyle/>
          <a:p>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84528"/>
            <a:ext cx="8229600" cy="523220"/>
          </a:xfrm>
          <a:noFill/>
          <a:ln w="9525">
            <a:noFill/>
            <a:miter lim="800000"/>
            <a:headEnd/>
            <a:tailEnd/>
          </a:ln>
        </p:spPr>
        <p:txBody>
          <a:bodyPr vert="horz" wrap="square" lIns="91440" tIns="45720" rIns="91440" bIns="45720" rtlCol="0" anchor="ctr">
            <a:spAutoFit/>
          </a:bodyPr>
          <a:lstStyle/>
          <a:p>
            <a:pPr algn="l"/>
            <a:r>
              <a:rPr lang="it-IT" sz="2800" b="1" dirty="0" err="1" smtClean="0">
                <a:solidFill>
                  <a:srgbClr val="000080"/>
                </a:solidFill>
                <a:latin typeface="Arial" pitchFamily="34" charset="0"/>
                <a:ea typeface="+mn-ea"/>
                <a:cs typeface="Arial" pitchFamily="34" charset="0"/>
              </a:rPr>
              <a:t>Econometric</a:t>
            </a:r>
            <a:r>
              <a:rPr lang="it-IT" sz="2800" b="1" dirty="0" smtClean="0">
                <a:solidFill>
                  <a:srgbClr val="000080"/>
                </a:solidFill>
                <a:latin typeface="Arial" pitchFamily="34" charset="0"/>
                <a:ea typeface="+mn-ea"/>
                <a:cs typeface="Arial" pitchFamily="34" charset="0"/>
              </a:rPr>
              <a:t> </a:t>
            </a:r>
            <a:r>
              <a:rPr lang="it-IT" sz="2800" b="1" dirty="0" err="1" smtClean="0">
                <a:solidFill>
                  <a:srgbClr val="000080"/>
                </a:solidFill>
                <a:latin typeface="Arial" pitchFamily="34" charset="0"/>
                <a:ea typeface="+mn-ea"/>
                <a:cs typeface="Arial" pitchFamily="34" charset="0"/>
              </a:rPr>
              <a:t>estimation</a:t>
            </a:r>
            <a:endParaRPr lang="it-IT" sz="2800" b="1" dirty="0" smtClean="0">
              <a:solidFill>
                <a:srgbClr val="000080"/>
              </a:solidFill>
              <a:latin typeface="Arial" pitchFamily="34" charset="0"/>
              <a:ea typeface="+mn-ea"/>
              <a:cs typeface="Arial" pitchFamily="34" charset="0"/>
            </a:endParaRPr>
          </a:p>
        </p:txBody>
      </p:sp>
      <p:graphicFrame>
        <p:nvGraphicFramePr>
          <p:cNvPr id="7" name="Segnaposto contenuto 6"/>
          <p:cNvGraphicFramePr>
            <a:graphicFrameLocks noGrp="1" noChangeAspect="1"/>
          </p:cNvGraphicFramePr>
          <p:nvPr>
            <p:ph idx="1"/>
          </p:nvPr>
        </p:nvGraphicFramePr>
        <p:xfrm>
          <a:off x="1579017" y="1609725"/>
          <a:ext cx="5729287" cy="1082675"/>
        </p:xfrm>
        <a:graphic>
          <a:graphicData uri="http://schemas.openxmlformats.org/presentationml/2006/ole">
            <mc:AlternateContent xmlns:mc="http://schemas.openxmlformats.org/markup-compatibility/2006">
              <mc:Choice xmlns:v="urn:schemas-microsoft-com:vml" Requires="v">
                <p:oleObj spid="_x0000_s45063" name="Equazione" r:id="rId4" imgW="6184900" imgH="1168400" progId="Equation.3">
                  <p:embed/>
                </p:oleObj>
              </mc:Choice>
              <mc:Fallback>
                <p:oleObj name="Equazione" r:id="rId4" imgW="6184900" imgH="1168400" progId="Equation.3">
                  <p:embed/>
                  <p:pic>
                    <p:nvPicPr>
                      <p:cNvPr id="0" name="Picture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9017" y="1609725"/>
                        <a:ext cx="5729287"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egnaposto contenuto 2"/>
          <p:cNvSpPr txBox="1">
            <a:spLocks/>
          </p:cNvSpPr>
          <p:nvPr/>
        </p:nvSpPr>
        <p:spPr>
          <a:xfrm>
            <a:off x="457200" y="2996952"/>
            <a:ext cx="8219256" cy="3456384"/>
          </a:xfrm>
          <a:prstGeom prst="rect">
            <a:avLst/>
          </a:prstGeom>
        </p:spPr>
        <p:txBody>
          <a:bodyPr vert="horz" lIns="91440" tIns="45720" rIns="91440" bIns="45720" rtlCol="0">
            <a:normAutofit fontScale="92500" lnSpcReduction="10000"/>
          </a:bodyPr>
          <a:lstStyle/>
          <a:p>
            <a:pPr marL="342900" lvl="0" indent="-342900">
              <a:spcBef>
                <a:spcPct val="20000"/>
              </a:spcBef>
              <a:buFont typeface="Arial" pitchFamily="34" charset="0"/>
              <a:buChar char="•"/>
              <a:defRPr/>
            </a:pPr>
            <a:r>
              <a:rPr lang="it-IT" sz="3200" i="1" dirty="0" smtClean="0">
                <a:hlinkClick r:id="rId6" action="ppaction://hlinksldjump"/>
              </a:rPr>
              <a:t>k</a:t>
            </a:r>
            <a:r>
              <a:rPr kumimoji="0" lang="it-IT" sz="3200" b="0" i="1" u="none" strike="noStrike" kern="1200" cap="none" spc="0" normalizeH="0" baseline="0" noProof="0" dirty="0" smtClean="0">
                <a:ln>
                  <a:noFill/>
                </a:ln>
                <a:solidFill>
                  <a:schemeClr val="tx1"/>
                </a:solidFill>
                <a:effectLst/>
                <a:uLnTx/>
                <a:uFillTx/>
                <a:latin typeface="+mn-lt"/>
                <a:ea typeface="+mn-ea"/>
                <a:cs typeface="+mn-cs"/>
                <a:hlinkClick r:id="rId6" action="ppaction://hlinksldjump"/>
              </a:rPr>
              <a:t>f</a:t>
            </a:r>
            <a:r>
              <a:rPr lang="it-IT" sz="3200" dirty="0" smtClean="0"/>
              <a:t>: </a:t>
            </a:r>
            <a:r>
              <a:rPr lang="it-IT" sz="3200" dirty="0" err="1" smtClean="0"/>
              <a:t>citations</a:t>
            </a:r>
            <a:r>
              <a:rPr lang="it-IT" sz="3200" dirty="0" smtClean="0"/>
              <a:t> </a:t>
            </a:r>
            <a:r>
              <a:rPr lang="it-IT" sz="3200" dirty="0" err="1" smtClean="0"/>
              <a:t>flows</a:t>
            </a:r>
            <a:r>
              <a:rPr lang="it-IT" sz="3200" dirty="0" smtClean="0"/>
              <a:t>, </a:t>
            </a:r>
            <a:r>
              <a:rPr lang="it-IT" sz="3200" dirty="0" err="1" smtClean="0"/>
              <a:t>applicant-inventors</a:t>
            </a:r>
            <a:r>
              <a:rPr lang="it-IT" sz="3200" dirty="0" smtClean="0"/>
              <a:t> </a:t>
            </a:r>
            <a:r>
              <a:rPr lang="it-IT" sz="3200" dirty="0" err="1" smtClean="0"/>
              <a:t>links</a:t>
            </a:r>
            <a:r>
              <a:rPr lang="it-IT" sz="3200" dirty="0" smtClean="0"/>
              <a:t>, </a:t>
            </a:r>
            <a:r>
              <a:rPr kumimoji="0" lang="it-IT" sz="3200" b="0" i="0" u="none" strike="noStrike" kern="1200" cap="none" spc="0" normalizeH="0" baseline="0" noProof="0" dirty="0" err="1" smtClean="0">
                <a:ln>
                  <a:noFill/>
                </a:ln>
                <a:solidFill>
                  <a:schemeClr val="tx1"/>
                </a:solidFill>
                <a:effectLst/>
                <a:uLnTx/>
                <a:uFillTx/>
                <a:latin typeface="+mn-lt"/>
                <a:ea typeface="+mn-ea"/>
                <a:cs typeface="+mn-cs"/>
              </a:rPr>
              <a:t>coinventorships</a:t>
            </a:r>
            <a:endParaRPr kumimoji="0" lang="it-IT" sz="32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3200" i="1" baseline="0" dirty="0" err="1" smtClean="0"/>
              <a:t>distances</a:t>
            </a:r>
            <a:r>
              <a:rPr lang="it-IT" sz="3200" baseline="0" dirty="0" smtClean="0"/>
              <a:t>: </a:t>
            </a:r>
            <a:r>
              <a:rPr lang="it-IT" sz="3200" baseline="0" dirty="0" err="1" smtClean="0"/>
              <a:t>geographical</a:t>
            </a:r>
            <a:r>
              <a:rPr lang="it-IT" sz="3200" baseline="0" dirty="0" smtClean="0"/>
              <a:t>, </a:t>
            </a:r>
            <a:r>
              <a:rPr lang="it-IT" sz="3200" baseline="0" dirty="0" err="1" smtClean="0"/>
              <a:t>technological</a:t>
            </a:r>
            <a:r>
              <a:rPr lang="it-IT" sz="3200" baseline="0" dirty="0" smtClean="0"/>
              <a:t>, </a:t>
            </a:r>
            <a:r>
              <a:rPr lang="it-IT" sz="3200" baseline="0" dirty="0" err="1" smtClean="0"/>
              <a:t>relational</a:t>
            </a:r>
            <a:r>
              <a:rPr lang="it-IT" sz="3200" baseline="0" dirty="0" smtClean="0"/>
              <a:t>, </a:t>
            </a:r>
            <a:r>
              <a:rPr lang="it-IT" sz="3200" baseline="0" dirty="0" err="1" smtClean="0"/>
              <a:t>institutional</a:t>
            </a:r>
            <a:endParaRPr lang="it-IT" sz="3200" baseline="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3200" i="1" dirty="0" err="1" smtClean="0"/>
              <a:t>contiguities</a:t>
            </a:r>
            <a:r>
              <a:rPr lang="it-IT" sz="3200" dirty="0" smtClean="0"/>
              <a:t>: </a:t>
            </a:r>
            <a:r>
              <a:rPr lang="it-IT" sz="3200" dirty="0" err="1" smtClean="0"/>
              <a:t>cross-border</a:t>
            </a:r>
            <a:r>
              <a:rPr lang="it-IT" sz="3200" dirty="0" smtClean="0"/>
              <a:t>, </a:t>
            </a:r>
            <a:r>
              <a:rPr lang="it-IT" sz="3200" dirty="0" err="1" smtClean="0"/>
              <a:t>within</a:t>
            </a:r>
            <a:r>
              <a:rPr lang="it-IT" sz="3200" dirty="0" smtClean="0"/>
              <a:t> </a:t>
            </a:r>
            <a:r>
              <a:rPr lang="it-IT" sz="3200" dirty="0" err="1" smtClean="0"/>
              <a:t>border</a:t>
            </a:r>
            <a:endParaRPr lang="it-IT"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3200" i="1" dirty="0" err="1" smtClean="0"/>
              <a:t>r</a:t>
            </a:r>
            <a:r>
              <a:rPr lang="it-IT" sz="3200" i="1" baseline="0" dirty="0" err="1" smtClean="0"/>
              <a:t>egional</a:t>
            </a:r>
            <a:r>
              <a:rPr lang="it-IT" sz="3200" i="1" baseline="0" dirty="0" smtClean="0"/>
              <a:t> </a:t>
            </a:r>
            <a:r>
              <a:rPr lang="it-IT" sz="3200" i="1" baseline="0" dirty="0" err="1" smtClean="0"/>
              <a:t>features</a:t>
            </a:r>
            <a:r>
              <a:rPr lang="it-IT" sz="3200" baseline="0" dirty="0" smtClean="0"/>
              <a:t>:</a:t>
            </a:r>
            <a:r>
              <a:rPr lang="it-IT" sz="3200" dirty="0" smtClean="0"/>
              <a:t> </a:t>
            </a:r>
            <a:r>
              <a:rPr lang="it-IT" sz="3200" dirty="0" err="1" smtClean="0"/>
              <a:t>rd</a:t>
            </a:r>
            <a:r>
              <a:rPr lang="it-IT" sz="3200" dirty="0" smtClean="0"/>
              <a:t> </a:t>
            </a:r>
            <a:r>
              <a:rPr lang="it-IT" sz="3200" dirty="0" err="1" smtClean="0"/>
              <a:t>expenditure</a:t>
            </a:r>
            <a:r>
              <a:rPr lang="it-IT" sz="3200" dirty="0" smtClean="0"/>
              <a:t>, </a:t>
            </a:r>
            <a:r>
              <a:rPr lang="it-IT" sz="3200" dirty="0" err="1" smtClean="0"/>
              <a:t>patent</a:t>
            </a:r>
            <a:r>
              <a:rPr lang="it-IT" sz="3200" dirty="0" smtClean="0"/>
              <a:t> stock, </a:t>
            </a:r>
            <a:r>
              <a:rPr lang="it-IT" sz="3200" dirty="0" err="1" smtClean="0"/>
              <a:t>tertiary</a:t>
            </a:r>
            <a:r>
              <a:rPr lang="it-IT" sz="3200" dirty="0" smtClean="0"/>
              <a:t> </a:t>
            </a:r>
            <a:r>
              <a:rPr lang="it-IT" sz="3200" dirty="0" err="1" smtClean="0"/>
              <a:t>education</a:t>
            </a:r>
            <a:r>
              <a:rPr lang="it-IT" sz="3200" dirty="0" smtClean="0"/>
              <a:t>, </a:t>
            </a:r>
            <a:r>
              <a:rPr lang="it-IT" sz="3200" dirty="0" err="1" smtClean="0"/>
              <a:t>population</a:t>
            </a:r>
            <a:r>
              <a:rPr lang="it-IT" sz="3200" dirty="0" smtClean="0"/>
              <a:t> density</a:t>
            </a:r>
            <a:endParaRPr lang="it-IT" sz="3200" baseline="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Segnaposto numero diapositiva 4"/>
          <p:cNvSpPr>
            <a:spLocks noGrp="1"/>
          </p:cNvSpPr>
          <p:nvPr>
            <p:ph type="sldNum" sz="quarter" idx="12"/>
          </p:nvPr>
        </p:nvSpPr>
        <p:spPr/>
        <p:txBody>
          <a:bodyPr/>
          <a:lstStyle/>
          <a:p>
            <a:fld id="{DE88CCDF-E1B4-426C-A0AA-0508DE7BD7B8}" type="slidenum">
              <a:rPr lang="it-IT" smtClean="0"/>
              <a:pPr/>
              <a:t>12</a:t>
            </a:fld>
            <a:endParaRPr lang="it-IT"/>
          </a:p>
        </p:txBody>
      </p:sp>
      <p:sp>
        <p:nvSpPr>
          <p:cNvPr id="6" name="Segnaposto piè di pagina 5"/>
          <p:cNvSpPr>
            <a:spLocks noGrp="1"/>
          </p:cNvSpPr>
          <p:nvPr>
            <p:ph type="ftr" sz="quarter" idx="4294967295"/>
          </p:nvPr>
        </p:nvSpPr>
        <p:spPr>
          <a:xfrm>
            <a:off x="3124200" y="6356350"/>
            <a:ext cx="2895600" cy="365125"/>
          </a:xfrm>
        </p:spPr>
        <p:txBody>
          <a:bodyPr/>
          <a:lstStyle/>
          <a:p>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0069"/>
            <a:ext cx="8291264" cy="523220"/>
          </a:xfrm>
          <a:noFill/>
          <a:ln w="9525">
            <a:noFill/>
            <a:miter lim="800000"/>
            <a:headEnd/>
            <a:tailEnd/>
          </a:ln>
        </p:spPr>
        <p:txBody>
          <a:bodyPr vert="horz" wrap="square" lIns="91440" tIns="45720" rIns="91440" bIns="45720" rtlCol="0" anchor="ctr">
            <a:spAutoFit/>
          </a:bodyPr>
          <a:lstStyle/>
          <a:p>
            <a:pPr algn="l"/>
            <a:r>
              <a:rPr lang="it-IT" sz="2800" b="1" dirty="0" err="1" smtClean="0">
                <a:solidFill>
                  <a:srgbClr val="000080"/>
                </a:solidFill>
                <a:latin typeface="Arial" pitchFamily="34" charset="0"/>
                <a:ea typeface="+mn-ea"/>
                <a:cs typeface="Arial" pitchFamily="34" charset="0"/>
              </a:rPr>
              <a:t>Variables</a:t>
            </a:r>
            <a:endParaRPr lang="it-IT" sz="2800" b="1" dirty="0">
              <a:solidFill>
                <a:srgbClr val="000080"/>
              </a:solidFill>
              <a:latin typeface="Arial" pitchFamily="34" charset="0"/>
              <a:ea typeface="+mn-ea"/>
              <a:cs typeface="Arial" pitchFamily="34" charset="0"/>
            </a:endParaRPr>
          </a:p>
        </p:txBody>
      </p:sp>
      <p:sp>
        <p:nvSpPr>
          <p:cNvPr id="4" name="Segnaposto numero diapositiva 3"/>
          <p:cNvSpPr>
            <a:spLocks noGrp="1"/>
          </p:cNvSpPr>
          <p:nvPr>
            <p:ph type="sldNum" sz="quarter" idx="12"/>
          </p:nvPr>
        </p:nvSpPr>
        <p:spPr/>
        <p:txBody>
          <a:bodyPr/>
          <a:lstStyle/>
          <a:p>
            <a:fld id="{DE88CCDF-E1B4-426C-A0AA-0508DE7BD7B8}" type="slidenum">
              <a:rPr lang="it-IT" smtClean="0"/>
              <a:pPr/>
              <a:t>13</a:t>
            </a:fld>
            <a:endParaRPr lang="it-IT"/>
          </a:p>
        </p:txBody>
      </p:sp>
      <p:graphicFrame>
        <p:nvGraphicFramePr>
          <p:cNvPr id="7" name="Tabella 6"/>
          <p:cNvGraphicFramePr>
            <a:graphicFrameLocks noGrp="1"/>
          </p:cNvGraphicFramePr>
          <p:nvPr/>
        </p:nvGraphicFramePr>
        <p:xfrm>
          <a:off x="251520" y="836712"/>
          <a:ext cx="8712968" cy="5888736"/>
        </p:xfrm>
        <a:graphic>
          <a:graphicData uri="http://schemas.openxmlformats.org/drawingml/2006/table">
            <a:tbl>
              <a:tblPr/>
              <a:tblGrid>
                <a:gridCol w="2004754"/>
                <a:gridCol w="6708214"/>
              </a:tblGrid>
              <a:tr h="0">
                <a:tc>
                  <a:txBody>
                    <a:bodyPr/>
                    <a:lstStyle/>
                    <a:p>
                      <a:pPr>
                        <a:lnSpc>
                          <a:spcPct val="115000"/>
                        </a:lnSpc>
                        <a:spcAft>
                          <a:spcPts val="0"/>
                        </a:spcAft>
                      </a:pPr>
                      <a:r>
                        <a:rPr lang="fr-FR" sz="1600" b="1" dirty="0">
                          <a:solidFill>
                            <a:srgbClr val="000000"/>
                          </a:solidFill>
                          <a:latin typeface="Times New Roman"/>
                          <a:ea typeface="Calibri"/>
                          <a:cs typeface="Times New Roman"/>
                        </a:rPr>
                        <a:t>Variable</a:t>
                      </a:r>
                      <a:endParaRPr lang="it-IT"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dirty="0">
                          <a:latin typeface="Times New Roman"/>
                          <a:ea typeface="Calibri"/>
                          <a:cs typeface="Times New Roman"/>
                        </a:rPr>
                        <a:t>Definition</a:t>
                      </a:r>
                      <a:endParaRPr lang="it-IT"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1600">
                          <a:solidFill>
                            <a:srgbClr val="000000"/>
                          </a:solidFill>
                          <a:latin typeface="Times New Roman"/>
                          <a:ea typeface="Calibri"/>
                          <a:cs typeface="Times New Roman"/>
                        </a:rPr>
                        <a:t>lncoinv</a:t>
                      </a:r>
                      <a:endParaRPr lang="it-IT"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Times New Roman"/>
                          <a:ea typeface="Calibri"/>
                          <a:cs typeface="Times New Roman"/>
                        </a:rPr>
                        <a:t>Natural logarithm of patents with inventors in the region i and in the region j (average value 2002-2004)</a:t>
                      </a:r>
                      <a:endParaRPr lang="it-IT"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1600" dirty="0" err="1">
                          <a:solidFill>
                            <a:srgbClr val="000000"/>
                          </a:solidFill>
                          <a:latin typeface="Times New Roman"/>
                          <a:ea typeface="Calibri"/>
                          <a:cs typeface="Times New Roman"/>
                        </a:rPr>
                        <a:t>lnappinv</a:t>
                      </a:r>
                      <a:endParaRPr lang="it-IT"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Times New Roman"/>
                          <a:ea typeface="Calibri"/>
                          <a:cs typeface="Times New Roman"/>
                        </a:rPr>
                        <a:t>Natural logarithm of patents  with applicant from region i and inventor from region j (average value 2002-2004)</a:t>
                      </a:r>
                      <a:endParaRPr lang="it-IT"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1600">
                          <a:solidFill>
                            <a:srgbClr val="000000"/>
                          </a:solidFill>
                          <a:latin typeface="Times New Roman"/>
                          <a:ea typeface="Calibri"/>
                          <a:cs typeface="Times New Roman"/>
                        </a:rPr>
                        <a:t>lncit</a:t>
                      </a:r>
                      <a:endParaRPr lang="it-IT"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Times New Roman"/>
                          <a:ea typeface="Calibri"/>
                          <a:cs typeface="Times New Roman"/>
                        </a:rPr>
                        <a:t>Natural logarithm of patent citations between region i and j (average value 2002-2004)</a:t>
                      </a:r>
                      <a:endParaRPr lang="it-IT"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1600">
                          <a:solidFill>
                            <a:srgbClr val="000000"/>
                          </a:solidFill>
                          <a:latin typeface="Times New Roman"/>
                          <a:ea typeface="Calibri"/>
                          <a:cs typeface="Times New Roman"/>
                        </a:rPr>
                        <a:t>dist</a:t>
                      </a:r>
                      <a:endParaRPr lang="it-IT"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a:latin typeface="Times New Roman"/>
                          <a:ea typeface="Calibri"/>
                          <a:cs typeface="Times New Roman"/>
                        </a:rPr>
                        <a:t>Distance (in kilometers)</a:t>
                      </a:r>
                      <a:endParaRPr lang="it-IT"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1600">
                          <a:solidFill>
                            <a:srgbClr val="000000"/>
                          </a:solidFill>
                          <a:latin typeface="Times New Roman"/>
                          <a:ea typeface="Calibri"/>
                          <a:cs typeface="Times New Roman"/>
                        </a:rPr>
                        <a:t>techprox</a:t>
                      </a:r>
                      <a:endParaRPr lang="it-IT"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Times New Roman"/>
                          <a:ea typeface="Calibri"/>
                          <a:cs typeface="Times New Roman"/>
                        </a:rPr>
                        <a:t>Technological proximity between regions i and j, calculated on the basis of Jaffe’s cosine index.</a:t>
                      </a:r>
                      <a:endParaRPr lang="it-IT"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1600">
                          <a:solidFill>
                            <a:srgbClr val="000000"/>
                          </a:solidFill>
                          <a:latin typeface="Times New Roman"/>
                          <a:ea typeface="Calibri"/>
                          <a:cs typeface="Times New Roman"/>
                        </a:rPr>
                        <a:t>relprox_citations</a:t>
                      </a:r>
                      <a:endParaRPr lang="it-IT"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Times New Roman"/>
                          <a:ea typeface="Calibri"/>
                          <a:cs typeface="Times New Roman"/>
                        </a:rPr>
                        <a:t>Geodesic distance between regions </a:t>
                      </a:r>
                      <a:r>
                        <a:rPr lang="en-US" sz="1600" dirty="0" err="1">
                          <a:latin typeface="Times New Roman"/>
                          <a:ea typeface="Calibri"/>
                          <a:cs typeface="Times New Roman"/>
                        </a:rPr>
                        <a:t>i</a:t>
                      </a:r>
                      <a:r>
                        <a:rPr lang="en-US" sz="1600" dirty="0">
                          <a:latin typeface="Times New Roman"/>
                          <a:ea typeface="Calibri"/>
                          <a:cs typeface="Times New Roman"/>
                        </a:rPr>
                        <a:t> and j, based on citations </a:t>
                      </a:r>
                      <a:r>
                        <a:rPr lang="en-US" sz="1600" dirty="0" smtClean="0">
                          <a:latin typeface="Times New Roman"/>
                          <a:ea typeface="Calibri"/>
                          <a:cs typeface="Times New Roman"/>
                        </a:rPr>
                        <a:t>data (1999-01)</a:t>
                      </a:r>
                      <a:endParaRPr lang="it-IT"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1600">
                          <a:solidFill>
                            <a:srgbClr val="000000"/>
                          </a:solidFill>
                          <a:latin typeface="Times New Roman"/>
                          <a:ea typeface="Calibri"/>
                          <a:cs typeface="Times New Roman"/>
                        </a:rPr>
                        <a:t>relprox_appinv</a:t>
                      </a:r>
                      <a:endParaRPr lang="it-IT"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a:latin typeface="Times New Roman"/>
                          <a:ea typeface="Calibri"/>
                          <a:cs typeface="Times New Roman"/>
                        </a:rPr>
                        <a:t>Geodesic distance between regions </a:t>
                      </a:r>
                      <a:r>
                        <a:rPr lang="en-US" sz="1600" dirty="0" err="1">
                          <a:latin typeface="Times New Roman"/>
                          <a:ea typeface="Calibri"/>
                          <a:cs typeface="Times New Roman"/>
                        </a:rPr>
                        <a:t>i</a:t>
                      </a:r>
                      <a:r>
                        <a:rPr lang="en-US" sz="1600" dirty="0">
                          <a:latin typeface="Times New Roman"/>
                          <a:ea typeface="Calibri"/>
                          <a:cs typeface="Times New Roman"/>
                        </a:rPr>
                        <a:t> and j, based on applicant-inventor </a:t>
                      </a:r>
                      <a:r>
                        <a:rPr lang="en-US" sz="1600" dirty="0" smtClean="0">
                          <a:latin typeface="Times New Roman"/>
                          <a:ea typeface="Calibri"/>
                          <a:cs typeface="Times New Roman"/>
                        </a:rPr>
                        <a:t>relationship (1999-01)</a:t>
                      </a:r>
                      <a:endParaRPr lang="it-IT" sz="1600" dirty="0" smtClean="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1600" dirty="0" err="1">
                          <a:solidFill>
                            <a:srgbClr val="000000"/>
                          </a:solidFill>
                          <a:latin typeface="Times New Roman"/>
                          <a:ea typeface="Calibri"/>
                          <a:cs typeface="Times New Roman"/>
                        </a:rPr>
                        <a:t>relprox_coinv</a:t>
                      </a:r>
                      <a:endParaRPr lang="it-IT"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a:latin typeface="Times New Roman"/>
                          <a:ea typeface="Calibri"/>
                          <a:cs typeface="Times New Roman"/>
                        </a:rPr>
                        <a:t>Geodesic distance between regions </a:t>
                      </a:r>
                      <a:r>
                        <a:rPr lang="en-US" sz="1600" dirty="0" err="1">
                          <a:latin typeface="Times New Roman"/>
                          <a:ea typeface="Calibri"/>
                          <a:cs typeface="Times New Roman"/>
                        </a:rPr>
                        <a:t>i</a:t>
                      </a:r>
                      <a:r>
                        <a:rPr lang="en-US" sz="1600" dirty="0">
                          <a:latin typeface="Times New Roman"/>
                          <a:ea typeface="Calibri"/>
                          <a:cs typeface="Times New Roman"/>
                        </a:rPr>
                        <a:t> and j, based on </a:t>
                      </a:r>
                      <a:r>
                        <a:rPr lang="en-US" sz="1600" dirty="0" err="1">
                          <a:latin typeface="Times New Roman"/>
                          <a:ea typeface="Calibri"/>
                          <a:cs typeface="Times New Roman"/>
                        </a:rPr>
                        <a:t>coinventorship</a:t>
                      </a:r>
                      <a:r>
                        <a:rPr lang="en-US" sz="1600" dirty="0">
                          <a:latin typeface="Times New Roman"/>
                          <a:ea typeface="Calibri"/>
                          <a:cs typeface="Times New Roman"/>
                        </a:rPr>
                        <a:t> </a:t>
                      </a:r>
                      <a:r>
                        <a:rPr lang="en-US" sz="1600" dirty="0" smtClean="0">
                          <a:latin typeface="Times New Roman"/>
                          <a:ea typeface="Calibri"/>
                          <a:cs typeface="Times New Roman"/>
                        </a:rPr>
                        <a:t> (1999-01)</a:t>
                      </a:r>
                      <a:endParaRPr lang="it-IT" sz="1600" dirty="0" smtClean="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it-IT" sz="1600" kern="1200" dirty="0" err="1" smtClean="0">
                          <a:solidFill>
                            <a:srgbClr val="000000"/>
                          </a:solidFill>
                          <a:latin typeface="Times New Roman"/>
                          <a:ea typeface="Calibri"/>
                          <a:cs typeface="Times New Roman"/>
                        </a:rPr>
                        <a:t>instprox</a:t>
                      </a:r>
                      <a:endParaRPr lang="it-IT" sz="1600" kern="1200" dirty="0">
                        <a:solidFill>
                          <a:srgbClr val="000000"/>
                        </a:solidFill>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600" kern="1200" dirty="0" err="1" smtClean="0">
                          <a:solidFill>
                            <a:srgbClr val="000000"/>
                          </a:solidFill>
                          <a:latin typeface="Times New Roman"/>
                          <a:ea typeface="Calibri"/>
                          <a:cs typeface="Times New Roman"/>
                        </a:rPr>
                        <a:t>Samecountry</a:t>
                      </a:r>
                      <a:r>
                        <a:rPr lang="it-IT" sz="1600" dirty="0" smtClean="0">
                          <a:latin typeface="Calibri"/>
                          <a:ea typeface="Calibri"/>
                          <a:cs typeface="Times New Roman"/>
                        </a:rPr>
                        <a:t> </a:t>
                      </a:r>
                      <a:r>
                        <a:rPr lang="it-IT" sz="1600" kern="1200" dirty="0" err="1" smtClean="0">
                          <a:solidFill>
                            <a:srgbClr val="000000"/>
                          </a:solidFill>
                          <a:latin typeface="Times New Roman"/>
                          <a:ea typeface="Calibri"/>
                          <a:cs typeface="Times New Roman"/>
                        </a:rPr>
                        <a:t>dummies</a:t>
                      </a:r>
                      <a:endParaRPr lang="it-IT" sz="1600" kern="1200" dirty="0" smtClean="0">
                        <a:solidFill>
                          <a:srgbClr val="00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it-IT" sz="1600" dirty="0" smtClean="0">
                          <a:latin typeface="Times New Roman" pitchFamily="18" charset="0"/>
                          <a:ea typeface="Calibri"/>
                          <a:cs typeface="Times New Roman" pitchFamily="18" charset="0"/>
                        </a:rPr>
                        <a:t>cd</a:t>
                      </a:r>
                      <a:endParaRPr lang="it-IT"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600" dirty="0" err="1" smtClean="0">
                          <a:latin typeface="Times New Roman" pitchFamily="18" charset="0"/>
                          <a:ea typeface="Calibri"/>
                          <a:cs typeface="Times New Roman" pitchFamily="18" charset="0"/>
                        </a:rPr>
                        <a:t>Country</a:t>
                      </a:r>
                      <a:r>
                        <a:rPr lang="it-IT" sz="1600" dirty="0" smtClean="0">
                          <a:latin typeface="Times New Roman" pitchFamily="18" charset="0"/>
                          <a:ea typeface="Calibri"/>
                          <a:cs typeface="Times New Roman" pitchFamily="18" charset="0"/>
                        </a:rPr>
                        <a:t> </a:t>
                      </a:r>
                      <a:r>
                        <a:rPr lang="it-IT" sz="1600" dirty="0" err="1" smtClean="0">
                          <a:latin typeface="Times New Roman" pitchFamily="18" charset="0"/>
                          <a:ea typeface="Calibri"/>
                          <a:cs typeface="Times New Roman" pitchFamily="18" charset="0"/>
                        </a:rPr>
                        <a:t>dummies</a:t>
                      </a:r>
                      <a:endParaRPr lang="it-IT" sz="16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1600" dirty="0" err="1">
                          <a:solidFill>
                            <a:srgbClr val="000000"/>
                          </a:solidFill>
                          <a:latin typeface="Times New Roman"/>
                          <a:ea typeface="Calibri"/>
                          <a:cs typeface="Times New Roman"/>
                        </a:rPr>
                        <a:t>dens</a:t>
                      </a:r>
                      <a:endParaRPr lang="it-IT"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Times New Roman"/>
                          <a:ea typeface="Calibri"/>
                          <a:cs typeface="Times New Roman"/>
                        </a:rPr>
                        <a:t>Ratio between population and area (land use)</a:t>
                      </a:r>
                      <a:endParaRPr lang="it-IT"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1600">
                          <a:solidFill>
                            <a:srgbClr val="000000"/>
                          </a:solidFill>
                          <a:latin typeface="Times New Roman"/>
                          <a:ea typeface="Calibri"/>
                          <a:cs typeface="Times New Roman"/>
                        </a:rPr>
                        <a:t>loghk</a:t>
                      </a:r>
                      <a:endParaRPr lang="it-IT"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Times New Roman"/>
                          <a:ea typeface="Calibri"/>
                          <a:cs typeface="Times New Roman"/>
                        </a:rPr>
                        <a:t>Natural logarithm of people with tertiary education attainment (average value 1999-2001)</a:t>
                      </a:r>
                      <a:endParaRPr lang="it-IT"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1600">
                          <a:solidFill>
                            <a:srgbClr val="000000"/>
                          </a:solidFill>
                          <a:latin typeface="Times New Roman"/>
                          <a:ea typeface="Calibri"/>
                          <a:cs typeface="Times New Roman"/>
                        </a:rPr>
                        <a:t>logpat</a:t>
                      </a:r>
                      <a:endParaRPr lang="it-IT"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a:latin typeface="Times New Roman"/>
                          <a:ea typeface="Calibri"/>
                          <a:cs typeface="Times New Roman"/>
                        </a:rPr>
                        <a:t>Natural logarithm of patent applications </a:t>
                      </a:r>
                      <a:r>
                        <a:rPr lang="en-US" sz="1600">
                          <a:latin typeface="Times New Roman"/>
                          <a:ea typeface="Calibri"/>
                          <a:cs typeface="Times New Roman"/>
                        </a:rPr>
                        <a:t>(average value 1999-2001)</a:t>
                      </a:r>
                      <a:endParaRPr lang="it-IT"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1600" dirty="0" err="1">
                          <a:solidFill>
                            <a:srgbClr val="000000"/>
                          </a:solidFill>
                          <a:latin typeface="Times New Roman"/>
                          <a:ea typeface="Calibri"/>
                          <a:cs typeface="Times New Roman"/>
                        </a:rPr>
                        <a:t>logrdexp</a:t>
                      </a:r>
                      <a:endParaRPr lang="it-IT"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Times New Roman"/>
                          <a:ea typeface="Calibri"/>
                          <a:cs typeface="Times New Roman"/>
                        </a:rPr>
                        <a:t>Natural logarithm of R&amp;D expenditure (average value 1999-2001)</a:t>
                      </a:r>
                      <a:endParaRPr lang="it-IT"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normAutofit/>
          </a:bodyPr>
          <a:lstStyle/>
          <a:p>
            <a:pPr algn="l"/>
            <a:r>
              <a:rPr lang="it-IT" sz="2800" b="1" dirty="0" err="1" smtClean="0">
                <a:solidFill>
                  <a:srgbClr val="000080"/>
                </a:solidFill>
                <a:latin typeface="Arial" pitchFamily="34" charset="0"/>
                <a:ea typeface="+mn-ea"/>
                <a:cs typeface="Arial" pitchFamily="34" charset="0"/>
              </a:rPr>
              <a:t>Technological</a:t>
            </a:r>
            <a:r>
              <a:rPr lang="it-IT" sz="2800" b="1" dirty="0" smtClean="0">
                <a:solidFill>
                  <a:srgbClr val="000080"/>
                </a:solidFill>
                <a:latin typeface="Arial" pitchFamily="34" charset="0"/>
                <a:ea typeface="+mn-ea"/>
                <a:cs typeface="Arial" pitchFamily="34" charset="0"/>
              </a:rPr>
              <a:t> </a:t>
            </a:r>
            <a:r>
              <a:rPr lang="it-IT" sz="2800" b="1" dirty="0" err="1" smtClean="0">
                <a:solidFill>
                  <a:srgbClr val="000080"/>
                </a:solidFill>
                <a:latin typeface="Arial" pitchFamily="34" charset="0"/>
                <a:ea typeface="+mn-ea"/>
                <a:cs typeface="Arial" pitchFamily="34" charset="0"/>
              </a:rPr>
              <a:t>proximity</a:t>
            </a:r>
            <a:endParaRPr lang="it-IT" sz="2800" b="1" dirty="0">
              <a:solidFill>
                <a:srgbClr val="000080"/>
              </a:solidFill>
              <a:latin typeface="Arial" pitchFamily="34" charset="0"/>
              <a:ea typeface="+mn-ea"/>
              <a:cs typeface="Arial" pitchFamily="34" charset="0"/>
            </a:endParaRPr>
          </a:p>
        </p:txBody>
      </p:sp>
      <p:sp>
        <p:nvSpPr>
          <p:cNvPr id="3" name="Segnaposto contenuto 2"/>
          <p:cNvSpPr>
            <a:spLocks noGrp="1"/>
          </p:cNvSpPr>
          <p:nvPr>
            <p:ph idx="1"/>
          </p:nvPr>
        </p:nvSpPr>
        <p:spPr>
          <a:xfrm>
            <a:off x="467544" y="1052736"/>
            <a:ext cx="8064896" cy="5184576"/>
          </a:xfrm>
        </p:spPr>
        <p:txBody>
          <a:bodyPr>
            <a:noAutofit/>
          </a:bodyPr>
          <a:lstStyle/>
          <a:p>
            <a:r>
              <a:rPr lang="en-US" sz="1800" dirty="0" smtClean="0"/>
              <a:t>The technology proximity amongst sampled regions is based upon Jaffe’s cosine index (Jaffe, 1986 and 1989).</a:t>
            </a:r>
            <a:endParaRPr lang="it-IT" sz="1800" dirty="0" smtClean="0"/>
          </a:p>
          <a:p>
            <a:r>
              <a:rPr lang="en-US" sz="1800" dirty="0" smtClean="0"/>
              <a:t>First of all we computed a measure of proximity amongst all observed technologies in our sample of patents, i.e. the cosine index. </a:t>
            </a:r>
            <a:r>
              <a:rPr lang="it-IT" sz="1800" dirty="0" err="1" smtClean="0"/>
              <a:t>We</a:t>
            </a:r>
            <a:r>
              <a:rPr lang="en-GB" sz="1800" dirty="0" smtClean="0"/>
              <a:t> count the joint occurrences to all possible pairs of classification codes in each patent and we obtain a square symmetrical matrix of co-occurrences. This is the basic info to compute the cosine index, calculated for each pair of technologies.</a:t>
            </a:r>
          </a:p>
          <a:p>
            <a:r>
              <a:rPr lang="en-US" sz="1800" dirty="0" smtClean="0"/>
              <a:t>The</a:t>
            </a:r>
            <a:r>
              <a:rPr lang="en-GB" sz="1800" dirty="0" smtClean="0"/>
              <a:t> idea behind the calculation of this index is that two technologies </a:t>
            </a:r>
            <a:r>
              <a:rPr lang="en-GB" sz="1800" i="1" dirty="0" smtClean="0"/>
              <a:t>x</a:t>
            </a:r>
            <a:r>
              <a:rPr lang="en-GB" sz="1800" dirty="0" smtClean="0"/>
              <a:t> and </a:t>
            </a:r>
            <a:r>
              <a:rPr lang="en-GB" sz="1800" i="1" dirty="0" smtClean="0"/>
              <a:t>y</a:t>
            </a:r>
            <a:r>
              <a:rPr lang="en-GB" sz="1800" dirty="0" smtClean="0"/>
              <a:t> are similar to the extent that they co-occur with a third technology </a:t>
            </a:r>
            <a:r>
              <a:rPr lang="en-GB" sz="1800" i="1" dirty="0" smtClean="0"/>
              <a:t>z</a:t>
            </a:r>
            <a:r>
              <a:rPr lang="en-GB" sz="1800" dirty="0" smtClean="0"/>
              <a:t>. It is equal to one for pairs of technological fields with identical distribution of co-occurrences with all the other technological fields, while it goes to zero if vectors of co-</a:t>
            </a:r>
            <a:r>
              <a:rPr lang="en-GB" sz="1800" dirty="0" err="1" smtClean="0"/>
              <a:t>occurences</a:t>
            </a:r>
            <a:r>
              <a:rPr lang="en-GB" sz="1800" dirty="0" smtClean="0"/>
              <a:t> are orthogonal (Breschi et al., 2003).</a:t>
            </a:r>
            <a:endParaRPr lang="it-IT" sz="1800" dirty="0" smtClean="0"/>
          </a:p>
          <a:p>
            <a:r>
              <a:rPr lang="en-GB" sz="1800" dirty="0" smtClean="0"/>
              <a:t>Once the technology proximity index has been calculated, we can use it to measure the technological proximity amongst any pair of regions. The technological proximity amongst regions is defined as the weighted average of the proximity amongst the technologies observed in the two regions.</a:t>
            </a:r>
            <a:r>
              <a:rPr lang="it-IT" sz="1800" dirty="0" smtClean="0"/>
              <a:t> </a:t>
            </a:r>
            <a:endParaRPr lang="en-GB" sz="1800" dirty="0" smtClean="0">
              <a:latin typeface="Calibri" pitchFamily="34" charset="0"/>
            </a:endParaRPr>
          </a:p>
        </p:txBody>
      </p:sp>
      <p:sp>
        <p:nvSpPr>
          <p:cNvPr id="4" name="Segnaposto numero diapositiva 3"/>
          <p:cNvSpPr>
            <a:spLocks noGrp="1"/>
          </p:cNvSpPr>
          <p:nvPr>
            <p:ph type="sldNum" sz="quarter" idx="12"/>
          </p:nvPr>
        </p:nvSpPr>
        <p:spPr/>
        <p:txBody>
          <a:bodyPr/>
          <a:lstStyle/>
          <a:p>
            <a:fld id="{DE88CCDF-E1B4-426C-A0AA-0508DE7BD7B8}" type="slidenum">
              <a:rPr lang="it-IT" smtClean="0"/>
              <a:pPr/>
              <a:t>14</a:t>
            </a:fld>
            <a:endParaRPr lang="it-IT"/>
          </a:p>
        </p:txBody>
      </p:sp>
      <p:sp>
        <p:nvSpPr>
          <p:cNvPr id="5" name="Segnaposto piè di pagina 4"/>
          <p:cNvSpPr>
            <a:spLocks noGrp="1"/>
          </p:cNvSpPr>
          <p:nvPr>
            <p:ph type="ftr" sz="quarter" idx="4294967295"/>
          </p:nvPr>
        </p:nvSpPr>
        <p:spPr>
          <a:xfrm>
            <a:off x="3124200" y="6356350"/>
            <a:ext cx="2895600" cy="365125"/>
          </a:xfrm>
        </p:spPr>
        <p:txBody>
          <a:bodyPr/>
          <a:lstStyle/>
          <a:p>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normAutofit fontScale="90000"/>
          </a:bodyPr>
          <a:lstStyle/>
          <a:p>
            <a:pPr algn="l"/>
            <a:r>
              <a:rPr lang="it-IT" sz="2800" b="1" dirty="0" smtClean="0">
                <a:solidFill>
                  <a:srgbClr val="000080"/>
                </a:solidFill>
                <a:latin typeface="Arial" pitchFamily="34" charset="0"/>
                <a:ea typeface="+mn-ea"/>
                <a:cs typeface="Arial" pitchFamily="34" charset="0"/>
              </a:rPr>
              <a:t>Social</a:t>
            </a:r>
            <a:r>
              <a:rPr lang="it-IT" b="1" dirty="0" smtClean="0">
                <a:latin typeface="Calibri" pitchFamily="34" charset="0"/>
              </a:rPr>
              <a:t> </a:t>
            </a:r>
            <a:r>
              <a:rPr lang="it-IT" sz="2800" b="1" dirty="0" err="1" smtClean="0">
                <a:solidFill>
                  <a:srgbClr val="000080"/>
                </a:solidFill>
                <a:latin typeface="Arial" pitchFamily="34" charset="0"/>
                <a:ea typeface="+mn-ea"/>
                <a:cs typeface="Arial" pitchFamily="34" charset="0"/>
              </a:rPr>
              <a:t>proximity</a:t>
            </a:r>
            <a:endParaRPr lang="it-IT" sz="2800" b="1" dirty="0">
              <a:solidFill>
                <a:srgbClr val="000080"/>
              </a:solidFill>
              <a:latin typeface="Arial" pitchFamily="34" charset="0"/>
              <a:ea typeface="+mn-ea"/>
              <a:cs typeface="Arial" pitchFamily="34" charset="0"/>
            </a:endParaRPr>
          </a:p>
        </p:txBody>
      </p:sp>
      <p:sp>
        <p:nvSpPr>
          <p:cNvPr id="3" name="Segnaposto contenuto 2"/>
          <p:cNvSpPr>
            <a:spLocks noGrp="1"/>
          </p:cNvSpPr>
          <p:nvPr>
            <p:ph idx="1"/>
          </p:nvPr>
        </p:nvSpPr>
        <p:spPr>
          <a:xfrm>
            <a:off x="467544" y="1052736"/>
            <a:ext cx="8064896" cy="3384376"/>
          </a:xfrm>
        </p:spPr>
        <p:txBody>
          <a:bodyPr>
            <a:normAutofit lnSpcReduction="10000"/>
          </a:bodyPr>
          <a:lstStyle/>
          <a:p>
            <a:pPr algn="just">
              <a:spcBef>
                <a:spcPts val="0"/>
              </a:spcBef>
              <a:spcAft>
                <a:spcPts val="1200"/>
              </a:spcAft>
              <a:buClr>
                <a:schemeClr val="tx1"/>
              </a:buClr>
            </a:pPr>
            <a:r>
              <a:rPr lang="en-GB" sz="2000" dirty="0" smtClean="0">
                <a:latin typeface="Calibri" pitchFamily="34" charset="0"/>
              </a:rPr>
              <a:t>Direct and indirect relationships in the past provide a facilitating environment for sharing knowledge in the future.</a:t>
            </a:r>
          </a:p>
          <a:p>
            <a:pPr algn="just">
              <a:spcBef>
                <a:spcPts val="0"/>
              </a:spcBef>
              <a:spcAft>
                <a:spcPts val="1200"/>
              </a:spcAft>
              <a:buClr>
                <a:schemeClr val="tx1"/>
              </a:buClr>
            </a:pPr>
            <a:r>
              <a:rPr lang="en-GB" sz="2000" dirty="0" smtClean="0">
                <a:latin typeface="Calibri" pitchFamily="34" charset="0"/>
              </a:rPr>
              <a:t>Thus the degree of social proximity decreases with the </a:t>
            </a:r>
            <a:r>
              <a:rPr lang="en-GB" sz="2000" dirty="0" smtClean="0">
                <a:solidFill>
                  <a:srgbClr val="FF0000"/>
                </a:solidFill>
                <a:latin typeface="Calibri" pitchFamily="34" charset="0"/>
              </a:rPr>
              <a:t>geodesic distance </a:t>
            </a:r>
            <a:r>
              <a:rPr lang="en-GB" sz="2000" dirty="0" smtClean="0">
                <a:latin typeface="Calibri" pitchFamily="34" charset="0"/>
              </a:rPr>
              <a:t>which measures the </a:t>
            </a:r>
            <a:r>
              <a:rPr lang="en-GB" sz="2000" dirty="0" smtClean="0">
                <a:solidFill>
                  <a:srgbClr val="FF0000"/>
                </a:solidFill>
                <a:latin typeface="Calibri" pitchFamily="34" charset="0"/>
              </a:rPr>
              <a:t>shortest path </a:t>
            </a:r>
            <a:r>
              <a:rPr lang="en-GB" sz="2000" dirty="0" smtClean="0">
                <a:latin typeface="Calibri" pitchFamily="34" charset="0"/>
              </a:rPr>
              <a:t>between two nodes (i.e. firms or regions) (Autant-Bernard et al., 2007; Usai et al., 2013). Two nodes are directly linked when they have met in the past, as a result their geodesic distance is one. When two nodes have never met in the past, nor any of their direct and indirect partners, their shortest path is infinite.  </a:t>
            </a:r>
          </a:p>
          <a:p>
            <a:pPr algn="just">
              <a:spcBef>
                <a:spcPts val="0"/>
              </a:spcBef>
              <a:spcAft>
                <a:spcPts val="1200"/>
              </a:spcAft>
              <a:buClr>
                <a:schemeClr val="tx1"/>
              </a:buClr>
            </a:pPr>
            <a:r>
              <a:rPr lang="en-GB" sz="2000" dirty="0" smtClean="0">
                <a:latin typeface="Calibri" pitchFamily="34" charset="0"/>
              </a:rPr>
              <a:t>As a result, we use the </a:t>
            </a:r>
            <a:r>
              <a:rPr lang="en-GB" sz="2000" dirty="0" smtClean="0">
                <a:solidFill>
                  <a:srgbClr val="FF0000"/>
                </a:solidFill>
                <a:latin typeface="Calibri" pitchFamily="34" charset="0"/>
              </a:rPr>
              <a:t>inverse of the geodesic distance</a:t>
            </a:r>
            <a:r>
              <a:rPr lang="en-GB" sz="2000" dirty="0" smtClean="0">
                <a:latin typeface="Calibri" pitchFamily="34" charset="0"/>
              </a:rPr>
              <a:t>, which goes from </a:t>
            </a:r>
            <a:r>
              <a:rPr lang="en-GB" sz="2000" dirty="0" smtClean="0">
                <a:solidFill>
                  <a:srgbClr val="FF0000"/>
                </a:solidFill>
                <a:latin typeface="Calibri" pitchFamily="34" charset="0"/>
              </a:rPr>
              <a:t>zero</a:t>
            </a:r>
            <a:r>
              <a:rPr lang="en-GB" sz="2000" dirty="0" smtClean="0">
                <a:latin typeface="Calibri" pitchFamily="34" charset="0"/>
              </a:rPr>
              <a:t> (infinite geodesic distance) to </a:t>
            </a:r>
            <a:r>
              <a:rPr lang="en-GB" sz="2000" dirty="0" smtClean="0">
                <a:solidFill>
                  <a:srgbClr val="FF0000"/>
                </a:solidFill>
                <a:latin typeface="Calibri" pitchFamily="34" charset="0"/>
              </a:rPr>
              <a:t>one </a:t>
            </a:r>
            <a:r>
              <a:rPr lang="en-GB" sz="2000" dirty="0" smtClean="0">
                <a:latin typeface="Calibri" pitchFamily="34" charset="0"/>
              </a:rPr>
              <a:t>(shortest path equal to unity)</a:t>
            </a:r>
          </a:p>
        </p:txBody>
      </p:sp>
      <p:sp>
        <p:nvSpPr>
          <p:cNvPr id="4" name="Segnaposto numero diapositiva 3"/>
          <p:cNvSpPr>
            <a:spLocks noGrp="1"/>
          </p:cNvSpPr>
          <p:nvPr>
            <p:ph type="sldNum" sz="quarter" idx="12"/>
          </p:nvPr>
        </p:nvSpPr>
        <p:spPr/>
        <p:txBody>
          <a:bodyPr/>
          <a:lstStyle/>
          <a:p>
            <a:fld id="{DE88CCDF-E1B4-426C-A0AA-0508DE7BD7B8}" type="slidenum">
              <a:rPr lang="it-IT" smtClean="0"/>
              <a:pPr/>
              <a:t>15</a:t>
            </a:fld>
            <a:endParaRPr lang="it-IT"/>
          </a:p>
        </p:txBody>
      </p:sp>
      <p:sp>
        <p:nvSpPr>
          <p:cNvPr id="5" name="Segnaposto piè di pagina 4"/>
          <p:cNvSpPr>
            <a:spLocks noGrp="1"/>
          </p:cNvSpPr>
          <p:nvPr>
            <p:ph type="ftr" sz="quarter" idx="4294967295"/>
          </p:nvPr>
        </p:nvSpPr>
        <p:spPr>
          <a:xfrm>
            <a:off x="3124200" y="6356350"/>
            <a:ext cx="2895600" cy="365125"/>
          </a:xfrm>
        </p:spPr>
        <p:txBody>
          <a:bodyPr/>
          <a:lstStyle/>
          <a:p>
            <a:endParaRPr lang="it-IT"/>
          </a:p>
        </p:txBody>
      </p:sp>
      <p:sp>
        <p:nvSpPr>
          <p:cNvPr id="6" name="Titolo 1"/>
          <p:cNvSpPr txBox="1">
            <a:spLocks/>
          </p:cNvSpPr>
          <p:nvPr/>
        </p:nvSpPr>
        <p:spPr>
          <a:xfrm>
            <a:off x="518864" y="4509120"/>
            <a:ext cx="8229600" cy="70609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err="1" smtClean="0">
                <a:ln>
                  <a:noFill/>
                </a:ln>
                <a:solidFill>
                  <a:srgbClr val="000080"/>
                </a:solidFill>
                <a:effectLst/>
                <a:uLnTx/>
                <a:uFillTx/>
                <a:latin typeface="Arial" pitchFamily="34" charset="0"/>
                <a:ea typeface="+mn-ea"/>
                <a:cs typeface="Arial" pitchFamily="34" charset="0"/>
              </a:rPr>
              <a:t>Institutional</a:t>
            </a:r>
            <a:r>
              <a:rPr kumimoji="0" lang="it-IT" sz="2800" b="1" i="0" u="none" strike="noStrike" kern="1200" cap="none" spc="0" normalizeH="0" baseline="0" noProof="0" dirty="0" smtClean="0">
                <a:ln>
                  <a:noFill/>
                </a:ln>
                <a:solidFill>
                  <a:srgbClr val="000080"/>
                </a:solidFill>
                <a:effectLst/>
                <a:uLnTx/>
                <a:uFillTx/>
                <a:latin typeface="Arial" pitchFamily="34" charset="0"/>
                <a:ea typeface="+mn-ea"/>
                <a:cs typeface="Arial" pitchFamily="34" charset="0"/>
              </a:rPr>
              <a:t> </a:t>
            </a:r>
            <a:r>
              <a:rPr kumimoji="0" lang="it-IT" sz="2800" b="1" i="0" u="none" strike="noStrike" kern="1200" cap="none" spc="0" normalizeH="0" baseline="0" noProof="0" dirty="0" err="1" smtClean="0">
                <a:ln>
                  <a:noFill/>
                </a:ln>
                <a:solidFill>
                  <a:srgbClr val="000080"/>
                </a:solidFill>
                <a:effectLst/>
                <a:uLnTx/>
                <a:uFillTx/>
                <a:latin typeface="Arial" pitchFamily="34" charset="0"/>
                <a:ea typeface="+mn-ea"/>
                <a:cs typeface="Arial" pitchFamily="34" charset="0"/>
              </a:rPr>
              <a:t>proximity</a:t>
            </a:r>
            <a:endParaRPr kumimoji="0" lang="it-IT" sz="2800" b="1" i="0" u="none" strike="noStrike" kern="1200" cap="none" spc="0" normalizeH="0" baseline="0" noProof="0" dirty="0">
              <a:ln>
                <a:noFill/>
              </a:ln>
              <a:solidFill>
                <a:srgbClr val="000080"/>
              </a:solidFill>
              <a:effectLst/>
              <a:uLnTx/>
              <a:uFillTx/>
              <a:latin typeface="Arial" pitchFamily="34" charset="0"/>
              <a:ea typeface="+mn-ea"/>
              <a:cs typeface="Arial" pitchFamily="34" charset="0"/>
            </a:endParaRPr>
          </a:p>
        </p:txBody>
      </p:sp>
      <p:sp>
        <p:nvSpPr>
          <p:cNvPr id="7" name="Segnaposto contenuto 2"/>
          <p:cNvSpPr txBox="1">
            <a:spLocks/>
          </p:cNvSpPr>
          <p:nvPr/>
        </p:nvSpPr>
        <p:spPr>
          <a:xfrm>
            <a:off x="539552" y="5229200"/>
            <a:ext cx="8056512" cy="927720"/>
          </a:xfrm>
          <a:prstGeom prst="rect">
            <a:avLst/>
          </a:prstGeom>
        </p:spPr>
        <p:txBody>
          <a:bodyPr vert="horz" lIns="91440" tIns="45720" rIns="91440" bIns="45720" rtlCol="0">
            <a:normAutofit fontScale="92500"/>
          </a:bodyPr>
          <a:lstStyle/>
          <a:p>
            <a:pPr marL="342900" marR="0" lvl="0" indent="-342900" algn="just" defTabSz="914400" rtl="0" eaLnBrk="1" fontAlgn="auto" latinLnBrk="0" hangingPunct="1">
              <a:lnSpc>
                <a:spcPct val="100000"/>
              </a:lnSpc>
              <a:spcBef>
                <a:spcPts val="0"/>
              </a:spcBef>
              <a:spcAft>
                <a:spcPts val="1200"/>
              </a:spcAft>
              <a:buClr>
                <a:schemeClr val="tx1"/>
              </a:buClr>
              <a:buSzTx/>
              <a:buFont typeface="Arial" pitchFamily="34" charset="0"/>
              <a:buChar char="•"/>
              <a:tabLst/>
              <a:defRPr/>
            </a:pPr>
            <a:r>
              <a:rPr kumimoji="0" lang="en-GB" sz="2200" b="0" i="0" u="none" strike="noStrike" kern="1200" cap="none" spc="0" normalizeH="0" baseline="0" noProof="0" dirty="0" smtClean="0">
                <a:ln>
                  <a:noFill/>
                </a:ln>
                <a:solidFill>
                  <a:schemeClr val="tx1"/>
                </a:solidFill>
                <a:effectLst/>
                <a:uLnTx/>
                <a:uFillTx/>
                <a:latin typeface="Calibri" pitchFamily="34" charset="0"/>
                <a:ea typeface="+mn-ea"/>
                <a:cs typeface="+mn-cs"/>
              </a:rPr>
              <a:t>We use a dummy variable (</a:t>
            </a:r>
            <a:r>
              <a:rPr kumimoji="0" lang="en-GB" sz="2200" b="0" i="0" u="none" strike="noStrike" kern="1200" cap="none" spc="0" normalizeH="0" baseline="0" noProof="0" dirty="0" err="1" smtClean="0">
                <a:ln>
                  <a:noFill/>
                </a:ln>
                <a:solidFill>
                  <a:schemeClr val="tx1"/>
                </a:solidFill>
                <a:effectLst/>
                <a:uLnTx/>
                <a:uFillTx/>
                <a:latin typeface="Calibri" pitchFamily="34" charset="0"/>
                <a:ea typeface="+mn-ea"/>
                <a:cs typeface="+mn-cs"/>
              </a:rPr>
              <a:t>samecountry</a:t>
            </a:r>
            <a:r>
              <a:rPr kumimoji="0" lang="en-GB" sz="2200" b="0" i="0" u="none" strike="noStrike" kern="1200" cap="none" spc="0" normalizeH="0" baseline="0" noProof="0" dirty="0" smtClean="0">
                <a:ln>
                  <a:noFill/>
                </a:ln>
                <a:solidFill>
                  <a:schemeClr val="tx1"/>
                </a:solidFill>
                <a:effectLst/>
                <a:uLnTx/>
                <a:uFillTx/>
                <a:latin typeface="Calibri" pitchFamily="34" charset="0"/>
                <a:ea typeface="+mn-ea"/>
                <a:cs typeface="+mn-cs"/>
              </a:rPr>
              <a:t>)</a:t>
            </a:r>
            <a:r>
              <a:rPr kumimoji="0" lang="en-GB" sz="2200" b="0" i="0" u="none" strike="noStrike" kern="1200" cap="none" spc="0" normalizeH="0" noProof="0" dirty="0" smtClean="0">
                <a:ln>
                  <a:noFill/>
                </a:ln>
                <a:solidFill>
                  <a:schemeClr val="tx1"/>
                </a:solidFill>
                <a:effectLst/>
                <a:uLnTx/>
                <a:uFillTx/>
                <a:latin typeface="Calibri" pitchFamily="34" charset="0"/>
                <a:ea typeface="+mn-ea"/>
                <a:cs typeface="+mn-cs"/>
              </a:rPr>
              <a:t> </a:t>
            </a:r>
            <a:r>
              <a:rPr kumimoji="0" lang="en-GB" sz="2200" b="0" i="0" u="none" strike="noStrike" kern="1200" cap="none" spc="0" normalizeH="0" baseline="0" noProof="0" dirty="0" smtClean="0">
                <a:ln>
                  <a:noFill/>
                </a:ln>
                <a:solidFill>
                  <a:schemeClr val="tx1"/>
                </a:solidFill>
                <a:effectLst/>
                <a:uLnTx/>
                <a:uFillTx/>
                <a:latin typeface="Calibri" pitchFamily="34" charset="0"/>
                <a:ea typeface="+mn-ea"/>
                <a:cs typeface="+mn-cs"/>
              </a:rPr>
              <a:t>which takes value 1 when regions </a:t>
            </a:r>
            <a:r>
              <a:rPr kumimoji="0" lang="en-GB" sz="2200" b="0" i="0" u="none" strike="noStrike" kern="1200" cap="none" spc="0" normalizeH="0" baseline="0" noProof="0" dirty="0" err="1" smtClean="0">
                <a:ln>
                  <a:noFill/>
                </a:ln>
                <a:solidFill>
                  <a:schemeClr val="tx1"/>
                </a:solidFill>
                <a:effectLst/>
                <a:uLnTx/>
                <a:uFillTx/>
                <a:latin typeface="Calibri" pitchFamily="34" charset="0"/>
                <a:ea typeface="+mn-ea"/>
                <a:cs typeface="+mn-cs"/>
              </a:rPr>
              <a:t>i</a:t>
            </a:r>
            <a:r>
              <a:rPr kumimoji="0" lang="en-GB" sz="2200" b="0" i="0" u="none" strike="noStrike" kern="1200" cap="none" spc="0" normalizeH="0" baseline="0" noProof="0" dirty="0" smtClean="0">
                <a:ln>
                  <a:noFill/>
                </a:ln>
                <a:solidFill>
                  <a:schemeClr val="tx1"/>
                </a:solidFill>
                <a:effectLst/>
                <a:uLnTx/>
                <a:uFillTx/>
                <a:latin typeface="Calibri" pitchFamily="34" charset="0"/>
                <a:ea typeface="+mn-ea"/>
                <a:cs typeface="+mn-cs"/>
              </a:rPr>
              <a:t> and j are within the same country</a:t>
            </a:r>
            <a:r>
              <a:rPr kumimoji="0" lang="en-GB" sz="2200" b="0" i="0" u="none" strike="noStrike" kern="1200" cap="none" spc="0" normalizeH="0" noProof="0" dirty="0" smtClean="0">
                <a:ln>
                  <a:noFill/>
                </a:ln>
                <a:solidFill>
                  <a:schemeClr val="tx1"/>
                </a:solidFill>
                <a:effectLst/>
                <a:uLnTx/>
                <a:uFillTx/>
                <a:latin typeface="Calibri" pitchFamily="34" charset="0"/>
                <a:ea typeface="+mn-ea"/>
                <a:cs typeface="+mn-cs"/>
              </a:rPr>
              <a:t> and zero otherwise</a:t>
            </a:r>
            <a:r>
              <a:rPr kumimoji="0" lang="en-GB" sz="2200" b="0" i="0" u="none" strike="noStrike" kern="1200" cap="none" spc="0" normalizeH="0" baseline="0" noProof="0" dirty="0" smtClean="0">
                <a:ln>
                  <a:noFill/>
                </a:ln>
                <a:solidFill>
                  <a:schemeClr val="tx1"/>
                </a:solidFill>
                <a:effectLst/>
                <a:uLnTx/>
                <a:uFillTx/>
                <a:latin typeface="Calibri" pitchFamily="34" charset="0"/>
                <a:ea typeface="+mn-ea"/>
                <a:cs typeface="+mn-cs"/>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66073"/>
            <a:ext cx="8219256" cy="523220"/>
          </a:xfrm>
          <a:noFill/>
          <a:ln w="9525">
            <a:noFill/>
            <a:miter lim="800000"/>
            <a:headEnd/>
            <a:tailEnd/>
          </a:ln>
        </p:spPr>
        <p:txBody>
          <a:bodyPr vert="horz" wrap="square" lIns="91440" tIns="45720" rIns="91440" bIns="45720" rtlCol="0" anchor="ctr">
            <a:spAutoFit/>
          </a:bodyPr>
          <a:lstStyle/>
          <a:p>
            <a:pPr algn="l"/>
            <a:r>
              <a:rPr lang="it-IT" sz="2800" b="1" dirty="0" err="1" smtClean="0">
                <a:solidFill>
                  <a:srgbClr val="000080"/>
                </a:solidFill>
                <a:latin typeface="Arial" pitchFamily="34" charset="0"/>
                <a:ea typeface="+mn-ea"/>
                <a:cs typeface="Arial" pitchFamily="34" charset="0"/>
              </a:rPr>
              <a:t>Econometric</a:t>
            </a:r>
            <a:r>
              <a:rPr lang="it-IT" sz="2800" b="1" dirty="0" smtClean="0">
                <a:solidFill>
                  <a:srgbClr val="000080"/>
                </a:solidFill>
                <a:latin typeface="Arial" pitchFamily="34" charset="0"/>
                <a:ea typeface="+mn-ea"/>
                <a:cs typeface="Arial" pitchFamily="34" charset="0"/>
              </a:rPr>
              <a:t> </a:t>
            </a:r>
            <a:r>
              <a:rPr lang="it-IT" sz="2800" b="1" dirty="0" err="1" smtClean="0">
                <a:solidFill>
                  <a:srgbClr val="000080"/>
                </a:solidFill>
                <a:latin typeface="Arial" pitchFamily="34" charset="0"/>
                <a:ea typeface="+mn-ea"/>
                <a:cs typeface="Arial" pitchFamily="34" charset="0"/>
              </a:rPr>
              <a:t>results</a:t>
            </a:r>
            <a:r>
              <a:rPr lang="it-IT" sz="2800" b="1" dirty="0" smtClean="0">
                <a:solidFill>
                  <a:srgbClr val="000080"/>
                </a:solidFill>
                <a:latin typeface="Arial" pitchFamily="34" charset="0"/>
                <a:ea typeface="+mn-ea"/>
                <a:cs typeface="Arial" pitchFamily="34" charset="0"/>
              </a:rPr>
              <a:t>/1</a:t>
            </a:r>
            <a:endParaRPr lang="it-IT" sz="2800" b="1" dirty="0">
              <a:solidFill>
                <a:srgbClr val="000080"/>
              </a:solidFill>
              <a:latin typeface="Arial" pitchFamily="34" charset="0"/>
              <a:ea typeface="+mn-ea"/>
              <a:cs typeface="Arial" pitchFamily="34" charset="0"/>
            </a:endParaRPr>
          </a:p>
        </p:txBody>
      </p:sp>
      <p:sp>
        <p:nvSpPr>
          <p:cNvPr id="4" name="Segnaposto numero diapositiva 3"/>
          <p:cNvSpPr>
            <a:spLocks noGrp="1"/>
          </p:cNvSpPr>
          <p:nvPr>
            <p:ph type="sldNum" sz="quarter" idx="12"/>
          </p:nvPr>
        </p:nvSpPr>
        <p:spPr/>
        <p:txBody>
          <a:bodyPr/>
          <a:lstStyle/>
          <a:p>
            <a:fld id="{DE88CCDF-E1B4-426C-A0AA-0508DE7BD7B8}" type="slidenum">
              <a:rPr lang="it-IT" smtClean="0"/>
              <a:pPr/>
              <a:t>16</a:t>
            </a:fld>
            <a:endParaRPr lang="it-IT"/>
          </a:p>
        </p:txBody>
      </p:sp>
      <p:pic>
        <p:nvPicPr>
          <p:cNvPr id="5123" name="Picture 3"/>
          <p:cNvPicPr>
            <a:picLocks noChangeAspect="1" noChangeArrowheads="1"/>
          </p:cNvPicPr>
          <p:nvPr/>
        </p:nvPicPr>
        <p:blipFill>
          <a:blip r:embed="rId3" cstate="print"/>
          <a:srcRect/>
          <a:stretch>
            <a:fillRect/>
          </a:stretch>
        </p:blipFill>
        <p:spPr bwMode="auto">
          <a:xfrm>
            <a:off x="1475655" y="980728"/>
            <a:ext cx="6037853" cy="5877272"/>
          </a:xfrm>
          <a:prstGeom prst="rect">
            <a:avLst/>
          </a:prstGeom>
          <a:noFill/>
          <a:ln w="9525">
            <a:noFill/>
            <a:miter lim="800000"/>
            <a:headEnd/>
            <a:tailEnd/>
          </a:ln>
          <a:effectLst/>
        </p:spPr>
      </p:pic>
      <p:sp>
        <p:nvSpPr>
          <p:cNvPr id="5" name="Rettangolo 4"/>
          <p:cNvSpPr/>
          <p:nvPr/>
        </p:nvSpPr>
        <p:spPr>
          <a:xfrm>
            <a:off x="5076056" y="1700808"/>
            <a:ext cx="2592288"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2555776" y="1700808"/>
            <a:ext cx="252028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1403648" y="4293096"/>
            <a:ext cx="6264696"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457200" y="402077"/>
            <a:ext cx="8291264" cy="523220"/>
          </a:xfrm>
          <a:noFill/>
          <a:ln w="9525">
            <a:noFill/>
            <a:miter lim="800000"/>
            <a:headEnd/>
            <a:tailEnd/>
          </a:ln>
        </p:spPr>
        <p:txBody>
          <a:bodyPr vert="horz" wrap="square" lIns="91440" tIns="45720" rIns="91440" bIns="45720" rtlCol="0" anchor="ctr">
            <a:spAutoFit/>
          </a:bodyPr>
          <a:lstStyle/>
          <a:p>
            <a:pPr algn="l"/>
            <a:r>
              <a:rPr lang="it-IT" sz="2800" b="1" dirty="0" err="1" smtClean="0">
                <a:solidFill>
                  <a:srgbClr val="000080"/>
                </a:solidFill>
                <a:latin typeface="Arial" pitchFamily="34" charset="0"/>
                <a:ea typeface="+mn-ea"/>
                <a:cs typeface="Arial" pitchFamily="34" charset="0"/>
              </a:rPr>
              <a:t>Econometric</a:t>
            </a:r>
            <a:r>
              <a:rPr lang="it-IT" sz="2800" b="1" dirty="0" smtClean="0">
                <a:solidFill>
                  <a:srgbClr val="000080"/>
                </a:solidFill>
                <a:latin typeface="Arial" pitchFamily="34" charset="0"/>
                <a:ea typeface="+mn-ea"/>
                <a:cs typeface="Arial" pitchFamily="34" charset="0"/>
              </a:rPr>
              <a:t> </a:t>
            </a:r>
            <a:r>
              <a:rPr lang="it-IT" sz="2800" b="1" dirty="0" err="1" smtClean="0">
                <a:solidFill>
                  <a:srgbClr val="000080"/>
                </a:solidFill>
                <a:latin typeface="Arial" pitchFamily="34" charset="0"/>
                <a:ea typeface="+mn-ea"/>
                <a:cs typeface="Arial" pitchFamily="34" charset="0"/>
              </a:rPr>
              <a:t>results</a:t>
            </a:r>
            <a:r>
              <a:rPr lang="it-IT" sz="2800" b="1" dirty="0" smtClean="0">
                <a:solidFill>
                  <a:srgbClr val="000080"/>
                </a:solidFill>
                <a:latin typeface="Arial" pitchFamily="34" charset="0"/>
                <a:ea typeface="+mn-ea"/>
                <a:cs typeface="Arial" pitchFamily="34" charset="0"/>
              </a:rPr>
              <a:t>/2</a:t>
            </a:r>
            <a:endParaRPr lang="it-IT" sz="2800" b="1" dirty="0">
              <a:solidFill>
                <a:srgbClr val="000080"/>
              </a:solidFill>
              <a:latin typeface="Arial" pitchFamily="34" charset="0"/>
              <a:ea typeface="+mn-ea"/>
              <a:cs typeface="Arial" pitchFamily="34" charset="0"/>
            </a:endParaRPr>
          </a:p>
        </p:txBody>
      </p:sp>
      <p:sp>
        <p:nvSpPr>
          <p:cNvPr id="4" name="Segnaposto numero diapositiva 3"/>
          <p:cNvSpPr>
            <a:spLocks noGrp="1"/>
          </p:cNvSpPr>
          <p:nvPr>
            <p:ph type="sldNum" sz="quarter" idx="12"/>
          </p:nvPr>
        </p:nvSpPr>
        <p:spPr/>
        <p:txBody>
          <a:bodyPr/>
          <a:lstStyle/>
          <a:p>
            <a:fld id="{DE88CCDF-E1B4-426C-A0AA-0508DE7BD7B8}" type="slidenum">
              <a:rPr lang="it-IT" smtClean="0"/>
              <a:pPr/>
              <a:t>17</a:t>
            </a:fld>
            <a:endParaRPr lang="it-IT"/>
          </a:p>
        </p:txBody>
      </p:sp>
      <p:pic>
        <p:nvPicPr>
          <p:cNvPr id="50178" name="Picture 2"/>
          <p:cNvPicPr>
            <a:picLocks noChangeAspect="1" noChangeArrowheads="1"/>
          </p:cNvPicPr>
          <p:nvPr/>
        </p:nvPicPr>
        <p:blipFill>
          <a:blip r:embed="rId3" cstate="print"/>
          <a:srcRect/>
          <a:stretch>
            <a:fillRect/>
          </a:stretch>
        </p:blipFill>
        <p:spPr bwMode="auto">
          <a:xfrm>
            <a:off x="1475656" y="1008087"/>
            <a:ext cx="6116302" cy="5849913"/>
          </a:xfrm>
          <a:prstGeom prst="rect">
            <a:avLst/>
          </a:prstGeom>
          <a:noFill/>
          <a:ln w="9525">
            <a:noFill/>
            <a:miter lim="800000"/>
            <a:headEnd/>
            <a:tailEnd/>
          </a:ln>
          <a:effectLst/>
        </p:spPr>
      </p:pic>
      <p:sp>
        <p:nvSpPr>
          <p:cNvPr id="6" name="Rettangolo 5"/>
          <p:cNvSpPr/>
          <p:nvPr/>
        </p:nvSpPr>
        <p:spPr>
          <a:xfrm>
            <a:off x="2555776" y="3356992"/>
            <a:ext cx="2448272"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5148064" y="2492896"/>
            <a:ext cx="2448272"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84528"/>
            <a:ext cx="8229600" cy="523220"/>
          </a:xfrm>
          <a:noFill/>
          <a:ln w="9525">
            <a:noFill/>
            <a:miter lim="800000"/>
            <a:headEnd/>
            <a:tailEnd/>
          </a:ln>
        </p:spPr>
        <p:txBody>
          <a:bodyPr vert="horz" wrap="square" lIns="91440" tIns="45720" rIns="91440" bIns="45720" rtlCol="0" anchor="ctr">
            <a:spAutoFit/>
          </a:bodyPr>
          <a:lstStyle/>
          <a:p>
            <a:pPr algn="l"/>
            <a:r>
              <a:rPr lang="it-IT" sz="2800" b="1" dirty="0" err="1" smtClean="0">
                <a:solidFill>
                  <a:srgbClr val="000080"/>
                </a:solidFill>
                <a:latin typeface="Arial" pitchFamily="34" charset="0"/>
                <a:ea typeface="+mn-ea"/>
                <a:cs typeface="Arial" pitchFamily="34" charset="0"/>
              </a:rPr>
              <a:t>Conclusions</a:t>
            </a:r>
            <a:r>
              <a:rPr lang="it-IT" sz="2800" b="1" dirty="0" smtClean="0">
                <a:solidFill>
                  <a:srgbClr val="000080"/>
                </a:solidFill>
                <a:latin typeface="Arial" pitchFamily="34" charset="0"/>
                <a:ea typeface="+mn-ea"/>
                <a:cs typeface="Arial" pitchFamily="34" charset="0"/>
              </a:rPr>
              <a:t>/1</a:t>
            </a:r>
            <a:endParaRPr lang="it-IT" sz="2800" b="1" dirty="0">
              <a:solidFill>
                <a:srgbClr val="000080"/>
              </a:solidFill>
              <a:latin typeface="Arial" pitchFamily="34" charset="0"/>
              <a:ea typeface="+mn-ea"/>
              <a:cs typeface="Arial" pitchFamily="34" charset="0"/>
            </a:endParaRPr>
          </a:p>
        </p:txBody>
      </p:sp>
      <p:sp>
        <p:nvSpPr>
          <p:cNvPr id="3" name="Segnaposto contenuto 2"/>
          <p:cNvSpPr>
            <a:spLocks noGrp="1"/>
          </p:cNvSpPr>
          <p:nvPr>
            <p:ph idx="1"/>
          </p:nvPr>
        </p:nvSpPr>
        <p:spPr>
          <a:xfrm>
            <a:off x="323528" y="1268760"/>
            <a:ext cx="8496944" cy="4525963"/>
          </a:xfrm>
        </p:spPr>
        <p:txBody>
          <a:bodyPr>
            <a:noAutofit/>
          </a:bodyPr>
          <a:lstStyle/>
          <a:p>
            <a:r>
              <a:rPr lang="en-US" sz="2400" dirty="0" smtClean="0"/>
              <a:t>Our results show that the three different knowledge flows under examination are affected by contiguity and proximities to different extents. </a:t>
            </a:r>
          </a:p>
          <a:p>
            <a:r>
              <a:rPr lang="en-US" sz="2400" dirty="0" smtClean="0"/>
              <a:t>Moreover, contiguity, institutional, technological and relational proximity moderate the impact of pure geographical distance.</a:t>
            </a:r>
          </a:p>
          <a:p>
            <a:r>
              <a:rPr lang="en-US" sz="2400" dirty="0" smtClean="0"/>
              <a:t>Geographical distance has almost the same impact on knowledge flows across regions when contiguity is taken into account.</a:t>
            </a:r>
          </a:p>
          <a:p>
            <a:r>
              <a:rPr lang="en-US" sz="2400" dirty="0" smtClean="0"/>
              <a:t>Being contiguous is more important when the two regions are within the same national borders rather than when they are contiguous but across national borders.</a:t>
            </a:r>
          </a:p>
        </p:txBody>
      </p:sp>
      <p:sp>
        <p:nvSpPr>
          <p:cNvPr id="4" name="Segnaposto numero diapositiva 3"/>
          <p:cNvSpPr>
            <a:spLocks noGrp="1"/>
          </p:cNvSpPr>
          <p:nvPr>
            <p:ph type="sldNum" sz="quarter" idx="12"/>
          </p:nvPr>
        </p:nvSpPr>
        <p:spPr/>
        <p:txBody>
          <a:bodyPr/>
          <a:lstStyle/>
          <a:p>
            <a:fld id="{DE88CCDF-E1B4-426C-A0AA-0508DE7BD7B8}" type="slidenum">
              <a:rPr lang="it-IT" smtClean="0"/>
              <a:pPr/>
              <a:t>18</a:t>
            </a:fld>
            <a:endParaRPr lang="it-IT"/>
          </a:p>
        </p:txBody>
      </p:sp>
      <p:sp>
        <p:nvSpPr>
          <p:cNvPr id="5" name="Segnaposto piè di pagina 4"/>
          <p:cNvSpPr>
            <a:spLocks noGrp="1"/>
          </p:cNvSpPr>
          <p:nvPr>
            <p:ph type="ftr" sz="quarter" idx="4294967295"/>
          </p:nvPr>
        </p:nvSpPr>
        <p:spPr>
          <a:xfrm>
            <a:off x="3124200" y="6356350"/>
            <a:ext cx="2895600" cy="365125"/>
          </a:xfrm>
        </p:spPr>
        <p:txBody>
          <a:bodyPr/>
          <a:lstStyle/>
          <a:p>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84528"/>
            <a:ext cx="8229600" cy="523220"/>
          </a:xfrm>
          <a:noFill/>
          <a:ln w="9525">
            <a:noFill/>
            <a:miter lim="800000"/>
            <a:headEnd/>
            <a:tailEnd/>
          </a:ln>
        </p:spPr>
        <p:txBody>
          <a:bodyPr vert="horz" wrap="square" lIns="91440" tIns="45720" rIns="91440" bIns="45720" rtlCol="0" anchor="ctr">
            <a:spAutoFit/>
          </a:bodyPr>
          <a:lstStyle/>
          <a:p>
            <a:pPr algn="l"/>
            <a:r>
              <a:rPr lang="it-IT" sz="2800" b="1" dirty="0" err="1" smtClean="0">
                <a:solidFill>
                  <a:srgbClr val="000080"/>
                </a:solidFill>
                <a:latin typeface="Arial" pitchFamily="34" charset="0"/>
                <a:ea typeface="+mn-ea"/>
                <a:cs typeface="Arial" pitchFamily="34" charset="0"/>
              </a:rPr>
              <a:t>Conclusions</a:t>
            </a:r>
            <a:r>
              <a:rPr lang="it-IT" sz="2800" b="1" dirty="0" smtClean="0">
                <a:solidFill>
                  <a:srgbClr val="000080"/>
                </a:solidFill>
                <a:latin typeface="Arial" pitchFamily="34" charset="0"/>
                <a:ea typeface="+mn-ea"/>
                <a:cs typeface="Arial" pitchFamily="34" charset="0"/>
              </a:rPr>
              <a:t>/2</a:t>
            </a:r>
            <a:endParaRPr lang="it-IT" sz="2800" b="1" dirty="0">
              <a:solidFill>
                <a:srgbClr val="000080"/>
              </a:solidFill>
              <a:latin typeface="Arial" pitchFamily="34" charset="0"/>
              <a:ea typeface="+mn-ea"/>
              <a:cs typeface="Arial" pitchFamily="34" charset="0"/>
            </a:endParaRPr>
          </a:p>
        </p:txBody>
      </p:sp>
      <p:sp>
        <p:nvSpPr>
          <p:cNvPr id="3" name="Segnaposto contenuto 2"/>
          <p:cNvSpPr>
            <a:spLocks noGrp="1"/>
          </p:cNvSpPr>
          <p:nvPr>
            <p:ph idx="1"/>
          </p:nvPr>
        </p:nvSpPr>
        <p:spPr>
          <a:xfrm>
            <a:off x="251520" y="1340768"/>
            <a:ext cx="8640960" cy="5184576"/>
          </a:xfrm>
        </p:spPr>
        <p:txBody>
          <a:bodyPr>
            <a:noAutofit/>
          </a:bodyPr>
          <a:lstStyle/>
          <a:p>
            <a:r>
              <a:rPr lang="en-US" sz="2400" dirty="0" smtClean="0"/>
              <a:t>The highest impact of contiguity (both within and across countries) is registered for co-</a:t>
            </a:r>
            <a:r>
              <a:rPr lang="en-US" sz="2400" dirty="0" err="1" smtClean="0"/>
              <a:t>inventorship</a:t>
            </a:r>
            <a:r>
              <a:rPr lang="en-US" sz="2400" dirty="0" smtClean="0"/>
              <a:t> collaborations, that is those flows which are more based on tacit knowledge, cooperation and trust and are facilitated by face to face contacts.</a:t>
            </a:r>
          </a:p>
          <a:p>
            <a:r>
              <a:rPr lang="en-US" sz="2400" dirty="0" smtClean="0"/>
              <a:t>Facial contacts, and therefore contiguity, are less important for applicant-inventors links and are the least important for citations flows, since they are less dependent on personal contacts</a:t>
            </a:r>
          </a:p>
          <a:p>
            <a:r>
              <a:rPr lang="en-US" sz="2400" dirty="0" smtClean="0"/>
              <a:t>For citation flows, both technological and relational proximities have the highest impact. This seems to confirm that some knowledge flow within epistemic communities which share codified knowledge thanks to some rules for knowledge diffusion and they convey messages to whatever distance and independently from contiguity (see </a:t>
            </a:r>
            <a:r>
              <a:rPr lang="en-US" sz="2400" dirty="0" err="1" smtClean="0"/>
              <a:t>Breschi</a:t>
            </a:r>
            <a:r>
              <a:rPr lang="en-US" sz="2400" dirty="0" smtClean="0"/>
              <a:t> and </a:t>
            </a:r>
            <a:r>
              <a:rPr lang="en-US" sz="2400" dirty="0" err="1" smtClean="0"/>
              <a:t>Lissoni</a:t>
            </a:r>
            <a:r>
              <a:rPr lang="en-US" sz="2400" dirty="0" smtClean="0"/>
              <a:t>, 2001)</a:t>
            </a:r>
            <a:endParaRPr lang="it-IT" sz="2400" dirty="0"/>
          </a:p>
        </p:txBody>
      </p:sp>
      <p:sp>
        <p:nvSpPr>
          <p:cNvPr id="4" name="Segnaposto numero diapositiva 3"/>
          <p:cNvSpPr>
            <a:spLocks noGrp="1"/>
          </p:cNvSpPr>
          <p:nvPr>
            <p:ph type="sldNum" sz="quarter" idx="12"/>
          </p:nvPr>
        </p:nvSpPr>
        <p:spPr/>
        <p:txBody>
          <a:bodyPr/>
          <a:lstStyle/>
          <a:p>
            <a:fld id="{DE88CCDF-E1B4-426C-A0AA-0508DE7BD7B8}" type="slidenum">
              <a:rPr lang="it-IT" smtClean="0"/>
              <a:pPr/>
              <a:t>19</a:t>
            </a:fld>
            <a:endParaRPr lang="it-IT"/>
          </a:p>
        </p:txBody>
      </p:sp>
      <p:sp>
        <p:nvSpPr>
          <p:cNvPr id="5" name="Segnaposto piè di pagina 4"/>
          <p:cNvSpPr>
            <a:spLocks noGrp="1"/>
          </p:cNvSpPr>
          <p:nvPr>
            <p:ph type="ftr" sz="quarter" idx="4294967295"/>
          </p:nvPr>
        </p:nvSpPr>
        <p:spPr>
          <a:xfrm>
            <a:off x="3124200" y="6356350"/>
            <a:ext cx="2895600" cy="365125"/>
          </a:xfrm>
        </p:spPr>
        <p:txBody>
          <a:bodyPr/>
          <a:lstStyle/>
          <a:p>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lvl="2" algn="l" rtl="0">
              <a:spcBef>
                <a:spcPct val="0"/>
              </a:spcBef>
            </a:pPr>
            <a:r>
              <a:rPr lang="it-IT" sz="3200" b="1" dirty="0" err="1">
                <a:solidFill>
                  <a:srgbClr val="000080"/>
                </a:solidFill>
                <a:latin typeface="Arial" pitchFamily="34" charset="0"/>
                <a:cs typeface="Arial" pitchFamily="34" charset="0"/>
              </a:rPr>
              <a:t>Summary</a:t>
            </a:r>
            <a:endParaRPr lang="it-IT" sz="3200" b="1" dirty="0">
              <a:solidFill>
                <a:srgbClr val="000080"/>
              </a:solidFill>
              <a:latin typeface="Arial" pitchFamily="34" charset="0"/>
              <a:cs typeface="Arial" pitchFamily="34" charset="0"/>
            </a:endParaRPr>
          </a:p>
        </p:txBody>
      </p:sp>
      <p:sp>
        <p:nvSpPr>
          <p:cNvPr id="3" name="Segnaposto contenuto 2"/>
          <p:cNvSpPr>
            <a:spLocks noGrp="1"/>
          </p:cNvSpPr>
          <p:nvPr>
            <p:ph idx="1"/>
          </p:nvPr>
        </p:nvSpPr>
        <p:spPr/>
        <p:txBody>
          <a:bodyPr>
            <a:normAutofit/>
          </a:bodyPr>
          <a:lstStyle/>
          <a:p>
            <a:r>
              <a:rPr lang="it-IT" b="1" dirty="0" err="1" smtClean="0"/>
              <a:t>Main</a:t>
            </a:r>
            <a:r>
              <a:rPr lang="it-IT" b="1" dirty="0" smtClean="0"/>
              <a:t> </a:t>
            </a:r>
            <a:r>
              <a:rPr lang="it-IT" b="1" dirty="0" err="1" smtClean="0"/>
              <a:t>aims</a:t>
            </a:r>
            <a:r>
              <a:rPr lang="it-IT" b="1" dirty="0" smtClean="0"/>
              <a:t> </a:t>
            </a:r>
            <a:r>
              <a:rPr lang="it-IT" sz="2000" b="1" dirty="0" smtClean="0"/>
              <a:t>(</a:t>
            </a:r>
            <a:r>
              <a:rPr lang="it-IT" sz="2000" b="1" dirty="0" err="1" smtClean="0"/>
              <a:t>based</a:t>
            </a:r>
            <a:r>
              <a:rPr lang="it-IT" sz="2000" b="1" dirty="0" smtClean="0"/>
              <a:t> on some </a:t>
            </a:r>
            <a:r>
              <a:rPr lang="it-IT" sz="2000" b="1" dirty="0" err="1" smtClean="0"/>
              <a:t>stylised</a:t>
            </a:r>
            <a:r>
              <a:rPr lang="it-IT" sz="2000" b="1" dirty="0" smtClean="0"/>
              <a:t> </a:t>
            </a:r>
            <a:r>
              <a:rPr lang="it-IT" sz="2000" b="1" dirty="0" err="1" smtClean="0"/>
              <a:t>facts</a:t>
            </a:r>
            <a:r>
              <a:rPr lang="it-IT" sz="2000" b="1" dirty="0" smtClean="0"/>
              <a:t>)</a:t>
            </a:r>
          </a:p>
          <a:p>
            <a:r>
              <a:rPr lang="en-US" b="1" dirty="0" smtClean="0"/>
              <a:t>Theoretical and empirical background</a:t>
            </a:r>
            <a:endParaRPr lang="it-IT" dirty="0" smtClean="0"/>
          </a:p>
          <a:p>
            <a:r>
              <a:rPr lang="en-US" b="1" dirty="0" smtClean="0"/>
              <a:t>Data, methodology and variables</a:t>
            </a:r>
            <a:endParaRPr lang="it-IT" dirty="0" smtClean="0"/>
          </a:p>
          <a:p>
            <a:r>
              <a:rPr lang="en-US" b="1" dirty="0" smtClean="0"/>
              <a:t>Econometric results</a:t>
            </a:r>
            <a:endParaRPr lang="it-IT" dirty="0" smtClean="0"/>
          </a:p>
          <a:p>
            <a:r>
              <a:rPr lang="en-US" b="1" dirty="0" smtClean="0"/>
              <a:t>Conclusions and policy implications </a:t>
            </a:r>
            <a:r>
              <a:rPr lang="en-US" sz="2000" b="1" dirty="0" smtClean="0"/>
              <a:t>(tentative and preliminary)</a:t>
            </a:r>
            <a:endParaRPr lang="it-IT" sz="2000" b="1" dirty="0" smtClean="0"/>
          </a:p>
          <a:p>
            <a:pPr>
              <a:buNone/>
            </a:pPr>
            <a:endParaRPr lang="it-IT" dirty="0"/>
          </a:p>
        </p:txBody>
      </p:sp>
      <p:sp>
        <p:nvSpPr>
          <p:cNvPr id="5" name="Segnaposto piè di pagina 4"/>
          <p:cNvSpPr>
            <a:spLocks noGrp="1"/>
          </p:cNvSpPr>
          <p:nvPr>
            <p:ph type="ftr" sz="quarter" idx="4294967295"/>
          </p:nvPr>
        </p:nvSpPr>
        <p:spPr>
          <a:xfrm>
            <a:off x="3124200" y="6356350"/>
            <a:ext cx="2895600" cy="365125"/>
          </a:xfrm>
        </p:spPr>
        <p:txBody>
          <a:bodyPr/>
          <a:lstStyle/>
          <a:p>
            <a:endParaRPr lang="it-IT" dirty="0"/>
          </a:p>
        </p:txBody>
      </p:sp>
      <p:sp>
        <p:nvSpPr>
          <p:cNvPr id="4" name="Segnaposto numero diapositiva 3"/>
          <p:cNvSpPr>
            <a:spLocks noGrp="1"/>
          </p:cNvSpPr>
          <p:nvPr>
            <p:ph type="sldNum" sz="quarter" idx="12"/>
          </p:nvPr>
        </p:nvSpPr>
        <p:spPr/>
        <p:txBody>
          <a:bodyPr/>
          <a:lstStyle/>
          <a:p>
            <a:fld id="{DE88CCDF-E1B4-426C-A0AA-0508DE7BD7B8}" type="slidenum">
              <a:rPr lang="it-IT" smtClean="0"/>
              <a:pPr/>
              <a:t>2</a:t>
            </a:fld>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84528"/>
            <a:ext cx="8229600" cy="523220"/>
          </a:xfrm>
          <a:noFill/>
          <a:ln w="9525">
            <a:noFill/>
            <a:miter lim="800000"/>
            <a:headEnd/>
            <a:tailEnd/>
          </a:ln>
        </p:spPr>
        <p:txBody>
          <a:bodyPr vert="horz" wrap="square" lIns="91440" tIns="45720" rIns="91440" bIns="45720" rtlCol="0" anchor="ctr">
            <a:spAutoFit/>
          </a:bodyPr>
          <a:lstStyle/>
          <a:p>
            <a:pPr algn="l"/>
            <a:r>
              <a:rPr lang="it-IT" sz="2800" b="1" dirty="0" err="1" smtClean="0">
                <a:solidFill>
                  <a:srgbClr val="000080"/>
                </a:solidFill>
                <a:latin typeface="Arial" pitchFamily="34" charset="0"/>
                <a:ea typeface="+mn-ea"/>
                <a:cs typeface="Arial" pitchFamily="34" charset="0"/>
              </a:rPr>
              <a:t>Tentative</a:t>
            </a:r>
            <a:r>
              <a:rPr lang="it-IT" sz="2800" b="1" dirty="0" smtClean="0">
                <a:solidFill>
                  <a:srgbClr val="000080"/>
                </a:solidFill>
                <a:latin typeface="Arial" pitchFamily="34" charset="0"/>
                <a:ea typeface="+mn-ea"/>
                <a:cs typeface="Arial" pitchFamily="34" charset="0"/>
              </a:rPr>
              <a:t> and </a:t>
            </a:r>
            <a:r>
              <a:rPr lang="it-IT" sz="2800" b="1" dirty="0" err="1" smtClean="0">
                <a:solidFill>
                  <a:srgbClr val="000080"/>
                </a:solidFill>
                <a:latin typeface="Arial" pitchFamily="34" charset="0"/>
                <a:ea typeface="+mn-ea"/>
                <a:cs typeface="Arial" pitchFamily="34" charset="0"/>
              </a:rPr>
              <a:t>preliminary</a:t>
            </a:r>
            <a:r>
              <a:rPr lang="it-IT" sz="2800" b="1" dirty="0" smtClean="0">
                <a:solidFill>
                  <a:srgbClr val="000080"/>
                </a:solidFill>
                <a:latin typeface="Arial" pitchFamily="34" charset="0"/>
                <a:ea typeface="+mn-ea"/>
                <a:cs typeface="Arial" pitchFamily="34" charset="0"/>
              </a:rPr>
              <a:t> policy </a:t>
            </a:r>
            <a:r>
              <a:rPr lang="it-IT" sz="2800" b="1" dirty="0" err="1" smtClean="0">
                <a:solidFill>
                  <a:srgbClr val="000080"/>
                </a:solidFill>
                <a:latin typeface="Arial" pitchFamily="34" charset="0"/>
                <a:ea typeface="+mn-ea"/>
                <a:cs typeface="Arial" pitchFamily="34" charset="0"/>
              </a:rPr>
              <a:t>implications</a:t>
            </a:r>
            <a:endParaRPr lang="it-IT" sz="2800" b="1" dirty="0">
              <a:solidFill>
                <a:srgbClr val="000080"/>
              </a:solidFill>
              <a:latin typeface="Arial" pitchFamily="34" charset="0"/>
              <a:ea typeface="+mn-ea"/>
              <a:cs typeface="Arial" pitchFamily="34" charset="0"/>
            </a:endParaRPr>
          </a:p>
        </p:txBody>
      </p:sp>
      <p:sp>
        <p:nvSpPr>
          <p:cNvPr id="3" name="Segnaposto contenuto 2"/>
          <p:cNvSpPr>
            <a:spLocks noGrp="1"/>
          </p:cNvSpPr>
          <p:nvPr>
            <p:ph idx="1"/>
          </p:nvPr>
        </p:nvSpPr>
        <p:spPr>
          <a:xfrm>
            <a:off x="323528" y="1340768"/>
            <a:ext cx="8640960" cy="4968552"/>
          </a:xfrm>
        </p:spPr>
        <p:txBody>
          <a:bodyPr>
            <a:noAutofit/>
          </a:bodyPr>
          <a:lstStyle/>
          <a:p>
            <a:r>
              <a:rPr lang="it-IT" sz="2800" dirty="0" err="1" smtClean="0"/>
              <a:t>Since</a:t>
            </a:r>
            <a:r>
              <a:rPr lang="it-IT" sz="2800" dirty="0" smtClean="0"/>
              <a:t> </a:t>
            </a:r>
            <a:r>
              <a:rPr lang="it-IT" sz="2800" dirty="0" err="1" smtClean="0"/>
              <a:t>kf</a:t>
            </a:r>
            <a:r>
              <a:rPr lang="it-IT" sz="2800" dirty="0" smtClean="0"/>
              <a:t>’s are diverse and </a:t>
            </a:r>
            <a:r>
              <a:rPr lang="it-IT" sz="2800" dirty="0" err="1" smtClean="0"/>
              <a:t>based</a:t>
            </a:r>
            <a:r>
              <a:rPr lang="it-IT" sz="2800" dirty="0" smtClean="0"/>
              <a:t> on </a:t>
            </a:r>
            <a:r>
              <a:rPr lang="it-IT" sz="2800" dirty="0" err="1" smtClean="0"/>
              <a:t>different</a:t>
            </a:r>
            <a:r>
              <a:rPr lang="it-IT" sz="2800" dirty="0" smtClean="0"/>
              <a:t> </a:t>
            </a:r>
            <a:r>
              <a:rPr lang="it-IT" sz="2800" dirty="0" err="1" smtClean="0"/>
              <a:t>behaviours</a:t>
            </a:r>
            <a:r>
              <a:rPr lang="it-IT" sz="2800" dirty="0" smtClean="0"/>
              <a:t> and </a:t>
            </a:r>
            <a:r>
              <a:rPr lang="it-IT" sz="2800" dirty="0" err="1" smtClean="0"/>
              <a:t>relationships</a:t>
            </a:r>
            <a:r>
              <a:rPr lang="it-IT" sz="2800" dirty="0" smtClean="0"/>
              <a:t> </a:t>
            </a:r>
            <a:r>
              <a:rPr lang="it-IT" sz="2800" dirty="0" err="1" smtClean="0"/>
              <a:t>among</a:t>
            </a:r>
            <a:r>
              <a:rPr lang="it-IT" sz="2800" dirty="0" smtClean="0"/>
              <a:t> </a:t>
            </a:r>
            <a:r>
              <a:rPr lang="it-IT" sz="2800" dirty="0" err="1" smtClean="0"/>
              <a:t>actors</a:t>
            </a:r>
            <a:r>
              <a:rPr lang="it-IT" sz="2800" dirty="0" smtClean="0"/>
              <a:t>, </a:t>
            </a:r>
            <a:r>
              <a:rPr lang="it-IT" sz="2800" dirty="0" err="1" smtClean="0"/>
              <a:t>policies</a:t>
            </a:r>
            <a:r>
              <a:rPr lang="it-IT" sz="2800" dirty="0" smtClean="0"/>
              <a:t> </a:t>
            </a:r>
            <a:r>
              <a:rPr lang="it-IT" sz="2800" dirty="0" err="1" smtClean="0"/>
              <a:t>aimed</a:t>
            </a:r>
            <a:r>
              <a:rPr lang="it-IT" sz="2800" dirty="0" smtClean="0"/>
              <a:t> at </a:t>
            </a:r>
            <a:r>
              <a:rPr lang="it-IT" sz="2800" dirty="0" err="1" smtClean="0"/>
              <a:t>knowledge</a:t>
            </a:r>
            <a:r>
              <a:rPr lang="it-IT" sz="2800" dirty="0" smtClean="0"/>
              <a:t> </a:t>
            </a:r>
            <a:r>
              <a:rPr lang="it-IT" sz="2800" dirty="0" err="1" smtClean="0"/>
              <a:t>diffusion</a:t>
            </a:r>
            <a:r>
              <a:rPr lang="it-IT" sz="2800" dirty="0" smtClean="0"/>
              <a:t> </a:t>
            </a:r>
            <a:r>
              <a:rPr lang="it-IT" sz="2800" dirty="0" err="1" smtClean="0"/>
              <a:t>have</a:t>
            </a:r>
            <a:r>
              <a:rPr lang="it-IT" sz="2800" dirty="0" smtClean="0"/>
              <a:t> </a:t>
            </a:r>
            <a:r>
              <a:rPr lang="it-IT" sz="2800" dirty="0" err="1" smtClean="0"/>
              <a:t>to</a:t>
            </a:r>
            <a:r>
              <a:rPr lang="it-IT" sz="2800" dirty="0" smtClean="0"/>
              <a:t> take </a:t>
            </a:r>
            <a:r>
              <a:rPr lang="it-IT" sz="2800" dirty="0" err="1" smtClean="0"/>
              <a:t>such</a:t>
            </a:r>
            <a:r>
              <a:rPr lang="it-IT" sz="2800" dirty="0" smtClean="0"/>
              <a:t> </a:t>
            </a:r>
            <a:r>
              <a:rPr lang="it-IT" sz="2800" dirty="0" err="1" smtClean="0"/>
              <a:t>differences</a:t>
            </a:r>
            <a:r>
              <a:rPr lang="it-IT" sz="2800" dirty="0" smtClean="0"/>
              <a:t> </a:t>
            </a:r>
            <a:r>
              <a:rPr lang="it-IT" sz="2800" dirty="0" err="1" smtClean="0"/>
              <a:t>into</a:t>
            </a:r>
            <a:r>
              <a:rPr lang="it-IT" sz="2800" dirty="0" smtClean="0"/>
              <a:t> account</a:t>
            </a:r>
          </a:p>
          <a:p>
            <a:r>
              <a:rPr lang="it-IT" sz="2800" dirty="0" err="1" smtClean="0"/>
              <a:t>Since</a:t>
            </a:r>
            <a:r>
              <a:rPr lang="it-IT" sz="2800" dirty="0" smtClean="0"/>
              <a:t> </a:t>
            </a:r>
            <a:r>
              <a:rPr lang="it-IT" sz="2800" dirty="0" err="1" smtClean="0"/>
              <a:t>peripheral</a:t>
            </a:r>
            <a:r>
              <a:rPr lang="it-IT" sz="2800" dirty="0" smtClean="0"/>
              <a:t> </a:t>
            </a:r>
            <a:r>
              <a:rPr lang="it-IT" sz="2800" dirty="0" err="1" smtClean="0"/>
              <a:t>regions</a:t>
            </a:r>
            <a:r>
              <a:rPr lang="it-IT" sz="2800" dirty="0" smtClean="0"/>
              <a:t> can emerge </a:t>
            </a:r>
            <a:r>
              <a:rPr lang="it-IT" sz="2800" dirty="0" err="1" smtClean="0"/>
              <a:t>as</a:t>
            </a:r>
            <a:r>
              <a:rPr lang="it-IT" sz="2800" dirty="0" smtClean="0"/>
              <a:t> more </a:t>
            </a:r>
            <a:r>
              <a:rPr lang="it-IT" sz="2800" dirty="0" err="1" smtClean="0"/>
              <a:t>central</a:t>
            </a:r>
            <a:r>
              <a:rPr lang="it-IT" sz="2800" dirty="0" smtClean="0"/>
              <a:t> </a:t>
            </a:r>
            <a:r>
              <a:rPr lang="it-IT" sz="2800" dirty="0" err="1" smtClean="0"/>
              <a:t>thanks</a:t>
            </a:r>
            <a:r>
              <a:rPr lang="it-IT" sz="2800" dirty="0" smtClean="0"/>
              <a:t> </a:t>
            </a:r>
            <a:r>
              <a:rPr lang="it-IT" sz="2800" dirty="0" err="1" smtClean="0"/>
              <a:t>to</a:t>
            </a:r>
            <a:r>
              <a:rPr lang="it-IT" sz="2800" dirty="0" smtClean="0"/>
              <a:t> </a:t>
            </a:r>
            <a:r>
              <a:rPr lang="it-IT" sz="2800" dirty="0" err="1" smtClean="0"/>
              <a:t>their</a:t>
            </a:r>
            <a:r>
              <a:rPr lang="it-IT" sz="2800" dirty="0" smtClean="0"/>
              <a:t> </a:t>
            </a:r>
            <a:r>
              <a:rPr lang="it-IT" sz="2800" dirty="0" err="1" smtClean="0"/>
              <a:t>cross-border</a:t>
            </a:r>
            <a:r>
              <a:rPr lang="it-IT" sz="2800" dirty="0" smtClean="0"/>
              <a:t> nature, </a:t>
            </a:r>
            <a:r>
              <a:rPr lang="it-IT" sz="2800" dirty="0" err="1" smtClean="0"/>
              <a:t>policies</a:t>
            </a:r>
            <a:r>
              <a:rPr lang="it-IT" sz="2800" dirty="0" smtClean="0"/>
              <a:t> </a:t>
            </a:r>
            <a:r>
              <a:rPr lang="it-IT" sz="2800" dirty="0" err="1" smtClean="0"/>
              <a:t>should</a:t>
            </a:r>
            <a:r>
              <a:rPr lang="it-IT" sz="2800" dirty="0" smtClean="0"/>
              <a:t> </a:t>
            </a:r>
            <a:r>
              <a:rPr lang="it-IT" sz="2800" dirty="0" err="1" smtClean="0"/>
              <a:t>not</a:t>
            </a:r>
            <a:r>
              <a:rPr lang="it-IT" sz="2800" dirty="0" smtClean="0"/>
              <a:t> </a:t>
            </a:r>
            <a:r>
              <a:rPr lang="it-IT" sz="2800" dirty="0" err="1" smtClean="0"/>
              <a:t>overlook</a:t>
            </a:r>
            <a:r>
              <a:rPr lang="it-IT" sz="2800" dirty="0" smtClean="0"/>
              <a:t> </a:t>
            </a:r>
            <a:r>
              <a:rPr lang="it-IT" sz="2800" dirty="0" err="1" smtClean="0"/>
              <a:t>this</a:t>
            </a:r>
            <a:r>
              <a:rPr lang="it-IT" sz="2800" dirty="0" smtClean="0"/>
              <a:t> </a:t>
            </a:r>
            <a:r>
              <a:rPr lang="it-IT" sz="2800" dirty="0" err="1" smtClean="0"/>
              <a:t>counter-effect</a:t>
            </a:r>
            <a:r>
              <a:rPr lang="it-IT" sz="2800" dirty="0" smtClean="0"/>
              <a:t> </a:t>
            </a:r>
            <a:r>
              <a:rPr lang="it-IT" sz="2800" dirty="0" err="1" smtClean="0"/>
              <a:t>with</a:t>
            </a:r>
            <a:r>
              <a:rPr lang="it-IT" sz="2800" dirty="0" smtClean="0"/>
              <a:t> </a:t>
            </a:r>
            <a:r>
              <a:rPr lang="it-IT" sz="2800" dirty="0" err="1" smtClean="0"/>
              <a:t>respect</a:t>
            </a:r>
            <a:r>
              <a:rPr lang="it-IT" sz="2800" dirty="0" smtClean="0"/>
              <a:t> </a:t>
            </a:r>
            <a:r>
              <a:rPr lang="it-IT" sz="2800" dirty="0" err="1" smtClean="0"/>
              <a:t>to</a:t>
            </a:r>
            <a:r>
              <a:rPr lang="it-IT" sz="2800" dirty="0" smtClean="0"/>
              <a:t> the </a:t>
            </a:r>
            <a:r>
              <a:rPr lang="it-IT" sz="2800" dirty="0" err="1" smtClean="0"/>
              <a:t>usual</a:t>
            </a:r>
            <a:r>
              <a:rPr lang="it-IT" sz="2800" dirty="0" smtClean="0"/>
              <a:t> </a:t>
            </a:r>
            <a:r>
              <a:rPr lang="it-IT" sz="2800" dirty="0" err="1" smtClean="0"/>
              <a:t>advantages</a:t>
            </a:r>
            <a:r>
              <a:rPr lang="it-IT" sz="2800" dirty="0" smtClean="0"/>
              <a:t> </a:t>
            </a:r>
            <a:r>
              <a:rPr lang="it-IT" sz="2800" dirty="0" err="1" smtClean="0"/>
              <a:t>of</a:t>
            </a:r>
            <a:r>
              <a:rPr lang="it-IT" sz="2800" dirty="0" smtClean="0"/>
              <a:t> </a:t>
            </a:r>
            <a:r>
              <a:rPr lang="it-IT" sz="2800" dirty="0" err="1" smtClean="0"/>
              <a:t>core</a:t>
            </a:r>
            <a:r>
              <a:rPr lang="it-IT" sz="2800" dirty="0" smtClean="0"/>
              <a:t> </a:t>
            </a:r>
            <a:r>
              <a:rPr lang="it-IT" sz="2800" dirty="0" err="1" smtClean="0"/>
              <a:t>regions</a:t>
            </a:r>
            <a:endParaRPr lang="it-IT" sz="2800" dirty="0" smtClean="0"/>
          </a:p>
          <a:p>
            <a:r>
              <a:rPr lang="it-IT" sz="2800" dirty="0" err="1" smtClean="0"/>
              <a:t>Since</a:t>
            </a:r>
            <a:r>
              <a:rPr lang="it-IT" sz="2800" dirty="0" smtClean="0"/>
              <a:t> </a:t>
            </a:r>
            <a:r>
              <a:rPr lang="it-IT" sz="2800" dirty="0" err="1" smtClean="0"/>
              <a:t>several</a:t>
            </a:r>
            <a:r>
              <a:rPr lang="it-IT" sz="2800" dirty="0" smtClean="0"/>
              <a:t> </a:t>
            </a:r>
            <a:r>
              <a:rPr lang="it-IT" sz="2800" dirty="0" err="1" smtClean="0"/>
              <a:t>dimensions</a:t>
            </a:r>
            <a:r>
              <a:rPr lang="it-IT" sz="2800" dirty="0" smtClean="0"/>
              <a:t> </a:t>
            </a:r>
            <a:r>
              <a:rPr lang="it-IT" sz="2800" dirty="0" err="1" smtClean="0"/>
              <a:t>of</a:t>
            </a:r>
            <a:r>
              <a:rPr lang="it-IT" sz="2800" dirty="0" smtClean="0"/>
              <a:t> </a:t>
            </a:r>
            <a:r>
              <a:rPr lang="it-IT" sz="2800" dirty="0" err="1" smtClean="0"/>
              <a:t>proximity</a:t>
            </a:r>
            <a:r>
              <a:rPr lang="it-IT" sz="2800" dirty="0" smtClean="0"/>
              <a:t> (</a:t>
            </a:r>
            <a:r>
              <a:rPr lang="it-IT" sz="2800" dirty="0" err="1" smtClean="0"/>
              <a:t>other</a:t>
            </a:r>
            <a:r>
              <a:rPr lang="it-IT" sz="2800" dirty="0" smtClean="0"/>
              <a:t> </a:t>
            </a:r>
            <a:r>
              <a:rPr lang="it-IT" sz="2800" dirty="0" err="1" smtClean="0"/>
              <a:t>than</a:t>
            </a:r>
            <a:r>
              <a:rPr lang="it-IT" sz="2800" dirty="0" smtClean="0"/>
              <a:t> the </a:t>
            </a:r>
            <a:r>
              <a:rPr lang="it-IT" sz="2800" dirty="0" err="1" smtClean="0"/>
              <a:t>geographical</a:t>
            </a:r>
            <a:r>
              <a:rPr lang="it-IT" sz="2800" dirty="0" smtClean="0"/>
              <a:t> </a:t>
            </a:r>
            <a:r>
              <a:rPr lang="it-IT" sz="2800" dirty="0" err="1" smtClean="0"/>
              <a:t>one</a:t>
            </a:r>
            <a:r>
              <a:rPr lang="it-IT" sz="2800" dirty="0" smtClean="0"/>
              <a:t>) </a:t>
            </a:r>
            <a:r>
              <a:rPr lang="it-IT" sz="2800" dirty="0" err="1" smtClean="0"/>
              <a:t>affect</a:t>
            </a:r>
            <a:r>
              <a:rPr lang="it-IT" sz="2800" dirty="0" smtClean="0"/>
              <a:t> </a:t>
            </a:r>
            <a:r>
              <a:rPr lang="it-IT" sz="2800" dirty="0" err="1" smtClean="0"/>
              <a:t>kf’s</a:t>
            </a:r>
            <a:r>
              <a:rPr lang="it-IT" sz="2800" dirty="0" smtClean="0"/>
              <a:t>, </a:t>
            </a:r>
            <a:r>
              <a:rPr lang="it-IT" sz="2800" dirty="0" err="1" smtClean="0"/>
              <a:t>policies</a:t>
            </a:r>
            <a:r>
              <a:rPr lang="it-IT" sz="2800" dirty="0" smtClean="0"/>
              <a:t> </a:t>
            </a:r>
            <a:r>
              <a:rPr lang="it-IT" sz="2800" dirty="0" err="1" smtClean="0"/>
              <a:t>should</a:t>
            </a:r>
            <a:r>
              <a:rPr lang="it-IT" sz="2800" dirty="0" smtClean="0"/>
              <a:t> </a:t>
            </a:r>
            <a:r>
              <a:rPr lang="it-IT" sz="2800" dirty="0" err="1" smtClean="0"/>
              <a:t>balance</a:t>
            </a:r>
            <a:r>
              <a:rPr lang="it-IT" sz="2800" dirty="0" smtClean="0"/>
              <a:t> </a:t>
            </a:r>
            <a:r>
              <a:rPr lang="it-IT" sz="2800" dirty="0" err="1" smtClean="0"/>
              <a:t>their</a:t>
            </a:r>
            <a:r>
              <a:rPr lang="it-IT" sz="2800" dirty="0" smtClean="0"/>
              <a:t> </a:t>
            </a:r>
            <a:r>
              <a:rPr lang="it-IT" sz="2800" dirty="0" err="1" smtClean="0"/>
              <a:t>action</a:t>
            </a:r>
            <a:r>
              <a:rPr lang="it-IT" sz="2800" dirty="0" smtClean="0"/>
              <a:t> </a:t>
            </a:r>
            <a:r>
              <a:rPr lang="it-IT" sz="2800" dirty="0" err="1" smtClean="0"/>
              <a:t>by</a:t>
            </a:r>
            <a:r>
              <a:rPr lang="it-IT" sz="2800" dirty="0" smtClean="0"/>
              <a:t> </a:t>
            </a:r>
            <a:r>
              <a:rPr lang="it-IT" sz="2800" dirty="0" err="1" smtClean="0"/>
              <a:t>considering</a:t>
            </a:r>
            <a:r>
              <a:rPr lang="it-IT" sz="2800" dirty="0" smtClean="0"/>
              <a:t> </a:t>
            </a:r>
            <a:r>
              <a:rPr lang="it-IT" sz="2800" dirty="0" err="1" smtClean="0"/>
              <a:t>all</a:t>
            </a:r>
            <a:r>
              <a:rPr lang="it-IT" sz="2800" dirty="0" smtClean="0"/>
              <a:t> </a:t>
            </a:r>
            <a:r>
              <a:rPr lang="it-IT" sz="2800" dirty="0" err="1" smtClean="0"/>
              <a:t>potential</a:t>
            </a:r>
            <a:r>
              <a:rPr lang="it-IT" sz="2800" dirty="0" smtClean="0"/>
              <a:t> </a:t>
            </a:r>
            <a:r>
              <a:rPr lang="it-IT" sz="2800" dirty="0" err="1" smtClean="0"/>
              <a:t>moderating</a:t>
            </a:r>
            <a:r>
              <a:rPr lang="it-IT" sz="2800" dirty="0" smtClean="0"/>
              <a:t> </a:t>
            </a:r>
            <a:r>
              <a:rPr lang="it-IT" sz="2800" dirty="0" err="1" smtClean="0"/>
              <a:t>factors</a:t>
            </a:r>
            <a:r>
              <a:rPr lang="it-IT" sz="2800" dirty="0" smtClean="0"/>
              <a:t>.</a:t>
            </a:r>
          </a:p>
          <a:p>
            <a:endParaRPr lang="it-IT" sz="2800" dirty="0" smtClean="0"/>
          </a:p>
          <a:p>
            <a:endParaRPr lang="it-IT" sz="2800" dirty="0" smtClean="0"/>
          </a:p>
          <a:p>
            <a:endParaRPr lang="it-IT" sz="2800" dirty="0"/>
          </a:p>
        </p:txBody>
      </p:sp>
      <p:sp>
        <p:nvSpPr>
          <p:cNvPr id="4" name="Segnaposto numero diapositiva 3"/>
          <p:cNvSpPr>
            <a:spLocks noGrp="1"/>
          </p:cNvSpPr>
          <p:nvPr>
            <p:ph type="sldNum" sz="quarter" idx="12"/>
          </p:nvPr>
        </p:nvSpPr>
        <p:spPr/>
        <p:txBody>
          <a:bodyPr/>
          <a:lstStyle/>
          <a:p>
            <a:fld id="{DE88CCDF-E1B4-426C-A0AA-0508DE7BD7B8}" type="slidenum">
              <a:rPr lang="it-IT" smtClean="0"/>
              <a:pPr/>
              <a:t>20</a:t>
            </a:fld>
            <a:endParaRPr lang="it-IT"/>
          </a:p>
        </p:txBody>
      </p:sp>
      <p:sp>
        <p:nvSpPr>
          <p:cNvPr id="5" name="Segnaposto piè di pagina 4"/>
          <p:cNvSpPr>
            <a:spLocks noGrp="1"/>
          </p:cNvSpPr>
          <p:nvPr>
            <p:ph type="ftr" sz="quarter" idx="4294967295"/>
          </p:nvPr>
        </p:nvSpPr>
        <p:spPr>
          <a:xfrm>
            <a:off x="3124200" y="6356350"/>
            <a:ext cx="2895600" cy="365125"/>
          </a:xfrm>
        </p:spPr>
        <p:txBody>
          <a:bodyPr/>
          <a:lstStyle/>
          <a:p>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84528"/>
            <a:ext cx="8229600" cy="523220"/>
          </a:xfrm>
          <a:noFill/>
          <a:ln w="9525">
            <a:noFill/>
            <a:miter lim="800000"/>
            <a:headEnd/>
            <a:tailEnd/>
          </a:ln>
        </p:spPr>
        <p:txBody>
          <a:bodyPr vert="horz" wrap="square" lIns="91440" tIns="45720" rIns="91440" bIns="45720" rtlCol="0" anchor="ctr">
            <a:spAutoFit/>
          </a:bodyPr>
          <a:lstStyle/>
          <a:p>
            <a:pPr algn="l"/>
            <a:r>
              <a:rPr lang="it-IT" sz="2800" b="1" dirty="0" err="1" smtClean="0">
                <a:solidFill>
                  <a:srgbClr val="000080"/>
                </a:solidFill>
                <a:latin typeface="Arial" pitchFamily="34" charset="0"/>
                <a:ea typeface="+mn-ea"/>
                <a:cs typeface="Arial" pitchFamily="34" charset="0"/>
              </a:rPr>
              <a:t>Things</a:t>
            </a:r>
            <a:r>
              <a:rPr lang="it-IT" sz="2800" b="1" dirty="0" smtClean="0">
                <a:solidFill>
                  <a:srgbClr val="000080"/>
                </a:solidFill>
                <a:latin typeface="Arial" pitchFamily="34" charset="0"/>
                <a:ea typeface="+mn-ea"/>
                <a:cs typeface="Arial" pitchFamily="34" charset="0"/>
              </a:rPr>
              <a:t> </a:t>
            </a:r>
            <a:r>
              <a:rPr lang="it-IT" sz="2800" b="1" dirty="0" err="1" smtClean="0">
                <a:solidFill>
                  <a:srgbClr val="000080"/>
                </a:solidFill>
                <a:latin typeface="Arial" pitchFamily="34" charset="0"/>
                <a:ea typeface="+mn-ea"/>
                <a:cs typeface="Arial" pitchFamily="34" charset="0"/>
              </a:rPr>
              <a:t>to</a:t>
            </a:r>
            <a:r>
              <a:rPr lang="it-IT" sz="2800" b="1" dirty="0" smtClean="0">
                <a:solidFill>
                  <a:srgbClr val="000080"/>
                </a:solidFill>
                <a:latin typeface="Arial" pitchFamily="34" charset="0"/>
                <a:ea typeface="+mn-ea"/>
                <a:cs typeface="Arial" pitchFamily="34" charset="0"/>
              </a:rPr>
              <a:t> do in the </a:t>
            </a:r>
            <a:r>
              <a:rPr lang="it-IT" sz="2800" b="1" dirty="0" err="1" smtClean="0">
                <a:solidFill>
                  <a:srgbClr val="000080"/>
                </a:solidFill>
                <a:latin typeface="Arial" pitchFamily="34" charset="0"/>
                <a:ea typeface="+mn-ea"/>
                <a:cs typeface="Arial" pitchFamily="34" charset="0"/>
              </a:rPr>
              <a:t>future…still</a:t>
            </a:r>
            <a:r>
              <a:rPr lang="it-IT" sz="2800" b="1" dirty="0" smtClean="0">
                <a:solidFill>
                  <a:srgbClr val="000080"/>
                </a:solidFill>
                <a:latin typeface="Arial" pitchFamily="34" charset="0"/>
                <a:ea typeface="+mn-ea"/>
                <a:cs typeface="Arial" pitchFamily="34" charset="0"/>
              </a:rPr>
              <a:t> </a:t>
            </a:r>
            <a:r>
              <a:rPr lang="it-IT" sz="2800" b="1" dirty="0" err="1" smtClean="0">
                <a:solidFill>
                  <a:srgbClr val="000080"/>
                </a:solidFill>
                <a:latin typeface="Arial" pitchFamily="34" charset="0"/>
                <a:ea typeface="+mn-ea"/>
                <a:cs typeface="Arial" pitchFamily="34" charset="0"/>
              </a:rPr>
              <a:t>many</a:t>
            </a:r>
            <a:endParaRPr lang="it-IT" sz="2800" b="1" dirty="0">
              <a:solidFill>
                <a:srgbClr val="000080"/>
              </a:solidFill>
              <a:latin typeface="Arial" pitchFamily="34" charset="0"/>
              <a:ea typeface="+mn-ea"/>
              <a:cs typeface="Arial" pitchFamily="34" charset="0"/>
            </a:endParaRPr>
          </a:p>
        </p:txBody>
      </p:sp>
      <p:sp>
        <p:nvSpPr>
          <p:cNvPr id="3" name="Segnaposto contenuto 2"/>
          <p:cNvSpPr>
            <a:spLocks noGrp="1"/>
          </p:cNvSpPr>
          <p:nvPr>
            <p:ph idx="1"/>
          </p:nvPr>
        </p:nvSpPr>
        <p:spPr/>
        <p:txBody>
          <a:bodyPr>
            <a:normAutofit/>
          </a:bodyPr>
          <a:lstStyle/>
          <a:p>
            <a:r>
              <a:rPr lang="it-IT" dirty="0" smtClean="0"/>
              <a:t>In </a:t>
            </a:r>
            <a:r>
              <a:rPr lang="it-IT" dirty="0" err="1" smtClean="0"/>
              <a:t>general</a:t>
            </a:r>
            <a:r>
              <a:rPr lang="it-IT" dirty="0" smtClean="0"/>
              <a:t>, more </a:t>
            </a:r>
            <a:r>
              <a:rPr lang="it-IT" dirty="0" err="1" smtClean="0"/>
              <a:t>robustness</a:t>
            </a:r>
            <a:r>
              <a:rPr lang="it-IT" dirty="0" smtClean="0"/>
              <a:t> </a:t>
            </a:r>
            <a:r>
              <a:rPr lang="it-IT" dirty="0" err="1" smtClean="0"/>
              <a:t>checks</a:t>
            </a:r>
            <a:endParaRPr lang="it-IT" dirty="0" smtClean="0"/>
          </a:p>
          <a:p>
            <a:pPr lvl="1"/>
            <a:r>
              <a:rPr lang="it-IT" dirty="0" err="1" smtClean="0"/>
              <a:t>Spatial</a:t>
            </a:r>
            <a:r>
              <a:rPr lang="it-IT" dirty="0" smtClean="0"/>
              <a:t> </a:t>
            </a:r>
            <a:r>
              <a:rPr lang="it-IT" dirty="0" err="1" smtClean="0"/>
              <a:t>econometrics</a:t>
            </a:r>
            <a:endParaRPr lang="it-IT" dirty="0" smtClean="0"/>
          </a:p>
          <a:p>
            <a:pPr lvl="1"/>
            <a:r>
              <a:rPr lang="it-IT" dirty="0" err="1" smtClean="0"/>
              <a:t>Directional</a:t>
            </a:r>
            <a:r>
              <a:rPr lang="it-IT" dirty="0" smtClean="0"/>
              <a:t> </a:t>
            </a:r>
            <a:r>
              <a:rPr lang="it-IT" dirty="0" err="1" smtClean="0"/>
              <a:t>flows</a:t>
            </a:r>
            <a:r>
              <a:rPr lang="it-IT" dirty="0" smtClean="0"/>
              <a:t> (</a:t>
            </a:r>
            <a:r>
              <a:rPr lang="it-IT" dirty="0" err="1" smtClean="0"/>
              <a:t>for</a:t>
            </a:r>
            <a:r>
              <a:rPr lang="it-IT" dirty="0" smtClean="0"/>
              <a:t> </a:t>
            </a:r>
            <a:r>
              <a:rPr lang="it-IT" dirty="0" err="1" smtClean="0"/>
              <a:t>applicant-inventor</a:t>
            </a:r>
            <a:r>
              <a:rPr lang="it-IT" dirty="0" smtClean="0"/>
              <a:t> </a:t>
            </a:r>
            <a:r>
              <a:rPr lang="it-IT" dirty="0" err="1" smtClean="0"/>
              <a:t>links</a:t>
            </a:r>
            <a:r>
              <a:rPr lang="it-IT" dirty="0" smtClean="0"/>
              <a:t> and </a:t>
            </a:r>
            <a:r>
              <a:rPr lang="it-IT" dirty="0" err="1" smtClean="0"/>
              <a:t>citation</a:t>
            </a:r>
            <a:r>
              <a:rPr lang="it-IT" dirty="0" smtClean="0"/>
              <a:t> </a:t>
            </a:r>
            <a:r>
              <a:rPr lang="it-IT" dirty="0" err="1" smtClean="0"/>
              <a:t>flows</a:t>
            </a:r>
            <a:r>
              <a:rPr lang="it-IT" dirty="0" smtClean="0"/>
              <a:t>)</a:t>
            </a:r>
          </a:p>
          <a:p>
            <a:pPr lvl="1"/>
            <a:r>
              <a:rPr lang="it-IT" dirty="0" err="1" smtClean="0"/>
              <a:t>Interactive</a:t>
            </a:r>
            <a:r>
              <a:rPr lang="it-IT" dirty="0" smtClean="0"/>
              <a:t> </a:t>
            </a:r>
            <a:r>
              <a:rPr lang="it-IT" dirty="0" err="1" smtClean="0"/>
              <a:t>effects</a:t>
            </a:r>
            <a:r>
              <a:rPr lang="it-IT" dirty="0" smtClean="0"/>
              <a:t> (</a:t>
            </a:r>
            <a:r>
              <a:rPr lang="it-IT" dirty="0" err="1" smtClean="0"/>
              <a:t>between</a:t>
            </a:r>
            <a:r>
              <a:rPr lang="it-IT" dirty="0" smtClean="0"/>
              <a:t> </a:t>
            </a:r>
            <a:r>
              <a:rPr lang="it-IT" dirty="0" err="1" smtClean="0"/>
              <a:t>proximities</a:t>
            </a:r>
            <a:r>
              <a:rPr lang="it-IT" dirty="0" smtClean="0"/>
              <a:t> and </a:t>
            </a:r>
            <a:r>
              <a:rPr lang="it-IT" dirty="0" err="1" smtClean="0"/>
              <a:t>between</a:t>
            </a:r>
            <a:r>
              <a:rPr lang="it-IT" dirty="0" smtClean="0"/>
              <a:t> </a:t>
            </a:r>
            <a:r>
              <a:rPr lang="it-IT" dirty="0" err="1" smtClean="0"/>
              <a:t>types</a:t>
            </a:r>
            <a:r>
              <a:rPr lang="it-IT" dirty="0" smtClean="0"/>
              <a:t> </a:t>
            </a:r>
            <a:r>
              <a:rPr lang="it-IT" dirty="0" err="1" smtClean="0"/>
              <a:t>of</a:t>
            </a:r>
            <a:r>
              <a:rPr lang="it-IT" dirty="0" smtClean="0"/>
              <a:t> </a:t>
            </a:r>
            <a:r>
              <a:rPr lang="it-IT" dirty="0" err="1" smtClean="0"/>
              <a:t>knowledge</a:t>
            </a:r>
            <a:r>
              <a:rPr lang="it-IT" dirty="0" smtClean="0"/>
              <a:t> </a:t>
            </a:r>
            <a:r>
              <a:rPr lang="it-IT" dirty="0" err="1" smtClean="0"/>
              <a:t>flows</a:t>
            </a:r>
            <a:r>
              <a:rPr lang="it-IT" dirty="0" smtClean="0"/>
              <a:t>)</a:t>
            </a:r>
          </a:p>
          <a:p>
            <a:pPr lvl="1"/>
            <a:r>
              <a:rPr lang="it-IT" dirty="0" err="1" smtClean="0"/>
              <a:t>Different</a:t>
            </a:r>
            <a:r>
              <a:rPr lang="it-IT" dirty="0" smtClean="0"/>
              <a:t> sample </a:t>
            </a:r>
            <a:r>
              <a:rPr lang="it-IT" dirty="0" err="1" smtClean="0"/>
              <a:t>of</a:t>
            </a:r>
            <a:r>
              <a:rPr lang="it-IT" dirty="0" smtClean="0"/>
              <a:t> </a:t>
            </a:r>
            <a:r>
              <a:rPr lang="it-IT" dirty="0" err="1" smtClean="0"/>
              <a:t>regions</a:t>
            </a:r>
            <a:r>
              <a:rPr lang="it-IT" dirty="0" smtClean="0"/>
              <a:t> (EU15, NMS12)</a:t>
            </a:r>
          </a:p>
          <a:p>
            <a:pPr lvl="1"/>
            <a:r>
              <a:rPr lang="it-IT" dirty="0" err="1" smtClean="0"/>
              <a:t>Different</a:t>
            </a:r>
            <a:r>
              <a:rPr lang="it-IT" dirty="0" smtClean="0"/>
              <a:t> </a:t>
            </a:r>
            <a:r>
              <a:rPr lang="it-IT" dirty="0" err="1" smtClean="0"/>
              <a:t>time</a:t>
            </a:r>
            <a:r>
              <a:rPr lang="it-IT" dirty="0" smtClean="0"/>
              <a:t> </a:t>
            </a:r>
            <a:r>
              <a:rPr lang="it-IT" dirty="0" err="1" smtClean="0"/>
              <a:t>periods</a:t>
            </a:r>
            <a:r>
              <a:rPr lang="it-IT" dirty="0" smtClean="0"/>
              <a:t> (2005-07)</a:t>
            </a:r>
          </a:p>
          <a:p>
            <a:endParaRPr lang="it-IT" dirty="0" smtClean="0"/>
          </a:p>
          <a:p>
            <a:endParaRPr lang="it-IT" dirty="0"/>
          </a:p>
        </p:txBody>
      </p:sp>
      <p:sp>
        <p:nvSpPr>
          <p:cNvPr id="4" name="Segnaposto numero diapositiva 3"/>
          <p:cNvSpPr>
            <a:spLocks noGrp="1"/>
          </p:cNvSpPr>
          <p:nvPr>
            <p:ph type="sldNum" sz="quarter" idx="12"/>
          </p:nvPr>
        </p:nvSpPr>
        <p:spPr/>
        <p:txBody>
          <a:bodyPr/>
          <a:lstStyle/>
          <a:p>
            <a:fld id="{DE88CCDF-E1B4-426C-A0AA-0508DE7BD7B8}" type="slidenum">
              <a:rPr lang="it-IT" smtClean="0"/>
              <a:pPr/>
              <a:t>21</a:t>
            </a:fld>
            <a:endParaRPr lang="it-IT"/>
          </a:p>
        </p:txBody>
      </p:sp>
      <p:sp>
        <p:nvSpPr>
          <p:cNvPr id="5" name="Segnaposto piè di pagina 4"/>
          <p:cNvSpPr>
            <a:spLocks noGrp="1"/>
          </p:cNvSpPr>
          <p:nvPr>
            <p:ph type="ftr" sz="quarter" idx="4294967295"/>
          </p:nvPr>
        </p:nvSpPr>
        <p:spPr>
          <a:xfrm>
            <a:off x="3124200" y="6356350"/>
            <a:ext cx="2895600" cy="365125"/>
          </a:xfrm>
        </p:spPr>
        <p:txBody>
          <a:bodyPr/>
          <a:lstStyle/>
          <a:p>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noFill/>
          <a:ln w="9525">
            <a:noFill/>
            <a:miter lim="800000"/>
            <a:headEnd/>
            <a:tailEnd/>
          </a:ln>
        </p:spPr>
        <p:txBody>
          <a:bodyPr vert="horz" wrap="square" lIns="91440" tIns="45720" rIns="91440" bIns="45720" rtlCol="0" anchor="ctr">
            <a:spAutoFit/>
          </a:bodyPr>
          <a:lstStyle/>
          <a:p>
            <a:pPr algn="l"/>
            <a:r>
              <a:rPr lang="it-IT" sz="2800" b="1" smtClean="0">
                <a:solidFill>
                  <a:srgbClr val="000080"/>
                </a:solidFill>
                <a:latin typeface="Arial" pitchFamily="34" charset="0"/>
                <a:ea typeface="+mn-ea"/>
                <a:cs typeface="Arial" pitchFamily="34" charset="0"/>
              </a:rPr>
              <a:t>Citation flows</a:t>
            </a:r>
            <a:endParaRPr lang="it-IT" sz="2800" b="1" dirty="0">
              <a:solidFill>
                <a:srgbClr val="000080"/>
              </a:solidFill>
              <a:latin typeface="Arial" pitchFamily="34" charset="0"/>
              <a:ea typeface="+mn-ea"/>
              <a:cs typeface="Arial" pitchFamily="34" charset="0"/>
            </a:endParaRPr>
          </a:p>
        </p:txBody>
      </p:sp>
      <p:sp>
        <p:nvSpPr>
          <p:cNvPr id="4" name="Segnaposto numero diapositiva 3"/>
          <p:cNvSpPr>
            <a:spLocks noGrp="1"/>
          </p:cNvSpPr>
          <p:nvPr>
            <p:ph type="sldNum" sz="quarter" idx="12"/>
          </p:nvPr>
        </p:nvSpPr>
        <p:spPr/>
        <p:txBody>
          <a:bodyPr/>
          <a:lstStyle/>
          <a:p>
            <a:fld id="{DE88CCDF-E1B4-426C-A0AA-0508DE7BD7B8}" type="slidenum">
              <a:rPr lang="it-IT" smtClean="0"/>
              <a:pPr/>
              <a:t>22</a:t>
            </a:fld>
            <a:endParaRPr lang="it-IT"/>
          </a:p>
        </p:txBody>
      </p:sp>
      <p:pic>
        <p:nvPicPr>
          <p:cNvPr id="64514" name="Picture 2"/>
          <p:cNvPicPr>
            <a:picLocks noChangeAspect="1" noChangeArrowheads="1"/>
          </p:cNvPicPr>
          <p:nvPr/>
        </p:nvPicPr>
        <p:blipFill>
          <a:blip r:embed="rId3" cstate="print"/>
          <a:srcRect/>
          <a:stretch>
            <a:fillRect/>
          </a:stretch>
        </p:blipFill>
        <p:spPr bwMode="auto">
          <a:xfrm>
            <a:off x="3043238" y="1484784"/>
            <a:ext cx="3057525" cy="52101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noFill/>
          <a:ln w="9525">
            <a:noFill/>
            <a:miter lim="800000"/>
            <a:headEnd/>
            <a:tailEnd/>
          </a:ln>
        </p:spPr>
        <p:txBody>
          <a:bodyPr vert="horz" wrap="square" lIns="91440" tIns="45720" rIns="91440" bIns="45720" rtlCol="0" anchor="ctr">
            <a:spAutoFit/>
          </a:bodyPr>
          <a:lstStyle/>
          <a:p>
            <a:pPr algn="l"/>
            <a:r>
              <a:rPr lang="it-IT" sz="2800" b="1" dirty="0" err="1" smtClean="0">
                <a:solidFill>
                  <a:srgbClr val="000080"/>
                </a:solidFill>
                <a:latin typeface="Arial" pitchFamily="34" charset="0"/>
                <a:ea typeface="+mn-ea"/>
                <a:cs typeface="Arial" pitchFamily="34" charset="0"/>
              </a:rPr>
              <a:t>Applicant</a:t>
            </a:r>
            <a:r>
              <a:rPr lang="it-IT" sz="2800" b="1" dirty="0" smtClean="0">
                <a:solidFill>
                  <a:srgbClr val="000080"/>
                </a:solidFill>
                <a:latin typeface="Arial" pitchFamily="34" charset="0"/>
                <a:ea typeface="+mn-ea"/>
                <a:cs typeface="Arial" pitchFamily="34" charset="0"/>
              </a:rPr>
              <a:t> </a:t>
            </a:r>
            <a:r>
              <a:rPr lang="it-IT" sz="2800" b="1" dirty="0" err="1" smtClean="0">
                <a:solidFill>
                  <a:srgbClr val="000080"/>
                </a:solidFill>
                <a:latin typeface="Arial" pitchFamily="34" charset="0"/>
                <a:ea typeface="+mn-ea"/>
                <a:cs typeface="Arial" pitchFamily="34" charset="0"/>
              </a:rPr>
              <a:t>inventors</a:t>
            </a:r>
            <a:r>
              <a:rPr lang="it-IT" sz="2800" b="1" dirty="0" smtClean="0">
                <a:solidFill>
                  <a:srgbClr val="000080"/>
                </a:solidFill>
                <a:latin typeface="Arial" pitchFamily="34" charset="0"/>
                <a:ea typeface="+mn-ea"/>
                <a:cs typeface="Arial" pitchFamily="34" charset="0"/>
              </a:rPr>
              <a:t> </a:t>
            </a:r>
            <a:r>
              <a:rPr lang="it-IT" sz="2800" b="1" dirty="0" err="1" smtClean="0">
                <a:solidFill>
                  <a:srgbClr val="000080"/>
                </a:solidFill>
                <a:latin typeface="Arial" pitchFamily="34" charset="0"/>
                <a:ea typeface="+mn-ea"/>
                <a:cs typeface="Arial" pitchFamily="34" charset="0"/>
              </a:rPr>
              <a:t>links</a:t>
            </a:r>
            <a:endParaRPr lang="it-IT" sz="2800" b="1" dirty="0">
              <a:solidFill>
                <a:srgbClr val="000080"/>
              </a:solidFill>
              <a:latin typeface="Arial" pitchFamily="34" charset="0"/>
              <a:ea typeface="+mn-ea"/>
              <a:cs typeface="Arial" pitchFamily="34" charset="0"/>
            </a:endParaRPr>
          </a:p>
        </p:txBody>
      </p:sp>
      <p:sp>
        <p:nvSpPr>
          <p:cNvPr id="4" name="Segnaposto numero diapositiva 3"/>
          <p:cNvSpPr>
            <a:spLocks noGrp="1"/>
          </p:cNvSpPr>
          <p:nvPr>
            <p:ph type="sldNum" sz="quarter" idx="12"/>
          </p:nvPr>
        </p:nvSpPr>
        <p:spPr/>
        <p:txBody>
          <a:bodyPr/>
          <a:lstStyle/>
          <a:p>
            <a:fld id="{DE88CCDF-E1B4-426C-A0AA-0508DE7BD7B8}" type="slidenum">
              <a:rPr lang="it-IT" smtClean="0"/>
              <a:pPr/>
              <a:t>23</a:t>
            </a:fld>
            <a:endParaRPr lang="it-IT"/>
          </a:p>
        </p:txBody>
      </p:sp>
      <p:pic>
        <p:nvPicPr>
          <p:cNvPr id="63490" name="Picture 2"/>
          <p:cNvPicPr>
            <a:picLocks noChangeAspect="1" noChangeArrowheads="1"/>
          </p:cNvPicPr>
          <p:nvPr/>
        </p:nvPicPr>
        <p:blipFill>
          <a:blip r:embed="rId3" cstate="print"/>
          <a:srcRect/>
          <a:stretch>
            <a:fillRect/>
          </a:stretch>
        </p:blipFill>
        <p:spPr bwMode="auto">
          <a:xfrm>
            <a:off x="2871788" y="1459185"/>
            <a:ext cx="3400425" cy="52101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sz="2800" b="1" dirty="0" err="1" smtClean="0">
                <a:solidFill>
                  <a:srgbClr val="000080"/>
                </a:solidFill>
                <a:latin typeface="Arial" pitchFamily="34" charset="0"/>
                <a:ea typeface="+mn-ea"/>
                <a:cs typeface="Arial" pitchFamily="34" charset="0"/>
              </a:rPr>
              <a:t>Co-inventorships</a:t>
            </a:r>
          </a:p>
        </p:txBody>
      </p:sp>
      <p:sp>
        <p:nvSpPr>
          <p:cNvPr id="4" name="Segnaposto numero diapositiva 3"/>
          <p:cNvSpPr>
            <a:spLocks noGrp="1"/>
          </p:cNvSpPr>
          <p:nvPr>
            <p:ph type="sldNum" sz="quarter" idx="12"/>
          </p:nvPr>
        </p:nvSpPr>
        <p:spPr/>
        <p:txBody>
          <a:bodyPr/>
          <a:lstStyle/>
          <a:p>
            <a:fld id="{DE88CCDF-E1B4-426C-A0AA-0508DE7BD7B8}" type="slidenum">
              <a:rPr lang="it-IT" smtClean="0"/>
              <a:pPr/>
              <a:t>24</a:t>
            </a:fld>
            <a:endParaRPr lang="it-IT"/>
          </a:p>
        </p:txBody>
      </p:sp>
      <p:pic>
        <p:nvPicPr>
          <p:cNvPr id="65538" name="Picture 2"/>
          <p:cNvPicPr>
            <a:picLocks noChangeAspect="1" noChangeArrowheads="1"/>
          </p:cNvPicPr>
          <p:nvPr/>
        </p:nvPicPr>
        <p:blipFill>
          <a:blip r:embed="rId3" cstate="print"/>
          <a:srcRect/>
          <a:stretch>
            <a:fillRect/>
          </a:stretch>
        </p:blipFill>
        <p:spPr bwMode="auto">
          <a:xfrm>
            <a:off x="3043238" y="1459185"/>
            <a:ext cx="3057525" cy="5210175"/>
          </a:xfrm>
          <a:prstGeom prst="rect">
            <a:avLst/>
          </a:prstGeom>
          <a:noFill/>
        </p:spPr>
      </p:pic>
      <p:sp>
        <p:nvSpPr>
          <p:cNvPr id="5" name="Rettangolo 4"/>
          <p:cNvSpPr/>
          <p:nvPr/>
        </p:nvSpPr>
        <p:spPr>
          <a:xfrm>
            <a:off x="6876256" y="6165304"/>
            <a:ext cx="2267744" cy="6926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dirty="0" smtClean="0">
                <a:hlinkClick r:id="rId4" action="ppaction://hlinksldjump"/>
              </a:rPr>
              <a:t>Back </a:t>
            </a:r>
            <a:r>
              <a:rPr lang="it-IT" dirty="0" err="1" smtClean="0">
                <a:hlinkClick r:id="rId4" action="ppaction://hlinksldjump"/>
              </a:rPr>
              <a:t>to</a:t>
            </a:r>
            <a:r>
              <a:rPr lang="it-IT" dirty="0" smtClean="0">
                <a:hlinkClick r:id="rId4" action="ppaction://hlinksldjump"/>
              </a:rPr>
              <a:t> </a:t>
            </a:r>
            <a:r>
              <a:rPr lang="it-IT" dirty="0" err="1" smtClean="0">
                <a:hlinkClick r:id="rId4" action="ppaction://hlinksldjump"/>
              </a:rPr>
              <a:t>econometric</a:t>
            </a:r>
            <a:r>
              <a:rPr lang="it-IT" dirty="0" smtClean="0">
                <a:hlinkClick r:id="rId4" action="ppaction://hlinksldjump"/>
              </a:rPr>
              <a:t> </a:t>
            </a:r>
            <a:r>
              <a:rPr lang="it-IT" dirty="0" err="1" smtClean="0">
                <a:hlinkClick r:id="rId4" action="ppaction://hlinksldjump"/>
              </a:rPr>
              <a:t>estimation</a:t>
            </a:r>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it-IT" sz="2400" b="1" dirty="0" err="1" smtClean="0">
                <a:solidFill>
                  <a:srgbClr val="000080"/>
                </a:solidFill>
                <a:latin typeface="Arial" pitchFamily="34" charset="0"/>
                <a:cs typeface="Arial" pitchFamily="34" charset="0"/>
              </a:rPr>
              <a:t>Stylised</a:t>
            </a:r>
            <a:r>
              <a:rPr lang="it-IT" sz="2400" b="1" dirty="0" smtClean="0">
                <a:solidFill>
                  <a:srgbClr val="000080"/>
                </a:solidFill>
                <a:latin typeface="Arial" pitchFamily="34" charset="0"/>
                <a:cs typeface="Arial" pitchFamily="34" charset="0"/>
              </a:rPr>
              <a:t> </a:t>
            </a:r>
            <a:r>
              <a:rPr lang="it-IT" sz="2400" b="1" dirty="0" err="1" smtClean="0">
                <a:solidFill>
                  <a:srgbClr val="000080"/>
                </a:solidFill>
                <a:latin typeface="Arial" pitchFamily="34" charset="0"/>
                <a:cs typeface="Arial" pitchFamily="34" charset="0"/>
              </a:rPr>
              <a:t>facts</a:t>
            </a:r>
            <a:r>
              <a:rPr lang="it-IT" sz="2400" b="1" dirty="0" smtClean="0">
                <a:solidFill>
                  <a:srgbClr val="000080"/>
                </a:solidFill>
                <a:latin typeface="Arial" pitchFamily="34" charset="0"/>
                <a:cs typeface="Arial" pitchFamily="34" charset="0"/>
              </a:rPr>
              <a:t> 1: </a:t>
            </a:r>
            <a:r>
              <a:rPr lang="en-US" sz="2400" b="1" dirty="0" smtClean="0"/>
              <a:t>French citations to- </a:t>
            </a:r>
            <a:r>
              <a:rPr lang="en-US" sz="2400" b="1" dirty="0" smtClean="0">
                <a:solidFill>
                  <a:srgbClr val="FF0000"/>
                </a:solidFill>
              </a:rPr>
              <a:t>Other countries’ </a:t>
            </a:r>
            <a:r>
              <a:rPr lang="en-US" sz="2400" b="1" dirty="0" smtClean="0"/>
              <a:t>patents</a:t>
            </a:r>
            <a:endParaRPr lang="it-IT" sz="2400" b="1" dirty="0" smtClean="0">
              <a:solidFill>
                <a:srgbClr val="000080"/>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509713" y="1390228"/>
            <a:ext cx="6124575" cy="4991100"/>
          </a:xfrm>
          <a:prstGeom prst="rect">
            <a:avLst/>
          </a:prstGeom>
          <a:noFill/>
          <a:ln w="9525">
            <a:noFill/>
            <a:miter lim="800000"/>
            <a:headEnd/>
            <a:tailEnd/>
          </a:ln>
          <a:effectLst/>
        </p:spPr>
      </p:pic>
      <p:sp>
        <p:nvSpPr>
          <p:cNvPr id="4" name="Segnaposto numero diapositiva 3"/>
          <p:cNvSpPr>
            <a:spLocks noGrp="1"/>
          </p:cNvSpPr>
          <p:nvPr>
            <p:ph type="sldNum" sz="quarter" idx="12"/>
          </p:nvPr>
        </p:nvSpPr>
        <p:spPr/>
        <p:txBody>
          <a:bodyPr/>
          <a:lstStyle/>
          <a:p>
            <a:fld id="{DE88CCDF-E1B4-426C-A0AA-0508DE7BD7B8}" type="slidenum">
              <a:rPr lang="it-IT" smtClean="0"/>
              <a:pPr/>
              <a:t>25</a:t>
            </a:fld>
            <a:endParaRPr lang="it-IT"/>
          </a:p>
        </p:txBody>
      </p:sp>
      <p:sp>
        <p:nvSpPr>
          <p:cNvPr id="5" name="Segnaposto piè di pagina 4"/>
          <p:cNvSpPr>
            <a:spLocks noGrp="1"/>
          </p:cNvSpPr>
          <p:nvPr>
            <p:ph type="ftr" sz="quarter" idx="4294967295"/>
          </p:nvPr>
        </p:nvSpPr>
        <p:spPr>
          <a:xfrm>
            <a:off x="3124200" y="6356350"/>
            <a:ext cx="2895600" cy="365125"/>
          </a:xfrm>
        </p:spPr>
        <p:txBody>
          <a:bodyPr/>
          <a:lstStyle/>
          <a:p>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74638"/>
            <a:ext cx="8640960" cy="1143000"/>
          </a:xfrm>
        </p:spPr>
        <p:txBody>
          <a:bodyPr>
            <a:normAutofit/>
          </a:bodyPr>
          <a:lstStyle/>
          <a:p>
            <a:pPr algn="l"/>
            <a:r>
              <a:rPr lang="it-IT" sz="2400" b="1" dirty="0" err="1" smtClean="0">
                <a:solidFill>
                  <a:srgbClr val="000080"/>
                </a:solidFill>
                <a:latin typeface="Arial" pitchFamily="34" charset="0"/>
                <a:cs typeface="Arial" pitchFamily="34" charset="0"/>
              </a:rPr>
              <a:t>Stylised</a:t>
            </a:r>
            <a:r>
              <a:rPr lang="it-IT" sz="2400" b="1" dirty="0" smtClean="0">
                <a:solidFill>
                  <a:srgbClr val="000080"/>
                </a:solidFill>
                <a:latin typeface="Arial" pitchFamily="34" charset="0"/>
                <a:cs typeface="Arial" pitchFamily="34" charset="0"/>
              </a:rPr>
              <a:t> </a:t>
            </a:r>
            <a:r>
              <a:rPr lang="it-IT" sz="2400" b="1" dirty="0" err="1" smtClean="0">
                <a:solidFill>
                  <a:srgbClr val="000080"/>
                </a:solidFill>
                <a:latin typeface="Arial" pitchFamily="34" charset="0"/>
                <a:cs typeface="Arial" pitchFamily="34" charset="0"/>
              </a:rPr>
              <a:t>facts</a:t>
            </a:r>
            <a:r>
              <a:rPr lang="it-IT" sz="2400" b="1" dirty="0" smtClean="0">
                <a:solidFill>
                  <a:srgbClr val="000080"/>
                </a:solidFill>
                <a:latin typeface="Arial" pitchFamily="34" charset="0"/>
                <a:cs typeface="Arial" pitchFamily="34" charset="0"/>
              </a:rPr>
              <a:t> 2: </a:t>
            </a:r>
            <a:r>
              <a:rPr lang="it-IT" sz="2400" b="1" dirty="0" err="1" smtClean="0"/>
              <a:t>French</a:t>
            </a:r>
            <a:r>
              <a:rPr lang="it-IT" sz="2400" b="1" dirty="0" smtClean="0"/>
              <a:t> </a:t>
            </a:r>
            <a:r>
              <a:rPr lang="it-IT" sz="2400" b="1" dirty="0" err="1" smtClean="0"/>
              <a:t>Applicant</a:t>
            </a:r>
            <a:r>
              <a:rPr lang="it-IT" sz="2400" b="1" dirty="0" smtClean="0"/>
              <a:t> and- </a:t>
            </a:r>
            <a:r>
              <a:rPr lang="it-IT" sz="2400" b="1" dirty="0" err="1" smtClean="0">
                <a:solidFill>
                  <a:srgbClr val="FF0000"/>
                </a:solidFill>
              </a:rPr>
              <a:t>Other</a:t>
            </a:r>
            <a:r>
              <a:rPr lang="it-IT" sz="2400" b="1" dirty="0" smtClean="0">
                <a:solidFill>
                  <a:srgbClr val="FF0000"/>
                </a:solidFill>
              </a:rPr>
              <a:t> </a:t>
            </a:r>
            <a:r>
              <a:rPr lang="it-IT" sz="2400" b="1" dirty="0" err="1" smtClean="0">
                <a:solidFill>
                  <a:srgbClr val="FF0000"/>
                </a:solidFill>
              </a:rPr>
              <a:t>country</a:t>
            </a:r>
            <a:r>
              <a:rPr lang="it-IT" sz="2400" b="1" dirty="0" smtClean="0"/>
              <a:t> </a:t>
            </a:r>
            <a:r>
              <a:rPr lang="it-IT" sz="2400" b="1" dirty="0" err="1" smtClean="0"/>
              <a:t>inventors</a:t>
            </a:r>
            <a:endParaRPr lang="it-IT" sz="2400" b="1" dirty="0" smtClean="0">
              <a:solidFill>
                <a:srgbClr val="000080"/>
              </a:solidFill>
              <a:latin typeface="Arial" pitchFamily="34" charset="0"/>
              <a:cs typeface="Arial" pitchFamily="34" charset="0"/>
            </a:endParaRPr>
          </a:p>
        </p:txBody>
      </p:sp>
      <p:pic>
        <p:nvPicPr>
          <p:cNvPr id="23560" name="Picture 8"/>
          <p:cNvPicPr>
            <a:picLocks noChangeAspect="1" noChangeArrowheads="1"/>
          </p:cNvPicPr>
          <p:nvPr/>
        </p:nvPicPr>
        <p:blipFill>
          <a:blip r:embed="rId3" cstate="print"/>
          <a:srcRect/>
          <a:stretch>
            <a:fillRect/>
          </a:stretch>
        </p:blipFill>
        <p:spPr bwMode="auto">
          <a:xfrm>
            <a:off x="1509713" y="1304503"/>
            <a:ext cx="6124575" cy="5076825"/>
          </a:xfrm>
          <a:prstGeom prst="rect">
            <a:avLst/>
          </a:prstGeom>
          <a:noFill/>
          <a:ln w="9525">
            <a:noFill/>
            <a:miter lim="800000"/>
            <a:headEnd/>
            <a:tailEnd/>
          </a:ln>
          <a:effectLst/>
        </p:spPr>
      </p:pic>
      <p:sp>
        <p:nvSpPr>
          <p:cNvPr id="4" name="Segnaposto numero diapositiva 3"/>
          <p:cNvSpPr>
            <a:spLocks noGrp="1"/>
          </p:cNvSpPr>
          <p:nvPr>
            <p:ph type="sldNum" sz="quarter" idx="12"/>
          </p:nvPr>
        </p:nvSpPr>
        <p:spPr/>
        <p:txBody>
          <a:bodyPr/>
          <a:lstStyle/>
          <a:p>
            <a:fld id="{DE88CCDF-E1B4-426C-A0AA-0508DE7BD7B8}" type="slidenum">
              <a:rPr lang="it-IT" smtClean="0"/>
              <a:pPr/>
              <a:t>26</a:t>
            </a:fld>
            <a:endParaRPr lang="it-IT"/>
          </a:p>
        </p:txBody>
      </p:sp>
      <p:sp>
        <p:nvSpPr>
          <p:cNvPr id="5" name="Segnaposto piè di pagina 4"/>
          <p:cNvSpPr>
            <a:spLocks noGrp="1"/>
          </p:cNvSpPr>
          <p:nvPr>
            <p:ph type="ftr" sz="quarter" idx="4294967295"/>
          </p:nvPr>
        </p:nvSpPr>
        <p:spPr>
          <a:xfrm>
            <a:off x="3124200" y="6356350"/>
            <a:ext cx="2895600" cy="365125"/>
          </a:xfrm>
        </p:spPr>
        <p:txBody>
          <a:bodyPr/>
          <a:lstStyle/>
          <a:p>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it-IT" sz="2400" b="1" dirty="0" err="1" smtClean="0">
                <a:solidFill>
                  <a:srgbClr val="000080"/>
                </a:solidFill>
                <a:latin typeface="Arial" pitchFamily="34" charset="0"/>
                <a:cs typeface="Arial" pitchFamily="34" charset="0"/>
              </a:rPr>
              <a:t>Stylised</a:t>
            </a:r>
            <a:r>
              <a:rPr lang="it-IT" sz="2400" b="1" dirty="0" smtClean="0">
                <a:solidFill>
                  <a:srgbClr val="000080"/>
                </a:solidFill>
                <a:latin typeface="Arial" pitchFamily="34" charset="0"/>
                <a:cs typeface="Arial" pitchFamily="34" charset="0"/>
              </a:rPr>
              <a:t> </a:t>
            </a:r>
            <a:r>
              <a:rPr lang="it-IT" sz="2400" b="1" dirty="0" err="1" smtClean="0">
                <a:solidFill>
                  <a:srgbClr val="000080"/>
                </a:solidFill>
                <a:latin typeface="Arial" pitchFamily="34" charset="0"/>
                <a:cs typeface="Arial" pitchFamily="34" charset="0"/>
              </a:rPr>
              <a:t>facts</a:t>
            </a:r>
            <a:r>
              <a:rPr lang="it-IT" sz="2400" b="1" dirty="0" smtClean="0">
                <a:solidFill>
                  <a:srgbClr val="000080"/>
                </a:solidFill>
                <a:latin typeface="Arial" pitchFamily="34" charset="0"/>
                <a:cs typeface="Arial" pitchFamily="34" charset="0"/>
              </a:rPr>
              <a:t> 3: </a:t>
            </a:r>
            <a:r>
              <a:rPr lang="en-US" sz="2400" b="1" dirty="0" smtClean="0"/>
              <a:t>French and- </a:t>
            </a:r>
            <a:r>
              <a:rPr lang="en-US" sz="2400" b="1" dirty="0" smtClean="0">
                <a:solidFill>
                  <a:srgbClr val="FF0000"/>
                </a:solidFill>
              </a:rPr>
              <a:t>Other country</a:t>
            </a:r>
            <a:r>
              <a:rPr lang="en-US" sz="2400" b="1" dirty="0" smtClean="0"/>
              <a:t> co-inventors</a:t>
            </a:r>
            <a:endParaRPr lang="it-IT" sz="2400" b="1" dirty="0" smtClean="0">
              <a:solidFill>
                <a:srgbClr val="000080"/>
              </a:solidFill>
              <a:latin typeface="Arial" pitchFamily="34" charset="0"/>
              <a:cs typeface="Arial" pitchFamily="34" charset="0"/>
            </a:endParaRPr>
          </a:p>
        </p:txBody>
      </p:sp>
      <p:pic>
        <p:nvPicPr>
          <p:cNvPr id="21505" name="Picture 1"/>
          <p:cNvPicPr>
            <a:picLocks noChangeAspect="1" noChangeArrowheads="1"/>
          </p:cNvPicPr>
          <p:nvPr/>
        </p:nvPicPr>
        <p:blipFill>
          <a:blip r:embed="rId3" cstate="print"/>
          <a:srcRect/>
          <a:stretch>
            <a:fillRect/>
          </a:stretch>
        </p:blipFill>
        <p:spPr bwMode="auto">
          <a:xfrm>
            <a:off x="1509713" y="1369591"/>
            <a:ext cx="6124575" cy="5011737"/>
          </a:xfrm>
          <a:prstGeom prst="rect">
            <a:avLst/>
          </a:prstGeom>
          <a:noFill/>
          <a:ln w="9525">
            <a:noFill/>
            <a:miter lim="800000"/>
            <a:headEnd/>
            <a:tailEnd/>
          </a:ln>
          <a:effectLst/>
        </p:spPr>
      </p:pic>
      <p:sp>
        <p:nvSpPr>
          <p:cNvPr id="4" name="Segnaposto numero diapositiva 3"/>
          <p:cNvSpPr>
            <a:spLocks noGrp="1"/>
          </p:cNvSpPr>
          <p:nvPr>
            <p:ph type="sldNum" sz="quarter" idx="12"/>
          </p:nvPr>
        </p:nvSpPr>
        <p:spPr/>
        <p:txBody>
          <a:bodyPr/>
          <a:lstStyle/>
          <a:p>
            <a:fld id="{DE88CCDF-E1B4-426C-A0AA-0508DE7BD7B8}" type="slidenum">
              <a:rPr lang="it-IT" smtClean="0"/>
              <a:pPr/>
              <a:t>27</a:t>
            </a:fld>
            <a:endParaRPr lang="it-IT"/>
          </a:p>
        </p:txBody>
      </p:sp>
      <p:sp>
        <p:nvSpPr>
          <p:cNvPr id="5" name="Segnaposto piè di pagina 4"/>
          <p:cNvSpPr>
            <a:spLocks noGrp="1"/>
          </p:cNvSpPr>
          <p:nvPr>
            <p:ph type="ftr" sz="quarter" idx="4294967295"/>
          </p:nvPr>
        </p:nvSpPr>
        <p:spPr>
          <a:xfrm>
            <a:off x="3124200" y="6356350"/>
            <a:ext cx="2895600" cy="365125"/>
          </a:xfrm>
        </p:spPr>
        <p:txBody>
          <a:bodyPr/>
          <a:lstStyle/>
          <a:p>
            <a:endParaRPr lang="it-IT"/>
          </a:p>
        </p:txBody>
      </p:sp>
      <p:sp>
        <p:nvSpPr>
          <p:cNvPr id="6" name="Rettangolo 5">
            <a:hlinkClick r:id="rId4" action="ppaction://hlinksldjump"/>
          </p:cNvPr>
          <p:cNvSpPr/>
          <p:nvPr/>
        </p:nvSpPr>
        <p:spPr>
          <a:xfrm>
            <a:off x="6876256" y="6381328"/>
            <a:ext cx="2267744" cy="4766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dirty="0" smtClean="0">
                <a:hlinkClick r:id="rId4" action="ppaction://hlinksldjump"/>
              </a:rPr>
              <a:t>Back </a:t>
            </a:r>
            <a:r>
              <a:rPr lang="it-IT" dirty="0" err="1" smtClean="0">
                <a:hlinkClick r:id="rId4" action="ppaction://hlinksldjump"/>
              </a:rPr>
              <a:t>to</a:t>
            </a:r>
            <a:r>
              <a:rPr lang="it-IT" dirty="0" smtClean="0">
                <a:hlinkClick r:id="rId4" action="ppaction://hlinksldjump"/>
              </a:rPr>
              <a:t> </a:t>
            </a:r>
            <a:r>
              <a:rPr lang="it-IT" dirty="0" err="1" smtClean="0">
                <a:hlinkClick r:id="rId4" action="ppaction://hlinksldjump"/>
              </a:rPr>
              <a:t>main</a:t>
            </a:r>
            <a:r>
              <a:rPr lang="it-IT" dirty="0" smtClean="0">
                <a:hlinkClick r:id="rId4" action="ppaction://hlinksldjump"/>
              </a:rPr>
              <a:t> </a:t>
            </a:r>
            <a:r>
              <a:rPr lang="it-IT" dirty="0" err="1" smtClean="0">
                <a:hlinkClick r:id="rId4" action="ppaction://hlinksldjump"/>
              </a:rPr>
              <a:t>aims</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lvl="2" algn="l" rtl="0">
              <a:spcBef>
                <a:spcPct val="0"/>
              </a:spcBef>
            </a:pPr>
            <a:r>
              <a:rPr lang="it-IT" sz="3200" b="1" dirty="0" err="1" smtClean="0">
                <a:solidFill>
                  <a:srgbClr val="000080"/>
                </a:solidFill>
                <a:latin typeface="Arial" pitchFamily="34" charset="0"/>
                <a:cs typeface="Arial" pitchFamily="34" charset="0"/>
              </a:rPr>
              <a:t>Main</a:t>
            </a:r>
            <a:r>
              <a:rPr lang="it-IT" sz="3200" b="1" dirty="0" smtClean="0">
                <a:solidFill>
                  <a:srgbClr val="000080"/>
                </a:solidFill>
                <a:latin typeface="Arial" pitchFamily="34" charset="0"/>
                <a:cs typeface="Arial" pitchFamily="34" charset="0"/>
              </a:rPr>
              <a:t> </a:t>
            </a:r>
            <a:r>
              <a:rPr lang="it-IT" sz="3200" b="1" dirty="0" err="1" smtClean="0">
                <a:solidFill>
                  <a:srgbClr val="000080"/>
                </a:solidFill>
                <a:latin typeface="Arial" pitchFamily="34" charset="0"/>
                <a:cs typeface="Arial" pitchFamily="34" charset="0"/>
              </a:rPr>
              <a:t>Aims</a:t>
            </a:r>
            <a:r>
              <a:rPr lang="it-IT" sz="3200" b="1" dirty="0" smtClean="0">
                <a:solidFill>
                  <a:srgbClr val="000080"/>
                </a:solidFill>
                <a:latin typeface="Arial" pitchFamily="34" charset="0"/>
                <a:cs typeface="Arial" pitchFamily="34" charset="0"/>
              </a:rPr>
              <a:t> </a:t>
            </a:r>
            <a:endParaRPr lang="it-IT" sz="3200" b="1" dirty="0">
              <a:solidFill>
                <a:srgbClr val="000080"/>
              </a:solidFill>
              <a:latin typeface="Arial" pitchFamily="34" charset="0"/>
              <a:cs typeface="Arial" pitchFamily="34" charset="0"/>
            </a:endParaRPr>
          </a:p>
        </p:txBody>
      </p:sp>
      <p:sp>
        <p:nvSpPr>
          <p:cNvPr id="3" name="Segnaposto contenuto 2"/>
          <p:cNvSpPr>
            <a:spLocks noGrp="1"/>
          </p:cNvSpPr>
          <p:nvPr>
            <p:ph idx="1"/>
          </p:nvPr>
        </p:nvSpPr>
        <p:spPr>
          <a:xfrm>
            <a:off x="395536" y="1268760"/>
            <a:ext cx="8424936" cy="4896544"/>
          </a:xfrm>
        </p:spPr>
        <p:txBody>
          <a:bodyPr>
            <a:normAutofit lnSpcReduction="10000"/>
          </a:bodyPr>
          <a:lstStyle/>
          <a:p>
            <a:r>
              <a:rPr lang="en-US" sz="2400" dirty="0" smtClean="0"/>
              <a:t>Firstly, we compare the dynamics concerning three types of knowledge flows across regions in Europe in the last decade,</a:t>
            </a:r>
          </a:p>
          <a:p>
            <a:pPr lvl="1"/>
            <a:r>
              <a:rPr lang="en-US" sz="2000" dirty="0" smtClean="0"/>
              <a:t>citations,</a:t>
            </a:r>
          </a:p>
          <a:p>
            <a:pPr lvl="1"/>
            <a:r>
              <a:rPr lang="en-US" sz="2000" dirty="0" smtClean="0"/>
              <a:t>applicant-inventor links</a:t>
            </a:r>
          </a:p>
          <a:p>
            <a:pPr lvl="1"/>
            <a:r>
              <a:rPr lang="en-US" sz="2000" dirty="0" smtClean="0"/>
              <a:t>co-</a:t>
            </a:r>
            <a:r>
              <a:rPr lang="en-US" sz="2000" dirty="0" err="1" smtClean="0"/>
              <a:t>inventorships</a:t>
            </a:r>
            <a:endParaRPr lang="en-US" sz="2000" dirty="0" smtClean="0"/>
          </a:p>
          <a:p>
            <a:r>
              <a:rPr lang="en-US" sz="2400" dirty="0" smtClean="0"/>
              <a:t>Secondly, we look for evidence on the moderating role of technological and relational proximities on the impact of geographical distance.</a:t>
            </a:r>
            <a:endParaRPr lang="it-IT" sz="2400" dirty="0" smtClean="0"/>
          </a:p>
          <a:p>
            <a:r>
              <a:rPr lang="en-US" sz="2400" dirty="0" smtClean="0"/>
              <a:t>Finally, </a:t>
            </a:r>
            <a:r>
              <a:rPr lang="en-US" sz="2400" dirty="0"/>
              <a:t>we follow the intuition by </a:t>
            </a:r>
            <a:r>
              <a:rPr lang="en-US" sz="2400" dirty="0" err="1"/>
              <a:t>Lafourcade</a:t>
            </a:r>
            <a:r>
              <a:rPr lang="en-US" sz="2400" dirty="0"/>
              <a:t> and </a:t>
            </a:r>
            <a:r>
              <a:rPr lang="en-US" sz="2400" dirty="0" err="1"/>
              <a:t>Paluzie</a:t>
            </a:r>
            <a:r>
              <a:rPr lang="en-US" sz="2400" dirty="0"/>
              <a:t> (2010), who show that border regions, which often appear to be disadvantaged areas because of their peripheral position within the country, may experience a counter effect due to the fact that they are the closest regions to other countries. </a:t>
            </a:r>
            <a:endParaRPr lang="it-IT" sz="2400" dirty="0"/>
          </a:p>
        </p:txBody>
      </p:sp>
      <p:sp>
        <p:nvSpPr>
          <p:cNvPr id="4" name="Segnaposto numero diapositiva 3"/>
          <p:cNvSpPr>
            <a:spLocks noGrp="1"/>
          </p:cNvSpPr>
          <p:nvPr>
            <p:ph type="sldNum" sz="quarter" idx="12"/>
          </p:nvPr>
        </p:nvSpPr>
        <p:spPr/>
        <p:txBody>
          <a:bodyPr/>
          <a:lstStyle/>
          <a:p>
            <a:fld id="{DE88CCDF-E1B4-426C-A0AA-0508DE7BD7B8}" type="slidenum">
              <a:rPr lang="it-IT" smtClean="0"/>
              <a:pPr/>
              <a:t>3</a:t>
            </a:fld>
            <a:endParaRPr lang="it-IT"/>
          </a:p>
        </p:txBody>
      </p:sp>
      <p:sp>
        <p:nvSpPr>
          <p:cNvPr id="5" name="Segnaposto piè di pagina 4"/>
          <p:cNvSpPr>
            <a:spLocks noGrp="1"/>
          </p:cNvSpPr>
          <p:nvPr>
            <p:ph type="ftr" sz="quarter" idx="4294967295"/>
          </p:nvPr>
        </p:nvSpPr>
        <p:spPr>
          <a:xfrm>
            <a:off x="3124200" y="6356350"/>
            <a:ext cx="2895600" cy="365125"/>
          </a:xfrm>
        </p:spPr>
        <p:txBody>
          <a:bodyPr/>
          <a:lstStyle/>
          <a:p>
            <a:endParaRPr lang="it-IT"/>
          </a:p>
        </p:txBody>
      </p:sp>
      <p:sp>
        <p:nvSpPr>
          <p:cNvPr id="6" name="Rettangolo 5">
            <a:hlinkClick r:id="rId3" action="ppaction://hlinksldjump"/>
          </p:cNvPr>
          <p:cNvSpPr/>
          <p:nvPr/>
        </p:nvSpPr>
        <p:spPr>
          <a:xfrm>
            <a:off x="5220072" y="2204864"/>
            <a:ext cx="302433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dirty="0" smtClean="0">
                <a:solidFill>
                  <a:schemeClr val="bg1"/>
                </a:solidFill>
                <a:hlinkClick r:id="rId4" action="ppaction://hlinksldjump"/>
              </a:rPr>
              <a:t>Some </a:t>
            </a:r>
            <a:r>
              <a:rPr lang="it-IT" dirty="0" err="1" smtClean="0">
                <a:solidFill>
                  <a:schemeClr val="bg1"/>
                </a:solidFill>
                <a:hlinkClick r:id="rId4" action="ppaction://hlinksldjump"/>
              </a:rPr>
              <a:t>stylised</a:t>
            </a:r>
            <a:r>
              <a:rPr lang="it-IT" dirty="0" smtClean="0">
                <a:solidFill>
                  <a:schemeClr val="bg1"/>
                </a:solidFill>
                <a:hlinkClick r:id="rId4" action="ppaction://hlinksldjump"/>
              </a:rPr>
              <a:t> </a:t>
            </a:r>
            <a:r>
              <a:rPr lang="it-IT" dirty="0" err="1" smtClean="0">
                <a:solidFill>
                  <a:schemeClr val="bg1"/>
                </a:solidFill>
                <a:hlinkClick r:id="rId4" action="ppaction://hlinksldjump"/>
              </a:rPr>
              <a:t>facts</a:t>
            </a:r>
            <a:endParaRPr lang="it-IT"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84528"/>
            <a:ext cx="8229600" cy="523220"/>
          </a:xfrm>
          <a:noFill/>
          <a:ln w="9525">
            <a:noFill/>
            <a:miter lim="800000"/>
            <a:headEnd/>
            <a:tailEnd/>
          </a:ln>
        </p:spPr>
        <p:txBody>
          <a:bodyPr vert="horz" wrap="square" lIns="91440" tIns="45720" rIns="91440" bIns="45720" rtlCol="0" anchor="ctr">
            <a:spAutoFit/>
          </a:bodyPr>
          <a:lstStyle/>
          <a:p>
            <a:r>
              <a:rPr lang="it-IT" sz="2800" b="1" dirty="0" smtClean="0">
                <a:solidFill>
                  <a:srgbClr val="000080"/>
                </a:solidFill>
                <a:latin typeface="Arial" pitchFamily="34" charset="0"/>
                <a:ea typeface="+mn-ea"/>
                <a:cs typeface="Arial" pitchFamily="34" charset="0"/>
              </a:rPr>
              <a:t>Previous literature</a:t>
            </a:r>
          </a:p>
        </p:txBody>
      </p:sp>
      <p:sp>
        <p:nvSpPr>
          <p:cNvPr id="3" name="Segnaposto contenuto 2"/>
          <p:cNvSpPr>
            <a:spLocks noGrp="1"/>
          </p:cNvSpPr>
          <p:nvPr>
            <p:ph idx="1"/>
          </p:nvPr>
        </p:nvSpPr>
        <p:spPr>
          <a:xfrm>
            <a:off x="457200" y="1412776"/>
            <a:ext cx="8229600" cy="5040560"/>
          </a:xfrm>
        </p:spPr>
        <p:txBody>
          <a:bodyPr>
            <a:normAutofit fontScale="62500" lnSpcReduction="20000"/>
          </a:bodyPr>
          <a:lstStyle/>
          <a:p>
            <a:r>
              <a:rPr lang="en-US" dirty="0" smtClean="0"/>
              <a:t>An increasing body of theoretical literature has focused on the analysis of patterns of knowledge flows across nations and regions based on </a:t>
            </a:r>
            <a:r>
              <a:rPr lang="en-US" dirty="0" err="1" smtClean="0"/>
              <a:t>Romer</a:t>
            </a:r>
            <a:r>
              <a:rPr lang="en-US" dirty="0" smtClean="0"/>
              <a:t> (1986), Arthur (1991), </a:t>
            </a:r>
            <a:r>
              <a:rPr lang="en-US" dirty="0" err="1" smtClean="0"/>
              <a:t>Krugman</a:t>
            </a:r>
            <a:r>
              <a:rPr lang="en-US" dirty="0" smtClean="0"/>
              <a:t> (1991) and Grossman and </a:t>
            </a:r>
            <a:r>
              <a:rPr lang="en-US" dirty="0" err="1" smtClean="0"/>
              <a:t>Helpman</a:t>
            </a:r>
            <a:r>
              <a:rPr lang="en-US" dirty="0" smtClean="0"/>
              <a:t> (1991).</a:t>
            </a:r>
          </a:p>
          <a:p>
            <a:r>
              <a:rPr lang="en-US" dirty="0" smtClean="0"/>
              <a:t>Most literature has focused on geographical  proximity, but more recently the French school of proximity and </a:t>
            </a:r>
            <a:r>
              <a:rPr lang="en-US" dirty="0" err="1" smtClean="0"/>
              <a:t>Boschma</a:t>
            </a:r>
            <a:r>
              <a:rPr lang="en-US" dirty="0" smtClean="0"/>
              <a:t> (2005) introduce other proximity dimensions, such as institutional, technological/cognitive and social/relational proximity.</a:t>
            </a:r>
          </a:p>
          <a:p>
            <a:r>
              <a:rPr lang="en-US" dirty="0" err="1" smtClean="0"/>
              <a:t>Picci</a:t>
            </a:r>
            <a:r>
              <a:rPr lang="en-US" dirty="0" smtClean="0"/>
              <a:t> (2010) discusses the extent and the determinants of the internationalization of European inventive activity by distinguishing collaborations among inventors and relationships among inventors and applicants, that is firms.</a:t>
            </a:r>
          </a:p>
          <a:p>
            <a:r>
              <a:rPr lang="en-US" dirty="0" err="1" smtClean="0"/>
              <a:t>Maggioni</a:t>
            </a:r>
            <a:r>
              <a:rPr lang="en-US" dirty="0" smtClean="0"/>
              <a:t> et al. (2011) provide a similar analysis but at a more disaggregated territorial level, i.e. Italian provinces.</a:t>
            </a:r>
          </a:p>
          <a:p>
            <a:r>
              <a:rPr lang="en-US" dirty="0" smtClean="0"/>
              <a:t>More recently, </a:t>
            </a:r>
            <a:r>
              <a:rPr lang="en-US" dirty="0" err="1" smtClean="0"/>
              <a:t>Cappelli</a:t>
            </a:r>
            <a:r>
              <a:rPr lang="en-US" dirty="0" smtClean="0"/>
              <a:t> e </a:t>
            </a:r>
            <a:r>
              <a:rPr lang="en-US" dirty="0" err="1" smtClean="0"/>
              <a:t>Montobbio</a:t>
            </a:r>
            <a:r>
              <a:rPr lang="en-US" dirty="0" smtClean="0"/>
              <a:t> (2013), study how knowledge diffuses across European regions by using inventor collaborations compared to citation flows. </a:t>
            </a:r>
          </a:p>
          <a:p>
            <a:r>
              <a:rPr lang="en-US" dirty="0" err="1" smtClean="0"/>
              <a:t>Microeconometric</a:t>
            </a:r>
            <a:r>
              <a:rPr lang="en-US" dirty="0" smtClean="0"/>
              <a:t> evidence (</a:t>
            </a:r>
            <a:r>
              <a:rPr lang="en-US" dirty="0" err="1" smtClean="0"/>
              <a:t>Giuri</a:t>
            </a:r>
            <a:r>
              <a:rPr lang="en-US" dirty="0" smtClean="0"/>
              <a:t> and </a:t>
            </a:r>
            <a:r>
              <a:rPr lang="en-US" dirty="0" err="1" smtClean="0"/>
              <a:t>Mariani</a:t>
            </a:r>
            <a:r>
              <a:rPr lang="en-US" dirty="0" smtClean="0"/>
              <a:t>, 2013;  </a:t>
            </a:r>
            <a:r>
              <a:rPr lang="en-US" dirty="0" err="1" smtClean="0"/>
              <a:t>Belenzon</a:t>
            </a:r>
            <a:r>
              <a:rPr lang="en-US" dirty="0" smtClean="0"/>
              <a:t> and </a:t>
            </a:r>
            <a:r>
              <a:rPr lang="en-US" dirty="0" err="1" smtClean="0"/>
              <a:t>Schankerman</a:t>
            </a:r>
            <a:r>
              <a:rPr lang="en-US" dirty="0" smtClean="0"/>
              <a:t>, 2013)</a:t>
            </a:r>
            <a:endParaRPr lang="it-IT" dirty="0"/>
          </a:p>
        </p:txBody>
      </p:sp>
      <p:sp>
        <p:nvSpPr>
          <p:cNvPr id="4" name="Segnaposto numero diapositiva 3"/>
          <p:cNvSpPr>
            <a:spLocks noGrp="1"/>
          </p:cNvSpPr>
          <p:nvPr>
            <p:ph type="sldNum" sz="quarter" idx="12"/>
          </p:nvPr>
        </p:nvSpPr>
        <p:spPr/>
        <p:txBody>
          <a:bodyPr/>
          <a:lstStyle/>
          <a:p>
            <a:fld id="{DE88CCDF-E1B4-426C-A0AA-0508DE7BD7B8}" type="slidenum">
              <a:rPr lang="it-IT" smtClean="0"/>
              <a:pPr/>
              <a:t>4</a:t>
            </a:fld>
            <a:endParaRPr lang="it-IT"/>
          </a:p>
        </p:txBody>
      </p:sp>
      <p:sp>
        <p:nvSpPr>
          <p:cNvPr id="5" name="Segnaposto piè di pagina 4"/>
          <p:cNvSpPr>
            <a:spLocks noGrp="1"/>
          </p:cNvSpPr>
          <p:nvPr>
            <p:ph type="ftr" sz="quarter" idx="4294967295"/>
          </p:nvPr>
        </p:nvSpPr>
        <p:spPr>
          <a:xfrm>
            <a:off x="3124200" y="6356350"/>
            <a:ext cx="2895600" cy="365125"/>
          </a:xfrm>
        </p:spPr>
        <p:txBody>
          <a:bodyPr/>
          <a:lstStyle/>
          <a:p>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err="1">
                <a:solidFill>
                  <a:srgbClr val="000080"/>
                </a:solidFill>
                <a:latin typeface="Arial" pitchFamily="34" charset="0"/>
                <a:ea typeface="+mn-ea"/>
                <a:cs typeface="Arial" pitchFamily="34" charset="0"/>
              </a:rPr>
              <a:t>Theoretical</a:t>
            </a:r>
            <a:r>
              <a:rPr lang="fr-FR" sz="2800" b="1" dirty="0">
                <a:solidFill>
                  <a:srgbClr val="000080"/>
                </a:solidFill>
                <a:latin typeface="Arial" pitchFamily="34" charset="0"/>
                <a:ea typeface="+mn-ea"/>
                <a:cs typeface="Arial" pitchFamily="34" charset="0"/>
              </a:rPr>
              <a:t> </a:t>
            </a:r>
            <a:r>
              <a:rPr lang="fr-FR" sz="2800" b="1" dirty="0" err="1">
                <a:solidFill>
                  <a:srgbClr val="000080"/>
                </a:solidFill>
                <a:latin typeface="Arial" pitchFamily="34" charset="0"/>
                <a:ea typeface="+mn-ea"/>
                <a:cs typeface="Arial" pitchFamily="34" charset="0"/>
              </a:rPr>
              <a:t>backroung</a:t>
            </a:r>
            <a:endParaRPr lang="fr-FR" sz="2800" b="1" dirty="0">
              <a:solidFill>
                <a:srgbClr val="000080"/>
              </a:solidFill>
              <a:latin typeface="Arial" pitchFamily="34" charset="0"/>
              <a:ea typeface="+mn-ea"/>
              <a:cs typeface="Arial" pitchFamily="34" charset="0"/>
            </a:endParaRPr>
          </a:p>
        </p:txBody>
      </p:sp>
      <p:sp>
        <p:nvSpPr>
          <p:cNvPr id="3" name="Espace réservé du contenu 2"/>
          <p:cNvSpPr>
            <a:spLocks noGrp="1"/>
          </p:cNvSpPr>
          <p:nvPr>
            <p:ph idx="1"/>
          </p:nvPr>
        </p:nvSpPr>
        <p:spPr/>
        <p:txBody>
          <a:bodyPr/>
          <a:lstStyle/>
          <a:p>
            <a:r>
              <a:rPr lang="fr-FR" dirty="0" smtClean="0"/>
              <a:t>Collective </a:t>
            </a:r>
            <a:r>
              <a:rPr lang="fr-FR" dirty="0" err="1" smtClean="0"/>
              <a:t>knowledge</a:t>
            </a:r>
            <a:r>
              <a:rPr lang="fr-FR" dirty="0" smtClean="0"/>
              <a:t>, </a:t>
            </a:r>
            <a:r>
              <a:rPr lang="fr-FR" dirty="0" err="1" smtClean="0"/>
              <a:t>systemic</a:t>
            </a:r>
            <a:r>
              <a:rPr lang="fr-FR" dirty="0" smtClean="0"/>
              <a:t> innovation and the </a:t>
            </a:r>
            <a:r>
              <a:rPr lang="fr-FR" dirty="0" err="1" smtClean="0"/>
              <a:t>role</a:t>
            </a:r>
            <a:r>
              <a:rPr lang="fr-FR" dirty="0" smtClean="0"/>
              <a:t> of </a:t>
            </a:r>
            <a:r>
              <a:rPr lang="fr-FR" dirty="0" err="1" smtClean="0"/>
              <a:t>knowledge</a:t>
            </a:r>
            <a:r>
              <a:rPr lang="fr-FR" dirty="0" smtClean="0"/>
              <a:t> </a:t>
            </a:r>
            <a:r>
              <a:rPr lang="fr-FR" dirty="0" err="1" smtClean="0"/>
              <a:t>spillovers</a:t>
            </a:r>
            <a:endParaRPr lang="fr-FR" dirty="0" smtClean="0"/>
          </a:p>
          <a:p>
            <a:r>
              <a:rPr lang="fr-FR" dirty="0" smtClean="0"/>
              <a:t>Distinction </a:t>
            </a:r>
            <a:r>
              <a:rPr lang="fr-FR" dirty="0" err="1" smtClean="0"/>
              <a:t>between</a:t>
            </a:r>
            <a:r>
              <a:rPr lang="fr-FR" dirty="0" smtClean="0"/>
              <a:t> </a:t>
            </a:r>
            <a:r>
              <a:rPr lang="fr-FR" dirty="0" err="1" smtClean="0"/>
              <a:t>tacit</a:t>
            </a:r>
            <a:r>
              <a:rPr lang="fr-FR" dirty="0" smtClean="0"/>
              <a:t> and </a:t>
            </a:r>
            <a:r>
              <a:rPr lang="fr-FR" dirty="0" err="1" smtClean="0"/>
              <a:t>codified</a:t>
            </a:r>
            <a:r>
              <a:rPr lang="fr-FR" dirty="0" smtClean="0"/>
              <a:t> </a:t>
            </a:r>
            <a:r>
              <a:rPr lang="fr-FR" dirty="0" err="1" smtClean="0"/>
              <a:t>knowledge</a:t>
            </a:r>
            <a:r>
              <a:rPr lang="fr-FR" dirty="0" smtClean="0"/>
              <a:t> (the flow of </a:t>
            </a:r>
            <a:r>
              <a:rPr lang="fr-FR" dirty="0" err="1" smtClean="0"/>
              <a:t>tacit</a:t>
            </a:r>
            <a:r>
              <a:rPr lang="fr-FR" dirty="0" smtClean="0"/>
              <a:t> </a:t>
            </a:r>
            <a:r>
              <a:rPr lang="fr-FR" dirty="0" err="1" smtClean="0"/>
              <a:t>knowledge</a:t>
            </a:r>
            <a:r>
              <a:rPr lang="fr-FR" dirty="0" smtClean="0"/>
              <a:t> </a:t>
            </a:r>
            <a:r>
              <a:rPr lang="fr-FR" dirty="0" err="1" smtClean="0"/>
              <a:t>requiring</a:t>
            </a:r>
            <a:r>
              <a:rPr lang="fr-FR" dirty="0" smtClean="0"/>
              <a:t> </a:t>
            </a:r>
            <a:r>
              <a:rPr lang="fr-FR" dirty="0" err="1" smtClean="0"/>
              <a:t>physical</a:t>
            </a:r>
            <a:r>
              <a:rPr lang="fr-FR" dirty="0" smtClean="0"/>
              <a:t> </a:t>
            </a:r>
            <a:r>
              <a:rPr lang="fr-FR" dirty="0" err="1" smtClean="0"/>
              <a:t>proximity</a:t>
            </a:r>
            <a:r>
              <a:rPr lang="fr-FR" dirty="0" smtClean="0"/>
              <a:t>)</a:t>
            </a:r>
          </a:p>
          <a:p>
            <a:r>
              <a:rPr lang="fr-FR" dirty="0" smtClean="0"/>
              <a:t>NEG and the distinction </a:t>
            </a:r>
            <a:r>
              <a:rPr lang="fr-FR" dirty="0" err="1" smtClean="0"/>
              <a:t>between</a:t>
            </a:r>
            <a:r>
              <a:rPr lang="fr-FR" dirty="0" smtClean="0"/>
              <a:t> </a:t>
            </a:r>
            <a:r>
              <a:rPr lang="fr-FR" dirty="0" err="1" smtClean="0"/>
              <a:t>core</a:t>
            </a:r>
            <a:r>
              <a:rPr lang="fr-FR" dirty="0" smtClean="0"/>
              <a:t> and </a:t>
            </a:r>
            <a:r>
              <a:rPr lang="fr-FR" dirty="0" err="1" smtClean="0"/>
              <a:t>peripheral</a:t>
            </a:r>
            <a:r>
              <a:rPr lang="fr-FR" dirty="0" smtClean="0"/>
              <a:t> </a:t>
            </a:r>
            <a:r>
              <a:rPr lang="fr-FR" dirty="0" err="1" smtClean="0"/>
              <a:t>regions</a:t>
            </a:r>
            <a:endParaRPr lang="fr-FR" dirty="0"/>
          </a:p>
        </p:txBody>
      </p:sp>
      <p:sp>
        <p:nvSpPr>
          <p:cNvPr id="4" name="Espace réservé du numéro de diapositive 3"/>
          <p:cNvSpPr>
            <a:spLocks noGrp="1"/>
          </p:cNvSpPr>
          <p:nvPr>
            <p:ph type="sldNum" sz="quarter" idx="12"/>
          </p:nvPr>
        </p:nvSpPr>
        <p:spPr/>
        <p:txBody>
          <a:bodyPr/>
          <a:lstStyle/>
          <a:p>
            <a:fld id="{DE88CCDF-E1B4-426C-A0AA-0508DE7BD7B8}" type="slidenum">
              <a:rPr lang="it-IT" smtClean="0"/>
              <a:pPr/>
              <a:t>5</a:t>
            </a:fld>
            <a:endParaRPr lang="it-IT"/>
          </a:p>
        </p:txBody>
      </p:sp>
    </p:spTree>
    <p:extLst>
      <p:ext uri="{BB962C8B-B14F-4D97-AF65-F5344CB8AC3E}">
        <p14:creationId xmlns:p14="http://schemas.microsoft.com/office/powerpoint/2010/main" val="705868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err="1">
                <a:solidFill>
                  <a:srgbClr val="000080"/>
                </a:solidFill>
                <a:latin typeface="Arial" pitchFamily="34" charset="0"/>
                <a:ea typeface="+mn-ea"/>
                <a:cs typeface="Arial" pitchFamily="34" charset="0"/>
              </a:rPr>
              <a:t>Originality</a:t>
            </a:r>
            <a:endParaRPr lang="fr-FR" sz="2800" b="1" dirty="0">
              <a:solidFill>
                <a:srgbClr val="000080"/>
              </a:solidFill>
              <a:latin typeface="Arial" pitchFamily="34" charset="0"/>
              <a:ea typeface="+mn-ea"/>
              <a:cs typeface="Arial" pitchFamily="34" charset="0"/>
            </a:endParaRPr>
          </a:p>
        </p:txBody>
      </p:sp>
      <p:sp>
        <p:nvSpPr>
          <p:cNvPr id="3" name="Espace réservé du contenu 2"/>
          <p:cNvSpPr>
            <a:spLocks noGrp="1"/>
          </p:cNvSpPr>
          <p:nvPr>
            <p:ph idx="1"/>
          </p:nvPr>
        </p:nvSpPr>
        <p:spPr/>
        <p:txBody>
          <a:bodyPr>
            <a:normAutofit fontScale="85000" lnSpcReduction="10000"/>
          </a:bodyPr>
          <a:lstStyle/>
          <a:p>
            <a:r>
              <a:rPr lang="en-US" dirty="0"/>
              <a:t>The paper’s contribution to the field is </a:t>
            </a:r>
            <a:r>
              <a:rPr lang="en-US" dirty="0" smtClean="0"/>
              <a:t>three-fold:</a:t>
            </a:r>
          </a:p>
          <a:p>
            <a:r>
              <a:rPr lang="en-US" dirty="0" smtClean="0"/>
              <a:t>we </a:t>
            </a:r>
            <a:r>
              <a:rPr lang="en-US" dirty="0"/>
              <a:t>compare the dynamics concerning three indicators of knowledge flows across regions in Europe in the last decade, i.e. citations, applicant-inventor links and </a:t>
            </a:r>
            <a:r>
              <a:rPr lang="en-US" dirty="0" smtClean="0"/>
              <a:t>co-</a:t>
            </a:r>
            <a:r>
              <a:rPr lang="en-US" dirty="0" err="1" smtClean="0"/>
              <a:t>inventorship</a:t>
            </a:r>
            <a:r>
              <a:rPr lang="en-US" dirty="0" smtClean="0"/>
              <a:t>, </a:t>
            </a:r>
            <a:r>
              <a:rPr lang="en-US" dirty="0"/>
              <a:t>in order to ascertain if knowledge flows are all alike in terms of their dependence on distance. </a:t>
            </a:r>
          </a:p>
          <a:p>
            <a:r>
              <a:rPr lang="en-US" dirty="0" smtClean="0"/>
              <a:t>we </a:t>
            </a:r>
            <a:r>
              <a:rPr lang="en-US" dirty="0"/>
              <a:t>investigate the differential patterns of core and peripheral regions. </a:t>
            </a:r>
            <a:endParaRPr lang="en-US" dirty="0" smtClean="0"/>
          </a:p>
          <a:p>
            <a:r>
              <a:rPr lang="en-US" dirty="0" smtClean="0"/>
              <a:t>we </a:t>
            </a:r>
            <a:r>
              <a:rPr lang="en-US" dirty="0"/>
              <a:t>provide evidence of the moderating role of technological and relational proximities on the effect of geographical distance.</a:t>
            </a:r>
            <a:endParaRPr lang="fr-FR" dirty="0"/>
          </a:p>
        </p:txBody>
      </p:sp>
      <p:sp>
        <p:nvSpPr>
          <p:cNvPr id="4" name="Espace réservé du numéro de diapositive 3"/>
          <p:cNvSpPr>
            <a:spLocks noGrp="1"/>
          </p:cNvSpPr>
          <p:nvPr>
            <p:ph type="sldNum" sz="quarter" idx="12"/>
          </p:nvPr>
        </p:nvSpPr>
        <p:spPr/>
        <p:txBody>
          <a:bodyPr/>
          <a:lstStyle/>
          <a:p>
            <a:fld id="{DE88CCDF-E1B4-426C-A0AA-0508DE7BD7B8}" type="slidenum">
              <a:rPr lang="it-IT" smtClean="0"/>
              <a:pPr/>
              <a:t>6</a:t>
            </a:fld>
            <a:endParaRPr lang="it-IT"/>
          </a:p>
        </p:txBody>
      </p:sp>
    </p:spTree>
    <p:extLst>
      <p:ext uri="{BB962C8B-B14F-4D97-AF65-F5344CB8AC3E}">
        <p14:creationId xmlns:p14="http://schemas.microsoft.com/office/powerpoint/2010/main" val="215320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84528"/>
            <a:ext cx="8229600" cy="523220"/>
          </a:xfrm>
          <a:noFill/>
          <a:ln w="9525">
            <a:noFill/>
            <a:miter lim="800000"/>
            <a:headEnd/>
            <a:tailEnd/>
          </a:ln>
        </p:spPr>
        <p:txBody>
          <a:bodyPr vert="horz" wrap="square" lIns="91440" tIns="45720" rIns="91440" bIns="45720" rtlCol="0" anchor="ctr">
            <a:spAutoFit/>
          </a:bodyPr>
          <a:lstStyle/>
          <a:p>
            <a:pPr algn="l"/>
            <a:r>
              <a:rPr lang="it-IT" sz="2800" b="1" dirty="0" err="1" smtClean="0">
                <a:solidFill>
                  <a:srgbClr val="000080"/>
                </a:solidFill>
                <a:latin typeface="Arial" pitchFamily="34" charset="0"/>
                <a:ea typeface="+mn-ea"/>
                <a:cs typeface="Arial" pitchFamily="34" charset="0"/>
              </a:rPr>
              <a:t>Dataset</a:t>
            </a:r>
            <a:endParaRPr lang="it-IT" sz="2800" b="1" dirty="0">
              <a:solidFill>
                <a:srgbClr val="000080"/>
              </a:solidFill>
              <a:latin typeface="Arial" pitchFamily="34" charset="0"/>
              <a:ea typeface="+mn-ea"/>
              <a:cs typeface="Arial" pitchFamily="34" charset="0"/>
            </a:endParaRPr>
          </a:p>
        </p:txBody>
      </p:sp>
      <p:sp>
        <p:nvSpPr>
          <p:cNvPr id="3" name="Segnaposto contenuto 2"/>
          <p:cNvSpPr>
            <a:spLocks noGrp="1"/>
          </p:cNvSpPr>
          <p:nvPr>
            <p:ph idx="1"/>
          </p:nvPr>
        </p:nvSpPr>
        <p:spPr/>
        <p:txBody>
          <a:bodyPr>
            <a:normAutofit fontScale="92500" lnSpcReduction="10000"/>
          </a:bodyPr>
          <a:lstStyle/>
          <a:p>
            <a:r>
              <a:rPr lang="en-US" dirty="0" smtClean="0"/>
              <a:t>We put all these pieces together by measuring knowledge flows by using all information contained in the OECD </a:t>
            </a:r>
            <a:r>
              <a:rPr lang="en-US" dirty="0" err="1" smtClean="0"/>
              <a:t>RegPat</a:t>
            </a:r>
            <a:r>
              <a:rPr lang="en-US" dirty="0" smtClean="0"/>
              <a:t> Database, and in particular data on co-</a:t>
            </a:r>
            <a:r>
              <a:rPr lang="en-US" dirty="0" err="1" smtClean="0"/>
              <a:t>inventorships</a:t>
            </a:r>
            <a:r>
              <a:rPr lang="en-US" dirty="0" smtClean="0"/>
              <a:t>, applicant-inventor links, and citation flows for 276 European regions in 29 countries (EU27+2).</a:t>
            </a:r>
          </a:p>
          <a:p>
            <a:r>
              <a:rPr lang="en-US" dirty="0" smtClean="0"/>
              <a:t>The empirical strategy builds upon the traditional gravity model applied to </a:t>
            </a:r>
            <a:r>
              <a:rPr lang="en-US" dirty="0" err="1" smtClean="0"/>
              <a:t>knowldge</a:t>
            </a:r>
            <a:r>
              <a:rPr lang="en-US" dirty="0" smtClean="0"/>
              <a:t> flows as in </a:t>
            </a:r>
            <a:r>
              <a:rPr lang="en-US" dirty="0" err="1" smtClean="0"/>
              <a:t>Maurseth</a:t>
            </a:r>
            <a:r>
              <a:rPr lang="en-US" dirty="0" smtClean="0"/>
              <a:t> and </a:t>
            </a:r>
            <a:r>
              <a:rPr lang="en-US" dirty="0" err="1" smtClean="0"/>
              <a:t>Verspagen</a:t>
            </a:r>
            <a:r>
              <a:rPr lang="en-US" dirty="0" smtClean="0"/>
              <a:t> (2002), </a:t>
            </a:r>
            <a:r>
              <a:rPr lang="en-US" dirty="0" err="1" smtClean="0"/>
              <a:t>Usai</a:t>
            </a:r>
            <a:r>
              <a:rPr lang="en-US" dirty="0" smtClean="0"/>
              <a:t> and </a:t>
            </a:r>
            <a:r>
              <a:rPr lang="en-US" dirty="0" err="1" smtClean="0"/>
              <a:t>Paci</a:t>
            </a:r>
            <a:r>
              <a:rPr lang="en-US" dirty="0" smtClean="0"/>
              <a:t> (2009), </a:t>
            </a:r>
            <a:r>
              <a:rPr lang="en-US" dirty="0" err="1" smtClean="0"/>
              <a:t>Picci</a:t>
            </a:r>
            <a:r>
              <a:rPr lang="en-US" dirty="0" smtClean="0"/>
              <a:t> (2010), </a:t>
            </a:r>
            <a:r>
              <a:rPr lang="en-US" dirty="0" err="1" smtClean="0"/>
              <a:t>Maggioni</a:t>
            </a:r>
            <a:r>
              <a:rPr lang="en-US" dirty="0" smtClean="0"/>
              <a:t> et al. (2011). </a:t>
            </a:r>
            <a:endParaRPr lang="it-IT" dirty="0" smtClean="0"/>
          </a:p>
        </p:txBody>
      </p:sp>
      <p:sp>
        <p:nvSpPr>
          <p:cNvPr id="4" name="Segnaposto numero diapositiva 3"/>
          <p:cNvSpPr>
            <a:spLocks noGrp="1"/>
          </p:cNvSpPr>
          <p:nvPr>
            <p:ph type="sldNum" sz="quarter" idx="12"/>
          </p:nvPr>
        </p:nvSpPr>
        <p:spPr/>
        <p:txBody>
          <a:bodyPr/>
          <a:lstStyle/>
          <a:p>
            <a:fld id="{DE88CCDF-E1B4-426C-A0AA-0508DE7BD7B8}" type="slidenum">
              <a:rPr lang="it-IT" smtClean="0"/>
              <a:pPr/>
              <a:t>7</a:t>
            </a:fld>
            <a:endParaRPr lang="it-IT"/>
          </a:p>
        </p:txBody>
      </p:sp>
      <p:sp>
        <p:nvSpPr>
          <p:cNvPr id="5" name="Segnaposto piè di pagina 4"/>
          <p:cNvSpPr>
            <a:spLocks noGrp="1"/>
          </p:cNvSpPr>
          <p:nvPr>
            <p:ph type="ftr" sz="quarter" idx="4294967295"/>
          </p:nvPr>
        </p:nvSpPr>
        <p:spPr>
          <a:xfrm>
            <a:off x="3124200" y="6356350"/>
            <a:ext cx="2895600" cy="365125"/>
          </a:xfrm>
        </p:spPr>
        <p:txBody>
          <a:bodyPr/>
          <a:lstStyle/>
          <a:p>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84528"/>
            <a:ext cx="8229600" cy="523220"/>
          </a:xfrm>
          <a:noFill/>
          <a:ln w="9525">
            <a:noFill/>
            <a:miter lim="800000"/>
            <a:headEnd/>
            <a:tailEnd/>
          </a:ln>
        </p:spPr>
        <p:txBody>
          <a:bodyPr vert="horz" wrap="square" lIns="91440" tIns="45720" rIns="91440" bIns="45720" rtlCol="0" anchor="ctr">
            <a:spAutoFit/>
          </a:bodyPr>
          <a:lstStyle/>
          <a:p>
            <a:pPr algn="l"/>
            <a:r>
              <a:rPr lang="it-IT" sz="2800" b="1" dirty="0" err="1" smtClean="0">
                <a:solidFill>
                  <a:srgbClr val="000080"/>
                </a:solidFill>
                <a:latin typeface="Arial" pitchFamily="34" charset="0"/>
                <a:ea typeface="+mn-ea"/>
                <a:cs typeface="Arial" pitchFamily="34" charset="0"/>
              </a:rPr>
              <a:t>Typologies</a:t>
            </a:r>
            <a:r>
              <a:rPr lang="it-IT" sz="2800" b="1" dirty="0" smtClean="0">
                <a:solidFill>
                  <a:srgbClr val="000080"/>
                </a:solidFill>
                <a:latin typeface="Arial" pitchFamily="34" charset="0"/>
                <a:ea typeface="+mn-ea"/>
                <a:cs typeface="Arial" pitchFamily="34" charset="0"/>
              </a:rPr>
              <a:t> </a:t>
            </a:r>
            <a:r>
              <a:rPr lang="it-IT" sz="2800" b="1" dirty="0" err="1" smtClean="0">
                <a:solidFill>
                  <a:srgbClr val="000080"/>
                </a:solidFill>
                <a:latin typeface="Arial" pitchFamily="34" charset="0"/>
                <a:ea typeface="+mn-ea"/>
                <a:cs typeface="Arial" pitchFamily="34" charset="0"/>
              </a:rPr>
              <a:t>of</a:t>
            </a:r>
            <a:r>
              <a:rPr lang="it-IT" sz="2800" b="1" dirty="0" smtClean="0">
                <a:solidFill>
                  <a:srgbClr val="000080"/>
                </a:solidFill>
                <a:latin typeface="Arial" pitchFamily="34" charset="0"/>
                <a:ea typeface="+mn-ea"/>
                <a:cs typeface="Arial" pitchFamily="34" charset="0"/>
              </a:rPr>
              <a:t> </a:t>
            </a:r>
            <a:r>
              <a:rPr lang="it-IT" sz="2800" b="1" dirty="0" err="1" smtClean="0">
                <a:solidFill>
                  <a:srgbClr val="000080"/>
                </a:solidFill>
                <a:latin typeface="Arial" pitchFamily="34" charset="0"/>
                <a:ea typeface="+mn-ea"/>
                <a:cs typeface="Arial" pitchFamily="34" charset="0"/>
              </a:rPr>
              <a:t>knowledge</a:t>
            </a:r>
            <a:r>
              <a:rPr lang="it-IT" sz="2800" b="1" dirty="0" smtClean="0">
                <a:solidFill>
                  <a:srgbClr val="000080"/>
                </a:solidFill>
                <a:latin typeface="Arial" pitchFamily="34" charset="0"/>
                <a:ea typeface="+mn-ea"/>
                <a:cs typeface="Arial" pitchFamily="34" charset="0"/>
              </a:rPr>
              <a:t> </a:t>
            </a:r>
            <a:r>
              <a:rPr lang="it-IT" sz="2800" b="1" dirty="0" err="1" smtClean="0">
                <a:solidFill>
                  <a:srgbClr val="000080"/>
                </a:solidFill>
                <a:latin typeface="Arial" pitchFamily="34" charset="0"/>
                <a:ea typeface="+mn-ea"/>
                <a:cs typeface="Arial" pitchFamily="34" charset="0"/>
              </a:rPr>
              <a:t>flows</a:t>
            </a:r>
            <a:endParaRPr lang="it-IT" sz="2800" b="1" dirty="0">
              <a:solidFill>
                <a:srgbClr val="000080"/>
              </a:solidFill>
              <a:latin typeface="Arial" pitchFamily="34" charset="0"/>
              <a:ea typeface="+mn-ea"/>
              <a:cs typeface="Arial" pitchFamily="34" charset="0"/>
            </a:endParaRPr>
          </a:p>
        </p:txBody>
      </p:sp>
      <p:sp>
        <p:nvSpPr>
          <p:cNvPr id="3" name="Segnaposto contenuto 2"/>
          <p:cNvSpPr>
            <a:spLocks noGrp="1"/>
          </p:cNvSpPr>
          <p:nvPr>
            <p:ph idx="1"/>
          </p:nvPr>
        </p:nvSpPr>
        <p:spPr/>
        <p:txBody>
          <a:bodyPr>
            <a:normAutofit fontScale="77500" lnSpcReduction="20000"/>
          </a:bodyPr>
          <a:lstStyle/>
          <a:p>
            <a:r>
              <a:rPr lang="en-US" dirty="0" smtClean="0"/>
              <a:t>Co-</a:t>
            </a:r>
            <a:r>
              <a:rPr lang="en-US" dirty="0" err="1" smtClean="0"/>
              <a:t>inventorship</a:t>
            </a:r>
            <a:r>
              <a:rPr lang="en-US" dirty="0" smtClean="0"/>
              <a:t> collaboration</a:t>
            </a:r>
          </a:p>
          <a:p>
            <a:pPr lvl="1"/>
            <a:r>
              <a:rPr lang="en-US" dirty="0" smtClean="0"/>
              <a:t>a collaboration between the region </a:t>
            </a:r>
            <a:r>
              <a:rPr lang="en-US" i="1" dirty="0" err="1" smtClean="0"/>
              <a:t>i</a:t>
            </a:r>
            <a:r>
              <a:rPr lang="en-US" i="1" dirty="0" smtClean="0"/>
              <a:t> </a:t>
            </a:r>
            <a:r>
              <a:rPr lang="en-US" dirty="0" smtClean="0"/>
              <a:t>and the region </a:t>
            </a:r>
            <a:r>
              <a:rPr lang="en-US" i="1" dirty="0" smtClean="0"/>
              <a:t>j </a:t>
            </a:r>
            <a:r>
              <a:rPr lang="en-US" dirty="0" smtClean="0"/>
              <a:t>is</a:t>
            </a:r>
            <a:r>
              <a:rPr lang="en-US" i="1" dirty="0" smtClean="0"/>
              <a:t> </a:t>
            </a:r>
            <a:r>
              <a:rPr lang="en-US" dirty="0" smtClean="0"/>
              <a:t>identified</a:t>
            </a:r>
            <a:r>
              <a:rPr lang="en-US" i="1" dirty="0" smtClean="0"/>
              <a:t> </a:t>
            </a:r>
            <a:r>
              <a:rPr lang="en-US" dirty="0" smtClean="0"/>
              <a:t>when, in a patent developed by more than one inventor, at least one co-inventor is resident in region </a:t>
            </a:r>
            <a:r>
              <a:rPr lang="en-US" i="1" dirty="0" err="1" smtClean="0"/>
              <a:t>i</a:t>
            </a:r>
            <a:r>
              <a:rPr lang="en-US" i="1" dirty="0" smtClean="0"/>
              <a:t> </a:t>
            </a:r>
            <a:r>
              <a:rPr lang="en-US" dirty="0" smtClean="0"/>
              <a:t>and at least one co-inventor is resident in region</a:t>
            </a:r>
            <a:r>
              <a:rPr lang="en-US" i="1" dirty="0" smtClean="0"/>
              <a:t> j.</a:t>
            </a:r>
            <a:endParaRPr lang="en-US" dirty="0" smtClean="0"/>
          </a:p>
          <a:p>
            <a:r>
              <a:rPr lang="en-US" dirty="0" smtClean="0"/>
              <a:t>Applicant-inventors relationships</a:t>
            </a:r>
          </a:p>
          <a:p>
            <a:pPr lvl="1"/>
            <a:r>
              <a:rPr lang="it-IT" dirty="0" smtClean="0"/>
              <a:t>An </a:t>
            </a:r>
            <a:r>
              <a:rPr lang="it-IT" dirty="0" err="1" smtClean="0"/>
              <a:t>applicant-inventor</a:t>
            </a:r>
            <a:r>
              <a:rPr lang="it-IT" dirty="0" smtClean="0"/>
              <a:t> link </a:t>
            </a:r>
            <a:r>
              <a:rPr lang="it-IT" dirty="0" err="1" smtClean="0"/>
              <a:t>is</a:t>
            </a:r>
            <a:r>
              <a:rPr lang="it-IT" dirty="0" smtClean="0"/>
              <a:t> </a:t>
            </a:r>
            <a:r>
              <a:rPr lang="it-IT" dirty="0" err="1" smtClean="0"/>
              <a:t>identified</a:t>
            </a:r>
            <a:r>
              <a:rPr lang="it-IT" dirty="0" smtClean="0"/>
              <a:t> </a:t>
            </a:r>
            <a:r>
              <a:rPr lang="it-IT" dirty="0" err="1" smtClean="0"/>
              <a:t>whenever</a:t>
            </a:r>
            <a:r>
              <a:rPr lang="it-IT" dirty="0" smtClean="0"/>
              <a:t> a </a:t>
            </a:r>
            <a:r>
              <a:rPr lang="it-IT" dirty="0" err="1" smtClean="0"/>
              <a:t>patent</a:t>
            </a:r>
            <a:r>
              <a:rPr lang="it-IT" dirty="0" smtClean="0"/>
              <a:t> </a:t>
            </a:r>
            <a:r>
              <a:rPr lang="it-IT" dirty="0" err="1" smtClean="0"/>
              <a:t>has</a:t>
            </a:r>
            <a:r>
              <a:rPr lang="it-IT" dirty="0" smtClean="0"/>
              <a:t> (at </a:t>
            </a:r>
            <a:r>
              <a:rPr lang="it-IT" dirty="0" err="1" smtClean="0"/>
              <a:t>least</a:t>
            </a:r>
            <a:r>
              <a:rPr lang="it-IT" dirty="0" smtClean="0"/>
              <a:t>) </a:t>
            </a:r>
            <a:r>
              <a:rPr lang="it-IT" sz="2900" dirty="0" err="1" smtClean="0"/>
              <a:t>one</a:t>
            </a:r>
            <a:r>
              <a:rPr lang="it-IT" sz="2900" dirty="0" smtClean="0"/>
              <a:t> </a:t>
            </a:r>
            <a:r>
              <a:rPr lang="it-IT" sz="2900" dirty="0" err="1" smtClean="0"/>
              <a:t>inventor</a:t>
            </a:r>
            <a:r>
              <a:rPr lang="it-IT" sz="2900" dirty="0" smtClean="0"/>
              <a:t> in </a:t>
            </a:r>
            <a:r>
              <a:rPr lang="it-IT" sz="2900" dirty="0" err="1" smtClean="0"/>
              <a:t>region</a:t>
            </a:r>
            <a:r>
              <a:rPr lang="it-IT" sz="2900" dirty="0" smtClean="0"/>
              <a:t> </a:t>
            </a:r>
            <a:r>
              <a:rPr lang="it-IT" sz="2900" i="1" dirty="0" smtClean="0"/>
              <a:t>i</a:t>
            </a:r>
            <a:r>
              <a:rPr lang="it-IT" sz="2900" dirty="0" smtClean="0"/>
              <a:t> and </a:t>
            </a:r>
            <a:r>
              <a:rPr lang="it-IT" sz="2900" dirty="0" err="1" smtClean="0"/>
              <a:t>one</a:t>
            </a:r>
            <a:r>
              <a:rPr lang="it-IT" sz="2900" dirty="0" smtClean="0"/>
              <a:t> </a:t>
            </a:r>
            <a:r>
              <a:rPr lang="it-IT" sz="2900" dirty="0" err="1" smtClean="0"/>
              <a:t>applicant</a:t>
            </a:r>
            <a:r>
              <a:rPr lang="it-IT" sz="2900" dirty="0" smtClean="0"/>
              <a:t> (</a:t>
            </a:r>
            <a:r>
              <a:rPr lang="it-IT" sz="2900" dirty="0" err="1" smtClean="0"/>
              <a:t>which</a:t>
            </a:r>
            <a:r>
              <a:rPr lang="it-IT" sz="2900" dirty="0" smtClean="0"/>
              <a:t> </a:t>
            </a:r>
            <a:r>
              <a:rPr lang="it-IT" sz="2900" dirty="0" err="1" smtClean="0"/>
              <a:t>is</a:t>
            </a:r>
            <a:r>
              <a:rPr lang="it-IT" sz="2900" dirty="0" smtClean="0"/>
              <a:t> </a:t>
            </a:r>
            <a:r>
              <a:rPr lang="it-IT" sz="2900" dirty="0" err="1" smtClean="0"/>
              <a:t>usually</a:t>
            </a:r>
            <a:r>
              <a:rPr lang="it-IT" sz="2900" dirty="0" smtClean="0"/>
              <a:t> a </a:t>
            </a:r>
            <a:r>
              <a:rPr lang="it-IT" sz="2900" dirty="0" err="1" smtClean="0"/>
              <a:t>firm</a:t>
            </a:r>
            <a:r>
              <a:rPr lang="it-IT" sz="2900" dirty="0" smtClean="0"/>
              <a:t>) </a:t>
            </a:r>
            <a:r>
              <a:rPr lang="it-IT" sz="2900" dirty="0" err="1" smtClean="0"/>
              <a:t>resident</a:t>
            </a:r>
            <a:r>
              <a:rPr lang="it-IT" sz="2900" dirty="0" smtClean="0"/>
              <a:t> in </a:t>
            </a:r>
            <a:r>
              <a:rPr lang="it-IT" sz="2900" dirty="0" err="1" smtClean="0"/>
              <a:t>another</a:t>
            </a:r>
            <a:r>
              <a:rPr lang="it-IT" sz="2900" dirty="0" smtClean="0"/>
              <a:t> </a:t>
            </a:r>
            <a:r>
              <a:rPr lang="it-IT" sz="2900" dirty="0" err="1" smtClean="0"/>
              <a:t>region</a:t>
            </a:r>
            <a:r>
              <a:rPr lang="it-IT" sz="2900" dirty="0" smtClean="0"/>
              <a:t> </a:t>
            </a:r>
            <a:r>
              <a:rPr lang="it-IT" sz="2900" i="1" dirty="0" smtClean="0"/>
              <a:t>j</a:t>
            </a:r>
          </a:p>
          <a:p>
            <a:r>
              <a:rPr lang="en-US" dirty="0" smtClean="0"/>
              <a:t>Citation flows</a:t>
            </a:r>
          </a:p>
          <a:p>
            <a:pPr lvl="1"/>
            <a:r>
              <a:rPr lang="en-US" dirty="0" smtClean="0"/>
              <a:t>citation from region </a:t>
            </a:r>
            <a:r>
              <a:rPr lang="en-US" i="1" dirty="0" smtClean="0"/>
              <a:t>j</a:t>
            </a:r>
            <a:r>
              <a:rPr lang="en-US" dirty="0" smtClean="0"/>
              <a:t> to region </a:t>
            </a:r>
            <a:r>
              <a:rPr lang="en-US" i="1" dirty="0" err="1" smtClean="0"/>
              <a:t>i</a:t>
            </a:r>
            <a:r>
              <a:rPr lang="en-US" dirty="0" smtClean="0"/>
              <a:t> occurs when the citing patent as at least one inventor residing in the region </a:t>
            </a:r>
            <a:r>
              <a:rPr lang="en-US" i="1" dirty="0" smtClean="0"/>
              <a:t>j</a:t>
            </a:r>
            <a:r>
              <a:rPr lang="en-US" dirty="0" smtClean="0"/>
              <a:t> and the cited patent has at least one inventor residing in the region </a:t>
            </a:r>
            <a:r>
              <a:rPr lang="en-US" i="1" dirty="0" err="1" smtClean="0"/>
              <a:t>i</a:t>
            </a:r>
            <a:endParaRPr lang="en-US" i="1" dirty="0" smtClean="0"/>
          </a:p>
          <a:p>
            <a:pPr>
              <a:buNone/>
            </a:pPr>
            <a:endParaRPr lang="en-US" dirty="0" smtClean="0"/>
          </a:p>
          <a:p>
            <a:pPr lvl="1"/>
            <a:endParaRPr lang="it-IT" dirty="0" smtClean="0"/>
          </a:p>
        </p:txBody>
      </p:sp>
      <p:sp>
        <p:nvSpPr>
          <p:cNvPr id="4" name="Segnaposto numero diapositiva 3"/>
          <p:cNvSpPr>
            <a:spLocks noGrp="1"/>
          </p:cNvSpPr>
          <p:nvPr>
            <p:ph type="sldNum" sz="quarter" idx="12"/>
          </p:nvPr>
        </p:nvSpPr>
        <p:spPr/>
        <p:txBody>
          <a:bodyPr/>
          <a:lstStyle/>
          <a:p>
            <a:fld id="{DE88CCDF-E1B4-426C-A0AA-0508DE7BD7B8}" type="slidenum">
              <a:rPr lang="it-IT" smtClean="0"/>
              <a:pPr/>
              <a:t>8</a:t>
            </a:fld>
            <a:endParaRPr lang="it-IT"/>
          </a:p>
        </p:txBody>
      </p:sp>
      <p:sp>
        <p:nvSpPr>
          <p:cNvPr id="5" name="Segnaposto piè di pagina 4"/>
          <p:cNvSpPr>
            <a:spLocks noGrp="1"/>
          </p:cNvSpPr>
          <p:nvPr>
            <p:ph type="ftr" sz="quarter" idx="4294967295"/>
          </p:nvPr>
        </p:nvSpPr>
        <p:spPr>
          <a:xfrm>
            <a:off x="3124200" y="6356350"/>
            <a:ext cx="2895600" cy="365125"/>
          </a:xfrm>
        </p:spPr>
        <p:txBody>
          <a:bodyPr/>
          <a:lstStyle/>
          <a:p>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From</a:t>
            </a:r>
            <a:r>
              <a:rPr lang="it-IT" dirty="0" smtClean="0"/>
              <a:t> </a:t>
            </a:r>
            <a:r>
              <a:rPr lang="it-IT" dirty="0" err="1" smtClean="0"/>
              <a:t>tacit</a:t>
            </a:r>
            <a:r>
              <a:rPr lang="it-IT" dirty="0" smtClean="0"/>
              <a:t> </a:t>
            </a:r>
            <a:r>
              <a:rPr lang="it-IT" dirty="0" err="1" smtClean="0"/>
              <a:t>to</a:t>
            </a:r>
            <a:r>
              <a:rPr lang="it-IT" dirty="0" smtClean="0"/>
              <a:t> </a:t>
            </a:r>
            <a:r>
              <a:rPr lang="it-IT" dirty="0" err="1" smtClean="0"/>
              <a:t>codified</a:t>
            </a:r>
            <a:r>
              <a:rPr lang="it-IT" dirty="0" smtClean="0"/>
              <a:t> </a:t>
            </a:r>
            <a:r>
              <a:rPr lang="it-IT" dirty="0" err="1" smtClean="0"/>
              <a:t>knowlegde</a:t>
            </a:r>
            <a:endParaRPr lang="it-IT" dirty="0"/>
          </a:p>
        </p:txBody>
      </p:sp>
      <p:sp>
        <p:nvSpPr>
          <p:cNvPr id="4" name="Segnaposto numero diapositiva 3"/>
          <p:cNvSpPr>
            <a:spLocks noGrp="1"/>
          </p:cNvSpPr>
          <p:nvPr>
            <p:ph type="sldNum" sz="quarter" idx="12"/>
          </p:nvPr>
        </p:nvSpPr>
        <p:spPr/>
        <p:txBody>
          <a:bodyPr/>
          <a:lstStyle/>
          <a:p>
            <a:fld id="{DE88CCDF-E1B4-426C-A0AA-0508DE7BD7B8}" type="slidenum">
              <a:rPr lang="it-IT" smtClean="0"/>
              <a:pPr/>
              <a:t>9</a:t>
            </a:fld>
            <a:endParaRPr lang="it-IT"/>
          </a:p>
        </p:txBody>
      </p:sp>
      <p:grpSp>
        <p:nvGrpSpPr>
          <p:cNvPr id="9" name="Gruppo 8"/>
          <p:cNvGrpSpPr/>
          <p:nvPr/>
        </p:nvGrpSpPr>
        <p:grpSpPr>
          <a:xfrm>
            <a:off x="1475656" y="1628800"/>
            <a:ext cx="6147388" cy="2232248"/>
            <a:chOff x="1475656" y="2348880"/>
            <a:chExt cx="6147388" cy="2232248"/>
          </a:xfrm>
        </p:grpSpPr>
        <p:sp>
          <p:nvSpPr>
            <p:cNvPr id="5" name="Freccia a destra 4"/>
            <p:cNvSpPr/>
            <p:nvPr/>
          </p:nvSpPr>
          <p:spPr>
            <a:xfrm>
              <a:off x="1475656" y="2348880"/>
              <a:ext cx="6048672" cy="223224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dirty="0"/>
            </a:p>
          </p:txBody>
        </p:sp>
        <p:sp>
          <p:nvSpPr>
            <p:cNvPr id="6" name="CasellaDiTesto 5"/>
            <p:cNvSpPr txBox="1"/>
            <p:nvPr/>
          </p:nvSpPr>
          <p:spPr>
            <a:xfrm>
              <a:off x="1475656" y="3284984"/>
              <a:ext cx="1694695" cy="369332"/>
            </a:xfrm>
            <a:prstGeom prst="rect">
              <a:avLst/>
            </a:prstGeom>
            <a:noFill/>
          </p:spPr>
          <p:txBody>
            <a:bodyPr wrap="none" rtlCol="0">
              <a:spAutoFit/>
            </a:bodyPr>
            <a:lstStyle/>
            <a:p>
              <a:r>
                <a:rPr lang="it-IT" dirty="0" err="1" smtClean="0"/>
                <a:t>Tacit</a:t>
              </a:r>
              <a:r>
                <a:rPr lang="it-IT" dirty="0" smtClean="0"/>
                <a:t> </a:t>
              </a:r>
              <a:r>
                <a:rPr lang="it-IT" dirty="0" err="1" smtClean="0"/>
                <a:t>knowledge</a:t>
              </a:r>
              <a:endParaRPr lang="it-IT" dirty="0"/>
            </a:p>
          </p:txBody>
        </p:sp>
        <p:sp>
          <p:nvSpPr>
            <p:cNvPr id="7" name="CasellaDiTesto 6"/>
            <p:cNvSpPr txBox="1"/>
            <p:nvPr/>
          </p:nvSpPr>
          <p:spPr>
            <a:xfrm>
              <a:off x="5580112" y="3284984"/>
              <a:ext cx="2042932" cy="369332"/>
            </a:xfrm>
            <a:prstGeom prst="rect">
              <a:avLst/>
            </a:prstGeom>
            <a:noFill/>
          </p:spPr>
          <p:txBody>
            <a:bodyPr wrap="none" rtlCol="0">
              <a:spAutoFit/>
            </a:bodyPr>
            <a:lstStyle/>
            <a:p>
              <a:r>
                <a:rPr lang="it-IT" dirty="0" err="1" smtClean="0"/>
                <a:t>Codified</a:t>
              </a:r>
              <a:r>
                <a:rPr lang="it-IT" dirty="0" smtClean="0"/>
                <a:t> </a:t>
              </a:r>
              <a:r>
                <a:rPr lang="it-IT" dirty="0" err="1" smtClean="0"/>
                <a:t>knowledge</a:t>
              </a:r>
              <a:endParaRPr lang="it-IT" dirty="0"/>
            </a:p>
          </p:txBody>
        </p:sp>
      </p:grpSp>
      <p:sp>
        <p:nvSpPr>
          <p:cNvPr id="11" name="Freccia a destra 10"/>
          <p:cNvSpPr/>
          <p:nvPr/>
        </p:nvSpPr>
        <p:spPr>
          <a:xfrm>
            <a:off x="1475656" y="3933056"/>
            <a:ext cx="6048672" cy="223224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dirty="0"/>
          </a:p>
        </p:txBody>
      </p:sp>
      <p:sp>
        <p:nvSpPr>
          <p:cNvPr id="12" name="CasellaDiTesto 11"/>
          <p:cNvSpPr txBox="1"/>
          <p:nvPr/>
        </p:nvSpPr>
        <p:spPr>
          <a:xfrm>
            <a:off x="1475656" y="4869160"/>
            <a:ext cx="1685526" cy="369332"/>
          </a:xfrm>
          <a:prstGeom prst="rect">
            <a:avLst/>
          </a:prstGeom>
          <a:noFill/>
        </p:spPr>
        <p:txBody>
          <a:bodyPr wrap="none" rtlCol="0">
            <a:spAutoFit/>
          </a:bodyPr>
          <a:lstStyle/>
          <a:p>
            <a:r>
              <a:rPr lang="it-IT" dirty="0" err="1" smtClean="0">
                <a:solidFill>
                  <a:schemeClr val="bg1"/>
                </a:solidFill>
              </a:rPr>
              <a:t>Coinventorships</a:t>
            </a:r>
            <a:endParaRPr lang="it-IT" dirty="0">
              <a:solidFill>
                <a:schemeClr val="bg1"/>
              </a:solidFill>
            </a:endParaRPr>
          </a:p>
        </p:txBody>
      </p:sp>
      <p:sp>
        <p:nvSpPr>
          <p:cNvPr id="13" name="CasellaDiTesto 12"/>
          <p:cNvSpPr txBox="1"/>
          <p:nvPr/>
        </p:nvSpPr>
        <p:spPr>
          <a:xfrm>
            <a:off x="6301425" y="4654877"/>
            <a:ext cx="970009" cy="646331"/>
          </a:xfrm>
          <a:prstGeom prst="rect">
            <a:avLst/>
          </a:prstGeom>
          <a:noFill/>
        </p:spPr>
        <p:txBody>
          <a:bodyPr wrap="none" rtlCol="0">
            <a:spAutoFit/>
          </a:bodyPr>
          <a:lstStyle/>
          <a:p>
            <a:r>
              <a:rPr lang="it-IT" dirty="0" err="1" smtClean="0">
                <a:solidFill>
                  <a:schemeClr val="bg1"/>
                </a:solidFill>
              </a:rPr>
              <a:t>Citation</a:t>
            </a:r>
            <a:r>
              <a:rPr lang="it-IT" dirty="0" smtClean="0">
                <a:solidFill>
                  <a:schemeClr val="bg1"/>
                </a:solidFill>
              </a:rPr>
              <a:t> </a:t>
            </a:r>
          </a:p>
          <a:p>
            <a:pPr algn="ctr"/>
            <a:r>
              <a:rPr lang="it-IT" dirty="0" err="1" smtClean="0">
                <a:solidFill>
                  <a:schemeClr val="bg1"/>
                </a:solidFill>
              </a:rPr>
              <a:t>flows</a:t>
            </a:r>
            <a:endParaRPr lang="it-IT" dirty="0">
              <a:solidFill>
                <a:schemeClr val="bg1"/>
              </a:solidFill>
            </a:endParaRPr>
          </a:p>
        </p:txBody>
      </p:sp>
      <p:sp>
        <p:nvSpPr>
          <p:cNvPr id="14" name="CasellaDiTesto 13"/>
          <p:cNvSpPr txBox="1"/>
          <p:nvPr/>
        </p:nvSpPr>
        <p:spPr>
          <a:xfrm>
            <a:off x="3779912" y="4653136"/>
            <a:ext cx="1925464" cy="646331"/>
          </a:xfrm>
          <a:prstGeom prst="rect">
            <a:avLst/>
          </a:prstGeom>
          <a:noFill/>
        </p:spPr>
        <p:txBody>
          <a:bodyPr wrap="none" rtlCol="0">
            <a:spAutoFit/>
          </a:bodyPr>
          <a:lstStyle/>
          <a:p>
            <a:r>
              <a:rPr lang="it-IT" dirty="0" err="1" smtClean="0">
                <a:solidFill>
                  <a:schemeClr val="bg1"/>
                </a:solidFill>
              </a:rPr>
              <a:t>Applicant-inventor</a:t>
            </a:r>
            <a:endParaRPr lang="it-IT" dirty="0" smtClean="0">
              <a:solidFill>
                <a:schemeClr val="bg1"/>
              </a:solidFill>
            </a:endParaRPr>
          </a:p>
          <a:p>
            <a:pPr algn="ctr"/>
            <a:r>
              <a:rPr lang="it-IT" dirty="0" err="1" smtClean="0">
                <a:solidFill>
                  <a:schemeClr val="bg1"/>
                </a:solidFill>
              </a:rPr>
              <a:t>relationships</a:t>
            </a:r>
            <a:endParaRPr lang="it-IT"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3830</TotalTime>
  <Words>1879</Words>
  <Application>Microsoft Office PowerPoint</Application>
  <PresentationFormat>Presentazione su schermo (4:3)</PresentationFormat>
  <Paragraphs>203</Paragraphs>
  <Slides>27</Slides>
  <Notes>25</Notes>
  <HiddenSlides>0</HiddenSlides>
  <MMClips>0</MMClips>
  <ScaleCrop>false</ScaleCrop>
  <HeadingPairs>
    <vt:vector size="8" baseType="variant">
      <vt:variant>
        <vt:lpstr>Caratteri utilizzati</vt:lpstr>
      </vt:variant>
      <vt:variant>
        <vt:i4>3</vt:i4>
      </vt:variant>
      <vt:variant>
        <vt:lpstr>Tema</vt:lpstr>
      </vt:variant>
      <vt:variant>
        <vt:i4>2</vt:i4>
      </vt:variant>
      <vt:variant>
        <vt:lpstr>Server OLE incorporati</vt:lpstr>
      </vt:variant>
      <vt:variant>
        <vt:i4>1</vt:i4>
      </vt:variant>
      <vt:variant>
        <vt:lpstr>Titoli diapositive</vt:lpstr>
      </vt:variant>
      <vt:variant>
        <vt:i4>27</vt:i4>
      </vt:variant>
    </vt:vector>
  </HeadingPairs>
  <TitlesOfParts>
    <vt:vector size="33" baseType="lpstr">
      <vt:lpstr>Arial</vt:lpstr>
      <vt:lpstr>Calibri</vt:lpstr>
      <vt:lpstr>Times New Roman</vt:lpstr>
      <vt:lpstr>Tema di Office</vt:lpstr>
      <vt:lpstr>Personalizza struttura</vt:lpstr>
      <vt:lpstr>Equazione</vt:lpstr>
      <vt:lpstr>Are knowledge flows all alike? Evidence from EU regions (preliminary results)</vt:lpstr>
      <vt:lpstr>Summary</vt:lpstr>
      <vt:lpstr>Main Aims </vt:lpstr>
      <vt:lpstr>Previous literature</vt:lpstr>
      <vt:lpstr>Theoretical backroung</vt:lpstr>
      <vt:lpstr>Originality</vt:lpstr>
      <vt:lpstr>Dataset</vt:lpstr>
      <vt:lpstr>Typologies of knowledge flows</vt:lpstr>
      <vt:lpstr>From tacit to codified knowlegde</vt:lpstr>
      <vt:lpstr>Methodology</vt:lpstr>
      <vt:lpstr>Regional patterns of knowledge flows</vt:lpstr>
      <vt:lpstr>Econometric estimation</vt:lpstr>
      <vt:lpstr>Variables</vt:lpstr>
      <vt:lpstr>Technological proximity</vt:lpstr>
      <vt:lpstr>Social proximity</vt:lpstr>
      <vt:lpstr>Econometric results/1</vt:lpstr>
      <vt:lpstr>Econometric results/2</vt:lpstr>
      <vt:lpstr>Conclusions/1</vt:lpstr>
      <vt:lpstr>Conclusions/2</vt:lpstr>
      <vt:lpstr>Tentative and preliminary policy implications</vt:lpstr>
      <vt:lpstr>Things to do in the future…still many</vt:lpstr>
      <vt:lpstr>Citation flows</vt:lpstr>
      <vt:lpstr>Applicant inventors links</vt:lpstr>
      <vt:lpstr>Co-inventorships</vt:lpstr>
      <vt:lpstr>Stylised facts 1: French citations to- Other countries’ patents</vt:lpstr>
      <vt:lpstr>Stylised facts 2: French Applicant and- Other country inventors</vt:lpstr>
      <vt:lpstr>Stylised facts 3: French and- Other country co-inventors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Elisa</dc:creator>
  <cp:lastModifiedBy>stefano usai</cp:lastModifiedBy>
  <cp:revision>268</cp:revision>
  <dcterms:created xsi:type="dcterms:W3CDTF">2013-07-26T14:02:14Z</dcterms:created>
  <dcterms:modified xsi:type="dcterms:W3CDTF">2014-11-21T06:55:39Z</dcterms:modified>
</cp:coreProperties>
</file>