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  <p:sldMasterId id="2147483666" r:id="rId2"/>
  </p:sldMasterIdLst>
  <p:notesMasterIdLst>
    <p:notesMasterId r:id="rId48"/>
  </p:notesMasterIdLst>
  <p:handoutMasterIdLst>
    <p:handoutMasterId r:id="rId49"/>
  </p:handoutMasterIdLst>
  <p:sldIdLst>
    <p:sldId id="326" r:id="rId3"/>
    <p:sldId id="421" r:id="rId4"/>
    <p:sldId id="438" r:id="rId5"/>
    <p:sldId id="463" r:id="rId6"/>
    <p:sldId id="464" r:id="rId7"/>
    <p:sldId id="466" r:id="rId8"/>
    <p:sldId id="465" r:id="rId9"/>
    <p:sldId id="471" r:id="rId10"/>
    <p:sldId id="469" r:id="rId11"/>
    <p:sldId id="470" r:id="rId12"/>
    <p:sldId id="485" r:id="rId13"/>
    <p:sldId id="486" r:id="rId14"/>
    <p:sldId id="472" r:id="rId15"/>
    <p:sldId id="473" r:id="rId16"/>
    <p:sldId id="454" r:id="rId17"/>
    <p:sldId id="455" r:id="rId18"/>
    <p:sldId id="502" r:id="rId19"/>
    <p:sldId id="503" r:id="rId20"/>
    <p:sldId id="458" r:id="rId21"/>
    <p:sldId id="456" r:id="rId22"/>
    <p:sldId id="488" r:id="rId23"/>
    <p:sldId id="489" r:id="rId24"/>
    <p:sldId id="490" r:id="rId25"/>
    <p:sldId id="491" r:id="rId26"/>
    <p:sldId id="452" r:id="rId27"/>
    <p:sldId id="453" r:id="rId28"/>
    <p:sldId id="447" r:id="rId29"/>
    <p:sldId id="480" r:id="rId30"/>
    <p:sldId id="445" r:id="rId31"/>
    <p:sldId id="457" r:id="rId32"/>
    <p:sldId id="446" r:id="rId33"/>
    <p:sldId id="444" r:id="rId34"/>
    <p:sldId id="478" r:id="rId35"/>
    <p:sldId id="479" r:id="rId36"/>
    <p:sldId id="481" r:id="rId37"/>
    <p:sldId id="492" r:id="rId38"/>
    <p:sldId id="493" r:id="rId39"/>
    <p:sldId id="494" r:id="rId40"/>
    <p:sldId id="495" r:id="rId41"/>
    <p:sldId id="496" r:id="rId42"/>
    <p:sldId id="497" r:id="rId43"/>
    <p:sldId id="498" r:id="rId44"/>
    <p:sldId id="499" r:id="rId45"/>
    <p:sldId id="500" r:id="rId46"/>
    <p:sldId id="501" r:id="rId47"/>
  </p:sldIdLst>
  <p:sldSz cx="9144000" cy="6858000" type="screen4x3"/>
  <p:notesSz cx="7099300" cy="102346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CCFF"/>
    <a:srgbClr val="A5CBF3"/>
    <a:srgbClr val="A5CBF5"/>
    <a:srgbClr val="A5CBF9"/>
    <a:srgbClr val="7AB2F6"/>
    <a:srgbClr val="86B9F6"/>
    <a:srgbClr val="96C2F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20" autoAdjust="0"/>
    <p:restoredTop sz="86092" autoAdjust="0"/>
  </p:normalViewPr>
  <p:slideViewPr>
    <p:cSldViewPr>
      <p:cViewPr varScale="1">
        <p:scale>
          <a:sx n="93" d="100"/>
          <a:sy n="93" d="100"/>
        </p:scale>
        <p:origin x="-4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444"/>
    </p:cViewPr>
  </p:sorterViewPr>
  <p:notesViewPr>
    <p:cSldViewPr>
      <p:cViewPr varScale="1">
        <p:scale>
          <a:sx n="50" d="100"/>
          <a:sy n="50" d="100"/>
        </p:scale>
        <p:origin x="-1908" y="-96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5631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979" y="0"/>
            <a:ext cx="3075631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755"/>
            <a:ext cx="3075631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979" y="9720755"/>
            <a:ext cx="3075631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03DD57E4-D8B3-4D61-A3DF-B6E4B0CDE06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6993325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5631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979" y="0"/>
            <a:ext cx="3075631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61" y="4862015"/>
            <a:ext cx="5679778" cy="4605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755"/>
            <a:ext cx="3075631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979" y="9720755"/>
            <a:ext cx="3075631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1" tIns="47745" rIns="95491" bIns="47745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DC9E415F-EF3F-4223-9336-4BCE72E2045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0220464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6205CE-99EC-4CD2-AEBA-1A3A0062E92F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  <p:extLst>
      <p:ext uri="{BB962C8B-B14F-4D97-AF65-F5344CB8AC3E}">
        <p14:creationId xmlns="" xmlns:p14="http://schemas.microsoft.com/office/powerpoint/2010/main" val="33060197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0659911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112991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9121693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8942762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2167831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8037657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9236884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912209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8200434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8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300" dirty="0" smtClean="0"/>
              <a:t>The prior correction method entails correcting the constant coefficient estimate on the basis of the true proportion of ones</a:t>
            </a:r>
            <a:endParaRPr lang="it-IT" dirty="0" smtClean="0"/>
          </a:p>
        </p:txBody>
      </p:sp>
      <p:sp>
        <p:nvSpPr>
          <p:cNvPr id="50179" name="Segnaposto numero diapositiva 3"/>
          <p:cNvSpPr txBox="1">
            <a:spLocks noGrp="1"/>
          </p:cNvSpPr>
          <p:nvPr/>
        </p:nvSpPr>
        <p:spPr bwMode="auto">
          <a:xfrm>
            <a:off x="4021979" y="9720755"/>
            <a:ext cx="3075631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491" tIns="47745" rIns="95491" bIns="47745" anchor="b"/>
          <a:lstStyle/>
          <a:p>
            <a:pPr algn="r"/>
            <a:fld id="{53E6DBE2-4370-4BA0-81E9-1FA4B039AD85}" type="slidenum">
              <a:rPr lang="it-IT" sz="1300">
                <a:cs typeface="Arial" charset="0"/>
              </a:rPr>
              <a:pPr algn="r"/>
              <a:t>25</a:t>
            </a:fld>
            <a:endParaRPr lang="it-IT" sz="1300" dirty="0"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5535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8C6E4C-DE7D-4896-BC05-C55A20D8FFAD}" type="slidenum">
              <a:rPr lang="it-IT" smtClean="0"/>
              <a:pPr/>
              <a:t>2</a:t>
            </a:fld>
            <a:endParaRPr lang="it-IT" smtClean="0"/>
          </a:p>
        </p:txBody>
      </p:sp>
    </p:spTree>
    <p:extLst>
      <p:ext uri="{BB962C8B-B14F-4D97-AF65-F5344CB8AC3E}">
        <p14:creationId xmlns="" xmlns:p14="http://schemas.microsoft.com/office/powerpoint/2010/main" val="14631435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8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300" dirty="0" smtClean="0"/>
              <a:t>The prior correction method entails correcting the constant coefficient estimate on the basis of the true proportion of ones</a:t>
            </a:r>
            <a:endParaRPr lang="it-IT" dirty="0" smtClean="0"/>
          </a:p>
        </p:txBody>
      </p:sp>
      <p:sp>
        <p:nvSpPr>
          <p:cNvPr id="50179" name="Segnaposto numero diapositiva 3"/>
          <p:cNvSpPr txBox="1">
            <a:spLocks noGrp="1"/>
          </p:cNvSpPr>
          <p:nvPr/>
        </p:nvSpPr>
        <p:spPr bwMode="auto">
          <a:xfrm>
            <a:off x="4021979" y="9720755"/>
            <a:ext cx="3075631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491" tIns="47745" rIns="95491" bIns="47745" anchor="b"/>
          <a:lstStyle/>
          <a:p>
            <a:pPr algn="r"/>
            <a:fld id="{53E6DBE2-4370-4BA0-81E9-1FA4B039AD85}" type="slidenum">
              <a:rPr lang="it-IT" sz="1300">
                <a:cs typeface="Arial" charset="0"/>
              </a:rPr>
              <a:pPr algn="r"/>
              <a:t>26</a:t>
            </a:fld>
            <a:endParaRPr lang="it-IT" sz="1300" dirty="0"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89042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8916" name="Segnaposto numero diapositiva 3"/>
          <p:cNvSpPr txBox="1">
            <a:spLocks noGrp="1"/>
          </p:cNvSpPr>
          <p:nvPr/>
        </p:nvSpPr>
        <p:spPr bwMode="auto">
          <a:xfrm>
            <a:off x="4021979" y="9720755"/>
            <a:ext cx="3075631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491" tIns="47745" rIns="95491" bIns="47745" anchor="b"/>
          <a:lstStyle/>
          <a:p>
            <a:pPr algn="r"/>
            <a:fld id="{73852BC3-8C50-4AC2-96E5-0ADD0CFAF8A2}" type="slidenum">
              <a:rPr lang="it-IT" sz="1300"/>
              <a:pPr algn="r"/>
              <a:t>27</a:t>
            </a:fld>
            <a:endParaRPr lang="it-IT" sz="1300" dirty="0"/>
          </a:p>
        </p:txBody>
      </p:sp>
    </p:spTree>
    <p:extLst>
      <p:ext uri="{BB962C8B-B14F-4D97-AF65-F5344CB8AC3E}">
        <p14:creationId xmlns="" xmlns:p14="http://schemas.microsoft.com/office/powerpoint/2010/main" val="30098704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5518473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0535396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98145152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31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6382904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8916" name="Segnaposto numero diapositiva 3"/>
          <p:cNvSpPr txBox="1">
            <a:spLocks noGrp="1"/>
          </p:cNvSpPr>
          <p:nvPr/>
        </p:nvSpPr>
        <p:spPr bwMode="auto">
          <a:xfrm>
            <a:off x="4021979" y="9720755"/>
            <a:ext cx="3075631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491" tIns="47745" rIns="95491" bIns="47745" anchor="b"/>
          <a:lstStyle/>
          <a:p>
            <a:pPr algn="r"/>
            <a:fld id="{73852BC3-8C50-4AC2-96E5-0ADD0CFAF8A2}" type="slidenum">
              <a:rPr lang="it-IT" sz="1300"/>
              <a:pPr algn="r"/>
              <a:t>32</a:t>
            </a:fld>
            <a:endParaRPr lang="it-IT" sz="1300" dirty="0"/>
          </a:p>
        </p:txBody>
      </p:sp>
    </p:spTree>
    <p:extLst>
      <p:ext uri="{BB962C8B-B14F-4D97-AF65-F5344CB8AC3E}">
        <p14:creationId xmlns="" xmlns:p14="http://schemas.microsoft.com/office/powerpoint/2010/main" val="32760928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4608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059C00-BFE7-443E-99AD-67C4A7704755}" type="slidenum">
              <a:rPr lang="it-IT" smtClean="0"/>
              <a:pPr/>
              <a:t>33</a:t>
            </a:fld>
            <a:endParaRPr lang="it-IT" smtClean="0"/>
          </a:p>
        </p:txBody>
      </p:sp>
    </p:spTree>
    <p:extLst>
      <p:ext uri="{BB962C8B-B14F-4D97-AF65-F5344CB8AC3E}">
        <p14:creationId xmlns="" xmlns:p14="http://schemas.microsoft.com/office/powerpoint/2010/main" val="260979407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34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4481199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35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042144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8C6E4C-DE7D-4896-BC05-C55A20D8FFAD}" type="slidenum">
              <a:rPr lang="it-IT" smtClean="0"/>
              <a:pPr/>
              <a:t>3</a:t>
            </a:fld>
            <a:endParaRPr lang="it-IT" smtClean="0"/>
          </a:p>
        </p:txBody>
      </p:sp>
    </p:spTree>
    <p:extLst>
      <p:ext uri="{BB962C8B-B14F-4D97-AF65-F5344CB8AC3E}">
        <p14:creationId xmlns="" xmlns:p14="http://schemas.microsoft.com/office/powerpoint/2010/main" val="380193730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8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  <p:sp>
        <p:nvSpPr>
          <p:cNvPr id="50179" name="Segnaposto numero diapositiva 3"/>
          <p:cNvSpPr txBox="1">
            <a:spLocks noGrp="1"/>
          </p:cNvSpPr>
          <p:nvPr/>
        </p:nvSpPr>
        <p:spPr bwMode="auto">
          <a:xfrm>
            <a:off x="4021980" y="9720755"/>
            <a:ext cx="3075630" cy="512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3E6DBE2-4370-4BA0-81E9-1FA4B039AD85}" type="slidenum">
              <a:rPr lang="it-IT" sz="1200">
                <a:cs typeface="Arial" charset="0"/>
              </a:rPr>
              <a:pPr algn="r"/>
              <a:t>36</a:t>
            </a:fld>
            <a:endParaRPr lang="it-IT" sz="1200"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55358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8916" name="Segnaposto numero diapositiva 3"/>
          <p:cNvSpPr txBox="1">
            <a:spLocks noGrp="1"/>
          </p:cNvSpPr>
          <p:nvPr/>
        </p:nvSpPr>
        <p:spPr bwMode="auto">
          <a:xfrm>
            <a:off x="4021980" y="9720755"/>
            <a:ext cx="3075630" cy="512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3852BC3-8C50-4AC2-96E5-0ADD0CFAF8A2}" type="slidenum">
              <a:rPr lang="it-IT" sz="1200"/>
              <a:pPr algn="r"/>
              <a:t>37</a:t>
            </a:fld>
            <a:endParaRPr lang="it-IT" sz="1200"/>
          </a:p>
        </p:txBody>
      </p:sp>
    </p:spTree>
    <p:extLst>
      <p:ext uri="{BB962C8B-B14F-4D97-AF65-F5344CB8AC3E}">
        <p14:creationId xmlns="" xmlns:p14="http://schemas.microsoft.com/office/powerpoint/2010/main" val="300987040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38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55184735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39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05353969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40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98145152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41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63829040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8916" name="Segnaposto numero diapositiva 3"/>
          <p:cNvSpPr txBox="1">
            <a:spLocks noGrp="1"/>
          </p:cNvSpPr>
          <p:nvPr/>
        </p:nvSpPr>
        <p:spPr bwMode="auto">
          <a:xfrm>
            <a:off x="4021980" y="9720755"/>
            <a:ext cx="3075630" cy="512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3852BC3-8C50-4AC2-96E5-0ADD0CFAF8A2}" type="slidenum">
              <a:rPr lang="it-IT" sz="1200"/>
              <a:pPr algn="r"/>
              <a:t>42</a:t>
            </a:fld>
            <a:endParaRPr lang="it-IT" sz="1200"/>
          </a:p>
        </p:txBody>
      </p:sp>
    </p:spTree>
    <p:extLst>
      <p:ext uri="{BB962C8B-B14F-4D97-AF65-F5344CB8AC3E}">
        <p14:creationId xmlns="" xmlns:p14="http://schemas.microsoft.com/office/powerpoint/2010/main" val="32760928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4608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059C00-BFE7-443E-99AD-67C4A7704755}" type="slidenum">
              <a:rPr lang="it-IT" smtClean="0"/>
              <a:pPr/>
              <a:t>43</a:t>
            </a:fld>
            <a:endParaRPr lang="it-IT" smtClean="0"/>
          </a:p>
        </p:txBody>
      </p:sp>
    </p:spTree>
    <p:extLst>
      <p:ext uri="{BB962C8B-B14F-4D97-AF65-F5344CB8AC3E}">
        <p14:creationId xmlns="" xmlns:p14="http://schemas.microsoft.com/office/powerpoint/2010/main" val="260979407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44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04214466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45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340912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2772" name="Segnaposto numero diapositiva 3"/>
          <p:cNvSpPr txBox="1">
            <a:spLocks noGrp="1"/>
          </p:cNvSpPr>
          <p:nvPr/>
        </p:nvSpPr>
        <p:spPr bwMode="auto">
          <a:xfrm>
            <a:off x="4021979" y="9720755"/>
            <a:ext cx="3075631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491" tIns="47745" rIns="95491" bIns="47745" anchor="b"/>
          <a:lstStyle/>
          <a:p>
            <a:pPr algn="r"/>
            <a:fld id="{30800DF7-7058-44D7-85BF-798F9BF67D9A}" type="slidenum">
              <a:rPr lang="it-IT" sz="1300"/>
              <a:pPr algn="r"/>
              <a:t>4</a:t>
            </a:fld>
            <a:endParaRPr lang="it-IT" sz="1300" dirty="0"/>
          </a:p>
        </p:txBody>
      </p:sp>
    </p:spTree>
    <p:extLst>
      <p:ext uri="{BB962C8B-B14F-4D97-AF65-F5344CB8AC3E}">
        <p14:creationId xmlns="" xmlns:p14="http://schemas.microsoft.com/office/powerpoint/2010/main" val="1405893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2772" name="Segnaposto numero diapositiva 3"/>
          <p:cNvSpPr txBox="1">
            <a:spLocks noGrp="1"/>
          </p:cNvSpPr>
          <p:nvPr/>
        </p:nvSpPr>
        <p:spPr bwMode="auto">
          <a:xfrm>
            <a:off x="4021979" y="9720755"/>
            <a:ext cx="3075631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491" tIns="47745" rIns="95491" bIns="47745" anchor="b"/>
          <a:lstStyle/>
          <a:p>
            <a:pPr algn="r"/>
            <a:fld id="{30800DF7-7058-44D7-85BF-798F9BF67D9A}" type="slidenum">
              <a:rPr lang="it-IT" sz="1300"/>
              <a:pPr algn="r"/>
              <a:t>5</a:t>
            </a:fld>
            <a:endParaRPr lang="it-IT" sz="1300" dirty="0"/>
          </a:p>
        </p:txBody>
      </p:sp>
    </p:spTree>
    <p:extLst>
      <p:ext uri="{BB962C8B-B14F-4D97-AF65-F5344CB8AC3E}">
        <p14:creationId xmlns="" xmlns:p14="http://schemas.microsoft.com/office/powerpoint/2010/main" val="21165729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  <p:sp>
        <p:nvSpPr>
          <p:cNvPr id="29700" name="Segnaposto numero diapositiva 3"/>
          <p:cNvSpPr txBox="1">
            <a:spLocks noGrp="1"/>
          </p:cNvSpPr>
          <p:nvPr/>
        </p:nvSpPr>
        <p:spPr bwMode="auto">
          <a:xfrm>
            <a:off x="4021979" y="9720755"/>
            <a:ext cx="3075631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491" tIns="47745" rIns="95491" bIns="47745" anchor="b"/>
          <a:lstStyle/>
          <a:p>
            <a:pPr algn="r"/>
            <a:fld id="{CAC0940F-0FD9-4127-93EF-A1BCD96A8A2D}" type="slidenum">
              <a:rPr lang="it-IT" sz="1300"/>
              <a:pPr algn="r"/>
              <a:t>6</a:t>
            </a:fld>
            <a:endParaRPr lang="it-IT" sz="1300" dirty="0"/>
          </a:p>
        </p:txBody>
      </p:sp>
    </p:spTree>
    <p:extLst>
      <p:ext uri="{BB962C8B-B14F-4D97-AF65-F5344CB8AC3E}">
        <p14:creationId xmlns="" xmlns:p14="http://schemas.microsoft.com/office/powerpoint/2010/main" val="25109230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  <p:sp>
        <p:nvSpPr>
          <p:cNvPr id="33796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4F0047-F6BB-4886-A9D5-05AC64CBF843}" type="slidenum">
              <a:rPr lang="it-IT" smtClean="0"/>
              <a:pPr/>
              <a:t>7</a:t>
            </a:fld>
            <a:endParaRPr lang="it-IT" smtClean="0"/>
          </a:p>
        </p:txBody>
      </p:sp>
    </p:spTree>
    <p:extLst>
      <p:ext uri="{BB962C8B-B14F-4D97-AF65-F5344CB8AC3E}">
        <p14:creationId xmlns="" xmlns:p14="http://schemas.microsoft.com/office/powerpoint/2010/main" val="171461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4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dirty="0" smtClean="0"/>
              <a:t>Quota</a:t>
            </a:r>
            <a:r>
              <a:rPr lang="it-IT" baseline="0" dirty="0" smtClean="0"/>
              <a:t> </a:t>
            </a:r>
            <a:r>
              <a:rPr lang="it-IT" baseline="0" dirty="0" err="1" smtClean="0"/>
              <a:t>with</a:t>
            </a:r>
            <a:r>
              <a:rPr lang="it-IT" baseline="0" dirty="0" smtClean="0"/>
              <a:t> 2 </a:t>
            </a:r>
            <a:r>
              <a:rPr lang="it-IT" baseline="0" dirty="0" err="1" smtClean="0"/>
              <a:t>partners</a:t>
            </a:r>
            <a:r>
              <a:rPr lang="it-IT" baseline="0" dirty="0" smtClean="0"/>
              <a:t>: 90% </a:t>
            </a:r>
            <a:r>
              <a:rPr lang="it-IT" baseline="0" dirty="0" err="1" smtClean="0"/>
              <a:t>similar</a:t>
            </a:r>
            <a:r>
              <a:rPr lang="it-IT" baseline="0" dirty="0" smtClean="0"/>
              <a:t> </a:t>
            </a:r>
            <a:r>
              <a:rPr lang="it-IT" baseline="0" dirty="0" err="1" smtClean="0"/>
              <a:t>to</a:t>
            </a:r>
            <a:r>
              <a:rPr lang="it-IT" baseline="0" dirty="0" smtClean="0"/>
              <a:t> EU 88%</a:t>
            </a:r>
          </a:p>
          <a:p>
            <a:pPr eaLnBrk="1" hangingPunct="1"/>
            <a:r>
              <a:rPr lang="it-IT" baseline="0" dirty="0" smtClean="0"/>
              <a:t>Quota </a:t>
            </a:r>
            <a:r>
              <a:rPr lang="it-IT" baseline="0" dirty="0" err="1" smtClean="0"/>
              <a:t>of</a:t>
            </a:r>
            <a:r>
              <a:rPr lang="it-IT" baseline="0" dirty="0" smtClean="0"/>
              <a:t> home </a:t>
            </a:r>
            <a:r>
              <a:rPr lang="it-IT" baseline="0" dirty="0" err="1" smtClean="0"/>
              <a:t>bias</a:t>
            </a:r>
            <a:r>
              <a:rPr lang="it-IT" baseline="0" dirty="0" smtClean="0"/>
              <a:t>: 15%, </a:t>
            </a:r>
            <a:r>
              <a:rPr lang="it-IT" baseline="0" dirty="0" err="1" smtClean="0"/>
              <a:t>similar</a:t>
            </a:r>
            <a:r>
              <a:rPr lang="it-IT" baseline="0" dirty="0" smtClean="0"/>
              <a:t> </a:t>
            </a:r>
            <a:r>
              <a:rPr lang="it-IT" baseline="0" dirty="0" err="1" smtClean="0"/>
              <a:t>to</a:t>
            </a:r>
            <a:r>
              <a:rPr lang="it-IT" baseline="0" dirty="0" smtClean="0"/>
              <a:t> </a:t>
            </a:r>
            <a:r>
              <a:rPr lang="it-IT" baseline="0" dirty="0" err="1" smtClean="0"/>
              <a:t>Germany</a:t>
            </a:r>
            <a:r>
              <a:rPr lang="it-IT" baseline="0" dirty="0" smtClean="0"/>
              <a:t> (12%) and France (11%)</a:t>
            </a:r>
            <a:endParaRPr lang="it-IT" dirty="0" smtClean="0"/>
          </a:p>
        </p:txBody>
      </p:sp>
      <p:sp>
        <p:nvSpPr>
          <p:cNvPr id="69635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0CEF9E-BDBA-4421-A347-5C8F2A586A15}" type="slidenum">
              <a:rPr lang="it-IT" smtClean="0"/>
              <a:pPr/>
              <a:t>8</a:t>
            </a:fld>
            <a:endParaRPr lang="it-IT" smtClean="0"/>
          </a:p>
        </p:txBody>
      </p:sp>
    </p:spTree>
    <p:extLst>
      <p:ext uri="{BB962C8B-B14F-4D97-AF65-F5344CB8AC3E}">
        <p14:creationId xmlns="" xmlns:p14="http://schemas.microsoft.com/office/powerpoint/2010/main" val="860012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E415F-EF3F-4223-9336-4BCE72E2045F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044061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2060575"/>
            <a:ext cx="9144000" cy="15843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1628775"/>
            <a:ext cx="9144000" cy="2087563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rgbClr val="A5CBF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pic>
        <p:nvPicPr>
          <p:cNvPr id="5" name="Picture 7" descr="Logo CRENoS3"/>
          <p:cNvPicPr>
            <a:picLocks noChangeAspect="1" noChangeArrowheads="1"/>
          </p:cNvPicPr>
          <p:nvPr/>
        </p:nvPicPr>
        <p:blipFill>
          <a:blip r:embed="rId2" cstate="print"/>
          <a:srcRect l="5997" t="22617" r="6041" b="23676"/>
          <a:stretch>
            <a:fillRect/>
          </a:stretch>
        </p:blipFill>
        <p:spPr bwMode="auto">
          <a:xfrm>
            <a:off x="3132138" y="188913"/>
            <a:ext cx="31686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5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48288"/>
            <a:ext cx="6400800" cy="889000"/>
          </a:xfrm>
        </p:spPr>
        <p:txBody>
          <a:bodyPr/>
          <a:lstStyle>
            <a:lvl1pPr marL="0" indent="0" algn="ctr">
              <a:buFontTx/>
              <a:buNone/>
              <a:defRPr sz="1600" b="1">
                <a:solidFill>
                  <a:schemeClr val="accent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850" y="158750"/>
            <a:ext cx="8820150" cy="69215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850" y="158750"/>
            <a:ext cx="8820150" cy="69215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921500" y="158750"/>
            <a:ext cx="2222500" cy="6007100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0825" y="158750"/>
            <a:ext cx="6518275" cy="60071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RES Conference 2012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A2758-F907-4AD9-9000-911AD2CE5F0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RES Conference 2012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6A1D1-71C9-4FE2-AD2D-EEDC71406E5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RES Conference 2012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62FF0-181A-4A5A-B2FF-A40677B9D51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RES Conference 2012</a:t>
            </a: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5ABC5-CD3F-448E-A26B-99ECEA8BDF2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850" y="158750"/>
            <a:ext cx="8820150" cy="69215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RES Conference 2012</a:t>
            </a: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EC887-8775-415D-BD0A-9D59613E4E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RES Conference 2012</a:t>
            </a: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DC2BA-2FC9-4691-B960-5F0DDD75FF0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RES Conference 2012</a:t>
            </a: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E74CE-3887-4715-92F7-0541B6FE0BE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RES Conference 2012</a:t>
            </a: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0DA10-BBB8-402A-B785-F09BED5B14C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RES Conference 2012</a:t>
            </a: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5B888-9988-4E7F-8B84-EE37936323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RES Conference 2012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A35C0-1E16-4B41-BEF0-7985FAA6D47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RES Conference 2012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A4ADA-E9D3-444C-9432-29E9AE48958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850" y="158750"/>
            <a:ext cx="8820150" cy="69215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850" y="158750"/>
            <a:ext cx="8820150" cy="69215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850" y="158750"/>
            <a:ext cx="8820150" cy="69215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850" y="158750"/>
            <a:ext cx="8820150" cy="69215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850" y="158750"/>
            <a:ext cx="8820150" cy="69215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0825" y="1052513"/>
            <a:ext cx="4279900" cy="5113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83125" y="1052513"/>
            <a:ext cx="4281488" cy="5113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ChangeArrowheads="1"/>
          </p:cNvSpPr>
          <p:nvPr/>
        </p:nvSpPr>
        <p:spPr bwMode="auto">
          <a:xfrm>
            <a:off x="1588" y="0"/>
            <a:ext cx="9144000" cy="69215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rgbClr val="99CC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052513"/>
            <a:ext cx="8713788" cy="511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9578" name="Rectangle 10"/>
          <p:cNvSpPr>
            <a:spLocks noChangeArrowheads="1"/>
          </p:cNvSpPr>
          <p:nvPr/>
        </p:nvSpPr>
        <p:spPr bwMode="auto">
          <a:xfrm>
            <a:off x="1588" y="0"/>
            <a:ext cx="9144000" cy="69215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rgbClr val="99CC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pic>
        <p:nvPicPr>
          <p:cNvPr id="2053" name="Picture 11" descr="Logo CRENoS3"/>
          <p:cNvPicPr>
            <a:picLocks noChangeAspect="1" noChangeArrowheads="1"/>
          </p:cNvPicPr>
          <p:nvPr/>
        </p:nvPicPr>
        <p:blipFill>
          <a:blip r:embed="rId17" cstate="print"/>
          <a:srcRect l="5997" t="22617" r="6041" b="23676"/>
          <a:stretch>
            <a:fillRect/>
          </a:stretch>
        </p:blipFill>
        <p:spPr bwMode="auto">
          <a:xfrm>
            <a:off x="8027988" y="6451600"/>
            <a:ext cx="941387" cy="406400"/>
          </a:xfrm>
          <a:prstGeom prst="rect">
            <a:avLst/>
          </a:prstGeom>
          <a:solidFill>
            <a:srgbClr val="A5CBF3"/>
          </a:solidFill>
          <a:ln w="9525">
            <a:noFill/>
            <a:miter lim="800000"/>
            <a:headEnd/>
            <a:tailEnd/>
          </a:ln>
        </p:spPr>
      </p:pic>
      <p:sp>
        <p:nvSpPr>
          <p:cNvPr id="109580" name="Rectangle 12"/>
          <p:cNvSpPr>
            <a:spLocks noChangeArrowheads="1"/>
          </p:cNvSpPr>
          <p:nvPr userDrawn="1"/>
        </p:nvSpPr>
        <p:spPr bwMode="auto">
          <a:xfrm>
            <a:off x="0" y="6418263"/>
            <a:ext cx="9144000" cy="36513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rgbClr val="A5CBF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3075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 smtClean="0"/>
              <a:t>RES Conference 2012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49CEC2-F7B2-46F4-8F1A-000372AE97D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United_States" TargetMode="External"/><Relationship Id="rId7" Type="http://schemas.openxmlformats.org/officeDocument/2006/relationships/hyperlink" Target="https://en.wikipedia.org/wiki/U.S._Securities_and_Exchange_Commission" TargetMode="External"/><Relationship Id="rId2" Type="http://schemas.openxmlformats.org/officeDocument/2006/relationships/hyperlink" Target="https://en.wikipedia.org/wiki/Industry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n.wikipedia.org/wiki/North_American_Industry_Classification_System" TargetMode="External"/><Relationship Id="rId5" Type="http://schemas.openxmlformats.org/officeDocument/2006/relationships/hyperlink" Target="https://en.wikipedia.org/wiki/Companies_House" TargetMode="External"/><Relationship Id="rId4" Type="http://schemas.openxmlformats.org/officeDocument/2006/relationships/hyperlink" Target="https://en.wikipedia.org/wiki/United_Kingdom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4005064"/>
            <a:ext cx="8569325" cy="223284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z="2400" dirty="0" smtClean="0">
                <a:solidFill>
                  <a:schemeClr val="tx1"/>
                </a:solidFill>
                <a:latin typeface="Calibri" pitchFamily="34" charset="0"/>
              </a:rPr>
              <a:t>Stefano Usai,   Emanuela </a:t>
            </a:r>
            <a:r>
              <a:rPr lang="it-IT" sz="2400" dirty="0" err="1" smtClean="0">
                <a:solidFill>
                  <a:schemeClr val="tx1"/>
                </a:solidFill>
                <a:latin typeface="Calibri" pitchFamily="34" charset="0"/>
              </a:rPr>
              <a:t>Marrocu</a:t>
            </a:r>
            <a:r>
              <a:rPr lang="it-IT" sz="2400" dirty="0" smtClean="0">
                <a:solidFill>
                  <a:schemeClr val="tx1"/>
                </a:solidFill>
                <a:latin typeface="Calibri" pitchFamily="34" charset="0"/>
              </a:rPr>
              <a:t>,   Raffaele Paci </a:t>
            </a:r>
          </a:p>
          <a:p>
            <a:pPr eaLnBrk="1" hangingPunct="1">
              <a:lnSpc>
                <a:spcPct val="90000"/>
              </a:lnSpc>
            </a:pPr>
            <a:endParaRPr lang="it-IT" sz="1800" b="0" dirty="0" smtClean="0">
              <a:solidFill>
                <a:schemeClr val="tx1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sz="1800" b="0" dirty="0" smtClean="0">
                <a:solidFill>
                  <a:schemeClr val="tx1"/>
                </a:solidFill>
                <a:latin typeface="Calibri" pitchFamily="34" charset="0"/>
              </a:rPr>
              <a:t>University of Cagliari and </a:t>
            </a:r>
            <a:r>
              <a:rPr lang="en-GB" sz="1800" b="0" dirty="0" err="1" smtClean="0">
                <a:solidFill>
                  <a:schemeClr val="tx1"/>
                </a:solidFill>
                <a:latin typeface="Calibri" pitchFamily="34" charset="0"/>
              </a:rPr>
              <a:t>CRENoS</a:t>
            </a:r>
            <a:endParaRPr lang="en-GB" sz="1800" b="0" dirty="0" smtClean="0">
              <a:solidFill>
                <a:schemeClr val="tx1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GB" sz="2000" b="0" i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b="0" dirty="0" smtClean="0">
                <a:solidFill>
                  <a:schemeClr val="tx1"/>
                </a:solidFill>
                <a:latin typeface="Calibri" pitchFamily="34" charset="0"/>
              </a:rPr>
              <a:t>FP7-SSH-2010-2.2-1, SEARCH project</a:t>
            </a:r>
          </a:p>
          <a:p>
            <a:endParaRPr lang="it-IT" dirty="0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79512" y="1628800"/>
            <a:ext cx="8964488" cy="194421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GB" sz="2400" b="1" dirty="0" smtClean="0"/>
              <a:t> </a:t>
            </a:r>
            <a:r>
              <a:rPr lang="en-GB" sz="3200" b="1" dirty="0" smtClean="0"/>
              <a:t>Networks, proximities and</a:t>
            </a:r>
            <a:br>
              <a:rPr lang="en-GB" sz="3200" b="1" dirty="0" smtClean="0"/>
            </a:br>
            <a:r>
              <a:rPr lang="en-GB" sz="1400" b="1" dirty="0" smtClean="0"/>
              <a:t> </a:t>
            </a: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>inter-firm knowledge exchanges</a:t>
            </a:r>
            <a:br>
              <a:rPr lang="en-GB" sz="3200" b="1" dirty="0" smtClean="0"/>
            </a:br>
            <a:r>
              <a:rPr lang="it-IT" sz="3200" dirty="0" smtClean="0"/>
              <a:t/>
            </a:r>
            <a:br>
              <a:rPr lang="it-IT" sz="3200" dirty="0" smtClean="0"/>
            </a:br>
            <a:endParaRPr lang="it-IT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72554"/>
            <a:ext cx="8820150" cy="476126"/>
          </a:xfrm>
        </p:spPr>
        <p:txBody>
          <a:bodyPr/>
          <a:lstStyle/>
          <a:p>
            <a:r>
              <a:rPr lang="en-GB" b="1" kern="1200" dirty="0" smtClean="0">
                <a:latin typeface="Calibri" pitchFamily="34" charset="0"/>
              </a:rPr>
              <a:t>Dataset / 3</a:t>
            </a:r>
            <a:r>
              <a:rPr lang="it-IT" b="1" kern="1200" dirty="0" smtClean="0">
                <a:latin typeface="Calibri" pitchFamily="34" charset="0"/>
              </a:rPr>
              <a:t/>
            </a:r>
            <a:br>
              <a:rPr lang="it-IT" b="1" kern="1200" dirty="0" smtClean="0">
                <a:latin typeface="Calibri" pitchFamily="34" charset="0"/>
              </a:rPr>
            </a:b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251520" y="692696"/>
            <a:ext cx="8712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Agreements and participants per SIC division, 2005-2012</a:t>
            </a:r>
            <a:endParaRPr lang="it-IT" sz="2800" b="1" dirty="0">
              <a:latin typeface="Calibri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9740" y="1484784"/>
            <a:ext cx="8071396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1007751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Dataset</a:t>
            </a:r>
            <a:r>
              <a:rPr lang="it-IT" dirty="0" smtClean="0"/>
              <a:t>/4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network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technically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network (or a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mode network)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since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partnership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sort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subnetwork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among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partners</a:t>
            </a:r>
            <a:endParaRPr lang="it-I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going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exploit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too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much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</a:t>
            </a: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network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quite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large,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symmetric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low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density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(0.0015) and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completely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connected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actors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reach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actors</a:t>
            </a:r>
            <a:endParaRPr lang="it-I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it-I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0208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Basics of Social Network Analysis/0</a:t>
            </a:r>
            <a:endParaRPr lang="it-IT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23850" y="942887"/>
            <a:ext cx="8193782" cy="68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35000"/>
              </a:spcBef>
              <a:buFontTx/>
              <a:buNone/>
            </a:pPr>
            <a:r>
              <a:rPr lang="en-US" altLang="en-U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Density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given by the proportion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all possible ties that are actually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</a:p>
          <a:p>
            <a:pPr eaLnBrk="1" hangingPunct="1">
              <a:lnSpc>
                <a:spcPct val="80000"/>
              </a:lnSpc>
              <a:spcBef>
                <a:spcPct val="35000"/>
              </a:spcBef>
              <a:buFontTx/>
              <a:buNone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Sum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existing ties divided by the number of all possible ties</a:t>
            </a:r>
          </a:p>
        </p:txBody>
      </p:sp>
      <p:pic>
        <p:nvPicPr>
          <p:cNvPr id="4" name="Picture 39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88" y="2682726"/>
            <a:ext cx="3429000" cy="233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797"/>
          <p:cNvSpPr>
            <a:spLocks noChangeArrowheads="1"/>
          </p:cNvSpPr>
          <p:nvPr/>
        </p:nvSpPr>
        <p:spPr bwMode="auto">
          <a:xfrm>
            <a:off x="921593" y="4941168"/>
            <a:ext cx="2354263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35000"/>
              </a:spcBef>
              <a:buFontTx/>
              <a:buNone/>
            </a:pPr>
            <a:r>
              <a:rPr lang="en-US" altLang="en-US" sz="1400" b="1" dirty="0"/>
              <a:t>Density=18/(6*5)=18/30=.6</a:t>
            </a:r>
          </a:p>
        </p:txBody>
      </p:sp>
      <p:sp>
        <p:nvSpPr>
          <p:cNvPr id="7" name="Rettangolo 6"/>
          <p:cNvSpPr/>
          <p:nvPr/>
        </p:nvSpPr>
        <p:spPr>
          <a:xfrm>
            <a:off x="395536" y="1772816"/>
            <a:ext cx="81345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3500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Density informs about the speed at which information or resources diffuse among the nodes and the extent to which actors have high levels of social capital and/or social constraint </a:t>
            </a:r>
          </a:p>
        </p:txBody>
      </p:sp>
      <p:pic>
        <p:nvPicPr>
          <p:cNvPr id="8" name="Picture 7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844212"/>
            <a:ext cx="3657600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797"/>
          <p:cNvSpPr>
            <a:spLocks noChangeArrowheads="1"/>
          </p:cNvSpPr>
          <p:nvPr/>
        </p:nvSpPr>
        <p:spPr bwMode="auto">
          <a:xfrm>
            <a:off x="6228184" y="5877272"/>
            <a:ext cx="1034257" cy="26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35000"/>
              </a:spcBef>
              <a:buFontTx/>
              <a:buNone/>
            </a:pPr>
            <a:r>
              <a:rPr lang="en-US" altLang="en-US" sz="1400" b="1" dirty="0" smtClean="0"/>
              <a:t>Density=1</a:t>
            </a:r>
            <a:endParaRPr lang="en-US" altLang="en-US" sz="1400" b="1" dirty="0"/>
          </a:p>
        </p:txBody>
      </p:sp>
    </p:spTree>
    <p:extLst>
      <p:ext uri="{BB962C8B-B14F-4D97-AF65-F5344CB8AC3E}">
        <p14:creationId xmlns="" xmlns:p14="http://schemas.microsoft.com/office/powerpoint/2010/main" val="343327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72554"/>
            <a:ext cx="8820150" cy="692150"/>
          </a:xfrm>
        </p:spPr>
        <p:txBody>
          <a:bodyPr/>
          <a:lstStyle/>
          <a:p>
            <a:r>
              <a:rPr lang="en-GB" b="1" dirty="0" smtClean="0">
                <a:latin typeface="Calibri" pitchFamily="34" charset="0"/>
              </a:rPr>
              <a:t>Empirical model / 1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35496" y="909881"/>
            <a:ext cx="9108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i="1" dirty="0" err="1">
                <a:latin typeface="Calibri" pitchFamily="34" charset="0"/>
              </a:rPr>
              <a:t>Prob</a:t>
            </a:r>
            <a:r>
              <a:rPr lang="en-GB" sz="2200" b="1" i="1" dirty="0">
                <a:latin typeface="Calibri" pitchFamily="34" charset="0"/>
              </a:rPr>
              <a:t> </a:t>
            </a:r>
            <a:r>
              <a:rPr lang="en-GB" sz="2200" b="1" dirty="0">
                <a:latin typeface="Calibri" pitchFamily="34" charset="0"/>
              </a:rPr>
              <a:t>(</a:t>
            </a:r>
            <a:r>
              <a:rPr lang="en-GB" sz="2200" b="1" dirty="0" err="1">
                <a:latin typeface="Calibri" pitchFamily="34" charset="0"/>
              </a:rPr>
              <a:t>agreement</a:t>
            </a:r>
            <a:r>
              <a:rPr lang="en-GB" sz="2200" b="1" baseline="-25000" dirty="0" err="1">
                <a:latin typeface="Calibri" pitchFamily="34" charset="0"/>
              </a:rPr>
              <a:t>ij</a:t>
            </a:r>
            <a:r>
              <a:rPr lang="en-GB" sz="2200" b="1" dirty="0">
                <a:latin typeface="Calibri" pitchFamily="34" charset="0"/>
              </a:rPr>
              <a:t>) =</a:t>
            </a:r>
            <a:r>
              <a:rPr lang="en-GB" sz="2200" b="1" i="1" dirty="0">
                <a:latin typeface="Calibri" pitchFamily="34" charset="0"/>
              </a:rPr>
              <a:t> f </a:t>
            </a:r>
            <a:r>
              <a:rPr lang="en-GB" sz="2200" b="1" dirty="0">
                <a:latin typeface="Calibri" pitchFamily="34" charset="0"/>
              </a:rPr>
              <a:t>(</a:t>
            </a:r>
            <a:r>
              <a:rPr lang="en-GB" sz="2200" b="1" dirty="0" err="1">
                <a:latin typeface="Calibri" pitchFamily="34" charset="0"/>
              </a:rPr>
              <a:t>proximities</a:t>
            </a:r>
            <a:r>
              <a:rPr lang="en-GB" sz="2200" b="1" baseline="-25000" dirty="0" err="1">
                <a:latin typeface="Calibri" pitchFamily="34" charset="0"/>
              </a:rPr>
              <a:t>ij</a:t>
            </a:r>
            <a:r>
              <a:rPr lang="en-GB" sz="2200" dirty="0">
                <a:latin typeface="Calibri" pitchFamily="34" charset="0"/>
              </a:rPr>
              <a:t>,</a:t>
            </a:r>
            <a:r>
              <a:rPr lang="en-GB" sz="2200" b="1" dirty="0">
                <a:latin typeface="Calibri" pitchFamily="34" charset="0"/>
              </a:rPr>
              <a:t> </a:t>
            </a:r>
            <a:r>
              <a:rPr lang="en-GB" sz="2200" b="1" dirty="0" smtClean="0">
                <a:latin typeface="Calibri" pitchFamily="34" charset="0"/>
              </a:rPr>
              <a:t> </a:t>
            </a:r>
            <a:r>
              <a:rPr lang="en-GB" sz="2200" b="1" dirty="0" err="1" smtClean="0">
                <a:latin typeface="Calibri" pitchFamily="34" charset="0"/>
              </a:rPr>
              <a:t>network</a:t>
            </a:r>
            <a:r>
              <a:rPr lang="en-GB" sz="2200" b="1" baseline="-25000" dirty="0" err="1" smtClean="0">
                <a:latin typeface="Calibri" pitchFamily="34" charset="0"/>
              </a:rPr>
              <a:t>i</a:t>
            </a:r>
            <a:r>
              <a:rPr lang="en-GB" sz="2200" dirty="0">
                <a:latin typeface="Calibri" pitchFamily="34" charset="0"/>
              </a:rPr>
              <a:t>,</a:t>
            </a:r>
            <a:r>
              <a:rPr lang="en-GB" sz="2200" b="1" dirty="0">
                <a:latin typeface="Calibri" pitchFamily="34" charset="0"/>
              </a:rPr>
              <a:t> </a:t>
            </a:r>
            <a:r>
              <a:rPr lang="en-GB" sz="2200" b="1" dirty="0" smtClean="0">
                <a:latin typeface="Calibri" pitchFamily="34" charset="0"/>
              </a:rPr>
              <a:t> </a:t>
            </a:r>
            <a:r>
              <a:rPr lang="en-GB" sz="2200" b="1" dirty="0" err="1" smtClean="0">
                <a:latin typeface="Calibri" pitchFamily="34" charset="0"/>
              </a:rPr>
              <a:t>network</a:t>
            </a:r>
            <a:r>
              <a:rPr lang="en-GB" sz="2200" b="1" baseline="-25000" dirty="0" err="1" smtClean="0">
                <a:latin typeface="Calibri" pitchFamily="34" charset="0"/>
              </a:rPr>
              <a:t>j</a:t>
            </a:r>
            <a:r>
              <a:rPr lang="en-GB" sz="2200" dirty="0">
                <a:latin typeface="Calibri" pitchFamily="34" charset="0"/>
              </a:rPr>
              <a:t>,</a:t>
            </a:r>
            <a:r>
              <a:rPr lang="en-GB" sz="2200" b="1" dirty="0">
                <a:latin typeface="Calibri" pitchFamily="34" charset="0"/>
              </a:rPr>
              <a:t> </a:t>
            </a:r>
            <a:r>
              <a:rPr lang="en-GB" sz="2200" b="1" dirty="0" smtClean="0">
                <a:latin typeface="Calibri" pitchFamily="34" charset="0"/>
              </a:rPr>
              <a:t> </a:t>
            </a:r>
            <a:r>
              <a:rPr lang="en-GB" sz="2200" b="1" dirty="0" err="1" smtClean="0">
                <a:latin typeface="Calibri" pitchFamily="34" charset="0"/>
              </a:rPr>
              <a:t>controls</a:t>
            </a:r>
            <a:r>
              <a:rPr lang="en-GB" sz="2200" b="1" baseline="-25000" dirty="0" err="1" smtClean="0">
                <a:latin typeface="Calibri" pitchFamily="34" charset="0"/>
              </a:rPr>
              <a:t>i</a:t>
            </a:r>
            <a:r>
              <a:rPr lang="en-GB" sz="2200" dirty="0">
                <a:latin typeface="Calibri" pitchFamily="34" charset="0"/>
              </a:rPr>
              <a:t>,</a:t>
            </a:r>
            <a:r>
              <a:rPr lang="en-GB" sz="2200" b="1" dirty="0">
                <a:latin typeface="Calibri" pitchFamily="34" charset="0"/>
              </a:rPr>
              <a:t> </a:t>
            </a:r>
            <a:r>
              <a:rPr lang="en-GB" sz="2200" b="1" dirty="0" smtClean="0">
                <a:latin typeface="Calibri" pitchFamily="34" charset="0"/>
              </a:rPr>
              <a:t> </a:t>
            </a:r>
            <a:r>
              <a:rPr lang="en-GB" sz="2200" b="1" dirty="0" err="1" smtClean="0">
                <a:latin typeface="Calibri" pitchFamily="34" charset="0"/>
              </a:rPr>
              <a:t>controls</a:t>
            </a:r>
            <a:r>
              <a:rPr lang="en-GB" sz="2200" b="1" baseline="-25000" dirty="0" err="1" smtClean="0">
                <a:latin typeface="Calibri" pitchFamily="34" charset="0"/>
              </a:rPr>
              <a:t>j</a:t>
            </a:r>
            <a:r>
              <a:rPr lang="en-GB" sz="2200" b="1" dirty="0">
                <a:latin typeface="Calibri" pitchFamily="34" charset="0"/>
              </a:rPr>
              <a:t>)</a:t>
            </a:r>
            <a:endParaRPr lang="it-IT" sz="2200" b="1" dirty="0">
              <a:latin typeface="Calibri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107504" y="1616308"/>
            <a:ext cx="8928992" cy="4909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100" dirty="0" smtClean="0">
                <a:latin typeface="Calibri" pitchFamily="34" charset="0"/>
              </a:rPr>
              <a:t>The observational units are </a:t>
            </a:r>
            <a:r>
              <a:rPr lang="en-US" sz="2100" dirty="0" smtClean="0">
                <a:solidFill>
                  <a:srgbClr val="FF0000"/>
                </a:solidFill>
                <a:latin typeface="Calibri" pitchFamily="34" charset="0"/>
              </a:rPr>
              <a:t>pairs </a:t>
            </a:r>
            <a:r>
              <a:rPr lang="en-US" sz="2100" dirty="0">
                <a:solidFill>
                  <a:srgbClr val="FF0000"/>
                </a:solidFill>
                <a:latin typeface="Calibri" pitchFamily="34" charset="0"/>
              </a:rPr>
              <a:t>of </a:t>
            </a:r>
            <a:r>
              <a:rPr lang="en-US" sz="2100" dirty="0" smtClean="0">
                <a:solidFill>
                  <a:srgbClr val="FF0000"/>
                </a:solidFill>
                <a:latin typeface="Calibri" pitchFamily="34" charset="0"/>
              </a:rPr>
              <a:t>firms (</a:t>
            </a:r>
            <a:r>
              <a:rPr lang="en-US" sz="2100" dirty="0" err="1" smtClean="0">
                <a:solidFill>
                  <a:srgbClr val="FF0000"/>
                </a:solidFill>
                <a:latin typeface="Calibri" pitchFamily="34" charset="0"/>
              </a:rPr>
              <a:t>ij</a:t>
            </a:r>
            <a:r>
              <a:rPr lang="en-US" sz="2100" dirty="0" smtClean="0">
                <a:solidFill>
                  <a:srgbClr val="FF0000"/>
                </a:solidFill>
                <a:latin typeface="Calibri" pitchFamily="34" charset="0"/>
              </a:rPr>
              <a:t>)</a:t>
            </a:r>
            <a:endParaRPr lang="en-US" sz="2100" dirty="0">
              <a:latin typeface="Calibri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2100" dirty="0">
                <a:latin typeface="Calibri" pitchFamily="34" charset="0"/>
              </a:rPr>
              <a:t>The </a:t>
            </a:r>
            <a:r>
              <a:rPr lang="en-US" sz="2100" dirty="0">
                <a:solidFill>
                  <a:srgbClr val="FF0000"/>
                </a:solidFill>
                <a:latin typeface="Calibri" pitchFamily="34" charset="0"/>
              </a:rPr>
              <a:t>dependent</a:t>
            </a:r>
            <a:r>
              <a:rPr lang="en-US" sz="2100" dirty="0">
                <a:latin typeface="Calibri" pitchFamily="34" charset="0"/>
              </a:rPr>
              <a:t> variable is </a:t>
            </a:r>
            <a:r>
              <a:rPr lang="en-US" sz="2100" dirty="0" smtClean="0">
                <a:latin typeface="Calibri" pitchFamily="34" charset="0"/>
              </a:rPr>
              <a:t>a </a:t>
            </a:r>
            <a:r>
              <a:rPr lang="en-US" sz="2100" dirty="0">
                <a:solidFill>
                  <a:srgbClr val="FF0000"/>
                </a:solidFill>
                <a:latin typeface="Calibri" pitchFamily="34" charset="0"/>
              </a:rPr>
              <a:t>binary variable</a:t>
            </a:r>
            <a:r>
              <a:rPr lang="en-GB" sz="2100" dirty="0">
                <a:latin typeface="Calibri" pitchFamily="34" charset="0"/>
              </a:rPr>
              <a:t>:</a:t>
            </a:r>
            <a:br>
              <a:rPr lang="en-GB" sz="2100" dirty="0">
                <a:latin typeface="Calibri" pitchFamily="34" charset="0"/>
              </a:rPr>
            </a:br>
            <a:r>
              <a:rPr lang="en-GB" sz="2100" dirty="0">
                <a:latin typeface="Calibri" pitchFamily="34" charset="0"/>
              </a:rPr>
              <a:t>= 1 for </a:t>
            </a:r>
            <a:r>
              <a:rPr lang="en-GB" sz="2100" dirty="0" smtClean="0">
                <a:latin typeface="Calibri" pitchFamily="34" charset="0"/>
              </a:rPr>
              <a:t>firm </a:t>
            </a:r>
            <a:r>
              <a:rPr lang="en-GB" sz="2100" dirty="0">
                <a:latin typeface="Calibri" pitchFamily="34" charset="0"/>
              </a:rPr>
              <a:t>pairs (887) which actually established a </a:t>
            </a:r>
            <a:r>
              <a:rPr lang="en-GB" sz="2100" dirty="0" smtClean="0">
                <a:latin typeface="Calibri" pitchFamily="34" charset="0"/>
              </a:rPr>
              <a:t>link </a:t>
            </a:r>
            <a:r>
              <a:rPr lang="en-GB" sz="2100" dirty="0">
                <a:latin typeface="Calibri" pitchFamily="34" charset="0"/>
              </a:rPr>
              <a:t/>
            </a:r>
            <a:br>
              <a:rPr lang="en-GB" sz="2100" dirty="0">
                <a:latin typeface="Calibri" pitchFamily="34" charset="0"/>
              </a:rPr>
            </a:br>
            <a:r>
              <a:rPr lang="en-GB" sz="2100" dirty="0">
                <a:latin typeface="Calibri" pitchFamily="34" charset="0"/>
              </a:rPr>
              <a:t>= 0 </a:t>
            </a:r>
            <a:r>
              <a:rPr lang="en-GB" sz="2100" dirty="0" smtClean="0">
                <a:latin typeface="Calibri" pitchFamily="34" charset="0"/>
              </a:rPr>
              <a:t>for firm pairs </a:t>
            </a:r>
            <a:r>
              <a:rPr lang="en-GB" sz="2100" dirty="0">
                <a:latin typeface="Calibri" pitchFamily="34" charset="0"/>
              </a:rPr>
              <a:t>that could have set up an agreement but did not. </a:t>
            </a:r>
          </a:p>
          <a:p>
            <a:pPr algn="just">
              <a:spcAft>
                <a:spcPts val="0"/>
              </a:spcAft>
            </a:pPr>
            <a:r>
              <a:rPr lang="en-GB" sz="2100" dirty="0">
                <a:latin typeface="Calibri" pitchFamily="34" charset="0"/>
              </a:rPr>
              <a:t>The </a:t>
            </a:r>
            <a:r>
              <a:rPr lang="en-GB" sz="2100" dirty="0" smtClean="0">
                <a:latin typeface="Calibri" pitchFamily="34" charset="0"/>
              </a:rPr>
              <a:t>zero observations are </a:t>
            </a:r>
            <a:r>
              <a:rPr lang="en-GB" sz="2100" dirty="0" smtClean="0">
                <a:solidFill>
                  <a:srgbClr val="FF0000"/>
                </a:solidFill>
                <a:latin typeface="Calibri" pitchFamily="34" charset="0"/>
              </a:rPr>
              <a:t>“potential</a:t>
            </a:r>
            <a:r>
              <a:rPr lang="en-GB" sz="2100" dirty="0">
                <a:solidFill>
                  <a:srgbClr val="FF0000"/>
                </a:solidFill>
                <a:latin typeface="Calibri" pitchFamily="34" charset="0"/>
              </a:rPr>
              <a:t>” </a:t>
            </a:r>
            <a:r>
              <a:rPr lang="en-GB" sz="2100" dirty="0" smtClean="0">
                <a:solidFill>
                  <a:srgbClr val="FF0000"/>
                </a:solidFill>
                <a:latin typeface="Calibri" pitchFamily="34" charset="0"/>
              </a:rPr>
              <a:t>pairs.</a:t>
            </a:r>
          </a:p>
          <a:p>
            <a:pPr algn="just">
              <a:spcAft>
                <a:spcPts val="1200"/>
              </a:spcAft>
            </a:pPr>
            <a:r>
              <a:rPr lang="en-GB" sz="2100" dirty="0" smtClean="0">
                <a:latin typeface="Calibri" pitchFamily="34" charset="0"/>
              </a:rPr>
              <a:t>They are computed by </a:t>
            </a:r>
            <a:r>
              <a:rPr lang="en-US" sz="2100" dirty="0">
                <a:latin typeface="Calibri" pitchFamily="34" charset="0"/>
              </a:rPr>
              <a:t>pairing </a:t>
            </a:r>
            <a:r>
              <a:rPr lang="en-US" sz="2100" dirty="0" smtClean="0">
                <a:latin typeface="Calibri" pitchFamily="34" charset="0"/>
              </a:rPr>
              <a:t>all the firms </a:t>
            </a:r>
            <a:r>
              <a:rPr lang="en-US" sz="2100" dirty="0">
                <a:latin typeface="Calibri" pitchFamily="34" charset="0"/>
              </a:rPr>
              <a:t>(1078</a:t>
            </a:r>
            <a:r>
              <a:rPr lang="en-US" sz="2100" dirty="0" smtClean="0">
                <a:latin typeface="Calibri" pitchFamily="34" charset="0"/>
              </a:rPr>
              <a:t>) included in our sample (580,503) and  </a:t>
            </a:r>
            <a:r>
              <a:rPr lang="en-US" sz="2100" dirty="0">
                <a:latin typeface="Calibri" pitchFamily="34" charset="0"/>
              </a:rPr>
              <a:t>subtracting the actual </a:t>
            </a:r>
            <a:r>
              <a:rPr lang="en-US" sz="2100" dirty="0" smtClean="0">
                <a:latin typeface="Calibri" pitchFamily="34" charset="0"/>
              </a:rPr>
              <a:t>pairs (</a:t>
            </a:r>
            <a:r>
              <a:rPr lang="en-US" sz="2100" dirty="0">
                <a:latin typeface="Calibri" pitchFamily="34" charset="0"/>
              </a:rPr>
              <a:t>887</a:t>
            </a:r>
            <a:r>
              <a:rPr lang="en-US" sz="2100" dirty="0" smtClean="0">
                <a:latin typeface="Calibri" pitchFamily="34" charset="0"/>
              </a:rPr>
              <a:t>). The potential pairs are </a:t>
            </a:r>
            <a:r>
              <a:rPr lang="en-GB" sz="2100" dirty="0" smtClean="0">
                <a:latin typeface="Calibri" pitchFamily="34" charset="0"/>
              </a:rPr>
              <a:t>579,616.</a:t>
            </a:r>
          </a:p>
          <a:p>
            <a:pPr algn="just">
              <a:spcAft>
                <a:spcPts val="1200"/>
              </a:spcAft>
            </a:pPr>
            <a:r>
              <a:rPr lang="en-GB" sz="2100" dirty="0">
                <a:latin typeface="Calibri" pitchFamily="34" charset="0"/>
              </a:rPr>
              <a:t>S</a:t>
            </a:r>
            <a:r>
              <a:rPr lang="en-GB" sz="2100" dirty="0" smtClean="0">
                <a:latin typeface="Calibri" pitchFamily="34" charset="0"/>
              </a:rPr>
              <a:t>etting </a:t>
            </a:r>
            <a:r>
              <a:rPr lang="en-GB" sz="2100" dirty="0">
                <a:latin typeface="Calibri" pitchFamily="34" charset="0"/>
              </a:rPr>
              <a:t>up a cooperative agreement is a </a:t>
            </a:r>
            <a:r>
              <a:rPr lang="en-GB" sz="2100" dirty="0">
                <a:solidFill>
                  <a:srgbClr val="FF0000"/>
                </a:solidFill>
                <a:latin typeface="Calibri" pitchFamily="34" charset="0"/>
              </a:rPr>
              <a:t>rare </a:t>
            </a:r>
            <a:r>
              <a:rPr lang="en-GB" sz="2100" dirty="0" smtClean="0">
                <a:solidFill>
                  <a:srgbClr val="FF0000"/>
                </a:solidFill>
                <a:latin typeface="Calibri" pitchFamily="34" charset="0"/>
              </a:rPr>
              <a:t>event </a:t>
            </a:r>
            <a:r>
              <a:rPr lang="en-GB" sz="2100" dirty="0" smtClean="0">
                <a:latin typeface="Calibri" pitchFamily="34" charset="0"/>
              </a:rPr>
              <a:t>(0.15% of realizations).</a:t>
            </a:r>
          </a:p>
          <a:p>
            <a:pPr algn="just">
              <a:spcAft>
                <a:spcPts val="1200"/>
              </a:spcAft>
            </a:pPr>
            <a:r>
              <a:rPr lang="en-GB" sz="2100" dirty="0" smtClean="0">
                <a:latin typeface="Calibri" pitchFamily="34" charset="0"/>
              </a:rPr>
              <a:t>In this case the </a:t>
            </a:r>
            <a:r>
              <a:rPr lang="en-GB" sz="2100" dirty="0" err="1">
                <a:latin typeface="Calibri" pitchFamily="34" charset="0"/>
              </a:rPr>
              <a:t>logit</a:t>
            </a:r>
            <a:r>
              <a:rPr lang="en-GB" sz="2100" dirty="0">
                <a:latin typeface="Calibri" pitchFamily="34" charset="0"/>
              </a:rPr>
              <a:t> model estimated on the total number of firm pairs </a:t>
            </a:r>
            <a:r>
              <a:rPr lang="en-GB" sz="2100" dirty="0" smtClean="0">
                <a:latin typeface="Calibri" pitchFamily="34" charset="0"/>
              </a:rPr>
              <a:t>severely </a:t>
            </a:r>
            <a:r>
              <a:rPr lang="en-GB" sz="2100" dirty="0">
                <a:latin typeface="Calibri" pitchFamily="34" charset="0"/>
              </a:rPr>
              <a:t>underestimate the probability of occurrences</a:t>
            </a:r>
            <a:r>
              <a:rPr lang="en-GB" sz="2100" dirty="0" smtClean="0">
                <a:latin typeface="Calibri" pitchFamily="34" charset="0"/>
              </a:rPr>
              <a:t>. Therefore the analysis is performed within a logistic framework for rare events (King and </a:t>
            </a:r>
            <a:r>
              <a:rPr lang="en-GB" sz="2100" dirty="0" err="1" smtClean="0">
                <a:latin typeface="Calibri" pitchFamily="34" charset="0"/>
              </a:rPr>
              <a:t>Zeng</a:t>
            </a:r>
            <a:r>
              <a:rPr lang="en-GB" sz="2100" dirty="0" smtClean="0">
                <a:latin typeface="Calibri" pitchFamily="34" charset="0"/>
              </a:rPr>
              <a:t>, 2001, 2002).</a:t>
            </a:r>
            <a:endParaRPr lang="en-GB" sz="21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744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72554"/>
            <a:ext cx="8820150" cy="692150"/>
          </a:xfrm>
        </p:spPr>
        <p:txBody>
          <a:bodyPr/>
          <a:lstStyle/>
          <a:p>
            <a:r>
              <a:rPr lang="en-GB" b="1" dirty="0" smtClean="0">
                <a:latin typeface="Calibri" pitchFamily="34" charset="0"/>
              </a:rPr>
              <a:t>Empirical model / 2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35496" y="836712"/>
            <a:ext cx="9108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i="1" dirty="0" err="1" smtClean="0">
                <a:latin typeface="Calibri" pitchFamily="34" charset="0"/>
              </a:rPr>
              <a:t>Prob</a:t>
            </a:r>
            <a:r>
              <a:rPr lang="en-GB" sz="2200" b="1" i="1" dirty="0" smtClean="0">
                <a:latin typeface="Calibri" pitchFamily="34" charset="0"/>
              </a:rPr>
              <a:t> </a:t>
            </a:r>
            <a:r>
              <a:rPr lang="en-GB" sz="2200" b="1" dirty="0" smtClean="0">
                <a:latin typeface="Calibri" pitchFamily="34" charset="0"/>
              </a:rPr>
              <a:t>(</a:t>
            </a:r>
            <a:r>
              <a:rPr lang="en-GB" sz="2200" b="1" dirty="0" err="1" smtClean="0">
                <a:latin typeface="Calibri" pitchFamily="34" charset="0"/>
              </a:rPr>
              <a:t>agreement</a:t>
            </a:r>
            <a:r>
              <a:rPr lang="en-GB" sz="2200" b="1" baseline="-25000" dirty="0" err="1" smtClean="0">
                <a:latin typeface="Calibri" pitchFamily="34" charset="0"/>
              </a:rPr>
              <a:t>ij</a:t>
            </a:r>
            <a:r>
              <a:rPr lang="en-GB" sz="2200" b="1" dirty="0" smtClean="0">
                <a:latin typeface="Calibri" pitchFamily="34" charset="0"/>
              </a:rPr>
              <a:t>) =</a:t>
            </a:r>
            <a:r>
              <a:rPr lang="en-GB" sz="2200" b="1" i="1" dirty="0" smtClean="0">
                <a:latin typeface="Calibri" pitchFamily="34" charset="0"/>
              </a:rPr>
              <a:t> f </a:t>
            </a:r>
            <a:r>
              <a:rPr lang="en-GB" sz="2200" b="1" dirty="0" smtClean="0">
                <a:latin typeface="Calibri" pitchFamily="34" charset="0"/>
              </a:rPr>
              <a:t>(</a:t>
            </a:r>
            <a:r>
              <a:rPr lang="en-GB" sz="2200" b="1" dirty="0" err="1" smtClean="0">
                <a:latin typeface="Calibri" pitchFamily="34" charset="0"/>
              </a:rPr>
              <a:t>proximities</a:t>
            </a:r>
            <a:r>
              <a:rPr lang="en-GB" sz="2200" b="1" baseline="-25000" dirty="0" err="1" smtClean="0">
                <a:latin typeface="Calibri" pitchFamily="34" charset="0"/>
              </a:rPr>
              <a:t>ij</a:t>
            </a:r>
            <a:r>
              <a:rPr lang="en-GB" sz="2200" dirty="0" smtClean="0">
                <a:latin typeface="Calibri" pitchFamily="34" charset="0"/>
              </a:rPr>
              <a:t>,</a:t>
            </a:r>
            <a:r>
              <a:rPr lang="en-GB" sz="2200" b="1" dirty="0" smtClean="0">
                <a:latin typeface="Calibri" pitchFamily="34" charset="0"/>
              </a:rPr>
              <a:t>  </a:t>
            </a:r>
            <a:r>
              <a:rPr lang="en-GB" sz="2200" b="1" dirty="0" err="1" smtClean="0">
                <a:latin typeface="Calibri" pitchFamily="34" charset="0"/>
              </a:rPr>
              <a:t>network</a:t>
            </a:r>
            <a:r>
              <a:rPr lang="en-GB" sz="2200" b="1" baseline="-25000" dirty="0" err="1" smtClean="0">
                <a:latin typeface="Calibri" pitchFamily="34" charset="0"/>
              </a:rPr>
              <a:t>i</a:t>
            </a:r>
            <a:r>
              <a:rPr lang="en-GB" sz="2200" dirty="0" smtClean="0">
                <a:latin typeface="Calibri" pitchFamily="34" charset="0"/>
              </a:rPr>
              <a:t>,</a:t>
            </a:r>
            <a:r>
              <a:rPr lang="en-GB" sz="2200" b="1" dirty="0" smtClean="0">
                <a:latin typeface="Calibri" pitchFamily="34" charset="0"/>
              </a:rPr>
              <a:t>  </a:t>
            </a:r>
            <a:r>
              <a:rPr lang="en-GB" sz="2200" b="1" dirty="0" err="1" smtClean="0">
                <a:latin typeface="Calibri" pitchFamily="34" charset="0"/>
              </a:rPr>
              <a:t>network</a:t>
            </a:r>
            <a:r>
              <a:rPr lang="en-GB" sz="2200" b="1" baseline="-25000" dirty="0" err="1" smtClean="0">
                <a:latin typeface="Calibri" pitchFamily="34" charset="0"/>
              </a:rPr>
              <a:t>j</a:t>
            </a:r>
            <a:r>
              <a:rPr lang="en-GB" sz="2200" dirty="0" smtClean="0">
                <a:latin typeface="Calibri" pitchFamily="34" charset="0"/>
              </a:rPr>
              <a:t>,</a:t>
            </a:r>
            <a:r>
              <a:rPr lang="en-GB" sz="2200" b="1" dirty="0" smtClean="0">
                <a:latin typeface="Calibri" pitchFamily="34" charset="0"/>
              </a:rPr>
              <a:t>  </a:t>
            </a:r>
            <a:r>
              <a:rPr lang="en-GB" sz="2200" b="1" dirty="0" err="1" smtClean="0">
                <a:latin typeface="Calibri" pitchFamily="34" charset="0"/>
              </a:rPr>
              <a:t>controls</a:t>
            </a:r>
            <a:r>
              <a:rPr lang="en-GB" sz="2200" b="1" baseline="-25000" dirty="0" err="1" smtClean="0">
                <a:latin typeface="Calibri" pitchFamily="34" charset="0"/>
              </a:rPr>
              <a:t>i</a:t>
            </a:r>
            <a:r>
              <a:rPr lang="en-GB" sz="2200" dirty="0" smtClean="0">
                <a:latin typeface="Calibri" pitchFamily="34" charset="0"/>
              </a:rPr>
              <a:t>,</a:t>
            </a:r>
            <a:r>
              <a:rPr lang="en-GB" sz="2200" b="1" dirty="0" smtClean="0">
                <a:latin typeface="Calibri" pitchFamily="34" charset="0"/>
              </a:rPr>
              <a:t>  </a:t>
            </a:r>
            <a:r>
              <a:rPr lang="en-GB" sz="2200" b="1" dirty="0" err="1" smtClean="0">
                <a:latin typeface="Calibri" pitchFamily="34" charset="0"/>
              </a:rPr>
              <a:t>controls</a:t>
            </a:r>
            <a:r>
              <a:rPr lang="en-GB" sz="2200" b="1" baseline="-25000" dirty="0" err="1" smtClean="0">
                <a:latin typeface="Calibri" pitchFamily="34" charset="0"/>
              </a:rPr>
              <a:t>j</a:t>
            </a:r>
            <a:r>
              <a:rPr lang="en-GB" sz="2200" b="1" dirty="0" smtClean="0">
                <a:latin typeface="Calibri" pitchFamily="34" charset="0"/>
              </a:rPr>
              <a:t>)</a:t>
            </a:r>
            <a:endParaRPr lang="en-GB" sz="2200" b="1" dirty="0">
              <a:latin typeface="Calibri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107504" y="1450950"/>
            <a:ext cx="8928992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2100" dirty="0" smtClean="0">
                <a:solidFill>
                  <a:srgbClr val="FF0000"/>
                </a:solidFill>
                <a:latin typeface="Calibri" pitchFamily="34" charset="0"/>
              </a:rPr>
              <a:t>Explanatory </a:t>
            </a:r>
            <a:r>
              <a:rPr lang="en-GB" sz="2100" dirty="0" smtClean="0">
                <a:latin typeface="Calibri" pitchFamily="34" charset="0"/>
              </a:rPr>
              <a:t>variables</a:t>
            </a:r>
          </a:p>
          <a:p>
            <a:pPr lvl="1"/>
            <a:r>
              <a:rPr lang="en-GB" sz="2100" dirty="0" smtClean="0">
                <a:solidFill>
                  <a:srgbClr val="FF0000"/>
                </a:solidFill>
                <a:latin typeface="Calibri" pitchFamily="34" charset="0"/>
              </a:rPr>
              <a:t>Proximity </a:t>
            </a:r>
            <a:r>
              <a:rPr lang="en-GB" sz="2100" dirty="0" smtClean="0">
                <a:latin typeface="Calibri" pitchFamily="34" charset="0"/>
              </a:rPr>
              <a:t>dimensions between any two firms</a:t>
            </a:r>
          </a:p>
          <a:p>
            <a:pPr marL="637200" lvl="2">
              <a:spcAft>
                <a:spcPts val="0"/>
              </a:spcAft>
              <a:buFontTx/>
              <a:buChar char="-"/>
            </a:pPr>
            <a:r>
              <a:rPr lang="en-GB" sz="2100" dirty="0" smtClean="0">
                <a:latin typeface="Calibri" pitchFamily="34" charset="0"/>
              </a:rPr>
              <a:t> Geographical</a:t>
            </a:r>
          </a:p>
          <a:p>
            <a:pPr marL="637200" lvl="2">
              <a:spcAft>
                <a:spcPts val="0"/>
              </a:spcAft>
              <a:buFontTx/>
              <a:buChar char="-"/>
            </a:pPr>
            <a:r>
              <a:rPr lang="en-GB" sz="2100" dirty="0" smtClean="0">
                <a:latin typeface="Calibri" pitchFamily="34" charset="0"/>
              </a:rPr>
              <a:t> Technological</a:t>
            </a:r>
          </a:p>
          <a:p>
            <a:pPr marL="637200" lvl="2">
              <a:spcAft>
                <a:spcPts val="0"/>
              </a:spcAft>
              <a:buFontTx/>
              <a:buChar char="-"/>
            </a:pPr>
            <a:r>
              <a:rPr lang="en-GB" sz="2100" dirty="0" smtClean="0">
                <a:latin typeface="Calibri" pitchFamily="34" charset="0"/>
              </a:rPr>
              <a:t> Organizational</a:t>
            </a:r>
          </a:p>
          <a:p>
            <a:pPr marL="637200" lvl="2">
              <a:spcAft>
                <a:spcPts val="0"/>
              </a:spcAft>
              <a:buFontTx/>
              <a:buChar char="-"/>
            </a:pPr>
            <a:r>
              <a:rPr lang="en-GB" sz="2100" dirty="0" smtClean="0">
                <a:latin typeface="Calibri" pitchFamily="34" charset="0"/>
              </a:rPr>
              <a:t> Institutional</a:t>
            </a:r>
          </a:p>
          <a:p>
            <a:pPr marL="637200" lvl="2">
              <a:spcAft>
                <a:spcPts val="0"/>
              </a:spcAft>
              <a:buFontTx/>
              <a:buChar char="-"/>
            </a:pPr>
            <a:r>
              <a:rPr lang="en-GB" sz="2100" dirty="0" smtClean="0">
                <a:latin typeface="Calibri" pitchFamily="34" charset="0"/>
              </a:rPr>
              <a:t> Social</a:t>
            </a:r>
          </a:p>
          <a:p>
            <a:pPr marL="637200" lvl="2">
              <a:spcBef>
                <a:spcPts val="1200"/>
              </a:spcBef>
              <a:spcAft>
                <a:spcPts val="0"/>
              </a:spcAft>
            </a:pPr>
            <a:r>
              <a:rPr lang="en-GB" sz="2100" dirty="0" smtClean="0">
                <a:solidFill>
                  <a:srgbClr val="FF0000"/>
                </a:solidFill>
                <a:latin typeface="Calibri" pitchFamily="34" charset="0"/>
              </a:rPr>
              <a:t>Network structure of each firm</a:t>
            </a:r>
            <a:endParaRPr lang="en-GB" sz="2100" dirty="0" smtClean="0">
              <a:latin typeface="Calibri" pitchFamily="34" charset="0"/>
            </a:endParaRPr>
          </a:p>
          <a:p>
            <a:pPr marL="637200" lvl="2">
              <a:buFontTx/>
              <a:buChar char="-"/>
            </a:pPr>
            <a:r>
              <a:rPr lang="en-GB" sz="2100" dirty="0" smtClean="0">
                <a:latin typeface="Calibri" pitchFamily="34" charset="0"/>
              </a:rPr>
              <a:t> degree centrality</a:t>
            </a:r>
          </a:p>
          <a:p>
            <a:pPr marL="637200" lvl="2">
              <a:spcAft>
                <a:spcPts val="1200"/>
              </a:spcAft>
              <a:buFontTx/>
              <a:buChar char="-"/>
            </a:pPr>
            <a:r>
              <a:rPr lang="en-GB" sz="2100" dirty="0" smtClean="0">
                <a:latin typeface="Calibri" pitchFamily="34" charset="0"/>
              </a:rPr>
              <a:t> closeness centrality</a:t>
            </a:r>
          </a:p>
          <a:p>
            <a:pPr marL="0" lvl="2">
              <a:spcAft>
                <a:spcPts val="0"/>
              </a:spcAft>
            </a:pPr>
            <a:r>
              <a:rPr lang="en-GB" sz="2100" dirty="0" smtClean="0">
                <a:solidFill>
                  <a:srgbClr val="FF0000"/>
                </a:solidFill>
                <a:latin typeface="Calibri" pitchFamily="34" charset="0"/>
              </a:rPr>
              <a:t>Firm controls</a:t>
            </a:r>
            <a:endParaRPr lang="en-GB" sz="2100" dirty="0" smtClean="0">
              <a:latin typeface="Calibri" pitchFamily="34" charset="0"/>
            </a:endParaRPr>
          </a:p>
          <a:p>
            <a:pPr marL="637200" lvl="2" fontAlgn="t"/>
            <a:r>
              <a:rPr lang="en-GB" sz="2100" dirty="0" smtClean="0">
                <a:latin typeface="Calibri" pitchFamily="34" charset="0"/>
              </a:rPr>
              <a:t>status (listed, private),  organization (independent, in a group), ownership nationality, geographical location (North-Centre-South of Italy, EU), main    sector of activity (10 SIC divisions)</a:t>
            </a:r>
          </a:p>
          <a:p>
            <a:pPr algn="just">
              <a:spcAft>
                <a:spcPts val="1200"/>
              </a:spcAft>
            </a:pPr>
            <a:endParaRPr lang="en-GB" sz="21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662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20150" cy="692150"/>
          </a:xfrm>
        </p:spPr>
        <p:txBody>
          <a:bodyPr/>
          <a:lstStyle/>
          <a:p>
            <a:r>
              <a:rPr lang="en-GB" b="1" dirty="0" smtClean="0">
                <a:latin typeface="Calibri" pitchFamily="34" charset="0"/>
              </a:rPr>
              <a:t>Geographical proximity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5" y="980728"/>
            <a:ext cx="8568951" cy="5472608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en-GB" sz="2200" dirty="0" smtClean="0">
                <a:latin typeface="Calibri" pitchFamily="34" charset="0"/>
              </a:rPr>
              <a:t>The diffusion and absorption of external knowledge, especially in its tacit component, is facilitated when agents are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physically proximate </a:t>
            </a:r>
            <a:r>
              <a:rPr lang="en-GB" sz="2200" dirty="0" smtClean="0">
                <a:latin typeface="Calibri" pitchFamily="34" charset="0"/>
              </a:rPr>
              <a:t>(Von </a:t>
            </a:r>
            <a:r>
              <a:rPr lang="en-GB" sz="2200" dirty="0" err="1" smtClean="0">
                <a:latin typeface="Calibri" pitchFamily="34" charset="0"/>
              </a:rPr>
              <a:t>Hippel</a:t>
            </a:r>
            <a:r>
              <a:rPr lang="en-GB" sz="2200" dirty="0" smtClean="0">
                <a:latin typeface="Calibri" pitchFamily="34" charset="0"/>
              </a:rPr>
              <a:t>, 1994).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en-GB" sz="2200" dirty="0" smtClean="0">
                <a:latin typeface="Calibri" pitchFamily="34" charset="0"/>
              </a:rPr>
              <a:t>Consequently, spatial proximity has been the most thoroughly investigated dimension within the wide literature on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localised knowledge spillovers and flows </a:t>
            </a:r>
            <a:r>
              <a:rPr lang="en-GB" sz="2200" dirty="0" smtClean="0">
                <a:latin typeface="Calibri" pitchFamily="34" charset="0"/>
              </a:rPr>
              <a:t>(Jaffe et al., 1993; Jaffe, 1995; </a:t>
            </a:r>
            <a:r>
              <a:rPr lang="en-GB" sz="2200" dirty="0" err="1" smtClean="0">
                <a:latin typeface="Calibri" pitchFamily="34" charset="0"/>
              </a:rPr>
              <a:t>Anselin</a:t>
            </a:r>
            <a:r>
              <a:rPr lang="en-GB" sz="2200" dirty="0" smtClean="0">
                <a:latin typeface="Calibri" pitchFamily="34" charset="0"/>
              </a:rPr>
              <a:t> et al., 1997).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en-GB" sz="2200" dirty="0" smtClean="0">
                <a:latin typeface="Calibri" pitchFamily="34" charset="0"/>
              </a:rPr>
              <a:t>As a measure of geographical proximity we use the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inverse of the distance in </a:t>
            </a:r>
            <a:r>
              <a:rPr lang="en-GB" sz="2200" dirty="0" err="1" smtClean="0">
                <a:solidFill>
                  <a:srgbClr val="FF0000"/>
                </a:solidFill>
                <a:latin typeface="Calibri" pitchFamily="34" charset="0"/>
              </a:rPr>
              <a:t>kilometers</a:t>
            </a:r>
            <a:r>
              <a:rPr lang="en-GB" sz="2200" dirty="0" smtClean="0">
                <a:latin typeface="Calibri" pitchFamily="34" charset="0"/>
              </a:rPr>
              <a:t> between the location of the partners.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Alternative measure</a:t>
            </a:r>
            <a:r>
              <a:rPr lang="en-GB" sz="2200" dirty="0" smtClean="0">
                <a:latin typeface="Calibri" pitchFamily="34" charset="0"/>
              </a:rPr>
              <a:t>: dummy variable which takes value 1 when both partners are located in the same Italian region.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72554"/>
            <a:ext cx="8820150" cy="692150"/>
          </a:xfrm>
        </p:spPr>
        <p:txBody>
          <a:bodyPr/>
          <a:lstStyle/>
          <a:p>
            <a:r>
              <a:rPr lang="en-GB" b="1" dirty="0" smtClean="0">
                <a:latin typeface="Calibri" pitchFamily="34" charset="0"/>
              </a:rPr>
              <a:t>Technological proximity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5" y="764704"/>
            <a:ext cx="8712968" cy="5616624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en-GB" sz="2000" dirty="0" smtClean="0">
                <a:latin typeface="Calibri" pitchFamily="34" charset="0"/>
              </a:rPr>
              <a:t>Knowledge transfer require a </a:t>
            </a:r>
            <a:r>
              <a:rPr lang="en-GB" sz="2000" dirty="0" smtClean="0">
                <a:solidFill>
                  <a:srgbClr val="FF0000"/>
                </a:solidFill>
                <a:latin typeface="Calibri" pitchFamily="34" charset="0"/>
              </a:rPr>
              <a:t>homogenous cognitive base </a:t>
            </a:r>
            <a:r>
              <a:rPr lang="en-GB" sz="2000" dirty="0" smtClean="0">
                <a:latin typeface="Calibri" pitchFamily="34" charset="0"/>
              </a:rPr>
              <a:t>to understand, process and absorb the external available knowledge (Cohen and </a:t>
            </a:r>
            <a:r>
              <a:rPr lang="en-GB" sz="2000" dirty="0" err="1" smtClean="0">
                <a:latin typeface="Calibri" pitchFamily="34" charset="0"/>
              </a:rPr>
              <a:t>Levinthal</a:t>
            </a:r>
            <a:r>
              <a:rPr lang="en-GB" sz="2000" dirty="0" smtClean="0">
                <a:latin typeface="Calibri" pitchFamily="34" charset="0"/>
              </a:rPr>
              <a:t>, 1990). Firms that share a similar knowledge base can exchange knowledge more easily and efficiently.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en-GB" sz="2000" dirty="0" smtClean="0">
                <a:latin typeface="Calibri" pitchFamily="34" charset="0"/>
              </a:rPr>
              <a:t>We compute a set of five mutually exclusive </a:t>
            </a:r>
            <a:r>
              <a:rPr lang="en-GB" sz="2000" dirty="0" smtClean="0">
                <a:solidFill>
                  <a:srgbClr val="FF0000"/>
                </a:solidFill>
                <a:latin typeface="Calibri" pitchFamily="34" charset="0"/>
              </a:rPr>
              <a:t>technological interaction dummies</a:t>
            </a:r>
            <a:r>
              <a:rPr lang="en-GB" sz="2000" dirty="0" smtClean="0">
                <a:latin typeface="Calibri" pitchFamily="34" charset="0"/>
              </a:rPr>
              <a:t>, ordered by decreasing technological similarity (</a:t>
            </a:r>
            <a:r>
              <a:rPr lang="en-GB" sz="2000" dirty="0" err="1" smtClean="0">
                <a:latin typeface="Calibri" pitchFamily="34" charset="0"/>
              </a:rPr>
              <a:t>Ellwanger</a:t>
            </a:r>
            <a:r>
              <a:rPr lang="en-GB" sz="2000" dirty="0" smtClean="0">
                <a:latin typeface="Calibri" pitchFamily="34" charset="0"/>
              </a:rPr>
              <a:t> and </a:t>
            </a:r>
            <a:r>
              <a:rPr lang="en-GB" sz="2000" dirty="0" err="1" smtClean="0">
                <a:latin typeface="Calibri" pitchFamily="34" charset="0"/>
              </a:rPr>
              <a:t>Boschma</a:t>
            </a:r>
            <a:r>
              <a:rPr lang="en-GB" sz="2000" dirty="0" smtClean="0">
                <a:latin typeface="Calibri" pitchFamily="34" charset="0"/>
              </a:rPr>
              <a:t>, 2012) and based on the </a:t>
            </a:r>
            <a:r>
              <a:rPr lang="en-GB" sz="2000" i="1" dirty="0" smtClean="0">
                <a:latin typeface="Calibri" pitchFamily="34" charset="0"/>
              </a:rPr>
              <a:t>Standard Industrial Classification</a:t>
            </a:r>
            <a:r>
              <a:rPr lang="en-GB" sz="2000" dirty="0" smtClean="0">
                <a:latin typeface="Calibri" pitchFamily="34" charset="0"/>
              </a:rPr>
              <a:t>: 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en-GB" sz="2000" dirty="0" smtClean="0">
                <a:latin typeface="Calibri" pitchFamily="34" charset="0"/>
              </a:rPr>
              <a:t>I</a:t>
            </a:r>
            <a:r>
              <a:rPr lang="en-GB" sz="2000" i="1" dirty="0" smtClean="0">
                <a:latin typeface="Calibri" pitchFamily="34" charset="0"/>
              </a:rPr>
              <a:t>D_intra_SIC4</a:t>
            </a:r>
            <a:r>
              <a:rPr lang="en-GB" sz="2000" dirty="0" smtClean="0">
                <a:latin typeface="Calibri" pitchFamily="34" charset="0"/>
              </a:rPr>
              <a:t> = 1 when the partners operate in the same 4-digit SIC Industry and 0 otherwise;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en-GB" sz="2000" i="1" dirty="0" smtClean="0">
                <a:latin typeface="Calibri" pitchFamily="34" charset="0"/>
              </a:rPr>
              <a:t>ID_intra_SIC3</a:t>
            </a:r>
            <a:r>
              <a:rPr lang="en-GB" sz="2000" dirty="0" smtClean="0">
                <a:latin typeface="Calibri" pitchFamily="34" charset="0"/>
              </a:rPr>
              <a:t> = 1 when the lowest degree of industrial relatedness is the  3-digit SIC Industry Group; 0 otherwise (i.e. they operate in different Industry group or are related at a lower industrial disaggregation);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en-GB" sz="2000" dirty="0" smtClean="0">
                <a:latin typeface="Calibri" pitchFamily="34" charset="0"/>
              </a:rPr>
              <a:t>with the same methodology we compute the dummies </a:t>
            </a:r>
            <a:r>
              <a:rPr lang="en-GB" sz="2000" i="1" dirty="0" smtClean="0">
                <a:latin typeface="Calibri" pitchFamily="34" charset="0"/>
              </a:rPr>
              <a:t>ID_intra_SIC2</a:t>
            </a:r>
            <a:r>
              <a:rPr lang="en-GB" sz="2000" dirty="0" smtClean="0">
                <a:latin typeface="Calibri" pitchFamily="34" charset="0"/>
              </a:rPr>
              <a:t> for the 2-digit SIC Major group and </a:t>
            </a:r>
            <a:r>
              <a:rPr lang="en-GB" sz="2000" i="1" dirty="0" smtClean="0">
                <a:latin typeface="Calibri" pitchFamily="34" charset="0"/>
              </a:rPr>
              <a:t>ID_intra_SIC1</a:t>
            </a:r>
            <a:r>
              <a:rPr lang="en-GB" sz="2000" dirty="0" smtClean="0">
                <a:latin typeface="Calibri" pitchFamily="34" charset="0"/>
              </a:rPr>
              <a:t> for the 1-digit SIC Division;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en-GB" sz="2000" i="1" dirty="0" smtClean="0">
                <a:latin typeface="Calibri" pitchFamily="34" charset="0"/>
              </a:rPr>
              <a:t>ID_inter_SIC1</a:t>
            </a:r>
            <a:r>
              <a:rPr lang="en-GB" sz="2000" dirty="0" smtClean="0">
                <a:latin typeface="Calibri" pitchFamily="34" charset="0"/>
              </a:rPr>
              <a:t> = 1 when the partners operate in different divisions (conglomerate agreements); this set of firms is the reference group.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bri" pitchFamily="34" charset="0"/>
              </a:rPr>
              <a:t>Standard Industrial Classification</a:t>
            </a:r>
            <a:endParaRPr lang="it-IT" b="1" dirty="0" smtClean="0">
              <a:latin typeface="Calibri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The </a:t>
            </a:r>
            <a:r>
              <a:rPr lang="en-US" sz="1800" b="1" dirty="0" smtClean="0"/>
              <a:t>Standard Industrial Classification </a:t>
            </a:r>
            <a:r>
              <a:rPr lang="en-US" sz="1800" i="1" dirty="0" smtClean="0"/>
              <a:t>SIC</a:t>
            </a:r>
            <a:r>
              <a:rPr lang="en-US" sz="1800" dirty="0" smtClean="0"/>
              <a:t> is a system for </a:t>
            </a:r>
            <a:r>
              <a:rPr lang="en-US" sz="1800" dirty="0" smtClean="0"/>
              <a:t>classifying </a:t>
            </a:r>
            <a:r>
              <a:rPr lang="en-US" sz="1800" dirty="0" smtClean="0">
                <a:hlinkClick r:id="rId2" tooltip="Industry"/>
              </a:rPr>
              <a:t>industries</a:t>
            </a:r>
            <a:r>
              <a:rPr lang="en-US" sz="1800" dirty="0" smtClean="0"/>
              <a:t> by a four-digit code. Established in the </a:t>
            </a:r>
            <a:r>
              <a:rPr lang="en-US" sz="1800" dirty="0" smtClean="0">
                <a:hlinkClick r:id="rId3" tooltip="United States"/>
              </a:rPr>
              <a:t>United States</a:t>
            </a:r>
            <a:r>
              <a:rPr lang="en-US" sz="1800" dirty="0" smtClean="0"/>
              <a:t> in 1937, it is used by government agencies to classify industry areas. </a:t>
            </a:r>
            <a:r>
              <a:rPr lang="en-US" sz="1800" dirty="0" smtClean="0"/>
              <a:t>The SIC system is also used by agencies in other countries, e.g., by the </a:t>
            </a:r>
            <a:r>
              <a:rPr lang="en-US" sz="1800" dirty="0" smtClean="0">
                <a:hlinkClick r:id="rId4" tooltip="United Kingdom"/>
              </a:rPr>
              <a:t>United Kingdom</a:t>
            </a:r>
            <a:r>
              <a:rPr lang="en-US" sz="1800" dirty="0" smtClean="0"/>
              <a:t>'s </a:t>
            </a:r>
            <a:r>
              <a:rPr lang="en-US" sz="1800" dirty="0" smtClean="0">
                <a:hlinkClick r:id="rId5" tooltip="Companies House"/>
              </a:rPr>
              <a:t>Companies </a:t>
            </a:r>
            <a:r>
              <a:rPr lang="en-US" sz="1800" dirty="0" smtClean="0">
                <a:hlinkClick r:id="rId5" tooltip="Companies House"/>
              </a:rPr>
              <a:t>House</a:t>
            </a:r>
            <a:r>
              <a:rPr lang="en-US" sz="1800" dirty="0" smtClean="0"/>
              <a:t>.</a:t>
            </a:r>
            <a:endParaRPr lang="en-US" sz="1800" dirty="0" smtClean="0"/>
          </a:p>
          <a:p>
            <a:r>
              <a:rPr lang="en-US" sz="1800" dirty="0" smtClean="0"/>
              <a:t>In the United States the SIC code is being supplanted by the six-digit </a:t>
            </a:r>
            <a:r>
              <a:rPr lang="en-US" sz="1800" dirty="0" smtClean="0">
                <a:hlinkClick r:id="rId6" tooltip="North American Industry Classification System"/>
              </a:rPr>
              <a:t>North American Industry Classification System</a:t>
            </a:r>
            <a:r>
              <a:rPr lang="en-US" sz="1800" dirty="0" smtClean="0"/>
              <a:t> (NAICS code), which was released in 1997; however certain government departments and agencies, such as the </a:t>
            </a:r>
            <a:r>
              <a:rPr lang="en-US" sz="1800" dirty="0" smtClean="0">
                <a:hlinkClick r:id="rId7" tooltip="U.S. Securities and Exchange Commission"/>
              </a:rPr>
              <a:t>U.S. </a:t>
            </a:r>
            <a:r>
              <a:rPr lang="en-US" sz="1800" dirty="0" smtClean="0">
                <a:hlinkClick r:id="rId7" tooltip="U.S. Securities and Exchange Commission"/>
              </a:rPr>
              <a:t>Securities and Exchange Commission</a:t>
            </a:r>
            <a:r>
              <a:rPr lang="en-US" sz="1800" dirty="0" smtClean="0"/>
              <a:t> (SEC), still use the SIC </a:t>
            </a:r>
            <a:r>
              <a:rPr lang="en-US" sz="1800" dirty="0" smtClean="0"/>
              <a:t>codes.</a:t>
            </a:r>
            <a:endParaRPr lang="en-US" sz="1800" dirty="0" smtClean="0"/>
          </a:p>
          <a:p>
            <a:r>
              <a:rPr lang="en-US" sz="1800" dirty="0" smtClean="0"/>
              <a:t>The SIC codes can be grouped into progressively broader industry classifications: industry group, major group, and division. The first 3 digits of the SIC code indicate the industry group, and the first two digits indicate the major group. Each division encompasses a range of SIC codes</a:t>
            </a:r>
          </a:p>
          <a:p>
            <a:endParaRPr lang="it-IT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619669" y="1052734"/>
          <a:ext cx="6048674" cy="4968551"/>
        </p:xfrm>
        <a:graphic>
          <a:graphicData uri="http://schemas.openxmlformats.org/drawingml/2006/table">
            <a:tbl>
              <a:tblPr/>
              <a:tblGrid>
                <a:gridCol w="3024337"/>
                <a:gridCol w="3024337"/>
              </a:tblGrid>
              <a:tr h="296547">
                <a:tc>
                  <a:txBody>
                    <a:bodyPr/>
                    <a:lstStyle/>
                    <a:p>
                      <a:pPr algn="ctr"/>
                      <a:r>
                        <a:rPr lang="it-IT" sz="1200"/>
                        <a:t>Range of SIC Codes</a:t>
                      </a:r>
                    </a:p>
                  </a:txBody>
                  <a:tcPr marL="60657" marR="13268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/>
                        <a:t>Division</a:t>
                      </a:r>
                    </a:p>
                  </a:txBody>
                  <a:tcPr marL="60657" marR="13268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519235">
                <a:tc>
                  <a:txBody>
                    <a:bodyPr/>
                    <a:lstStyle/>
                    <a:p>
                      <a:r>
                        <a:rPr lang="it-IT" sz="1200"/>
                        <a:t>0100-0999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/>
                        <a:t>Agriculture, Forestry and Fishing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96547">
                <a:tc>
                  <a:txBody>
                    <a:bodyPr/>
                    <a:lstStyle/>
                    <a:p>
                      <a:r>
                        <a:rPr lang="it-IT" sz="1200"/>
                        <a:t>1000-1499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/>
                        <a:t>Mining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96547">
                <a:tc>
                  <a:txBody>
                    <a:bodyPr/>
                    <a:lstStyle/>
                    <a:p>
                      <a:r>
                        <a:rPr lang="it-IT" sz="1200"/>
                        <a:t>1500-1799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/>
                        <a:t>Construction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96547">
                <a:tc>
                  <a:txBody>
                    <a:bodyPr/>
                    <a:lstStyle/>
                    <a:p>
                      <a:r>
                        <a:rPr lang="it-IT" sz="1200"/>
                        <a:t>1800-1999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/>
                        <a:t>not used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96547">
                <a:tc>
                  <a:txBody>
                    <a:bodyPr/>
                    <a:lstStyle/>
                    <a:p>
                      <a:r>
                        <a:rPr lang="it-IT" sz="1200"/>
                        <a:t>2000-3999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/>
                        <a:t>Manufacturing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964611">
                <a:tc>
                  <a:txBody>
                    <a:bodyPr/>
                    <a:lstStyle/>
                    <a:p>
                      <a:r>
                        <a:rPr lang="it-IT" sz="1200"/>
                        <a:t>4000-4999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Transportation, Communications, Electric, Gas and Sanitary service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96547">
                <a:tc>
                  <a:txBody>
                    <a:bodyPr/>
                    <a:lstStyle/>
                    <a:p>
                      <a:r>
                        <a:rPr lang="it-IT" sz="1200"/>
                        <a:t>5000-5199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/>
                        <a:t>Wholesale Trade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96547">
                <a:tc>
                  <a:txBody>
                    <a:bodyPr/>
                    <a:lstStyle/>
                    <a:p>
                      <a:r>
                        <a:rPr lang="it-IT" sz="1200"/>
                        <a:t>5200-5999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/>
                        <a:t>Retail Trade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519235">
                <a:tc>
                  <a:txBody>
                    <a:bodyPr/>
                    <a:lstStyle/>
                    <a:p>
                      <a:r>
                        <a:rPr lang="it-IT" sz="1200"/>
                        <a:t>6000-6799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Finance, Insurance and Real Estate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96547">
                <a:tc>
                  <a:txBody>
                    <a:bodyPr/>
                    <a:lstStyle/>
                    <a:p>
                      <a:r>
                        <a:rPr lang="it-IT" sz="1200"/>
                        <a:t>7000-8999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/>
                        <a:t>Services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96547">
                <a:tc>
                  <a:txBody>
                    <a:bodyPr/>
                    <a:lstStyle/>
                    <a:p>
                      <a:r>
                        <a:rPr lang="it-IT" sz="1200"/>
                        <a:t>9100-9729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/>
                        <a:t>Public Administration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96547">
                <a:tc>
                  <a:txBody>
                    <a:bodyPr/>
                    <a:lstStyle/>
                    <a:p>
                      <a:r>
                        <a:rPr lang="it-IT" sz="1200"/>
                        <a:t>9900-9999</a:t>
                      </a:r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err="1"/>
                        <a:t>Nonclassifiable</a:t>
                      </a:r>
                      <a:endParaRPr lang="it-IT" sz="1200" dirty="0"/>
                    </a:p>
                  </a:txBody>
                  <a:tcPr marL="60657" marR="60657" marT="30328" marB="30328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820150" cy="692150"/>
          </a:xfrm>
        </p:spPr>
        <p:txBody>
          <a:bodyPr/>
          <a:lstStyle/>
          <a:p>
            <a:r>
              <a:rPr lang="en-GB" b="1" dirty="0" smtClean="0">
                <a:latin typeface="Calibri" pitchFamily="34" charset="0"/>
              </a:rPr>
              <a:t>Organizational proximity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5" y="1052736"/>
            <a:ext cx="8496943" cy="5472608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en-GB" sz="2200" dirty="0" smtClean="0">
                <a:latin typeface="Calibri" pitchFamily="34" charset="0"/>
              </a:rPr>
              <a:t>The exchange of information and knowledge can be influenced by the membership of individuals to the same club, group or organisation. The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common membership </a:t>
            </a:r>
            <a:r>
              <a:rPr lang="en-GB" sz="2200" dirty="0" smtClean="0">
                <a:latin typeface="Calibri" pitchFamily="34" charset="0"/>
              </a:rPr>
              <a:t>implies the sharing of a set of rules and practices, based on organizational arrangements, which are crucial in reducing uncertainty and opportunistic behaviour (</a:t>
            </a:r>
            <a:r>
              <a:rPr lang="en-GB" sz="2200" dirty="0" err="1" smtClean="0">
                <a:latin typeface="Calibri" pitchFamily="34" charset="0"/>
              </a:rPr>
              <a:t>Kirat</a:t>
            </a:r>
            <a:r>
              <a:rPr lang="en-GB" sz="2200" dirty="0" smtClean="0">
                <a:latin typeface="Calibri" pitchFamily="34" charset="0"/>
              </a:rPr>
              <a:t> and Lung, 1999). 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en-GB" sz="2200" dirty="0" smtClean="0">
                <a:latin typeface="Calibri" pitchFamily="34" charset="0"/>
              </a:rPr>
              <a:t>Such arrangements can be either within or among firms and may take different forms along a range which goes from informal relations among companies to formally organized firms.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en-GB" sz="2200" dirty="0" smtClean="0">
                <a:latin typeface="Calibri" pitchFamily="34" charset="0"/>
              </a:rPr>
              <a:t>We measure organizational proximity with a dummy (</a:t>
            </a:r>
            <a:r>
              <a:rPr lang="en-GB" sz="2200" dirty="0" err="1" smtClean="0">
                <a:latin typeface="Calibri" pitchFamily="34" charset="0"/>
              </a:rPr>
              <a:t>ID_intra_group</a:t>
            </a:r>
            <a:r>
              <a:rPr lang="en-GB" sz="2200" dirty="0" smtClean="0">
                <a:latin typeface="Calibri" pitchFamily="34" charset="0"/>
              </a:rPr>
              <a:t>) equal to 1 if the two organizations involved in a partnership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belong to the same corporate group </a:t>
            </a:r>
            <a:r>
              <a:rPr lang="en-GB" sz="2200" dirty="0" smtClean="0">
                <a:latin typeface="Calibri" pitchFamily="34" charset="0"/>
              </a:rPr>
              <a:t>(i.e. they have the same ultimate parent company), as in Balland et al. (2013).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olo 1"/>
          <p:cNvSpPr>
            <a:spLocks noGrp="1"/>
          </p:cNvSpPr>
          <p:nvPr>
            <p:ph type="title"/>
          </p:nvPr>
        </p:nvSpPr>
        <p:spPr bwMode="auto">
          <a:xfrm>
            <a:off x="215900" y="87313"/>
            <a:ext cx="8820150" cy="533400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GB" b="1" kern="1200" dirty="0" smtClean="0">
                <a:latin typeface="Calibri" pitchFamily="34" charset="0"/>
                <a:ea typeface="+mn-ea"/>
                <a:cs typeface="+mn-cs"/>
              </a:rPr>
              <a:t>Motivation / 1</a:t>
            </a:r>
          </a:p>
        </p:txBody>
      </p:sp>
      <p:sp>
        <p:nvSpPr>
          <p:cNvPr id="4" name="Rettangolo 3"/>
          <p:cNvSpPr/>
          <p:nvPr/>
        </p:nvSpPr>
        <p:spPr>
          <a:xfrm>
            <a:off x="179512" y="620688"/>
            <a:ext cx="8856984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Knowledge</a:t>
            </a:r>
            <a:r>
              <a:rPr lang="en-GB" sz="2200" dirty="0" smtClean="0">
                <a:latin typeface="Calibri" pitchFamily="34" charset="0"/>
              </a:rPr>
              <a:t>, one of the most relevant intangible assets, is a crucial determinant of innovation and economic performance.</a:t>
            </a:r>
          </a:p>
          <a:p>
            <a:pPr algn="just">
              <a:spcBef>
                <a:spcPts val="0"/>
              </a:spcBef>
            </a:pPr>
            <a:r>
              <a:rPr lang="en-GB" sz="2200" dirty="0" smtClean="0">
                <a:latin typeface="Calibri" pitchFamily="34" charset="0"/>
              </a:rPr>
              <a:t>The creation and acquisition of knowledge is fundamental for economic and social enhancements.</a:t>
            </a:r>
          </a:p>
          <a:p>
            <a:pPr algn="just">
              <a:spcBef>
                <a:spcPts val="1000"/>
              </a:spcBef>
            </a:pPr>
            <a:r>
              <a:rPr lang="en-GB" sz="2200" dirty="0" smtClean="0">
                <a:latin typeface="Calibri" pitchFamily="34" charset="0"/>
              </a:rPr>
              <a:t>The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exchange of knowledge </a:t>
            </a:r>
            <a:r>
              <a:rPr lang="en-GB" sz="2200" dirty="0" smtClean="0">
                <a:latin typeface="Calibri" pitchFamily="34" charset="0"/>
              </a:rPr>
              <a:t>among agents is facilitated by their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spatial proximity </a:t>
            </a:r>
            <a:r>
              <a:rPr lang="en-GB" sz="2200" dirty="0" smtClean="0">
                <a:latin typeface="Calibri" pitchFamily="34" charset="0"/>
              </a:rPr>
              <a:t>given its well known tacit nature, which usually bounds the spatial scope of spillovers.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However</a:t>
            </a:r>
            <a:r>
              <a:rPr lang="en-GB" sz="2200" dirty="0" smtClean="0">
                <a:latin typeface="Calibri" pitchFamily="34" charset="0"/>
              </a:rPr>
              <a:t>, the concept of proximity has several other dimensions which may have an a-spatial nature. This is the case for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technological, social, institutional and organisational proximity.</a:t>
            </a:r>
          </a:p>
          <a:p>
            <a:pPr algn="just">
              <a:spcBef>
                <a:spcPts val="1000"/>
              </a:spcBef>
            </a:pPr>
            <a:r>
              <a:rPr lang="en-GB" sz="2200" dirty="0" smtClean="0">
                <a:latin typeface="Calibri" pitchFamily="34" charset="0"/>
              </a:rPr>
              <a:t>Moreover, economic agents may establish social links within different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networks</a:t>
            </a:r>
            <a:r>
              <a:rPr lang="en-GB" sz="2200" dirty="0" smtClean="0">
                <a:latin typeface="Calibri" pitchFamily="34" charset="0"/>
              </a:rPr>
              <a:t> that may facilitate the exchanges of knowledge and moderate the adverse effects of distance.</a:t>
            </a:r>
          </a:p>
          <a:p>
            <a:pPr algn="just">
              <a:spcBef>
                <a:spcPts val="1000"/>
              </a:spcBef>
            </a:pPr>
            <a:r>
              <a:rPr lang="en-GB" sz="2200" dirty="0" smtClean="0">
                <a:latin typeface="Calibri" pitchFamily="34" charset="0"/>
              </a:rPr>
              <a:t>The literature has extensively analysed the features of these networks and their effects on knowledge diffusion considering various forms of connections among agents (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co-</a:t>
            </a:r>
            <a:r>
              <a:rPr lang="en-GB" sz="2200" dirty="0" err="1" smtClean="0">
                <a:solidFill>
                  <a:srgbClr val="FF0000"/>
                </a:solidFill>
                <a:latin typeface="Calibri" pitchFamily="34" charset="0"/>
              </a:rPr>
              <a:t>inventorship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, research collaborations, patent citations</a:t>
            </a:r>
            <a:r>
              <a:rPr lang="en-GB" sz="2200" dirty="0" smtClean="0">
                <a:latin typeface="Calibri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820150" cy="692150"/>
          </a:xfrm>
        </p:spPr>
        <p:txBody>
          <a:bodyPr/>
          <a:lstStyle/>
          <a:p>
            <a:r>
              <a:rPr lang="en-GB" b="1" dirty="0" smtClean="0">
                <a:latin typeface="Calibri" pitchFamily="34" charset="0"/>
              </a:rPr>
              <a:t>Institutional proximity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5" y="980728"/>
            <a:ext cx="8496943" cy="5472608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en-GB" sz="2200" dirty="0" smtClean="0">
                <a:latin typeface="Calibri" pitchFamily="34" charset="0"/>
              </a:rPr>
              <a:t>The exchange of knowledge among economic agents is facilitated if they share the same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institutional framework </a:t>
            </a:r>
            <a:r>
              <a:rPr lang="en-GB" sz="2200" dirty="0" smtClean="0">
                <a:latin typeface="Calibri" pitchFamily="34" charset="0"/>
              </a:rPr>
              <a:t>(such as laws and norms) since it provides them a set of common procedures and routines. 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en-GB" sz="2200" dirty="0" smtClean="0">
                <a:latin typeface="Calibri" pitchFamily="34" charset="0"/>
              </a:rPr>
              <a:t>This common background may be crucial in reducing uncertainty, lowering transaction costs, favouring a pro-cooperative attitude, which enhances the possibility of agreements and the knowledge exchanges (</a:t>
            </a:r>
            <a:r>
              <a:rPr lang="en-GB" sz="2200" dirty="0" err="1" smtClean="0">
                <a:latin typeface="Calibri" pitchFamily="34" charset="0"/>
              </a:rPr>
              <a:t>Maskell</a:t>
            </a:r>
            <a:r>
              <a:rPr lang="en-GB" sz="2200" dirty="0" smtClean="0">
                <a:latin typeface="Calibri" pitchFamily="34" charset="0"/>
              </a:rPr>
              <a:t> and </a:t>
            </a:r>
            <a:r>
              <a:rPr lang="en-GB" sz="2200" dirty="0" err="1" smtClean="0">
                <a:latin typeface="Calibri" pitchFamily="34" charset="0"/>
              </a:rPr>
              <a:t>Malmberg</a:t>
            </a:r>
            <a:r>
              <a:rPr lang="en-GB" sz="2200" dirty="0" smtClean="0">
                <a:latin typeface="Calibri" pitchFamily="34" charset="0"/>
              </a:rPr>
              <a:t>, 1999; </a:t>
            </a:r>
            <a:r>
              <a:rPr lang="en-GB" sz="2200" dirty="0" err="1" smtClean="0">
                <a:latin typeface="Calibri" pitchFamily="34" charset="0"/>
              </a:rPr>
              <a:t>Gertler</a:t>
            </a:r>
            <a:r>
              <a:rPr lang="en-GB" sz="2200" dirty="0" smtClean="0">
                <a:latin typeface="Calibri" pitchFamily="34" charset="0"/>
              </a:rPr>
              <a:t>, 2003).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en-GB" sz="2200" dirty="0" smtClean="0">
                <a:latin typeface="Calibri" pitchFamily="34" charset="0"/>
              </a:rPr>
              <a:t>We measure institutional proximity with a dummy (</a:t>
            </a:r>
            <a:r>
              <a:rPr lang="en-GB" sz="2200" dirty="0" err="1" smtClean="0">
                <a:latin typeface="Calibri" pitchFamily="34" charset="0"/>
              </a:rPr>
              <a:t>ID_status</a:t>
            </a:r>
            <a:r>
              <a:rPr lang="en-GB" sz="2200" dirty="0" smtClean="0">
                <a:latin typeface="Calibri" pitchFamily="34" charset="0"/>
              </a:rPr>
              <a:t>), which takes value 1 if the two firms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share the same status </a:t>
            </a:r>
            <a:r>
              <a:rPr lang="en-GB" sz="2200" dirty="0" smtClean="0">
                <a:latin typeface="Calibri" pitchFamily="34" charset="0"/>
              </a:rPr>
              <a:t>(both listed or private, or government).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Alternative measure</a:t>
            </a:r>
            <a:r>
              <a:rPr lang="en-GB" sz="2200" dirty="0" smtClean="0">
                <a:latin typeface="Calibri" pitchFamily="34" charset="0"/>
              </a:rPr>
              <a:t>: dummy (</a:t>
            </a:r>
            <a:r>
              <a:rPr lang="en-GB" sz="2200" dirty="0" err="1" smtClean="0">
                <a:latin typeface="Calibri" pitchFamily="34" charset="0"/>
              </a:rPr>
              <a:t>ID_indep</a:t>
            </a:r>
            <a:r>
              <a:rPr lang="en-GB" sz="2200" dirty="0" smtClean="0">
                <a:latin typeface="Calibri" pitchFamily="34" charset="0"/>
              </a:rPr>
              <a:t>), which takes value 1 if the partners are both independent entities.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0000" y="108000"/>
            <a:ext cx="8820150" cy="692150"/>
          </a:xfrm>
        </p:spPr>
        <p:txBody>
          <a:bodyPr/>
          <a:lstStyle/>
          <a:p>
            <a:r>
              <a:rPr lang="en-GB" dirty="0" smtClean="0"/>
              <a:t>Social proximity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0000" y="900000"/>
            <a:ext cx="8640000" cy="5472608"/>
          </a:xfrm>
        </p:spPr>
        <p:txBody>
          <a:bodyPr/>
          <a:lstStyle/>
          <a:p>
            <a:pPr marL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</a:pP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indirect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relationships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past 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 a facilitating environment for sharing knowledge in the future.</a:t>
            </a:r>
          </a:p>
          <a:p>
            <a:pPr marL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Thus the degree of social proximity decreases with the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geodesic distance 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measured by the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shortest path 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 two nodes (i.e. firms) (</a:t>
            </a:r>
            <a:r>
              <a:rPr lang="en-GB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Autant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-Bernard et al., 2007; Balland, 2012). </a:t>
            </a:r>
          </a:p>
          <a:p>
            <a:pPr marL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indicator of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 proximity 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use the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inverse of the geodesic distance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which ranges from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zero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(when two nodes have infinite distance, neither they 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 any of their direct and indirect 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partners ever met in the past) to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(when two nodes are directly linked).</a:t>
            </a:r>
          </a:p>
          <a:p>
            <a:pPr marL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2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order to retrieve as much information as possible from our data we compute:</a:t>
            </a:r>
          </a:p>
          <a:p>
            <a:pPr algn="just">
              <a:lnSpc>
                <a:spcPts val="22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Symbol" panose="05050102010706020507" pitchFamily="18" charset="2"/>
              <a:buChar char="-"/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inverse of the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recursive measure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geodesic distance (</a:t>
            </a:r>
            <a:r>
              <a:rPr lang="en-GB" sz="21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geod_dist_rec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between firm </a:t>
            </a:r>
            <a:r>
              <a:rPr lang="en-GB" sz="21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firm </a:t>
            </a:r>
            <a:r>
              <a:rPr lang="en-GB" sz="2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previous years available.</a:t>
            </a:r>
          </a:p>
          <a:p>
            <a:pPr algn="just">
              <a:lnSpc>
                <a:spcPts val="22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Symbol" panose="05050102010706020507" pitchFamily="18" charset="2"/>
              <a:buChar char="-"/>
            </a:pP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alternatively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the inverse of the geodesic distance only in the previous five years (</a:t>
            </a:r>
            <a:r>
              <a:rPr lang="en-GB" sz="2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geod_dist_5y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="" xmlns:p14="http://schemas.microsoft.com/office/powerpoint/2010/main" val="204517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Basics of Social </a:t>
            </a:r>
            <a:r>
              <a:rPr lang="it-IT" dirty="0"/>
              <a:t>N</a:t>
            </a:r>
            <a:r>
              <a:rPr lang="it-IT" dirty="0" smtClean="0"/>
              <a:t>etwork Analysis/1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linkage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 and 2; 2 and 3…</a:t>
            </a:r>
          </a:p>
          <a:p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Indirect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linkage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 and 3; 1 and 5; 2 and 6…</a:t>
            </a:r>
          </a:p>
          <a:p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Shortest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distance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Equal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1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linkage</a:t>
            </a: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Greater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indirect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linkages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equal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2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btwn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and 3;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equal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3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btwn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and 5</a:t>
            </a:r>
          </a:p>
          <a:p>
            <a:pPr lvl="1"/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Equal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infinity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linkage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 and 5; 2 and 6…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C:\Users\derenyi\AppData\Local\Microsoft\Windows\Temporary Internet Files\Content.IE5\V4OM9PVQ\CAL1P3BB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1700" y="4725144"/>
            <a:ext cx="2638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834" y="1628800"/>
            <a:ext cx="2633662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43590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108000"/>
            <a:ext cx="8820150" cy="692150"/>
          </a:xfrm>
        </p:spPr>
        <p:txBody>
          <a:bodyPr/>
          <a:lstStyle/>
          <a:p>
            <a:r>
              <a:rPr lang="en-GB" kern="1200" dirty="0" smtClean="0">
                <a:ea typeface="+mn-ea"/>
                <a:cs typeface="+mn-cs"/>
              </a:rPr>
              <a:t>Network characteristics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8817" y="900000"/>
            <a:ext cx="8640000" cy="5544616"/>
          </a:xfrm>
        </p:spPr>
        <p:txBody>
          <a:bodyPr/>
          <a:lstStyle/>
          <a:p>
            <a:pPr marL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flows across a-spatial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networks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where agents exchange ideas on a voluntary base (Cowan and </a:t>
            </a:r>
            <a:r>
              <a:rPr lang="en-GB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Jonard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2004) according to the characteristics of the network. The most salient ones are:</a:t>
            </a:r>
          </a:p>
          <a:p>
            <a:pPr marL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2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preferential attachment: 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actors’ tend to link to the most connected individuals; agents with a large number of relations are more attractive because they are supposed to be more productive or more trustworthy (</a:t>
            </a:r>
            <a:r>
              <a:rPr lang="en-GB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Barabasi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Albert, 1999)</a:t>
            </a:r>
          </a:p>
          <a:p>
            <a:pPr lvl="1" algn="just">
              <a:lnSpc>
                <a:spcPts val="22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Indicator: degree centrality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based on the number 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links (relations) of each firm in the previous period 2000-2004.</a:t>
            </a: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transitivity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(reachability): 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nodes are relatively closer to all other nodes 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 they 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 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effective way to potentially connect to all other nodes in order to acquire knowledge.</a:t>
            </a:r>
          </a:p>
          <a:p>
            <a:pPr marL="741600" lvl="1" algn="just">
              <a:lnSpc>
                <a:spcPts val="22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Indicator: closeness centrality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based on the inverse 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sum of the distances of a node to all other nodes in the previous period 2000-2004. </a:t>
            </a:r>
            <a:b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(this amount to measure how 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it will take to spread information from one node 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all 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nodes sequentially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741600" lvl="1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/>
              <a:t/>
            </a:r>
            <a:br>
              <a:rPr lang="en-GB" sz="1800" dirty="0"/>
            </a:br>
            <a:endParaRPr lang="en-GB" sz="1800" dirty="0">
              <a:solidFill>
                <a:srgbClr val="FF0000"/>
              </a:solidFill>
            </a:endParaRPr>
          </a:p>
          <a:p>
            <a:pPr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endParaRPr lang="en-GB" sz="1800" dirty="0" smtClean="0"/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endParaRPr lang="en-GB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532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Basics of Social </a:t>
            </a:r>
            <a:r>
              <a:rPr lang="it-IT" dirty="0"/>
              <a:t>N</a:t>
            </a:r>
            <a:r>
              <a:rPr lang="it-IT" dirty="0" smtClean="0"/>
              <a:t>etwork Analysis/2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centrality</a:t>
            </a: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centrality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2</a:t>
            </a:r>
          </a:p>
          <a:p>
            <a:pPr lvl="1"/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centrality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4</a:t>
            </a:r>
          </a:p>
          <a:p>
            <a:pPr lvl="1"/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Closeness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centrality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Node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closeness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centrality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1/14</a:t>
            </a:r>
          </a:p>
          <a:p>
            <a:pPr lvl="1"/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closeness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centrality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1/8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556792"/>
            <a:ext cx="2633662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68426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olo 1"/>
          <p:cNvSpPr>
            <a:spLocks noGrp="1"/>
          </p:cNvSpPr>
          <p:nvPr>
            <p:ph type="title" idx="4294967295"/>
          </p:nvPr>
        </p:nvSpPr>
        <p:spPr bwMode="auto">
          <a:xfrm>
            <a:off x="179388" y="116632"/>
            <a:ext cx="8640762" cy="6921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en-US" b="1" kern="1200" dirty="0" smtClean="0">
                <a:latin typeface="Calibri" pitchFamily="34" charset="0"/>
                <a:ea typeface="+mn-ea"/>
                <a:cs typeface="+mn-cs"/>
              </a:rPr>
              <a:t>Estimation method / 1</a:t>
            </a:r>
            <a:endParaRPr lang="it-IT" b="1" kern="1200" dirty="0" smtClean="0"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028" name="Segnaposto contenuto 2"/>
          <p:cNvSpPr txBox="1">
            <a:spLocks/>
          </p:cNvSpPr>
          <p:nvPr/>
        </p:nvSpPr>
        <p:spPr bwMode="auto">
          <a:xfrm>
            <a:off x="179512" y="980728"/>
            <a:ext cx="8641333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ts val="2700"/>
              </a:lnSpc>
            </a:pPr>
            <a:endParaRPr lang="it-IT" sz="2000" dirty="0">
              <a:latin typeface="Calibri" pitchFamily="34" charset="0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251520" y="836712"/>
            <a:ext cx="8568952" cy="5544616"/>
          </a:xfrm>
          <a:prstGeom prst="rect">
            <a:avLst/>
          </a:prstGeom>
        </p:spPr>
        <p:txBody>
          <a:bodyPr/>
          <a:lstStyle/>
          <a:p>
            <a:pPr algn="just">
              <a:spcAft>
                <a:spcPts val="1200"/>
              </a:spcAft>
            </a:pPr>
            <a:r>
              <a:rPr lang="en-GB" sz="2400" dirty="0" smtClean="0">
                <a:latin typeface="Calibri" pitchFamily="34" charset="0"/>
              </a:rPr>
              <a:t>The analysis is performed within a </a:t>
            </a:r>
            <a:r>
              <a:rPr lang="en-GB" sz="2400" dirty="0" smtClean="0">
                <a:solidFill>
                  <a:srgbClr val="FF0000"/>
                </a:solidFill>
                <a:latin typeface="Calibri" pitchFamily="34" charset="0"/>
              </a:rPr>
              <a:t>logistic framework for rare events</a:t>
            </a:r>
            <a:r>
              <a:rPr lang="en-GB" sz="2400" dirty="0" smtClean="0">
                <a:latin typeface="Calibri" pitchFamily="34" charset="0"/>
              </a:rPr>
              <a:t> (</a:t>
            </a:r>
            <a:r>
              <a:rPr lang="en-US" sz="2400" dirty="0" smtClean="0">
                <a:latin typeface="Calibri" pitchFamily="34" charset="0"/>
              </a:rPr>
              <a:t>King  and </a:t>
            </a:r>
            <a:r>
              <a:rPr lang="en-US" sz="2400" dirty="0" err="1" smtClean="0">
                <a:latin typeface="Calibri" pitchFamily="34" charset="0"/>
              </a:rPr>
              <a:t>Zeng</a:t>
            </a:r>
            <a:r>
              <a:rPr lang="en-US" sz="2400" dirty="0" smtClean="0">
                <a:latin typeface="Calibri" pitchFamily="34" charset="0"/>
              </a:rPr>
              <a:t> 2001, 2002), the standard logistic approach would underestimate the probability of occurrences because of the large number of zeros.</a:t>
            </a:r>
          </a:p>
          <a:p>
            <a:pPr algn="just">
              <a:spcAft>
                <a:spcPts val="1200"/>
              </a:spcAft>
            </a:pPr>
            <a:r>
              <a:rPr lang="en-GB" sz="2400" dirty="0" smtClean="0">
                <a:latin typeface="Calibri" pitchFamily="34" charset="0"/>
              </a:rPr>
              <a:t>We apply </a:t>
            </a:r>
            <a:r>
              <a:rPr lang="en-GB" sz="2400" dirty="0">
                <a:latin typeface="Calibri" pitchFamily="34" charset="0"/>
              </a:rPr>
              <a:t>the </a:t>
            </a:r>
            <a:r>
              <a:rPr lang="en-GB" sz="2400" dirty="0">
                <a:solidFill>
                  <a:srgbClr val="FF0000"/>
                </a:solidFill>
                <a:latin typeface="Calibri" pitchFamily="34" charset="0"/>
              </a:rPr>
              <a:t>endogenous stratified sampling approach</a:t>
            </a:r>
            <a:r>
              <a:rPr lang="en-GB" sz="2400" dirty="0">
                <a:latin typeface="Calibri" pitchFamily="34" charset="0"/>
              </a:rPr>
              <a:t> which </a:t>
            </a:r>
            <a:r>
              <a:rPr lang="en-GB" sz="2400" dirty="0" smtClean="0">
                <a:latin typeface="Calibri" pitchFamily="34" charset="0"/>
              </a:rPr>
              <a:t>requires </a:t>
            </a:r>
            <a:r>
              <a:rPr lang="en-GB" sz="2400" dirty="0">
                <a:latin typeface="Calibri" pitchFamily="34" charset="0"/>
              </a:rPr>
              <a:t>selecting all the observations for which Y=1 (the “cases”) and randomly </a:t>
            </a:r>
            <a:r>
              <a:rPr lang="en-GB" sz="2400" dirty="0" smtClean="0">
                <a:latin typeface="Calibri" pitchFamily="34" charset="0"/>
              </a:rPr>
              <a:t>selecting </a:t>
            </a:r>
            <a:r>
              <a:rPr lang="en-GB" sz="2400" dirty="0">
                <a:latin typeface="Calibri" pitchFamily="34" charset="0"/>
              </a:rPr>
              <a:t>the observations for which Y=0 (“controls”).</a:t>
            </a:r>
          </a:p>
          <a:p>
            <a:pPr algn="just">
              <a:spcAft>
                <a:spcPts val="1200"/>
              </a:spcAft>
            </a:pPr>
            <a:r>
              <a:rPr lang="en-GB" sz="2400" dirty="0" smtClean="0">
                <a:latin typeface="Calibri" pitchFamily="34" charset="0"/>
              </a:rPr>
              <a:t>We sequentially consider </a:t>
            </a:r>
            <a:r>
              <a:rPr lang="en-GB" sz="2400" dirty="0">
                <a:latin typeface="Calibri" pitchFamily="34" charset="0"/>
              </a:rPr>
              <a:t>several </a:t>
            </a:r>
            <a:r>
              <a:rPr lang="en-GB" sz="2400" dirty="0" smtClean="0">
                <a:solidFill>
                  <a:srgbClr val="FF0000"/>
                </a:solidFill>
                <a:latin typeface="Calibri" pitchFamily="34" charset="0"/>
              </a:rPr>
              <a:t>samples sizes </a:t>
            </a:r>
            <a:r>
              <a:rPr lang="en-GB" sz="2400" dirty="0" smtClean="0">
                <a:latin typeface="Calibri" pitchFamily="34" charset="0"/>
              </a:rPr>
              <a:t>by increasing the number of zero observations. We stop when we get no further improvements in terms of estimates accuracy. </a:t>
            </a:r>
          </a:p>
          <a:p>
            <a:pPr algn="just">
              <a:spcAft>
                <a:spcPts val="1200"/>
              </a:spcAft>
            </a:pPr>
            <a:r>
              <a:rPr lang="en-GB" sz="2400" dirty="0" smtClean="0">
                <a:latin typeface="Calibri" pitchFamily="34" charset="0"/>
              </a:rPr>
              <a:t>We select the </a:t>
            </a:r>
            <a:r>
              <a:rPr lang="en-GB" sz="2400" dirty="0">
                <a:latin typeface="Calibri" pitchFamily="34" charset="0"/>
              </a:rPr>
              <a:t>0.1 proportion (</a:t>
            </a:r>
            <a:r>
              <a:rPr lang="en-GB" sz="2400" dirty="0">
                <a:solidFill>
                  <a:srgbClr val="FF0000"/>
                </a:solidFill>
                <a:latin typeface="Calibri" pitchFamily="34" charset="0"/>
              </a:rPr>
              <a:t>1/10</a:t>
            </a:r>
            <a:r>
              <a:rPr lang="en-GB" sz="2400" dirty="0">
                <a:latin typeface="Calibri" pitchFamily="34" charset="0"/>
              </a:rPr>
              <a:t>: each actual pair matched with </a:t>
            </a:r>
            <a:r>
              <a:rPr lang="en-GB" sz="2400" dirty="0" smtClean="0">
                <a:latin typeface="Calibri" pitchFamily="34" charset="0"/>
              </a:rPr>
              <a:t>10 </a:t>
            </a:r>
            <a:r>
              <a:rPr lang="en-GB" sz="2400" dirty="0">
                <a:latin typeface="Calibri" pitchFamily="34" charset="0"/>
              </a:rPr>
              <a:t>other randomly drawn potential </a:t>
            </a:r>
            <a:r>
              <a:rPr lang="en-GB" sz="2400" dirty="0" smtClean="0">
                <a:latin typeface="Calibri" pitchFamily="34" charset="0"/>
              </a:rPr>
              <a:t>pairs)</a:t>
            </a:r>
          </a:p>
          <a:p>
            <a:pPr algn="just">
              <a:spcAft>
                <a:spcPts val="1200"/>
              </a:spcAft>
            </a:pPr>
            <a:r>
              <a:rPr lang="en-GB" sz="2400" dirty="0" smtClean="0">
                <a:latin typeface="Calibri" pitchFamily="34" charset="0"/>
              </a:rPr>
              <a:t>Number of observations: 887+8870 = 9757</a:t>
            </a:r>
            <a:endParaRPr lang="en-GB" sz="2400" dirty="0">
              <a:latin typeface="Calibri" pitchFamily="34" charset="0"/>
            </a:endParaRPr>
          </a:p>
          <a:p>
            <a:pPr algn="just">
              <a:spcAft>
                <a:spcPts val="0"/>
              </a:spcAft>
            </a:pPr>
            <a:endParaRPr lang="en-GB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olo 1"/>
          <p:cNvSpPr>
            <a:spLocks noGrp="1"/>
          </p:cNvSpPr>
          <p:nvPr>
            <p:ph type="title" idx="4294967295"/>
          </p:nvPr>
        </p:nvSpPr>
        <p:spPr bwMode="auto">
          <a:xfrm>
            <a:off x="179388" y="144463"/>
            <a:ext cx="8640762" cy="6921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en-US" b="1" kern="1200" dirty="0" smtClean="0">
                <a:latin typeface="Calibri" pitchFamily="34" charset="0"/>
                <a:ea typeface="+mn-ea"/>
                <a:cs typeface="+mn-cs"/>
              </a:rPr>
              <a:t>Estimation method / 2 </a:t>
            </a:r>
            <a:br>
              <a:rPr lang="en-US" b="1" kern="1200" dirty="0" smtClean="0">
                <a:latin typeface="Calibri" pitchFamily="34" charset="0"/>
                <a:ea typeface="+mn-ea"/>
                <a:cs typeface="+mn-cs"/>
              </a:rPr>
            </a:br>
            <a:r>
              <a:rPr lang="en-US" b="1" kern="1200" dirty="0" smtClean="0">
                <a:latin typeface="Calibri" pitchFamily="34" charset="0"/>
                <a:ea typeface="+mn-ea"/>
                <a:cs typeface="+mn-cs"/>
              </a:rPr>
              <a:t>/2</a:t>
            </a:r>
            <a:endParaRPr lang="it-IT" b="1" kern="1200" dirty="0" smtClean="0"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028" name="Segnaposto contenuto 2"/>
          <p:cNvSpPr txBox="1">
            <a:spLocks/>
          </p:cNvSpPr>
          <p:nvPr/>
        </p:nvSpPr>
        <p:spPr bwMode="auto">
          <a:xfrm>
            <a:off x="179512" y="980728"/>
            <a:ext cx="8641333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ts val="2700"/>
              </a:lnSpc>
            </a:pPr>
            <a:endParaRPr lang="it-IT" sz="2000" dirty="0">
              <a:latin typeface="Calibri" pitchFamily="34" charset="0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251520" y="1052736"/>
            <a:ext cx="8568952" cy="4968552"/>
          </a:xfrm>
          <a:prstGeom prst="rect">
            <a:avLst/>
          </a:prstGeo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en-GB" sz="2400" kern="0" dirty="0">
                <a:latin typeface="Calibri" pitchFamily="34" charset="0"/>
              </a:rPr>
              <a:t>Estimation is based on the </a:t>
            </a:r>
            <a:r>
              <a:rPr lang="en-GB" sz="2400" kern="0" dirty="0">
                <a:solidFill>
                  <a:srgbClr val="FF0000"/>
                </a:solidFill>
                <a:latin typeface="Calibri" pitchFamily="34" charset="0"/>
              </a:rPr>
              <a:t>prior correction method</a:t>
            </a:r>
            <a:r>
              <a:rPr lang="en-GB" sz="2400" kern="0" dirty="0">
                <a:latin typeface="Calibri" pitchFamily="34" charset="0"/>
              </a:rPr>
              <a:t>, which corrects for the bias induced by selecting with respect to the response variable</a:t>
            </a:r>
            <a:r>
              <a:rPr lang="en-GB" sz="2400" kern="0" dirty="0" smtClean="0">
                <a:latin typeface="Calibri" pitchFamily="34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GB" sz="2400" kern="0" dirty="0" smtClean="0">
                <a:latin typeface="Calibri" pitchFamily="34" charset="0"/>
              </a:rPr>
              <a:t>The correction is based on the </a:t>
            </a:r>
            <a:r>
              <a:rPr lang="en-GB" sz="2400" kern="0" dirty="0">
                <a:latin typeface="Calibri" pitchFamily="34" charset="0"/>
              </a:rPr>
              <a:t>population proportion of “one” observations (0.0015 that is 0,15%).</a:t>
            </a:r>
            <a:endParaRPr lang="it-IT" sz="2400" kern="0" dirty="0">
              <a:latin typeface="Calibri" pitchFamily="34" charset="0"/>
            </a:endParaRPr>
          </a:p>
          <a:p>
            <a:pPr algn="just">
              <a:spcAft>
                <a:spcPts val="0"/>
              </a:spcAft>
            </a:pPr>
            <a:endParaRPr lang="en-GB" sz="2400" kern="0" dirty="0" smtClean="0">
              <a:latin typeface="Calibri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GB" sz="2400" kern="0" dirty="0" smtClean="0">
                <a:latin typeface="Calibri" pitchFamily="34" charset="0"/>
              </a:rPr>
              <a:t>Similar results when we apply the alternative correction method, based on weighting.</a:t>
            </a:r>
            <a:endParaRPr kumimoji="0" lang="it-IT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/>
          <p:cNvSpPr>
            <a:spLocks noGrp="1"/>
          </p:cNvSpPr>
          <p:nvPr>
            <p:ph type="title" idx="4294967295"/>
          </p:nvPr>
        </p:nvSpPr>
        <p:spPr bwMode="auto">
          <a:xfrm>
            <a:off x="251520" y="116632"/>
            <a:ext cx="8820150" cy="461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b="1" dirty="0" smtClean="0">
                <a:latin typeface="Calibri" pitchFamily="34" charset="0"/>
              </a:rPr>
              <a:t>Estimation strategy</a:t>
            </a:r>
          </a:p>
        </p:txBody>
      </p:sp>
      <p:sp>
        <p:nvSpPr>
          <p:cNvPr id="15363" name="Segnaposto contenuto 2"/>
          <p:cNvSpPr>
            <a:spLocks noGrp="1"/>
          </p:cNvSpPr>
          <p:nvPr>
            <p:ph idx="4294967295"/>
          </p:nvPr>
        </p:nvSpPr>
        <p:spPr>
          <a:xfrm>
            <a:off x="250825" y="836712"/>
            <a:ext cx="8425631" cy="5328245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200" dirty="0" smtClean="0">
                <a:latin typeface="Calibri" pitchFamily="34" charset="0"/>
              </a:rPr>
              <a:t>The starting point is that the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random probability </a:t>
            </a:r>
            <a:r>
              <a:rPr lang="en-GB" sz="2200" dirty="0" smtClean="0">
                <a:latin typeface="Calibri" pitchFamily="34" charset="0"/>
              </a:rPr>
              <a:t>of an agreement is 0.15% (out of all potential pairs).  </a:t>
            </a: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SzPct val="95000"/>
              <a:buFont typeface="+mj-lt"/>
              <a:buAutoNum type="arabicPeriod"/>
            </a:pPr>
            <a:r>
              <a:rPr lang="en-GB" sz="2200" dirty="0" smtClean="0">
                <a:latin typeface="Calibri" pitchFamily="34" charset="0"/>
              </a:rPr>
              <a:t>Estimate the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benchmark model </a:t>
            </a:r>
            <a:r>
              <a:rPr lang="en-GB" sz="2200" dirty="0" smtClean="0">
                <a:latin typeface="Calibri" pitchFamily="34" charset="0"/>
              </a:rPr>
              <a:t>with just geographical proximity, network characteristics of each partner and firm controls.</a:t>
            </a: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SzPct val="95000"/>
              <a:buFont typeface="+mj-lt"/>
              <a:buAutoNum type="arabicPeriod"/>
            </a:pPr>
            <a:r>
              <a:rPr lang="en-GB" sz="2200" dirty="0" smtClean="0">
                <a:latin typeface="Calibri" pitchFamily="34" charset="0"/>
              </a:rPr>
              <a:t>Estimate the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 baseline model </a:t>
            </a:r>
            <a:r>
              <a:rPr lang="en-GB" sz="2200" dirty="0" smtClean="0">
                <a:latin typeface="Calibri" pitchFamily="34" charset="0"/>
              </a:rPr>
              <a:t>with all additional proximity dimensions:  technological, organisational, institutional and social.</a:t>
            </a: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SzPct val="95000"/>
              <a:buFont typeface="+mj-lt"/>
              <a:buAutoNum type="arabicPeriod"/>
            </a:pPr>
            <a:r>
              <a:rPr lang="en-GB" sz="2200" dirty="0" smtClean="0">
                <a:latin typeface="Calibri" pitchFamily="34" charset="0"/>
              </a:rPr>
              <a:t>Test for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robustness </a:t>
            </a:r>
            <a:r>
              <a:rPr lang="en-GB" sz="2200" dirty="0" smtClean="0">
                <a:latin typeface="Calibri" pitchFamily="34" charset="0"/>
              </a:rPr>
              <a:t>with respect to alternative proximity measures and subsamples.</a:t>
            </a: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SzPct val="95000"/>
              <a:buFont typeface="+mj-lt"/>
              <a:buAutoNum type="arabicPeriod"/>
            </a:pPr>
            <a:r>
              <a:rPr lang="en-GB" sz="2200" dirty="0" smtClean="0">
                <a:latin typeface="Calibri" pitchFamily="34" charset="0"/>
              </a:rPr>
              <a:t>Post-estimation stage: measure the increase in the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estimated conditional probability </a:t>
            </a:r>
            <a:r>
              <a:rPr lang="en-GB" sz="2200" dirty="0" smtClean="0">
                <a:latin typeface="Calibri" pitchFamily="34" charset="0"/>
              </a:rPr>
              <a:t>for a given change in each variable in turn to assess the effects of proximity or network features on the likelihood that any two firms exchange knowledge.</a:t>
            </a:r>
            <a:endParaRPr lang="en-GB" sz="2200" dirty="0">
              <a:latin typeface="Calibri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SzPct val="95000"/>
              <a:buNone/>
            </a:pPr>
            <a:endParaRPr lang="en-GB" sz="22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72554"/>
            <a:ext cx="8820150" cy="692150"/>
          </a:xfrm>
        </p:spPr>
        <p:txBody>
          <a:bodyPr/>
          <a:lstStyle/>
          <a:p>
            <a:r>
              <a:rPr lang="en-GB" b="1" dirty="0" err="1" smtClean="0">
                <a:latin typeface="Calibri" pitchFamily="34" charset="0"/>
              </a:rPr>
              <a:t>Logit</a:t>
            </a:r>
            <a:r>
              <a:rPr lang="en-GB" b="1" dirty="0" smtClean="0">
                <a:latin typeface="Calibri" pitchFamily="34" charset="0"/>
              </a:rPr>
              <a:t> models - prior correction for rare events 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004048" y="764704"/>
            <a:ext cx="403428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err="1" smtClean="0">
                <a:latin typeface="Calibri" pitchFamily="34" charset="0"/>
              </a:rPr>
              <a:t>Obs</a:t>
            </a:r>
            <a:r>
              <a:rPr lang="en-GB" sz="1600" dirty="0" smtClean="0">
                <a:latin typeface="Calibri" pitchFamily="34" charset="0"/>
              </a:rPr>
              <a:t>: 9757</a:t>
            </a:r>
          </a:p>
          <a:p>
            <a:r>
              <a:rPr lang="en-GB" sz="1600" dirty="0" smtClean="0">
                <a:latin typeface="Calibri" pitchFamily="34" charset="0"/>
              </a:rPr>
              <a:t>All firms controls included</a:t>
            </a:r>
          </a:p>
          <a:p>
            <a:r>
              <a:rPr lang="en-US" sz="1600" dirty="0" smtClean="0">
                <a:latin typeface="Calibri" pitchFamily="34" charset="0"/>
              </a:rPr>
              <a:t>Random probability of an agreement = 0.15%</a:t>
            </a:r>
            <a:endParaRPr lang="en-GB" sz="1600" dirty="0">
              <a:latin typeface="Calibri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 r="39141"/>
          <a:stretch>
            <a:fillRect/>
          </a:stretch>
        </p:blipFill>
        <p:spPr bwMode="auto">
          <a:xfrm>
            <a:off x="76757" y="641350"/>
            <a:ext cx="4751597" cy="6028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asellaDiTesto 6"/>
          <p:cNvSpPr txBox="1"/>
          <p:nvPr/>
        </p:nvSpPr>
        <p:spPr>
          <a:xfrm>
            <a:off x="5002213" y="1700808"/>
            <a:ext cx="4034283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Preferred model with five proximity measures, network effects and individual controls:</a:t>
            </a:r>
          </a:p>
          <a:p>
            <a:r>
              <a:rPr lang="en-US" sz="1600" dirty="0" smtClean="0">
                <a:latin typeface="Calibri" pitchFamily="34" charset="0"/>
              </a:rPr>
              <a:t>all dimensions of proximity exhibit a positive and significant effect. </a:t>
            </a:r>
          </a:p>
          <a:p>
            <a:r>
              <a:rPr lang="en-US" sz="1600" dirty="0" smtClean="0">
                <a:latin typeface="Calibri" pitchFamily="34" charset="0"/>
              </a:rPr>
              <a:t>They are complementary and not substitute.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5002213" y="3140968"/>
            <a:ext cx="403428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Inter firm agreements are mostly facilitated by a common cognitive base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002213" y="3861048"/>
            <a:ext cx="403428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Preferential attachment and transitivity are both network features which positively affect the probability of a knowledge exchange.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5002213" y="4797152"/>
            <a:ext cx="4034283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The concurrent effect of 5 proximities and 2 network features makes the probability of inter firm agreements increase up to 3.8%, which is 25 time higher than the basic random probability (0.15%)</a:t>
            </a:r>
            <a:endParaRPr lang="en-GB" sz="1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72554"/>
            <a:ext cx="8820150" cy="692150"/>
          </a:xfrm>
        </p:spPr>
        <p:txBody>
          <a:bodyPr/>
          <a:lstStyle/>
          <a:p>
            <a:r>
              <a:rPr lang="en-GB" b="1" dirty="0" err="1" smtClean="0">
                <a:latin typeface="Calibri" pitchFamily="34" charset="0"/>
              </a:rPr>
              <a:t>Logit</a:t>
            </a:r>
            <a:r>
              <a:rPr lang="en-GB" b="1" dirty="0" smtClean="0">
                <a:latin typeface="Calibri" pitchFamily="34" charset="0"/>
              </a:rPr>
              <a:t> models - robustness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8013113" y="836712"/>
            <a:ext cx="1025217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dirty="0" err="1" smtClean="0">
                <a:latin typeface="Calibri" pitchFamily="34" charset="0"/>
              </a:rPr>
              <a:t>Obs</a:t>
            </a:r>
            <a:r>
              <a:rPr lang="en-GB" sz="1600" dirty="0" smtClean="0">
                <a:latin typeface="Calibri" pitchFamily="34" charset="0"/>
              </a:rPr>
              <a:t>: 9757</a:t>
            </a:r>
          </a:p>
          <a:p>
            <a:endParaRPr lang="en-GB" sz="1600" dirty="0" smtClean="0">
              <a:latin typeface="Calibri" pitchFamily="34" charset="0"/>
            </a:endParaRPr>
          </a:p>
          <a:p>
            <a:r>
              <a:rPr lang="en-GB" sz="1600" dirty="0" smtClean="0">
                <a:latin typeface="Calibri" pitchFamily="34" charset="0"/>
              </a:rPr>
              <a:t>All firms</a:t>
            </a:r>
          </a:p>
          <a:p>
            <a:r>
              <a:rPr lang="en-GB" sz="1600" dirty="0" smtClean="0">
                <a:latin typeface="Calibri" pitchFamily="34" charset="0"/>
              </a:rPr>
              <a:t>controls</a:t>
            </a:r>
          </a:p>
          <a:p>
            <a:r>
              <a:rPr lang="en-GB" sz="1600" dirty="0" smtClean="0">
                <a:latin typeface="Calibri" pitchFamily="34" charset="0"/>
              </a:rPr>
              <a:t>included</a:t>
            </a:r>
            <a:endParaRPr lang="en-GB" sz="1600" dirty="0">
              <a:latin typeface="Calibri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57" y="641350"/>
            <a:ext cx="7807611" cy="6028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olo 1"/>
          <p:cNvSpPr>
            <a:spLocks noGrp="1"/>
          </p:cNvSpPr>
          <p:nvPr>
            <p:ph type="title"/>
          </p:nvPr>
        </p:nvSpPr>
        <p:spPr bwMode="auto">
          <a:xfrm>
            <a:off x="215900" y="87313"/>
            <a:ext cx="8820150" cy="533400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GB" b="1" kern="1200" dirty="0" smtClean="0">
                <a:latin typeface="Calibri" pitchFamily="34" charset="0"/>
                <a:ea typeface="+mn-ea"/>
                <a:cs typeface="+mn-cs"/>
              </a:rPr>
              <a:t>Motivation / 2</a:t>
            </a:r>
          </a:p>
        </p:txBody>
      </p:sp>
      <p:sp>
        <p:nvSpPr>
          <p:cNvPr id="4" name="Rettangolo 3"/>
          <p:cNvSpPr/>
          <p:nvPr/>
        </p:nvSpPr>
        <p:spPr>
          <a:xfrm>
            <a:off x="179512" y="764704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GB" sz="2200" dirty="0" smtClean="0">
                <a:latin typeface="Calibri" pitchFamily="34" charset="0"/>
              </a:rPr>
              <a:t>In this paper we follow a novel route by looking at the knowledge exchanges which are due to inter-firms agreements (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joint ventures </a:t>
            </a:r>
            <a:r>
              <a:rPr lang="en-GB" sz="2200" dirty="0" smtClean="0">
                <a:latin typeface="Calibri" pitchFamily="34" charset="0"/>
              </a:rPr>
              <a:t>and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strategic  alliances</a:t>
            </a:r>
            <a:r>
              <a:rPr lang="en-GB" sz="2200" dirty="0" smtClean="0">
                <a:latin typeface="Calibri" pitchFamily="34" charset="0"/>
              </a:rPr>
              <a:t>).</a:t>
            </a:r>
          </a:p>
          <a:p>
            <a:pPr algn="just">
              <a:spcAft>
                <a:spcPts val="1200"/>
              </a:spcAft>
            </a:pPr>
            <a:r>
              <a:rPr lang="en-GB" sz="2200" dirty="0" smtClean="0">
                <a:latin typeface="Calibri" pitchFamily="34" charset="0"/>
              </a:rPr>
              <a:t>According to the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management literature </a:t>
            </a:r>
            <a:r>
              <a:rPr lang="en-GB" sz="2200" dirty="0" smtClean="0">
                <a:latin typeface="Calibri" pitchFamily="34" charset="0"/>
              </a:rPr>
              <a:t>(</a:t>
            </a:r>
            <a:r>
              <a:rPr lang="en-GB" sz="2200" dirty="0" err="1" smtClean="0">
                <a:latin typeface="Calibri" pitchFamily="34" charset="0"/>
              </a:rPr>
              <a:t>Kogut</a:t>
            </a:r>
            <a:r>
              <a:rPr lang="en-GB" sz="2200" dirty="0" smtClean="0">
                <a:latin typeface="Calibri" pitchFamily="34" charset="0"/>
              </a:rPr>
              <a:t> 1988; </a:t>
            </a:r>
            <a:r>
              <a:rPr lang="en-GB" sz="2200" dirty="0" err="1" smtClean="0">
                <a:latin typeface="Calibri" pitchFamily="34" charset="0"/>
              </a:rPr>
              <a:t>Inkpen</a:t>
            </a:r>
            <a:r>
              <a:rPr lang="en-GB" sz="2200" dirty="0" smtClean="0">
                <a:latin typeface="Calibri" pitchFamily="34" charset="0"/>
              </a:rPr>
              <a:t> 2000; Oxley-Sampson 2004)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inter-firm agreements</a:t>
            </a:r>
            <a:r>
              <a:rPr lang="en-GB" sz="2200" dirty="0" smtClean="0">
                <a:latin typeface="Calibri" pitchFamily="34" charset="0"/>
              </a:rPr>
              <a:t>, whatever their specific nature and motivation, create the conditions for knowledge sharing and thus represent an important channel of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knowledge transmission</a:t>
            </a:r>
            <a:r>
              <a:rPr lang="en-GB" sz="2200" dirty="0" smtClean="0">
                <a:latin typeface="Calibri" pitchFamily="34" charset="0"/>
              </a:rPr>
              <a:t>.</a:t>
            </a:r>
          </a:p>
          <a:p>
            <a:pPr algn="just">
              <a:spcAft>
                <a:spcPts val="1200"/>
              </a:spcAft>
            </a:pPr>
            <a:r>
              <a:rPr lang="en-GB" sz="2200" dirty="0" smtClean="0">
                <a:latin typeface="Calibri" pitchFamily="34" charset="0"/>
              </a:rPr>
              <a:t>Firms perform several activities before, during and after the agreements, which allow partners to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access </a:t>
            </a:r>
            <a:r>
              <a:rPr lang="en-GB" sz="2200" dirty="0" smtClean="0">
                <a:latin typeface="Calibri" pitchFamily="34" charset="0"/>
              </a:rPr>
              <a:t>and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 share knowledge-based resources </a:t>
            </a:r>
            <a:r>
              <a:rPr lang="en-GB" sz="2200" dirty="0" smtClean="0">
                <a:latin typeface="Calibri" pitchFamily="34" charset="0"/>
              </a:rPr>
              <a:t>often embedded within the organisations (</a:t>
            </a:r>
            <a:r>
              <a:rPr lang="en-GB" sz="2200" dirty="0" err="1" smtClean="0">
                <a:latin typeface="Calibri" pitchFamily="34" charset="0"/>
              </a:rPr>
              <a:t>Muthusamy</a:t>
            </a:r>
            <a:r>
              <a:rPr lang="en-GB" sz="2200" dirty="0" smtClean="0">
                <a:latin typeface="Calibri" pitchFamily="34" charset="0"/>
              </a:rPr>
              <a:t>-White 2005; </a:t>
            </a:r>
            <a:r>
              <a:rPr lang="en-GB" sz="2200" dirty="0" err="1" smtClean="0">
                <a:latin typeface="Calibri" pitchFamily="34" charset="0"/>
              </a:rPr>
              <a:t>Janowicz</a:t>
            </a:r>
            <a:r>
              <a:rPr lang="en-GB" sz="2200" dirty="0" smtClean="0">
                <a:latin typeface="Calibri" pitchFamily="34" charset="0"/>
              </a:rPr>
              <a:t> -</a:t>
            </a:r>
            <a:r>
              <a:rPr lang="en-GB" sz="2200" dirty="0" err="1" smtClean="0">
                <a:latin typeface="Calibri" pitchFamily="34" charset="0"/>
              </a:rPr>
              <a:t>Noorderhaven</a:t>
            </a:r>
            <a:r>
              <a:rPr lang="en-GB" sz="2200" dirty="0" smtClean="0">
                <a:latin typeface="Calibri" pitchFamily="34" charset="0"/>
              </a:rPr>
              <a:t> 2008; </a:t>
            </a:r>
            <a:r>
              <a:rPr lang="en-GB" sz="2200" dirty="0" err="1" smtClean="0">
                <a:latin typeface="Calibri" pitchFamily="34" charset="0"/>
              </a:rPr>
              <a:t>García</a:t>
            </a:r>
            <a:r>
              <a:rPr lang="en-GB" sz="2200" dirty="0" smtClean="0">
                <a:latin typeface="Calibri" pitchFamily="34" charset="0"/>
              </a:rPr>
              <a:t>-Canal et al. 2008).</a:t>
            </a:r>
          </a:p>
          <a:p>
            <a:pPr algn="just">
              <a:spcAft>
                <a:spcPts val="0"/>
              </a:spcAft>
            </a:pPr>
            <a:r>
              <a:rPr lang="en-GB" sz="2200" dirty="0" smtClean="0">
                <a:latin typeface="Calibri" pitchFamily="34" charset="0"/>
              </a:rPr>
              <a:t>These flows may include access to new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technologies </a:t>
            </a:r>
            <a:r>
              <a:rPr lang="en-GB" sz="2200" dirty="0" smtClean="0">
                <a:latin typeface="Calibri" pitchFamily="34" charset="0"/>
              </a:rPr>
              <a:t>and organizational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competencies</a:t>
            </a:r>
            <a:r>
              <a:rPr lang="en-GB" sz="2200" dirty="0" smtClean="0">
                <a:latin typeface="Calibri" pitchFamily="34" charset="0"/>
              </a:rPr>
              <a:t> or integration, sharing and transfers of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capabilities </a:t>
            </a:r>
            <a:r>
              <a:rPr lang="en-GB" sz="2200" dirty="0" smtClean="0">
                <a:latin typeface="Calibri" pitchFamily="34" charset="0"/>
              </a:rPr>
              <a:t>and human and organizational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resources</a:t>
            </a:r>
            <a:r>
              <a:rPr lang="en-GB" sz="2200" dirty="0" smtClean="0">
                <a:latin typeface="Calibri" pitchFamily="34" charset="0"/>
              </a:rPr>
              <a:t>, or formal and informal inter-organizational learning processes. </a:t>
            </a:r>
            <a:endParaRPr lang="en-GB" sz="22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Calibri" pitchFamily="34" charset="0"/>
              </a:rPr>
              <a:t>Estimates for sub-samples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908720"/>
            <a:ext cx="8280920" cy="5256584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200" dirty="0" smtClean="0">
                <a:latin typeface="Calibri" pitchFamily="34" charset="0"/>
              </a:rPr>
              <a:t>We have carried out a sub-sample analysis to investigate whether relevant differences emerged when splitting the sample according to some features of the knowledge flows:</a:t>
            </a:r>
          </a:p>
          <a:p>
            <a:pPr marL="760050" lvl="1" indent="-457200" algn="just">
              <a:spcBef>
                <a:spcPts val="0"/>
              </a:spcBef>
              <a:spcAft>
                <a:spcPts val="1200"/>
              </a:spcAft>
            </a:pPr>
            <a:r>
              <a:rPr lang="en-GB" sz="2200" dirty="0" smtClean="0">
                <a:latin typeface="Calibri" pitchFamily="34" charset="0"/>
              </a:rPr>
              <a:t>completed   vs.   uncompleted agreements</a:t>
            </a:r>
          </a:p>
          <a:p>
            <a:pPr marL="760050" lvl="1" indent="-457200" algn="just">
              <a:spcBef>
                <a:spcPts val="0"/>
              </a:spcBef>
              <a:spcAft>
                <a:spcPts val="1200"/>
              </a:spcAft>
            </a:pPr>
            <a:r>
              <a:rPr lang="en-GB" sz="2200" dirty="0" smtClean="0">
                <a:latin typeface="Calibri" pitchFamily="34" charset="0"/>
              </a:rPr>
              <a:t>joint ventures   vs.   strategic alliances</a:t>
            </a:r>
          </a:p>
          <a:p>
            <a:pPr marL="760050" lvl="1" indent="-457200" algn="just">
              <a:spcBef>
                <a:spcPts val="0"/>
              </a:spcBef>
              <a:spcAft>
                <a:spcPts val="1200"/>
              </a:spcAft>
            </a:pPr>
            <a:r>
              <a:rPr lang="en-GB" sz="2200" dirty="0" smtClean="0">
                <a:latin typeface="Calibri" pitchFamily="34" charset="0"/>
              </a:rPr>
              <a:t>manufacturing   vs.   service sectors 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200" dirty="0" smtClean="0">
                <a:latin typeface="Calibri" pitchFamily="34" charset="0"/>
              </a:rPr>
              <a:t>This analysis is rather preliminary since the limited number of actual agreements prevents us from estimating all the sub-samples and thus further research is required. 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200" dirty="0" smtClean="0">
                <a:latin typeface="Calibri" pitchFamily="34" charset="0"/>
              </a:rPr>
              <a:t>In any case,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no significant differences were found across subsamples</a:t>
            </a:r>
            <a:r>
              <a:rPr lang="en-GB" sz="2200" dirty="0" smtClean="0">
                <a:latin typeface="Calibri" pitchFamily="34" charset="0"/>
              </a:rPr>
              <a:t>, thus confirming the main findings discussed above for the whole estimation sample.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-27384"/>
            <a:ext cx="8820150" cy="692150"/>
          </a:xfrm>
        </p:spPr>
        <p:txBody>
          <a:bodyPr/>
          <a:lstStyle/>
          <a:p>
            <a:r>
              <a:rPr lang="en-US" sz="2400" b="1" dirty="0" smtClean="0">
                <a:latin typeface="Calibri" pitchFamily="34" charset="0"/>
              </a:rPr>
              <a:t>Effects of Proximities and Networks on the probability</a:t>
            </a:r>
            <a:br>
              <a:rPr lang="en-US" sz="2400" b="1" dirty="0" smtClean="0">
                <a:latin typeface="Calibri" pitchFamily="34" charset="0"/>
              </a:rPr>
            </a:br>
            <a:r>
              <a:rPr lang="en-US" sz="2400" b="1" dirty="0" smtClean="0">
                <a:latin typeface="Calibri" pitchFamily="34" charset="0"/>
              </a:rPr>
              <a:t>of Inter-Firms Agreements</a:t>
            </a:r>
            <a:endParaRPr lang="it-IT" sz="2400" b="1" dirty="0">
              <a:latin typeface="Calibri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6588224" y="908720"/>
            <a:ext cx="2448272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All changes are equal to one standard deviation and are measured with respect to the median </a:t>
            </a:r>
            <a:endParaRPr lang="it-IT" dirty="0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876300"/>
            <a:ext cx="6131533" cy="550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ttangolo arrotondato 4"/>
          <p:cNvSpPr/>
          <p:nvPr/>
        </p:nvSpPr>
        <p:spPr bwMode="auto">
          <a:xfrm>
            <a:off x="5364088" y="3140968"/>
            <a:ext cx="648072" cy="360040"/>
          </a:xfrm>
          <a:prstGeom prst="roundRect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/>
          <p:cNvSpPr>
            <a:spLocks noGrp="1"/>
          </p:cNvSpPr>
          <p:nvPr>
            <p:ph type="title" idx="4294967295"/>
          </p:nvPr>
        </p:nvSpPr>
        <p:spPr bwMode="auto">
          <a:xfrm>
            <a:off x="179512" y="116632"/>
            <a:ext cx="8820150" cy="461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b="1" dirty="0" smtClean="0">
                <a:latin typeface="Calibri" pitchFamily="34" charset="0"/>
              </a:rPr>
              <a:t>Main results and conclusions</a:t>
            </a:r>
          </a:p>
        </p:txBody>
      </p:sp>
      <p:sp>
        <p:nvSpPr>
          <p:cNvPr id="15363" name="Segnaposto contenuto 2"/>
          <p:cNvSpPr>
            <a:spLocks noGrp="1"/>
          </p:cNvSpPr>
          <p:nvPr>
            <p:ph idx="4294967295"/>
          </p:nvPr>
        </p:nvSpPr>
        <p:spPr>
          <a:xfrm>
            <a:off x="251519" y="980728"/>
            <a:ext cx="8424937" cy="5544616"/>
          </a:xfrm>
        </p:spPr>
        <p:txBody>
          <a:bodyPr/>
          <a:lstStyle/>
          <a:p>
            <a:pPr algn="just" eaLnBrk="1" hangingPunct="1">
              <a:lnSpc>
                <a:spcPts val="3100"/>
              </a:lnSpc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2200" dirty="0" smtClean="0">
                <a:latin typeface="Calibri" pitchFamily="34" charset="0"/>
              </a:rPr>
              <a:t>The results of our preferred model – with five proximity measures, network effects and individual </a:t>
            </a:r>
            <a:r>
              <a:rPr lang="en-GB" sz="2200" dirty="0">
                <a:latin typeface="Calibri" pitchFamily="34" charset="0"/>
              </a:rPr>
              <a:t>controls – </a:t>
            </a:r>
            <a:r>
              <a:rPr lang="en-GB" sz="2200" dirty="0" smtClean="0">
                <a:latin typeface="Calibri" pitchFamily="34" charset="0"/>
              </a:rPr>
              <a:t>show that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all dimensions of proximity</a:t>
            </a:r>
            <a:r>
              <a:rPr lang="en-GB" sz="2200" dirty="0" smtClean="0">
                <a:latin typeface="Calibri" pitchFamily="34" charset="0"/>
              </a:rPr>
              <a:t> exhibit a positive and significant effect. They are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complementary</a:t>
            </a:r>
            <a:r>
              <a:rPr lang="en-GB" sz="2200" dirty="0" smtClean="0">
                <a:latin typeface="Calibri" pitchFamily="34" charset="0"/>
              </a:rPr>
              <a:t> and not substitute.</a:t>
            </a:r>
          </a:p>
          <a:p>
            <a:pPr algn="just" eaLnBrk="1" hangingPunct="1">
              <a:lnSpc>
                <a:spcPts val="3100"/>
              </a:lnSpc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2200" dirty="0" smtClean="0">
                <a:latin typeface="Calibri" pitchFamily="34" charset="0"/>
              </a:rPr>
              <a:t>Knowledge exchanges are facilitated not only by spatial proximity, but most importantly by a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common cognitive base</a:t>
            </a:r>
            <a:r>
              <a:rPr lang="en-GB" sz="2200" dirty="0" smtClean="0">
                <a:latin typeface="Calibri" pitchFamily="34" charset="0"/>
              </a:rPr>
              <a:t> (impact is five times higher).</a:t>
            </a:r>
          </a:p>
          <a:p>
            <a:pPr algn="just" eaLnBrk="1" hangingPunct="1">
              <a:lnSpc>
                <a:spcPts val="3100"/>
              </a:lnSpc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2200" dirty="0" smtClean="0">
                <a:latin typeface="Calibri" pitchFamily="34" charset="0"/>
              </a:rPr>
              <a:t>Preferential attachment and transitivity are both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network features </a:t>
            </a:r>
            <a:r>
              <a:rPr lang="en-GB" sz="2200" dirty="0" smtClean="0">
                <a:latin typeface="Calibri" pitchFamily="34" charset="0"/>
              </a:rPr>
              <a:t>which positively affect the probability of a knowledge exchange. </a:t>
            </a:r>
          </a:p>
          <a:p>
            <a:pPr algn="just" eaLnBrk="1" hangingPunct="1">
              <a:lnSpc>
                <a:spcPts val="3100"/>
              </a:lnSpc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2200" dirty="0">
                <a:latin typeface="Calibri" pitchFamily="34" charset="0"/>
              </a:rPr>
              <a:t>The </a:t>
            </a:r>
            <a:r>
              <a:rPr lang="en-GB" sz="2200" dirty="0">
                <a:solidFill>
                  <a:srgbClr val="FF0000"/>
                </a:solidFill>
                <a:latin typeface="Calibri" pitchFamily="34" charset="0"/>
              </a:rPr>
              <a:t>concurrent</a:t>
            </a:r>
            <a:r>
              <a:rPr lang="en-GB" sz="2200" dirty="0">
                <a:latin typeface="Calibri" pitchFamily="34" charset="0"/>
              </a:rPr>
              <a:t> effect of the </a:t>
            </a:r>
            <a:r>
              <a:rPr lang="en-GB" sz="2200" dirty="0">
                <a:solidFill>
                  <a:srgbClr val="FF0000"/>
                </a:solidFill>
                <a:latin typeface="Calibri" pitchFamily="34" charset="0"/>
              </a:rPr>
              <a:t>five</a:t>
            </a:r>
            <a:r>
              <a:rPr lang="en-GB" sz="2200" dirty="0">
                <a:latin typeface="Calibri" pitchFamily="34" charset="0"/>
              </a:rPr>
              <a:t> </a:t>
            </a:r>
            <a:r>
              <a:rPr lang="en-GB" sz="2200" dirty="0">
                <a:solidFill>
                  <a:srgbClr val="FF0000"/>
                </a:solidFill>
                <a:latin typeface="Calibri" pitchFamily="34" charset="0"/>
              </a:rPr>
              <a:t>proximity</a:t>
            </a:r>
            <a:r>
              <a:rPr lang="en-GB" sz="2200" dirty="0">
                <a:latin typeface="Calibri" pitchFamily="34" charset="0"/>
              </a:rPr>
              <a:t> dimensions </a:t>
            </a:r>
            <a:r>
              <a:rPr lang="en-GB" sz="2200" dirty="0" smtClean="0">
                <a:latin typeface="Calibri" pitchFamily="34" charset="0"/>
              </a:rPr>
              <a:t>and of the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two network </a:t>
            </a:r>
            <a:r>
              <a:rPr lang="en-GB" sz="2200" dirty="0" smtClean="0">
                <a:latin typeface="Calibri" pitchFamily="34" charset="0"/>
              </a:rPr>
              <a:t>features makes the </a:t>
            </a:r>
            <a:r>
              <a:rPr lang="en-GB" sz="2200" dirty="0">
                <a:latin typeface="Calibri" pitchFamily="34" charset="0"/>
              </a:rPr>
              <a:t>probability of knowledge exchanges </a:t>
            </a:r>
            <a:r>
              <a:rPr lang="en-GB" sz="2200" dirty="0" smtClean="0">
                <a:latin typeface="Calibri" pitchFamily="34" charset="0"/>
              </a:rPr>
              <a:t>increase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up </a:t>
            </a:r>
            <a:r>
              <a:rPr lang="en-GB" sz="2200" dirty="0">
                <a:solidFill>
                  <a:srgbClr val="FF0000"/>
                </a:solidFill>
                <a:latin typeface="Calibri" pitchFamily="34" charset="0"/>
              </a:rPr>
              <a:t>to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3.8%</a:t>
            </a:r>
            <a:r>
              <a:rPr lang="en-GB" sz="2200" dirty="0" smtClean="0">
                <a:latin typeface="Calibri" pitchFamily="34" charset="0"/>
              </a:rPr>
              <a:t>, which </a:t>
            </a:r>
            <a:r>
              <a:rPr lang="en-GB" sz="2200" dirty="0">
                <a:latin typeface="Calibri" pitchFamily="34" charset="0"/>
              </a:rPr>
              <a:t>is 25 time higher than the basic random probability (0.15</a:t>
            </a:r>
            <a:r>
              <a:rPr lang="en-GB" sz="2200" dirty="0" smtClean="0">
                <a:latin typeface="Calibri" pitchFamily="34" charset="0"/>
              </a:rPr>
              <a:t>%).</a:t>
            </a:r>
            <a:endParaRPr lang="en-GB" sz="22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olo 1"/>
          <p:cNvSpPr>
            <a:spLocks noGrp="1"/>
          </p:cNvSpPr>
          <p:nvPr>
            <p:ph type="title"/>
          </p:nvPr>
        </p:nvSpPr>
        <p:spPr bwMode="auto">
          <a:xfrm>
            <a:off x="323850" y="158750"/>
            <a:ext cx="8820150" cy="533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b="1" dirty="0" smtClean="0">
                <a:latin typeface="Calibri" pitchFamily="34" charset="0"/>
              </a:rPr>
              <a:t>Policy implications /1</a:t>
            </a:r>
          </a:p>
        </p:txBody>
      </p:sp>
      <p:sp>
        <p:nvSpPr>
          <p:cNvPr id="22531" name="Segnaposto contenuto 2"/>
          <p:cNvSpPr>
            <a:spLocks noGrp="1"/>
          </p:cNvSpPr>
          <p:nvPr>
            <p:ph idx="1"/>
          </p:nvPr>
        </p:nvSpPr>
        <p:spPr>
          <a:xfrm>
            <a:off x="250825" y="1196752"/>
            <a:ext cx="8425631" cy="4968552"/>
          </a:xfrm>
        </p:spPr>
        <p:txBody>
          <a:bodyPr/>
          <a:lstStyle/>
          <a:p>
            <a:pPr algn="just">
              <a:spcAft>
                <a:spcPts val="1200"/>
              </a:spcAft>
            </a:pPr>
            <a:r>
              <a:rPr lang="en-US" dirty="0" smtClean="0">
                <a:latin typeface="Calibri" pitchFamily="34" charset="0"/>
                <a:cs typeface="Times New Roman" pitchFamily="18" charset="0"/>
              </a:rPr>
              <a:t>The existence of several channels of firms knowledge </a:t>
            </a:r>
            <a:r>
              <a:rPr lang="en-US" smtClean="0">
                <a:latin typeface="Calibri" pitchFamily="34" charset="0"/>
                <a:cs typeface="Times New Roman" pitchFamily="18" charset="0"/>
              </a:rPr>
              <a:t>exchange  calls for 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a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coordinated strategy 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able to achieve different targets with diverse instruments.</a:t>
            </a:r>
          </a:p>
          <a:p>
            <a:pPr algn="just">
              <a:spcAft>
                <a:spcPts val="1200"/>
              </a:spcAft>
            </a:pPr>
            <a:r>
              <a:rPr lang="en-US" dirty="0" smtClean="0">
                <a:latin typeface="Calibri" pitchFamily="34" charset="0"/>
                <a:cs typeface="Times New Roman" pitchFamily="18" charset="0"/>
              </a:rPr>
              <a:t>More policies should aim directly to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knowledge diffusion and absorption 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taking into account the diverse institutional and industrial contexts: no “one size fits all” policies (</a:t>
            </a:r>
            <a:r>
              <a:rPr lang="en-US" dirty="0" err="1" smtClean="0">
                <a:latin typeface="Calibri" pitchFamily="34" charset="0"/>
                <a:cs typeface="Times New Roman" pitchFamily="18" charset="0"/>
              </a:rPr>
              <a:t>Todling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 and </a:t>
            </a:r>
            <a:r>
              <a:rPr lang="en-US" dirty="0" err="1" smtClean="0">
                <a:latin typeface="Calibri" pitchFamily="34" charset="0"/>
                <a:cs typeface="Times New Roman" pitchFamily="18" charset="0"/>
              </a:rPr>
              <a:t>Trippl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, 2005; </a:t>
            </a:r>
            <a:r>
              <a:rPr lang="en-US" dirty="0" err="1" smtClean="0">
                <a:latin typeface="Calibri" pitchFamily="34" charset="0"/>
                <a:cs typeface="Times New Roman" pitchFamily="18" charset="0"/>
              </a:rPr>
              <a:t>Asheim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 et al, 2011).</a:t>
            </a:r>
          </a:p>
          <a:p>
            <a:pPr algn="just">
              <a:spcAft>
                <a:spcPts val="1200"/>
              </a:spcAft>
            </a:pPr>
            <a:r>
              <a:rPr lang="en-US" dirty="0" smtClean="0">
                <a:latin typeface="Calibri" pitchFamily="34" charset="0"/>
                <a:cs typeface="Times New Roman" pitchFamily="18" charset="0"/>
              </a:rPr>
              <a:t>Practically, policies should support and encourage the formation of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dense networks among firms 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which go beyond geographical clusters and which may exploit very diverse channels for knowledge flows.</a:t>
            </a:r>
            <a:endParaRPr lang="it-IT" dirty="0" smtClean="0">
              <a:latin typeface="Calibri" pitchFamily="34" charset="0"/>
              <a:cs typeface="Times New Roman" pitchFamily="18" charset="0"/>
            </a:endParaRPr>
          </a:p>
          <a:p>
            <a:endParaRPr lang="it-IT" dirty="0" smtClean="0">
              <a:latin typeface="Calibri" pitchFamily="34" charset="0"/>
              <a:cs typeface="Times New Roman" pitchFamily="18" charset="0"/>
            </a:endParaRPr>
          </a:p>
          <a:p>
            <a:pPr eaLnBrk="1" hangingPunct="1"/>
            <a:endParaRPr lang="it-IT" dirty="0" smtClean="0">
              <a:latin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096265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b="1" dirty="0" smtClean="0">
                <a:latin typeface="Calibri" pitchFamily="34" charset="0"/>
              </a:rPr>
              <a:t>Policy implication /2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0825" y="1052513"/>
            <a:ext cx="8425631" cy="5113337"/>
          </a:xfrm>
        </p:spPr>
        <p:txBody>
          <a:bodyPr/>
          <a:lstStyle/>
          <a:p>
            <a:pPr algn="just">
              <a:buClr>
                <a:schemeClr val="tx1"/>
              </a:buClr>
            </a:pP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Technological proximity 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matter much more than the geographical one in influencing inter-firm agreements and thus knowledge exchanges. This suggests the implementation of specific industrial policies to support the formation and the functioning of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a-spatial industrial clusters 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characterized by proximate technology.</a:t>
            </a:r>
          </a:p>
          <a:p>
            <a:pPr algn="just">
              <a:buClr>
                <a:schemeClr val="tx1"/>
              </a:buClr>
            </a:pPr>
            <a:endParaRPr lang="en-US" dirty="0" smtClean="0">
              <a:latin typeface="Calibri" pitchFamily="34" charset="0"/>
            </a:endParaRPr>
          </a:p>
          <a:p>
            <a:pPr algn="just">
              <a:buClr>
                <a:schemeClr val="tx1"/>
              </a:buClr>
            </a:pPr>
            <a:r>
              <a:rPr lang="en-US" dirty="0" smtClean="0">
                <a:latin typeface="Calibri" pitchFamily="34" charset="0"/>
                <a:cs typeface="Times New Roman" pitchFamily="18" charset="0"/>
              </a:rPr>
              <a:t>Finally, the presence of externalities which exploit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social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it-IT" dirty="0" err="1" smtClean="0">
                <a:latin typeface="Calibri" pitchFamily="34" charset="0"/>
                <a:cs typeface="Times New Roman" pitchFamily="18" charset="0"/>
              </a:rPr>
              <a:t>interregional</a:t>
            </a:r>
            <a:r>
              <a:rPr lang="it-IT" dirty="0" smtClean="0">
                <a:latin typeface="Calibri" pitchFamily="34" charset="0"/>
                <a:cs typeface="Times New Roman" pitchFamily="18" charset="0"/>
              </a:rPr>
              <a:t> relations </a:t>
            </a:r>
            <a:r>
              <a:rPr lang="it-IT" dirty="0" err="1" smtClean="0">
                <a:latin typeface="Calibri" pitchFamily="34" charset="0"/>
                <a:cs typeface="Times New Roman" pitchFamily="18" charset="0"/>
              </a:rPr>
              <a:t>requires</a:t>
            </a:r>
            <a:r>
              <a:rPr lang="it-IT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it-IT" dirty="0" err="1" smtClean="0">
                <a:latin typeface="Calibri" pitchFamily="34" charset="0"/>
                <a:cs typeface="Times New Roman" pitchFamily="18" charset="0"/>
              </a:rPr>
              <a:t>policies</a:t>
            </a:r>
            <a:r>
              <a:rPr lang="it-IT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it-IT" dirty="0" err="1" smtClean="0">
                <a:latin typeface="Calibri" pitchFamily="34" charset="0"/>
                <a:cs typeface="Times New Roman" pitchFamily="18" charset="0"/>
              </a:rPr>
              <a:t>designed</a:t>
            </a:r>
            <a:r>
              <a:rPr lang="it-IT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specifically to provide a balanced set of incentives to motivate economic agents towards cooperation without deterring competitiveness.</a:t>
            </a:r>
            <a:endParaRPr lang="it-IT" dirty="0" smtClean="0">
              <a:latin typeface="Calibri" pitchFamily="34" charset="0"/>
              <a:cs typeface="Times New Roman" pitchFamily="18" charset="0"/>
            </a:endParaRPr>
          </a:p>
          <a:p>
            <a:pPr algn="just"/>
            <a:endParaRPr lang="it-IT" dirty="0" smtClean="0">
              <a:latin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9914191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820150" cy="692150"/>
          </a:xfrm>
        </p:spPr>
        <p:txBody>
          <a:bodyPr/>
          <a:lstStyle/>
          <a:p>
            <a:r>
              <a:rPr lang="en-GB" b="1" dirty="0" smtClean="0">
                <a:latin typeface="Calibri" pitchFamily="34" charset="0"/>
              </a:rPr>
              <a:t>Future research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>
                <a:latin typeface="Calibri" pitchFamily="34" charset="0"/>
              </a:rPr>
              <a:t>Check with other more </a:t>
            </a:r>
            <a:r>
              <a:rPr lang="en-GB" smtClean="0">
                <a:latin typeface="Calibri" pitchFamily="34" charset="0"/>
              </a:rPr>
              <a:t>complex measures </a:t>
            </a:r>
            <a:r>
              <a:rPr lang="en-GB" dirty="0" smtClean="0">
                <a:latin typeface="Calibri" pitchFamily="34" charset="0"/>
              </a:rPr>
              <a:t>of technological relatedness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>
                <a:latin typeface="Calibri" pitchFamily="34" charset="0"/>
              </a:rPr>
              <a:t>Robustness test with other countries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>
                <a:latin typeface="Calibri" pitchFamily="34" charset="0"/>
              </a:rPr>
              <a:t>Robustness test with other forms of agreements and cooperation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>
                <a:latin typeface="Calibri" pitchFamily="34" charset="0"/>
              </a:rPr>
              <a:t>Robustness test with respect to other forms of internationalisation: M&amp;A or greenfield investment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 smtClean="0">
                <a:latin typeface="Calibri" pitchFamily="34" charset="0"/>
              </a:rPr>
              <a:t>Post-deal performance analysis with a more inter-temporal perspective.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olo 1"/>
          <p:cNvSpPr>
            <a:spLocks noGrp="1"/>
          </p:cNvSpPr>
          <p:nvPr>
            <p:ph type="title" idx="4294967295"/>
          </p:nvPr>
        </p:nvSpPr>
        <p:spPr bwMode="auto">
          <a:xfrm>
            <a:off x="179388" y="108000"/>
            <a:ext cx="8640762" cy="6921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en-US" kern="1200" dirty="0" smtClean="0">
                <a:ea typeface="+mn-ea"/>
                <a:cs typeface="+mn-cs"/>
              </a:rPr>
              <a:t>Estimation method</a:t>
            </a:r>
            <a:endParaRPr lang="it-IT" kern="1200" dirty="0" smtClean="0">
              <a:ea typeface="+mn-ea"/>
              <a:cs typeface="+mn-cs"/>
            </a:endParaRPr>
          </a:p>
        </p:txBody>
      </p:sp>
      <p:sp>
        <p:nvSpPr>
          <p:cNvPr id="1028" name="Segnaposto contenuto 2"/>
          <p:cNvSpPr txBox="1">
            <a:spLocks/>
          </p:cNvSpPr>
          <p:nvPr/>
        </p:nvSpPr>
        <p:spPr bwMode="auto">
          <a:xfrm>
            <a:off x="179512" y="980728"/>
            <a:ext cx="8641333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ts val="2700"/>
              </a:lnSpc>
            </a:pPr>
            <a:endParaRPr lang="it-IT" sz="2000" dirty="0">
              <a:latin typeface="Calibri" pitchFamily="34" charset="0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180000" y="900000"/>
            <a:ext cx="8676000" cy="5544616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ts val="2200"/>
              </a:lnSpc>
              <a:spcAft>
                <a:spcPts val="600"/>
              </a:spcAft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analysis is performed within a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logistic framework for rare events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King  and Zeng 2001, 2002), the standard logistic approach would underestimate the probability of occurrences because of the large number of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zeros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ts val="22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apply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endogenous stratified sampling </a:t>
            </a:r>
            <a:r>
              <a:rPr lang="en-GB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which requires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selecting all the observations for which Y=1 (the “cases”) and randomly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selecting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observations for which Y=0 (“controls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”).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22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sequentially consider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several </a:t>
            </a:r>
            <a:r>
              <a:rPr lang="en-GB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samples sizes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increasing the number of zero observations. We stop when we get no further improvements in terms of estimates accuracy. </a:t>
            </a:r>
          </a:p>
          <a:p>
            <a:pPr marL="285750" indent="-285750" algn="just">
              <a:lnSpc>
                <a:spcPts val="22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select the 0.1 proportion (</a:t>
            </a:r>
            <a:r>
              <a:rPr lang="en-GB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1/10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each actual pair matched with 10 other randomly drawn potential pairs). Number of observations: 887+8870 = 9757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22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Estimation </a:t>
            </a:r>
            <a:r>
              <a:rPr lang="en-GB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based on the </a:t>
            </a:r>
            <a:r>
              <a:rPr lang="en-GB" sz="20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 correction method</a:t>
            </a:r>
            <a:r>
              <a:rPr lang="en-GB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corrects for the bias induced by selecting with respect to the response variable. </a:t>
            </a:r>
          </a:p>
          <a:p>
            <a:pPr marL="285750" indent="-285750" algn="just">
              <a:lnSpc>
                <a:spcPts val="22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correction is based on the population proportion of “one” observations (0.0015 that is </a:t>
            </a:r>
            <a:r>
              <a:rPr lang="en-GB" sz="2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0.15</a:t>
            </a:r>
            <a:r>
              <a:rPr lang="en-GB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%).</a:t>
            </a:r>
            <a:endParaRPr lang="it-IT" sz="20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Similar </a:t>
            </a:r>
            <a:r>
              <a:rPr lang="en-GB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are obtained when we apply the alternative correction method, based on weighting.</a:t>
            </a:r>
            <a:endParaRPr lang="it-IT" sz="20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/>
          <p:cNvSpPr>
            <a:spLocks noGrp="1"/>
          </p:cNvSpPr>
          <p:nvPr>
            <p:ph type="title" idx="4294967295"/>
          </p:nvPr>
        </p:nvSpPr>
        <p:spPr bwMode="auto">
          <a:xfrm>
            <a:off x="180000" y="108000"/>
            <a:ext cx="8820150" cy="461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dirty="0" smtClean="0"/>
              <a:t>Estimation strategy</a:t>
            </a:r>
          </a:p>
        </p:txBody>
      </p:sp>
      <p:sp>
        <p:nvSpPr>
          <p:cNvPr id="15363" name="Segnaposto contenuto 2"/>
          <p:cNvSpPr>
            <a:spLocks noGrp="1"/>
          </p:cNvSpPr>
          <p:nvPr>
            <p:ph idx="4294967295"/>
          </p:nvPr>
        </p:nvSpPr>
        <p:spPr>
          <a:xfrm>
            <a:off x="180000" y="692696"/>
            <a:ext cx="8640000" cy="540932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Estimation stages:  </a:t>
            </a: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SzPct val="95000"/>
              <a:buFont typeface="+mj-lt"/>
              <a:buAutoNum type="arabicPeriod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Estimate the </a:t>
            </a:r>
            <a:r>
              <a:rPr lang="en-GB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benchmark model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just geographical proximity, network characteristics of each partner and firm controls.</a:t>
            </a: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SzPct val="95000"/>
              <a:buFont typeface="+mj-lt"/>
              <a:buAutoNum type="arabicPeriod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Estimate the</a:t>
            </a:r>
            <a:r>
              <a:rPr lang="en-GB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preferred model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all additional proximity dimensions:  technological, organisational, institutional and social.</a:t>
            </a: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SzPct val="95000"/>
              <a:buFont typeface="+mj-lt"/>
              <a:buAutoNum type="arabicPeriod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 for </a:t>
            </a:r>
            <a:r>
              <a:rPr lang="en-GB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robustness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respect to alternative proximity measures and subsamples.</a:t>
            </a: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SzPct val="95000"/>
              <a:buFont typeface="+mj-lt"/>
              <a:buAutoNum type="arabicPeriod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Post-estimation stage</a:t>
            </a:r>
          </a:p>
          <a:p>
            <a:pPr lvl="1" indent="-342900" algn="just">
              <a:spcBef>
                <a:spcPts val="0"/>
              </a:spcBef>
              <a:spcAft>
                <a:spcPts val="1200"/>
              </a:spcAft>
              <a:buSzPct val="95000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ssess how the </a:t>
            </a:r>
            <a:r>
              <a:rPr lang="en-GB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conditional probability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an agreement is higher than the </a:t>
            </a:r>
            <a:r>
              <a:rPr lang="en-GB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random probability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(0.15%)</a:t>
            </a:r>
          </a:p>
          <a:p>
            <a:pPr lvl="1" indent="-342900" algn="just">
              <a:spcBef>
                <a:spcPts val="0"/>
              </a:spcBef>
              <a:spcAft>
                <a:spcPts val="1200"/>
              </a:spcAft>
              <a:buSzPct val="95000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 the increase in the </a:t>
            </a:r>
            <a:r>
              <a:rPr lang="en-GB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estimated conditional probability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given change in each variable in turn to assess the effects of proximity or network features on the likelihood that any two firms exchange knowledge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SzPct val="95000"/>
              <a:buFont typeface="+mj-lt"/>
              <a:buAutoNum type="arabicPeriod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Post-estimation stage:.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0000" y="108000"/>
            <a:ext cx="8820150" cy="692150"/>
          </a:xfrm>
        </p:spPr>
        <p:txBody>
          <a:bodyPr/>
          <a:lstStyle/>
          <a:p>
            <a:r>
              <a:rPr lang="en-GB" dirty="0" err="1" smtClean="0"/>
              <a:t>Logit</a:t>
            </a:r>
            <a:r>
              <a:rPr lang="en-GB" dirty="0" smtClean="0"/>
              <a:t> models - prior correction for rare events </a:t>
            </a:r>
            <a:endParaRPr lang="en-GB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436096" y="755999"/>
            <a:ext cx="3637760" cy="56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Random probability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an agreement=0.15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en-GB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 of observations: 9757</a:t>
            </a:r>
          </a:p>
          <a:p>
            <a:r>
              <a:rPr lang="en-GB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firms controls included</a:t>
            </a:r>
          </a:p>
          <a:p>
            <a:endParaRPr lang="en-GB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Preferred model with five proximity measures, network effects and individual controls: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proximities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exhibit a positive and significant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effect, act as complements rather than substitutes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 firm-agreements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mostly facilitated by a common cognitive base</a:t>
            </a:r>
            <a:endParaRPr lang="en-GB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preferential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attachment and transitivity are both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in enhancing the probability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knowledge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exchange</a:t>
            </a:r>
            <a:endParaRPr lang="en-GB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concurrent effect of 5 proximities and 2 network features makes the probability of inter firm agreements increase up to 3.8%, which is 25 time higher than the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random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probability (0.15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1300" dirty="0" smtClean="0">
              <a:latin typeface="+mn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756000"/>
            <a:ext cx="4536504" cy="5654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0000" y="108000"/>
            <a:ext cx="8820150" cy="692150"/>
          </a:xfrm>
        </p:spPr>
        <p:txBody>
          <a:bodyPr/>
          <a:lstStyle/>
          <a:p>
            <a:r>
              <a:rPr lang="en-GB" dirty="0" err="1" smtClean="0"/>
              <a:t>Logit</a:t>
            </a:r>
            <a:r>
              <a:rPr lang="en-GB" dirty="0" smtClean="0"/>
              <a:t> models - robustness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900000"/>
            <a:ext cx="5652665" cy="5383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/>
          </p:cNvSpPr>
          <p:nvPr>
            <p:ph type="title" idx="4294967295"/>
          </p:nvPr>
        </p:nvSpPr>
        <p:spPr bwMode="auto">
          <a:xfrm>
            <a:off x="251520" y="87288"/>
            <a:ext cx="88201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GB" b="1" kern="1200" dirty="0" smtClean="0">
                <a:latin typeface="Calibri" pitchFamily="34" charset="0"/>
                <a:ea typeface="+mn-ea"/>
                <a:cs typeface="+mn-cs"/>
              </a:rPr>
              <a:t>Empirics on knowledge flows / 1</a:t>
            </a:r>
          </a:p>
        </p:txBody>
      </p:sp>
      <p:sp>
        <p:nvSpPr>
          <p:cNvPr id="10243" name="Segnaposto contenuto 2"/>
          <p:cNvSpPr>
            <a:spLocks noGrp="1"/>
          </p:cNvSpPr>
          <p:nvPr>
            <p:ph idx="4294967295"/>
          </p:nvPr>
        </p:nvSpPr>
        <p:spPr>
          <a:xfrm>
            <a:off x="250825" y="1053232"/>
            <a:ext cx="8137599" cy="4896048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ts val="1800"/>
              </a:spcAft>
              <a:buClr>
                <a:schemeClr val="tx1"/>
              </a:buClr>
              <a:buNone/>
            </a:pPr>
            <a:r>
              <a:rPr lang="en-GB" sz="2200" dirty="0" smtClean="0">
                <a:latin typeface="Calibri" pitchFamily="34" charset="0"/>
              </a:rPr>
              <a:t>Studies based on various indicators of  knowledge exchanges among agents and territories: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Participation in research programmes </a:t>
            </a:r>
            <a:r>
              <a:rPr lang="en-GB" sz="2200" dirty="0" smtClean="0">
                <a:latin typeface="Calibri" pitchFamily="34" charset="0"/>
              </a:rPr>
              <a:t>(</a:t>
            </a:r>
            <a:r>
              <a:rPr lang="en-GB" sz="2200" dirty="0" err="1" smtClean="0">
                <a:latin typeface="Calibri" pitchFamily="34" charset="0"/>
              </a:rPr>
              <a:t>Autant</a:t>
            </a:r>
            <a:r>
              <a:rPr lang="en-GB" sz="2200" dirty="0" smtClean="0">
                <a:latin typeface="Calibri" pitchFamily="34" charset="0"/>
              </a:rPr>
              <a:t>-Bernard et al., 2007; </a:t>
            </a:r>
            <a:r>
              <a:rPr lang="en-GB" sz="2200" dirty="0" err="1" smtClean="0">
                <a:latin typeface="Calibri" pitchFamily="34" charset="0"/>
              </a:rPr>
              <a:t>Maggioni</a:t>
            </a:r>
            <a:r>
              <a:rPr lang="en-GB" sz="2200" dirty="0" smtClean="0">
                <a:latin typeface="Calibri" pitchFamily="34" charset="0"/>
              </a:rPr>
              <a:t> et al., 2007; </a:t>
            </a:r>
            <a:r>
              <a:rPr lang="en-GB" sz="2200" dirty="0" err="1" smtClean="0">
                <a:latin typeface="Calibri" pitchFamily="34" charset="0"/>
              </a:rPr>
              <a:t>Balland</a:t>
            </a:r>
            <a:r>
              <a:rPr lang="en-GB" sz="2200" dirty="0" smtClean="0">
                <a:latin typeface="Calibri" pitchFamily="34" charset="0"/>
              </a:rPr>
              <a:t> 2012)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Co-patenting</a:t>
            </a:r>
            <a:r>
              <a:rPr lang="en-GB" sz="2200" dirty="0" smtClean="0">
                <a:latin typeface="Calibri" pitchFamily="34" charset="0"/>
              </a:rPr>
              <a:t> (</a:t>
            </a:r>
            <a:r>
              <a:rPr lang="en-US" sz="2200" dirty="0" err="1" smtClean="0">
                <a:latin typeface="Calibri" pitchFamily="34" charset="0"/>
              </a:rPr>
              <a:t>Cantner</a:t>
            </a:r>
            <a:r>
              <a:rPr lang="en-US" sz="2200" dirty="0" smtClean="0">
                <a:latin typeface="Calibri" pitchFamily="34" charset="0"/>
              </a:rPr>
              <a:t> and </a:t>
            </a:r>
            <a:r>
              <a:rPr lang="en-US" sz="2200" dirty="0" err="1" smtClean="0">
                <a:latin typeface="Calibri" pitchFamily="34" charset="0"/>
              </a:rPr>
              <a:t>Meder</a:t>
            </a:r>
            <a:r>
              <a:rPr lang="en-US" sz="2200" dirty="0" smtClean="0">
                <a:latin typeface="Calibri" pitchFamily="34" charset="0"/>
              </a:rPr>
              <a:t>, 2007; </a:t>
            </a:r>
            <a:r>
              <a:rPr lang="en-GB" sz="2200" dirty="0" err="1" smtClean="0">
                <a:latin typeface="Calibri" pitchFamily="34" charset="0"/>
              </a:rPr>
              <a:t>Maggioni</a:t>
            </a:r>
            <a:r>
              <a:rPr lang="en-GB" sz="2200" dirty="0" smtClean="0">
                <a:latin typeface="Calibri" pitchFamily="34" charset="0"/>
              </a:rPr>
              <a:t> et al., 2007, </a:t>
            </a:r>
            <a:r>
              <a:rPr lang="en-GB" sz="2200" dirty="0" err="1" smtClean="0">
                <a:latin typeface="Calibri" pitchFamily="34" charset="0"/>
              </a:rPr>
              <a:t>Picci</a:t>
            </a:r>
            <a:r>
              <a:rPr lang="en-GB" sz="2200" dirty="0" smtClean="0">
                <a:latin typeface="Calibri" pitchFamily="34" charset="0"/>
              </a:rPr>
              <a:t>, 2010; </a:t>
            </a:r>
            <a:r>
              <a:rPr lang="en-GB" sz="2200" dirty="0" err="1" smtClean="0">
                <a:latin typeface="Calibri" pitchFamily="34" charset="0"/>
              </a:rPr>
              <a:t>Cassi</a:t>
            </a:r>
            <a:r>
              <a:rPr lang="en-GB" sz="2200" dirty="0" smtClean="0">
                <a:latin typeface="Calibri" pitchFamily="34" charset="0"/>
              </a:rPr>
              <a:t> and </a:t>
            </a:r>
            <a:r>
              <a:rPr lang="en-GB" sz="2200" dirty="0" err="1" smtClean="0">
                <a:latin typeface="Calibri" pitchFamily="34" charset="0"/>
              </a:rPr>
              <a:t>Plunket</a:t>
            </a:r>
            <a:r>
              <a:rPr lang="en-GB" sz="2200" dirty="0" smtClean="0">
                <a:latin typeface="Calibri" pitchFamily="34" charset="0"/>
              </a:rPr>
              <a:t>, 2012)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Citations</a:t>
            </a:r>
            <a:r>
              <a:rPr lang="en-GB" sz="2200" dirty="0" smtClean="0">
                <a:latin typeface="Calibri" pitchFamily="34" charset="0"/>
              </a:rPr>
              <a:t> (</a:t>
            </a:r>
            <a:r>
              <a:rPr lang="en-GB" sz="2200" dirty="0" err="1" smtClean="0">
                <a:latin typeface="Calibri" pitchFamily="34" charset="0"/>
              </a:rPr>
              <a:t>Paci</a:t>
            </a:r>
            <a:r>
              <a:rPr lang="en-GB" sz="2200" dirty="0" smtClean="0">
                <a:latin typeface="Calibri" pitchFamily="34" charset="0"/>
              </a:rPr>
              <a:t> and </a:t>
            </a:r>
            <a:r>
              <a:rPr lang="en-GB" sz="2200" dirty="0" err="1" smtClean="0">
                <a:latin typeface="Calibri" pitchFamily="34" charset="0"/>
              </a:rPr>
              <a:t>Usai</a:t>
            </a:r>
            <a:r>
              <a:rPr lang="en-GB" sz="2200" dirty="0" smtClean="0">
                <a:latin typeface="Calibri" pitchFamily="34" charset="0"/>
              </a:rPr>
              <a:t>, 2009)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Co-publications</a:t>
            </a:r>
            <a:r>
              <a:rPr lang="en-GB" sz="2200" dirty="0" smtClean="0">
                <a:latin typeface="Calibri" pitchFamily="34" charset="0"/>
              </a:rPr>
              <a:t> (Ponds et al., 2007)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Applicant-inventors relationships </a:t>
            </a:r>
            <a:r>
              <a:rPr lang="en-GB" sz="2200" dirty="0" smtClean="0">
                <a:latin typeface="Calibri" pitchFamily="34" charset="0"/>
              </a:rPr>
              <a:t>(</a:t>
            </a:r>
            <a:r>
              <a:rPr lang="en-GB" sz="2200" dirty="0" err="1" smtClean="0">
                <a:latin typeface="Calibri" pitchFamily="34" charset="0"/>
              </a:rPr>
              <a:t>Maggioni</a:t>
            </a:r>
            <a:r>
              <a:rPr lang="en-GB" sz="2200" dirty="0" smtClean="0">
                <a:latin typeface="Calibri" pitchFamily="34" charset="0"/>
              </a:rPr>
              <a:t> et al., 2011)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Human capital mobility </a:t>
            </a:r>
            <a:r>
              <a:rPr lang="en-GB" sz="2200" dirty="0" smtClean="0">
                <a:latin typeface="Calibri" pitchFamily="34" charset="0"/>
              </a:rPr>
              <a:t>(</a:t>
            </a:r>
            <a:r>
              <a:rPr lang="en-GB" sz="2200" dirty="0" err="1" smtClean="0">
                <a:latin typeface="Calibri" pitchFamily="34" charset="0"/>
              </a:rPr>
              <a:t>Miguelez</a:t>
            </a:r>
            <a:r>
              <a:rPr lang="en-GB" sz="2200" dirty="0" smtClean="0">
                <a:latin typeface="Calibri" pitchFamily="34" charset="0"/>
              </a:rPr>
              <a:t>-Moreno, 2011 and </a:t>
            </a:r>
            <a:r>
              <a:rPr lang="en-GB" sz="2200" dirty="0" err="1" smtClean="0">
                <a:latin typeface="Calibri" pitchFamily="34" charset="0"/>
              </a:rPr>
              <a:t>Breschi</a:t>
            </a:r>
            <a:r>
              <a:rPr lang="en-GB" sz="2200" dirty="0" smtClean="0">
                <a:latin typeface="Calibri" pitchFamily="34" charset="0"/>
              </a:rPr>
              <a:t> and </a:t>
            </a:r>
            <a:r>
              <a:rPr lang="en-GB" sz="2200" dirty="0" err="1" smtClean="0">
                <a:latin typeface="Calibri" pitchFamily="34" charset="0"/>
              </a:rPr>
              <a:t>Lissoni</a:t>
            </a:r>
            <a:r>
              <a:rPr lang="en-GB" sz="2200" dirty="0" smtClean="0">
                <a:latin typeface="Calibri" pitchFamily="34" charset="0"/>
              </a:rPr>
              <a:t>, 2009). </a:t>
            </a:r>
          </a:p>
        </p:txBody>
      </p:sp>
    </p:spTree>
    <p:extLst>
      <p:ext uri="{BB962C8B-B14F-4D97-AF65-F5344CB8AC3E}">
        <p14:creationId xmlns="" xmlns:p14="http://schemas.microsoft.com/office/powerpoint/2010/main" val="233448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0000" y="108000"/>
            <a:ext cx="8820150" cy="692150"/>
          </a:xfrm>
        </p:spPr>
        <p:txBody>
          <a:bodyPr/>
          <a:lstStyle/>
          <a:p>
            <a:r>
              <a:rPr lang="en-GB" dirty="0" smtClean="0"/>
              <a:t>Estimates for sub-samples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0000" y="900000"/>
            <a:ext cx="8640000" cy="5256584"/>
          </a:xfrm>
        </p:spPr>
        <p:txBody>
          <a:bodyPr/>
          <a:lstStyle/>
          <a:p>
            <a:pPr marL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have carried out a sub-sample analysis to investigate whether relevant differences emerged when splitting the sample according to some features of the knowledge flows:</a:t>
            </a:r>
          </a:p>
          <a:p>
            <a:pPr marL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completed         vs.   uncompleted agreements</a:t>
            </a:r>
          </a:p>
          <a:p>
            <a:pPr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joint ventures    vs.   strategic alliances</a:t>
            </a:r>
          </a:p>
          <a:p>
            <a:pPr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manufacturing   vs.   service sectors </a:t>
            </a:r>
          </a:p>
          <a:p>
            <a:pPr marL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analysis is rather preliminary since the limited number of actual agreements prevents us from estimating all the sub-samples and thus further research is required.</a:t>
            </a:r>
          </a:p>
          <a:p>
            <a:pPr marL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any case,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significant differences were found across subsamples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thus confirming the main findings discussed above for the whole estimation sample.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0000" y="108000"/>
            <a:ext cx="8820150" cy="692150"/>
          </a:xfrm>
        </p:spPr>
        <p:txBody>
          <a:bodyPr/>
          <a:lstStyle/>
          <a:p>
            <a:r>
              <a:rPr lang="en-US" dirty="0" smtClean="0"/>
              <a:t>Effects of Proximities and Networks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6084168" y="5642664"/>
            <a:ext cx="3024336" cy="73866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changes are equal to one standard deviation and are measured with respect to the median </a:t>
            </a:r>
            <a:endParaRPr lang="it-IT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723105"/>
            <a:ext cx="5688144" cy="5658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/>
          <p:cNvSpPr>
            <a:spLocks noGrp="1"/>
          </p:cNvSpPr>
          <p:nvPr>
            <p:ph type="title" idx="4294967295"/>
          </p:nvPr>
        </p:nvSpPr>
        <p:spPr bwMode="auto">
          <a:xfrm>
            <a:off x="179512" y="108000"/>
            <a:ext cx="8820150" cy="461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dirty="0" smtClean="0"/>
              <a:t>Main results and conclusions</a:t>
            </a:r>
          </a:p>
        </p:txBody>
      </p:sp>
      <p:sp>
        <p:nvSpPr>
          <p:cNvPr id="15363" name="Segnaposto contenuto 2"/>
          <p:cNvSpPr>
            <a:spLocks noGrp="1"/>
          </p:cNvSpPr>
          <p:nvPr>
            <p:ph idx="4294967295"/>
          </p:nvPr>
        </p:nvSpPr>
        <p:spPr>
          <a:xfrm>
            <a:off x="180000" y="900000"/>
            <a:ext cx="8640000" cy="5544616"/>
          </a:xfrm>
        </p:spPr>
        <p:txBody>
          <a:bodyPr/>
          <a:lstStyle/>
          <a:p>
            <a:pPr algn="just" eaLnBrk="1" hangingPunct="1">
              <a:lnSpc>
                <a:spcPts val="22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results of our preferred model – with five proximity measures, network effects and individual 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controls – 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show that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dimensions of proximity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exhibit a positive and significant effect. They act as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complements 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rather than substitute.</a:t>
            </a:r>
          </a:p>
          <a:p>
            <a:pPr algn="just" eaLnBrk="1" hangingPunct="1">
              <a:lnSpc>
                <a:spcPts val="22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22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exchanges are facilitated not only by spatial proximity, but most importantly by a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 cognitive base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(impact is four times higher).</a:t>
            </a:r>
          </a:p>
          <a:p>
            <a:pPr algn="just" eaLnBrk="1" hangingPunct="1">
              <a:lnSpc>
                <a:spcPts val="22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22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Preferential attachment and transitivity are both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network features 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positively affect the probability of a knowledge exchange. </a:t>
            </a:r>
          </a:p>
          <a:p>
            <a:pPr algn="just" eaLnBrk="1" hangingPunct="1">
              <a:lnSpc>
                <a:spcPts val="22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ts val="22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concurrent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effect of the </a:t>
            </a:r>
            <a:r>
              <a:rPr lang="en-GB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five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proximity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dimensions 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of the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network 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features makes the 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probability of knowledge exchanges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</a:t>
            </a:r>
            <a:r>
              <a:rPr lang="en-GB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3.8%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which </a:t>
            </a:r>
            <a:r>
              <a:rPr lang="en-GB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25 time higher than the basic random probability (0.15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%).</a:t>
            </a:r>
            <a:endParaRPr lang="en-GB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olo 1"/>
          <p:cNvSpPr>
            <a:spLocks noGrp="1"/>
          </p:cNvSpPr>
          <p:nvPr>
            <p:ph type="title"/>
          </p:nvPr>
        </p:nvSpPr>
        <p:spPr bwMode="auto">
          <a:xfrm>
            <a:off x="180000" y="108000"/>
            <a:ext cx="8820150" cy="533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dirty="0" smtClean="0"/>
              <a:t>Policy implications</a:t>
            </a:r>
          </a:p>
        </p:txBody>
      </p:sp>
      <p:sp>
        <p:nvSpPr>
          <p:cNvPr id="22531" name="Segnaposto contenuto 2"/>
          <p:cNvSpPr>
            <a:spLocks noGrp="1"/>
          </p:cNvSpPr>
          <p:nvPr>
            <p:ph idx="1"/>
          </p:nvPr>
        </p:nvSpPr>
        <p:spPr>
          <a:xfrm>
            <a:off x="180000" y="900000"/>
            <a:ext cx="8640000" cy="5409320"/>
          </a:xfrm>
        </p:spPr>
        <p:txBody>
          <a:bodyPr/>
          <a:lstStyle/>
          <a:p>
            <a:pPr algn="just">
              <a:lnSpc>
                <a:spcPts val="22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existence of several channels of firms knowledge exchange  calls for a </a:t>
            </a:r>
            <a:r>
              <a:rPr lang="en-US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coordinated strategy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able to achieve different targets with diverse instruments.</a:t>
            </a:r>
          </a:p>
          <a:p>
            <a:pPr algn="just">
              <a:lnSpc>
                <a:spcPts val="22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policies should aim directly to </a:t>
            </a:r>
            <a:r>
              <a:rPr lang="en-US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 diffusion and absorption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taking into account the diverse institutional and industrial contexts: no “one size fits all” policies (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Todling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Trippl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2005;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Asheim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 al, 2011).</a:t>
            </a:r>
          </a:p>
          <a:p>
            <a:pPr algn="just">
              <a:lnSpc>
                <a:spcPts val="22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Practically, policies should support and encourage the formation of </a:t>
            </a:r>
            <a:r>
              <a:rPr lang="en-US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dense networks among firms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go beyond geographical clusters and which may exploit very diverse channels for knowledge flows.</a:t>
            </a:r>
          </a:p>
          <a:p>
            <a:pPr algn="just">
              <a:lnSpc>
                <a:spcPts val="22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US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Cognitive proximity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matters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much more than the geographical one in influencing inter-firm agreements and thus knowledge exchanges. This suggests the implementation of specific industrial policies to support the formation and the functioning of 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a-spatial industrial clusters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characterized by proximate technology.</a:t>
            </a:r>
          </a:p>
          <a:p>
            <a:pPr algn="just">
              <a:lnSpc>
                <a:spcPts val="22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Finally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presence of externalities which exploit 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interregional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relations </a:t>
            </a:r>
            <a:r>
              <a:rPr lang="it-IT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requires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policies</a:t>
            </a:r>
            <a:r>
              <a:rPr lang="it-IT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specifically </a:t>
            </a:r>
            <a:r>
              <a:rPr lang="it-IT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designed</a:t>
            </a:r>
            <a:r>
              <a:rPr lang="it-IT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a balanced set of incentives to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economic agents’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cooperation without deterring competitiveness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096265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0000" y="108000"/>
            <a:ext cx="8964000" cy="692150"/>
          </a:xfrm>
        </p:spPr>
        <p:txBody>
          <a:bodyPr/>
          <a:lstStyle/>
          <a:p>
            <a:r>
              <a:rPr lang="en-GB" dirty="0" smtClean="0"/>
              <a:t>Future research </a:t>
            </a:r>
            <a:r>
              <a:rPr lang="en-GB" sz="1600" dirty="0" smtClean="0"/>
              <a:t>actually current revision based on referees’ comments</a:t>
            </a:r>
            <a:endParaRPr lang="en-GB" sz="1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0000" y="900000"/>
            <a:ext cx="8712480" cy="5409320"/>
          </a:xfrm>
        </p:spPr>
        <p:txBody>
          <a:bodyPr/>
          <a:lstStyle/>
          <a:p>
            <a:pPr marL="0" indent="0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more complex measures of technological relatedness and firms’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characteristics</a:t>
            </a: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other measures of firms’ network positioning: </a:t>
            </a:r>
            <a:r>
              <a:rPr lang="en-GB" sz="21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betweenness</a:t>
            </a:r>
            <a:endParaRPr lang="en-GB" sz="2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other measures of firms’ geographical positioning: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regions</a:t>
            </a: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endParaRPr lang="en-GB" sz="21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other measures of social and institutional proximity at </a:t>
            </a:r>
            <a:r>
              <a:rPr lang="en-GB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regional</a:t>
            </a: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level</a:t>
            </a: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Robustness test with other countries </a:t>
            </a: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Robustness test with respect to other forms of internationalisation: M&amp;A or greenfield investment</a:t>
            </a: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Post-deal performance analysis with a more inter-temporal perspective</a:t>
            </a: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endParaRPr lang="en-GB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Robustness test with other forms of agreements and cooperation</a:t>
            </a: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endParaRPr lang="en-GB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Basics of Social </a:t>
            </a:r>
            <a:r>
              <a:rPr lang="it-IT" dirty="0"/>
              <a:t>N</a:t>
            </a:r>
            <a:r>
              <a:rPr lang="it-IT" dirty="0" smtClean="0"/>
              <a:t>etwork Analysis/2 plus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Betweenness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centrality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based on 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of shortest paths from all vertices to all others that pass through that node. 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Betweenness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centrality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more useful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 (than just 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degree)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both the load and importance of a node.</a:t>
            </a: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Betweeness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centrality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Node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betweeness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centrality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lvl="1"/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betweeness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centrality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  <a:p>
            <a:pPr lvl="1"/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791197"/>
            <a:ext cx="2633662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23759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/>
          </p:cNvSpPr>
          <p:nvPr>
            <p:ph type="title" idx="4294967295"/>
          </p:nvPr>
        </p:nvSpPr>
        <p:spPr bwMode="auto">
          <a:xfrm>
            <a:off x="179512" y="87288"/>
            <a:ext cx="88201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GB" b="1" kern="1200" dirty="0" smtClean="0">
                <a:latin typeface="Calibri" pitchFamily="34" charset="0"/>
                <a:ea typeface="+mn-ea"/>
                <a:cs typeface="+mn-cs"/>
              </a:rPr>
              <a:t>Empirics on knowledge flows / 2</a:t>
            </a:r>
          </a:p>
        </p:txBody>
      </p:sp>
      <p:sp>
        <p:nvSpPr>
          <p:cNvPr id="10243" name="Segnaposto contenuto 2"/>
          <p:cNvSpPr>
            <a:spLocks noGrp="1"/>
          </p:cNvSpPr>
          <p:nvPr>
            <p:ph idx="4294967295"/>
          </p:nvPr>
        </p:nvSpPr>
        <p:spPr>
          <a:xfrm>
            <a:off x="250825" y="1053232"/>
            <a:ext cx="8713663" cy="5112072"/>
          </a:xfrm>
        </p:spPr>
        <p:txBody>
          <a:bodyPr/>
          <a:lstStyle/>
          <a:p>
            <a:pPr marL="0" indent="0" eaLnBrk="1" hangingPunct="1">
              <a:lnSpc>
                <a:spcPts val="2800"/>
              </a:lnSpc>
              <a:spcBef>
                <a:spcPct val="0"/>
              </a:spcBef>
              <a:spcAft>
                <a:spcPts val="1200"/>
              </a:spcAft>
              <a:buNone/>
            </a:pPr>
            <a:r>
              <a:rPr lang="en-GB" sz="2200" dirty="0" smtClean="0">
                <a:latin typeface="Calibri" pitchFamily="34" charset="0"/>
              </a:rPr>
              <a:t>Studies based on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inter-firm </a:t>
            </a:r>
            <a:r>
              <a:rPr lang="en-GB" sz="2200" kern="1200" dirty="0" smtClean="0">
                <a:solidFill>
                  <a:srgbClr val="FF0000"/>
                </a:solidFill>
                <a:latin typeface="Calibri" pitchFamily="34" charset="0"/>
              </a:rPr>
              <a:t>agreements / cooperation  </a:t>
            </a:r>
            <a:r>
              <a:rPr lang="en-GB" sz="2200" kern="1200" dirty="0" smtClean="0">
                <a:latin typeface="Calibri" pitchFamily="34" charset="0"/>
              </a:rPr>
              <a:t>used as </a:t>
            </a:r>
            <a:r>
              <a:rPr lang="en-GB" sz="2200" dirty="0" smtClean="0">
                <a:latin typeface="Calibri" pitchFamily="34" charset="0"/>
              </a:rPr>
              <a:t>indicators of knowledge exchange, but limited to a single industry:</a:t>
            </a:r>
          </a:p>
          <a:p>
            <a:pPr marL="342900" lvl="1" indent="-342900"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  <a:buChar char="•"/>
            </a:pP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  <a:ea typeface="+mn-ea"/>
                <a:cs typeface="+mn-cs"/>
              </a:rPr>
              <a:t>footwear </a:t>
            </a:r>
            <a:r>
              <a:rPr lang="en-GB" sz="2200" dirty="0" smtClean="0">
                <a:latin typeface="Calibri" pitchFamily="34" charset="0"/>
                <a:ea typeface="+mn-ea"/>
                <a:cs typeface="+mn-cs"/>
              </a:rPr>
              <a:t>(</a:t>
            </a:r>
            <a:r>
              <a:rPr lang="en-GB" sz="2200" dirty="0" err="1" smtClean="0">
                <a:latin typeface="Calibri" pitchFamily="34" charset="0"/>
                <a:ea typeface="+mn-ea"/>
                <a:cs typeface="+mn-cs"/>
              </a:rPr>
              <a:t>Boschma</a:t>
            </a:r>
            <a:r>
              <a:rPr lang="en-GB" sz="2200" dirty="0" smtClean="0">
                <a:latin typeface="Calibri" pitchFamily="34" charset="0"/>
                <a:ea typeface="+mn-ea"/>
                <a:cs typeface="+mn-cs"/>
              </a:rPr>
              <a:t> and </a:t>
            </a:r>
            <a:r>
              <a:rPr lang="en-GB" sz="2200" dirty="0" err="1" smtClean="0">
                <a:latin typeface="Calibri" pitchFamily="34" charset="0"/>
                <a:ea typeface="+mn-ea"/>
                <a:cs typeface="+mn-cs"/>
              </a:rPr>
              <a:t>Ter</a:t>
            </a:r>
            <a:r>
              <a:rPr lang="en-GB" sz="2200" dirty="0" smtClean="0">
                <a:latin typeface="Calibri" pitchFamily="34" charset="0"/>
                <a:ea typeface="+mn-ea"/>
                <a:cs typeface="+mn-cs"/>
              </a:rPr>
              <a:t> </a:t>
            </a:r>
            <a:r>
              <a:rPr lang="en-GB" sz="2200" dirty="0" err="1" smtClean="0">
                <a:latin typeface="Calibri" pitchFamily="34" charset="0"/>
                <a:ea typeface="+mn-ea"/>
                <a:cs typeface="+mn-cs"/>
              </a:rPr>
              <a:t>Wal</a:t>
            </a:r>
            <a:r>
              <a:rPr lang="en-GB" sz="2200" dirty="0" smtClean="0">
                <a:latin typeface="Calibri" pitchFamily="34" charset="0"/>
                <a:ea typeface="+mn-ea"/>
                <a:cs typeface="+mn-cs"/>
              </a:rPr>
              <a:t>, 2007)</a:t>
            </a:r>
          </a:p>
          <a:p>
            <a:pPr marL="342900" lvl="1" indent="-342900"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  <a:buChar char="•"/>
            </a:pP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  <a:ea typeface="+mn-ea"/>
                <a:cs typeface="+mn-cs"/>
              </a:rPr>
              <a:t>nanotechnology </a:t>
            </a:r>
            <a:r>
              <a:rPr lang="en-GB" sz="2200" dirty="0" smtClean="0">
                <a:latin typeface="Calibri" pitchFamily="34" charset="0"/>
                <a:ea typeface="+mn-ea"/>
                <a:cs typeface="+mn-cs"/>
              </a:rPr>
              <a:t>(</a:t>
            </a:r>
            <a:r>
              <a:rPr lang="en-GB" sz="2200" dirty="0" err="1" smtClean="0">
                <a:latin typeface="Calibri" pitchFamily="34" charset="0"/>
                <a:ea typeface="+mn-ea"/>
                <a:cs typeface="+mn-cs"/>
              </a:rPr>
              <a:t>Autant</a:t>
            </a:r>
            <a:r>
              <a:rPr lang="en-GB" sz="2200" dirty="0" smtClean="0">
                <a:latin typeface="Calibri" pitchFamily="34" charset="0"/>
                <a:ea typeface="+mn-ea"/>
                <a:cs typeface="+mn-cs"/>
              </a:rPr>
              <a:t>‐Bernard et al., 2007)</a:t>
            </a:r>
          </a:p>
          <a:p>
            <a:pPr marL="342900" lvl="1" indent="-342900"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  <a:buChar char="•"/>
            </a:pP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  <a:ea typeface="+mn-ea"/>
                <a:cs typeface="+mn-cs"/>
              </a:rPr>
              <a:t>aviation </a:t>
            </a:r>
            <a:r>
              <a:rPr lang="en-GB" sz="2200" dirty="0" smtClean="0">
                <a:latin typeface="Calibri" pitchFamily="34" charset="0"/>
                <a:ea typeface="+mn-ea"/>
                <a:cs typeface="+mn-cs"/>
              </a:rPr>
              <a:t>(</a:t>
            </a:r>
            <a:r>
              <a:rPr lang="en-GB" sz="2200" dirty="0" err="1" smtClean="0">
                <a:latin typeface="Calibri" pitchFamily="34" charset="0"/>
                <a:ea typeface="+mn-ea"/>
                <a:cs typeface="+mn-cs"/>
              </a:rPr>
              <a:t>Boschma</a:t>
            </a:r>
            <a:r>
              <a:rPr lang="en-GB" sz="2200" dirty="0" smtClean="0">
                <a:latin typeface="Calibri" pitchFamily="34" charset="0"/>
                <a:ea typeface="+mn-ea"/>
                <a:cs typeface="+mn-cs"/>
              </a:rPr>
              <a:t> and </a:t>
            </a:r>
            <a:r>
              <a:rPr lang="en-GB" sz="2200" dirty="0" err="1" smtClean="0">
                <a:latin typeface="Calibri" pitchFamily="34" charset="0"/>
                <a:ea typeface="+mn-ea"/>
                <a:cs typeface="+mn-cs"/>
              </a:rPr>
              <a:t>Broekel</a:t>
            </a:r>
            <a:r>
              <a:rPr lang="en-GB" sz="2200" dirty="0" smtClean="0">
                <a:latin typeface="Calibri" pitchFamily="34" charset="0"/>
                <a:ea typeface="+mn-ea"/>
                <a:cs typeface="+mn-cs"/>
              </a:rPr>
              <a:t>, 2009)</a:t>
            </a:r>
          </a:p>
          <a:p>
            <a:pPr marL="342900" lvl="1" indent="-342900"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  <a:buChar char="•"/>
            </a:pP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  <a:ea typeface="+mn-ea"/>
                <a:cs typeface="+mn-cs"/>
              </a:rPr>
              <a:t>biotechnology </a:t>
            </a:r>
            <a:r>
              <a:rPr lang="en-GB" sz="2200" dirty="0" smtClean="0">
                <a:latin typeface="Calibri" pitchFamily="34" charset="0"/>
                <a:ea typeface="+mn-ea"/>
                <a:cs typeface="+mn-cs"/>
              </a:rPr>
              <a:t>(</a:t>
            </a:r>
            <a:r>
              <a:rPr lang="en-GB" sz="2200" dirty="0" err="1" smtClean="0">
                <a:latin typeface="Calibri" pitchFamily="34" charset="0"/>
                <a:ea typeface="+mn-ea"/>
                <a:cs typeface="+mn-cs"/>
              </a:rPr>
              <a:t>Fornahl</a:t>
            </a:r>
            <a:r>
              <a:rPr lang="en-GB" sz="2200" dirty="0" smtClean="0">
                <a:latin typeface="Calibri" pitchFamily="34" charset="0"/>
                <a:ea typeface="+mn-ea"/>
                <a:cs typeface="+mn-cs"/>
              </a:rPr>
              <a:t> et al., 2011)</a:t>
            </a:r>
          </a:p>
          <a:p>
            <a:pPr marL="342900" lvl="1" indent="-342900"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  <a:buChar char="•"/>
            </a:pP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  <a:ea typeface="+mn-ea"/>
                <a:cs typeface="+mn-cs"/>
              </a:rPr>
              <a:t>global navigation satellite system </a:t>
            </a:r>
            <a:r>
              <a:rPr lang="en-GB" sz="2200" dirty="0" smtClean="0">
                <a:latin typeface="Calibri" pitchFamily="34" charset="0"/>
                <a:ea typeface="+mn-ea"/>
                <a:cs typeface="+mn-cs"/>
              </a:rPr>
              <a:t>(Balland, 2012) </a:t>
            </a:r>
          </a:p>
          <a:p>
            <a:pPr marL="342900" lvl="1" indent="-342900"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  <a:buChar char="•"/>
            </a:pP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  <a:ea typeface="+mn-ea"/>
                <a:cs typeface="+mn-cs"/>
              </a:rPr>
              <a:t>genomics </a:t>
            </a:r>
            <a:r>
              <a:rPr lang="en-GB" sz="2200" dirty="0" smtClean="0">
                <a:latin typeface="Calibri" pitchFamily="34" charset="0"/>
                <a:ea typeface="+mn-ea"/>
                <a:cs typeface="+mn-cs"/>
              </a:rPr>
              <a:t>(Cassi and Plunket, 2012)</a:t>
            </a:r>
          </a:p>
          <a:p>
            <a:pPr lvl="1" eaLnBrk="1" hangingPunct="1">
              <a:spcBef>
                <a:spcPct val="0"/>
              </a:spcBef>
              <a:spcAft>
                <a:spcPts val="0"/>
              </a:spcAft>
            </a:pPr>
            <a:endParaRPr lang="en-GB" sz="2200" dirty="0" smtClean="0">
              <a:latin typeface="Calibri" pitchFamily="34" charset="0"/>
            </a:endParaRPr>
          </a:p>
          <a:p>
            <a:pPr marL="0" indent="0" eaLnBrk="1" hangingPunct="1">
              <a:lnSpc>
                <a:spcPts val="2800"/>
              </a:lnSpc>
              <a:spcBef>
                <a:spcPct val="0"/>
              </a:spcBef>
              <a:spcAft>
                <a:spcPts val="1200"/>
              </a:spcAft>
              <a:buNone/>
            </a:pPr>
            <a:r>
              <a:rPr lang="en-GB" sz="2200" dirty="0" smtClean="0">
                <a:latin typeface="Calibri" pitchFamily="34" charset="0"/>
              </a:rPr>
              <a:t>Other studies give a global picture of the role of proximities but with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aggregated regional data </a:t>
            </a:r>
            <a:r>
              <a:rPr lang="en-GB" sz="2200" dirty="0" smtClean="0">
                <a:latin typeface="Calibri" pitchFamily="34" charset="0"/>
              </a:rPr>
              <a:t>(</a:t>
            </a:r>
            <a:r>
              <a:rPr lang="en-GB" sz="2200" dirty="0" err="1" smtClean="0">
                <a:latin typeface="Calibri" pitchFamily="34" charset="0"/>
              </a:rPr>
              <a:t>Paci</a:t>
            </a:r>
            <a:r>
              <a:rPr lang="en-GB" sz="2200" dirty="0" smtClean="0">
                <a:latin typeface="Calibri" pitchFamily="34" charset="0"/>
              </a:rPr>
              <a:t> et al., 2014; </a:t>
            </a:r>
            <a:r>
              <a:rPr lang="en-GB" sz="2200" dirty="0" err="1" smtClean="0">
                <a:latin typeface="Calibri" pitchFamily="34" charset="0"/>
              </a:rPr>
              <a:t>Maggioni</a:t>
            </a:r>
            <a:r>
              <a:rPr lang="en-GB" sz="2200" dirty="0" smtClean="0">
                <a:latin typeface="Calibri" pitchFamily="34" charset="0"/>
              </a:rPr>
              <a:t> et al., 2012).</a:t>
            </a:r>
          </a:p>
        </p:txBody>
      </p:sp>
    </p:spTree>
    <p:extLst>
      <p:ext uri="{BB962C8B-B14F-4D97-AF65-F5344CB8AC3E}">
        <p14:creationId xmlns="" xmlns:p14="http://schemas.microsoft.com/office/powerpoint/2010/main" val="56770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olo 1"/>
          <p:cNvSpPr>
            <a:spLocks noGrp="1"/>
          </p:cNvSpPr>
          <p:nvPr>
            <p:ph type="title" idx="4294967295"/>
          </p:nvPr>
        </p:nvSpPr>
        <p:spPr bwMode="auto">
          <a:xfrm>
            <a:off x="107504" y="87313"/>
            <a:ext cx="88201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GB" b="1" kern="1200" dirty="0" smtClean="0">
                <a:latin typeface="Calibri" pitchFamily="34" charset="0"/>
                <a:ea typeface="+mn-ea"/>
                <a:cs typeface="+mn-cs"/>
              </a:rPr>
              <a:t>  Aim</a:t>
            </a:r>
          </a:p>
        </p:txBody>
      </p:sp>
      <p:sp>
        <p:nvSpPr>
          <p:cNvPr id="96259" name="Segnaposto contenuto 2"/>
          <p:cNvSpPr>
            <a:spLocks noGrp="1"/>
          </p:cNvSpPr>
          <p:nvPr>
            <p:ph idx="4294967295"/>
          </p:nvPr>
        </p:nvSpPr>
        <p:spPr>
          <a:xfrm>
            <a:off x="251521" y="908721"/>
            <a:ext cx="8424936" cy="5257130"/>
          </a:xfrm>
        </p:spPr>
        <p:txBody>
          <a:bodyPr/>
          <a:lstStyle/>
          <a:p>
            <a:pPr marL="0" indent="0" algn="just" eaLnBrk="1" hangingPunct="1">
              <a:buNone/>
              <a:defRPr/>
            </a:pPr>
            <a:endParaRPr lang="en-GB" dirty="0" smtClean="0">
              <a:latin typeface="Calibri" pitchFamily="34" charset="0"/>
            </a:endParaRPr>
          </a:p>
          <a:p>
            <a:pPr marL="0" indent="0" algn="just" eaLnBrk="1" hangingPunct="1">
              <a:buNone/>
              <a:defRPr/>
            </a:pPr>
            <a:r>
              <a:rPr lang="en-GB" dirty="0" smtClean="0">
                <a:latin typeface="Calibri" pitchFamily="34" charset="0"/>
              </a:rPr>
              <a:t>Analyse how 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inter-firm collaborations</a:t>
            </a:r>
            <a:r>
              <a:rPr lang="en-GB" dirty="0" smtClean="0">
                <a:latin typeface="Calibri" pitchFamily="34" charset="0"/>
              </a:rPr>
              <a:t>, and the consequent  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knowledge exchanges </a:t>
            </a:r>
            <a:r>
              <a:rPr lang="en-GB" dirty="0" smtClean="0">
                <a:latin typeface="Calibri" pitchFamily="34" charset="0"/>
              </a:rPr>
              <a:t>among partners, are affected by the features of the 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networks</a:t>
            </a:r>
            <a:r>
              <a:rPr lang="en-GB" dirty="0" smtClean="0">
                <a:latin typeface="Calibri" pitchFamily="34" charset="0"/>
              </a:rPr>
              <a:t> in which firms are involved and by the 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proximity</a:t>
            </a:r>
            <a:r>
              <a:rPr lang="en-GB" dirty="0" smtClean="0">
                <a:latin typeface="Calibri" pitchFamily="34" charset="0"/>
              </a:rPr>
              <a:t> (measured with respect to different dimensions) among participants.</a:t>
            </a:r>
          </a:p>
          <a:p>
            <a:pPr marL="0" indent="0" algn="just" eaLnBrk="1" hangingPunct="1">
              <a:buNone/>
              <a:defRPr/>
            </a:pPr>
            <a:endParaRPr lang="en-GB" dirty="0" smtClean="0">
              <a:latin typeface="Calibri" pitchFamily="34" charset="0"/>
            </a:endParaRPr>
          </a:p>
          <a:p>
            <a:pPr marL="0" indent="0" algn="just" eaLnBrk="1" hangingPunct="1">
              <a:buNone/>
              <a:defRPr/>
            </a:pPr>
            <a:r>
              <a:rPr lang="en-GB" dirty="0" smtClean="0">
                <a:latin typeface="Calibri" pitchFamily="34" charset="0"/>
              </a:rPr>
              <a:t>Estimate the likelihood that two organizations engage in a partnership as a function of their relative 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geographical</a:t>
            </a:r>
            <a:r>
              <a:rPr lang="en-GB" dirty="0" smtClean="0">
                <a:latin typeface="Calibri" pitchFamily="34" charset="0"/>
              </a:rPr>
              <a:t>, 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technological</a:t>
            </a:r>
            <a:r>
              <a:rPr lang="en-GB" dirty="0" smtClean="0">
                <a:latin typeface="Calibri" pitchFamily="34" charset="0"/>
              </a:rPr>
              <a:t>, 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social</a:t>
            </a:r>
            <a:r>
              <a:rPr lang="en-GB" dirty="0" smtClean="0">
                <a:latin typeface="Calibri" pitchFamily="34" charset="0"/>
              </a:rPr>
              <a:t>, 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organizational</a:t>
            </a:r>
            <a:r>
              <a:rPr lang="en-GB" dirty="0" smtClean="0">
                <a:latin typeface="Calibri" pitchFamily="34" charset="0"/>
              </a:rPr>
              <a:t> and 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institutional</a:t>
            </a:r>
            <a:r>
              <a:rPr lang="en-GB" dirty="0" smtClean="0">
                <a:latin typeface="Calibri" pitchFamily="34" charset="0"/>
              </a:rPr>
              <a:t> proximity and their positioning within the 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network</a:t>
            </a:r>
            <a:r>
              <a:rPr lang="en-GB" dirty="0" smtClean="0">
                <a:latin typeface="Calibri" pitchFamily="34" charset="0"/>
              </a:rPr>
              <a:t> (degree and closeness centrality).</a:t>
            </a:r>
          </a:p>
          <a:p>
            <a:pPr marL="0" indent="0" algn="just" eaLnBrk="1" hangingPunct="1">
              <a:buFontTx/>
              <a:buNone/>
              <a:defRPr/>
            </a:pPr>
            <a:endParaRPr lang="en-GB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137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olo 1"/>
          <p:cNvSpPr>
            <a:spLocks noGrp="1"/>
          </p:cNvSpPr>
          <p:nvPr>
            <p:ph type="title"/>
          </p:nvPr>
        </p:nvSpPr>
        <p:spPr bwMode="auto">
          <a:xfrm>
            <a:off x="251520" y="86717"/>
            <a:ext cx="8820150" cy="461963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GB" b="1" kern="1200" dirty="0" smtClean="0">
                <a:latin typeface="Calibri" pitchFamily="34" charset="0"/>
                <a:ea typeface="+mn-ea"/>
                <a:cs typeface="+mn-cs"/>
              </a:rPr>
              <a:t>Our contribution</a:t>
            </a:r>
          </a:p>
        </p:txBody>
      </p:sp>
      <p:sp>
        <p:nvSpPr>
          <p:cNvPr id="11267" name="Segnaposto contenuto 2"/>
          <p:cNvSpPr>
            <a:spLocks noGrp="1"/>
          </p:cNvSpPr>
          <p:nvPr>
            <p:ph idx="1"/>
          </p:nvPr>
        </p:nvSpPr>
        <p:spPr>
          <a:xfrm>
            <a:off x="250825" y="836712"/>
            <a:ext cx="8713663" cy="5544616"/>
          </a:xfrm>
        </p:spPr>
        <p:txBody>
          <a:bodyPr/>
          <a:lstStyle/>
          <a:p>
            <a:pPr eaLnBrk="1" hangingPunct="1">
              <a:spcBef>
                <a:spcPts val="1200"/>
              </a:spcBef>
              <a:buClr>
                <a:schemeClr val="tx1"/>
              </a:buClr>
            </a:pPr>
            <a:r>
              <a:rPr lang="en-GB" sz="2200" dirty="0" smtClean="0">
                <a:latin typeface="Calibri" pitchFamily="34" charset="0"/>
              </a:rPr>
              <a:t>We investigate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announced agreements </a:t>
            </a:r>
            <a:r>
              <a:rPr lang="en-GB" sz="2200" dirty="0" smtClean="0">
                <a:latin typeface="Calibri" pitchFamily="34" charset="0"/>
              </a:rPr>
              <a:t>(domestic and international) with at least one firm localised in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Italy</a:t>
            </a:r>
            <a:r>
              <a:rPr lang="en-GB" sz="2200" dirty="0" smtClean="0">
                <a:latin typeface="Calibri" pitchFamily="34" charset="0"/>
              </a:rPr>
              <a:t> over the period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2005-2012</a:t>
            </a:r>
            <a:r>
              <a:rPr lang="en-GB" sz="2200" dirty="0" smtClean="0">
                <a:latin typeface="Calibri" pitchFamily="34" charset="0"/>
              </a:rPr>
              <a:t>.</a:t>
            </a:r>
          </a:p>
          <a:p>
            <a:pPr eaLnBrk="1" hangingPunct="1">
              <a:spcBef>
                <a:spcPts val="1200"/>
              </a:spcBef>
              <a:buClr>
                <a:schemeClr val="tx1"/>
              </a:buClr>
            </a:pPr>
            <a:r>
              <a:rPr lang="en-GB" sz="2200" dirty="0">
                <a:latin typeface="Calibri" pitchFamily="34" charset="0"/>
              </a:rPr>
              <a:t>Agreements covers </a:t>
            </a:r>
            <a:r>
              <a:rPr lang="en-GB" sz="2200" dirty="0">
                <a:solidFill>
                  <a:srgbClr val="FF0000"/>
                </a:solidFill>
                <a:latin typeface="Calibri" pitchFamily="34" charset="0"/>
              </a:rPr>
              <a:t>all economic activities </a:t>
            </a:r>
            <a:r>
              <a:rPr lang="en-GB" sz="2200" dirty="0">
                <a:latin typeface="Calibri" pitchFamily="34" charset="0"/>
              </a:rPr>
              <a:t>and this </a:t>
            </a:r>
            <a:r>
              <a:rPr lang="en-GB" sz="2200" dirty="0" smtClean="0">
                <a:latin typeface="Calibri" pitchFamily="34" charset="0"/>
              </a:rPr>
              <a:t>allows </a:t>
            </a:r>
            <a:r>
              <a:rPr lang="en-GB" sz="2200" dirty="0">
                <a:latin typeface="Calibri" pitchFamily="34" charset="0"/>
              </a:rPr>
              <a:t>us to offer a wide-ranging scenario with respect to previous contributions on the role of proximity. </a:t>
            </a:r>
          </a:p>
          <a:p>
            <a:pPr eaLnBrk="1" hangingPunct="1">
              <a:spcBef>
                <a:spcPts val="1200"/>
              </a:spcBef>
              <a:buClr>
                <a:schemeClr val="tx1"/>
              </a:buClr>
            </a:pPr>
            <a:r>
              <a:rPr lang="en-GB" sz="2200" dirty="0">
                <a:latin typeface="Calibri" pitchFamily="34" charset="0"/>
              </a:rPr>
              <a:t>We consider </a:t>
            </a:r>
            <a:r>
              <a:rPr lang="en-GB" sz="2200" dirty="0">
                <a:solidFill>
                  <a:srgbClr val="FF0000"/>
                </a:solidFill>
                <a:latin typeface="Calibri" pitchFamily="34" charset="0"/>
              </a:rPr>
              <a:t>631 agreements </a:t>
            </a:r>
            <a:r>
              <a:rPr lang="en-GB" sz="2200" dirty="0">
                <a:latin typeface="Calibri" pitchFamily="34" charset="0"/>
              </a:rPr>
              <a:t>which involve </a:t>
            </a:r>
            <a:r>
              <a:rPr lang="en-GB" sz="2200" dirty="0">
                <a:solidFill>
                  <a:srgbClr val="FF0000"/>
                </a:solidFill>
                <a:latin typeface="Calibri" pitchFamily="34" charset="0"/>
              </a:rPr>
              <a:t>1078 firms </a:t>
            </a:r>
            <a:r>
              <a:rPr lang="en-GB" sz="2200" dirty="0">
                <a:latin typeface="Calibri" pitchFamily="34" charset="0"/>
              </a:rPr>
              <a:t>giving rise to </a:t>
            </a:r>
            <a:r>
              <a:rPr lang="en-GB" sz="2200" dirty="0">
                <a:solidFill>
                  <a:srgbClr val="FF0000"/>
                </a:solidFill>
                <a:latin typeface="Calibri" pitchFamily="34" charset="0"/>
              </a:rPr>
              <a:t>887 pairs</a:t>
            </a:r>
            <a:r>
              <a:rPr lang="en-GB" sz="2200" dirty="0">
                <a:latin typeface="Calibri" pitchFamily="34" charset="0"/>
              </a:rPr>
              <a:t>.</a:t>
            </a:r>
          </a:p>
          <a:p>
            <a:pPr eaLnBrk="1" hangingPunct="1">
              <a:spcBef>
                <a:spcPts val="1200"/>
              </a:spcBef>
              <a:buClr>
                <a:schemeClr val="tx1"/>
              </a:buClr>
            </a:pPr>
            <a:r>
              <a:rPr lang="en-GB" sz="2200" dirty="0" smtClean="0">
                <a:latin typeface="Calibri" pitchFamily="34" charset="0"/>
              </a:rPr>
              <a:t>We consider </a:t>
            </a:r>
            <a:r>
              <a:rPr lang="en-GB" sz="2200" dirty="0">
                <a:latin typeface="Calibri" pitchFamily="34" charset="0"/>
              </a:rPr>
              <a:t>the concurrent effects of </a:t>
            </a:r>
            <a:r>
              <a:rPr lang="en-GB" sz="2200" dirty="0">
                <a:solidFill>
                  <a:srgbClr val="FF0000"/>
                </a:solidFill>
                <a:latin typeface="Calibri" pitchFamily="34" charset="0"/>
              </a:rPr>
              <a:t>five proximity dimensions </a:t>
            </a:r>
            <a:r>
              <a:rPr lang="en-GB" sz="2200" dirty="0">
                <a:latin typeface="Calibri" pitchFamily="34" charset="0"/>
              </a:rPr>
              <a:t>and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two</a:t>
            </a:r>
            <a:r>
              <a:rPr lang="en-GB" sz="2200" dirty="0" smtClean="0">
                <a:latin typeface="Calibri" pitchFamily="34" charset="0"/>
              </a:rPr>
              <a:t>  </a:t>
            </a:r>
            <a:r>
              <a:rPr lang="en-GB" sz="2200" dirty="0">
                <a:solidFill>
                  <a:srgbClr val="FF0000"/>
                </a:solidFill>
                <a:latin typeface="Calibri" pitchFamily="34" charset="0"/>
              </a:rPr>
              <a:t>network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features</a:t>
            </a:r>
            <a:r>
              <a:rPr lang="en-GB" sz="2200" dirty="0" smtClean="0">
                <a:latin typeface="Calibri" pitchFamily="34" charset="0"/>
              </a:rPr>
              <a:t>.</a:t>
            </a:r>
            <a:endParaRPr lang="en-GB" sz="2200" dirty="0">
              <a:latin typeface="Calibri" pitchFamily="34" charset="0"/>
            </a:endParaRPr>
          </a:p>
          <a:p>
            <a:pPr eaLnBrk="1" hangingPunct="1">
              <a:spcBef>
                <a:spcPts val="1200"/>
              </a:spcBef>
              <a:buClr>
                <a:schemeClr val="tx1"/>
              </a:buClr>
            </a:pPr>
            <a:r>
              <a:rPr lang="en-GB" sz="2200" dirty="0" smtClean="0">
                <a:latin typeface="Calibri" pitchFamily="34" charset="0"/>
              </a:rPr>
              <a:t>The general traits of the agreements involving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Italian </a:t>
            </a:r>
            <a:r>
              <a:rPr lang="en-GB" sz="2200" dirty="0" smtClean="0">
                <a:latin typeface="Calibri" pitchFamily="34" charset="0"/>
              </a:rPr>
              <a:t>firms are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very similar </a:t>
            </a:r>
            <a:r>
              <a:rPr lang="en-GB" sz="2200" dirty="0" smtClean="0">
                <a:latin typeface="Calibri" pitchFamily="34" charset="0"/>
              </a:rPr>
              <a:t>to other national or international contexts: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GB" sz="2200" dirty="0" smtClean="0">
                <a:latin typeface="Calibri" pitchFamily="34" charset="0"/>
              </a:rPr>
              <a:t>firms propensity to start an agreement depends much more on </a:t>
            </a:r>
            <a:r>
              <a:rPr lang="en-GB" sz="2200" dirty="0" err="1" smtClean="0">
                <a:solidFill>
                  <a:srgbClr val="FF0000"/>
                </a:solidFill>
                <a:latin typeface="Calibri" pitchFamily="34" charset="0"/>
              </a:rPr>
              <a:t>sectoral</a:t>
            </a:r>
            <a:r>
              <a:rPr lang="en-GB" sz="2200" dirty="0" smtClean="0">
                <a:latin typeface="Calibri" pitchFamily="34" charset="0"/>
              </a:rPr>
              <a:t> features rather than on </a:t>
            </a:r>
            <a:r>
              <a:rPr lang="en-GB" sz="2200" dirty="0" smtClean="0">
                <a:solidFill>
                  <a:srgbClr val="FF0000"/>
                </a:solidFill>
                <a:latin typeface="Calibri" pitchFamily="34" charset="0"/>
              </a:rPr>
              <a:t>country</a:t>
            </a:r>
            <a:r>
              <a:rPr lang="en-GB" sz="2200" dirty="0" smtClean="0">
                <a:latin typeface="Calibri" pitchFamily="34" charset="0"/>
              </a:rPr>
              <a:t> differences (</a:t>
            </a:r>
            <a:r>
              <a:rPr lang="en-GB" sz="2200" dirty="0" err="1" smtClean="0">
                <a:latin typeface="Calibri" pitchFamily="34" charset="0"/>
              </a:rPr>
              <a:t>Narula</a:t>
            </a:r>
            <a:r>
              <a:rPr lang="en-GB" sz="2200" dirty="0" smtClean="0">
                <a:latin typeface="Calibri" pitchFamily="34" charset="0"/>
              </a:rPr>
              <a:t> &amp; </a:t>
            </a:r>
            <a:r>
              <a:rPr lang="en-GB" sz="2200" dirty="0" err="1" smtClean="0">
                <a:latin typeface="Calibri" pitchFamily="34" charset="0"/>
              </a:rPr>
              <a:t>Hagedoorn</a:t>
            </a:r>
            <a:r>
              <a:rPr lang="en-GB" sz="2200" dirty="0" smtClean="0">
                <a:latin typeface="Calibri" pitchFamily="34" charset="0"/>
              </a:rPr>
              <a:t> 1999).</a:t>
            </a:r>
          </a:p>
          <a:p>
            <a:pPr eaLnBrk="1" hangingPunct="1"/>
            <a:endParaRPr lang="en-US" sz="2200" dirty="0" smtClean="0">
              <a:latin typeface="Calibri" pitchFamily="34" charset="0"/>
            </a:endParaRPr>
          </a:p>
          <a:p>
            <a:pPr eaLnBrk="1" hangingPunct="1"/>
            <a:endParaRPr lang="it-IT" sz="2200" dirty="0" smtClean="0">
              <a:latin typeface="Calibri" pitchFamily="34" charset="0"/>
            </a:endParaRPr>
          </a:p>
          <a:p>
            <a:pPr eaLnBrk="1" hangingPunct="1">
              <a:buNone/>
            </a:pPr>
            <a:endParaRPr lang="it-IT" sz="20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4145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 bwMode="auto">
          <a:xfrm>
            <a:off x="179388" y="44450"/>
            <a:ext cx="8820150" cy="692150"/>
          </a:xfrm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en-GB" b="1" kern="1200" dirty="0" smtClean="0">
                <a:latin typeface="Calibri" pitchFamily="34" charset="0"/>
                <a:ea typeface="+mn-ea"/>
                <a:cs typeface="+mn-cs"/>
              </a:rPr>
              <a:t>Dataset / 1</a:t>
            </a:r>
          </a:p>
        </p:txBody>
      </p:sp>
      <p:sp>
        <p:nvSpPr>
          <p:cNvPr id="6" name="Rettangolo 5"/>
          <p:cNvSpPr/>
          <p:nvPr/>
        </p:nvSpPr>
        <p:spPr>
          <a:xfrm>
            <a:off x="0" y="692696"/>
            <a:ext cx="8964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libri" pitchFamily="34" charset="0"/>
              </a:rPr>
              <a:t>Inter-firm agreements with at least an Italian participant, 2005-2012</a:t>
            </a:r>
            <a:endParaRPr lang="it-IT" sz="2400" b="1" dirty="0"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340768"/>
            <a:ext cx="3888432" cy="345638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3429000"/>
            <a:ext cx="4725019" cy="28803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40844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820150" cy="692150"/>
          </a:xfrm>
        </p:spPr>
        <p:txBody>
          <a:bodyPr/>
          <a:lstStyle/>
          <a:p>
            <a:r>
              <a:rPr lang="en-GB" b="1" kern="1200" dirty="0" smtClean="0">
                <a:latin typeface="Calibri" pitchFamily="34" charset="0"/>
              </a:rPr>
              <a:t>Dataset / 2</a:t>
            </a:r>
            <a:endParaRPr lang="en-GB" dirty="0"/>
          </a:p>
        </p:txBody>
      </p:sp>
      <p:sp>
        <p:nvSpPr>
          <p:cNvPr id="4" name="Rettangolo 3"/>
          <p:cNvSpPr/>
          <p:nvPr/>
        </p:nvSpPr>
        <p:spPr>
          <a:xfrm>
            <a:off x="251520" y="745540"/>
            <a:ext cx="84249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Participants per country of origin, 2005-2012</a:t>
            </a:r>
            <a:endParaRPr lang="it-IT" sz="2800" b="1" dirty="0">
              <a:latin typeface="Calibri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1339180"/>
            <a:ext cx="3750358" cy="5042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824430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CRENoS newlogo">
  <a:themeElements>
    <a:clrScheme name="Template CRENoS newlog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 CRENoS newlog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mplate CRENoS newlog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CRENoS newlog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CRENoS newlog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CRENoS newlog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CRENoS newlog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CRENoS newlog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CRENoS newlog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CRENoS newlog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CRENoS newlog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CRENoS newlog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CRENoS newlog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CRENoS newlog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8702</TotalTime>
  <Words>3990</Words>
  <Application>Microsoft Office PowerPoint</Application>
  <PresentationFormat>Presentazione su schermo (4:3)</PresentationFormat>
  <Paragraphs>361</Paragraphs>
  <Slides>45</Slides>
  <Notes>39</Notes>
  <HiddenSlides>9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45</vt:i4>
      </vt:variant>
    </vt:vector>
  </HeadingPairs>
  <TitlesOfParts>
    <vt:vector size="47" baseType="lpstr">
      <vt:lpstr>Template CRENoS newlogo</vt:lpstr>
      <vt:lpstr>Personalizza struttura</vt:lpstr>
      <vt:lpstr>  Networks, proximities and   inter-firm knowledge exchanges  </vt:lpstr>
      <vt:lpstr>Motivation / 1</vt:lpstr>
      <vt:lpstr>Motivation / 2</vt:lpstr>
      <vt:lpstr>Empirics on knowledge flows / 1</vt:lpstr>
      <vt:lpstr>Empirics on knowledge flows / 2</vt:lpstr>
      <vt:lpstr>  Aim</vt:lpstr>
      <vt:lpstr>Our contribution</vt:lpstr>
      <vt:lpstr>Dataset / 1</vt:lpstr>
      <vt:lpstr>Dataset / 2</vt:lpstr>
      <vt:lpstr>Dataset / 3 </vt:lpstr>
      <vt:lpstr>Dataset/4</vt:lpstr>
      <vt:lpstr>Basics of Social Network Analysis/0</vt:lpstr>
      <vt:lpstr>Empirical model / 1</vt:lpstr>
      <vt:lpstr>Empirical model / 2</vt:lpstr>
      <vt:lpstr>Geographical proximity</vt:lpstr>
      <vt:lpstr>Technological proximity</vt:lpstr>
      <vt:lpstr>Standard Industrial Classification</vt:lpstr>
      <vt:lpstr>Diapositiva 18</vt:lpstr>
      <vt:lpstr>Organizational proximity</vt:lpstr>
      <vt:lpstr>Institutional proximity</vt:lpstr>
      <vt:lpstr>Social proximity</vt:lpstr>
      <vt:lpstr>Basics of Social Network Analysis/1</vt:lpstr>
      <vt:lpstr>Network characteristics</vt:lpstr>
      <vt:lpstr>Basics of Social Network Analysis/2</vt:lpstr>
      <vt:lpstr>Estimation method / 1</vt:lpstr>
      <vt:lpstr>Estimation method / 2  /2</vt:lpstr>
      <vt:lpstr>Estimation strategy</vt:lpstr>
      <vt:lpstr>Logit models - prior correction for rare events </vt:lpstr>
      <vt:lpstr>Logit models - robustness</vt:lpstr>
      <vt:lpstr>Estimates for sub-samples</vt:lpstr>
      <vt:lpstr>Effects of Proximities and Networks on the probability of Inter-Firms Agreements</vt:lpstr>
      <vt:lpstr>Main results and conclusions</vt:lpstr>
      <vt:lpstr>Policy implications /1</vt:lpstr>
      <vt:lpstr>Policy implication /2</vt:lpstr>
      <vt:lpstr>Future research</vt:lpstr>
      <vt:lpstr>Estimation method</vt:lpstr>
      <vt:lpstr>Estimation strategy</vt:lpstr>
      <vt:lpstr>Logit models - prior correction for rare events </vt:lpstr>
      <vt:lpstr>Logit models - robustness</vt:lpstr>
      <vt:lpstr>Estimates for sub-samples</vt:lpstr>
      <vt:lpstr>Effects of Proximities and Networks</vt:lpstr>
      <vt:lpstr>Main results and conclusions</vt:lpstr>
      <vt:lpstr>Policy implications</vt:lpstr>
      <vt:lpstr>Future research actually current revision based on referees’ comments</vt:lpstr>
      <vt:lpstr>Basics of Social Network Analysis/2 plus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Chia Laguna Resort: un caso studio per il turismo sostenibile</dc:title>
  <dc:creator>dc</dc:creator>
  <cp:lastModifiedBy>stefano usai</cp:lastModifiedBy>
  <cp:revision>548</cp:revision>
  <dcterms:created xsi:type="dcterms:W3CDTF">2007-04-19T16:39:44Z</dcterms:created>
  <dcterms:modified xsi:type="dcterms:W3CDTF">2015-12-11T08:52:29Z</dcterms:modified>
</cp:coreProperties>
</file>