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Lst>
  <p:notesMasterIdLst>
    <p:notesMasterId r:id="rId29"/>
  </p:notesMasterIdLst>
  <p:handoutMasterIdLst>
    <p:handoutMasterId r:id="rId30"/>
  </p:handoutMasterIdLst>
  <p:sldIdLst>
    <p:sldId id="326" r:id="rId3"/>
    <p:sldId id="334" r:id="rId4"/>
    <p:sldId id="386" r:id="rId5"/>
    <p:sldId id="389" r:id="rId6"/>
    <p:sldId id="388" r:id="rId7"/>
    <p:sldId id="411" r:id="rId8"/>
    <p:sldId id="390" r:id="rId9"/>
    <p:sldId id="336" r:id="rId10"/>
    <p:sldId id="391" r:id="rId11"/>
    <p:sldId id="380" r:id="rId12"/>
    <p:sldId id="414" r:id="rId13"/>
    <p:sldId id="415" r:id="rId14"/>
    <p:sldId id="416" r:id="rId15"/>
    <p:sldId id="394" r:id="rId16"/>
    <p:sldId id="393" r:id="rId17"/>
    <p:sldId id="365" r:id="rId18"/>
    <p:sldId id="413" r:id="rId19"/>
    <p:sldId id="400" r:id="rId20"/>
    <p:sldId id="406" r:id="rId21"/>
    <p:sldId id="384" r:id="rId22"/>
    <p:sldId id="355" r:id="rId23"/>
    <p:sldId id="359" r:id="rId24"/>
    <p:sldId id="409" r:id="rId25"/>
    <p:sldId id="410" r:id="rId26"/>
    <p:sldId id="405" r:id="rId27"/>
    <p:sldId id="404" r:id="rId28"/>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CCFF"/>
    <a:srgbClr val="A5CBF3"/>
    <a:srgbClr val="A5CBF5"/>
    <a:srgbClr val="A5CBF9"/>
    <a:srgbClr val="7AB2F6"/>
    <a:srgbClr val="86B9F6"/>
    <a:srgbClr val="96C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92" autoAdjust="0"/>
  </p:normalViewPr>
  <p:slideViewPr>
    <p:cSldViewPr>
      <p:cViewPr varScale="1">
        <p:scale>
          <a:sx n="77" d="100"/>
          <a:sy n="77" d="100"/>
        </p:scale>
        <p:origin x="161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60"/>
    </p:cViewPr>
  </p:sorterViewPr>
  <p:notesViewPr>
    <p:cSldViewPr>
      <p:cViewPr varScale="1">
        <p:scale>
          <a:sx n="50" d="100"/>
          <a:sy n="50" d="100"/>
        </p:scale>
        <p:origin x="-1908"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5631" cy="512222"/>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a:defRPr sz="1300"/>
            </a:lvl1pPr>
          </a:lstStyle>
          <a:p>
            <a:pPr>
              <a:defRPr/>
            </a:pPr>
            <a:endParaRPr lang="it-IT"/>
          </a:p>
        </p:txBody>
      </p:sp>
      <p:sp>
        <p:nvSpPr>
          <p:cNvPr id="6147" name="Rectangle 3"/>
          <p:cNvSpPr>
            <a:spLocks noGrp="1" noChangeArrowheads="1"/>
          </p:cNvSpPr>
          <p:nvPr>
            <p:ph type="dt" sz="quarter" idx="1"/>
          </p:nvPr>
        </p:nvSpPr>
        <p:spPr bwMode="auto">
          <a:xfrm>
            <a:off x="4021979" y="0"/>
            <a:ext cx="3075631" cy="512222"/>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algn="r">
              <a:defRPr sz="1300"/>
            </a:lvl1pPr>
          </a:lstStyle>
          <a:p>
            <a:pPr>
              <a:defRPr/>
            </a:pPr>
            <a:endParaRPr lang="it-IT"/>
          </a:p>
        </p:txBody>
      </p:sp>
      <p:sp>
        <p:nvSpPr>
          <p:cNvPr id="6148" name="Rectangle 4"/>
          <p:cNvSpPr>
            <a:spLocks noGrp="1" noChangeArrowheads="1"/>
          </p:cNvSpPr>
          <p:nvPr>
            <p:ph type="ftr" sz="quarter" idx="2"/>
          </p:nvPr>
        </p:nvSpPr>
        <p:spPr bwMode="auto">
          <a:xfrm>
            <a:off x="0" y="9720755"/>
            <a:ext cx="3075631" cy="51222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a:defRPr sz="1300"/>
            </a:lvl1pPr>
          </a:lstStyle>
          <a:p>
            <a:pPr>
              <a:defRPr/>
            </a:pPr>
            <a:endParaRPr lang="it-IT"/>
          </a:p>
        </p:txBody>
      </p:sp>
      <p:sp>
        <p:nvSpPr>
          <p:cNvPr id="6149" name="Rectangle 5"/>
          <p:cNvSpPr>
            <a:spLocks noGrp="1" noChangeArrowheads="1"/>
          </p:cNvSpPr>
          <p:nvPr>
            <p:ph type="sldNum" sz="quarter" idx="3"/>
          </p:nvPr>
        </p:nvSpPr>
        <p:spPr bwMode="auto">
          <a:xfrm>
            <a:off x="4021979" y="9720755"/>
            <a:ext cx="3075631" cy="51222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algn="r">
              <a:defRPr sz="1300"/>
            </a:lvl1pPr>
          </a:lstStyle>
          <a:p>
            <a:pPr>
              <a:defRPr/>
            </a:pPr>
            <a:fld id="{03DD57E4-D8B3-4D61-A3DF-B6E4B0CDE066}" type="slidenum">
              <a:rPr lang="it-IT"/>
              <a:pPr>
                <a:defRPr/>
              </a:pPr>
              <a:t>‹N›</a:t>
            </a:fld>
            <a:endParaRPr lang="it-IT"/>
          </a:p>
        </p:txBody>
      </p:sp>
    </p:spTree>
    <p:extLst>
      <p:ext uri="{BB962C8B-B14F-4D97-AF65-F5344CB8AC3E}">
        <p14:creationId xmlns:p14="http://schemas.microsoft.com/office/powerpoint/2010/main" val="418970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5631" cy="512222"/>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a:defRPr sz="1300"/>
            </a:lvl1pPr>
          </a:lstStyle>
          <a:p>
            <a:pPr>
              <a:defRPr/>
            </a:pPr>
            <a:endParaRPr lang="it-IT"/>
          </a:p>
        </p:txBody>
      </p:sp>
      <p:sp>
        <p:nvSpPr>
          <p:cNvPr id="4099" name="Rectangle 3"/>
          <p:cNvSpPr>
            <a:spLocks noGrp="1" noChangeArrowheads="1"/>
          </p:cNvSpPr>
          <p:nvPr>
            <p:ph type="dt" idx="1"/>
          </p:nvPr>
        </p:nvSpPr>
        <p:spPr bwMode="auto">
          <a:xfrm>
            <a:off x="4021979" y="0"/>
            <a:ext cx="3075631" cy="512222"/>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lvl1pPr algn="r">
              <a:defRPr sz="1300"/>
            </a:lvl1pPr>
          </a:lstStyle>
          <a:p>
            <a:pPr>
              <a:defRPr/>
            </a:pPr>
            <a:endParaRPr lang="it-IT"/>
          </a:p>
        </p:txBody>
      </p:sp>
      <p:sp>
        <p:nvSpPr>
          <p:cNvPr id="266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761" y="4862015"/>
            <a:ext cx="5679778" cy="4605085"/>
          </a:xfrm>
          <a:prstGeom prst="rect">
            <a:avLst/>
          </a:prstGeom>
          <a:noFill/>
          <a:ln w="9525">
            <a:noFill/>
            <a:miter lim="800000"/>
            <a:headEnd/>
            <a:tailEnd/>
          </a:ln>
          <a:effectLst/>
        </p:spPr>
        <p:txBody>
          <a:bodyPr vert="horz" wrap="square" lIns="95491" tIns="47745" rIns="95491" bIns="47745"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9720755"/>
            <a:ext cx="3075631" cy="51222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a:defRPr sz="1300"/>
            </a:lvl1pPr>
          </a:lstStyle>
          <a:p>
            <a:pPr>
              <a:defRPr/>
            </a:pPr>
            <a:endParaRPr lang="it-IT"/>
          </a:p>
        </p:txBody>
      </p:sp>
      <p:sp>
        <p:nvSpPr>
          <p:cNvPr id="4103" name="Rectangle 7"/>
          <p:cNvSpPr>
            <a:spLocks noGrp="1" noChangeArrowheads="1"/>
          </p:cNvSpPr>
          <p:nvPr>
            <p:ph type="sldNum" sz="quarter" idx="5"/>
          </p:nvPr>
        </p:nvSpPr>
        <p:spPr bwMode="auto">
          <a:xfrm>
            <a:off x="4021979" y="9720755"/>
            <a:ext cx="3075631" cy="512222"/>
          </a:xfrm>
          <a:prstGeom prst="rect">
            <a:avLst/>
          </a:prstGeom>
          <a:noFill/>
          <a:ln w="9525">
            <a:noFill/>
            <a:miter lim="800000"/>
            <a:headEnd/>
            <a:tailEnd/>
          </a:ln>
          <a:effectLst/>
        </p:spPr>
        <p:txBody>
          <a:bodyPr vert="horz" wrap="square" lIns="95491" tIns="47745" rIns="95491" bIns="47745" numCol="1" anchor="b" anchorCtr="0" compatLnSpc="1">
            <a:prstTxWarp prst="textNoShape">
              <a:avLst/>
            </a:prstTxWarp>
          </a:bodyPr>
          <a:lstStyle>
            <a:lvl1pPr algn="r">
              <a:defRPr sz="1300"/>
            </a:lvl1pPr>
          </a:lstStyle>
          <a:p>
            <a:pPr>
              <a:defRPr/>
            </a:pPr>
            <a:fld id="{DC9E415F-EF3F-4223-9336-4BCE72E2045F}" type="slidenum">
              <a:rPr lang="it-IT"/>
              <a:pPr>
                <a:defRPr/>
              </a:pPr>
              <a:t>‹N›</a:t>
            </a:fld>
            <a:endParaRPr lang="it-IT"/>
          </a:p>
        </p:txBody>
      </p:sp>
    </p:spTree>
    <p:extLst>
      <p:ext uri="{BB962C8B-B14F-4D97-AF65-F5344CB8AC3E}">
        <p14:creationId xmlns:p14="http://schemas.microsoft.com/office/powerpoint/2010/main" val="269572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A6205CE-99EC-4CD2-AEBA-1A3A0062E92F}" type="slidenum">
              <a:rPr lang="it-IT" smtClean="0"/>
              <a:pPr/>
              <a:t>1</a:t>
            </a:fld>
            <a:endParaRPr lang="it-IT"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44108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p:spPr>
        <p:txBody>
          <a:bodyPr/>
          <a:lstStyle/>
          <a:p>
            <a:pPr eaLnBrk="1" hangingPunct="1"/>
            <a:endParaRPr lang="it-IT" smtClean="0"/>
          </a:p>
        </p:txBody>
      </p:sp>
      <p:sp>
        <p:nvSpPr>
          <p:cNvPr id="35844" name="Segnaposto numero diapositiva 3"/>
          <p:cNvSpPr>
            <a:spLocks noGrp="1"/>
          </p:cNvSpPr>
          <p:nvPr>
            <p:ph type="sldNum" sz="quarter" idx="5"/>
          </p:nvPr>
        </p:nvSpPr>
        <p:spPr>
          <a:noFill/>
        </p:spPr>
        <p:txBody>
          <a:bodyPr/>
          <a:lstStyle/>
          <a:p>
            <a:fld id="{AB6D619D-79C2-43E8-B881-C8AD5E9828BB}" type="slidenum">
              <a:rPr lang="it-IT" smtClean="0"/>
              <a:pPr/>
              <a:t>10</a:t>
            </a:fld>
            <a:endParaRPr lang="it-IT" smtClean="0"/>
          </a:p>
        </p:txBody>
      </p:sp>
    </p:spTree>
    <p:extLst>
      <p:ext uri="{BB962C8B-B14F-4D97-AF65-F5344CB8AC3E}">
        <p14:creationId xmlns:p14="http://schemas.microsoft.com/office/powerpoint/2010/main" val="43247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a:lstStyle/>
          <a:p>
            <a:pPr eaLnBrk="1" hangingPunct="1"/>
            <a:endParaRPr lang="it-IT" smtClean="0"/>
          </a:p>
        </p:txBody>
      </p:sp>
      <p:sp>
        <p:nvSpPr>
          <p:cNvPr id="47108"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E60C02A6-B0A7-4F0E-8679-8DE9E20E8304}" type="slidenum">
              <a:rPr lang="it-IT" sz="1300"/>
              <a:pPr algn="r"/>
              <a:t>11</a:t>
            </a:fld>
            <a:endParaRPr lang="it-IT" sz="1300" dirty="0"/>
          </a:p>
        </p:txBody>
      </p:sp>
    </p:spTree>
    <p:extLst>
      <p:ext uri="{BB962C8B-B14F-4D97-AF65-F5344CB8AC3E}">
        <p14:creationId xmlns:p14="http://schemas.microsoft.com/office/powerpoint/2010/main" val="261849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a:lstStyle/>
          <a:p>
            <a:pPr eaLnBrk="1" hangingPunct="1"/>
            <a:endParaRPr lang="it-IT" smtClean="0"/>
          </a:p>
        </p:txBody>
      </p:sp>
      <p:sp>
        <p:nvSpPr>
          <p:cNvPr id="48132"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B1E0DA15-37B6-459A-B4C4-7234FB134C57}" type="slidenum">
              <a:rPr lang="it-IT" sz="1300"/>
              <a:pPr algn="r"/>
              <a:t>12</a:t>
            </a:fld>
            <a:endParaRPr lang="it-IT" sz="1300" dirty="0"/>
          </a:p>
        </p:txBody>
      </p:sp>
    </p:spTree>
    <p:extLst>
      <p:ext uri="{BB962C8B-B14F-4D97-AF65-F5344CB8AC3E}">
        <p14:creationId xmlns:p14="http://schemas.microsoft.com/office/powerpoint/2010/main" val="420854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p:spPr>
        <p:txBody>
          <a:bodyPr/>
          <a:lstStyle/>
          <a:p>
            <a:pPr eaLnBrk="1" hangingPunct="1"/>
            <a:endParaRPr lang="it-IT" smtClean="0"/>
          </a:p>
        </p:txBody>
      </p:sp>
      <p:sp>
        <p:nvSpPr>
          <p:cNvPr id="49156"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ED9CB72B-C748-45BD-AFAF-92529317B1C6}" type="slidenum">
              <a:rPr lang="it-IT" sz="1300"/>
              <a:pPr algn="r"/>
              <a:t>13</a:t>
            </a:fld>
            <a:endParaRPr lang="it-IT" sz="1300" dirty="0"/>
          </a:p>
        </p:txBody>
      </p:sp>
    </p:spTree>
    <p:extLst>
      <p:ext uri="{BB962C8B-B14F-4D97-AF65-F5344CB8AC3E}">
        <p14:creationId xmlns:p14="http://schemas.microsoft.com/office/powerpoint/2010/main" val="206071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r>
              <a:rPr lang="it-IT" dirty="0" smtClean="0"/>
              <a:t>Controllare</a:t>
            </a:r>
            <a:r>
              <a:rPr lang="it-IT" baseline="0" dirty="0" smtClean="0"/>
              <a:t> </a:t>
            </a:r>
            <a:r>
              <a:rPr lang="it-IT" baseline="0" dirty="0" err="1" smtClean="0"/>
              <a:t>reference</a:t>
            </a:r>
            <a:r>
              <a:rPr lang="it-IT" baseline="0" dirty="0" smtClean="0"/>
              <a:t> </a:t>
            </a:r>
            <a:r>
              <a:rPr lang="it-IT" baseline="0" dirty="0" err="1" smtClean="0"/>
              <a:t>Autant-Bernard</a:t>
            </a:r>
            <a:r>
              <a:rPr lang="it-IT" baseline="0" dirty="0" smtClean="0"/>
              <a:t> and Le </a:t>
            </a:r>
            <a:r>
              <a:rPr lang="it-IT" baseline="0" dirty="0" err="1" smtClean="0"/>
              <a:t>Sage</a:t>
            </a:r>
            <a:endParaRPr lang="it-IT" dirty="0" smtClean="0"/>
          </a:p>
        </p:txBody>
      </p:sp>
      <p:sp>
        <p:nvSpPr>
          <p:cNvPr id="38916"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73852BC3-8C50-4AC2-96E5-0ADD0CFAF8A2}" type="slidenum">
              <a:rPr lang="it-IT" sz="1300"/>
              <a:pPr algn="r"/>
              <a:t>14</a:t>
            </a:fld>
            <a:endParaRPr lang="it-IT" sz="1300" dirty="0"/>
          </a:p>
        </p:txBody>
      </p:sp>
    </p:spTree>
    <p:extLst>
      <p:ext uri="{BB962C8B-B14F-4D97-AF65-F5344CB8AC3E}">
        <p14:creationId xmlns:p14="http://schemas.microsoft.com/office/powerpoint/2010/main" val="82874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ln/>
        </p:spPr>
      </p:sp>
      <p:sp>
        <p:nvSpPr>
          <p:cNvPr id="36867" name="Segnaposto note 2"/>
          <p:cNvSpPr>
            <a:spLocks noGrp="1"/>
          </p:cNvSpPr>
          <p:nvPr>
            <p:ph type="body" idx="1"/>
          </p:nvPr>
        </p:nvSpPr>
        <p:spPr>
          <a:noFill/>
          <a:ln/>
        </p:spPr>
        <p:txBody>
          <a:bodyPr/>
          <a:lstStyle/>
          <a:p>
            <a:pPr eaLnBrk="1" hangingPunct="1"/>
            <a:r>
              <a:rPr lang="en-US" dirty="0" smtClean="0"/>
              <a:t>Although we are aware that referring mainly to individuals’</a:t>
            </a:r>
            <a:r>
              <a:rPr lang="en-US" baseline="0" dirty="0" smtClean="0"/>
              <a:t> </a:t>
            </a:r>
            <a:r>
              <a:rPr lang="en-US" dirty="0" smtClean="0"/>
              <a:t>characteristics the extension at the aggregate regional level of the social and </a:t>
            </a:r>
            <a:r>
              <a:rPr lang="en-US" dirty="0" err="1" smtClean="0"/>
              <a:t>organisational</a:t>
            </a:r>
            <a:r>
              <a:rPr lang="en-US" dirty="0" smtClean="0"/>
              <a:t> networks is not straightforward, we believe that it can, nonetheless, provide interesting insights in unveiling what drives knowledge flows across Europe.</a:t>
            </a:r>
            <a:endParaRPr lang="it-IT" dirty="0" smtClean="0"/>
          </a:p>
        </p:txBody>
      </p:sp>
      <p:sp>
        <p:nvSpPr>
          <p:cNvPr id="36868"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03EA6165-DAF7-46AA-BA8E-FAB1393314B2}" type="slidenum">
              <a:rPr lang="it-IT" sz="1300"/>
              <a:pPr algn="r"/>
              <a:t>15</a:t>
            </a:fld>
            <a:endParaRPr lang="it-IT" sz="1300" dirty="0"/>
          </a:p>
        </p:txBody>
      </p:sp>
    </p:spTree>
    <p:extLst>
      <p:ext uri="{BB962C8B-B14F-4D97-AF65-F5344CB8AC3E}">
        <p14:creationId xmlns:p14="http://schemas.microsoft.com/office/powerpoint/2010/main" val="271835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p:spPr>
        <p:txBody>
          <a:bodyPr/>
          <a:lstStyle/>
          <a:p>
            <a:pPr eaLnBrk="1" hangingPunct="1"/>
            <a:endParaRPr lang="it-IT" smtClean="0"/>
          </a:p>
        </p:txBody>
      </p:sp>
      <p:sp>
        <p:nvSpPr>
          <p:cNvPr id="40964" name="Segnaposto numero diapositiva 3"/>
          <p:cNvSpPr>
            <a:spLocks noGrp="1"/>
          </p:cNvSpPr>
          <p:nvPr>
            <p:ph type="sldNum" sz="quarter" idx="5"/>
          </p:nvPr>
        </p:nvSpPr>
        <p:spPr>
          <a:noFill/>
        </p:spPr>
        <p:txBody>
          <a:bodyPr/>
          <a:lstStyle/>
          <a:p>
            <a:fld id="{6F5368B7-7F17-49C7-8232-E14689E7D565}" type="slidenum">
              <a:rPr lang="it-IT" smtClean="0"/>
              <a:pPr/>
              <a:t>16</a:t>
            </a:fld>
            <a:endParaRPr lang="it-IT" smtClean="0"/>
          </a:p>
        </p:txBody>
      </p:sp>
    </p:spTree>
    <p:extLst>
      <p:ext uri="{BB962C8B-B14F-4D97-AF65-F5344CB8AC3E}">
        <p14:creationId xmlns:p14="http://schemas.microsoft.com/office/powerpoint/2010/main" val="42359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p:spPr>
        <p:txBody>
          <a:bodyPr/>
          <a:lstStyle/>
          <a:p>
            <a:pPr eaLnBrk="1" hangingPunct="1"/>
            <a:endParaRPr lang="it-IT" smtClean="0"/>
          </a:p>
        </p:txBody>
      </p:sp>
      <p:sp>
        <p:nvSpPr>
          <p:cNvPr id="34820"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A3C24EFD-06CF-41BB-8414-1738CA08B461}" type="slidenum">
              <a:rPr lang="it-IT" sz="1300">
                <a:cs typeface="Arial" charset="0"/>
              </a:rPr>
              <a:pPr algn="r"/>
              <a:t>17</a:t>
            </a:fld>
            <a:endParaRPr lang="it-IT" sz="1300" dirty="0">
              <a:cs typeface="Arial" charset="0"/>
            </a:endParaRPr>
          </a:p>
        </p:txBody>
      </p:sp>
    </p:spTree>
    <p:extLst>
      <p:ext uri="{BB962C8B-B14F-4D97-AF65-F5344CB8AC3E}">
        <p14:creationId xmlns:p14="http://schemas.microsoft.com/office/powerpoint/2010/main" val="315318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pPr eaLnBrk="1" hangingPunct="1"/>
            <a:endParaRPr lang="it-IT" smtClean="0"/>
          </a:p>
        </p:txBody>
      </p:sp>
      <p:sp>
        <p:nvSpPr>
          <p:cNvPr id="41988"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EBEBAC42-A555-4B7D-80E3-C9C3A69A2DE2}" type="slidenum">
              <a:rPr lang="it-IT" sz="1300"/>
              <a:pPr algn="r"/>
              <a:t>18</a:t>
            </a:fld>
            <a:endParaRPr lang="it-IT" sz="1300" dirty="0"/>
          </a:p>
        </p:txBody>
      </p:sp>
    </p:spTree>
    <p:extLst>
      <p:ext uri="{BB962C8B-B14F-4D97-AF65-F5344CB8AC3E}">
        <p14:creationId xmlns:p14="http://schemas.microsoft.com/office/powerpoint/2010/main" val="134750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it-IT" smtClean="0"/>
          </a:p>
        </p:txBody>
      </p:sp>
      <p:sp>
        <p:nvSpPr>
          <p:cNvPr id="43012"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EF575043-8155-449A-9D35-14936201EFC3}" type="slidenum">
              <a:rPr lang="it-IT" sz="1300"/>
              <a:pPr algn="r"/>
              <a:t>19</a:t>
            </a:fld>
            <a:endParaRPr lang="it-IT" sz="1300" dirty="0"/>
          </a:p>
        </p:txBody>
      </p:sp>
    </p:spTree>
    <p:extLst>
      <p:ext uri="{BB962C8B-B14F-4D97-AF65-F5344CB8AC3E}">
        <p14:creationId xmlns:p14="http://schemas.microsoft.com/office/powerpoint/2010/main" val="142433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p:spPr>
        <p:txBody>
          <a:bodyPr/>
          <a:lstStyle/>
          <a:p>
            <a:pPr eaLnBrk="1" hangingPunct="1"/>
            <a:endParaRPr lang="it-IT" smtClean="0"/>
          </a:p>
        </p:txBody>
      </p:sp>
      <p:sp>
        <p:nvSpPr>
          <p:cNvPr id="28676" name="Segnaposto numero diapositiva 3"/>
          <p:cNvSpPr>
            <a:spLocks noGrp="1"/>
          </p:cNvSpPr>
          <p:nvPr>
            <p:ph type="sldNum" sz="quarter" idx="5"/>
          </p:nvPr>
        </p:nvSpPr>
        <p:spPr>
          <a:noFill/>
        </p:spPr>
        <p:txBody>
          <a:bodyPr/>
          <a:lstStyle/>
          <a:p>
            <a:fld id="{EE8C6E4C-DE7D-4896-BC05-C55A20D8FFAD}" type="slidenum">
              <a:rPr lang="it-IT" smtClean="0"/>
              <a:pPr/>
              <a:t>2</a:t>
            </a:fld>
            <a:endParaRPr lang="it-IT" smtClean="0"/>
          </a:p>
        </p:txBody>
      </p:sp>
    </p:spTree>
    <p:extLst>
      <p:ext uri="{BB962C8B-B14F-4D97-AF65-F5344CB8AC3E}">
        <p14:creationId xmlns:p14="http://schemas.microsoft.com/office/powerpoint/2010/main" val="3929533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pPr eaLnBrk="1" hangingPunct="1"/>
            <a:endParaRPr lang="it-IT" smtClean="0"/>
          </a:p>
        </p:txBody>
      </p:sp>
      <p:sp>
        <p:nvSpPr>
          <p:cNvPr id="44036" name="Segnaposto numero diapositiva 3"/>
          <p:cNvSpPr>
            <a:spLocks noGrp="1"/>
          </p:cNvSpPr>
          <p:nvPr>
            <p:ph type="sldNum" sz="quarter" idx="5"/>
          </p:nvPr>
        </p:nvSpPr>
        <p:spPr>
          <a:noFill/>
        </p:spPr>
        <p:txBody>
          <a:bodyPr/>
          <a:lstStyle/>
          <a:p>
            <a:fld id="{C31E7936-29F4-4D64-A85B-79212B2E10A6}" type="slidenum">
              <a:rPr lang="it-IT" smtClean="0"/>
              <a:pPr/>
              <a:t>20</a:t>
            </a:fld>
            <a:endParaRPr lang="it-IT" smtClean="0"/>
          </a:p>
        </p:txBody>
      </p:sp>
    </p:spTree>
    <p:extLst>
      <p:ext uri="{BB962C8B-B14F-4D97-AF65-F5344CB8AC3E}">
        <p14:creationId xmlns:p14="http://schemas.microsoft.com/office/powerpoint/2010/main" val="1117342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p:spPr>
        <p:txBody>
          <a:bodyPr/>
          <a:lstStyle/>
          <a:p>
            <a:pPr eaLnBrk="1" hangingPunct="1"/>
            <a:endParaRPr lang="it-IT" smtClean="0"/>
          </a:p>
        </p:txBody>
      </p:sp>
      <p:sp>
        <p:nvSpPr>
          <p:cNvPr id="45060" name="Segnaposto numero diapositiva 3"/>
          <p:cNvSpPr>
            <a:spLocks noGrp="1"/>
          </p:cNvSpPr>
          <p:nvPr>
            <p:ph type="sldNum" sz="quarter" idx="5"/>
          </p:nvPr>
        </p:nvSpPr>
        <p:spPr>
          <a:noFill/>
        </p:spPr>
        <p:txBody>
          <a:bodyPr/>
          <a:lstStyle/>
          <a:p>
            <a:fld id="{DA82C5FE-F5CA-45EF-8B64-D29390FFEF43}" type="slidenum">
              <a:rPr lang="it-IT" smtClean="0"/>
              <a:pPr/>
              <a:t>21</a:t>
            </a:fld>
            <a:endParaRPr lang="it-IT" smtClean="0"/>
          </a:p>
        </p:txBody>
      </p:sp>
    </p:spTree>
    <p:extLst>
      <p:ext uri="{BB962C8B-B14F-4D97-AF65-F5344CB8AC3E}">
        <p14:creationId xmlns:p14="http://schemas.microsoft.com/office/powerpoint/2010/main" val="1079403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p:spPr>
        <p:txBody>
          <a:bodyPr/>
          <a:lstStyle/>
          <a:p>
            <a:pPr eaLnBrk="1" hangingPunct="1"/>
            <a:endParaRPr lang="it-IT" smtClean="0"/>
          </a:p>
        </p:txBody>
      </p:sp>
      <p:sp>
        <p:nvSpPr>
          <p:cNvPr id="46084" name="Segnaposto numero diapositiva 3"/>
          <p:cNvSpPr>
            <a:spLocks noGrp="1"/>
          </p:cNvSpPr>
          <p:nvPr>
            <p:ph type="sldNum" sz="quarter" idx="5"/>
          </p:nvPr>
        </p:nvSpPr>
        <p:spPr>
          <a:noFill/>
        </p:spPr>
        <p:txBody>
          <a:bodyPr/>
          <a:lstStyle/>
          <a:p>
            <a:fld id="{26059C00-BFE7-443E-99AD-67C4A7704755}" type="slidenum">
              <a:rPr lang="it-IT" smtClean="0"/>
              <a:pPr/>
              <a:t>22</a:t>
            </a:fld>
            <a:endParaRPr lang="it-IT" smtClean="0"/>
          </a:p>
        </p:txBody>
      </p:sp>
    </p:spTree>
    <p:extLst>
      <p:ext uri="{BB962C8B-B14F-4D97-AF65-F5344CB8AC3E}">
        <p14:creationId xmlns:p14="http://schemas.microsoft.com/office/powerpoint/2010/main" val="1806586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23</a:t>
            </a:fld>
            <a:endParaRPr lang="it-IT"/>
          </a:p>
        </p:txBody>
      </p:sp>
    </p:spTree>
    <p:extLst>
      <p:ext uri="{BB962C8B-B14F-4D97-AF65-F5344CB8AC3E}">
        <p14:creationId xmlns:p14="http://schemas.microsoft.com/office/powerpoint/2010/main" val="264086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24</a:t>
            </a:fld>
            <a:endParaRPr lang="it-IT"/>
          </a:p>
        </p:txBody>
      </p:sp>
    </p:spTree>
    <p:extLst>
      <p:ext uri="{BB962C8B-B14F-4D97-AF65-F5344CB8AC3E}">
        <p14:creationId xmlns:p14="http://schemas.microsoft.com/office/powerpoint/2010/main" val="3667487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p:spPr>
        <p:txBody>
          <a:bodyPr/>
          <a:lstStyle/>
          <a:p>
            <a:pPr eaLnBrk="1" hangingPunct="1"/>
            <a:endParaRPr lang="it-IT" smtClean="0"/>
          </a:p>
        </p:txBody>
      </p:sp>
      <p:sp>
        <p:nvSpPr>
          <p:cNvPr id="37892"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8F93EBCB-AE0C-4D01-995A-8ED4A96D9959}" type="slidenum">
              <a:rPr lang="it-IT" sz="1300"/>
              <a:pPr algn="r"/>
              <a:t>25</a:t>
            </a:fld>
            <a:endParaRPr lang="it-IT" sz="1300" dirty="0"/>
          </a:p>
        </p:txBody>
      </p:sp>
    </p:spTree>
    <p:extLst>
      <p:ext uri="{BB962C8B-B14F-4D97-AF65-F5344CB8AC3E}">
        <p14:creationId xmlns:p14="http://schemas.microsoft.com/office/powerpoint/2010/main" val="245268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it-IT" smtClean="0"/>
          </a:p>
        </p:txBody>
      </p:sp>
      <p:sp>
        <p:nvSpPr>
          <p:cNvPr id="43012"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EF575043-8155-449A-9D35-14936201EFC3}" type="slidenum">
              <a:rPr lang="it-IT" sz="1300"/>
              <a:pPr algn="r"/>
              <a:t>26</a:t>
            </a:fld>
            <a:endParaRPr lang="it-IT" sz="1300" dirty="0"/>
          </a:p>
        </p:txBody>
      </p:sp>
    </p:spTree>
    <p:extLst>
      <p:ext uri="{BB962C8B-B14F-4D97-AF65-F5344CB8AC3E}">
        <p14:creationId xmlns:p14="http://schemas.microsoft.com/office/powerpoint/2010/main" val="408906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pPr eaLnBrk="1" hangingPunct="1"/>
            <a:endParaRPr lang="it-IT" smtClean="0"/>
          </a:p>
        </p:txBody>
      </p:sp>
      <p:sp>
        <p:nvSpPr>
          <p:cNvPr id="29700"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CAC0940F-0FD9-4127-93EF-A1BCD96A8A2D}" type="slidenum">
              <a:rPr lang="it-IT" sz="1300"/>
              <a:pPr algn="r"/>
              <a:t>3</a:t>
            </a:fld>
            <a:endParaRPr lang="it-IT" sz="1300" dirty="0"/>
          </a:p>
        </p:txBody>
      </p:sp>
    </p:spTree>
    <p:extLst>
      <p:ext uri="{BB962C8B-B14F-4D97-AF65-F5344CB8AC3E}">
        <p14:creationId xmlns:p14="http://schemas.microsoft.com/office/powerpoint/2010/main" val="82107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p:spPr>
        <p:txBody>
          <a:bodyPr/>
          <a:lstStyle/>
          <a:p>
            <a:pPr eaLnBrk="1" hangingPunct="1"/>
            <a:endParaRPr lang="it-IT" smtClean="0"/>
          </a:p>
        </p:txBody>
      </p:sp>
      <p:sp>
        <p:nvSpPr>
          <p:cNvPr id="30724"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241B7FF1-D480-474C-A09F-168B98517620}" type="slidenum">
              <a:rPr lang="it-IT" sz="1300"/>
              <a:pPr algn="r"/>
              <a:t>4</a:t>
            </a:fld>
            <a:endParaRPr lang="it-IT" sz="1300" dirty="0"/>
          </a:p>
        </p:txBody>
      </p:sp>
    </p:spTree>
    <p:extLst>
      <p:ext uri="{BB962C8B-B14F-4D97-AF65-F5344CB8AC3E}">
        <p14:creationId xmlns:p14="http://schemas.microsoft.com/office/powerpoint/2010/main" val="322810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pPr eaLnBrk="1" hangingPunct="1"/>
            <a:endParaRPr lang="it-IT" smtClean="0"/>
          </a:p>
        </p:txBody>
      </p:sp>
      <p:sp>
        <p:nvSpPr>
          <p:cNvPr id="31748"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F2E5B82A-142E-478B-ABC9-1585A11C85AB}" type="slidenum">
              <a:rPr lang="it-IT" sz="1300"/>
              <a:pPr algn="r"/>
              <a:t>5</a:t>
            </a:fld>
            <a:endParaRPr lang="it-IT" sz="1300" dirty="0"/>
          </a:p>
        </p:txBody>
      </p:sp>
    </p:spTree>
    <p:extLst>
      <p:ext uri="{BB962C8B-B14F-4D97-AF65-F5344CB8AC3E}">
        <p14:creationId xmlns:p14="http://schemas.microsoft.com/office/powerpoint/2010/main" val="394238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pPr eaLnBrk="1" hangingPunct="1"/>
            <a:endParaRPr lang="it-IT" smtClean="0"/>
          </a:p>
        </p:txBody>
      </p:sp>
      <p:sp>
        <p:nvSpPr>
          <p:cNvPr id="31748"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F2E5B82A-142E-478B-ABC9-1585A11C85AB}" type="slidenum">
              <a:rPr lang="it-IT" sz="1300"/>
              <a:pPr algn="r"/>
              <a:t>6</a:t>
            </a:fld>
            <a:endParaRPr lang="it-IT" sz="1300" dirty="0"/>
          </a:p>
        </p:txBody>
      </p:sp>
    </p:spTree>
    <p:extLst>
      <p:ext uri="{BB962C8B-B14F-4D97-AF65-F5344CB8AC3E}">
        <p14:creationId xmlns:p14="http://schemas.microsoft.com/office/powerpoint/2010/main" val="252850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30800DF7-7058-44D7-85BF-798F9BF67D9A}" type="slidenum">
              <a:rPr lang="it-IT" sz="1300"/>
              <a:pPr algn="r"/>
              <a:t>7</a:t>
            </a:fld>
            <a:endParaRPr lang="it-IT" sz="1300" dirty="0"/>
          </a:p>
        </p:txBody>
      </p:sp>
    </p:spTree>
    <p:extLst>
      <p:ext uri="{BB962C8B-B14F-4D97-AF65-F5344CB8AC3E}">
        <p14:creationId xmlns:p14="http://schemas.microsoft.com/office/powerpoint/2010/main" val="327866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ln/>
        </p:spPr>
      </p:sp>
      <p:sp>
        <p:nvSpPr>
          <p:cNvPr id="33795" name="Segnaposto note 2"/>
          <p:cNvSpPr>
            <a:spLocks noGrp="1"/>
          </p:cNvSpPr>
          <p:nvPr>
            <p:ph type="body" idx="1"/>
          </p:nvPr>
        </p:nvSpPr>
        <p:spPr>
          <a:noFill/>
          <a:ln/>
        </p:spPr>
        <p:txBody>
          <a:bodyPr/>
          <a:lstStyle/>
          <a:p>
            <a:pPr eaLnBrk="1" hangingPunct="1"/>
            <a:endParaRPr lang="it-IT" smtClean="0"/>
          </a:p>
        </p:txBody>
      </p:sp>
      <p:sp>
        <p:nvSpPr>
          <p:cNvPr id="33796" name="Segnaposto numero diapositiva 3"/>
          <p:cNvSpPr>
            <a:spLocks noGrp="1"/>
          </p:cNvSpPr>
          <p:nvPr>
            <p:ph type="sldNum" sz="quarter" idx="5"/>
          </p:nvPr>
        </p:nvSpPr>
        <p:spPr>
          <a:noFill/>
        </p:spPr>
        <p:txBody>
          <a:bodyPr/>
          <a:lstStyle/>
          <a:p>
            <a:fld id="{9F4F0047-F6BB-4886-A9D5-05AC64CBF843}" type="slidenum">
              <a:rPr lang="it-IT" smtClean="0"/>
              <a:pPr/>
              <a:t>8</a:t>
            </a:fld>
            <a:endParaRPr lang="it-IT" smtClean="0"/>
          </a:p>
        </p:txBody>
      </p:sp>
    </p:spTree>
    <p:extLst>
      <p:ext uri="{BB962C8B-B14F-4D97-AF65-F5344CB8AC3E}">
        <p14:creationId xmlns:p14="http://schemas.microsoft.com/office/powerpoint/2010/main" val="244441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p:spPr>
        <p:txBody>
          <a:bodyPr/>
          <a:lstStyle/>
          <a:p>
            <a:pPr eaLnBrk="1" hangingPunct="1"/>
            <a:endParaRPr lang="it-IT" smtClean="0"/>
          </a:p>
        </p:txBody>
      </p:sp>
      <p:sp>
        <p:nvSpPr>
          <p:cNvPr id="34820" name="Segnaposto numero diapositiva 3"/>
          <p:cNvSpPr txBox="1">
            <a:spLocks noGrp="1"/>
          </p:cNvSpPr>
          <p:nvPr/>
        </p:nvSpPr>
        <p:spPr bwMode="auto">
          <a:xfrm>
            <a:off x="4021979" y="9720755"/>
            <a:ext cx="3075631" cy="512222"/>
          </a:xfrm>
          <a:prstGeom prst="rect">
            <a:avLst/>
          </a:prstGeom>
          <a:noFill/>
          <a:ln w="9525">
            <a:noFill/>
            <a:miter lim="800000"/>
            <a:headEnd/>
            <a:tailEnd/>
          </a:ln>
        </p:spPr>
        <p:txBody>
          <a:bodyPr lIns="95491" tIns="47745" rIns="95491" bIns="47745" anchor="b"/>
          <a:lstStyle/>
          <a:p>
            <a:pPr algn="r"/>
            <a:fld id="{A3C24EFD-06CF-41BB-8414-1738CA08B461}" type="slidenum">
              <a:rPr lang="it-IT" sz="1300">
                <a:cs typeface="Arial" charset="0"/>
              </a:rPr>
              <a:pPr algn="r"/>
              <a:t>9</a:t>
            </a:fld>
            <a:endParaRPr lang="it-IT" sz="1300" dirty="0">
              <a:cs typeface="Arial" charset="0"/>
            </a:endParaRPr>
          </a:p>
        </p:txBody>
      </p:sp>
    </p:spTree>
    <p:extLst>
      <p:ext uri="{BB962C8B-B14F-4D97-AF65-F5344CB8AC3E}">
        <p14:creationId xmlns:p14="http://schemas.microsoft.com/office/powerpoint/2010/main" val="2941016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060575"/>
            <a:ext cx="9144000" cy="1584325"/>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endParaRPr lang="it-IT"/>
          </a:p>
        </p:txBody>
      </p:sp>
      <p:sp>
        <p:nvSpPr>
          <p:cNvPr id="4" name="Rectangle 6"/>
          <p:cNvSpPr>
            <a:spLocks noChangeArrowheads="1"/>
          </p:cNvSpPr>
          <p:nvPr/>
        </p:nvSpPr>
        <p:spPr bwMode="auto">
          <a:xfrm>
            <a:off x="0" y="1628775"/>
            <a:ext cx="9144000" cy="2087563"/>
          </a:xfrm>
          <a:prstGeom prst="rect">
            <a:avLst/>
          </a:prstGeom>
          <a:gradFill rotWithShape="1">
            <a:gsLst>
              <a:gs pos="0">
                <a:schemeClr val="accent2"/>
              </a:gs>
              <a:gs pos="100000">
                <a:srgbClr val="A5CBF3"/>
              </a:gs>
            </a:gsLst>
            <a:lin ang="0" scaled="1"/>
          </a:gradFill>
          <a:ln w="9525">
            <a:noFill/>
            <a:miter lim="800000"/>
            <a:headEnd/>
            <a:tailEnd/>
          </a:ln>
          <a:effectLst/>
        </p:spPr>
        <p:txBody>
          <a:bodyPr wrap="none" anchor="ctr"/>
          <a:lstStyle/>
          <a:p>
            <a:pPr>
              <a:defRPr/>
            </a:pPr>
            <a:endParaRPr lang="it-IT"/>
          </a:p>
        </p:txBody>
      </p:sp>
      <p:pic>
        <p:nvPicPr>
          <p:cNvPr id="5" name="Picture 7" descr="Logo CRENoS3"/>
          <p:cNvPicPr>
            <a:picLocks noChangeAspect="1" noChangeArrowheads="1"/>
          </p:cNvPicPr>
          <p:nvPr/>
        </p:nvPicPr>
        <p:blipFill>
          <a:blip r:embed="rId2" cstate="print"/>
          <a:srcRect l="5997" t="22617" r="6041" b="23676"/>
          <a:stretch>
            <a:fillRect/>
          </a:stretch>
        </p:blipFill>
        <p:spPr bwMode="auto">
          <a:xfrm>
            <a:off x="3132138" y="188913"/>
            <a:ext cx="3168650" cy="1368425"/>
          </a:xfrm>
          <a:prstGeom prst="rect">
            <a:avLst/>
          </a:prstGeom>
          <a:noFill/>
          <a:ln w="9525">
            <a:noFill/>
            <a:miter lim="800000"/>
            <a:headEnd/>
            <a:tailEnd/>
          </a:ln>
        </p:spPr>
      </p:pic>
      <p:sp>
        <p:nvSpPr>
          <p:cNvPr id="110596" name="Rectangle 4"/>
          <p:cNvSpPr>
            <a:spLocks noGrp="1" noChangeArrowheads="1"/>
          </p:cNvSpPr>
          <p:nvPr>
            <p:ph type="subTitle" idx="1"/>
          </p:nvPr>
        </p:nvSpPr>
        <p:spPr>
          <a:xfrm>
            <a:off x="1371600" y="5348288"/>
            <a:ext cx="6400800" cy="889000"/>
          </a:xfrm>
        </p:spPr>
        <p:txBody>
          <a:bodyPr/>
          <a:lstStyle>
            <a:lvl1pPr marL="0" indent="0" algn="ctr">
              <a:buFontTx/>
              <a:buNone/>
              <a:defRPr sz="1600" b="1">
                <a:solidFill>
                  <a:schemeClr val="accent2"/>
                </a:solidFill>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21500" y="158750"/>
            <a:ext cx="2222500" cy="60071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0825" y="158750"/>
            <a:ext cx="6518275" cy="60071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3A2758-F907-4AD9-9000-911AD2CE5F05}"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AB86A1D1-71C9-4FE2-AD2D-EEDC71406E55}"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B762FF0-181A-4A5A-B2FF-A40677B9D514}"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65ABC5-CD3F-448E-A26B-99ECEA8BDF2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73FEC887-8775-415D-BD0A-9D59613E4E98}"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4C0DC2BA-2FC9-4691-B960-5F0DDD75FF07}"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47CE74CE-3887-4715-92F7-0541B6FE0BE4}"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D170DA10-BBB8-402A-B785-F09BED5B14CC}"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E155B888-9988-4E7F-8B84-EE3793632339}"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4A35C0-1E16-4B41-BEF0-7985FAA6D475}"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88A4ADA-E9D3-444C-9432-29E9AE48958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0825" y="1052513"/>
            <a:ext cx="42799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83125" y="1052513"/>
            <a:ext cx="4281488"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588" y="0"/>
            <a:ext cx="9144000" cy="692150"/>
          </a:xfrm>
          <a:prstGeom prst="rect">
            <a:avLst/>
          </a:prstGeom>
          <a:gradFill rotWithShape="1">
            <a:gsLst>
              <a:gs pos="0">
                <a:schemeClr val="accent2"/>
              </a:gs>
              <a:gs pos="100000">
                <a:srgbClr val="99CCFF"/>
              </a:gs>
            </a:gsLst>
            <a:lin ang="0" scaled="1"/>
          </a:gradFill>
          <a:ln w="9525">
            <a:noFill/>
            <a:miter lim="800000"/>
            <a:headEnd/>
            <a:tailEnd/>
          </a:ln>
          <a:effectLst/>
        </p:spPr>
        <p:txBody>
          <a:bodyPr wrap="none" anchor="ctr"/>
          <a:lstStyle/>
          <a:p>
            <a:pPr>
              <a:defRPr/>
            </a:pPr>
            <a:endParaRPr lang="it-IT"/>
          </a:p>
        </p:txBody>
      </p:sp>
      <p:sp>
        <p:nvSpPr>
          <p:cNvPr id="2051" name="Rectangle 4"/>
          <p:cNvSpPr>
            <a:spLocks noGrp="1" noChangeArrowheads="1"/>
          </p:cNvSpPr>
          <p:nvPr>
            <p:ph type="body" idx="1"/>
          </p:nvPr>
        </p:nvSpPr>
        <p:spPr bwMode="auto">
          <a:xfrm>
            <a:off x="250825" y="1052513"/>
            <a:ext cx="8713788"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9578" name="Rectangle 10"/>
          <p:cNvSpPr>
            <a:spLocks noChangeArrowheads="1"/>
          </p:cNvSpPr>
          <p:nvPr/>
        </p:nvSpPr>
        <p:spPr bwMode="auto">
          <a:xfrm>
            <a:off x="1588" y="0"/>
            <a:ext cx="9144000" cy="692150"/>
          </a:xfrm>
          <a:prstGeom prst="rect">
            <a:avLst/>
          </a:prstGeom>
          <a:gradFill rotWithShape="1">
            <a:gsLst>
              <a:gs pos="0">
                <a:schemeClr val="accent2"/>
              </a:gs>
              <a:gs pos="100000">
                <a:srgbClr val="99CCFF"/>
              </a:gs>
            </a:gsLst>
            <a:lin ang="0" scaled="1"/>
          </a:gradFill>
          <a:ln w="9525">
            <a:noFill/>
            <a:miter lim="800000"/>
            <a:headEnd/>
            <a:tailEnd/>
          </a:ln>
          <a:effectLst/>
        </p:spPr>
        <p:txBody>
          <a:bodyPr wrap="none" anchor="ctr"/>
          <a:lstStyle/>
          <a:p>
            <a:pPr>
              <a:defRPr/>
            </a:pPr>
            <a:endParaRPr lang="it-IT"/>
          </a:p>
        </p:txBody>
      </p:sp>
      <p:pic>
        <p:nvPicPr>
          <p:cNvPr id="2053" name="Picture 11" descr="Logo CRENoS3"/>
          <p:cNvPicPr>
            <a:picLocks noChangeAspect="1" noChangeArrowheads="1"/>
          </p:cNvPicPr>
          <p:nvPr/>
        </p:nvPicPr>
        <p:blipFill>
          <a:blip r:embed="rId17" cstate="print"/>
          <a:srcRect l="5997" t="22617" r="6041" b="23676"/>
          <a:stretch>
            <a:fillRect/>
          </a:stretch>
        </p:blipFill>
        <p:spPr bwMode="auto">
          <a:xfrm>
            <a:off x="8027988" y="6451600"/>
            <a:ext cx="941387" cy="406400"/>
          </a:xfrm>
          <a:prstGeom prst="rect">
            <a:avLst/>
          </a:prstGeom>
          <a:solidFill>
            <a:srgbClr val="A5CBF3"/>
          </a:solidFill>
          <a:ln w="9525">
            <a:noFill/>
            <a:miter lim="800000"/>
            <a:headEnd/>
            <a:tailEnd/>
          </a:ln>
        </p:spPr>
      </p:pic>
      <p:sp>
        <p:nvSpPr>
          <p:cNvPr id="109580" name="Rectangle 12"/>
          <p:cNvSpPr>
            <a:spLocks noChangeArrowheads="1"/>
          </p:cNvSpPr>
          <p:nvPr/>
        </p:nvSpPr>
        <p:spPr bwMode="auto">
          <a:xfrm>
            <a:off x="0" y="6381750"/>
            <a:ext cx="9144000" cy="36513"/>
          </a:xfrm>
          <a:prstGeom prst="rect">
            <a:avLst/>
          </a:prstGeom>
          <a:gradFill rotWithShape="1">
            <a:gsLst>
              <a:gs pos="0">
                <a:schemeClr val="accent2"/>
              </a:gs>
              <a:gs pos="100000">
                <a:srgbClr val="A5CBF3"/>
              </a:gs>
            </a:gsLst>
            <a:lin ang="0" scaled="1"/>
          </a:gradFill>
          <a:ln w="9525">
            <a:noFill/>
            <a:miter lim="800000"/>
            <a:headEnd/>
            <a:tailEnd/>
          </a:ln>
          <a:effectLst/>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785"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hf sldNum="0" hd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pitchFamily="34" charset="0"/>
        </a:defRPr>
      </a:lvl2pPr>
      <a:lvl3pPr algn="l" rtl="0" eaLnBrk="0" fontAlgn="base" hangingPunct="0">
        <a:spcBef>
          <a:spcPct val="0"/>
        </a:spcBef>
        <a:spcAft>
          <a:spcPct val="0"/>
        </a:spcAft>
        <a:defRPr sz="2800">
          <a:solidFill>
            <a:schemeClr val="bg1"/>
          </a:solidFill>
          <a:latin typeface="Verdana" pitchFamily="34" charset="0"/>
        </a:defRPr>
      </a:lvl3pPr>
      <a:lvl4pPr algn="l" rtl="0" eaLnBrk="0" fontAlgn="base" hangingPunct="0">
        <a:spcBef>
          <a:spcPct val="0"/>
        </a:spcBef>
        <a:spcAft>
          <a:spcPct val="0"/>
        </a:spcAft>
        <a:defRPr sz="2800">
          <a:solidFill>
            <a:schemeClr val="bg1"/>
          </a:solidFill>
          <a:latin typeface="Verdana" pitchFamily="34" charset="0"/>
        </a:defRPr>
      </a:lvl4pPr>
      <a:lvl5pPr algn="l" rtl="0" eaLnBrk="0" fontAlgn="base" hangingPunct="0">
        <a:spcBef>
          <a:spcPct val="0"/>
        </a:spcBef>
        <a:spcAft>
          <a:spcPct val="0"/>
        </a:spcAft>
        <a:defRPr sz="2800">
          <a:solidFill>
            <a:schemeClr val="bg1"/>
          </a:solidFill>
          <a:latin typeface="Verdana" pitchFamily="34" charset="0"/>
        </a:defRPr>
      </a:lvl5pPr>
      <a:lvl6pPr marL="457200" algn="l" rtl="0" fontAlgn="base">
        <a:spcBef>
          <a:spcPct val="0"/>
        </a:spcBef>
        <a:spcAft>
          <a:spcPct val="0"/>
        </a:spcAft>
        <a:defRPr sz="2800">
          <a:solidFill>
            <a:schemeClr val="bg1"/>
          </a:solidFill>
          <a:latin typeface="Verdana" pitchFamily="34" charset="0"/>
        </a:defRPr>
      </a:lvl6pPr>
      <a:lvl7pPr marL="914400" algn="l" rtl="0" fontAlgn="base">
        <a:spcBef>
          <a:spcPct val="0"/>
        </a:spcBef>
        <a:spcAft>
          <a:spcPct val="0"/>
        </a:spcAft>
        <a:defRPr sz="2800">
          <a:solidFill>
            <a:schemeClr val="bg1"/>
          </a:solidFill>
          <a:latin typeface="Verdana" pitchFamily="34" charset="0"/>
        </a:defRPr>
      </a:lvl7pPr>
      <a:lvl8pPr marL="1371600" algn="l" rtl="0" fontAlgn="base">
        <a:spcBef>
          <a:spcPct val="0"/>
        </a:spcBef>
        <a:spcAft>
          <a:spcPct val="0"/>
        </a:spcAft>
        <a:defRPr sz="2800">
          <a:solidFill>
            <a:schemeClr val="bg1"/>
          </a:solidFill>
          <a:latin typeface="Verdana" pitchFamily="34" charset="0"/>
        </a:defRPr>
      </a:lvl8pPr>
      <a:lvl9pPr marL="1828800" algn="l" rtl="0" fontAlgn="base">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smtClean="0"/>
              <a:t>RES Conference 2012</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49CEC2-F7B2-46F4-8F1A-000372AE97D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395288" y="4076700"/>
            <a:ext cx="8569325" cy="1728788"/>
          </a:xfrm>
        </p:spPr>
        <p:txBody>
          <a:bodyPr/>
          <a:lstStyle/>
          <a:p>
            <a:pPr eaLnBrk="1" hangingPunct="1">
              <a:lnSpc>
                <a:spcPct val="90000"/>
              </a:lnSpc>
            </a:pPr>
            <a:r>
              <a:rPr lang="it-IT" sz="2200" dirty="0" smtClean="0">
                <a:solidFill>
                  <a:schemeClr val="tx1"/>
                </a:solidFill>
                <a:latin typeface="Calibri" pitchFamily="34" charset="0"/>
              </a:rPr>
              <a:t>Emanuela </a:t>
            </a:r>
            <a:r>
              <a:rPr lang="it-IT" sz="2200" dirty="0" err="1" smtClean="0">
                <a:solidFill>
                  <a:schemeClr val="tx1"/>
                </a:solidFill>
                <a:latin typeface="Calibri" pitchFamily="34" charset="0"/>
              </a:rPr>
              <a:t>Marrocu</a:t>
            </a:r>
            <a:r>
              <a:rPr lang="it-IT" sz="2200" dirty="0" smtClean="0">
                <a:solidFill>
                  <a:schemeClr val="tx1"/>
                </a:solidFill>
                <a:latin typeface="Calibri" pitchFamily="34" charset="0"/>
              </a:rPr>
              <a:t>, Raffaele Paci, Stefano Usai</a:t>
            </a:r>
          </a:p>
          <a:p>
            <a:pPr eaLnBrk="1" hangingPunct="1">
              <a:lnSpc>
                <a:spcPct val="90000"/>
              </a:lnSpc>
            </a:pPr>
            <a:endParaRPr lang="it-IT" dirty="0" smtClean="0">
              <a:latin typeface="Calibri" pitchFamily="34" charset="0"/>
            </a:endParaRPr>
          </a:p>
          <a:p>
            <a:pPr eaLnBrk="1" hangingPunct="1">
              <a:lnSpc>
                <a:spcPct val="90000"/>
              </a:lnSpc>
            </a:pPr>
            <a:r>
              <a:rPr lang="it-IT" sz="2000" b="0" dirty="0" err="1" smtClean="0">
                <a:solidFill>
                  <a:schemeClr val="tx1"/>
                </a:solidFill>
                <a:latin typeface="Calibri" pitchFamily="34" charset="0"/>
              </a:rPr>
              <a:t>University</a:t>
            </a:r>
            <a:r>
              <a:rPr lang="it-IT" sz="2000" b="0" dirty="0" smtClean="0">
                <a:solidFill>
                  <a:schemeClr val="tx1"/>
                </a:solidFill>
                <a:latin typeface="Calibri" pitchFamily="34" charset="0"/>
              </a:rPr>
              <a:t> </a:t>
            </a:r>
            <a:r>
              <a:rPr lang="it-IT" sz="2000" b="0" dirty="0" err="1" smtClean="0">
                <a:solidFill>
                  <a:schemeClr val="tx1"/>
                </a:solidFill>
                <a:latin typeface="Calibri" pitchFamily="34" charset="0"/>
              </a:rPr>
              <a:t>of</a:t>
            </a:r>
            <a:r>
              <a:rPr lang="it-IT" sz="2000" b="0" dirty="0" smtClean="0">
                <a:solidFill>
                  <a:schemeClr val="tx1"/>
                </a:solidFill>
                <a:latin typeface="Calibri" pitchFamily="34" charset="0"/>
              </a:rPr>
              <a:t> Cagliari and </a:t>
            </a:r>
            <a:r>
              <a:rPr lang="it-IT" sz="2000" b="0" dirty="0" err="1" smtClean="0">
                <a:solidFill>
                  <a:schemeClr val="tx1"/>
                </a:solidFill>
                <a:latin typeface="Calibri" pitchFamily="34" charset="0"/>
              </a:rPr>
              <a:t>CRENoS</a:t>
            </a:r>
            <a:endParaRPr lang="it-IT" sz="2000" b="0" dirty="0" smtClean="0">
              <a:solidFill>
                <a:schemeClr val="tx1"/>
              </a:solidFill>
              <a:latin typeface="Calibri" pitchFamily="34" charset="0"/>
            </a:endParaRPr>
          </a:p>
          <a:p>
            <a:pPr eaLnBrk="1" hangingPunct="1">
              <a:lnSpc>
                <a:spcPct val="90000"/>
              </a:lnSpc>
            </a:pPr>
            <a:endParaRPr lang="it-IT" sz="2000" b="0" i="1" dirty="0" smtClean="0">
              <a:solidFill>
                <a:schemeClr val="tx1"/>
              </a:solidFill>
              <a:latin typeface="Calibri" pitchFamily="34" charset="0"/>
            </a:endParaRPr>
          </a:p>
          <a:p>
            <a:pPr eaLnBrk="1" hangingPunct="1">
              <a:lnSpc>
                <a:spcPct val="90000"/>
              </a:lnSpc>
            </a:pPr>
            <a:r>
              <a:rPr lang="it-IT" b="0" dirty="0" smtClean="0">
                <a:solidFill>
                  <a:schemeClr val="tx1"/>
                </a:solidFill>
                <a:latin typeface="Calibri" pitchFamily="34" charset="0"/>
              </a:rPr>
              <a:t>FP7-SSH-2010-2.2-1, SEARCH project</a:t>
            </a:r>
            <a:endParaRPr lang="it-IT" dirty="0" smtClean="0">
              <a:latin typeface="Calibri" pitchFamily="34" charset="0"/>
            </a:endParaRPr>
          </a:p>
        </p:txBody>
      </p:sp>
      <p:sp>
        <p:nvSpPr>
          <p:cNvPr id="5123" name="Rectangle 2"/>
          <p:cNvSpPr>
            <a:spLocks noGrp="1" noChangeArrowheads="1"/>
          </p:cNvSpPr>
          <p:nvPr>
            <p:ph type="ctrTitle" idx="4294967295"/>
          </p:nvPr>
        </p:nvSpPr>
        <p:spPr bwMode="auto">
          <a:xfrm>
            <a:off x="179512" y="1988840"/>
            <a:ext cx="8964488" cy="1224136"/>
          </a:xfrm>
          <a:prstGeom prst="rect">
            <a:avLst/>
          </a:prstGeom>
          <a:noFill/>
          <a:ln>
            <a:miter lim="800000"/>
            <a:headEnd/>
            <a:tailEnd/>
          </a:ln>
        </p:spPr>
        <p:txBody>
          <a:bodyPr/>
          <a:lstStyle/>
          <a:p>
            <a:pPr algn="ctr" eaLnBrk="1" hangingPunct="1">
              <a:lnSpc>
                <a:spcPts val="5000"/>
              </a:lnSpc>
            </a:pPr>
            <a:r>
              <a:rPr lang="en-US" sz="2400" dirty="0" smtClean="0">
                <a:latin typeface="Calibri" pitchFamily="34" charset="0"/>
              </a:rPr>
              <a:t>THE COMPLEMENTARITY EFFECTS OF PROXIMITY DIMENSIONS ON KNOWLEDGE SPILLOVERS:</a:t>
            </a:r>
            <a:endParaRPr lang="it-IT" sz="2400" dirty="0" smtClean="0">
              <a:latin typeface="Calibri" pitchFamily="34" charset="0"/>
            </a:endParaRPr>
          </a:p>
        </p:txBody>
      </p:sp>
      <p:sp>
        <p:nvSpPr>
          <p:cNvPr id="5124" name="Rettangolo 8"/>
          <p:cNvSpPr>
            <a:spLocks noChangeArrowheads="1"/>
          </p:cNvSpPr>
          <p:nvPr/>
        </p:nvSpPr>
        <p:spPr bwMode="auto">
          <a:xfrm>
            <a:off x="755650" y="6165850"/>
            <a:ext cx="7920038" cy="338554"/>
          </a:xfrm>
          <a:prstGeom prst="rect">
            <a:avLst/>
          </a:prstGeom>
          <a:noFill/>
          <a:ln w="9525">
            <a:noFill/>
            <a:miter lim="800000"/>
            <a:headEnd/>
            <a:tailEnd/>
          </a:ln>
        </p:spPr>
        <p:txBody>
          <a:bodyPr>
            <a:spAutoFit/>
          </a:bodyPr>
          <a:lstStyle/>
          <a:p>
            <a:pPr algn="ctr"/>
            <a:r>
              <a:rPr lang="it-IT" sz="1600" b="1" i="1" dirty="0" err="1" smtClean="0">
                <a:latin typeface="Calibri" pitchFamily="34" charset="0"/>
              </a:rPr>
              <a:t>Topics</a:t>
            </a:r>
            <a:r>
              <a:rPr lang="it-IT" sz="1600" b="1" i="1" dirty="0" smtClean="0">
                <a:latin typeface="Calibri" pitchFamily="34" charset="0"/>
              </a:rPr>
              <a:t> in </a:t>
            </a:r>
            <a:r>
              <a:rPr lang="it-IT" sz="1600" b="1" i="1" dirty="0" err="1" smtClean="0">
                <a:latin typeface="Calibri" pitchFamily="34" charset="0"/>
              </a:rPr>
              <a:t>Economics</a:t>
            </a:r>
            <a:endParaRPr lang="it-IT" sz="1600" b="1" i="1"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bwMode="auto">
          <a:xfrm>
            <a:off x="179388" y="44450"/>
            <a:ext cx="8820150" cy="692150"/>
          </a:xfrm>
          <a:noFill/>
          <a:ln w="9525">
            <a:noFill/>
            <a:miter lim="800000"/>
            <a:headEnd/>
            <a:tailEnd/>
          </a:ln>
        </p:spPr>
        <p:txBody>
          <a:bodyPr/>
          <a:lstStyle/>
          <a:p>
            <a:pPr eaLnBrk="1" hangingPunct="1"/>
            <a:r>
              <a:rPr lang="it-IT" b="1" kern="1200" smtClean="0">
                <a:latin typeface="Calibri" pitchFamily="34" charset="0"/>
                <a:ea typeface="+mn-ea"/>
                <a:cs typeface="+mn-cs"/>
              </a:rPr>
              <a:t>Dataset</a:t>
            </a:r>
          </a:p>
        </p:txBody>
      </p:sp>
      <p:pic>
        <p:nvPicPr>
          <p:cNvPr id="12291" name="Picture 4"/>
          <p:cNvPicPr>
            <a:picLocks noChangeAspect="1" noChangeArrowheads="1"/>
          </p:cNvPicPr>
          <p:nvPr/>
        </p:nvPicPr>
        <p:blipFill>
          <a:blip r:embed="rId3" cstate="print"/>
          <a:srcRect/>
          <a:stretch>
            <a:fillRect/>
          </a:stretch>
        </p:blipFill>
        <p:spPr bwMode="auto">
          <a:xfrm>
            <a:off x="107950" y="909638"/>
            <a:ext cx="8896350" cy="3024187"/>
          </a:xfrm>
          <a:prstGeom prst="rect">
            <a:avLst/>
          </a:prstGeom>
          <a:noFill/>
          <a:ln w="9525">
            <a:solidFill>
              <a:schemeClr val="tx1"/>
            </a:solidFill>
            <a:miter lim="800000"/>
            <a:headEnd/>
            <a:tailEnd/>
          </a:ln>
        </p:spPr>
      </p:pic>
      <p:sp>
        <p:nvSpPr>
          <p:cNvPr id="11269" name="Rectangle 5"/>
          <p:cNvSpPr>
            <a:spLocks noChangeArrowheads="1"/>
          </p:cNvSpPr>
          <p:nvPr/>
        </p:nvSpPr>
        <p:spPr bwMode="auto">
          <a:xfrm>
            <a:off x="142875" y="4383088"/>
            <a:ext cx="889317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lvl="1">
              <a:defRPr/>
            </a:pPr>
            <a:r>
              <a:rPr lang="en-US" sz="2000" dirty="0">
                <a:latin typeface="Calibri" pitchFamily="34" charset="0"/>
              </a:rPr>
              <a:t>We measure the impact of local factors at the beginning of the decade, </a:t>
            </a:r>
            <a:r>
              <a:rPr lang="en-US" sz="2000" dirty="0">
                <a:solidFill>
                  <a:srgbClr val="FF0000"/>
                </a:solidFill>
                <a:latin typeface="Calibri" pitchFamily="34" charset="0"/>
              </a:rPr>
              <a:t>2002-2004</a:t>
            </a:r>
            <a:r>
              <a:rPr lang="en-US" sz="2000" dirty="0">
                <a:latin typeface="Calibri" pitchFamily="34" charset="0"/>
              </a:rPr>
              <a:t/>
            </a:r>
            <a:br>
              <a:rPr lang="en-US" sz="2000" dirty="0">
                <a:latin typeface="Calibri" pitchFamily="34" charset="0"/>
              </a:rPr>
            </a:br>
            <a:r>
              <a:rPr lang="en-US" sz="2000" dirty="0">
                <a:latin typeface="Calibri" pitchFamily="34" charset="0"/>
              </a:rPr>
              <a:t> on innovative performance measured at the second half of the decade, </a:t>
            </a:r>
            <a:r>
              <a:rPr lang="en-US" sz="2000" dirty="0">
                <a:solidFill>
                  <a:srgbClr val="FF0000"/>
                </a:solidFill>
                <a:latin typeface="Calibri" pitchFamily="34" charset="0"/>
              </a:rPr>
              <a:t>2005-2007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3" descr="pat_pc_color.jpeg"/>
          <p:cNvPicPr>
            <a:picLocks noChangeAspect="1"/>
          </p:cNvPicPr>
          <p:nvPr/>
        </p:nvPicPr>
        <p:blipFill>
          <a:blip r:embed="rId3" cstate="print"/>
          <a:srcRect t="13467" b="20203"/>
          <a:stretch>
            <a:fillRect/>
          </a:stretch>
        </p:blipFill>
        <p:spPr bwMode="auto">
          <a:xfrm>
            <a:off x="34925" y="690563"/>
            <a:ext cx="6532563" cy="5691187"/>
          </a:xfrm>
          <a:prstGeom prst="rect">
            <a:avLst/>
          </a:prstGeom>
          <a:noFill/>
          <a:ln w="9525">
            <a:noFill/>
            <a:miter lim="800000"/>
            <a:headEnd/>
            <a:tailEnd/>
          </a:ln>
        </p:spPr>
      </p:pic>
      <p:sp>
        <p:nvSpPr>
          <p:cNvPr id="23555" name="Titolo 1"/>
          <p:cNvSpPr>
            <a:spLocks/>
          </p:cNvSpPr>
          <p:nvPr/>
        </p:nvSpPr>
        <p:spPr bwMode="auto">
          <a:xfrm>
            <a:off x="179388" y="73025"/>
            <a:ext cx="8640762" cy="692150"/>
          </a:xfrm>
          <a:prstGeom prst="rect">
            <a:avLst/>
          </a:prstGeom>
          <a:noFill/>
          <a:ln w="9525">
            <a:noFill/>
            <a:miter lim="800000"/>
            <a:headEnd/>
            <a:tailEnd/>
          </a:ln>
        </p:spPr>
        <p:txBody>
          <a:bodyPr/>
          <a:lstStyle/>
          <a:p>
            <a:r>
              <a:rPr lang="en-US" sz="2800" b="1" dirty="0">
                <a:solidFill>
                  <a:schemeClr val="bg1"/>
                </a:solidFill>
                <a:latin typeface="Calibri" pitchFamily="34" charset="0"/>
              </a:rPr>
              <a:t>Patents (</a:t>
            </a:r>
            <a:r>
              <a:rPr lang="en-US" sz="2800" b="1" i="1" dirty="0">
                <a:solidFill>
                  <a:schemeClr val="bg1"/>
                </a:solidFill>
                <a:latin typeface="Calibri" pitchFamily="34" charset="0"/>
              </a:rPr>
              <a:t>per million inhabitants</a:t>
            </a:r>
            <a:r>
              <a:rPr lang="en-US" sz="2800" b="1" dirty="0">
                <a:solidFill>
                  <a:schemeClr val="bg1"/>
                </a:solidFill>
                <a:latin typeface="Calibri" pitchFamily="34" charset="0"/>
              </a:rPr>
              <a:t>)</a:t>
            </a:r>
            <a:endParaRPr lang="it-IT" sz="2800"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3" descr="rdgdp_color.jpeg"/>
          <p:cNvPicPr>
            <a:picLocks noChangeAspect="1"/>
          </p:cNvPicPr>
          <p:nvPr/>
        </p:nvPicPr>
        <p:blipFill>
          <a:blip r:embed="rId3" cstate="print"/>
          <a:srcRect t="13467" b="20203"/>
          <a:stretch>
            <a:fillRect/>
          </a:stretch>
        </p:blipFill>
        <p:spPr bwMode="auto">
          <a:xfrm>
            <a:off x="34925" y="723900"/>
            <a:ext cx="6049963" cy="5657850"/>
          </a:xfrm>
          <a:prstGeom prst="rect">
            <a:avLst/>
          </a:prstGeom>
          <a:noFill/>
          <a:ln w="9525">
            <a:noFill/>
            <a:miter lim="800000"/>
            <a:headEnd/>
            <a:tailEnd/>
          </a:ln>
        </p:spPr>
      </p:pic>
      <p:sp>
        <p:nvSpPr>
          <p:cNvPr id="24579" name="Titolo 1"/>
          <p:cNvSpPr>
            <a:spLocks/>
          </p:cNvSpPr>
          <p:nvPr/>
        </p:nvSpPr>
        <p:spPr bwMode="auto">
          <a:xfrm>
            <a:off x="179388" y="73025"/>
            <a:ext cx="8640762" cy="692150"/>
          </a:xfrm>
          <a:prstGeom prst="rect">
            <a:avLst/>
          </a:prstGeom>
          <a:noFill/>
          <a:ln w="9525">
            <a:noFill/>
            <a:miter lim="800000"/>
            <a:headEnd/>
            <a:tailEnd/>
          </a:ln>
        </p:spPr>
        <p:txBody>
          <a:bodyPr/>
          <a:lstStyle/>
          <a:p>
            <a:r>
              <a:rPr lang="en-US" sz="2800" b="1">
                <a:solidFill>
                  <a:schemeClr val="bg1"/>
                </a:solidFill>
                <a:latin typeface="Calibri" pitchFamily="34" charset="0"/>
              </a:rPr>
              <a:t>R&amp;D expenditure (</a:t>
            </a:r>
            <a:r>
              <a:rPr lang="en-US" sz="2800" b="1" i="1">
                <a:solidFill>
                  <a:schemeClr val="bg1"/>
                </a:solidFill>
                <a:latin typeface="Calibri" pitchFamily="34" charset="0"/>
              </a:rPr>
              <a:t>over GDP</a:t>
            </a:r>
            <a:r>
              <a:rPr lang="en-US" sz="2800" b="1">
                <a:solidFill>
                  <a:schemeClr val="bg1"/>
                </a:solidFill>
                <a:latin typeface="Calibri" pitchFamily="34" charset="0"/>
              </a:rPr>
              <a:t>)</a:t>
            </a:r>
            <a:endParaRPr lang="it-IT"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1" descr="hkpc_color.jpeg"/>
          <p:cNvPicPr>
            <a:picLocks noChangeAspect="1"/>
          </p:cNvPicPr>
          <p:nvPr/>
        </p:nvPicPr>
        <p:blipFill>
          <a:blip r:embed="rId3" cstate="print"/>
          <a:srcRect t="13467" b="20203"/>
          <a:stretch>
            <a:fillRect/>
          </a:stretch>
        </p:blipFill>
        <p:spPr bwMode="auto">
          <a:xfrm>
            <a:off x="34925" y="666750"/>
            <a:ext cx="6192838" cy="5715000"/>
          </a:xfrm>
          <a:prstGeom prst="rect">
            <a:avLst/>
          </a:prstGeom>
          <a:noFill/>
          <a:ln w="9525">
            <a:noFill/>
            <a:miter lim="800000"/>
            <a:headEnd/>
            <a:tailEnd/>
          </a:ln>
        </p:spPr>
      </p:pic>
      <p:sp>
        <p:nvSpPr>
          <p:cNvPr id="25603" name="Titolo 1"/>
          <p:cNvSpPr>
            <a:spLocks/>
          </p:cNvSpPr>
          <p:nvPr/>
        </p:nvSpPr>
        <p:spPr bwMode="auto">
          <a:xfrm>
            <a:off x="323850" y="73025"/>
            <a:ext cx="8640763" cy="692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b="1" dirty="0">
                <a:solidFill>
                  <a:schemeClr val="bg1"/>
                </a:solidFill>
                <a:latin typeface="Calibri" pitchFamily="34" charset="0"/>
                <a:ea typeface="+mj-ea"/>
                <a:cs typeface="+mj-cs"/>
              </a:rPr>
              <a:t>Human capital (per capita)</a:t>
            </a:r>
            <a:endParaRPr lang="it-IT" sz="2800" b="1" dirty="0">
              <a:solidFill>
                <a:schemeClr val="bg1"/>
              </a:solidFill>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bwMode="auto">
          <a:xfrm>
            <a:off x="323850" y="158750"/>
            <a:ext cx="8820150" cy="461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dirty="0" err="1" smtClean="0">
                <a:latin typeface="Calibri" pitchFamily="34" charset="0"/>
              </a:rPr>
              <a:t>Estimation</a:t>
            </a:r>
            <a:r>
              <a:rPr lang="it-IT" b="1" dirty="0" smtClean="0">
                <a:latin typeface="Calibri" pitchFamily="34" charset="0"/>
              </a:rPr>
              <a:t> </a:t>
            </a:r>
            <a:r>
              <a:rPr lang="it-IT" b="1" dirty="0" err="1" smtClean="0">
                <a:latin typeface="Calibri" pitchFamily="34" charset="0"/>
              </a:rPr>
              <a:t>strategy</a:t>
            </a:r>
            <a:endParaRPr lang="it-IT" b="1" dirty="0" smtClean="0">
              <a:latin typeface="Calibri" pitchFamily="34" charset="0"/>
            </a:endParaRPr>
          </a:p>
        </p:txBody>
      </p:sp>
      <p:sp>
        <p:nvSpPr>
          <p:cNvPr id="15363" name="Segnaposto contenuto 2"/>
          <p:cNvSpPr>
            <a:spLocks noGrp="1"/>
          </p:cNvSpPr>
          <p:nvPr>
            <p:ph idx="4294967295"/>
          </p:nvPr>
        </p:nvSpPr>
        <p:spPr>
          <a:xfrm>
            <a:off x="0" y="836712"/>
            <a:ext cx="9144001" cy="5256237"/>
          </a:xfrm>
        </p:spPr>
        <p:txBody>
          <a:bodyPr/>
          <a:lstStyle/>
          <a:p>
            <a:pPr marL="457200" indent="-457200" eaLnBrk="1" hangingPunct="1">
              <a:lnSpc>
                <a:spcPts val="3100"/>
              </a:lnSpc>
              <a:spcBef>
                <a:spcPct val="0"/>
              </a:spcBef>
              <a:spcAft>
                <a:spcPts val="0"/>
              </a:spcAft>
              <a:buFont typeface="Verdana" pitchFamily="34" charset="0"/>
              <a:buAutoNum type="arabicPeriod"/>
            </a:pPr>
            <a:r>
              <a:rPr lang="en-GB" sz="2000" dirty="0" smtClean="0">
                <a:latin typeface="Calibri" pitchFamily="34" charset="0"/>
              </a:rPr>
              <a:t>Extensive preliminary analysis carried out to select the most adequate spatial specification using several alternatives: SEM, SAR, SDM, SLX, SDEM models (mainly based on the </a:t>
            </a:r>
            <a:r>
              <a:rPr lang="en-GB" sz="2000" dirty="0" smtClean="0">
                <a:solidFill>
                  <a:srgbClr val="FF0000"/>
                </a:solidFill>
                <a:latin typeface="Calibri" pitchFamily="34" charset="0"/>
              </a:rPr>
              <a:t>geographical proximity</a:t>
            </a:r>
            <a:r>
              <a:rPr lang="en-GB" sz="2000" dirty="0" smtClean="0">
                <a:latin typeface="Calibri" pitchFamily="34" charset="0"/>
              </a:rPr>
              <a:t> </a:t>
            </a:r>
            <a:r>
              <a:rPr lang="en-GB" sz="2000" b="1" dirty="0" smtClean="0">
                <a:latin typeface="Calibri" pitchFamily="34" charset="0"/>
              </a:rPr>
              <a:t>G</a:t>
            </a:r>
            <a:r>
              <a:rPr lang="en-GB" sz="2000" dirty="0" smtClean="0">
                <a:latin typeface="Calibri" pitchFamily="34" charset="0"/>
              </a:rPr>
              <a:t>, inverse of distance in Km, </a:t>
            </a:r>
            <a:r>
              <a:rPr lang="en-GB" sz="2000" i="1" dirty="0" err="1" smtClean="0">
                <a:latin typeface="Calibri" pitchFamily="34" charset="0"/>
              </a:rPr>
              <a:t>d</a:t>
            </a:r>
            <a:r>
              <a:rPr lang="en-GB" sz="2000" i="1" baseline="-25000" dirty="0" err="1" smtClean="0">
                <a:latin typeface="Calibri" pitchFamily="34" charset="0"/>
              </a:rPr>
              <a:t>ij</a:t>
            </a:r>
            <a:r>
              <a:rPr lang="en-GB" sz="2000" dirty="0" smtClean="0">
                <a:latin typeface="Calibri" pitchFamily="34" charset="0"/>
              </a:rPr>
              <a:t> </a:t>
            </a:r>
            <a:r>
              <a:rPr lang="en-GB" sz="2000" dirty="0" smtClean="0">
                <a:latin typeface="Calibri" pitchFamily="34" charset="0"/>
                <a:cs typeface="Times New Roman" pitchFamily="18" charset="0"/>
              </a:rPr>
              <a:t>≤</a:t>
            </a:r>
            <a:r>
              <a:rPr lang="en-GB" sz="2000" dirty="0" smtClean="0">
                <a:latin typeface="Calibri" pitchFamily="34" charset="0"/>
              </a:rPr>
              <a:t>600)</a:t>
            </a:r>
          </a:p>
          <a:p>
            <a:pPr marL="457200" indent="-457200" eaLnBrk="1" hangingPunct="1">
              <a:lnSpc>
                <a:spcPts val="3100"/>
              </a:lnSpc>
              <a:spcBef>
                <a:spcPct val="0"/>
              </a:spcBef>
              <a:spcAft>
                <a:spcPts val="0"/>
              </a:spcAft>
              <a:buFont typeface="Verdana" pitchFamily="34" charset="0"/>
              <a:buAutoNum type="arabicPeriod"/>
            </a:pPr>
            <a:r>
              <a:rPr lang="en-GB" sz="2000" dirty="0" smtClean="0">
                <a:latin typeface="Calibri" pitchFamily="34" charset="0"/>
                <a:cs typeface="Times New Roman" pitchFamily="18" charset="0"/>
              </a:rPr>
              <a:t>We choose to specify the estimation model as a Spatial Autoregressive (SAR) model, which takes the following form	</a:t>
            </a:r>
            <a:endParaRPr lang="it-IT" sz="2000" dirty="0" smtClean="0">
              <a:latin typeface="Calibri" pitchFamily="34" charset="0"/>
              <a:cs typeface="Times New Roman" pitchFamily="18" charset="0"/>
            </a:endParaRPr>
          </a:p>
          <a:p>
            <a:endParaRPr lang="en-GB" sz="2000" dirty="0" smtClean="0">
              <a:latin typeface="Calibri" pitchFamily="34" charset="0"/>
              <a:cs typeface="Times New Roman" pitchFamily="18" charset="0"/>
            </a:endParaRPr>
          </a:p>
          <a:p>
            <a:pPr>
              <a:buNone/>
            </a:pPr>
            <a:r>
              <a:rPr lang="en-GB" sz="2000" dirty="0" smtClean="0">
                <a:latin typeface="Calibri" pitchFamily="34" charset="0"/>
                <a:cs typeface="Times New Roman" pitchFamily="18" charset="0"/>
              </a:rPr>
              <a:t>	</a:t>
            </a:r>
          </a:p>
          <a:p>
            <a:pPr>
              <a:buNone/>
            </a:pPr>
            <a:r>
              <a:rPr lang="en-GB" sz="2000" dirty="0" smtClean="0">
                <a:latin typeface="Calibri" pitchFamily="34" charset="0"/>
                <a:cs typeface="Times New Roman" pitchFamily="18" charset="0"/>
              </a:rPr>
              <a:t>	where </a:t>
            </a:r>
            <a:r>
              <a:rPr lang="en-GB" sz="2000" i="1" dirty="0" smtClean="0">
                <a:solidFill>
                  <a:srgbClr val="FF0000"/>
                </a:solidFill>
                <a:latin typeface="Calibri" pitchFamily="34" charset="0"/>
                <a:cs typeface="Times New Roman" pitchFamily="18" charset="0"/>
              </a:rPr>
              <a:t>W</a:t>
            </a:r>
            <a:r>
              <a:rPr lang="en-GB" sz="2000" dirty="0" smtClean="0">
                <a:latin typeface="Calibri" pitchFamily="34" charset="0"/>
                <a:cs typeface="Times New Roman" pitchFamily="18" charset="0"/>
              </a:rPr>
              <a:t> is a </a:t>
            </a:r>
            <a:r>
              <a:rPr lang="en-GB" sz="2000" dirty="0" smtClean="0">
                <a:solidFill>
                  <a:srgbClr val="FF0000"/>
                </a:solidFill>
                <a:latin typeface="Calibri" pitchFamily="34" charset="0"/>
                <a:cs typeface="Times New Roman" pitchFamily="18" charset="0"/>
              </a:rPr>
              <a:t>weight matrix</a:t>
            </a:r>
            <a:r>
              <a:rPr lang="en-GB" sz="2000" dirty="0" smtClean="0">
                <a:latin typeface="Calibri" pitchFamily="34" charset="0"/>
                <a:cs typeface="Times New Roman" pitchFamily="18" charset="0"/>
              </a:rPr>
              <a:t>, which describes the interconnectivity among the regions. </a:t>
            </a:r>
            <a:endParaRPr lang="it-IT" sz="1800" dirty="0" smtClean="0">
              <a:latin typeface="Calibri" pitchFamily="34" charset="0"/>
              <a:cs typeface="Times New Roman" pitchFamily="18" charset="0"/>
            </a:endParaRPr>
          </a:p>
          <a:p>
            <a:pPr marL="457200" indent="-457200">
              <a:buFont typeface="+mj-lt"/>
              <a:buAutoNum type="arabicPeriod" startAt="3"/>
            </a:pPr>
            <a:r>
              <a:rPr lang="en-GB" sz="2000" dirty="0" smtClean="0">
                <a:latin typeface="Calibri" pitchFamily="34" charset="0"/>
                <a:cs typeface="Times New Roman" pitchFamily="18" charset="0"/>
              </a:rPr>
              <a:t>Assessment</a:t>
            </a:r>
            <a:r>
              <a:rPr lang="en-GB" sz="2000" dirty="0" smtClean="0">
                <a:latin typeface="Calibri" pitchFamily="34" charset="0"/>
              </a:rPr>
              <a:t> of </a:t>
            </a:r>
            <a:r>
              <a:rPr lang="en-GB" sz="2000" dirty="0" smtClean="0">
                <a:solidFill>
                  <a:srgbClr val="FF0000"/>
                </a:solidFill>
                <a:latin typeface="Calibri" pitchFamily="34" charset="0"/>
              </a:rPr>
              <a:t>other proximity </a:t>
            </a:r>
            <a:r>
              <a:rPr lang="en-GB" sz="2000" dirty="0" smtClean="0">
                <a:latin typeface="Calibri" pitchFamily="34" charset="0"/>
              </a:rPr>
              <a:t>measures (alternative W’s): </a:t>
            </a:r>
            <a:r>
              <a:rPr lang="en-GB" sz="2000" b="1" dirty="0" smtClean="0">
                <a:latin typeface="Calibri" pitchFamily="34" charset="0"/>
              </a:rPr>
              <a:t>I</a:t>
            </a:r>
            <a:r>
              <a:rPr lang="en-GB" sz="2000" dirty="0" smtClean="0">
                <a:latin typeface="Calibri" pitchFamily="34" charset="0"/>
              </a:rPr>
              <a:t>, </a:t>
            </a:r>
            <a:r>
              <a:rPr lang="en-GB" sz="2000" b="1" dirty="0" smtClean="0">
                <a:latin typeface="Calibri" pitchFamily="34" charset="0"/>
              </a:rPr>
              <a:t>T</a:t>
            </a:r>
            <a:r>
              <a:rPr lang="en-GB" sz="2000" dirty="0" smtClean="0">
                <a:latin typeface="Calibri" pitchFamily="34" charset="0"/>
              </a:rPr>
              <a:t>, </a:t>
            </a:r>
            <a:r>
              <a:rPr lang="en-GB" sz="2000" b="1" dirty="0" smtClean="0">
                <a:latin typeface="Calibri" pitchFamily="34" charset="0"/>
              </a:rPr>
              <a:t>S</a:t>
            </a:r>
            <a:r>
              <a:rPr lang="en-GB" sz="2000" dirty="0" smtClean="0">
                <a:latin typeface="Calibri" pitchFamily="34" charset="0"/>
              </a:rPr>
              <a:t>, </a:t>
            </a:r>
            <a:r>
              <a:rPr lang="en-GB" sz="2000" b="1" dirty="0" smtClean="0">
                <a:latin typeface="Calibri" pitchFamily="34" charset="0"/>
              </a:rPr>
              <a:t>O</a:t>
            </a:r>
          </a:p>
          <a:p>
            <a:pPr marL="457200" indent="-457200">
              <a:buFont typeface="+mj-lt"/>
              <a:buAutoNum type="arabicPeriod" startAt="3"/>
            </a:pPr>
            <a:r>
              <a:rPr lang="en-GB" sz="2000" dirty="0" smtClean="0">
                <a:latin typeface="Calibri" pitchFamily="34" charset="0"/>
                <a:cs typeface="Times New Roman" pitchFamily="18" charset="0"/>
              </a:rPr>
              <a:t>Assessment of direct and indirect effects (as in </a:t>
            </a:r>
            <a:r>
              <a:rPr lang="en-GB" sz="2000" dirty="0" err="1" smtClean="0">
                <a:latin typeface="Calibri" pitchFamily="34" charset="0"/>
                <a:cs typeface="Times New Roman" pitchFamily="18" charset="0"/>
              </a:rPr>
              <a:t>Autant</a:t>
            </a:r>
            <a:r>
              <a:rPr lang="en-GB" sz="2000" dirty="0" smtClean="0">
                <a:latin typeface="Calibri" pitchFamily="34" charset="0"/>
                <a:cs typeface="Times New Roman" pitchFamily="18" charset="0"/>
              </a:rPr>
              <a:t>-Bernard and Le Sage, 2010)</a:t>
            </a:r>
            <a:endParaRPr lang="en-GB" sz="2000" b="1" dirty="0" smtClean="0">
              <a:latin typeface="Calibri" pitchFamily="34" charset="0"/>
            </a:endParaRPr>
          </a:p>
          <a:p>
            <a:pPr marL="457200" indent="-457200">
              <a:buFont typeface="+mj-lt"/>
              <a:buAutoNum type="arabicPeriod" startAt="3"/>
            </a:pPr>
            <a:r>
              <a:rPr lang="en-GB" sz="2000" dirty="0" smtClean="0">
                <a:latin typeface="Calibri" pitchFamily="34" charset="0"/>
                <a:cs typeface="Times New Roman" pitchFamily="18" charset="0"/>
              </a:rPr>
              <a:t>Assessment</a:t>
            </a:r>
            <a:r>
              <a:rPr lang="en-GB" sz="2000" dirty="0" smtClean="0">
                <a:latin typeface="Calibri" pitchFamily="34" charset="0"/>
              </a:rPr>
              <a:t> of </a:t>
            </a:r>
            <a:r>
              <a:rPr lang="en-GB" sz="2000" dirty="0" err="1" smtClean="0">
                <a:solidFill>
                  <a:srgbClr val="FF0000"/>
                </a:solidFill>
                <a:latin typeface="Calibri" pitchFamily="34" charset="0"/>
              </a:rPr>
              <a:t>complementarity</a:t>
            </a:r>
            <a:r>
              <a:rPr lang="en-GB" sz="2000" dirty="0" smtClean="0">
                <a:solidFill>
                  <a:srgbClr val="FF0000"/>
                </a:solidFill>
                <a:latin typeface="Calibri" pitchFamily="34" charset="0"/>
              </a:rPr>
              <a:t> </a:t>
            </a:r>
            <a:r>
              <a:rPr lang="en-GB" sz="2000" dirty="0" smtClean="0">
                <a:latin typeface="Calibri" pitchFamily="34" charset="0"/>
              </a:rPr>
              <a:t>among different proximity measures,</a:t>
            </a:r>
            <a:r>
              <a:rPr lang="en-GB" sz="2000" dirty="0" smtClean="0">
                <a:solidFill>
                  <a:srgbClr val="FF0000"/>
                </a:solidFill>
                <a:latin typeface="Calibri" pitchFamily="34" charset="0"/>
              </a:rPr>
              <a:t> </a:t>
            </a:r>
            <a:r>
              <a:rPr lang="en-GB" sz="2000" b="1" dirty="0" smtClean="0">
                <a:latin typeface="Calibri" pitchFamily="34" charset="0"/>
              </a:rPr>
              <a:t>G</a:t>
            </a:r>
            <a:r>
              <a:rPr lang="en-GB" sz="2000" dirty="0" smtClean="0">
                <a:latin typeface="Calibri" pitchFamily="34" charset="0"/>
              </a:rPr>
              <a:t>,</a:t>
            </a:r>
            <a:r>
              <a:rPr lang="en-GB" sz="2000" dirty="0" smtClean="0">
                <a:solidFill>
                  <a:srgbClr val="FF0000"/>
                </a:solidFill>
                <a:latin typeface="Calibri" pitchFamily="34" charset="0"/>
              </a:rPr>
              <a:t> </a:t>
            </a:r>
            <a:r>
              <a:rPr lang="en-GB" sz="2000" b="1" dirty="0" smtClean="0">
                <a:latin typeface="Calibri" pitchFamily="34" charset="0"/>
              </a:rPr>
              <a:t>I</a:t>
            </a:r>
            <a:r>
              <a:rPr lang="en-GB" sz="2000" dirty="0" smtClean="0">
                <a:latin typeface="Calibri" pitchFamily="34" charset="0"/>
              </a:rPr>
              <a:t>, </a:t>
            </a:r>
            <a:r>
              <a:rPr lang="en-GB" sz="2000" b="1" dirty="0" smtClean="0">
                <a:latin typeface="Calibri" pitchFamily="34" charset="0"/>
              </a:rPr>
              <a:t>T</a:t>
            </a:r>
            <a:r>
              <a:rPr lang="en-GB" sz="2000" dirty="0" smtClean="0">
                <a:latin typeface="Calibri" pitchFamily="34" charset="0"/>
              </a:rPr>
              <a:t>, </a:t>
            </a:r>
            <a:r>
              <a:rPr lang="en-GB" sz="2000" b="1" dirty="0" smtClean="0">
                <a:latin typeface="Calibri" pitchFamily="34" charset="0"/>
              </a:rPr>
              <a:t>S</a:t>
            </a:r>
            <a:r>
              <a:rPr lang="en-GB" sz="2000" dirty="0" smtClean="0">
                <a:latin typeface="Calibri" pitchFamily="34" charset="0"/>
              </a:rPr>
              <a:t>, </a:t>
            </a:r>
            <a:r>
              <a:rPr lang="en-GB" sz="2000" b="1" dirty="0" smtClean="0">
                <a:latin typeface="Calibri" pitchFamily="34" charset="0"/>
              </a:rPr>
              <a:t>O, </a:t>
            </a:r>
            <a:r>
              <a:rPr lang="en-GB" sz="2000" dirty="0" smtClean="0">
                <a:latin typeface="Calibri" pitchFamily="34" charset="0"/>
              </a:rPr>
              <a:t>based on a two-spatial-weight matrix SAR model (Lacombe, 2004)</a:t>
            </a:r>
          </a:p>
        </p:txBody>
      </p:sp>
      <p:graphicFrame>
        <p:nvGraphicFramePr>
          <p:cNvPr id="47107" name="Object 5"/>
          <p:cNvGraphicFramePr>
            <a:graphicFrameLocks noChangeAspect="1"/>
          </p:cNvGraphicFramePr>
          <p:nvPr/>
        </p:nvGraphicFramePr>
        <p:xfrm>
          <a:off x="1331640" y="3068960"/>
          <a:ext cx="6192688" cy="425249"/>
        </p:xfrm>
        <a:graphic>
          <a:graphicData uri="http://schemas.openxmlformats.org/presentationml/2006/ole">
            <mc:AlternateContent xmlns:mc="http://schemas.openxmlformats.org/markup-compatibility/2006">
              <mc:Choice xmlns:v="urn:schemas-microsoft-com:vml" Requires="v">
                <p:oleObj spid="_x0000_s47112" name="Equazione" r:id="rId4" imgW="7264080" imgH="507960" progId="Equation.3">
                  <p:embed/>
                </p:oleObj>
              </mc:Choice>
              <mc:Fallback>
                <p:oleObj name="Equazione" r:id="rId4" imgW="7264080" imgH="50796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068960"/>
                        <a:ext cx="6192688" cy="425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idx="4294967295"/>
          </p:nvPr>
        </p:nvSpPr>
        <p:spPr bwMode="auto">
          <a:xfrm>
            <a:off x="179388" y="158750"/>
            <a:ext cx="882015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smtClean="0">
                <a:latin typeface="Calibri" pitchFamily="34" charset="0"/>
              </a:rPr>
              <a:t>Proximity: proxies and measures</a:t>
            </a:r>
          </a:p>
        </p:txBody>
      </p:sp>
      <p:sp>
        <p:nvSpPr>
          <p:cNvPr id="13315" name="Segnaposto contenuto 2"/>
          <p:cNvSpPr>
            <a:spLocks noGrp="1"/>
          </p:cNvSpPr>
          <p:nvPr>
            <p:ph idx="4294967295"/>
          </p:nvPr>
        </p:nvSpPr>
        <p:spPr>
          <a:xfrm>
            <a:off x="179388" y="765175"/>
            <a:ext cx="8713787" cy="5543550"/>
          </a:xfrm>
        </p:spPr>
        <p:txBody>
          <a:bodyPr/>
          <a:lstStyle/>
          <a:p>
            <a:pPr eaLnBrk="1" hangingPunct="1"/>
            <a:endParaRPr lang="it-IT" sz="800" dirty="0" smtClean="0">
              <a:latin typeface="Calibri" pitchFamily="34" charset="0"/>
            </a:endParaRPr>
          </a:p>
          <a:p>
            <a:pPr eaLnBrk="1" hangingPunct="1">
              <a:lnSpc>
                <a:spcPts val="2600"/>
              </a:lnSpc>
              <a:spcBef>
                <a:spcPct val="0"/>
              </a:spcBef>
              <a:spcAft>
                <a:spcPts val="1200"/>
              </a:spcAft>
            </a:pPr>
            <a:r>
              <a:rPr lang="en-US" sz="2000" dirty="0" smtClean="0">
                <a:latin typeface="Calibri" pitchFamily="34" charset="0"/>
              </a:rPr>
              <a:t> </a:t>
            </a:r>
            <a:r>
              <a:rPr lang="en-US" sz="2000" dirty="0" smtClean="0">
                <a:solidFill>
                  <a:srgbClr val="FF0000"/>
                </a:solidFill>
                <a:latin typeface="Calibri" pitchFamily="34" charset="0"/>
              </a:rPr>
              <a:t>Institutional</a:t>
            </a:r>
            <a:r>
              <a:rPr lang="en-US" sz="2000" dirty="0" smtClean="0">
                <a:latin typeface="Calibri" pitchFamily="34" charset="0"/>
              </a:rPr>
              <a:t> proximity: matrix with value 1 if two regions belong to the same country and zero otherwise. </a:t>
            </a:r>
            <a:br>
              <a:rPr lang="en-US" sz="2000" dirty="0" smtClean="0">
                <a:latin typeface="Calibri" pitchFamily="34" charset="0"/>
              </a:rPr>
            </a:br>
            <a:r>
              <a:rPr lang="en-US" sz="2000" dirty="0" smtClean="0">
                <a:latin typeface="Calibri" pitchFamily="34" charset="0"/>
              </a:rPr>
              <a:t>Alternative: country dummies. </a:t>
            </a:r>
            <a:endParaRPr lang="it-IT" sz="2000" dirty="0" smtClean="0">
              <a:latin typeface="Calibri" pitchFamily="34" charset="0"/>
            </a:endParaRPr>
          </a:p>
          <a:p>
            <a:pPr eaLnBrk="1" hangingPunct="1">
              <a:lnSpc>
                <a:spcPts val="2600"/>
              </a:lnSpc>
              <a:spcBef>
                <a:spcPct val="0"/>
              </a:spcBef>
              <a:spcAft>
                <a:spcPts val="1200"/>
              </a:spcAft>
            </a:pPr>
            <a:r>
              <a:rPr lang="en-US" sz="2000" dirty="0" smtClean="0">
                <a:latin typeface="Calibri" pitchFamily="34" charset="0"/>
              </a:rPr>
              <a:t> </a:t>
            </a:r>
            <a:r>
              <a:rPr lang="en-US" sz="2000" dirty="0" smtClean="0">
                <a:solidFill>
                  <a:srgbClr val="FF0000"/>
                </a:solidFill>
                <a:latin typeface="Calibri" pitchFamily="34" charset="0"/>
              </a:rPr>
              <a:t>Technological proximity</a:t>
            </a:r>
            <a:r>
              <a:rPr lang="en-US" sz="2000" dirty="0" smtClean="0">
                <a:latin typeface="Calibri" pitchFamily="34" charset="0"/>
              </a:rPr>
              <a:t>: matrix of similarity index for the distribution of patenting activity among 44 sectors computed for each pair of regions</a:t>
            </a:r>
            <a:br>
              <a:rPr lang="en-US" sz="2000" dirty="0" smtClean="0">
                <a:latin typeface="Calibri" pitchFamily="34" charset="0"/>
              </a:rPr>
            </a:br>
            <a:r>
              <a:rPr lang="en-US" sz="2000" dirty="0" smtClean="0">
                <a:latin typeface="Calibri" pitchFamily="34" charset="0"/>
              </a:rPr>
              <a:t>(</a:t>
            </a:r>
            <a:r>
              <a:rPr lang="en-US" sz="2000" i="1" dirty="0" err="1" smtClean="0">
                <a:latin typeface="Calibri" pitchFamily="34" charset="0"/>
              </a:rPr>
              <a:t>t</a:t>
            </a:r>
            <a:r>
              <a:rPr lang="en-US" sz="2000" i="1" baseline="-25000" dirty="0" err="1" smtClean="0">
                <a:latin typeface="Calibri" pitchFamily="34" charset="0"/>
              </a:rPr>
              <a:t>ij</a:t>
            </a:r>
            <a:r>
              <a:rPr lang="en-US" sz="2000" dirty="0" smtClean="0">
                <a:latin typeface="Calibri" pitchFamily="34" charset="0"/>
              </a:rPr>
              <a:t> </a:t>
            </a:r>
            <a:r>
              <a:rPr lang="en-US" sz="2000" dirty="0" smtClean="0">
                <a:latin typeface="Calibri" pitchFamily="34" charset="0"/>
                <a:cs typeface="Times New Roman" pitchFamily="18" charset="0"/>
              </a:rPr>
              <a:t>≥0.50)</a:t>
            </a:r>
            <a:r>
              <a:rPr lang="en-US" sz="2000" dirty="0" smtClean="0">
                <a:latin typeface="Calibri" pitchFamily="34" charset="0"/>
              </a:rPr>
              <a:t>. </a:t>
            </a:r>
            <a:br>
              <a:rPr lang="en-US" sz="2000" dirty="0" smtClean="0">
                <a:latin typeface="Calibri" pitchFamily="34" charset="0"/>
              </a:rPr>
            </a:br>
            <a:r>
              <a:rPr lang="en-US" sz="2000" dirty="0" smtClean="0">
                <a:latin typeface="Calibri" pitchFamily="34" charset="0"/>
              </a:rPr>
              <a:t>Alternative: matrix of correlation coefficients. </a:t>
            </a:r>
            <a:endParaRPr lang="it-IT" sz="2000" dirty="0" smtClean="0">
              <a:latin typeface="Calibri" pitchFamily="34" charset="0"/>
            </a:endParaRPr>
          </a:p>
          <a:p>
            <a:pPr eaLnBrk="1" hangingPunct="1">
              <a:lnSpc>
                <a:spcPts val="2600"/>
              </a:lnSpc>
              <a:spcBef>
                <a:spcPct val="0"/>
              </a:spcBef>
              <a:spcAft>
                <a:spcPts val="1200"/>
              </a:spcAft>
            </a:pPr>
            <a:r>
              <a:rPr lang="en-US" sz="2000" dirty="0" smtClean="0">
                <a:latin typeface="Calibri" pitchFamily="34" charset="0"/>
              </a:rPr>
              <a:t> </a:t>
            </a:r>
            <a:r>
              <a:rPr lang="en-US" sz="2000" dirty="0" smtClean="0">
                <a:solidFill>
                  <a:srgbClr val="FF0000"/>
                </a:solidFill>
                <a:latin typeface="Calibri" pitchFamily="34" charset="0"/>
              </a:rPr>
              <a:t>Social proximity</a:t>
            </a:r>
            <a:r>
              <a:rPr lang="en-US" sz="2000" dirty="0" smtClean="0">
                <a:latin typeface="Calibri" pitchFamily="34" charset="0"/>
              </a:rPr>
              <a:t>: matrix of co-</a:t>
            </a:r>
            <a:r>
              <a:rPr lang="en-US" sz="2000" dirty="0" err="1" smtClean="0">
                <a:latin typeface="Calibri" pitchFamily="34" charset="0"/>
              </a:rPr>
              <a:t>inventorship</a:t>
            </a:r>
            <a:r>
              <a:rPr lang="en-US" sz="2000" dirty="0" smtClean="0">
                <a:latin typeface="Calibri" pitchFamily="34" charset="0"/>
              </a:rPr>
              <a:t> relations among multiple inventors of the same patent when they reside in different regions. The intensity of links among inventors located in different regions catches the existence of a social network. </a:t>
            </a:r>
            <a:br>
              <a:rPr lang="en-US" sz="2000" dirty="0" smtClean="0">
                <a:latin typeface="Calibri" pitchFamily="34" charset="0"/>
              </a:rPr>
            </a:br>
            <a:r>
              <a:rPr lang="en-US" sz="2000" dirty="0" smtClean="0">
                <a:latin typeface="Calibri" pitchFamily="34" charset="0"/>
              </a:rPr>
              <a:t>Alternative: migration flows or FP5 networks.</a:t>
            </a:r>
            <a:endParaRPr lang="it-IT" sz="2000" dirty="0" smtClean="0">
              <a:latin typeface="Calibri" pitchFamily="34" charset="0"/>
            </a:endParaRPr>
          </a:p>
          <a:p>
            <a:pPr eaLnBrk="1" hangingPunct="1">
              <a:lnSpc>
                <a:spcPts val="2600"/>
              </a:lnSpc>
              <a:spcBef>
                <a:spcPct val="0"/>
              </a:spcBef>
              <a:spcAft>
                <a:spcPts val="1200"/>
              </a:spcAft>
            </a:pPr>
            <a:r>
              <a:rPr lang="en-US" sz="2000" dirty="0" smtClean="0">
                <a:latin typeface="Calibri" pitchFamily="34" charset="0"/>
              </a:rPr>
              <a:t> </a:t>
            </a:r>
            <a:r>
              <a:rPr lang="en-US" sz="2000" dirty="0" smtClean="0">
                <a:solidFill>
                  <a:srgbClr val="FF0000"/>
                </a:solidFill>
                <a:latin typeface="Calibri" pitchFamily="34" charset="0"/>
              </a:rPr>
              <a:t>Organizational proximity</a:t>
            </a:r>
            <a:r>
              <a:rPr lang="en-US" sz="2000" dirty="0" smtClean="0">
                <a:latin typeface="Calibri" pitchFamily="34" charset="0"/>
              </a:rPr>
              <a:t>: matrix of the affiliation of the applicant and the inventors of a patent to the same organization when they reside in different regions (inter-regional connections within the same organization or group).</a:t>
            </a:r>
            <a:endParaRPr lang="it-IT" sz="20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bwMode="auto">
          <a:xfrm>
            <a:off x="3635896" y="4077072"/>
            <a:ext cx="4248472" cy="432048"/>
          </a:xfrm>
          <a:prstGeom prst="roundRect">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4" name="Rettangolo arrotondato 3"/>
          <p:cNvSpPr/>
          <p:nvPr/>
        </p:nvSpPr>
        <p:spPr bwMode="auto">
          <a:xfrm>
            <a:off x="3635896" y="2348880"/>
            <a:ext cx="1152128" cy="2232248"/>
          </a:xfrm>
          <a:prstGeom prst="roundRect">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7410" name="Titolo 1"/>
          <p:cNvSpPr>
            <a:spLocks noGrp="1"/>
          </p:cNvSpPr>
          <p:nvPr>
            <p:ph type="title"/>
          </p:nvPr>
        </p:nvSpPr>
        <p:spPr bwMode="auto">
          <a:xfrm>
            <a:off x="323850" y="158750"/>
            <a:ext cx="882015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smtClean="0">
                <a:latin typeface="Calibri" pitchFamily="34" charset="0"/>
              </a:rPr>
              <a:t>Spatial KPF with alternative proximities</a:t>
            </a:r>
          </a:p>
        </p:txBody>
      </p:sp>
      <p:sp>
        <p:nvSpPr>
          <p:cNvPr id="6" name="Freccia a destra 5"/>
          <p:cNvSpPr/>
          <p:nvPr/>
        </p:nvSpPr>
        <p:spPr bwMode="auto">
          <a:xfrm>
            <a:off x="251520" y="5085184"/>
            <a:ext cx="360040" cy="504056"/>
          </a:xfrm>
          <a:prstGeom prst="rightArrow">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grpSp>
        <p:nvGrpSpPr>
          <p:cNvPr id="8" name="Gruppo 7"/>
          <p:cNvGrpSpPr/>
          <p:nvPr/>
        </p:nvGrpSpPr>
        <p:grpSpPr>
          <a:xfrm>
            <a:off x="706096" y="1196752"/>
            <a:ext cx="7080614" cy="4505375"/>
            <a:chOff x="706096" y="1196752"/>
            <a:chExt cx="7080614" cy="4505375"/>
          </a:xfrm>
        </p:grpSpPr>
        <p:pic>
          <p:nvPicPr>
            <p:cNvPr id="66561" name="Picture 1"/>
            <p:cNvPicPr>
              <a:picLocks noChangeAspect="1" noChangeArrowheads="1"/>
            </p:cNvPicPr>
            <p:nvPr/>
          </p:nvPicPr>
          <p:blipFill>
            <a:blip r:embed="rId3" cstate="print"/>
            <a:srcRect/>
            <a:stretch>
              <a:fillRect/>
            </a:stretch>
          </p:blipFill>
          <p:spPr bwMode="auto">
            <a:xfrm>
              <a:off x="706096" y="1196752"/>
              <a:ext cx="7080614" cy="4505375"/>
            </a:xfrm>
            <a:prstGeom prst="rect">
              <a:avLst/>
            </a:prstGeom>
            <a:noFill/>
            <a:ln w="9525">
              <a:noFill/>
              <a:miter lim="800000"/>
              <a:headEnd/>
              <a:tailEnd/>
            </a:ln>
            <a:effectLst/>
          </p:spPr>
        </p:pic>
        <p:sp>
          <p:nvSpPr>
            <p:cNvPr id="7" name="Rettangolo 6"/>
            <p:cNvSpPr/>
            <p:nvPr/>
          </p:nvSpPr>
          <p:spPr bwMode="auto">
            <a:xfrm>
              <a:off x="6804248" y="5301208"/>
              <a:ext cx="792088" cy="144016"/>
            </a:xfrm>
            <a:prstGeom prst="rect">
              <a:avLst/>
            </a:prstGeom>
            <a:solidFill>
              <a:schemeClr val="bg1"/>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olo 1"/>
          <p:cNvSpPr>
            <a:spLocks noGrp="1"/>
          </p:cNvSpPr>
          <p:nvPr>
            <p:ph type="title" idx="4294967295"/>
          </p:nvPr>
        </p:nvSpPr>
        <p:spPr bwMode="auto">
          <a:xfrm>
            <a:off x="179388" y="144463"/>
            <a:ext cx="8640762" cy="692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latin typeface="Calibri" pitchFamily="34" charset="0"/>
              </a:rPr>
              <a:t>Empirical model/2</a:t>
            </a:r>
            <a:endParaRPr lang="it-IT" b="1" dirty="0" smtClean="0">
              <a:latin typeface="Calibri" pitchFamily="34" charset="0"/>
            </a:endParaRPr>
          </a:p>
        </p:txBody>
      </p:sp>
      <p:graphicFrame>
        <p:nvGraphicFramePr>
          <p:cNvPr id="1026" name="Object 7"/>
          <p:cNvGraphicFramePr>
            <a:graphicFrameLocks noGrp="1" noChangeAspect="1"/>
          </p:cNvGraphicFramePr>
          <p:nvPr>
            <p:ph idx="4294967295"/>
          </p:nvPr>
        </p:nvGraphicFramePr>
        <p:xfrm>
          <a:off x="908446" y="5333206"/>
          <a:ext cx="7119938" cy="400050"/>
        </p:xfrm>
        <a:graphic>
          <a:graphicData uri="http://schemas.openxmlformats.org/presentationml/2006/ole">
            <mc:AlternateContent xmlns:mc="http://schemas.openxmlformats.org/markup-compatibility/2006">
              <mc:Choice xmlns:v="urn:schemas-microsoft-com:vml" Requires="v">
                <p:oleObj spid="_x0000_s52231" name="Equazione" r:id="rId4" imgW="9029520" imgH="507960" progId="Equation.3">
                  <p:embed/>
                </p:oleObj>
              </mc:Choice>
              <mc:Fallback>
                <p:oleObj name="Equazione" r:id="rId4" imgW="9029520" imgH="50796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446" y="5333206"/>
                        <a:ext cx="711993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p:cNvSpPr/>
          <p:nvPr/>
        </p:nvSpPr>
        <p:spPr>
          <a:xfrm>
            <a:off x="467544" y="1074216"/>
            <a:ext cx="8352928" cy="3785652"/>
          </a:xfrm>
          <a:prstGeom prst="rect">
            <a:avLst/>
          </a:prstGeom>
        </p:spPr>
        <p:txBody>
          <a:bodyPr wrap="square">
            <a:spAutoFit/>
          </a:bodyPr>
          <a:lstStyle/>
          <a:p>
            <a:pPr marL="0" lvl="6" indent="-457200">
              <a:buFont typeface="Wingdings" pitchFamily="2" charset="2"/>
              <a:buChar char="§"/>
            </a:pPr>
            <a:r>
              <a:rPr lang="en-US" sz="2400" dirty="0" smtClean="0">
                <a:latin typeface="Calibri" pitchFamily="34" charset="0"/>
                <a:cs typeface="Times New Roman" pitchFamily="18" charset="0"/>
              </a:rPr>
              <a:t>The best way to proceed would be to insert all four proximities in the same estimation model. Unfortunately, the available estimation codes for spatial econometrics do not allow this first best and we look for a second best.</a:t>
            </a:r>
          </a:p>
          <a:p>
            <a:pPr marL="0" lvl="6" indent="-457200">
              <a:buFont typeface="Wingdings" pitchFamily="2" charset="2"/>
              <a:buChar char="§"/>
            </a:pPr>
            <a:endParaRPr lang="en-US" sz="2400" dirty="0" smtClean="0">
              <a:latin typeface="Calibri" pitchFamily="34" charset="0"/>
              <a:cs typeface="Times New Roman" pitchFamily="18" charset="0"/>
            </a:endParaRPr>
          </a:p>
          <a:p>
            <a:pPr marL="0" lvl="6" indent="-457200">
              <a:buFont typeface="Wingdings" pitchFamily="2" charset="2"/>
              <a:buChar char="§"/>
            </a:pPr>
            <a:r>
              <a:rPr lang="en-US" sz="2400" dirty="0" smtClean="0">
                <a:latin typeface="Calibri" pitchFamily="34" charset="0"/>
                <a:cs typeface="Times New Roman" pitchFamily="18" charset="0"/>
              </a:rPr>
              <a:t>We use a SAR model estimated by including </a:t>
            </a:r>
            <a:r>
              <a:rPr lang="en-US" sz="2400" dirty="0" smtClean="0">
                <a:solidFill>
                  <a:srgbClr val="FF0000"/>
                </a:solidFill>
                <a:latin typeface="Calibri" pitchFamily="34" charset="0"/>
                <a:cs typeface="Times New Roman" pitchFamily="18" charset="0"/>
              </a:rPr>
              <a:t>two different proximity-lagged terms at a time</a:t>
            </a:r>
            <a:r>
              <a:rPr lang="en-US" sz="2400" dirty="0" smtClean="0">
                <a:latin typeface="Calibri" pitchFamily="34" charset="0"/>
                <a:cs typeface="Times New Roman" pitchFamily="18" charset="0"/>
              </a:rPr>
              <a:t> in order to account for complementarities between pairs of knowledge spillovers channels (Lacombe, 2004). The two-weight matrix SAR model is specified as:</a:t>
            </a:r>
            <a:endParaRPr lang="it-IT" sz="2400" dirty="0">
              <a:latin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idx="4294967295"/>
          </p:nvPr>
        </p:nvSpPr>
        <p:spPr bwMode="auto">
          <a:xfrm>
            <a:off x="107950" y="87313"/>
            <a:ext cx="882015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smtClean="0">
                <a:latin typeface="Calibri" pitchFamily="34" charset="0"/>
              </a:rPr>
              <a:t>A step towards assessing complementarity</a:t>
            </a:r>
          </a:p>
        </p:txBody>
      </p:sp>
      <p:sp>
        <p:nvSpPr>
          <p:cNvPr id="18440" name="CasellaDiTesto 7"/>
          <p:cNvSpPr txBox="1">
            <a:spLocks noChangeArrowheads="1"/>
          </p:cNvSpPr>
          <p:nvPr/>
        </p:nvSpPr>
        <p:spPr bwMode="auto">
          <a:xfrm>
            <a:off x="142875" y="857250"/>
            <a:ext cx="8715375" cy="369888"/>
          </a:xfrm>
          <a:prstGeom prst="rect">
            <a:avLst/>
          </a:prstGeom>
          <a:noFill/>
          <a:ln w="9525">
            <a:noFill/>
            <a:miter lim="800000"/>
            <a:headEnd/>
            <a:tailEnd/>
          </a:ln>
        </p:spPr>
        <p:txBody>
          <a:bodyPr>
            <a:spAutoFit/>
          </a:bodyPr>
          <a:lstStyle/>
          <a:p>
            <a:r>
              <a:rPr lang="it-IT">
                <a:solidFill>
                  <a:srgbClr val="FF0000"/>
                </a:solidFill>
                <a:latin typeface="Times New Roman" pitchFamily="18" charset="0"/>
                <a:cs typeface="Times New Roman" pitchFamily="18" charset="0"/>
              </a:rPr>
              <a:t>Two</a:t>
            </a:r>
            <a:r>
              <a:rPr lang="it-IT">
                <a:latin typeface="Times New Roman" pitchFamily="18" charset="0"/>
                <a:cs typeface="Times New Roman" pitchFamily="18" charset="0"/>
              </a:rPr>
              <a:t>-weight-matrix SAR models:</a:t>
            </a:r>
          </a:p>
        </p:txBody>
      </p:sp>
      <p:pic>
        <p:nvPicPr>
          <p:cNvPr id="64513" name="Picture 1"/>
          <p:cNvPicPr>
            <a:picLocks noChangeAspect="1" noChangeArrowheads="1"/>
          </p:cNvPicPr>
          <p:nvPr/>
        </p:nvPicPr>
        <p:blipFill>
          <a:blip r:embed="rId3" cstate="print"/>
          <a:srcRect/>
          <a:stretch>
            <a:fillRect/>
          </a:stretch>
        </p:blipFill>
        <p:spPr bwMode="auto">
          <a:xfrm>
            <a:off x="285720" y="1218526"/>
            <a:ext cx="8360893" cy="4639366"/>
          </a:xfrm>
          <a:prstGeom prst="rect">
            <a:avLst/>
          </a:prstGeom>
          <a:noFill/>
          <a:ln w="9525">
            <a:noFill/>
            <a:miter lim="800000"/>
            <a:headEnd/>
            <a:tailEnd/>
          </a:ln>
          <a:effectLst/>
        </p:spPr>
      </p:pic>
      <p:sp>
        <p:nvSpPr>
          <p:cNvPr id="5" name="Rettangolo arrotondato 4"/>
          <p:cNvSpPr/>
          <p:nvPr/>
        </p:nvSpPr>
        <p:spPr bwMode="auto">
          <a:xfrm>
            <a:off x="2771800" y="2204864"/>
            <a:ext cx="5832648" cy="288032"/>
          </a:xfrm>
          <a:prstGeom prst="roundRect">
            <a:avLst/>
          </a:prstGeom>
          <a:noFill/>
          <a:ln w="508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 name="Rettangolo arrotondato 5"/>
          <p:cNvSpPr/>
          <p:nvPr/>
        </p:nvSpPr>
        <p:spPr bwMode="auto">
          <a:xfrm>
            <a:off x="2771800" y="3284984"/>
            <a:ext cx="5832648" cy="288032"/>
          </a:xfrm>
          <a:prstGeom prst="roundRect">
            <a:avLst/>
          </a:prstGeom>
          <a:noFill/>
          <a:ln w="508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 name="Rettangolo arrotondato 7"/>
          <p:cNvSpPr/>
          <p:nvPr/>
        </p:nvSpPr>
        <p:spPr bwMode="auto">
          <a:xfrm>
            <a:off x="2771800" y="4293096"/>
            <a:ext cx="5832648" cy="288032"/>
          </a:xfrm>
          <a:prstGeom prst="roundRect">
            <a:avLst/>
          </a:prstGeom>
          <a:noFill/>
          <a:ln w="508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9" name="Rettangolo arrotondato 8"/>
          <p:cNvSpPr/>
          <p:nvPr/>
        </p:nvSpPr>
        <p:spPr bwMode="auto">
          <a:xfrm>
            <a:off x="2771800" y="4797152"/>
            <a:ext cx="5832648" cy="288032"/>
          </a:xfrm>
          <a:prstGeom prst="roundRect">
            <a:avLst/>
          </a:prstGeom>
          <a:noFill/>
          <a:ln w="508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bwMode="auto">
          <a:xfrm>
            <a:off x="6804248" y="2852936"/>
            <a:ext cx="1656184" cy="1944216"/>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9458" name="Titolo 1"/>
          <p:cNvSpPr>
            <a:spLocks noGrp="1"/>
          </p:cNvSpPr>
          <p:nvPr>
            <p:ph type="title" idx="4294967295"/>
          </p:nvPr>
        </p:nvSpPr>
        <p:spPr bwMode="auto">
          <a:xfrm>
            <a:off x="107950" y="87313"/>
            <a:ext cx="882015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smtClean="0">
                <a:latin typeface="Calibri" pitchFamily="34" charset="0"/>
              </a:rPr>
              <a:t>A further step: model combining…</a:t>
            </a:r>
          </a:p>
        </p:txBody>
      </p:sp>
      <p:sp>
        <p:nvSpPr>
          <p:cNvPr id="139272" name="Text Box 8"/>
          <p:cNvSpPr txBox="1">
            <a:spLocks noChangeArrowheads="1"/>
          </p:cNvSpPr>
          <p:nvPr/>
        </p:nvSpPr>
        <p:spPr bwMode="auto">
          <a:xfrm>
            <a:off x="250825" y="1215157"/>
            <a:ext cx="8569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GB" sz="2000" dirty="0" smtClean="0">
                <a:latin typeface="Calibri" pitchFamily="34" charset="0"/>
              </a:rPr>
              <a:t>A </a:t>
            </a:r>
            <a:r>
              <a:rPr lang="en-GB" sz="2000" dirty="0" smtClean="0">
                <a:solidFill>
                  <a:srgbClr val="FF0000"/>
                </a:solidFill>
                <a:latin typeface="Calibri" pitchFamily="34" charset="0"/>
              </a:rPr>
              <a:t>combined</a:t>
            </a:r>
            <a:r>
              <a:rPr lang="en-GB" sz="2000" dirty="0" smtClean="0">
                <a:latin typeface="Calibri" pitchFamily="34" charset="0"/>
              </a:rPr>
              <a:t> model is obtained on the basis of </a:t>
            </a:r>
            <a:r>
              <a:rPr lang="en-GB" sz="2000" dirty="0" smtClean="0">
                <a:solidFill>
                  <a:srgbClr val="FF0000"/>
                </a:solidFill>
                <a:latin typeface="Calibri" pitchFamily="34" charset="0"/>
              </a:rPr>
              <a:t>probabilities</a:t>
            </a:r>
            <a:r>
              <a:rPr lang="en-GB" sz="2000" dirty="0" smtClean="0">
                <a:latin typeface="Calibri" pitchFamily="34" charset="0"/>
              </a:rPr>
              <a:t> calculated from biased-adjusted AIC values (Burnham and Anderson, 2002)</a:t>
            </a:r>
            <a:endParaRPr lang="en-GB" sz="2000" dirty="0">
              <a:latin typeface="Calibri" pitchFamily="34" charset="0"/>
            </a:endParaRPr>
          </a:p>
        </p:txBody>
      </p:sp>
      <p:pic>
        <p:nvPicPr>
          <p:cNvPr id="19461" name="Picture 239"/>
          <p:cNvPicPr>
            <a:picLocks noChangeAspect="1" noChangeArrowheads="1"/>
          </p:cNvPicPr>
          <p:nvPr/>
        </p:nvPicPr>
        <p:blipFill>
          <a:blip r:embed="rId3" cstate="print"/>
          <a:srcRect/>
          <a:stretch>
            <a:fillRect/>
          </a:stretch>
        </p:blipFill>
        <p:spPr bwMode="auto">
          <a:xfrm>
            <a:off x="395535" y="2204864"/>
            <a:ext cx="8208913" cy="292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bwMode="auto">
          <a:xfrm>
            <a:off x="215900" y="87313"/>
            <a:ext cx="8820150" cy="533400"/>
          </a:xfrm>
          <a:noFill/>
          <a:ln w="9525">
            <a:noFill/>
            <a:miter lim="800000"/>
            <a:headEnd/>
            <a:tailEnd/>
          </a:ln>
        </p:spPr>
        <p:txBody>
          <a:bodyPr/>
          <a:lstStyle/>
          <a:p>
            <a:pPr eaLnBrk="1" hangingPunct="1"/>
            <a:r>
              <a:rPr lang="en-GB" b="1" kern="1200" dirty="0" smtClean="0">
                <a:latin typeface="Calibri" pitchFamily="34" charset="0"/>
                <a:ea typeface="+mn-ea"/>
                <a:cs typeface="+mn-cs"/>
              </a:rPr>
              <a:t>Motivation and aim</a:t>
            </a:r>
          </a:p>
        </p:txBody>
      </p:sp>
      <p:sp>
        <p:nvSpPr>
          <p:cNvPr id="6147" name="Segnaposto contenuto 2"/>
          <p:cNvSpPr>
            <a:spLocks noGrp="1"/>
          </p:cNvSpPr>
          <p:nvPr>
            <p:ph idx="4294967295"/>
          </p:nvPr>
        </p:nvSpPr>
        <p:spPr>
          <a:xfrm>
            <a:off x="430213" y="1052513"/>
            <a:ext cx="8102600" cy="5113337"/>
          </a:xfrm>
        </p:spPr>
        <p:txBody>
          <a:bodyPr/>
          <a:lstStyle/>
          <a:p>
            <a:pPr marL="0" indent="0" eaLnBrk="1" hangingPunct="1">
              <a:buFontTx/>
              <a:buNone/>
              <a:defRPr/>
            </a:pPr>
            <a:r>
              <a:rPr lang="en-GB" sz="2200" dirty="0" smtClean="0">
                <a:latin typeface="Calibri" pitchFamily="34" charset="0"/>
              </a:rPr>
              <a:t>Wide consensus based on both theoretical (Grossman and </a:t>
            </a:r>
            <a:r>
              <a:rPr lang="en-GB" sz="2200" dirty="0" err="1" smtClean="0">
                <a:latin typeface="Calibri" pitchFamily="34" charset="0"/>
              </a:rPr>
              <a:t>Helpman</a:t>
            </a:r>
            <a:r>
              <a:rPr lang="en-GB" sz="2200" dirty="0" smtClean="0">
                <a:latin typeface="Calibri" pitchFamily="34" charset="0"/>
              </a:rPr>
              <a:t>, 1990; </a:t>
            </a:r>
            <a:r>
              <a:rPr lang="en-GB" sz="2200" dirty="0" err="1" smtClean="0">
                <a:latin typeface="Calibri" pitchFamily="34" charset="0"/>
              </a:rPr>
              <a:t>Rallet</a:t>
            </a:r>
            <a:r>
              <a:rPr lang="en-GB" sz="2200" dirty="0" smtClean="0">
                <a:latin typeface="Calibri" pitchFamily="34" charset="0"/>
              </a:rPr>
              <a:t> and Torre, 1999) and empirical grounds (Jaffe, 1989; Coe and </a:t>
            </a:r>
            <a:r>
              <a:rPr lang="en-GB" sz="2200" dirty="0" err="1" smtClean="0">
                <a:latin typeface="Calibri" pitchFamily="34" charset="0"/>
              </a:rPr>
              <a:t>Helpman</a:t>
            </a:r>
            <a:r>
              <a:rPr lang="en-GB" sz="2200" dirty="0" smtClean="0">
                <a:latin typeface="Calibri" pitchFamily="34" charset="0"/>
              </a:rPr>
              <a:t>, 1995) that innovation activity depends on investments in research, knowledge and human capital </a:t>
            </a:r>
            <a:r>
              <a:rPr lang="en-GB" sz="2200" dirty="0" smtClean="0">
                <a:solidFill>
                  <a:srgbClr val="FF0000"/>
                </a:solidFill>
                <a:latin typeface="Calibri" pitchFamily="34" charset="0"/>
              </a:rPr>
              <a:t>as much as</a:t>
            </a:r>
            <a:r>
              <a:rPr lang="en-GB" sz="2200" dirty="0" smtClean="0">
                <a:latin typeface="Calibri" pitchFamily="34" charset="0"/>
              </a:rPr>
              <a:t> on interactive learning and the circulation of ideas. </a:t>
            </a:r>
          </a:p>
          <a:p>
            <a:pPr marL="0" eaLnBrk="1" hangingPunct="1">
              <a:buFontTx/>
              <a:buNone/>
              <a:defRPr/>
            </a:pPr>
            <a:endParaRPr lang="en-GB" sz="2200" dirty="0" smtClean="0">
              <a:latin typeface="Calibri" pitchFamily="34" charset="0"/>
            </a:endParaRPr>
          </a:p>
          <a:p>
            <a:pPr marL="0" indent="0" eaLnBrk="1" hangingPunct="1">
              <a:buFontTx/>
              <a:buNone/>
              <a:defRPr/>
            </a:pPr>
            <a:r>
              <a:rPr lang="en-GB" sz="2200" dirty="0" smtClean="0">
                <a:latin typeface="Calibri" pitchFamily="34" charset="0"/>
              </a:rPr>
              <a:t>The capacity of a region to generate, transmit and acquire knowledge and innovation depends on a multifaceted set of factors: investment in R&amp;D, education and training, work force experience, collaboration networks, technology transfer mechanisms, mobility of researchers.</a:t>
            </a:r>
          </a:p>
          <a:p>
            <a:pPr marL="0" indent="0" eaLnBrk="1" hangingPunct="1">
              <a:buFontTx/>
              <a:buNone/>
              <a:defRPr/>
            </a:pPr>
            <a:endParaRPr lang="en-GB" sz="2200" dirty="0" smtClean="0">
              <a:latin typeface="Calibri" pitchFamily="34" charset="0"/>
            </a:endParaRPr>
          </a:p>
          <a:p>
            <a:pPr marL="0" indent="0" eaLnBrk="1" hangingPunct="1">
              <a:buNone/>
              <a:defRPr/>
            </a:pPr>
            <a:r>
              <a:rPr lang="en-US" sz="2200" dirty="0" smtClean="0">
                <a:latin typeface="Calibri" pitchFamily="34" charset="0"/>
              </a:rPr>
              <a:t>The main </a:t>
            </a:r>
            <a:r>
              <a:rPr lang="en-US" sz="2200" dirty="0" smtClean="0">
                <a:solidFill>
                  <a:srgbClr val="FF0000"/>
                </a:solidFill>
                <a:latin typeface="Calibri" pitchFamily="34" charset="0"/>
              </a:rPr>
              <a:t>aim</a:t>
            </a:r>
            <a:r>
              <a:rPr lang="en-US" sz="2200" dirty="0" smtClean="0">
                <a:latin typeface="Calibri" pitchFamily="34" charset="0"/>
              </a:rPr>
              <a:t> of this paper is to analyze the interaction of internal and external factors in determining the technological performance of European regions.</a:t>
            </a:r>
          </a:p>
          <a:p>
            <a:pPr marL="0" indent="0" algn="just" eaLnBrk="1" hangingPunct="1">
              <a:buFontTx/>
              <a:buNone/>
              <a:defRPr/>
            </a:pPr>
            <a:endParaRPr lang="en-GB" sz="2200" dirty="0" smtClean="0">
              <a:latin typeface="Calibri" pitchFamily="34" charset="0"/>
            </a:endParaRPr>
          </a:p>
          <a:p>
            <a:pPr eaLnBrk="1" hangingPunct="1">
              <a:buFontTx/>
              <a:buNone/>
              <a:defRPr/>
            </a:pPr>
            <a:endParaRPr lang="en-US" sz="2200" dirty="0" smtClean="0">
              <a:latin typeface="Calibri" pitchFamily="34" charset="0"/>
            </a:endParaRPr>
          </a:p>
          <a:p>
            <a:pPr algn="just" eaLnBrk="1" hangingPunct="1">
              <a:buFontTx/>
              <a:buNone/>
              <a:defRPr/>
            </a:pPr>
            <a:endParaRPr lang="it-IT" sz="2200" dirty="0" smtClean="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bwMode="auto">
          <a:xfrm>
            <a:off x="323850" y="158750"/>
            <a:ext cx="8820150" cy="3905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smtClean="0">
                <a:latin typeface="Calibri" pitchFamily="34" charset="0"/>
              </a:rPr>
              <a:t>… and overall effects</a:t>
            </a:r>
          </a:p>
        </p:txBody>
      </p:sp>
      <p:sp>
        <p:nvSpPr>
          <p:cNvPr id="20483" name="Rettangolo 3"/>
          <p:cNvSpPr>
            <a:spLocks noChangeArrowheads="1"/>
          </p:cNvSpPr>
          <p:nvPr/>
        </p:nvSpPr>
        <p:spPr bwMode="auto">
          <a:xfrm>
            <a:off x="3923928" y="857250"/>
            <a:ext cx="4823197" cy="5324535"/>
          </a:xfrm>
          <a:prstGeom prst="rect">
            <a:avLst/>
          </a:prstGeom>
          <a:noFill/>
          <a:ln w="9525">
            <a:noFill/>
            <a:miter lim="800000"/>
            <a:headEnd/>
            <a:tailEnd/>
          </a:ln>
        </p:spPr>
        <p:txBody>
          <a:bodyPr wrap="square">
            <a:spAutoFit/>
          </a:bodyPr>
          <a:lstStyle/>
          <a:p>
            <a:r>
              <a:rPr lang="en-US" sz="2000" b="1" dirty="0" smtClean="0">
                <a:solidFill>
                  <a:srgbClr val="FF0000"/>
                </a:solidFill>
                <a:latin typeface="Calibri" pitchFamily="34" charset="0"/>
                <a:cs typeface="Times New Roman" pitchFamily="18" charset="0"/>
              </a:rPr>
              <a:t>A numerical “what if” exercise</a:t>
            </a:r>
          </a:p>
          <a:p>
            <a:endParaRPr lang="en-US" sz="2000" dirty="0" smtClean="0">
              <a:solidFill>
                <a:srgbClr val="FF0000"/>
              </a:solidFill>
              <a:latin typeface="Calibri" pitchFamily="34" charset="0"/>
              <a:cs typeface="Times New Roman" pitchFamily="18" charset="0"/>
            </a:endParaRPr>
          </a:p>
          <a:p>
            <a:r>
              <a:rPr lang="en-US" sz="2000" dirty="0" smtClean="0">
                <a:solidFill>
                  <a:srgbClr val="FF0000"/>
                </a:solidFill>
                <a:latin typeface="Calibri" pitchFamily="34" charset="0"/>
                <a:cs typeface="Times New Roman" pitchFamily="18" charset="0"/>
              </a:rPr>
              <a:t>R&amp;D</a:t>
            </a:r>
            <a:endParaRPr lang="en-US" sz="2000" dirty="0">
              <a:solidFill>
                <a:srgbClr val="FF0000"/>
              </a:solidFill>
              <a:latin typeface="Calibri" pitchFamily="34" charset="0"/>
              <a:cs typeface="Times New Roman" pitchFamily="18" charset="0"/>
            </a:endParaRPr>
          </a:p>
          <a:p>
            <a:r>
              <a:rPr lang="en-US" sz="2000" dirty="0">
                <a:latin typeface="Calibri" pitchFamily="34" charset="0"/>
                <a:cs typeface="Times New Roman" pitchFamily="18" charset="0"/>
              </a:rPr>
              <a:t>if the ratio R&amp;D/GDP increase by </a:t>
            </a:r>
            <a:r>
              <a:rPr lang="en-US" sz="2000" dirty="0">
                <a:solidFill>
                  <a:srgbClr val="FF0000"/>
                </a:solidFill>
                <a:latin typeface="Calibri" pitchFamily="34" charset="0"/>
                <a:cs typeface="Times New Roman" pitchFamily="18" charset="0"/>
              </a:rPr>
              <a:t>10%</a:t>
            </a:r>
            <a:r>
              <a:rPr lang="en-US" sz="2000" dirty="0">
                <a:latin typeface="Calibri" pitchFamily="34" charset="0"/>
                <a:cs typeface="Times New Roman" pitchFamily="18" charset="0"/>
              </a:rPr>
              <a:t>, from an average actual value of 1.4% to 1.56%  it produces a total increase </a:t>
            </a:r>
            <a:r>
              <a:rPr lang="en-US" sz="2000" dirty="0" smtClean="0">
                <a:latin typeface="Calibri" pitchFamily="34" charset="0"/>
                <a:cs typeface="Times New Roman" pitchFamily="18" charset="0"/>
              </a:rPr>
              <a:t>(</a:t>
            </a:r>
            <a:r>
              <a:rPr lang="en-US" sz="2000" dirty="0" smtClean="0">
                <a:solidFill>
                  <a:srgbClr val="FF0000"/>
                </a:solidFill>
                <a:latin typeface="Calibri" pitchFamily="34" charset="0"/>
                <a:cs typeface="Times New Roman" pitchFamily="18" charset="0"/>
              </a:rPr>
              <a:t>+4.1</a:t>
            </a:r>
            <a:r>
              <a:rPr lang="en-US" sz="2000" dirty="0" smtClean="0">
                <a:latin typeface="Calibri" pitchFamily="34" charset="0"/>
                <a:cs typeface="Times New Roman" pitchFamily="18" charset="0"/>
              </a:rPr>
              <a:t>) on </a:t>
            </a:r>
            <a:r>
              <a:rPr lang="en-US" sz="2000" dirty="0">
                <a:latin typeface="Calibri" pitchFamily="34" charset="0"/>
                <a:cs typeface="Times New Roman" pitchFamily="18" charset="0"/>
              </a:rPr>
              <a:t>patents (per million inhabitants) from the observed average value of 105 to the new estimated value of </a:t>
            </a:r>
            <a:r>
              <a:rPr lang="en-US" sz="2000" dirty="0" smtClean="0">
                <a:latin typeface="Calibri" pitchFamily="34" charset="0"/>
                <a:cs typeface="Times New Roman" pitchFamily="18" charset="0"/>
              </a:rPr>
              <a:t>109.1. The increase is due to the direct effect for </a:t>
            </a:r>
            <a:r>
              <a:rPr lang="en-US" sz="2000" dirty="0" smtClean="0">
                <a:solidFill>
                  <a:srgbClr val="FF0000"/>
                </a:solidFill>
                <a:latin typeface="Calibri" pitchFamily="34" charset="0"/>
                <a:cs typeface="Times New Roman" pitchFamily="18" charset="0"/>
              </a:rPr>
              <a:t>2.5</a:t>
            </a:r>
            <a:r>
              <a:rPr lang="en-US" sz="2000" dirty="0" smtClean="0">
                <a:latin typeface="Calibri" pitchFamily="34" charset="0"/>
                <a:cs typeface="Times New Roman" pitchFamily="18" charset="0"/>
              </a:rPr>
              <a:t> and to spillovers for </a:t>
            </a:r>
            <a:r>
              <a:rPr lang="en-US" sz="2000" dirty="0" smtClean="0">
                <a:solidFill>
                  <a:srgbClr val="FF0000"/>
                </a:solidFill>
                <a:latin typeface="Calibri" pitchFamily="34" charset="0"/>
                <a:cs typeface="Times New Roman" pitchFamily="18" charset="0"/>
              </a:rPr>
              <a:t>1.6</a:t>
            </a:r>
            <a:r>
              <a:rPr lang="en-US" sz="2000" dirty="0" smtClean="0">
                <a:latin typeface="Calibri" pitchFamily="34" charset="0"/>
                <a:cs typeface="Times New Roman" pitchFamily="18" charset="0"/>
              </a:rPr>
              <a:t>.</a:t>
            </a:r>
            <a:endParaRPr lang="en-US" sz="2000" dirty="0">
              <a:latin typeface="Calibri" pitchFamily="34" charset="0"/>
              <a:cs typeface="Times New Roman" pitchFamily="18" charset="0"/>
            </a:endParaRPr>
          </a:p>
          <a:p>
            <a:endParaRPr lang="en-US" sz="2000" dirty="0">
              <a:latin typeface="Calibri" pitchFamily="34" charset="0"/>
              <a:cs typeface="Times New Roman" pitchFamily="18" charset="0"/>
            </a:endParaRPr>
          </a:p>
          <a:p>
            <a:r>
              <a:rPr lang="en-US" sz="2000" dirty="0">
                <a:solidFill>
                  <a:srgbClr val="FF0000"/>
                </a:solidFill>
                <a:latin typeface="Calibri" pitchFamily="34" charset="0"/>
                <a:cs typeface="Times New Roman" pitchFamily="18" charset="0"/>
              </a:rPr>
              <a:t>Human capital</a:t>
            </a:r>
          </a:p>
          <a:p>
            <a:r>
              <a:rPr lang="en-US" sz="2000" dirty="0">
                <a:latin typeface="Calibri" pitchFamily="34" charset="0"/>
                <a:cs typeface="Times New Roman" pitchFamily="18" charset="0"/>
              </a:rPr>
              <a:t>an increase of </a:t>
            </a:r>
            <a:r>
              <a:rPr lang="en-US" sz="2000" dirty="0">
                <a:solidFill>
                  <a:srgbClr val="FF0000"/>
                </a:solidFill>
                <a:latin typeface="Calibri" pitchFamily="34" charset="0"/>
                <a:cs typeface="Times New Roman" pitchFamily="18" charset="0"/>
              </a:rPr>
              <a:t>10% </a:t>
            </a:r>
            <a:r>
              <a:rPr lang="en-US" sz="2000" dirty="0">
                <a:latin typeface="Calibri" pitchFamily="34" charset="0"/>
                <a:cs typeface="Times New Roman" pitchFamily="18" charset="0"/>
              </a:rPr>
              <a:t>in</a:t>
            </a:r>
            <a:r>
              <a:rPr lang="en-US" sz="2000" dirty="0">
                <a:solidFill>
                  <a:srgbClr val="FF0000"/>
                </a:solidFill>
                <a:latin typeface="Calibri" pitchFamily="34" charset="0"/>
                <a:cs typeface="Times New Roman" pitchFamily="18" charset="0"/>
              </a:rPr>
              <a:t> </a:t>
            </a:r>
            <a:r>
              <a:rPr lang="en-US" sz="2000" dirty="0">
                <a:latin typeface="Calibri" pitchFamily="34" charset="0"/>
                <a:cs typeface="Times New Roman" pitchFamily="18" charset="0"/>
              </a:rPr>
              <a:t>the share of graduates, from the average value of 10.5% to 11.6%, yields a total increase in patents (per million inhabitants) of </a:t>
            </a:r>
            <a:r>
              <a:rPr lang="en-US" sz="2000" dirty="0">
                <a:solidFill>
                  <a:srgbClr val="FF0000"/>
                </a:solidFill>
                <a:latin typeface="Calibri" pitchFamily="34" charset="0"/>
                <a:cs typeface="Times New Roman" pitchFamily="18" charset="0"/>
              </a:rPr>
              <a:t>+23</a:t>
            </a:r>
            <a:r>
              <a:rPr lang="en-US" sz="2000" dirty="0">
                <a:latin typeface="Calibri" pitchFamily="34" charset="0"/>
                <a:cs typeface="Times New Roman" pitchFamily="18" charset="0"/>
              </a:rPr>
              <a:t>, </a:t>
            </a:r>
            <a:r>
              <a:rPr lang="en-US" sz="2000" dirty="0">
                <a:solidFill>
                  <a:srgbClr val="FF0000"/>
                </a:solidFill>
                <a:latin typeface="Calibri" pitchFamily="34" charset="0"/>
                <a:cs typeface="Times New Roman" pitchFamily="18" charset="0"/>
              </a:rPr>
              <a:t>13.7</a:t>
            </a:r>
            <a:r>
              <a:rPr lang="en-US" sz="2000" dirty="0">
                <a:latin typeface="Calibri" pitchFamily="34" charset="0"/>
                <a:cs typeface="Times New Roman" pitchFamily="18" charset="0"/>
              </a:rPr>
              <a:t> attributable to direct effects and </a:t>
            </a:r>
            <a:r>
              <a:rPr lang="en-US" sz="2000" dirty="0">
                <a:solidFill>
                  <a:srgbClr val="FF0000"/>
                </a:solidFill>
                <a:latin typeface="Calibri" pitchFamily="34" charset="0"/>
                <a:cs typeface="Times New Roman" pitchFamily="18" charset="0"/>
              </a:rPr>
              <a:t> 9.3 </a:t>
            </a:r>
            <a:r>
              <a:rPr lang="en-US" sz="2000" dirty="0">
                <a:latin typeface="Calibri" pitchFamily="34" charset="0"/>
                <a:cs typeface="Times New Roman" pitchFamily="18" charset="0"/>
              </a:rPr>
              <a:t>due to </a:t>
            </a:r>
            <a:r>
              <a:rPr lang="en-US" sz="2000" dirty="0" smtClean="0">
                <a:latin typeface="Calibri" pitchFamily="34" charset="0"/>
                <a:cs typeface="Times New Roman" pitchFamily="18" charset="0"/>
              </a:rPr>
              <a:t>spillovers</a:t>
            </a:r>
            <a:r>
              <a:rPr lang="en-US" sz="2000" dirty="0">
                <a:latin typeface="Calibri" pitchFamily="34" charset="0"/>
                <a:cs typeface="Times New Roman" pitchFamily="18" charset="0"/>
              </a:rPr>
              <a:t>.</a:t>
            </a:r>
            <a:endParaRPr lang="en-US" sz="2000" dirty="0">
              <a:latin typeface="Calibri" pitchFamily="34" charset="0"/>
            </a:endParaRPr>
          </a:p>
        </p:txBody>
      </p:sp>
      <p:pic>
        <p:nvPicPr>
          <p:cNvPr id="20484" name="Picture 6"/>
          <p:cNvPicPr>
            <a:picLocks noChangeAspect="1" noChangeArrowheads="1"/>
          </p:cNvPicPr>
          <p:nvPr/>
        </p:nvPicPr>
        <p:blipFill>
          <a:blip r:embed="rId3" cstate="print"/>
          <a:srcRect/>
          <a:stretch>
            <a:fillRect/>
          </a:stretch>
        </p:blipFill>
        <p:spPr bwMode="auto">
          <a:xfrm>
            <a:off x="441325" y="928687"/>
            <a:ext cx="3266579" cy="3545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bwMode="auto">
          <a:xfrm>
            <a:off x="323850" y="158750"/>
            <a:ext cx="882015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dirty="0" err="1" smtClean="0">
                <a:latin typeface="Calibri" pitchFamily="34" charset="0"/>
              </a:rPr>
              <a:t>Main</a:t>
            </a:r>
            <a:r>
              <a:rPr lang="it-IT" b="1" dirty="0" smtClean="0">
                <a:latin typeface="Calibri" pitchFamily="34" charset="0"/>
              </a:rPr>
              <a:t> </a:t>
            </a:r>
            <a:r>
              <a:rPr lang="it-IT" b="1" dirty="0" err="1" smtClean="0">
                <a:latin typeface="Calibri" pitchFamily="34" charset="0"/>
              </a:rPr>
              <a:t>conclusions</a:t>
            </a:r>
            <a:endParaRPr lang="it-IT" b="1" dirty="0" smtClean="0">
              <a:latin typeface="Calibri" pitchFamily="34" charset="0"/>
            </a:endParaRPr>
          </a:p>
        </p:txBody>
      </p:sp>
      <p:sp>
        <p:nvSpPr>
          <p:cNvPr id="21507" name="Segnaposto contenuto 2"/>
          <p:cNvSpPr>
            <a:spLocks noGrp="1"/>
          </p:cNvSpPr>
          <p:nvPr>
            <p:ph idx="1"/>
          </p:nvPr>
        </p:nvSpPr>
        <p:spPr>
          <a:xfrm>
            <a:off x="179388" y="836613"/>
            <a:ext cx="8678862" cy="5521325"/>
          </a:xfrm>
        </p:spPr>
        <p:txBody>
          <a:bodyPr/>
          <a:lstStyle/>
          <a:p>
            <a:pPr eaLnBrk="1" hangingPunct="1">
              <a:spcBef>
                <a:spcPct val="0"/>
              </a:spcBef>
              <a:spcAft>
                <a:spcPts val="1200"/>
              </a:spcAft>
            </a:pPr>
            <a:r>
              <a:rPr lang="en-US" sz="2000" dirty="0" smtClean="0">
                <a:latin typeface="Calibri" pitchFamily="34" charset="0"/>
                <a:cs typeface="Times New Roman" pitchFamily="18" charset="0"/>
              </a:rPr>
              <a:t> </a:t>
            </a:r>
            <a:r>
              <a:rPr lang="en-US" sz="2000" dirty="0" smtClean="0">
                <a:solidFill>
                  <a:srgbClr val="FF0000"/>
                </a:solidFill>
                <a:latin typeface="Calibri" pitchFamily="34" charset="0"/>
                <a:cs typeface="Times New Roman" pitchFamily="18" charset="0"/>
              </a:rPr>
              <a:t>R&amp;D</a:t>
            </a:r>
            <a:r>
              <a:rPr lang="en-US" sz="2000" dirty="0" smtClean="0">
                <a:latin typeface="Calibri" pitchFamily="34" charset="0"/>
                <a:cs typeface="Times New Roman" pitchFamily="18" charset="0"/>
              </a:rPr>
              <a:t> and </a:t>
            </a:r>
            <a:r>
              <a:rPr lang="en-US" sz="2000" dirty="0" smtClean="0">
                <a:solidFill>
                  <a:srgbClr val="FF0000"/>
                </a:solidFill>
                <a:latin typeface="Calibri" pitchFamily="34" charset="0"/>
                <a:cs typeface="Times New Roman" pitchFamily="18" charset="0"/>
              </a:rPr>
              <a:t>human capital </a:t>
            </a:r>
            <a:r>
              <a:rPr lang="en-US" sz="2000" dirty="0" smtClean="0">
                <a:latin typeface="Calibri" pitchFamily="34" charset="0"/>
                <a:cs typeface="Times New Roman" pitchFamily="18" charset="0"/>
              </a:rPr>
              <a:t>are essential components for technological progress but with quite different impacts.</a:t>
            </a:r>
            <a:endParaRPr lang="it-IT" sz="2000" dirty="0" smtClean="0">
              <a:latin typeface="Calibri" pitchFamily="34" charset="0"/>
              <a:cs typeface="Times New Roman" pitchFamily="18" charset="0"/>
            </a:endParaRPr>
          </a:p>
          <a:p>
            <a:pPr eaLnBrk="1" hangingPunct="1">
              <a:spcBef>
                <a:spcPct val="0"/>
              </a:spcBef>
              <a:spcAft>
                <a:spcPts val="1200"/>
              </a:spcAft>
            </a:pPr>
            <a:r>
              <a:rPr lang="en-US" sz="2000" dirty="0" smtClean="0">
                <a:latin typeface="Calibri" pitchFamily="34" charset="0"/>
                <a:cs typeface="Times New Roman" pitchFamily="18" charset="0"/>
              </a:rPr>
              <a:t>All dimensions of proximities are significantly related to innovative performance and they represent </a:t>
            </a:r>
            <a:r>
              <a:rPr lang="en-US" sz="2000" dirty="0" smtClean="0">
                <a:solidFill>
                  <a:srgbClr val="FF0000"/>
                </a:solidFill>
                <a:latin typeface="Calibri" pitchFamily="34" charset="0"/>
                <a:cs typeface="Times New Roman" pitchFamily="18" charset="0"/>
              </a:rPr>
              <a:t>complementary</a:t>
            </a:r>
            <a:r>
              <a:rPr lang="en-US" sz="2000" dirty="0" smtClean="0">
                <a:latin typeface="Calibri" pitchFamily="34" charset="0"/>
                <a:cs typeface="Times New Roman" pitchFamily="18" charset="0"/>
              </a:rPr>
              <a:t> channels of knowledge transmission. </a:t>
            </a:r>
          </a:p>
          <a:p>
            <a:pPr eaLnBrk="1" hangingPunct="1">
              <a:spcBef>
                <a:spcPct val="0"/>
              </a:spcBef>
              <a:spcAft>
                <a:spcPts val="1200"/>
              </a:spcAft>
            </a:pPr>
            <a:r>
              <a:rPr lang="en-US" sz="2000" dirty="0" smtClean="0">
                <a:latin typeface="Calibri" pitchFamily="34" charset="0"/>
                <a:cs typeface="Times New Roman" pitchFamily="18" charset="0"/>
              </a:rPr>
              <a:t>Cognitive or </a:t>
            </a:r>
            <a:r>
              <a:rPr lang="en-US" sz="2000" dirty="0" smtClean="0">
                <a:solidFill>
                  <a:srgbClr val="FF0000"/>
                </a:solidFill>
                <a:latin typeface="Calibri" pitchFamily="34" charset="0"/>
                <a:cs typeface="Times New Roman" pitchFamily="18" charset="0"/>
              </a:rPr>
              <a:t>technological proximity </a:t>
            </a:r>
            <a:r>
              <a:rPr lang="en-US" sz="2000" dirty="0" smtClean="0">
                <a:latin typeface="Calibri" pitchFamily="34" charset="0"/>
                <a:cs typeface="Times New Roman" pitchFamily="18" charset="0"/>
              </a:rPr>
              <a:t>is individually the most effective and its role is enhanced by </a:t>
            </a:r>
            <a:r>
              <a:rPr lang="en-US" sz="2000" dirty="0" smtClean="0">
                <a:solidFill>
                  <a:srgbClr val="FF0000"/>
                </a:solidFill>
                <a:latin typeface="Calibri" pitchFamily="34" charset="0"/>
                <a:cs typeface="Times New Roman" pitchFamily="18" charset="0"/>
              </a:rPr>
              <a:t>geographical</a:t>
            </a:r>
            <a:r>
              <a:rPr lang="en-US" sz="2000" dirty="0" smtClean="0">
                <a:latin typeface="Calibri" pitchFamily="34" charset="0"/>
                <a:cs typeface="Times New Roman" pitchFamily="18" charset="0"/>
              </a:rPr>
              <a:t> closeness. </a:t>
            </a:r>
          </a:p>
          <a:p>
            <a:pPr eaLnBrk="1" hangingPunct="1">
              <a:spcBef>
                <a:spcPct val="0"/>
              </a:spcBef>
              <a:spcAft>
                <a:spcPts val="1200"/>
              </a:spcAft>
            </a:pPr>
            <a:r>
              <a:rPr lang="en-US" sz="2000" dirty="0" smtClean="0">
                <a:latin typeface="Calibri" pitchFamily="34" charset="0"/>
                <a:cs typeface="Times New Roman" pitchFamily="18" charset="0"/>
              </a:rPr>
              <a:t> </a:t>
            </a:r>
            <a:r>
              <a:rPr lang="en-US" sz="2000" dirty="0" smtClean="0">
                <a:solidFill>
                  <a:srgbClr val="FF0000"/>
                </a:solidFill>
                <a:latin typeface="Calibri" pitchFamily="34" charset="0"/>
                <a:cs typeface="Times New Roman" pitchFamily="18" charset="0"/>
              </a:rPr>
              <a:t>Social</a:t>
            </a:r>
            <a:r>
              <a:rPr lang="en-US" sz="2000" dirty="0" smtClean="0">
                <a:latin typeface="Calibri" pitchFamily="34" charset="0"/>
                <a:cs typeface="Times New Roman" pitchFamily="18" charset="0"/>
              </a:rPr>
              <a:t> and </a:t>
            </a:r>
            <a:r>
              <a:rPr lang="en-US" sz="2000" dirty="0" smtClean="0">
                <a:solidFill>
                  <a:srgbClr val="FF0000"/>
                </a:solidFill>
                <a:latin typeface="Calibri" pitchFamily="34" charset="0"/>
                <a:cs typeface="Times New Roman" pitchFamily="18" charset="0"/>
              </a:rPr>
              <a:t>organizational</a:t>
            </a:r>
            <a:r>
              <a:rPr lang="en-US" sz="2000" dirty="0" smtClean="0">
                <a:latin typeface="Calibri" pitchFamily="34" charset="0"/>
                <a:cs typeface="Times New Roman" pitchFamily="18" charset="0"/>
              </a:rPr>
              <a:t> dimensions are important too, although the size of their spatial lag is more modest. Besides, these two dimensions turn out to be not always complements since the two proxies suffers from some overlapping.</a:t>
            </a:r>
          </a:p>
          <a:p>
            <a:pPr eaLnBrk="1" hangingPunct="1">
              <a:spcBef>
                <a:spcPct val="0"/>
              </a:spcBef>
              <a:spcAft>
                <a:spcPts val="600"/>
              </a:spcAft>
            </a:pPr>
            <a:r>
              <a:rPr lang="en-GB" sz="2000" dirty="0" smtClean="0">
                <a:latin typeface="Calibri" pitchFamily="34" charset="0"/>
                <a:cs typeface="Times New Roman" pitchFamily="18" charset="0"/>
              </a:rPr>
              <a:t>Once the </a:t>
            </a:r>
            <a:r>
              <a:rPr lang="en-GB" sz="2000" dirty="0" smtClean="0">
                <a:solidFill>
                  <a:srgbClr val="FF0000"/>
                </a:solidFill>
                <a:latin typeface="Calibri" pitchFamily="34" charset="0"/>
                <a:cs typeface="Times New Roman" pitchFamily="18" charset="0"/>
              </a:rPr>
              <a:t>combined effect </a:t>
            </a:r>
            <a:r>
              <a:rPr lang="en-GB" sz="2000" dirty="0" smtClean="0">
                <a:latin typeface="Calibri" pitchFamily="34" charset="0"/>
                <a:cs typeface="Times New Roman" pitchFamily="18" charset="0"/>
              </a:rPr>
              <a:t>of all proximity measures is considered, it results that the effect of human capital on the production of knowledge is sizeable due to the </a:t>
            </a:r>
            <a:r>
              <a:rPr lang="en-GB" sz="2000" dirty="0" err="1" smtClean="0">
                <a:latin typeface="Calibri" pitchFamily="34" charset="0"/>
                <a:cs typeface="Times New Roman" pitchFamily="18" charset="0"/>
              </a:rPr>
              <a:t>spillover</a:t>
            </a:r>
            <a:r>
              <a:rPr lang="en-GB" sz="2000" dirty="0" smtClean="0">
                <a:latin typeface="Calibri" pitchFamily="34" charset="0"/>
                <a:cs typeface="Times New Roman" pitchFamily="18" charset="0"/>
              </a:rPr>
              <a:t> of</a:t>
            </a:r>
            <a:r>
              <a:rPr lang="en-GB" sz="2000" dirty="0" smtClean="0">
                <a:solidFill>
                  <a:srgbClr val="FF0000"/>
                </a:solidFill>
                <a:latin typeface="Calibri" pitchFamily="34" charset="0"/>
                <a:cs typeface="Times New Roman" pitchFamily="18" charset="0"/>
              </a:rPr>
              <a:t> external knowledge </a:t>
            </a:r>
            <a:r>
              <a:rPr lang="en-GB" sz="2000" dirty="0" smtClean="0">
                <a:latin typeface="Calibri" pitchFamily="34" charset="0"/>
                <a:cs typeface="Times New Roman" pitchFamily="18" charset="0"/>
              </a:rPr>
              <a:t>favoured by the </a:t>
            </a:r>
            <a:r>
              <a:rPr lang="en-GB" sz="2000" dirty="0" smtClean="0">
                <a:solidFill>
                  <a:srgbClr val="FF0000"/>
                </a:solidFill>
                <a:latin typeface="Calibri" pitchFamily="34" charset="0"/>
                <a:cs typeface="Times New Roman" pitchFamily="18" charset="0"/>
              </a:rPr>
              <a:t>absorptive capacity </a:t>
            </a:r>
            <a:r>
              <a:rPr lang="en-GB" sz="2000" dirty="0" smtClean="0">
                <a:latin typeface="Calibri" pitchFamily="34" charset="0"/>
                <a:cs typeface="Times New Roman" pitchFamily="18" charset="0"/>
              </a:rPr>
              <a:t>of well educated population within the region.</a:t>
            </a:r>
            <a:r>
              <a:rPr lang="en-US" sz="2000" dirty="0" smtClean="0">
                <a:latin typeface="Calibri" pitchFamily="34" charset="0"/>
                <a:cs typeface="Times New Roman" pitchFamily="18" charset="0"/>
              </a:rPr>
              <a:t> </a:t>
            </a:r>
            <a:endParaRPr lang="it-IT" sz="20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bwMode="auto">
          <a:xfrm>
            <a:off x="323850" y="158750"/>
            <a:ext cx="882015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dirty="0" smtClean="0">
                <a:latin typeface="Calibri" pitchFamily="34" charset="0"/>
              </a:rPr>
              <a:t>Policy </a:t>
            </a:r>
            <a:r>
              <a:rPr lang="it-IT" b="1" dirty="0" err="1" smtClean="0">
                <a:latin typeface="Calibri" pitchFamily="34" charset="0"/>
              </a:rPr>
              <a:t>implications</a:t>
            </a:r>
            <a:r>
              <a:rPr lang="it-IT" b="1" dirty="0" smtClean="0">
                <a:latin typeface="Calibri" pitchFamily="34" charset="0"/>
              </a:rPr>
              <a:t>/1</a:t>
            </a:r>
          </a:p>
        </p:txBody>
      </p:sp>
      <p:sp>
        <p:nvSpPr>
          <p:cNvPr id="22531" name="Segnaposto contenuto 2"/>
          <p:cNvSpPr>
            <a:spLocks noGrp="1"/>
          </p:cNvSpPr>
          <p:nvPr>
            <p:ph idx="1"/>
          </p:nvPr>
        </p:nvSpPr>
        <p:spPr>
          <a:xfrm>
            <a:off x="250825" y="908720"/>
            <a:ext cx="8641656" cy="5256807"/>
          </a:xfrm>
        </p:spPr>
        <p:txBody>
          <a:bodyPr/>
          <a:lstStyle/>
          <a:p>
            <a:pPr eaLnBrk="1" hangingPunct="1"/>
            <a:r>
              <a:rPr lang="en-US" sz="2200" dirty="0" smtClean="0">
                <a:latin typeface="Calibri" pitchFamily="34" charset="0"/>
                <a:cs typeface="Times New Roman" pitchFamily="18" charset="0"/>
              </a:rPr>
              <a:t>Importance of policies aiming at increasing the </a:t>
            </a:r>
            <a:r>
              <a:rPr lang="en-US" sz="2200" dirty="0" smtClean="0">
                <a:solidFill>
                  <a:srgbClr val="FF0000"/>
                </a:solidFill>
                <a:latin typeface="Calibri" pitchFamily="34" charset="0"/>
                <a:cs typeface="Times New Roman" pitchFamily="18" charset="0"/>
              </a:rPr>
              <a:t>endowments of well educated labor forces</a:t>
            </a:r>
            <a:r>
              <a:rPr lang="en-US" sz="2200" dirty="0" smtClean="0">
                <a:latin typeface="Calibri" pitchFamily="34" charset="0"/>
                <a:cs typeface="Times New Roman" pitchFamily="18" charset="0"/>
              </a:rPr>
              <a:t>, given their strong and pervasive role in determining both the internal creation and the external diffusion and absorption of knowledge. Education in general and universities in particular have to be central </a:t>
            </a:r>
            <a:r>
              <a:rPr lang="it-IT" sz="2200" dirty="0" smtClean="0">
                <a:latin typeface="Calibri" pitchFamily="34" charset="0"/>
                <a:cs typeface="Times New Roman" pitchFamily="18" charset="0"/>
              </a:rPr>
              <a:t>in </a:t>
            </a:r>
            <a:r>
              <a:rPr lang="it-IT" sz="2200" dirty="0" err="1" smtClean="0">
                <a:latin typeface="Calibri" pitchFamily="34" charset="0"/>
                <a:cs typeface="Times New Roman" pitchFamily="18" charset="0"/>
              </a:rPr>
              <a:t>any</a:t>
            </a:r>
            <a:r>
              <a:rPr lang="it-IT" sz="2200" dirty="0" smtClean="0">
                <a:latin typeface="Calibri" pitchFamily="34" charset="0"/>
                <a:cs typeface="Times New Roman" pitchFamily="18" charset="0"/>
              </a:rPr>
              <a:t> </a:t>
            </a:r>
            <a:r>
              <a:rPr lang="it-IT" sz="2200" dirty="0" err="1" smtClean="0">
                <a:latin typeface="Calibri" pitchFamily="34" charset="0"/>
                <a:cs typeface="Times New Roman" pitchFamily="18" charset="0"/>
              </a:rPr>
              <a:t>innovation</a:t>
            </a:r>
            <a:r>
              <a:rPr lang="it-IT" sz="2200" dirty="0" smtClean="0">
                <a:latin typeface="Calibri" pitchFamily="34" charset="0"/>
                <a:cs typeface="Times New Roman" pitchFamily="18" charset="0"/>
              </a:rPr>
              <a:t> policy.</a:t>
            </a:r>
            <a:r>
              <a:rPr lang="en-US" sz="2200" dirty="0" smtClean="0">
                <a:latin typeface="Calibri" pitchFamily="34" charset="0"/>
                <a:cs typeface="Times New Roman" pitchFamily="18" charset="0"/>
              </a:rPr>
              <a:t> </a:t>
            </a:r>
          </a:p>
          <a:p>
            <a:r>
              <a:rPr lang="en-US" sz="2200" dirty="0" smtClean="0">
                <a:latin typeface="Calibri" pitchFamily="34" charset="0"/>
                <a:cs typeface="Times New Roman" pitchFamily="18" charset="0"/>
              </a:rPr>
              <a:t>The existence of several channels of interregional spillovers calls for a </a:t>
            </a:r>
            <a:r>
              <a:rPr lang="en-US" sz="2200" dirty="0" smtClean="0">
                <a:solidFill>
                  <a:srgbClr val="FF0000"/>
                </a:solidFill>
                <a:latin typeface="Calibri" pitchFamily="34" charset="0"/>
                <a:cs typeface="Times New Roman" pitchFamily="18" charset="0"/>
              </a:rPr>
              <a:t>coordinated strategy </a:t>
            </a:r>
            <a:r>
              <a:rPr lang="en-US" sz="2200" dirty="0" smtClean="0">
                <a:latin typeface="Calibri" pitchFamily="34" charset="0"/>
                <a:cs typeface="Times New Roman" pitchFamily="18" charset="0"/>
              </a:rPr>
              <a:t>able to achieve different targets with diverse instruments.</a:t>
            </a:r>
          </a:p>
          <a:p>
            <a:r>
              <a:rPr lang="en-US" sz="2200" dirty="0" smtClean="0">
                <a:latin typeface="Calibri" pitchFamily="34" charset="0"/>
                <a:cs typeface="Times New Roman" pitchFamily="18" charset="0"/>
              </a:rPr>
              <a:t>More policies should aim directly to </a:t>
            </a:r>
            <a:r>
              <a:rPr lang="en-US" sz="2200" dirty="0" smtClean="0">
                <a:solidFill>
                  <a:srgbClr val="FF0000"/>
                </a:solidFill>
                <a:latin typeface="Calibri" pitchFamily="34" charset="0"/>
                <a:cs typeface="Times New Roman" pitchFamily="18" charset="0"/>
              </a:rPr>
              <a:t>knowledge diffusion and absorption </a:t>
            </a:r>
            <a:r>
              <a:rPr lang="en-US" sz="2200" dirty="0" smtClean="0">
                <a:latin typeface="Calibri" pitchFamily="34" charset="0"/>
                <a:cs typeface="Times New Roman" pitchFamily="18" charset="0"/>
              </a:rPr>
              <a:t>taking into account the diverse institutional and industrial contexts :no “one size fits all” policies (</a:t>
            </a:r>
            <a:r>
              <a:rPr lang="en-US" sz="2200" dirty="0" err="1" smtClean="0">
                <a:latin typeface="Calibri" pitchFamily="34" charset="0"/>
                <a:cs typeface="Times New Roman" pitchFamily="18" charset="0"/>
              </a:rPr>
              <a:t>Todling</a:t>
            </a:r>
            <a:r>
              <a:rPr lang="en-US" sz="2200" dirty="0" smtClean="0">
                <a:latin typeface="Calibri" pitchFamily="34" charset="0"/>
                <a:cs typeface="Times New Roman" pitchFamily="18" charset="0"/>
              </a:rPr>
              <a:t> and </a:t>
            </a:r>
            <a:r>
              <a:rPr lang="en-US" sz="2200" dirty="0" err="1" smtClean="0">
                <a:latin typeface="Calibri" pitchFamily="34" charset="0"/>
                <a:cs typeface="Times New Roman" pitchFamily="18" charset="0"/>
              </a:rPr>
              <a:t>Trippl</a:t>
            </a:r>
            <a:r>
              <a:rPr lang="en-US" sz="2200" dirty="0" smtClean="0">
                <a:latin typeface="Calibri" pitchFamily="34" charset="0"/>
                <a:cs typeface="Times New Roman" pitchFamily="18" charset="0"/>
              </a:rPr>
              <a:t>, 2005 and </a:t>
            </a:r>
            <a:r>
              <a:rPr lang="en-US" sz="2200" dirty="0" err="1" smtClean="0">
                <a:latin typeface="Calibri" pitchFamily="34" charset="0"/>
                <a:cs typeface="Times New Roman" pitchFamily="18" charset="0"/>
              </a:rPr>
              <a:t>Asheim</a:t>
            </a:r>
            <a:r>
              <a:rPr lang="en-US" sz="2200" dirty="0" smtClean="0">
                <a:latin typeface="Calibri" pitchFamily="34" charset="0"/>
                <a:cs typeface="Times New Roman" pitchFamily="18" charset="0"/>
              </a:rPr>
              <a:t> et al, 2011)</a:t>
            </a:r>
          </a:p>
          <a:p>
            <a:r>
              <a:rPr lang="en-US" sz="2200" dirty="0" smtClean="0">
                <a:latin typeface="Calibri" pitchFamily="34" charset="0"/>
                <a:cs typeface="Times New Roman" pitchFamily="18" charset="0"/>
              </a:rPr>
              <a:t>Practically, policies should support and encourage the formation of </a:t>
            </a:r>
            <a:r>
              <a:rPr lang="en-US" sz="2200" dirty="0" smtClean="0">
                <a:solidFill>
                  <a:srgbClr val="FF0000"/>
                </a:solidFill>
                <a:latin typeface="Calibri" pitchFamily="34" charset="0"/>
                <a:cs typeface="Times New Roman" pitchFamily="18" charset="0"/>
              </a:rPr>
              <a:t>dense networks among regional innovation systems </a:t>
            </a:r>
            <a:r>
              <a:rPr lang="en-US" sz="2200" dirty="0" smtClean="0">
                <a:latin typeface="Calibri" pitchFamily="34" charset="0"/>
                <a:cs typeface="Times New Roman" pitchFamily="18" charset="0"/>
              </a:rPr>
              <a:t>which go beyond geographical clusters.</a:t>
            </a:r>
            <a:endParaRPr lang="it-IT" sz="2200" dirty="0" smtClean="0">
              <a:latin typeface="Calibri" pitchFamily="34" charset="0"/>
              <a:cs typeface="Times New Roman" pitchFamily="18" charset="0"/>
            </a:endParaRPr>
          </a:p>
          <a:p>
            <a:endParaRPr lang="it-IT" sz="2200" dirty="0" smtClean="0">
              <a:latin typeface="Calibri" pitchFamily="34" charset="0"/>
              <a:cs typeface="Times New Roman" pitchFamily="18" charset="0"/>
            </a:endParaRPr>
          </a:p>
          <a:p>
            <a:pPr eaLnBrk="1" hangingPunct="1"/>
            <a:endParaRPr lang="it-IT"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b="1" dirty="0" smtClean="0">
                <a:latin typeface="Calibri" pitchFamily="34" charset="0"/>
              </a:rPr>
              <a:t>Policy </a:t>
            </a:r>
            <a:r>
              <a:rPr lang="it-IT" b="1" dirty="0" err="1" smtClean="0">
                <a:latin typeface="Calibri" pitchFamily="34" charset="0"/>
              </a:rPr>
              <a:t>implication</a:t>
            </a:r>
            <a:r>
              <a:rPr lang="it-IT" b="1" dirty="0" smtClean="0">
                <a:latin typeface="Calibri" pitchFamily="34" charset="0"/>
              </a:rPr>
              <a:t>/2</a:t>
            </a:r>
            <a:endParaRPr lang="it-IT" b="1" dirty="0">
              <a:latin typeface="Calibri" pitchFamily="34" charset="0"/>
            </a:endParaRPr>
          </a:p>
        </p:txBody>
      </p:sp>
      <p:sp>
        <p:nvSpPr>
          <p:cNvPr id="3" name="Segnaposto contenuto 2"/>
          <p:cNvSpPr>
            <a:spLocks noGrp="1"/>
          </p:cNvSpPr>
          <p:nvPr>
            <p:ph idx="1"/>
          </p:nvPr>
        </p:nvSpPr>
        <p:spPr/>
        <p:txBody>
          <a:bodyPr/>
          <a:lstStyle/>
          <a:p>
            <a:r>
              <a:rPr lang="en-US" dirty="0" smtClean="0">
                <a:solidFill>
                  <a:srgbClr val="FF0000"/>
                </a:solidFill>
                <a:latin typeface="Calibri" pitchFamily="34" charset="0"/>
                <a:cs typeface="Times New Roman" pitchFamily="18" charset="0"/>
              </a:rPr>
              <a:t>Technological proximity </a:t>
            </a:r>
            <a:r>
              <a:rPr lang="en-US" dirty="0" smtClean="0">
                <a:latin typeface="Calibri" pitchFamily="34" charset="0"/>
                <a:cs typeface="Times New Roman" pitchFamily="18" charset="0"/>
              </a:rPr>
              <a:t>matter much more than the geographical one in influencing innovation spillovers. This suggests the implementation of specific industrial policies to support the formation and the functioning throughout Europe of </a:t>
            </a:r>
            <a:r>
              <a:rPr lang="en-US" dirty="0" smtClean="0">
                <a:solidFill>
                  <a:srgbClr val="FF0000"/>
                </a:solidFill>
                <a:latin typeface="Calibri" pitchFamily="34" charset="0"/>
                <a:cs typeface="Times New Roman" pitchFamily="18" charset="0"/>
              </a:rPr>
              <a:t>a-spatial industrial clusters </a:t>
            </a:r>
            <a:r>
              <a:rPr lang="en-US" dirty="0" smtClean="0">
                <a:latin typeface="Calibri" pitchFamily="34" charset="0"/>
                <a:cs typeface="Times New Roman" pitchFamily="18" charset="0"/>
              </a:rPr>
              <a:t>characterized by proximate technology.</a:t>
            </a:r>
          </a:p>
          <a:p>
            <a:endParaRPr lang="en-US" dirty="0" smtClean="0">
              <a:latin typeface="Calibri" pitchFamily="34" charset="0"/>
            </a:endParaRPr>
          </a:p>
          <a:p>
            <a:r>
              <a:rPr lang="en-US" dirty="0" smtClean="0">
                <a:latin typeface="Calibri" pitchFamily="34" charset="0"/>
                <a:cs typeface="Times New Roman" pitchFamily="18" charset="0"/>
              </a:rPr>
              <a:t>Finally, the presence of externalities which exploit </a:t>
            </a:r>
            <a:r>
              <a:rPr lang="en-US" dirty="0" smtClean="0">
                <a:solidFill>
                  <a:srgbClr val="FF0000"/>
                </a:solidFill>
                <a:latin typeface="Calibri" pitchFamily="34" charset="0"/>
                <a:cs typeface="Times New Roman" pitchFamily="18" charset="0"/>
              </a:rPr>
              <a:t>social</a:t>
            </a:r>
            <a:r>
              <a:rPr lang="en-US" dirty="0" smtClean="0">
                <a:latin typeface="Calibri" pitchFamily="34" charset="0"/>
                <a:cs typeface="Times New Roman" pitchFamily="18" charset="0"/>
              </a:rPr>
              <a:t> </a:t>
            </a:r>
            <a:r>
              <a:rPr lang="it-IT" dirty="0" err="1" smtClean="0">
                <a:latin typeface="Calibri" pitchFamily="34" charset="0"/>
                <a:cs typeface="Times New Roman" pitchFamily="18" charset="0"/>
              </a:rPr>
              <a:t>interregional</a:t>
            </a:r>
            <a:r>
              <a:rPr lang="it-IT" dirty="0" smtClean="0">
                <a:latin typeface="Calibri" pitchFamily="34" charset="0"/>
                <a:cs typeface="Times New Roman" pitchFamily="18" charset="0"/>
              </a:rPr>
              <a:t> relations </a:t>
            </a:r>
            <a:r>
              <a:rPr lang="it-IT" dirty="0" err="1" smtClean="0">
                <a:latin typeface="Calibri" pitchFamily="34" charset="0"/>
                <a:cs typeface="Times New Roman" pitchFamily="18" charset="0"/>
              </a:rPr>
              <a:t>requires</a:t>
            </a:r>
            <a:r>
              <a:rPr lang="it-IT" dirty="0" smtClean="0">
                <a:latin typeface="Calibri" pitchFamily="34" charset="0"/>
                <a:cs typeface="Times New Roman" pitchFamily="18" charset="0"/>
              </a:rPr>
              <a:t> </a:t>
            </a:r>
            <a:r>
              <a:rPr lang="it-IT" dirty="0" err="1" smtClean="0">
                <a:latin typeface="Calibri" pitchFamily="34" charset="0"/>
                <a:cs typeface="Times New Roman" pitchFamily="18" charset="0"/>
              </a:rPr>
              <a:t>policies</a:t>
            </a:r>
            <a:r>
              <a:rPr lang="it-IT" dirty="0" smtClean="0">
                <a:latin typeface="Calibri" pitchFamily="34" charset="0"/>
                <a:cs typeface="Times New Roman" pitchFamily="18" charset="0"/>
              </a:rPr>
              <a:t> </a:t>
            </a:r>
            <a:r>
              <a:rPr lang="it-IT" dirty="0" err="1" smtClean="0">
                <a:latin typeface="Calibri" pitchFamily="34" charset="0"/>
                <a:cs typeface="Times New Roman" pitchFamily="18" charset="0"/>
              </a:rPr>
              <a:t>designed</a:t>
            </a:r>
            <a:r>
              <a:rPr lang="it-IT" dirty="0" smtClean="0">
                <a:latin typeface="Calibri" pitchFamily="34" charset="0"/>
                <a:cs typeface="Times New Roman" pitchFamily="18" charset="0"/>
              </a:rPr>
              <a:t> </a:t>
            </a:r>
            <a:r>
              <a:rPr lang="en-US" dirty="0" smtClean="0">
                <a:latin typeface="Calibri" pitchFamily="34" charset="0"/>
                <a:cs typeface="Times New Roman" pitchFamily="18" charset="0"/>
              </a:rPr>
              <a:t>specifically to provide a balanced set of incentives to motivate economic agents towards more cooperative </a:t>
            </a:r>
            <a:r>
              <a:rPr lang="en-US" dirty="0" err="1" smtClean="0">
                <a:latin typeface="Calibri" pitchFamily="34" charset="0"/>
                <a:cs typeface="Times New Roman" pitchFamily="18" charset="0"/>
              </a:rPr>
              <a:t>behaviours</a:t>
            </a:r>
            <a:r>
              <a:rPr lang="en-US" dirty="0" smtClean="0">
                <a:latin typeface="Calibri" pitchFamily="34" charset="0"/>
                <a:cs typeface="Times New Roman" pitchFamily="18" charset="0"/>
              </a:rPr>
              <a:t> and actions with economic entities in other regions.</a:t>
            </a:r>
            <a:endParaRPr lang="it-IT"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107504" y="44624"/>
          <a:ext cx="8964490" cy="6159908"/>
        </p:xfrm>
        <a:graphic>
          <a:graphicData uri="http://schemas.openxmlformats.org/drawingml/2006/table">
            <a:tbl>
              <a:tblPr/>
              <a:tblGrid>
                <a:gridCol w="1584176"/>
                <a:gridCol w="1872208"/>
                <a:gridCol w="1800200"/>
                <a:gridCol w="1872208"/>
                <a:gridCol w="1835698"/>
              </a:tblGrid>
              <a:tr h="517729">
                <a:tc>
                  <a:txBody>
                    <a:bodyPr/>
                    <a:lstStyle/>
                    <a:p>
                      <a:pPr algn="ctr" fontAlgn="b"/>
                      <a:endParaRPr lang="it-IT" sz="2000" b="1" i="0" u="none" strike="noStrike" dirty="0">
                        <a:solidFill>
                          <a:schemeClr val="tx1"/>
                        </a:solidFill>
                        <a:latin typeface="Calibri"/>
                      </a:endParaRPr>
                    </a:p>
                  </a:txBody>
                  <a:tcPr marL="6773" marR="6773" marT="6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a:solidFill>
                            <a:schemeClr val="tx1"/>
                          </a:solidFill>
                          <a:latin typeface="Calibri"/>
                        </a:rPr>
                        <a:t>Key </a:t>
                      </a:r>
                      <a:r>
                        <a:rPr lang="it-IT" sz="2000" b="1" i="0" u="none" strike="noStrike" dirty="0" err="1" smtClean="0">
                          <a:solidFill>
                            <a:schemeClr val="tx1"/>
                          </a:solidFill>
                          <a:latin typeface="Calibri"/>
                        </a:rPr>
                        <a:t>aspect</a:t>
                      </a:r>
                      <a:endParaRPr lang="it-IT" sz="2000" b="1" i="0" u="none" strike="noStrike" dirty="0" smtClean="0">
                        <a:solidFill>
                          <a:schemeClr val="tx1"/>
                        </a:solidFill>
                        <a:latin typeface="Calibri"/>
                      </a:endParaRPr>
                    </a:p>
                  </a:txBody>
                  <a:tcPr marL="6773" marR="6773" marT="6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err="1">
                          <a:solidFill>
                            <a:schemeClr val="tx1"/>
                          </a:solidFill>
                          <a:latin typeface="Calibri"/>
                        </a:rPr>
                        <a:t>Too</a:t>
                      </a:r>
                      <a:r>
                        <a:rPr lang="it-IT" sz="2000" b="1" i="0" u="none" strike="noStrike" dirty="0">
                          <a:solidFill>
                            <a:schemeClr val="tx1"/>
                          </a:solidFill>
                          <a:latin typeface="Calibri"/>
                        </a:rPr>
                        <a:t> </a:t>
                      </a:r>
                      <a:r>
                        <a:rPr lang="it-IT" sz="2000" b="1" i="0" u="none" strike="noStrike" dirty="0" err="1">
                          <a:solidFill>
                            <a:schemeClr val="tx1"/>
                          </a:solidFill>
                          <a:latin typeface="Calibri"/>
                        </a:rPr>
                        <a:t>little</a:t>
                      </a:r>
                      <a:r>
                        <a:rPr lang="it-IT" sz="2000" b="1" i="0" u="none" strike="noStrike" dirty="0">
                          <a:solidFill>
                            <a:schemeClr val="tx1"/>
                          </a:solidFill>
                          <a:latin typeface="Calibri"/>
                        </a:rPr>
                        <a:t> </a:t>
                      </a:r>
                      <a:r>
                        <a:rPr lang="it-IT" sz="2000" b="1" i="0" u="none" strike="noStrike" dirty="0" err="1">
                          <a:solidFill>
                            <a:schemeClr val="tx1"/>
                          </a:solidFill>
                          <a:latin typeface="Calibri"/>
                        </a:rPr>
                        <a:t>proximity</a:t>
                      </a:r>
                      <a:endParaRPr lang="it-IT" sz="2000" b="1" i="0" u="none" strike="noStrike" dirty="0">
                        <a:solidFill>
                          <a:schemeClr val="tx1"/>
                        </a:solidFill>
                        <a:latin typeface="Calibri"/>
                      </a:endParaRPr>
                    </a:p>
                  </a:txBody>
                  <a:tcPr marL="6773" marR="6773" marT="6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a:solidFill>
                            <a:schemeClr val="tx1"/>
                          </a:solidFill>
                          <a:latin typeface="Calibri"/>
                        </a:rPr>
                        <a:t>Too much proximity</a:t>
                      </a:r>
                    </a:p>
                  </a:txBody>
                  <a:tcPr marL="6773" marR="6773" marT="6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err="1">
                          <a:solidFill>
                            <a:schemeClr val="tx1"/>
                          </a:solidFill>
                          <a:latin typeface="Calibri"/>
                        </a:rPr>
                        <a:t>Policies</a:t>
                      </a:r>
                      <a:endParaRPr lang="it-IT" sz="2000" b="1" i="0" u="none" strike="noStrike" dirty="0">
                        <a:solidFill>
                          <a:schemeClr val="tx1"/>
                        </a:solidFill>
                        <a:latin typeface="Calibri"/>
                      </a:endParaRPr>
                    </a:p>
                  </a:txBody>
                  <a:tcPr marL="6773" marR="6773" marT="6773" marB="0" anchor="b">
                    <a:lnL>
                      <a:noFill/>
                    </a:lnL>
                    <a:lnR>
                      <a:noFill/>
                    </a:lnR>
                    <a:lnT>
                      <a:noFill/>
                    </a:lnT>
                    <a:lnB w="6350" cap="flat" cmpd="sng" algn="ctr">
                      <a:solidFill>
                        <a:srgbClr val="000000"/>
                      </a:solidFill>
                      <a:prstDash val="solid"/>
                      <a:round/>
                      <a:headEnd type="none" w="med" len="med"/>
                      <a:tailEnd type="none" w="med" len="med"/>
                    </a:lnB>
                  </a:tcPr>
                </a:tc>
              </a:tr>
              <a:tr h="1283685">
                <a:tc>
                  <a:txBody>
                    <a:bodyPr/>
                    <a:lstStyle/>
                    <a:p>
                      <a:pPr algn="l" fontAlgn="b"/>
                      <a:r>
                        <a:rPr lang="it-IT" sz="2000" b="1" i="0" u="none" strike="noStrike" dirty="0" err="1" smtClean="0">
                          <a:solidFill>
                            <a:srgbClr val="000000"/>
                          </a:solidFill>
                          <a:latin typeface="Calibri"/>
                        </a:rPr>
                        <a:t>Technological</a:t>
                      </a:r>
                      <a:r>
                        <a:rPr lang="it-IT" sz="2000" b="1" i="0" u="none" strike="noStrike" dirty="0" smtClean="0">
                          <a:solidFill>
                            <a:srgbClr val="000000"/>
                          </a:solidFill>
                          <a:latin typeface="Calibri"/>
                        </a:rPr>
                        <a:t>/Cognitive</a:t>
                      </a:r>
                      <a:endParaRPr lang="it-IT" sz="20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err="1">
                          <a:solidFill>
                            <a:schemeClr val="accent2">
                              <a:lumMod val="75000"/>
                            </a:schemeClr>
                          </a:solidFill>
                          <a:latin typeface="Calibri"/>
                        </a:rPr>
                        <a:t>Knowledge</a:t>
                      </a:r>
                      <a:r>
                        <a:rPr lang="it-IT" sz="1600" b="1" i="0" u="none" strike="noStrike" dirty="0">
                          <a:solidFill>
                            <a:schemeClr val="accent2">
                              <a:lumMod val="75000"/>
                            </a:schemeClr>
                          </a:solidFill>
                          <a:latin typeface="Calibri"/>
                        </a:rPr>
                        <a:t> and </a:t>
                      </a:r>
                      <a:r>
                        <a:rPr lang="it-IT" sz="1600" b="1" i="0" u="none" strike="noStrike" dirty="0" err="1">
                          <a:solidFill>
                            <a:schemeClr val="accent2">
                              <a:lumMod val="75000"/>
                            </a:schemeClr>
                          </a:solidFill>
                          <a:latin typeface="Calibri"/>
                        </a:rPr>
                        <a:t>absorptive</a:t>
                      </a:r>
                      <a:r>
                        <a:rPr lang="it-IT" sz="1600" b="1" i="0" u="none" strike="noStrike" dirty="0">
                          <a:solidFill>
                            <a:schemeClr val="accent2">
                              <a:lumMod val="75000"/>
                            </a:schemeClr>
                          </a:solidFill>
                          <a:latin typeface="Calibri"/>
                        </a:rPr>
                        <a:t> </a:t>
                      </a:r>
                      <a:r>
                        <a:rPr lang="it-IT" sz="1600" b="1" i="0" u="none" strike="noStrike" dirty="0" err="1">
                          <a:solidFill>
                            <a:schemeClr val="accent2">
                              <a:lumMod val="75000"/>
                            </a:schemeClr>
                          </a:solidFill>
                          <a:latin typeface="Calibri"/>
                        </a:rPr>
                        <a:t>capacity</a:t>
                      </a:r>
                      <a:endParaRPr lang="it-IT" sz="1600" b="1" i="0" u="none" strike="noStrike" dirty="0">
                        <a:solidFill>
                          <a:schemeClr val="accent2">
                            <a:lumMod val="75000"/>
                          </a:schemeClr>
                        </a:solidFill>
                        <a:latin typeface="Calibri"/>
                      </a:endParaRPr>
                    </a:p>
                  </a:txBody>
                  <a:tcPr marL="144000" marR="144000"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kern="1200" dirty="0" err="1">
                          <a:solidFill>
                            <a:schemeClr val="accent2">
                              <a:lumMod val="75000"/>
                            </a:schemeClr>
                          </a:solidFill>
                          <a:latin typeface="Calibri"/>
                          <a:ea typeface="+mn-ea"/>
                          <a:cs typeface="+mn-cs"/>
                        </a:rPr>
                        <a:t>Lack</a:t>
                      </a:r>
                      <a:r>
                        <a:rPr lang="it-IT" sz="1600" b="1" i="0" u="none" strike="noStrike" kern="1200" dirty="0">
                          <a:solidFill>
                            <a:schemeClr val="accent2">
                              <a:lumMod val="75000"/>
                            </a:schemeClr>
                          </a:solidFill>
                          <a:latin typeface="Calibri"/>
                          <a:ea typeface="+mn-ea"/>
                          <a:cs typeface="+mn-cs"/>
                        </a:rPr>
                        <a:t> </a:t>
                      </a:r>
                      <a:r>
                        <a:rPr lang="it-IT" sz="1600" b="1" i="0" u="none" strike="noStrike" kern="1200" dirty="0" err="1">
                          <a:solidFill>
                            <a:schemeClr val="accent2">
                              <a:lumMod val="75000"/>
                            </a:schemeClr>
                          </a:solidFill>
                          <a:latin typeface="Calibri"/>
                          <a:ea typeface="+mn-ea"/>
                          <a:cs typeface="+mn-cs"/>
                        </a:rPr>
                        <a:t>of</a:t>
                      </a:r>
                      <a:r>
                        <a:rPr lang="it-IT" sz="1600" b="1" i="0" u="none" strike="noStrike" kern="1200" dirty="0">
                          <a:solidFill>
                            <a:schemeClr val="accent2">
                              <a:lumMod val="75000"/>
                            </a:schemeClr>
                          </a:solidFill>
                          <a:latin typeface="Calibri"/>
                          <a:ea typeface="+mn-ea"/>
                          <a:cs typeface="+mn-cs"/>
                        </a:rPr>
                        <a:t> </a:t>
                      </a:r>
                      <a:r>
                        <a:rPr lang="it-IT" sz="1600" b="1" i="0" u="none" strike="noStrike" kern="1200" dirty="0" err="1">
                          <a:solidFill>
                            <a:schemeClr val="accent2">
                              <a:lumMod val="75000"/>
                            </a:schemeClr>
                          </a:solidFill>
                          <a:latin typeface="Calibri"/>
                          <a:ea typeface="+mn-ea"/>
                          <a:cs typeface="+mn-cs"/>
                        </a:rPr>
                        <a:t>understanding</a:t>
                      </a:r>
                      <a:endParaRPr lang="it-IT" sz="1600" b="1" i="0" u="none" strike="noStrike" kern="1200" dirty="0">
                        <a:solidFill>
                          <a:schemeClr val="accent2">
                            <a:lumMod val="75000"/>
                          </a:schemeClr>
                        </a:solidFill>
                        <a:latin typeface="Calibri"/>
                        <a:ea typeface="+mn-ea"/>
                        <a:cs typeface="+mn-cs"/>
                      </a:endParaRP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kern="1200" dirty="0">
                          <a:solidFill>
                            <a:schemeClr val="accent2">
                              <a:lumMod val="75000"/>
                            </a:schemeClr>
                          </a:solidFill>
                          <a:latin typeface="Calibri"/>
                          <a:ea typeface="+mn-ea"/>
                          <a:cs typeface="+mn-cs"/>
                        </a:rPr>
                        <a:t>Lack of novelties, technological lock-in and </a:t>
                      </a:r>
                      <a:r>
                        <a:rPr lang="en-US" sz="1600" b="1" i="0" u="none" strike="noStrike" kern="1200" dirty="0" err="1">
                          <a:solidFill>
                            <a:schemeClr val="accent2">
                              <a:lumMod val="75000"/>
                            </a:schemeClr>
                          </a:solidFill>
                          <a:latin typeface="Calibri"/>
                          <a:ea typeface="+mn-ea"/>
                          <a:cs typeface="+mn-cs"/>
                        </a:rPr>
                        <a:t>unintented</a:t>
                      </a:r>
                      <a:r>
                        <a:rPr lang="en-US" sz="1600" b="1" i="0" u="none" strike="noStrike" kern="1200" dirty="0">
                          <a:solidFill>
                            <a:schemeClr val="accent2">
                              <a:lumMod val="75000"/>
                            </a:schemeClr>
                          </a:solidFill>
                          <a:latin typeface="Calibri"/>
                          <a:ea typeface="+mn-ea"/>
                          <a:cs typeface="+mn-cs"/>
                        </a:rPr>
                        <a:t> spillovers</a:t>
                      </a:r>
                    </a:p>
                  </a:txBody>
                  <a:tcPr marL="108000" marR="108000"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kern="1200" dirty="0">
                          <a:solidFill>
                            <a:schemeClr val="accent2">
                              <a:lumMod val="75000"/>
                            </a:schemeClr>
                          </a:solidFill>
                          <a:latin typeface="Calibri"/>
                          <a:ea typeface="+mn-ea"/>
                          <a:cs typeface="+mn-cs"/>
                        </a:rPr>
                        <a:t>Education to create a common wide knowledge base and </a:t>
                      </a:r>
                      <a:r>
                        <a:rPr lang="en-US" sz="1600" b="1" i="0" u="none" strike="noStrike" kern="1200" dirty="0" smtClean="0">
                          <a:solidFill>
                            <a:schemeClr val="accent2">
                              <a:lumMod val="75000"/>
                            </a:schemeClr>
                          </a:solidFill>
                          <a:latin typeface="Calibri"/>
                          <a:ea typeface="+mn-ea"/>
                          <a:cs typeface="+mn-cs"/>
                        </a:rPr>
                        <a:t>specific industrial </a:t>
                      </a:r>
                      <a:r>
                        <a:rPr lang="en-US" sz="1600" b="1" i="0" u="none" strike="noStrike" kern="1200" dirty="0">
                          <a:solidFill>
                            <a:schemeClr val="accent2">
                              <a:lumMod val="75000"/>
                            </a:schemeClr>
                          </a:solidFill>
                          <a:latin typeface="Calibri"/>
                          <a:ea typeface="+mn-ea"/>
                          <a:cs typeface="+mn-cs"/>
                        </a:rPr>
                        <a:t>policies</a:t>
                      </a:r>
                    </a:p>
                  </a:txBody>
                  <a:tcPr marL="108000" marR="108000"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703">
                <a:tc>
                  <a:txBody>
                    <a:bodyPr/>
                    <a:lstStyle/>
                    <a:p>
                      <a:pPr algn="l" fontAlgn="b"/>
                      <a:r>
                        <a:rPr lang="it-IT" sz="2000" b="1" i="0" u="none" strike="noStrike">
                          <a:solidFill>
                            <a:srgbClr val="000000"/>
                          </a:solidFill>
                          <a:latin typeface="Calibri"/>
                        </a:rPr>
                        <a:t>Organizational</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err="1">
                          <a:solidFill>
                            <a:schemeClr val="accent2">
                              <a:lumMod val="75000"/>
                            </a:schemeClr>
                          </a:solidFill>
                          <a:latin typeface="Calibri"/>
                        </a:rPr>
                        <a:t>Control</a:t>
                      </a:r>
                      <a:r>
                        <a:rPr lang="it-IT" sz="1600" b="1" i="0" u="none" strike="noStrike" dirty="0">
                          <a:solidFill>
                            <a:schemeClr val="accent2">
                              <a:lumMod val="75000"/>
                            </a:schemeClr>
                          </a:solidFill>
                          <a:latin typeface="Calibri"/>
                        </a:rPr>
                        <a:t> and </a:t>
                      </a:r>
                      <a:r>
                        <a:rPr lang="it-IT" sz="1600" b="1" i="0" u="none" strike="noStrike" dirty="0" err="1">
                          <a:solidFill>
                            <a:schemeClr val="accent2">
                              <a:lumMod val="75000"/>
                            </a:schemeClr>
                          </a:solidFill>
                          <a:latin typeface="Calibri"/>
                        </a:rPr>
                        <a:t>routines</a:t>
                      </a:r>
                      <a:endParaRPr lang="it-IT" sz="1600" b="1" i="0" u="none" strike="noStrike" dirty="0">
                        <a:solidFill>
                          <a:schemeClr val="accent2">
                            <a:lumMod val="75000"/>
                          </a:schemeClr>
                        </a:solidFill>
                        <a:latin typeface="Calibri"/>
                      </a:endParaRP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accent2">
                              <a:lumMod val="75000"/>
                            </a:schemeClr>
                          </a:solidFill>
                          <a:latin typeface="Calibri"/>
                        </a:rPr>
                        <a:t>Opportunism and lack of coordination</a:t>
                      </a:r>
                    </a:p>
                  </a:txBody>
                  <a:tcPr marL="108000" marR="108000"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accent2">
                              <a:lumMod val="75000"/>
                            </a:schemeClr>
                          </a:solidFill>
                          <a:latin typeface="Calibri"/>
                        </a:rPr>
                        <a:t>Excess bureaucracy and vested interests</a:t>
                      </a:r>
                    </a:p>
                  </a:txBody>
                  <a:tcPr marL="72000" marR="72000"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chemeClr val="accent2">
                              <a:lumMod val="75000"/>
                            </a:schemeClr>
                          </a:solidFill>
                          <a:latin typeface="Calibri"/>
                        </a:rPr>
                        <a:t>-</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8366">
                <a:tc>
                  <a:txBody>
                    <a:bodyPr/>
                    <a:lstStyle/>
                    <a:p>
                      <a:pPr algn="l" fontAlgn="b"/>
                      <a:r>
                        <a:rPr lang="it-IT" sz="2000" b="1" i="0" u="none" strike="noStrike" smtClean="0">
                          <a:solidFill>
                            <a:srgbClr val="000000"/>
                          </a:solidFill>
                          <a:latin typeface="Calibri"/>
                        </a:rPr>
                        <a:t>Social/</a:t>
                      </a:r>
                    </a:p>
                    <a:p>
                      <a:pPr algn="l" fontAlgn="b"/>
                      <a:r>
                        <a:rPr lang="it-IT" sz="2000" b="1" i="0" u="none" strike="noStrike" smtClean="0">
                          <a:solidFill>
                            <a:srgbClr val="000000"/>
                          </a:solidFill>
                          <a:latin typeface="Calibri"/>
                        </a:rPr>
                        <a:t>Relational</a:t>
                      </a:r>
                      <a:endParaRPr lang="it-IT" sz="20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accent2">
                              <a:lumMod val="75000"/>
                            </a:schemeClr>
                          </a:solidFill>
                          <a:latin typeface="Calibri"/>
                        </a:rPr>
                        <a:t>Trust (based on social relations)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accent2">
                              <a:lumMod val="75000"/>
                            </a:schemeClr>
                          </a:solidFill>
                          <a:latin typeface="Calibri"/>
                        </a:rPr>
                        <a:t>Opportunism and high transaction costs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err="1" smtClean="0">
                          <a:solidFill>
                            <a:schemeClr val="accent2">
                              <a:lumMod val="75000"/>
                            </a:schemeClr>
                          </a:solidFill>
                          <a:latin typeface="Calibri"/>
                        </a:rPr>
                        <a:t>Lack</a:t>
                      </a:r>
                      <a:r>
                        <a:rPr lang="it-IT" sz="1600" b="1" i="0" u="none" strike="noStrike" dirty="0" smtClean="0">
                          <a:solidFill>
                            <a:schemeClr val="accent2">
                              <a:lumMod val="75000"/>
                            </a:schemeClr>
                          </a:solidFill>
                          <a:latin typeface="Calibri"/>
                        </a:rPr>
                        <a:t> </a:t>
                      </a:r>
                      <a:r>
                        <a:rPr lang="it-IT" sz="1600" b="1" i="0" u="none" strike="noStrike" dirty="0" err="1">
                          <a:solidFill>
                            <a:schemeClr val="accent2">
                              <a:lumMod val="75000"/>
                            </a:schemeClr>
                          </a:solidFill>
                          <a:latin typeface="Calibri"/>
                        </a:rPr>
                        <a:t>of</a:t>
                      </a:r>
                      <a:r>
                        <a:rPr lang="it-IT" sz="1600" b="1" i="0" u="none" strike="noStrike" dirty="0">
                          <a:solidFill>
                            <a:schemeClr val="accent2">
                              <a:lumMod val="75000"/>
                            </a:schemeClr>
                          </a:solidFill>
                          <a:latin typeface="Calibri"/>
                        </a:rPr>
                        <a:t> pro-competitive </a:t>
                      </a:r>
                      <a:r>
                        <a:rPr lang="it-IT" sz="1600" b="1" i="0" u="none" strike="noStrike" dirty="0" err="1">
                          <a:solidFill>
                            <a:schemeClr val="accent2">
                              <a:lumMod val="75000"/>
                            </a:schemeClr>
                          </a:solidFill>
                          <a:latin typeface="Calibri"/>
                        </a:rPr>
                        <a:t>behaviour</a:t>
                      </a:r>
                      <a:endParaRPr lang="it-IT" sz="1600" b="1" i="0" u="none" strike="noStrike" dirty="0">
                        <a:solidFill>
                          <a:schemeClr val="accent2">
                            <a:lumMod val="75000"/>
                          </a:schemeClr>
                        </a:solidFill>
                        <a:latin typeface="Calibri"/>
                      </a:endParaRP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accent2">
                              <a:lumMod val="75000"/>
                            </a:schemeClr>
                          </a:solidFill>
                          <a:latin typeface="Calibri"/>
                        </a:rPr>
                        <a:t>Inclusive policies which facilitate a mix of social and market relations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9506">
                <a:tc>
                  <a:txBody>
                    <a:bodyPr/>
                    <a:lstStyle/>
                    <a:p>
                      <a:pPr algn="l" fontAlgn="b"/>
                      <a:r>
                        <a:rPr lang="it-IT" sz="2000" b="1" i="0" u="none" strike="noStrike">
                          <a:solidFill>
                            <a:srgbClr val="000000"/>
                          </a:solidFill>
                          <a:latin typeface="Calibri"/>
                        </a:rPr>
                        <a:t>Institutional</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accent2">
                              <a:lumMod val="75000"/>
                            </a:schemeClr>
                          </a:solidFill>
                          <a:latin typeface="Calibri"/>
                        </a:rPr>
                        <a:t>Trust (based on common institutions)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chemeClr val="accent2">
                              <a:lumMod val="75000"/>
                            </a:schemeClr>
                          </a:solidFill>
                          <a:latin typeface="Calibri"/>
                        </a:rPr>
                        <a:t>Opportunism and lack of coordination</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chemeClr val="accent2">
                              <a:lumMod val="75000"/>
                            </a:schemeClr>
                          </a:solidFill>
                          <a:latin typeface="Calibri"/>
                        </a:rPr>
                        <a:t>Lock-in and inertia</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accent2">
                              <a:lumMod val="75000"/>
                            </a:schemeClr>
                          </a:solidFill>
                          <a:latin typeface="Calibri"/>
                        </a:rPr>
                        <a:t>Public coordination and standard, intercultural exchanges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3685">
                <a:tc>
                  <a:txBody>
                    <a:bodyPr/>
                    <a:lstStyle/>
                    <a:p>
                      <a:pPr algn="l" fontAlgn="b"/>
                      <a:r>
                        <a:rPr lang="it-IT" sz="2000" b="1" i="0" u="none" strike="noStrike" dirty="0" err="1">
                          <a:solidFill>
                            <a:srgbClr val="000000"/>
                          </a:solidFill>
                          <a:latin typeface="Calibri"/>
                        </a:rPr>
                        <a:t>Geographical</a:t>
                      </a:r>
                      <a:endParaRPr lang="it-IT" sz="2000" b="1"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chemeClr val="accent2">
                              <a:lumMod val="75000"/>
                            </a:schemeClr>
                          </a:solidFill>
                          <a:latin typeface="Calibri"/>
                        </a:rPr>
                        <a:t>Distance</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accent2">
                              <a:lumMod val="75000"/>
                            </a:schemeClr>
                          </a:solidFill>
                          <a:latin typeface="Calibri"/>
                        </a:rPr>
                        <a:t>Lack </a:t>
                      </a:r>
                      <a:r>
                        <a:rPr lang="en-US" sz="1600" b="1" i="0" u="none" strike="noStrike" dirty="0">
                          <a:solidFill>
                            <a:schemeClr val="accent2">
                              <a:lumMod val="75000"/>
                            </a:schemeClr>
                          </a:solidFill>
                          <a:latin typeface="Calibri"/>
                        </a:rPr>
                        <a:t>of tacit knowledge transmission and of other local spillovers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chemeClr val="accent2">
                              <a:lumMod val="75000"/>
                            </a:schemeClr>
                          </a:solidFill>
                          <a:latin typeface="Calibri"/>
                        </a:rPr>
                        <a:t>Local enclaves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accent2">
                              <a:lumMod val="75000"/>
                            </a:schemeClr>
                          </a:solidFill>
                          <a:latin typeface="Calibri"/>
                        </a:rPr>
                        <a:t>Regional policies with a mix of local buzz and global pipelines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olo 1"/>
          <p:cNvSpPr>
            <a:spLocks noGrp="1"/>
          </p:cNvSpPr>
          <p:nvPr>
            <p:ph type="title" idx="4294967295"/>
          </p:nvPr>
        </p:nvSpPr>
        <p:spPr bwMode="auto">
          <a:xfrm>
            <a:off x="323850" y="158750"/>
            <a:ext cx="8820150" cy="692150"/>
          </a:xfrm>
          <a:prstGeom prst="rect">
            <a:avLst/>
          </a:prstGeom>
          <a:noFill/>
          <a:ln>
            <a:miter lim="800000"/>
            <a:headEnd/>
            <a:tailEnd/>
          </a:ln>
        </p:spPr>
        <p:txBody>
          <a:bodyPr/>
          <a:lstStyle/>
          <a:p>
            <a:pPr eaLnBrk="1" hangingPunct="1"/>
            <a:r>
              <a:rPr lang="it-IT" smtClean="0"/>
              <a:t>Proximity measures: summary statistics</a:t>
            </a:r>
          </a:p>
        </p:txBody>
      </p:sp>
      <p:pic>
        <p:nvPicPr>
          <p:cNvPr id="14339" name="Picture 1"/>
          <p:cNvPicPr>
            <a:picLocks noChangeAspect="1" noChangeArrowheads="1"/>
          </p:cNvPicPr>
          <p:nvPr/>
        </p:nvPicPr>
        <p:blipFill>
          <a:blip r:embed="rId3" cstate="print"/>
          <a:srcRect/>
          <a:stretch>
            <a:fillRect/>
          </a:stretch>
        </p:blipFill>
        <p:spPr bwMode="auto">
          <a:xfrm>
            <a:off x="179388" y="1412875"/>
            <a:ext cx="8829675" cy="4319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bwMode="auto">
          <a:xfrm>
            <a:off x="107950" y="87313"/>
            <a:ext cx="8820150" cy="533400"/>
          </a:xfrm>
          <a:prstGeom prst="rect">
            <a:avLst/>
          </a:prstGeom>
          <a:noFill/>
          <a:ln>
            <a:miter lim="800000"/>
            <a:headEnd/>
            <a:tailEnd/>
          </a:ln>
        </p:spPr>
        <p:txBody>
          <a:bodyPr/>
          <a:lstStyle/>
          <a:p>
            <a:pPr eaLnBrk="1" hangingPunct="1"/>
            <a:r>
              <a:rPr lang="it-IT" sz="2400" smtClean="0"/>
              <a:t>A further step: model combining…</a:t>
            </a:r>
          </a:p>
        </p:txBody>
      </p:sp>
      <p:sp>
        <p:nvSpPr>
          <p:cNvPr id="139272" name="Text Box 8"/>
          <p:cNvSpPr txBox="1">
            <a:spLocks noChangeArrowheads="1"/>
          </p:cNvSpPr>
          <p:nvPr/>
        </p:nvSpPr>
        <p:spPr bwMode="auto">
          <a:xfrm>
            <a:off x="250825" y="1215157"/>
            <a:ext cx="85693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GB" sz="2000" dirty="0" smtClean="0">
                <a:latin typeface="Times New Roman" pitchFamily="18" charset="0"/>
              </a:rPr>
              <a:t>A </a:t>
            </a:r>
            <a:r>
              <a:rPr lang="en-GB" sz="2000" dirty="0" smtClean="0">
                <a:solidFill>
                  <a:srgbClr val="FF0000"/>
                </a:solidFill>
                <a:latin typeface="Times New Roman" pitchFamily="18" charset="0"/>
              </a:rPr>
              <a:t>combined</a:t>
            </a:r>
            <a:r>
              <a:rPr lang="en-GB" sz="2000" dirty="0" smtClean="0">
                <a:latin typeface="Times New Roman" pitchFamily="18" charset="0"/>
              </a:rPr>
              <a:t> model is obtained on the basis of </a:t>
            </a:r>
            <a:r>
              <a:rPr lang="en-GB" sz="2000" dirty="0" smtClean="0">
                <a:solidFill>
                  <a:srgbClr val="FF0000"/>
                </a:solidFill>
                <a:latin typeface="Times New Roman" pitchFamily="18" charset="0"/>
              </a:rPr>
              <a:t>probabilities</a:t>
            </a:r>
            <a:r>
              <a:rPr lang="en-GB" sz="2000" dirty="0" smtClean="0">
                <a:latin typeface="Times New Roman" pitchFamily="18" charset="0"/>
              </a:rPr>
              <a:t> calculated from biased-adjusted AIC values (Burnham and Anderson, 2002)</a:t>
            </a:r>
            <a:endParaRPr lang="en-GB" sz="2000" dirty="0">
              <a:latin typeface="Times New Roman" pitchFamily="18" charset="0"/>
            </a:endParaRPr>
          </a:p>
        </p:txBody>
      </p:sp>
      <p:grpSp>
        <p:nvGrpSpPr>
          <p:cNvPr id="7" name="Gruppo 6"/>
          <p:cNvGrpSpPr/>
          <p:nvPr/>
        </p:nvGrpSpPr>
        <p:grpSpPr>
          <a:xfrm>
            <a:off x="395535" y="2276872"/>
            <a:ext cx="8208913" cy="2923600"/>
            <a:chOff x="395535" y="2276872"/>
            <a:chExt cx="8208913" cy="2923600"/>
          </a:xfrm>
        </p:grpSpPr>
        <p:pic>
          <p:nvPicPr>
            <p:cNvPr id="19461" name="Picture 239"/>
            <p:cNvPicPr>
              <a:picLocks noChangeAspect="1" noChangeArrowheads="1"/>
            </p:cNvPicPr>
            <p:nvPr/>
          </p:nvPicPr>
          <p:blipFill>
            <a:blip r:embed="rId3" cstate="print"/>
            <a:srcRect/>
            <a:stretch>
              <a:fillRect/>
            </a:stretch>
          </p:blipFill>
          <p:spPr bwMode="auto">
            <a:xfrm>
              <a:off x="395535" y="2276872"/>
              <a:ext cx="8208913" cy="2923600"/>
            </a:xfrm>
            <a:prstGeom prst="rect">
              <a:avLst/>
            </a:prstGeom>
            <a:noFill/>
            <a:ln w="9525">
              <a:noFill/>
              <a:miter lim="800000"/>
              <a:headEnd/>
              <a:tailEnd/>
            </a:ln>
          </p:spPr>
        </p:pic>
        <p:pic>
          <p:nvPicPr>
            <p:cNvPr id="67585" name="Picture 1"/>
            <p:cNvPicPr>
              <a:picLocks noChangeAspect="1" noChangeArrowheads="1"/>
            </p:cNvPicPr>
            <p:nvPr/>
          </p:nvPicPr>
          <p:blipFill>
            <a:blip r:embed="rId4" cstate="print"/>
            <a:srcRect/>
            <a:stretch>
              <a:fillRect/>
            </a:stretch>
          </p:blipFill>
          <p:spPr bwMode="auto">
            <a:xfrm>
              <a:off x="7083202" y="3212976"/>
              <a:ext cx="1089197" cy="1318300"/>
            </a:xfrm>
            <a:prstGeom prst="rect">
              <a:avLst/>
            </a:prstGeom>
            <a:solidFill>
              <a:schemeClr val="bg1"/>
            </a:solid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idx="4294967295"/>
          </p:nvPr>
        </p:nvSpPr>
        <p:spPr bwMode="auto">
          <a:xfrm>
            <a:off x="215900" y="87313"/>
            <a:ext cx="8820150" cy="533400"/>
          </a:xfrm>
          <a:prstGeom prst="rect">
            <a:avLst/>
          </a:prstGeom>
          <a:noFill/>
          <a:ln w="9525">
            <a:noFill/>
            <a:miter lim="800000"/>
            <a:headEnd/>
            <a:tailEnd/>
          </a:ln>
        </p:spPr>
        <p:txBody>
          <a:bodyPr/>
          <a:lstStyle/>
          <a:p>
            <a:pPr eaLnBrk="1" hangingPunct="1"/>
            <a:r>
              <a:rPr lang="en-GB" b="1" kern="1200" dirty="0" smtClean="0">
                <a:latin typeface="Calibri" pitchFamily="34" charset="0"/>
                <a:ea typeface="+mn-ea"/>
                <a:cs typeface="+mn-cs"/>
              </a:rPr>
              <a:t>Specific aims</a:t>
            </a:r>
          </a:p>
        </p:txBody>
      </p:sp>
      <p:sp>
        <p:nvSpPr>
          <p:cNvPr id="96259" name="Segnaposto contenuto 2"/>
          <p:cNvSpPr>
            <a:spLocks noGrp="1"/>
          </p:cNvSpPr>
          <p:nvPr>
            <p:ph idx="4294967295"/>
          </p:nvPr>
        </p:nvSpPr>
        <p:spPr>
          <a:xfrm>
            <a:off x="430213" y="1052513"/>
            <a:ext cx="8102600" cy="5113337"/>
          </a:xfrm>
        </p:spPr>
        <p:txBody>
          <a:bodyPr/>
          <a:lstStyle/>
          <a:p>
            <a:pPr algn="just" eaLnBrk="1" hangingPunct="1">
              <a:buFontTx/>
              <a:buNone/>
              <a:defRPr/>
            </a:pPr>
            <a:r>
              <a:rPr lang="en-US" dirty="0" smtClean="0">
                <a:latin typeface="Calibri" pitchFamily="34" charset="0"/>
              </a:rPr>
              <a:t>More specifically:</a:t>
            </a:r>
          </a:p>
          <a:p>
            <a:pPr eaLnBrk="1" hangingPunct="1">
              <a:defRPr/>
            </a:pPr>
            <a:r>
              <a:rPr lang="en-US" dirty="0" smtClean="0">
                <a:latin typeface="Calibri" pitchFamily="34" charset="0"/>
              </a:rPr>
              <a:t>we investigate to what extent the regional innovative capacity depends on </a:t>
            </a:r>
            <a:r>
              <a:rPr lang="en-US" dirty="0" smtClean="0">
                <a:solidFill>
                  <a:srgbClr val="FF0000"/>
                </a:solidFill>
                <a:latin typeface="Calibri" pitchFamily="34" charset="0"/>
              </a:rPr>
              <a:t>intra-regional</a:t>
            </a:r>
            <a:r>
              <a:rPr lang="en-US" dirty="0" smtClean="0">
                <a:latin typeface="Calibri" pitchFamily="34" charset="0"/>
              </a:rPr>
              <a:t> characteristics (mainly R&amp;D expenditure and human capital) and on the ability to exploit </a:t>
            </a:r>
            <a:r>
              <a:rPr lang="en-US" dirty="0" smtClean="0">
                <a:solidFill>
                  <a:srgbClr val="FF0000"/>
                </a:solidFill>
                <a:latin typeface="Calibri" pitchFamily="34" charset="0"/>
              </a:rPr>
              <a:t>inter-regional spillovers</a:t>
            </a:r>
            <a:r>
              <a:rPr lang="en-US" dirty="0" smtClean="0">
                <a:latin typeface="Calibri" pitchFamily="34" charset="0"/>
              </a:rPr>
              <a:t>;</a:t>
            </a:r>
          </a:p>
          <a:p>
            <a:pPr eaLnBrk="1" hangingPunct="1">
              <a:defRPr/>
            </a:pPr>
            <a:endParaRPr lang="en-US" dirty="0" smtClean="0">
              <a:latin typeface="Calibri" pitchFamily="34" charset="0"/>
            </a:endParaRPr>
          </a:p>
          <a:p>
            <a:pPr eaLnBrk="1" hangingPunct="1">
              <a:defRPr/>
            </a:pPr>
            <a:r>
              <a:rPr lang="en-US" dirty="0" smtClean="0">
                <a:latin typeface="Calibri" pitchFamily="34" charset="0"/>
              </a:rPr>
              <a:t>we analyze the mechanisms, in the form of different kinds of </a:t>
            </a:r>
            <a:r>
              <a:rPr lang="en-US" dirty="0" smtClean="0">
                <a:solidFill>
                  <a:srgbClr val="FF0000"/>
                </a:solidFill>
                <a:latin typeface="Calibri" pitchFamily="34" charset="0"/>
              </a:rPr>
              <a:t>proximity and networks</a:t>
            </a:r>
            <a:r>
              <a:rPr lang="en-US" dirty="0" smtClean="0">
                <a:latin typeface="Calibri" pitchFamily="34" charset="0"/>
              </a:rPr>
              <a:t>, which facilitate the emergence of such spillovers and how they  interact - are they complementary or substitute?</a:t>
            </a:r>
            <a:endParaRPr lang="it-IT"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idx="4294967295"/>
          </p:nvPr>
        </p:nvSpPr>
        <p:spPr bwMode="auto">
          <a:xfrm>
            <a:off x="250825" y="44450"/>
            <a:ext cx="8820150" cy="533400"/>
          </a:xfrm>
          <a:prstGeom prst="rect">
            <a:avLst/>
          </a:prstGeom>
          <a:noFill/>
          <a:ln w="9525">
            <a:noFill/>
            <a:miter lim="800000"/>
            <a:headEnd/>
            <a:tailEnd/>
          </a:ln>
        </p:spPr>
        <p:txBody>
          <a:bodyPr/>
          <a:lstStyle/>
          <a:p>
            <a:pPr eaLnBrk="1" hangingPunct="1"/>
            <a:r>
              <a:rPr lang="en-US" b="1" kern="1200" smtClean="0">
                <a:latin typeface="Calibri" pitchFamily="34" charset="0"/>
                <a:ea typeface="+mn-ea"/>
                <a:cs typeface="+mn-cs"/>
              </a:rPr>
              <a:t>Literature background</a:t>
            </a:r>
            <a:endParaRPr lang="it-IT" b="1" kern="1200" smtClean="0">
              <a:latin typeface="Calibri" pitchFamily="34" charset="0"/>
              <a:ea typeface="+mn-ea"/>
              <a:cs typeface="+mn-cs"/>
            </a:endParaRPr>
          </a:p>
        </p:txBody>
      </p:sp>
      <p:sp>
        <p:nvSpPr>
          <p:cNvPr id="8195" name="Segnaposto contenuto 2"/>
          <p:cNvSpPr>
            <a:spLocks noGrp="1"/>
          </p:cNvSpPr>
          <p:nvPr>
            <p:ph idx="4294967295"/>
          </p:nvPr>
        </p:nvSpPr>
        <p:spPr>
          <a:xfrm>
            <a:off x="0" y="764704"/>
            <a:ext cx="8964488" cy="5544616"/>
          </a:xfrm>
        </p:spPr>
        <p:txBody>
          <a:bodyPr/>
          <a:lstStyle/>
          <a:p>
            <a:pPr eaLnBrk="1" hangingPunct="1">
              <a:lnSpc>
                <a:spcPts val="2800"/>
              </a:lnSpc>
              <a:spcBef>
                <a:spcPct val="0"/>
              </a:spcBef>
              <a:spcAft>
                <a:spcPts val="1200"/>
              </a:spcAft>
            </a:pPr>
            <a:r>
              <a:rPr lang="en-GB" sz="2000" dirty="0" smtClean="0">
                <a:latin typeface="Calibri" pitchFamily="34" charset="0"/>
              </a:rPr>
              <a:t>The literature on </a:t>
            </a:r>
            <a:r>
              <a:rPr lang="en-GB" sz="2000" dirty="0" smtClean="0">
                <a:solidFill>
                  <a:srgbClr val="FF0000"/>
                </a:solidFill>
                <a:latin typeface="Calibri" pitchFamily="34" charset="0"/>
              </a:rPr>
              <a:t>Endogenous Growth </a:t>
            </a:r>
            <a:r>
              <a:rPr lang="en-GB" sz="2000" dirty="0" smtClean="0">
                <a:latin typeface="Calibri" pitchFamily="34" charset="0"/>
              </a:rPr>
              <a:t>and on </a:t>
            </a:r>
            <a:r>
              <a:rPr lang="en-GB" sz="2000" dirty="0" smtClean="0">
                <a:solidFill>
                  <a:srgbClr val="FF0000"/>
                </a:solidFill>
                <a:latin typeface="Calibri" pitchFamily="34" charset="0"/>
              </a:rPr>
              <a:t>New Economic Geography </a:t>
            </a:r>
            <a:r>
              <a:rPr lang="en-GB" sz="2000" dirty="0" smtClean="0">
                <a:latin typeface="Calibri" pitchFamily="34" charset="0"/>
              </a:rPr>
              <a:t>provides theoretical backing to the idea that there are technological spillovers within and across regions and countries.</a:t>
            </a:r>
          </a:p>
          <a:p>
            <a:pPr eaLnBrk="1" hangingPunct="1">
              <a:lnSpc>
                <a:spcPts val="2800"/>
              </a:lnSpc>
              <a:spcBef>
                <a:spcPct val="0"/>
              </a:spcBef>
              <a:spcAft>
                <a:spcPts val="1200"/>
              </a:spcAft>
            </a:pPr>
            <a:r>
              <a:rPr lang="en-GB" sz="2000" dirty="0" smtClean="0">
                <a:latin typeface="Calibri" pitchFamily="34" charset="0"/>
              </a:rPr>
              <a:t>Such spillovers are obviously related to the </a:t>
            </a:r>
            <a:r>
              <a:rPr lang="en-GB" sz="2000" dirty="0" smtClean="0">
                <a:solidFill>
                  <a:srgbClr val="FF0000"/>
                </a:solidFill>
                <a:latin typeface="Calibri" pitchFamily="34" charset="0"/>
              </a:rPr>
              <a:t>geographical dimension </a:t>
            </a:r>
            <a:r>
              <a:rPr lang="en-GB" sz="2000" dirty="0" smtClean="0">
                <a:latin typeface="Calibri" pitchFamily="34" charset="0"/>
              </a:rPr>
              <a:t>since close-by agents are believed to have a better innovative performance because of pecuniary and pure technological advantages.</a:t>
            </a:r>
          </a:p>
          <a:p>
            <a:pPr eaLnBrk="1" hangingPunct="1">
              <a:lnSpc>
                <a:spcPts val="2800"/>
              </a:lnSpc>
              <a:spcBef>
                <a:spcPct val="0"/>
              </a:spcBef>
              <a:spcAft>
                <a:spcPts val="1200"/>
              </a:spcAft>
            </a:pPr>
            <a:r>
              <a:rPr lang="en-GB" sz="2000" dirty="0" smtClean="0">
                <a:latin typeface="Calibri" pitchFamily="34" charset="0"/>
              </a:rPr>
              <a:t>The </a:t>
            </a:r>
            <a:r>
              <a:rPr lang="en-US" sz="2000" dirty="0" smtClean="0">
                <a:solidFill>
                  <a:srgbClr val="FF0000"/>
                </a:solidFill>
                <a:latin typeface="Calibri" pitchFamily="34" charset="0"/>
              </a:rPr>
              <a:t>French School of Proximity</a:t>
            </a:r>
            <a:r>
              <a:rPr lang="en-GB" sz="2000" dirty="0" smtClean="0">
                <a:solidFill>
                  <a:srgbClr val="FF0000"/>
                </a:solidFill>
                <a:latin typeface="Calibri" pitchFamily="34" charset="0"/>
              </a:rPr>
              <a:t> </a:t>
            </a:r>
            <a:r>
              <a:rPr lang="en-GB" sz="2000" dirty="0" smtClean="0">
                <a:latin typeface="Calibri" pitchFamily="34" charset="0"/>
              </a:rPr>
              <a:t>argues that geographical proximity is neither necessary nor sufficient: there is a separate role for </a:t>
            </a:r>
            <a:r>
              <a:rPr lang="en-GB" sz="2000" dirty="0" smtClean="0">
                <a:solidFill>
                  <a:srgbClr val="FF0000"/>
                </a:solidFill>
                <a:latin typeface="Calibri" pitchFamily="34" charset="0"/>
              </a:rPr>
              <a:t>a-spatial links</a:t>
            </a:r>
            <a:r>
              <a:rPr lang="en-GB" sz="2000" dirty="0" smtClean="0">
                <a:latin typeface="Calibri" pitchFamily="34" charset="0"/>
              </a:rPr>
              <a:t> among economic entities (</a:t>
            </a:r>
            <a:r>
              <a:rPr lang="en-GB" sz="2000" dirty="0" err="1" smtClean="0">
                <a:latin typeface="Calibri" pitchFamily="34" charset="0"/>
              </a:rPr>
              <a:t>Carrincazeaux</a:t>
            </a:r>
            <a:r>
              <a:rPr lang="en-GB" sz="2000" dirty="0" smtClean="0">
                <a:latin typeface="Calibri" pitchFamily="34" charset="0"/>
              </a:rPr>
              <a:t> - </a:t>
            </a:r>
            <a:r>
              <a:rPr lang="en-GB" sz="2000" dirty="0" err="1" smtClean="0">
                <a:latin typeface="Calibri" pitchFamily="34" charset="0"/>
              </a:rPr>
              <a:t>Coris</a:t>
            </a:r>
            <a:r>
              <a:rPr lang="en-GB" sz="2000" dirty="0" smtClean="0">
                <a:latin typeface="Calibri" pitchFamily="34" charset="0"/>
              </a:rPr>
              <a:t>, 2011).</a:t>
            </a:r>
          </a:p>
          <a:p>
            <a:pPr eaLnBrk="1" hangingPunct="1">
              <a:lnSpc>
                <a:spcPts val="2800"/>
              </a:lnSpc>
              <a:spcBef>
                <a:spcPct val="0"/>
              </a:spcBef>
              <a:spcAft>
                <a:spcPts val="1200"/>
              </a:spcAft>
            </a:pPr>
            <a:r>
              <a:rPr lang="en-GB" sz="2000" dirty="0" smtClean="0">
                <a:latin typeface="Calibri" pitchFamily="34" charset="0"/>
              </a:rPr>
              <a:t>Knowledge exchange and technological interdependence across agents are influenced by four other proximity dimensions: </a:t>
            </a:r>
            <a:r>
              <a:rPr lang="en-GB" sz="2000" dirty="0" smtClean="0">
                <a:solidFill>
                  <a:srgbClr val="FF0000"/>
                </a:solidFill>
                <a:latin typeface="Calibri" pitchFamily="34" charset="0"/>
              </a:rPr>
              <a:t>institutional</a:t>
            </a:r>
            <a:r>
              <a:rPr lang="en-GB" sz="2000" dirty="0" smtClean="0">
                <a:latin typeface="Calibri" pitchFamily="34" charset="0"/>
              </a:rPr>
              <a:t>, </a:t>
            </a:r>
            <a:r>
              <a:rPr lang="en-GB" sz="2000" dirty="0" smtClean="0">
                <a:solidFill>
                  <a:srgbClr val="FF0000"/>
                </a:solidFill>
                <a:latin typeface="Calibri" pitchFamily="34" charset="0"/>
              </a:rPr>
              <a:t>technological</a:t>
            </a:r>
            <a:r>
              <a:rPr lang="en-GB" sz="2000" dirty="0" smtClean="0">
                <a:latin typeface="Calibri" pitchFamily="34" charset="0"/>
              </a:rPr>
              <a:t>, </a:t>
            </a:r>
            <a:r>
              <a:rPr lang="en-GB" sz="2000" dirty="0" smtClean="0">
                <a:solidFill>
                  <a:srgbClr val="FF0000"/>
                </a:solidFill>
                <a:latin typeface="Calibri" pitchFamily="34" charset="0"/>
              </a:rPr>
              <a:t>social</a:t>
            </a:r>
            <a:r>
              <a:rPr lang="en-GB" sz="2000" dirty="0" smtClean="0">
                <a:latin typeface="Calibri" pitchFamily="34" charset="0"/>
              </a:rPr>
              <a:t> and </a:t>
            </a:r>
            <a:r>
              <a:rPr lang="en-GB" sz="2000" dirty="0" smtClean="0">
                <a:solidFill>
                  <a:srgbClr val="FF0000"/>
                </a:solidFill>
                <a:latin typeface="Calibri" pitchFamily="34" charset="0"/>
              </a:rPr>
              <a:t>organizational</a:t>
            </a:r>
            <a:r>
              <a:rPr lang="en-GB" sz="2000" dirty="0" smtClean="0">
                <a:latin typeface="Calibri" pitchFamily="34" charset="0"/>
              </a:rPr>
              <a:t> (</a:t>
            </a:r>
            <a:r>
              <a:rPr lang="en-GB" sz="2000" dirty="0" err="1" smtClean="0">
                <a:latin typeface="Calibri" pitchFamily="34" charset="0"/>
              </a:rPr>
              <a:t>Boschma</a:t>
            </a:r>
            <a:r>
              <a:rPr lang="en-GB" sz="2000" dirty="0" smtClean="0">
                <a:latin typeface="Calibri" pitchFamily="34" charset="0"/>
              </a:rPr>
              <a:t>, 2005).</a:t>
            </a:r>
            <a:r>
              <a:rPr lang="it-IT" sz="2000" dirty="0" smtClean="0">
                <a:latin typeface="Calibri" pitchFamily="34" charset="0"/>
              </a:rPr>
              <a:t> </a:t>
            </a:r>
          </a:p>
          <a:p>
            <a:pPr lvl="1" algn="ctr" eaLnBrk="1" hangingPunct="1">
              <a:lnSpc>
                <a:spcPts val="2800"/>
              </a:lnSpc>
              <a:spcBef>
                <a:spcPct val="0"/>
              </a:spcBef>
              <a:spcAft>
                <a:spcPts val="1200"/>
              </a:spcAft>
              <a:buNone/>
            </a:pPr>
            <a:r>
              <a:rPr lang="it-IT" sz="1600" dirty="0" smtClean="0">
                <a:latin typeface="Calibri" pitchFamily="34" charset="0"/>
              </a:rPr>
              <a:t>(</a:t>
            </a:r>
            <a:r>
              <a:rPr lang="it-IT" sz="1600" dirty="0" err="1" smtClean="0">
                <a:latin typeface="Calibri" pitchFamily="34" charset="0"/>
              </a:rPr>
              <a:t>Influence</a:t>
            </a:r>
            <a:r>
              <a:rPr lang="it-IT" sz="1600" dirty="0" smtClean="0">
                <a:latin typeface="Calibri" pitchFamily="34" charset="0"/>
              </a:rPr>
              <a:t> </a:t>
            </a:r>
            <a:r>
              <a:rPr lang="it-IT" sz="1600" dirty="0" err="1" smtClean="0">
                <a:latin typeface="Calibri" pitchFamily="34" charset="0"/>
              </a:rPr>
              <a:t>is</a:t>
            </a:r>
            <a:r>
              <a:rPr lang="it-IT" sz="1600" dirty="0" smtClean="0">
                <a:latin typeface="Calibri" pitchFamily="34" charset="0"/>
              </a:rPr>
              <a:t> </a:t>
            </a:r>
            <a:r>
              <a:rPr lang="it-IT" sz="1600" dirty="0" err="1" smtClean="0">
                <a:latin typeface="Calibri" pitchFamily="34" charset="0"/>
              </a:rPr>
              <a:t>not</a:t>
            </a:r>
            <a:r>
              <a:rPr lang="it-IT" sz="1600" dirty="0" smtClean="0">
                <a:latin typeface="Calibri" pitchFamily="34" charset="0"/>
              </a:rPr>
              <a:t>  </a:t>
            </a:r>
            <a:r>
              <a:rPr lang="it-IT" sz="1600" dirty="0" err="1" smtClean="0">
                <a:latin typeface="Calibri" pitchFamily="34" charset="0"/>
              </a:rPr>
              <a:t>always</a:t>
            </a:r>
            <a:r>
              <a:rPr lang="it-IT" sz="1600" dirty="0" smtClean="0">
                <a:latin typeface="Calibri" pitchFamily="34" charset="0"/>
              </a:rPr>
              <a:t> positive: </a:t>
            </a:r>
            <a:r>
              <a:rPr lang="it-IT" sz="1600" dirty="0" err="1" smtClean="0">
                <a:latin typeface="Calibri" pitchFamily="34" charset="0"/>
              </a:rPr>
              <a:t>there</a:t>
            </a:r>
            <a:r>
              <a:rPr lang="it-IT" sz="1600" dirty="0" smtClean="0">
                <a:latin typeface="Calibri" pitchFamily="34" charset="0"/>
              </a:rPr>
              <a:t> </a:t>
            </a:r>
            <a:r>
              <a:rPr lang="it-IT" sz="1600" dirty="0" err="1" smtClean="0">
                <a:latin typeface="Calibri" pitchFamily="34" charset="0"/>
              </a:rPr>
              <a:t>might</a:t>
            </a:r>
            <a:r>
              <a:rPr lang="it-IT" sz="1600" dirty="0" smtClean="0">
                <a:latin typeface="Calibri" pitchFamily="34" charset="0"/>
              </a:rPr>
              <a:t> </a:t>
            </a:r>
            <a:r>
              <a:rPr lang="it-IT" sz="1600" dirty="0" err="1" smtClean="0">
                <a:latin typeface="Calibri" pitchFamily="34" charset="0"/>
              </a:rPr>
              <a:t>be</a:t>
            </a:r>
            <a:r>
              <a:rPr lang="it-IT" sz="1600" dirty="0" smtClean="0">
                <a:latin typeface="Calibri" pitchFamily="34" charset="0"/>
              </a:rPr>
              <a:t> </a:t>
            </a:r>
            <a:r>
              <a:rPr lang="it-IT" sz="1600" dirty="0" err="1" smtClean="0">
                <a:latin typeface="Calibri" pitchFamily="34" charset="0"/>
              </a:rPr>
              <a:t>either</a:t>
            </a:r>
            <a:r>
              <a:rPr lang="it-IT" sz="1600" dirty="0" smtClean="0">
                <a:latin typeface="Calibri" pitchFamily="34" charset="0"/>
              </a:rPr>
              <a:t> </a:t>
            </a:r>
            <a:r>
              <a:rPr lang="it-IT" sz="1600" dirty="0" err="1" smtClean="0">
                <a:solidFill>
                  <a:srgbClr val="FF0000"/>
                </a:solidFill>
                <a:latin typeface="Calibri" pitchFamily="34" charset="0"/>
              </a:rPr>
              <a:t>too</a:t>
            </a:r>
            <a:r>
              <a:rPr lang="it-IT" sz="1600" dirty="0" smtClean="0">
                <a:solidFill>
                  <a:srgbClr val="FF0000"/>
                </a:solidFill>
                <a:latin typeface="Calibri" pitchFamily="34" charset="0"/>
              </a:rPr>
              <a:t> </a:t>
            </a:r>
            <a:r>
              <a:rPr lang="it-IT" sz="1600" dirty="0" err="1" smtClean="0">
                <a:solidFill>
                  <a:srgbClr val="FF0000"/>
                </a:solidFill>
                <a:latin typeface="Calibri" pitchFamily="34" charset="0"/>
              </a:rPr>
              <a:t>much</a:t>
            </a:r>
            <a:r>
              <a:rPr lang="it-IT" sz="1600" dirty="0" smtClean="0">
                <a:solidFill>
                  <a:srgbClr val="FF0000"/>
                </a:solidFill>
                <a:latin typeface="Calibri" pitchFamily="34" charset="0"/>
              </a:rPr>
              <a:t> </a:t>
            </a:r>
            <a:r>
              <a:rPr lang="it-IT" sz="1600" dirty="0" smtClean="0">
                <a:latin typeface="Calibri" pitchFamily="34" charset="0"/>
              </a:rPr>
              <a:t>or </a:t>
            </a:r>
            <a:r>
              <a:rPr lang="it-IT" sz="1600" dirty="0" err="1" smtClean="0">
                <a:solidFill>
                  <a:srgbClr val="FF0000"/>
                </a:solidFill>
                <a:latin typeface="Calibri" pitchFamily="34" charset="0"/>
              </a:rPr>
              <a:t>too</a:t>
            </a:r>
            <a:r>
              <a:rPr lang="it-IT" sz="1600" dirty="0" smtClean="0">
                <a:solidFill>
                  <a:srgbClr val="FF0000"/>
                </a:solidFill>
                <a:latin typeface="Calibri" pitchFamily="34" charset="0"/>
              </a:rPr>
              <a:t> low </a:t>
            </a:r>
            <a:r>
              <a:rPr lang="it-IT" sz="1600" dirty="0" err="1" smtClean="0">
                <a:latin typeface="Calibri" pitchFamily="34" charset="0"/>
              </a:rPr>
              <a:t>proximity</a:t>
            </a:r>
            <a:r>
              <a:rPr lang="it-IT" sz="1600" dirty="0" smtClean="0">
                <a:latin typeface="Calibri" pitchFamily="34" charset="0"/>
              </a:rPr>
              <a:t>: </a:t>
            </a:r>
            <a:r>
              <a:rPr lang="it-IT" sz="1600" dirty="0" err="1" smtClean="0">
                <a:latin typeface="Calibri" pitchFamily="34" charset="0"/>
              </a:rPr>
              <a:t>there</a:t>
            </a:r>
            <a:r>
              <a:rPr lang="it-IT" sz="1600" dirty="0" smtClean="0">
                <a:latin typeface="Calibri" pitchFamily="34" charset="0"/>
              </a:rPr>
              <a:t> </a:t>
            </a:r>
            <a:r>
              <a:rPr lang="it-IT" sz="1600" dirty="0" err="1" smtClean="0">
                <a:latin typeface="Calibri" pitchFamily="34" charset="0"/>
              </a:rPr>
              <a:t>is</a:t>
            </a:r>
            <a:r>
              <a:rPr lang="it-IT" sz="1600" dirty="0" smtClean="0">
                <a:latin typeface="Calibri" pitchFamily="34" charset="0"/>
              </a:rPr>
              <a:t> </a:t>
            </a:r>
            <a:r>
              <a:rPr lang="it-IT" sz="1600" dirty="0" err="1" smtClean="0">
                <a:latin typeface="Calibri" pitchFamily="34" charset="0"/>
              </a:rPr>
              <a:t>an</a:t>
            </a:r>
            <a:r>
              <a:rPr lang="it-IT" sz="1600" dirty="0" smtClean="0">
                <a:latin typeface="Calibri" pitchFamily="34" charset="0"/>
              </a:rPr>
              <a:t> </a:t>
            </a:r>
            <a:r>
              <a:rPr lang="it-IT" sz="1600" dirty="0" err="1" smtClean="0">
                <a:latin typeface="Calibri" pitchFamily="34" charset="0"/>
              </a:rPr>
              <a:t>optimal</a:t>
            </a:r>
            <a:r>
              <a:rPr lang="it-IT" sz="1600" dirty="0" smtClean="0">
                <a:latin typeface="Calibri" pitchFamily="34" charset="0"/>
              </a:rPr>
              <a:t> </a:t>
            </a:r>
            <a:r>
              <a:rPr lang="it-IT" sz="1600" dirty="0" err="1" smtClean="0">
                <a:latin typeface="Calibri" pitchFamily="34" charset="0"/>
              </a:rPr>
              <a:t>level</a:t>
            </a:r>
            <a:r>
              <a:rPr lang="it-IT" sz="1600" dirty="0" smtClean="0">
                <a:latin typeface="Calibri" pitchFamily="34" charset="0"/>
              </a:rPr>
              <a:t> </a:t>
            </a:r>
            <a:r>
              <a:rPr lang="it-IT" sz="1600" dirty="0" err="1" smtClean="0">
                <a:latin typeface="Calibri" pitchFamily="34" charset="0"/>
              </a:rPr>
              <a:t>of</a:t>
            </a:r>
            <a:r>
              <a:rPr lang="it-IT" sz="1600" dirty="0" smtClean="0">
                <a:latin typeface="Calibri" pitchFamily="34" charset="0"/>
              </a:rPr>
              <a:t> </a:t>
            </a:r>
            <a:r>
              <a:rPr lang="it-IT" sz="1600" dirty="0" err="1" smtClean="0">
                <a:latin typeface="Calibri" pitchFamily="34" charset="0"/>
              </a:rPr>
              <a:t>proximity</a:t>
            </a:r>
            <a:r>
              <a:rPr lang="it-IT" sz="1600" dirty="0" smtClean="0">
                <a:latin typeface="Calibri" pitchFamily="34" charset="0"/>
              </a:rPr>
              <a:t> </a:t>
            </a:r>
            <a:r>
              <a:rPr lang="it-IT" sz="1600" dirty="0" err="1" smtClean="0">
                <a:latin typeface="Calibri" pitchFamily="34" charset="0"/>
              </a:rPr>
              <a:t>beyond</a:t>
            </a:r>
            <a:r>
              <a:rPr lang="it-IT" sz="1600" dirty="0" smtClean="0">
                <a:latin typeface="Calibri" pitchFamily="34" charset="0"/>
              </a:rPr>
              <a:t> </a:t>
            </a:r>
            <a:r>
              <a:rPr lang="it-IT" sz="1600" dirty="0" err="1" smtClean="0">
                <a:latin typeface="Calibri" pitchFamily="34" charset="0"/>
              </a:rPr>
              <a:t>which</a:t>
            </a:r>
            <a:r>
              <a:rPr lang="it-IT" sz="1600" dirty="0" smtClean="0">
                <a:latin typeface="Calibri" pitchFamily="34" charset="0"/>
              </a:rPr>
              <a:t> </a:t>
            </a:r>
            <a:r>
              <a:rPr lang="it-IT" sz="1600" dirty="0" err="1" smtClean="0">
                <a:latin typeface="Calibri" pitchFamily="34" charset="0"/>
              </a:rPr>
              <a:t>economies</a:t>
            </a:r>
            <a:r>
              <a:rPr lang="it-IT" sz="1600" dirty="0" smtClean="0">
                <a:latin typeface="Calibri" pitchFamily="34" charset="0"/>
              </a:rPr>
              <a:t> </a:t>
            </a:r>
            <a:r>
              <a:rPr lang="it-IT" sz="1600" dirty="0" err="1" smtClean="0">
                <a:latin typeface="Calibri" pitchFamily="34" charset="0"/>
              </a:rPr>
              <a:t>may</a:t>
            </a:r>
            <a:r>
              <a:rPr lang="it-IT" sz="1600" dirty="0" smtClean="0">
                <a:latin typeface="Calibri" pitchFamily="34" charset="0"/>
              </a:rPr>
              <a:t> </a:t>
            </a:r>
            <a:r>
              <a:rPr lang="it-IT" sz="1600" dirty="0" err="1" smtClean="0">
                <a:latin typeface="Calibri" pitchFamily="34" charset="0"/>
              </a:rPr>
              <a:t>experience</a:t>
            </a:r>
            <a:r>
              <a:rPr lang="it-IT" sz="1600" dirty="0" smtClean="0">
                <a:latin typeface="Calibri" pitchFamily="34" charset="0"/>
              </a:rPr>
              <a:t> </a:t>
            </a:r>
            <a:r>
              <a:rPr lang="it-IT" sz="1600" dirty="0" err="1" smtClean="0">
                <a:latin typeface="Calibri" pitchFamily="34" charset="0"/>
              </a:rPr>
              <a:t>lock</a:t>
            </a:r>
            <a:r>
              <a:rPr lang="it-IT" sz="1600" dirty="0" smtClean="0">
                <a:latin typeface="Calibri" pitchFamily="34" charset="0"/>
              </a:rPr>
              <a:t> in)</a:t>
            </a:r>
            <a:endParaRPr lang="en-GB" sz="1600"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idx="4294967295"/>
          </p:nvPr>
        </p:nvSpPr>
        <p:spPr bwMode="auto">
          <a:xfrm>
            <a:off x="179388" y="158750"/>
            <a:ext cx="8820150" cy="390525"/>
          </a:xfrm>
          <a:prstGeom prst="rect">
            <a:avLst/>
          </a:prstGeom>
          <a:noFill/>
          <a:ln w="9525">
            <a:noFill/>
            <a:miter lim="800000"/>
            <a:headEnd/>
            <a:tailEnd/>
          </a:ln>
        </p:spPr>
        <p:txBody>
          <a:bodyPr/>
          <a:lstStyle/>
          <a:p>
            <a:pPr eaLnBrk="1" hangingPunct="1"/>
            <a:r>
              <a:rPr lang="it-IT" b="1" kern="1200" dirty="0" err="1" smtClean="0">
                <a:latin typeface="Calibri" pitchFamily="34" charset="0"/>
                <a:ea typeface="+mn-ea"/>
                <a:cs typeface="+mn-cs"/>
              </a:rPr>
              <a:t>Types</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of</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Proximity</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beyond</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geographical</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space</a:t>
            </a:r>
            <a:endParaRPr lang="it-IT" b="1" kern="1200" dirty="0" smtClean="0">
              <a:latin typeface="Calibri" pitchFamily="34" charset="0"/>
              <a:ea typeface="+mn-ea"/>
              <a:cs typeface="+mn-cs"/>
            </a:endParaRPr>
          </a:p>
        </p:txBody>
      </p:sp>
      <p:sp>
        <p:nvSpPr>
          <p:cNvPr id="9219" name="Segnaposto contenuto 2"/>
          <p:cNvSpPr>
            <a:spLocks noGrp="1"/>
          </p:cNvSpPr>
          <p:nvPr>
            <p:ph idx="4294967295"/>
          </p:nvPr>
        </p:nvSpPr>
        <p:spPr>
          <a:xfrm>
            <a:off x="179388" y="908050"/>
            <a:ext cx="8713787" cy="5473700"/>
          </a:xfrm>
        </p:spPr>
        <p:txBody>
          <a:bodyPr/>
          <a:lstStyle/>
          <a:p>
            <a:pPr eaLnBrk="1" hangingPunct="1">
              <a:lnSpc>
                <a:spcPts val="2600"/>
              </a:lnSpc>
              <a:spcBef>
                <a:spcPct val="0"/>
              </a:spcBef>
              <a:spcAft>
                <a:spcPts val="1200"/>
              </a:spcAft>
            </a:pPr>
            <a:r>
              <a:rPr lang="en-GB" sz="2000" b="1" dirty="0" smtClean="0">
                <a:latin typeface="Calibri" pitchFamily="34" charset="0"/>
              </a:rPr>
              <a:t> </a:t>
            </a:r>
            <a:r>
              <a:rPr lang="en-GB" sz="2000" b="1" dirty="0" smtClean="0">
                <a:solidFill>
                  <a:srgbClr val="FF0000"/>
                </a:solidFill>
                <a:latin typeface="Calibri" pitchFamily="34" charset="0"/>
              </a:rPr>
              <a:t>Institutional proximity</a:t>
            </a:r>
            <a:r>
              <a:rPr lang="en-GB" sz="2000" b="1" dirty="0" smtClean="0">
                <a:latin typeface="Calibri" pitchFamily="34" charset="0"/>
              </a:rPr>
              <a:t> (I): </a:t>
            </a:r>
            <a:r>
              <a:rPr lang="en-GB" sz="2000" dirty="0" smtClean="0">
                <a:latin typeface="Calibri" pitchFamily="34" charset="0"/>
              </a:rPr>
              <a:t>the effective transmission of knowledge may be facilitated by a common institutional framework, such as laws and norms (</a:t>
            </a:r>
            <a:r>
              <a:rPr lang="en-GB" sz="2000" dirty="0" err="1" smtClean="0">
                <a:latin typeface="Calibri" pitchFamily="34" charset="0"/>
              </a:rPr>
              <a:t>Maskell-Malmberg</a:t>
            </a:r>
            <a:r>
              <a:rPr lang="en-GB" sz="2000" dirty="0" smtClean="0">
                <a:latin typeface="Calibri" pitchFamily="34" charset="0"/>
              </a:rPr>
              <a:t>, 1999; </a:t>
            </a:r>
            <a:r>
              <a:rPr lang="en-GB" sz="2000" dirty="0" err="1" smtClean="0">
                <a:latin typeface="Calibri" pitchFamily="34" charset="0"/>
              </a:rPr>
              <a:t>Gertler</a:t>
            </a:r>
            <a:r>
              <a:rPr lang="en-GB" sz="2000" dirty="0" smtClean="0">
                <a:latin typeface="Calibri" pitchFamily="34" charset="0"/>
              </a:rPr>
              <a:t>, 2003).</a:t>
            </a:r>
          </a:p>
          <a:p>
            <a:pPr eaLnBrk="1" hangingPunct="1">
              <a:lnSpc>
                <a:spcPts val="2600"/>
              </a:lnSpc>
              <a:spcBef>
                <a:spcPct val="0"/>
              </a:spcBef>
              <a:spcAft>
                <a:spcPts val="1200"/>
              </a:spcAft>
            </a:pPr>
            <a:r>
              <a:rPr lang="en-GB" sz="2000" b="1" dirty="0" smtClean="0">
                <a:latin typeface="Calibri" pitchFamily="34" charset="0"/>
              </a:rPr>
              <a:t> </a:t>
            </a:r>
            <a:r>
              <a:rPr lang="en-GB" sz="2000" b="1" dirty="0" smtClean="0">
                <a:solidFill>
                  <a:srgbClr val="FF0000"/>
                </a:solidFill>
                <a:latin typeface="Calibri" pitchFamily="34" charset="0"/>
              </a:rPr>
              <a:t>Technological (or cognitive) proximity</a:t>
            </a:r>
            <a:r>
              <a:rPr lang="en-GB" sz="2000" b="1" dirty="0" smtClean="0">
                <a:latin typeface="Calibri" pitchFamily="34" charset="0"/>
                <a:sym typeface="Wingdings" pitchFamily="2" charset="2"/>
              </a:rPr>
              <a:t> (T):</a:t>
            </a:r>
            <a:r>
              <a:rPr lang="en-GB" sz="2000" b="1" dirty="0" smtClean="0">
                <a:latin typeface="Calibri" pitchFamily="34" charset="0"/>
              </a:rPr>
              <a:t> </a:t>
            </a:r>
            <a:r>
              <a:rPr lang="en-GB" sz="2000" dirty="0" smtClean="0">
                <a:latin typeface="Calibri" pitchFamily="34" charset="0"/>
              </a:rPr>
              <a:t>knowledge transfer requires appropriate absorptive capacity (Cohen-</a:t>
            </a:r>
            <a:r>
              <a:rPr lang="en-GB" sz="2000" dirty="0" err="1" smtClean="0">
                <a:latin typeface="Calibri" pitchFamily="34" charset="0"/>
              </a:rPr>
              <a:t>Levinthal</a:t>
            </a:r>
            <a:r>
              <a:rPr lang="en-GB" sz="2000" dirty="0" smtClean="0">
                <a:latin typeface="Calibri" pitchFamily="34" charset="0"/>
              </a:rPr>
              <a:t> 1990) which entails an homogenous cognitive base with respect to the original knowledge in order to understand and process it effectively. </a:t>
            </a:r>
          </a:p>
          <a:p>
            <a:pPr eaLnBrk="1" hangingPunct="1">
              <a:lnSpc>
                <a:spcPts val="2600"/>
              </a:lnSpc>
              <a:spcBef>
                <a:spcPct val="0"/>
              </a:spcBef>
              <a:spcAft>
                <a:spcPts val="1200"/>
              </a:spcAft>
            </a:pPr>
            <a:r>
              <a:rPr lang="en-GB" sz="2000" b="1" dirty="0" smtClean="0">
                <a:latin typeface="Calibri" pitchFamily="34" charset="0"/>
              </a:rPr>
              <a:t> </a:t>
            </a:r>
            <a:r>
              <a:rPr lang="en-GB" sz="2000" b="1" dirty="0" smtClean="0">
                <a:solidFill>
                  <a:srgbClr val="FF0000"/>
                </a:solidFill>
                <a:latin typeface="Calibri" pitchFamily="34" charset="0"/>
              </a:rPr>
              <a:t>Social (or relational) proximity</a:t>
            </a:r>
            <a:r>
              <a:rPr lang="en-GB" sz="2000" b="1" dirty="0" smtClean="0">
                <a:latin typeface="Calibri" pitchFamily="34" charset="0"/>
                <a:sym typeface="Wingdings" pitchFamily="2" charset="2"/>
              </a:rPr>
              <a:t> (S):</a:t>
            </a:r>
            <a:r>
              <a:rPr lang="en-GB" sz="2000" dirty="0" smtClean="0">
                <a:latin typeface="Calibri" pitchFamily="34" charset="0"/>
              </a:rPr>
              <a:t> social closeness facilitates firms capacity to learn, absorb external knowledge and innovate since this breeds trust which, in turn, lowers transaction costs and facilitate collaboration (</a:t>
            </a:r>
            <a:r>
              <a:rPr lang="en-GB" sz="2000" dirty="0" err="1" smtClean="0">
                <a:latin typeface="Calibri" pitchFamily="34" charset="0"/>
              </a:rPr>
              <a:t>Granovetter</a:t>
            </a:r>
            <a:r>
              <a:rPr lang="en-GB" sz="2000" dirty="0" smtClean="0">
                <a:latin typeface="Calibri" pitchFamily="34" charset="0"/>
              </a:rPr>
              <a:t>, 1985).</a:t>
            </a:r>
          </a:p>
          <a:p>
            <a:pPr eaLnBrk="1" hangingPunct="1">
              <a:lnSpc>
                <a:spcPts val="2600"/>
              </a:lnSpc>
              <a:spcBef>
                <a:spcPct val="0"/>
              </a:spcBef>
              <a:spcAft>
                <a:spcPts val="1200"/>
              </a:spcAft>
            </a:pPr>
            <a:r>
              <a:rPr lang="en-GB" sz="2000" b="1" dirty="0" smtClean="0">
                <a:latin typeface="Calibri" pitchFamily="34" charset="0"/>
              </a:rPr>
              <a:t> </a:t>
            </a:r>
            <a:r>
              <a:rPr lang="en-GB" sz="2000" b="1" dirty="0" smtClean="0">
                <a:solidFill>
                  <a:srgbClr val="FF0000"/>
                </a:solidFill>
                <a:latin typeface="Calibri" pitchFamily="34" charset="0"/>
              </a:rPr>
              <a:t>Organisational proximity</a:t>
            </a:r>
            <a:r>
              <a:rPr lang="en-GB" sz="2000" b="1" dirty="0" smtClean="0">
                <a:latin typeface="Calibri" pitchFamily="34" charset="0"/>
              </a:rPr>
              <a:t> (O): </a:t>
            </a:r>
            <a:r>
              <a:rPr lang="en-GB" sz="2000" dirty="0" smtClean="0">
                <a:latin typeface="Calibri" pitchFamily="34" charset="0"/>
              </a:rPr>
              <a:t>relations within the same group or organisation influence the individual capacity to acquire new knowledge coming from different agents (</a:t>
            </a:r>
            <a:r>
              <a:rPr lang="en-GB" sz="2000" dirty="0" err="1" smtClean="0">
                <a:latin typeface="Calibri" pitchFamily="34" charset="0"/>
              </a:rPr>
              <a:t>Kirat</a:t>
            </a:r>
            <a:r>
              <a:rPr lang="en-GB" sz="2000" dirty="0" smtClean="0">
                <a:latin typeface="Calibri" pitchFamily="34" charset="0"/>
              </a:rPr>
              <a:t> - Lung 1999). </a:t>
            </a:r>
            <a:endParaRPr lang="it-IT" sz="2000"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idx="4294967295"/>
          </p:nvPr>
        </p:nvSpPr>
        <p:spPr bwMode="auto">
          <a:xfrm>
            <a:off x="179388" y="158750"/>
            <a:ext cx="8820150" cy="390525"/>
          </a:xfrm>
          <a:prstGeom prst="rect">
            <a:avLst/>
          </a:prstGeom>
          <a:noFill/>
          <a:ln w="9525">
            <a:noFill/>
            <a:miter lim="800000"/>
            <a:headEnd/>
            <a:tailEnd/>
          </a:ln>
        </p:spPr>
        <p:txBody>
          <a:bodyPr/>
          <a:lstStyle/>
          <a:p>
            <a:pPr eaLnBrk="1" hangingPunct="1"/>
            <a:r>
              <a:rPr lang="it-IT" b="1" kern="1200" dirty="0" err="1" smtClean="0">
                <a:latin typeface="Calibri" pitchFamily="34" charset="0"/>
                <a:ea typeface="+mn-ea"/>
                <a:cs typeface="+mn-cs"/>
              </a:rPr>
              <a:t>Types</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of</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Proximity</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beyond</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local</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knowledge</a:t>
            </a:r>
            <a:r>
              <a:rPr lang="it-IT" b="1" kern="1200" dirty="0" smtClean="0">
                <a:latin typeface="Calibri" pitchFamily="34" charset="0"/>
                <a:ea typeface="+mn-ea"/>
                <a:cs typeface="+mn-cs"/>
              </a:rPr>
              <a:t> </a:t>
            </a:r>
            <a:r>
              <a:rPr lang="it-IT" b="1" kern="1200" dirty="0" err="1" smtClean="0">
                <a:latin typeface="Calibri" pitchFamily="34" charset="0"/>
                <a:ea typeface="+mn-ea"/>
                <a:cs typeface="+mn-cs"/>
              </a:rPr>
              <a:t>spillovers</a:t>
            </a:r>
            <a:endParaRPr lang="it-IT" b="1" kern="1200" dirty="0" smtClean="0">
              <a:latin typeface="Calibri" pitchFamily="34" charset="0"/>
              <a:ea typeface="+mn-ea"/>
              <a:cs typeface="+mn-cs"/>
            </a:endParaRPr>
          </a:p>
        </p:txBody>
      </p:sp>
      <p:sp>
        <p:nvSpPr>
          <p:cNvPr id="9219" name="Segnaposto contenuto 2"/>
          <p:cNvSpPr>
            <a:spLocks noGrp="1"/>
          </p:cNvSpPr>
          <p:nvPr>
            <p:ph idx="4294967295"/>
          </p:nvPr>
        </p:nvSpPr>
        <p:spPr>
          <a:xfrm>
            <a:off x="179388" y="908050"/>
            <a:ext cx="8713787" cy="5473700"/>
          </a:xfrm>
        </p:spPr>
        <p:txBody>
          <a:bodyPr/>
          <a:lstStyle/>
          <a:p>
            <a:r>
              <a:rPr lang="en-US" dirty="0" smtClean="0">
                <a:latin typeface="Calibri" pitchFamily="34" charset="0"/>
              </a:rPr>
              <a:t>Another relevant concept for the analysis of knowledge flows is the distinction between </a:t>
            </a:r>
            <a:r>
              <a:rPr lang="en-GB" dirty="0" err="1" smtClean="0">
                <a:solidFill>
                  <a:srgbClr val="FF0000"/>
                </a:solidFill>
                <a:latin typeface="Calibri" pitchFamily="34" charset="0"/>
              </a:rPr>
              <a:t>unintented</a:t>
            </a:r>
            <a:r>
              <a:rPr lang="en-GB" dirty="0" smtClean="0">
                <a:latin typeface="Calibri" pitchFamily="34" charset="0"/>
              </a:rPr>
              <a:t> </a:t>
            </a:r>
            <a:r>
              <a:rPr lang="en-US" dirty="0" smtClean="0">
                <a:latin typeface="Calibri" pitchFamily="34" charset="0"/>
              </a:rPr>
              <a:t>and </a:t>
            </a:r>
            <a:r>
              <a:rPr lang="en-GB" dirty="0" err="1" smtClean="0">
                <a:solidFill>
                  <a:srgbClr val="FF0000"/>
                </a:solidFill>
                <a:latin typeface="Calibri" pitchFamily="34" charset="0"/>
              </a:rPr>
              <a:t>intented</a:t>
            </a:r>
            <a:r>
              <a:rPr lang="en-GB" dirty="0" smtClean="0">
                <a:latin typeface="Calibri" pitchFamily="34" charset="0"/>
              </a:rPr>
              <a:t> </a:t>
            </a:r>
            <a:r>
              <a:rPr lang="en-US" dirty="0" smtClean="0">
                <a:latin typeface="Calibri" pitchFamily="34" charset="0"/>
              </a:rPr>
              <a:t>spillovers (</a:t>
            </a:r>
            <a:r>
              <a:rPr lang="en-US" dirty="0" err="1" smtClean="0">
                <a:latin typeface="Calibri" pitchFamily="34" charset="0"/>
              </a:rPr>
              <a:t>Maggioni</a:t>
            </a:r>
            <a:r>
              <a:rPr lang="en-US" dirty="0" smtClean="0">
                <a:latin typeface="Calibri" pitchFamily="34" charset="0"/>
              </a:rPr>
              <a:t> et al., 2007). Proximity may induce a process of knowledge diffusion that does not depend directly on economic agents’ decisions.</a:t>
            </a:r>
          </a:p>
          <a:p>
            <a:r>
              <a:rPr lang="en-US" dirty="0" smtClean="0">
                <a:latin typeface="Calibri" pitchFamily="34" charset="0"/>
              </a:rPr>
              <a:t>In the case of intended spillovers, knowledge flows across a-spatial </a:t>
            </a:r>
            <a:r>
              <a:rPr lang="en-US" dirty="0" smtClean="0">
                <a:solidFill>
                  <a:srgbClr val="FF0000"/>
                </a:solidFill>
                <a:latin typeface="Calibri" pitchFamily="34" charset="0"/>
              </a:rPr>
              <a:t>networks</a:t>
            </a:r>
            <a:r>
              <a:rPr lang="en-US" dirty="0" smtClean="0">
                <a:latin typeface="Calibri" pitchFamily="34" charset="0"/>
              </a:rPr>
              <a:t> where agents exchange ideas on a voluntary base thanks to </a:t>
            </a:r>
            <a:r>
              <a:rPr lang="en-US" dirty="0" smtClean="0">
                <a:solidFill>
                  <a:srgbClr val="FF0000"/>
                </a:solidFill>
                <a:latin typeface="Calibri" pitchFamily="34" charset="0"/>
              </a:rPr>
              <a:t>formal</a:t>
            </a:r>
            <a:r>
              <a:rPr lang="en-US" dirty="0" smtClean="0">
                <a:latin typeface="Calibri" pitchFamily="34" charset="0"/>
              </a:rPr>
              <a:t> or </a:t>
            </a:r>
            <a:r>
              <a:rPr lang="en-US" dirty="0" smtClean="0">
                <a:solidFill>
                  <a:srgbClr val="FF0000"/>
                </a:solidFill>
                <a:latin typeface="Calibri" pitchFamily="34" charset="0"/>
              </a:rPr>
              <a:t>informal</a:t>
            </a:r>
            <a:r>
              <a:rPr lang="en-US" dirty="0" smtClean="0">
                <a:latin typeface="Calibri" pitchFamily="34" charset="0"/>
              </a:rPr>
              <a:t> agreements (Cowan </a:t>
            </a:r>
            <a:r>
              <a:rPr lang="it-IT" dirty="0" smtClean="0">
                <a:latin typeface="Calibri" pitchFamily="34" charset="0"/>
              </a:rPr>
              <a:t>and </a:t>
            </a:r>
            <a:r>
              <a:rPr lang="it-IT" dirty="0" err="1" smtClean="0">
                <a:latin typeface="Calibri" pitchFamily="34" charset="0"/>
              </a:rPr>
              <a:t>Jonard</a:t>
            </a:r>
            <a:r>
              <a:rPr lang="it-IT" dirty="0" smtClean="0">
                <a:latin typeface="Calibri" pitchFamily="34" charset="0"/>
              </a:rPr>
              <a:t>, 2004).</a:t>
            </a:r>
          </a:p>
          <a:p>
            <a:r>
              <a:rPr lang="it-IT" dirty="0" err="1" smtClean="0">
                <a:latin typeface="Calibri" pitchFamily="34" charset="0"/>
              </a:rPr>
              <a:t>Exchanges</a:t>
            </a:r>
            <a:r>
              <a:rPr lang="it-IT" dirty="0" smtClean="0">
                <a:latin typeface="Calibri" pitchFamily="34" charset="0"/>
              </a:rPr>
              <a:t> </a:t>
            </a:r>
            <a:r>
              <a:rPr lang="it-IT" dirty="0" err="1" smtClean="0">
                <a:latin typeface="Calibri" pitchFamily="34" charset="0"/>
              </a:rPr>
              <a:t>may</a:t>
            </a:r>
            <a:r>
              <a:rPr lang="it-IT" dirty="0" smtClean="0">
                <a:latin typeface="Calibri" pitchFamily="34" charset="0"/>
              </a:rPr>
              <a:t> </a:t>
            </a:r>
            <a:r>
              <a:rPr lang="it-IT" dirty="0" err="1" smtClean="0">
                <a:latin typeface="Calibri" pitchFamily="34" charset="0"/>
              </a:rPr>
              <a:t>be</a:t>
            </a:r>
            <a:r>
              <a:rPr lang="it-IT" dirty="0" smtClean="0">
                <a:latin typeface="Calibri" pitchFamily="34" charset="0"/>
              </a:rPr>
              <a:t> </a:t>
            </a:r>
            <a:r>
              <a:rPr lang="it-IT" dirty="0" smtClean="0">
                <a:solidFill>
                  <a:srgbClr val="FF0000"/>
                </a:solidFill>
                <a:latin typeface="Calibri" pitchFamily="34" charset="0"/>
              </a:rPr>
              <a:t>mar</a:t>
            </a:r>
            <a:r>
              <a:rPr lang="en-GB" dirty="0" err="1" smtClean="0">
                <a:solidFill>
                  <a:srgbClr val="FF0000"/>
                </a:solidFill>
                <a:latin typeface="Calibri" pitchFamily="34" charset="0"/>
              </a:rPr>
              <a:t>ket</a:t>
            </a:r>
            <a:r>
              <a:rPr lang="en-GB" dirty="0" smtClean="0">
                <a:solidFill>
                  <a:srgbClr val="FF0000"/>
                </a:solidFill>
                <a:latin typeface="Calibri" pitchFamily="34" charset="0"/>
              </a:rPr>
              <a:t> </a:t>
            </a:r>
            <a:r>
              <a:rPr lang="en-GB" dirty="0" smtClean="0">
                <a:latin typeface="Calibri" pitchFamily="34" charset="0"/>
              </a:rPr>
              <a:t>or </a:t>
            </a:r>
            <a:r>
              <a:rPr lang="en-GB" dirty="0" smtClean="0">
                <a:solidFill>
                  <a:srgbClr val="FF0000"/>
                </a:solidFill>
                <a:latin typeface="Calibri" pitchFamily="34" charset="0"/>
              </a:rPr>
              <a:t>non market </a:t>
            </a:r>
            <a:r>
              <a:rPr lang="en-GB" dirty="0" smtClean="0">
                <a:latin typeface="Calibri" pitchFamily="34" charset="0"/>
              </a:rPr>
              <a:t>mediated, that is either pecuniary or pure technological </a:t>
            </a:r>
            <a:r>
              <a:rPr lang="en-GB" dirty="0" err="1" smtClean="0">
                <a:latin typeface="Calibri" pitchFamily="34" charset="0"/>
              </a:rPr>
              <a:t>spillovers</a:t>
            </a:r>
            <a:r>
              <a:rPr lang="en-GB" dirty="0" smtClean="0">
                <a:latin typeface="Calibri" pitchFamily="34" charset="0"/>
              </a:rPr>
              <a:t> (</a:t>
            </a:r>
            <a:r>
              <a:rPr lang="en-GB" dirty="0" err="1" smtClean="0">
                <a:latin typeface="Calibri" pitchFamily="34" charset="0"/>
              </a:rPr>
              <a:t>Breschi</a:t>
            </a:r>
            <a:r>
              <a:rPr lang="en-GB" dirty="0" smtClean="0">
                <a:latin typeface="Calibri" pitchFamily="34" charset="0"/>
              </a:rPr>
              <a:t> and </a:t>
            </a:r>
            <a:r>
              <a:rPr lang="en-GB" dirty="0" err="1" smtClean="0">
                <a:latin typeface="Calibri" pitchFamily="34" charset="0"/>
              </a:rPr>
              <a:t>Lissoni</a:t>
            </a:r>
            <a:r>
              <a:rPr lang="en-GB" dirty="0" smtClean="0">
                <a:latin typeface="Calibri" pitchFamily="34" charset="0"/>
              </a:rPr>
              <a:t>, 2001 and 2009, and </a:t>
            </a:r>
            <a:r>
              <a:rPr lang="en-GB" dirty="0" err="1" smtClean="0">
                <a:latin typeface="Calibri" pitchFamily="34" charset="0"/>
              </a:rPr>
              <a:t>Antonelli</a:t>
            </a:r>
            <a:r>
              <a:rPr lang="en-GB" dirty="0" smtClean="0">
                <a:latin typeface="Calibri" pitchFamily="34" charset="0"/>
              </a:rPr>
              <a:t>, 2007)</a:t>
            </a:r>
          </a:p>
          <a:p>
            <a:pPr eaLnBrk="1" hangingPunct="1">
              <a:lnSpc>
                <a:spcPts val="2600"/>
              </a:lnSpc>
              <a:spcBef>
                <a:spcPct val="0"/>
              </a:spcBef>
              <a:spcAft>
                <a:spcPts val="1200"/>
              </a:spcAft>
            </a:pPr>
            <a:endParaRPr lang="it-IT"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idx="4294967295"/>
          </p:nvPr>
        </p:nvSpPr>
        <p:spPr bwMode="auto">
          <a:xfrm>
            <a:off x="323850" y="158750"/>
            <a:ext cx="8820150" cy="533400"/>
          </a:xfrm>
          <a:prstGeom prst="rect">
            <a:avLst/>
          </a:prstGeom>
          <a:noFill/>
          <a:ln w="9525">
            <a:noFill/>
            <a:miter lim="800000"/>
            <a:headEnd/>
            <a:tailEnd/>
          </a:ln>
        </p:spPr>
        <p:txBody>
          <a:bodyPr/>
          <a:lstStyle/>
          <a:p>
            <a:pPr eaLnBrk="1" hangingPunct="1"/>
            <a:r>
              <a:rPr lang="en-US" b="1" kern="1200" smtClean="0">
                <a:latin typeface="Calibri" pitchFamily="34" charset="0"/>
                <a:ea typeface="+mn-ea"/>
                <a:cs typeface="+mn-cs"/>
              </a:rPr>
              <a:t>Empirics on knowledge spillovers</a:t>
            </a:r>
            <a:endParaRPr lang="it-IT" b="1" kern="1200" smtClean="0">
              <a:latin typeface="Calibri" pitchFamily="34" charset="0"/>
              <a:ea typeface="+mn-ea"/>
              <a:cs typeface="+mn-cs"/>
            </a:endParaRPr>
          </a:p>
        </p:txBody>
      </p:sp>
      <p:sp>
        <p:nvSpPr>
          <p:cNvPr id="10243" name="Segnaposto contenuto 2"/>
          <p:cNvSpPr>
            <a:spLocks noGrp="1"/>
          </p:cNvSpPr>
          <p:nvPr>
            <p:ph idx="4294967295"/>
          </p:nvPr>
        </p:nvSpPr>
        <p:spPr>
          <a:xfrm>
            <a:off x="250825" y="1053232"/>
            <a:ext cx="8713663" cy="5112072"/>
          </a:xfrm>
        </p:spPr>
        <p:txBody>
          <a:bodyPr/>
          <a:lstStyle/>
          <a:p>
            <a:pPr eaLnBrk="1" hangingPunct="1">
              <a:lnSpc>
                <a:spcPts val="2800"/>
              </a:lnSpc>
              <a:spcBef>
                <a:spcPct val="0"/>
              </a:spcBef>
              <a:spcAft>
                <a:spcPts val="1200"/>
              </a:spcAft>
            </a:pPr>
            <a:r>
              <a:rPr lang="en-US" sz="2000" dirty="0" smtClean="0">
                <a:latin typeface="Calibri" pitchFamily="34" charset="0"/>
              </a:rPr>
              <a:t>Seminal paper on geographical spillovers: Jaffe 1989. </a:t>
            </a:r>
            <a:br>
              <a:rPr lang="en-US" sz="2000" dirty="0" smtClean="0">
                <a:latin typeface="Calibri" pitchFamily="34" charset="0"/>
              </a:rPr>
            </a:br>
            <a:r>
              <a:rPr lang="en-US" sz="2000" dirty="0" smtClean="0">
                <a:latin typeface="Calibri" pitchFamily="34" charset="0"/>
              </a:rPr>
              <a:t>Extensions for US consider </a:t>
            </a:r>
            <a:r>
              <a:rPr lang="en-US" sz="2000" dirty="0" smtClean="0">
                <a:solidFill>
                  <a:srgbClr val="FF0000"/>
                </a:solidFill>
                <a:latin typeface="Calibri" pitchFamily="34" charset="0"/>
              </a:rPr>
              <a:t>mainly geographical  </a:t>
            </a:r>
            <a:r>
              <a:rPr lang="en-US" sz="2000" dirty="0" smtClean="0">
                <a:latin typeface="Calibri" pitchFamily="34" charset="0"/>
              </a:rPr>
              <a:t>proximity (</a:t>
            </a:r>
            <a:r>
              <a:rPr lang="en-US" sz="2000" dirty="0" err="1" smtClean="0">
                <a:latin typeface="Calibri" pitchFamily="34" charset="0"/>
              </a:rPr>
              <a:t>Acs</a:t>
            </a:r>
            <a:r>
              <a:rPr lang="en-US" sz="2000" dirty="0" smtClean="0">
                <a:latin typeface="Calibri" pitchFamily="34" charset="0"/>
              </a:rPr>
              <a:t> et al 1992; </a:t>
            </a:r>
            <a:r>
              <a:rPr lang="en-GB" sz="2000" dirty="0" err="1" smtClean="0">
                <a:latin typeface="Calibri" pitchFamily="34" charset="0"/>
              </a:rPr>
              <a:t>Audretsch</a:t>
            </a:r>
            <a:r>
              <a:rPr lang="en-GB" sz="2000" dirty="0" smtClean="0">
                <a:latin typeface="Calibri" pitchFamily="34" charset="0"/>
              </a:rPr>
              <a:t> and Feldman, 1996</a:t>
            </a:r>
            <a:r>
              <a:rPr lang="en-GB" sz="2000" dirty="0" smtClean="0"/>
              <a:t>; </a:t>
            </a:r>
            <a:r>
              <a:rPr lang="en-US" sz="2000" dirty="0" err="1" smtClean="0">
                <a:latin typeface="Calibri" pitchFamily="34" charset="0"/>
              </a:rPr>
              <a:t>Anselin</a:t>
            </a:r>
            <a:r>
              <a:rPr lang="en-US" sz="2000" dirty="0" smtClean="0">
                <a:latin typeface="Calibri" pitchFamily="34" charset="0"/>
              </a:rPr>
              <a:t> et al 1997; </a:t>
            </a:r>
            <a:r>
              <a:rPr lang="en-GB" sz="2000" dirty="0" err="1" smtClean="0">
                <a:latin typeface="Calibri" pitchFamily="34" charset="0"/>
              </a:rPr>
              <a:t>O´hUallachain</a:t>
            </a:r>
            <a:r>
              <a:rPr lang="en-GB" sz="2000" dirty="0" smtClean="0">
                <a:latin typeface="Calibri" pitchFamily="34" charset="0"/>
              </a:rPr>
              <a:t> - Leslie 2007</a:t>
            </a:r>
            <a:r>
              <a:rPr lang="en-US" sz="2000" dirty="0" smtClean="0">
                <a:latin typeface="Calibri" pitchFamily="34" charset="0"/>
              </a:rPr>
              <a:t>).</a:t>
            </a:r>
          </a:p>
          <a:p>
            <a:pPr eaLnBrk="1" hangingPunct="1">
              <a:lnSpc>
                <a:spcPts val="2800"/>
              </a:lnSpc>
              <a:spcBef>
                <a:spcPct val="0"/>
              </a:spcBef>
              <a:spcAft>
                <a:spcPts val="1200"/>
              </a:spcAft>
            </a:pPr>
            <a:r>
              <a:rPr lang="en-US" sz="2000" dirty="0" smtClean="0">
                <a:latin typeface="Calibri" pitchFamily="34" charset="0"/>
              </a:rPr>
              <a:t>Contributions on EU regions introduce </a:t>
            </a:r>
            <a:r>
              <a:rPr lang="en-US" sz="2000" dirty="0" smtClean="0">
                <a:solidFill>
                  <a:srgbClr val="FF0000"/>
                </a:solidFill>
                <a:latin typeface="Calibri" pitchFamily="34" charset="0"/>
              </a:rPr>
              <a:t>technological</a:t>
            </a:r>
            <a:r>
              <a:rPr lang="en-US" sz="2000" dirty="0" smtClean="0">
                <a:latin typeface="Calibri" pitchFamily="34" charset="0"/>
              </a:rPr>
              <a:t> and </a:t>
            </a:r>
            <a:r>
              <a:rPr lang="en-US" sz="2000" dirty="0" smtClean="0">
                <a:solidFill>
                  <a:srgbClr val="FF0000"/>
                </a:solidFill>
                <a:latin typeface="Calibri" pitchFamily="34" charset="0"/>
              </a:rPr>
              <a:t>institutional</a:t>
            </a:r>
            <a:r>
              <a:rPr lang="en-US" sz="2000" dirty="0" smtClean="0">
                <a:latin typeface="Calibri" pitchFamily="34" charset="0"/>
              </a:rPr>
              <a:t> proximity (</a:t>
            </a:r>
            <a:r>
              <a:rPr lang="en-US" sz="2000" dirty="0" err="1" smtClean="0">
                <a:latin typeface="Calibri" pitchFamily="34" charset="0"/>
              </a:rPr>
              <a:t>Bottazzi-Peri</a:t>
            </a:r>
            <a:r>
              <a:rPr lang="en-US" sz="2000" dirty="0" smtClean="0">
                <a:latin typeface="Calibri" pitchFamily="34" charset="0"/>
              </a:rPr>
              <a:t> 2003, </a:t>
            </a:r>
            <a:r>
              <a:rPr lang="en-US" sz="2000" dirty="0" err="1" smtClean="0">
                <a:latin typeface="Calibri" pitchFamily="34" charset="0"/>
              </a:rPr>
              <a:t>Greunz</a:t>
            </a:r>
            <a:r>
              <a:rPr lang="en-US" sz="2000" dirty="0" smtClean="0">
                <a:latin typeface="Calibri" pitchFamily="34" charset="0"/>
              </a:rPr>
              <a:t> 2003, Moreno-Paci-</a:t>
            </a:r>
            <a:r>
              <a:rPr lang="en-US" sz="2000" dirty="0" err="1" smtClean="0">
                <a:latin typeface="Calibri" pitchFamily="34" charset="0"/>
              </a:rPr>
              <a:t>Usai</a:t>
            </a:r>
            <a:r>
              <a:rPr lang="en-US" sz="2000" dirty="0" smtClean="0">
                <a:latin typeface="Calibri" pitchFamily="34" charset="0"/>
              </a:rPr>
              <a:t> 2005).</a:t>
            </a:r>
            <a:endParaRPr lang="it-IT" sz="2000" dirty="0" smtClean="0">
              <a:latin typeface="Calibri" pitchFamily="34" charset="0"/>
            </a:endParaRPr>
          </a:p>
          <a:p>
            <a:pPr eaLnBrk="1" hangingPunct="1">
              <a:lnSpc>
                <a:spcPts val="2800"/>
              </a:lnSpc>
              <a:spcBef>
                <a:spcPct val="0"/>
              </a:spcBef>
              <a:spcAft>
                <a:spcPts val="1200"/>
              </a:spcAft>
            </a:pPr>
            <a:r>
              <a:rPr lang="en-US" sz="2000" dirty="0" smtClean="0">
                <a:latin typeface="Calibri" pitchFamily="34" charset="0"/>
              </a:rPr>
              <a:t>Role of </a:t>
            </a:r>
            <a:r>
              <a:rPr lang="en-US" sz="2000" dirty="0" smtClean="0">
                <a:solidFill>
                  <a:srgbClr val="FF0000"/>
                </a:solidFill>
                <a:latin typeface="Calibri" pitchFamily="34" charset="0"/>
              </a:rPr>
              <a:t>social/relational networks </a:t>
            </a:r>
            <a:r>
              <a:rPr lang="en-US" sz="2000" dirty="0" smtClean="0">
                <a:latin typeface="Calibri" pitchFamily="34" charset="0"/>
              </a:rPr>
              <a:t>(as a regional indicator) together with geographical proximity within a KPF: </a:t>
            </a:r>
            <a:r>
              <a:rPr lang="en-US" sz="2000" dirty="0" err="1" smtClean="0">
                <a:latin typeface="Calibri" pitchFamily="34" charset="0"/>
              </a:rPr>
              <a:t>Maggioni</a:t>
            </a:r>
            <a:r>
              <a:rPr lang="en-US" sz="2000" dirty="0" smtClean="0">
                <a:latin typeface="Calibri" pitchFamily="34" charset="0"/>
              </a:rPr>
              <a:t> et al. 2007, Lobo –</a:t>
            </a:r>
            <a:r>
              <a:rPr lang="en-US" sz="2000" dirty="0" err="1" smtClean="0">
                <a:latin typeface="Calibri" pitchFamily="34" charset="0"/>
              </a:rPr>
              <a:t>Strumsky</a:t>
            </a:r>
            <a:r>
              <a:rPr lang="en-US" sz="2000" dirty="0" smtClean="0">
                <a:latin typeface="Calibri" pitchFamily="34" charset="0"/>
              </a:rPr>
              <a:t> 2008 for US MSA’s, </a:t>
            </a:r>
            <a:r>
              <a:rPr lang="en-US" sz="2000" dirty="0" err="1" smtClean="0">
                <a:latin typeface="Calibri" pitchFamily="34" charset="0"/>
              </a:rPr>
              <a:t>Crescenzi</a:t>
            </a:r>
            <a:r>
              <a:rPr lang="en-US" sz="2000" dirty="0" smtClean="0">
                <a:latin typeface="Calibri" pitchFamily="34" charset="0"/>
              </a:rPr>
              <a:t> et al. 2007 for both US and EU, </a:t>
            </a:r>
            <a:r>
              <a:rPr lang="en-US" sz="2000" dirty="0" err="1" smtClean="0">
                <a:latin typeface="Calibri" pitchFamily="34" charset="0"/>
              </a:rPr>
              <a:t>Miguelez</a:t>
            </a:r>
            <a:r>
              <a:rPr lang="en-US" sz="2000" dirty="0" smtClean="0">
                <a:latin typeface="Calibri" pitchFamily="34" charset="0"/>
              </a:rPr>
              <a:t>-Moreno 2010 for EU NUTS2 regions. </a:t>
            </a:r>
            <a:endParaRPr lang="it-IT" sz="2000" dirty="0" smtClean="0">
              <a:latin typeface="Calibri" pitchFamily="34" charset="0"/>
            </a:endParaRPr>
          </a:p>
          <a:p>
            <a:pPr eaLnBrk="1" hangingPunct="1">
              <a:lnSpc>
                <a:spcPts val="2800"/>
              </a:lnSpc>
              <a:spcBef>
                <a:spcPct val="0"/>
              </a:spcBef>
              <a:spcAft>
                <a:spcPts val="1200"/>
              </a:spcAft>
            </a:pPr>
            <a:r>
              <a:rPr lang="en-US" sz="2000" dirty="0" smtClean="0">
                <a:latin typeface="Calibri" pitchFamily="34" charset="0"/>
              </a:rPr>
              <a:t>No contributions on the role of </a:t>
            </a:r>
            <a:r>
              <a:rPr lang="en-US" sz="2000" dirty="0" smtClean="0">
                <a:solidFill>
                  <a:srgbClr val="FF0000"/>
                </a:solidFill>
                <a:latin typeface="Calibri" pitchFamily="34" charset="0"/>
              </a:rPr>
              <a:t>organizational proximity </a:t>
            </a:r>
            <a:r>
              <a:rPr lang="en-US" sz="2000" dirty="0" smtClean="0">
                <a:latin typeface="Calibri" pitchFamily="34" charset="0"/>
              </a:rPr>
              <a:t>on regional innovation performance. The only partial exceptions are Sorensen et al 2009, </a:t>
            </a:r>
            <a:r>
              <a:rPr lang="en-GB" sz="2000" dirty="0" err="1" smtClean="0">
                <a:latin typeface="Calibri" pitchFamily="34" charset="0"/>
              </a:rPr>
              <a:t>Oerlemans-Meeus</a:t>
            </a:r>
            <a:r>
              <a:rPr lang="en-GB" sz="2000" dirty="0" smtClean="0">
                <a:latin typeface="Calibri" pitchFamily="34" charset="0"/>
              </a:rPr>
              <a:t> 2005 at the firms level.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bwMode="auto">
          <a:xfrm>
            <a:off x="323850" y="158750"/>
            <a:ext cx="8820150" cy="461963"/>
          </a:xfrm>
          <a:noFill/>
          <a:ln w="9525">
            <a:noFill/>
            <a:miter lim="800000"/>
            <a:headEnd/>
            <a:tailEnd/>
          </a:ln>
        </p:spPr>
        <p:txBody>
          <a:bodyPr/>
          <a:lstStyle/>
          <a:p>
            <a:pPr eaLnBrk="1" hangingPunct="1"/>
            <a:r>
              <a:rPr lang="it-IT" b="1" kern="1200" smtClean="0">
                <a:latin typeface="Calibri" pitchFamily="34" charset="0"/>
                <a:ea typeface="+mn-ea"/>
                <a:cs typeface="+mn-cs"/>
              </a:rPr>
              <a:t>Our contribution</a:t>
            </a:r>
          </a:p>
        </p:txBody>
      </p:sp>
      <p:sp>
        <p:nvSpPr>
          <p:cNvPr id="11267" name="Segnaposto contenuto 2"/>
          <p:cNvSpPr>
            <a:spLocks noGrp="1"/>
          </p:cNvSpPr>
          <p:nvPr>
            <p:ph idx="1"/>
          </p:nvPr>
        </p:nvSpPr>
        <p:spPr>
          <a:xfrm>
            <a:off x="250825" y="1052736"/>
            <a:ext cx="8713663" cy="5184576"/>
          </a:xfrm>
        </p:spPr>
        <p:txBody>
          <a:bodyPr/>
          <a:lstStyle/>
          <a:p>
            <a:pPr eaLnBrk="1" hangingPunct="1">
              <a:lnSpc>
                <a:spcPts val="3200"/>
              </a:lnSpc>
              <a:spcBef>
                <a:spcPct val="0"/>
              </a:spcBef>
              <a:spcAft>
                <a:spcPts val="1200"/>
              </a:spcAft>
            </a:pPr>
            <a:r>
              <a:rPr lang="en-US" sz="2000" dirty="0" smtClean="0">
                <a:latin typeface="Calibri" pitchFamily="34" charset="0"/>
              </a:rPr>
              <a:t>We extend the Knowledge Production Function (KPF) model by including </a:t>
            </a:r>
            <a:r>
              <a:rPr lang="en-US" sz="2000" dirty="0" smtClean="0">
                <a:solidFill>
                  <a:srgbClr val="FF0000"/>
                </a:solidFill>
                <a:latin typeface="Calibri" pitchFamily="34" charset="0"/>
              </a:rPr>
              <a:t>human capital </a:t>
            </a:r>
            <a:r>
              <a:rPr lang="en-US" sz="2000" dirty="0" smtClean="0">
                <a:latin typeface="Calibri" pitchFamily="34" charset="0"/>
              </a:rPr>
              <a:t>as an additional input (important factor to account for the </a:t>
            </a:r>
            <a:r>
              <a:rPr lang="en-US" sz="2000" dirty="0" smtClean="0">
                <a:solidFill>
                  <a:srgbClr val="FF0000"/>
                </a:solidFill>
                <a:latin typeface="Calibri" pitchFamily="34" charset="0"/>
              </a:rPr>
              <a:t>absorptive capacity</a:t>
            </a:r>
            <a:r>
              <a:rPr lang="en-US" sz="2000" dirty="0" smtClean="0">
                <a:latin typeface="Calibri" pitchFamily="34" charset="0"/>
              </a:rPr>
              <a:t>)</a:t>
            </a:r>
          </a:p>
          <a:p>
            <a:pPr eaLnBrk="1" hangingPunct="1">
              <a:lnSpc>
                <a:spcPts val="3200"/>
              </a:lnSpc>
              <a:spcBef>
                <a:spcPct val="0"/>
              </a:spcBef>
              <a:spcAft>
                <a:spcPts val="1200"/>
              </a:spcAft>
            </a:pPr>
            <a:r>
              <a:rPr lang="en-US" sz="2000" dirty="0" smtClean="0">
                <a:latin typeface="Calibri" pitchFamily="34" charset="0"/>
              </a:rPr>
              <a:t> </a:t>
            </a:r>
            <a:r>
              <a:rPr lang="en-US" sz="2000" dirty="0" smtClean="0">
                <a:solidFill>
                  <a:srgbClr val="FF0000"/>
                </a:solidFill>
                <a:latin typeface="Calibri" pitchFamily="34" charset="0"/>
              </a:rPr>
              <a:t>Broad</a:t>
            </a:r>
            <a:r>
              <a:rPr lang="en-US" sz="2000" dirty="0" smtClean="0">
                <a:latin typeface="Calibri" pitchFamily="34" charset="0"/>
              </a:rPr>
              <a:t> </a:t>
            </a:r>
            <a:r>
              <a:rPr lang="en-US" sz="2000" dirty="0" smtClean="0">
                <a:solidFill>
                  <a:srgbClr val="FF0000"/>
                </a:solidFill>
                <a:latin typeface="Calibri" pitchFamily="34" charset="0"/>
              </a:rPr>
              <a:t>territorial</a:t>
            </a:r>
            <a:r>
              <a:rPr lang="en-US" sz="2000" dirty="0" smtClean="0">
                <a:latin typeface="Calibri" pitchFamily="34" charset="0"/>
              </a:rPr>
              <a:t> </a:t>
            </a:r>
            <a:r>
              <a:rPr lang="en-US" sz="2000" dirty="0" smtClean="0">
                <a:solidFill>
                  <a:srgbClr val="FF0000"/>
                </a:solidFill>
                <a:latin typeface="Calibri" pitchFamily="34" charset="0"/>
              </a:rPr>
              <a:t>coverage </a:t>
            </a:r>
            <a:r>
              <a:rPr lang="en-US" sz="2000" dirty="0" smtClean="0">
                <a:latin typeface="Calibri" pitchFamily="34" charset="0"/>
              </a:rPr>
              <a:t> 276 regions in 29 countries (EU27 plus Norway, Switzerland). </a:t>
            </a:r>
          </a:p>
          <a:p>
            <a:pPr eaLnBrk="1" hangingPunct="1">
              <a:lnSpc>
                <a:spcPts val="3200"/>
              </a:lnSpc>
              <a:spcBef>
                <a:spcPct val="0"/>
              </a:spcBef>
              <a:spcAft>
                <a:spcPts val="1200"/>
              </a:spcAft>
            </a:pPr>
            <a:r>
              <a:rPr lang="en-US" sz="2000" dirty="0" smtClean="0">
                <a:latin typeface="Calibri" pitchFamily="34" charset="0"/>
              </a:rPr>
              <a:t>We assess the role of </a:t>
            </a:r>
            <a:r>
              <a:rPr lang="en-US" sz="2000" dirty="0" smtClean="0">
                <a:solidFill>
                  <a:srgbClr val="FF0000"/>
                </a:solidFill>
                <a:latin typeface="Calibri" pitchFamily="34" charset="0"/>
              </a:rPr>
              <a:t>different types of proximity and networks </a:t>
            </a:r>
            <a:r>
              <a:rPr lang="en-US" sz="2000" dirty="0" smtClean="0">
                <a:latin typeface="Calibri" pitchFamily="34" charset="0"/>
              </a:rPr>
              <a:t>in channeling technological spillovers across regions</a:t>
            </a:r>
          </a:p>
          <a:p>
            <a:pPr eaLnBrk="1" hangingPunct="1">
              <a:lnSpc>
                <a:spcPts val="3200"/>
              </a:lnSpc>
              <a:spcBef>
                <a:spcPct val="0"/>
              </a:spcBef>
              <a:spcAft>
                <a:spcPts val="1200"/>
              </a:spcAft>
            </a:pPr>
            <a:r>
              <a:rPr lang="en-US" sz="2000" dirty="0" smtClean="0">
                <a:latin typeface="Calibri" pitchFamily="34" charset="0"/>
              </a:rPr>
              <a:t> Computation of </a:t>
            </a:r>
            <a:r>
              <a:rPr lang="en-US" sz="2000" dirty="0" smtClean="0">
                <a:solidFill>
                  <a:srgbClr val="FF0000"/>
                </a:solidFill>
                <a:latin typeface="Calibri" pitchFamily="34" charset="0"/>
              </a:rPr>
              <a:t>direct</a:t>
            </a:r>
            <a:r>
              <a:rPr lang="en-US" sz="2000" dirty="0" smtClean="0">
                <a:latin typeface="Calibri" pitchFamily="34" charset="0"/>
              </a:rPr>
              <a:t>, </a:t>
            </a:r>
            <a:r>
              <a:rPr lang="en-US" sz="2000" dirty="0" smtClean="0">
                <a:solidFill>
                  <a:srgbClr val="FF0000"/>
                </a:solidFill>
                <a:latin typeface="Calibri" pitchFamily="34" charset="0"/>
              </a:rPr>
              <a:t>indirect</a:t>
            </a:r>
            <a:r>
              <a:rPr lang="en-US" sz="2000" dirty="0" smtClean="0">
                <a:latin typeface="Calibri" pitchFamily="34" charset="0"/>
              </a:rPr>
              <a:t> and </a:t>
            </a:r>
            <a:r>
              <a:rPr lang="en-US" sz="2000" dirty="0" smtClean="0">
                <a:solidFill>
                  <a:srgbClr val="FF0000"/>
                </a:solidFill>
                <a:latin typeface="Calibri" pitchFamily="34" charset="0"/>
              </a:rPr>
              <a:t>total</a:t>
            </a:r>
            <a:r>
              <a:rPr lang="en-US" sz="2000" dirty="0" smtClean="0">
                <a:latin typeface="Calibri" pitchFamily="34" charset="0"/>
              </a:rPr>
              <a:t> impact of each factor</a:t>
            </a:r>
          </a:p>
          <a:p>
            <a:pPr eaLnBrk="1" hangingPunct="1">
              <a:lnSpc>
                <a:spcPts val="3200"/>
              </a:lnSpc>
              <a:spcBef>
                <a:spcPct val="0"/>
              </a:spcBef>
              <a:spcAft>
                <a:spcPts val="1200"/>
              </a:spcAft>
            </a:pPr>
            <a:r>
              <a:rPr lang="en-US" sz="2000" dirty="0" smtClean="0">
                <a:solidFill>
                  <a:srgbClr val="FF0000"/>
                </a:solidFill>
                <a:latin typeface="Calibri" pitchFamily="34" charset="0"/>
              </a:rPr>
              <a:t>Spatial econometric techniques</a:t>
            </a:r>
            <a:r>
              <a:rPr lang="en-US" sz="2000" dirty="0" smtClean="0">
                <a:solidFill>
                  <a:schemeClr val="accent4"/>
                </a:solidFill>
                <a:latin typeface="Calibri" pitchFamily="34" charset="0"/>
              </a:rPr>
              <a:t> are applied</a:t>
            </a:r>
            <a:r>
              <a:rPr lang="en-US" sz="2000" dirty="0" smtClean="0">
                <a:solidFill>
                  <a:srgbClr val="FF0000"/>
                </a:solidFill>
                <a:latin typeface="Calibri" pitchFamily="34" charset="0"/>
              </a:rPr>
              <a:t> </a:t>
            </a:r>
            <a:r>
              <a:rPr lang="en-US" sz="2000" dirty="0" smtClean="0">
                <a:latin typeface="Calibri" pitchFamily="34" charset="0"/>
              </a:rPr>
              <a:t>to assess the role of  different   (two at a time) </a:t>
            </a:r>
            <a:r>
              <a:rPr lang="en-US" sz="2000" dirty="0" smtClean="0">
                <a:solidFill>
                  <a:srgbClr val="FF0000"/>
                </a:solidFill>
                <a:latin typeface="Calibri" pitchFamily="34" charset="0"/>
              </a:rPr>
              <a:t>proximity</a:t>
            </a:r>
            <a:r>
              <a:rPr lang="en-US" sz="2000" dirty="0" smtClean="0">
                <a:latin typeface="Calibri" pitchFamily="34" charset="0"/>
              </a:rPr>
              <a:t> dimensions simultaneously</a:t>
            </a:r>
          </a:p>
          <a:p>
            <a:pPr eaLnBrk="1" hangingPunct="1">
              <a:lnSpc>
                <a:spcPts val="3200"/>
              </a:lnSpc>
              <a:spcBef>
                <a:spcPct val="0"/>
              </a:spcBef>
              <a:spcAft>
                <a:spcPts val="1200"/>
              </a:spcAft>
            </a:pPr>
            <a:r>
              <a:rPr lang="en-US" sz="2000" dirty="0" smtClean="0">
                <a:latin typeface="Calibri" pitchFamily="34" charset="0"/>
              </a:rPr>
              <a:t>Tentative and preliminary interpretation for </a:t>
            </a:r>
            <a:r>
              <a:rPr lang="en-US" sz="2000" dirty="0" smtClean="0">
                <a:solidFill>
                  <a:srgbClr val="FF0000"/>
                </a:solidFill>
                <a:latin typeface="Calibri" pitchFamily="34" charset="0"/>
              </a:rPr>
              <a:t>policy</a:t>
            </a:r>
            <a:r>
              <a:rPr lang="en-US" sz="2000" dirty="0" smtClean="0">
                <a:latin typeface="Calibri" pitchFamily="34" charset="0"/>
              </a:rPr>
              <a:t> suggestions</a:t>
            </a:r>
          </a:p>
          <a:p>
            <a:pPr eaLnBrk="1" hangingPunct="1">
              <a:buNone/>
            </a:pPr>
            <a:endParaRPr lang="it-IT" sz="2000"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olo 1"/>
          <p:cNvSpPr>
            <a:spLocks noGrp="1"/>
          </p:cNvSpPr>
          <p:nvPr>
            <p:ph type="title" idx="4294967295"/>
          </p:nvPr>
        </p:nvSpPr>
        <p:spPr bwMode="auto">
          <a:xfrm>
            <a:off x="179388" y="144463"/>
            <a:ext cx="8640762" cy="692150"/>
          </a:xfrm>
          <a:prstGeom prst="rect">
            <a:avLst/>
          </a:prstGeom>
          <a:noFill/>
          <a:ln w="9525">
            <a:noFill/>
            <a:miter lim="800000"/>
            <a:headEnd/>
            <a:tailEnd/>
          </a:ln>
        </p:spPr>
        <p:txBody>
          <a:bodyPr/>
          <a:lstStyle/>
          <a:p>
            <a:pPr eaLnBrk="1" hangingPunct="1"/>
            <a:r>
              <a:rPr lang="en-US" b="1" kern="1200" dirty="0" smtClean="0">
                <a:latin typeface="Calibri" pitchFamily="34" charset="0"/>
                <a:ea typeface="+mn-ea"/>
                <a:cs typeface="+mn-cs"/>
              </a:rPr>
              <a:t>Empirical model/1</a:t>
            </a:r>
            <a:endParaRPr lang="it-IT" b="1" kern="1200" dirty="0" smtClean="0">
              <a:latin typeface="Calibri" pitchFamily="34" charset="0"/>
              <a:ea typeface="+mn-ea"/>
              <a:cs typeface="+mn-cs"/>
            </a:endParaRPr>
          </a:p>
        </p:txBody>
      </p:sp>
      <p:graphicFrame>
        <p:nvGraphicFramePr>
          <p:cNvPr id="1026" name="Object 7"/>
          <p:cNvGraphicFramePr>
            <a:graphicFrameLocks noGrp="1" noChangeAspect="1"/>
          </p:cNvGraphicFramePr>
          <p:nvPr>
            <p:ph idx="4294967295"/>
          </p:nvPr>
        </p:nvGraphicFramePr>
        <p:xfrm>
          <a:off x="381000" y="1312912"/>
          <a:ext cx="7119958" cy="473014"/>
        </p:xfrm>
        <a:graphic>
          <a:graphicData uri="http://schemas.openxmlformats.org/presentationml/2006/ole">
            <mc:AlternateContent xmlns:mc="http://schemas.openxmlformats.org/markup-compatibility/2006">
              <mc:Choice xmlns:v="urn:schemas-microsoft-com:vml" Requires="v">
                <p:oleObj spid="_x0000_s1031" name="Equazione" r:id="rId4" imgW="3632040" imgH="241200" progId="Equation.3">
                  <p:embed/>
                </p:oleObj>
              </mc:Choice>
              <mc:Fallback>
                <p:oleObj name="Equazione" r:id="rId4" imgW="3632040" imgH="241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12912"/>
                        <a:ext cx="7119958" cy="473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Segnaposto contenuto 2"/>
          <p:cNvSpPr txBox="1">
            <a:spLocks/>
          </p:cNvSpPr>
          <p:nvPr/>
        </p:nvSpPr>
        <p:spPr bwMode="auto">
          <a:xfrm>
            <a:off x="250825" y="1844675"/>
            <a:ext cx="8569325" cy="4464050"/>
          </a:xfrm>
          <a:prstGeom prst="rect">
            <a:avLst/>
          </a:prstGeom>
          <a:noFill/>
          <a:ln w="9525">
            <a:noFill/>
            <a:miter lim="800000"/>
            <a:headEnd/>
            <a:tailEnd/>
          </a:ln>
        </p:spPr>
        <p:txBody>
          <a:bodyPr/>
          <a:lstStyle/>
          <a:p>
            <a:pPr>
              <a:lnSpc>
                <a:spcPts val="2700"/>
              </a:lnSpc>
            </a:pPr>
            <a:r>
              <a:rPr lang="en-US" sz="1600" dirty="0" smtClean="0">
                <a:latin typeface="Calibri" pitchFamily="34" charset="0"/>
              </a:rPr>
              <a:t>lower </a:t>
            </a:r>
            <a:r>
              <a:rPr lang="en-US" sz="1600" dirty="0">
                <a:latin typeface="Calibri" pitchFamily="34" charset="0"/>
              </a:rPr>
              <a:t>case letters indicate log-transformed variables, </a:t>
            </a:r>
            <a:r>
              <a:rPr lang="en-US" sz="1600" i="1" dirty="0" err="1">
                <a:latin typeface="Calibri" pitchFamily="34" charset="0"/>
              </a:rPr>
              <a:t>i</a:t>
            </a:r>
            <a:r>
              <a:rPr lang="en-US" sz="1600" dirty="0">
                <a:latin typeface="Calibri" pitchFamily="34" charset="0"/>
              </a:rPr>
              <a:t>=1,…276 regions</a:t>
            </a:r>
          </a:p>
          <a:p>
            <a:pPr>
              <a:lnSpc>
                <a:spcPts val="2700"/>
              </a:lnSpc>
            </a:pPr>
            <a:endParaRPr lang="en-US" sz="2000" dirty="0">
              <a:latin typeface="Calibri" pitchFamily="34" charset="0"/>
            </a:endParaRPr>
          </a:p>
          <a:p>
            <a:pPr>
              <a:lnSpc>
                <a:spcPts val="2700"/>
              </a:lnSpc>
            </a:pPr>
            <a:r>
              <a:rPr lang="en-US" sz="2000" dirty="0">
                <a:solidFill>
                  <a:srgbClr val="FF0000"/>
                </a:solidFill>
                <a:latin typeface="Calibri" pitchFamily="34" charset="0"/>
              </a:rPr>
              <a:t>Dependent </a:t>
            </a:r>
            <a:r>
              <a:rPr lang="en-US" sz="2000" dirty="0" smtClean="0">
                <a:solidFill>
                  <a:srgbClr val="FF0000"/>
                </a:solidFill>
                <a:latin typeface="Calibri" pitchFamily="34" charset="0"/>
              </a:rPr>
              <a:t>variable</a:t>
            </a:r>
            <a:endParaRPr lang="en-US" sz="2000" dirty="0">
              <a:latin typeface="Calibri" pitchFamily="34" charset="0"/>
            </a:endParaRPr>
          </a:p>
          <a:p>
            <a:pPr lvl="1">
              <a:lnSpc>
                <a:spcPts val="2700"/>
              </a:lnSpc>
            </a:pPr>
            <a:r>
              <a:rPr lang="en-US" sz="2000" i="1" dirty="0">
                <a:latin typeface="Calibri" pitchFamily="34" charset="0"/>
              </a:rPr>
              <a:t>inn</a:t>
            </a:r>
            <a:r>
              <a:rPr lang="en-US" sz="2000" dirty="0">
                <a:latin typeface="Calibri" pitchFamily="34" charset="0"/>
              </a:rPr>
              <a:t>: yearly average of patents per capita in 2005-2007</a:t>
            </a:r>
          </a:p>
          <a:p>
            <a:pPr>
              <a:lnSpc>
                <a:spcPts val="2700"/>
              </a:lnSpc>
              <a:spcBef>
                <a:spcPts val="600"/>
              </a:spcBef>
            </a:pPr>
            <a:r>
              <a:rPr lang="en-US" sz="2000" dirty="0">
                <a:solidFill>
                  <a:srgbClr val="FF0000"/>
                </a:solidFill>
                <a:latin typeface="Calibri" pitchFamily="34" charset="0"/>
              </a:rPr>
              <a:t>Internal determinants of </a:t>
            </a:r>
            <a:r>
              <a:rPr lang="en-US" sz="2000" dirty="0" smtClean="0">
                <a:solidFill>
                  <a:srgbClr val="FF0000"/>
                </a:solidFill>
                <a:latin typeface="Calibri" pitchFamily="34" charset="0"/>
              </a:rPr>
              <a:t>innovation</a:t>
            </a:r>
            <a:endParaRPr lang="en-US" sz="2000" dirty="0">
              <a:latin typeface="Calibri" pitchFamily="34" charset="0"/>
            </a:endParaRPr>
          </a:p>
          <a:p>
            <a:pPr lvl="1">
              <a:lnSpc>
                <a:spcPts val="2700"/>
              </a:lnSpc>
            </a:pPr>
            <a:r>
              <a:rPr lang="en-US" sz="2000" dirty="0">
                <a:latin typeface="Calibri" pitchFamily="34" charset="0"/>
              </a:rPr>
              <a:t>- </a:t>
            </a:r>
            <a:r>
              <a:rPr lang="en-US" sz="2000" i="1" dirty="0">
                <a:latin typeface="Calibri" pitchFamily="34" charset="0"/>
              </a:rPr>
              <a:t>rd</a:t>
            </a:r>
            <a:r>
              <a:rPr lang="en-US" sz="2000" dirty="0">
                <a:latin typeface="Calibri" pitchFamily="34" charset="0"/>
              </a:rPr>
              <a:t>: R&amp;D expenditures over GDP</a:t>
            </a:r>
          </a:p>
          <a:p>
            <a:pPr lvl="1">
              <a:lnSpc>
                <a:spcPts val="2700"/>
              </a:lnSpc>
              <a:buFontTx/>
              <a:buChar char="-"/>
            </a:pPr>
            <a:r>
              <a:rPr lang="en-US" sz="2000" dirty="0">
                <a:latin typeface="Calibri" pitchFamily="34" charset="0"/>
              </a:rPr>
              <a:t> </a:t>
            </a:r>
            <a:r>
              <a:rPr lang="en-US" sz="2000" i="1" dirty="0" err="1">
                <a:latin typeface="Calibri" pitchFamily="34" charset="0"/>
              </a:rPr>
              <a:t>hk</a:t>
            </a:r>
            <a:r>
              <a:rPr lang="en-US" sz="2000" dirty="0">
                <a:latin typeface="Calibri" pitchFamily="34" charset="0"/>
              </a:rPr>
              <a:t>: human capital, graduates over total population</a:t>
            </a:r>
          </a:p>
          <a:p>
            <a:pPr>
              <a:lnSpc>
                <a:spcPts val="2700"/>
              </a:lnSpc>
              <a:spcBef>
                <a:spcPts val="600"/>
              </a:spcBef>
            </a:pPr>
            <a:r>
              <a:rPr lang="en-US" sz="2000" dirty="0" smtClean="0">
                <a:solidFill>
                  <a:srgbClr val="FF0000"/>
                </a:solidFill>
                <a:latin typeface="Calibri" pitchFamily="34" charset="0"/>
              </a:rPr>
              <a:t>Controls</a:t>
            </a:r>
            <a:endParaRPr lang="en-US" sz="2000" dirty="0">
              <a:latin typeface="Calibri" pitchFamily="34" charset="0"/>
            </a:endParaRPr>
          </a:p>
          <a:p>
            <a:pPr lvl="1">
              <a:lnSpc>
                <a:spcPts val="2700"/>
              </a:lnSpc>
              <a:buFontTx/>
              <a:buChar char="-"/>
            </a:pPr>
            <a:r>
              <a:rPr lang="en-US" sz="2000" dirty="0">
                <a:latin typeface="Calibri" pitchFamily="34" charset="0"/>
              </a:rPr>
              <a:t> population </a:t>
            </a:r>
            <a:r>
              <a:rPr lang="en-US" sz="2000" dirty="0" smtClean="0">
                <a:latin typeface="Calibri" pitchFamily="34" charset="0"/>
              </a:rPr>
              <a:t>density</a:t>
            </a:r>
            <a:endParaRPr lang="en-US" sz="2000" dirty="0">
              <a:latin typeface="Calibri" pitchFamily="34" charset="0"/>
            </a:endParaRPr>
          </a:p>
          <a:p>
            <a:pPr lvl="1">
              <a:lnSpc>
                <a:spcPts val="2700"/>
              </a:lnSpc>
              <a:buFontTx/>
              <a:buChar char="-"/>
            </a:pPr>
            <a:r>
              <a:rPr lang="en-US" sz="2000" dirty="0">
                <a:latin typeface="Calibri" pitchFamily="34" charset="0"/>
              </a:rPr>
              <a:t> regional share of manufacturing </a:t>
            </a:r>
            <a:r>
              <a:rPr lang="en-US" sz="2000" dirty="0" smtClean="0">
                <a:latin typeface="Calibri" pitchFamily="34" charset="0"/>
              </a:rPr>
              <a:t>activities </a:t>
            </a:r>
            <a:endParaRPr lang="en-US" sz="2000" dirty="0">
              <a:latin typeface="Calibri" pitchFamily="34" charset="0"/>
            </a:endParaRPr>
          </a:p>
          <a:p>
            <a:pPr>
              <a:lnSpc>
                <a:spcPts val="2700"/>
              </a:lnSpc>
              <a:spcBef>
                <a:spcPts val="600"/>
              </a:spcBef>
            </a:pPr>
            <a:r>
              <a:rPr lang="en-US" sz="2000" dirty="0">
                <a:solidFill>
                  <a:srgbClr val="FF0000"/>
                </a:solidFill>
                <a:latin typeface="Calibri" pitchFamily="34" charset="0"/>
              </a:rPr>
              <a:t>Proximity </a:t>
            </a:r>
            <a:r>
              <a:rPr lang="en-US" sz="2000" dirty="0" smtClean="0">
                <a:solidFill>
                  <a:srgbClr val="FF0000"/>
                </a:solidFill>
                <a:latin typeface="Calibri" pitchFamily="34" charset="0"/>
              </a:rPr>
              <a:t>factors</a:t>
            </a:r>
            <a:endParaRPr lang="en-US" sz="2000" dirty="0">
              <a:latin typeface="Calibri" pitchFamily="34" charset="0"/>
            </a:endParaRPr>
          </a:p>
          <a:p>
            <a:pPr lvl="1">
              <a:lnSpc>
                <a:spcPts val="2700"/>
              </a:lnSpc>
            </a:pPr>
            <a:r>
              <a:rPr lang="en-US" sz="2000" dirty="0">
                <a:latin typeface="Calibri" pitchFamily="34" charset="0"/>
              </a:rPr>
              <a:t>- G, I, T, S, O proximity matrices</a:t>
            </a:r>
            <a:endParaRPr lang="it-IT" dirty="0">
              <a:latin typeface="Calibri" pitchFamily="34" charset="0"/>
            </a:endParaRPr>
          </a:p>
        </p:txBody>
      </p:sp>
      <p:sp>
        <p:nvSpPr>
          <p:cNvPr id="1029" name="Segnaposto contenuto 2"/>
          <p:cNvSpPr txBox="1">
            <a:spLocks/>
          </p:cNvSpPr>
          <p:nvPr/>
        </p:nvSpPr>
        <p:spPr bwMode="auto">
          <a:xfrm>
            <a:off x="179388" y="765175"/>
            <a:ext cx="8464550" cy="503238"/>
          </a:xfrm>
          <a:prstGeom prst="rect">
            <a:avLst/>
          </a:prstGeom>
          <a:noFill/>
          <a:ln w="9525">
            <a:noFill/>
            <a:miter lim="800000"/>
            <a:headEnd/>
            <a:tailEnd/>
          </a:ln>
        </p:spPr>
        <p:txBody>
          <a:bodyPr/>
          <a:lstStyle/>
          <a:p>
            <a:pPr eaLnBrk="0" hangingPunct="0">
              <a:spcBef>
                <a:spcPct val="20000"/>
              </a:spcBef>
            </a:pPr>
            <a:r>
              <a:rPr lang="en-US" sz="2000" dirty="0">
                <a:latin typeface="Calibri" pitchFamily="34" charset="0"/>
              </a:rPr>
              <a:t>General form for the KPF model as a log-</a:t>
            </a:r>
            <a:r>
              <a:rPr lang="en-US" sz="2000" dirty="0" err="1">
                <a:latin typeface="Calibri" pitchFamily="34" charset="0"/>
              </a:rPr>
              <a:t>linearized</a:t>
            </a:r>
            <a:r>
              <a:rPr lang="en-US" sz="2000" dirty="0">
                <a:latin typeface="Calibri" pitchFamily="34" charset="0"/>
              </a:rPr>
              <a:t> CD function:</a:t>
            </a:r>
            <a:endParaRPr lang="it-IT" sz="2000" dirty="0">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CRENoS newlogo">
  <a:themeElements>
    <a:clrScheme name="Template CRENoS new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CRENoS newlog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CRENoS new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CRENoS new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CRENoS new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CRENoS new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CRENoS new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CRENoS new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CRENoS new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CRENoS new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CRENoS new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CRENoS new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CRENoS new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CRENoS new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6805</TotalTime>
  <Words>1837</Words>
  <Application>Microsoft Office PowerPoint</Application>
  <PresentationFormat>Presentazione su schermo (4:3)</PresentationFormat>
  <Paragraphs>173</Paragraphs>
  <Slides>26</Slides>
  <Notes>26</Notes>
  <HiddenSlides>3</HiddenSlides>
  <MMClips>0</MMClips>
  <ScaleCrop>false</ScaleCrop>
  <HeadingPairs>
    <vt:vector size="8" baseType="variant">
      <vt:variant>
        <vt:lpstr>Caratteri utilizzati</vt:lpstr>
      </vt:variant>
      <vt:variant>
        <vt:i4>5</vt:i4>
      </vt:variant>
      <vt:variant>
        <vt:lpstr>Tema</vt:lpstr>
      </vt:variant>
      <vt:variant>
        <vt:i4>2</vt:i4>
      </vt:variant>
      <vt:variant>
        <vt:lpstr>Server OLE incorporati</vt:lpstr>
      </vt:variant>
      <vt:variant>
        <vt:i4>1</vt:i4>
      </vt:variant>
      <vt:variant>
        <vt:lpstr>Titoli diapositive</vt:lpstr>
      </vt:variant>
      <vt:variant>
        <vt:i4>26</vt:i4>
      </vt:variant>
    </vt:vector>
  </HeadingPairs>
  <TitlesOfParts>
    <vt:vector size="34" baseType="lpstr">
      <vt:lpstr>Arial</vt:lpstr>
      <vt:lpstr>Calibri</vt:lpstr>
      <vt:lpstr>Times New Roman</vt:lpstr>
      <vt:lpstr>Verdana</vt:lpstr>
      <vt:lpstr>Wingdings</vt:lpstr>
      <vt:lpstr>Template CRENoS newlogo</vt:lpstr>
      <vt:lpstr>Personalizza struttura</vt:lpstr>
      <vt:lpstr>Equazione</vt:lpstr>
      <vt:lpstr>THE COMPLEMENTARITY EFFECTS OF PROXIMITY DIMENSIONS ON KNOWLEDGE SPILLOVERS:</vt:lpstr>
      <vt:lpstr>Motivation and aim</vt:lpstr>
      <vt:lpstr>Specific aims</vt:lpstr>
      <vt:lpstr>Literature background</vt:lpstr>
      <vt:lpstr>Types of Proximity, beyond geographical space</vt:lpstr>
      <vt:lpstr>Types of Proximity, beyond local knowledge spillovers</vt:lpstr>
      <vt:lpstr>Empirics on knowledge spillovers</vt:lpstr>
      <vt:lpstr>Our contribution</vt:lpstr>
      <vt:lpstr>Empirical model/1</vt:lpstr>
      <vt:lpstr>Dataset</vt:lpstr>
      <vt:lpstr>Presentazione standard di PowerPoint</vt:lpstr>
      <vt:lpstr>Presentazione standard di PowerPoint</vt:lpstr>
      <vt:lpstr>Presentazione standard di PowerPoint</vt:lpstr>
      <vt:lpstr>Estimation strategy</vt:lpstr>
      <vt:lpstr>Proximity: proxies and measures</vt:lpstr>
      <vt:lpstr>Spatial KPF with alternative proximities</vt:lpstr>
      <vt:lpstr>Empirical model/2</vt:lpstr>
      <vt:lpstr>A step towards assessing complementarity</vt:lpstr>
      <vt:lpstr>A further step: model combining…</vt:lpstr>
      <vt:lpstr>… and overall effects</vt:lpstr>
      <vt:lpstr>Main conclusions</vt:lpstr>
      <vt:lpstr>Policy implications/1</vt:lpstr>
      <vt:lpstr>Policy implication/2</vt:lpstr>
      <vt:lpstr>Presentazione standard di PowerPoint</vt:lpstr>
      <vt:lpstr>Proximity measures: summary statistics</vt:lpstr>
      <vt:lpstr>A further step: model combining…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Laguna Resort: un caso studio per il turismo sostenibile</dc:title>
  <dc:creator>dc</dc:creator>
  <cp:lastModifiedBy>stefano usai</cp:lastModifiedBy>
  <cp:revision>398</cp:revision>
  <dcterms:created xsi:type="dcterms:W3CDTF">2007-04-19T16:39:44Z</dcterms:created>
  <dcterms:modified xsi:type="dcterms:W3CDTF">2014-11-20T08:53:55Z</dcterms:modified>
</cp:coreProperties>
</file>