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5" name="Shape 5"/>
          <p:cNvSpPr/>
          <p:nvPr>
            <p:ph type="title"/>
          </p:nvPr>
        </p:nvSpPr>
        <p:spPr>
          <a:xfrm>
            <a:off x="1270000" y="1638300"/>
            <a:ext cx="10464800" cy="3302000"/>
          </a:xfrm>
          <a:prstGeom prst="rect">
            <a:avLst/>
          </a:prstGeom>
        </p:spPr>
        <p:txBody>
          <a:bodyPr anchor="b"/>
          <a:lstStyle/>
          <a:p>
            <a:pPr lvl="0">
              <a:defRPr sz="1800"/>
            </a:pPr>
            <a:r>
              <a:rPr sz="8000"/>
              <a:t>Titolo Testo</a:t>
            </a:r>
          </a:p>
        </p:txBody>
      </p:sp>
      <p:sp>
        <p:nvSpPr>
          <p:cNvPr id="6" name="Shape 6"/>
          <p:cNvSpPr/>
          <p:nvPr>
            <p:ph type="body" idx="1"/>
          </p:nvPr>
        </p:nvSpPr>
        <p:spPr>
          <a:xfrm>
            <a:off x="1270000" y="5029200"/>
            <a:ext cx="10464800" cy="1130300"/>
          </a:xfrm>
          <a:prstGeom prst="rect">
            <a:avLst/>
          </a:prstGeom>
        </p:spPr>
        <p:txBody>
          <a:bodyPr anchor="t"/>
          <a:lstStyle>
            <a:lvl1pPr marL="0" indent="0" algn="ctr">
              <a:spcBef>
                <a:spcPts val="0"/>
              </a:spcBef>
              <a:buSzTx/>
              <a:buNone/>
              <a:defRPr sz="3200">
                <a:latin typeface="+mn-lt"/>
                <a:ea typeface="+mn-ea"/>
                <a:cs typeface="+mn-cs"/>
                <a:sym typeface="Helvetica Light"/>
              </a:defRPr>
            </a:lvl1pPr>
            <a:lvl2pPr marL="0" indent="228600" algn="ctr">
              <a:spcBef>
                <a:spcPts val="0"/>
              </a:spcBef>
              <a:buSzTx/>
              <a:buNone/>
              <a:defRPr sz="3200">
                <a:latin typeface="+mn-lt"/>
                <a:ea typeface="+mn-ea"/>
                <a:cs typeface="+mn-cs"/>
                <a:sym typeface="Helvetica Light"/>
              </a:defRPr>
            </a:lvl2pPr>
            <a:lvl3pPr marL="0" indent="457200" algn="ctr">
              <a:spcBef>
                <a:spcPts val="0"/>
              </a:spcBef>
              <a:buSzTx/>
              <a:buNone/>
              <a:defRPr sz="3200">
                <a:latin typeface="+mn-lt"/>
                <a:ea typeface="+mn-ea"/>
                <a:cs typeface="+mn-cs"/>
                <a:sym typeface="Helvetica Light"/>
              </a:defRPr>
            </a:lvl3pPr>
            <a:lvl4pPr marL="0" indent="685800" algn="ctr">
              <a:spcBef>
                <a:spcPts val="0"/>
              </a:spcBef>
              <a:buSzTx/>
              <a:buNone/>
              <a:defRPr sz="3200">
                <a:latin typeface="+mn-lt"/>
                <a:ea typeface="+mn-ea"/>
                <a:cs typeface="+mn-cs"/>
                <a:sym typeface="Helvetica Light"/>
              </a:defRPr>
            </a:lvl4pPr>
            <a:lvl5pPr marL="0" indent="914400" algn="ctr">
              <a:spcBef>
                <a:spcPts val="0"/>
              </a:spcBef>
              <a:buSzTx/>
              <a:buNone/>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p:spPr>
        <p:txBody>
          <a:bodyPr anchor="b"/>
          <a:lstStyle/>
          <a:p>
            <a:pPr lvl="0">
              <a:defRPr sz="1800"/>
            </a:pPr>
            <a:r>
              <a:rPr sz="8000"/>
              <a:t>Titolo Testo</a:t>
            </a:r>
          </a:p>
        </p:txBody>
      </p:sp>
      <p:sp>
        <p:nvSpPr>
          <p:cNvPr id="9" name="Shape 9"/>
          <p:cNvSpPr/>
          <p:nvPr>
            <p:ph type="body" idx="1"/>
          </p:nvPr>
        </p:nvSpPr>
        <p:spPr>
          <a:xfrm>
            <a:off x="1270000" y="8191500"/>
            <a:ext cx="10464800" cy="1130300"/>
          </a:xfrm>
          <a:prstGeom prst="rect">
            <a:avLst/>
          </a:prstGeom>
        </p:spPr>
        <p:txBody>
          <a:bodyPr anchor="t"/>
          <a:lstStyle>
            <a:lvl1pPr marL="0" indent="0" algn="ctr">
              <a:spcBef>
                <a:spcPts val="0"/>
              </a:spcBef>
              <a:buSzTx/>
              <a:buNone/>
              <a:defRPr sz="3200">
                <a:latin typeface="+mn-lt"/>
                <a:ea typeface="+mn-ea"/>
                <a:cs typeface="+mn-cs"/>
                <a:sym typeface="Helvetica Light"/>
              </a:defRPr>
            </a:lvl1pPr>
            <a:lvl2pPr marL="0" indent="228600" algn="ctr">
              <a:spcBef>
                <a:spcPts val="0"/>
              </a:spcBef>
              <a:buSzTx/>
              <a:buNone/>
              <a:defRPr sz="3200">
                <a:latin typeface="+mn-lt"/>
                <a:ea typeface="+mn-ea"/>
                <a:cs typeface="+mn-cs"/>
                <a:sym typeface="Helvetica Light"/>
              </a:defRPr>
            </a:lvl2pPr>
            <a:lvl3pPr marL="0" indent="457200" algn="ctr">
              <a:spcBef>
                <a:spcPts val="0"/>
              </a:spcBef>
              <a:buSzTx/>
              <a:buNone/>
              <a:defRPr sz="3200">
                <a:latin typeface="+mn-lt"/>
                <a:ea typeface="+mn-ea"/>
                <a:cs typeface="+mn-cs"/>
                <a:sym typeface="Helvetica Light"/>
              </a:defRPr>
            </a:lvl3pPr>
            <a:lvl4pPr marL="0" indent="685800" algn="ctr">
              <a:spcBef>
                <a:spcPts val="0"/>
              </a:spcBef>
              <a:buSzTx/>
              <a:buNone/>
              <a:defRPr sz="3200">
                <a:latin typeface="+mn-lt"/>
                <a:ea typeface="+mn-ea"/>
                <a:cs typeface="+mn-cs"/>
                <a:sym typeface="Helvetica Light"/>
              </a:defRPr>
            </a:lvl4pPr>
            <a:lvl5pPr marL="0" indent="914400" algn="ctr">
              <a:spcBef>
                <a:spcPts val="0"/>
              </a:spcBef>
              <a:buSzTx/>
              <a:buNone/>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lstStyle/>
          <a:p>
            <a:pPr lvl="0">
              <a:defRPr sz="1800"/>
            </a:pPr>
            <a:r>
              <a:rPr sz="80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3" name="Shape 13"/>
          <p:cNvSpPr/>
          <p:nvPr>
            <p:ph type="title"/>
          </p:nvPr>
        </p:nvSpPr>
        <p:spPr>
          <a:xfrm>
            <a:off x="952500" y="635000"/>
            <a:ext cx="5334000" cy="3987800"/>
          </a:xfrm>
          <a:prstGeom prst="rect">
            <a:avLst/>
          </a:prstGeom>
        </p:spPr>
        <p:txBody>
          <a:bodyPr anchor="b"/>
          <a:lstStyle>
            <a:lvl1pPr>
              <a:defRPr sz="6000"/>
            </a:lvl1pPr>
          </a:lstStyle>
          <a:p>
            <a:pPr lvl="0">
              <a:defRPr sz="1800"/>
            </a:pPr>
            <a:r>
              <a:rPr sz="6000"/>
              <a:t>Titolo Testo</a:t>
            </a:r>
          </a:p>
        </p:txBody>
      </p:sp>
      <p:sp>
        <p:nvSpPr>
          <p:cNvPr id="14" name="Shape 14"/>
          <p:cNvSpPr/>
          <p:nvPr>
            <p:ph type="body" idx="1"/>
          </p:nvPr>
        </p:nvSpPr>
        <p:spPr>
          <a:xfrm>
            <a:off x="952500" y="4762500"/>
            <a:ext cx="5334000" cy="4102100"/>
          </a:xfrm>
          <a:prstGeom prst="rect">
            <a:avLst/>
          </a:prstGeom>
        </p:spPr>
        <p:txBody>
          <a:bodyPr anchor="t"/>
          <a:lstStyle>
            <a:lvl1pPr marL="0" indent="0" algn="ctr">
              <a:spcBef>
                <a:spcPts val="0"/>
              </a:spcBef>
              <a:buSzTx/>
              <a:buNone/>
              <a:defRPr sz="3200">
                <a:latin typeface="+mn-lt"/>
                <a:ea typeface="+mn-ea"/>
                <a:cs typeface="+mn-cs"/>
                <a:sym typeface="Helvetica Light"/>
              </a:defRPr>
            </a:lvl1pPr>
            <a:lvl2pPr marL="0" indent="228600" algn="ctr">
              <a:spcBef>
                <a:spcPts val="0"/>
              </a:spcBef>
              <a:buSzTx/>
              <a:buNone/>
              <a:defRPr sz="3200">
                <a:latin typeface="+mn-lt"/>
                <a:ea typeface="+mn-ea"/>
                <a:cs typeface="+mn-cs"/>
                <a:sym typeface="Helvetica Light"/>
              </a:defRPr>
            </a:lvl2pPr>
            <a:lvl3pPr marL="0" indent="457200" algn="ctr">
              <a:spcBef>
                <a:spcPts val="0"/>
              </a:spcBef>
              <a:buSzTx/>
              <a:buNone/>
              <a:defRPr sz="3200">
                <a:latin typeface="+mn-lt"/>
                <a:ea typeface="+mn-ea"/>
                <a:cs typeface="+mn-cs"/>
                <a:sym typeface="Helvetica Light"/>
              </a:defRPr>
            </a:lvl3pPr>
            <a:lvl4pPr marL="0" indent="685800" algn="ctr">
              <a:spcBef>
                <a:spcPts val="0"/>
              </a:spcBef>
              <a:buSzTx/>
              <a:buNone/>
              <a:defRPr sz="3200">
                <a:latin typeface="+mn-lt"/>
                <a:ea typeface="+mn-ea"/>
                <a:cs typeface="+mn-cs"/>
                <a:sym typeface="Helvetica Light"/>
              </a:defRPr>
            </a:lvl4pPr>
            <a:lvl5pPr marL="0" indent="914400" algn="ctr">
              <a:spcBef>
                <a:spcPts val="0"/>
              </a:spcBef>
              <a:buSzTx/>
              <a:buNone/>
              <a:defRPr sz="3200">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pPr>
            <a:r>
              <a:rPr sz="80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pPr>
            <a:r>
              <a:rPr sz="8000"/>
              <a:t>Titolo Testo</a:t>
            </a:r>
          </a:p>
        </p:txBody>
      </p:sp>
      <p:sp>
        <p:nvSpPr>
          <p:cNvPr id="19" name="Shape 19"/>
          <p:cNvSpPr/>
          <p:nvPr>
            <p:ph type="body" idx="1"/>
          </p:nvPr>
        </p:nvSpPr>
        <p:spPr>
          <a:prstGeom prst="rect">
            <a:avLst/>
          </a:prstGeom>
        </p:spPr>
        <p:txBody>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pPr>
            <a:r>
              <a:rPr sz="8000"/>
              <a:t>Titolo Testo</a:t>
            </a:r>
          </a:p>
        </p:txBody>
      </p:sp>
      <p:sp>
        <p:nvSpPr>
          <p:cNvPr id="22" name="Shape 22"/>
          <p:cNvSpPr/>
          <p:nvPr>
            <p:ph type="body" idx="1"/>
          </p:nvPr>
        </p:nvSpPr>
        <p:spPr>
          <a:xfrm>
            <a:off x="952500" y="2603500"/>
            <a:ext cx="5334000" cy="6286500"/>
          </a:xfrm>
          <a:prstGeom prst="rect">
            <a:avLst/>
          </a:prstGeom>
        </p:spPr>
        <p:txBody>
          <a:bodyPr/>
          <a:lstStyle>
            <a:lvl1pPr marL="342900" indent="-342900" algn="l">
              <a:spcBef>
                <a:spcPts val="3200"/>
              </a:spcBef>
              <a:defRPr sz="2800">
                <a:latin typeface="+mn-lt"/>
                <a:ea typeface="+mn-ea"/>
                <a:cs typeface="+mn-cs"/>
                <a:sym typeface="Helvetica Light"/>
              </a:defRPr>
            </a:lvl1pPr>
            <a:lvl2pPr marL="685800" indent="-342900" algn="l">
              <a:spcBef>
                <a:spcPts val="3200"/>
              </a:spcBef>
              <a:defRPr sz="2800">
                <a:latin typeface="+mn-lt"/>
                <a:ea typeface="+mn-ea"/>
                <a:cs typeface="+mn-cs"/>
                <a:sym typeface="Helvetica Light"/>
              </a:defRPr>
            </a:lvl2pPr>
            <a:lvl3pPr marL="1028700" indent="-342900" algn="l">
              <a:spcBef>
                <a:spcPts val="3200"/>
              </a:spcBef>
              <a:defRPr sz="2800">
                <a:latin typeface="+mn-lt"/>
                <a:ea typeface="+mn-ea"/>
                <a:cs typeface="+mn-cs"/>
                <a:sym typeface="Helvetica Light"/>
              </a:defRPr>
            </a:lvl3pPr>
            <a:lvl4pPr marL="1371600" indent="-342900" algn="l">
              <a:spcBef>
                <a:spcPts val="3200"/>
              </a:spcBef>
              <a:defRPr sz="2800">
                <a:latin typeface="+mn-lt"/>
                <a:ea typeface="+mn-ea"/>
                <a:cs typeface="+mn-cs"/>
                <a:sym typeface="Helvetica Light"/>
              </a:defRPr>
            </a:lvl4pPr>
            <a:lvl5pPr marL="1714500" indent="-342900" algn="l">
              <a:spcBef>
                <a:spcPts val="3200"/>
              </a:spcBef>
              <a:defRPr sz="2800">
                <a:latin typeface="+mn-lt"/>
                <a:ea typeface="+mn-ea"/>
                <a:cs typeface="+mn-cs"/>
                <a:sym typeface="Helvetica Light"/>
              </a:defRPr>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8000"/>
              <a:t>Titolo Testo</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8000">
          <a:latin typeface="+mn-lt"/>
          <a:ea typeface="+mn-ea"/>
          <a:cs typeface="+mn-cs"/>
          <a:sym typeface="Helvetica Light"/>
        </a:defRPr>
      </a:lvl1pPr>
      <a:lvl2pPr indent="228600" algn="ctr" defTabSz="584200">
        <a:defRPr sz="8000">
          <a:latin typeface="+mn-lt"/>
          <a:ea typeface="+mn-ea"/>
          <a:cs typeface="+mn-cs"/>
          <a:sym typeface="Helvetica Light"/>
        </a:defRPr>
      </a:lvl2pPr>
      <a:lvl3pPr indent="457200" algn="ctr" defTabSz="584200">
        <a:defRPr sz="8000">
          <a:latin typeface="+mn-lt"/>
          <a:ea typeface="+mn-ea"/>
          <a:cs typeface="+mn-cs"/>
          <a:sym typeface="Helvetica Light"/>
        </a:defRPr>
      </a:lvl3pPr>
      <a:lvl4pPr indent="685800" algn="ctr" defTabSz="584200">
        <a:defRPr sz="8000">
          <a:latin typeface="+mn-lt"/>
          <a:ea typeface="+mn-ea"/>
          <a:cs typeface="+mn-cs"/>
          <a:sym typeface="Helvetica Light"/>
        </a:defRPr>
      </a:lvl4pPr>
      <a:lvl5pPr indent="914400" algn="ctr" defTabSz="584200">
        <a:defRPr sz="8000">
          <a:latin typeface="+mn-lt"/>
          <a:ea typeface="+mn-ea"/>
          <a:cs typeface="+mn-cs"/>
          <a:sym typeface="Helvetica Light"/>
        </a:defRPr>
      </a:lvl5pPr>
      <a:lvl6pPr indent="1143000" algn="ctr" defTabSz="584200">
        <a:defRPr sz="8000">
          <a:latin typeface="+mn-lt"/>
          <a:ea typeface="+mn-ea"/>
          <a:cs typeface="+mn-cs"/>
          <a:sym typeface="Helvetica Light"/>
        </a:defRPr>
      </a:lvl6pPr>
      <a:lvl7pPr indent="1371600" algn="ctr" defTabSz="584200">
        <a:defRPr sz="8000">
          <a:latin typeface="+mn-lt"/>
          <a:ea typeface="+mn-ea"/>
          <a:cs typeface="+mn-cs"/>
          <a:sym typeface="Helvetica Light"/>
        </a:defRPr>
      </a:lvl7pPr>
      <a:lvl8pPr indent="1600200" algn="ctr" defTabSz="584200">
        <a:defRPr sz="8000">
          <a:latin typeface="+mn-lt"/>
          <a:ea typeface="+mn-ea"/>
          <a:cs typeface="+mn-cs"/>
          <a:sym typeface="Helvetica Light"/>
        </a:defRPr>
      </a:lvl8pPr>
      <a:lvl9pPr indent="1828800" algn="ctr" defTabSz="584200">
        <a:defRPr sz="8000">
          <a:latin typeface="+mn-lt"/>
          <a:ea typeface="+mn-ea"/>
          <a:cs typeface="+mn-cs"/>
          <a:sym typeface="Helvetica Light"/>
        </a:defRPr>
      </a:lvl9pPr>
    </p:titleStyle>
    <p:bodyStyle>
      <a:lvl1pPr marL="444500" indent="-444500" algn="just" defTabSz="584200">
        <a:spcBef>
          <a:spcPts val="4200"/>
        </a:spcBef>
        <a:buSzPct val="75000"/>
        <a:buChar char="•"/>
        <a:defRPr sz="3600">
          <a:latin typeface="Times New Roman"/>
          <a:ea typeface="Times New Roman"/>
          <a:cs typeface="Times New Roman"/>
          <a:sym typeface="Times New Roman"/>
        </a:defRPr>
      </a:lvl1pPr>
      <a:lvl2pPr marL="889000" indent="-444500" algn="just" defTabSz="584200">
        <a:spcBef>
          <a:spcPts val="4200"/>
        </a:spcBef>
        <a:buSzPct val="75000"/>
        <a:buChar char="•"/>
        <a:defRPr sz="3600">
          <a:latin typeface="Times New Roman"/>
          <a:ea typeface="Times New Roman"/>
          <a:cs typeface="Times New Roman"/>
          <a:sym typeface="Times New Roman"/>
        </a:defRPr>
      </a:lvl2pPr>
      <a:lvl3pPr marL="1333500" indent="-444500" algn="just" defTabSz="584200">
        <a:spcBef>
          <a:spcPts val="4200"/>
        </a:spcBef>
        <a:buSzPct val="75000"/>
        <a:buChar char="•"/>
        <a:defRPr sz="3600">
          <a:latin typeface="Times New Roman"/>
          <a:ea typeface="Times New Roman"/>
          <a:cs typeface="Times New Roman"/>
          <a:sym typeface="Times New Roman"/>
        </a:defRPr>
      </a:lvl3pPr>
      <a:lvl4pPr marL="1778000" indent="-444500" algn="just" defTabSz="584200">
        <a:spcBef>
          <a:spcPts val="4200"/>
        </a:spcBef>
        <a:buSzPct val="75000"/>
        <a:buChar char="•"/>
        <a:defRPr sz="3600">
          <a:latin typeface="Times New Roman"/>
          <a:ea typeface="Times New Roman"/>
          <a:cs typeface="Times New Roman"/>
          <a:sym typeface="Times New Roman"/>
        </a:defRPr>
      </a:lvl4pPr>
      <a:lvl5pPr marL="2222500" indent="-444500" algn="just" defTabSz="584200">
        <a:spcBef>
          <a:spcPts val="4200"/>
        </a:spcBef>
        <a:buSzPct val="75000"/>
        <a:buChar char="•"/>
        <a:defRPr sz="3600">
          <a:latin typeface="Times New Roman"/>
          <a:ea typeface="Times New Roman"/>
          <a:cs typeface="Times New Roman"/>
          <a:sym typeface="Times New Roman"/>
        </a:defRPr>
      </a:lvl5pPr>
      <a:lvl6pPr marL="2667000" indent="-444500" algn="just" defTabSz="584200">
        <a:spcBef>
          <a:spcPts val="4200"/>
        </a:spcBef>
        <a:buSzPct val="75000"/>
        <a:buChar char="•"/>
        <a:defRPr sz="3600">
          <a:latin typeface="Times New Roman"/>
          <a:ea typeface="Times New Roman"/>
          <a:cs typeface="Times New Roman"/>
          <a:sym typeface="Times New Roman"/>
        </a:defRPr>
      </a:lvl6pPr>
      <a:lvl7pPr marL="3111500" indent="-444500" algn="just" defTabSz="584200">
        <a:spcBef>
          <a:spcPts val="4200"/>
        </a:spcBef>
        <a:buSzPct val="75000"/>
        <a:buChar char="•"/>
        <a:defRPr sz="3600">
          <a:latin typeface="Times New Roman"/>
          <a:ea typeface="Times New Roman"/>
          <a:cs typeface="Times New Roman"/>
          <a:sym typeface="Times New Roman"/>
        </a:defRPr>
      </a:lvl7pPr>
      <a:lvl8pPr marL="3556000" indent="-444500" algn="just" defTabSz="584200">
        <a:spcBef>
          <a:spcPts val="4200"/>
        </a:spcBef>
        <a:buSzPct val="75000"/>
        <a:buChar char="•"/>
        <a:defRPr sz="3600">
          <a:latin typeface="Times New Roman"/>
          <a:ea typeface="Times New Roman"/>
          <a:cs typeface="Times New Roman"/>
          <a:sym typeface="Times New Roman"/>
        </a:defRPr>
      </a:lvl8pPr>
      <a:lvl9pPr marL="4000500" indent="-444500" algn="just" defTabSz="584200">
        <a:spcBef>
          <a:spcPts val="4200"/>
        </a:spcBef>
        <a:buSzPct val="75000"/>
        <a:buChar char="•"/>
        <a:defRPr sz="3600">
          <a:latin typeface="Times New Roman"/>
          <a:ea typeface="Times New Roman"/>
          <a:cs typeface="Times New Roman"/>
          <a:sym typeface="Times New Roman"/>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it.wikipedia.org/wiki/Essenza_(filosofia)" TargetMode="External"/></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xfrm>
            <a:off x="952500" y="444500"/>
            <a:ext cx="11099800" cy="893007"/>
          </a:xfrm>
          <a:prstGeom prst="rect">
            <a:avLst/>
          </a:prstGeom>
        </p:spPr>
        <p:txBody>
          <a:bodyPr/>
          <a:lstStyle>
            <a:lvl1pPr defTabSz="408940">
              <a:defRPr sz="5600">
                <a:latin typeface="Times New Roman"/>
                <a:ea typeface="Times New Roman"/>
                <a:cs typeface="Times New Roman"/>
                <a:sym typeface="Times New Roman"/>
              </a:defRPr>
            </a:lvl1pPr>
          </a:lstStyle>
          <a:p>
            <a:pPr lvl="0">
              <a:defRPr sz="1800"/>
            </a:pPr>
            <a:r>
              <a:rPr sz="5600"/>
              <a:t>naturalismo</a:t>
            </a:r>
          </a:p>
        </p:txBody>
      </p:sp>
      <p:sp>
        <p:nvSpPr>
          <p:cNvPr id="33" name="Shape 33"/>
          <p:cNvSpPr/>
          <p:nvPr>
            <p:ph type="body" idx="1"/>
          </p:nvPr>
        </p:nvSpPr>
        <p:spPr>
          <a:xfrm>
            <a:off x="952500" y="1474307"/>
            <a:ext cx="11099800" cy="7839550"/>
          </a:xfrm>
          <a:prstGeom prst="rect">
            <a:avLst/>
          </a:prstGeom>
        </p:spPr>
        <p:txBody>
          <a:bodyPr/>
          <a:lstStyle/>
          <a:p>
            <a:pPr lvl="0">
              <a:defRPr sz="1800"/>
            </a:pPr>
            <a:r>
              <a:rPr sz="3600"/>
              <a:t>Sotto il termine “naturalismo” si classificano tutte quelle filosofie che non riconoscono l’esistenza di nessun’altra realtà se non quella naturale. </a:t>
            </a:r>
            <a:endParaRPr sz="3600"/>
          </a:p>
          <a:p>
            <a:pPr lvl="0">
              <a:defRPr sz="1800"/>
            </a:pPr>
            <a:r>
              <a:rPr sz="3600"/>
              <a:t>Esistono differenti tipi di naturalismo a seconda del significato attribuito alla natura stessa, ma è comune a tutti un monismo metafisico che esclude altre forme di realtà accanto a quella che, secondo le diverse accezioni, viene intesa come naturale.</a:t>
            </a:r>
            <a:endParaRPr sz="3600"/>
          </a:p>
          <a:p>
            <a:pPr lvl="0">
              <a:defRPr sz="1800"/>
            </a:pPr>
            <a:r>
              <a:rPr sz="3600"/>
              <a:t>Storicamente due sono le dottrine naturalistiche presenti nell’antichità: il materialismo meccanicistico degli atomisti e il panteismo vitalistico degli stoici.</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title"/>
          </p:nvPr>
        </p:nvSpPr>
        <p:spPr>
          <a:xfrm>
            <a:off x="952500" y="444500"/>
            <a:ext cx="11099800" cy="806425"/>
          </a:xfrm>
          <a:prstGeom prst="rect">
            <a:avLst/>
          </a:prstGeom>
        </p:spPr>
        <p:txBody>
          <a:bodyPr/>
          <a:lstStyle>
            <a:lvl1pPr defTabSz="332993">
              <a:defRPr sz="4560"/>
            </a:lvl1pPr>
          </a:lstStyle>
          <a:p>
            <a:pPr lvl="0">
              <a:defRPr sz="1800"/>
            </a:pPr>
            <a:r>
              <a:rPr sz="4560"/>
              <a:t>l’indoeuropeo</a:t>
            </a:r>
          </a:p>
        </p:txBody>
      </p:sp>
      <p:sp>
        <p:nvSpPr>
          <p:cNvPr id="60" name="Shape 60"/>
          <p:cNvSpPr/>
          <p:nvPr>
            <p:ph type="body" idx="1"/>
          </p:nvPr>
        </p:nvSpPr>
        <p:spPr>
          <a:xfrm>
            <a:off x="952500" y="1474870"/>
            <a:ext cx="11099800" cy="7415130"/>
          </a:xfrm>
          <a:prstGeom prst="rect">
            <a:avLst/>
          </a:prstGeom>
        </p:spPr>
        <p:txBody>
          <a:bodyPr/>
          <a:lstStyle/>
          <a:p>
            <a:pPr lvl="0" marL="0" indent="0" defTabSz="457200">
              <a:lnSpc>
                <a:spcPct val="150000"/>
              </a:lnSpc>
              <a:spcBef>
                <a:spcPts val="0"/>
              </a:spcBef>
              <a:buSzTx/>
              <a:buNone/>
              <a:defRPr sz="1800"/>
            </a:pPr>
            <a:r>
              <a:rPr sz="3300"/>
              <a:t>Nelle filologia del tardo medioevo fino ai primi dell’Ottocento ha un peso non secondario la tradizione teolinguistica che induceva a considerare l’ebraico la lingua madre e cercare nella comparazione linguistica conferme al paradigma biblico. </a:t>
            </a:r>
            <a:endParaRPr sz="3300"/>
          </a:p>
          <a:p>
            <a:pPr lvl="0" marL="0" indent="0" defTabSz="457200">
              <a:lnSpc>
                <a:spcPct val="150000"/>
              </a:lnSpc>
              <a:spcBef>
                <a:spcPts val="0"/>
              </a:spcBef>
              <a:buSzTx/>
              <a:buNone/>
              <a:defRPr sz="1800"/>
            </a:pPr>
            <a:r>
              <a:rPr sz="3300"/>
              <a:t>Il primato dell’ebraico viene messo in dubbio a metà del seicento quando comincia a farsi strada l’ipotesi scitica: l’idea di una comune origine delle lingue poi dette indo-europee dalle regioni a nord del Mar Nero (Scizia) e della loro separatezza dall’ebraico.</a:t>
            </a:r>
            <a:endParaRPr sz="3300"/>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2" name="Shape 62"/>
          <p:cNvSpPr/>
          <p:nvPr>
            <p:ph type="title"/>
          </p:nvPr>
        </p:nvSpPr>
        <p:spPr>
          <a:xfrm>
            <a:off x="660400" y="355600"/>
            <a:ext cx="11099800" cy="781199"/>
          </a:xfrm>
          <a:prstGeom prst="rect">
            <a:avLst/>
          </a:prstGeom>
        </p:spPr>
        <p:txBody>
          <a:bodyPr/>
          <a:lstStyle>
            <a:lvl1pPr defTabSz="182880">
              <a:lnSpc>
                <a:spcPct val="150000"/>
              </a:lnSpc>
              <a:defRPr i="1" sz="3760">
                <a:latin typeface="Times New Roman"/>
                <a:ea typeface="Times New Roman"/>
                <a:cs typeface="Times New Roman"/>
                <a:sym typeface="Times New Roman"/>
              </a:defRPr>
            </a:lvl1pPr>
          </a:lstStyle>
          <a:p>
            <a:pPr lvl="0">
              <a:defRPr i="0" sz="1800"/>
            </a:pPr>
            <a:r>
              <a:rPr i="1" sz="3760"/>
              <a:t>Leibniz linguista: origine delle parole</a:t>
            </a:r>
            <a:endParaRPr i="1" sz="3760"/>
          </a:p>
        </p:txBody>
      </p:sp>
      <p:sp>
        <p:nvSpPr>
          <p:cNvPr id="63" name="Shape 63"/>
          <p:cNvSpPr/>
          <p:nvPr>
            <p:ph type="body" idx="1"/>
          </p:nvPr>
        </p:nvSpPr>
        <p:spPr>
          <a:xfrm>
            <a:off x="952500" y="1335087"/>
            <a:ext cx="11099800" cy="7554913"/>
          </a:xfrm>
          <a:prstGeom prst="rect">
            <a:avLst/>
          </a:prstGeom>
        </p:spPr>
        <p:txBody>
          <a:bodyPr/>
          <a:lstStyle/>
          <a:p>
            <a:pPr lvl="0" marL="0" indent="0" defTabSz="370331">
              <a:lnSpc>
                <a:spcPct val="150000"/>
              </a:lnSpc>
              <a:spcBef>
                <a:spcPts val="0"/>
              </a:spcBef>
              <a:buSzTx/>
              <a:buNone/>
              <a:defRPr sz="1800"/>
            </a:pPr>
            <a:r>
              <a:rPr sz="2754"/>
              <a:t>Un filosofo in cui tutti questi fili si raccolgono è Leibniz: il sogno della costruzione di una lingua artificiale si accompagna infatti a interessi storico comparativi riguardanti l’origine delle lingue.</a:t>
            </a:r>
            <a:endParaRPr sz="2754"/>
          </a:p>
          <a:p>
            <a:pPr lvl="0" marL="0" indent="0" defTabSz="370331">
              <a:lnSpc>
                <a:spcPct val="150000"/>
              </a:lnSpc>
              <a:spcBef>
                <a:spcPts val="0"/>
              </a:spcBef>
              <a:buSzTx/>
              <a:buNone/>
              <a:defRPr sz="1800"/>
            </a:pPr>
            <a:r>
              <a:rPr sz="2754"/>
              <a:t>Un primo punto fondamentale nella filosofia linguistica leibniziana è la limitazione alla arbitrarietà dei segni. </a:t>
            </a:r>
            <a:endParaRPr sz="2754"/>
          </a:p>
          <a:p>
            <a:pPr lvl="0" marL="0" indent="0" defTabSz="370331">
              <a:lnSpc>
                <a:spcPct val="150000"/>
              </a:lnSpc>
              <a:spcBef>
                <a:spcPts val="0"/>
              </a:spcBef>
              <a:buSzTx/>
              <a:buNone/>
              <a:defRPr sz="1800"/>
            </a:pPr>
            <a:r>
              <a:rPr sz="2754"/>
              <a:t>I </a:t>
            </a:r>
            <a:r>
              <a:rPr b="1" sz="2754"/>
              <a:t>segni</a:t>
            </a:r>
            <a:r>
              <a:rPr sz="2754"/>
              <a:t> nelle lingue naturali </a:t>
            </a:r>
            <a:r>
              <a:rPr b="1" sz="2754"/>
              <a:t>sono</a:t>
            </a:r>
            <a:r>
              <a:rPr sz="2754"/>
              <a:t> causati e quindi </a:t>
            </a:r>
            <a:r>
              <a:rPr b="1" sz="2754"/>
              <a:t>motivati</a:t>
            </a:r>
            <a:r>
              <a:rPr sz="2754"/>
              <a:t>: la corrispondenza fra suoni e moti dell’animo, che si manifesta nell’onomatopea, è quella più frequentemente citata. Questo fondamento iconico delle parole non lo porta però a condividere le posizioni estremiste di Cratilo. Le lingue non nascono </a:t>
            </a:r>
            <a:r>
              <a:rPr i="1" sz="2754"/>
              <a:t>ex instituto</a:t>
            </a:r>
            <a:r>
              <a:rPr sz="2754"/>
              <a:t> per impulso naturale degli uomini che “adattano i suoni alle affezioni dell’animo”. Anche la lingua adamica sorse in questo modo. Il tempo e l’uso trasformano i significati delle parole rendendole irriconoscibili. </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Shape 65"/>
          <p:cNvSpPr/>
          <p:nvPr>
            <p:ph type="title"/>
          </p:nvPr>
        </p:nvSpPr>
        <p:spPr>
          <a:xfrm>
            <a:off x="952500" y="444500"/>
            <a:ext cx="11099800" cy="758478"/>
          </a:xfrm>
          <a:prstGeom prst="rect">
            <a:avLst/>
          </a:prstGeom>
        </p:spPr>
        <p:txBody>
          <a:bodyPr/>
          <a:lstStyle>
            <a:lvl1pPr defTabSz="224027">
              <a:lnSpc>
                <a:spcPct val="150000"/>
              </a:lnSpc>
              <a:defRPr i="1" sz="4606">
                <a:latin typeface="Times New Roman"/>
                <a:ea typeface="Times New Roman"/>
                <a:cs typeface="Times New Roman"/>
                <a:sym typeface="Times New Roman"/>
              </a:defRPr>
            </a:lvl1pPr>
          </a:lstStyle>
          <a:p>
            <a:pPr lvl="0">
              <a:defRPr i="0" sz="1800"/>
            </a:pPr>
            <a:r>
              <a:rPr i="1" sz="4606"/>
              <a:t>Leibniz linguista: origine delle parole</a:t>
            </a:r>
          </a:p>
        </p:txBody>
      </p:sp>
      <p:sp>
        <p:nvSpPr>
          <p:cNvPr id="66" name="Shape 66"/>
          <p:cNvSpPr/>
          <p:nvPr>
            <p:ph type="body" idx="1"/>
          </p:nvPr>
        </p:nvSpPr>
        <p:spPr>
          <a:xfrm>
            <a:off x="952500" y="1473299"/>
            <a:ext cx="11099800" cy="7416701"/>
          </a:xfrm>
          <a:prstGeom prst="rect">
            <a:avLst/>
          </a:prstGeom>
        </p:spPr>
        <p:txBody>
          <a:bodyPr/>
          <a:lstStyle/>
          <a:p>
            <a:pPr lvl="0" marL="0" indent="0" defTabSz="429768">
              <a:lnSpc>
                <a:spcPct val="150000"/>
              </a:lnSpc>
              <a:spcBef>
                <a:spcPts val="0"/>
              </a:spcBef>
              <a:buSzTx/>
              <a:buNone/>
              <a:defRPr sz="1800"/>
            </a:pPr>
            <a:r>
              <a:rPr sz="3196"/>
              <a:t>Se quindi l’origine naturale della parola limita l’arbitrarietà, un secondo vincolo la esclude del tutto. Questo secondo principio, di natura sintattica, consiste nel rapporto, anch’esso naturale, che sussiste fra l’organizzazione dei segni e l’organizzazione delle cose: “Sebbene i caratteri siano arbitrari nondimeno il loro uso e la loro connessione hanno alcunché di non arbitrario, vale a dire qualche proporzione tra caratteri e cose. E questa proporzione o relazione è il fondamento della verità” (133).</a:t>
            </a:r>
            <a:endParaRPr sz="3196"/>
          </a:p>
          <a:p>
            <a:pPr lvl="0" marL="0" indent="0" defTabSz="429768">
              <a:lnSpc>
                <a:spcPct val="150000"/>
              </a:lnSpc>
              <a:spcBef>
                <a:spcPts val="0"/>
              </a:spcBef>
              <a:buSzTx/>
              <a:buNone/>
              <a:defRPr sz="1800"/>
            </a:pPr>
            <a:r>
              <a:rPr sz="3196"/>
              <a:t>Questa relazione o proporzione tra disposizione delle parole e ordine delle cose che sta alla base del linguaggio naturale costituisce anche la legittimità della lingua logica.</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8" name="Shape 68"/>
          <p:cNvSpPr/>
          <p:nvPr>
            <p:ph type="title"/>
          </p:nvPr>
        </p:nvSpPr>
        <p:spPr>
          <a:xfrm>
            <a:off x="952500" y="444500"/>
            <a:ext cx="11099800" cy="997298"/>
          </a:xfrm>
          <a:prstGeom prst="rect">
            <a:avLst/>
          </a:prstGeom>
        </p:spPr>
        <p:txBody>
          <a:bodyPr/>
          <a:lstStyle>
            <a:lvl1pPr defTabSz="461518">
              <a:defRPr sz="6320">
                <a:latin typeface="Times New Roman"/>
                <a:ea typeface="Times New Roman"/>
                <a:cs typeface="Times New Roman"/>
                <a:sym typeface="Times New Roman"/>
              </a:defRPr>
            </a:lvl1pPr>
          </a:lstStyle>
          <a:p>
            <a:pPr lvl="0">
              <a:defRPr sz="1800"/>
            </a:pPr>
            <a:r>
              <a:rPr sz="6320"/>
              <a:t>Leibniz: la logica</a:t>
            </a:r>
          </a:p>
        </p:txBody>
      </p:sp>
      <p:sp>
        <p:nvSpPr>
          <p:cNvPr id="69" name="Shape 69"/>
          <p:cNvSpPr/>
          <p:nvPr>
            <p:ph type="body" idx="1"/>
          </p:nvPr>
        </p:nvSpPr>
        <p:spPr>
          <a:xfrm>
            <a:off x="952500" y="1592659"/>
            <a:ext cx="11099800" cy="7297341"/>
          </a:xfrm>
          <a:prstGeom prst="rect">
            <a:avLst/>
          </a:prstGeom>
        </p:spPr>
        <p:txBody>
          <a:bodyPr/>
          <a:lstStyle/>
          <a:p>
            <a:pPr lvl="0" marL="0" indent="0" defTabSz="320039">
              <a:lnSpc>
                <a:spcPct val="150000"/>
              </a:lnSpc>
              <a:spcBef>
                <a:spcPts val="0"/>
              </a:spcBef>
              <a:buSzTx/>
              <a:buNone/>
              <a:defRPr sz="1800"/>
            </a:pPr>
            <a:r>
              <a:rPr sz="2380"/>
              <a:t>Le tematiche logiche principali del pensiero leibniziano sono i seguenti: 1) l’idea che sia possibile determinare una classe di termini semplici dai quali ottenere per combinazione i termini complessi, cioè la costituzione di una sorta di alfabeto dei pensieri umani. </a:t>
            </a:r>
            <a:endParaRPr sz="2380"/>
          </a:p>
          <a:p>
            <a:pPr lvl="0" marL="0" indent="0" defTabSz="320039">
              <a:lnSpc>
                <a:spcPct val="150000"/>
              </a:lnSpc>
              <a:spcBef>
                <a:spcPts val="0"/>
              </a:spcBef>
              <a:buSzTx/>
              <a:buNone/>
              <a:defRPr sz="1800"/>
            </a:pPr>
            <a:r>
              <a:rPr sz="2380"/>
              <a:t>2) La concezione di una </a:t>
            </a:r>
            <a:r>
              <a:rPr i="1" sz="2380"/>
              <a:t>lingua characteristica</a:t>
            </a:r>
            <a:r>
              <a:rPr sz="2380"/>
              <a:t> di una ideografia logica, e di un </a:t>
            </a:r>
            <a:r>
              <a:rPr i="1" sz="2380"/>
              <a:t>calculus ratiocinator</a:t>
            </a:r>
            <a:r>
              <a:rPr sz="2380"/>
              <a:t>, ossia di un calcolo logico ad essa associato. </a:t>
            </a:r>
            <a:endParaRPr sz="2380"/>
          </a:p>
          <a:p>
            <a:pPr lvl="0" marL="0" indent="0" defTabSz="320039">
              <a:lnSpc>
                <a:spcPct val="150000"/>
              </a:lnSpc>
              <a:spcBef>
                <a:spcPts val="0"/>
              </a:spcBef>
              <a:buSzTx/>
              <a:buNone/>
              <a:defRPr sz="1800"/>
            </a:pPr>
            <a:r>
              <a:rPr sz="2380"/>
              <a:t>In sostanza deve essere possibile isolare una classe di costituenti ultimi, di concetti primitivi, che tramite le loro combinazioni si possano ottenere tutte le proposizioni complesse. Ogni numero è scomponibile nei suoi fattori primi ed è ottenibile come prodotto di questi fattori.</a:t>
            </a:r>
            <a:endParaRPr sz="2380"/>
          </a:p>
          <a:p>
            <a:pPr lvl="0" marL="0" indent="0" defTabSz="320039">
              <a:lnSpc>
                <a:spcPct val="150000"/>
              </a:lnSpc>
              <a:spcBef>
                <a:spcPts val="0"/>
              </a:spcBef>
              <a:buSzTx/>
              <a:buNone/>
              <a:defRPr sz="1800"/>
            </a:pPr>
            <a:r>
              <a:rPr sz="2380"/>
              <a:t>Per fare questo è necessaria una </a:t>
            </a:r>
            <a:r>
              <a:rPr i="1" sz="2380"/>
              <a:t>characteristica universalis, </a:t>
            </a:r>
            <a:r>
              <a:rPr sz="2380"/>
              <a:t>ossia una lingua che stabilisca una corrispondenza biunivoca fra segni e idee semplici. In modo tale che l’espressione delle idee complesse sia raffigurata la relazione delle idee semplici componenti.</a:t>
            </a:r>
            <a:endParaRPr sz="2380"/>
          </a:p>
          <a:p>
            <a:pPr lvl="0" marL="0" indent="0" defTabSz="320039">
              <a:lnSpc>
                <a:spcPct val="150000"/>
              </a:lnSpc>
              <a:spcBef>
                <a:spcPts val="0"/>
              </a:spcBef>
              <a:buSzTx/>
              <a:buNone/>
              <a:defRPr sz="1800"/>
            </a:pPr>
            <a:r>
              <a:rPr sz="2380"/>
              <a:t>A questa </a:t>
            </a:r>
            <a:r>
              <a:rPr i="1" sz="2380"/>
              <a:t>characteristica </a:t>
            </a:r>
            <a:r>
              <a:rPr sz="2380"/>
              <a:t>doveva associarsi un </a:t>
            </a:r>
            <a:r>
              <a:rPr i="1" sz="2380"/>
              <a:t>calculus ratiocinator </a:t>
            </a:r>
            <a:r>
              <a:rPr sz="2380"/>
              <a:t>ovvero regole formali per la derivazione di nuove espressioni da quelle date. </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1" name="Shape 71"/>
          <p:cNvSpPr/>
          <p:nvPr>
            <p:ph type="title"/>
          </p:nvPr>
        </p:nvSpPr>
        <p:spPr>
          <a:xfrm>
            <a:off x="952500" y="444500"/>
            <a:ext cx="11099800" cy="611634"/>
          </a:xfrm>
          <a:prstGeom prst="rect">
            <a:avLst/>
          </a:prstGeom>
        </p:spPr>
        <p:txBody>
          <a:bodyPr/>
          <a:lstStyle>
            <a:lvl1pPr defTabSz="239522">
              <a:defRPr sz="3280"/>
            </a:lvl1pPr>
          </a:lstStyle>
          <a:p>
            <a:pPr lvl="0">
              <a:defRPr sz="1800"/>
            </a:pPr>
            <a:r>
              <a:rPr sz="3280"/>
              <a:t>mistica del verbo</a:t>
            </a:r>
          </a:p>
        </p:txBody>
      </p:sp>
      <p:sp>
        <p:nvSpPr>
          <p:cNvPr id="72" name="Shape 72"/>
          <p:cNvSpPr/>
          <p:nvPr>
            <p:ph type="body" idx="1"/>
          </p:nvPr>
        </p:nvSpPr>
        <p:spPr>
          <a:xfrm>
            <a:off x="952500" y="1383754"/>
            <a:ext cx="11099800" cy="7646591"/>
          </a:xfrm>
          <a:prstGeom prst="rect">
            <a:avLst/>
          </a:prstGeom>
        </p:spPr>
        <p:txBody>
          <a:bodyPr/>
          <a:lstStyle/>
          <a:p>
            <a:pPr lvl="0">
              <a:defRPr sz="1800"/>
            </a:pPr>
            <a:r>
              <a:rPr sz="3600"/>
              <a:t>Ogni dottrina mistica esige sia l’individuazione e la descrizione delle tappe dell’ascesa a Dio, sia formulazioni adeguate ad esprimere l’esperienza del divino nel suo progressivo disvelarsi. </a:t>
            </a:r>
            <a:endParaRPr sz="3600"/>
          </a:p>
          <a:p>
            <a:pPr lvl="0">
              <a:defRPr sz="1800"/>
            </a:pPr>
            <a:r>
              <a:rPr sz="3600"/>
              <a:t>Entrambe le questioni sono tematizzate nel </a:t>
            </a:r>
            <a:r>
              <a:rPr i="1" sz="3600"/>
              <a:t>De mystica theologia</a:t>
            </a:r>
            <a:r>
              <a:rPr sz="3600"/>
              <a:t> di Dionigi Areopagita. Quest’opera, punto di riferimento della mistica medievale, ha per oggetto non solo l’ascesa dell’anima a Dio, ma anche la questione della dicibilità di Dio e dei suoi attributi. Il problema dell’ineffabilità di Dio.</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hape 74"/>
          <p:cNvSpPr/>
          <p:nvPr>
            <p:ph type="title"/>
          </p:nvPr>
        </p:nvSpPr>
        <p:spPr>
          <a:xfrm>
            <a:off x="952500" y="444500"/>
            <a:ext cx="11099800" cy="762447"/>
          </a:xfrm>
          <a:prstGeom prst="rect">
            <a:avLst/>
          </a:prstGeom>
        </p:spPr>
        <p:txBody>
          <a:bodyPr/>
          <a:lstStyle>
            <a:lvl1pPr defTabSz="315468">
              <a:defRPr sz="4320"/>
            </a:lvl1pPr>
          </a:lstStyle>
          <a:p>
            <a:pPr lvl="0">
              <a:defRPr sz="1800"/>
            </a:pPr>
            <a:r>
              <a:rPr sz="4320"/>
              <a:t>Leibniz: conclusioni</a:t>
            </a:r>
          </a:p>
        </p:txBody>
      </p:sp>
      <p:sp>
        <p:nvSpPr>
          <p:cNvPr id="75" name="Shape 75"/>
          <p:cNvSpPr/>
          <p:nvPr>
            <p:ph type="body" idx="1"/>
          </p:nvPr>
        </p:nvSpPr>
        <p:spPr>
          <a:xfrm>
            <a:off x="952500" y="1490960"/>
            <a:ext cx="11099800" cy="7679780"/>
          </a:xfrm>
          <a:prstGeom prst="rect">
            <a:avLst/>
          </a:prstGeom>
        </p:spPr>
        <p:txBody>
          <a:bodyPr/>
          <a:lstStyle/>
          <a:p>
            <a:pPr lvl="0" marL="0" indent="0" defTabSz="292607">
              <a:lnSpc>
                <a:spcPct val="150000"/>
              </a:lnSpc>
              <a:spcBef>
                <a:spcPts val="0"/>
              </a:spcBef>
              <a:buSzTx/>
              <a:buNone/>
              <a:defRPr sz="1800"/>
            </a:pPr>
            <a:r>
              <a:rPr sz="2176"/>
              <a:t>Gli scritti di Leibniz sono una enciclopedia del saper linguistico del tempo e si trovano due temi del dibattito linguistico del tempo: sono il progetto riguardanti la formulazione di una lingua artificiale e la cosiddetta mistica del Verbo, ovvero lo studio dell’universo simbolico condotta dal Mistico Boehme (per il quale l’universo era la rivelazione, l’esplicazione dell’essenza divina). </a:t>
            </a:r>
            <a:endParaRPr sz="2176"/>
          </a:p>
          <a:p>
            <a:pPr lvl="0" marL="0" indent="0" defTabSz="292607">
              <a:lnSpc>
                <a:spcPct val="150000"/>
              </a:lnSpc>
              <a:spcBef>
                <a:spcPts val="0"/>
              </a:spcBef>
              <a:buSzTx/>
              <a:buNone/>
              <a:defRPr sz="1800"/>
            </a:pPr>
            <a:r>
              <a:rPr sz="2176"/>
              <a:t>Le due istanze non erano così divergenti: nei progetti di lingua artificiale vi era sia la motivazione pratica di una lingua scientifica, priva di ambiguità, adatta agli scienziati per superare la frammentazione linguistica indotta dall’avvento dei volgari, sia il desiderio di convertire gli infedeli e, più tardi, il desiderio di superare la frammentarietà dei credenti prodotta dalle guerre di religione. </a:t>
            </a:r>
            <a:endParaRPr sz="2176"/>
          </a:p>
          <a:p>
            <a:pPr lvl="0" marL="0" indent="0" defTabSz="292607">
              <a:lnSpc>
                <a:spcPct val="150000"/>
              </a:lnSpc>
              <a:spcBef>
                <a:spcPts val="0"/>
              </a:spcBef>
              <a:buSzTx/>
              <a:buNone/>
              <a:defRPr sz="1800"/>
            </a:pPr>
            <a:r>
              <a:rPr sz="2176"/>
              <a:t>La ricerca mistica sulle radici dell’universo simbolico non era in conflitto con l’idea della natura  inteso come linguaggio divino.</a:t>
            </a:r>
            <a:endParaRPr sz="2176"/>
          </a:p>
          <a:p>
            <a:pPr lvl="0" marL="0" indent="0" defTabSz="292607">
              <a:lnSpc>
                <a:spcPct val="150000"/>
              </a:lnSpc>
              <a:spcBef>
                <a:spcPts val="0"/>
              </a:spcBef>
              <a:buSzTx/>
              <a:buNone/>
              <a:defRPr sz="1800"/>
            </a:pPr>
            <a:r>
              <a:rPr sz="2176"/>
              <a:t>Quando si parla di lingua universale nel Sei-Settecento si intendono due tipi di costruzione diverse:</a:t>
            </a:r>
            <a:endParaRPr sz="2176"/>
          </a:p>
          <a:p>
            <a:pPr lvl="0" marL="0" indent="0" defTabSz="292607">
              <a:lnSpc>
                <a:spcPct val="150000"/>
              </a:lnSpc>
              <a:spcBef>
                <a:spcPts val="0"/>
              </a:spcBef>
              <a:buSzTx/>
              <a:buNone/>
              <a:defRPr sz="1800"/>
            </a:pPr>
            <a:r>
              <a:rPr sz="2176"/>
              <a:t>Una è la </a:t>
            </a:r>
            <a:r>
              <a:rPr i="1" sz="2176"/>
              <a:t>characteristica universalis</a:t>
            </a:r>
            <a:r>
              <a:rPr sz="2176"/>
              <a:t>, sistema di scrittura i cui caratteri denotino direttamente le cose (come si credeva facesse il cinese). Il secondo era la costruzione di una lingua filosofica o lingua universale.</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7" name="Shape 77"/>
          <p:cNvSpPr/>
          <p:nvPr>
            <p:ph type="title"/>
          </p:nvPr>
        </p:nvSpPr>
        <p:spPr>
          <a:xfrm>
            <a:off x="952500" y="457200"/>
            <a:ext cx="11099800" cy="715417"/>
          </a:xfrm>
          <a:prstGeom prst="rect">
            <a:avLst/>
          </a:prstGeom>
        </p:spPr>
        <p:txBody>
          <a:bodyPr/>
          <a:lstStyle>
            <a:lvl1pPr defTabSz="297941">
              <a:defRPr sz="4080"/>
            </a:lvl1pPr>
          </a:lstStyle>
          <a:p>
            <a:pPr lvl="0">
              <a:defRPr sz="1800"/>
            </a:pPr>
            <a:r>
              <a:rPr sz="4080"/>
              <a:t>Lingua universale: Bacone e Cartesio</a:t>
            </a:r>
          </a:p>
        </p:txBody>
      </p:sp>
      <p:sp>
        <p:nvSpPr>
          <p:cNvPr id="78" name="Shape 78"/>
          <p:cNvSpPr/>
          <p:nvPr>
            <p:ph type="body" idx="1"/>
          </p:nvPr>
        </p:nvSpPr>
        <p:spPr>
          <a:prstGeom prst="rect">
            <a:avLst/>
          </a:prstGeom>
        </p:spPr>
        <p:txBody>
          <a:bodyPr/>
          <a:lstStyle/>
          <a:p>
            <a:pPr lvl="0" marL="0" indent="0" defTabSz="352043">
              <a:lnSpc>
                <a:spcPct val="150000"/>
              </a:lnSpc>
              <a:spcBef>
                <a:spcPts val="0"/>
              </a:spcBef>
              <a:buSzTx/>
              <a:buNone/>
              <a:defRPr sz="1800"/>
            </a:pPr>
            <a:r>
              <a:rPr sz="2618"/>
              <a:t>Per Francis Bacon la costruzione di una lingua universale era presentata come rimedio all’inaffidabilità della lingua naturale, il modo migliore per combattere gli </a:t>
            </a:r>
            <a:r>
              <a:rPr i="1" sz="2618"/>
              <a:t>idola fori</a:t>
            </a:r>
            <a:r>
              <a:rPr sz="2618"/>
              <a:t>, le false immagini delle cose che apprendiamo con la lingua.</a:t>
            </a:r>
            <a:endParaRPr sz="2618"/>
          </a:p>
          <a:p>
            <a:pPr lvl="0" marL="0" indent="0" defTabSz="352043">
              <a:lnSpc>
                <a:spcPct val="150000"/>
              </a:lnSpc>
              <a:spcBef>
                <a:spcPts val="0"/>
              </a:spcBef>
              <a:buSzTx/>
              <a:buNone/>
              <a:defRPr sz="1800"/>
            </a:pPr>
            <a:r>
              <a:rPr sz="2618"/>
              <a:t>Dietro i progetti di lingua universale vi era sia l’esigenza rinascimentale di sistematizzare la conoscenza umana, sia l’eredita delle arti della memoria rivolte al facile apprendimento e memorizzazione del sapere, sia l’avanzamento del sapere e infine anche esigenze di ordine pedagogico e religioso.</a:t>
            </a:r>
            <a:endParaRPr sz="2618"/>
          </a:p>
          <a:p>
            <a:pPr lvl="0" marL="0" indent="0" defTabSz="352043">
              <a:lnSpc>
                <a:spcPct val="150000"/>
              </a:lnSpc>
              <a:spcBef>
                <a:spcPts val="0"/>
              </a:spcBef>
              <a:buSzTx/>
              <a:buNone/>
              <a:defRPr sz="1800"/>
            </a:pPr>
            <a:r>
              <a:rPr sz="2618"/>
              <a:t>Sull’argomento Cartesio si espresse in maniera molto cauta: finché non è stata edificata una vera filosofia che consenta di ordinare e numerare tutte le nozioni che compongono la conoscenza si può al limite ottenere una nomenclatura poliglotta che difficilmente diventerà una lingua.</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0" name="Shape 80"/>
          <p:cNvSpPr/>
          <p:nvPr>
            <p:ph type="title"/>
          </p:nvPr>
        </p:nvSpPr>
        <p:spPr>
          <a:xfrm>
            <a:off x="952500" y="444500"/>
            <a:ext cx="11099800" cy="880716"/>
          </a:xfrm>
          <a:prstGeom prst="rect">
            <a:avLst/>
          </a:prstGeom>
        </p:spPr>
        <p:txBody>
          <a:bodyPr/>
          <a:lstStyle/>
          <a:p>
            <a:pPr lvl="0" defTabSz="373887">
              <a:defRPr sz="1800"/>
            </a:pPr>
            <a:r>
              <a:rPr sz="3839"/>
              <a:t>5.2</a:t>
            </a:r>
            <a:r>
              <a:rPr sz="5119"/>
              <a:t> </a:t>
            </a:r>
            <a:r>
              <a:rPr sz="3712"/>
              <a:t>filosofia della storia filosofia della lingua</a:t>
            </a:r>
          </a:p>
        </p:txBody>
      </p:sp>
      <p:sp>
        <p:nvSpPr>
          <p:cNvPr id="81" name="Shape 81"/>
          <p:cNvSpPr/>
          <p:nvPr>
            <p:ph type="body" idx="1"/>
          </p:nvPr>
        </p:nvSpPr>
        <p:spPr>
          <a:xfrm>
            <a:off x="952500" y="1644005"/>
            <a:ext cx="11099800" cy="7705180"/>
          </a:xfrm>
          <a:prstGeom prst="rect">
            <a:avLst/>
          </a:prstGeom>
        </p:spPr>
        <p:txBody>
          <a:bodyPr/>
          <a:lstStyle/>
          <a:p>
            <a:pPr lvl="0" marL="0" indent="0" defTabSz="416052">
              <a:lnSpc>
                <a:spcPct val="150000"/>
              </a:lnSpc>
              <a:spcBef>
                <a:spcPts val="0"/>
              </a:spcBef>
              <a:buSzTx/>
              <a:buNone/>
              <a:defRPr sz="1800"/>
            </a:pPr>
            <a:r>
              <a:rPr sz="3094"/>
              <a:t>Le diverse forme della mistica del verbo condividono l’idea che l’arbitrarietà del segno sia un effetto dell’oblio della lingua originaria, la cui struttura si identificava senza mediazioni con la struttura del pensiero e in cui vigeva una totale aderenza tra le parole e le cose. La lingua originaria veniva ipostatizzata qui come un’entità metastorica. </a:t>
            </a:r>
            <a:endParaRPr sz="3094"/>
          </a:p>
          <a:p>
            <a:pPr lvl="0" marL="0" indent="0" defTabSz="416052">
              <a:lnSpc>
                <a:spcPct val="150000"/>
              </a:lnSpc>
              <a:spcBef>
                <a:spcPts val="0"/>
              </a:spcBef>
              <a:buSzTx/>
              <a:buNone/>
              <a:defRPr sz="1800"/>
            </a:pPr>
            <a:r>
              <a:rPr sz="3094"/>
              <a:t>Nel Cinque e Seicento il giusnaturalismo (la discussione sui diritti  naturali, inalienabili, che dovevano stare alla base del contratto tra il sovrano e i sudditi) aveva creato un interesse nuovo per la forme di vita pre-istituzionali e dunque per lo stato di natura, per la ricostruzione dello stato nascente delle istituzioni.  </a:t>
            </a:r>
            <a:endParaRPr sz="3094"/>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3" name="Shape 83"/>
          <p:cNvSpPr/>
          <p:nvPr>
            <p:ph type="title"/>
          </p:nvPr>
        </p:nvSpPr>
        <p:spPr>
          <a:xfrm>
            <a:off x="952500" y="457200"/>
            <a:ext cx="11099800" cy="754658"/>
          </a:xfrm>
          <a:prstGeom prst="rect">
            <a:avLst/>
          </a:prstGeom>
        </p:spPr>
        <p:txBody>
          <a:bodyPr/>
          <a:lstStyle>
            <a:lvl1pPr defTabSz="303783">
              <a:defRPr sz="4160"/>
            </a:lvl1pPr>
          </a:lstStyle>
          <a:p>
            <a:pPr lvl="0">
              <a:defRPr sz="1800"/>
            </a:pPr>
            <a:r>
              <a:rPr sz="4160"/>
              <a:t>Giambattista Vico</a:t>
            </a:r>
          </a:p>
        </p:txBody>
      </p:sp>
      <p:sp>
        <p:nvSpPr>
          <p:cNvPr id="84" name="Shape 84"/>
          <p:cNvSpPr/>
          <p:nvPr>
            <p:ph type="body" idx="1"/>
          </p:nvPr>
        </p:nvSpPr>
        <p:spPr>
          <a:prstGeom prst="rect">
            <a:avLst/>
          </a:prstGeom>
        </p:spPr>
        <p:txBody>
          <a:bodyPr/>
          <a:lstStyle/>
          <a:p>
            <a:pPr lvl="0">
              <a:defRPr sz="1800"/>
            </a:pPr>
            <a:r>
              <a:rPr sz="3600"/>
              <a:t>Il caso più interessante d’intersezione teoria giuridica teoria della lingua è la </a:t>
            </a:r>
            <a:r>
              <a:rPr i="1" sz="3600"/>
              <a:t>Scienza Nova</a:t>
            </a:r>
            <a:r>
              <a:rPr sz="3600"/>
              <a:t> di Vico.  </a:t>
            </a:r>
            <a:endParaRPr sz="3600"/>
          </a:p>
          <a:p>
            <a:pPr lvl="0">
              <a:defRPr sz="1800"/>
            </a:pPr>
            <a:r>
              <a:rPr sz="3600"/>
              <a:t>(1708) </a:t>
            </a:r>
            <a:r>
              <a:rPr i="1" sz="3600"/>
              <a:t>De nostri temporis studiorum ratione</a:t>
            </a:r>
            <a:r>
              <a:rPr sz="3600"/>
              <a:t>. Contro Cartesio e una scienza matematizzante difende i diritti della fantasia e della memoria, i valore della retorica e dell’eloquenza. All’interno dell’opzione per lo sperimentalismo e in polemica con il razionalismo delinea quel criterio di verità per il quale si può conoscere con verità soltanto ciò di cui si è autori: “</a:t>
            </a:r>
            <a:r>
              <a:rPr i="1" sz="3600"/>
              <a:t>verum ipsum factum</a:t>
            </a:r>
            <a:r>
              <a:rPr sz="3600"/>
              <a:t>”.</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Shape 86"/>
          <p:cNvSpPr/>
          <p:nvPr>
            <p:ph type="title"/>
          </p:nvPr>
        </p:nvSpPr>
        <p:spPr>
          <a:xfrm>
            <a:off x="952500" y="596900"/>
            <a:ext cx="11099800" cy="860227"/>
          </a:xfrm>
          <a:prstGeom prst="rect">
            <a:avLst/>
          </a:prstGeom>
        </p:spPr>
        <p:txBody>
          <a:bodyPr/>
          <a:lstStyle/>
          <a:p>
            <a:pPr lvl="0" defTabSz="286258">
              <a:defRPr sz="1800"/>
            </a:pPr>
            <a:r>
              <a:rPr sz="2989">
                <a:latin typeface="Times New Roman"/>
                <a:ea typeface="Times New Roman"/>
                <a:cs typeface="Times New Roman"/>
                <a:sym typeface="Times New Roman"/>
              </a:rPr>
              <a:t>(1725) </a:t>
            </a:r>
            <a:r>
              <a:rPr i="1" sz="2989">
                <a:latin typeface="Times New Roman"/>
                <a:ea typeface="Times New Roman"/>
                <a:cs typeface="Times New Roman"/>
                <a:sym typeface="Times New Roman"/>
              </a:rPr>
              <a:t>Principi di una scienza nuova dintorno alla natura delle nazioni</a:t>
            </a:r>
          </a:p>
        </p:txBody>
      </p:sp>
      <p:sp>
        <p:nvSpPr>
          <p:cNvPr id="87" name="Shape 87"/>
          <p:cNvSpPr/>
          <p:nvPr>
            <p:ph type="body" idx="1"/>
          </p:nvPr>
        </p:nvSpPr>
        <p:spPr>
          <a:xfrm>
            <a:off x="952500" y="1483270"/>
            <a:ext cx="11099800" cy="7855993"/>
          </a:xfrm>
          <a:prstGeom prst="rect">
            <a:avLst/>
          </a:prstGeom>
        </p:spPr>
        <p:txBody>
          <a:bodyPr/>
          <a:lstStyle/>
          <a:p>
            <a:pPr lvl="0" marL="422275" indent="-422275" defTabSz="554990">
              <a:spcBef>
                <a:spcPts val="3900"/>
              </a:spcBef>
              <a:defRPr sz="1800"/>
            </a:pPr>
            <a:r>
              <a:rPr sz="3420"/>
              <a:t>La “scienza nuova” è la scienza della storia umana, della cui possibilità è garante il principio dell’identità del vero col fatto: poiché del mondo umano, fatto di istituzioni (linguaggio, miti, leggi), è certamente autore l’uomo, anche se assistito dal concorso divino, di esso all’uomo è possibile anche la conoscenza.</a:t>
            </a:r>
            <a:endParaRPr sz="3420"/>
          </a:p>
          <a:p>
            <a:pPr lvl="0" marL="422275" indent="-422275" defTabSz="554990">
              <a:spcBef>
                <a:spcPts val="3900"/>
              </a:spcBef>
              <a:defRPr sz="1800"/>
            </a:pPr>
            <a:endParaRPr sz="3420"/>
          </a:p>
          <a:p>
            <a:pPr lvl="0" marL="0" indent="0" defTabSz="434340">
              <a:lnSpc>
                <a:spcPct val="120000"/>
              </a:lnSpc>
              <a:spcBef>
                <a:spcPts val="0"/>
              </a:spcBef>
              <a:buSzTx/>
              <a:buNone/>
              <a:defRPr sz="1800"/>
            </a:pPr>
            <a:r>
              <a:rPr sz="3230"/>
              <a:t>Nella </a:t>
            </a:r>
            <a:r>
              <a:rPr i="1" sz="3230"/>
              <a:t>Scienza nuova</a:t>
            </a:r>
            <a:r>
              <a:rPr sz="3230"/>
              <a:t> Vico riconosce come oggetto proprio della conoscenza umana il mondo della storia. Nel mondo della storia l’uomo non è sostanza fisica o metafisica, ma prodotto e creazione della propria storia, sicché questo è il mondo umano per eccellenza, quello che certamente è stato fatto dagli uomini e di cui si possono cercare i principi nell’uomo stesso.</a:t>
            </a:r>
            <a:endParaRPr sz="3230"/>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xfrm>
            <a:off x="952500" y="444500"/>
            <a:ext cx="11099800" cy="741760"/>
          </a:xfrm>
          <a:prstGeom prst="rect">
            <a:avLst/>
          </a:prstGeom>
        </p:spPr>
        <p:txBody>
          <a:bodyPr/>
          <a:lstStyle>
            <a:lvl1pPr defTabSz="321310">
              <a:defRPr sz="4400">
                <a:latin typeface="Times New Roman"/>
                <a:ea typeface="Times New Roman"/>
                <a:cs typeface="Times New Roman"/>
                <a:sym typeface="Times New Roman"/>
              </a:defRPr>
            </a:lvl1pPr>
          </a:lstStyle>
          <a:p>
            <a:pPr lvl="0">
              <a:defRPr sz="1800"/>
            </a:pPr>
            <a:r>
              <a:rPr sz="4400"/>
              <a:t>naturalismo contemporaneo</a:t>
            </a:r>
          </a:p>
        </p:txBody>
      </p:sp>
      <p:sp>
        <p:nvSpPr>
          <p:cNvPr id="36" name="Shape 36"/>
          <p:cNvSpPr/>
          <p:nvPr>
            <p:ph type="body" idx="1"/>
          </p:nvPr>
        </p:nvSpPr>
        <p:spPr>
          <a:xfrm>
            <a:off x="204564" y="1275506"/>
            <a:ext cx="10963543" cy="8275498"/>
          </a:xfrm>
          <a:prstGeom prst="rect">
            <a:avLst/>
          </a:prstGeom>
        </p:spPr>
        <p:txBody>
          <a:bodyPr/>
          <a:lstStyle/>
          <a:p>
            <a:pPr lvl="0" marL="435609" indent="-435609" defTabSz="572516">
              <a:spcBef>
                <a:spcPts val="4100"/>
              </a:spcBef>
              <a:defRPr sz="1800"/>
            </a:pPr>
            <a:r>
              <a:rPr sz="3528"/>
              <a:t>naturalismo ontologico: la scienza è misura di tutte le cose. L’arredo ontologico del mondo è determinato dalla scienza.</a:t>
            </a:r>
            <a:endParaRPr sz="3528"/>
          </a:p>
          <a:p>
            <a:pPr lvl="0" marL="435609" indent="-435609" defTabSz="572516">
              <a:spcBef>
                <a:spcPts val="4100"/>
              </a:spcBef>
              <a:defRPr sz="1800"/>
            </a:pPr>
            <a:r>
              <a:rPr sz="3528"/>
              <a:t>naturalismo concettuale: una teoria è naturalistica se tutti i suoi termini sono analizzabili in termini di un certo vocabolario (può essere quello della fisica o di altre scienze come la biologia)</a:t>
            </a:r>
            <a:endParaRPr sz="3528"/>
          </a:p>
          <a:p>
            <a:pPr lvl="0" marL="435609" indent="-435609" defTabSz="572516">
              <a:spcBef>
                <a:spcPts val="4100"/>
              </a:spcBef>
              <a:defRPr sz="1800"/>
            </a:pPr>
            <a:r>
              <a:rPr sz="3528"/>
              <a:t>naturalismo metodologico: a) la filosofia non ha un ruolo fondativo rispetto alle scienze; b) la filosofia non ha uno statuto privilegiato rispetto alle scienze, ma è continua con esse, c) i risultati della ricerca scientifica sono indispensabili per la ricerca filosofica. </a:t>
            </a:r>
            <a:endParaRPr sz="3528"/>
          </a:p>
          <a:p>
            <a:pPr lvl="0" marL="435610" indent="-435610" defTabSz="572516">
              <a:spcBef>
                <a:spcPts val="4100"/>
              </a:spcBef>
              <a:defRPr sz="1800"/>
            </a:pPr>
            <a:r>
              <a:rPr sz="1568"/>
              <a:t>Marconi, </a:t>
            </a:r>
            <a:r>
              <a:rPr i="1" sz="1568"/>
              <a:t>Naturalismo e naturalizzazione</a:t>
            </a:r>
            <a:r>
              <a:rPr sz="1568"/>
              <a:t>,1999.</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Shape 89"/>
          <p:cNvSpPr/>
          <p:nvPr>
            <p:ph type="title"/>
          </p:nvPr>
        </p:nvSpPr>
        <p:spPr>
          <a:xfrm>
            <a:off x="952500" y="444500"/>
            <a:ext cx="11099800" cy="559594"/>
          </a:xfrm>
          <a:prstGeom prst="rect">
            <a:avLst/>
          </a:prstGeom>
        </p:spPr>
        <p:txBody>
          <a:bodyPr/>
          <a:lstStyle>
            <a:lvl1pPr defTabSz="233679">
              <a:defRPr sz="3200"/>
            </a:lvl1pPr>
          </a:lstStyle>
          <a:p>
            <a:pPr lvl="0">
              <a:defRPr sz="1800"/>
            </a:pPr>
            <a:r>
              <a:rPr sz="3200"/>
              <a:t>le tre età</a:t>
            </a:r>
          </a:p>
        </p:txBody>
      </p:sp>
      <p:sp>
        <p:nvSpPr>
          <p:cNvPr id="90" name="Shape 90"/>
          <p:cNvSpPr/>
          <p:nvPr>
            <p:ph type="body" idx="1"/>
          </p:nvPr>
        </p:nvSpPr>
        <p:spPr>
          <a:xfrm>
            <a:off x="952500" y="1569442"/>
            <a:ext cx="11099800" cy="7700269"/>
          </a:xfrm>
          <a:prstGeom prst="rect">
            <a:avLst/>
          </a:prstGeom>
        </p:spPr>
        <p:txBody>
          <a:bodyPr/>
          <a:lstStyle/>
          <a:p>
            <a:pPr lvl="0" marL="0" indent="0" defTabSz="379475">
              <a:lnSpc>
                <a:spcPct val="150000"/>
              </a:lnSpc>
              <a:spcBef>
                <a:spcPts val="0"/>
              </a:spcBef>
              <a:buSzTx/>
              <a:buNone/>
              <a:defRPr sz="1800"/>
            </a:pPr>
            <a:r>
              <a:rPr sz="2988"/>
              <a:t>Vico proietta uno schema tratto dalla psicologia individuale sulla storia delle nazioni in cui l’umanità si è storicamente articolata:</a:t>
            </a:r>
            <a:endParaRPr sz="2988"/>
          </a:p>
          <a:p>
            <a:pPr lvl="0" marL="0" indent="0" defTabSz="379475">
              <a:lnSpc>
                <a:spcPct val="150000"/>
              </a:lnSpc>
              <a:spcBef>
                <a:spcPts val="0"/>
              </a:spcBef>
              <a:buSzTx/>
              <a:buNone/>
              <a:defRPr sz="1800"/>
            </a:pPr>
            <a:r>
              <a:rPr sz="2988"/>
              <a:t>“gli uomini prima sentono senz’avvertire, dappoi avvertiscono con animo perturbato e commosso, finalmente riflettono con mente pura”</a:t>
            </a:r>
            <a:endParaRPr sz="2988"/>
          </a:p>
          <a:p>
            <a:pPr lvl="0" marL="0" indent="0" defTabSz="379475">
              <a:lnSpc>
                <a:spcPct val="150000"/>
              </a:lnSpc>
              <a:spcBef>
                <a:spcPts val="0"/>
              </a:spcBef>
              <a:buSzTx/>
              <a:buNone/>
              <a:defRPr sz="1800"/>
            </a:pPr>
            <a:r>
              <a:rPr sz="2988"/>
              <a:t>La storia profana ha inizio con il diluvio universale da cui origina l’</a:t>
            </a:r>
            <a:r>
              <a:rPr b="1" sz="2988"/>
              <a:t>età degli dei</a:t>
            </a:r>
            <a:r>
              <a:rPr sz="2988"/>
              <a:t>, epoca dominata da uomini sprovvisti di raziocinio e dominati dai sensi e dalla fantasia, che possiede una sapienza poetica fondata sulla personificazione delle forze naturali.</a:t>
            </a:r>
            <a:endParaRPr sz="2988"/>
          </a:p>
          <a:p>
            <a:pPr lvl="0" marL="0" indent="0" defTabSz="379475">
              <a:lnSpc>
                <a:spcPct val="150000"/>
              </a:lnSpc>
              <a:spcBef>
                <a:spcPts val="0"/>
              </a:spcBef>
              <a:buSzTx/>
              <a:buNone/>
              <a:defRPr sz="1800"/>
            </a:pPr>
            <a:r>
              <a:rPr sz="2988"/>
              <a:t>Segue l’</a:t>
            </a:r>
            <a:r>
              <a:rPr b="1" sz="2988"/>
              <a:t>età degli eroi</a:t>
            </a:r>
            <a:r>
              <a:rPr sz="2988"/>
              <a:t>, una fase di regimi patriarcali e del potere aristocratico.</a:t>
            </a:r>
            <a:endParaRPr sz="2988"/>
          </a:p>
          <a:p>
            <a:pPr lvl="0" marL="0" indent="0" defTabSz="379475">
              <a:lnSpc>
                <a:spcPct val="150000"/>
              </a:lnSpc>
              <a:spcBef>
                <a:spcPts val="0"/>
              </a:spcBef>
              <a:buSzTx/>
              <a:buNone/>
              <a:defRPr sz="1800"/>
            </a:pPr>
            <a:r>
              <a:rPr sz="2988"/>
              <a:t>Infine l’</a:t>
            </a:r>
            <a:r>
              <a:rPr b="1" sz="2988"/>
              <a:t>età degli umani</a:t>
            </a:r>
            <a:r>
              <a:rPr sz="2988"/>
              <a:t> con l’avvento della ragione e delle repubbliche.</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title"/>
          </p:nvPr>
        </p:nvSpPr>
        <p:spPr>
          <a:xfrm>
            <a:off x="952500" y="444500"/>
            <a:ext cx="11099800" cy="817117"/>
          </a:xfrm>
          <a:prstGeom prst="rect">
            <a:avLst/>
          </a:prstGeom>
        </p:spPr>
        <p:txBody>
          <a:bodyPr/>
          <a:lstStyle>
            <a:lvl1pPr defTabSz="344677">
              <a:defRPr sz="4719"/>
            </a:lvl1pPr>
          </a:lstStyle>
          <a:p>
            <a:pPr lvl="0">
              <a:defRPr sz="1800"/>
            </a:pPr>
            <a:r>
              <a:rPr sz="4719"/>
              <a:t>evoluzione del linguaggio</a:t>
            </a:r>
          </a:p>
        </p:txBody>
      </p:sp>
      <p:sp>
        <p:nvSpPr>
          <p:cNvPr id="93" name="Shape 93"/>
          <p:cNvSpPr/>
          <p:nvPr>
            <p:ph type="body" idx="1"/>
          </p:nvPr>
        </p:nvSpPr>
        <p:spPr>
          <a:xfrm>
            <a:off x="952500" y="1572269"/>
            <a:ext cx="11099800" cy="7657655"/>
          </a:xfrm>
          <a:prstGeom prst="rect">
            <a:avLst/>
          </a:prstGeom>
        </p:spPr>
        <p:txBody>
          <a:bodyPr/>
          <a:lstStyle/>
          <a:p>
            <a:pPr lvl="0" marL="0" indent="0" defTabSz="242315">
              <a:lnSpc>
                <a:spcPct val="150000"/>
              </a:lnSpc>
              <a:spcBef>
                <a:spcPts val="0"/>
              </a:spcBef>
              <a:buSzTx/>
              <a:buNone/>
              <a:defRPr sz="1800"/>
            </a:pPr>
            <a:r>
              <a:rPr sz="2173"/>
              <a:t>Il linguaggio passa dall’espressione muta fatta di gesti e rappresentazioni emblematiche alla fase delle procedure simboliche proprie della mentalità primitiva, fino a quella del linguaggio ormai emancipato dalla sacralità delle formule e capace di esprimere astrazioni come si conviene “ ai tempi delle umane idee tutte spiegate”, quando gli umani si riconoscono “tutti uguali in ragionevol natura”.</a:t>
            </a:r>
            <a:endParaRPr sz="2173"/>
          </a:p>
          <a:p>
            <a:pPr lvl="0" marL="0" indent="0" defTabSz="242315">
              <a:lnSpc>
                <a:spcPct val="150000"/>
              </a:lnSpc>
              <a:spcBef>
                <a:spcPts val="0"/>
              </a:spcBef>
              <a:buSzTx/>
              <a:buNone/>
              <a:defRPr sz="1800"/>
            </a:pPr>
            <a:endParaRPr sz="2173"/>
          </a:p>
          <a:p>
            <a:pPr lvl="0" marL="0" indent="0" defTabSz="242315">
              <a:lnSpc>
                <a:spcPct val="150000"/>
              </a:lnSpc>
              <a:spcBef>
                <a:spcPts val="0"/>
              </a:spcBef>
              <a:buSzTx/>
              <a:buNone/>
              <a:defRPr sz="1800"/>
            </a:pPr>
            <a:r>
              <a:rPr sz="2173"/>
              <a:t>L’origine del linguaggio è un problema interno a quello della genesi delle istituzioni, le fasi della sua trasformazione coincidono con le fase della transizione istituzionale, secondo un cammino che porta alla progressiva separazione di mito e logo, di favola e discorso razionale. Trasformazione del diritto di proprietà.</a:t>
            </a:r>
            <a:endParaRPr sz="2173"/>
          </a:p>
          <a:p>
            <a:pPr lvl="0" marL="0" indent="0" defTabSz="242315">
              <a:lnSpc>
                <a:spcPct val="150000"/>
              </a:lnSpc>
              <a:spcBef>
                <a:spcPts val="0"/>
              </a:spcBef>
              <a:buSzTx/>
              <a:buNone/>
              <a:defRPr sz="1800"/>
            </a:pPr>
            <a:endParaRPr sz="2173"/>
          </a:p>
          <a:p>
            <a:pPr lvl="0" marL="0" indent="0" defTabSz="242315">
              <a:lnSpc>
                <a:spcPct val="150000"/>
              </a:lnSpc>
              <a:spcBef>
                <a:spcPts val="0"/>
              </a:spcBef>
              <a:buSzTx/>
              <a:buNone/>
              <a:defRPr sz="1800"/>
            </a:pPr>
            <a:r>
              <a:rPr sz="2173"/>
              <a:t>Come tra diritto naturale e positivo c’è per Vico continuità accertabile (come per tutti i sostenitori del diritto naturale) così anche nelle lingue convenzionali sussiste un elemento naturale. L’originario nucleo poetico ed eroico continua a operare al loro interno come rivelato dall’etimologia.</a:t>
            </a:r>
            <a:endParaRPr sz="2173"/>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5" name="Shape 95"/>
          <p:cNvSpPr/>
          <p:nvPr>
            <p:ph type="title"/>
          </p:nvPr>
        </p:nvSpPr>
        <p:spPr>
          <a:xfrm>
            <a:off x="952500" y="177800"/>
            <a:ext cx="11099800" cy="582167"/>
          </a:xfrm>
          <a:prstGeom prst="rect">
            <a:avLst/>
          </a:prstGeom>
        </p:spPr>
        <p:txBody>
          <a:bodyPr/>
          <a:lstStyle>
            <a:lvl1pPr defTabSz="280415">
              <a:defRPr sz="3216"/>
            </a:lvl1pPr>
          </a:lstStyle>
          <a:p>
            <a:pPr lvl="0">
              <a:defRPr sz="1800"/>
            </a:pPr>
            <a:r>
              <a:rPr sz="3216"/>
              <a:t>la metafora</a:t>
            </a:r>
          </a:p>
        </p:txBody>
      </p:sp>
      <p:sp>
        <p:nvSpPr>
          <p:cNvPr id="96" name="Shape 96"/>
          <p:cNvSpPr/>
          <p:nvPr>
            <p:ph type="body" idx="1"/>
          </p:nvPr>
        </p:nvSpPr>
        <p:spPr>
          <a:xfrm>
            <a:off x="952500" y="1095275"/>
            <a:ext cx="11099800" cy="8544125"/>
          </a:xfrm>
          <a:prstGeom prst="rect">
            <a:avLst/>
          </a:prstGeom>
        </p:spPr>
        <p:txBody>
          <a:bodyPr/>
          <a:lstStyle/>
          <a:p>
            <a:pPr lvl="0" marL="0" indent="0" defTabSz="356615">
              <a:lnSpc>
                <a:spcPct val="150000"/>
              </a:lnSpc>
              <a:spcBef>
                <a:spcPts val="0"/>
              </a:spcBef>
              <a:buSzTx/>
              <a:buNone/>
              <a:defRPr sz="1800"/>
            </a:pPr>
            <a:r>
              <a:rPr sz="2807"/>
              <a:t>Nelle lingue delle prime nazioni, la povertà del parlare, l’incapacità di astrarre stimolano la fantasia a registrare l’analogia tra cose distanti, a cogliere i tratti immediatamente caratterizzanti dell’oggetto e dare forma a universali fantastici sulla base di quei tratti; i primitivi hanno una mente cortissima si fermano a un solo aspetto delle cose il più rilevante e sensibile dell’oggetto definito.</a:t>
            </a:r>
            <a:endParaRPr sz="2807"/>
          </a:p>
          <a:p>
            <a:pPr lvl="0" marL="0" indent="0" defTabSz="356615">
              <a:lnSpc>
                <a:spcPct val="150000"/>
              </a:lnSpc>
              <a:spcBef>
                <a:spcPts val="0"/>
              </a:spcBef>
              <a:buSzTx/>
              <a:buNone/>
              <a:defRPr sz="1800"/>
            </a:pPr>
            <a:r>
              <a:rPr sz="2807"/>
              <a:t>In questa fase la </a:t>
            </a:r>
            <a:r>
              <a:rPr b="1" sz="2807"/>
              <a:t>fantasia ha un’evidente funzione gnoseologica</a:t>
            </a:r>
            <a:r>
              <a:rPr sz="2807"/>
              <a:t>: l’universale fantastico isola una qualità dell’oggetto assumendola come tipo.</a:t>
            </a:r>
            <a:endParaRPr sz="2807"/>
          </a:p>
          <a:p>
            <a:pPr lvl="0" marL="0" indent="0" defTabSz="356615">
              <a:lnSpc>
                <a:spcPct val="150000"/>
              </a:lnSpc>
              <a:spcBef>
                <a:spcPts val="0"/>
              </a:spcBef>
              <a:buSzTx/>
              <a:buNone/>
              <a:defRPr sz="1800"/>
            </a:pPr>
            <a:r>
              <a:rPr sz="2807"/>
              <a:t>Nell’età eroica, le sostanze naturali non sono più identificate con le figure degli dei, ma la generalizzazione fantastica è ancora alla base della denominazione. L’attività metaforizzante diventa principio permanente della produzione linguistica. Non c’è lingua che non incontri “la dura necessita di spiegare le cose spirituali per rapporto alle cose de’ corpi”.</a:t>
            </a:r>
            <a:endParaRPr sz="2807"/>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8" name="Shape 98"/>
          <p:cNvSpPr/>
          <p:nvPr>
            <p:ph type="title"/>
          </p:nvPr>
        </p:nvSpPr>
        <p:spPr>
          <a:xfrm>
            <a:off x="952500" y="444500"/>
            <a:ext cx="11099800" cy="670074"/>
          </a:xfrm>
          <a:prstGeom prst="rect">
            <a:avLst/>
          </a:prstGeom>
        </p:spPr>
        <p:txBody>
          <a:bodyPr/>
          <a:lstStyle>
            <a:lvl1pPr defTabSz="268731">
              <a:defRPr sz="3680"/>
            </a:lvl1pPr>
          </a:lstStyle>
          <a:p>
            <a:pPr lvl="0">
              <a:defRPr sz="1800"/>
            </a:pPr>
            <a:r>
              <a:rPr sz="3680"/>
              <a:t>mente e corpo</a:t>
            </a:r>
          </a:p>
        </p:txBody>
      </p:sp>
      <p:sp>
        <p:nvSpPr>
          <p:cNvPr id="99" name="Shape 99"/>
          <p:cNvSpPr/>
          <p:nvPr>
            <p:ph type="body" idx="1"/>
          </p:nvPr>
        </p:nvSpPr>
        <p:spPr>
          <a:xfrm>
            <a:off x="952500" y="1804937"/>
            <a:ext cx="11099800" cy="7085063"/>
          </a:xfrm>
          <a:prstGeom prst="rect">
            <a:avLst/>
          </a:prstGeom>
        </p:spPr>
        <p:txBody>
          <a:bodyPr/>
          <a:lstStyle/>
          <a:p>
            <a:pPr lvl="0" marL="0" indent="0" defTabSz="434340">
              <a:lnSpc>
                <a:spcPct val="150000"/>
              </a:lnSpc>
              <a:spcBef>
                <a:spcPts val="0"/>
              </a:spcBef>
              <a:buSzTx/>
              <a:buNone/>
              <a:defRPr sz="1800"/>
            </a:pPr>
            <a:r>
              <a:rPr sz="3420"/>
              <a:t>Una teoria della lingua coerente con la filosofia vichiana e la sua tensione tra il disegno provvidenziale di fondazione di un primato della mente pura e le istanze continuamente risorgenti della corporeità e dell’empiria. </a:t>
            </a:r>
            <a:endParaRPr sz="3420"/>
          </a:p>
          <a:p>
            <a:pPr lvl="0" marL="0" indent="0" defTabSz="434340">
              <a:lnSpc>
                <a:spcPct val="150000"/>
              </a:lnSpc>
              <a:spcBef>
                <a:spcPts val="0"/>
              </a:spcBef>
              <a:buSzTx/>
              <a:buNone/>
              <a:defRPr sz="1800"/>
            </a:pPr>
            <a:r>
              <a:rPr sz="3420"/>
              <a:t>Questa tensione spinge Vico a teorizzare la perenne insufficienza del pensiero, la debolezza di una mente infetta dalla corporeità e a vedere nel linguaggio un continuo adattamento dell’espressione che deve rendere conto di un pensiero che si va formando.</a:t>
            </a:r>
            <a:endParaRPr sz="3420"/>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1" name="Shape 101"/>
          <p:cNvSpPr/>
          <p:nvPr>
            <p:ph type="title"/>
          </p:nvPr>
        </p:nvSpPr>
        <p:spPr>
          <a:xfrm>
            <a:off x="952500" y="444500"/>
            <a:ext cx="11099800" cy="761901"/>
          </a:xfrm>
          <a:prstGeom prst="rect">
            <a:avLst/>
          </a:prstGeom>
        </p:spPr>
        <p:txBody>
          <a:bodyPr/>
          <a:lstStyle/>
          <a:p>
            <a:pPr lvl="0" defTabSz="182880">
              <a:lnSpc>
                <a:spcPct val="150000"/>
              </a:lnSpc>
              <a:defRPr sz="1800"/>
            </a:pPr>
            <a:r>
              <a:rPr b="1" sz="3600">
                <a:latin typeface="Times New Roman"/>
                <a:ea typeface="Times New Roman"/>
                <a:cs typeface="Times New Roman"/>
                <a:sym typeface="Times New Roman"/>
              </a:rPr>
              <a:t>5.3</a:t>
            </a:r>
            <a:r>
              <a:rPr sz="3600">
                <a:latin typeface="Times New Roman"/>
                <a:ea typeface="Times New Roman"/>
                <a:cs typeface="Times New Roman"/>
                <a:sym typeface="Times New Roman"/>
              </a:rPr>
              <a:t> le mutazioni del trivio</a:t>
            </a:r>
            <a:endParaRPr sz="3600">
              <a:latin typeface="Times New Roman"/>
              <a:ea typeface="Times New Roman"/>
              <a:cs typeface="Times New Roman"/>
              <a:sym typeface="Times New Roman"/>
            </a:endParaRPr>
          </a:p>
        </p:txBody>
      </p:sp>
      <p:sp>
        <p:nvSpPr>
          <p:cNvPr id="102" name="Shape 102"/>
          <p:cNvSpPr/>
          <p:nvPr>
            <p:ph type="body" idx="1"/>
          </p:nvPr>
        </p:nvSpPr>
        <p:spPr>
          <a:xfrm>
            <a:off x="952500" y="1261070"/>
            <a:ext cx="11099800" cy="7628930"/>
          </a:xfrm>
          <a:prstGeom prst="rect">
            <a:avLst/>
          </a:prstGeom>
        </p:spPr>
        <p:txBody>
          <a:bodyPr/>
          <a:lstStyle/>
          <a:p>
            <a:pPr lvl="0" marL="0" indent="0" defTabSz="457200">
              <a:lnSpc>
                <a:spcPct val="150000"/>
              </a:lnSpc>
              <a:spcBef>
                <a:spcPts val="0"/>
              </a:spcBef>
              <a:buSzTx/>
              <a:buNone/>
              <a:defRPr sz="1800"/>
            </a:pPr>
            <a:r>
              <a:rPr sz="3600"/>
              <a:t>Con </a:t>
            </a:r>
            <a:r>
              <a:rPr i="1" sz="3600"/>
              <a:t>trivio</a:t>
            </a:r>
            <a:r>
              <a:rPr sz="3600"/>
              <a:t> e </a:t>
            </a:r>
            <a:r>
              <a:rPr i="1" sz="3600"/>
              <a:t>quadrivio</a:t>
            </a:r>
            <a:r>
              <a:rPr sz="3600"/>
              <a:t> si indicavano nel Medio Evo le discipline che costituivano il </a:t>
            </a:r>
            <a:r>
              <a:rPr i="1" sz="3600"/>
              <a:t>curriculum</a:t>
            </a:r>
            <a:r>
              <a:rPr sz="3600"/>
              <a:t> di studio propedeutico allo studio della teologia e filosofia.</a:t>
            </a:r>
            <a:endParaRPr sz="3600"/>
          </a:p>
          <a:p>
            <a:pPr lvl="0" marL="0" indent="0" defTabSz="457200">
              <a:lnSpc>
                <a:spcPct val="150000"/>
              </a:lnSpc>
              <a:spcBef>
                <a:spcPts val="0"/>
              </a:spcBef>
              <a:buSzTx/>
              <a:buNone/>
              <a:defRPr sz="1800"/>
            </a:pPr>
            <a:r>
              <a:rPr sz="3600"/>
              <a:t>Le discipline che comprendevano il quadrivio erano l’aritmetica, la geometria, l’astronomia e la musica Invece con le materie del trivio erano la retorica, la dialettica e la grammatica.</a:t>
            </a:r>
            <a:endParaRPr sz="3600"/>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4" name="Shape 104"/>
          <p:cNvSpPr/>
          <p:nvPr>
            <p:ph type="title"/>
          </p:nvPr>
        </p:nvSpPr>
        <p:spPr>
          <a:xfrm>
            <a:off x="685800" y="431800"/>
            <a:ext cx="11099800" cy="563513"/>
          </a:xfrm>
          <a:prstGeom prst="rect">
            <a:avLst/>
          </a:prstGeom>
        </p:spPr>
        <p:txBody>
          <a:bodyPr/>
          <a:lstStyle>
            <a:lvl1pPr defTabSz="233679">
              <a:defRPr sz="3200"/>
            </a:lvl1pPr>
          </a:lstStyle>
          <a:p>
            <a:pPr lvl="0">
              <a:defRPr sz="1800"/>
            </a:pPr>
            <a:r>
              <a:rPr sz="3200"/>
              <a:t>modisti</a:t>
            </a:r>
          </a:p>
        </p:txBody>
      </p:sp>
      <p:sp>
        <p:nvSpPr>
          <p:cNvPr id="105" name="Shape 105"/>
          <p:cNvSpPr/>
          <p:nvPr>
            <p:ph type="body" idx="1"/>
          </p:nvPr>
        </p:nvSpPr>
        <p:spPr>
          <a:xfrm>
            <a:off x="952500" y="1073199"/>
            <a:ext cx="11099800" cy="8314731"/>
          </a:xfrm>
          <a:prstGeom prst="rect">
            <a:avLst/>
          </a:prstGeom>
        </p:spPr>
        <p:txBody>
          <a:bodyPr/>
          <a:lstStyle/>
          <a:p>
            <a:pPr lvl="0">
              <a:defRPr sz="1800"/>
            </a:pPr>
            <a:r>
              <a:rPr sz="3600"/>
              <a:t>modisti o grammatici speculativi sono gli esponenti di un indirizzo di filosofia del linguaggio (secc. XIII-XIV) che cercava di dare una giustificazione logica delle regole grammaticali e di mostrare la perfetta corrispondenza tra le parti del discorso (</a:t>
            </a:r>
            <a:r>
              <a:rPr i="1" sz="3600"/>
              <a:t>modi significandi)</a:t>
            </a:r>
            <a:r>
              <a:rPr sz="3600"/>
              <a:t>, le categorie logiche (</a:t>
            </a:r>
            <a:r>
              <a:rPr i="1" sz="3600"/>
              <a:t>modi intelligendi</a:t>
            </a:r>
            <a:r>
              <a:rPr sz="3600"/>
              <a:t>) e le strutture della realtà (</a:t>
            </a:r>
            <a:r>
              <a:rPr i="1" sz="3600"/>
              <a:t>modi essendi</a:t>
            </a:r>
            <a:r>
              <a:rPr sz="3600"/>
              <a:t>) così da giungere a una grammatica universale comune a tutte le lingue. </a:t>
            </a:r>
            <a:endParaRPr sz="3600"/>
          </a:p>
          <a:p>
            <a:pPr lvl="0">
              <a:defRPr sz="1800"/>
            </a:pPr>
            <a:r>
              <a:rPr sz="3600"/>
              <a:t>Iniziatore del movimento era stato nel XII secolo Pietro d’Elia; principali modisti furono Ruggero Bacone, Martino di Dacia, Boezio di Dacia …</a:t>
            </a: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7" name="Shape 107"/>
          <p:cNvSpPr/>
          <p:nvPr>
            <p:ph type="title"/>
          </p:nvPr>
        </p:nvSpPr>
        <p:spPr>
          <a:xfrm>
            <a:off x="952500" y="444500"/>
            <a:ext cx="11099800" cy="586086"/>
          </a:xfrm>
          <a:prstGeom prst="rect">
            <a:avLst/>
          </a:prstGeom>
        </p:spPr>
        <p:txBody>
          <a:bodyPr/>
          <a:lstStyle>
            <a:lvl1pPr defTabSz="233679">
              <a:defRPr sz="3200"/>
            </a:lvl1pPr>
          </a:lstStyle>
          <a:p>
            <a:pPr lvl="0">
              <a:defRPr sz="1800"/>
            </a:pPr>
            <a:r>
              <a:rPr sz="3200"/>
              <a:t>grammaire di Port-Royal</a:t>
            </a:r>
          </a:p>
        </p:txBody>
      </p:sp>
      <p:sp>
        <p:nvSpPr>
          <p:cNvPr id="108" name="Shape 108"/>
          <p:cNvSpPr/>
          <p:nvPr>
            <p:ph type="body" idx="1"/>
          </p:nvPr>
        </p:nvSpPr>
        <p:spPr>
          <a:xfrm>
            <a:off x="952500" y="1248370"/>
            <a:ext cx="11099800" cy="8042276"/>
          </a:xfrm>
          <a:prstGeom prst="rect">
            <a:avLst/>
          </a:prstGeom>
        </p:spPr>
        <p:txBody>
          <a:bodyPr/>
          <a:lstStyle/>
          <a:p>
            <a:pPr lvl="0" marL="431165" indent="-431165" defTabSz="566674">
              <a:spcBef>
                <a:spcPts val="4000"/>
              </a:spcBef>
              <a:defRPr sz="1800"/>
            </a:pPr>
            <a:r>
              <a:rPr sz="3492"/>
              <a:t>la </a:t>
            </a:r>
            <a:r>
              <a:rPr i="1" sz="3492"/>
              <a:t>Grammaire générale et raisonnée </a:t>
            </a:r>
            <a:r>
              <a:rPr sz="3492"/>
              <a:t>(1660) è una teoria delle parti del discorso con un capitolo dedicato alla fonetica. </a:t>
            </a:r>
            <a:endParaRPr sz="3492"/>
          </a:p>
          <a:p>
            <a:pPr lvl="0" marL="431165" indent="-431165" defTabSz="566674">
              <a:spcBef>
                <a:spcPts val="4000"/>
              </a:spcBef>
              <a:defRPr sz="1800"/>
            </a:pPr>
            <a:r>
              <a:rPr sz="3492"/>
              <a:t>Essa si occuperà delle “ragioni di ciò che è comune a tutte le lingue e delle principali differenze che vi si riscontrano”.  le differenze sono in genere imputate al’uso della lingua.</a:t>
            </a:r>
            <a:endParaRPr sz="3492"/>
          </a:p>
          <a:p>
            <a:pPr lvl="0" marL="431165" indent="-431165" defTabSz="566674">
              <a:spcBef>
                <a:spcPts val="4000"/>
              </a:spcBef>
              <a:defRPr sz="1800"/>
            </a:pPr>
            <a:r>
              <a:rPr sz="3492"/>
              <a:t>Rispetto alle grammatiche tradizionali viene rescisso il legame tra ordine ontologico e ordine psicologico linguistico (</a:t>
            </a:r>
            <a:r>
              <a:rPr i="1" sz="3492"/>
              <a:t>modi essendi</a:t>
            </a:r>
            <a:r>
              <a:rPr sz="3492"/>
              <a:t> e </a:t>
            </a:r>
            <a:r>
              <a:rPr i="1" sz="3492"/>
              <a:t>modi intelligendi</a:t>
            </a:r>
            <a:r>
              <a:rPr sz="3492"/>
              <a:t>) rimane solo la relazioni tra strutture mentali e strutture linguistiche.</a:t>
            </a:r>
            <a:endParaRPr sz="3492"/>
          </a:p>
          <a:p>
            <a:pPr lvl="0" marL="431165" indent="-431165" defTabSz="566674">
              <a:spcBef>
                <a:spcPts val="4000"/>
              </a:spcBef>
              <a:defRPr sz="1800"/>
            </a:pPr>
            <a:r>
              <a:rPr sz="3492"/>
              <a:t>“per comprendere i fondamenti della grammatica occorre conoscere quello che avviene nella  nostra mente”</a:t>
            </a:r>
          </a:p>
        </p:txBody>
      </p:sp>
    </p:spTree>
  </p:cSld>
  <p:clrMapOvr>
    <a:masterClrMapping/>
  </p:clrMapOvr>
  <p:transitio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0" name="Shape 110"/>
          <p:cNvSpPr/>
          <p:nvPr>
            <p:ph type="title"/>
          </p:nvPr>
        </p:nvSpPr>
        <p:spPr>
          <a:xfrm>
            <a:off x="952500" y="444500"/>
            <a:ext cx="11099800" cy="652413"/>
          </a:xfrm>
          <a:prstGeom prst="rect">
            <a:avLst/>
          </a:prstGeom>
        </p:spPr>
        <p:txBody>
          <a:bodyPr/>
          <a:lstStyle/>
          <a:p>
            <a:pPr lvl="0" defTabSz="196596">
              <a:lnSpc>
                <a:spcPct val="150000"/>
              </a:lnSpc>
              <a:defRPr sz="1800"/>
            </a:pPr>
            <a:r>
              <a:rPr sz="3870">
                <a:latin typeface="Times New Roman"/>
                <a:ea typeface="Times New Roman"/>
                <a:cs typeface="Times New Roman"/>
                <a:sym typeface="Times New Roman"/>
              </a:rPr>
              <a:t>La</a:t>
            </a:r>
            <a:r>
              <a:rPr b="1" sz="3870">
                <a:latin typeface="Times New Roman"/>
                <a:ea typeface="Times New Roman"/>
                <a:cs typeface="Times New Roman"/>
                <a:sym typeface="Times New Roman"/>
              </a:rPr>
              <a:t> “</a:t>
            </a:r>
            <a:r>
              <a:rPr b="1" i="1" sz="3870">
                <a:latin typeface="Times New Roman"/>
                <a:ea typeface="Times New Roman"/>
                <a:cs typeface="Times New Roman"/>
                <a:sym typeface="Times New Roman"/>
              </a:rPr>
              <a:t>logique de Port Royal” </a:t>
            </a:r>
            <a:r>
              <a:rPr sz="3870">
                <a:latin typeface="Times New Roman"/>
                <a:ea typeface="Times New Roman"/>
                <a:cs typeface="Times New Roman"/>
                <a:sym typeface="Times New Roman"/>
              </a:rPr>
              <a:t>1662</a:t>
            </a:r>
          </a:p>
        </p:txBody>
      </p:sp>
      <p:sp>
        <p:nvSpPr>
          <p:cNvPr id="111" name="Shape 111"/>
          <p:cNvSpPr/>
          <p:nvPr>
            <p:ph type="body" idx="1"/>
          </p:nvPr>
        </p:nvSpPr>
        <p:spPr>
          <a:prstGeom prst="rect">
            <a:avLst/>
          </a:prstGeom>
        </p:spPr>
        <p:txBody>
          <a:bodyPr/>
          <a:lstStyle/>
          <a:p>
            <a:pPr lvl="0" marL="0" indent="0" defTabSz="338327">
              <a:lnSpc>
                <a:spcPct val="150000"/>
              </a:lnSpc>
              <a:spcBef>
                <a:spcPts val="0"/>
              </a:spcBef>
              <a:buSzTx/>
              <a:buNone/>
              <a:defRPr sz="1800"/>
            </a:pPr>
            <a:r>
              <a:rPr sz="2664"/>
              <a:t>La differenza tra la logica tradizionale e quella di Port Royal sta nell’oggetto considerato.</a:t>
            </a:r>
            <a:endParaRPr sz="2664"/>
          </a:p>
          <a:p>
            <a:pPr lvl="0" marL="0" indent="0" defTabSz="338327">
              <a:lnSpc>
                <a:spcPct val="150000"/>
              </a:lnSpc>
              <a:spcBef>
                <a:spcPts val="0"/>
              </a:spcBef>
              <a:buSzTx/>
              <a:buNone/>
              <a:defRPr sz="1800"/>
            </a:pPr>
            <a:r>
              <a:rPr sz="2664"/>
              <a:t>La logica tradizionale aveva come oggetto i termini o i segni, cioè le parole con i loro significati e i rapporti tra questi significati.La logica di Port Royal ha per oggetto le operazioni dello spirito in quanto pensiero cioè nell’attività conoscitiva o teoretica.</a:t>
            </a:r>
            <a:endParaRPr sz="2664"/>
          </a:p>
          <a:p>
            <a:pPr lvl="0" marL="0" indent="0" defTabSz="338327">
              <a:lnSpc>
                <a:spcPct val="150000"/>
              </a:lnSpc>
              <a:spcBef>
                <a:spcPts val="0"/>
              </a:spcBef>
              <a:buSzTx/>
              <a:buNone/>
              <a:defRPr sz="1800"/>
            </a:pPr>
            <a:r>
              <a:rPr sz="2664"/>
              <a:t>La Logica di Port-Royal intendeva denunciare l’inefficacia dei metodi sillogistici dal punto di vista di una epistemologia che intendeva privilegiare la scoperta sulla sistemazione della conoscenza, l’intuizione della verità sulla deduzione.</a:t>
            </a:r>
            <a:endParaRPr sz="2664"/>
          </a:p>
        </p:txBody>
      </p:sp>
    </p:spTree>
  </p:cSld>
  <p:clrMapOvr>
    <a:masterClrMapping/>
  </p:clrMapOvr>
  <p:transitio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3" name="Shape 113"/>
          <p:cNvSpPr/>
          <p:nvPr>
            <p:ph type="title"/>
          </p:nvPr>
        </p:nvSpPr>
        <p:spPr>
          <a:xfrm>
            <a:off x="952500" y="444500"/>
            <a:ext cx="11099800" cy="541388"/>
          </a:xfrm>
          <a:prstGeom prst="rect">
            <a:avLst/>
          </a:prstGeom>
        </p:spPr>
        <p:txBody>
          <a:bodyPr/>
          <a:lstStyle>
            <a:lvl1pPr defTabSz="233679">
              <a:defRPr sz="3200"/>
            </a:lvl1pPr>
          </a:lstStyle>
          <a:p>
            <a:pPr lvl="0">
              <a:defRPr sz="1800"/>
            </a:pPr>
            <a:r>
              <a:rPr sz="3200"/>
              <a:t>LE OPERAZIONI DELLO SPIRITO</a:t>
            </a:r>
          </a:p>
        </p:txBody>
      </p:sp>
      <p:sp>
        <p:nvSpPr>
          <p:cNvPr id="114" name="Shape 114"/>
          <p:cNvSpPr/>
          <p:nvPr>
            <p:ph type="body" idx="1"/>
          </p:nvPr>
        </p:nvSpPr>
        <p:spPr>
          <a:xfrm>
            <a:off x="952500" y="1377701"/>
            <a:ext cx="11099800" cy="7880897"/>
          </a:xfrm>
          <a:prstGeom prst="rect">
            <a:avLst/>
          </a:prstGeom>
        </p:spPr>
        <p:txBody>
          <a:bodyPr/>
          <a:lstStyle/>
          <a:p>
            <a:pPr lvl="0" marL="0" indent="0" defTabSz="429768">
              <a:lnSpc>
                <a:spcPct val="150000"/>
              </a:lnSpc>
              <a:spcBef>
                <a:spcPts val="0"/>
              </a:spcBef>
              <a:buSzTx/>
              <a:buNone/>
              <a:defRPr sz="1800"/>
            </a:pPr>
            <a:r>
              <a:rPr sz="3384"/>
              <a:t>Le operazioni dello spirito sono quattro.</a:t>
            </a:r>
            <a:endParaRPr sz="3384"/>
          </a:p>
          <a:p>
            <a:pPr lvl="0" marL="0" indent="0" defTabSz="429768">
              <a:lnSpc>
                <a:spcPct val="150000"/>
              </a:lnSpc>
              <a:spcBef>
                <a:spcPts val="0"/>
              </a:spcBef>
              <a:buSzTx/>
              <a:buNone/>
              <a:defRPr sz="1800"/>
            </a:pPr>
            <a:r>
              <a:rPr b="1" sz="3384"/>
              <a:t>Concepire </a:t>
            </a:r>
            <a:r>
              <a:rPr sz="3384"/>
              <a:t>che consiste nell’intuizione delle cose che si presentano allo spirito e dà luogo all’idea. Introduce la distinzione tra comprensione/intensione e estensione di un’idea.</a:t>
            </a:r>
            <a:endParaRPr sz="3384"/>
          </a:p>
          <a:p>
            <a:pPr lvl="0" marL="0" indent="0" defTabSz="429768">
              <a:lnSpc>
                <a:spcPct val="150000"/>
              </a:lnSpc>
              <a:spcBef>
                <a:spcPts val="0"/>
              </a:spcBef>
              <a:buSzTx/>
              <a:buNone/>
              <a:defRPr sz="1800"/>
            </a:pPr>
            <a:r>
              <a:rPr b="1" sz="3384"/>
              <a:t>Giudicare</a:t>
            </a:r>
            <a:r>
              <a:rPr sz="3384"/>
              <a:t> che consiste nell’unire o disunire le idee a seconda che convengano o meno tra loro. Analisi dei diversi tipi di enunciati.</a:t>
            </a:r>
            <a:endParaRPr sz="3384"/>
          </a:p>
          <a:p>
            <a:pPr lvl="0" marL="0" indent="0" defTabSz="429768">
              <a:lnSpc>
                <a:spcPct val="150000"/>
              </a:lnSpc>
              <a:spcBef>
                <a:spcPts val="0"/>
              </a:spcBef>
              <a:buSzTx/>
              <a:buNone/>
              <a:defRPr sz="1800"/>
            </a:pPr>
            <a:r>
              <a:rPr b="1" sz="3384"/>
              <a:t>Ragionare</a:t>
            </a:r>
            <a:r>
              <a:rPr sz="3384"/>
              <a:t> che consiste nel formare un giudizio a partire da altri giudizi.</a:t>
            </a:r>
            <a:endParaRPr sz="3384"/>
          </a:p>
          <a:p>
            <a:pPr lvl="0" marL="0" indent="0" defTabSz="429768">
              <a:lnSpc>
                <a:spcPct val="150000"/>
              </a:lnSpc>
              <a:spcBef>
                <a:spcPts val="0"/>
              </a:spcBef>
              <a:buSzTx/>
              <a:buNone/>
              <a:defRPr sz="1800"/>
            </a:pPr>
            <a:r>
              <a:rPr b="1" sz="3384"/>
              <a:t>Ordinare</a:t>
            </a:r>
            <a:r>
              <a:rPr sz="3384"/>
              <a:t> ossia nel disporre i diversi giudizi secondo un metodo,</a:t>
            </a:r>
          </a:p>
        </p:txBody>
      </p:sp>
    </p:spTree>
  </p:cSld>
  <p:clrMapOvr>
    <a:masterClrMapping/>
  </p:clrMapOvr>
  <p:transitio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6" name="Shape 116"/>
          <p:cNvSpPr/>
          <p:nvPr>
            <p:ph type="title"/>
          </p:nvPr>
        </p:nvSpPr>
        <p:spPr>
          <a:xfrm>
            <a:off x="952500" y="444500"/>
            <a:ext cx="11099800" cy="582811"/>
          </a:xfrm>
          <a:prstGeom prst="rect">
            <a:avLst/>
          </a:prstGeom>
        </p:spPr>
        <p:txBody>
          <a:bodyPr/>
          <a:lstStyle>
            <a:lvl1pPr defTabSz="233679">
              <a:defRPr sz="3200"/>
            </a:lvl1pPr>
          </a:lstStyle>
          <a:p>
            <a:pPr lvl="0">
              <a:defRPr sz="1800"/>
            </a:pPr>
            <a:r>
              <a:rPr sz="3200"/>
              <a:t>Ordinare</a:t>
            </a:r>
          </a:p>
        </p:txBody>
      </p:sp>
      <p:sp>
        <p:nvSpPr>
          <p:cNvPr id="117" name="Shape 117"/>
          <p:cNvSpPr/>
          <p:nvPr>
            <p:ph type="body" idx="1"/>
          </p:nvPr>
        </p:nvSpPr>
        <p:spPr>
          <a:xfrm>
            <a:off x="952500" y="1352748"/>
            <a:ext cx="11099800" cy="8133607"/>
          </a:xfrm>
          <a:prstGeom prst="rect">
            <a:avLst/>
          </a:prstGeom>
        </p:spPr>
        <p:txBody>
          <a:bodyPr/>
          <a:lstStyle/>
          <a:p>
            <a:pPr lvl="0" marL="0" indent="0" defTabSz="338327">
              <a:lnSpc>
                <a:spcPct val="150000"/>
              </a:lnSpc>
              <a:spcBef>
                <a:spcPts val="0"/>
              </a:spcBef>
              <a:buSzTx/>
              <a:buNone/>
              <a:defRPr sz="1800"/>
            </a:pPr>
            <a:r>
              <a:rPr b="1" sz="2664"/>
              <a:t>Ordinare</a:t>
            </a:r>
            <a:r>
              <a:rPr sz="2664"/>
              <a:t> ossia nel disporre i diversi giudizi secondo un metodo compendiato nelle seguenti regole: “1) non lasciare senza definizione nessun termine un po’ oscuro ed equivoco; 2) non impiegare nelle definizioni che termini perfettamente noti o già spiegati; 3) non assumere come assiomi che cose perfettamente evidenti; 4) assumere come evidente solo ciò che non ha bisogno che di un po’ di attenzione; 5) provare tutte le proposizioni un po’ oscure non impiegando nella loro dimostrazione che definizioni precedenti e assiomi accordati, oppure proposizioni già dimostrate; 6) non abusare mai della equivocità dei termini, trascurando di sostituire mentalmente le definizioni che li restringono o li spiegano; 7) trattare le cose, nella misura in cui ciò è possibile, nel loro ordine naturale, a cominciare dalle più generali e dalle più semplici, e spiegando tutto ciò che appartiene alla natura del genere prima di passare alle specie particolari; 8) dividere, nella misura del possibile, ogni genere in tutte le specie, ogni tutto in tutte le sue parti e ogni difficoltà in tutti i suoi casi.”</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xfrm>
            <a:off x="952500" y="444500"/>
            <a:ext cx="11099800" cy="537865"/>
          </a:xfrm>
          <a:prstGeom prst="rect">
            <a:avLst/>
          </a:prstGeom>
        </p:spPr>
        <p:txBody>
          <a:bodyPr/>
          <a:lstStyle>
            <a:lvl1pPr defTabSz="233679">
              <a:defRPr sz="3200">
                <a:latin typeface="Times New Roman"/>
                <a:ea typeface="Times New Roman"/>
                <a:cs typeface="Times New Roman"/>
                <a:sym typeface="Times New Roman"/>
              </a:defRPr>
            </a:lvl1pPr>
          </a:lstStyle>
          <a:p>
            <a:pPr lvl="0">
              <a:defRPr sz="1800"/>
            </a:pPr>
            <a:r>
              <a:rPr sz="3200"/>
              <a:t>3.1 il naturalismo e le sue forme</a:t>
            </a:r>
          </a:p>
        </p:txBody>
      </p:sp>
      <p:sp>
        <p:nvSpPr>
          <p:cNvPr id="39" name="Shape 39"/>
          <p:cNvSpPr/>
          <p:nvPr>
            <p:ph type="body" idx="1"/>
          </p:nvPr>
        </p:nvSpPr>
        <p:spPr>
          <a:xfrm>
            <a:off x="850900" y="1347241"/>
            <a:ext cx="11099800" cy="7950995"/>
          </a:xfrm>
          <a:prstGeom prst="rect">
            <a:avLst/>
          </a:prstGeom>
        </p:spPr>
        <p:txBody>
          <a:bodyPr/>
          <a:lstStyle/>
          <a:p>
            <a:pPr lvl="0">
              <a:defRPr sz="1800"/>
            </a:pPr>
            <a:r>
              <a:rPr sz="3600"/>
              <a:t>una visione teologica delle origini umane, dove la parola è oggetto di rivelazione e appare garantita la congruità, la specialità del nome rispetto alla cosa nominata.</a:t>
            </a:r>
            <a:endParaRPr sz="3600"/>
          </a:p>
          <a:p>
            <a:pPr lvl="0">
              <a:defRPr sz="1800"/>
            </a:pPr>
            <a:r>
              <a:rPr sz="3600"/>
              <a:t>si descrive la nascita del linguaggio come uno sviluppo spontaneo di potenzialità umane naturali contrapposto al modello teologico.</a:t>
            </a:r>
            <a:endParaRPr sz="3600"/>
          </a:p>
          <a:p>
            <a:pPr lvl="0">
              <a:defRPr sz="1800"/>
            </a:pPr>
            <a:r>
              <a:rPr sz="3600"/>
              <a:t>(più recente) si sottolinea l’importanza preponderante dei fattori filogenetici e delle componenti biologiche nell’apprendimento uso delle lingue. un fenomeno viene naturalizzato se c’è un ragionamento plausibile che lo ricostruisce come risultato dell’evoluzione, è possibile mostrarne il valore adattivo.</a:t>
            </a:r>
          </a:p>
        </p:txBody>
      </p:sp>
    </p:spTree>
  </p:cSld>
  <p:clrMapOvr>
    <a:masterClrMapping/>
  </p:clrMapOvr>
  <p:transition spd="med" advClick="1"/>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title"/>
          </p:nvPr>
        </p:nvSpPr>
        <p:spPr>
          <a:xfrm>
            <a:off x="952500" y="444500"/>
            <a:ext cx="11099800" cy="608757"/>
          </a:xfrm>
          <a:prstGeom prst="rect">
            <a:avLst/>
          </a:prstGeom>
        </p:spPr>
        <p:txBody>
          <a:bodyPr/>
          <a:lstStyle>
            <a:lvl1pPr defTabSz="239522">
              <a:defRPr sz="3280"/>
            </a:lvl1pPr>
          </a:lstStyle>
          <a:p>
            <a:pPr lvl="0">
              <a:defRPr sz="1800"/>
            </a:pPr>
            <a:r>
              <a:rPr sz="3280"/>
              <a:t>carattere mentalistico della logica</a:t>
            </a:r>
          </a:p>
        </p:txBody>
      </p:sp>
      <p:sp>
        <p:nvSpPr>
          <p:cNvPr id="120" name="Shape 120"/>
          <p:cNvSpPr/>
          <p:nvPr>
            <p:ph type="body" idx="1"/>
          </p:nvPr>
        </p:nvSpPr>
        <p:spPr>
          <a:prstGeom prst="rect">
            <a:avLst/>
          </a:prstGeom>
        </p:spPr>
        <p:txBody>
          <a:bodyPr/>
          <a:lstStyle>
            <a:lvl1pPr marL="0" indent="0" defTabSz="457200">
              <a:lnSpc>
                <a:spcPct val="150000"/>
              </a:lnSpc>
              <a:spcBef>
                <a:spcPts val="0"/>
              </a:spcBef>
              <a:buSzTx/>
              <a:buNone/>
            </a:lvl1pPr>
          </a:lstStyle>
          <a:p>
            <a:pPr lvl="0">
              <a:defRPr sz="1800"/>
            </a:pPr>
            <a:r>
              <a:rPr sz="3600"/>
              <a:t>Carattere mentalistico della logica: le operazioni della logica sono attività di uno spirito pensante. Lo spirito quindi come attività che unisce e divide, soprattuto unisce, ordinando secondo certi procedimenti o schemi. Un concetto di spirito che arriva sino a Kant.</a:t>
            </a:r>
            <a:endParaRPr sz="3600"/>
          </a:p>
        </p:txBody>
      </p:sp>
    </p:spTree>
  </p:cSld>
  <p:clrMapOvr>
    <a:masterClrMapping/>
  </p:clrMapOvr>
  <p:transition spd="med" advClick="1"/>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xfrm>
            <a:off x="952500" y="444500"/>
            <a:ext cx="11099800" cy="568375"/>
          </a:xfrm>
          <a:prstGeom prst="rect">
            <a:avLst/>
          </a:prstGeom>
        </p:spPr>
        <p:txBody>
          <a:bodyPr/>
          <a:lstStyle/>
          <a:p>
            <a:pPr lvl="0" algn="l" defTabSz="245363">
              <a:defRPr sz="1800"/>
            </a:pPr>
            <a:r>
              <a:rPr b="1" sz="3024">
                <a:latin typeface="Helvetica"/>
                <a:ea typeface="Helvetica"/>
                <a:cs typeface="Helvetica"/>
                <a:sym typeface="Helvetica"/>
              </a:rPr>
              <a:t>5.4</a:t>
            </a:r>
            <a:r>
              <a:rPr sz="3024"/>
              <a:t>  John Locke </a:t>
            </a:r>
            <a:r>
              <a:rPr i="1" sz="3024"/>
              <a:t>Essay on Human Understanding </a:t>
            </a:r>
            <a:r>
              <a:rPr sz="3024"/>
              <a:t>(1690)</a:t>
            </a:r>
          </a:p>
        </p:txBody>
      </p:sp>
      <p:sp>
        <p:nvSpPr>
          <p:cNvPr id="123" name="Shape 123"/>
          <p:cNvSpPr/>
          <p:nvPr>
            <p:ph type="body" idx="1"/>
          </p:nvPr>
        </p:nvSpPr>
        <p:spPr>
          <a:xfrm>
            <a:off x="952500" y="1371054"/>
            <a:ext cx="11099800" cy="7944446"/>
          </a:xfrm>
          <a:prstGeom prst="rect">
            <a:avLst/>
          </a:prstGeom>
        </p:spPr>
        <p:txBody>
          <a:bodyPr/>
          <a:lstStyle/>
          <a:p>
            <a:pPr lvl="0">
              <a:defRPr sz="1800"/>
            </a:pPr>
            <a:r>
              <a:rPr sz="3600"/>
              <a:t>Nella definizione di segno fornita da Locke sono inclusi non solo i segni linguistici, ma anche le rappresentazioni (idee) di oggetti, eventi o relazioni.</a:t>
            </a:r>
            <a:endParaRPr sz="3600"/>
          </a:p>
          <a:p>
            <a:pPr lvl="0">
              <a:defRPr sz="1800"/>
            </a:pPr>
            <a:r>
              <a:rPr sz="3600"/>
              <a:t>La categorizzazione mentale è un’attività semiotica.</a:t>
            </a:r>
            <a:endParaRPr sz="3600"/>
          </a:p>
          <a:p>
            <a:pPr lvl="0">
              <a:defRPr sz="1800"/>
            </a:pPr>
            <a:r>
              <a:rPr sz="3600"/>
              <a:t>Tutte le parole nascono come contrassegni di idee sensibili, anche quelle che paiono indicare nozioni lontani dai sensi hanno nel senso la loro origine: “spirito” viene da “alito”, “angelo” da “messaggero”.</a:t>
            </a:r>
            <a:endParaRPr sz="3600"/>
          </a:p>
          <a:p>
            <a:pPr lvl="0">
              <a:defRPr sz="1800"/>
            </a:pPr>
            <a:r>
              <a:rPr sz="3600"/>
              <a:t>L’origine metaforica del nome fornisce alle parole un originario fondamento iconico.</a:t>
            </a:r>
          </a:p>
        </p:txBody>
      </p:sp>
    </p:spTree>
  </p:cSld>
  <p:clrMapOvr>
    <a:masterClrMapping/>
  </p:clrMapOvr>
  <p:transition spd="med" advClick="1"/>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Shape 125"/>
          <p:cNvSpPr/>
          <p:nvPr>
            <p:ph type="title"/>
          </p:nvPr>
        </p:nvSpPr>
        <p:spPr>
          <a:xfrm>
            <a:off x="952500" y="444500"/>
            <a:ext cx="11099800" cy="680095"/>
          </a:xfrm>
          <a:prstGeom prst="rect">
            <a:avLst/>
          </a:prstGeom>
        </p:spPr>
        <p:txBody>
          <a:bodyPr/>
          <a:lstStyle>
            <a:lvl1pPr defTabSz="274574">
              <a:defRPr sz="3759"/>
            </a:lvl1pPr>
          </a:lstStyle>
          <a:p>
            <a:pPr lvl="0">
              <a:defRPr sz="1800"/>
            </a:pPr>
            <a:r>
              <a:rPr sz="3759"/>
              <a:t>Termini generali</a:t>
            </a:r>
          </a:p>
        </p:txBody>
      </p:sp>
      <p:sp>
        <p:nvSpPr>
          <p:cNvPr id="126" name="Shape 126"/>
          <p:cNvSpPr/>
          <p:nvPr>
            <p:ph type="body" idx="1"/>
          </p:nvPr>
        </p:nvSpPr>
        <p:spPr>
          <a:xfrm>
            <a:off x="952500" y="1402506"/>
            <a:ext cx="11099800" cy="7717384"/>
          </a:xfrm>
          <a:prstGeom prst="rect">
            <a:avLst/>
          </a:prstGeom>
        </p:spPr>
        <p:txBody>
          <a:bodyPr/>
          <a:lstStyle/>
          <a:p>
            <a:pPr lvl="0">
              <a:defRPr sz="1800"/>
            </a:pPr>
            <a:r>
              <a:rPr sz="3600"/>
              <a:t>la maggior parte del lessico è composta da nomi generali.</a:t>
            </a:r>
            <a:endParaRPr sz="3600"/>
          </a:p>
          <a:p>
            <a:pPr lvl="0">
              <a:defRPr sz="1800"/>
            </a:pPr>
            <a:r>
              <a:rPr sz="3600"/>
              <a:t>Una lingua composta di soli nomi propri sarebbe ingestibile dal punto di vista mnemonico.</a:t>
            </a:r>
            <a:endParaRPr sz="3600"/>
          </a:p>
          <a:p>
            <a:pPr lvl="0">
              <a:defRPr sz="1800"/>
            </a:pPr>
            <a:r>
              <a:rPr sz="3600"/>
              <a:t>I nomi sono intelligibili perché generali, cioè sono intersoggettivi si riferiscono a collezioni che non sono necessariamente le stesse per tutti gli interlocutori.</a:t>
            </a:r>
            <a:endParaRPr sz="3600"/>
          </a:p>
          <a:p>
            <a:pPr lvl="0">
              <a:defRPr sz="1800"/>
            </a:pPr>
            <a:r>
              <a:rPr sz="3600"/>
              <a:t>La loro nascita si spiega osservano la funzione astrattiva dell’intelletto: coglie gli elementi comuni di idee semplici e formula così i termini generali che non esprimono </a:t>
            </a:r>
            <a:r>
              <a:rPr sz="3600">
                <a:solidFill>
                  <a:srgbClr val="040404"/>
                </a:solidFill>
              </a:rPr>
              <a:t>l'</a:t>
            </a:r>
            <a:r>
              <a:rPr sz="3600">
                <a:solidFill>
                  <a:srgbClr val="040404"/>
                </a:solidFill>
                <a:hlinkClick r:id="rId2" invalidUrl="" action="" tgtFrame="" tooltip="" history="1" highlightClick="0" endSnd="0"/>
              </a:rPr>
              <a:t>essenza</a:t>
            </a:r>
            <a:r>
              <a:rPr sz="3600"/>
              <a:t> reale delle cose, che non si può conoscere, ma solo l'essenza nominale.</a:t>
            </a:r>
          </a:p>
        </p:txBody>
      </p:sp>
    </p:spTree>
  </p:cSld>
  <p:clrMapOvr>
    <a:masterClrMapping/>
  </p:clrMapOvr>
  <p:transition spd="med" advClick="1"/>
</p:sld>
</file>

<file path=ppt/slides/slide3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title"/>
          </p:nvPr>
        </p:nvSpPr>
        <p:spPr>
          <a:xfrm>
            <a:off x="952500" y="444500"/>
            <a:ext cx="11099800" cy="660202"/>
          </a:xfrm>
          <a:prstGeom prst="rect">
            <a:avLst/>
          </a:prstGeom>
        </p:spPr>
        <p:txBody>
          <a:bodyPr/>
          <a:lstStyle>
            <a:lvl1pPr defTabSz="268731">
              <a:defRPr sz="3680"/>
            </a:lvl1pPr>
          </a:lstStyle>
          <a:p>
            <a:pPr lvl="0">
              <a:defRPr sz="1800"/>
            </a:pPr>
            <a:r>
              <a:rPr sz="3680"/>
              <a:t>essenza nominale</a:t>
            </a:r>
          </a:p>
        </p:txBody>
      </p:sp>
      <p:sp>
        <p:nvSpPr>
          <p:cNvPr id="129" name="Shape 129"/>
          <p:cNvSpPr/>
          <p:nvPr>
            <p:ph type="body" idx="1"/>
          </p:nvPr>
        </p:nvSpPr>
        <p:spPr>
          <a:xfrm>
            <a:off x="952500" y="1519932"/>
            <a:ext cx="11099800" cy="7565331"/>
          </a:xfrm>
          <a:prstGeom prst="rect">
            <a:avLst/>
          </a:prstGeom>
        </p:spPr>
        <p:txBody>
          <a:bodyPr/>
          <a:lstStyle/>
          <a:p>
            <a:pPr lvl="0">
              <a:defRPr sz="1800"/>
            </a:pPr>
            <a:r>
              <a:rPr sz="3600"/>
              <a:t>L’essenza di una specie (o classe o sorta) di cose particolari è l’idea astratta, o essenza nominale, designata dal nome. </a:t>
            </a:r>
            <a:endParaRPr sz="3600"/>
          </a:p>
          <a:p>
            <a:pPr lvl="0">
              <a:defRPr sz="1800"/>
            </a:pPr>
            <a:r>
              <a:rPr sz="3600"/>
              <a:t>Si deve supporre sussista, nelle cose naturali, una costituzione reali delle parti da cui scaturiscono le qualità sensibili che ci servono per distinguerle e classificarle, ma è un essenza che non conosciamo e dunque non partecipa al processo di significazione.</a:t>
            </a:r>
            <a:endParaRPr sz="3600"/>
          </a:p>
          <a:p>
            <a:pPr lvl="0">
              <a:defRPr sz="1800"/>
            </a:pPr>
            <a:r>
              <a:rPr sz="3600"/>
              <a:t>Nel processo di significazioni sono coinvolti il nome, la cosa nominata e l’idea che funge da mediazione tra nome e cosa.</a:t>
            </a:r>
          </a:p>
        </p:txBody>
      </p:sp>
    </p:spTree>
  </p:cSld>
  <p:clrMapOvr>
    <a:masterClrMapping/>
  </p:clrMapOvr>
  <p:transition spd="med" advClick="1"/>
</p:sld>
</file>

<file path=ppt/slides/slide3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ph type="title"/>
          </p:nvPr>
        </p:nvSpPr>
        <p:spPr>
          <a:xfrm>
            <a:off x="952500" y="444500"/>
            <a:ext cx="11099800" cy="705446"/>
          </a:xfrm>
          <a:prstGeom prst="rect">
            <a:avLst/>
          </a:prstGeom>
        </p:spPr>
        <p:txBody>
          <a:bodyPr/>
          <a:lstStyle>
            <a:lvl1pPr defTabSz="297941">
              <a:defRPr sz="4080"/>
            </a:lvl1pPr>
          </a:lstStyle>
          <a:p>
            <a:pPr lvl="0">
              <a:defRPr sz="1800"/>
            </a:pPr>
            <a:r>
              <a:rPr sz="4080"/>
              <a:t>idee semplici e idee complesse</a:t>
            </a:r>
          </a:p>
        </p:txBody>
      </p:sp>
      <p:sp>
        <p:nvSpPr>
          <p:cNvPr id="132" name="Shape 132"/>
          <p:cNvSpPr/>
          <p:nvPr>
            <p:ph type="body" idx="1"/>
          </p:nvPr>
        </p:nvSpPr>
        <p:spPr>
          <a:xfrm>
            <a:off x="952500" y="1463923"/>
            <a:ext cx="11099800" cy="7916764"/>
          </a:xfrm>
          <a:prstGeom prst="rect">
            <a:avLst/>
          </a:prstGeom>
        </p:spPr>
        <p:txBody>
          <a:bodyPr/>
          <a:lstStyle/>
          <a:p>
            <a:pPr lvl="0" marL="417830" indent="-417830" defTabSz="549148">
              <a:spcBef>
                <a:spcPts val="3900"/>
              </a:spcBef>
              <a:defRPr sz="1800"/>
            </a:pPr>
            <a:r>
              <a:rPr sz="3384"/>
              <a:t>L’intervento dell’astrazione è minimo nelle idee semplici ch si riferiscono immediatamente all’esperienza sensibile (una sensazione di calore, l’impressione di colore).</a:t>
            </a:r>
            <a:endParaRPr sz="3384"/>
          </a:p>
          <a:p>
            <a:pPr lvl="0" marL="417830" indent="-417830" defTabSz="549148">
              <a:spcBef>
                <a:spcPts val="3900"/>
              </a:spcBef>
              <a:defRPr sz="1800"/>
            </a:pPr>
            <a:r>
              <a:rPr sz="3384"/>
              <a:t>La libertà d’astrazione è massima invece nel caso delle idee complesse, soprattutto quelle che non hanno un referente oggettivo, un modello in natura (come nel caso dei termini morali o giuridici) Es. l’idea di resurrezione e l’idea di omicidio. </a:t>
            </a:r>
            <a:endParaRPr sz="3384"/>
          </a:p>
          <a:p>
            <a:pPr lvl="0" marL="417830" indent="-417830" defTabSz="549148">
              <a:spcBef>
                <a:spcPts val="3900"/>
              </a:spcBef>
              <a:defRPr sz="1800"/>
            </a:pPr>
            <a:r>
              <a:rPr sz="3384"/>
              <a:t>In questi casi quello che conta non è un modello naturale, una connessione reale tra le cose, ma una finalità pratica, che nasce dalle necessità della comunicazione dettata da fattori di costume, di tradizione, di abitudine. E questa la ragione per cui esistono parole che non hanno un corrispettivo in un’altra lingua e del continuo rinnovarsi delle lingue.</a:t>
            </a:r>
          </a:p>
        </p:txBody>
      </p:sp>
    </p:spTree>
  </p:cSld>
  <p:clrMapOvr>
    <a:masterClrMapping/>
  </p:clrMapOvr>
  <p:transition spd="med" advClick="1"/>
</p:sld>
</file>

<file path=ppt/slides/slide3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Shape 134"/>
          <p:cNvSpPr/>
          <p:nvPr>
            <p:ph type="title"/>
          </p:nvPr>
        </p:nvSpPr>
        <p:spPr>
          <a:xfrm>
            <a:off x="952500" y="444500"/>
            <a:ext cx="11099800" cy="710456"/>
          </a:xfrm>
          <a:prstGeom prst="rect">
            <a:avLst/>
          </a:prstGeom>
        </p:spPr>
        <p:txBody>
          <a:bodyPr/>
          <a:lstStyle>
            <a:lvl1pPr defTabSz="297941">
              <a:defRPr sz="4080"/>
            </a:lvl1pPr>
          </a:lstStyle>
          <a:p>
            <a:pPr lvl="0">
              <a:defRPr sz="1800"/>
            </a:pPr>
            <a:r>
              <a:rPr sz="4080"/>
              <a:t>sui termini complessi</a:t>
            </a:r>
          </a:p>
        </p:txBody>
      </p:sp>
      <p:sp>
        <p:nvSpPr>
          <p:cNvPr id="135" name="Shape 135"/>
          <p:cNvSpPr/>
          <p:nvPr>
            <p:ph type="body" idx="1"/>
          </p:nvPr>
        </p:nvSpPr>
        <p:spPr>
          <a:xfrm>
            <a:off x="952500" y="1455042"/>
            <a:ext cx="11099800" cy="7942314"/>
          </a:xfrm>
          <a:prstGeom prst="rect">
            <a:avLst/>
          </a:prstGeom>
        </p:spPr>
        <p:txBody>
          <a:bodyPr/>
          <a:lstStyle/>
          <a:p>
            <a:pPr lvl="0" marL="400050" indent="-400050" defTabSz="525779">
              <a:spcBef>
                <a:spcPts val="3700"/>
              </a:spcBef>
              <a:defRPr sz="1800"/>
            </a:pPr>
            <a:r>
              <a:rPr sz="3239"/>
              <a:t>Questa mancanza di modelli vincolante nella costituzione di oggetti mentali, vale sia pure in minor misura anche nel caso di oggetti esistenti in natura.</a:t>
            </a:r>
            <a:endParaRPr sz="3239"/>
          </a:p>
          <a:p>
            <a:pPr lvl="0" marL="400050" indent="-400050" defTabSz="525779">
              <a:spcBef>
                <a:spcPts val="3700"/>
              </a:spcBef>
              <a:defRPr sz="1800"/>
            </a:pPr>
            <a:r>
              <a:rPr sz="3239"/>
              <a:t>Termine “uomo”.</a:t>
            </a:r>
            <a:endParaRPr sz="3239"/>
          </a:p>
          <a:p>
            <a:pPr lvl="0" marL="400050" indent="-400050" defTabSz="525779">
              <a:spcBef>
                <a:spcPts val="3700"/>
              </a:spcBef>
              <a:defRPr sz="1800"/>
            </a:pPr>
            <a:r>
              <a:rPr sz="3239"/>
              <a:t>Queste variazioni non accadrebbero se le classi sulla cui base distinguiamo e nominiamo le cose non fossero opera dell’uomo, ma riproduzione di confini posti dalla natura. Nell’idea di un oggetto raccogliamo caratteristiche che si suppongono presenti in natura ma quali e quante di queste caratteristiche è una scelta contingente. Cosa è oro cambia a seconda del parlante.</a:t>
            </a:r>
            <a:endParaRPr sz="3239"/>
          </a:p>
          <a:p>
            <a:pPr lvl="0" marL="400050" indent="-400050" defTabSz="525779">
              <a:spcBef>
                <a:spcPts val="3700"/>
              </a:spcBef>
              <a:defRPr sz="1800"/>
            </a:pPr>
            <a:r>
              <a:rPr sz="3239"/>
              <a:t>Il pensiero è dunque in parte determinato dal linguaggio, le lingue naturali ci inducono a pensare la realtà e a classificare le cose in certi modi invece che in altri.</a:t>
            </a:r>
          </a:p>
        </p:txBody>
      </p:sp>
    </p:spTree>
  </p:cSld>
  <p:clrMapOvr>
    <a:masterClrMapping/>
  </p:clrMapOvr>
  <p:transition spd="med" advClick="1"/>
</p:sld>
</file>

<file path=ppt/slides/slide3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Shape 137"/>
          <p:cNvSpPr/>
          <p:nvPr>
            <p:ph type="title"/>
          </p:nvPr>
        </p:nvSpPr>
        <p:spPr>
          <a:xfrm>
            <a:off x="952500" y="444500"/>
            <a:ext cx="11099800" cy="740817"/>
          </a:xfrm>
          <a:prstGeom prst="rect">
            <a:avLst/>
          </a:prstGeom>
        </p:spPr>
        <p:txBody>
          <a:bodyPr/>
          <a:lstStyle>
            <a:lvl1pPr defTabSz="303783">
              <a:defRPr sz="4160"/>
            </a:lvl1pPr>
          </a:lstStyle>
          <a:p>
            <a:pPr lvl="0">
              <a:defRPr sz="1800"/>
            </a:pPr>
            <a:r>
              <a:rPr sz="4160"/>
              <a:t>linguistica illuminista</a:t>
            </a:r>
          </a:p>
        </p:txBody>
      </p:sp>
      <p:sp>
        <p:nvSpPr>
          <p:cNvPr id="138" name="Shape 138"/>
          <p:cNvSpPr/>
          <p:nvPr>
            <p:ph type="body" idx="1"/>
          </p:nvPr>
        </p:nvSpPr>
        <p:spPr>
          <a:xfrm>
            <a:off x="952500" y="1371699"/>
            <a:ext cx="11099800" cy="7518301"/>
          </a:xfrm>
          <a:prstGeom prst="rect">
            <a:avLst/>
          </a:prstGeom>
        </p:spPr>
        <p:txBody>
          <a:bodyPr/>
          <a:lstStyle/>
          <a:p>
            <a:pPr lvl="0">
              <a:defRPr sz="1800"/>
            </a:pPr>
            <a:r>
              <a:rPr sz="3600"/>
              <a:t>Gli esseri umani parlano tra loro come se le essenze nominali siano costanti e identiche nelle menti degli interlocutori, anche se in realtà variano da lingua a lingua e a volte da parlante a parlante.</a:t>
            </a:r>
            <a:endParaRPr sz="3600"/>
          </a:p>
          <a:p>
            <a:pPr lvl="0">
              <a:defRPr sz="1800"/>
            </a:pPr>
            <a:r>
              <a:rPr sz="3600"/>
              <a:t>Locke e la linguistica illuminista sono particolarmente sensibili al tema degli abusi e dei difetti della lingua: incertezza del riferimento, opacità dell’intensione, parole che hanno cambiato o perduto il significato.</a:t>
            </a:r>
            <a:endParaRPr sz="3600"/>
          </a:p>
          <a:p>
            <a:pPr lvl="0">
              <a:defRPr sz="1800"/>
            </a:pPr>
            <a:r>
              <a:rPr sz="3600"/>
              <a:t>Uso accorto del linguaggio. </a:t>
            </a:r>
          </a:p>
        </p:txBody>
      </p:sp>
    </p:spTree>
  </p:cSld>
  <p:clrMapOvr>
    <a:masterClrMapping/>
  </p:clrMapOvr>
  <p:transition spd="med" advClick="1"/>
</p:sld>
</file>

<file path=ppt/slides/slide3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xfrm>
            <a:off x="952500" y="444500"/>
            <a:ext cx="11099800" cy="724248"/>
          </a:xfrm>
          <a:prstGeom prst="rect">
            <a:avLst/>
          </a:prstGeom>
        </p:spPr>
        <p:txBody>
          <a:bodyPr/>
          <a:lstStyle>
            <a:lvl1pPr defTabSz="297941">
              <a:defRPr sz="4080"/>
            </a:lvl1pPr>
          </a:lstStyle>
          <a:p>
            <a:pPr lvl="0">
              <a:defRPr sz="1800"/>
            </a:pPr>
            <a:r>
              <a:rPr sz="4080"/>
              <a:t>termini generali o il problema degli universali</a:t>
            </a:r>
          </a:p>
        </p:txBody>
      </p:sp>
      <p:sp>
        <p:nvSpPr>
          <p:cNvPr id="141" name="Shape 141"/>
          <p:cNvSpPr/>
          <p:nvPr>
            <p:ph type="body" idx="1"/>
          </p:nvPr>
        </p:nvSpPr>
        <p:spPr>
          <a:xfrm>
            <a:off x="952500" y="1292026"/>
            <a:ext cx="11099800" cy="8061128"/>
          </a:xfrm>
          <a:prstGeom prst="rect">
            <a:avLst/>
          </a:prstGeom>
        </p:spPr>
        <p:txBody>
          <a:bodyPr/>
          <a:lstStyle/>
          <a:p>
            <a:pPr lvl="0" marL="0" indent="0" defTabSz="361188">
              <a:spcBef>
                <a:spcPts val="0"/>
              </a:spcBef>
              <a:buSzTx/>
              <a:buNone/>
              <a:defRPr sz="1800"/>
            </a:pPr>
            <a:r>
              <a:rPr sz="2844">
                <a:solidFill>
                  <a:srgbClr val="3F3F3F"/>
                </a:solidFill>
                <a:latin typeface="Times"/>
                <a:ea typeface="Times"/>
                <a:cs typeface="Times"/>
                <a:sym typeface="Times"/>
              </a:rPr>
              <a:t>Il </a:t>
            </a:r>
            <a:r>
              <a:rPr b="1" sz="2844">
                <a:solidFill>
                  <a:srgbClr val="3F3F3F"/>
                </a:solidFill>
                <a:latin typeface="Times"/>
                <a:ea typeface="Times"/>
                <a:cs typeface="Times"/>
                <a:sym typeface="Times"/>
              </a:rPr>
              <a:t>realismo</a:t>
            </a:r>
            <a:r>
              <a:rPr sz="2844">
                <a:solidFill>
                  <a:srgbClr val="3F3F3F"/>
                </a:solidFill>
                <a:latin typeface="Times"/>
                <a:ea typeface="Times"/>
                <a:cs typeface="Times"/>
                <a:sym typeface="Times"/>
              </a:rPr>
              <a:t> estremo, professato, fra gli altri, da Gugliemo di Champeaux (1070-1122), afferma la realtà sostanziale dell'universale prima e separatamente da ciascun individuo, come idea perfetta o modello eterno nella mente divina. Ogni universale è presente interamente in ciascun individuo (per esempio: l'universale "umanità" rimane uno e identico in tutti gli individui, a cui si aggiungono in un secondo tempo qualità accidentali diverse in ogni singolo individuo).</a:t>
            </a:r>
            <a:endParaRPr sz="2844">
              <a:solidFill>
                <a:srgbClr val="3F3F3F"/>
              </a:solidFill>
              <a:latin typeface="Times"/>
              <a:ea typeface="Times"/>
              <a:cs typeface="Times"/>
              <a:sym typeface="Times"/>
            </a:endParaRPr>
          </a:p>
          <a:p>
            <a:pPr lvl="0" marL="0" indent="0" defTabSz="361188">
              <a:spcBef>
                <a:spcPts val="0"/>
              </a:spcBef>
              <a:buSzTx/>
              <a:buNone/>
              <a:defRPr sz="1800"/>
            </a:pPr>
            <a:r>
              <a:rPr sz="2844">
                <a:solidFill>
                  <a:srgbClr val="3F3F3F"/>
                </a:solidFill>
                <a:latin typeface="Times"/>
                <a:ea typeface="Times"/>
                <a:cs typeface="Times"/>
                <a:sym typeface="Times"/>
              </a:rPr>
              <a:t>Il </a:t>
            </a:r>
            <a:r>
              <a:rPr b="1" sz="2844">
                <a:solidFill>
                  <a:srgbClr val="3F3F3F"/>
                </a:solidFill>
                <a:latin typeface="Times"/>
                <a:ea typeface="Times"/>
                <a:cs typeface="Times"/>
                <a:sym typeface="Times"/>
              </a:rPr>
              <a:t>nominalismo</a:t>
            </a:r>
            <a:r>
              <a:rPr sz="2844">
                <a:solidFill>
                  <a:srgbClr val="3F3F3F"/>
                </a:solidFill>
                <a:latin typeface="Times"/>
                <a:ea typeface="Times"/>
                <a:cs typeface="Times"/>
                <a:sym typeface="Times"/>
              </a:rPr>
              <a:t> estremo, solitamente attribuito a Roscellino di Compiègne (1050-1120), sostiene non solo che nessun universale può esistere nelle cose, ma anche che nessun universale esiste nella mente dell'uomo. L'universale si riduce così a </a:t>
            </a:r>
            <a:r>
              <a:rPr i="1" sz="2844">
                <a:solidFill>
                  <a:srgbClr val="3F3F3F"/>
                </a:solidFill>
                <a:latin typeface="Times"/>
                <a:ea typeface="Times"/>
                <a:cs typeface="Times"/>
                <a:sym typeface="Times"/>
              </a:rPr>
              <a:t>flatus vocis</a:t>
            </a:r>
            <a:r>
              <a:rPr sz="2844">
                <a:solidFill>
                  <a:srgbClr val="3F3F3F"/>
                </a:solidFill>
                <a:latin typeface="Times"/>
                <a:ea typeface="Times"/>
                <a:cs typeface="Times"/>
                <a:sym typeface="Times"/>
              </a:rPr>
              <a:t>, a una pura emissione di voce, senza alcun corrispettivo nella realtà.</a:t>
            </a:r>
            <a:endParaRPr sz="2844">
              <a:solidFill>
                <a:srgbClr val="3F3F3F"/>
              </a:solidFill>
              <a:latin typeface="Times"/>
              <a:ea typeface="Times"/>
              <a:cs typeface="Times"/>
              <a:sym typeface="Times"/>
            </a:endParaRPr>
          </a:p>
          <a:p>
            <a:pPr lvl="0" marL="0" indent="0" defTabSz="361188">
              <a:spcBef>
                <a:spcPts val="0"/>
              </a:spcBef>
              <a:buSzTx/>
              <a:buNone/>
              <a:defRPr sz="1800"/>
            </a:pPr>
            <a:r>
              <a:rPr sz="2844">
                <a:solidFill>
                  <a:srgbClr val="3F3F3F"/>
                </a:solidFill>
                <a:latin typeface="Times"/>
                <a:ea typeface="Times"/>
                <a:cs typeface="Times"/>
                <a:sym typeface="Times"/>
              </a:rPr>
              <a:t>Il nominalismo moderato, o </a:t>
            </a:r>
            <a:r>
              <a:rPr b="1" sz="2844">
                <a:solidFill>
                  <a:srgbClr val="3F3F3F"/>
                </a:solidFill>
                <a:latin typeface="Times"/>
                <a:ea typeface="Times"/>
                <a:cs typeface="Times"/>
                <a:sym typeface="Times"/>
              </a:rPr>
              <a:t>concettualismo</a:t>
            </a:r>
            <a:r>
              <a:rPr sz="2844">
                <a:solidFill>
                  <a:srgbClr val="3F3F3F"/>
                </a:solidFill>
                <a:latin typeface="Times"/>
                <a:ea typeface="Times"/>
                <a:cs typeface="Times"/>
                <a:sym typeface="Times"/>
              </a:rPr>
              <a:t>, afferma la non esistenza dell'universale nelle cose, ma solo nella mente. Secondo Abelardo, gli universali sono dei segni mentali, dei </a:t>
            </a:r>
            <a:r>
              <a:rPr i="1" sz="2844">
                <a:solidFill>
                  <a:srgbClr val="3F3F3F"/>
                </a:solidFill>
                <a:latin typeface="Times"/>
                <a:ea typeface="Times"/>
                <a:cs typeface="Times"/>
                <a:sym typeface="Times"/>
              </a:rPr>
              <a:t>sermones</a:t>
            </a:r>
            <a:r>
              <a:rPr sz="2844">
                <a:solidFill>
                  <a:srgbClr val="3F3F3F"/>
                </a:solidFill>
                <a:latin typeface="Times"/>
                <a:ea typeface="Times"/>
                <a:cs typeface="Times"/>
                <a:sym typeface="Times"/>
              </a:rPr>
              <a:t> (discorsi, parole), ossia delle parole con significato. L'universale è un nome che designa l'immagine confusa estratta dal pensiero da una pluralità di individui di natura simile.</a:t>
            </a:r>
          </a:p>
        </p:txBody>
      </p:sp>
    </p:spTree>
  </p:cSld>
  <p:clrMapOvr>
    <a:masterClrMapping/>
  </p:clrMapOvr>
  <p:transition spd="med" advClick="1"/>
</p:sld>
</file>

<file path=ppt/slides/slide3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Shape 143"/>
          <p:cNvSpPr/>
          <p:nvPr>
            <p:ph type="title"/>
          </p:nvPr>
        </p:nvSpPr>
        <p:spPr>
          <a:xfrm>
            <a:off x="952500" y="444500"/>
            <a:ext cx="11099800" cy="557411"/>
          </a:xfrm>
          <a:prstGeom prst="rect">
            <a:avLst/>
          </a:prstGeom>
        </p:spPr>
        <p:txBody>
          <a:bodyPr/>
          <a:lstStyle>
            <a:lvl1pPr defTabSz="233679">
              <a:defRPr sz="3200"/>
            </a:lvl1pPr>
          </a:lstStyle>
          <a:p>
            <a:pPr lvl="0">
              <a:defRPr sz="1800"/>
            </a:pPr>
            <a:r>
              <a:rPr sz="3200"/>
              <a:t>Locke e la mente opportunista</a:t>
            </a:r>
          </a:p>
        </p:txBody>
      </p:sp>
      <p:sp>
        <p:nvSpPr>
          <p:cNvPr id="144" name="Shape 144"/>
          <p:cNvSpPr/>
          <p:nvPr>
            <p:ph type="body" idx="1"/>
          </p:nvPr>
        </p:nvSpPr>
        <p:spPr>
          <a:xfrm>
            <a:off x="787400" y="1222771"/>
            <a:ext cx="11099800" cy="7910216"/>
          </a:xfrm>
          <a:prstGeom prst="rect">
            <a:avLst/>
          </a:prstGeom>
        </p:spPr>
        <p:txBody>
          <a:bodyPr/>
          <a:lstStyle/>
          <a:p>
            <a:pPr lvl="0" marL="391159" indent="-391159" defTabSz="514095">
              <a:spcBef>
                <a:spcPts val="3600"/>
              </a:spcBef>
              <a:defRPr sz="1800"/>
            </a:pPr>
            <a:r>
              <a:rPr sz="3168"/>
              <a:t>I contemporanei tendevano a interpretare la teoria lockiana come nominalista. L’inconoscibilità dell’essenza reale esclude la tesi realista. </a:t>
            </a:r>
            <a:endParaRPr sz="3168"/>
          </a:p>
          <a:p>
            <a:pPr lvl="0" marL="391159" indent="-391159" defTabSz="514095">
              <a:spcBef>
                <a:spcPts val="3600"/>
              </a:spcBef>
              <a:defRPr sz="1800"/>
            </a:pPr>
            <a:r>
              <a:rPr sz="3168"/>
              <a:t>I procedimenti di categorizzazione sono considerati solo dal punto di vista dei processi mentali e non dell’ontologia. La mente si comporta in maniera diversa nel caso degli oggetti naturali o in quello degli oggetti artificiali.</a:t>
            </a:r>
            <a:endParaRPr sz="3168"/>
          </a:p>
          <a:p>
            <a:pPr lvl="0" marL="391159" indent="-391159" defTabSz="514095">
              <a:spcBef>
                <a:spcPts val="3600"/>
              </a:spcBef>
              <a:defRPr sz="1800"/>
            </a:pPr>
            <a:r>
              <a:rPr sz="3168"/>
              <a:t>E’ concettualista quando classifica le sostanze (fa una ricognizione delle qualità e su questa base costruisce una classe i cui confini sono sempre incerti) </a:t>
            </a:r>
            <a:endParaRPr sz="3168"/>
          </a:p>
          <a:p>
            <a:pPr lvl="0" marL="391159" indent="-391159" defTabSz="514095">
              <a:spcBef>
                <a:spcPts val="3600"/>
              </a:spcBef>
              <a:defRPr sz="1800"/>
            </a:pPr>
            <a:r>
              <a:rPr sz="3168"/>
              <a:t>E’ una mente nominalista quando classifica enti pensabili, ma non empiricamente localizzabili. </a:t>
            </a:r>
            <a:endParaRPr sz="3168"/>
          </a:p>
        </p:txBody>
      </p:sp>
    </p:spTree>
  </p:cSld>
  <p:clrMapOvr>
    <a:masterClrMapping/>
  </p:clrMapOvr>
  <p:transition spd="med" advClick="1"/>
</p:sld>
</file>

<file path=ppt/slides/slide3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Shape 146"/>
          <p:cNvSpPr/>
          <p:nvPr>
            <p:ph type="title"/>
          </p:nvPr>
        </p:nvSpPr>
        <p:spPr>
          <a:xfrm>
            <a:off x="952500" y="444500"/>
            <a:ext cx="11099800" cy="630883"/>
          </a:xfrm>
          <a:prstGeom prst="rect">
            <a:avLst/>
          </a:prstGeom>
        </p:spPr>
        <p:txBody>
          <a:bodyPr/>
          <a:lstStyle>
            <a:lvl1pPr defTabSz="257047">
              <a:defRPr sz="3520"/>
            </a:lvl1pPr>
          </a:lstStyle>
          <a:p>
            <a:pPr lvl="0">
              <a:defRPr sz="1800"/>
            </a:pPr>
            <a:r>
              <a:rPr sz="3520"/>
              <a:t>le motivazioni del nominalismo lochiamo 1/2</a:t>
            </a:r>
          </a:p>
        </p:txBody>
      </p:sp>
      <p:sp>
        <p:nvSpPr>
          <p:cNvPr id="147" name="Shape 147"/>
          <p:cNvSpPr/>
          <p:nvPr>
            <p:ph type="body" idx="1"/>
          </p:nvPr>
        </p:nvSpPr>
        <p:spPr>
          <a:xfrm>
            <a:off x="952500" y="1230114"/>
            <a:ext cx="11099800" cy="8144024"/>
          </a:xfrm>
          <a:prstGeom prst="rect">
            <a:avLst/>
          </a:prstGeom>
        </p:spPr>
        <p:txBody>
          <a:bodyPr/>
          <a:lstStyle/>
          <a:p>
            <a:pPr lvl="0" marL="426719" indent="-426719" defTabSz="560831">
              <a:spcBef>
                <a:spcPts val="4000"/>
              </a:spcBef>
              <a:defRPr sz="1800"/>
            </a:pPr>
            <a:r>
              <a:rPr sz="3455"/>
              <a:t>la motivazioni è di natura etico-politica e filosofica.</a:t>
            </a:r>
            <a:endParaRPr sz="3455"/>
          </a:p>
          <a:p>
            <a:pPr lvl="0" marL="426719" indent="-426719" defTabSz="560831">
              <a:spcBef>
                <a:spcPts val="4000"/>
              </a:spcBef>
              <a:defRPr sz="1800"/>
            </a:pPr>
            <a:r>
              <a:rPr sz="3455"/>
              <a:t>Nel ‘600 le discussioni sul diritto naturale e positivi avevano individuato due fonti di legittimazione del potere la natura (giusnaturalismo) e le istituzioni (contratto o patto). Nelle istituzioni, il linguaggio era apparso il criterio per eccellenza dei giudizi di valore. </a:t>
            </a:r>
            <a:endParaRPr sz="3455"/>
          </a:p>
          <a:p>
            <a:pPr lvl="0" marL="426719" indent="-426719" defTabSz="560831">
              <a:spcBef>
                <a:spcPts val="4000"/>
              </a:spcBef>
              <a:defRPr sz="1800"/>
            </a:pPr>
            <a:r>
              <a:rPr sz="3455"/>
              <a:t>Definire giusta un’azione significa risalire a quella norma positiva che stabilisce il significato di “giusto” e “ingiusto”</a:t>
            </a:r>
            <a:endParaRPr sz="3455"/>
          </a:p>
          <a:p>
            <a:pPr lvl="0" marL="426719" indent="-426719" defTabSz="560831">
              <a:spcBef>
                <a:spcPts val="4000"/>
              </a:spcBef>
              <a:defRPr sz="1800"/>
            </a:pPr>
            <a:r>
              <a:rPr sz="3455"/>
              <a:t>Il carattere delle leggi positive è quello di essere definizioni nominali, stipulazioni di significato.</a:t>
            </a:r>
            <a:endParaRPr sz="3455"/>
          </a:p>
          <a:p>
            <a:pPr lvl="0" marL="426719" indent="-426719" defTabSz="560831">
              <a:spcBef>
                <a:spcPts val="4000"/>
              </a:spcBef>
              <a:defRPr sz="1800"/>
            </a:pPr>
            <a:r>
              <a:rPr sz="3455"/>
              <a:t>Il nominalismo diventava il corrispettivo linguistico del contrattualismo.</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xfrm>
            <a:off x="264567" y="444500"/>
            <a:ext cx="12475667" cy="685404"/>
          </a:xfrm>
          <a:prstGeom prst="rect">
            <a:avLst/>
          </a:prstGeom>
        </p:spPr>
        <p:txBody>
          <a:bodyPr/>
          <a:lstStyle>
            <a:lvl1pPr defTabSz="297941">
              <a:defRPr sz="4080">
                <a:latin typeface="Times New Roman"/>
                <a:ea typeface="Times New Roman"/>
                <a:cs typeface="Times New Roman"/>
                <a:sym typeface="Times New Roman"/>
              </a:defRPr>
            </a:lvl1pPr>
          </a:lstStyle>
          <a:p>
            <a:pPr lvl="0">
              <a:defRPr sz="1800"/>
            </a:pPr>
            <a:r>
              <a:rPr sz="4080"/>
              <a:t>NATURA E CONVENZIONE</a:t>
            </a:r>
          </a:p>
        </p:txBody>
      </p:sp>
      <p:sp>
        <p:nvSpPr>
          <p:cNvPr id="42" name="Shape 42"/>
          <p:cNvSpPr/>
          <p:nvPr>
            <p:ph type="body" idx="1"/>
          </p:nvPr>
        </p:nvSpPr>
        <p:spPr>
          <a:xfrm>
            <a:off x="226243" y="2609850"/>
            <a:ext cx="12552314" cy="6286500"/>
          </a:xfrm>
          <a:prstGeom prst="rect">
            <a:avLst/>
          </a:prstGeom>
        </p:spPr>
        <p:txBody>
          <a:bodyPr/>
          <a:lstStyle/>
          <a:p>
            <a:pPr lvl="0" marL="435609" indent="-435609" defTabSz="572516">
              <a:spcBef>
                <a:spcPts val="4100"/>
              </a:spcBef>
              <a:defRPr sz="1800"/>
            </a:pPr>
            <a:r>
              <a:rPr sz="3528"/>
              <a:t>L’alternativa tra natura e convenzione, tra istinto e apprendimento non si pone in maniera dilemmatica.</a:t>
            </a:r>
            <a:endParaRPr sz="3528"/>
          </a:p>
          <a:p>
            <a:pPr lvl="0" marL="435609" indent="-435609" defTabSz="572516">
              <a:spcBef>
                <a:spcPts val="4100"/>
              </a:spcBef>
              <a:defRPr sz="1800"/>
            </a:pPr>
            <a:r>
              <a:rPr sz="3528"/>
              <a:t>La distinzione tra l’anti-innatismo radicale della tradizione empirista (per cui la parola sarebbe iscritta dall’esperienza su una mente rappresentata come tabula rasa) </a:t>
            </a:r>
            <a:endParaRPr sz="3528"/>
          </a:p>
          <a:p>
            <a:pPr lvl="0" marL="435609" indent="-435609" defTabSz="572516">
              <a:spcBef>
                <a:spcPts val="4100"/>
              </a:spcBef>
              <a:defRPr sz="1800"/>
            </a:pPr>
            <a:r>
              <a:rPr sz="3528"/>
              <a:t>e l’innatismo radicale della tradizione razionalista ( che rivendica il merito di aver spiegato la complessità del linguaggio e la sua universalità sulla base di un “istinto”) </a:t>
            </a:r>
            <a:endParaRPr sz="3528"/>
          </a:p>
          <a:p>
            <a:pPr lvl="0" marL="435609" indent="-435609" defTabSz="572516">
              <a:spcBef>
                <a:spcPts val="4100"/>
              </a:spcBef>
              <a:defRPr sz="1800"/>
            </a:pPr>
            <a:r>
              <a:rPr sz="3528"/>
              <a:t>è dovuto a uno stereotipo storiografico.</a:t>
            </a:r>
          </a:p>
        </p:txBody>
      </p:sp>
    </p:spTree>
  </p:cSld>
  <p:clrMapOvr>
    <a:masterClrMapping/>
  </p:clrMapOvr>
  <p:transition spd="med" advClick="1"/>
</p:sld>
</file>

<file path=ppt/slides/slide4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Shape 149"/>
          <p:cNvSpPr/>
          <p:nvPr>
            <p:ph type="title"/>
          </p:nvPr>
        </p:nvSpPr>
        <p:spPr>
          <a:xfrm>
            <a:off x="952500" y="444500"/>
            <a:ext cx="11099800" cy="510431"/>
          </a:xfrm>
          <a:prstGeom prst="rect">
            <a:avLst/>
          </a:prstGeom>
        </p:spPr>
        <p:txBody>
          <a:bodyPr/>
          <a:lstStyle>
            <a:lvl1pPr defTabSz="233679">
              <a:defRPr sz="3200"/>
            </a:lvl1pPr>
          </a:lstStyle>
          <a:p>
            <a:pPr lvl="0">
              <a:defRPr sz="1800"/>
            </a:pPr>
            <a:r>
              <a:rPr sz="3200"/>
              <a:t>le motivazioni del nominalismo lochiamo 2/2</a:t>
            </a:r>
          </a:p>
        </p:txBody>
      </p:sp>
      <p:sp>
        <p:nvSpPr>
          <p:cNvPr id="150" name="Shape 150"/>
          <p:cNvSpPr/>
          <p:nvPr>
            <p:ph type="body" idx="1"/>
          </p:nvPr>
        </p:nvSpPr>
        <p:spPr>
          <a:xfrm>
            <a:off x="952500" y="1414710"/>
            <a:ext cx="11099800" cy="7867701"/>
          </a:xfrm>
          <a:prstGeom prst="rect">
            <a:avLst/>
          </a:prstGeom>
        </p:spPr>
        <p:txBody>
          <a:bodyPr/>
          <a:lstStyle/>
          <a:p>
            <a:pPr lvl="0">
              <a:defRPr sz="1800"/>
            </a:pPr>
            <a:r>
              <a:rPr sz="3600"/>
              <a:t>motivo epistemologico. Il problema della nuova fisica era quello di spiegare le qualità della materia senza fare riferimento a entità metafisiche.</a:t>
            </a:r>
            <a:endParaRPr sz="3600"/>
          </a:p>
          <a:p>
            <a:pPr lvl="0">
              <a:defRPr sz="1800"/>
            </a:pPr>
            <a:r>
              <a:rPr sz="3600"/>
              <a:t>Non le essenze reali rendono possibile il sapere, ma le essenze nominali.</a:t>
            </a:r>
            <a:endParaRPr sz="3600"/>
          </a:p>
          <a:p>
            <a:pPr lvl="0">
              <a:defRPr sz="1800"/>
            </a:pPr>
            <a:r>
              <a:rPr sz="3600"/>
              <a:t>“quello che oggi è erba domani è carne di pecora…”</a:t>
            </a:r>
          </a:p>
        </p:txBody>
      </p:sp>
    </p:spTree>
  </p:cSld>
  <p:clrMapOvr>
    <a:masterClrMapping/>
  </p:clrMapOvr>
  <p:transition spd="med" advClick="1"/>
</p:sld>
</file>

<file path=ppt/slides/slide4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Shape 152"/>
          <p:cNvSpPr/>
          <p:nvPr>
            <p:ph type="title"/>
          </p:nvPr>
        </p:nvSpPr>
        <p:spPr>
          <a:xfrm>
            <a:off x="952500" y="444500"/>
            <a:ext cx="11099800" cy="728713"/>
          </a:xfrm>
          <a:prstGeom prst="rect">
            <a:avLst/>
          </a:prstGeom>
        </p:spPr>
        <p:txBody>
          <a:bodyPr/>
          <a:lstStyle>
            <a:lvl1pPr defTabSz="297941">
              <a:defRPr sz="4080"/>
            </a:lvl1pPr>
          </a:lstStyle>
          <a:p>
            <a:pPr lvl="0">
              <a:defRPr sz="1800"/>
            </a:pPr>
            <a:r>
              <a:rPr sz="4080"/>
              <a:t>la critica di Leibniz</a:t>
            </a:r>
          </a:p>
        </p:txBody>
      </p:sp>
      <p:sp>
        <p:nvSpPr>
          <p:cNvPr id="153" name="Shape 153"/>
          <p:cNvSpPr/>
          <p:nvPr>
            <p:ph type="body" idx="1"/>
          </p:nvPr>
        </p:nvSpPr>
        <p:spPr>
          <a:xfrm>
            <a:off x="952500" y="1496516"/>
            <a:ext cx="11099800" cy="7926190"/>
          </a:xfrm>
          <a:prstGeom prst="rect">
            <a:avLst/>
          </a:prstGeom>
        </p:spPr>
        <p:txBody>
          <a:bodyPr/>
          <a:lstStyle/>
          <a:p>
            <a:pPr lvl="0" marL="408940" indent="-408940" defTabSz="537463">
              <a:spcBef>
                <a:spcPts val="3800"/>
              </a:spcBef>
              <a:defRPr sz="1800"/>
            </a:pPr>
            <a:r>
              <a:rPr i="1" sz="3312"/>
              <a:t>Nouveax Essais sur l’entendement humain</a:t>
            </a:r>
            <a:r>
              <a:rPr sz="3312"/>
              <a:t> (scritti 1703/05, pubblicati nel 176</a:t>
            </a:r>
            <a:endParaRPr sz="3312"/>
          </a:p>
          <a:p>
            <a:pPr lvl="0" marL="408940" indent="-408940" defTabSz="537463">
              <a:spcBef>
                <a:spcPts val="3800"/>
              </a:spcBef>
              <a:defRPr sz="1800"/>
            </a:pPr>
            <a:r>
              <a:rPr sz="3312"/>
              <a:t>Distinzione tra idee e rappresentazioni mentali. Le prime (essenze, generi e specie) sono “possibilità indipendenti dal nostro pensiero”. </a:t>
            </a:r>
            <a:endParaRPr sz="3312"/>
          </a:p>
          <a:p>
            <a:pPr lvl="0" marL="408940" indent="-408940" defTabSz="537463">
              <a:spcBef>
                <a:spcPts val="3800"/>
              </a:spcBef>
              <a:defRPr sz="1800"/>
            </a:pPr>
            <a:r>
              <a:rPr sz="3312"/>
              <a:t>se nessuno avesse commesso un parricidio e nessun legislatore l’avesse previsto,  la sua eventualità sarebbe tuttavia possibile “e la sua idea sarebbe reale. Poiché le idee sono in Dio da tutta l’eternità e sono anche in noi prima che vi pensiamo attualmente.”</a:t>
            </a:r>
            <a:endParaRPr sz="3312"/>
          </a:p>
          <a:p>
            <a:pPr lvl="0" marL="408940" indent="-408940" defTabSz="537463">
              <a:spcBef>
                <a:spcPts val="3800"/>
              </a:spcBef>
              <a:defRPr sz="1800"/>
            </a:pPr>
            <a:r>
              <a:rPr sz="3312"/>
              <a:t>Le rappresentazioni mentali sono in noi in relazione ai nostri bisogni e conoscenze, tuttavia le idee guidano i processi umani di categorizzazione e ne sono le condizioni di possibilità</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xfrm>
            <a:off x="952500" y="444500"/>
            <a:ext cx="11099800" cy="848054"/>
          </a:xfrm>
          <a:prstGeom prst="rect">
            <a:avLst/>
          </a:prstGeom>
        </p:spPr>
        <p:txBody>
          <a:bodyPr/>
          <a:lstStyle>
            <a:lvl1pPr defTabSz="182880">
              <a:lnSpc>
                <a:spcPct val="150000"/>
              </a:lnSpc>
              <a:defRPr i="1" sz="3760">
                <a:latin typeface="Times New Roman"/>
                <a:ea typeface="Times New Roman"/>
                <a:cs typeface="Times New Roman"/>
                <a:sym typeface="Times New Roman"/>
              </a:defRPr>
            </a:lvl1pPr>
          </a:lstStyle>
          <a:p>
            <a:pPr lvl="0">
              <a:defRPr i="0" sz="1800"/>
            </a:pPr>
            <a:r>
              <a:rPr i="1" sz="3760"/>
              <a:t>Dante Alighieri: una teoria del volgare</a:t>
            </a:r>
            <a:endParaRPr i="1" sz="3760"/>
          </a:p>
        </p:txBody>
      </p:sp>
      <p:sp>
        <p:nvSpPr>
          <p:cNvPr id="45" name="Shape 45"/>
          <p:cNvSpPr/>
          <p:nvPr>
            <p:ph type="body" idx="1"/>
          </p:nvPr>
        </p:nvSpPr>
        <p:spPr>
          <a:prstGeom prst="rect">
            <a:avLst/>
          </a:prstGeom>
        </p:spPr>
        <p:txBody>
          <a:bodyPr/>
          <a:lstStyle/>
          <a:p>
            <a:pPr lvl="0" marL="0" indent="0" defTabSz="434340">
              <a:lnSpc>
                <a:spcPct val="150000"/>
              </a:lnSpc>
              <a:spcBef>
                <a:spcPts val="0"/>
              </a:spcBef>
              <a:buSzTx/>
              <a:buNone/>
              <a:defRPr sz="1800"/>
            </a:pPr>
            <a:r>
              <a:rPr sz="3230"/>
              <a:t>La varietà delle lingue è spiegata da Dante dalla maledizione babelica. Babele non è solo un facile principio di spiegazione empirica, ma piuttosto è assunta come discrimine tra la storia sacra e la storia profana, un evento a partire dal quale la spiegazione empirica dei fatti umani diventa plausibile e legittima.</a:t>
            </a:r>
            <a:endParaRPr sz="3230"/>
          </a:p>
          <a:p>
            <a:pPr lvl="0" marL="0" indent="0" defTabSz="434340">
              <a:lnSpc>
                <a:spcPct val="150000"/>
              </a:lnSpc>
              <a:spcBef>
                <a:spcPts val="0"/>
              </a:spcBef>
              <a:buSzTx/>
              <a:buNone/>
              <a:defRPr sz="1800"/>
            </a:pPr>
            <a:r>
              <a:rPr sz="3230"/>
              <a:t>Dante assume una lingua comune da cui si sarebbero sviluppate tre gruppi principali: le lingue germaniche, il greco e le lingue romanze. </a:t>
            </a:r>
            <a:endParaRPr sz="3230"/>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p:nvPr>
        </p:nvSpPr>
        <p:spPr>
          <a:xfrm>
            <a:off x="952500" y="444500"/>
            <a:ext cx="11099800" cy="756307"/>
          </a:xfrm>
          <a:prstGeom prst="rect">
            <a:avLst/>
          </a:prstGeom>
        </p:spPr>
        <p:txBody>
          <a:bodyPr/>
          <a:lstStyle>
            <a:lvl1pPr defTabSz="315468">
              <a:defRPr sz="4320"/>
            </a:lvl1pPr>
          </a:lstStyle>
          <a:p>
            <a:pPr lvl="0">
              <a:defRPr sz="1800"/>
            </a:pPr>
            <a:r>
              <a:rPr sz="4320"/>
              <a:t>il volgare illustre</a:t>
            </a:r>
          </a:p>
        </p:txBody>
      </p:sp>
      <p:sp>
        <p:nvSpPr>
          <p:cNvPr id="48" name="Shape 48"/>
          <p:cNvSpPr/>
          <p:nvPr>
            <p:ph type="body" idx="1"/>
          </p:nvPr>
        </p:nvSpPr>
        <p:spPr>
          <a:xfrm>
            <a:off x="952500" y="1411046"/>
            <a:ext cx="11099800" cy="7478954"/>
          </a:xfrm>
          <a:prstGeom prst="rect">
            <a:avLst/>
          </a:prstGeom>
        </p:spPr>
        <p:txBody>
          <a:bodyPr/>
          <a:lstStyle/>
          <a:p>
            <a:pPr lvl="0" marL="0" indent="0" defTabSz="457200">
              <a:lnSpc>
                <a:spcPct val="150000"/>
              </a:lnSpc>
              <a:spcBef>
                <a:spcPts val="0"/>
              </a:spcBef>
              <a:buSzTx/>
              <a:buNone/>
              <a:defRPr sz="1800"/>
            </a:pPr>
            <a:r>
              <a:rPr sz="2700"/>
              <a:t>Il problema centrale dello scritto è ricavare una lingua comune “il volgare illustre”sovra-regionale e destinato alla comunicazione scientifica e letteraria. Questo non può essere il toscano, nonostante la riconosciuta superiorità della lingua del </a:t>
            </a:r>
            <a:r>
              <a:rPr i="1" sz="2700"/>
              <a:t>si</a:t>
            </a:r>
            <a:r>
              <a:rPr sz="2700"/>
              <a:t> sulle altre lingue romanze. Il volgare illustre deve essere consacrato dall’uso della corte e dell’amministrazione, in altri termini la lingua non può costituirsi se non in rapporto con il potere politico centralizzato. Il volgare non si identifica in nessun dialetto anche se è potenzialmente presente in tutti.</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title"/>
          </p:nvPr>
        </p:nvSpPr>
        <p:spPr>
          <a:xfrm>
            <a:off x="952500" y="444500"/>
            <a:ext cx="11099800" cy="542077"/>
          </a:xfrm>
          <a:prstGeom prst="rect">
            <a:avLst/>
          </a:prstGeom>
        </p:spPr>
        <p:txBody>
          <a:bodyPr/>
          <a:lstStyle>
            <a:lvl1pPr defTabSz="233679">
              <a:defRPr sz="3200"/>
            </a:lvl1pPr>
          </a:lstStyle>
          <a:p>
            <a:pPr lvl="0">
              <a:defRPr sz="1800"/>
            </a:pPr>
            <a:r>
              <a:rPr sz="3200"/>
              <a:t>lingua e unità nazionale </a:t>
            </a:r>
          </a:p>
        </p:txBody>
      </p:sp>
      <p:sp>
        <p:nvSpPr>
          <p:cNvPr id="51" name="Shape 51"/>
          <p:cNvSpPr/>
          <p:nvPr>
            <p:ph type="body" idx="1"/>
          </p:nvPr>
        </p:nvSpPr>
        <p:spPr>
          <a:xfrm>
            <a:off x="952500" y="1164718"/>
            <a:ext cx="11099800" cy="7802199"/>
          </a:xfrm>
          <a:prstGeom prst="rect">
            <a:avLst/>
          </a:prstGeom>
        </p:spPr>
        <p:txBody>
          <a:bodyPr/>
          <a:lstStyle/>
          <a:p>
            <a:pPr lvl="0" marL="0" indent="0" defTabSz="448055">
              <a:lnSpc>
                <a:spcPct val="150000"/>
              </a:lnSpc>
              <a:spcBef>
                <a:spcPts val="0"/>
              </a:spcBef>
              <a:buSzTx/>
              <a:buNone/>
              <a:defRPr sz="1800"/>
            </a:pPr>
            <a:r>
              <a:rPr sz="2842"/>
              <a:t>Egli ritiene che nessuno dialetto possa aspirare a diventare il linguaggio eletto, comune a tutti i letterati italiani; lo stesso toscano non era che </a:t>
            </a:r>
            <a:r>
              <a:rPr i="1" sz="2842"/>
              <a:t>turpiloquium</a:t>
            </a:r>
            <a:r>
              <a:rPr sz="2842"/>
              <a:t>, e "infroniti" (dissennati) coloro che, solo perché ne erano parlanti, lo ritenevano il dialetto migliore. </a:t>
            </a:r>
            <a:endParaRPr sz="2842"/>
          </a:p>
          <a:p>
            <a:pPr lvl="0" marL="0" indent="0" defTabSz="448055">
              <a:lnSpc>
                <a:spcPct val="150000"/>
              </a:lnSpc>
              <a:spcBef>
                <a:spcPts val="0"/>
              </a:spcBef>
              <a:buSzTx/>
              <a:buNone/>
              <a:defRPr sz="1800"/>
            </a:pPr>
            <a:r>
              <a:rPr sz="2842"/>
              <a:t>La lingua nazionale si sarebbe potuta facilmente avere in Italia -secondo Dante- se ci fosse stata l'unificazione nazionale: in questo caso, alla corte del sovrano si sarebbero riuniti gli ingegni migliori di tutta la nazione, e dal loro contatto quotidiano sarebbe nata una lingua che, senza identificarsi con un dialetto particolare, avrebbe contenuto il meglio di tutti. Non essendo politicamente possibile l'unità, il volgare illustre si riduceva ad essere una costruzione artificiale di scrittori, poeti, ecc.: una lingua scritta, non parlata o parlata solo in ambienti molto ristretti, da persone di rango elevate.</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3" name="Shape 53"/>
          <p:cNvSpPr/>
          <p:nvPr>
            <p:ph type="title"/>
          </p:nvPr>
        </p:nvSpPr>
        <p:spPr>
          <a:xfrm>
            <a:off x="952500" y="444500"/>
            <a:ext cx="11099800" cy="759222"/>
          </a:xfrm>
          <a:prstGeom prst="rect">
            <a:avLst/>
          </a:prstGeom>
        </p:spPr>
        <p:txBody>
          <a:bodyPr/>
          <a:lstStyle>
            <a:lvl1pPr defTabSz="182880">
              <a:lnSpc>
                <a:spcPct val="150000"/>
              </a:lnSpc>
              <a:defRPr i="1" sz="3760">
                <a:latin typeface="Times New Roman"/>
                <a:ea typeface="Times New Roman"/>
                <a:cs typeface="Times New Roman"/>
                <a:sym typeface="Times New Roman"/>
              </a:defRPr>
            </a:lvl1pPr>
          </a:lstStyle>
          <a:p>
            <a:pPr lvl="0">
              <a:defRPr i="0" sz="1800"/>
            </a:pPr>
            <a:r>
              <a:rPr i="1" sz="3760"/>
              <a:t>Processo di grammaticalizzazione</a:t>
            </a:r>
            <a:endParaRPr i="1" sz="3760"/>
          </a:p>
        </p:txBody>
      </p:sp>
      <p:sp>
        <p:nvSpPr>
          <p:cNvPr id="54" name="Shape 54"/>
          <p:cNvSpPr/>
          <p:nvPr>
            <p:ph type="body" idx="1"/>
          </p:nvPr>
        </p:nvSpPr>
        <p:spPr>
          <a:xfrm>
            <a:off x="952500" y="1571731"/>
            <a:ext cx="11099800" cy="7318269"/>
          </a:xfrm>
          <a:prstGeom prst="rect">
            <a:avLst/>
          </a:prstGeom>
        </p:spPr>
        <p:txBody>
          <a:bodyPr/>
          <a:lstStyle/>
          <a:p>
            <a:pPr lvl="0" marL="0" indent="0" defTabSz="329184">
              <a:lnSpc>
                <a:spcPct val="150000"/>
              </a:lnSpc>
              <a:spcBef>
                <a:spcPts val="0"/>
              </a:spcBef>
              <a:buSzTx/>
              <a:buNone/>
              <a:defRPr sz="1800"/>
            </a:pPr>
            <a:r>
              <a:rPr sz="2880"/>
              <a:t>Quando scrive Dante la sola lingua affine ai volgari che fosse stata oggetto di considerazione grammaticale era il provenzale.</a:t>
            </a:r>
            <a:endParaRPr sz="2880"/>
          </a:p>
          <a:p>
            <a:pPr lvl="0" marL="0" indent="0" defTabSz="329184">
              <a:lnSpc>
                <a:spcPct val="150000"/>
              </a:lnSpc>
              <a:spcBef>
                <a:spcPts val="0"/>
              </a:spcBef>
              <a:buSzTx/>
              <a:buNone/>
              <a:defRPr sz="1800"/>
            </a:pPr>
            <a:r>
              <a:rPr sz="2880"/>
              <a:t> A partire dall’umanesimo ha inizio la produzione di grammatiche e lessici delle varie lingue destinata a intensificarsi nel Cinquecento dovuta alla sempre maggiore concorrenza dei volgari nei confronti del latino nella comunicazione artistica, scientifica e religiosa, soprattutto con la Riforma.</a:t>
            </a:r>
            <a:endParaRPr sz="2880"/>
          </a:p>
          <a:p>
            <a:pPr lvl="0" marL="0" indent="0" defTabSz="329184">
              <a:lnSpc>
                <a:spcPct val="150000"/>
              </a:lnSpc>
              <a:spcBef>
                <a:spcPts val="0"/>
              </a:spcBef>
              <a:buSzTx/>
              <a:buNone/>
              <a:defRPr sz="1800"/>
            </a:pPr>
            <a:r>
              <a:rPr sz="2880"/>
              <a:t>L’acquisita coscienza della varietà linguistica non toglie la tendenza a postulare o ricercare l’unità originaria della lingua. In questa nostalgia per la lingua dell’Eden sono da ricercare le radici del comparativismo ottocentesco.</a:t>
            </a:r>
            <a:endParaRPr sz="2880"/>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Shape 56"/>
          <p:cNvSpPr/>
          <p:nvPr>
            <p:ph type="title"/>
          </p:nvPr>
        </p:nvSpPr>
        <p:spPr>
          <a:xfrm>
            <a:off x="952500" y="444500"/>
            <a:ext cx="11099800" cy="673816"/>
          </a:xfrm>
          <a:prstGeom prst="rect">
            <a:avLst/>
          </a:prstGeom>
        </p:spPr>
        <p:txBody>
          <a:bodyPr/>
          <a:lstStyle>
            <a:lvl1pPr defTabSz="182880">
              <a:lnSpc>
                <a:spcPct val="150000"/>
              </a:lnSpc>
              <a:defRPr i="1" sz="3880">
                <a:latin typeface="Times New Roman"/>
                <a:ea typeface="Times New Roman"/>
                <a:cs typeface="Times New Roman"/>
                <a:sym typeface="Times New Roman"/>
              </a:defRPr>
            </a:lvl1pPr>
          </a:lstStyle>
          <a:p>
            <a:pPr lvl="0">
              <a:defRPr i="0" sz="1800"/>
            </a:pPr>
            <a:r>
              <a:rPr i="1" sz="3880"/>
              <a:t>Origini del comparativismo</a:t>
            </a:r>
            <a:endParaRPr i="1" sz="3880"/>
          </a:p>
        </p:txBody>
      </p:sp>
      <p:sp>
        <p:nvSpPr>
          <p:cNvPr id="57" name="Shape 57"/>
          <p:cNvSpPr/>
          <p:nvPr>
            <p:ph type="body" idx="1"/>
          </p:nvPr>
        </p:nvSpPr>
        <p:spPr>
          <a:xfrm>
            <a:off x="952500" y="1528465"/>
            <a:ext cx="11099800" cy="7856580"/>
          </a:xfrm>
          <a:prstGeom prst="rect">
            <a:avLst/>
          </a:prstGeom>
        </p:spPr>
        <p:txBody>
          <a:bodyPr/>
          <a:lstStyle/>
          <a:p>
            <a:pPr lvl="0" marL="0" indent="0" defTabSz="324611">
              <a:lnSpc>
                <a:spcPct val="150000"/>
              </a:lnSpc>
              <a:spcBef>
                <a:spcPts val="0"/>
              </a:spcBef>
              <a:buSzTx/>
              <a:buNone/>
              <a:defRPr sz="1800"/>
            </a:pPr>
            <a:r>
              <a:rPr sz="2626"/>
              <a:t>Punti fermi della filologia tardo rinascimentale:</a:t>
            </a:r>
            <a:endParaRPr sz="2626"/>
          </a:p>
          <a:p>
            <a:pPr lvl="0" marL="0" indent="0" defTabSz="324611">
              <a:lnSpc>
                <a:spcPct val="150000"/>
              </a:lnSpc>
              <a:spcBef>
                <a:spcPts val="0"/>
              </a:spcBef>
              <a:buSzTx/>
              <a:buNone/>
              <a:defRPr sz="1800"/>
            </a:pPr>
            <a:r>
              <a:rPr sz="2626"/>
              <a:t>-esistenza di una protolingua da cui sarebbero derivati i principali gruppi linguistici europei;</a:t>
            </a:r>
            <a:endParaRPr sz="2626"/>
          </a:p>
          <a:p>
            <a:pPr lvl="0" marL="0" indent="0" defTabSz="324611">
              <a:lnSpc>
                <a:spcPct val="150000"/>
              </a:lnSpc>
              <a:spcBef>
                <a:spcPts val="0"/>
              </a:spcBef>
              <a:buSzTx/>
              <a:buNone/>
              <a:defRPr sz="1800"/>
            </a:pPr>
            <a:r>
              <a:rPr sz="2626"/>
              <a:t>-sviluppo delle lingue in dialetti e di questi in lingue indipendenti;</a:t>
            </a:r>
            <a:endParaRPr sz="2626"/>
          </a:p>
          <a:p>
            <a:pPr lvl="0" marL="0" indent="0" defTabSz="324611">
              <a:lnSpc>
                <a:spcPct val="150000"/>
              </a:lnSpc>
              <a:spcBef>
                <a:spcPts val="0"/>
              </a:spcBef>
              <a:buSzTx/>
              <a:buNone/>
              <a:defRPr sz="1800"/>
            </a:pPr>
            <a:r>
              <a:rPr sz="2626"/>
              <a:t>-indicazione dei criteri per accertare la derivazione di una parola da una lingua all’altra;</a:t>
            </a:r>
            <a:endParaRPr sz="2626"/>
          </a:p>
          <a:p>
            <a:pPr lvl="0" marL="0" indent="0" defTabSz="324611">
              <a:lnSpc>
                <a:spcPct val="150000"/>
              </a:lnSpc>
              <a:spcBef>
                <a:spcPts val="0"/>
              </a:spcBef>
              <a:buSzTx/>
              <a:buNone/>
              <a:defRPr sz="1800"/>
            </a:pPr>
            <a:r>
              <a:rPr sz="2626"/>
              <a:t>-la parentela delle lingue si accerta confrontando le strutture grammaticali;</a:t>
            </a:r>
            <a:endParaRPr sz="2626"/>
          </a:p>
          <a:p>
            <a:pPr lvl="0" marL="0" indent="0" defTabSz="324611">
              <a:lnSpc>
                <a:spcPct val="150000"/>
              </a:lnSpc>
              <a:spcBef>
                <a:spcPts val="0"/>
              </a:spcBef>
              <a:buSzTx/>
              <a:buNone/>
              <a:defRPr sz="1800"/>
            </a:pPr>
            <a:r>
              <a:rPr sz="2626"/>
              <a:t>-la validità di una etimologia deve essere confermata da regolarità fonetiche;</a:t>
            </a:r>
            <a:endParaRPr sz="2626"/>
          </a:p>
          <a:p>
            <a:pPr lvl="0" marL="0" indent="0" defTabSz="324611">
              <a:lnSpc>
                <a:spcPct val="150000"/>
              </a:lnSpc>
              <a:spcBef>
                <a:spcPts val="0"/>
              </a:spcBef>
              <a:buSzTx/>
              <a:buNone/>
              <a:defRPr sz="1800"/>
            </a:pPr>
            <a:r>
              <a:rPr sz="2626"/>
              <a:t>-esistenza di una lingua adamica diversa da tutte le lingue storiche e madre di queste.</a:t>
            </a:r>
            <a:endParaRPr sz="2626"/>
          </a:p>
          <a:p>
            <a:pPr lvl="0" marL="0" indent="0" defTabSz="324611">
              <a:lnSpc>
                <a:spcPct val="150000"/>
              </a:lnSpc>
              <a:spcBef>
                <a:spcPts val="0"/>
              </a:spcBef>
              <a:buSzTx/>
              <a:buNone/>
              <a:defRPr sz="1800"/>
            </a:pPr>
            <a:r>
              <a:rPr sz="2626"/>
              <a:t>In questo senso i testi sacri vanno interpretati e valutati storicamente. Spinoza sostiene che il testo sacro va sottoposto ad analisi esegetica come ogni altro testo.</a:t>
            </a:r>
            <a:endParaRPr sz="2626"/>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