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3004800" cy="9753600"/>
  <p:notesSz cx="6858000" cy="9144000"/>
  <p:defaultTextStyle>
    <a:lvl1pPr algn="ctr" defTabSz="584200">
      <a:defRPr sz="3600">
        <a:latin typeface="Helvetica Light"/>
        <a:ea typeface="Helvetica Light"/>
        <a:cs typeface="Helvetica Light"/>
        <a:sym typeface="Helvetica Light"/>
      </a:defRPr>
    </a:lvl1pPr>
    <a:lvl2pPr algn="ctr" defTabSz="584200">
      <a:defRPr sz="3600">
        <a:latin typeface="Helvetica Light"/>
        <a:ea typeface="Helvetica Light"/>
        <a:cs typeface="Helvetica Light"/>
        <a:sym typeface="Helvetica Light"/>
      </a:defRPr>
    </a:lvl2pPr>
    <a:lvl3pPr algn="ctr" defTabSz="584200">
      <a:defRPr sz="3600">
        <a:latin typeface="Helvetica Light"/>
        <a:ea typeface="Helvetica Light"/>
        <a:cs typeface="Helvetica Light"/>
        <a:sym typeface="Helvetica Light"/>
      </a:defRPr>
    </a:lvl3pPr>
    <a:lvl4pPr algn="ctr" defTabSz="584200">
      <a:defRPr sz="3600">
        <a:latin typeface="Helvetica Light"/>
        <a:ea typeface="Helvetica Light"/>
        <a:cs typeface="Helvetica Light"/>
        <a:sym typeface="Helvetica Light"/>
      </a:defRPr>
    </a:lvl4pPr>
    <a:lvl5pPr algn="ctr" defTabSz="584200">
      <a:defRPr sz="3600">
        <a:latin typeface="Helvetica Light"/>
        <a:ea typeface="Helvetica Light"/>
        <a:cs typeface="Helvetica Light"/>
        <a:sym typeface="Helvetica Light"/>
      </a:defRPr>
    </a:lvl5pPr>
    <a:lvl6pPr algn="ctr" defTabSz="584200">
      <a:defRPr sz="3600">
        <a:latin typeface="Helvetica Light"/>
        <a:ea typeface="Helvetica Light"/>
        <a:cs typeface="Helvetica Light"/>
        <a:sym typeface="Helvetica Light"/>
      </a:defRPr>
    </a:lvl6pPr>
    <a:lvl7pPr algn="ctr" defTabSz="584200">
      <a:defRPr sz="3600">
        <a:latin typeface="Helvetica Light"/>
        <a:ea typeface="Helvetica Light"/>
        <a:cs typeface="Helvetica Light"/>
        <a:sym typeface="Helvetica Light"/>
      </a:defRPr>
    </a:lvl7pPr>
    <a:lvl8pPr algn="ctr" defTabSz="584200">
      <a:defRPr sz="3600">
        <a:latin typeface="Helvetica Light"/>
        <a:ea typeface="Helvetica Light"/>
        <a:cs typeface="Helvetica Light"/>
        <a:sym typeface="Helvetica Light"/>
      </a:defRPr>
    </a:lvl8pPr>
    <a:lvl9pPr algn="ctr" defTabSz="584200">
      <a:defRPr sz="3600">
        <a:latin typeface="Helvetica Light"/>
        <a:ea typeface="Helvetica Light"/>
        <a:cs typeface="Helvetica Light"/>
        <a:sym typeface="Helvetica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showPr>
</p:presentationPr>
</file>

<file path=ppt/tableStyles.xml><?xml version="1.0" encoding="utf-8"?>
<a:tblStyleLst xmlns:a="http://schemas.openxmlformats.org/drawingml/2006/main" def="{5940675A-B579-460E-94D1-54222C63F5DA}">
  <a:tblStyle styleId="{4C3C2611-4C71-4FC5-86AE-919BDF0F9419}" styleName="">
    <a:tblBg/>
    <a:wholeTbl>
      <a:tcTxStyle b="on" i="on">
        <a:fontRef idx="min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D2E8"/>
          </a:solidFill>
        </a:fill>
      </a:tcStyle>
    </a:wholeTbl>
    <a:band2H>
      <a:tcTxStyle/>
      <a:tcStyle>
        <a:tcBdr/>
        <a:fill>
          <a:solidFill>
            <a:srgbClr val="E6EAF4"/>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365C0"/>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365C0"/>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365C0"/>
          </a:solidFill>
        </a:fill>
      </a:tcStyle>
    </a:firstRow>
  </a:tblStyle>
  <a:tblStyle styleId="{C7B018BB-80A7-4F77-B60F-C8B233D01FF8}" styleName="">
    <a:tblBg/>
    <a:wholeTbl>
      <a:tcTxStyle b="on" i="on">
        <a:fontRef idx="min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2E7CB"/>
          </a:solidFill>
        </a:fill>
      </a:tcStyle>
    </a:wholeTbl>
    <a:band2H>
      <a:tcTxStyle/>
      <a:tcStyle>
        <a:tcBdr/>
        <a:fill>
          <a:solidFill>
            <a:srgbClr val="F8F4E7"/>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CBD23"/>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CBD23"/>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CBD23"/>
          </a:solidFill>
        </a:fill>
      </a:tcStyle>
    </a:firstRow>
  </a:tblStyle>
  <a:tblStyle styleId="{EEE7283C-3CF3-47DC-8721-378D4A62B228}" styleName="">
    <a:tblBg/>
    <a:wholeTbl>
      <a:tcTxStyle b="on" i="on">
        <a:fontRef idx="min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5CDDE"/>
          </a:solidFill>
        </a:fill>
      </a:tcStyle>
    </a:wholeTbl>
    <a:band2H>
      <a:tcTxStyle/>
      <a:tcStyle>
        <a:tcBdr/>
        <a:fill>
          <a:solidFill>
            <a:srgbClr val="EBE8EF"/>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73F9B"/>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73F9B"/>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73F9B"/>
          </a:solidFill>
        </a:fill>
      </a:tcStyle>
    </a:firstRow>
  </a:tblStyle>
  <a:tblStyle styleId="{CF821DB8-F4EB-4A41-A1BA-3FCAFE7338EE}" styleName="">
    <a:tblBg/>
    <a:wholeTbl>
      <a:tcTxStyle b="on" i="on">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Col>
    <a:lastRow>
      <a:tcTxStyle b="on" i="on">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0365C0"/>
          </a:solidFill>
        </a:fill>
      </a:tcStyle>
    </a:firstRow>
  </a:tblStyle>
  <a:tblStyle styleId="{33BA23B1-9221-436E-865A-0063620EA4FD}" styleName="">
    <a:tblBg/>
    <a:wholeTbl>
      <a:tcTxStyle b="on" i="on">
        <a:fontRef idx="min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Ref idx="min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Ref idx="min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Ref idx="min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Ref idx="min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026" y="-66"/>
      </p:cViewPr>
      <p:guideLst>
        <p:guide orient="horz" pos="3072"/>
        <p:guide pos="4096"/>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 name="Shape 29"/>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30" name="Shape 30"/>
          <p:cNvSpPr>
            <a:spLocks noGrp="1"/>
          </p:cNvSpPr>
          <p:nvPr>
            <p:ph type="body" sz="quarter" idx="1"/>
          </p:nvPr>
        </p:nvSpPr>
        <p:spPr>
          <a:xfrm>
            <a:off x="914400" y="4343400"/>
            <a:ext cx="5029200" cy="4114800"/>
          </a:xfrm>
          <a:prstGeom prst="rect">
            <a:avLst/>
          </a:prstGeom>
        </p:spPr>
        <p:txBody>
          <a:bodyPr/>
          <a:lstStyle/>
          <a:p>
            <a:pPr lvl="0"/>
            <a:endParaRPr/>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olo e sottotitolo">
    <p:spTree>
      <p:nvGrpSpPr>
        <p:cNvPr id="1" name=""/>
        <p:cNvGrpSpPr/>
        <p:nvPr/>
      </p:nvGrpSpPr>
      <p:grpSpPr>
        <a:xfrm>
          <a:off x="0" y="0"/>
          <a:ext cx="0" cy="0"/>
          <a:chOff x="0" y="0"/>
          <a:chExt cx="0" cy="0"/>
        </a:xfrm>
      </p:grpSpPr>
      <p:sp>
        <p:nvSpPr>
          <p:cNvPr id="5" name="Shape 5"/>
          <p:cNvSpPr>
            <a:spLocks noGrp="1"/>
          </p:cNvSpPr>
          <p:nvPr>
            <p:ph type="title"/>
          </p:nvPr>
        </p:nvSpPr>
        <p:spPr>
          <a:xfrm>
            <a:off x="1270000" y="0"/>
            <a:ext cx="10464800" cy="4940300"/>
          </a:xfrm>
          <a:prstGeom prst="rect">
            <a:avLst/>
          </a:prstGeom>
        </p:spPr>
        <p:txBody>
          <a:bodyPr anchor="b"/>
          <a:lstStyle/>
          <a:p>
            <a:pPr lvl="0">
              <a:defRPr sz="1800"/>
            </a:pPr>
            <a:r>
              <a:rPr sz="8000"/>
              <a:t>Titolo Testo</a:t>
            </a:r>
          </a:p>
        </p:txBody>
      </p:sp>
      <p:sp>
        <p:nvSpPr>
          <p:cNvPr id="6" name="Shape 6"/>
          <p:cNvSpPr>
            <a:spLocks noGrp="1"/>
          </p:cNvSpPr>
          <p:nvPr>
            <p:ph type="body" idx="1"/>
          </p:nvPr>
        </p:nvSpPr>
        <p:spPr>
          <a:xfrm>
            <a:off x="1270000" y="5029200"/>
            <a:ext cx="10464800" cy="3568700"/>
          </a:xfrm>
          <a:prstGeom prst="rect">
            <a:avLst/>
          </a:prstGeom>
        </p:spPr>
        <p:txBody>
          <a:bodyPr anchor="t"/>
          <a:lstStyle>
            <a:lvl1pPr marL="0" indent="0" algn="ctr" defTabSz="584200">
              <a:lnSpc>
                <a:spcPct val="100000"/>
              </a:lnSpc>
              <a:buSzTx/>
              <a:buNone/>
              <a:defRPr sz="3200">
                <a:latin typeface="Helvetica Light"/>
                <a:ea typeface="Helvetica Light"/>
                <a:cs typeface="Helvetica Light"/>
                <a:sym typeface="Helvetica Light"/>
              </a:defRPr>
            </a:lvl1pPr>
            <a:lvl2pPr marL="0" indent="0" algn="ctr" defTabSz="584200">
              <a:lnSpc>
                <a:spcPct val="100000"/>
              </a:lnSpc>
              <a:buSzTx/>
              <a:buNone/>
              <a:defRPr sz="3200">
                <a:latin typeface="Helvetica Light"/>
                <a:ea typeface="Helvetica Light"/>
                <a:cs typeface="Helvetica Light"/>
                <a:sym typeface="Helvetica Light"/>
              </a:defRPr>
            </a:lvl2pPr>
            <a:lvl3pPr marL="0" indent="0" algn="ctr" defTabSz="584200">
              <a:lnSpc>
                <a:spcPct val="100000"/>
              </a:lnSpc>
              <a:buSzTx/>
              <a:buNone/>
              <a:defRPr sz="3200">
                <a:latin typeface="Helvetica Light"/>
                <a:ea typeface="Helvetica Light"/>
                <a:cs typeface="Helvetica Light"/>
                <a:sym typeface="Helvetica Light"/>
              </a:defRPr>
            </a:lvl3pPr>
            <a:lvl4pPr marL="0" indent="0" algn="ctr" defTabSz="584200">
              <a:lnSpc>
                <a:spcPct val="100000"/>
              </a:lnSpc>
              <a:buSzTx/>
              <a:buNone/>
              <a:defRPr sz="3200">
                <a:latin typeface="Helvetica Light"/>
                <a:ea typeface="Helvetica Light"/>
                <a:cs typeface="Helvetica Light"/>
                <a:sym typeface="Helvetica Light"/>
              </a:defRPr>
            </a:lvl4pPr>
            <a:lvl5pPr marL="0" indent="0" algn="ctr" defTabSz="584200">
              <a:lnSpc>
                <a:spcPct val="100000"/>
              </a:lnSpc>
              <a:buSzTx/>
              <a:buNone/>
              <a:defRPr sz="3200">
                <a:latin typeface="Helvetica Light"/>
                <a:ea typeface="Helvetica Light"/>
                <a:cs typeface="Helvetica Light"/>
                <a:sym typeface="Helvetica Light"/>
              </a:defRPr>
            </a:lvl5p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Citazione">
    <p:spTree>
      <p:nvGrpSpPr>
        <p:cNvPr id="1" name=""/>
        <p:cNvGrpSpPr/>
        <p:nvPr/>
      </p:nvGrpSpPr>
      <p:grpSpPr>
        <a:xfrm>
          <a:off x="0" y="0"/>
          <a:ext cx="0" cy="0"/>
          <a:chOff x="0" y="0"/>
          <a:chExt cx="0" cy="0"/>
        </a:xfrm>
      </p:grpSpPr>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Vuoto">
    <p:spTree>
      <p:nvGrpSpPr>
        <p:cNvPr id="1" name=""/>
        <p:cNvGrpSpPr/>
        <p:nvPr/>
      </p:nvGrpSpPr>
      <p:grpSpPr>
        <a:xfrm>
          <a:off x="0" y="0"/>
          <a:ext cx="0" cy="0"/>
          <a:chOff x="0" y="0"/>
          <a:chExt cx="0" cy="0"/>
        </a:xfrm>
      </p:grpSpPr>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Foto - Orizzontale">
    <p:spTree>
      <p:nvGrpSpPr>
        <p:cNvPr id="1" name=""/>
        <p:cNvGrpSpPr/>
        <p:nvPr/>
      </p:nvGrpSpPr>
      <p:grpSpPr>
        <a:xfrm>
          <a:off x="0" y="0"/>
          <a:ext cx="0" cy="0"/>
          <a:chOff x="0" y="0"/>
          <a:chExt cx="0" cy="0"/>
        </a:xfrm>
      </p:grpSpPr>
      <p:sp>
        <p:nvSpPr>
          <p:cNvPr id="8" name="Shape 8"/>
          <p:cNvSpPr>
            <a:spLocks noGrp="1"/>
          </p:cNvSpPr>
          <p:nvPr>
            <p:ph type="title"/>
          </p:nvPr>
        </p:nvSpPr>
        <p:spPr>
          <a:xfrm>
            <a:off x="1270000" y="4279900"/>
            <a:ext cx="10464800" cy="3860800"/>
          </a:xfrm>
          <a:prstGeom prst="rect">
            <a:avLst/>
          </a:prstGeom>
        </p:spPr>
        <p:txBody>
          <a:bodyPr anchor="b"/>
          <a:lstStyle/>
          <a:p>
            <a:pPr lvl="0">
              <a:defRPr sz="1800"/>
            </a:pPr>
            <a:r>
              <a:rPr sz="8000"/>
              <a:t>Titolo Testo</a:t>
            </a:r>
          </a:p>
        </p:txBody>
      </p:sp>
      <p:sp>
        <p:nvSpPr>
          <p:cNvPr id="9" name="Shape 9"/>
          <p:cNvSpPr>
            <a:spLocks noGrp="1"/>
          </p:cNvSpPr>
          <p:nvPr>
            <p:ph type="body" idx="1"/>
          </p:nvPr>
        </p:nvSpPr>
        <p:spPr>
          <a:xfrm>
            <a:off x="1270000" y="8191500"/>
            <a:ext cx="10464800" cy="1562100"/>
          </a:xfrm>
          <a:prstGeom prst="rect">
            <a:avLst/>
          </a:prstGeom>
        </p:spPr>
        <p:txBody>
          <a:bodyPr anchor="t"/>
          <a:lstStyle>
            <a:lvl1pPr marL="0" indent="0" algn="ctr" defTabSz="584200">
              <a:lnSpc>
                <a:spcPct val="100000"/>
              </a:lnSpc>
              <a:buSzTx/>
              <a:buNone/>
              <a:defRPr sz="3200">
                <a:latin typeface="Helvetica Light"/>
                <a:ea typeface="Helvetica Light"/>
                <a:cs typeface="Helvetica Light"/>
                <a:sym typeface="Helvetica Light"/>
              </a:defRPr>
            </a:lvl1pPr>
            <a:lvl2pPr marL="0" indent="0" algn="ctr" defTabSz="584200">
              <a:lnSpc>
                <a:spcPct val="100000"/>
              </a:lnSpc>
              <a:buSzTx/>
              <a:buNone/>
              <a:defRPr sz="3200">
                <a:latin typeface="Helvetica Light"/>
                <a:ea typeface="Helvetica Light"/>
                <a:cs typeface="Helvetica Light"/>
                <a:sym typeface="Helvetica Light"/>
              </a:defRPr>
            </a:lvl2pPr>
            <a:lvl3pPr marL="0" indent="0" algn="ctr" defTabSz="584200">
              <a:lnSpc>
                <a:spcPct val="100000"/>
              </a:lnSpc>
              <a:buSzTx/>
              <a:buNone/>
              <a:defRPr sz="3200">
                <a:latin typeface="Helvetica Light"/>
                <a:ea typeface="Helvetica Light"/>
                <a:cs typeface="Helvetica Light"/>
                <a:sym typeface="Helvetica Light"/>
              </a:defRPr>
            </a:lvl3pPr>
            <a:lvl4pPr marL="0" indent="0" algn="ctr" defTabSz="584200">
              <a:lnSpc>
                <a:spcPct val="100000"/>
              </a:lnSpc>
              <a:buSzTx/>
              <a:buNone/>
              <a:defRPr sz="3200">
                <a:latin typeface="Helvetica Light"/>
                <a:ea typeface="Helvetica Light"/>
                <a:cs typeface="Helvetica Light"/>
                <a:sym typeface="Helvetica Light"/>
              </a:defRPr>
            </a:lvl4pPr>
            <a:lvl5pPr marL="0" indent="0" algn="ctr" defTabSz="584200">
              <a:lnSpc>
                <a:spcPct val="100000"/>
              </a:lnSpc>
              <a:buSzTx/>
              <a:buNone/>
              <a:defRPr sz="3200">
                <a:latin typeface="Helvetica Light"/>
                <a:ea typeface="Helvetica Light"/>
                <a:cs typeface="Helvetica Light"/>
                <a:sym typeface="Helvetica Light"/>
              </a:defRPr>
            </a:lvl5p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olo - Centrato">
    <p:spTree>
      <p:nvGrpSpPr>
        <p:cNvPr id="1" name=""/>
        <p:cNvGrpSpPr/>
        <p:nvPr/>
      </p:nvGrpSpPr>
      <p:grpSpPr>
        <a:xfrm>
          <a:off x="0" y="0"/>
          <a:ext cx="0" cy="0"/>
          <a:chOff x="0" y="0"/>
          <a:chExt cx="0" cy="0"/>
        </a:xfrm>
      </p:grpSpPr>
      <p:sp>
        <p:nvSpPr>
          <p:cNvPr id="11" name="Shape 11"/>
          <p:cNvSpPr>
            <a:spLocks noGrp="1"/>
          </p:cNvSpPr>
          <p:nvPr>
            <p:ph type="title"/>
          </p:nvPr>
        </p:nvSpPr>
        <p:spPr>
          <a:xfrm>
            <a:off x="1270000" y="3225800"/>
            <a:ext cx="10464800" cy="3302000"/>
          </a:xfrm>
          <a:prstGeom prst="rect">
            <a:avLst/>
          </a:prstGeom>
        </p:spPr>
        <p:txBody>
          <a:bodyPr/>
          <a:lstStyle/>
          <a:p>
            <a:pPr lvl="0">
              <a:defRPr sz="1800"/>
            </a:pPr>
            <a:r>
              <a:rPr sz="8000"/>
              <a:t>Titolo Testo</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Foto - Verticale">
    <p:spTree>
      <p:nvGrpSpPr>
        <p:cNvPr id="1" name=""/>
        <p:cNvGrpSpPr/>
        <p:nvPr/>
      </p:nvGrpSpPr>
      <p:grpSpPr>
        <a:xfrm>
          <a:off x="0" y="0"/>
          <a:ext cx="0" cy="0"/>
          <a:chOff x="0" y="0"/>
          <a:chExt cx="0" cy="0"/>
        </a:xfrm>
      </p:grpSpPr>
      <p:sp>
        <p:nvSpPr>
          <p:cNvPr id="13" name="Shape 13"/>
          <p:cNvSpPr>
            <a:spLocks noGrp="1"/>
          </p:cNvSpPr>
          <p:nvPr>
            <p:ph type="title"/>
          </p:nvPr>
        </p:nvSpPr>
        <p:spPr>
          <a:xfrm>
            <a:off x="952500" y="0"/>
            <a:ext cx="5334000" cy="4622800"/>
          </a:xfrm>
          <a:prstGeom prst="rect">
            <a:avLst/>
          </a:prstGeom>
        </p:spPr>
        <p:txBody>
          <a:bodyPr anchor="b"/>
          <a:lstStyle>
            <a:lvl1pPr>
              <a:defRPr sz="6000">
                <a:latin typeface="Helvetica Light"/>
                <a:ea typeface="Helvetica Light"/>
                <a:cs typeface="Helvetica Light"/>
                <a:sym typeface="Helvetica Light"/>
              </a:defRPr>
            </a:lvl1pPr>
          </a:lstStyle>
          <a:p>
            <a:pPr lvl="0">
              <a:defRPr sz="1800"/>
            </a:pPr>
            <a:r>
              <a:rPr sz="6000"/>
              <a:t>Titolo Testo</a:t>
            </a:r>
          </a:p>
        </p:txBody>
      </p:sp>
      <p:sp>
        <p:nvSpPr>
          <p:cNvPr id="14" name="Shape 14"/>
          <p:cNvSpPr>
            <a:spLocks noGrp="1"/>
          </p:cNvSpPr>
          <p:nvPr>
            <p:ph type="body" idx="1"/>
          </p:nvPr>
        </p:nvSpPr>
        <p:spPr>
          <a:xfrm>
            <a:off x="952500" y="4762500"/>
            <a:ext cx="5334000" cy="4991100"/>
          </a:xfrm>
          <a:prstGeom prst="rect">
            <a:avLst/>
          </a:prstGeom>
        </p:spPr>
        <p:txBody>
          <a:bodyPr anchor="t"/>
          <a:lstStyle>
            <a:lvl1pPr marL="0" indent="0" algn="ctr" defTabSz="584200">
              <a:lnSpc>
                <a:spcPct val="100000"/>
              </a:lnSpc>
              <a:buSzTx/>
              <a:buNone/>
              <a:defRPr sz="3200">
                <a:latin typeface="Helvetica Light"/>
                <a:ea typeface="Helvetica Light"/>
                <a:cs typeface="Helvetica Light"/>
                <a:sym typeface="Helvetica Light"/>
              </a:defRPr>
            </a:lvl1pPr>
            <a:lvl2pPr marL="0" indent="0" algn="ctr" defTabSz="584200">
              <a:lnSpc>
                <a:spcPct val="100000"/>
              </a:lnSpc>
              <a:buSzTx/>
              <a:buNone/>
              <a:defRPr sz="3200">
                <a:latin typeface="Helvetica Light"/>
                <a:ea typeface="Helvetica Light"/>
                <a:cs typeface="Helvetica Light"/>
                <a:sym typeface="Helvetica Light"/>
              </a:defRPr>
            </a:lvl2pPr>
            <a:lvl3pPr marL="0" indent="0" algn="ctr" defTabSz="584200">
              <a:lnSpc>
                <a:spcPct val="100000"/>
              </a:lnSpc>
              <a:buSzTx/>
              <a:buNone/>
              <a:defRPr sz="3200">
                <a:latin typeface="Helvetica Light"/>
                <a:ea typeface="Helvetica Light"/>
                <a:cs typeface="Helvetica Light"/>
                <a:sym typeface="Helvetica Light"/>
              </a:defRPr>
            </a:lvl3pPr>
            <a:lvl4pPr marL="0" indent="0" algn="ctr" defTabSz="584200">
              <a:lnSpc>
                <a:spcPct val="100000"/>
              </a:lnSpc>
              <a:buSzTx/>
              <a:buNone/>
              <a:defRPr sz="3200">
                <a:latin typeface="Helvetica Light"/>
                <a:ea typeface="Helvetica Light"/>
                <a:cs typeface="Helvetica Light"/>
                <a:sym typeface="Helvetica Light"/>
              </a:defRPr>
            </a:lvl4pPr>
            <a:lvl5pPr marL="0" indent="0" algn="ctr" defTabSz="584200">
              <a:lnSpc>
                <a:spcPct val="100000"/>
              </a:lnSpc>
              <a:buSzTx/>
              <a:buNone/>
              <a:defRPr sz="3200">
                <a:latin typeface="Helvetica Light"/>
                <a:ea typeface="Helvetica Light"/>
                <a:cs typeface="Helvetica Light"/>
                <a:sym typeface="Helvetica Light"/>
              </a:defRPr>
            </a:lvl5p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olo - In alto">
    <p:spTree>
      <p:nvGrpSpPr>
        <p:cNvPr id="1" name=""/>
        <p:cNvGrpSpPr/>
        <p:nvPr/>
      </p:nvGrpSpPr>
      <p:grpSpPr>
        <a:xfrm>
          <a:off x="0" y="0"/>
          <a:ext cx="0" cy="0"/>
          <a:chOff x="0" y="0"/>
          <a:chExt cx="0" cy="0"/>
        </a:xfrm>
      </p:grpSpPr>
      <p:sp>
        <p:nvSpPr>
          <p:cNvPr id="16" name="Shape 16"/>
          <p:cNvSpPr>
            <a:spLocks noGrp="1"/>
          </p:cNvSpPr>
          <p:nvPr>
            <p:ph type="title"/>
          </p:nvPr>
        </p:nvSpPr>
        <p:spPr>
          <a:xfrm>
            <a:off x="952500" y="93506"/>
            <a:ext cx="11099800" cy="2860988"/>
          </a:xfrm>
          <a:prstGeom prst="rect">
            <a:avLst/>
          </a:prstGeom>
        </p:spPr>
        <p:txBody>
          <a:bodyPr/>
          <a:lstStyle/>
          <a:p>
            <a:pPr lvl="0">
              <a:defRPr sz="1800"/>
            </a:pPr>
            <a:r>
              <a:rPr sz="8000"/>
              <a:t>Titolo Testo</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olo e punti elenco">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8000"/>
              <a:t>Titolo Testo</a:t>
            </a:r>
          </a:p>
        </p:txBody>
      </p:sp>
      <p:sp>
        <p:nvSpPr>
          <p:cNvPr id="19" name="Shape 19"/>
          <p:cNvSpPr>
            <a:spLocks noGrp="1"/>
          </p:cNvSpPr>
          <p:nvPr>
            <p:ph type="body" idx="1"/>
          </p:nvPr>
        </p:nvSpPr>
        <p:spPr>
          <a:prstGeom prst="rect">
            <a:avLst/>
          </a:prstGeom>
        </p:spPr>
        <p:txBody>
          <a:bodyPr/>
          <a:lstStyle/>
          <a:p>
            <a:pPr lvl="0">
              <a:defRPr sz="1800"/>
            </a:pPr>
            <a:r>
              <a:rPr sz="2900"/>
              <a:t>Corpo livello uno</a:t>
            </a:r>
          </a:p>
          <a:p>
            <a:pPr lvl="1">
              <a:defRPr sz="1800"/>
            </a:pPr>
            <a:r>
              <a:rPr sz="2900"/>
              <a:t>Corpo livello due</a:t>
            </a:r>
          </a:p>
          <a:p>
            <a:pPr lvl="2">
              <a:defRPr sz="1800"/>
            </a:pPr>
            <a:r>
              <a:rPr sz="2900"/>
              <a:t>Corpo livello tre</a:t>
            </a:r>
          </a:p>
          <a:p>
            <a:pPr lvl="3">
              <a:defRPr sz="1800"/>
            </a:pPr>
            <a:r>
              <a:rPr sz="2900"/>
              <a:t>Corpo livello quattro</a:t>
            </a:r>
          </a:p>
          <a:p>
            <a:pPr lvl="4">
              <a:defRPr sz="1800"/>
            </a:pPr>
            <a:r>
              <a:rPr sz="2900"/>
              <a:t>Livello 5</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olo, punti elenco e foto">
    <p:spTree>
      <p:nvGrpSpPr>
        <p:cNvPr id="1" name=""/>
        <p:cNvGrpSpPr/>
        <p:nvPr/>
      </p:nvGrpSpPr>
      <p:grpSpPr>
        <a:xfrm>
          <a:off x="0" y="0"/>
          <a:ext cx="0" cy="0"/>
          <a:chOff x="0" y="0"/>
          <a:chExt cx="0" cy="0"/>
        </a:xfrm>
      </p:grpSpPr>
      <p:sp>
        <p:nvSpPr>
          <p:cNvPr id="21" name="Shape 21"/>
          <p:cNvSpPr>
            <a:spLocks noGrp="1"/>
          </p:cNvSpPr>
          <p:nvPr>
            <p:ph type="title"/>
          </p:nvPr>
        </p:nvSpPr>
        <p:spPr>
          <a:prstGeom prst="rect">
            <a:avLst/>
          </a:prstGeom>
        </p:spPr>
        <p:txBody>
          <a:bodyPr/>
          <a:lstStyle/>
          <a:p>
            <a:pPr lvl="0">
              <a:defRPr sz="1800"/>
            </a:pPr>
            <a:r>
              <a:rPr sz="8000"/>
              <a:t>Titolo Testo</a:t>
            </a:r>
          </a:p>
        </p:txBody>
      </p:sp>
      <p:sp>
        <p:nvSpPr>
          <p:cNvPr id="22" name="Shape 22"/>
          <p:cNvSpPr>
            <a:spLocks noGrp="1"/>
          </p:cNvSpPr>
          <p:nvPr>
            <p:ph type="body" idx="1"/>
          </p:nvPr>
        </p:nvSpPr>
        <p:spPr>
          <a:xfrm>
            <a:off x="952500" y="2603500"/>
            <a:ext cx="5334000" cy="6286500"/>
          </a:xfrm>
          <a:prstGeom prst="rect">
            <a:avLst/>
          </a:prstGeom>
        </p:spPr>
        <p:txBody>
          <a:bodyPr/>
          <a:lstStyle>
            <a:lvl1pPr marL="342900" indent="-342900" algn="l" defTabSz="584200">
              <a:lnSpc>
                <a:spcPct val="100000"/>
              </a:lnSpc>
              <a:spcBef>
                <a:spcPts val="3200"/>
              </a:spcBef>
              <a:defRPr sz="2800">
                <a:latin typeface="Helvetica Light"/>
                <a:ea typeface="Helvetica Light"/>
                <a:cs typeface="Helvetica Light"/>
                <a:sym typeface="Helvetica Light"/>
              </a:defRPr>
            </a:lvl1pPr>
            <a:lvl2pPr marL="685800" indent="-342900" algn="l" defTabSz="584200">
              <a:lnSpc>
                <a:spcPct val="100000"/>
              </a:lnSpc>
              <a:spcBef>
                <a:spcPts val="3200"/>
              </a:spcBef>
              <a:defRPr sz="2800">
                <a:latin typeface="Helvetica Light"/>
                <a:ea typeface="Helvetica Light"/>
                <a:cs typeface="Helvetica Light"/>
                <a:sym typeface="Helvetica Light"/>
              </a:defRPr>
            </a:lvl2pPr>
            <a:lvl3pPr marL="1028700" indent="-342900" algn="l" defTabSz="584200">
              <a:lnSpc>
                <a:spcPct val="100000"/>
              </a:lnSpc>
              <a:spcBef>
                <a:spcPts val="3200"/>
              </a:spcBef>
              <a:defRPr sz="2800">
                <a:latin typeface="Helvetica Light"/>
                <a:ea typeface="Helvetica Light"/>
                <a:cs typeface="Helvetica Light"/>
                <a:sym typeface="Helvetica Light"/>
              </a:defRPr>
            </a:lvl3pPr>
            <a:lvl4pPr marL="1371600" indent="-342900" algn="l" defTabSz="584200">
              <a:lnSpc>
                <a:spcPct val="100000"/>
              </a:lnSpc>
              <a:spcBef>
                <a:spcPts val="3200"/>
              </a:spcBef>
              <a:defRPr sz="2800">
                <a:latin typeface="Helvetica Light"/>
                <a:ea typeface="Helvetica Light"/>
                <a:cs typeface="Helvetica Light"/>
                <a:sym typeface="Helvetica Light"/>
              </a:defRPr>
            </a:lvl4pPr>
            <a:lvl5pPr marL="1714500" indent="-342900" algn="l" defTabSz="584200">
              <a:lnSpc>
                <a:spcPct val="100000"/>
              </a:lnSpc>
              <a:spcBef>
                <a:spcPts val="3200"/>
              </a:spcBef>
              <a:defRPr sz="2800">
                <a:latin typeface="Helvetica Light"/>
                <a:ea typeface="Helvetica Light"/>
                <a:cs typeface="Helvetica Light"/>
                <a:sym typeface="Helvetica Light"/>
              </a:defRPr>
            </a:lvl5pPr>
          </a:lstStyle>
          <a:p>
            <a:pPr lvl="0">
              <a:defRPr sz="1800"/>
            </a:pPr>
            <a:r>
              <a:rPr sz="2800"/>
              <a:t>Corpo livello uno</a:t>
            </a:r>
          </a:p>
          <a:p>
            <a:pPr lvl="1">
              <a:defRPr sz="1800"/>
            </a:pPr>
            <a:r>
              <a:rPr sz="2800"/>
              <a:t>Corpo livello due</a:t>
            </a:r>
          </a:p>
          <a:p>
            <a:pPr lvl="2">
              <a:defRPr sz="1800"/>
            </a:pPr>
            <a:r>
              <a:rPr sz="2800"/>
              <a:t>Corpo livello tre</a:t>
            </a:r>
          </a:p>
          <a:p>
            <a:pPr lvl="3">
              <a:defRPr sz="1800"/>
            </a:pPr>
            <a:r>
              <a:rPr sz="2800"/>
              <a:t>Corpo livello quattro</a:t>
            </a:r>
          </a:p>
          <a:p>
            <a:pPr lvl="4">
              <a:defRPr sz="1800"/>
            </a:pPr>
            <a:r>
              <a:rPr sz="2800"/>
              <a:t>Livello 5</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unti elenco">
    <p:spTree>
      <p:nvGrpSpPr>
        <p:cNvPr id="1" name=""/>
        <p:cNvGrpSpPr/>
        <p:nvPr/>
      </p:nvGrpSpPr>
      <p:grpSpPr>
        <a:xfrm>
          <a:off x="0" y="0"/>
          <a:ext cx="0" cy="0"/>
          <a:chOff x="0" y="0"/>
          <a:chExt cx="0" cy="0"/>
        </a:xfrm>
      </p:grpSpPr>
      <p:sp>
        <p:nvSpPr>
          <p:cNvPr id="24" name="Shape 24"/>
          <p:cNvSpPr>
            <a:spLocks noGrp="1"/>
          </p:cNvSpPr>
          <p:nvPr>
            <p:ph type="body" idx="1"/>
          </p:nvPr>
        </p:nvSpPr>
        <p:spPr>
          <a:xfrm>
            <a:off x="952500" y="1270000"/>
            <a:ext cx="11099800" cy="7213600"/>
          </a:xfrm>
          <a:prstGeom prst="rect">
            <a:avLst/>
          </a:prstGeom>
        </p:spPr>
        <p:txBody>
          <a:bodyPr/>
          <a:lstStyle/>
          <a:p>
            <a:pPr lvl="0">
              <a:defRPr sz="1800"/>
            </a:pPr>
            <a:r>
              <a:rPr sz="2900"/>
              <a:t>Corpo livello uno</a:t>
            </a:r>
          </a:p>
          <a:p>
            <a:pPr lvl="1">
              <a:defRPr sz="1800"/>
            </a:pPr>
            <a:r>
              <a:rPr sz="2900"/>
              <a:t>Corpo livello due</a:t>
            </a:r>
          </a:p>
          <a:p>
            <a:pPr lvl="2">
              <a:defRPr sz="1800"/>
            </a:pPr>
            <a:r>
              <a:rPr sz="2900"/>
              <a:t>Corpo livello tre</a:t>
            </a:r>
          </a:p>
          <a:p>
            <a:pPr lvl="3">
              <a:defRPr sz="1800"/>
            </a:pPr>
            <a:r>
              <a:rPr sz="2900"/>
              <a:t>Corpo livello quattro</a:t>
            </a:r>
          </a:p>
          <a:p>
            <a:pPr lvl="4">
              <a:defRPr sz="1800"/>
            </a:pPr>
            <a:r>
              <a:rPr sz="2900"/>
              <a:t>Livello 5</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Foto - 3 per pagina">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pPr>
            <a:r>
              <a:rPr sz="8000"/>
              <a:t>Titolo Testo</a:t>
            </a:r>
          </a:p>
        </p:txBody>
      </p:sp>
      <p:sp>
        <p:nvSpPr>
          <p:cNvPr id="3" name="Shape 3"/>
          <p:cNvSpPr>
            <a:spLocks noGrp="1"/>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pPr>
            <a:r>
              <a:rPr sz="2900"/>
              <a:t>Corpo livello uno</a:t>
            </a:r>
          </a:p>
          <a:p>
            <a:pPr lvl="1">
              <a:defRPr sz="1800"/>
            </a:pPr>
            <a:r>
              <a:rPr sz="2900"/>
              <a:t>Corpo livello due</a:t>
            </a:r>
          </a:p>
          <a:p>
            <a:pPr lvl="2">
              <a:defRPr sz="1800"/>
            </a:pPr>
            <a:r>
              <a:rPr sz="2900"/>
              <a:t>Corpo livello tre</a:t>
            </a:r>
          </a:p>
          <a:p>
            <a:pPr lvl="3">
              <a:defRPr sz="1800"/>
            </a:pPr>
            <a:r>
              <a:rPr sz="2900"/>
              <a:t>Corpo livello quattro</a:t>
            </a:r>
          </a:p>
          <a:p>
            <a:pPr lvl="4">
              <a:defRPr sz="1800"/>
            </a:pPr>
            <a:r>
              <a:rPr sz="2900"/>
              <a:t>Livello 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algn="ctr" defTabSz="584200">
        <a:defRPr sz="8000">
          <a:latin typeface="Times New Roman"/>
          <a:ea typeface="Times New Roman"/>
          <a:cs typeface="Times New Roman"/>
          <a:sym typeface="Times New Roman"/>
        </a:defRPr>
      </a:lvl1pPr>
      <a:lvl2pPr algn="ctr" defTabSz="584200">
        <a:defRPr sz="8000">
          <a:latin typeface="Times New Roman"/>
          <a:ea typeface="Times New Roman"/>
          <a:cs typeface="Times New Roman"/>
          <a:sym typeface="Times New Roman"/>
        </a:defRPr>
      </a:lvl2pPr>
      <a:lvl3pPr algn="ctr" defTabSz="584200">
        <a:defRPr sz="8000">
          <a:latin typeface="Times New Roman"/>
          <a:ea typeface="Times New Roman"/>
          <a:cs typeface="Times New Roman"/>
          <a:sym typeface="Times New Roman"/>
        </a:defRPr>
      </a:lvl3pPr>
      <a:lvl4pPr algn="ctr" defTabSz="584200">
        <a:defRPr sz="8000">
          <a:latin typeface="Times New Roman"/>
          <a:ea typeface="Times New Roman"/>
          <a:cs typeface="Times New Roman"/>
          <a:sym typeface="Times New Roman"/>
        </a:defRPr>
      </a:lvl4pPr>
      <a:lvl5pPr algn="ctr" defTabSz="584200">
        <a:defRPr sz="8000">
          <a:latin typeface="Times New Roman"/>
          <a:ea typeface="Times New Roman"/>
          <a:cs typeface="Times New Roman"/>
          <a:sym typeface="Times New Roman"/>
        </a:defRPr>
      </a:lvl5pPr>
      <a:lvl6pPr algn="ctr" defTabSz="584200">
        <a:defRPr sz="8000">
          <a:latin typeface="Times New Roman"/>
          <a:ea typeface="Times New Roman"/>
          <a:cs typeface="Times New Roman"/>
          <a:sym typeface="Times New Roman"/>
        </a:defRPr>
      </a:lvl6pPr>
      <a:lvl7pPr algn="ctr" defTabSz="584200">
        <a:defRPr sz="8000">
          <a:latin typeface="Times New Roman"/>
          <a:ea typeface="Times New Roman"/>
          <a:cs typeface="Times New Roman"/>
          <a:sym typeface="Times New Roman"/>
        </a:defRPr>
      </a:lvl7pPr>
      <a:lvl8pPr algn="ctr" defTabSz="584200">
        <a:defRPr sz="8000">
          <a:latin typeface="Times New Roman"/>
          <a:ea typeface="Times New Roman"/>
          <a:cs typeface="Times New Roman"/>
          <a:sym typeface="Times New Roman"/>
        </a:defRPr>
      </a:lvl8pPr>
      <a:lvl9pPr algn="ctr" defTabSz="584200">
        <a:defRPr sz="8000">
          <a:latin typeface="Times New Roman"/>
          <a:ea typeface="Times New Roman"/>
          <a:cs typeface="Times New Roman"/>
          <a:sym typeface="Times New Roman"/>
        </a:defRPr>
      </a:lvl9pPr>
    </p:titleStyle>
    <p:bodyStyle>
      <a:lvl1pPr marL="358069" indent="-358069" algn="just" defTabSz="457200">
        <a:lnSpc>
          <a:spcPct val="150000"/>
        </a:lnSpc>
        <a:buSzPct val="75000"/>
        <a:buChar char="•"/>
        <a:defRPr sz="2900">
          <a:latin typeface="Times New Roman"/>
          <a:ea typeface="Times New Roman"/>
          <a:cs typeface="Times New Roman"/>
          <a:sym typeface="Times New Roman"/>
        </a:defRPr>
      </a:lvl1pPr>
      <a:lvl2pPr marL="802568" indent="-358068" algn="just" defTabSz="457200">
        <a:lnSpc>
          <a:spcPct val="150000"/>
        </a:lnSpc>
        <a:buSzPct val="75000"/>
        <a:buChar char="•"/>
        <a:defRPr sz="2900">
          <a:latin typeface="Times New Roman"/>
          <a:ea typeface="Times New Roman"/>
          <a:cs typeface="Times New Roman"/>
          <a:sym typeface="Times New Roman"/>
        </a:defRPr>
      </a:lvl2pPr>
      <a:lvl3pPr marL="1247069" indent="-358069" algn="just" defTabSz="457200">
        <a:lnSpc>
          <a:spcPct val="150000"/>
        </a:lnSpc>
        <a:buSzPct val="75000"/>
        <a:buChar char="•"/>
        <a:defRPr sz="2900">
          <a:latin typeface="Times New Roman"/>
          <a:ea typeface="Times New Roman"/>
          <a:cs typeface="Times New Roman"/>
          <a:sym typeface="Times New Roman"/>
        </a:defRPr>
      </a:lvl3pPr>
      <a:lvl4pPr marL="1691569" indent="-358069" algn="just" defTabSz="457200">
        <a:lnSpc>
          <a:spcPct val="150000"/>
        </a:lnSpc>
        <a:buSzPct val="75000"/>
        <a:buChar char="•"/>
        <a:defRPr sz="2900">
          <a:latin typeface="Times New Roman"/>
          <a:ea typeface="Times New Roman"/>
          <a:cs typeface="Times New Roman"/>
          <a:sym typeface="Times New Roman"/>
        </a:defRPr>
      </a:lvl4pPr>
      <a:lvl5pPr marL="2136069" indent="-358069" algn="just" defTabSz="457200">
        <a:lnSpc>
          <a:spcPct val="150000"/>
        </a:lnSpc>
        <a:buSzPct val="75000"/>
        <a:buChar char="•"/>
        <a:defRPr sz="2900">
          <a:latin typeface="Times New Roman"/>
          <a:ea typeface="Times New Roman"/>
          <a:cs typeface="Times New Roman"/>
          <a:sym typeface="Times New Roman"/>
        </a:defRPr>
      </a:lvl5pPr>
      <a:lvl6pPr marL="2580569" indent="-358069" algn="just" defTabSz="457200">
        <a:lnSpc>
          <a:spcPct val="150000"/>
        </a:lnSpc>
        <a:buSzPct val="75000"/>
        <a:buChar char="•"/>
        <a:defRPr sz="2900">
          <a:latin typeface="Times New Roman"/>
          <a:ea typeface="Times New Roman"/>
          <a:cs typeface="Times New Roman"/>
          <a:sym typeface="Times New Roman"/>
        </a:defRPr>
      </a:lvl6pPr>
      <a:lvl7pPr marL="3025069" indent="-358069" algn="just" defTabSz="457200">
        <a:lnSpc>
          <a:spcPct val="150000"/>
        </a:lnSpc>
        <a:buSzPct val="75000"/>
        <a:buChar char="•"/>
        <a:defRPr sz="2900">
          <a:latin typeface="Times New Roman"/>
          <a:ea typeface="Times New Roman"/>
          <a:cs typeface="Times New Roman"/>
          <a:sym typeface="Times New Roman"/>
        </a:defRPr>
      </a:lvl7pPr>
      <a:lvl8pPr marL="3469568" indent="-358069" algn="just" defTabSz="457200">
        <a:lnSpc>
          <a:spcPct val="150000"/>
        </a:lnSpc>
        <a:buSzPct val="75000"/>
        <a:buChar char="•"/>
        <a:defRPr sz="2900">
          <a:latin typeface="Times New Roman"/>
          <a:ea typeface="Times New Roman"/>
          <a:cs typeface="Times New Roman"/>
          <a:sym typeface="Times New Roman"/>
        </a:defRPr>
      </a:lvl8pPr>
      <a:lvl9pPr marL="3914068" indent="-358068" algn="just" defTabSz="457200">
        <a:lnSpc>
          <a:spcPct val="150000"/>
        </a:lnSpc>
        <a:buSzPct val="75000"/>
        <a:buChar char="•"/>
        <a:defRPr sz="2900">
          <a:latin typeface="Times New Roman"/>
          <a:ea typeface="Times New Roman"/>
          <a:cs typeface="Times New Roman"/>
          <a:sym typeface="Times New Roman"/>
        </a:defRPr>
      </a:lvl9pPr>
    </p:bodyStyle>
    <p:otherStyle>
      <a:lvl1pPr algn="r" defTabSz="584200">
        <a:defRPr sz="1200">
          <a:solidFill>
            <a:schemeClr val="tx1"/>
          </a:solidFill>
          <a:latin typeface="+mn-lt"/>
          <a:ea typeface="+mn-ea"/>
          <a:cs typeface="+mn-cs"/>
          <a:sym typeface="Helvetica Light"/>
        </a:defRPr>
      </a:lvl1pPr>
      <a:lvl2pPr algn="r" defTabSz="584200">
        <a:defRPr sz="1200">
          <a:solidFill>
            <a:schemeClr val="tx1"/>
          </a:solidFill>
          <a:latin typeface="+mn-lt"/>
          <a:ea typeface="+mn-ea"/>
          <a:cs typeface="+mn-cs"/>
          <a:sym typeface="Helvetica Light"/>
        </a:defRPr>
      </a:lvl2pPr>
      <a:lvl3pPr algn="r" defTabSz="584200">
        <a:defRPr sz="1200">
          <a:solidFill>
            <a:schemeClr val="tx1"/>
          </a:solidFill>
          <a:latin typeface="+mn-lt"/>
          <a:ea typeface="+mn-ea"/>
          <a:cs typeface="+mn-cs"/>
          <a:sym typeface="Helvetica Light"/>
        </a:defRPr>
      </a:lvl3pPr>
      <a:lvl4pPr algn="r" defTabSz="584200">
        <a:defRPr sz="1200">
          <a:solidFill>
            <a:schemeClr val="tx1"/>
          </a:solidFill>
          <a:latin typeface="+mn-lt"/>
          <a:ea typeface="+mn-ea"/>
          <a:cs typeface="+mn-cs"/>
          <a:sym typeface="Helvetica Light"/>
        </a:defRPr>
      </a:lvl4pPr>
      <a:lvl5pPr algn="r" defTabSz="584200">
        <a:defRPr sz="1200">
          <a:solidFill>
            <a:schemeClr val="tx1"/>
          </a:solidFill>
          <a:latin typeface="+mn-lt"/>
          <a:ea typeface="+mn-ea"/>
          <a:cs typeface="+mn-cs"/>
          <a:sym typeface="Helvetica Light"/>
        </a:defRPr>
      </a:lvl5pPr>
      <a:lvl6pPr algn="r" defTabSz="584200">
        <a:defRPr sz="1200">
          <a:solidFill>
            <a:schemeClr val="tx1"/>
          </a:solidFill>
          <a:latin typeface="+mn-lt"/>
          <a:ea typeface="+mn-ea"/>
          <a:cs typeface="+mn-cs"/>
          <a:sym typeface="Helvetica Light"/>
        </a:defRPr>
      </a:lvl6pPr>
      <a:lvl7pPr algn="r" defTabSz="584200">
        <a:defRPr sz="1200">
          <a:solidFill>
            <a:schemeClr val="tx1"/>
          </a:solidFill>
          <a:latin typeface="+mn-lt"/>
          <a:ea typeface="+mn-ea"/>
          <a:cs typeface="+mn-cs"/>
          <a:sym typeface="Helvetica Light"/>
        </a:defRPr>
      </a:lvl7pPr>
      <a:lvl8pPr algn="r" defTabSz="584200">
        <a:defRPr sz="1200">
          <a:solidFill>
            <a:schemeClr val="tx1"/>
          </a:solidFill>
          <a:latin typeface="+mn-lt"/>
          <a:ea typeface="+mn-ea"/>
          <a:cs typeface="+mn-cs"/>
          <a:sym typeface="Helvetica Light"/>
        </a:defRPr>
      </a:lvl8pPr>
      <a:lvl9pPr algn="r" defTabSz="584200">
        <a:defRPr sz="1200">
          <a:solidFill>
            <a:schemeClr val="tx1"/>
          </a:solidFill>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hape 32"/>
          <p:cNvSpPr>
            <a:spLocks noGrp="1"/>
          </p:cNvSpPr>
          <p:nvPr>
            <p:ph type="title"/>
          </p:nvPr>
        </p:nvSpPr>
        <p:spPr>
          <a:xfrm>
            <a:off x="952500" y="419099"/>
            <a:ext cx="11099800" cy="608660"/>
          </a:xfrm>
          <a:prstGeom prst="rect">
            <a:avLst/>
          </a:prstGeom>
        </p:spPr>
        <p:txBody>
          <a:bodyPr/>
          <a:lstStyle>
            <a:lvl1pPr defTabSz="257047">
              <a:defRPr sz="3500"/>
            </a:lvl1pPr>
          </a:lstStyle>
          <a:p>
            <a:pPr lvl="0">
              <a:defRPr sz="1800"/>
            </a:pPr>
            <a:r>
              <a:rPr sz="3500"/>
              <a:t>linguaggio e ontologia</a:t>
            </a:r>
          </a:p>
        </p:txBody>
      </p:sp>
      <p:sp>
        <p:nvSpPr>
          <p:cNvPr id="33" name="Shape 33"/>
          <p:cNvSpPr>
            <a:spLocks noGrp="1"/>
          </p:cNvSpPr>
          <p:nvPr>
            <p:ph type="body" idx="1"/>
          </p:nvPr>
        </p:nvSpPr>
        <p:spPr>
          <a:xfrm>
            <a:off x="952500" y="1582687"/>
            <a:ext cx="11099800" cy="7590733"/>
          </a:xfrm>
          <a:prstGeom prst="rect">
            <a:avLst/>
          </a:prstGeom>
        </p:spPr>
        <p:txBody>
          <a:bodyPr/>
          <a:lstStyle/>
          <a:p>
            <a:pPr marL="814916" lvl="0" indent="-814916">
              <a:defRPr sz="1800"/>
            </a:pPr>
            <a:r>
              <a:rPr sz="3300"/>
              <a:t>nell’imposizione dei nomi gli uomini sono guidati da:</a:t>
            </a:r>
          </a:p>
          <a:p>
            <a:pPr marL="814916" lvl="0" indent="-814916">
              <a:defRPr sz="1800"/>
            </a:pPr>
            <a:r>
              <a:rPr sz="3300"/>
              <a:t>dalla natura e riflettono l’essenza delle cose</a:t>
            </a:r>
          </a:p>
          <a:p>
            <a:pPr marL="814916" lvl="0" indent="-814916">
              <a:defRPr sz="1800"/>
            </a:pPr>
            <a:r>
              <a:rPr sz="3300"/>
              <a:t>dalla convenzione e non c’è rapporto tra nomi e cose </a:t>
            </a:r>
          </a:p>
          <a:p>
            <a:pPr marL="814916" lvl="0" indent="-814916" algn="ctr">
              <a:defRPr sz="1800"/>
            </a:pPr>
            <a:r>
              <a:rPr sz="3300" i="1"/>
              <a:t>Cratilo</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Shape 69"/>
          <p:cNvSpPr>
            <a:spLocks noGrp="1"/>
          </p:cNvSpPr>
          <p:nvPr>
            <p:ph type="title"/>
          </p:nvPr>
        </p:nvSpPr>
        <p:spPr>
          <a:xfrm>
            <a:off x="952500" y="469899"/>
            <a:ext cx="11099800" cy="843114"/>
          </a:xfrm>
          <a:prstGeom prst="rect">
            <a:avLst/>
          </a:prstGeom>
        </p:spPr>
        <p:txBody>
          <a:bodyPr/>
          <a:lstStyle>
            <a:lvl1pPr defTabSz="385572">
              <a:defRPr sz="5200"/>
            </a:lvl1pPr>
          </a:lstStyle>
          <a:p>
            <a:pPr lvl="0">
              <a:defRPr sz="1800"/>
            </a:pPr>
            <a:r>
              <a:rPr sz="5200"/>
              <a:t>2.4 Dalla voce al discorso</a:t>
            </a:r>
          </a:p>
        </p:txBody>
      </p:sp>
      <p:sp>
        <p:nvSpPr>
          <p:cNvPr id="70" name="Shape 70"/>
          <p:cNvSpPr>
            <a:spLocks noGrp="1"/>
          </p:cNvSpPr>
          <p:nvPr>
            <p:ph type="body" idx="1"/>
          </p:nvPr>
        </p:nvSpPr>
        <p:spPr>
          <a:xfrm>
            <a:off x="952500" y="1377701"/>
            <a:ext cx="11099800" cy="8029031"/>
          </a:xfrm>
          <a:prstGeom prst="rect">
            <a:avLst/>
          </a:prstGeom>
        </p:spPr>
        <p:txBody>
          <a:bodyPr/>
          <a:lstStyle/>
          <a:p>
            <a:pPr marL="0" lvl="0" indent="0">
              <a:buSzTx/>
              <a:buNone/>
              <a:defRPr sz="1800"/>
            </a:pPr>
            <a:r>
              <a:rPr sz="2700"/>
              <a:t>Nel </a:t>
            </a:r>
            <a:r>
              <a:rPr sz="2700" i="1"/>
              <a:t>de Anima </a:t>
            </a:r>
            <a:r>
              <a:rPr sz="2700"/>
              <a:t>Aristotele distingue tra la voce (phonè) e il suono (psophos), la voce si distingue per essere un suono prodotto: </a:t>
            </a:r>
          </a:p>
          <a:p>
            <a:pPr marL="0" lvl="0" indent="0">
              <a:buSzTx/>
              <a:buNone/>
              <a:defRPr sz="1800"/>
            </a:pPr>
            <a:r>
              <a:rPr sz="2700"/>
              <a:t>a) da esseri animati, </a:t>
            </a:r>
          </a:p>
          <a:p>
            <a:pPr marL="0" lvl="0" indent="0">
              <a:buSzTx/>
              <a:buNone/>
              <a:defRPr sz="1800"/>
            </a:pPr>
            <a:r>
              <a:rPr sz="2700"/>
              <a:t>b) da organi specifici e infine </a:t>
            </a:r>
          </a:p>
          <a:p>
            <a:pPr marL="0" lvl="0" indent="0">
              <a:buSzTx/>
              <a:buNone/>
              <a:defRPr sz="1800"/>
            </a:pPr>
            <a:r>
              <a:rPr sz="2700"/>
              <a:t>c) per essere significanti.</a:t>
            </a:r>
          </a:p>
          <a:p>
            <a:pPr marL="0" lvl="0" indent="0">
              <a:buSzTx/>
              <a:buNone/>
              <a:defRPr sz="1800"/>
            </a:pPr>
            <a:r>
              <a:rPr sz="2700"/>
              <a:t>Quindi Aristotele distingue tra l’aspetto biologico della voce e l’uso linguistico. I suoni della voce prima di diventare simboli (</a:t>
            </a:r>
            <a:r>
              <a:rPr sz="2700" i="1"/>
              <a:t>symbola</a:t>
            </a:r>
            <a:r>
              <a:rPr sz="2700"/>
              <a:t>) delle affezioni dell’animo sono i segni (</a:t>
            </a:r>
            <a:r>
              <a:rPr sz="2700" i="1"/>
              <a:t>semèia</a:t>
            </a:r>
            <a:r>
              <a:rPr sz="2700"/>
              <a:t>) di queste affezioni.</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Shape 72"/>
          <p:cNvSpPr>
            <a:spLocks noGrp="1"/>
          </p:cNvSpPr>
          <p:nvPr>
            <p:ph type="title"/>
          </p:nvPr>
        </p:nvSpPr>
        <p:spPr>
          <a:xfrm>
            <a:off x="952500" y="444499"/>
            <a:ext cx="11099800" cy="798862"/>
          </a:xfrm>
          <a:prstGeom prst="rect">
            <a:avLst/>
          </a:prstGeom>
        </p:spPr>
        <p:txBody>
          <a:bodyPr/>
          <a:lstStyle>
            <a:lvl1pPr defTabSz="362204">
              <a:defRPr sz="4900"/>
            </a:lvl1pPr>
          </a:lstStyle>
          <a:p>
            <a:pPr lvl="0">
              <a:defRPr sz="1800"/>
            </a:pPr>
            <a:r>
              <a:rPr sz="4900"/>
              <a:t>segni e simboli</a:t>
            </a:r>
          </a:p>
        </p:txBody>
      </p:sp>
      <p:sp>
        <p:nvSpPr>
          <p:cNvPr id="73" name="Shape 73"/>
          <p:cNvSpPr>
            <a:spLocks noGrp="1"/>
          </p:cNvSpPr>
          <p:nvPr>
            <p:ph type="body" idx="1"/>
          </p:nvPr>
        </p:nvSpPr>
        <p:spPr>
          <a:xfrm>
            <a:off x="952500" y="1673621"/>
            <a:ext cx="11099800" cy="7549358"/>
          </a:xfrm>
          <a:prstGeom prst="rect">
            <a:avLst/>
          </a:prstGeom>
        </p:spPr>
        <p:txBody>
          <a:bodyPr/>
          <a:lstStyle/>
          <a:p>
            <a:pPr marL="0" lvl="0" indent="0">
              <a:buSzTx/>
              <a:buNone/>
              <a:defRPr sz="1800"/>
            </a:pPr>
            <a:r>
              <a:rPr sz="2700"/>
              <a:t>I segni dunque sono indizi delle affezioni dell’animo e quindi comuni agli uomini e agli animali. </a:t>
            </a:r>
            <a:r>
              <a:rPr sz="2700" i="1"/>
              <a:t>Symbola</a:t>
            </a:r>
            <a:r>
              <a:rPr sz="2700"/>
              <a:t> indica primariamente le due metà di un oggetto spezzate per servire come segno di riconoscimento. </a:t>
            </a:r>
          </a:p>
          <a:p>
            <a:pPr marL="0" lvl="0" indent="0">
              <a:buSzTx/>
              <a:buNone/>
              <a:defRPr sz="1800"/>
            </a:pPr>
            <a:r>
              <a:rPr sz="2700"/>
              <a:t>I suoni della voce sono quindi prima segni naturali, sintomi, diventano simboli se assunti nella loro forma istituzionale di nomi.</a:t>
            </a:r>
          </a:p>
          <a:p>
            <a:pPr marL="0" lvl="0" indent="0">
              <a:buSzTx/>
              <a:buNone/>
              <a:defRPr sz="1800"/>
            </a:pPr>
            <a:endParaRPr sz="2700"/>
          </a:p>
          <a:p>
            <a:pPr marL="0" lvl="0" indent="0">
              <a:buSzTx/>
              <a:buNone/>
              <a:defRPr sz="1800"/>
            </a:pPr>
            <a:endParaRPr sz="2700"/>
          </a:p>
          <a:p>
            <a:pPr marL="0" lvl="0" indent="0">
              <a:buSzTx/>
              <a:buNone/>
              <a:defRPr sz="1800"/>
            </a:pPr>
            <a:endParaRPr sz="2700"/>
          </a:p>
          <a:p>
            <a:pPr marL="0" lvl="0" indent="0">
              <a:buSzTx/>
              <a:buNone/>
              <a:defRPr sz="1800"/>
            </a:pPr>
            <a:endParaRPr sz="2700"/>
          </a:p>
        </p:txBody>
      </p:sp>
      <p:pic>
        <p:nvPicPr>
          <p:cNvPr id="74" name="image1.jpeg"/>
          <p:cNvPicPr/>
          <p:nvPr/>
        </p:nvPicPr>
        <p:blipFill>
          <a:blip r:embed="rId2" cstate="print">
            <a:extLst/>
          </a:blip>
          <a:stretch>
            <a:fillRect/>
          </a:stretch>
        </p:blipFill>
        <p:spPr>
          <a:xfrm>
            <a:off x="4327063" y="5729089"/>
            <a:ext cx="4122074" cy="2398911"/>
          </a:xfrm>
          <a:prstGeom prst="rect">
            <a:avLst/>
          </a:prstGeom>
          <a:ln w="12700">
            <a:miter lim="400000"/>
          </a:ln>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Shape 76"/>
          <p:cNvSpPr>
            <a:spLocks noGrp="1"/>
          </p:cNvSpPr>
          <p:nvPr>
            <p:ph type="title"/>
          </p:nvPr>
        </p:nvSpPr>
        <p:spPr>
          <a:xfrm>
            <a:off x="952500" y="444500"/>
            <a:ext cx="11099800" cy="952500"/>
          </a:xfrm>
          <a:prstGeom prst="rect">
            <a:avLst/>
          </a:prstGeom>
        </p:spPr>
        <p:txBody>
          <a:bodyPr/>
          <a:lstStyle>
            <a:lvl1pPr defTabSz="438150">
              <a:defRPr sz="6000"/>
            </a:lvl1pPr>
          </a:lstStyle>
          <a:p>
            <a:pPr lvl="0">
              <a:defRPr sz="1800"/>
            </a:pPr>
            <a:r>
              <a:rPr sz="6000"/>
              <a:t>tra natura e cultura</a:t>
            </a:r>
          </a:p>
        </p:txBody>
      </p:sp>
      <p:sp>
        <p:nvSpPr>
          <p:cNvPr id="77" name="Shape 77"/>
          <p:cNvSpPr>
            <a:spLocks noGrp="1"/>
          </p:cNvSpPr>
          <p:nvPr>
            <p:ph type="body" idx="1"/>
          </p:nvPr>
        </p:nvSpPr>
        <p:spPr>
          <a:xfrm>
            <a:off x="952500" y="3067198"/>
            <a:ext cx="11099800" cy="5822803"/>
          </a:xfrm>
          <a:prstGeom prst="rect">
            <a:avLst/>
          </a:prstGeom>
        </p:spPr>
        <p:txBody>
          <a:bodyPr/>
          <a:lstStyle/>
          <a:p>
            <a:pPr marL="0" lvl="0" indent="0">
              <a:buSzTx/>
              <a:buNone/>
              <a:defRPr sz="1800"/>
            </a:pPr>
            <a:r>
              <a:rPr sz="3100"/>
              <a:t>Un tema ricorrente nelle teorie del linguaggio, anche nelle versioni più radicali dell’ arbitrarismo, è l’idea della continuità che sussiste tra l’uso spontaneo della voce come espressione immediata delle affezioni dell’animo e l’uso istituzionale anche il più arbitrario e astratto della voce articolata.</a:t>
            </a:r>
          </a:p>
          <a:p>
            <a:pPr marL="0" lvl="0" indent="0">
              <a:buSzTx/>
              <a:buNone/>
              <a:defRPr sz="1800"/>
            </a:pPr>
            <a:r>
              <a:rPr sz="3100"/>
              <a:t>Il problema su cui ci si interroga sono le modalità di passaggio tra un modo e l’altro, come si passa dai suoni come sintomi ai suoni articolati.</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Shape 79"/>
          <p:cNvSpPr>
            <a:spLocks noGrp="1"/>
          </p:cNvSpPr>
          <p:nvPr>
            <p:ph type="title"/>
          </p:nvPr>
        </p:nvSpPr>
        <p:spPr>
          <a:xfrm>
            <a:off x="952500" y="444499"/>
            <a:ext cx="11099800" cy="911575"/>
          </a:xfrm>
          <a:prstGeom prst="rect">
            <a:avLst/>
          </a:prstGeom>
        </p:spPr>
        <p:txBody>
          <a:bodyPr/>
          <a:lstStyle>
            <a:lvl1pPr defTabSz="457200">
              <a:lnSpc>
                <a:spcPct val="150000"/>
              </a:lnSpc>
              <a:defRPr sz="3300" i="1"/>
            </a:lvl1pPr>
          </a:lstStyle>
          <a:p>
            <a:pPr lvl="0">
              <a:defRPr sz="1800" i="0"/>
            </a:pPr>
            <a:r>
              <a:rPr sz="3300" i="1"/>
              <a:t>La teoria del lektòn nella semantica stoica</a:t>
            </a:r>
          </a:p>
        </p:txBody>
      </p:sp>
      <p:sp>
        <p:nvSpPr>
          <p:cNvPr id="80" name="Shape 80"/>
          <p:cNvSpPr>
            <a:spLocks noGrp="1"/>
          </p:cNvSpPr>
          <p:nvPr>
            <p:ph type="body" idx="1"/>
          </p:nvPr>
        </p:nvSpPr>
        <p:spPr>
          <a:prstGeom prst="rect">
            <a:avLst/>
          </a:prstGeom>
        </p:spPr>
        <p:txBody>
          <a:bodyPr/>
          <a:lstStyle/>
          <a:p>
            <a:pPr marL="0" lvl="0" indent="0">
              <a:buSzTx/>
              <a:buNone/>
              <a:defRPr sz="1800"/>
            </a:pPr>
            <a:r>
              <a:rPr sz="2700"/>
              <a:t>Non esiste negli stoici una teoria della grammatica come parte specifica del sapere. Eppure essi trattano di grammatica sia dal punto di vista della </a:t>
            </a:r>
            <a:r>
              <a:rPr sz="2700" b="1"/>
              <a:t>dialettica</a:t>
            </a:r>
            <a:r>
              <a:rPr sz="2700"/>
              <a:t>, quindi del ragionamento, sia dal punto di vista della </a:t>
            </a:r>
            <a:r>
              <a:rPr sz="2700" b="1"/>
              <a:t>retorica</a:t>
            </a:r>
            <a:r>
              <a:rPr sz="2700"/>
              <a:t>, ossia dell’efficacia e della correttezza dell’argomentare.</a:t>
            </a:r>
          </a:p>
          <a:p>
            <a:pPr marL="0" lvl="0" indent="0">
              <a:buSzTx/>
              <a:buNone/>
              <a:defRPr sz="1800"/>
            </a:pPr>
            <a:r>
              <a:rPr sz="2700"/>
              <a:t>Riflessioni che metteranno capo a una </a:t>
            </a:r>
            <a:r>
              <a:rPr sz="2700" b="1"/>
              <a:t>doppia versione della teoria della grammatica.</a:t>
            </a:r>
            <a:r>
              <a:rPr sz="2700"/>
              <a:t> </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Shape 82"/>
          <p:cNvSpPr>
            <a:spLocks noGrp="1"/>
          </p:cNvSpPr>
          <p:nvPr>
            <p:ph type="title"/>
          </p:nvPr>
        </p:nvSpPr>
        <p:spPr>
          <a:xfrm>
            <a:off x="952500" y="444499"/>
            <a:ext cx="11099800" cy="955330"/>
          </a:xfrm>
          <a:prstGeom prst="rect">
            <a:avLst/>
          </a:prstGeom>
        </p:spPr>
        <p:txBody>
          <a:bodyPr/>
          <a:lstStyle>
            <a:lvl1pPr defTabSz="543305">
              <a:defRPr sz="5900"/>
            </a:lvl1pPr>
          </a:lstStyle>
          <a:p>
            <a:pPr lvl="0">
              <a:defRPr sz="1800"/>
            </a:pPr>
            <a:r>
              <a:rPr sz="5900"/>
              <a:t>grammatica e dialettica</a:t>
            </a:r>
          </a:p>
        </p:txBody>
      </p:sp>
      <p:sp>
        <p:nvSpPr>
          <p:cNvPr id="83" name="Shape 83"/>
          <p:cNvSpPr>
            <a:spLocks noGrp="1"/>
          </p:cNvSpPr>
          <p:nvPr>
            <p:ph type="body" idx="1"/>
          </p:nvPr>
        </p:nvSpPr>
        <p:spPr>
          <a:xfrm>
            <a:off x="952500" y="1822598"/>
            <a:ext cx="11099800" cy="7067403"/>
          </a:xfrm>
          <a:prstGeom prst="rect">
            <a:avLst/>
          </a:prstGeom>
        </p:spPr>
        <p:txBody>
          <a:bodyPr/>
          <a:lstStyle/>
          <a:p>
            <a:pPr marL="0" lvl="0" indent="0">
              <a:buSzTx/>
              <a:buNone/>
              <a:defRPr sz="1800"/>
            </a:pPr>
            <a:r>
              <a:rPr sz="3000"/>
              <a:t>Infatti le osservazioni contenute nella </a:t>
            </a:r>
            <a:r>
              <a:rPr sz="3000" b="1"/>
              <a:t>dialettica</a:t>
            </a:r>
            <a:r>
              <a:rPr sz="3000"/>
              <a:t> non sono finalizzate alla descrizione di una lingua naturale, le osservazioni sul greco servono per corroborare teorie circa il funzionamento del pensiero. La grammatica come terreno per lo studio del pensiero e del suo funzionamento e quella che prenderà poi il nome di grammatica generale, o universale o filosofica che sarà finalizzata allo studio dei caratteri universali presenti in tutte le lingue.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hape 85"/>
          <p:cNvSpPr>
            <a:spLocks noGrp="1"/>
          </p:cNvSpPr>
          <p:nvPr>
            <p:ph type="title"/>
          </p:nvPr>
        </p:nvSpPr>
        <p:spPr>
          <a:xfrm>
            <a:off x="952500" y="444500"/>
            <a:ext cx="11099800" cy="957609"/>
          </a:xfrm>
          <a:prstGeom prst="rect">
            <a:avLst/>
          </a:prstGeom>
        </p:spPr>
        <p:txBody>
          <a:bodyPr/>
          <a:lstStyle>
            <a:lvl1pPr defTabSz="233679">
              <a:defRPr sz="3200"/>
            </a:lvl1pPr>
          </a:lstStyle>
          <a:p>
            <a:pPr lvl="0">
              <a:defRPr sz="1800"/>
            </a:pPr>
            <a:r>
              <a:rPr sz="3200"/>
              <a:t>grammatica e retorica</a:t>
            </a:r>
          </a:p>
        </p:txBody>
      </p:sp>
      <p:sp>
        <p:nvSpPr>
          <p:cNvPr id="86" name="Shape 86"/>
          <p:cNvSpPr>
            <a:spLocks noGrp="1"/>
          </p:cNvSpPr>
          <p:nvPr>
            <p:ph type="body" idx="1"/>
          </p:nvPr>
        </p:nvSpPr>
        <p:spPr>
          <a:xfrm>
            <a:off x="952500" y="2018555"/>
            <a:ext cx="11099800" cy="6877796"/>
          </a:xfrm>
          <a:prstGeom prst="rect">
            <a:avLst/>
          </a:prstGeom>
        </p:spPr>
        <p:txBody>
          <a:bodyPr/>
          <a:lstStyle/>
          <a:p>
            <a:pPr marL="0" lvl="0" indent="0">
              <a:buSzTx/>
              <a:buNone/>
              <a:defRPr sz="1800"/>
            </a:pPr>
            <a:r>
              <a:rPr sz="2700"/>
              <a:t>Dall’altra parte abbiamo una grammatica </a:t>
            </a:r>
            <a:r>
              <a:rPr sz="2700" b="1"/>
              <a:t>normativa</a:t>
            </a:r>
            <a:r>
              <a:rPr sz="2700"/>
              <a:t> o tecnica, volta ad analizzare l’uso corretto della lingua nelle situazioni specifiche.</a:t>
            </a:r>
          </a:p>
          <a:p>
            <a:pPr marL="0" lvl="0" indent="0">
              <a:buSzTx/>
              <a:buNone/>
              <a:defRPr sz="1800"/>
            </a:pPr>
            <a:r>
              <a:rPr sz="2700"/>
              <a:t>Distinzione tra una </a:t>
            </a:r>
            <a:r>
              <a:rPr sz="2700" b="1"/>
              <a:t>grammatica</a:t>
            </a:r>
            <a:r>
              <a:rPr sz="2700"/>
              <a:t> del </a:t>
            </a:r>
            <a:r>
              <a:rPr sz="2700" b="1"/>
              <a:t>linguaggio</a:t>
            </a:r>
            <a:r>
              <a:rPr sz="2700"/>
              <a:t> e una grammatica delle </a:t>
            </a:r>
            <a:r>
              <a:rPr sz="2700" b="1"/>
              <a:t>lingue</a:t>
            </a:r>
            <a:r>
              <a:rPr sz="2700"/>
              <a:t>.</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Shape 88"/>
          <p:cNvSpPr>
            <a:spLocks noGrp="1"/>
          </p:cNvSpPr>
          <p:nvPr>
            <p:ph type="title"/>
          </p:nvPr>
        </p:nvSpPr>
        <p:spPr>
          <a:xfrm>
            <a:off x="952500" y="444499"/>
            <a:ext cx="11099800" cy="751336"/>
          </a:xfrm>
          <a:prstGeom prst="rect">
            <a:avLst/>
          </a:prstGeom>
        </p:spPr>
        <p:txBody>
          <a:bodyPr/>
          <a:lstStyle>
            <a:lvl1pPr defTabSz="327152">
              <a:defRPr sz="4400"/>
            </a:lvl1pPr>
          </a:lstStyle>
          <a:p>
            <a:pPr lvl="0">
              <a:defRPr sz="1800"/>
            </a:pPr>
            <a:r>
              <a:rPr sz="4400"/>
              <a:t>significato e dialettica</a:t>
            </a:r>
          </a:p>
        </p:txBody>
      </p:sp>
      <p:sp>
        <p:nvSpPr>
          <p:cNvPr id="89" name="Shape 89"/>
          <p:cNvSpPr>
            <a:spLocks noGrp="1"/>
          </p:cNvSpPr>
          <p:nvPr>
            <p:ph type="body" idx="1"/>
          </p:nvPr>
        </p:nvSpPr>
        <p:spPr>
          <a:xfrm>
            <a:off x="952500" y="1420217"/>
            <a:ext cx="11099800" cy="7752210"/>
          </a:xfrm>
          <a:prstGeom prst="rect">
            <a:avLst/>
          </a:prstGeom>
        </p:spPr>
        <p:txBody>
          <a:bodyPr/>
          <a:lstStyle/>
          <a:p>
            <a:pPr marL="0" lvl="0" indent="0">
              <a:buSzTx/>
              <a:buNone/>
              <a:defRPr sz="1800"/>
            </a:pPr>
            <a:r>
              <a:rPr sz="2700"/>
              <a:t>Un secondo aspetto di interesse è la collocazione della teoria del significato all’interno della dialettica.</a:t>
            </a:r>
          </a:p>
          <a:p>
            <a:pPr marL="0" lvl="0" indent="0">
              <a:buSzTx/>
              <a:buNone/>
              <a:defRPr sz="1800"/>
            </a:pPr>
            <a:endParaRPr sz="2700"/>
          </a:p>
          <a:p>
            <a:pPr marL="0" lvl="0" indent="0">
              <a:buSzTx/>
              <a:buNone/>
              <a:defRPr sz="1800"/>
            </a:pPr>
            <a:r>
              <a:rPr sz="2700"/>
              <a:t>Il primo stadio nella specificazione della voce è l’articolazione, la voce è semplice suono, la voce articolata è l’espressione; l’espressione a sua volta può essere senza significato (</a:t>
            </a:r>
            <a:r>
              <a:rPr sz="2700" i="1"/>
              <a:t>blitiri</a:t>
            </a:r>
            <a:r>
              <a:rPr sz="2700"/>
              <a:t>) oppure essere dotata di significato e allora è discorso. Ora la dialettica è la scienza che si occupa del significante (</a:t>
            </a:r>
            <a:r>
              <a:rPr sz="2700" i="1"/>
              <a:t>semàinon</a:t>
            </a:r>
            <a:r>
              <a:rPr sz="2700"/>
              <a:t>) e del significato (</a:t>
            </a:r>
            <a:r>
              <a:rPr sz="2700" i="1"/>
              <a:t>semainòmenon</a:t>
            </a:r>
            <a:r>
              <a:rPr sz="2700"/>
              <a:t>), una distinzione che per gli stoici ha carattere ontologico: la voce infatti è corporea i significati intesi come rappresentazioni mentali sono incorporei.</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Shape 91"/>
          <p:cNvSpPr>
            <a:spLocks noGrp="1"/>
          </p:cNvSpPr>
          <p:nvPr>
            <p:ph type="title"/>
          </p:nvPr>
        </p:nvSpPr>
        <p:spPr>
          <a:xfrm>
            <a:off x="952500" y="444500"/>
            <a:ext cx="11099800" cy="953046"/>
          </a:xfrm>
          <a:prstGeom prst="rect">
            <a:avLst/>
          </a:prstGeom>
        </p:spPr>
        <p:txBody>
          <a:bodyPr/>
          <a:lstStyle>
            <a:lvl1pPr defTabSz="438150">
              <a:defRPr sz="6000"/>
            </a:lvl1pPr>
          </a:lstStyle>
          <a:p>
            <a:pPr lvl="0">
              <a:defRPr sz="1800"/>
            </a:pPr>
            <a:r>
              <a:rPr sz="6000"/>
              <a:t>la rappresentazione mentale</a:t>
            </a:r>
          </a:p>
        </p:txBody>
      </p:sp>
      <p:sp>
        <p:nvSpPr>
          <p:cNvPr id="92" name="Shape 92"/>
          <p:cNvSpPr>
            <a:spLocks noGrp="1"/>
          </p:cNvSpPr>
          <p:nvPr>
            <p:ph type="body" idx="1"/>
          </p:nvPr>
        </p:nvSpPr>
        <p:spPr>
          <a:xfrm>
            <a:off x="952500" y="1734144"/>
            <a:ext cx="11099800" cy="7627244"/>
          </a:xfrm>
          <a:prstGeom prst="rect">
            <a:avLst/>
          </a:prstGeom>
        </p:spPr>
        <p:txBody>
          <a:bodyPr/>
          <a:lstStyle/>
          <a:p>
            <a:pPr marL="0" lvl="0" indent="0">
              <a:buSzTx/>
              <a:buNone/>
              <a:defRPr sz="1800"/>
            </a:pPr>
            <a:r>
              <a:rPr sz="2700"/>
              <a:t>La rappresentazione mentale pur non essendo né una cosa né una qualità tuttavia è “in un certo modo è qualcosa e in un certo modo ha una qualità: per esempio l’immagine del cavallo che può nascere dinanzi alla mente, benché non vi sia un cavallo”. In tal modo </a:t>
            </a:r>
            <a:r>
              <a:rPr sz="2700" b="1"/>
              <a:t>la rappresentazione fa da tramite tra la sfera delle cose e la sfera delle voci articolate</a:t>
            </a:r>
            <a:r>
              <a:rPr sz="2700"/>
              <a:t>.</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Shape 94"/>
          <p:cNvSpPr>
            <a:spLocks noGrp="1"/>
          </p:cNvSpPr>
          <p:nvPr>
            <p:ph type="title"/>
          </p:nvPr>
        </p:nvSpPr>
        <p:spPr>
          <a:xfrm>
            <a:off x="952500" y="444499"/>
            <a:ext cx="11099800" cy="745235"/>
          </a:xfrm>
          <a:prstGeom prst="rect">
            <a:avLst/>
          </a:prstGeom>
        </p:spPr>
        <p:txBody>
          <a:bodyPr/>
          <a:lstStyle>
            <a:lvl1pPr defTabSz="342900">
              <a:lnSpc>
                <a:spcPct val="150000"/>
              </a:lnSpc>
              <a:defRPr sz="4500" i="1"/>
            </a:lvl1pPr>
          </a:lstStyle>
          <a:p>
            <a:pPr lvl="0">
              <a:defRPr sz="1800" i="0"/>
            </a:pPr>
            <a:r>
              <a:rPr sz="4500" i="1"/>
              <a:t>lektòn</a:t>
            </a:r>
          </a:p>
        </p:txBody>
      </p:sp>
      <p:sp>
        <p:nvSpPr>
          <p:cNvPr id="95" name="Shape 95"/>
          <p:cNvSpPr>
            <a:spLocks noGrp="1"/>
          </p:cNvSpPr>
          <p:nvPr>
            <p:ph type="body" idx="1"/>
          </p:nvPr>
        </p:nvSpPr>
        <p:spPr>
          <a:xfrm>
            <a:off x="952500" y="1442292"/>
            <a:ext cx="11099800" cy="7836794"/>
          </a:xfrm>
          <a:prstGeom prst="rect">
            <a:avLst/>
          </a:prstGeom>
        </p:spPr>
        <p:txBody>
          <a:bodyPr/>
          <a:lstStyle/>
          <a:p>
            <a:pPr marL="0" lvl="0" indent="0">
              <a:buSzTx/>
              <a:buNone/>
              <a:defRPr sz="1800"/>
            </a:pPr>
            <a:r>
              <a:rPr sz="2700"/>
              <a:t>La rappresentazione per gli stoici è un’alterazione dell’anima, come il sigillo sulla cera. “Il criterio con cui si discerne la verità delle cose è in generale la rappresentazione… ad essa segue il pensiero, che in quanto capace di enunciare ciò che riceve dalla rappresentazione lo esprime per mezzo della parola” Questo contenuto mentale, è il </a:t>
            </a:r>
            <a:r>
              <a:rPr sz="2700" i="1"/>
              <a:t>lektòn</a:t>
            </a:r>
            <a:r>
              <a:rPr sz="2700"/>
              <a:t> (ciò che è detto o il dicibile) che designa la rappresentazione in quanto espressa in forma proposizionale.</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Shape 97"/>
          <p:cNvSpPr>
            <a:spLocks noGrp="1"/>
          </p:cNvSpPr>
          <p:nvPr>
            <p:ph type="title"/>
          </p:nvPr>
        </p:nvSpPr>
        <p:spPr>
          <a:xfrm>
            <a:off x="952500" y="444499"/>
            <a:ext cx="11099800" cy="984550"/>
          </a:xfrm>
          <a:prstGeom prst="rect">
            <a:avLst/>
          </a:prstGeom>
        </p:spPr>
        <p:txBody>
          <a:bodyPr/>
          <a:lstStyle>
            <a:lvl1pPr defTabSz="457200">
              <a:lnSpc>
                <a:spcPct val="150000"/>
              </a:lnSpc>
              <a:defRPr sz="4000"/>
            </a:lvl1pPr>
          </a:lstStyle>
          <a:p>
            <a:pPr lvl="0">
              <a:defRPr sz="1800"/>
            </a:pPr>
            <a:r>
              <a:rPr sz="4000"/>
              <a:t>Modello semantico degli stoici</a:t>
            </a:r>
          </a:p>
        </p:txBody>
      </p:sp>
      <p:sp>
        <p:nvSpPr>
          <p:cNvPr id="98" name="Shape 98"/>
          <p:cNvSpPr>
            <a:spLocks noGrp="1"/>
          </p:cNvSpPr>
          <p:nvPr>
            <p:ph type="body" idx="1"/>
          </p:nvPr>
        </p:nvSpPr>
        <p:spPr>
          <a:xfrm>
            <a:off x="952500" y="1622474"/>
            <a:ext cx="11099800" cy="7686428"/>
          </a:xfrm>
          <a:prstGeom prst="rect">
            <a:avLst/>
          </a:prstGeom>
        </p:spPr>
        <p:txBody>
          <a:bodyPr/>
          <a:lstStyle/>
          <a:p>
            <a:pPr marL="0" lvl="0" indent="0">
              <a:buSzTx/>
              <a:buNone/>
              <a:defRPr sz="1800"/>
            </a:pPr>
            <a:r>
              <a:rPr sz="2700"/>
              <a:t>La significazione implica tre termini, due dotati di realtà fisica: il significante (la voce) e il dato extra-linguistico (oggetto o evento). Tra queste due entità la mediazione è compiuta da un’entità incorporea: il significato o </a:t>
            </a:r>
            <a:r>
              <a:rPr sz="2700" i="1"/>
              <a:t>lektòn</a:t>
            </a:r>
            <a:r>
              <a:rPr sz="2700"/>
              <a:t>, rappresentazione mentale in quanto detta o dicibile. Le rappresentazioni non sono solo modifiche dell’anima individuale, ma contenuti mentali ridotti a formato proposizionale, dunque comunicabili che si riproducono in noi all’occasione della voce.</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hape 35"/>
          <p:cNvSpPr>
            <a:spLocks noGrp="1"/>
          </p:cNvSpPr>
          <p:nvPr>
            <p:ph type="title"/>
          </p:nvPr>
        </p:nvSpPr>
        <p:spPr>
          <a:xfrm>
            <a:off x="952500" y="444500"/>
            <a:ext cx="11099800" cy="643881"/>
          </a:xfrm>
          <a:prstGeom prst="rect">
            <a:avLst/>
          </a:prstGeom>
        </p:spPr>
        <p:txBody>
          <a:bodyPr/>
          <a:lstStyle>
            <a:lvl1pPr defTabSz="280415">
              <a:defRPr sz="3800" i="1"/>
            </a:lvl1pPr>
          </a:lstStyle>
          <a:p>
            <a:pPr lvl="0">
              <a:defRPr sz="1800" i="0"/>
            </a:pPr>
            <a:r>
              <a:rPr sz="3800" i="1"/>
              <a:t>Cratilo</a:t>
            </a:r>
          </a:p>
        </p:txBody>
      </p:sp>
      <p:sp>
        <p:nvSpPr>
          <p:cNvPr id="36" name="Shape 36"/>
          <p:cNvSpPr>
            <a:spLocks noGrp="1"/>
          </p:cNvSpPr>
          <p:nvPr>
            <p:ph type="body" idx="1"/>
          </p:nvPr>
        </p:nvSpPr>
        <p:spPr>
          <a:xfrm>
            <a:off x="952500" y="1413123"/>
            <a:ext cx="11099800" cy="7940428"/>
          </a:xfrm>
          <a:prstGeom prst="rect">
            <a:avLst/>
          </a:prstGeom>
        </p:spPr>
        <p:txBody>
          <a:bodyPr/>
          <a:lstStyle/>
          <a:p>
            <a:pPr lvl="0" algn="ctr"/>
            <a:endParaRPr/>
          </a:p>
        </p:txBody>
      </p:sp>
      <p:sp>
        <p:nvSpPr>
          <p:cNvPr id="37" name="Shape 37"/>
          <p:cNvSpPr/>
          <p:nvPr/>
        </p:nvSpPr>
        <p:spPr>
          <a:xfrm>
            <a:off x="1183130" y="1873249"/>
            <a:ext cx="2231137" cy="6477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lvl="0">
              <a:defRPr sz="1800"/>
            </a:pPr>
            <a:r>
              <a:rPr sz="3600"/>
              <a:t>Ermogene</a:t>
            </a:r>
          </a:p>
        </p:txBody>
      </p:sp>
      <p:sp>
        <p:nvSpPr>
          <p:cNvPr id="38" name="Shape 38"/>
          <p:cNvSpPr/>
          <p:nvPr/>
        </p:nvSpPr>
        <p:spPr>
          <a:xfrm>
            <a:off x="4044569" y="1714500"/>
            <a:ext cx="7492273" cy="9652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just">
              <a:defRPr sz="2800"/>
            </a:lvl1pPr>
          </a:lstStyle>
          <a:p>
            <a:pPr lvl="0">
              <a:defRPr sz="1800"/>
            </a:pPr>
            <a:r>
              <a:rPr sz="2800"/>
              <a:t>Il nome non è stabilito dalla natura, ma dalla legge e dall’uso </a:t>
            </a:r>
          </a:p>
        </p:txBody>
      </p:sp>
      <p:sp>
        <p:nvSpPr>
          <p:cNvPr id="39" name="Shape 39"/>
          <p:cNvSpPr/>
          <p:nvPr/>
        </p:nvSpPr>
        <p:spPr>
          <a:xfrm>
            <a:off x="1098524" y="3251000"/>
            <a:ext cx="1435151" cy="6477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lvl="0">
              <a:defRPr sz="1800"/>
            </a:pPr>
            <a:r>
              <a:rPr sz="3600"/>
              <a:t>Cratilo</a:t>
            </a:r>
          </a:p>
        </p:txBody>
      </p:sp>
      <p:sp>
        <p:nvSpPr>
          <p:cNvPr id="40" name="Shape 40"/>
          <p:cNvSpPr/>
          <p:nvPr/>
        </p:nvSpPr>
        <p:spPr>
          <a:xfrm>
            <a:off x="4010188" y="3289101"/>
            <a:ext cx="6754932" cy="5715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lvl="0">
              <a:defRPr sz="1800"/>
            </a:pPr>
            <a:r>
              <a:rPr sz="3100"/>
              <a:t>il nome corretto </a:t>
            </a:r>
            <a:r>
              <a:rPr sz="2800"/>
              <a:t>indica</a:t>
            </a:r>
            <a:r>
              <a:rPr sz="3100"/>
              <a:t> la cosa qual è</a:t>
            </a:r>
          </a:p>
        </p:txBody>
      </p:sp>
      <p:sp>
        <p:nvSpPr>
          <p:cNvPr id="41" name="Shape 41"/>
          <p:cNvSpPr/>
          <p:nvPr/>
        </p:nvSpPr>
        <p:spPr>
          <a:xfrm>
            <a:off x="5390743" y="4297486"/>
            <a:ext cx="1816913" cy="6477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lvl="0">
              <a:defRPr sz="1800"/>
            </a:pPr>
            <a:r>
              <a:rPr sz="3600"/>
              <a:t>Socrate:</a:t>
            </a:r>
          </a:p>
        </p:txBody>
      </p:sp>
      <p:sp>
        <p:nvSpPr>
          <p:cNvPr id="42" name="Shape 42"/>
          <p:cNvSpPr/>
          <p:nvPr/>
        </p:nvSpPr>
        <p:spPr>
          <a:xfrm>
            <a:off x="1034516" y="5928902"/>
            <a:ext cx="2960167" cy="5334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sz="2800"/>
            </a:lvl1pPr>
          </a:lstStyle>
          <a:p>
            <a:pPr lvl="0">
              <a:defRPr sz="1800"/>
            </a:pPr>
            <a:r>
              <a:rPr sz="2800"/>
              <a:t>contro Ermogene </a:t>
            </a:r>
          </a:p>
        </p:txBody>
      </p:sp>
      <p:sp>
        <p:nvSpPr>
          <p:cNvPr id="43" name="Shape 43"/>
          <p:cNvSpPr/>
          <p:nvPr/>
        </p:nvSpPr>
        <p:spPr>
          <a:xfrm>
            <a:off x="4474217" y="5281202"/>
            <a:ext cx="7492277" cy="1828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lvl="0" algn="just">
              <a:defRPr sz="1800"/>
            </a:pPr>
            <a:r>
              <a:rPr sz="2800"/>
              <a:t>I nomi servono per classificare le cose secondo la loro essenza.</a:t>
            </a:r>
          </a:p>
          <a:p>
            <a:pPr lvl="0" algn="just">
              <a:defRPr sz="1800"/>
            </a:pPr>
            <a:r>
              <a:rPr sz="2800"/>
              <a:t>Efficacia delle categorizzazione limita la forza della convenzione</a:t>
            </a:r>
          </a:p>
        </p:txBody>
      </p:sp>
      <p:sp>
        <p:nvSpPr>
          <p:cNvPr id="44" name="Shape 44"/>
          <p:cNvSpPr/>
          <p:nvPr/>
        </p:nvSpPr>
        <p:spPr>
          <a:xfrm>
            <a:off x="1038783" y="7722096"/>
            <a:ext cx="2951635" cy="5334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l">
              <a:defRPr sz="2800"/>
            </a:lvl1pPr>
          </a:lstStyle>
          <a:p>
            <a:pPr lvl="0">
              <a:defRPr sz="1800"/>
            </a:pPr>
            <a:r>
              <a:rPr sz="2800"/>
              <a:t>contro Cratilo</a:t>
            </a:r>
          </a:p>
        </p:txBody>
      </p:sp>
      <p:sp>
        <p:nvSpPr>
          <p:cNvPr id="45" name="Shape 45"/>
          <p:cNvSpPr/>
          <p:nvPr/>
        </p:nvSpPr>
        <p:spPr>
          <a:xfrm>
            <a:off x="4367178" y="7290296"/>
            <a:ext cx="7396678" cy="13970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l" defTabSz="457200">
              <a:defRPr sz="2800">
                <a:solidFill>
                  <a:srgbClr val="323333"/>
                </a:solidFill>
                <a:latin typeface="+mn-lt"/>
                <a:ea typeface="+mn-ea"/>
                <a:cs typeface="+mn-cs"/>
                <a:sym typeface="Helvetica"/>
              </a:defRPr>
            </a:lvl1pPr>
          </a:lstStyle>
          <a:p>
            <a:pPr lvl="0">
              <a:defRPr sz="1800">
                <a:solidFill>
                  <a:srgbClr val="000000"/>
                </a:solidFill>
              </a:defRPr>
            </a:pPr>
            <a:r>
              <a:rPr sz="2800">
                <a:solidFill>
                  <a:srgbClr val="323333"/>
                </a:solidFill>
              </a:rPr>
              <a:t>L’etimologia rivela gli elementi naturali dei nomi e delle sillabe di cui essi sono composti i nomi sono immagini: imitazioni delle cose.</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Shape 100"/>
          <p:cNvSpPr>
            <a:spLocks noGrp="1"/>
          </p:cNvSpPr>
          <p:nvPr>
            <p:ph type="title"/>
          </p:nvPr>
        </p:nvSpPr>
        <p:spPr>
          <a:xfrm>
            <a:off x="1092200" y="495299"/>
            <a:ext cx="11099800" cy="811017"/>
          </a:xfrm>
          <a:prstGeom prst="rect">
            <a:avLst/>
          </a:prstGeom>
        </p:spPr>
        <p:txBody>
          <a:bodyPr/>
          <a:lstStyle>
            <a:lvl1pPr defTabSz="368045">
              <a:defRPr sz="5000"/>
            </a:lvl1pPr>
          </a:lstStyle>
          <a:p>
            <a:pPr lvl="0">
              <a:defRPr sz="1800"/>
            </a:pPr>
            <a:r>
              <a:rPr sz="5000"/>
              <a:t>Gli stoici e Aristotele</a:t>
            </a:r>
          </a:p>
        </p:txBody>
      </p:sp>
      <p:sp>
        <p:nvSpPr>
          <p:cNvPr id="101" name="Shape 101"/>
          <p:cNvSpPr>
            <a:spLocks noGrp="1"/>
          </p:cNvSpPr>
          <p:nvPr>
            <p:ph type="body" idx="1"/>
          </p:nvPr>
        </p:nvSpPr>
        <p:spPr>
          <a:xfrm>
            <a:off x="787400" y="1696540"/>
            <a:ext cx="11099800" cy="7244261"/>
          </a:xfrm>
          <a:prstGeom prst="rect">
            <a:avLst/>
          </a:prstGeom>
        </p:spPr>
        <p:txBody>
          <a:bodyPr/>
          <a:lstStyle/>
          <a:p>
            <a:pPr marL="0" lvl="0" indent="0">
              <a:buSzTx/>
              <a:buNone/>
              <a:defRPr sz="1800"/>
            </a:pPr>
            <a:r>
              <a:rPr sz="2700"/>
              <a:t>Nella nozione di </a:t>
            </a:r>
            <a:r>
              <a:rPr sz="2700" i="1"/>
              <a:t>lektòn</a:t>
            </a:r>
            <a:r>
              <a:rPr sz="2700"/>
              <a:t> vi è un’indizio di di distinzione tra significato e riferimento che in Aristotele non sarebbe presente.</a:t>
            </a:r>
          </a:p>
          <a:p>
            <a:pPr marL="0" lvl="0" indent="0">
              <a:buSzTx/>
              <a:buNone/>
              <a:defRPr sz="1800"/>
            </a:pPr>
            <a:r>
              <a:rPr sz="2700"/>
              <a:t>Per Aristotele tra la nozione e la cosa che l’espressione significa c’è un rapporto di specularità in forza del quale significato e referente si identificano. </a:t>
            </a:r>
          </a:p>
          <a:p>
            <a:pPr marL="0" lvl="0" indent="0">
              <a:buSzTx/>
              <a:buNone/>
              <a:defRPr sz="1800"/>
            </a:pPr>
            <a:r>
              <a:rPr sz="2700"/>
              <a:t>Introdurre il </a:t>
            </a:r>
            <a:r>
              <a:rPr sz="2700" i="1"/>
              <a:t>lektòn</a:t>
            </a:r>
            <a:r>
              <a:rPr sz="2700"/>
              <a:t> consente di distinguere significati diversi pur in presenza di referente comune.</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a:spLocks noGrp="1"/>
          </p:cNvSpPr>
          <p:nvPr>
            <p:ph type="title"/>
          </p:nvPr>
        </p:nvSpPr>
        <p:spPr>
          <a:xfrm>
            <a:off x="952500" y="444499"/>
            <a:ext cx="11099800" cy="602161"/>
          </a:xfrm>
          <a:prstGeom prst="rect">
            <a:avLst/>
          </a:prstGeom>
        </p:spPr>
        <p:txBody>
          <a:bodyPr/>
          <a:lstStyle>
            <a:lvl1pPr defTabSz="257047">
              <a:defRPr sz="3500"/>
            </a:lvl1pPr>
          </a:lstStyle>
          <a:p>
            <a:pPr lvl="0">
              <a:defRPr sz="1800"/>
            </a:pPr>
            <a:r>
              <a:rPr sz="3500"/>
              <a:t>significato tra aristotelele e stoici</a:t>
            </a:r>
          </a:p>
        </p:txBody>
      </p:sp>
      <p:sp>
        <p:nvSpPr>
          <p:cNvPr id="104" name="Shape 104"/>
          <p:cNvSpPr>
            <a:spLocks noGrp="1"/>
          </p:cNvSpPr>
          <p:nvPr>
            <p:ph type="body" idx="1"/>
          </p:nvPr>
        </p:nvSpPr>
        <p:spPr>
          <a:xfrm>
            <a:off x="952500" y="1591567"/>
            <a:ext cx="11099800" cy="7298433"/>
          </a:xfrm>
          <a:prstGeom prst="rect">
            <a:avLst/>
          </a:prstGeom>
        </p:spPr>
        <p:txBody>
          <a:bodyPr/>
          <a:lstStyle/>
          <a:p>
            <a:pPr marL="576888" lvl="0" indent="-576888">
              <a:defRPr sz="1800"/>
            </a:pPr>
            <a:r>
              <a:rPr sz="2900"/>
              <a:t>Vi è una differenza radicale tra il modello aristotelico e il modello stoico per quel che riguarda ciò che si trova nella posizione di significato</a:t>
            </a:r>
          </a:p>
          <a:p>
            <a:pPr marL="576888" lvl="0" indent="-576888">
              <a:defRPr sz="1800"/>
            </a:pPr>
            <a:r>
              <a:rPr sz="2900"/>
              <a:t>per Aristotele a occupare quella posizione è un contenuto psichico, che ha la caratteristica di essere uguale per tutti, Greci e Barbari; esso costituisce una entità che appartiene alla psicologi universale.</a:t>
            </a:r>
          </a:p>
          <a:p>
            <a:pPr marL="576888" lvl="0" indent="-576888">
              <a:defRPr sz="1800"/>
            </a:pPr>
            <a:r>
              <a:rPr sz="2900"/>
              <a:t>Nel caso del modello stoico quella posizione è occupata da un’entità incorporea che non è collocata nella mente degli utenti del linguaggio, ma nel linguaggio stesso: per questo i Barbari possono udire la sequenza sonora, ma non comprendono il significato.</a:t>
            </a:r>
          </a:p>
          <a:p>
            <a:pPr marL="238712" lvl="0" indent="-238712">
              <a:defRPr sz="1800"/>
            </a:pPr>
            <a:r>
              <a:rPr sz="1200"/>
              <a:t>Manetti, </a:t>
            </a:r>
            <a:r>
              <a:rPr sz="1200" i="1"/>
              <a:t>In principio era il segno</a:t>
            </a:r>
            <a:r>
              <a:rPr sz="1200"/>
              <a:t>, Bompiani</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952500" y="203200"/>
            <a:ext cx="11099800" cy="867917"/>
          </a:xfrm>
          <a:prstGeom prst="rect">
            <a:avLst/>
          </a:prstGeom>
        </p:spPr>
        <p:txBody>
          <a:bodyPr/>
          <a:lstStyle>
            <a:lvl1pPr defTabSz="397256">
              <a:defRPr sz="5400"/>
            </a:lvl1pPr>
          </a:lstStyle>
          <a:p>
            <a:pPr lvl="0">
              <a:defRPr sz="1800"/>
            </a:pPr>
            <a:r>
              <a:rPr sz="5400"/>
              <a:t>Scuola epicurea</a:t>
            </a:r>
          </a:p>
        </p:txBody>
      </p:sp>
      <p:sp>
        <p:nvSpPr>
          <p:cNvPr id="107" name="Shape 107"/>
          <p:cNvSpPr>
            <a:spLocks noGrp="1"/>
          </p:cNvSpPr>
          <p:nvPr>
            <p:ph type="body" idx="1"/>
          </p:nvPr>
        </p:nvSpPr>
        <p:spPr>
          <a:prstGeom prst="rect">
            <a:avLst/>
          </a:prstGeom>
        </p:spPr>
        <p:txBody>
          <a:bodyPr/>
          <a:lstStyle/>
          <a:p>
            <a:pPr marL="0" lvl="0" indent="0" defTabSz="425194">
              <a:buSzTx/>
              <a:buNone/>
              <a:defRPr sz="1800"/>
            </a:pPr>
            <a:r>
              <a:rPr sz="2900"/>
              <a:t>Più prossimo al modello aristotelico e quello della scuola epicurea. Epicuro ammette due sole cose la voce significante e il dato. La mediazione tra voce e dato extra-verbale sarebbe fornito dal meccanismo psicologico della prolessi, che è un’anticipazione di riconoscimento che ci fa dire vedendo avanzare una figura “è un uomo”.</a:t>
            </a:r>
          </a:p>
          <a:p>
            <a:pPr marL="0" lvl="0" indent="0" defTabSz="425194">
              <a:buSzTx/>
              <a:buNone/>
              <a:defRPr sz="1800"/>
            </a:pPr>
            <a:r>
              <a:rPr sz="2900"/>
              <a:t>La prolessi entra in modo essenziale nell’atto della comprensione degli oggetti connesso con l’uso dei nomi. Se l’oggetto possiede un nome allora il nome anticipa l’oggetto nominato.</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a:spLocks noGrp="1"/>
          </p:cNvSpPr>
          <p:nvPr>
            <p:ph type="title"/>
          </p:nvPr>
        </p:nvSpPr>
        <p:spPr>
          <a:xfrm>
            <a:off x="952500" y="444499"/>
            <a:ext cx="11099800" cy="939356"/>
          </a:xfrm>
          <a:prstGeom prst="rect">
            <a:avLst/>
          </a:prstGeom>
        </p:spPr>
        <p:txBody>
          <a:bodyPr/>
          <a:lstStyle>
            <a:lvl1pPr defTabSz="426466">
              <a:defRPr sz="5800"/>
            </a:lvl1pPr>
          </a:lstStyle>
          <a:p>
            <a:pPr lvl="0">
              <a:defRPr sz="1800"/>
            </a:pPr>
            <a:r>
              <a:rPr sz="5800"/>
              <a:t>Prolessi</a:t>
            </a:r>
          </a:p>
        </p:txBody>
      </p:sp>
      <p:sp>
        <p:nvSpPr>
          <p:cNvPr id="110" name="Shape 110"/>
          <p:cNvSpPr>
            <a:spLocks noGrp="1"/>
          </p:cNvSpPr>
          <p:nvPr>
            <p:ph type="body" idx="1"/>
          </p:nvPr>
        </p:nvSpPr>
        <p:spPr>
          <a:prstGeom prst="rect">
            <a:avLst/>
          </a:prstGeom>
        </p:spPr>
        <p:txBody>
          <a:bodyPr/>
          <a:lstStyle/>
          <a:p>
            <a:pPr marL="0" lvl="0" indent="0" defTabSz="452627">
              <a:buSzTx/>
              <a:buNone/>
              <a:defRPr sz="1800"/>
            </a:pPr>
            <a:r>
              <a:rPr sz="3000"/>
              <a:t>Il ripetersi di rappresentazioni sensibili simile tra loro dà luogo a concetti generali o prolessi. Tali concetti (per esempio il concetto di uomo o di cavallo) consentono infatti di conoscere in anticipo in base alle sensazioni già avute dai singoli oggetti che cosa li contraddistingue. Quindi anche la denominazione di tale concetti consente l’anticipazione.</a:t>
            </a:r>
          </a:p>
          <a:p>
            <a:pPr marL="0" lvl="0" indent="0" defTabSz="452627">
              <a:buSzTx/>
              <a:buNone/>
              <a:defRPr sz="1800"/>
            </a:pPr>
            <a:r>
              <a:rPr sz="3000"/>
              <a:t>La prolessi è dunque l’atto che la capacità del nome di designare ciascun individuo in quanto appartenente a una certa classe di oggetti.</a:t>
            </a:r>
          </a:p>
          <a:p>
            <a:pPr marL="0" lvl="0" indent="0" defTabSz="452627">
              <a:buSzTx/>
              <a:buNone/>
              <a:defRPr sz="1800"/>
            </a:pPr>
            <a:r>
              <a:rPr sz="3000"/>
              <a:t>maggiore efficacia dei nomi rispetto alle definizioni</a:t>
            </a:r>
            <a:r>
              <a:rPr sz="1500"/>
              <a:t>.</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Shape 112"/>
          <p:cNvSpPr>
            <a:spLocks noGrp="1"/>
          </p:cNvSpPr>
          <p:nvPr>
            <p:ph type="title"/>
          </p:nvPr>
        </p:nvSpPr>
        <p:spPr>
          <a:xfrm>
            <a:off x="952500" y="444499"/>
            <a:ext cx="11099800" cy="824858"/>
          </a:xfrm>
          <a:prstGeom prst="rect">
            <a:avLst/>
          </a:prstGeom>
        </p:spPr>
        <p:txBody>
          <a:bodyPr/>
          <a:lstStyle>
            <a:lvl1pPr defTabSz="379729">
              <a:defRPr sz="5200"/>
            </a:lvl1pPr>
          </a:lstStyle>
          <a:p>
            <a:pPr lvl="0">
              <a:defRPr sz="1800"/>
            </a:pPr>
            <a:r>
              <a:rPr sz="5200"/>
              <a:t>2.6 Segni e segni di segni . Agostino</a:t>
            </a:r>
          </a:p>
        </p:txBody>
      </p:sp>
      <p:sp>
        <p:nvSpPr>
          <p:cNvPr id="113" name="Shape 113"/>
          <p:cNvSpPr>
            <a:spLocks noGrp="1"/>
          </p:cNvSpPr>
          <p:nvPr>
            <p:ph type="body" idx="1"/>
          </p:nvPr>
        </p:nvSpPr>
        <p:spPr>
          <a:xfrm>
            <a:off x="952500" y="1389310"/>
            <a:ext cx="11099800" cy="7773145"/>
          </a:xfrm>
          <a:prstGeom prst="rect">
            <a:avLst/>
          </a:prstGeom>
        </p:spPr>
        <p:txBody>
          <a:bodyPr/>
          <a:lstStyle/>
          <a:p>
            <a:pPr marL="553812" lvl="0" indent="-553812" defTabSz="438911">
              <a:defRPr sz="1800"/>
            </a:pPr>
            <a:r>
              <a:rPr sz="2900"/>
              <a:t>A che serve parlare? Il linguaggio serve a comunicare e ricordare conoscenze che vengono da un’altra fonte (l’osservazione diretta e l’illuminazione interiore) non ha alcun valore conoscitivo in sé.</a:t>
            </a:r>
          </a:p>
          <a:p>
            <a:pPr marL="343745" lvl="0" indent="-343745" defTabSz="438911">
              <a:defRPr sz="1800"/>
            </a:pPr>
            <a:endParaRPr sz="2900"/>
          </a:p>
          <a:p>
            <a:pPr marL="553812" lvl="0" indent="-553812" defTabSz="438911">
              <a:defRPr sz="1800"/>
            </a:pPr>
            <a:r>
              <a:rPr sz="2900"/>
              <a:t>Nulla si può insegnare senza segni, ma nulla si può apprendere solo attraverso i segni.</a:t>
            </a:r>
          </a:p>
          <a:p>
            <a:pPr marL="343745" lvl="0" indent="-343745" defTabSz="438911">
              <a:defRPr sz="1800"/>
            </a:pPr>
            <a:endParaRPr sz="2900"/>
          </a:p>
          <a:p>
            <a:pPr marL="553812" lvl="0" indent="-553812" defTabSz="438911">
              <a:defRPr sz="1800"/>
            </a:pPr>
            <a:r>
              <a:rPr sz="2900"/>
              <a:t>Discorso interiore: quando pensiamo, anche senza proferire parole parliamo interiormente nell’animo e anche nel discorso interiore la funzione delle parole è rammemorativa: ad esse è legato il ricordo delle cose di cui le parole sono segni.</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Shape 115"/>
          <p:cNvSpPr>
            <a:spLocks noGrp="1"/>
          </p:cNvSpPr>
          <p:nvPr>
            <p:ph type="title"/>
          </p:nvPr>
        </p:nvSpPr>
        <p:spPr>
          <a:xfrm>
            <a:off x="952500" y="444499"/>
            <a:ext cx="11099800" cy="660303"/>
          </a:xfrm>
          <a:prstGeom prst="rect">
            <a:avLst/>
          </a:prstGeom>
        </p:spPr>
        <p:txBody>
          <a:bodyPr/>
          <a:lstStyle>
            <a:lvl1pPr defTabSz="286258">
              <a:defRPr sz="3900"/>
            </a:lvl1pPr>
          </a:lstStyle>
          <a:p>
            <a:pPr lvl="0">
              <a:defRPr sz="1800"/>
            </a:pPr>
            <a:r>
              <a:rPr sz="3900"/>
              <a:t>dottrina dei segni</a:t>
            </a:r>
          </a:p>
        </p:txBody>
      </p:sp>
      <p:sp>
        <p:nvSpPr>
          <p:cNvPr id="116" name="Shape 116"/>
          <p:cNvSpPr>
            <a:spLocks noGrp="1"/>
          </p:cNvSpPr>
          <p:nvPr>
            <p:ph type="body" idx="1"/>
          </p:nvPr>
        </p:nvSpPr>
        <p:spPr>
          <a:xfrm>
            <a:off x="952500" y="1121716"/>
            <a:ext cx="11099800" cy="8089953"/>
          </a:xfrm>
          <a:prstGeom prst="rect">
            <a:avLst/>
          </a:prstGeom>
        </p:spPr>
        <p:txBody>
          <a:bodyPr/>
          <a:lstStyle/>
          <a:p>
            <a:pPr marL="576888" lvl="0" indent="-576888">
              <a:defRPr sz="1800"/>
            </a:pPr>
            <a:r>
              <a:rPr sz="2900"/>
              <a:t>definizioni destinate a restare canoniche: segno come qualcosa che “oltre all’aspetto esterno che presenta ai sensi fa venire in mente qualcosa a partire da sé”</a:t>
            </a:r>
          </a:p>
          <a:p>
            <a:pPr marL="576888" lvl="0" indent="-576888">
              <a:defRPr sz="1800"/>
            </a:pPr>
            <a:r>
              <a:rPr sz="2900"/>
              <a:t>Distinzione tra segni naturali (</a:t>
            </a:r>
            <a:r>
              <a:rPr sz="2900" i="1"/>
              <a:t>signa naturalia</a:t>
            </a:r>
            <a:r>
              <a:rPr sz="2900"/>
              <a:t>) e segni istituzionali (</a:t>
            </a:r>
            <a:r>
              <a:rPr sz="2900" i="1"/>
              <a:t>signa data</a:t>
            </a:r>
            <a:r>
              <a:rPr sz="2900"/>
              <a:t>) che hanno come finalità la comunicazione.</a:t>
            </a:r>
          </a:p>
          <a:p>
            <a:pPr marL="576888" lvl="0" indent="-576888">
              <a:defRPr sz="1800"/>
            </a:pPr>
            <a:r>
              <a:rPr sz="2900"/>
              <a:t>Le parole sono segni onnisignificativi.</a:t>
            </a:r>
          </a:p>
          <a:p>
            <a:pPr marL="576888" lvl="0" indent="-576888">
              <a:defRPr sz="1800"/>
            </a:pPr>
            <a:r>
              <a:rPr sz="2900"/>
              <a:t>Il primato della parola non toglie la dipendenza del discorso proferito dal discorso mentale. Il verbo interiore è insomma un sapere prelinguistico, costituito dalle conoscenze ottenute attraverso i sensi o per altrui testimonianza e illuminate dalla retta ragione.</a:t>
            </a:r>
          </a:p>
          <a:p>
            <a:pPr marL="576888" lvl="0" indent="-576888">
              <a:defRPr sz="1800"/>
            </a:pPr>
            <a:r>
              <a:rPr sz="2900"/>
              <a:t>E’ naturale quanto il discorso espresso è istituzionale, immediato quanto il secondo è laborioso. Il pensiero è come un lampo il discorso si svolge nel tempo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Shape 47"/>
          <p:cNvSpPr>
            <a:spLocks noGrp="1"/>
          </p:cNvSpPr>
          <p:nvPr>
            <p:ph type="title"/>
          </p:nvPr>
        </p:nvSpPr>
        <p:spPr>
          <a:xfrm>
            <a:off x="952500" y="444499"/>
            <a:ext cx="11099800" cy="685703"/>
          </a:xfrm>
          <a:prstGeom prst="rect">
            <a:avLst/>
          </a:prstGeom>
        </p:spPr>
        <p:txBody>
          <a:bodyPr/>
          <a:lstStyle/>
          <a:p>
            <a:pPr lvl="0" defTabSz="175259">
              <a:defRPr sz="1800"/>
            </a:pPr>
            <a:r>
              <a:rPr sz="2400" i="1"/>
              <a:t>Cratilo</a:t>
            </a:r>
            <a:r>
              <a:rPr sz="2400"/>
              <a:t>:</a:t>
            </a:r>
          </a:p>
          <a:p>
            <a:pPr lvl="0" defTabSz="175259">
              <a:defRPr sz="1800"/>
            </a:pPr>
            <a:r>
              <a:rPr sz="2400"/>
              <a:t>c</a:t>
            </a:r>
          </a:p>
        </p:txBody>
      </p:sp>
      <p:sp>
        <p:nvSpPr>
          <p:cNvPr id="48" name="Shape 48"/>
          <p:cNvSpPr>
            <a:spLocks noGrp="1"/>
          </p:cNvSpPr>
          <p:nvPr>
            <p:ph type="body" idx="1"/>
          </p:nvPr>
        </p:nvSpPr>
        <p:spPr>
          <a:xfrm>
            <a:off x="271114" y="1466749"/>
            <a:ext cx="12462572" cy="7939686"/>
          </a:xfrm>
          <a:prstGeom prst="rect">
            <a:avLst/>
          </a:prstGeom>
        </p:spPr>
        <p:txBody>
          <a:bodyPr/>
          <a:lstStyle/>
          <a:p>
            <a:pPr marL="691444" lvl="0" indent="-691444">
              <a:defRPr sz="1800"/>
            </a:pPr>
            <a:r>
              <a:rPr sz="2800"/>
              <a:t>l’idea della lingua come strumento di controllo e organizzazione dell’esperienza vale per ogni filosofia che tiene distinta la sfera del pensiero da quella dell’essere.</a:t>
            </a:r>
          </a:p>
          <a:p>
            <a:pPr marL="691444" lvl="0" indent="-691444">
              <a:defRPr sz="1800"/>
            </a:pPr>
            <a:r>
              <a:rPr sz="2800"/>
              <a:t>Confutare le posizioni estreme serve a Platone per distinguere la sfera linguistica dalla sfera ontologica, per dire che una cosa sono le parole e un’altra gli enti.</a:t>
            </a:r>
          </a:p>
          <a:p>
            <a:pPr marL="691444" lvl="0" indent="-691444">
              <a:defRPr sz="1800"/>
            </a:pPr>
            <a:r>
              <a:rPr sz="2800"/>
              <a:t>In tutti i dialoghi socratici domande e risposte mirano a cogliere la determinatezza e l’unicità del significato. Giusti sono i nomi non perché somigliano alle cose, ma perché servono a classificare e mostrare le cose. </a:t>
            </a:r>
          </a:p>
        </p:txBody>
      </p:sp>
      <p:sp>
        <p:nvSpPr>
          <p:cNvPr id="49" name="Shape 49"/>
          <p:cNvSpPr/>
          <p:nvPr/>
        </p:nvSpPr>
        <p:spPr>
          <a:xfrm>
            <a:off x="3815510" y="1479549"/>
            <a:ext cx="4840378" cy="6477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lvl="0">
              <a:defRPr sz="1800"/>
            </a:pPr>
            <a:r>
              <a:rPr sz="3600"/>
              <a:t>opzione strumentalista:</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Shape 51"/>
          <p:cNvSpPr>
            <a:spLocks noGrp="1"/>
          </p:cNvSpPr>
          <p:nvPr>
            <p:ph type="title"/>
          </p:nvPr>
        </p:nvSpPr>
        <p:spPr>
          <a:xfrm>
            <a:off x="952500" y="444500"/>
            <a:ext cx="11099800" cy="825401"/>
          </a:xfrm>
          <a:prstGeom prst="rect">
            <a:avLst/>
          </a:prstGeom>
        </p:spPr>
        <p:txBody>
          <a:bodyPr/>
          <a:lstStyle>
            <a:lvl1pPr defTabSz="182879">
              <a:lnSpc>
                <a:spcPct val="150000"/>
              </a:lnSpc>
              <a:defRPr sz="3100" b="1" i="1"/>
            </a:lvl1pPr>
          </a:lstStyle>
          <a:p>
            <a:pPr lvl="0">
              <a:defRPr sz="1800" b="0" i="0"/>
            </a:pPr>
            <a:r>
              <a:rPr sz="3100" b="1" i="1"/>
              <a:t>Principi della semantica aristotelica.</a:t>
            </a:r>
          </a:p>
        </p:txBody>
      </p:sp>
      <p:sp>
        <p:nvSpPr>
          <p:cNvPr id="52" name="Shape 52"/>
          <p:cNvSpPr>
            <a:spLocks noGrp="1"/>
          </p:cNvSpPr>
          <p:nvPr>
            <p:ph type="body" idx="1"/>
          </p:nvPr>
        </p:nvSpPr>
        <p:spPr>
          <a:xfrm>
            <a:off x="1066800" y="1390897"/>
            <a:ext cx="11099800" cy="7772105"/>
          </a:xfrm>
          <a:prstGeom prst="rect">
            <a:avLst/>
          </a:prstGeom>
        </p:spPr>
        <p:txBody>
          <a:bodyPr/>
          <a:lstStyle/>
          <a:p>
            <a:pPr marL="0" lvl="0" indent="0">
              <a:buSzTx/>
              <a:buNone/>
              <a:defRPr sz="1800"/>
            </a:pPr>
            <a:r>
              <a:rPr sz="2900"/>
              <a:t>I suoni della voce sono simboli delle affezioni dell’anima, le lettere scritte simboli della voce. </a:t>
            </a:r>
          </a:p>
          <a:p>
            <a:pPr marL="0" lvl="0" indent="0">
              <a:buSzTx/>
              <a:buNone/>
              <a:defRPr sz="1800"/>
            </a:pPr>
            <a:r>
              <a:rPr sz="2900"/>
              <a:t>Lettere e suoni non sono gli stessi per tutti, ma le affezioni dell’anima sono le medesime per tutti e costituiscono le immagini di oggetti identici per tutti.</a:t>
            </a:r>
          </a:p>
          <a:p>
            <a:pPr marL="0" lvl="0" indent="0">
              <a:buSzTx/>
              <a:buNone/>
              <a:defRPr sz="1800"/>
            </a:pPr>
            <a:r>
              <a:rPr sz="2900"/>
              <a:t>Nell’anima esistono nozioni che non sono né vere né false e in altri casi sono vere o false così succede anche nel caso della voce. </a:t>
            </a:r>
          </a:p>
          <a:p>
            <a:pPr marL="0" lvl="0" indent="0">
              <a:buSzTx/>
              <a:buNone/>
              <a:defRPr sz="1800"/>
            </a:pPr>
            <a:r>
              <a:rPr sz="2900"/>
              <a:t>Vero e falso consistono nella congiunzione e nella separazione.</a:t>
            </a:r>
          </a:p>
          <a:p>
            <a:pPr marL="0" lvl="0" indent="0">
              <a:buSzTx/>
              <a:buNone/>
              <a:defRPr sz="1800"/>
            </a:pPr>
            <a:r>
              <a:rPr sz="2900"/>
              <a:t>Nomi e verbi somigliano alle nozioni quando sono separate. </a:t>
            </a:r>
          </a:p>
          <a:p>
            <a:pPr marL="0" lvl="0" indent="0">
              <a:buSzTx/>
              <a:buNone/>
              <a:defRPr sz="1800"/>
            </a:pPr>
            <a:r>
              <a:rPr sz="2900"/>
              <a:t>(solo nella congiunzione possono essere vere o false)</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hape 54"/>
          <p:cNvSpPr>
            <a:spLocks noGrp="1"/>
          </p:cNvSpPr>
          <p:nvPr>
            <p:ph type="title"/>
          </p:nvPr>
        </p:nvSpPr>
        <p:spPr>
          <a:xfrm>
            <a:off x="952500" y="444500"/>
            <a:ext cx="11099800" cy="840830"/>
          </a:xfrm>
          <a:prstGeom prst="rect">
            <a:avLst/>
          </a:prstGeom>
        </p:spPr>
        <p:txBody>
          <a:bodyPr/>
          <a:lstStyle>
            <a:lvl1pPr defTabSz="385572">
              <a:defRPr sz="5200"/>
            </a:lvl1pPr>
          </a:lstStyle>
          <a:p>
            <a:pPr lvl="0">
              <a:defRPr sz="1800"/>
            </a:pPr>
            <a:r>
              <a:rPr sz="5200"/>
              <a:t>chiarimenti</a:t>
            </a:r>
          </a:p>
        </p:txBody>
      </p:sp>
      <p:sp>
        <p:nvSpPr>
          <p:cNvPr id="55" name="Shape 55"/>
          <p:cNvSpPr>
            <a:spLocks noGrp="1"/>
          </p:cNvSpPr>
          <p:nvPr>
            <p:ph type="body" idx="1"/>
          </p:nvPr>
        </p:nvSpPr>
        <p:spPr>
          <a:xfrm>
            <a:off x="952500" y="1600992"/>
            <a:ext cx="11099800" cy="7276308"/>
          </a:xfrm>
          <a:prstGeom prst="rect">
            <a:avLst/>
          </a:prstGeom>
        </p:spPr>
        <p:txBody>
          <a:bodyPr/>
          <a:lstStyle/>
          <a:p>
            <a:pPr marL="0" lvl="0" indent="0">
              <a:buSzTx/>
              <a:buNone/>
              <a:defRPr sz="1800"/>
            </a:pPr>
            <a:r>
              <a:rPr sz="3000"/>
              <a:t>Le affezioni dell’anima (</a:t>
            </a:r>
            <a:r>
              <a:rPr sz="3000" i="1"/>
              <a:t>pathèmata</a:t>
            </a:r>
            <a:r>
              <a:rPr sz="3000"/>
              <a:t>) designano le rappresentazioni in genere, i contenuti mentali a qualsiasi titolo e in qualsiasi grado e modalità di elaborazione: immagini, concetti, ma anche stati mentali  come il comprendere, il pensare, il credere e il supporre. </a:t>
            </a:r>
          </a:p>
          <a:p>
            <a:pPr marL="0" lvl="0" indent="0">
              <a:buSzTx/>
              <a:buNone/>
              <a:defRPr sz="1800"/>
            </a:pPr>
            <a:r>
              <a:rPr sz="3000"/>
              <a:t>Per nozione (</a:t>
            </a:r>
            <a:r>
              <a:rPr sz="3000" i="1"/>
              <a:t>nòema</a:t>
            </a:r>
            <a:r>
              <a:rPr sz="3000"/>
              <a:t>) si intende la concezione di un termine non ancora inserito in un rapporto di predicazione.</a:t>
            </a:r>
          </a:p>
          <a:p>
            <a:pPr marL="0" lvl="0" indent="0">
              <a:buSzTx/>
              <a:buNone/>
              <a:defRPr sz="1800"/>
            </a:pPr>
            <a:r>
              <a:rPr sz="3000"/>
              <a:t>Gli oggetti (</a:t>
            </a:r>
            <a:r>
              <a:rPr sz="3000" i="1"/>
              <a:t>pràgmata</a:t>
            </a:r>
            <a:r>
              <a:rPr sz="3000"/>
              <a:t>) di cui la voce articolata è simbolo sono non solo gli oggetti in senso proprio, ma tutti gli accadimenti ed eventi che possono causare un’impressione nell’anima.</a:t>
            </a:r>
          </a:p>
          <a:p>
            <a:pPr marL="0" lvl="0" indent="0">
              <a:buSzTx/>
              <a:buNone/>
              <a:defRPr sz="1800"/>
            </a:pPr>
            <a:r>
              <a:rPr sz="3000"/>
              <a:t>Le affezione dell’anima che sono immagini dei dati (</a:t>
            </a:r>
            <a:r>
              <a:rPr sz="3000" i="1"/>
              <a:t>noèmata</a:t>
            </a:r>
            <a:r>
              <a:rPr sz="3000"/>
              <a:t>) sono di pertinenza di un’apprensione che precede il giudizio.</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hape 57"/>
          <p:cNvSpPr>
            <a:spLocks noGrp="1"/>
          </p:cNvSpPr>
          <p:nvPr>
            <p:ph type="title"/>
          </p:nvPr>
        </p:nvSpPr>
        <p:spPr>
          <a:xfrm>
            <a:off x="952500" y="444500"/>
            <a:ext cx="11099800" cy="806550"/>
          </a:xfrm>
          <a:prstGeom prst="rect">
            <a:avLst/>
          </a:prstGeom>
        </p:spPr>
        <p:txBody>
          <a:bodyPr/>
          <a:lstStyle>
            <a:lvl1pPr defTabSz="368045">
              <a:defRPr sz="5000"/>
            </a:lvl1pPr>
          </a:lstStyle>
          <a:p>
            <a:pPr lvl="0">
              <a:defRPr sz="1800"/>
            </a:pPr>
            <a:r>
              <a:rPr sz="5000"/>
              <a:t>problemi</a:t>
            </a:r>
          </a:p>
        </p:txBody>
      </p:sp>
      <p:sp>
        <p:nvSpPr>
          <p:cNvPr id="58" name="Shape 58"/>
          <p:cNvSpPr>
            <a:spLocks noGrp="1"/>
          </p:cNvSpPr>
          <p:nvPr>
            <p:ph type="body" idx="1"/>
          </p:nvPr>
        </p:nvSpPr>
        <p:spPr>
          <a:xfrm>
            <a:off x="952500" y="1525338"/>
            <a:ext cx="11099800" cy="7364663"/>
          </a:xfrm>
          <a:prstGeom prst="rect">
            <a:avLst/>
          </a:prstGeom>
        </p:spPr>
        <p:txBody>
          <a:bodyPr/>
          <a:lstStyle>
            <a:lvl1pPr marL="0" indent="0">
              <a:buSzTx/>
              <a:buNone/>
              <a:defRPr sz="3000"/>
            </a:lvl1pPr>
          </a:lstStyle>
          <a:p>
            <a:pPr lvl="0">
              <a:defRPr sz="1800"/>
            </a:pPr>
            <a:r>
              <a:rPr sz="3000"/>
              <a:t>I paralogismi, ovvero gli errori nel ragionamento, sono possibili a causa dell’uso scorretto delle caratteristiche naturali del linguaggio come l’omonimia, l’anfibolia in cui è possibile un’interpretazione molteplice dei termini e delle proposizioni. E nascono dall’inesperienza che l’interlocutore ha delle potenzialità semantica dei nomi.</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Shape 60"/>
          <p:cNvSpPr>
            <a:spLocks noGrp="1"/>
          </p:cNvSpPr>
          <p:nvPr>
            <p:ph type="title"/>
          </p:nvPr>
        </p:nvSpPr>
        <p:spPr>
          <a:xfrm>
            <a:off x="952500" y="444499"/>
            <a:ext cx="11099800" cy="783930"/>
          </a:xfrm>
          <a:prstGeom prst="rect">
            <a:avLst/>
          </a:prstGeom>
        </p:spPr>
        <p:txBody>
          <a:bodyPr/>
          <a:lstStyle>
            <a:lvl1pPr defTabSz="356361">
              <a:defRPr sz="4800"/>
            </a:lvl1pPr>
          </a:lstStyle>
          <a:p>
            <a:pPr lvl="0">
              <a:defRPr sz="1800"/>
            </a:pPr>
            <a:r>
              <a:rPr sz="4800"/>
              <a:t>parlare e  calcolare</a:t>
            </a:r>
          </a:p>
        </p:txBody>
      </p:sp>
      <p:sp>
        <p:nvSpPr>
          <p:cNvPr id="61" name="Shape 61"/>
          <p:cNvSpPr>
            <a:spLocks noGrp="1"/>
          </p:cNvSpPr>
          <p:nvPr>
            <p:ph type="body" idx="1"/>
          </p:nvPr>
        </p:nvSpPr>
        <p:spPr>
          <a:xfrm>
            <a:off x="952500" y="1488826"/>
            <a:ext cx="11099800" cy="7401174"/>
          </a:xfrm>
          <a:prstGeom prst="rect">
            <a:avLst/>
          </a:prstGeom>
        </p:spPr>
        <p:txBody>
          <a:bodyPr/>
          <a:lstStyle/>
          <a:p>
            <a:pPr marL="0" lvl="0" indent="0">
              <a:buSzTx/>
              <a:buNone/>
              <a:defRPr sz="1800"/>
            </a:pPr>
            <a:r>
              <a:rPr sz="2700"/>
              <a:t>Usiamo i nomi come simboli che sostituiscono gli oggetti, come coloro che fanno calcoli usando i ciottoli. Ma le cose non stanno nello stesso modo nei due casi. Infatti esistono infiniti oggetti mentre il numero dei nomi è limitato. E’ dunque necessario che un medesimo nome indichi più oggetti: e dunque come coloro che non sono abituati a maneggiar i ciottoli vengono ingannati da chi è un esperto, anche chi non ha esperienza della forza e del significato dei nomi incappa in ragionamenti errati.</a:t>
            </a:r>
          </a:p>
          <a:p>
            <a:pPr marL="0" lvl="0" indent="0">
              <a:buSzTx/>
              <a:buNone/>
              <a:defRPr sz="1800"/>
            </a:pPr>
            <a:r>
              <a:rPr sz="2700"/>
              <a:t>Significative sono solo le parti del discorso capaci rinviare a un contenuto ontologico, di generare un’immagine mentale determinata. Il significato di un nome è sempre determinato e la determinazione è un’operazione extra-linguistica. </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hape 63"/>
          <p:cNvSpPr>
            <a:spLocks noGrp="1"/>
          </p:cNvSpPr>
          <p:nvPr>
            <p:ph type="title"/>
          </p:nvPr>
        </p:nvSpPr>
        <p:spPr>
          <a:xfrm>
            <a:off x="952500" y="444500"/>
            <a:ext cx="11099800" cy="803275"/>
          </a:xfrm>
          <a:prstGeom prst="rect">
            <a:avLst/>
          </a:prstGeom>
        </p:spPr>
        <p:txBody>
          <a:bodyPr/>
          <a:lstStyle>
            <a:lvl1pPr defTabSz="362204">
              <a:defRPr sz="4900"/>
            </a:lvl1pPr>
          </a:lstStyle>
          <a:p>
            <a:pPr lvl="0">
              <a:defRPr sz="1800"/>
            </a:pPr>
            <a:r>
              <a:rPr sz="4900"/>
              <a:t>metafora</a:t>
            </a:r>
          </a:p>
        </p:txBody>
      </p:sp>
      <p:sp>
        <p:nvSpPr>
          <p:cNvPr id="64" name="Shape 64"/>
          <p:cNvSpPr>
            <a:spLocks noGrp="1"/>
          </p:cNvSpPr>
          <p:nvPr>
            <p:ph type="body" idx="1"/>
          </p:nvPr>
        </p:nvSpPr>
        <p:spPr>
          <a:xfrm>
            <a:off x="952500" y="1393129"/>
            <a:ext cx="11099800" cy="7496872"/>
          </a:xfrm>
          <a:prstGeom prst="rect">
            <a:avLst/>
          </a:prstGeom>
        </p:spPr>
        <p:txBody>
          <a:bodyPr/>
          <a:lstStyle/>
          <a:p>
            <a:pPr marL="0" lvl="0" indent="0">
              <a:buSzTx/>
              <a:buNone/>
              <a:defRPr sz="1800"/>
            </a:pPr>
            <a:r>
              <a:rPr sz="2700"/>
              <a:t>Un meccanismo che contribuisce a cogliere le somiglianze tra le cose è la metafora che “consiste nel trasferire a un oggetto il nome che è proprio di un’altro” e ciò avviene usando il genere al posto della specie (“qui si è </a:t>
            </a:r>
            <a:r>
              <a:rPr sz="2700" i="1"/>
              <a:t>fermata</a:t>
            </a:r>
            <a:r>
              <a:rPr sz="2700"/>
              <a:t> la nave” fermata la posto dello specifico “ancorata”), la specie invece del genere (“</a:t>
            </a:r>
            <a:r>
              <a:rPr sz="2700" i="1"/>
              <a:t>mille e mille</a:t>
            </a:r>
            <a:r>
              <a:rPr sz="2700"/>
              <a:t> imprese gloriose” invece del generico “molte”) una specie in luogo di un’altra specie dello stesso genere (“poi che col bronzo gli </a:t>
            </a:r>
            <a:r>
              <a:rPr sz="2700" i="1"/>
              <a:t>attinse</a:t>
            </a:r>
            <a:r>
              <a:rPr sz="2700"/>
              <a:t> la vita” attingere invece di togliere somiglianza tra l’atto di togliere e quello di attingere). </a:t>
            </a:r>
          </a:p>
          <a:p>
            <a:pPr marL="0" lvl="0" indent="0">
              <a:buSzTx/>
              <a:buNone/>
              <a:defRPr sz="1800"/>
            </a:pPr>
            <a:r>
              <a:rPr sz="2700"/>
              <a:t>Infine la metafora per analogia che si ha quando, di quattro termini, il secondo sta al primo come il quarto al terzo (“la vecchiaia è il crepuscolo della vita” dove la vecchiaia sta alla vita come il crepuscolo al giorno). La metafora per analogia è servita da fondamento per la maggior parte delle teorie successive.</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Shape 66"/>
          <p:cNvSpPr>
            <a:spLocks noGrp="1"/>
          </p:cNvSpPr>
          <p:nvPr>
            <p:ph type="title"/>
          </p:nvPr>
        </p:nvSpPr>
        <p:spPr>
          <a:xfrm>
            <a:off x="952500" y="444499"/>
            <a:ext cx="11099800" cy="776736"/>
          </a:xfrm>
          <a:prstGeom prst="rect">
            <a:avLst/>
          </a:prstGeom>
        </p:spPr>
        <p:txBody>
          <a:bodyPr/>
          <a:lstStyle>
            <a:lvl1pPr defTabSz="350520">
              <a:defRPr sz="4800"/>
            </a:lvl1pPr>
          </a:lstStyle>
          <a:p>
            <a:pPr lvl="0">
              <a:defRPr sz="1800"/>
            </a:pPr>
            <a:r>
              <a:rPr sz="4800"/>
              <a:t>l’eredità della riflessione semantica</a:t>
            </a:r>
          </a:p>
        </p:txBody>
      </p:sp>
      <p:sp>
        <p:nvSpPr>
          <p:cNvPr id="67" name="Shape 67"/>
          <p:cNvSpPr>
            <a:spLocks noGrp="1"/>
          </p:cNvSpPr>
          <p:nvPr>
            <p:ph type="body" idx="1"/>
          </p:nvPr>
        </p:nvSpPr>
        <p:spPr>
          <a:xfrm>
            <a:off x="952500" y="1478854"/>
            <a:ext cx="11099800" cy="7573617"/>
          </a:xfrm>
          <a:prstGeom prst="rect">
            <a:avLst/>
          </a:prstGeom>
        </p:spPr>
        <p:txBody>
          <a:bodyPr/>
          <a:lstStyle>
            <a:lvl1pPr marL="0" indent="0">
              <a:buSzTx/>
              <a:buNone/>
              <a:defRPr sz="2700"/>
            </a:lvl1pPr>
          </a:lstStyle>
          <a:p>
            <a:pPr lvl="0">
              <a:defRPr sz="1800"/>
            </a:pPr>
            <a:r>
              <a:rPr sz="2700"/>
              <a:t>La riflessione semantica nel mondo greco nasce all’interno di una teoria della proposizione dichiarativa sottoposta al criterio di verità e falsità. E i diversi tipi di proposizione devono essere considerati varianti della proposizione per eccellenza che è quella dichiarativa.</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365C0"/>
          </a:solidFill>
          <a:prstDash val="solid"/>
          <a:bevel/>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365C0"/>
          </a:solidFill>
          <a:prstDash val="solid"/>
          <a:bevel/>
        </a:ln>
        <a:effectLst>
          <a:outerShdw blurRad="38100" dist="25400" dir="5400000" rotWithShape="0">
            <a:srgbClr val="000000">
              <a:alpha val="50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365C0"/>
          </a:solidFill>
          <a:prstDash val="solid"/>
          <a:bevel/>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365C0"/>
          </a:solidFill>
          <a:prstDash val="solid"/>
          <a:bevel/>
        </a:ln>
        <a:effectLst>
          <a:outerShdw blurRad="38100" dist="25400" dir="5400000" rotWithShape="0">
            <a:srgbClr val="000000">
              <a:alpha val="50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2166</Words>
  <Application>Microsoft Office PowerPoint</Application>
  <PresentationFormat>Personalizzato</PresentationFormat>
  <Paragraphs>104</Paragraphs>
  <Slides>25</Slides>
  <Notes>0</Notes>
  <HiddenSlides>0</HiddenSlides>
  <MMClips>0</MMClips>
  <ScaleCrop>false</ScaleCrop>
  <HeadingPairs>
    <vt:vector size="4" baseType="variant">
      <vt:variant>
        <vt:lpstr>Tema</vt:lpstr>
      </vt:variant>
      <vt:variant>
        <vt:i4>1</vt:i4>
      </vt:variant>
      <vt:variant>
        <vt:lpstr>Titoli diapositive</vt:lpstr>
      </vt:variant>
      <vt:variant>
        <vt:i4>25</vt:i4>
      </vt:variant>
    </vt:vector>
  </HeadingPairs>
  <TitlesOfParts>
    <vt:vector size="26" baseType="lpstr">
      <vt:lpstr>Default</vt:lpstr>
      <vt:lpstr>linguaggio e ontologia</vt:lpstr>
      <vt:lpstr>Cratilo</vt:lpstr>
      <vt:lpstr>Cratilo: c</vt:lpstr>
      <vt:lpstr>Principi della semantica aristotelica.</vt:lpstr>
      <vt:lpstr>chiarimenti</vt:lpstr>
      <vt:lpstr>problemi</vt:lpstr>
      <vt:lpstr>parlare e  calcolare</vt:lpstr>
      <vt:lpstr>metafora</vt:lpstr>
      <vt:lpstr>l’eredità della riflessione semantica</vt:lpstr>
      <vt:lpstr>2.4 Dalla voce al discorso</vt:lpstr>
      <vt:lpstr>segni e simboli</vt:lpstr>
      <vt:lpstr>tra natura e cultura</vt:lpstr>
      <vt:lpstr>La teoria del lektòn nella semantica stoica</vt:lpstr>
      <vt:lpstr>grammatica e dialettica</vt:lpstr>
      <vt:lpstr>grammatica e retorica</vt:lpstr>
      <vt:lpstr>significato e dialettica</vt:lpstr>
      <vt:lpstr>la rappresentazione mentale</vt:lpstr>
      <vt:lpstr>lektòn</vt:lpstr>
      <vt:lpstr>Modello semantico degli stoici</vt:lpstr>
      <vt:lpstr>Gli stoici e Aristotele</vt:lpstr>
      <vt:lpstr>significato tra aristotelele e stoici</vt:lpstr>
      <vt:lpstr>Scuola epicurea</vt:lpstr>
      <vt:lpstr>Prolessi</vt:lpstr>
      <vt:lpstr>2.6 Segni e segni di segni . Agostino</vt:lpstr>
      <vt:lpstr>dottrina dei segni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linguaggio e ontologia</dc:title>
  <cp:lastModifiedBy>Utente</cp:lastModifiedBy>
  <cp:revision>1</cp:revision>
  <dcterms:modified xsi:type="dcterms:W3CDTF">2015-05-04T08:11:17Z</dcterms:modified>
</cp:coreProperties>
</file>