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83" r:id="rId2"/>
    <p:sldId id="353" r:id="rId3"/>
    <p:sldId id="354" r:id="rId4"/>
    <p:sldId id="363" r:id="rId5"/>
    <p:sldId id="310" r:id="rId6"/>
    <p:sldId id="304" r:id="rId7"/>
    <p:sldId id="312" r:id="rId8"/>
    <p:sldId id="366" r:id="rId9"/>
    <p:sldId id="370" r:id="rId10"/>
    <p:sldId id="313" r:id="rId11"/>
    <p:sldId id="314" r:id="rId12"/>
    <p:sldId id="315" r:id="rId13"/>
    <p:sldId id="372" r:id="rId14"/>
    <p:sldId id="371" r:id="rId15"/>
    <p:sldId id="367" r:id="rId16"/>
    <p:sldId id="368" r:id="rId17"/>
    <p:sldId id="365" r:id="rId18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30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D50D71-3CFC-441A-BB74-057446569C77}" type="datetimeFigureOut">
              <a:rPr lang="it-IT" smtClean="0"/>
              <a:pPr/>
              <a:t>14/03/2016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F73B87-0023-4F86-9E07-9CE316555842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F73B87-0023-4F86-9E07-9CE316555842}" type="slidenum">
              <a:rPr lang="it-IT" smtClean="0"/>
              <a:pPr/>
              <a:t>1</a:t>
            </a:fld>
            <a:endParaRPr 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F73B87-0023-4F86-9E07-9CE316555842}" type="slidenum">
              <a:rPr lang="it-IT" smtClean="0"/>
              <a:pPr/>
              <a:t>2</a:t>
            </a:fld>
            <a:endParaRPr lang="it-I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F73B87-0023-4F86-9E07-9CE316555842}" type="slidenum">
              <a:rPr lang="it-IT" smtClean="0"/>
              <a:pPr/>
              <a:t>3</a:t>
            </a:fld>
            <a:endParaRPr lang="it-I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F73B87-0023-4F86-9E07-9CE316555842}" type="slidenum">
              <a:rPr lang="it-IT" smtClean="0"/>
              <a:pPr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107363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F73B87-0023-4F86-9E07-9CE316555842}" type="slidenum">
              <a:rPr lang="it-IT" smtClean="0"/>
              <a:pPr/>
              <a:t>5</a:t>
            </a:fld>
            <a:endParaRPr lang="it-IT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F73B87-0023-4F86-9E07-9CE316555842}" type="slidenum">
              <a:rPr lang="it-IT" smtClean="0"/>
              <a:pPr/>
              <a:t>6</a:t>
            </a:fld>
            <a:endParaRPr lang="it-IT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F73B87-0023-4F86-9E07-9CE316555842}" type="slidenum">
              <a:rPr lang="it-IT" smtClean="0"/>
              <a:pPr/>
              <a:t>7</a:t>
            </a:fld>
            <a:endParaRPr lang="it-IT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F73B87-0023-4F86-9E07-9CE316555842}" type="slidenum">
              <a:rPr lang="it-IT" smtClean="0"/>
              <a:pPr/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109622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F73B87-0023-4F86-9E07-9CE316555842}" type="slidenum">
              <a:rPr lang="it-IT" smtClean="0"/>
              <a:pPr/>
              <a:t>10</a:t>
            </a:fld>
            <a:endParaRPr lang="it-IT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F73B87-0023-4F86-9E07-9CE316555842}" type="slidenum">
              <a:rPr lang="it-IT" smtClean="0"/>
              <a:pPr/>
              <a:t>11</a:t>
            </a:fld>
            <a:endParaRPr lang="it-IT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F73B87-0023-4F86-9E07-9CE316555842}" type="slidenum">
              <a:rPr lang="it-IT" smtClean="0"/>
              <a:pPr/>
              <a:t>12</a:t>
            </a:fld>
            <a:endParaRPr lang="it-IT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F73B87-0023-4F86-9E07-9CE316555842}" type="slidenum">
              <a:rPr lang="it-IT" smtClean="0"/>
              <a:pPr/>
              <a:t>13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24062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F73B87-0023-4F86-9E07-9CE316555842}" type="slidenum">
              <a:rPr lang="it-IT" smtClean="0"/>
              <a:pPr/>
              <a:t>14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23404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260B8-0FC6-44B4-83C2-199253E189E1}" type="datetimeFigureOut">
              <a:rPr lang="it-IT" smtClean="0"/>
              <a:pPr/>
              <a:t>14/03/2016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B9DF4-E0C2-4416-B6AE-08C55019E927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260B8-0FC6-44B4-83C2-199253E189E1}" type="datetimeFigureOut">
              <a:rPr lang="it-IT" smtClean="0"/>
              <a:pPr/>
              <a:t>14/03/2016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B9DF4-E0C2-4416-B6AE-08C55019E927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260B8-0FC6-44B4-83C2-199253E189E1}" type="datetimeFigureOut">
              <a:rPr lang="it-IT" smtClean="0"/>
              <a:pPr/>
              <a:t>14/03/2016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B9DF4-E0C2-4416-B6AE-08C55019E927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260B8-0FC6-44B4-83C2-199253E189E1}" type="datetimeFigureOut">
              <a:rPr lang="it-IT" smtClean="0"/>
              <a:pPr/>
              <a:t>14/03/2016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B9DF4-E0C2-4416-B6AE-08C55019E927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260B8-0FC6-44B4-83C2-199253E189E1}" type="datetimeFigureOut">
              <a:rPr lang="it-IT" smtClean="0"/>
              <a:pPr/>
              <a:t>14/03/2016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B9DF4-E0C2-4416-B6AE-08C55019E927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260B8-0FC6-44B4-83C2-199253E189E1}" type="datetimeFigureOut">
              <a:rPr lang="it-IT" smtClean="0"/>
              <a:pPr/>
              <a:t>14/03/2016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B9DF4-E0C2-4416-B6AE-08C55019E927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260B8-0FC6-44B4-83C2-199253E189E1}" type="datetimeFigureOut">
              <a:rPr lang="it-IT" smtClean="0"/>
              <a:pPr/>
              <a:t>14/03/2016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B9DF4-E0C2-4416-B6AE-08C55019E927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260B8-0FC6-44B4-83C2-199253E189E1}" type="datetimeFigureOut">
              <a:rPr lang="it-IT" smtClean="0"/>
              <a:pPr/>
              <a:t>14/03/2016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B9DF4-E0C2-4416-B6AE-08C55019E927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260B8-0FC6-44B4-83C2-199253E189E1}" type="datetimeFigureOut">
              <a:rPr lang="it-IT" smtClean="0"/>
              <a:pPr/>
              <a:t>14/03/2016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B9DF4-E0C2-4416-B6AE-08C55019E927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260B8-0FC6-44B4-83C2-199253E189E1}" type="datetimeFigureOut">
              <a:rPr lang="it-IT" smtClean="0"/>
              <a:pPr/>
              <a:t>14/03/2016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B9DF4-E0C2-4416-B6AE-08C55019E927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260B8-0FC6-44B4-83C2-199253E189E1}" type="datetimeFigureOut">
              <a:rPr lang="it-IT" smtClean="0"/>
              <a:pPr/>
              <a:t>14/03/2016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B9DF4-E0C2-4416-B6AE-08C55019E927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C260B8-0FC6-44B4-83C2-199253E189E1}" type="datetimeFigureOut">
              <a:rPr lang="it-IT" smtClean="0"/>
              <a:pPr/>
              <a:t>14/03/2016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4B9DF4-E0C2-4416-B6AE-08C55019E927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/>
              <a:t>Le rappresentazioni grafiche delle distribuzioni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Schema delle rappresentazioni grafiche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260847"/>
          </a:xfrm>
        </p:spPr>
        <p:txBody>
          <a:bodyPr>
            <a:noAutofit/>
          </a:bodyPr>
          <a:lstStyle/>
          <a:p>
            <a:r>
              <a:rPr lang="it-IT" b="1" dirty="0"/>
              <a:t>Secondo un carattere qualsiasi </a:t>
            </a:r>
          </a:p>
          <a:p>
            <a:pPr lvl="1">
              <a:buFont typeface="Wingdings" pitchFamily="2" charset="2"/>
              <a:buChar char="Ø"/>
            </a:pPr>
            <a:r>
              <a:rPr lang="it-IT" dirty="0">
                <a:solidFill>
                  <a:srgbClr val="FF0000"/>
                </a:solidFill>
              </a:rPr>
              <a:t>Diagramma a barre  (Agresti-</a:t>
            </a:r>
            <a:r>
              <a:rPr lang="it-IT" dirty="0" err="1">
                <a:solidFill>
                  <a:srgbClr val="FF0000"/>
                </a:solidFill>
              </a:rPr>
              <a:t>Finlay</a:t>
            </a:r>
            <a:r>
              <a:rPr lang="it-IT" dirty="0">
                <a:solidFill>
                  <a:srgbClr val="FF0000"/>
                </a:solidFill>
              </a:rPr>
              <a:t>)</a:t>
            </a:r>
          </a:p>
          <a:p>
            <a:pPr lvl="1">
              <a:buFont typeface="Wingdings" pitchFamily="2" charset="2"/>
              <a:buChar char="Ø"/>
            </a:pPr>
            <a:r>
              <a:rPr lang="it-IT" dirty="0">
                <a:solidFill>
                  <a:srgbClr val="FF0000"/>
                </a:solidFill>
              </a:rPr>
              <a:t>Diagramma a torta   (Agresti-</a:t>
            </a:r>
            <a:r>
              <a:rPr lang="it-IT" dirty="0" err="1">
                <a:solidFill>
                  <a:srgbClr val="FF0000"/>
                </a:solidFill>
              </a:rPr>
              <a:t>Finlay</a:t>
            </a:r>
            <a:r>
              <a:rPr lang="it-IT" dirty="0">
                <a:solidFill>
                  <a:srgbClr val="FF0000"/>
                </a:solidFill>
              </a:rPr>
              <a:t>)</a:t>
            </a:r>
          </a:p>
          <a:p>
            <a:r>
              <a:rPr lang="it-IT" b="1" dirty="0"/>
              <a:t>Secondo un carattere ordinato </a:t>
            </a:r>
          </a:p>
          <a:p>
            <a:pPr lvl="1">
              <a:buFont typeface="Wingdings" pitchFamily="2" charset="2"/>
              <a:buChar char="Ø"/>
            </a:pPr>
            <a:r>
              <a:rPr lang="it-IT" dirty="0">
                <a:solidFill>
                  <a:srgbClr val="FF0000"/>
                </a:solidFill>
              </a:rPr>
              <a:t>Diagramma a barre  (Agresti-</a:t>
            </a:r>
            <a:r>
              <a:rPr lang="it-IT" dirty="0" err="1">
                <a:solidFill>
                  <a:srgbClr val="FF0000"/>
                </a:solidFill>
              </a:rPr>
              <a:t>Finlay</a:t>
            </a:r>
            <a:r>
              <a:rPr lang="it-IT" dirty="0">
                <a:solidFill>
                  <a:srgbClr val="FF0000"/>
                </a:solidFill>
              </a:rPr>
              <a:t>)</a:t>
            </a:r>
          </a:p>
          <a:p>
            <a:pPr lvl="1">
              <a:buFont typeface="Wingdings" pitchFamily="2" charset="2"/>
              <a:buChar char="Ø"/>
            </a:pPr>
            <a:r>
              <a:rPr lang="it-IT" dirty="0">
                <a:solidFill>
                  <a:schemeClr val="tx2">
                    <a:lumMod val="60000"/>
                    <a:lumOff val="40000"/>
                  </a:schemeClr>
                </a:solidFill>
              </a:rPr>
              <a:t>Grafici a radar  (Leti, Cerbara, 2009 p. 93-94 )</a:t>
            </a:r>
          </a:p>
          <a:p>
            <a:pPr lvl="1">
              <a:buNone/>
            </a:pPr>
            <a:endParaRPr lang="it-IT" dirty="0"/>
          </a:p>
          <a:p>
            <a:pPr lvl="1">
              <a:buNone/>
            </a:pPr>
            <a:r>
              <a:rPr lang="it-IT" dirty="0"/>
              <a:t>		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/>
          </a:bodyPr>
          <a:lstStyle/>
          <a:p>
            <a:r>
              <a:rPr lang="it-IT" b="1" dirty="0"/>
              <a:t>Carattere quantitativo</a:t>
            </a:r>
          </a:p>
          <a:p>
            <a:pPr lvl="1">
              <a:buFont typeface="Wingdings" pitchFamily="2" charset="2"/>
              <a:buChar char="Ø"/>
            </a:pPr>
            <a:r>
              <a:rPr lang="it-IT" dirty="0">
                <a:solidFill>
                  <a:schemeClr val="accent1"/>
                </a:solidFill>
              </a:rPr>
              <a:t>Quantitativo continuo o discreto: grafico a foglia</a:t>
            </a:r>
          </a:p>
          <a:p>
            <a:pPr lvl="1">
              <a:buFont typeface="Wingdings" pitchFamily="2" charset="2"/>
              <a:buChar char="Ø"/>
            </a:pPr>
            <a:r>
              <a:rPr lang="it-IT" dirty="0">
                <a:solidFill>
                  <a:schemeClr val="accent1"/>
                </a:solidFill>
              </a:rPr>
              <a:t>Quantitativo suddiviso in classi: istogramma</a:t>
            </a:r>
          </a:p>
          <a:p>
            <a:pPr lvl="1">
              <a:buFont typeface="Wingdings" pitchFamily="2" charset="2"/>
              <a:buChar char="Ø"/>
            </a:pPr>
            <a:r>
              <a:rPr lang="it-IT" dirty="0">
                <a:solidFill>
                  <a:srgbClr val="0070C0"/>
                </a:solidFill>
              </a:rPr>
              <a:t>Quantitativo discreto: diagramma cartesiano ad asta (Leti, Cerbara, 2009 pag. 96) </a:t>
            </a:r>
          </a:p>
          <a:p>
            <a:pPr lvl="1">
              <a:buFont typeface="Wingdings" pitchFamily="2" charset="2"/>
              <a:buChar char="Ø"/>
            </a:pPr>
            <a:r>
              <a:rPr lang="it-IT" dirty="0">
                <a:solidFill>
                  <a:srgbClr val="0070C0"/>
                </a:solidFill>
              </a:rPr>
              <a:t>Quantitativo continuo (serie storiche): diagramma cartesiano (Leti, Cerbara, 2009 pag. 97 )</a:t>
            </a:r>
          </a:p>
          <a:p>
            <a:pPr lvl="1">
              <a:buNone/>
            </a:pPr>
            <a:endParaRPr lang="it-IT" dirty="0"/>
          </a:p>
          <a:p>
            <a:pPr lvl="1">
              <a:buNone/>
            </a:pPr>
            <a:endParaRPr lang="it-IT" dirty="0"/>
          </a:p>
          <a:p>
            <a:pPr lvl="1">
              <a:buNone/>
            </a:pPr>
            <a:endParaRPr lang="it-IT" dirty="0"/>
          </a:p>
          <a:p>
            <a:pPr lvl="1">
              <a:buFont typeface="Wingdings" pitchFamily="2" charset="2"/>
              <a:buChar char="Ø"/>
            </a:pPr>
            <a:endParaRPr lang="it-IT" dirty="0"/>
          </a:p>
          <a:p>
            <a:pPr lvl="1">
              <a:buNone/>
            </a:pPr>
            <a:endParaRPr lang="it-IT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>
                <a:solidFill>
                  <a:srgbClr val="FF0000"/>
                </a:solidFill>
              </a:rPr>
              <a:t>Distribuzioni secondo una variabile ordinata (ciclica)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it-IT" dirty="0">
                <a:solidFill>
                  <a:srgbClr val="FF0000"/>
                </a:solidFill>
              </a:rPr>
              <a:t>La variabile ordinale è detta ciclica quando la modalità iniziale e finale della variabile ordinale sono solo frutto di una convenzione</a:t>
            </a:r>
          </a:p>
          <a:p>
            <a:r>
              <a:rPr lang="it-IT" dirty="0"/>
              <a:t>Si ricorre  ad una circonferenza, in cui le modalità vengono rappresentate da semirette aventi origine uguale e altezza proporzionale alla frequenza osservata nella modalità</a:t>
            </a:r>
          </a:p>
          <a:p>
            <a:r>
              <a:rPr lang="it-IT" dirty="0"/>
              <a:t>Gli angoli tra le semirette sono tutti di uguale ampiezza</a:t>
            </a:r>
          </a:p>
          <a:p>
            <a:r>
              <a:rPr lang="it-IT" dirty="0"/>
              <a:t>Gli estremi dei raggi possono essere uniti</a:t>
            </a:r>
          </a:p>
          <a:p>
            <a:r>
              <a:rPr lang="it-IT" dirty="0"/>
              <a:t>Questa rappresentazione grafica è spesso utilizzata per tutte le variabili ordinali</a:t>
            </a:r>
          </a:p>
          <a:p>
            <a:endParaRPr lang="it-IT" dirty="0"/>
          </a:p>
          <a:p>
            <a:endParaRPr lang="it-IT" dirty="0"/>
          </a:p>
          <a:p>
            <a:endParaRPr lang="it-IT" dirty="0"/>
          </a:p>
          <a:p>
            <a:endParaRPr lang="it-IT" dirty="0"/>
          </a:p>
          <a:p>
            <a:endParaRPr lang="it-IT" dirty="0"/>
          </a:p>
          <a:p>
            <a:endParaRPr lang="it-IT" dirty="0"/>
          </a:p>
          <a:p>
            <a:pPr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4024144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2400" dirty="0"/>
              <a:t>Distribuzione dei giorni al mese con precipitazioni a Roma, anno meteorologico 2004 (Leti, Cerbara, 2009 pag. 93-94)</a:t>
            </a:r>
          </a:p>
        </p:txBody>
      </p:sp>
      <p:graphicFrame>
        <p:nvGraphicFramePr>
          <p:cNvPr id="5" name="Segnaposto contenut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5563863"/>
              </p:ext>
            </p:extLst>
          </p:nvPr>
        </p:nvGraphicFramePr>
        <p:xfrm>
          <a:off x="457200" y="1600200"/>
          <a:ext cx="8229600" cy="482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Mesi</a:t>
                      </a:r>
                      <a:r>
                        <a:rPr lang="it-IT" baseline="0" dirty="0"/>
                        <a:t> dell’anno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Giorni</a:t>
                      </a:r>
                      <a:r>
                        <a:rPr lang="it-IT" baseline="0" dirty="0"/>
                        <a:t> al mese con precipitazioni (n)</a:t>
                      </a:r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Gennaio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13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Febbraio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Marzo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Aprile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17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Maggio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Giugno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Luglio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Agosto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Settembre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Ottobre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13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Novembre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14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Dicembre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17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it-IT" dirty="0"/>
              <a:t>Diagramma a Radar </a:t>
            </a:r>
          </a:p>
        </p:txBody>
      </p:sp>
      <p:pic>
        <p:nvPicPr>
          <p:cNvPr id="4" name="Segnaposto contenuto 3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310963"/>
            <a:ext cx="7056784" cy="4782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Rappresentazioni della distribuzione secondo un carattere quantitativo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b="1" dirty="0"/>
              <a:t> I diagrammi ramo-foglie </a:t>
            </a:r>
            <a:r>
              <a:rPr lang="it-IT" dirty="0"/>
              <a:t>sono particolarmente indicati per rappresentare distribuzioni poco numerose (Agresti-</a:t>
            </a:r>
            <a:r>
              <a:rPr lang="it-IT" dirty="0" err="1"/>
              <a:t>Finlay</a:t>
            </a:r>
            <a:r>
              <a:rPr lang="it-IT" dirty="0"/>
              <a:t>)</a:t>
            </a:r>
          </a:p>
          <a:p>
            <a:r>
              <a:rPr lang="it-IT" b="1" dirty="0"/>
              <a:t>Gli istogrammi </a:t>
            </a:r>
            <a:r>
              <a:rPr lang="it-IT" dirty="0"/>
              <a:t>invece sono indicati per rappresentare distribuzioni quantitative di un carattere suddiviso in classi  (Agresti-</a:t>
            </a:r>
            <a:r>
              <a:rPr lang="it-IT" dirty="0" err="1"/>
              <a:t>Finlay</a:t>
            </a:r>
            <a:r>
              <a:rPr lang="it-IT" dirty="0"/>
              <a:t>; Borra, Di Ciaccio 2008)</a:t>
            </a:r>
          </a:p>
          <a:p>
            <a:r>
              <a:rPr lang="it-IT" b="1" dirty="0"/>
              <a:t>Diagrammi cartesiani</a:t>
            </a:r>
            <a:r>
              <a:rPr lang="it-IT" dirty="0"/>
              <a:t>: caratteri quantitativi discreti o continui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251520" y="2130425"/>
            <a:ext cx="8206680" cy="2162671"/>
          </a:xfrm>
        </p:spPr>
        <p:txBody>
          <a:bodyPr>
            <a:normAutofit/>
          </a:bodyPr>
          <a:lstStyle/>
          <a:p>
            <a:r>
              <a:rPr lang="it-IT" dirty="0">
                <a:solidFill>
                  <a:srgbClr val="0070C0"/>
                </a:solidFill>
              </a:rPr>
              <a:t>Diagramma cartesiano ad aste per variabili quantitative discrete (variabile con pochi valori)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41255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r>
              <a:rPr lang="it-IT" sz="3600" dirty="0"/>
              <a:t>Rappresentazione di un carattere quantitativo discreto (diagrammi cartesiani)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Sull’asse dell’ascisse si rappresentano i valori della variabile (esempio: anni)</a:t>
            </a:r>
          </a:p>
          <a:p>
            <a:r>
              <a:rPr lang="it-IT" dirty="0"/>
              <a:t>Sull’asse delle ordinate la frequenza associata al valore della variabile </a:t>
            </a:r>
          </a:p>
          <a:p>
            <a:pPr marL="0" indent="0">
              <a:buNone/>
            </a:pPr>
            <a:r>
              <a:rPr lang="it-IT" dirty="0"/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38405423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260648"/>
            <a:ext cx="8686800" cy="792088"/>
          </a:xfrm>
        </p:spPr>
        <p:txBody>
          <a:bodyPr>
            <a:normAutofit fontScale="90000"/>
          </a:bodyPr>
          <a:lstStyle/>
          <a:p>
            <a:r>
              <a:rPr lang="it-IT" sz="3200" dirty="0"/>
              <a:t>Distribuzione di 40 studenti secondo il voto riportato nell’esame di Statistica (Leti e Cerbara, 2009)</a:t>
            </a:r>
          </a:p>
        </p:txBody>
      </p:sp>
      <p:graphicFrame>
        <p:nvGraphicFramePr>
          <p:cNvPr id="7" name="Segnaposto contenuto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6717863"/>
              </p:ext>
            </p:extLst>
          </p:nvPr>
        </p:nvGraphicFramePr>
        <p:xfrm>
          <a:off x="971600" y="1212776"/>
          <a:ext cx="7848872" cy="548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25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463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2156">
                <a:tc>
                  <a:txBody>
                    <a:bodyPr/>
                    <a:lstStyle/>
                    <a:p>
                      <a:r>
                        <a:rPr lang="it-IT" dirty="0"/>
                        <a:t>voto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Numero studenti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2156">
                <a:tc>
                  <a:txBody>
                    <a:bodyPr/>
                    <a:lstStyle/>
                    <a:p>
                      <a:pPr algn="l"/>
                      <a:r>
                        <a:rPr lang="it-IT" dirty="0"/>
                        <a:t>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/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2156">
                <a:tc>
                  <a:txBody>
                    <a:bodyPr/>
                    <a:lstStyle/>
                    <a:p>
                      <a:pPr algn="l"/>
                      <a:r>
                        <a:rPr lang="it-IT" dirty="0"/>
                        <a:t>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/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2156">
                <a:tc>
                  <a:txBody>
                    <a:bodyPr/>
                    <a:lstStyle/>
                    <a:p>
                      <a:pPr algn="l"/>
                      <a:r>
                        <a:rPr lang="it-IT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/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2156">
                <a:tc>
                  <a:txBody>
                    <a:bodyPr/>
                    <a:lstStyle/>
                    <a:p>
                      <a:pPr algn="l"/>
                      <a:r>
                        <a:rPr lang="it-IT" dirty="0"/>
                        <a:t>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/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2156">
                <a:tc>
                  <a:txBody>
                    <a:bodyPr/>
                    <a:lstStyle/>
                    <a:p>
                      <a:pPr algn="l"/>
                      <a:r>
                        <a:rPr lang="it-IT" dirty="0"/>
                        <a:t>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/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2156">
                <a:tc>
                  <a:txBody>
                    <a:bodyPr/>
                    <a:lstStyle/>
                    <a:p>
                      <a:pPr algn="l"/>
                      <a:r>
                        <a:rPr lang="it-IT" dirty="0"/>
                        <a:t>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/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2156">
                <a:tc>
                  <a:txBody>
                    <a:bodyPr/>
                    <a:lstStyle/>
                    <a:p>
                      <a:pPr algn="l"/>
                      <a:r>
                        <a:rPr lang="it-IT" dirty="0"/>
                        <a:t>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/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2156">
                <a:tc>
                  <a:txBody>
                    <a:bodyPr/>
                    <a:lstStyle/>
                    <a:p>
                      <a:pPr algn="l"/>
                      <a:r>
                        <a:rPr lang="it-IT" dirty="0"/>
                        <a:t>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/>
                        <a:t>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2156">
                <a:tc>
                  <a:txBody>
                    <a:bodyPr/>
                    <a:lstStyle/>
                    <a:p>
                      <a:pPr algn="l"/>
                      <a:r>
                        <a:rPr lang="it-IT" dirty="0"/>
                        <a:t>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/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2156">
                <a:tc>
                  <a:txBody>
                    <a:bodyPr/>
                    <a:lstStyle/>
                    <a:p>
                      <a:pPr algn="l"/>
                      <a:r>
                        <a:rPr lang="it-IT" dirty="0"/>
                        <a:t>27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/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2156">
                <a:tc>
                  <a:txBody>
                    <a:bodyPr/>
                    <a:lstStyle/>
                    <a:p>
                      <a:pPr algn="l"/>
                      <a:r>
                        <a:rPr lang="it-IT" dirty="0"/>
                        <a:t>28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/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2156">
                <a:tc>
                  <a:txBody>
                    <a:bodyPr/>
                    <a:lstStyle/>
                    <a:p>
                      <a:pPr algn="l"/>
                      <a:r>
                        <a:rPr lang="it-IT" dirty="0"/>
                        <a:t>29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2156">
                <a:tc>
                  <a:txBody>
                    <a:bodyPr/>
                    <a:lstStyle/>
                    <a:p>
                      <a:pPr algn="l"/>
                      <a:r>
                        <a:rPr lang="it-IT" dirty="0"/>
                        <a:t>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/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32156">
                <a:tc>
                  <a:txBody>
                    <a:bodyPr/>
                    <a:lstStyle/>
                    <a:p>
                      <a:pPr algn="l"/>
                      <a:r>
                        <a:rPr lang="it-IT" dirty="0"/>
                        <a:t>tot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dirty="0"/>
                        <a:t>40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-252536" y="274638"/>
            <a:ext cx="9396536" cy="1143000"/>
          </a:xfrm>
        </p:spPr>
        <p:txBody>
          <a:bodyPr>
            <a:normAutofit/>
          </a:bodyPr>
          <a:lstStyle/>
          <a:p>
            <a:r>
              <a:rPr lang="it-IT" sz="2800" dirty="0"/>
              <a:t>Diagramma cartesiano ad aste (Leti, Cerbara, 2009)</a:t>
            </a:r>
          </a:p>
        </p:txBody>
      </p:sp>
      <p:pic>
        <p:nvPicPr>
          <p:cNvPr id="4" name="Segnaposto contenuto 3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556792"/>
            <a:ext cx="8208912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asellaDiTesto 4"/>
          <p:cNvSpPr txBox="1"/>
          <p:nvPr/>
        </p:nvSpPr>
        <p:spPr>
          <a:xfrm>
            <a:off x="0" y="6165304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Abbiamo rappresentato la distribuzione, ponendo sull’asse delle ascisse  le modalità del carattere e sull’asse delle ordinate le frequenze </a:t>
            </a:r>
          </a:p>
          <a:p>
            <a:endParaRPr lang="it-IT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r>
              <a:rPr lang="it-IT" sz="3600" dirty="0"/>
              <a:t>Diagrammi cartesiani per la rappresentazione di variabili quantitative continue (serie storiche)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/>
              <a:t>Sull’asse dell’ascisse si rappresenta il carattere continuo (tempo)</a:t>
            </a:r>
          </a:p>
          <a:p>
            <a:r>
              <a:rPr lang="it-IT" dirty="0"/>
              <a:t>Sull’asse delle ordinate la frequenza (o la quantità)</a:t>
            </a:r>
          </a:p>
          <a:p>
            <a:r>
              <a:rPr lang="it-IT" dirty="0"/>
              <a:t>In realtà il le frequenze sono rilevate in un istante temporale ben preciso</a:t>
            </a:r>
          </a:p>
          <a:p>
            <a:r>
              <a:rPr lang="it-IT" i="1" dirty="0"/>
              <a:t> </a:t>
            </a:r>
            <a:r>
              <a:rPr lang="it-IT" dirty="0"/>
              <a:t>I punti sull’asse cartesiano vengono congiunti con archi di curva (o spezzata poligonale) per dare il senso di continuità al fenomeno</a:t>
            </a:r>
          </a:p>
          <a:p>
            <a:pPr>
              <a:buNone/>
            </a:pPr>
            <a:endParaRPr lang="it-IT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52152">
            <a:off x="251520" y="1484784"/>
            <a:ext cx="8163157" cy="566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asellaDiTesto 2"/>
          <p:cNvSpPr txBox="1"/>
          <p:nvPr/>
        </p:nvSpPr>
        <p:spPr>
          <a:xfrm>
            <a:off x="467544" y="188640"/>
            <a:ext cx="92341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3200" dirty="0"/>
              <a:t>Serie Storiche (Leti, Cerbara, 2009 </a:t>
            </a:r>
            <a:r>
              <a:rPr lang="it-IT" sz="3200" dirty="0" err="1"/>
              <a:t>pag</a:t>
            </a:r>
            <a:r>
              <a:rPr lang="it-IT" sz="3200" dirty="0"/>
              <a:t> 97) </a:t>
            </a:r>
          </a:p>
        </p:txBody>
      </p:sp>
    </p:spTree>
    <p:extLst>
      <p:ext uri="{BB962C8B-B14F-4D97-AF65-F5344CB8AC3E}">
        <p14:creationId xmlns:p14="http://schemas.microsoft.com/office/powerpoint/2010/main" val="35970503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867328" cy="1143000"/>
          </a:xfrm>
        </p:spPr>
        <p:txBody>
          <a:bodyPr>
            <a:normAutofit fontScale="90000"/>
          </a:bodyPr>
          <a:lstStyle/>
          <a:p>
            <a:r>
              <a:rPr lang="it-IT" dirty="0"/>
              <a:t>Diagramma cartesiano: serie storica (Leti, Cerbara, 2009, pag.97)</a:t>
            </a:r>
          </a:p>
        </p:txBody>
      </p:sp>
      <p:pic>
        <p:nvPicPr>
          <p:cNvPr id="5" name="Segnaposto contenuto 6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229848"/>
            <a:ext cx="8496944" cy="3647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133341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559056"/>
            <a:ext cx="7505728" cy="5384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2530976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14356"/>
            <a:ext cx="8786842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9634707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Fonti</a:t>
            </a:r>
            <a:endParaRPr lang="en-US" dirty="0"/>
          </a:p>
        </p:txBody>
      </p:sp>
      <p:sp>
        <p:nvSpPr>
          <p:cNvPr id="4" name="Sottotitolo 2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/>
              <a:t>Fonte  Grafici:  G. Leti, L. Cerbara (2009), Elementi di Statistica Descrittiva, Il Mulino </a:t>
            </a:r>
          </a:p>
          <a:p>
            <a:r>
              <a:rPr lang="it-IT"/>
              <a:t>Borra, S., Di Ciaccio A. (2008), Metodologie per le Scienze Economiche e Sociali, McGraw-Hill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45115016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3196</TotalTime>
  <Words>571</Words>
  <Application>Microsoft Office PowerPoint</Application>
  <PresentationFormat>Presentazione su schermo (4:3)</PresentationFormat>
  <Paragraphs>122</Paragraphs>
  <Slides>17</Slides>
  <Notes>13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17</vt:i4>
      </vt:variant>
    </vt:vector>
  </HeadingPairs>
  <TitlesOfParts>
    <vt:vector size="21" baseType="lpstr">
      <vt:lpstr>Arial</vt:lpstr>
      <vt:lpstr>Calibri</vt:lpstr>
      <vt:lpstr>Wingdings</vt:lpstr>
      <vt:lpstr>Tema di Office</vt:lpstr>
      <vt:lpstr>Le rappresentazioni grafiche delle distribuzioni </vt:lpstr>
      <vt:lpstr>Schema delle rappresentazioni grafiche</vt:lpstr>
      <vt:lpstr>Presentazione standard di PowerPoint</vt:lpstr>
      <vt:lpstr>Distribuzioni secondo una variabile ordinata (ciclica)</vt:lpstr>
      <vt:lpstr>Distribuzione dei giorni al mese con precipitazioni a Roma, anno meteorologico 2004 (Leti, Cerbara, 2009 pag. 93-94)</vt:lpstr>
      <vt:lpstr>Diagramma a Radar </vt:lpstr>
      <vt:lpstr>Rappresentazioni della distribuzione secondo un carattere quantitativo</vt:lpstr>
      <vt:lpstr>Diagramma cartesiano ad aste per variabili quantitative discrete (variabile con pochi valori)</vt:lpstr>
      <vt:lpstr>Rappresentazione di un carattere quantitativo discreto (diagrammi cartesiani)</vt:lpstr>
      <vt:lpstr>Distribuzione di 40 studenti secondo il voto riportato nell’esame di Statistica (Leti e Cerbara, 2009)</vt:lpstr>
      <vt:lpstr>Diagramma cartesiano ad aste (Leti, Cerbara, 2009)</vt:lpstr>
      <vt:lpstr>Diagrammi cartesiani per la rappresentazione di variabili quantitative continue (serie storiche)</vt:lpstr>
      <vt:lpstr>Presentazione standard di PowerPoint</vt:lpstr>
      <vt:lpstr>Diagramma cartesiano: serie storica (Leti, Cerbara, 2009, pag.97)</vt:lpstr>
      <vt:lpstr>Presentazione standard di PowerPoint</vt:lpstr>
      <vt:lpstr>Presentazione standard di PowerPoint</vt:lpstr>
      <vt:lpstr>Fonti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distribuzioni statistiche e le loro rappresentazioni</dc:title>
  <dc:creator>isulis</dc:creator>
  <cp:lastModifiedBy>Isabella Sulis</cp:lastModifiedBy>
  <cp:revision>258</cp:revision>
  <dcterms:created xsi:type="dcterms:W3CDTF">2012-02-24T09:07:53Z</dcterms:created>
  <dcterms:modified xsi:type="dcterms:W3CDTF">2016-03-13T23:46:31Z</dcterms:modified>
</cp:coreProperties>
</file>