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Avenir Book"/>
        <a:ea typeface="Avenir Book"/>
        <a:cs typeface="Avenir Book"/>
        <a:sym typeface="Avenir Book"/>
      </a:defRPr>
    </a:lvl1pPr>
    <a:lvl2pPr indent="228600" defTabSz="457200">
      <a:lnSpc>
        <a:spcPct val="125000"/>
      </a:lnSpc>
      <a:defRPr sz="2400">
        <a:latin typeface="Avenir Book"/>
        <a:ea typeface="Avenir Book"/>
        <a:cs typeface="Avenir Book"/>
        <a:sym typeface="Avenir Book"/>
      </a:defRPr>
    </a:lvl2pPr>
    <a:lvl3pPr indent="457200" defTabSz="457200">
      <a:lnSpc>
        <a:spcPct val="125000"/>
      </a:lnSpc>
      <a:defRPr sz="2400">
        <a:latin typeface="Avenir Book"/>
        <a:ea typeface="Avenir Book"/>
        <a:cs typeface="Avenir Book"/>
        <a:sym typeface="Avenir Book"/>
      </a:defRPr>
    </a:lvl3pPr>
    <a:lvl4pPr indent="685800" defTabSz="457200">
      <a:lnSpc>
        <a:spcPct val="125000"/>
      </a:lnSpc>
      <a:defRPr sz="2400">
        <a:latin typeface="Avenir Book"/>
        <a:ea typeface="Avenir Book"/>
        <a:cs typeface="Avenir Book"/>
        <a:sym typeface="Avenir Book"/>
      </a:defRPr>
    </a:lvl4pPr>
    <a:lvl5pPr indent="914400" defTabSz="457200">
      <a:lnSpc>
        <a:spcPct val="125000"/>
      </a:lnSpc>
      <a:defRPr sz="2400">
        <a:latin typeface="Avenir Book"/>
        <a:ea typeface="Avenir Book"/>
        <a:cs typeface="Avenir Book"/>
        <a:sym typeface="Avenir Book"/>
      </a:defRPr>
    </a:lvl5pPr>
    <a:lvl6pPr indent="1143000" defTabSz="457200">
      <a:lnSpc>
        <a:spcPct val="125000"/>
      </a:lnSpc>
      <a:defRPr sz="2400">
        <a:latin typeface="Avenir Book"/>
        <a:ea typeface="Avenir Book"/>
        <a:cs typeface="Avenir Book"/>
        <a:sym typeface="Avenir Book"/>
      </a:defRPr>
    </a:lvl6pPr>
    <a:lvl7pPr indent="1371600" defTabSz="457200">
      <a:lnSpc>
        <a:spcPct val="125000"/>
      </a:lnSpc>
      <a:defRPr sz="2400">
        <a:latin typeface="Avenir Book"/>
        <a:ea typeface="Avenir Book"/>
        <a:cs typeface="Avenir Book"/>
        <a:sym typeface="Avenir Book"/>
      </a:defRPr>
    </a:lvl7pPr>
    <a:lvl8pPr indent="1600200" defTabSz="457200">
      <a:lnSpc>
        <a:spcPct val="125000"/>
      </a:lnSpc>
      <a:defRPr sz="2400">
        <a:latin typeface="Avenir Book"/>
        <a:ea typeface="Avenir Book"/>
        <a:cs typeface="Avenir Book"/>
        <a:sym typeface="Avenir Book"/>
      </a:defRPr>
    </a:lvl8pPr>
    <a:lvl9pPr indent="1828800" defTabSz="457200">
      <a:lnSpc>
        <a:spcPct val="125000"/>
      </a:lnSpc>
      <a:defRPr sz="2400">
        <a:latin typeface="Avenir Book"/>
        <a:ea typeface="Avenir Book"/>
        <a:cs typeface="Avenir Book"/>
        <a:sym typeface="Avenir Book"/>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5" name="Shape 5"/>
          <p:cNvSpPr/>
          <p:nvPr>
            <p:ph type="title"/>
          </p:nvPr>
        </p:nvSpPr>
        <p:spPr>
          <a:xfrm>
            <a:off x="1270000" y="1638300"/>
            <a:ext cx="10464800" cy="3302000"/>
          </a:xfrm>
          <a:prstGeom prst="rect">
            <a:avLst/>
          </a:prstGeom>
        </p:spPr>
        <p:txBody>
          <a:bodyPr anchor="b"/>
          <a:lstStyle/>
          <a:p>
            <a:pPr lvl="0">
              <a:defRPr sz="1800"/>
            </a:pPr>
            <a:r>
              <a:rPr sz="8000"/>
              <a:t>Titolo Testo</a:t>
            </a:r>
          </a:p>
        </p:txBody>
      </p:sp>
      <p:sp>
        <p:nvSpPr>
          <p:cNvPr id="6" name="Shape 6"/>
          <p:cNvSpPr/>
          <p:nvPr>
            <p:ph type="body"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zion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u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Orizzontale">
    <p:spTree>
      <p:nvGrpSpPr>
        <p:cNvPr id="1" name=""/>
        <p:cNvGrpSpPr/>
        <p:nvPr/>
      </p:nvGrpSpPr>
      <p:grpSpPr>
        <a:xfrm>
          <a:off x="0" y="0"/>
          <a:ext cx="0" cy="0"/>
          <a:chOff x="0" y="0"/>
          <a:chExt cx="0" cy="0"/>
        </a:xfrm>
      </p:grpSpPr>
      <p:sp>
        <p:nvSpPr>
          <p:cNvPr id="8" name="Shape 8"/>
          <p:cNvSpPr/>
          <p:nvPr>
            <p:ph type="title"/>
          </p:nvPr>
        </p:nvSpPr>
        <p:spPr>
          <a:xfrm>
            <a:off x="1270000" y="6718300"/>
            <a:ext cx="10464800" cy="1422400"/>
          </a:xfrm>
          <a:prstGeom prst="rect">
            <a:avLst/>
          </a:prstGeom>
        </p:spPr>
        <p:txBody>
          <a:bodyPr anchor="b"/>
          <a:lstStyle/>
          <a:p>
            <a:pPr lvl="0">
              <a:defRPr sz="1800"/>
            </a:pPr>
            <a:r>
              <a:rPr sz="8000"/>
              <a:t>Titolo Testo</a:t>
            </a:r>
          </a:p>
        </p:txBody>
      </p:sp>
      <p:sp>
        <p:nvSpPr>
          <p:cNvPr id="9" name="Shape 9"/>
          <p:cNvSpPr/>
          <p:nvPr>
            <p:ph type="body"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olo - Centrato">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lstStyle/>
          <a:p>
            <a:pPr lvl="0">
              <a:defRPr sz="1800"/>
            </a:pPr>
            <a:r>
              <a:rPr sz="8000"/>
              <a:t>Titolo Testo</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cale">
    <p:spTree>
      <p:nvGrpSpPr>
        <p:cNvPr id="1" name=""/>
        <p:cNvGrpSpPr/>
        <p:nvPr/>
      </p:nvGrpSpPr>
      <p:grpSpPr>
        <a:xfrm>
          <a:off x="0" y="0"/>
          <a:ext cx="0" cy="0"/>
          <a:chOff x="0" y="0"/>
          <a:chExt cx="0" cy="0"/>
        </a:xfrm>
      </p:grpSpPr>
      <p:sp>
        <p:nvSpPr>
          <p:cNvPr id="13" name="Shape 13"/>
          <p:cNvSpPr/>
          <p:nvPr>
            <p:ph type="title"/>
          </p:nvPr>
        </p:nvSpPr>
        <p:spPr>
          <a:xfrm>
            <a:off x="952500" y="635000"/>
            <a:ext cx="5334000" cy="3987800"/>
          </a:xfrm>
          <a:prstGeom prst="rect">
            <a:avLst/>
          </a:prstGeom>
        </p:spPr>
        <p:txBody>
          <a:bodyPr anchor="b"/>
          <a:lstStyle>
            <a:lvl1pPr>
              <a:defRPr sz="6000"/>
            </a:lvl1pPr>
          </a:lstStyle>
          <a:p>
            <a:pPr lvl="0">
              <a:defRPr sz="1800"/>
            </a:pPr>
            <a:r>
              <a:rPr sz="6000"/>
              <a:t>Titolo Testo</a:t>
            </a:r>
          </a:p>
        </p:txBody>
      </p:sp>
      <p:sp>
        <p:nvSpPr>
          <p:cNvPr id="14" name="Shape 14"/>
          <p:cNvSpPr/>
          <p:nvPr>
            <p:ph type="body"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olo - In alto">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pPr>
            <a:r>
              <a:rPr sz="8000"/>
              <a:t>Titolo Testo</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pPr>
            <a:r>
              <a:rPr sz="8000"/>
              <a:t>Titolo Testo</a:t>
            </a:r>
          </a:p>
        </p:txBody>
      </p:sp>
      <p:sp>
        <p:nvSpPr>
          <p:cNvPr id="19" name="Shape 19"/>
          <p:cNvSpPr/>
          <p:nvPr>
            <p:ph type="body" idx="1"/>
          </p:nvPr>
        </p:nvSpPr>
        <p:spPr>
          <a:prstGeom prst="rect">
            <a:avLst/>
          </a:prstGeom>
        </p:spPr>
        <p:txBody>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olo, punti elenco e f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pPr>
            <a:r>
              <a:rPr sz="8000"/>
              <a:t>Titolo Testo</a:t>
            </a:r>
          </a:p>
        </p:txBody>
      </p:sp>
      <p:sp>
        <p:nvSpPr>
          <p:cNvPr id="22" name="Shape 22"/>
          <p:cNvSpPr/>
          <p:nvPr>
            <p:ph type="body"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lvl="0">
              <a:defRPr sz="1800"/>
            </a:pPr>
            <a:r>
              <a:rPr sz="2800"/>
              <a:t>Corpo livello uno</a:t>
            </a:r>
            <a:endParaRPr sz="2800"/>
          </a:p>
          <a:p>
            <a:pPr lvl="1">
              <a:defRPr sz="1800"/>
            </a:pPr>
            <a:r>
              <a:rPr sz="2800"/>
              <a:t>Corpo livello due</a:t>
            </a:r>
            <a:endParaRPr sz="2800"/>
          </a:p>
          <a:p>
            <a:pPr lvl="2">
              <a:defRPr sz="1800"/>
            </a:pPr>
            <a:r>
              <a:rPr sz="2800"/>
              <a:t>Corpo livello tre</a:t>
            </a:r>
            <a:endParaRPr sz="2800"/>
          </a:p>
          <a:p>
            <a:pPr lvl="3">
              <a:defRPr sz="1800"/>
            </a:pPr>
            <a:r>
              <a:rPr sz="2800"/>
              <a:t>Corpo livello quattro</a:t>
            </a:r>
            <a:endParaRPr sz="2800"/>
          </a:p>
          <a:p>
            <a:pPr lvl="4">
              <a:defRPr sz="1800"/>
            </a:pPr>
            <a:r>
              <a:rPr sz="2800"/>
              <a:t>Livello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ti elenco">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pagina">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8000"/>
              <a:t>Titolo Testo</a:t>
            </a:r>
          </a:p>
        </p:txBody>
      </p:sp>
      <p:sp>
        <p:nvSpPr>
          <p:cNvPr id="3" name="Shape 3"/>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spd="med" advClick="1"/>
  <p:txStyles>
    <p:titleStyle>
      <a:lvl1pPr algn="ctr" defTabSz="584200">
        <a:defRPr sz="8000">
          <a:latin typeface="+mn-lt"/>
          <a:ea typeface="+mn-ea"/>
          <a:cs typeface="+mn-cs"/>
          <a:sym typeface="Helvetica Light"/>
        </a:defRPr>
      </a:lvl1pPr>
      <a:lvl2pPr indent="228600" algn="ctr" defTabSz="584200">
        <a:defRPr sz="8000">
          <a:latin typeface="+mn-lt"/>
          <a:ea typeface="+mn-ea"/>
          <a:cs typeface="+mn-cs"/>
          <a:sym typeface="Helvetica Light"/>
        </a:defRPr>
      </a:lvl2pPr>
      <a:lvl3pPr indent="457200" algn="ctr" defTabSz="584200">
        <a:defRPr sz="8000">
          <a:latin typeface="+mn-lt"/>
          <a:ea typeface="+mn-ea"/>
          <a:cs typeface="+mn-cs"/>
          <a:sym typeface="Helvetica Light"/>
        </a:defRPr>
      </a:lvl3pPr>
      <a:lvl4pPr indent="685800" algn="ctr" defTabSz="584200">
        <a:defRPr sz="8000">
          <a:latin typeface="+mn-lt"/>
          <a:ea typeface="+mn-ea"/>
          <a:cs typeface="+mn-cs"/>
          <a:sym typeface="Helvetica Light"/>
        </a:defRPr>
      </a:lvl4pPr>
      <a:lvl5pPr indent="914400" algn="ctr" defTabSz="584200">
        <a:defRPr sz="8000">
          <a:latin typeface="+mn-lt"/>
          <a:ea typeface="+mn-ea"/>
          <a:cs typeface="+mn-cs"/>
          <a:sym typeface="Helvetica Light"/>
        </a:defRPr>
      </a:lvl5pPr>
      <a:lvl6pPr indent="1143000" algn="ctr" defTabSz="584200">
        <a:defRPr sz="8000">
          <a:latin typeface="+mn-lt"/>
          <a:ea typeface="+mn-ea"/>
          <a:cs typeface="+mn-cs"/>
          <a:sym typeface="Helvetica Light"/>
        </a:defRPr>
      </a:lvl6pPr>
      <a:lvl7pPr indent="1371600" algn="ctr" defTabSz="584200">
        <a:defRPr sz="8000">
          <a:latin typeface="+mn-lt"/>
          <a:ea typeface="+mn-ea"/>
          <a:cs typeface="+mn-cs"/>
          <a:sym typeface="Helvetica Light"/>
        </a:defRPr>
      </a:lvl7pPr>
      <a:lvl8pPr indent="1600200" algn="ctr" defTabSz="584200">
        <a:defRPr sz="8000">
          <a:latin typeface="+mn-lt"/>
          <a:ea typeface="+mn-ea"/>
          <a:cs typeface="+mn-cs"/>
          <a:sym typeface="Helvetica Light"/>
        </a:defRPr>
      </a:lvl8pPr>
      <a:lvl9pPr indent="1828800" algn="ctr" defTabSz="584200">
        <a:defRPr sz="8000">
          <a:latin typeface="+mn-lt"/>
          <a:ea typeface="+mn-ea"/>
          <a:cs typeface="+mn-cs"/>
          <a:sym typeface="Helvetica Light"/>
        </a:defRPr>
      </a:lvl9pPr>
    </p:titleStyle>
    <p:bodyStyle>
      <a:lvl1pPr marL="444500" indent="-444500" defTabSz="584200">
        <a:spcBef>
          <a:spcPts val="4200"/>
        </a:spcBef>
        <a:buSzPct val="75000"/>
        <a:buChar char="•"/>
        <a:defRPr sz="3600">
          <a:latin typeface="+mn-lt"/>
          <a:ea typeface="+mn-ea"/>
          <a:cs typeface="+mn-cs"/>
          <a:sym typeface="Helvetica Light"/>
        </a:defRPr>
      </a:lvl1pPr>
      <a:lvl2pPr marL="889000" indent="-444500" defTabSz="584200">
        <a:spcBef>
          <a:spcPts val="4200"/>
        </a:spcBef>
        <a:buSzPct val="75000"/>
        <a:buChar char="•"/>
        <a:defRPr sz="3600">
          <a:latin typeface="+mn-lt"/>
          <a:ea typeface="+mn-ea"/>
          <a:cs typeface="+mn-cs"/>
          <a:sym typeface="Helvetica Light"/>
        </a:defRPr>
      </a:lvl2pPr>
      <a:lvl3pPr marL="1333500" indent="-444500" defTabSz="584200">
        <a:spcBef>
          <a:spcPts val="4200"/>
        </a:spcBef>
        <a:buSzPct val="75000"/>
        <a:buChar char="•"/>
        <a:defRPr sz="3600">
          <a:latin typeface="+mn-lt"/>
          <a:ea typeface="+mn-ea"/>
          <a:cs typeface="+mn-cs"/>
          <a:sym typeface="Helvetica Light"/>
        </a:defRPr>
      </a:lvl3pPr>
      <a:lvl4pPr marL="1778000" indent="-444500" defTabSz="584200">
        <a:spcBef>
          <a:spcPts val="4200"/>
        </a:spcBef>
        <a:buSzPct val="75000"/>
        <a:buChar char="•"/>
        <a:defRPr sz="3600">
          <a:latin typeface="+mn-lt"/>
          <a:ea typeface="+mn-ea"/>
          <a:cs typeface="+mn-cs"/>
          <a:sym typeface="Helvetica Light"/>
        </a:defRPr>
      </a:lvl4pPr>
      <a:lvl5pPr marL="2222500" indent="-444500" defTabSz="584200">
        <a:spcBef>
          <a:spcPts val="4200"/>
        </a:spcBef>
        <a:buSzPct val="75000"/>
        <a:buChar char="•"/>
        <a:defRPr sz="3600">
          <a:latin typeface="+mn-lt"/>
          <a:ea typeface="+mn-ea"/>
          <a:cs typeface="+mn-cs"/>
          <a:sym typeface="Helvetica Light"/>
        </a:defRPr>
      </a:lvl5pPr>
      <a:lvl6pPr marL="2667000" indent="-444500" defTabSz="584200">
        <a:spcBef>
          <a:spcPts val="4200"/>
        </a:spcBef>
        <a:buSzPct val="75000"/>
        <a:buChar char="•"/>
        <a:defRPr sz="3600">
          <a:latin typeface="+mn-lt"/>
          <a:ea typeface="+mn-ea"/>
          <a:cs typeface="+mn-cs"/>
          <a:sym typeface="Helvetica Light"/>
        </a:defRPr>
      </a:lvl6pPr>
      <a:lvl7pPr marL="3111500" indent="-444500" defTabSz="584200">
        <a:spcBef>
          <a:spcPts val="4200"/>
        </a:spcBef>
        <a:buSzPct val="75000"/>
        <a:buChar char="•"/>
        <a:defRPr sz="3600">
          <a:latin typeface="+mn-lt"/>
          <a:ea typeface="+mn-ea"/>
          <a:cs typeface="+mn-cs"/>
          <a:sym typeface="Helvetica Light"/>
        </a:defRPr>
      </a:lvl7pPr>
      <a:lvl8pPr marL="3556000" indent="-444500" defTabSz="584200">
        <a:spcBef>
          <a:spcPts val="4200"/>
        </a:spcBef>
        <a:buSzPct val="75000"/>
        <a:buChar char="•"/>
        <a:defRPr sz="3600">
          <a:latin typeface="+mn-lt"/>
          <a:ea typeface="+mn-ea"/>
          <a:cs typeface="+mn-cs"/>
          <a:sym typeface="Helvetica Light"/>
        </a:defRPr>
      </a:lvl8pPr>
      <a:lvl9pPr marL="4000500" indent="-444500" defTabSz="584200">
        <a:spcBef>
          <a:spcPts val="4200"/>
        </a:spcBef>
        <a:buSzPct val="75000"/>
        <a:buChar char="•"/>
        <a:defRPr sz="3600">
          <a:latin typeface="+mn-lt"/>
          <a:ea typeface="+mn-ea"/>
          <a:cs typeface="+mn-cs"/>
          <a:sym typeface="Helvetica Light"/>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prstGeom prst="rect">
            <a:avLst/>
          </a:prstGeom>
        </p:spPr>
        <p:txBody>
          <a:bodyPr/>
          <a:lstStyle/>
          <a:p>
            <a:pPr lvl="0" defTabSz="514095">
              <a:defRPr sz="1800"/>
            </a:pPr>
            <a:r>
              <a:rPr sz="7040"/>
              <a:t>Paul Grice</a:t>
            </a:r>
            <a:endParaRPr sz="7040"/>
          </a:p>
          <a:p>
            <a:pPr lvl="0" defTabSz="514095">
              <a:defRPr sz="1800"/>
            </a:pPr>
            <a:r>
              <a:rPr sz="7040"/>
              <a:t>teoria dell’implicatura conversazionale</a:t>
            </a:r>
          </a:p>
        </p:txBody>
      </p:sp>
      <p:sp>
        <p:nvSpPr>
          <p:cNvPr id="33" name="Shape 33"/>
          <p:cNvSpPr/>
          <p:nvPr>
            <p:ph type="body" idx="1"/>
          </p:nvPr>
        </p:nvSpPr>
        <p:spPr>
          <a:prstGeom prst="rect">
            <a:avLst/>
          </a:prstGeom>
        </p:spPr>
        <p:txBody>
          <a:bodyPr/>
          <a:lstStyle/>
          <a:p>
            <a:pPr lvl="0"/>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title"/>
          </p:nvPr>
        </p:nvSpPr>
        <p:spPr>
          <a:prstGeom prst="rect">
            <a:avLst/>
          </a:prstGeom>
        </p:spPr>
        <p:txBody>
          <a:bodyPr/>
          <a:lstStyle/>
          <a:p>
            <a:pPr lvl="0">
              <a:defRPr sz="1800"/>
            </a:pPr>
            <a:r>
              <a:rPr sz="8000"/>
              <a:t>massime della quantità</a:t>
            </a:r>
          </a:p>
        </p:txBody>
      </p:sp>
      <p:sp>
        <p:nvSpPr>
          <p:cNvPr id="60" name="Shape 60"/>
          <p:cNvSpPr/>
          <p:nvPr>
            <p:ph type="body" idx="1"/>
          </p:nvPr>
        </p:nvSpPr>
        <p:spPr>
          <a:prstGeom prst="rect">
            <a:avLst/>
          </a:prstGeom>
        </p:spPr>
        <p:txBody>
          <a:bodyPr/>
          <a:lstStyle/>
          <a:p>
            <a:pPr lvl="0">
              <a:defRPr sz="1800"/>
            </a:pPr>
            <a:r>
              <a:rPr sz="3600"/>
              <a:t>Il tuo contributo sia fornito in misura opportuna: non minore e non maggiore di quanto richiesto.</a:t>
            </a:r>
            <a:endParaRPr sz="3600"/>
          </a:p>
          <a:p>
            <a:pPr lvl="0">
              <a:defRPr sz="1800"/>
            </a:pPr>
            <a:r>
              <a:rPr sz="3600"/>
              <a:t>Commento</a:t>
            </a:r>
            <a:endParaRPr sz="3600"/>
          </a:p>
          <a:p>
            <a:pPr lvl="0" marL="0" indent="0" algn="just" defTabSz="457200">
              <a:lnSpc>
                <a:spcPct val="115000"/>
              </a:lnSpc>
              <a:spcBef>
                <a:spcPts val="1000"/>
              </a:spcBef>
              <a:buSzTx/>
              <a:buNone/>
              <a:defRPr sz="1800"/>
            </a:pPr>
            <a:r>
              <a:rPr sz="3300">
                <a:latin typeface="Times New Roman"/>
                <a:ea typeface="Times New Roman"/>
                <a:cs typeface="Times New Roman"/>
                <a:sym typeface="Times New Roman"/>
              </a:rPr>
              <a:t>Occorre dare un contributo conversazionale in modo opportuno, ossia né maggiore né minore di quanto richiesto: l’evasività e la laconicità fanno smarrire l’obiettivo della conversazione, e la ridondanza è fonte di confusioni e talvolta può indurre a pensare che l’intento della comunicazione sia un altro rispetto a quello esplicito. </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2" name="Shape 62"/>
          <p:cNvSpPr/>
          <p:nvPr>
            <p:ph type="title"/>
          </p:nvPr>
        </p:nvSpPr>
        <p:spPr>
          <a:prstGeom prst="rect">
            <a:avLst/>
          </a:prstGeom>
        </p:spPr>
        <p:txBody>
          <a:bodyPr/>
          <a:lstStyle/>
          <a:p>
            <a:pPr lvl="0">
              <a:defRPr sz="1800"/>
            </a:pPr>
            <a:r>
              <a:rPr sz="8000"/>
              <a:t>massime della qualità</a:t>
            </a:r>
          </a:p>
        </p:txBody>
      </p:sp>
      <p:sp>
        <p:nvSpPr>
          <p:cNvPr id="63" name="Shape 63"/>
          <p:cNvSpPr/>
          <p:nvPr>
            <p:ph type="body" idx="1"/>
          </p:nvPr>
        </p:nvSpPr>
        <p:spPr>
          <a:prstGeom prst="rect">
            <a:avLst/>
          </a:prstGeom>
        </p:spPr>
        <p:txBody>
          <a:bodyPr/>
          <a:lstStyle/>
          <a:p>
            <a:pPr lvl="0" marL="0" indent="0" algn="just" defTabSz="457200">
              <a:lnSpc>
                <a:spcPct val="115000"/>
              </a:lnSpc>
              <a:spcBef>
                <a:spcPts val="1000"/>
              </a:spcBef>
              <a:buSzTx/>
              <a:buNone/>
              <a:defRPr sz="1800"/>
            </a:pPr>
            <a:r>
              <a:rPr b="1" sz="3600">
                <a:latin typeface="Times New Roman"/>
                <a:ea typeface="Times New Roman"/>
                <a:cs typeface="Times New Roman"/>
                <a:sym typeface="Times New Roman"/>
              </a:rPr>
              <a:t>Supermassima della qualità</a:t>
            </a:r>
            <a:r>
              <a:rPr sz="3600">
                <a:latin typeface="Times New Roman"/>
                <a:ea typeface="Times New Roman"/>
                <a:cs typeface="Times New Roman"/>
                <a:sym typeface="Times New Roman"/>
              </a:rPr>
              <a:t>: </a:t>
            </a:r>
            <a:r>
              <a:rPr b="1" sz="3600">
                <a:latin typeface="Times New Roman"/>
                <a:ea typeface="Times New Roman"/>
                <a:cs typeface="Times New Roman"/>
                <a:sym typeface="Times New Roman"/>
              </a:rPr>
              <a:t>Fai in modo che il tuo contributo sia vero</a:t>
            </a:r>
            <a:r>
              <a:rPr sz="3600">
                <a:latin typeface="Times New Roman"/>
                <a:ea typeface="Times New Roman"/>
                <a:cs typeface="Times New Roman"/>
                <a:sym typeface="Times New Roman"/>
              </a:rPr>
              <a:t>.</a:t>
            </a:r>
            <a:endParaRPr sz="3600">
              <a:latin typeface="Times New Roman"/>
              <a:ea typeface="Times New Roman"/>
              <a:cs typeface="Times New Roman"/>
              <a:sym typeface="Times New Roman"/>
            </a:endParaRPr>
          </a:p>
          <a:p>
            <a:pPr lvl="0" marL="0" indent="0" algn="just" defTabSz="457200">
              <a:lnSpc>
                <a:spcPct val="115000"/>
              </a:lnSpc>
              <a:spcBef>
                <a:spcPts val="1000"/>
              </a:spcBef>
              <a:buSzTx/>
              <a:buNone/>
              <a:defRPr sz="1800"/>
            </a:pPr>
            <a:endParaRPr sz="3600">
              <a:latin typeface="Times New Roman"/>
              <a:ea typeface="Times New Roman"/>
              <a:cs typeface="Times New Roman"/>
              <a:sym typeface="Times New Roman"/>
            </a:endParaRPr>
          </a:p>
          <a:p>
            <a:pPr lvl="0" marL="0" indent="0" algn="just" defTabSz="457200">
              <a:lnSpc>
                <a:spcPct val="115000"/>
              </a:lnSpc>
              <a:spcBef>
                <a:spcPts val="1000"/>
              </a:spcBef>
              <a:buSzTx/>
              <a:buNone/>
              <a:defRPr sz="1800"/>
            </a:pPr>
            <a:r>
              <a:rPr sz="3600">
                <a:latin typeface="Times New Roman"/>
                <a:ea typeface="Times New Roman"/>
                <a:cs typeface="Times New Roman"/>
                <a:sym typeface="Times New Roman"/>
              </a:rPr>
              <a:t>Massime della qualità </a:t>
            </a:r>
            <a:endParaRPr sz="3600">
              <a:latin typeface="Times New Roman"/>
              <a:ea typeface="Times New Roman"/>
              <a:cs typeface="Times New Roman"/>
              <a:sym typeface="Times New Roman"/>
            </a:endParaRPr>
          </a:p>
          <a:p>
            <a:pPr lvl="0" marL="249381" indent="-249381" algn="just" defTabSz="457200">
              <a:lnSpc>
                <a:spcPct val="115000"/>
              </a:lnSpc>
              <a:spcBef>
                <a:spcPts val="1000"/>
              </a:spcBef>
              <a:buSzPct val="100000"/>
              <a:buAutoNum type="arabicParenR" startAt="1"/>
              <a:defRPr sz="1800"/>
            </a:pPr>
            <a:r>
              <a:rPr sz="3600">
                <a:latin typeface="Times New Roman"/>
                <a:ea typeface="Times New Roman"/>
                <a:cs typeface="Times New Roman"/>
                <a:sym typeface="Times New Roman"/>
              </a:rPr>
              <a:t>Non dire ciò che credi falso; </a:t>
            </a:r>
            <a:endParaRPr sz="3600">
              <a:latin typeface="Times New Roman"/>
              <a:ea typeface="Times New Roman"/>
              <a:cs typeface="Times New Roman"/>
              <a:sym typeface="Times New Roman"/>
            </a:endParaRPr>
          </a:p>
          <a:p>
            <a:pPr lvl="0" marL="249381" indent="-249381" algn="just" defTabSz="457200">
              <a:lnSpc>
                <a:spcPct val="115000"/>
              </a:lnSpc>
              <a:spcBef>
                <a:spcPts val="1000"/>
              </a:spcBef>
              <a:buSzPct val="100000"/>
              <a:buAutoNum type="arabicParenR" startAt="1"/>
              <a:defRPr sz="1800"/>
            </a:pPr>
            <a:r>
              <a:rPr sz="3600">
                <a:latin typeface="Times New Roman"/>
                <a:ea typeface="Times New Roman"/>
                <a:cs typeface="Times New Roman"/>
                <a:sym typeface="Times New Roman"/>
              </a:rPr>
              <a:t>non affermare qualcosa di cui non hai sufficienti prove.</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5" name="Shape 65"/>
          <p:cNvSpPr/>
          <p:nvPr>
            <p:ph type="title"/>
          </p:nvPr>
        </p:nvSpPr>
        <p:spPr>
          <a:prstGeom prst="rect">
            <a:avLst/>
          </a:prstGeom>
        </p:spPr>
        <p:txBody>
          <a:bodyPr/>
          <a:lstStyle/>
          <a:p>
            <a:pPr lvl="0">
              <a:defRPr sz="1800"/>
            </a:pPr>
            <a:r>
              <a:rPr sz="8000"/>
              <a:t>Massima della relazione</a:t>
            </a:r>
          </a:p>
        </p:txBody>
      </p:sp>
      <p:sp>
        <p:nvSpPr>
          <p:cNvPr id="66" name="Shape 66"/>
          <p:cNvSpPr/>
          <p:nvPr>
            <p:ph type="body" idx="1"/>
          </p:nvPr>
        </p:nvSpPr>
        <p:spPr>
          <a:prstGeom prst="rect">
            <a:avLst/>
          </a:prstGeom>
        </p:spPr>
        <p:txBody>
          <a:bodyPr/>
          <a:lstStyle/>
          <a:p>
            <a:pPr lvl="0" marL="422275" indent="-422275" defTabSz="554990">
              <a:spcBef>
                <a:spcPts val="3900"/>
              </a:spcBef>
              <a:defRPr sz="1800"/>
            </a:pPr>
            <a:r>
              <a:rPr sz="3420"/>
              <a:t>Sii pertinente.</a:t>
            </a:r>
            <a:endParaRPr sz="3420"/>
          </a:p>
          <a:p>
            <a:pPr lvl="0" marL="422275" indent="-422275" defTabSz="554990">
              <a:spcBef>
                <a:spcPts val="3900"/>
              </a:spcBef>
              <a:defRPr sz="1800"/>
            </a:pPr>
            <a:endParaRPr sz="3420"/>
          </a:p>
          <a:p>
            <a:pPr lvl="0" marL="422275" indent="-422275" algn="just" defTabSz="554990">
              <a:spcBef>
                <a:spcPts val="3900"/>
              </a:spcBef>
              <a:defRPr sz="1800"/>
            </a:pPr>
            <a:r>
              <a:rPr sz="3420"/>
              <a:t>Commento: occorre essere pertinenti, senza uscire fuori tema: nel caso in cui si vada fuori tema, si vanifica il raggiungimento della comunicazione o si dà di nuovo l’impressione di voler comunicare qualcosa di diverso da quel che esplicitamente si è espresso. </a:t>
            </a:r>
            <a:endParaRPr sz="3420"/>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8" name="Shape 68"/>
          <p:cNvSpPr/>
          <p:nvPr>
            <p:ph type="title"/>
          </p:nvPr>
        </p:nvSpPr>
        <p:spPr>
          <a:prstGeom prst="rect">
            <a:avLst/>
          </a:prstGeom>
        </p:spPr>
        <p:txBody>
          <a:bodyPr/>
          <a:lstStyle/>
          <a:p>
            <a:pPr lvl="0">
              <a:defRPr sz="1800"/>
            </a:pPr>
            <a:r>
              <a:rPr sz="8000"/>
              <a:t>massima della modalità</a:t>
            </a:r>
          </a:p>
        </p:txBody>
      </p:sp>
      <p:sp>
        <p:nvSpPr>
          <p:cNvPr id="69" name="Shape 69"/>
          <p:cNvSpPr/>
          <p:nvPr>
            <p:ph type="body" idx="1"/>
          </p:nvPr>
        </p:nvSpPr>
        <p:spPr>
          <a:prstGeom prst="rect">
            <a:avLst/>
          </a:prstGeom>
        </p:spPr>
        <p:txBody>
          <a:bodyPr/>
          <a:lstStyle/>
          <a:p>
            <a:pPr lvl="0">
              <a:defRPr sz="1800"/>
            </a:pPr>
            <a:r>
              <a:rPr sz="3600"/>
              <a:t>Siate perspicui: </a:t>
            </a:r>
            <a:endParaRPr sz="3600"/>
          </a:p>
          <a:p>
            <a:pPr lvl="0">
              <a:defRPr sz="1800"/>
            </a:pPr>
            <a:r>
              <a:rPr sz="3600"/>
              <a:t>1) evita espressioni oscure; 2)evita l’ambiguità; 3)sii breve ( evita la prolissità inutile); 4) siate ordinati nell’esposizione.</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1" name="Shape 71"/>
          <p:cNvSpPr/>
          <p:nvPr>
            <p:ph type="title"/>
          </p:nvPr>
        </p:nvSpPr>
        <p:spPr>
          <a:prstGeom prst="rect">
            <a:avLst/>
          </a:prstGeom>
        </p:spPr>
        <p:txBody>
          <a:bodyPr/>
          <a:lstStyle/>
          <a:p>
            <a:pPr lvl="0">
              <a:defRPr sz="1800"/>
            </a:pPr>
            <a:r>
              <a:rPr sz="8000"/>
              <a:t>trasgressione</a:t>
            </a:r>
          </a:p>
        </p:txBody>
      </p:sp>
      <p:sp>
        <p:nvSpPr>
          <p:cNvPr id="72" name="Shape 72"/>
          <p:cNvSpPr/>
          <p:nvPr>
            <p:ph type="body" idx="1"/>
          </p:nvPr>
        </p:nvSpPr>
        <p:spPr>
          <a:prstGeom prst="rect">
            <a:avLst/>
          </a:prstGeom>
        </p:spPr>
        <p:txBody>
          <a:bodyPr/>
          <a:lstStyle>
            <a:lvl1pPr algn="just"/>
          </a:lstStyle>
          <a:p>
            <a:pPr lvl="0">
              <a:defRPr sz="1800"/>
            </a:pPr>
            <a:r>
              <a:rPr sz="3600"/>
              <a:t>La trasgressione di queste quattro massime può far uscire l’interlocutore dalla strada della comunicazione: ma esse possono naturalmente anche essere trasgredite spontaneamente, caso in cui il soggetto parlante tenterà di riportare tale trasgressione all’interno del “principio di cooperazione” e la concepirà come il tentativo di suggerire qualcosa che va al di là del significato esplicito delle parole impiegate. </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Shape 74"/>
          <p:cNvSpPr/>
          <p:nvPr>
            <p:ph type="title"/>
          </p:nvPr>
        </p:nvSpPr>
        <p:spPr>
          <a:prstGeom prst="rect">
            <a:avLst/>
          </a:prstGeom>
        </p:spPr>
        <p:txBody>
          <a:bodyPr/>
          <a:lstStyle/>
          <a:p>
            <a:pPr lvl="0">
              <a:defRPr sz="1800"/>
            </a:pPr>
            <a:r>
              <a:rPr sz="8000"/>
              <a:t>esempio</a:t>
            </a:r>
          </a:p>
        </p:txBody>
      </p:sp>
      <p:sp>
        <p:nvSpPr>
          <p:cNvPr id="75" name="Shape 75"/>
          <p:cNvSpPr/>
          <p:nvPr>
            <p:ph type="body" idx="1"/>
          </p:nvPr>
        </p:nvSpPr>
        <p:spPr>
          <a:prstGeom prst="rect">
            <a:avLst/>
          </a:prstGeom>
        </p:spPr>
        <p:txBody>
          <a:bodyPr/>
          <a:lstStyle/>
          <a:p>
            <a:pPr lvl="0" marL="293370" indent="-293370" defTabSz="385572">
              <a:spcBef>
                <a:spcPts val="2700"/>
              </a:spcBef>
              <a:defRPr sz="1800"/>
            </a:pPr>
            <a:r>
              <a:rPr sz="2376"/>
              <a:t>“Hai letto il nome della rosa?” “Ho visto il film”</a:t>
            </a:r>
            <a:endParaRPr sz="2376"/>
          </a:p>
          <a:p>
            <a:pPr lvl="0" marL="293370" indent="-293370" algn="just" defTabSz="385572">
              <a:spcBef>
                <a:spcPts val="2700"/>
              </a:spcBef>
              <a:defRPr sz="1800"/>
            </a:pPr>
            <a:r>
              <a:rPr sz="2376"/>
              <a:t>Primo, se assumiamo che il parlante sta seguendo le norme conversazioni comprendiamo che sta sostenendo che il film è sufficientemente simile al libro e che chi ha visto il film può essere considerato come uno che conosce il libro. Comprendere in modo tale la risposta si base sulla massima della relazione “sii rilevante”.</a:t>
            </a:r>
            <a:endParaRPr sz="2376"/>
          </a:p>
          <a:p>
            <a:pPr lvl="0" marL="0" indent="0" algn="just" defTabSz="301752">
              <a:lnSpc>
                <a:spcPct val="120000"/>
              </a:lnSpc>
              <a:spcBef>
                <a:spcPts val="0"/>
              </a:spcBef>
              <a:buSzTx/>
              <a:buNone/>
              <a:defRPr sz="1800"/>
            </a:pPr>
            <a:r>
              <a:rPr sz="2508">
                <a:latin typeface="Times New Roman"/>
                <a:ea typeface="Times New Roman"/>
                <a:cs typeface="Times New Roman"/>
                <a:sym typeface="Times New Roman"/>
              </a:rPr>
              <a:t>Secondo,  se assumiamo che il parlante osservi la prima massima della quantità “sii informativo quanto richiesto”, e il primo della qualità, “non dire ciò che credi falso”, abbiamo una spiegazione del perché il parlante non abbia risposto in modo affermativo. Dunque, se assumiamo che il parlante segue le norme raggiungiamo implicatura conversazionale che non ha letto il libro. Quindi sorge il problema: se non ha letto il libro perché non ha semplicemente risposto “no”? Questa risposta sarebbe stata meno cooperativa e meno informativa della reazione “ho visto i film”.</a:t>
            </a:r>
            <a:endParaRPr sz="2508">
              <a:latin typeface="Times New Roman"/>
              <a:ea typeface="Times New Roman"/>
              <a:cs typeface="Times New Roman"/>
              <a:sym typeface="Times New Roman"/>
            </a:endParaRP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7" name="Shape 77"/>
          <p:cNvSpPr/>
          <p:nvPr>
            <p:ph type="title"/>
          </p:nvPr>
        </p:nvSpPr>
        <p:spPr>
          <a:xfrm>
            <a:off x="952500" y="444500"/>
            <a:ext cx="11099800" cy="858441"/>
          </a:xfrm>
          <a:prstGeom prst="rect">
            <a:avLst/>
          </a:prstGeom>
        </p:spPr>
        <p:txBody>
          <a:bodyPr/>
          <a:lstStyle>
            <a:lvl1pPr defTabSz="362204">
              <a:defRPr sz="4960"/>
            </a:lvl1pPr>
          </a:lstStyle>
          <a:p>
            <a:pPr lvl="0">
              <a:defRPr sz="1800"/>
            </a:pPr>
            <a:r>
              <a:rPr sz="4960"/>
              <a:t>implicature</a:t>
            </a:r>
          </a:p>
        </p:txBody>
      </p:sp>
      <p:sp>
        <p:nvSpPr>
          <p:cNvPr id="78" name="Shape 78"/>
          <p:cNvSpPr/>
          <p:nvPr>
            <p:ph type="body" idx="1"/>
          </p:nvPr>
        </p:nvSpPr>
        <p:spPr>
          <a:prstGeom prst="rect">
            <a:avLst/>
          </a:prstGeom>
        </p:spPr>
        <p:txBody>
          <a:bodyPr/>
          <a:lstStyle/>
          <a:p>
            <a:pPr lvl="0">
              <a:defRPr sz="1800"/>
            </a:pPr>
            <a:r>
              <a:rPr sz="3600"/>
              <a:t>(1) VIOLAZIONE APPARENTE:</a:t>
            </a:r>
            <a:endParaRPr sz="3600"/>
          </a:p>
          <a:p>
            <a:pPr lvl="0">
              <a:defRPr sz="1800"/>
            </a:pPr>
            <a:r>
              <a:rPr sz="3600"/>
              <a:t>A: ho finito la benzina</a:t>
            </a:r>
            <a:endParaRPr sz="3600"/>
          </a:p>
          <a:p>
            <a:pPr lvl="0">
              <a:defRPr sz="1800"/>
            </a:pPr>
            <a:r>
              <a:rPr sz="3600"/>
              <a:t>B: dietro l'angolo c'è un garage</a:t>
            </a:r>
            <a:endParaRPr sz="3600"/>
          </a:p>
          <a:p>
            <a:pPr lvl="0">
              <a:defRPr sz="1800"/>
            </a:pPr>
            <a:r>
              <a:rPr sz="3600"/>
              <a:t>La reazione di B pare violare la massima della relazione (pertinenza), a meno che si pensi che il garage venda benzina, sia aperto, ecc.</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0" name="Shape 80"/>
          <p:cNvSpPr/>
          <p:nvPr>
            <p:ph type="title"/>
          </p:nvPr>
        </p:nvSpPr>
        <p:spPr>
          <a:xfrm>
            <a:off x="952500" y="444500"/>
            <a:ext cx="11099800" cy="862741"/>
          </a:xfrm>
          <a:prstGeom prst="rect">
            <a:avLst/>
          </a:prstGeom>
        </p:spPr>
        <p:txBody>
          <a:bodyPr/>
          <a:lstStyle/>
          <a:p>
            <a:pPr lvl="0" defTabSz="362204">
              <a:defRPr sz="4960"/>
            </a:pPr>
          </a:p>
        </p:txBody>
      </p:sp>
      <p:sp>
        <p:nvSpPr>
          <p:cNvPr id="81" name="Shape 81"/>
          <p:cNvSpPr/>
          <p:nvPr>
            <p:ph type="body" idx="1"/>
          </p:nvPr>
        </p:nvSpPr>
        <p:spPr>
          <a:xfrm>
            <a:off x="952500" y="2249817"/>
            <a:ext cx="11099800" cy="6640183"/>
          </a:xfrm>
          <a:prstGeom prst="rect">
            <a:avLst/>
          </a:prstGeom>
        </p:spPr>
        <p:txBody>
          <a:bodyPr/>
          <a:lstStyle/>
          <a:p>
            <a:pPr lvl="0">
              <a:defRPr sz="1800"/>
            </a:pPr>
            <a:r>
              <a:rPr sz="3600"/>
              <a:t>(2) CONFLITTO</a:t>
            </a:r>
            <a:endParaRPr sz="3600"/>
          </a:p>
          <a:p>
            <a:pPr lvl="0">
              <a:defRPr sz="1800"/>
            </a:pPr>
            <a:r>
              <a:rPr sz="3600"/>
              <a:t>A: dove abita C?</a:t>
            </a:r>
            <a:endParaRPr sz="3600"/>
          </a:p>
          <a:p>
            <a:pPr lvl="0">
              <a:defRPr sz="1800"/>
            </a:pPr>
            <a:r>
              <a:rPr sz="3600"/>
              <a:t>B: da qualche parte nel sud della Francia</a:t>
            </a:r>
            <a:endParaRPr sz="3600"/>
          </a:p>
          <a:p>
            <a:pPr lvl="0">
              <a:defRPr sz="1800"/>
            </a:pPr>
            <a:r>
              <a:rPr sz="3600"/>
              <a:t>La risposta di B viola la massima della quantità, per non violare la massima della qualità (non dire ciò per cui non hai prove adeguate)</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p:nvPr>
        </p:nvSpPr>
        <p:spPr>
          <a:prstGeom prst="rect">
            <a:avLst/>
          </a:prstGeom>
        </p:spPr>
        <p:txBody>
          <a:bodyPr/>
          <a:lstStyle>
            <a:lvl1pPr defTabSz="490727">
              <a:defRPr sz="6719"/>
            </a:lvl1pPr>
          </a:lstStyle>
          <a:p>
            <a:pPr lvl="0">
              <a:defRPr sz="1800"/>
            </a:pPr>
            <a:r>
              <a:rPr sz="6719"/>
              <a:t>significato naturale e significato non naturale</a:t>
            </a:r>
          </a:p>
        </p:txBody>
      </p:sp>
      <p:sp>
        <p:nvSpPr>
          <p:cNvPr id="36" name="Shape 36"/>
          <p:cNvSpPr/>
          <p:nvPr>
            <p:ph type="body" idx="1"/>
          </p:nvPr>
        </p:nvSpPr>
        <p:spPr>
          <a:prstGeom prst="rect">
            <a:avLst/>
          </a:prstGeom>
        </p:spPr>
        <p:txBody>
          <a:bodyPr/>
          <a:lstStyle/>
          <a:p>
            <a:pPr lvl="0">
              <a:defRPr sz="1800"/>
            </a:pPr>
            <a:r>
              <a:rPr sz="3600"/>
              <a:t>Grice attira l’attenzione su due differenti modi in cui il verbo significare è usato.</a:t>
            </a:r>
            <a:endParaRPr sz="3600"/>
          </a:p>
          <a:p>
            <a:pPr lvl="0">
              <a:defRPr sz="1800"/>
            </a:pPr>
            <a:r>
              <a:rPr sz="3600"/>
              <a:t>“quelle macchie significano morbillo”</a:t>
            </a:r>
            <a:endParaRPr sz="3600"/>
          </a:p>
          <a:p>
            <a:pPr lvl="0">
              <a:defRPr sz="1800"/>
            </a:pPr>
            <a:r>
              <a:rPr sz="3600"/>
              <a:t>“il suono della campanella significa che la lezione è finita.”</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title"/>
          </p:nvPr>
        </p:nvSpPr>
        <p:spPr>
          <a:prstGeom prst="rect">
            <a:avLst/>
          </a:prstGeom>
        </p:spPr>
        <p:txBody>
          <a:bodyPr/>
          <a:lstStyle/>
          <a:p>
            <a:pPr lvl="0">
              <a:defRPr sz="1800"/>
            </a:pPr>
            <a:r>
              <a:rPr sz="8000"/>
              <a:t>significati naturali</a:t>
            </a:r>
          </a:p>
        </p:txBody>
      </p:sp>
      <p:sp>
        <p:nvSpPr>
          <p:cNvPr id="39" name="Shape 39"/>
          <p:cNvSpPr/>
          <p:nvPr>
            <p:ph type="body" idx="1"/>
          </p:nvPr>
        </p:nvSpPr>
        <p:spPr>
          <a:prstGeom prst="rect">
            <a:avLst/>
          </a:prstGeom>
        </p:spPr>
        <p:txBody>
          <a:bodyPr/>
          <a:lstStyle/>
          <a:p>
            <a:pPr lvl="0" algn="just">
              <a:defRPr sz="1800"/>
            </a:pPr>
            <a:r>
              <a:rPr sz="3600"/>
              <a:t>Il primo caso implica significati naturali: l’apparizione delle macchie è un sintomo della malattia.</a:t>
            </a:r>
            <a:endParaRPr sz="3600"/>
          </a:p>
          <a:p>
            <a:pPr lvl="0" algn="just">
              <a:defRPr sz="1800"/>
            </a:pPr>
            <a:r>
              <a:rPr sz="3600"/>
              <a:t>Il legame tra la manifestazione macchie e quello che esse significano è necessario: non ci possono essere macchie senza malattia e viceversa.</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title"/>
          </p:nvPr>
        </p:nvSpPr>
        <p:spPr>
          <a:prstGeom prst="rect">
            <a:avLst/>
          </a:prstGeom>
        </p:spPr>
        <p:txBody>
          <a:bodyPr/>
          <a:lstStyle/>
          <a:p>
            <a:pPr lvl="0">
              <a:defRPr sz="1800"/>
            </a:pPr>
            <a:r>
              <a:rPr sz="8000"/>
              <a:t>significati non naturali </a:t>
            </a:r>
          </a:p>
        </p:txBody>
      </p:sp>
      <p:sp>
        <p:nvSpPr>
          <p:cNvPr id="42" name="Shape 42"/>
          <p:cNvSpPr/>
          <p:nvPr>
            <p:ph type="body" idx="1"/>
          </p:nvPr>
        </p:nvSpPr>
        <p:spPr>
          <a:prstGeom prst="rect">
            <a:avLst/>
          </a:prstGeom>
        </p:spPr>
        <p:txBody>
          <a:bodyPr/>
          <a:lstStyle/>
          <a:p>
            <a:pPr lvl="0" marL="417830" indent="-417830" defTabSz="549148">
              <a:spcBef>
                <a:spcPts val="3900"/>
              </a:spcBef>
              <a:defRPr sz="1800"/>
            </a:pPr>
            <a:r>
              <a:rPr sz="3384"/>
              <a:t>“Il suono della campanella significa che la lezione è finita”.</a:t>
            </a:r>
            <a:endParaRPr sz="3384"/>
          </a:p>
          <a:p>
            <a:pPr lvl="0" marL="417830" indent="-417830" defTabSz="549148">
              <a:spcBef>
                <a:spcPts val="3900"/>
              </a:spcBef>
              <a:defRPr sz="1800"/>
            </a:pPr>
            <a:r>
              <a:rPr sz="3384"/>
              <a:t>In questo secondo caso, non vi è connessione necessaria tra il suono e la fine della lezione. La connessione tra i due è determinata dall’intenzione di qualcuno di indicare in quel modo la fine della lezione.</a:t>
            </a:r>
            <a:endParaRPr sz="3384"/>
          </a:p>
          <a:p>
            <a:pPr lvl="0" marL="417830" indent="-417830" defTabSz="549148">
              <a:spcBef>
                <a:spcPts val="3900"/>
              </a:spcBef>
              <a:defRPr sz="1800"/>
            </a:pPr>
            <a:r>
              <a:rPr sz="3384"/>
              <a:t>A differenza delle macchie il suono della campanella non garantisce la verità dell’affermazione “la lezione è finita”.</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title"/>
          </p:nvPr>
        </p:nvSpPr>
        <p:spPr>
          <a:prstGeom prst="rect">
            <a:avLst/>
          </a:prstGeom>
        </p:spPr>
        <p:txBody>
          <a:bodyPr/>
          <a:lstStyle/>
          <a:p>
            <a:pPr lvl="0">
              <a:defRPr sz="1800"/>
            </a:pPr>
            <a:r>
              <a:rPr sz="8000"/>
              <a:t>significati non naturali</a:t>
            </a:r>
          </a:p>
        </p:txBody>
      </p:sp>
      <p:sp>
        <p:nvSpPr>
          <p:cNvPr id="45" name="Shape 45"/>
          <p:cNvSpPr/>
          <p:nvPr>
            <p:ph type="body" idx="1"/>
          </p:nvPr>
        </p:nvSpPr>
        <p:spPr>
          <a:prstGeom prst="rect">
            <a:avLst/>
          </a:prstGeom>
        </p:spPr>
        <p:txBody>
          <a:bodyPr/>
          <a:lstStyle/>
          <a:p>
            <a:pPr lvl="0" marL="404495" indent="-404495" algn="just" defTabSz="531622">
              <a:spcBef>
                <a:spcPts val="3800"/>
              </a:spcBef>
              <a:defRPr sz="1800"/>
            </a:pPr>
            <a:r>
              <a:rPr sz="3276"/>
              <a:t>Anche i significati linguistici sono significati non naturali, indicati in questo modo “significato</a:t>
            </a:r>
            <a:r>
              <a:rPr sz="2184"/>
              <a:t>nn</a:t>
            </a:r>
            <a:r>
              <a:rPr sz="3276"/>
              <a:t>”.</a:t>
            </a:r>
            <a:endParaRPr sz="3276"/>
          </a:p>
          <a:p>
            <a:pPr lvl="0" marL="404495" indent="-404495" algn="just" defTabSz="531622">
              <a:spcBef>
                <a:spcPts val="3800"/>
              </a:spcBef>
              <a:defRPr sz="1800"/>
            </a:pPr>
            <a:r>
              <a:rPr sz="3276"/>
              <a:t>Il </a:t>
            </a:r>
            <a:r>
              <a:rPr sz="3276"/>
              <a:t>significato</a:t>
            </a:r>
            <a:r>
              <a:rPr sz="2184"/>
              <a:t>nn </a:t>
            </a:r>
            <a:r>
              <a:rPr sz="3276"/>
              <a:t>è determinato dall’intenzione del parlante di comunicare qualcosa e dal riconoscimento dell’ascoltatore di quell’intenzione.</a:t>
            </a:r>
            <a:endParaRPr sz="3276"/>
          </a:p>
          <a:p>
            <a:pPr lvl="0" marL="404495" indent="-404495" algn="just" defTabSz="531622">
              <a:spcBef>
                <a:spcPts val="3800"/>
              </a:spcBef>
              <a:defRPr sz="1800"/>
            </a:pPr>
            <a:r>
              <a:rPr sz="3276"/>
              <a:t>Se A è un parlante e x un proferimento, allora “A significa</a:t>
            </a:r>
            <a:r>
              <a:rPr sz="2366"/>
              <a:t>nn</a:t>
            </a:r>
            <a:r>
              <a:rPr sz="3276"/>
              <a:t> qualcosa pronunciando x” è equivalente ad affermare che “A proferendo x intendeva produrre qualche effetto su qualcuno per mezzo del riconoscimento di quell’intenzione.”</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title"/>
          </p:nvPr>
        </p:nvSpPr>
        <p:spPr>
          <a:prstGeom prst="rect">
            <a:avLst/>
          </a:prstGeom>
        </p:spPr>
        <p:txBody>
          <a:bodyPr/>
          <a:lstStyle/>
          <a:p>
            <a:pPr lvl="0">
              <a:defRPr sz="1800"/>
            </a:pPr>
            <a:r>
              <a:rPr sz="8000"/>
              <a:t>esempio</a:t>
            </a:r>
          </a:p>
        </p:txBody>
      </p:sp>
      <p:sp>
        <p:nvSpPr>
          <p:cNvPr id="48" name="Shape 48"/>
          <p:cNvSpPr/>
          <p:nvPr>
            <p:ph type="body" idx="1"/>
          </p:nvPr>
        </p:nvSpPr>
        <p:spPr>
          <a:prstGeom prst="rect">
            <a:avLst/>
          </a:prstGeom>
        </p:spPr>
        <p:txBody>
          <a:bodyPr/>
          <a:lstStyle/>
          <a:p>
            <a:pPr lvl="0" algn="just">
              <a:defRPr sz="1800"/>
            </a:pPr>
            <a:r>
              <a:rPr sz="3600"/>
              <a:t>il bidello suonando la campanella significa che la lezione è finita se e solo se:</a:t>
            </a:r>
            <a:endParaRPr sz="3600"/>
          </a:p>
          <a:p>
            <a:pPr lvl="0" algn="just">
              <a:defRPr sz="1800"/>
            </a:pPr>
            <a:r>
              <a:rPr sz="3600"/>
              <a:t>1) intende indurre negli studenti e docenti la credenza che la lezione è finita;</a:t>
            </a:r>
            <a:endParaRPr sz="3600"/>
          </a:p>
          <a:p>
            <a:pPr lvl="0" algn="just">
              <a:defRPr sz="1800"/>
            </a:pPr>
            <a:r>
              <a:rPr sz="3600"/>
              <a:t>2) intende che docenti e studenti riconoscano che 1);</a:t>
            </a:r>
            <a:endParaRPr sz="3600"/>
          </a:p>
          <a:p>
            <a:pPr lvl="0" algn="just">
              <a:defRPr sz="1800"/>
            </a:pPr>
            <a:r>
              <a:rPr sz="3600"/>
              <a:t>3) intende che 2) sia la ragione per la quale studenti e docenti credono che la lezione è finita.</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title"/>
          </p:nvPr>
        </p:nvSpPr>
        <p:spPr>
          <a:prstGeom prst="rect">
            <a:avLst/>
          </a:prstGeom>
        </p:spPr>
        <p:txBody>
          <a:bodyPr/>
          <a:lstStyle/>
          <a:p>
            <a:pPr lvl="0">
              <a:defRPr sz="1800"/>
            </a:pPr>
            <a:r>
              <a:rPr sz="8000"/>
              <a:t>conseguenze</a:t>
            </a:r>
          </a:p>
        </p:txBody>
      </p:sp>
      <p:sp>
        <p:nvSpPr>
          <p:cNvPr id="51" name="Shape 51"/>
          <p:cNvSpPr/>
          <p:nvPr>
            <p:ph type="body" idx="1"/>
          </p:nvPr>
        </p:nvSpPr>
        <p:spPr>
          <a:prstGeom prst="rect">
            <a:avLst/>
          </a:prstGeom>
        </p:spPr>
        <p:txBody>
          <a:bodyPr/>
          <a:lstStyle>
            <a:lvl1pPr algn="just"/>
          </a:lstStyle>
          <a:p>
            <a:pPr lvl="0">
              <a:defRPr sz="1800"/>
            </a:pPr>
            <a:r>
              <a:rPr sz="3600"/>
              <a:t>Ciò che un parlante intende comunicare in contesti specifici può talvolta andare oltre parole effettivamente pronunciate. </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3" name="Shape 53"/>
          <p:cNvSpPr/>
          <p:nvPr>
            <p:ph type="title"/>
          </p:nvPr>
        </p:nvSpPr>
        <p:spPr>
          <a:prstGeom prst="rect">
            <a:avLst/>
          </a:prstGeom>
        </p:spPr>
        <p:txBody>
          <a:bodyPr/>
          <a:lstStyle/>
          <a:p>
            <a:pPr lvl="0">
              <a:defRPr sz="1800"/>
            </a:pPr>
            <a:r>
              <a:rPr sz="8000"/>
              <a:t>dire/implicare</a:t>
            </a:r>
          </a:p>
        </p:txBody>
      </p:sp>
      <p:sp>
        <p:nvSpPr>
          <p:cNvPr id="54" name="Shape 54"/>
          <p:cNvSpPr/>
          <p:nvPr>
            <p:ph type="body" idx="1"/>
          </p:nvPr>
        </p:nvSpPr>
        <p:spPr>
          <a:prstGeom prst="rect">
            <a:avLst/>
          </a:prstGeom>
        </p:spPr>
        <p:txBody>
          <a:bodyPr/>
          <a:lstStyle>
            <a:lvl1pPr marL="0" indent="0" algn="just" defTabSz="457200">
              <a:lnSpc>
                <a:spcPct val="120000"/>
              </a:lnSpc>
              <a:spcBef>
                <a:spcPts val="0"/>
              </a:spcBef>
              <a:buSzTx/>
              <a:buNone/>
              <a:defRPr>
                <a:latin typeface="Times New Roman"/>
                <a:ea typeface="Times New Roman"/>
                <a:cs typeface="Times New Roman"/>
                <a:sym typeface="Times New Roman"/>
              </a:defRPr>
            </a:lvl1pPr>
          </a:lstStyle>
          <a:p>
            <a:pPr lvl="0">
              <a:defRPr sz="1800"/>
            </a:pPr>
            <a:r>
              <a:rPr sz="3600"/>
              <a:t>una teoria dell’ implicatura che pretende di delineare che cosa è comunicato oltre a ciò che è detto quando un certo atto linguistico è sinceramente eseguito in un certo contesto di riferimento e mostrare, inoltre, come derivare ciò che è detto ma non comunicato dall’atto linguistico nel suo contesto di proferimento.</a:t>
            </a:r>
            <a:endParaRPr sz="3600"/>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lvl1pPr defTabSz="554990">
              <a:defRPr sz="7600"/>
            </a:lvl1pPr>
          </a:lstStyle>
          <a:p>
            <a:pPr lvl="0">
              <a:defRPr sz="1800"/>
            </a:pPr>
            <a:r>
              <a:rPr sz="7600"/>
              <a:t>Principio di cooperazione</a:t>
            </a:r>
          </a:p>
        </p:txBody>
      </p:sp>
      <p:sp>
        <p:nvSpPr>
          <p:cNvPr id="57" name="Shape 57"/>
          <p:cNvSpPr/>
          <p:nvPr>
            <p:ph type="body" idx="1"/>
          </p:nvPr>
        </p:nvSpPr>
        <p:spPr>
          <a:prstGeom prst="rect">
            <a:avLst/>
          </a:prstGeom>
        </p:spPr>
        <p:txBody>
          <a:bodyPr/>
          <a:lstStyle/>
          <a:p>
            <a:pPr lvl="0" marL="0" indent="0" algn="just" defTabSz="402336">
              <a:spcBef>
                <a:spcPts val="400"/>
              </a:spcBef>
              <a:buSzTx/>
              <a:buNone/>
              <a:defRPr sz="1800"/>
            </a:pPr>
            <a:r>
              <a:rPr b="1" sz="3168">
                <a:latin typeface="Times New Roman"/>
                <a:ea typeface="Times New Roman"/>
                <a:cs typeface="Times New Roman"/>
                <a:sym typeface="Times New Roman"/>
              </a:rPr>
              <a:t>“Conforma il tuo contributo conversazionale a quanto è richiesto, nel momento in cui avviene, dall’intento comune accettato o dalla direzione dello scambio verbale in cui sei impegnato”.</a:t>
            </a:r>
            <a:endParaRPr b="1" sz="3168">
              <a:latin typeface="Times New Roman"/>
              <a:ea typeface="Times New Roman"/>
              <a:cs typeface="Times New Roman"/>
              <a:sym typeface="Times New Roman"/>
            </a:endParaRPr>
          </a:p>
          <a:p>
            <a:pPr lvl="0" marL="0" indent="0" algn="just" defTabSz="402336">
              <a:spcBef>
                <a:spcPts val="400"/>
              </a:spcBef>
              <a:buSzTx/>
              <a:buNone/>
              <a:defRPr sz="1800"/>
            </a:pPr>
            <a:endParaRPr b="1" sz="3168">
              <a:latin typeface="Times New Roman"/>
              <a:ea typeface="Times New Roman"/>
              <a:cs typeface="Times New Roman"/>
              <a:sym typeface="Times New Roman"/>
            </a:endParaRPr>
          </a:p>
          <a:p>
            <a:pPr lvl="0" marL="0" indent="0" algn="just" defTabSz="402336">
              <a:lnSpc>
                <a:spcPct val="115000"/>
              </a:lnSpc>
              <a:spcBef>
                <a:spcPts val="800"/>
              </a:spcBef>
              <a:buSzTx/>
              <a:buNone/>
              <a:defRPr sz="1800"/>
            </a:pPr>
            <a:r>
              <a:rPr sz="2904">
                <a:latin typeface="Times New Roman"/>
                <a:ea typeface="Times New Roman"/>
                <a:cs typeface="Times New Roman"/>
                <a:sym typeface="Times New Roman"/>
              </a:rPr>
              <a:t>B</a:t>
            </a:r>
            <a:r>
              <a:rPr sz="3168">
                <a:latin typeface="Times New Roman"/>
                <a:ea typeface="Times New Roman"/>
                <a:cs typeface="Times New Roman"/>
                <a:sym typeface="Times New Roman"/>
              </a:rPr>
              <a:t>en si capisce, da tale formulazione, come quella di Grice sia una concezione eminentemente pragmatica del linguaggio, inteso come una forma di azione. Il principio di cooperazione si declina in </a:t>
            </a:r>
            <a:r>
              <a:rPr b="1" sz="3168">
                <a:solidFill>
                  <a:srgbClr val="002452"/>
                </a:solidFill>
                <a:latin typeface="Times New Roman"/>
                <a:ea typeface="Times New Roman"/>
                <a:cs typeface="Times New Roman"/>
                <a:sym typeface="Times New Roman"/>
              </a:rPr>
              <a:t>quattro gruppi di massime</a:t>
            </a:r>
            <a:r>
              <a:rPr sz="3168">
                <a:latin typeface="Times New Roman"/>
                <a:ea typeface="Times New Roman"/>
                <a:cs typeface="Times New Roman"/>
                <a:sym typeface="Times New Roman"/>
              </a:rPr>
              <a:t>, che si richiamano direttamente alle categorie kantiane: a) della </a:t>
            </a:r>
            <a:r>
              <a:rPr b="1" sz="3168">
                <a:latin typeface="Times New Roman"/>
                <a:ea typeface="Times New Roman"/>
                <a:cs typeface="Times New Roman"/>
                <a:sym typeface="Times New Roman"/>
              </a:rPr>
              <a:t>quantità</a:t>
            </a:r>
            <a:r>
              <a:rPr sz="3168">
                <a:latin typeface="Times New Roman"/>
                <a:ea typeface="Times New Roman"/>
                <a:cs typeface="Times New Roman"/>
                <a:sym typeface="Times New Roman"/>
              </a:rPr>
              <a:t>; b) della </a:t>
            </a:r>
            <a:r>
              <a:rPr b="1" sz="3168">
                <a:latin typeface="Times New Roman"/>
                <a:ea typeface="Times New Roman"/>
                <a:cs typeface="Times New Roman"/>
                <a:sym typeface="Times New Roman"/>
              </a:rPr>
              <a:t>qualità</a:t>
            </a:r>
            <a:r>
              <a:rPr sz="3168">
                <a:latin typeface="Times New Roman"/>
                <a:ea typeface="Times New Roman"/>
                <a:cs typeface="Times New Roman"/>
                <a:sym typeface="Times New Roman"/>
              </a:rPr>
              <a:t>; c) della </a:t>
            </a:r>
            <a:r>
              <a:rPr b="1" sz="3168">
                <a:latin typeface="Times New Roman"/>
                <a:ea typeface="Times New Roman"/>
                <a:cs typeface="Times New Roman"/>
                <a:sym typeface="Times New Roman"/>
              </a:rPr>
              <a:t>relazione</a:t>
            </a:r>
            <a:r>
              <a:rPr sz="3168">
                <a:latin typeface="Times New Roman"/>
                <a:ea typeface="Times New Roman"/>
                <a:cs typeface="Times New Roman"/>
                <a:sym typeface="Times New Roman"/>
              </a:rPr>
              <a:t>; d) della </a:t>
            </a:r>
            <a:r>
              <a:rPr b="1" sz="3168">
                <a:latin typeface="Times New Roman"/>
                <a:ea typeface="Times New Roman"/>
                <a:cs typeface="Times New Roman"/>
                <a:sym typeface="Times New Roman"/>
              </a:rPr>
              <a:t>modalità</a:t>
            </a:r>
            <a:r>
              <a:rPr sz="3168">
                <a:latin typeface="Times New Roman"/>
                <a:ea typeface="Times New Roman"/>
                <a:cs typeface="Times New Roman"/>
                <a:sym typeface="Times New Roman"/>
              </a:rPr>
              <a:t>. </a:t>
            </a:r>
            <a:endParaRPr sz="3168">
              <a:latin typeface="Times New Roman"/>
              <a:ea typeface="Times New Roman"/>
              <a:cs typeface="Times New Roman"/>
              <a:sym typeface="Times New Roman"/>
            </a:endParaRP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