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3" r:id="rId5"/>
    <p:sldId id="267" r:id="rId6"/>
    <p:sldId id="259" r:id="rId7"/>
    <p:sldId id="264" r:id="rId8"/>
    <p:sldId id="265" r:id="rId9"/>
    <p:sldId id="270" r:id="rId10"/>
    <p:sldId id="269" r:id="rId11"/>
    <p:sldId id="268" r:id="rId12"/>
    <p:sldId id="266" r:id="rId13"/>
    <p:sldId id="271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12/05/2020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28992" y="4643446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Dott. Mauro Carta</a:t>
            </a:r>
            <a:endParaRPr lang="it-IT" dirty="0"/>
          </a:p>
        </p:txBody>
      </p:sp>
      <p:pic>
        <p:nvPicPr>
          <p:cNvPr id="7" name="Immagine 3"/>
          <p:cNvPicPr/>
          <p:nvPr/>
        </p:nvPicPr>
        <p:blipFill>
          <a:blip r:embed="rId2" cstate="print"/>
          <a:stretch/>
        </p:blipFill>
        <p:spPr>
          <a:xfrm>
            <a:off x="1571604" y="785794"/>
            <a:ext cx="5878326" cy="36429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071538" y="214290"/>
            <a:ext cx="758916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COME SI PRESENTA LA DOMANDA</a:t>
            </a:r>
            <a:endParaRPr lang="it-IT" sz="3600" b="0" strike="noStrike" spc="-1" dirty="0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928662" y="928670"/>
            <a:ext cx="7643866" cy="505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La domanda si presenta </a:t>
            </a:r>
            <a:r>
              <a:rPr lang="it-IT" sz="2000" b="1" strike="noStrike" spc="-1" dirty="0">
                <a:solidFill>
                  <a:srgbClr val="203864"/>
                </a:solidFill>
                <a:latin typeface="Arial"/>
              </a:rPr>
              <a:t>esclusivamente online</a:t>
            </a:r>
            <a:r>
              <a:rPr lang="it-IT" sz="2000" b="0" strike="noStrike" spc="-1" dirty="0">
                <a:solidFill>
                  <a:srgbClr val="203864"/>
                </a:solidFill>
                <a:latin typeface="Arial"/>
              </a:rPr>
              <a:t> 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registrandosi su </a:t>
            </a:r>
            <a:r>
              <a:rPr lang="it-IT" sz="2000" b="1" strike="noStrike" spc="-1" dirty="0">
                <a:solidFill>
                  <a:srgbClr val="203864"/>
                </a:solidFill>
                <a:latin typeface="Arial"/>
              </a:rPr>
              <a:t>www.invitalia.it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Per la registrazione bisogna essere in possesso della firma digitale e di un indirizzo di posta elettronica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certificata-PEC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Sul sito di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</a:rPr>
              <a:t>Invitalia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è disponibile la guida alla presentazione della domanda e la modulistica da allegare.</a:t>
            </a:r>
            <a:endParaRPr lang="it-IT" sz="1800" b="0" strike="noStrike" spc="-1" dirty="0">
              <a:latin typeface="Arial"/>
            </a:endParaRPr>
          </a:p>
        </p:txBody>
      </p:sp>
      <p:pic>
        <p:nvPicPr>
          <p:cNvPr id="4" name="Immagine 1"/>
          <p:cNvPicPr/>
          <p:nvPr/>
        </p:nvPicPr>
        <p:blipFill>
          <a:blip r:embed="rId2"/>
          <a:stretch/>
        </p:blipFill>
        <p:spPr>
          <a:xfrm>
            <a:off x="2143108" y="1785926"/>
            <a:ext cx="5304960" cy="308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18240" y="1071546"/>
            <a:ext cx="8825760" cy="48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“Resto al Sud” </a:t>
            </a:r>
            <a:r>
              <a:rPr lang="it-IT" sz="2100" b="1" strike="noStrike" spc="-1" dirty="0">
                <a:solidFill>
                  <a:srgbClr val="203864"/>
                </a:solidFill>
                <a:latin typeface="Arial"/>
              </a:rPr>
              <a:t>non è un bando</a:t>
            </a: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: non ci sono scadenze, né graduatorie. Le domande vengono valutate in base all’</a:t>
            </a:r>
            <a:r>
              <a:rPr lang="it-IT" sz="2100" b="1" strike="noStrike" spc="-1" dirty="0">
                <a:solidFill>
                  <a:srgbClr val="203864"/>
                </a:solidFill>
                <a:latin typeface="Arial"/>
              </a:rPr>
              <a:t>ordine cronologico</a:t>
            </a:r>
            <a:r>
              <a:rPr lang="it-IT" sz="21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di arrivo, fino ad esaurimento fondi.</a:t>
            </a:r>
            <a:endParaRPr lang="it-IT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it-IT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L’esito della valutazione viene comunicato normalmente entro </a:t>
            </a:r>
            <a:r>
              <a:rPr lang="it-IT" sz="2100" b="1" strike="noStrike" spc="-1" dirty="0">
                <a:solidFill>
                  <a:srgbClr val="203864"/>
                </a:solidFill>
                <a:latin typeface="Arial"/>
              </a:rPr>
              <a:t>60 giorni</a:t>
            </a:r>
            <a:r>
              <a:rPr lang="it-IT" sz="2100" b="0" strike="noStrike" spc="-1" dirty="0">
                <a:solidFill>
                  <a:srgbClr val="203864"/>
                </a:solidFill>
                <a:latin typeface="Arial"/>
              </a:rPr>
              <a:t> </a:t>
            </a: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dalla presentazione della domanda.</a:t>
            </a:r>
            <a:endParaRPr lang="it-IT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100" b="0" strike="noStrike" spc="-1" dirty="0" err="1">
                <a:solidFill>
                  <a:srgbClr val="000000"/>
                </a:solidFill>
                <a:latin typeface="Arial"/>
              </a:rPr>
              <a:t>Invitalia</a:t>
            </a: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 esamina il progetto sulla base dei seguenti criteri:</a:t>
            </a:r>
            <a:endParaRPr lang="it-IT" sz="2100" b="0" strike="noStrike" spc="-1" dirty="0">
              <a:latin typeface="Arial"/>
            </a:endParaRPr>
          </a:p>
          <a:p>
            <a:pPr marL="285840" indent="-285120">
              <a:lnSpc>
                <a:spcPct val="90000"/>
              </a:lnSpc>
              <a:buClr>
                <a:srgbClr val="203864"/>
              </a:buClr>
              <a:buFont typeface="Arial"/>
              <a:buChar char="•"/>
            </a:pP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adeguatezza e coerenza delle competenze dei soci rispetto al progetto imprenditoriale</a:t>
            </a:r>
            <a:endParaRPr lang="it-IT" sz="2100" b="0" strike="noStrike" spc="-1" dirty="0">
              <a:latin typeface="Arial"/>
            </a:endParaRPr>
          </a:p>
          <a:p>
            <a:pPr marL="285840" indent="-285120">
              <a:lnSpc>
                <a:spcPct val="90000"/>
              </a:lnSpc>
              <a:buClr>
                <a:srgbClr val="203864"/>
              </a:buClr>
              <a:buFont typeface="Arial"/>
              <a:buChar char="•"/>
            </a:pP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capacità dell’iniziativa di presidiare gli aspetti tecnico-produttivi</a:t>
            </a:r>
            <a:endParaRPr lang="it-IT" sz="2100" b="0" strike="noStrike" spc="-1" dirty="0">
              <a:latin typeface="Arial"/>
            </a:endParaRPr>
          </a:p>
          <a:p>
            <a:pPr marL="285840" indent="-285120">
              <a:lnSpc>
                <a:spcPct val="90000"/>
              </a:lnSpc>
              <a:buClr>
                <a:srgbClr val="203864"/>
              </a:buClr>
              <a:buFont typeface="Arial"/>
              <a:buChar char="•"/>
            </a:pP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potenzialità del mercato target, vantaggio competitivo e strategie di marketing</a:t>
            </a:r>
            <a:endParaRPr lang="it-IT" sz="2100" b="0" strike="noStrike" spc="-1" dirty="0">
              <a:latin typeface="Arial"/>
            </a:endParaRPr>
          </a:p>
          <a:p>
            <a:pPr marL="285840" indent="-285120">
              <a:lnSpc>
                <a:spcPct val="90000"/>
              </a:lnSpc>
              <a:buClr>
                <a:srgbClr val="203864"/>
              </a:buClr>
              <a:buFont typeface="Arial"/>
              <a:buChar char="•"/>
            </a:pPr>
            <a:r>
              <a:rPr lang="it-IT" sz="2100" b="0" strike="noStrike" spc="-1" dirty="0">
                <a:solidFill>
                  <a:srgbClr val="000000"/>
                </a:solidFill>
                <a:latin typeface="Arial"/>
              </a:rPr>
              <a:t>sostenibilità tecnico-economica</a:t>
            </a:r>
            <a:endParaRPr lang="it-IT" sz="21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1714480" y="285728"/>
            <a:ext cx="581688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CRITERI </a:t>
            </a:r>
            <a:r>
              <a:rPr lang="it-IT" sz="3600" b="0" strike="noStrike" spc="-1" dirty="0" err="1">
                <a:solidFill>
                  <a:srgbClr val="203864"/>
                </a:solidFill>
                <a:latin typeface="Kanit Medium"/>
                <a:ea typeface="Kanit Medium"/>
              </a:rPr>
              <a:t>DI</a:t>
            </a: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 VALUTAZIONE</a:t>
            </a:r>
            <a:endParaRPr lang="it-IT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/>
          <p:nvPr/>
        </p:nvSpPr>
        <p:spPr>
          <a:xfrm>
            <a:off x="499320" y="1000108"/>
            <a:ext cx="8644680" cy="215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Per approfondimenti o dubbi, è possibile seguire i </a:t>
            </a:r>
            <a:r>
              <a:rPr lang="it-IT" sz="1800" b="1" strike="noStrike" spc="-1" dirty="0" err="1" smtClean="0">
                <a:solidFill>
                  <a:srgbClr val="203864"/>
                </a:solidFill>
                <a:latin typeface="Arial"/>
              </a:rPr>
              <a:t>webinar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informativi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Per partecipare e fare domande 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Arial"/>
              </a:rPr>
              <a:t>agli esperti 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in </a:t>
            </a:r>
            <a:r>
              <a:rPr lang="it-IT" sz="1800" b="1" strike="noStrike" spc="-1" dirty="0">
                <a:solidFill>
                  <a:srgbClr val="203864"/>
                </a:solidFill>
                <a:latin typeface="Arial"/>
              </a:rPr>
              <a:t>diretta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web, è necessario iscriversi su </a:t>
            </a:r>
            <a:r>
              <a:rPr lang="it-IT" sz="1800" b="1" strike="noStrike" spc="-1" dirty="0">
                <a:solidFill>
                  <a:srgbClr val="203864"/>
                </a:solidFill>
                <a:latin typeface="Arial"/>
              </a:rPr>
              <a:t>www.invitalia.it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</p:txBody>
      </p:sp>
      <p:pic>
        <p:nvPicPr>
          <p:cNvPr id="3" name="Immagine 1"/>
          <p:cNvPicPr/>
          <p:nvPr/>
        </p:nvPicPr>
        <p:blipFill>
          <a:blip r:embed="rId2"/>
          <a:stretch/>
        </p:blipFill>
        <p:spPr>
          <a:xfrm>
            <a:off x="1643042" y="2000240"/>
            <a:ext cx="5498640" cy="3256200"/>
          </a:xfrm>
          <a:prstGeom prst="rect">
            <a:avLst/>
          </a:prstGeom>
          <a:ln>
            <a:noFill/>
          </a:ln>
        </p:spPr>
      </p:pic>
      <p:sp>
        <p:nvSpPr>
          <p:cNvPr id="4" name="CustomShape 1"/>
          <p:cNvSpPr/>
          <p:nvPr/>
        </p:nvSpPr>
        <p:spPr>
          <a:xfrm>
            <a:off x="2928926" y="285728"/>
            <a:ext cx="317880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PROMOZIONE</a:t>
            </a:r>
            <a:endParaRPr lang="it-IT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176470" y="882720"/>
            <a:ext cx="6718410" cy="475344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0" y="0"/>
            <a:ext cx="91438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6" name="Immagine 3"/>
          <p:cNvPicPr/>
          <p:nvPr/>
        </p:nvPicPr>
        <p:blipFill>
          <a:blip r:embed="rId2"/>
          <a:stretch/>
        </p:blipFill>
        <p:spPr>
          <a:xfrm>
            <a:off x="1285852" y="500042"/>
            <a:ext cx="6591690" cy="500066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2000232" y="1000108"/>
            <a:ext cx="5233680" cy="4238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68" name="Immagine 5"/>
          <p:cNvPicPr/>
          <p:nvPr/>
        </p:nvPicPr>
        <p:blipFill>
          <a:blip r:embed="rId3"/>
          <a:stretch/>
        </p:blipFill>
        <p:spPr>
          <a:xfrm>
            <a:off x="2071670" y="1357298"/>
            <a:ext cx="1340280" cy="1119600"/>
          </a:xfrm>
          <a:prstGeom prst="rect">
            <a:avLst/>
          </a:prstGeom>
          <a:ln>
            <a:noFill/>
          </a:ln>
        </p:spPr>
      </p:pic>
      <p:sp>
        <p:nvSpPr>
          <p:cNvPr id="169" name="CustomShape 4"/>
          <p:cNvSpPr/>
          <p:nvPr/>
        </p:nvSpPr>
        <p:spPr>
          <a:xfrm>
            <a:off x="2099520" y="2542320"/>
            <a:ext cx="5092200" cy="236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1" strike="noStrike" spc="-1">
                <a:solidFill>
                  <a:srgbClr val="C00000"/>
                </a:solidFill>
                <a:latin typeface="Arial"/>
              </a:rPr>
              <a:t>SITO WEB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400" b="0" strike="noStrike" spc="-1">
                <a:solidFill>
                  <a:srgbClr val="203864"/>
                </a:solidFill>
                <a:latin typeface="Arial"/>
              </a:rPr>
              <a:t>http://www.invitalia.it 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– sezione </a:t>
            </a:r>
            <a:r>
              <a:rPr lang="it-IT" sz="1400" b="0" strike="noStrike" spc="-1">
                <a:solidFill>
                  <a:srgbClr val="203864"/>
                </a:solidFill>
                <a:latin typeface="Arial"/>
              </a:rPr>
              <a:t>"</a:t>
            </a:r>
            <a:r>
              <a:rPr lang="it-IT" sz="1400" b="1" strike="noStrike" spc="-1">
                <a:solidFill>
                  <a:srgbClr val="203864"/>
                </a:solidFill>
                <a:latin typeface="Arial"/>
              </a:rPr>
              <a:t>Resto al Sud</a:t>
            </a:r>
            <a:r>
              <a:rPr lang="it-IT" sz="1400" b="0" strike="noStrike" spc="-1">
                <a:solidFill>
                  <a:srgbClr val="203864"/>
                </a:solidFill>
                <a:latin typeface="Arial"/>
              </a:rPr>
              <a:t>"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800" b="1" strike="noStrike" spc="-1">
                <a:solidFill>
                  <a:srgbClr val="C00000"/>
                </a:solidFill>
                <a:latin typeface="Arial"/>
              </a:rPr>
              <a:t>EMAIL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info@invitalia.it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800" b="1" strike="noStrike" spc="-1">
                <a:solidFill>
                  <a:srgbClr val="C00000"/>
                </a:solidFill>
                <a:latin typeface="Arial"/>
              </a:rPr>
              <a:t>TELEFONO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</a:rPr>
              <a:t>Numero azzurro 848.886.886 disponibile dal lunedì al venerdì dalle 9:00 alle 18:00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 rot="5400000">
            <a:off x="-2831175" y="2831085"/>
            <a:ext cx="6857640" cy="1194750"/>
          </a:xfrm>
          <a:prstGeom prst="rect">
            <a:avLst/>
          </a:prstGeom>
          <a:solidFill>
            <a:srgbClr val="15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6"/>
          <p:cNvSpPr/>
          <p:nvPr/>
        </p:nvSpPr>
        <p:spPr>
          <a:xfrm rot="5400000">
            <a:off x="5203215" y="2839770"/>
            <a:ext cx="6857640" cy="1177740"/>
          </a:xfrm>
          <a:prstGeom prst="rect">
            <a:avLst/>
          </a:prstGeom>
          <a:solidFill>
            <a:srgbClr val="15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57224" y="1643050"/>
            <a:ext cx="7643866" cy="4177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latin typeface="Arial"/>
              </a:rPr>
              <a:t>Resto al Sud è l’incentivo che sostiene l’</a:t>
            </a:r>
            <a:r>
              <a:rPr lang="it-IT" sz="3200" b="1" strike="noStrike" spc="-1" dirty="0">
                <a:solidFill>
                  <a:srgbClr val="000000"/>
                </a:solidFill>
                <a:latin typeface="Arial"/>
              </a:rPr>
              <a:t>avvio di nuove attività imprenditoriali</a:t>
            </a:r>
            <a:r>
              <a:rPr lang="it-IT" sz="3200" b="0" strike="noStrike" spc="-1" dirty="0">
                <a:solidFill>
                  <a:srgbClr val="000000"/>
                </a:solidFill>
                <a:latin typeface="Arial"/>
              </a:rPr>
              <a:t> di giovani under 46 residenti nelle 8 regioni del Mezzogiorno.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latin typeface="Arial"/>
              </a:rPr>
              <a:t>È gestito da </a:t>
            </a:r>
            <a:r>
              <a:rPr lang="it-IT" sz="3200" b="0" strike="noStrike" spc="-1" dirty="0" err="1">
                <a:solidFill>
                  <a:srgbClr val="000000"/>
                </a:solidFill>
                <a:latin typeface="Arial"/>
              </a:rPr>
              <a:t>Invitalia</a:t>
            </a:r>
            <a:r>
              <a:rPr lang="it-IT" sz="3200" b="0" strike="noStrike" spc="-1" dirty="0">
                <a:solidFill>
                  <a:srgbClr val="000000"/>
                </a:solidFill>
                <a:latin typeface="Arial"/>
              </a:rPr>
              <a:t> ed ha una dotazione finanziaria complessiva </a:t>
            </a:r>
            <a:r>
              <a:rPr lang="it-IT" sz="3200" b="0" strike="noStrike" spc="-1" dirty="0" smtClean="0">
                <a:solidFill>
                  <a:srgbClr val="000000"/>
                </a:solidFill>
                <a:latin typeface="Arial"/>
              </a:rPr>
              <a:t>di </a:t>
            </a:r>
            <a:r>
              <a:rPr lang="it-IT" sz="3200" b="1" dirty="0" smtClean="0"/>
              <a:t>1 miliardo e 250 milioni di euro</a:t>
            </a:r>
            <a:r>
              <a:rPr lang="it-IT" sz="3200" dirty="0" smtClean="0"/>
              <a:t>.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3200" b="0" strike="noStrike" spc="-1" dirty="0">
              <a:latin typeface="Arial"/>
            </a:endParaRPr>
          </a:p>
        </p:txBody>
      </p:sp>
      <p:pic>
        <p:nvPicPr>
          <p:cNvPr id="8" name="Immagine 5"/>
          <p:cNvPicPr/>
          <p:nvPr/>
        </p:nvPicPr>
        <p:blipFill>
          <a:blip r:embed="rId2"/>
          <a:stretch/>
        </p:blipFill>
        <p:spPr>
          <a:xfrm>
            <a:off x="857224" y="357166"/>
            <a:ext cx="1777320" cy="118764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3143240" y="857232"/>
            <a:ext cx="150084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COS’È</a:t>
            </a:r>
            <a:endParaRPr lang="it-IT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2"/>
          <p:cNvSpPr>
            <a:spLocks noGrp="1"/>
          </p:cNvSpPr>
          <p:nvPr>
            <p:ph type="title"/>
          </p:nvPr>
        </p:nvSpPr>
        <p:spPr>
          <a:xfrm>
            <a:off x="2000232" y="714356"/>
            <a:ext cx="6308948" cy="526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RISULTATI </a:t>
            </a:r>
            <a:r>
              <a:rPr lang="it-IT" sz="20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(dati aggiornati al </a:t>
            </a:r>
            <a:r>
              <a:rPr lang="it-IT" sz="2000" b="0" strike="noStrike" spc="-1" dirty="0" smtClean="0">
                <a:solidFill>
                  <a:srgbClr val="203864"/>
                </a:solidFill>
                <a:latin typeface="Kanit Medium"/>
                <a:ea typeface="Kanit Medium"/>
              </a:rPr>
              <a:t>14 aprile 2020</a:t>
            </a:r>
            <a:r>
              <a:rPr lang="it-IT" sz="20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)</a:t>
            </a:r>
            <a:endParaRPr lang="it-IT" sz="2000" b="0" strike="noStrike" spc="-1" dirty="0">
              <a:latin typeface="Arial"/>
            </a:endParaRPr>
          </a:p>
        </p:txBody>
      </p:sp>
      <p:grpSp>
        <p:nvGrpSpPr>
          <p:cNvPr id="9" name="Group 3"/>
          <p:cNvGrpSpPr/>
          <p:nvPr/>
        </p:nvGrpSpPr>
        <p:grpSpPr>
          <a:xfrm>
            <a:off x="1928794" y="1643050"/>
            <a:ext cx="5209200" cy="4078800"/>
            <a:chOff x="4227120" y="1665000"/>
            <a:chExt cx="5209200" cy="4078800"/>
          </a:xfrm>
        </p:grpSpPr>
        <p:grpSp>
          <p:nvGrpSpPr>
            <p:cNvPr id="10" name="Group 4"/>
            <p:cNvGrpSpPr/>
            <p:nvPr/>
          </p:nvGrpSpPr>
          <p:grpSpPr>
            <a:xfrm>
              <a:off x="4227120" y="1665000"/>
              <a:ext cx="5209200" cy="1371960"/>
              <a:chOff x="4227120" y="1665000"/>
              <a:chExt cx="5209200" cy="1371960"/>
            </a:xfrm>
          </p:grpSpPr>
          <p:sp>
            <p:nvSpPr>
              <p:cNvPr id="19" name="CustomShape 5"/>
              <p:cNvSpPr/>
              <p:nvPr/>
            </p:nvSpPr>
            <p:spPr>
              <a:xfrm>
                <a:off x="6536520" y="1806120"/>
                <a:ext cx="2899800" cy="1230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2400" b="1" strike="noStrike" spc="-1">
                    <a:solidFill>
                      <a:srgbClr val="203864"/>
                    </a:solidFill>
                    <a:latin typeface="Arial"/>
                  </a:rPr>
                  <a:t>Domande in compilazione</a:t>
                </a:r>
                <a:endParaRPr lang="it-IT" sz="2400" b="0" strike="noStrike" spc="-1">
                  <a:latin typeface="Arial"/>
                </a:endParaRPr>
              </a:p>
            </p:txBody>
          </p:sp>
          <p:sp>
            <p:nvSpPr>
              <p:cNvPr id="20" name="CustomShape 6"/>
              <p:cNvSpPr/>
              <p:nvPr/>
            </p:nvSpPr>
            <p:spPr>
              <a:xfrm>
                <a:off x="4227120" y="1665000"/>
                <a:ext cx="2181960" cy="9147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" name="CustomShape 7"/>
              <p:cNvSpPr/>
              <p:nvPr/>
            </p:nvSpPr>
            <p:spPr>
              <a:xfrm>
                <a:off x="4354200" y="1823040"/>
                <a:ext cx="1927800" cy="59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4400" b="1" strike="noStrike" spc="-1" dirty="0" smtClean="0">
                    <a:solidFill>
                      <a:srgbClr val="FFFFFF"/>
                    </a:solidFill>
                    <a:latin typeface="Arial"/>
                  </a:rPr>
                  <a:t>15.044</a:t>
                </a:r>
                <a:endParaRPr lang="it-IT" sz="4400" b="0" strike="noStrike" spc="-1" dirty="0">
                  <a:latin typeface="Arial"/>
                </a:endParaRPr>
              </a:p>
            </p:txBody>
          </p:sp>
        </p:grpSp>
        <p:grpSp>
          <p:nvGrpSpPr>
            <p:cNvPr id="11" name="Group 8"/>
            <p:cNvGrpSpPr/>
            <p:nvPr/>
          </p:nvGrpSpPr>
          <p:grpSpPr>
            <a:xfrm>
              <a:off x="4227120" y="2999160"/>
              <a:ext cx="5209200" cy="1372320"/>
              <a:chOff x="4227120" y="2999160"/>
              <a:chExt cx="5209200" cy="1372320"/>
            </a:xfrm>
          </p:grpSpPr>
          <p:sp>
            <p:nvSpPr>
              <p:cNvPr id="16" name="CustomShape 9"/>
              <p:cNvSpPr/>
              <p:nvPr/>
            </p:nvSpPr>
            <p:spPr>
              <a:xfrm>
                <a:off x="6536520" y="3140640"/>
                <a:ext cx="2899800" cy="1230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2400" b="1" strike="noStrike" spc="-1">
                    <a:solidFill>
                      <a:srgbClr val="203864"/>
                    </a:solidFill>
                    <a:latin typeface="Arial"/>
                  </a:rPr>
                  <a:t>Domande presentate</a:t>
                </a:r>
                <a:endParaRPr lang="it-IT" sz="2400" b="0" strike="noStrike" spc="-1">
                  <a:latin typeface="Arial"/>
                </a:endParaRPr>
              </a:p>
            </p:txBody>
          </p:sp>
          <p:sp>
            <p:nvSpPr>
              <p:cNvPr id="17" name="CustomShape 10"/>
              <p:cNvSpPr/>
              <p:nvPr/>
            </p:nvSpPr>
            <p:spPr>
              <a:xfrm>
                <a:off x="4227120" y="2999160"/>
                <a:ext cx="2181960" cy="9147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" name="CustomShape 11"/>
              <p:cNvSpPr/>
              <p:nvPr/>
            </p:nvSpPr>
            <p:spPr>
              <a:xfrm>
                <a:off x="4354200" y="3157560"/>
                <a:ext cx="1927800" cy="59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4400" b="1" strike="noStrike" spc="-1" dirty="0" smtClean="0">
                    <a:solidFill>
                      <a:srgbClr val="FFFFFF"/>
                    </a:solidFill>
                    <a:latin typeface="Arial"/>
                  </a:rPr>
                  <a:t>12.559</a:t>
                </a:r>
                <a:endParaRPr lang="it-IT" sz="4400" b="0" strike="noStrike" spc="-1" dirty="0">
                  <a:latin typeface="Arial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227120" y="4371840"/>
              <a:ext cx="5209200" cy="1371960"/>
              <a:chOff x="4227120" y="4371840"/>
              <a:chExt cx="5209200" cy="1371960"/>
            </a:xfrm>
          </p:grpSpPr>
          <p:sp>
            <p:nvSpPr>
              <p:cNvPr id="13" name="CustomShape 13"/>
              <p:cNvSpPr/>
              <p:nvPr/>
            </p:nvSpPr>
            <p:spPr>
              <a:xfrm>
                <a:off x="6536520" y="4512960"/>
                <a:ext cx="2899800" cy="1230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2400" b="1" strike="noStrike" spc="-1">
                    <a:solidFill>
                      <a:srgbClr val="203864"/>
                    </a:solidFill>
                    <a:latin typeface="Arial"/>
                  </a:rPr>
                  <a:t>Domande approvate</a:t>
                </a:r>
                <a:endParaRPr lang="it-IT" sz="2400" b="0" strike="noStrike" spc="-1">
                  <a:latin typeface="Arial"/>
                </a:endParaRPr>
              </a:p>
            </p:txBody>
          </p:sp>
          <p:sp>
            <p:nvSpPr>
              <p:cNvPr id="14" name="CustomShape 14"/>
              <p:cNvSpPr/>
              <p:nvPr/>
            </p:nvSpPr>
            <p:spPr>
              <a:xfrm>
                <a:off x="4227120" y="4371840"/>
                <a:ext cx="2181960" cy="9147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" name="CustomShape 15"/>
              <p:cNvSpPr/>
              <p:nvPr/>
            </p:nvSpPr>
            <p:spPr>
              <a:xfrm>
                <a:off x="4354200" y="4529880"/>
                <a:ext cx="1927800" cy="59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4400" b="1" strike="noStrike" spc="-1" dirty="0" smtClean="0">
                    <a:solidFill>
                      <a:srgbClr val="FFFFFF"/>
                    </a:solidFill>
                    <a:latin typeface="Arial"/>
                  </a:rPr>
                  <a:t>5.224</a:t>
                </a:r>
                <a:endParaRPr lang="it-IT" sz="4400" b="0" strike="noStrike" spc="-1" dirty="0">
                  <a:latin typeface="Arial"/>
                </a:endParaRPr>
              </a:p>
            </p:txBody>
          </p:sp>
        </p:grpSp>
      </p:grpSp>
      <p:pic>
        <p:nvPicPr>
          <p:cNvPr id="22" name="Immagine 5"/>
          <p:cNvPicPr/>
          <p:nvPr/>
        </p:nvPicPr>
        <p:blipFill>
          <a:blip r:embed="rId2"/>
          <a:stretch/>
        </p:blipFill>
        <p:spPr>
          <a:xfrm>
            <a:off x="214282" y="214290"/>
            <a:ext cx="1777320" cy="11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/>
          <p:cNvSpPr/>
          <p:nvPr/>
        </p:nvSpPr>
        <p:spPr>
          <a:xfrm>
            <a:off x="642910" y="1142984"/>
            <a:ext cx="8215370" cy="5072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b="0" strike="noStrike" spc="-1" dirty="0" smtClean="0">
                <a:solidFill>
                  <a:srgbClr val="000000"/>
                </a:solidFill>
                <a:latin typeface="Arial"/>
              </a:rPr>
              <a:t>Le 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agevolazioni sono rivolte agli under 46 che: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sono residenti in Abruzzo, Basilicata, Calabria, Campania, Molise, Puglia, 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</a:rPr>
              <a:t>Sardegna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 e Sicilia al momento della presentazione della domanda trasferiscono la residenza nelle suddette regioni dopo la comunicazione di esito positivo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non hanno un rapporto di lavoro a tempo indeterminato per tutta la durata del finanziamento 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non sono già titolari di altra attività di impresa in esercizio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(per i liberi professionisti): non risultano titolari di partita IVA , nei dodici mesi antecedenti alla presentazione della domanda, per lo svolgimento di un’attività analoga a quella per cui chiedono le agevolazioni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Possono presentare richiesta di finanziamento le società, anche cooperative, le ditte individuali costituite successivamente alla data del 21 giugno 2017, o i team di persone che si costituiscono entro 60 giorni </a:t>
            </a:r>
            <a:endParaRPr lang="it-IT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</a:pPr>
            <a:r>
              <a:rPr lang="it-IT" spc="-1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o 120 se residenti all’estero) dopo l’esito positivo della valutazione.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8" name="CustomShape 1"/>
          <p:cNvSpPr>
            <a:spLocks noGrp="1"/>
          </p:cNvSpPr>
          <p:nvPr>
            <p:ph type="title"/>
          </p:nvPr>
        </p:nvSpPr>
        <p:spPr>
          <a:xfrm>
            <a:off x="785785" y="214313"/>
            <a:ext cx="7543827" cy="526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A CHI SI RIVOLGE</a:t>
            </a:r>
            <a:endParaRPr lang="it-IT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1071538" y="1500174"/>
            <a:ext cx="7572428" cy="45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Il finanziamento massimo è di </a:t>
            </a:r>
            <a:r>
              <a:rPr lang="it-IT" sz="3200" b="1" strike="noStrike" spc="-1" dirty="0">
                <a:solidFill>
                  <a:srgbClr val="203864"/>
                </a:solidFill>
                <a:latin typeface="Arial"/>
              </a:rPr>
              <a:t>50.000 euro</a:t>
            </a:r>
            <a:r>
              <a:rPr lang="it-IT" sz="3200" b="0" strike="noStrike" spc="-1" dirty="0">
                <a:solidFill>
                  <a:srgbClr val="203864"/>
                </a:solidFill>
                <a:latin typeface="Arial"/>
              </a:rPr>
              <a:t> 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per ogni richiedente, che può arrivare ad un massimo di </a:t>
            </a:r>
            <a:r>
              <a:rPr lang="it-IT" sz="3200" b="1" strike="noStrike" spc="-1" dirty="0">
                <a:solidFill>
                  <a:srgbClr val="203864"/>
                </a:solidFill>
                <a:latin typeface="Arial"/>
              </a:rPr>
              <a:t>200.000 euro</a:t>
            </a:r>
            <a:r>
              <a:rPr lang="it-IT" sz="3200" b="0" strike="noStrike" spc="-1" dirty="0">
                <a:solidFill>
                  <a:srgbClr val="203864"/>
                </a:solidFill>
                <a:latin typeface="Arial"/>
              </a:rPr>
              <a:t> </a:t>
            </a: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nel caso di 4 richiedenti (già costituiti in società o prossimi alla costituzione).</a:t>
            </a: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Il finanziamento non può superare i 200.000 euro neanche se i richiedenti sono in numero superiore a 4.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7" name="CustomShape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615262" cy="526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CHE COSA SI PUÒ FARE</a:t>
            </a:r>
            <a:endParaRPr lang="it-IT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2500298" y="428604"/>
            <a:ext cx="443628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>
                <a:solidFill>
                  <a:srgbClr val="203864"/>
                </a:solidFill>
                <a:latin typeface="Kanit Medium"/>
                <a:ea typeface="Kanit Medium"/>
              </a:rPr>
              <a:t>SPESE AMMISSIBILI</a:t>
            </a:r>
            <a:endParaRPr lang="it-IT" sz="3600" b="0" strike="noStrike" spc="-1">
              <a:latin typeface="Arial"/>
            </a:endParaRPr>
          </a:p>
        </p:txBody>
      </p:sp>
      <p:pic>
        <p:nvPicPr>
          <p:cNvPr id="8" name="Immagine 5"/>
          <p:cNvPicPr/>
          <p:nvPr/>
        </p:nvPicPr>
        <p:blipFill>
          <a:blip r:embed="rId2"/>
          <a:stretch/>
        </p:blipFill>
        <p:spPr>
          <a:xfrm>
            <a:off x="214282" y="214290"/>
            <a:ext cx="1777320" cy="118764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1000100" y="1500174"/>
            <a:ext cx="8143900" cy="50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Sono ammissibili alle agevolazioni le spese per:</a:t>
            </a:r>
            <a:endParaRPr lang="it-IT" sz="2400" b="0" strike="noStrike" spc="-1" dirty="0">
              <a:latin typeface="Arial"/>
            </a:endParaRPr>
          </a:p>
          <a:p>
            <a:pPr marL="34344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ristrutturazione o manutenzione</a:t>
            </a:r>
            <a:r>
              <a:rPr lang="it-IT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straordinaria di beni immobili (massimo 30% del programma di spesa)</a:t>
            </a:r>
            <a:endParaRPr lang="it-IT" sz="2400" b="0" strike="noStrike" spc="-1" dirty="0">
              <a:latin typeface="Arial"/>
            </a:endParaRPr>
          </a:p>
          <a:p>
            <a:pPr marL="34344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impianti, attrezzature, macchinari </a:t>
            </a:r>
            <a:r>
              <a:rPr lang="it-IT" sz="2400" b="1" strike="noStrike" spc="-1" dirty="0">
                <a:solidFill>
                  <a:srgbClr val="203864"/>
                </a:solidFill>
                <a:latin typeface="Arial"/>
              </a:rPr>
              <a:t>nuovi</a:t>
            </a:r>
            <a:endParaRPr lang="it-IT" sz="2400" b="0" strike="noStrike" spc="-1" dirty="0">
              <a:latin typeface="Arial"/>
            </a:endParaRPr>
          </a:p>
          <a:p>
            <a:pPr marL="34344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hardware, software, servizi TLC, soluzioni ICT</a:t>
            </a:r>
            <a:endParaRPr lang="it-IT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it-IT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Sono inoltre ammissibili </a:t>
            </a:r>
            <a:r>
              <a:rPr lang="it-IT" sz="24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(20% massimo del programma di </a:t>
            </a:r>
            <a:r>
              <a:rPr lang="it-IT" sz="2400" b="0" strike="noStrike" spc="-1" dirty="0" smtClean="0">
                <a:solidFill>
                  <a:srgbClr val="000000"/>
                </a:solidFill>
                <a:latin typeface="Arial"/>
              </a:rPr>
              <a:t>spesa )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spese per l’</a:t>
            </a:r>
            <a:r>
              <a:rPr lang="it-IT" sz="2400" b="1" strike="noStrike" spc="-1" dirty="0">
                <a:solidFill>
                  <a:srgbClr val="203864"/>
                </a:solidFill>
                <a:latin typeface="Arial"/>
              </a:rPr>
              <a:t>acquisto</a:t>
            </a:r>
            <a:r>
              <a:rPr lang="it-IT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di:</a:t>
            </a:r>
            <a:endParaRPr lang="it-IT" sz="2400" b="0" strike="noStrike" spc="-1" dirty="0">
              <a:latin typeface="Arial"/>
            </a:endParaRPr>
          </a:p>
          <a:p>
            <a:pPr marL="34344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materie prime, materiali di consumo, semilavorati e prodotti finiti</a:t>
            </a:r>
            <a:endParaRPr lang="it-IT" sz="2400" b="0" strike="noStrike" spc="-1" dirty="0">
              <a:latin typeface="Arial"/>
            </a:endParaRPr>
          </a:p>
          <a:p>
            <a:pPr marL="34344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utenze, affitti, leasing</a:t>
            </a:r>
            <a:endParaRPr lang="it-IT" sz="2400" b="0" strike="noStrike" spc="-1" dirty="0">
              <a:latin typeface="Arial"/>
            </a:endParaRPr>
          </a:p>
          <a:p>
            <a:pPr marL="34344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</a:rPr>
              <a:t>garanzie assicurative</a:t>
            </a:r>
            <a:endParaRPr lang="it-IT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643042" y="2000240"/>
            <a:ext cx="7286676" cy="28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Non sono ammissibili alle agevolazioni:</a:t>
            </a:r>
            <a:endParaRPr lang="it-IT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800" b="0" strike="noStrike" spc="-1" dirty="0">
              <a:latin typeface="Arial"/>
            </a:endParaRPr>
          </a:p>
          <a:p>
            <a:pPr marL="45756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le spese di progettazione</a:t>
            </a:r>
            <a:endParaRPr lang="it-IT" sz="2800" b="0" strike="noStrike" spc="-1" dirty="0">
              <a:latin typeface="Arial"/>
            </a:endParaRPr>
          </a:p>
          <a:p>
            <a:pPr marL="45756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le consulenze</a:t>
            </a:r>
            <a:endParaRPr lang="it-IT" sz="2800" b="0" strike="noStrike" spc="-1" dirty="0">
              <a:latin typeface="Arial"/>
            </a:endParaRPr>
          </a:p>
          <a:p>
            <a:pPr marL="45756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800" b="0" strike="noStrike" spc="-1" dirty="0">
                <a:solidFill>
                  <a:srgbClr val="000000"/>
                </a:solidFill>
                <a:latin typeface="Arial"/>
              </a:rPr>
              <a:t>i costi del personale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2000232" y="642918"/>
            <a:ext cx="6500858" cy="526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SPESE NON AMMISSIBILI</a:t>
            </a:r>
            <a:endParaRPr lang="it-IT" sz="3600" b="0" strike="noStrike" spc="-1" dirty="0">
              <a:latin typeface="Arial"/>
            </a:endParaRPr>
          </a:p>
        </p:txBody>
      </p:sp>
      <p:pic>
        <p:nvPicPr>
          <p:cNvPr id="4" name="Immagine 5"/>
          <p:cNvPicPr/>
          <p:nvPr/>
        </p:nvPicPr>
        <p:blipFill>
          <a:blip r:embed="rId2"/>
          <a:stretch/>
        </p:blipFill>
        <p:spPr>
          <a:xfrm>
            <a:off x="214282" y="214290"/>
            <a:ext cx="1777320" cy="11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581040" y="1785926"/>
            <a:ext cx="8562960" cy="39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È possibile ottenere un servizio di accompagnamento </a:t>
            </a:r>
            <a:r>
              <a:rPr lang="it-IT" sz="2400" b="1" strike="noStrike" spc="-1">
                <a:solidFill>
                  <a:srgbClr val="203864"/>
                </a:solidFill>
                <a:latin typeface="Arial"/>
              </a:rPr>
              <a:t>GRATUITO</a:t>
            </a: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 per sviluppare il progetto imprenditoriale rivolgendosi agli enti pubblici, alle università e agli organismi di Terzo Settore accreditati con Invitalia.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 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Per richiedere il servizio è necessario registrarsi, compilare il format di adesione online, sottoscrivere con firma digitale il documento generato dalla piattaforma e inviarlo.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286560" y="500042"/>
            <a:ext cx="8857440" cy="526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2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SERVIZI </a:t>
            </a:r>
            <a:r>
              <a:rPr lang="it-IT" sz="3200" b="0" strike="noStrike" spc="-1" dirty="0" err="1">
                <a:solidFill>
                  <a:srgbClr val="203864"/>
                </a:solidFill>
                <a:latin typeface="Kanit Medium"/>
                <a:ea typeface="Kanit Medium"/>
              </a:rPr>
              <a:t>DI</a:t>
            </a:r>
            <a:r>
              <a:rPr lang="it-IT" sz="3200" b="0" strike="noStrike" spc="-1" dirty="0">
                <a:solidFill>
                  <a:srgbClr val="203864"/>
                </a:solidFill>
                <a:latin typeface="Kanit Medium"/>
                <a:ea typeface="Kanit Medium"/>
              </a:rPr>
              <a:t> CONSULENZA E ASSISTENZA</a:t>
            </a: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2571736" y="357166"/>
            <a:ext cx="428220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ts val="3390"/>
              </a:lnSpc>
            </a:pPr>
            <a:r>
              <a:rPr lang="it-IT" sz="3600" b="0" strike="noStrike" spc="-1">
                <a:solidFill>
                  <a:srgbClr val="203864"/>
                </a:solidFill>
                <a:latin typeface="Kanit Medium"/>
                <a:ea typeface="Kanit Medium"/>
              </a:rPr>
              <a:t>LE AGEVOLAZIONI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510840" y="1285860"/>
            <a:ext cx="8633160" cy="45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Il finanziamento copre il </a:t>
            </a:r>
            <a:r>
              <a:rPr lang="it-IT" sz="2400" b="1" strike="noStrike" spc="-1" dirty="0">
                <a:solidFill>
                  <a:srgbClr val="203864"/>
                </a:solidFill>
                <a:latin typeface="Arial"/>
              </a:rPr>
              <a:t>100% 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delle spese ammissibili e consiste in un:</a:t>
            </a:r>
            <a:endParaRPr lang="it-IT" sz="2000" b="0" strike="noStrike" spc="-1" dirty="0">
              <a:latin typeface="Arial"/>
            </a:endParaRPr>
          </a:p>
          <a:p>
            <a:pPr marL="285840" indent="-285120">
              <a:lnSpc>
                <a:spcPct val="90000"/>
              </a:lnSpc>
              <a:buClr>
                <a:srgbClr val="203864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203864"/>
                </a:solidFill>
                <a:latin typeface="Arial"/>
              </a:rPr>
              <a:t>contributo a fondo perduto 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pari al </a:t>
            </a:r>
            <a:r>
              <a:rPr lang="it-IT" sz="2400" b="1" strike="noStrike" spc="-1" dirty="0">
                <a:solidFill>
                  <a:srgbClr val="203864"/>
                </a:solidFill>
                <a:latin typeface="Arial"/>
              </a:rPr>
              <a:t>35%</a:t>
            </a:r>
            <a:r>
              <a:rPr lang="it-IT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dell’investimento complessivo</a:t>
            </a:r>
            <a:endParaRPr lang="it-IT" sz="2000" b="0" strike="noStrike" spc="-1" dirty="0">
              <a:latin typeface="Arial"/>
            </a:endParaRPr>
          </a:p>
          <a:p>
            <a:pPr marL="285840" indent="-285120">
              <a:lnSpc>
                <a:spcPct val="90000"/>
              </a:lnSpc>
              <a:buClr>
                <a:srgbClr val="203864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203864"/>
                </a:solidFill>
                <a:latin typeface="Arial"/>
              </a:rPr>
              <a:t>finanziamento bancario</a:t>
            </a:r>
            <a:r>
              <a:rPr lang="it-IT" sz="2000" b="0" strike="noStrike" spc="-1" dirty="0">
                <a:solidFill>
                  <a:srgbClr val="203864"/>
                </a:solidFill>
                <a:latin typeface="Arial"/>
              </a:rPr>
              <a:t> 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per il restante </a:t>
            </a:r>
            <a:r>
              <a:rPr lang="it-IT" sz="2400" b="1" strike="noStrike" spc="-1" dirty="0">
                <a:solidFill>
                  <a:srgbClr val="203864"/>
                </a:solidFill>
                <a:latin typeface="Arial"/>
              </a:rPr>
              <a:t>65%</a:t>
            </a:r>
            <a:r>
              <a:rPr lang="it-IT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concesso da una delle banche aderenti alla convenzione tra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Arial"/>
              </a:rPr>
              <a:t>Invitalia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 e ABI.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Il finanziamento bancario è garantito dal </a:t>
            </a:r>
            <a:r>
              <a:rPr lang="it-IT" sz="2000" b="1" strike="noStrike" spc="-1" dirty="0">
                <a:solidFill>
                  <a:srgbClr val="203864"/>
                </a:solidFill>
                <a:latin typeface="Arial"/>
              </a:rPr>
              <a:t>Fondo di Garanzia per le PMI</a:t>
            </a:r>
            <a:r>
              <a:rPr lang="it-IT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e deve essere restituito in </a:t>
            </a:r>
            <a:r>
              <a:rPr lang="it-IT" sz="2000" b="1" strike="noStrike" spc="-1" dirty="0">
                <a:solidFill>
                  <a:srgbClr val="203864"/>
                </a:solidFill>
                <a:latin typeface="Arial"/>
              </a:rPr>
              <a:t>8 anni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, di cui 2 di preammortamento</a:t>
            </a:r>
            <a:r>
              <a:rPr lang="it-IT" sz="20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È previsto inoltre un contributo da parte di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Arial"/>
              </a:rPr>
              <a:t>Invitalia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 a copertura degli interessi.  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Le agevolazioni sono erogate in regime di </a:t>
            </a:r>
            <a:r>
              <a:rPr lang="it-IT" sz="2000" b="0" i="1" strike="noStrike" spc="-1" dirty="0">
                <a:solidFill>
                  <a:srgbClr val="000000"/>
                </a:solidFill>
                <a:latin typeface="Arial"/>
              </a:rPr>
              <a:t>de </a:t>
            </a:r>
            <a:r>
              <a:rPr lang="it-IT" sz="2000" b="0" i="1" strike="noStrike" spc="-1" dirty="0" err="1">
                <a:solidFill>
                  <a:srgbClr val="000000"/>
                </a:solidFill>
                <a:latin typeface="Arial"/>
              </a:rPr>
              <a:t>minimis</a:t>
            </a:r>
            <a:r>
              <a:rPr lang="it-IT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503</TotalTime>
  <Words>538</Words>
  <PresentationFormat>Presentazione su schermo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Viale</vt:lpstr>
      <vt:lpstr>Diapositiva 1</vt:lpstr>
      <vt:lpstr>Diapositiva 2</vt:lpstr>
      <vt:lpstr>RISULTATI (dati aggiornati al 14 aprile 2020)</vt:lpstr>
      <vt:lpstr>A CHI SI RIVOLGE</vt:lpstr>
      <vt:lpstr>CHE COSA SI PUÒ FARE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quadriennio Acli 2016-2020</dc:title>
  <dc:creator>CLAUDIA</dc:creator>
  <cp:lastModifiedBy>rodolfo laudi</cp:lastModifiedBy>
  <cp:revision>45</cp:revision>
  <dcterms:created xsi:type="dcterms:W3CDTF">2020-02-06T11:39:20Z</dcterms:created>
  <dcterms:modified xsi:type="dcterms:W3CDTF">2020-05-12T19:43:41Z</dcterms:modified>
</cp:coreProperties>
</file>