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22"/>
  </p:notesMasterIdLst>
  <p:sldIdLst>
    <p:sldId id="313" r:id="rId2"/>
    <p:sldId id="316" r:id="rId3"/>
    <p:sldId id="317" r:id="rId4"/>
    <p:sldId id="318" r:id="rId5"/>
    <p:sldId id="319" r:id="rId6"/>
    <p:sldId id="331" r:id="rId7"/>
    <p:sldId id="320" r:id="rId8"/>
    <p:sldId id="321" r:id="rId9"/>
    <p:sldId id="322" r:id="rId10"/>
    <p:sldId id="323" r:id="rId11"/>
    <p:sldId id="324" r:id="rId12"/>
    <p:sldId id="332" r:id="rId13"/>
    <p:sldId id="326" r:id="rId14"/>
    <p:sldId id="340" r:id="rId15"/>
    <p:sldId id="327" r:id="rId16"/>
    <p:sldId id="334" r:id="rId17"/>
    <p:sldId id="335" r:id="rId18"/>
    <p:sldId id="329" r:id="rId19"/>
    <p:sldId id="336" r:id="rId20"/>
    <p:sldId id="325" r:id="rId21"/>
  </p:sldIdLst>
  <p:sldSz cx="9144000" cy="6858000" type="screen4x3"/>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Stile chiaro 2 - Color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4" d="100"/>
          <a:sy n="84" d="100"/>
        </p:scale>
        <p:origin x="142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48354F05-79E9-44F0-9622-779EB1699B7D}" type="datetimeFigureOut">
              <a:rPr lang="it-IT" smtClean="0"/>
              <a:t>20/04/2018</a:t>
            </a:fld>
            <a:endParaRPr lang="it-IT"/>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6639386F-75CB-4574-A80F-0D85E20AC1D4}" type="slidenum">
              <a:rPr lang="it-IT" smtClean="0"/>
              <a:t>‹N›</a:t>
            </a:fld>
            <a:endParaRPr lang="it-IT"/>
          </a:p>
        </p:txBody>
      </p:sp>
    </p:spTree>
    <p:extLst>
      <p:ext uri="{BB962C8B-B14F-4D97-AF65-F5344CB8AC3E}">
        <p14:creationId xmlns:p14="http://schemas.microsoft.com/office/powerpoint/2010/main" val="1862783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6639386F-75CB-4574-A80F-0D85E20AC1D4}" type="slidenum">
              <a:rPr lang="it-IT" smtClean="0"/>
              <a:t>1</a:t>
            </a:fld>
            <a:endParaRPr lang="it-IT"/>
          </a:p>
        </p:txBody>
      </p:sp>
    </p:spTree>
    <p:extLst>
      <p:ext uri="{BB962C8B-B14F-4D97-AF65-F5344CB8AC3E}">
        <p14:creationId xmlns:p14="http://schemas.microsoft.com/office/powerpoint/2010/main" val="796862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Fare clic per modificare lo stile del sottotitolo dello schema</a:t>
            </a:r>
            <a:endParaRPr lang="it-IT" dirty="0"/>
          </a:p>
        </p:txBody>
      </p:sp>
      <p:sp>
        <p:nvSpPr>
          <p:cNvPr id="4" name="Segnaposto data 3"/>
          <p:cNvSpPr>
            <a:spLocks noGrp="1"/>
          </p:cNvSpPr>
          <p:nvPr>
            <p:ph type="dt" sz="half" idx="10"/>
          </p:nvPr>
        </p:nvSpPr>
        <p:spPr/>
        <p:txBody>
          <a:bodyPr/>
          <a:lstStyle>
            <a:lvl1pPr>
              <a:defRPr>
                <a:solidFill>
                  <a:schemeClr val="accent2">
                    <a:lumMod val="75000"/>
                  </a:schemeClr>
                </a:solidFill>
              </a:defRPr>
            </a:lvl1pPr>
          </a:lstStyle>
          <a:p>
            <a:fld id="{2FB59C44-79F3-4C30-8BDE-E694A1C1B18E}" type="datetime1">
              <a:rPr lang="it-IT" smtClean="0"/>
              <a:t>20/04/2018</a:t>
            </a:fld>
            <a:endParaRPr lang="it-IT" dirty="0"/>
          </a:p>
        </p:txBody>
      </p:sp>
      <p:sp>
        <p:nvSpPr>
          <p:cNvPr id="5" name="Segnaposto piè di pagina 4"/>
          <p:cNvSpPr>
            <a:spLocks noGrp="1"/>
          </p:cNvSpPr>
          <p:nvPr>
            <p:ph type="ftr" sz="quarter" idx="11"/>
          </p:nvPr>
        </p:nvSpPr>
        <p:spPr/>
        <p:txBody>
          <a:bodyPr/>
          <a:lstStyle>
            <a:lvl1pPr>
              <a:defRPr>
                <a:solidFill>
                  <a:schemeClr val="accent2">
                    <a:lumMod val="75000"/>
                  </a:schemeClr>
                </a:solidFill>
              </a:defRPr>
            </a:lvl1pPr>
          </a:lstStyle>
          <a:p>
            <a:r>
              <a:rPr lang="it-IT" dirty="0" smtClean="0"/>
              <a:t>Staff del Rettore</a:t>
            </a:r>
            <a:endParaRPr lang="it-IT" dirty="0"/>
          </a:p>
        </p:txBody>
      </p:sp>
      <p:sp>
        <p:nvSpPr>
          <p:cNvPr id="6" name="Segnaposto numero diapositiva 5"/>
          <p:cNvSpPr>
            <a:spLocks noGrp="1"/>
          </p:cNvSpPr>
          <p:nvPr>
            <p:ph type="sldNum" sz="quarter" idx="12"/>
          </p:nvPr>
        </p:nvSpPr>
        <p:spPr/>
        <p:txBody>
          <a:bodyPr/>
          <a:lstStyle/>
          <a:p>
            <a:fld id="{A28D521D-80EA-4981-AE5B-A8145EFC2CFE}" type="slidenum">
              <a:rPr lang="it-IT" smtClean="0"/>
              <a:t>‹N›</a:t>
            </a:fld>
            <a:endParaRPr lang="it-IT"/>
          </a:p>
        </p:txBody>
      </p:sp>
      <p:sp>
        <p:nvSpPr>
          <p:cNvPr id="12290" name="Rectangle 2"/>
          <p:cNvSpPr>
            <a:spLocks noChangeArrowheads="1"/>
          </p:cNvSpPr>
          <p:nvPr userDrawn="1"/>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2291" name="Rectangle 3"/>
          <p:cNvSpPr>
            <a:spLocks noChangeArrowheads="1"/>
          </p:cNvSpPr>
          <p:nvPr userDrawn="1"/>
        </p:nvSpPr>
        <p:spPr bwMode="auto">
          <a:xfrm>
            <a:off x="0" y="990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Garamond" pitchFamily="18" charset="0"/>
                <a:ea typeface="Times New Roman" pitchFamily="18" charset="0"/>
                <a:cs typeface="Times New Roman" pitchFamily="18" charset="0"/>
              </a:rPr>
              <a:t/>
            </a:r>
            <a:br>
              <a:rPr kumimoji="0" lang="it-IT" sz="1000" b="0" i="0" u="none" strike="noStrike" cap="none" normalizeH="0" baseline="0" smtClean="0">
                <a:ln>
                  <a:noFill/>
                </a:ln>
                <a:solidFill>
                  <a:srgbClr val="000000"/>
                </a:solidFill>
                <a:effectLst/>
                <a:latin typeface="Garamond" pitchFamily="18" charset="0"/>
                <a:ea typeface="Times New Roman" pitchFamily="18" charset="0"/>
                <a:cs typeface="Times New Roman" pitchFamily="18" charset="0"/>
              </a:rPr>
            </a:br>
            <a:r>
              <a:rPr kumimoji="0" lang="it-IT" sz="1000" b="0" i="0" u="none" strike="noStrike" cap="none" normalizeH="0" baseline="0" smtClean="0">
                <a:ln>
                  <a:noFill/>
                </a:ln>
                <a:solidFill>
                  <a:srgbClr val="000000"/>
                </a:solidFill>
                <a:effectLst/>
                <a:latin typeface="Garamond" pitchFamily="18" charset="0"/>
                <a:ea typeface="Times New Roman" pitchFamily="18" charset="0"/>
                <a:cs typeface="Times New Roman" pitchFamily="18" charset="0"/>
              </a:rPr>
              <a:t/>
            </a:r>
            <a:br>
              <a:rPr kumimoji="0" lang="it-IT" sz="1000" b="0" i="0" u="none" strike="noStrike" cap="none" normalizeH="0" baseline="0" smtClean="0">
                <a:ln>
                  <a:noFill/>
                </a:ln>
                <a:solidFill>
                  <a:srgbClr val="000000"/>
                </a:solidFill>
                <a:effectLst/>
                <a:latin typeface="Garamond" pitchFamily="18" charset="0"/>
                <a:ea typeface="Times New Roman" pitchFamily="18" charset="0"/>
                <a:cs typeface="Times New Roman" pitchFamily="18" charset="0"/>
              </a:rPr>
            </a:br>
            <a:endParaRPr kumimoji="0" lang="it-IT"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41F3BA8-4C79-4947-97F8-C4725C03F857}" type="datetime1">
              <a:rPr lang="it-IT" smtClean="0"/>
              <a:t>20/04/2018</a:t>
            </a:fld>
            <a:endParaRPr lang="it-IT"/>
          </a:p>
        </p:txBody>
      </p:sp>
      <p:sp>
        <p:nvSpPr>
          <p:cNvPr id="5" name="Segnaposto piè di pagina 4"/>
          <p:cNvSpPr>
            <a:spLocks noGrp="1"/>
          </p:cNvSpPr>
          <p:nvPr>
            <p:ph type="ftr" sz="quarter" idx="11"/>
          </p:nvPr>
        </p:nvSpPr>
        <p:spPr/>
        <p:txBody>
          <a:bodyPr/>
          <a:lstStyle/>
          <a:p>
            <a:r>
              <a:rPr lang="it-IT" smtClean="0"/>
              <a:t>Staff del Rettore</a:t>
            </a:r>
            <a:endParaRPr lang="it-IT"/>
          </a:p>
        </p:txBody>
      </p:sp>
      <p:sp>
        <p:nvSpPr>
          <p:cNvPr id="6" name="Segnaposto numero diapositiva 5"/>
          <p:cNvSpPr>
            <a:spLocks noGrp="1"/>
          </p:cNvSpPr>
          <p:nvPr>
            <p:ph type="sldNum" sz="quarter" idx="12"/>
          </p:nvPr>
        </p:nvSpPr>
        <p:spPr/>
        <p:txBody>
          <a:bodyPr/>
          <a:lstStyle/>
          <a:p>
            <a:fld id="{A28D521D-80EA-4981-AE5B-A8145EFC2CFE}"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0D292D6-C367-4DDA-8E09-132646EED6AB}" type="datetime1">
              <a:rPr lang="it-IT" smtClean="0"/>
              <a:t>20/04/2018</a:t>
            </a:fld>
            <a:endParaRPr lang="it-IT"/>
          </a:p>
        </p:txBody>
      </p:sp>
      <p:sp>
        <p:nvSpPr>
          <p:cNvPr id="5" name="Segnaposto piè di pagina 4"/>
          <p:cNvSpPr>
            <a:spLocks noGrp="1"/>
          </p:cNvSpPr>
          <p:nvPr>
            <p:ph type="ftr" sz="quarter" idx="11"/>
          </p:nvPr>
        </p:nvSpPr>
        <p:spPr/>
        <p:txBody>
          <a:bodyPr/>
          <a:lstStyle/>
          <a:p>
            <a:r>
              <a:rPr lang="it-IT" smtClean="0"/>
              <a:t>Staff del Rettore</a:t>
            </a:r>
            <a:endParaRPr lang="it-IT"/>
          </a:p>
        </p:txBody>
      </p:sp>
      <p:sp>
        <p:nvSpPr>
          <p:cNvPr id="6" name="Segnaposto numero diapositiva 5"/>
          <p:cNvSpPr>
            <a:spLocks noGrp="1"/>
          </p:cNvSpPr>
          <p:nvPr>
            <p:ph type="sldNum" sz="quarter" idx="12"/>
          </p:nvPr>
        </p:nvSpPr>
        <p:spPr/>
        <p:txBody>
          <a:bodyPr/>
          <a:lstStyle/>
          <a:p>
            <a:fld id="{A28D521D-80EA-4981-AE5B-A8145EFC2CFE}"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solidFill>
                  <a:schemeClr val="tx1">
                    <a:lumMod val="50000"/>
                    <a:lumOff val="50000"/>
                  </a:schemeClr>
                </a:solidFill>
              </a:defRPr>
            </a:lvl1pPr>
          </a:lstStyle>
          <a:p>
            <a:fld id="{5E7D3455-30F2-4E6F-915C-D81FA8034E12}" type="datetime1">
              <a:rPr lang="it-IT" smtClean="0"/>
              <a:t>20/04/2018</a:t>
            </a:fld>
            <a:endParaRPr lang="it-IT" dirty="0"/>
          </a:p>
        </p:txBody>
      </p:sp>
      <p:sp>
        <p:nvSpPr>
          <p:cNvPr id="5" name="Segnaposto piè di pagina 4"/>
          <p:cNvSpPr>
            <a:spLocks noGrp="1"/>
          </p:cNvSpPr>
          <p:nvPr>
            <p:ph type="ftr" sz="quarter" idx="11"/>
          </p:nvPr>
        </p:nvSpPr>
        <p:spPr/>
        <p:txBody>
          <a:bodyPr/>
          <a:lstStyle>
            <a:lvl1pPr>
              <a:defRPr>
                <a:solidFill>
                  <a:schemeClr val="tx1">
                    <a:lumMod val="50000"/>
                    <a:lumOff val="50000"/>
                  </a:schemeClr>
                </a:solidFill>
              </a:defRPr>
            </a:lvl1pPr>
          </a:lstStyle>
          <a:p>
            <a:r>
              <a:rPr lang="it-IT" dirty="0" smtClean="0"/>
              <a:t>Staff del Rettore</a:t>
            </a:r>
            <a:endParaRPr lang="it-IT" dirty="0"/>
          </a:p>
        </p:txBody>
      </p:sp>
      <p:sp>
        <p:nvSpPr>
          <p:cNvPr id="6" name="Segnaposto numero diapositiva 5"/>
          <p:cNvSpPr>
            <a:spLocks noGrp="1"/>
          </p:cNvSpPr>
          <p:nvPr>
            <p:ph type="sldNum" sz="quarter" idx="12"/>
          </p:nvPr>
        </p:nvSpPr>
        <p:spPr/>
        <p:txBody>
          <a:bodyPr/>
          <a:lstStyle>
            <a:lvl1pPr>
              <a:defRPr>
                <a:solidFill>
                  <a:schemeClr val="tx1">
                    <a:lumMod val="50000"/>
                    <a:lumOff val="50000"/>
                  </a:schemeClr>
                </a:solidFill>
              </a:defRPr>
            </a:lvl1pPr>
          </a:lstStyle>
          <a:p>
            <a:fld id="{A28D521D-80EA-4981-AE5B-A8145EFC2CFE}" type="slidenum">
              <a:rPr lang="it-IT" smtClean="0"/>
              <a:pPr/>
              <a:t>‹N›</a:t>
            </a:fld>
            <a:endParaRPr lang="it-IT" dirty="0"/>
          </a:p>
        </p:txBody>
      </p:sp>
      <p:sp>
        <p:nvSpPr>
          <p:cNvPr id="10242" name="Rectangle 2"/>
          <p:cNvSpPr>
            <a:spLocks noChangeArrowheads="1"/>
          </p:cNvSpPr>
          <p:nvPr userDrawn="1"/>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10241" name="Picture 1" descr="cagliari skyline_15_a"/>
          <p:cNvPicPr>
            <a:picLocks noChangeAspect="1" noChangeArrowheads="1"/>
          </p:cNvPicPr>
          <p:nvPr userDrawn="1"/>
        </p:nvPicPr>
        <p:blipFill>
          <a:blip r:embed="rId2" cstate="print"/>
          <a:srcRect/>
          <a:stretch>
            <a:fillRect/>
          </a:stretch>
        </p:blipFill>
        <p:spPr bwMode="auto">
          <a:xfrm>
            <a:off x="30287" y="71414"/>
            <a:ext cx="3112953" cy="785794"/>
          </a:xfrm>
          <a:prstGeom prst="rect">
            <a:avLst/>
          </a:prstGeom>
          <a:noFill/>
        </p:spPr>
      </p:pic>
      <p:sp>
        <p:nvSpPr>
          <p:cNvPr id="10243" name="Rectangle 3"/>
          <p:cNvSpPr>
            <a:spLocks noChangeArrowheads="1"/>
          </p:cNvSpPr>
          <p:nvPr userDrawn="1"/>
        </p:nvSpPr>
        <p:spPr bwMode="auto">
          <a:xfrm>
            <a:off x="0" y="990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Garamond" pitchFamily="18" charset="0"/>
                <a:ea typeface="Times New Roman" pitchFamily="18" charset="0"/>
                <a:cs typeface="Times New Roman" pitchFamily="18" charset="0"/>
              </a:rPr>
              <a:t/>
            </a:r>
            <a:br>
              <a:rPr kumimoji="0" lang="it-IT" sz="1000" b="0" i="0" u="none" strike="noStrike" cap="none" normalizeH="0" baseline="0" smtClean="0">
                <a:ln>
                  <a:noFill/>
                </a:ln>
                <a:solidFill>
                  <a:srgbClr val="000000"/>
                </a:solidFill>
                <a:effectLst/>
                <a:latin typeface="Garamond" pitchFamily="18" charset="0"/>
                <a:ea typeface="Times New Roman" pitchFamily="18" charset="0"/>
                <a:cs typeface="Times New Roman" pitchFamily="18" charset="0"/>
              </a:rPr>
            </a:br>
            <a:r>
              <a:rPr kumimoji="0" lang="it-IT" sz="1000" b="0" i="0" u="none" strike="noStrike" cap="none" normalizeH="0" baseline="0" smtClean="0">
                <a:ln>
                  <a:noFill/>
                </a:ln>
                <a:solidFill>
                  <a:srgbClr val="000000"/>
                </a:solidFill>
                <a:effectLst/>
                <a:latin typeface="Garamond" pitchFamily="18" charset="0"/>
                <a:ea typeface="Times New Roman" pitchFamily="18" charset="0"/>
                <a:cs typeface="Times New Roman" pitchFamily="18" charset="0"/>
              </a:rPr>
              <a:t/>
            </a:r>
            <a:br>
              <a:rPr kumimoji="0" lang="it-IT" sz="1000" b="0" i="0" u="none" strike="noStrike" cap="none" normalizeH="0" baseline="0" smtClean="0">
                <a:ln>
                  <a:noFill/>
                </a:ln>
                <a:solidFill>
                  <a:srgbClr val="000000"/>
                </a:solidFill>
                <a:effectLst/>
                <a:latin typeface="Garamond" pitchFamily="18" charset="0"/>
                <a:ea typeface="Times New Roman" pitchFamily="18" charset="0"/>
                <a:cs typeface="Times New Roman" pitchFamily="18" charset="0"/>
              </a:rPr>
            </a:br>
            <a:endParaRPr kumimoji="0" lang="it-IT"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b="1"/>
            </a:lvl1pPr>
          </a:lstStyle>
          <a:p>
            <a:fld id="{00C251D7-50F3-4208-BC56-67069EC5948E}" type="datetime1">
              <a:rPr lang="it-IT" smtClean="0"/>
              <a:t>20/04/2018</a:t>
            </a:fld>
            <a:endParaRPr lang="it-IT" dirty="0"/>
          </a:p>
        </p:txBody>
      </p:sp>
      <p:sp>
        <p:nvSpPr>
          <p:cNvPr id="5" name="Segnaposto piè di pagina 4"/>
          <p:cNvSpPr>
            <a:spLocks noGrp="1"/>
          </p:cNvSpPr>
          <p:nvPr>
            <p:ph type="ftr" sz="quarter" idx="11"/>
          </p:nvPr>
        </p:nvSpPr>
        <p:spPr/>
        <p:txBody>
          <a:bodyPr/>
          <a:lstStyle/>
          <a:p>
            <a:r>
              <a:rPr lang="it-IT" smtClean="0"/>
              <a:t>Staff del Rettore</a:t>
            </a:r>
            <a:endParaRPr lang="it-IT" dirty="0"/>
          </a:p>
        </p:txBody>
      </p:sp>
      <p:sp>
        <p:nvSpPr>
          <p:cNvPr id="6" name="Segnaposto numero diapositiva 5"/>
          <p:cNvSpPr>
            <a:spLocks noGrp="1"/>
          </p:cNvSpPr>
          <p:nvPr>
            <p:ph type="sldNum" sz="quarter" idx="12"/>
          </p:nvPr>
        </p:nvSpPr>
        <p:spPr/>
        <p:txBody>
          <a:bodyPr/>
          <a:lstStyle/>
          <a:p>
            <a:fld id="{A28D521D-80EA-4981-AE5B-A8145EFC2CFE}" type="slidenum">
              <a:rPr lang="it-IT" smtClean="0"/>
              <a:t>‹N›</a:t>
            </a:fld>
            <a:endParaRPr lang="it-IT"/>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FA2416C4-65A9-428E-9FD0-83719DCDCE8B}" type="datetime1">
              <a:rPr lang="it-IT" smtClean="0"/>
              <a:t>20/04/2018</a:t>
            </a:fld>
            <a:endParaRPr lang="it-IT"/>
          </a:p>
        </p:txBody>
      </p:sp>
      <p:sp>
        <p:nvSpPr>
          <p:cNvPr id="6" name="Segnaposto piè di pagina 5"/>
          <p:cNvSpPr>
            <a:spLocks noGrp="1"/>
          </p:cNvSpPr>
          <p:nvPr>
            <p:ph type="ftr" sz="quarter" idx="11"/>
          </p:nvPr>
        </p:nvSpPr>
        <p:spPr/>
        <p:txBody>
          <a:bodyPr/>
          <a:lstStyle/>
          <a:p>
            <a:r>
              <a:rPr lang="it-IT" smtClean="0"/>
              <a:t>Staff del Rettore</a:t>
            </a:r>
            <a:endParaRPr lang="it-IT"/>
          </a:p>
        </p:txBody>
      </p:sp>
      <p:sp>
        <p:nvSpPr>
          <p:cNvPr id="7" name="Segnaposto numero diapositiva 6"/>
          <p:cNvSpPr>
            <a:spLocks noGrp="1"/>
          </p:cNvSpPr>
          <p:nvPr>
            <p:ph type="sldNum" sz="quarter" idx="12"/>
          </p:nvPr>
        </p:nvSpPr>
        <p:spPr/>
        <p:txBody>
          <a:bodyPr/>
          <a:lstStyle/>
          <a:p>
            <a:fld id="{A28D521D-80EA-4981-AE5B-A8145EFC2CFE}"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A5AD829-6991-42AA-A65C-3B113215A9BF}" type="datetime1">
              <a:rPr lang="it-IT" smtClean="0"/>
              <a:t>20/04/2018</a:t>
            </a:fld>
            <a:endParaRPr lang="it-IT"/>
          </a:p>
        </p:txBody>
      </p:sp>
      <p:sp>
        <p:nvSpPr>
          <p:cNvPr id="8" name="Segnaposto piè di pagina 7"/>
          <p:cNvSpPr>
            <a:spLocks noGrp="1"/>
          </p:cNvSpPr>
          <p:nvPr>
            <p:ph type="ftr" sz="quarter" idx="11"/>
          </p:nvPr>
        </p:nvSpPr>
        <p:spPr/>
        <p:txBody>
          <a:bodyPr/>
          <a:lstStyle/>
          <a:p>
            <a:r>
              <a:rPr lang="it-IT" smtClean="0"/>
              <a:t>Staff del Rettore</a:t>
            </a:r>
            <a:endParaRPr lang="it-IT"/>
          </a:p>
        </p:txBody>
      </p:sp>
      <p:sp>
        <p:nvSpPr>
          <p:cNvPr id="9" name="Segnaposto numero diapositiva 8"/>
          <p:cNvSpPr>
            <a:spLocks noGrp="1"/>
          </p:cNvSpPr>
          <p:nvPr>
            <p:ph type="sldNum" sz="quarter" idx="12"/>
          </p:nvPr>
        </p:nvSpPr>
        <p:spPr/>
        <p:txBody>
          <a:bodyPr/>
          <a:lstStyle/>
          <a:p>
            <a:fld id="{A28D521D-80EA-4981-AE5B-A8145EFC2CFE}"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022DF80-2F79-4BCE-B2C4-E00378BD105E}" type="datetime1">
              <a:rPr lang="it-IT" smtClean="0"/>
              <a:t>20/04/2018</a:t>
            </a:fld>
            <a:endParaRPr lang="it-IT"/>
          </a:p>
        </p:txBody>
      </p:sp>
      <p:sp>
        <p:nvSpPr>
          <p:cNvPr id="4" name="Segnaposto piè di pagina 3"/>
          <p:cNvSpPr>
            <a:spLocks noGrp="1"/>
          </p:cNvSpPr>
          <p:nvPr>
            <p:ph type="ftr" sz="quarter" idx="11"/>
          </p:nvPr>
        </p:nvSpPr>
        <p:spPr/>
        <p:txBody>
          <a:bodyPr/>
          <a:lstStyle/>
          <a:p>
            <a:r>
              <a:rPr lang="it-IT" smtClean="0"/>
              <a:t>Staff del Rettore</a:t>
            </a:r>
            <a:endParaRPr lang="it-IT"/>
          </a:p>
        </p:txBody>
      </p:sp>
      <p:sp>
        <p:nvSpPr>
          <p:cNvPr id="5" name="Segnaposto numero diapositiva 4"/>
          <p:cNvSpPr>
            <a:spLocks noGrp="1"/>
          </p:cNvSpPr>
          <p:nvPr>
            <p:ph type="sldNum" sz="quarter" idx="12"/>
          </p:nvPr>
        </p:nvSpPr>
        <p:spPr/>
        <p:txBody>
          <a:bodyPr/>
          <a:lstStyle/>
          <a:p>
            <a:fld id="{A28D521D-80EA-4981-AE5B-A8145EFC2CFE}"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024A7BC-0034-46CC-86F0-2347FBAC83A6}" type="datetime1">
              <a:rPr lang="it-IT" smtClean="0"/>
              <a:t>20/04/2018</a:t>
            </a:fld>
            <a:endParaRPr lang="it-IT"/>
          </a:p>
        </p:txBody>
      </p:sp>
      <p:sp>
        <p:nvSpPr>
          <p:cNvPr id="3" name="Segnaposto piè di pagina 2"/>
          <p:cNvSpPr>
            <a:spLocks noGrp="1"/>
          </p:cNvSpPr>
          <p:nvPr>
            <p:ph type="ftr" sz="quarter" idx="11"/>
          </p:nvPr>
        </p:nvSpPr>
        <p:spPr/>
        <p:txBody>
          <a:bodyPr/>
          <a:lstStyle/>
          <a:p>
            <a:r>
              <a:rPr lang="it-IT" smtClean="0"/>
              <a:t>Staff del Rettore</a:t>
            </a:r>
            <a:endParaRPr lang="it-IT"/>
          </a:p>
        </p:txBody>
      </p:sp>
      <p:sp>
        <p:nvSpPr>
          <p:cNvPr id="4" name="Segnaposto numero diapositiva 3"/>
          <p:cNvSpPr>
            <a:spLocks noGrp="1"/>
          </p:cNvSpPr>
          <p:nvPr>
            <p:ph type="sldNum" sz="quarter" idx="12"/>
          </p:nvPr>
        </p:nvSpPr>
        <p:spPr/>
        <p:txBody>
          <a:bodyPr/>
          <a:lstStyle/>
          <a:p>
            <a:fld id="{A28D521D-80EA-4981-AE5B-A8145EFC2CFE}"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E94FD20-16F9-4A23-A248-8D85037366EC}" type="datetime1">
              <a:rPr lang="it-IT" smtClean="0"/>
              <a:t>20/04/2018</a:t>
            </a:fld>
            <a:endParaRPr lang="it-IT"/>
          </a:p>
        </p:txBody>
      </p:sp>
      <p:sp>
        <p:nvSpPr>
          <p:cNvPr id="6" name="Segnaposto piè di pagina 5"/>
          <p:cNvSpPr>
            <a:spLocks noGrp="1"/>
          </p:cNvSpPr>
          <p:nvPr>
            <p:ph type="ftr" sz="quarter" idx="11"/>
          </p:nvPr>
        </p:nvSpPr>
        <p:spPr/>
        <p:txBody>
          <a:bodyPr/>
          <a:lstStyle/>
          <a:p>
            <a:r>
              <a:rPr lang="it-IT" smtClean="0"/>
              <a:t>Staff del Rettore</a:t>
            </a:r>
            <a:endParaRPr lang="it-IT"/>
          </a:p>
        </p:txBody>
      </p:sp>
      <p:sp>
        <p:nvSpPr>
          <p:cNvPr id="7" name="Segnaposto numero diapositiva 6"/>
          <p:cNvSpPr>
            <a:spLocks noGrp="1"/>
          </p:cNvSpPr>
          <p:nvPr>
            <p:ph type="sldNum" sz="quarter" idx="12"/>
          </p:nvPr>
        </p:nvSpPr>
        <p:spPr/>
        <p:txBody>
          <a:bodyPr/>
          <a:lstStyle/>
          <a:p>
            <a:fld id="{A28D521D-80EA-4981-AE5B-A8145EFC2CFE}"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CDC31E67-C59E-42F8-A96F-993F0EB3CEB8}" type="datetime1">
              <a:rPr lang="it-IT" smtClean="0"/>
              <a:t>20/04/2018</a:t>
            </a:fld>
            <a:endParaRPr lang="it-IT"/>
          </a:p>
        </p:txBody>
      </p:sp>
      <p:sp>
        <p:nvSpPr>
          <p:cNvPr id="6" name="Segnaposto piè di pagina 5"/>
          <p:cNvSpPr>
            <a:spLocks noGrp="1"/>
          </p:cNvSpPr>
          <p:nvPr>
            <p:ph type="ftr" sz="quarter" idx="11"/>
          </p:nvPr>
        </p:nvSpPr>
        <p:spPr/>
        <p:txBody>
          <a:bodyPr/>
          <a:lstStyle/>
          <a:p>
            <a:r>
              <a:rPr lang="it-IT" smtClean="0"/>
              <a:t>Staff del Rettore</a:t>
            </a:r>
            <a:endParaRPr lang="it-IT"/>
          </a:p>
        </p:txBody>
      </p:sp>
      <p:sp>
        <p:nvSpPr>
          <p:cNvPr id="7" name="Segnaposto numero diapositiva 6"/>
          <p:cNvSpPr>
            <a:spLocks noGrp="1"/>
          </p:cNvSpPr>
          <p:nvPr>
            <p:ph type="sldNum" sz="quarter" idx="12"/>
          </p:nvPr>
        </p:nvSpPr>
        <p:spPr/>
        <p:txBody>
          <a:bodyPr/>
          <a:lstStyle/>
          <a:p>
            <a:fld id="{A28D521D-80EA-4981-AE5B-A8145EFC2CFE}"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8ABA29-210B-4D52-90A9-4A91878D2215}" type="datetime1">
              <a:rPr lang="it-IT" smtClean="0"/>
              <a:t>20/04/2018</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Staff del Rettore</a:t>
            </a: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8D521D-80EA-4981-AE5B-A8145EFC2CFE}"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611560" y="3345959"/>
            <a:ext cx="820891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b="1" dirty="0">
              <a:solidFill>
                <a:schemeClr val="tx2">
                  <a:lumMod val="50000"/>
                </a:schemeClr>
              </a:solidFill>
            </a:endParaRPr>
          </a:p>
          <a:p>
            <a:pPr marR="0" lvl="0" algn="l" defTabSz="914400" rtl="0" eaLnBrk="0" fontAlgn="base" latinLnBrk="0" hangingPunct="0">
              <a:lnSpc>
                <a:spcPct val="100000"/>
              </a:lnSpc>
              <a:spcBef>
                <a:spcPct val="0"/>
              </a:spcBef>
              <a:spcAft>
                <a:spcPct val="0"/>
              </a:spcAft>
              <a:buClrTx/>
              <a:buSzTx/>
              <a:tabLst/>
            </a:pPr>
            <a:endParaRPr lang="it-IT" altLang="it-IT" dirty="0" smtClean="0"/>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it-IT" altLang="it-IT" dirty="0"/>
          </a:p>
        </p:txBody>
      </p:sp>
      <p:sp>
        <p:nvSpPr>
          <p:cNvPr id="2" name="Rettangolo 1"/>
          <p:cNvSpPr/>
          <p:nvPr/>
        </p:nvSpPr>
        <p:spPr>
          <a:xfrm>
            <a:off x="1115616" y="2828836"/>
            <a:ext cx="6984776" cy="2246769"/>
          </a:xfrm>
          <a:prstGeom prst="rect">
            <a:avLst/>
          </a:prstGeom>
        </p:spPr>
        <p:txBody>
          <a:bodyPr wrap="square">
            <a:spAutoFit/>
          </a:bodyPr>
          <a:lstStyle/>
          <a:p>
            <a:pPr algn="ctr"/>
            <a:r>
              <a:rPr lang="it-IT" sz="2800" b="1" dirty="0" smtClean="0">
                <a:solidFill>
                  <a:schemeClr val="tx2">
                    <a:lumMod val="50000"/>
                  </a:schemeClr>
                </a:solidFill>
              </a:rPr>
              <a:t>PROGRAMMA OPERATIVO NAZIONALE </a:t>
            </a:r>
            <a:r>
              <a:rPr lang="it-IT" sz="2800" b="1" dirty="0">
                <a:solidFill>
                  <a:schemeClr val="tx2">
                    <a:lumMod val="50000"/>
                  </a:schemeClr>
                </a:solidFill>
              </a:rPr>
              <a:t>RICERCA E INNOVAZIONE </a:t>
            </a:r>
            <a:endParaRPr lang="it-IT" sz="2800" b="1" dirty="0" smtClean="0">
              <a:solidFill>
                <a:schemeClr val="tx2">
                  <a:lumMod val="50000"/>
                </a:schemeClr>
              </a:solidFill>
            </a:endParaRPr>
          </a:p>
          <a:p>
            <a:pPr algn="ctr"/>
            <a:r>
              <a:rPr lang="it-IT" sz="2800" b="1" dirty="0" smtClean="0">
                <a:solidFill>
                  <a:schemeClr val="tx2">
                    <a:lumMod val="50000"/>
                  </a:schemeClr>
                </a:solidFill>
              </a:rPr>
              <a:t>2014-2020 </a:t>
            </a:r>
          </a:p>
          <a:p>
            <a:pPr algn="ctr"/>
            <a:r>
              <a:rPr lang="it-IT" sz="2800" b="1" dirty="0" smtClean="0">
                <a:solidFill>
                  <a:schemeClr val="tx2">
                    <a:lumMod val="50000"/>
                  </a:schemeClr>
                </a:solidFill>
              </a:rPr>
              <a:t>Avviso </a:t>
            </a:r>
            <a:r>
              <a:rPr lang="it-IT" sz="2800" b="1" dirty="0">
                <a:solidFill>
                  <a:schemeClr val="tx2">
                    <a:lumMod val="50000"/>
                  </a:schemeClr>
                </a:solidFill>
              </a:rPr>
              <a:t>Attrazione e Mobilità dei </a:t>
            </a:r>
            <a:r>
              <a:rPr lang="it-IT" sz="2800" b="1" dirty="0" smtClean="0">
                <a:solidFill>
                  <a:schemeClr val="tx2">
                    <a:lumMod val="50000"/>
                  </a:schemeClr>
                </a:solidFill>
              </a:rPr>
              <a:t>ricercatori</a:t>
            </a:r>
            <a:endParaRPr lang="it-IT" sz="2800" b="1" dirty="0">
              <a:solidFill>
                <a:schemeClr val="tx2">
                  <a:lumMod val="50000"/>
                </a:schemeClr>
              </a:solidFill>
            </a:endParaRPr>
          </a:p>
          <a:p>
            <a:pPr algn="ctr"/>
            <a:r>
              <a:rPr lang="it-IT" sz="2800" b="1" dirty="0">
                <a:solidFill>
                  <a:schemeClr val="tx2">
                    <a:lumMod val="50000"/>
                  </a:schemeClr>
                </a:solidFill>
              </a:rPr>
              <a:t>Asse </a:t>
            </a:r>
            <a:r>
              <a:rPr lang="it-IT" sz="2800" b="1" dirty="0" smtClean="0">
                <a:solidFill>
                  <a:schemeClr val="tx2">
                    <a:lumMod val="50000"/>
                  </a:schemeClr>
                </a:solidFill>
              </a:rPr>
              <a:t>I - Azione </a:t>
            </a:r>
            <a:r>
              <a:rPr lang="it-IT" sz="2800" b="1" dirty="0">
                <a:solidFill>
                  <a:schemeClr val="tx2">
                    <a:lumMod val="50000"/>
                  </a:schemeClr>
                </a:solidFill>
              </a:rPr>
              <a:t>I.2 “Mobilità dei Ricercatori</a:t>
            </a:r>
            <a:r>
              <a:rPr lang="it-IT" sz="2800" b="1" dirty="0" smtClean="0">
                <a:solidFill>
                  <a:schemeClr val="tx2">
                    <a:lumMod val="50000"/>
                  </a:schemeClr>
                </a:solidFill>
              </a:rPr>
              <a:t>”</a:t>
            </a:r>
            <a:endParaRPr lang="it-IT" sz="2800" b="1" dirty="0">
              <a:solidFill>
                <a:schemeClr val="tx2">
                  <a:lumMod val="50000"/>
                </a:schemeClr>
              </a:solidFill>
            </a:endParaRPr>
          </a:p>
        </p:txBody>
      </p:sp>
    </p:spTree>
    <p:extLst>
      <p:ext uri="{BB962C8B-B14F-4D97-AF65-F5344CB8AC3E}">
        <p14:creationId xmlns:p14="http://schemas.microsoft.com/office/powerpoint/2010/main" val="23036175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268760"/>
            <a:ext cx="8229600" cy="4857403"/>
          </a:xfrm>
          <a:solidFill>
            <a:schemeClr val="accent1">
              <a:lumMod val="20000"/>
              <a:lumOff val="80000"/>
            </a:schemeClr>
          </a:solidFill>
          <a:ln>
            <a:solidFill>
              <a:schemeClr val="accent1"/>
            </a:solidFill>
          </a:ln>
        </p:spPr>
        <p:txBody>
          <a:bodyPr>
            <a:normAutofit/>
          </a:bodyPr>
          <a:lstStyle/>
          <a:p>
            <a:pPr marL="0" indent="0" algn="ctr">
              <a:buNone/>
            </a:pPr>
            <a:r>
              <a:rPr lang="it-IT" sz="2400" b="1" dirty="0">
                <a:solidFill>
                  <a:schemeClr val="tx2">
                    <a:lumMod val="50000"/>
                  </a:schemeClr>
                </a:solidFill>
              </a:rPr>
              <a:t>Contrattualizzazione del ricercatore a tempo determinato</a:t>
            </a:r>
            <a:br>
              <a:rPr lang="it-IT" sz="2400" b="1" dirty="0">
                <a:solidFill>
                  <a:schemeClr val="tx2">
                    <a:lumMod val="50000"/>
                  </a:schemeClr>
                </a:solidFill>
              </a:rPr>
            </a:br>
            <a:r>
              <a:rPr lang="it-IT" sz="2400" b="1" dirty="0">
                <a:solidFill>
                  <a:schemeClr val="tx2">
                    <a:lumMod val="50000"/>
                  </a:schemeClr>
                </a:solidFill>
              </a:rPr>
              <a:t>Vincoli</a:t>
            </a:r>
            <a:endParaRPr lang="it-IT" sz="2400" dirty="0">
              <a:solidFill>
                <a:schemeClr val="tx2">
                  <a:lumMod val="50000"/>
                </a:schemeClr>
              </a:solidFill>
            </a:endParaRPr>
          </a:p>
          <a:p>
            <a:pPr marL="0" indent="0">
              <a:buNone/>
            </a:pPr>
            <a:endParaRPr lang="it-IT" sz="2400" dirty="0" smtClean="0">
              <a:solidFill>
                <a:schemeClr val="tx2">
                  <a:lumMod val="50000"/>
                </a:schemeClr>
              </a:solidFill>
            </a:endParaRPr>
          </a:p>
          <a:p>
            <a:pPr marL="0" indent="0">
              <a:buNone/>
            </a:pPr>
            <a:r>
              <a:rPr lang="it-IT" sz="2400" b="1" dirty="0" smtClean="0">
                <a:solidFill>
                  <a:schemeClr val="tx2">
                    <a:lumMod val="50000"/>
                  </a:schemeClr>
                </a:solidFill>
              </a:rPr>
              <a:t>Linea 2 (</a:t>
            </a:r>
            <a:r>
              <a:rPr lang="it-IT" sz="2400" b="1" dirty="0">
                <a:solidFill>
                  <a:schemeClr val="tx2">
                    <a:lumMod val="50000"/>
                  </a:schemeClr>
                </a:solidFill>
              </a:rPr>
              <a:t>Attrazione dei ricercatori</a:t>
            </a:r>
            <a:r>
              <a:rPr lang="it-IT" sz="2400" b="1" dirty="0" smtClean="0">
                <a:solidFill>
                  <a:schemeClr val="tx2">
                    <a:lumMod val="50000"/>
                  </a:schemeClr>
                </a:solidFill>
              </a:rPr>
              <a:t>):</a:t>
            </a:r>
            <a:r>
              <a:rPr lang="it-IT" sz="2400" b="1" dirty="0" smtClean="0">
                <a:solidFill>
                  <a:schemeClr val="accent2">
                    <a:lumMod val="75000"/>
                  </a:schemeClr>
                </a:solidFill>
              </a:rPr>
              <a:t> </a:t>
            </a:r>
          </a:p>
          <a:p>
            <a:pPr marL="0" indent="0" algn="just">
              <a:buNone/>
            </a:pPr>
            <a:r>
              <a:rPr lang="it-IT" sz="2400" dirty="0" smtClean="0">
                <a:solidFill>
                  <a:schemeClr val="tx2">
                    <a:lumMod val="50000"/>
                  </a:schemeClr>
                </a:solidFill>
              </a:rPr>
              <a:t>36 </a:t>
            </a:r>
            <a:r>
              <a:rPr lang="it-IT" sz="2400" dirty="0">
                <a:solidFill>
                  <a:schemeClr val="tx2">
                    <a:lumMod val="50000"/>
                  </a:schemeClr>
                </a:solidFill>
              </a:rPr>
              <a:t>mesi, con la possibilità di un </a:t>
            </a:r>
            <a:r>
              <a:rPr lang="it-IT" sz="2400" b="1" dirty="0">
                <a:solidFill>
                  <a:schemeClr val="accent2">
                    <a:lumMod val="75000"/>
                  </a:schemeClr>
                </a:solidFill>
              </a:rPr>
              <a:t>eventuale periodo </a:t>
            </a:r>
            <a:r>
              <a:rPr lang="it-IT" sz="2400" b="1" dirty="0">
                <a:solidFill>
                  <a:schemeClr val="tx2">
                    <a:lumMod val="50000"/>
                  </a:schemeClr>
                </a:solidFill>
              </a:rPr>
              <a:t>da 6 a 15 mesi di ulteriore work experience, presso una o più istituzioni pubbliche italiane (ovunque ubicate nel territorio nazionale) o europee</a:t>
            </a:r>
            <a:r>
              <a:rPr lang="it-IT" sz="2400" dirty="0">
                <a:solidFill>
                  <a:schemeClr val="tx2">
                    <a:lumMod val="50000"/>
                  </a:schemeClr>
                </a:solidFill>
              </a:rPr>
              <a:t>, incentrato sulla partecipazione alle attività tecnico-scientifiche relative a progetti/programmi di ricerca, o sulla gestione delle procedure relative alle fasi di predisposizione, di organizzazione, monitoraggio e di valutazione dei programmi/progetti di ricerca.</a:t>
            </a:r>
          </a:p>
        </p:txBody>
      </p:sp>
    </p:spTree>
    <p:extLst>
      <p:ext uri="{BB962C8B-B14F-4D97-AF65-F5344CB8AC3E}">
        <p14:creationId xmlns:p14="http://schemas.microsoft.com/office/powerpoint/2010/main" val="443058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solidFill>
            <a:schemeClr val="accent1">
              <a:lumMod val="20000"/>
              <a:lumOff val="80000"/>
            </a:schemeClr>
          </a:solidFill>
          <a:ln>
            <a:solidFill>
              <a:schemeClr val="accent1"/>
            </a:solidFill>
          </a:ln>
        </p:spPr>
        <p:txBody>
          <a:bodyPr>
            <a:normAutofit fontScale="92500" lnSpcReduction="10000"/>
          </a:bodyPr>
          <a:lstStyle/>
          <a:p>
            <a:pPr marL="0" indent="0" algn="ctr">
              <a:buNone/>
            </a:pPr>
            <a:r>
              <a:rPr lang="it-IT" sz="2600" b="1" dirty="0">
                <a:solidFill>
                  <a:schemeClr val="tx2">
                    <a:lumMod val="50000"/>
                  </a:schemeClr>
                </a:solidFill>
              </a:rPr>
              <a:t>Contributo finanziario (unità di costo standard mensili):</a:t>
            </a:r>
          </a:p>
          <a:p>
            <a:pPr marL="0" indent="0">
              <a:buNone/>
            </a:pPr>
            <a:r>
              <a:rPr lang="it-IT" sz="2600" b="1" dirty="0" smtClean="0">
                <a:solidFill>
                  <a:schemeClr val="tx2">
                    <a:lumMod val="50000"/>
                  </a:schemeClr>
                </a:solidFill>
              </a:rPr>
              <a:t/>
            </a:r>
            <a:br>
              <a:rPr lang="it-IT" sz="2600" b="1" dirty="0" smtClean="0">
                <a:solidFill>
                  <a:schemeClr val="tx2">
                    <a:lumMod val="50000"/>
                  </a:schemeClr>
                </a:solidFill>
              </a:rPr>
            </a:br>
            <a:r>
              <a:rPr lang="it-IT" sz="2600" b="1" dirty="0" smtClean="0">
                <a:solidFill>
                  <a:schemeClr val="tx2">
                    <a:lumMod val="50000"/>
                  </a:schemeClr>
                </a:solidFill>
              </a:rPr>
              <a:t>contratti di linea 1</a:t>
            </a:r>
            <a:r>
              <a:rPr lang="it-IT" sz="2600" dirty="0" smtClean="0">
                <a:solidFill>
                  <a:schemeClr val="tx2">
                    <a:lumMod val="50000"/>
                  </a:schemeClr>
                </a:solidFill>
              </a:rPr>
              <a:t>, per i </a:t>
            </a:r>
            <a:r>
              <a:rPr lang="it-IT" sz="2600" u="sng" dirty="0" smtClean="0">
                <a:solidFill>
                  <a:schemeClr val="tx2">
                    <a:lumMod val="50000"/>
                  </a:schemeClr>
                </a:solidFill>
              </a:rPr>
              <a:t>periodi trascorsi in sede</a:t>
            </a:r>
            <a:r>
              <a:rPr lang="it-IT" sz="2600" dirty="0" smtClean="0">
                <a:solidFill>
                  <a:schemeClr val="tx2">
                    <a:lumMod val="50000"/>
                  </a:schemeClr>
                </a:solidFill>
              </a:rPr>
              <a:t>: </a:t>
            </a:r>
            <a:br>
              <a:rPr lang="it-IT" sz="2600" dirty="0" smtClean="0">
                <a:solidFill>
                  <a:schemeClr val="tx2">
                    <a:lumMod val="50000"/>
                  </a:schemeClr>
                </a:solidFill>
              </a:rPr>
            </a:br>
            <a:r>
              <a:rPr lang="it-IT" sz="2600" dirty="0" smtClean="0">
                <a:solidFill>
                  <a:schemeClr val="tx2">
                    <a:lumMod val="50000"/>
                  </a:schemeClr>
                </a:solidFill>
              </a:rPr>
              <a:t>4.805,46 euro; </a:t>
            </a:r>
          </a:p>
          <a:p>
            <a:pPr marL="0" indent="0">
              <a:buNone/>
            </a:pPr>
            <a:r>
              <a:rPr lang="it-IT" sz="2600" b="1" dirty="0" smtClean="0">
                <a:solidFill>
                  <a:schemeClr val="tx2">
                    <a:lumMod val="50000"/>
                  </a:schemeClr>
                </a:solidFill>
              </a:rPr>
              <a:t>contratti di linea 1</a:t>
            </a:r>
            <a:r>
              <a:rPr lang="it-IT" sz="2600" dirty="0" smtClean="0">
                <a:solidFill>
                  <a:schemeClr val="tx2">
                    <a:lumMod val="50000"/>
                  </a:schemeClr>
                </a:solidFill>
              </a:rPr>
              <a:t>, per i </a:t>
            </a:r>
            <a:r>
              <a:rPr lang="it-IT" sz="2600" u="sng" dirty="0" smtClean="0">
                <a:solidFill>
                  <a:schemeClr val="tx2">
                    <a:lumMod val="50000"/>
                  </a:schemeClr>
                </a:solidFill>
              </a:rPr>
              <a:t>periodi fuori sede</a:t>
            </a:r>
            <a:r>
              <a:rPr lang="it-IT" sz="2600" dirty="0" smtClean="0">
                <a:solidFill>
                  <a:schemeClr val="tx2">
                    <a:lumMod val="50000"/>
                  </a:schemeClr>
                </a:solidFill>
              </a:rPr>
              <a:t>: </a:t>
            </a:r>
            <a:br>
              <a:rPr lang="it-IT" sz="2600" dirty="0" smtClean="0">
                <a:solidFill>
                  <a:schemeClr val="tx2">
                    <a:lumMod val="50000"/>
                  </a:schemeClr>
                </a:solidFill>
              </a:rPr>
            </a:br>
            <a:r>
              <a:rPr lang="it-IT" sz="2600" dirty="0" smtClean="0">
                <a:solidFill>
                  <a:schemeClr val="tx2">
                    <a:lumMod val="50000"/>
                  </a:schemeClr>
                </a:solidFill>
              </a:rPr>
              <a:t>5.405,46 euro; </a:t>
            </a:r>
          </a:p>
          <a:p>
            <a:pPr marL="0" indent="0">
              <a:buNone/>
            </a:pPr>
            <a:r>
              <a:rPr lang="it-IT" sz="2600" b="1" dirty="0" smtClean="0">
                <a:solidFill>
                  <a:schemeClr val="tx2">
                    <a:lumMod val="50000"/>
                  </a:schemeClr>
                </a:solidFill>
              </a:rPr>
              <a:t>contratti </a:t>
            </a:r>
            <a:r>
              <a:rPr lang="it-IT" sz="2600" b="1" dirty="0">
                <a:solidFill>
                  <a:schemeClr val="tx2">
                    <a:lumMod val="50000"/>
                  </a:schemeClr>
                </a:solidFill>
              </a:rPr>
              <a:t>di linea 2</a:t>
            </a:r>
            <a:r>
              <a:rPr lang="it-IT" sz="2600" dirty="0">
                <a:solidFill>
                  <a:schemeClr val="tx2">
                    <a:lumMod val="50000"/>
                  </a:schemeClr>
                </a:solidFill>
              </a:rPr>
              <a:t>: </a:t>
            </a:r>
            <a:r>
              <a:rPr lang="it-IT" sz="2600" dirty="0" smtClean="0">
                <a:solidFill>
                  <a:schemeClr val="tx2">
                    <a:lumMod val="50000"/>
                  </a:schemeClr>
                </a:solidFill>
              </a:rPr>
              <a:t/>
            </a:r>
            <a:br>
              <a:rPr lang="it-IT" sz="2600" dirty="0" smtClean="0">
                <a:solidFill>
                  <a:schemeClr val="tx2">
                    <a:lumMod val="50000"/>
                  </a:schemeClr>
                </a:solidFill>
              </a:rPr>
            </a:br>
            <a:r>
              <a:rPr lang="it-IT" sz="2600" dirty="0" smtClean="0">
                <a:solidFill>
                  <a:schemeClr val="tx2">
                    <a:lumMod val="50000"/>
                  </a:schemeClr>
                </a:solidFill>
              </a:rPr>
              <a:t>5.405,46 euro.</a:t>
            </a:r>
            <a:endParaRPr lang="it-IT" sz="2600" dirty="0">
              <a:solidFill>
                <a:schemeClr val="tx2">
                  <a:lumMod val="50000"/>
                </a:schemeClr>
              </a:solidFill>
            </a:endParaRPr>
          </a:p>
          <a:p>
            <a:pPr marL="0" indent="0" algn="just">
              <a:buNone/>
            </a:pPr>
            <a:endParaRPr lang="it-IT" sz="2600" dirty="0" smtClean="0">
              <a:solidFill>
                <a:schemeClr val="tx2">
                  <a:lumMod val="50000"/>
                </a:schemeClr>
              </a:solidFill>
            </a:endParaRPr>
          </a:p>
          <a:p>
            <a:pPr marL="0" indent="0" algn="just">
              <a:buNone/>
            </a:pPr>
            <a:r>
              <a:rPr lang="it-IT" sz="2600" dirty="0" smtClean="0">
                <a:solidFill>
                  <a:schemeClr val="tx2">
                    <a:lumMod val="50000"/>
                  </a:schemeClr>
                </a:solidFill>
              </a:rPr>
              <a:t>il </a:t>
            </a:r>
            <a:r>
              <a:rPr lang="it-IT" sz="2600" dirty="0">
                <a:solidFill>
                  <a:schemeClr val="tx2">
                    <a:lumMod val="50000"/>
                  </a:schemeClr>
                </a:solidFill>
              </a:rPr>
              <a:t>costo mensile riconosciuto ad ogni contratto si intende onnicomprensivo degli oneri a carico del lavoratore e del datore di lavoro </a:t>
            </a:r>
          </a:p>
          <a:p>
            <a:endParaRPr lang="it-IT" dirty="0"/>
          </a:p>
          <a:p>
            <a:endParaRPr lang="it-IT" dirty="0"/>
          </a:p>
        </p:txBody>
      </p:sp>
    </p:spTree>
    <p:extLst>
      <p:ext uri="{BB962C8B-B14F-4D97-AF65-F5344CB8AC3E}">
        <p14:creationId xmlns:p14="http://schemas.microsoft.com/office/powerpoint/2010/main" val="10290422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980728"/>
            <a:ext cx="8229600" cy="5145435"/>
          </a:xfrm>
          <a:solidFill>
            <a:schemeClr val="accent1">
              <a:lumMod val="20000"/>
              <a:lumOff val="80000"/>
            </a:schemeClr>
          </a:solidFill>
          <a:ln>
            <a:solidFill>
              <a:schemeClr val="accent1"/>
            </a:solidFill>
          </a:ln>
        </p:spPr>
        <p:txBody>
          <a:bodyPr>
            <a:normAutofit fontScale="92500" lnSpcReduction="20000"/>
          </a:bodyPr>
          <a:lstStyle/>
          <a:p>
            <a:pPr marL="0" indent="0" algn="ctr">
              <a:buNone/>
            </a:pPr>
            <a:r>
              <a:rPr lang="it-IT" sz="2600" b="1" dirty="0">
                <a:solidFill>
                  <a:schemeClr val="tx2">
                    <a:lumMod val="50000"/>
                  </a:schemeClr>
                </a:solidFill>
              </a:rPr>
              <a:t>Contributo finanziario (unità di costo standard mensili):</a:t>
            </a:r>
          </a:p>
          <a:p>
            <a:pPr marL="0" indent="0">
              <a:buNone/>
            </a:pPr>
            <a:r>
              <a:rPr lang="it-IT" sz="2600" b="1" dirty="0" smtClean="0">
                <a:solidFill>
                  <a:schemeClr val="tx2">
                    <a:lumMod val="50000"/>
                  </a:schemeClr>
                </a:solidFill>
              </a:rPr>
              <a:t/>
            </a:r>
            <a:br>
              <a:rPr lang="it-IT" sz="2600" b="1" dirty="0" smtClean="0">
                <a:solidFill>
                  <a:schemeClr val="tx2">
                    <a:lumMod val="50000"/>
                  </a:schemeClr>
                </a:solidFill>
              </a:rPr>
            </a:br>
            <a:r>
              <a:rPr lang="it-IT" sz="2600" dirty="0" smtClean="0">
                <a:solidFill>
                  <a:schemeClr val="tx2">
                    <a:lumMod val="50000"/>
                  </a:schemeClr>
                </a:solidFill>
              </a:rPr>
              <a:t>gli importi sono determinati sulla base della </a:t>
            </a:r>
            <a:r>
              <a:rPr lang="it-IT" sz="2600" b="1" dirty="0" smtClean="0">
                <a:solidFill>
                  <a:schemeClr val="tx2">
                    <a:lumMod val="50000"/>
                  </a:schemeClr>
                </a:solidFill>
              </a:rPr>
              <a:t>proposta </a:t>
            </a:r>
            <a:r>
              <a:rPr lang="it-IT" sz="2600" dirty="0" smtClean="0">
                <a:solidFill>
                  <a:schemeClr val="tx2">
                    <a:lumMod val="50000"/>
                  </a:schemeClr>
                </a:solidFill>
              </a:rPr>
              <a:t>di definizione di tabelle di costi standard ai sensi dell’art. 14 del Regolamento UE n. 1304/2013 </a:t>
            </a:r>
            <a:r>
              <a:rPr lang="it-IT" sz="2600" b="1" dirty="0" smtClean="0">
                <a:solidFill>
                  <a:schemeClr val="tx2">
                    <a:lumMod val="50000"/>
                  </a:schemeClr>
                </a:solidFill>
              </a:rPr>
              <a:t>trasmessa</a:t>
            </a:r>
            <a:r>
              <a:rPr lang="it-IT" sz="2600" dirty="0" smtClean="0">
                <a:solidFill>
                  <a:schemeClr val="tx2">
                    <a:lumMod val="50000"/>
                  </a:schemeClr>
                </a:solidFill>
              </a:rPr>
              <a:t> ai servizi della Commissione Europea </a:t>
            </a:r>
            <a:r>
              <a:rPr lang="it-IT" sz="2600" b="1" dirty="0" smtClean="0">
                <a:solidFill>
                  <a:schemeClr val="tx2">
                    <a:lumMod val="50000"/>
                  </a:schemeClr>
                </a:solidFill>
              </a:rPr>
              <a:t>in data 22 febbraio 2018 </a:t>
            </a:r>
            <a:r>
              <a:rPr lang="it-IT" sz="2600" b="1" dirty="0" smtClean="0">
                <a:solidFill>
                  <a:schemeClr val="accent2">
                    <a:lumMod val="75000"/>
                  </a:schemeClr>
                </a:solidFill>
              </a:rPr>
              <a:t>e sono condizionati all’approvazione da parte della medesima</a:t>
            </a:r>
          </a:p>
          <a:p>
            <a:pPr marL="0" indent="0">
              <a:buNone/>
            </a:pPr>
            <a:r>
              <a:rPr lang="it-IT" sz="2600" dirty="0" smtClean="0">
                <a:solidFill>
                  <a:schemeClr val="tx2">
                    <a:lumMod val="50000"/>
                  </a:schemeClr>
                </a:solidFill>
              </a:rPr>
              <a:t>Il Ministero adotta le unità di costo standard </a:t>
            </a:r>
            <a:r>
              <a:rPr lang="it-IT" sz="2600" b="1" dirty="0" smtClean="0">
                <a:solidFill>
                  <a:schemeClr val="tx2">
                    <a:lumMod val="50000"/>
                  </a:schemeClr>
                </a:solidFill>
              </a:rPr>
              <a:t>prima</a:t>
            </a:r>
            <a:r>
              <a:rPr lang="it-IT" sz="2600" dirty="0" smtClean="0">
                <a:solidFill>
                  <a:schemeClr val="tx2">
                    <a:lumMod val="50000"/>
                  </a:schemeClr>
                </a:solidFill>
              </a:rPr>
              <a:t> dell’approvazione delle proposte </a:t>
            </a:r>
            <a:r>
              <a:rPr lang="it-IT" sz="2600" b="1" dirty="0" smtClean="0">
                <a:solidFill>
                  <a:schemeClr val="tx2">
                    <a:lumMod val="50000"/>
                  </a:schemeClr>
                </a:solidFill>
              </a:rPr>
              <a:t>riservandosi ogni possibilità di modifica:</a:t>
            </a:r>
          </a:p>
          <a:p>
            <a:pPr>
              <a:buFont typeface="Wingdings" panose="05000000000000000000" pitchFamily="2" charset="2"/>
              <a:buChar char="Ø"/>
            </a:pPr>
            <a:r>
              <a:rPr lang="it-IT" sz="2600" b="1" dirty="0">
                <a:solidFill>
                  <a:schemeClr val="tx2">
                    <a:lumMod val="50000"/>
                  </a:schemeClr>
                </a:solidFill>
              </a:rPr>
              <a:t>a</a:t>
            </a:r>
            <a:r>
              <a:rPr lang="it-IT" sz="2600" b="1" dirty="0" smtClean="0">
                <a:solidFill>
                  <a:schemeClr val="tx2">
                    <a:lumMod val="50000"/>
                  </a:schemeClr>
                </a:solidFill>
              </a:rPr>
              <a:t> fronte delle osservazioni della Commissione europea</a:t>
            </a:r>
          </a:p>
          <a:p>
            <a:pPr>
              <a:buFont typeface="Wingdings" panose="05000000000000000000" pitchFamily="2" charset="2"/>
              <a:buChar char="Ø"/>
            </a:pPr>
            <a:r>
              <a:rPr lang="it-IT" sz="2600" b="1" dirty="0">
                <a:solidFill>
                  <a:schemeClr val="tx2">
                    <a:lumMod val="50000"/>
                  </a:schemeClr>
                </a:solidFill>
              </a:rPr>
              <a:t>a</a:t>
            </a:r>
            <a:r>
              <a:rPr lang="it-IT" sz="2600" b="1" dirty="0" smtClean="0">
                <a:solidFill>
                  <a:schemeClr val="tx2">
                    <a:lumMod val="50000"/>
                  </a:schemeClr>
                </a:solidFill>
              </a:rPr>
              <a:t> fronte di adeguamenti della normativa vigente che dovessero intervenire durante il periodo di decorrenza del rapporto di lavoro, secondo quanto definito dalla Commissione europea nell’atto delegato di approvazione delle unità di costo standard</a:t>
            </a:r>
            <a:endParaRPr lang="it-IT" sz="2600" b="1" dirty="0">
              <a:solidFill>
                <a:schemeClr val="tx2">
                  <a:lumMod val="50000"/>
                </a:schemeClr>
              </a:solidFill>
            </a:endParaRPr>
          </a:p>
          <a:p>
            <a:endParaRPr lang="it-IT" dirty="0"/>
          </a:p>
          <a:p>
            <a:endParaRPr lang="it-IT" dirty="0"/>
          </a:p>
        </p:txBody>
      </p:sp>
    </p:spTree>
    <p:extLst>
      <p:ext uri="{BB962C8B-B14F-4D97-AF65-F5344CB8AC3E}">
        <p14:creationId xmlns:p14="http://schemas.microsoft.com/office/powerpoint/2010/main" val="3398353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052736"/>
            <a:ext cx="8229600" cy="5073427"/>
          </a:xfrm>
          <a:solidFill>
            <a:schemeClr val="accent1">
              <a:lumMod val="20000"/>
              <a:lumOff val="80000"/>
            </a:schemeClr>
          </a:solidFill>
          <a:ln>
            <a:solidFill>
              <a:schemeClr val="accent1"/>
            </a:solidFill>
          </a:ln>
        </p:spPr>
        <p:txBody>
          <a:bodyPr>
            <a:normAutofit lnSpcReduction="10000"/>
          </a:bodyPr>
          <a:lstStyle/>
          <a:p>
            <a:pPr marL="0" indent="0" algn="ctr">
              <a:buNone/>
            </a:pPr>
            <a:r>
              <a:rPr lang="it-IT" sz="2600" b="1" dirty="0">
                <a:solidFill>
                  <a:schemeClr val="tx2">
                    <a:lumMod val="50000"/>
                  </a:schemeClr>
                </a:solidFill>
              </a:rPr>
              <a:t>Valutazione delle proposte</a:t>
            </a:r>
          </a:p>
          <a:p>
            <a:pPr marL="0" indent="0">
              <a:buNone/>
            </a:pPr>
            <a:endParaRPr lang="it-IT" sz="2600" dirty="0" smtClean="0">
              <a:solidFill>
                <a:schemeClr val="tx2">
                  <a:lumMod val="50000"/>
                </a:schemeClr>
              </a:solidFill>
            </a:endParaRPr>
          </a:p>
          <a:p>
            <a:pPr marL="0" indent="0" algn="just">
              <a:buNone/>
            </a:pPr>
            <a:r>
              <a:rPr lang="it-IT" sz="2600" dirty="0" smtClean="0">
                <a:solidFill>
                  <a:schemeClr val="tx2">
                    <a:lumMod val="50000"/>
                  </a:schemeClr>
                </a:solidFill>
              </a:rPr>
              <a:t>valutazione </a:t>
            </a:r>
            <a:r>
              <a:rPr lang="it-IT" sz="2600" dirty="0">
                <a:solidFill>
                  <a:schemeClr val="tx2">
                    <a:lumMod val="50000"/>
                  </a:schemeClr>
                </a:solidFill>
              </a:rPr>
              <a:t>collegiale da parte di un Comitato di Selezione, composto da </a:t>
            </a:r>
            <a:r>
              <a:rPr lang="it-IT" sz="2600" b="1" dirty="0">
                <a:solidFill>
                  <a:schemeClr val="tx2">
                    <a:lumMod val="50000"/>
                  </a:schemeClr>
                </a:solidFill>
              </a:rPr>
              <a:t>due esperti per ciascuna delle dodici aree di specializzazione</a:t>
            </a:r>
            <a:r>
              <a:rPr lang="it-IT" sz="2600" dirty="0">
                <a:solidFill>
                  <a:schemeClr val="tx2">
                    <a:lumMod val="50000"/>
                  </a:schemeClr>
                </a:solidFill>
              </a:rPr>
              <a:t>, più un Presidente, individuati dal Comitato Nazionale dei Garanti per la Ricerca (CNGR) nell’ambito degli iscritti all’albo di esperti scientifici del MIUR (REPRISE). </a:t>
            </a:r>
            <a:endParaRPr lang="it-IT" sz="2600" dirty="0" smtClean="0">
              <a:solidFill>
                <a:schemeClr val="tx2">
                  <a:lumMod val="50000"/>
                </a:schemeClr>
              </a:solidFill>
            </a:endParaRPr>
          </a:p>
          <a:p>
            <a:pPr marL="0" indent="0" algn="just">
              <a:buNone/>
            </a:pPr>
            <a:endParaRPr lang="it-IT" sz="2600" dirty="0">
              <a:solidFill>
                <a:schemeClr val="tx2">
                  <a:lumMod val="50000"/>
                </a:schemeClr>
              </a:solidFill>
            </a:endParaRPr>
          </a:p>
          <a:p>
            <a:pPr marL="0" indent="0" algn="just">
              <a:buNone/>
            </a:pPr>
            <a:r>
              <a:rPr lang="it-IT" sz="2600" dirty="0" smtClean="0">
                <a:solidFill>
                  <a:schemeClr val="tx2">
                    <a:lumMod val="50000"/>
                  </a:schemeClr>
                </a:solidFill>
              </a:rPr>
              <a:t>Le </a:t>
            </a:r>
            <a:r>
              <a:rPr lang="it-IT" sz="2600" dirty="0">
                <a:solidFill>
                  <a:schemeClr val="tx2">
                    <a:lumMod val="50000"/>
                  </a:schemeClr>
                </a:solidFill>
              </a:rPr>
              <a:t>valutazioni del Comitato debbono riferirsi alle singole linee di ricerca proposte nel Piano: è pertanto possibile che un singolo Piano sia approvato nella sua interezza, oppure soltanto parzialmente, oppure interamente rigettato</a:t>
            </a:r>
            <a:r>
              <a:rPr lang="it-IT" sz="2800" dirty="0">
                <a:solidFill>
                  <a:schemeClr val="tx2">
                    <a:lumMod val="50000"/>
                  </a:schemeClr>
                </a:solidFill>
              </a:rPr>
              <a:t>. </a:t>
            </a:r>
          </a:p>
          <a:p>
            <a:endParaRPr lang="it-IT" dirty="0"/>
          </a:p>
        </p:txBody>
      </p:sp>
    </p:spTree>
    <p:extLst>
      <p:ext uri="{BB962C8B-B14F-4D97-AF65-F5344CB8AC3E}">
        <p14:creationId xmlns:p14="http://schemas.microsoft.com/office/powerpoint/2010/main" val="41043329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908720"/>
            <a:ext cx="8229600" cy="5073427"/>
          </a:xfrm>
          <a:solidFill>
            <a:schemeClr val="accent1">
              <a:lumMod val="20000"/>
              <a:lumOff val="80000"/>
            </a:schemeClr>
          </a:solidFill>
          <a:ln>
            <a:solidFill>
              <a:schemeClr val="accent1"/>
            </a:solidFill>
          </a:ln>
        </p:spPr>
        <p:txBody>
          <a:bodyPr>
            <a:normAutofit/>
          </a:bodyPr>
          <a:lstStyle/>
          <a:p>
            <a:pPr marL="0" indent="0">
              <a:buNone/>
            </a:pPr>
            <a:r>
              <a:rPr lang="it-IT" sz="1800" dirty="0" smtClean="0">
                <a:solidFill>
                  <a:schemeClr val="tx2">
                    <a:lumMod val="50000"/>
                  </a:schemeClr>
                </a:solidFill>
              </a:rPr>
              <a:t>FONTE: PROGRAMMA NAZIONALE PER LA RICERCA 2015-2020 &lt;http</a:t>
            </a:r>
            <a:r>
              <a:rPr lang="it-IT" sz="1800" dirty="0">
                <a:solidFill>
                  <a:schemeClr val="tx2">
                    <a:lumMod val="50000"/>
                  </a:schemeClr>
                </a:solidFill>
              </a:rPr>
              <a:t>://</a:t>
            </a:r>
            <a:r>
              <a:rPr lang="it-IT" sz="1800" dirty="0" smtClean="0">
                <a:solidFill>
                  <a:schemeClr val="tx2">
                    <a:lumMod val="50000"/>
                  </a:schemeClr>
                </a:solidFill>
              </a:rPr>
              <a:t>www.agenziacoesione.gov.it/</a:t>
            </a:r>
            <a:r>
              <a:rPr lang="it-IT" sz="1800" dirty="0" err="1" smtClean="0">
                <a:solidFill>
                  <a:schemeClr val="tx2">
                    <a:lumMod val="50000"/>
                  </a:schemeClr>
                </a:solidFill>
              </a:rPr>
              <a:t>opencms</a:t>
            </a:r>
            <a:r>
              <a:rPr lang="it-IT" sz="1800" dirty="0" smtClean="0">
                <a:solidFill>
                  <a:schemeClr val="tx2">
                    <a:lumMod val="50000"/>
                  </a:schemeClr>
                </a:solidFill>
              </a:rPr>
              <a:t>/export/</a:t>
            </a:r>
            <a:r>
              <a:rPr lang="it-IT" sz="1800" dirty="0" err="1" smtClean="0">
                <a:solidFill>
                  <a:schemeClr val="tx2">
                    <a:lumMod val="50000"/>
                  </a:schemeClr>
                </a:solidFill>
              </a:rPr>
              <a:t>sites</a:t>
            </a:r>
            <a:r>
              <a:rPr lang="it-IT" sz="1800" dirty="0" smtClean="0">
                <a:solidFill>
                  <a:schemeClr val="tx2">
                    <a:lumMod val="50000"/>
                  </a:schemeClr>
                </a:solidFill>
              </a:rPr>
              <a:t>/</a:t>
            </a:r>
            <a:r>
              <a:rPr lang="it-IT" sz="1800" dirty="0" err="1" smtClean="0">
                <a:solidFill>
                  <a:schemeClr val="tx2">
                    <a:lumMod val="50000"/>
                  </a:schemeClr>
                </a:solidFill>
              </a:rPr>
              <a:t>dps</a:t>
            </a:r>
            <a:r>
              <a:rPr lang="it-IT" sz="1800" dirty="0" smtClean="0">
                <a:solidFill>
                  <a:schemeClr val="tx2">
                    <a:lumMod val="50000"/>
                  </a:schemeClr>
                </a:solidFill>
              </a:rPr>
              <a:t>/</a:t>
            </a:r>
            <a:r>
              <a:rPr lang="it-IT" sz="1800" dirty="0" err="1" smtClean="0">
                <a:solidFill>
                  <a:schemeClr val="tx2">
                    <a:lumMod val="50000"/>
                  </a:schemeClr>
                </a:solidFill>
              </a:rPr>
              <a:t>it</a:t>
            </a:r>
            <a:r>
              <a:rPr lang="it-IT" sz="1800" dirty="0" smtClean="0">
                <a:solidFill>
                  <a:schemeClr val="tx2">
                    <a:lumMod val="50000"/>
                  </a:schemeClr>
                </a:solidFill>
              </a:rPr>
              <a:t>/documentazione/</a:t>
            </a:r>
            <a:r>
              <a:rPr lang="it-IT" sz="1800" dirty="0" err="1" smtClean="0">
                <a:solidFill>
                  <a:schemeClr val="tx2">
                    <a:lumMod val="50000"/>
                  </a:schemeClr>
                </a:solidFill>
              </a:rPr>
              <a:t>politiche_e_attivita</a:t>
            </a:r>
            <a:r>
              <a:rPr lang="it-IT" sz="1800" dirty="0" smtClean="0">
                <a:solidFill>
                  <a:schemeClr val="tx2">
                    <a:lumMod val="50000"/>
                  </a:schemeClr>
                </a:solidFill>
              </a:rPr>
              <a:t>/Programmazione_2014_2020/Strategie/PNR_2015-2020.pdf&gt;</a:t>
            </a:r>
          </a:p>
        </p:txBody>
      </p:sp>
      <p:sp>
        <p:nvSpPr>
          <p:cNvPr id="4" name="Segnaposto data 3"/>
          <p:cNvSpPr>
            <a:spLocks noGrp="1"/>
          </p:cNvSpPr>
          <p:nvPr>
            <p:ph type="dt" sz="half" idx="10"/>
          </p:nvPr>
        </p:nvSpPr>
        <p:spPr/>
        <p:txBody>
          <a:bodyPr/>
          <a:lstStyle/>
          <a:p>
            <a:fld id="{AB53975F-E486-4FFD-8E12-B7DF30775661}" type="datetime1">
              <a:rPr lang="it-IT" smtClean="0"/>
              <a:t>20/04/2018</a:t>
            </a:fld>
            <a:endParaRPr lang="it-IT" dirty="0"/>
          </a:p>
        </p:txBody>
      </p:sp>
      <p:graphicFrame>
        <p:nvGraphicFramePr>
          <p:cNvPr id="2" name="Tabella 1"/>
          <p:cNvGraphicFramePr>
            <a:graphicFrameLocks noGrp="1"/>
          </p:cNvGraphicFramePr>
          <p:nvPr>
            <p:extLst/>
          </p:nvPr>
        </p:nvGraphicFramePr>
        <p:xfrm>
          <a:off x="395536" y="1844824"/>
          <a:ext cx="8280920" cy="4918904"/>
        </p:xfrm>
        <a:graphic>
          <a:graphicData uri="http://schemas.openxmlformats.org/drawingml/2006/table">
            <a:tbl>
              <a:tblPr firstRow="1" bandRow="1">
                <a:tableStyleId>{5C22544A-7EE6-4342-B048-85BDC9FD1C3A}</a:tableStyleId>
              </a:tblPr>
              <a:tblGrid>
                <a:gridCol w="4140460"/>
                <a:gridCol w="4140460"/>
              </a:tblGrid>
              <a:tr h="890004">
                <a:tc gridSpan="2">
                  <a:txBody>
                    <a:bodyPr/>
                    <a:lstStyle/>
                    <a:p>
                      <a:pPr algn="ctr"/>
                      <a:r>
                        <a:rPr lang="it-IT" sz="2800" dirty="0" smtClean="0">
                          <a:solidFill>
                            <a:schemeClr val="bg1"/>
                          </a:solidFill>
                        </a:rPr>
                        <a:t>Le dodici aree della Strategia Nazionale di Specializzazione Intelligente</a:t>
                      </a:r>
                      <a:endParaRPr lang="it-IT" sz="2800" dirty="0">
                        <a:solidFill>
                          <a:schemeClr val="bg1"/>
                        </a:solidFill>
                      </a:endParaRPr>
                    </a:p>
                  </a:txBody>
                  <a:tcPr/>
                </a:tc>
                <a:tc hMerge="1">
                  <a:txBody>
                    <a:bodyPr/>
                    <a:lstStyle/>
                    <a:p>
                      <a:endParaRPr lang="it-IT" dirty="0"/>
                    </a:p>
                  </a:txBody>
                  <a:tcPr/>
                </a:tc>
              </a:tr>
              <a:tr h="488067">
                <a:tc>
                  <a:txBody>
                    <a:bodyPr/>
                    <a:lstStyle/>
                    <a:p>
                      <a:r>
                        <a:rPr lang="it-IT" sz="2800" dirty="0" smtClean="0"/>
                        <a:t>1. AEROSPAZIO</a:t>
                      </a:r>
                      <a:endParaRPr lang="it-IT" sz="2800" dirty="0"/>
                    </a:p>
                  </a:txBody>
                  <a:tcPr/>
                </a:tc>
                <a:tc>
                  <a:txBody>
                    <a:bodyPr/>
                    <a:lstStyle/>
                    <a:p>
                      <a:pPr marL="0" algn="l" defTabSz="914400" rtl="0" eaLnBrk="1" latinLnBrk="0" hangingPunct="1"/>
                      <a:r>
                        <a:rPr lang="it-IT" sz="2800" kern="1200" dirty="0" smtClean="0">
                          <a:solidFill>
                            <a:schemeClr val="dk1"/>
                          </a:solidFill>
                          <a:latin typeface="+mn-lt"/>
                          <a:ea typeface="+mn-ea"/>
                          <a:cs typeface="+mn-cs"/>
                        </a:rPr>
                        <a:t>2. AGRIFOOD</a:t>
                      </a:r>
                      <a:endParaRPr lang="it-IT" sz="2800" kern="1200" dirty="0">
                        <a:solidFill>
                          <a:schemeClr val="dk1"/>
                        </a:solidFill>
                        <a:latin typeface="+mn-lt"/>
                        <a:ea typeface="+mn-ea"/>
                        <a:cs typeface="+mn-cs"/>
                      </a:endParaRPr>
                    </a:p>
                  </a:txBody>
                  <a:tcPr/>
                </a:tc>
              </a:tr>
              <a:tr h="488067">
                <a:tc>
                  <a:txBody>
                    <a:bodyPr/>
                    <a:lstStyle/>
                    <a:p>
                      <a:r>
                        <a:rPr lang="it-IT" sz="2800" kern="1200" dirty="0" smtClean="0">
                          <a:solidFill>
                            <a:schemeClr val="dk1"/>
                          </a:solidFill>
                          <a:latin typeface="+mn-lt"/>
                          <a:ea typeface="+mn-ea"/>
                          <a:cs typeface="+mn-cs"/>
                        </a:rPr>
                        <a:t>3. CULTURAL HERITAGE</a:t>
                      </a:r>
                      <a:endParaRPr lang="it-IT" sz="2800" kern="1200" dirty="0">
                        <a:solidFill>
                          <a:schemeClr val="dk1"/>
                        </a:solidFill>
                        <a:latin typeface="+mn-lt"/>
                        <a:ea typeface="+mn-ea"/>
                        <a:cs typeface="+mn-cs"/>
                      </a:endParaRPr>
                    </a:p>
                  </a:txBody>
                  <a:tcPr/>
                </a:tc>
                <a:tc>
                  <a:txBody>
                    <a:bodyPr/>
                    <a:lstStyle/>
                    <a:p>
                      <a:pPr marL="0" algn="l" defTabSz="914400" rtl="0" eaLnBrk="1" latinLnBrk="0" hangingPunct="1"/>
                      <a:r>
                        <a:rPr lang="it-IT" sz="2800" kern="1200" dirty="0" smtClean="0">
                          <a:solidFill>
                            <a:schemeClr val="dk1"/>
                          </a:solidFill>
                          <a:latin typeface="+mn-lt"/>
                          <a:ea typeface="+mn-ea"/>
                          <a:cs typeface="+mn-cs"/>
                        </a:rPr>
                        <a:t>4. BLUE GROWTH</a:t>
                      </a:r>
                      <a:endParaRPr lang="it-IT" sz="2800" kern="1200" dirty="0">
                        <a:solidFill>
                          <a:schemeClr val="dk1"/>
                        </a:solidFill>
                        <a:latin typeface="+mn-lt"/>
                        <a:ea typeface="+mn-ea"/>
                        <a:cs typeface="+mn-cs"/>
                      </a:endParaRPr>
                    </a:p>
                  </a:txBody>
                  <a:tcPr/>
                </a:tc>
              </a:tr>
              <a:tr h="890004">
                <a:tc>
                  <a:txBody>
                    <a:bodyPr/>
                    <a:lstStyle/>
                    <a:p>
                      <a:r>
                        <a:rPr lang="it-IT" sz="2800" kern="1200" dirty="0" smtClean="0">
                          <a:solidFill>
                            <a:schemeClr val="dk1"/>
                          </a:solidFill>
                          <a:latin typeface="+mn-lt"/>
                          <a:ea typeface="+mn-ea"/>
                          <a:cs typeface="+mn-cs"/>
                        </a:rPr>
                        <a:t>5. CHIMICA VERDE</a:t>
                      </a:r>
                      <a:endParaRPr lang="it-IT" sz="2800" kern="1200" dirty="0">
                        <a:solidFill>
                          <a:schemeClr val="dk1"/>
                        </a:solidFill>
                        <a:latin typeface="+mn-lt"/>
                        <a:ea typeface="+mn-ea"/>
                        <a:cs typeface="+mn-cs"/>
                      </a:endParaRPr>
                    </a:p>
                  </a:txBody>
                  <a:tcPr/>
                </a:tc>
                <a:tc>
                  <a:txBody>
                    <a:bodyPr/>
                    <a:lstStyle/>
                    <a:p>
                      <a:pPr marL="0" algn="l" defTabSz="914400" rtl="0" eaLnBrk="1" latinLnBrk="0" hangingPunct="1"/>
                      <a:r>
                        <a:rPr lang="it-IT" sz="2800" kern="1200" dirty="0" smtClean="0">
                          <a:solidFill>
                            <a:schemeClr val="dk1"/>
                          </a:solidFill>
                          <a:latin typeface="+mn-lt"/>
                          <a:ea typeface="+mn-ea"/>
                          <a:cs typeface="+mn-cs"/>
                        </a:rPr>
                        <a:t>6. DESIGN CREATIVITA’ E MADE IN ITALY</a:t>
                      </a:r>
                      <a:endParaRPr lang="it-IT" sz="2800" kern="1200" dirty="0">
                        <a:solidFill>
                          <a:schemeClr val="dk1"/>
                        </a:solidFill>
                        <a:latin typeface="+mn-lt"/>
                        <a:ea typeface="+mn-ea"/>
                        <a:cs typeface="+mn-cs"/>
                      </a:endParaRPr>
                    </a:p>
                  </a:txBody>
                  <a:tcPr/>
                </a:tc>
              </a:tr>
              <a:tr h="523972">
                <a:tc>
                  <a:txBody>
                    <a:bodyPr/>
                    <a:lstStyle/>
                    <a:p>
                      <a:r>
                        <a:rPr lang="it-IT" sz="2800" kern="1200" dirty="0" smtClean="0">
                          <a:solidFill>
                            <a:schemeClr val="dk1"/>
                          </a:solidFill>
                          <a:latin typeface="+mn-lt"/>
                          <a:ea typeface="+mn-ea"/>
                          <a:cs typeface="+mn-cs"/>
                        </a:rPr>
                        <a:t>7. ENERGIA</a:t>
                      </a:r>
                      <a:endParaRPr lang="it-IT" sz="2800" kern="1200" dirty="0">
                        <a:solidFill>
                          <a:schemeClr val="dk1"/>
                        </a:solidFill>
                        <a:latin typeface="+mn-lt"/>
                        <a:ea typeface="+mn-ea"/>
                        <a:cs typeface="+mn-cs"/>
                      </a:endParaRPr>
                    </a:p>
                  </a:txBody>
                  <a:tcPr/>
                </a:tc>
                <a:tc>
                  <a:txBody>
                    <a:bodyPr/>
                    <a:lstStyle/>
                    <a:p>
                      <a:pPr marL="0" algn="l" defTabSz="914400" rtl="0" eaLnBrk="1" latinLnBrk="0" hangingPunct="1"/>
                      <a:r>
                        <a:rPr lang="it-IT" sz="2800" kern="1200" dirty="0" smtClean="0">
                          <a:solidFill>
                            <a:schemeClr val="dk1"/>
                          </a:solidFill>
                          <a:latin typeface="+mn-lt"/>
                          <a:ea typeface="+mn-ea"/>
                          <a:cs typeface="+mn-cs"/>
                        </a:rPr>
                        <a:t>8. FABBRICA INTELLIGENTE</a:t>
                      </a:r>
                      <a:endParaRPr lang="it-IT" sz="2800" kern="1200" dirty="0">
                        <a:solidFill>
                          <a:schemeClr val="dk1"/>
                        </a:solidFill>
                        <a:latin typeface="+mn-lt"/>
                        <a:ea typeface="+mn-ea"/>
                        <a:cs typeface="+mn-cs"/>
                      </a:endParaRPr>
                    </a:p>
                  </a:txBody>
                  <a:tcPr/>
                </a:tc>
              </a:tr>
              <a:tr h="523972">
                <a:tc>
                  <a:txBody>
                    <a:bodyPr/>
                    <a:lstStyle/>
                    <a:p>
                      <a:r>
                        <a:rPr lang="it-IT" sz="2800" kern="1200" dirty="0" smtClean="0">
                          <a:solidFill>
                            <a:schemeClr val="dk1"/>
                          </a:solidFill>
                          <a:latin typeface="+mn-lt"/>
                          <a:ea typeface="+mn-ea"/>
                          <a:cs typeface="+mn-cs"/>
                        </a:rPr>
                        <a:t>9. MOBILITA’ SOSTENIBILE</a:t>
                      </a:r>
                      <a:endParaRPr lang="it-IT" sz="2800" kern="1200" dirty="0">
                        <a:solidFill>
                          <a:schemeClr val="dk1"/>
                        </a:solidFill>
                        <a:latin typeface="+mn-lt"/>
                        <a:ea typeface="+mn-ea"/>
                        <a:cs typeface="+mn-cs"/>
                      </a:endParaRPr>
                    </a:p>
                  </a:txBody>
                  <a:tcPr/>
                </a:tc>
                <a:tc>
                  <a:txBody>
                    <a:bodyPr/>
                    <a:lstStyle/>
                    <a:p>
                      <a:pPr marL="0" algn="l" defTabSz="914400" rtl="0" eaLnBrk="1" latinLnBrk="0" hangingPunct="1"/>
                      <a:r>
                        <a:rPr lang="it-IT" sz="2800" kern="1200" dirty="0" smtClean="0">
                          <a:solidFill>
                            <a:schemeClr val="dk1"/>
                          </a:solidFill>
                          <a:latin typeface="+mn-lt"/>
                          <a:ea typeface="+mn-ea"/>
                          <a:cs typeface="+mn-cs"/>
                        </a:rPr>
                        <a:t>10. SALUTE</a:t>
                      </a:r>
                      <a:endParaRPr lang="it-IT" sz="2800" kern="1200" dirty="0">
                        <a:solidFill>
                          <a:schemeClr val="dk1"/>
                        </a:solidFill>
                        <a:latin typeface="+mn-lt"/>
                        <a:ea typeface="+mn-ea"/>
                        <a:cs typeface="+mn-cs"/>
                      </a:endParaRPr>
                    </a:p>
                  </a:txBody>
                  <a:tcPr/>
                </a:tc>
              </a:tr>
              <a:tr h="890004">
                <a:tc>
                  <a:txBody>
                    <a:bodyPr/>
                    <a:lstStyle/>
                    <a:p>
                      <a:r>
                        <a:rPr lang="it-IT" sz="2800" kern="1200" dirty="0" smtClean="0">
                          <a:solidFill>
                            <a:schemeClr val="dk1"/>
                          </a:solidFill>
                          <a:latin typeface="+mn-lt"/>
                          <a:ea typeface="+mn-ea"/>
                          <a:cs typeface="+mn-cs"/>
                        </a:rPr>
                        <a:t>11. SMART,</a:t>
                      </a:r>
                      <a:r>
                        <a:rPr lang="it-IT" sz="2800" kern="1200" baseline="0" dirty="0" smtClean="0">
                          <a:solidFill>
                            <a:schemeClr val="dk1"/>
                          </a:solidFill>
                          <a:latin typeface="+mn-lt"/>
                          <a:ea typeface="+mn-ea"/>
                          <a:cs typeface="+mn-cs"/>
                        </a:rPr>
                        <a:t> SECURE AND INCLUSIVE COMMUNITIES</a:t>
                      </a:r>
                      <a:endParaRPr lang="it-IT" sz="2800" kern="1200" dirty="0">
                        <a:solidFill>
                          <a:schemeClr val="dk1"/>
                        </a:solidFill>
                        <a:latin typeface="+mn-lt"/>
                        <a:ea typeface="+mn-ea"/>
                        <a:cs typeface="+mn-cs"/>
                      </a:endParaRPr>
                    </a:p>
                  </a:txBody>
                  <a:tcPr/>
                </a:tc>
                <a:tc>
                  <a:txBody>
                    <a:bodyPr/>
                    <a:lstStyle/>
                    <a:p>
                      <a:pPr marL="0" algn="l" defTabSz="914400" rtl="0" eaLnBrk="1" latinLnBrk="0" hangingPunct="1"/>
                      <a:r>
                        <a:rPr lang="it-IT" sz="2800" kern="1200" dirty="0" smtClean="0">
                          <a:solidFill>
                            <a:schemeClr val="dk1"/>
                          </a:solidFill>
                          <a:latin typeface="+mn-lt"/>
                          <a:ea typeface="+mn-ea"/>
                          <a:cs typeface="+mn-cs"/>
                        </a:rPr>
                        <a:t>12. TECNOLOGIE PER GLI AMBIENTI DI VITA</a:t>
                      </a:r>
                      <a:endParaRPr lang="it-IT" sz="2800" kern="120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4173712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908721"/>
            <a:ext cx="8435280" cy="5447630"/>
          </a:xfrm>
          <a:solidFill>
            <a:schemeClr val="accent1">
              <a:lumMod val="20000"/>
              <a:lumOff val="80000"/>
            </a:schemeClr>
          </a:solidFill>
          <a:ln>
            <a:solidFill>
              <a:schemeClr val="accent1"/>
            </a:solidFill>
          </a:ln>
        </p:spPr>
        <p:txBody>
          <a:bodyPr>
            <a:normAutofit fontScale="25000" lnSpcReduction="20000"/>
          </a:bodyPr>
          <a:lstStyle/>
          <a:p>
            <a:pPr marL="0" indent="0" algn="ctr">
              <a:buNone/>
            </a:pPr>
            <a:r>
              <a:rPr lang="it-IT" sz="7400" b="1" dirty="0" smtClean="0">
                <a:solidFill>
                  <a:schemeClr val="tx2">
                    <a:lumMod val="50000"/>
                  </a:schemeClr>
                </a:solidFill>
              </a:rPr>
              <a:t>CRITERI DI VALUTAZIONE DELLE PROPOSTE</a:t>
            </a:r>
          </a:p>
          <a:p>
            <a:pPr marL="0" indent="0">
              <a:buNone/>
            </a:pPr>
            <a:r>
              <a:rPr lang="it-IT" sz="9600" dirty="0" smtClean="0">
                <a:solidFill>
                  <a:schemeClr val="tx2">
                    <a:lumMod val="50000"/>
                  </a:schemeClr>
                </a:solidFill>
              </a:rPr>
              <a:t>a</a:t>
            </a:r>
            <a:r>
              <a:rPr lang="it-IT" sz="9600" dirty="0">
                <a:solidFill>
                  <a:schemeClr val="tx2">
                    <a:lumMod val="50000"/>
                  </a:schemeClr>
                </a:solidFill>
              </a:rPr>
              <a:t>) Validità scientifica (innovatività, originalità, impatto scientifico) </a:t>
            </a:r>
            <a:br>
              <a:rPr lang="it-IT" sz="9600" dirty="0">
                <a:solidFill>
                  <a:schemeClr val="tx2">
                    <a:lumMod val="50000"/>
                  </a:schemeClr>
                </a:solidFill>
              </a:rPr>
            </a:br>
            <a:r>
              <a:rPr lang="it-IT" sz="9600" dirty="0">
                <a:solidFill>
                  <a:schemeClr val="tx2">
                    <a:lumMod val="50000"/>
                  </a:schemeClr>
                </a:solidFill>
              </a:rPr>
              <a:t>fino a 25 punti;</a:t>
            </a:r>
            <a:br>
              <a:rPr lang="it-IT" sz="9600" dirty="0">
                <a:solidFill>
                  <a:schemeClr val="tx2">
                    <a:lumMod val="50000"/>
                  </a:schemeClr>
                </a:solidFill>
              </a:rPr>
            </a:br>
            <a:endParaRPr lang="it-IT" sz="9600" dirty="0">
              <a:solidFill>
                <a:schemeClr val="tx2">
                  <a:lumMod val="50000"/>
                </a:schemeClr>
              </a:solidFill>
            </a:endParaRPr>
          </a:p>
          <a:p>
            <a:pPr marL="0" indent="0">
              <a:buNone/>
            </a:pPr>
            <a:r>
              <a:rPr lang="it-IT" sz="9600" dirty="0">
                <a:solidFill>
                  <a:schemeClr val="tx2">
                    <a:lumMod val="50000"/>
                  </a:schemeClr>
                </a:solidFill>
              </a:rPr>
              <a:t>b) Congruità del profilo e del numero dei ricercatori previsti - fino a 20 punti; </a:t>
            </a:r>
            <a:br>
              <a:rPr lang="it-IT" sz="9600" dirty="0">
                <a:solidFill>
                  <a:schemeClr val="tx2">
                    <a:lumMod val="50000"/>
                  </a:schemeClr>
                </a:solidFill>
              </a:rPr>
            </a:br>
            <a:endParaRPr lang="it-IT" sz="9600" dirty="0">
              <a:solidFill>
                <a:schemeClr val="tx2">
                  <a:lumMod val="50000"/>
                </a:schemeClr>
              </a:solidFill>
            </a:endParaRPr>
          </a:p>
          <a:p>
            <a:pPr marL="0" indent="0">
              <a:buNone/>
            </a:pPr>
            <a:r>
              <a:rPr lang="it-IT" sz="9600" dirty="0">
                <a:solidFill>
                  <a:schemeClr val="tx2">
                    <a:lumMod val="50000"/>
                  </a:schemeClr>
                </a:solidFill>
              </a:rPr>
              <a:t>c) Coerenza con la SNSI - fino a 20 punti;</a:t>
            </a:r>
          </a:p>
          <a:p>
            <a:pPr marL="0" indent="0" algn="just">
              <a:buNone/>
            </a:pPr>
            <a:endParaRPr lang="it-IT" sz="9600" dirty="0">
              <a:solidFill>
                <a:schemeClr val="tx2">
                  <a:lumMod val="50000"/>
                </a:schemeClr>
              </a:solidFill>
            </a:endParaRPr>
          </a:p>
          <a:p>
            <a:pPr marL="0" indent="0">
              <a:lnSpc>
                <a:spcPct val="80000"/>
              </a:lnSpc>
              <a:buNone/>
            </a:pPr>
            <a:r>
              <a:rPr lang="it-IT" sz="9600" dirty="0">
                <a:solidFill>
                  <a:schemeClr val="tx2">
                    <a:lumMod val="50000"/>
                  </a:schemeClr>
                </a:solidFill>
              </a:rPr>
              <a:t>d) Potenzialità di avvio e/o di sviluppo di collaborazioni con istituzioni scientifiche pubbliche e private, e imprese nazionali o internazionali, con particolare riferimento alle ricadute sul territorio - fino a 15 punti</a:t>
            </a:r>
            <a:r>
              <a:rPr lang="it-IT" sz="9600" dirty="0" smtClean="0">
                <a:solidFill>
                  <a:schemeClr val="tx2">
                    <a:lumMod val="50000"/>
                  </a:schemeClr>
                </a:solidFill>
              </a:rPr>
              <a:t>;</a:t>
            </a:r>
          </a:p>
          <a:p>
            <a:pPr marL="0" indent="0">
              <a:lnSpc>
                <a:spcPct val="80000"/>
              </a:lnSpc>
              <a:buNone/>
            </a:pPr>
            <a:r>
              <a:rPr lang="it-IT" sz="9600" dirty="0">
                <a:solidFill>
                  <a:schemeClr val="tx2">
                    <a:lumMod val="50000"/>
                  </a:schemeClr>
                </a:solidFill>
              </a:rPr>
              <a:t/>
            </a:r>
            <a:br>
              <a:rPr lang="it-IT" sz="9600" dirty="0">
                <a:solidFill>
                  <a:schemeClr val="tx2">
                    <a:lumMod val="50000"/>
                  </a:schemeClr>
                </a:solidFill>
              </a:rPr>
            </a:br>
            <a:r>
              <a:rPr lang="it-IT" sz="9600" dirty="0">
                <a:solidFill>
                  <a:schemeClr val="tx2">
                    <a:lumMod val="50000"/>
                  </a:schemeClr>
                </a:solidFill>
              </a:rPr>
              <a:t>e) Capacità di sostenere e sviluppare l’attività proposta (fattibilità tecnica e organizzativa) - fino a 15 punti; </a:t>
            </a:r>
            <a:br>
              <a:rPr lang="it-IT" sz="9600" dirty="0">
                <a:solidFill>
                  <a:schemeClr val="tx2">
                    <a:lumMod val="50000"/>
                  </a:schemeClr>
                </a:solidFill>
              </a:rPr>
            </a:br>
            <a:endParaRPr lang="it-IT" sz="9600" dirty="0">
              <a:solidFill>
                <a:schemeClr val="tx2">
                  <a:lumMod val="50000"/>
                </a:schemeClr>
              </a:solidFill>
            </a:endParaRPr>
          </a:p>
          <a:p>
            <a:pPr marL="0" indent="0">
              <a:lnSpc>
                <a:spcPct val="80000"/>
              </a:lnSpc>
              <a:buNone/>
            </a:pPr>
            <a:r>
              <a:rPr lang="it-IT" sz="9600" dirty="0">
                <a:solidFill>
                  <a:schemeClr val="tx2">
                    <a:lumMod val="50000"/>
                  </a:schemeClr>
                </a:solidFill>
              </a:rPr>
              <a:t>f) Contributo al perseguimento dei principi orizzontali - fino a 5 punti</a:t>
            </a:r>
          </a:p>
          <a:p>
            <a:pPr marL="0" indent="0">
              <a:buNone/>
            </a:pPr>
            <a:r>
              <a:rPr lang="it-IT" sz="8000" dirty="0" smtClean="0">
                <a:solidFill>
                  <a:schemeClr val="tx2">
                    <a:lumMod val="50000"/>
                  </a:schemeClr>
                </a:solidFill>
              </a:rPr>
              <a:t/>
            </a:r>
            <a:br>
              <a:rPr lang="it-IT" sz="8000" dirty="0" smtClean="0">
                <a:solidFill>
                  <a:schemeClr val="tx2">
                    <a:lumMod val="50000"/>
                  </a:schemeClr>
                </a:solidFill>
              </a:rPr>
            </a:br>
            <a:r>
              <a:rPr lang="it-IT" sz="8000" dirty="0" smtClean="0">
                <a:solidFill>
                  <a:schemeClr val="tx2">
                    <a:lumMod val="50000"/>
                  </a:schemeClr>
                </a:solidFill>
              </a:rPr>
              <a:t> </a:t>
            </a:r>
            <a:endParaRPr lang="it-IT" sz="8000" dirty="0">
              <a:solidFill>
                <a:schemeClr val="tx2">
                  <a:lumMod val="50000"/>
                </a:schemeClr>
              </a:solidFill>
            </a:endParaRPr>
          </a:p>
          <a:p>
            <a:endParaRPr lang="it-IT" dirty="0"/>
          </a:p>
        </p:txBody>
      </p:sp>
    </p:spTree>
    <p:extLst>
      <p:ext uri="{BB962C8B-B14F-4D97-AF65-F5344CB8AC3E}">
        <p14:creationId xmlns:p14="http://schemas.microsoft.com/office/powerpoint/2010/main" val="12201172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908720"/>
            <a:ext cx="8229600" cy="5073427"/>
          </a:xfrm>
          <a:solidFill>
            <a:schemeClr val="accent1">
              <a:lumMod val="20000"/>
              <a:lumOff val="80000"/>
            </a:schemeClr>
          </a:solidFill>
          <a:ln>
            <a:solidFill>
              <a:schemeClr val="accent1"/>
            </a:solidFill>
          </a:ln>
        </p:spPr>
        <p:txBody>
          <a:bodyPr>
            <a:normAutofit/>
          </a:bodyPr>
          <a:lstStyle/>
          <a:p>
            <a:pPr marL="0" indent="0">
              <a:buNone/>
            </a:pPr>
            <a:r>
              <a:rPr lang="it-IT" sz="1800" dirty="0" smtClean="0">
                <a:solidFill>
                  <a:schemeClr val="tx2">
                    <a:lumMod val="50000"/>
                  </a:schemeClr>
                </a:solidFill>
              </a:rPr>
              <a:t>FONTE: </a:t>
            </a:r>
            <a:r>
              <a:rPr lang="it-IT" sz="1800" dirty="0"/>
              <a:t>PROGRAMMA OPERATIVO NAZIONALE “RICERCA E INNOVAZIONE“ 2014 – 2020 </a:t>
            </a:r>
            <a:r>
              <a:rPr lang="it-IT" sz="1800" dirty="0" smtClean="0"/>
              <a:t>– Criteri </a:t>
            </a:r>
            <a:r>
              <a:rPr lang="it-IT" sz="1800" dirty="0"/>
              <a:t>di selezione &lt; http://</a:t>
            </a:r>
            <a:r>
              <a:rPr lang="it-IT" sz="1800" dirty="0" smtClean="0"/>
              <a:t>www.ponrec.it/media/386728/ponri_14-20_criteri_di_selezione_30.03.2016.pdf&gt;</a:t>
            </a:r>
            <a:endParaRPr lang="it-IT" sz="1800" dirty="0" smtClean="0">
              <a:solidFill>
                <a:schemeClr val="tx2">
                  <a:lumMod val="50000"/>
                </a:schemeClr>
              </a:solidFill>
            </a:endParaRPr>
          </a:p>
        </p:txBody>
      </p:sp>
      <p:graphicFrame>
        <p:nvGraphicFramePr>
          <p:cNvPr id="2" name="Tabella 1"/>
          <p:cNvGraphicFramePr>
            <a:graphicFrameLocks noGrp="1"/>
          </p:cNvGraphicFramePr>
          <p:nvPr>
            <p:extLst>
              <p:ext uri="{D42A27DB-BD31-4B8C-83A1-F6EECF244321}">
                <p14:modId xmlns:p14="http://schemas.microsoft.com/office/powerpoint/2010/main" val="1311189471"/>
              </p:ext>
            </p:extLst>
          </p:nvPr>
        </p:nvGraphicFramePr>
        <p:xfrm>
          <a:off x="395536" y="1835841"/>
          <a:ext cx="8229600" cy="4645996"/>
        </p:xfrm>
        <a:graphic>
          <a:graphicData uri="http://schemas.openxmlformats.org/drawingml/2006/table">
            <a:tbl>
              <a:tblPr firstRow="1" bandRow="1">
                <a:tableStyleId>{5C22544A-7EE6-4342-B048-85BDC9FD1C3A}</a:tableStyleId>
              </a:tblPr>
              <a:tblGrid>
                <a:gridCol w="8229600"/>
              </a:tblGrid>
              <a:tr h="531196">
                <a:tc>
                  <a:txBody>
                    <a:bodyPr/>
                    <a:lstStyle/>
                    <a:p>
                      <a:pPr algn="ctr"/>
                      <a:r>
                        <a:rPr lang="it-IT" sz="2800" dirty="0" smtClean="0">
                          <a:solidFill>
                            <a:schemeClr val="bg1"/>
                          </a:solidFill>
                        </a:rPr>
                        <a:t>I principi orizzontali</a:t>
                      </a:r>
                      <a:endParaRPr lang="it-IT" sz="2800" dirty="0">
                        <a:solidFill>
                          <a:schemeClr val="bg1"/>
                        </a:solidFill>
                      </a:endParaRPr>
                    </a:p>
                  </a:txBody>
                  <a:tcPr/>
                </a:tc>
              </a:tr>
              <a:tr h="3989314">
                <a:tc>
                  <a:txBody>
                    <a:bodyPr/>
                    <a:lstStyle/>
                    <a:p>
                      <a:r>
                        <a:rPr lang="it-IT" sz="2400" dirty="0" smtClean="0"/>
                        <a:t>1. </a:t>
                      </a:r>
                      <a:r>
                        <a:rPr lang="it-IT" sz="2400" b="1" dirty="0" smtClean="0">
                          <a:solidFill>
                            <a:schemeClr val="accent2">
                              <a:lumMod val="75000"/>
                            </a:schemeClr>
                          </a:solidFill>
                        </a:rPr>
                        <a:t>Principio dello sviluppo sostenibile e promozione dell'obiettivo di preservare, tutelare e migliorare la qualità dell'ambiente </a:t>
                      </a:r>
                      <a:r>
                        <a:rPr lang="it-IT" sz="2400" dirty="0" smtClean="0"/>
                        <a:t>– Conformemente all'articolo 11 e all'articolo 191, paragrafo 1, TFUE e nel rispetto delle indicazioni di cui all’art. 8 del Reg. (CE) 1303/2013, nella preparazione ed esecuzione dei programmi devono essere promossi gli obblighi in materia di tutela dell'ambiente, l'impiego efficiente delle risorse, la mitigazione dei cambiamenti climatici e l'adattamento ai medesimi, la protezione della biodiversità, la resilienza alle catastrofi, nonché la prevenzione e la gestione dei rischi. </a:t>
                      </a:r>
                      <a:endParaRPr lang="it-IT" sz="2400" dirty="0"/>
                    </a:p>
                    <a:p>
                      <a:pPr marL="0" algn="l" defTabSz="914400" rtl="0" eaLnBrk="1" latinLnBrk="0" hangingPunct="1"/>
                      <a:endParaRPr lang="it-IT" sz="2400" kern="120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7408002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908720"/>
            <a:ext cx="8229600" cy="5073427"/>
          </a:xfrm>
          <a:solidFill>
            <a:schemeClr val="accent1">
              <a:lumMod val="20000"/>
              <a:lumOff val="80000"/>
            </a:schemeClr>
          </a:solidFill>
          <a:ln>
            <a:solidFill>
              <a:schemeClr val="accent1"/>
            </a:solidFill>
          </a:ln>
        </p:spPr>
        <p:txBody>
          <a:bodyPr>
            <a:normAutofit/>
          </a:bodyPr>
          <a:lstStyle/>
          <a:p>
            <a:pPr marL="0" indent="0">
              <a:buNone/>
            </a:pPr>
            <a:r>
              <a:rPr lang="it-IT" sz="1800" dirty="0" smtClean="0">
                <a:solidFill>
                  <a:schemeClr val="tx2">
                    <a:lumMod val="50000"/>
                  </a:schemeClr>
                </a:solidFill>
              </a:rPr>
              <a:t>FONTE: </a:t>
            </a:r>
            <a:r>
              <a:rPr lang="it-IT" sz="1800" dirty="0"/>
              <a:t>PROGRAMMA OPERATIVO NAZIONALE “RICERCA E INNOVAZIONE“ 2014 – 2020 </a:t>
            </a:r>
            <a:r>
              <a:rPr lang="it-IT" sz="1800" dirty="0" smtClean="0"/>
              <a:t>– Criteri </a:t>
            </a:r>
            <a:r>
              <a:rPr lang="it-IT" sz="1800" dirty="0"/>
              <a:t>di selezione &lt; http://</a:t>
            </a:r>
            <a:r>
              <a:rPr lang="it-IT" sz="1800" dirty="0" smtClean="0"/>
              <a:t>www.ponrec.it/media/386728/ponri_14-20_criteri_di_selezione_30.03.2016.pdf&gt;</a:t>
            </a:r>
            <a:endParaRPr lang="it-IT" sz="1800" dirty="0" smtClean="0">
              <a:solidFill>
                <a:schemeClr val="tx2">
                  <a:lumMod val="50000"/>
                </a:schemeClr>
              </a:solidFill>
            </a:endParaRPr>
          </a:p>
        </p:txBody>
      </p:sp>
      <p:graphicFrame>
        <p:nvGraphicFramePr>
          <p:cNvPr id="2" name="Tabella 1"/>
          <p:cNvGraphicFramePr>
            <a:graphicFrameLocks noGrp="1"/>
          </p:cNvGraphicFramePr>
          <p:nvPr>
            <p:extLst>
              <p:ext uri="{D42A27DB-BD31-4B8C-83A1-F6EECF244321}">
                <p14:modId xmlns:p14="http://schemas.microsoft.com/office/powerpoint/2010/main" val="1511559968"/>
              </p:ext>
            </p:extLst>
          </p:nvPr>
        </p:nvGraphicFramePr>
        <p:xfrm>
          <a:off x="395536" y="2204864"/>
          <a:ext cx="8229600" cy="3832586"/>
        </p:xfrm>
        <a:graphic>
          <a:graphicData uri="http://schemas.openxmlformats.org/drawingml/2006/table">
            <a:tbl>
              <a:tblPr firstRow="1" bandRow="1">
                <a:tableStyleId>{5C22544A-7EE6-4342-B048-85BDC9FD1C3A}</a:tableStyleId>
              </a:tblPr>
              <a:tblGrid>
                <a:gridCol w="8229600"/>
              </a:tblGrid>
              <a:tr h="533664">
                <a:tc>
                  <a:txBody>
                    <a:bodyPr/>
                    <a:lstStyle/>
                    <a:p>
                      <a:pPr algn="ctr"/>
                      <a:r>
                        <a:rPr lang="it-IT" sz="2800" dirty="0" smtClean="0">
                          <a:solidFill>
                            <a:schemeClr val="bg1"/>
                          </a:solidFill>
                        </a:rPr>
                        <a:t>I principi orizzontali</a:t>
                      </a:r>
                      <a:endParaRPr lang="it-IT" sz="2800" dirty="0">
                        <a:solidFill>
                          <a:schemeClr val="bg1"/>
                        </a:solidFill>
                      </a:endParaRPr>
                    </a:p>
                  </a:txBody>
                  <a:tcPr/>
                </a:tc>
              </a:tr>
              <a:tr h="3298922">
                <a:tc>
                  <a:txBody>
                    <a:bodyPr/>
                    <a:lstStyle/>
                    <a:p>
                      <a:r>
                        <a:rPr lang="it-IT" sz="2400" kern="1200" dirty="0" smtClean="0">
                          <a:solidFill>
                            <a:schemeClr val="dk1"/>
                          </a:solidFill>
                          <a:latin typeface="+mn-lt"/>
                          <a:ea typeface="+mn-ea"/>
                          <a:cs typeface="+mn-cs"/>
                        </a:rPr>
                        <a:t>2.</a:t>
                      </a:r>
                      <a:r>
                        <a:rPr lang="it-IT" sz="2400" kern="1200" baseline="0" dirty="0" smtClean="0">
                          <a:solidFill>
                            <a:schemeClr val="dk1"/>
                          </a:solidFill>
                          <a:latin typeface="+mn-lt"/>
                          <a:ea typeface="+mn-ea"/>
                          <a:cs typeface="+mn-cs"/>
                        </a:rPr>
                        <a:t> </a:t>
                      </a:r>
                      <a:r>
                        <a:rPr lang="it-IT" sz="2400" b="1" dirty="0" smtClean="0">
                          <a:solidFill>
                            <a:schemeClr val="accent2">
                              <a:lumMod val="75000"/>
                            </a:schemeClr>
                          </a:solidFill>
                        </a:rPr>
                        <a:t>Principio di non discriminazione e della parità fra uomini e donne </a:t>
                      </a:r>
                      <a:r>
                        <a:rPr lang="it-IT" sz="2400" dirty="0" smtClean="0"/>
                        <a:t>– L’art. 19 del TFUE e l’art. 7 del Regolamento (UE) n.1303/2013 regolano l’integrazione della prospettiva di genere e non discriminazione, prevedendo l’obbligo per la Commissione e gli Stati membri di prevenire qualsiasi discriminazione fondata sul sesso o l’orientamento sessuale, l’età, l’origine etnica, la religione o le convinzioni personali, la disabilità. </a:t>
                      </a:r>
                      <a:endParaRPr lang="it-IT" sz="2400" kern="120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4742089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solidFill>
            <a:schemeClr val="accent1">
              <a:lumMod val="20000"/>
              <a:lumOff val="80000"/>
            </a:schemeClr>
          </a:solidFill>
          <a:ln>
            <a:solidFill>
              <a:schemeClr val="accent1"/>
            </a:solidFill>
          </a:ln>
        </p:spPr>
        <p:txBody>
          <a:bodyPr>
            <a:normAutofit/>
          </a:bodyPr>
          <a:lstStyle/>
          <a:p>
            <a:pPr marL="0" indent="0" algn="ctr">
              <a:buNone/>
            </a:pPr>
            <a:r>
              <a:rPr lang="it-IT" sz="2800" b="1" dirty="0">
                <a:solidFill>
                  <a:schemeClr val="tx2">
                    <a:lumMod val="50000"/>
                  </a:schemeClr>
                </a:solidFill>
              </a:rPr>
              <a:t>Avvio delle attività</a:t>
            </a:r>
          </a:p>
          <a:p>
            <a:endParaRPr lang="it-IT" sz="2400" dirty="0">
              <a:solidFill>
                <a:schemeClr val="tx2">
                  <a:lumMod val="50000"/>
                </a:schemeClr>
              </a:solidFill>
            </a:endParaRPr>
          </a:p>
          <a:p>
            <a:pPr marL="0" indent="0" algn="just">
              <a:buNone/>
            </a:pPr>
            <a:r>
              <a:rPr lang="it-IT" sz="2800" dirty="0">
                <a:solidFill>
                  <a:schemeClr val="tx2">
                    <a:lumMod val="50000"/>
                  </a:schemeClr>
                </a:solidFill>
              </a:rPr>
              <a:t>Gli Atenei devono avviare le attività connesse con la realizzazione dei singoli interventi tempestivamente e comunque </a:t>
            </a:r>
            <a:r>
              <a:rPr lang="it-IT" sz="2800" b="1" dirty="0">
                <a:solidFill>
                  <a:schemeClr val="tx2">
                    <a:lumMod val="50000"/>
                  </a:schemeClr>
                </a:solidFill>
              </a:rPr>
              <a:t>entro 6 mesi a decorrere dalla comunicazione di approvazione del progetto </a:t>
            </a:r>
            <a:r>
              <a:rPr lang="it-IT" sz="2800" dirty="0">
                <a:solidFill>
                  <a:schemeClr val="tx2">
                    <a:lumMod val="50000"/>
                  </a:schemeClr>
                </a:solidFill>
              </a:rPr>
              <a:t>e </a:t>
            </a:r>
            <a:r>
              <a:rPr lang="it-IT" sz="2800" b="1" dirty="0">
                <a:solidFill>
                  <a:schemeClr val="tx2">
                    <a:lumMod val="50000"/>
                  </a:schemeClr>
                </a:solidFill>
              </a:rPr>
              <a:t>concluderle entro i 42 mesi successivi </a:t>
            </a:r>
            <a:endParaRPr lang="it-IT" sz="2800" dirty="0" smtClean="0">
              <a:solidFill>
                <a:schemeClr val="tx2">
                  <a:lumMod val="50000"/>
                </a:schemeClr>
              </a:solidFill>
            </a:endParaRPr>
          </a:p>
          <a:p>
            <a:pPr marL="0" indent="0" algn="just">
              <a:buNone/>
            </a:pPr>
            <a:endParaRPr lang="it-IT" sz="2800" dirty="0">
              <a:solidFill>
                <a:schemeClr val="tx2">
                  <a:lumMod val="50000"/>
                </a:schemeClr>
              </a:solidFill>
            </a:endParaRPr>
          </a:p>
          <a:p>
            <a:pPr marL="0" indent="0">
              <a:buNone/>
            </a:pPr>
            <a:endParaRPr lang="it-IT" dirty="0"/>
          </a:p>
        </p:txBody>
      </p:sp>
    </p:spTree>
    <p:extLst>
      <p:ext uri="{BB962C8B-B14F-4D97-AF65-F5344CB8AC3E}">
        <p14:creationId xmlns:p14="http://schemas.microsoft.com/office/powerpoint/2010/main" val="34434260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solidFill>
            <a:schemeClr val="accent1">
              <a:lumMod val="20000"/>
              <a:lumOff val="80000"/>
            </a:schemeClr>
          </a:solidFill>
          <a:ln>
            <a:solidFill>
              <a:schemeClr val="accent1"/>
            </a:solidFill>
          </a:ln>
        </p:spPr>
        <p:txBody>
          <a:bodyPr>
            <a:normAutofit lnSpcReduction="10000"/>
          </a:bodyPr>
          <a:lstStyle/>
          <a:p>
            <a:pPr marL="0" indent="0" algn="just">
              <a:buNone/>
            </a:pPr>
            <a:r>
              <a:rPr lang="it-IT" sz="2800" b="1" dirty="0" smtClean="0">
                <a:solidFill>
                  <a:schemeClr val="tx2">
                    <a:lumMod val="50000"/>
                  </a:schemeClr>
                </a:solidFill>
              </a:rPr>
              <a:t>Non possono essere apportate autonomamente all’intervento varianti tecnico-scientifiche sostanziali che comportino modifiche degli obiettivi originari e dei risultati attesi</a:t>
            </a:r>
            <a:endParaRPr lang="it-IT" sz="2800" dirty="0" smtClean="0">
              <a:solidFill>
                <a:schemeClr val="tx2">
                  <a:lumMod val="50000"/>
                </a:schemeClr>
              </a:solidFill>
            </a:endParaRPr>
          </a:p>
          <a:p>
            <a:pPr marL="0" indent="0" algn="just">
              <a:buNone/>
            </a:pPr>
            <a:r>
              <a:rPr lang="it-IT" sz="2800" b="1" dirty="0" smtClean="0">
                <a:solidFill>
                  <a:schemeClr val="tx2">
                    <a:lumMod val="50000"/>
                  </a:schemeClr>
                </a:solidFill>
              </a:rPr>
              <a:t>Queste devono essere autorizzate dal MIUR con una procedura specifica previa valutazione del Comitato di selezione</a:t>
            </a:r>
          </a:p>
          <a:p>
            <a:pPr marL="0" indent="0" algn="just">
              <a:buNone/>
            </a:pPr>
            <a:r>
              <a:rPr lang="it-IT" sz="2800" b="1" dirty="0">
                <a:solidFill>
                  <a:schemeClr val="tx2">
                    <a:lumMod val="50000"/>
                  </a:schemeClr>
                </a:solidFill>
              </a:rPr>
              <a:t>eventuali proroghe p</a:t>
            </a:r>
            <a:r>
              <a:rPr lang="it-IT" sz="2800" b="1" dirty="0" smtClean="0">
                <a:solidFill>
                  <a:schemeClr val="tx2">
                    <a:lumMod val="50000"/>
                  </a:schemeClr>
                </a:solidFill>
              </a:rPr>
              <a:t>otranno essere richieste per fondati motivi o cause di forza maggiore e anche queste potranno essere concesse a insindacabile giudizio del MIUR</a:t>
            </a:r>
            <a:endParaRPr lang="it-IT" sz="2800" b="1" dirty="0">
              <a:solidFill>
                <a:schemeClr val="tx2">
                  <a:lumMod val="50000"/>
                </a:schemeClr>
              </a:solidFill>
            </a:endParaRPr>
          </a:p>
          <a:p>
            <a:pPr marL="0" indent="0">
              <a:buNone/>
            </a:pPr>
            <a:endParaRPr lang="it-IT" dirty="0"/>
          </a:p>
        </p:txBody>
      </p:sp>
    </p:spTree>
    <p:extLst>
      <p:ext uri="{BB962C8B-B14F-4D97-AF65-F5344CB8AC3E}">
        <p14:creationId xmlns:p14="http://schemas.microsoft.com/office/powerpoint/2010/main" val="90900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124744"/>
            <a:ext cx="8229600" cy="5112568"/>
          </a:xfrm>
          <a:solidFill>
            <a:schemeClr val="accent1">
              <a:lumMod val="20000"/>
              <a:lumOff val="80000"/>
            </a:schemeClr>
          </a:solidFill>
          <a:ln>
            <a:solidFill>
              <a:schemeClr val="accent1"/>
            </a:solidFill>
          </a:ln>
        </p:spPr>
        <p:txBody>
          <a:bodyPr>
            <a:normAutofit/>
          </a:bodyPr>
          <a:lstStyle/>
          <a:p>
            <a:pPr marL="0" indent="0" algn="just">
              <a:buNone/>
            </a:pPr>
            <a:r>
              <a:rPr lang="it-IT" sz="2800" b="1" smtClean="0">
                <a:solidFill>
                  <a:schemeClr val="tx2">
                    <a:lumMod val="50000"/>
                  </a:schemeClr>
                </a:solidFill>
              </a:rPr>
              <a:t>Obiettivo:</a:t>
            </a:r>
            <a:r>
              <a:rPr lang="it-IT" sz="2800" smtClean="0">
                <a:solidFill>
                  <a:schemeClr val="tx2">
                    <a:lumMod val="50000"/>
                  </a:schemeClr>
                </a:solidFill>
              </a:rPr>
              <a:t> ATTRAZIONE E MOBILITA’ </a:t>
            </a:r>
            <a:r>
              <a:rPr lang="it-IT" sz="2800" b="1" smtClean="0">
                <a:solidFill>
                  <a:schemeClr val="accent2">
                    <a:lumMod val="75000"/>
                  </a:schemeClr>
                </a:solidFill>
              </a:rPr>
              <a:t>DI DOTTORI DI RICERCA</a:t>
            </a:r>
            <a:r>
              <a:rPr lang="it-IT" sz="2800" smtClean="0">
                <a:solidFill>
                  <a:schemeClr val="tx2">
                    <a:lumMod val="50000"/>
                  </a:schemeClr>
                </a:solidFill>
              </a:rPr>
              <a:t> DA CONTRATTUALIZZARE COME </a:t>
            </a:r>
            <a:r>
              <a:rPr lang="it-IT" sz="2800" b="1" smtClean="0">
                <a:solidFill>
                  <a:schemeClr val="accent2">
                    <a:lumMod val="75000"/>
                  </a:schemeClr>
                </a:solidFill>
              </a:rPr>
              <a:t>RTD A</a:t>
            </a:r>
          </a:p>
          <a:p>
            <a:pPr marL="0" indent="0" algn="just">
              <a:buNone/>
            </a:pPr>
            <a:r>
              <a:rPr lang="it-IT" sz="2800" smtClean="0">
                <a:solidFill>
                  <a:schemeClr val="tx2">
                    <a:lumMod val="50000"/>
                  </a:schemeClr>
                </a:solidFill>
              </a:rPr>
              <a:t>Disponibili</a:t>
            </a:r>
            <a:r>
              <a:rPr lang="it-IT" sz="2800" b="1" smtClean="0">
                <a:solidFill>
                  <a:schemeClr val="tx2">
                    <a:lumMod val="50000"/>
                  </a:schemeClr>
                </a:solidFill>
              </a:rPr>
              <a:t> </a:t>
            </a:r>
            <a:r>
              <a:rPr lang="it-IT" sz="2800" smtClean="0">
                <a:solidFill>
                  <a:schemeClr val="tx2">
                    <a:lumMod val="50000"/>
                  </a:schemeClr>
                </a:solidFill>
              </a:rPr>
              <a:t>risorse per complessivi  </a:t>
            </a:r>
            <a:r>
              <a:rPr lang="it-IT" sz="2800" b="1" smtClean="0">
                <a:solidFill>
                  <a:schemeClr val="tx2">
                    <a:lumMod val="50000"/>
                  </a:schemeClr>
                </a:solidFill>
              </a:rPr>
              <a:t>110 milioni di euro </a:t>
            </a:r>
            <a:r>
              <a:rPr lang="it-IT" sz="2800" smtClean="0">
                <a:solidFill>
                  <a:schemeClr val="tx2">
                    <a:lumMod val="50000"/>
                  </a:schemeClr>
                </a:solidFill>
              </a:rPr>
              <a:t>a carico del FSE e del Fondo di Rotazione Nazionale.</a:t>
            </a:r>
          </a:p>
          <a:p>
            <a:pPr marL="0" indent="0" algn="ctr">
              <a:buNone/>
            </a:pPr>
            <a:endParaRPr lang="it-IT" sz="2800" b="1" smtClean="0">
              <a:solidFill>
                <a:schemeClr val="tx2">
                  <a:lumMod val="50000"/>
                </a:schemeClr>
              </a:solidFill>
            </a:endParaRPr>
          </a:p>
          <a:p>
            <a:pPr marL="0" indent="0" algn="ctr">
              <a:buNone/>
            </a:pPr>
            <a:r>
              <a:rPr lang="it-IT" sz="2800" b="1" smtClean="0">
                <a:solidFill>
                  <a:schemeClr val="tx2">
                    <a:lumMod val="50000"/>
                  </a:schemeClr>
                </a:solidFill>
              </a:rPr>
              <a:t>Soggetti ammissibili</a:t>
            </a:r>
          </a:p>
          <a:p>
            <a:pPr marL="0" indent="0" algn="just">
              <a:buNone/>
            </a:pPr>
            <a:r>
              <a:rPr lang="it-IT" sz="2800" b="1" smtClean="0">
                <a:solidFill>
                  <a:schemeClr val="tx2">
                    <a:lumMod val="50000"/>
                  </a:schemeClr>
                </a:solidFill>
              </a:rPr>
              <a:t>Atenei statali </a:t>
            </a:r>
            <a:r>
              <a:rPr lang="it-IT" sz="2800" smtClean="0">
                <a:solidFill>
                  <a:schemeClr val="tx2">
                    <a:lumMod val="50000"/>
                  </a:schemeClr>
                </a:solidFill>
              </a:rPr>
              <a:t>e non statali aventi sede amministrativa ed operativa nelle regioni in ritardo di sviluppo (Basilicata, Calabria, Campania, Puglia e Sicilia) o </a:t>
            </a:r>
            <a:r>
              <a:rPr lang="it-IT" sz="2800" b="1" smtClean="0">
                <a:solidFill>
                  <a:schemeClr val="tx2">
                    <a:lumMod val="50000"/>
                  </a:schemeClr>
                </a:solidFill>
              </a:rPr>
              <a:t>nelle regioni in transizione</a:t>
            </a:r>
            <a:r>
              <a:rPr lang="it-IT" sz="2800" smtClean="0">
                <a:solidFill>
                  <a:schemeClr val="tx2">
                    <a:lumMod val="50000"/>
                  </a:schemeClr>
                </a:solidFill>
              </a:rPr>
              <a:t> (Abruzzo, Molise, </a:t>
            </a:r>
            <a:r>
              <a:rPr lang="it-IT" sz="2800" b="1" smtClean="0">
                <a:solidFill>
                  <a:schemeClr val="tx2">
                    <a:lumMod val="50000"/>
                  </a:schemeClr>
                </a:solidFill>
              </a:rPr>
              <a:t>Sardegna</a:t>
            </a:r>
            <a:r>
              <a:rPr lang="it-IT" sz="2800" smtClean="0">
                <a:solidFill>
                  <a:schemeClr val="tx2">
                    <a:lumMod val="50000"/>
                  </a:schemeClr>
                </a:solidFill>
              </a:rPr>
              <a:t>).</a:t>
            </a:r>
            <a:endParaRPr lang="it-IT" sz="2800" b="1" smtClean="0">
              <a:solidFill>
                <a:schemeClr val="tx2">
                  <a:lumMod val="50000"/>
                </a:schemeClr>
              </a:solidFill>
            </a:endParaRPr>
          </a:p>
          <a:p>
            <a:pPr marL="0" indent="0" algn="just">
              <a:buNone/>
            </a:pPr>
            <a:endParaRPr lang="it-IT" sz="2800" smtClean="0">
              <a:solidFill>
                <a:schemeClr val="tx2">
                  <a:lumMod val="50000"/>
                </a:schemeClr>
              </a:solidFill>
            </a:endParaRPr>
          </a:p>
          <a:p>
            <a:pPr marL="0" indent="0">
              <a:buNone/>
            </a:pPr>
            <a:endParaRPr lang="it-IT" dirty="0"/>
          </a:p>
        </p:txBody>
      </p:sp>
    </p:spTree>
    <p:extLst>
      <p:ext uri="{BB962C8B-B14F-4D97-AF65-F5344CB8AC3E}">
        <p14:creationId xmlns:p14="http://schemas.microsoft.com/office/powerpoint/2010/main" val="27769280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solidFill>
            <a:schemeClr val="accent1">
              <a:lumMod val="20000"/>
              <a:lumOff val="80000"/>
            </a:schemeClr>
          </a:solidFill>
          <a:ln>
            <a:solidFill>
              <a:schemeClr val="accent1"/>
            </a:solidFill>
          </a:ln>
        </p:spPr>
        <p:txBody>
          <a:bodyPr/>
          <a:lstStyle/>
          <a:p>
            <a:endParaRPr lang="it-IT" dirty="0"/>
          </a:p>
          <a:p>
            <a:pPr marL="0" indent="0" algn="ctr">
              <a:buNone/>
            </a:pPr>
            <a:r>
              <a:rPr lang="it-IT" sz="2400" b="1" dirty="0">
                <a:solidFill>
                  <a:schemeClr val="tx2">
                    <a:lumMod val="50000"/>
                  </a:schemeClr>
                </a:solidFill>
              </a:rPr>
              <a:t>Modalità di presentazione dei </a:t>
            </a:r>
            <a:r>
              <a:rPr lang="it-IT" sz="2400" b="1" dirty="0" smtClean="0">
                <a:solidFill>
                  <a:schemeClr val="tx2">
                    <a:lumMod val="50000"/>
                  </a:schemeClr>
                </a:solidFill>
              </a:rPr>
              <a:t>progetti</a:t>
            </a:r>
          </a:p>
          <a:p>
            <a:pPr marL="0" indent="0" algn="ctr">
              <a:buNone/>
            </a:pPr>
            <a:endParaRPr lang="it-IT" sz="2400" b="1" dirty="0">
              <a:solidFill>
                <a:schemeClr val="tx2">
                  <a:lumMod val="50000"/>
                </a:schemeClr>
              </a:solidFill>
            </a:endParaRPr>
          </a:p>
          <a:p>
            <a:pPr marL="0" indent="0" algn="ctr">
              <a:buNone/>
            </a:pPr>
            <a:r>
              <a:rPr lang="it-IT" sz="2400" dirty="0" smtClean="0">
                <a:solidFill>
                  <a:schemeClr val="tx2">
                    <a:lumMod val="50000"/>
                  </a:schemeClr>
                </a:solidFill>
              </a:rPr>
              <a:t>dalle </a:t>
            </a:r>
            <a:r>
              <a:rPr lang="it-IT" sz="2400" dirty="0">
                <a:solidFill>
                  <a:schemeClr val="tx2">
                    <a:lumMod val="50000"/>
                  </a:schemeClr>
                </a:solidFill>
              </a:rPr>
              <a:t>ore 15.00 del </a:t>
            </a:r>
            <a:r>
              <a:rPr lang="it-IT" sz="2400" b="1" dirty="0">
                <a:solidFill>
                  <a:schemeClr val="tx2">
                    <a:lumMod val="50000"/>
                  </a:schemeClr>
                </a:solidFill>
              </a:rPr>
              <a:t>23 aprile 2018 </a:t>
            </a:r>
            <a:endParaRPr lang="it-IT" sz="2400" b="1" dirty="0" smtClean="0">
              <a:solidFill>
                <a:schemeClr val="tx2">
                  <a:lumMod val="50000"/>
                </a:schemeClr>
              </a:solidFill>
            </a:endParaRPr>
          </a:p>
          <a:p>
            <a:pPr marL="0" indent="0" algn="ctr">
              <a:buNone/>
            </a:pPr>
            <a:r>
              <a:rPr lang="it-IT" sz="2400" dirty="0" smtClean="0">
                <a:solidFill>
                  <a:schemeClr val="tx2">
                    <a:lumMod val="50000"/>
                  </a:schemeClr>
                </a:solidFill>
              </a:rPr>
              <a:t>fino </a:t>
            </a:r>
            <a:r>
              <a:rPr lang="it-IT" sz="2400" dirty="0">
                <a:solidFill>
                  <a:schemeClr val="tx2">
                    <a:lumMod val="50000"/>
                  </a:schemeClr>
                </a:solidFill>
              </a:rPr>
              <a:t>alle ore 15.00 del </a:t>
            </a:r>
            <a:r>
              <a:rPr lang="it-IT" sz="2400" b="1" dirty="0">
                <a:solidFill>
                  <a:schemeClr val="tx2">
                    <a:lumMod val="50000"/>
                  </a:schemeClr>
                </a:solidFill>
              </a:rPr>
              <a:t>31 maggio </a:t>
            </a:r>
            <a:r>
              <a:rPr lang="it-IT" sz="2400" b="1" dirty="0" smtClean="0">
                <a:solidFill>
                  <a:schemeClr val="tx2">
                    <a:lumMod val="50000"/>
                  </a:schemeClr>
                </a:solidFill>
              </a:rPr>
              <a:t>2018</a:t>
            </a:r>
            <a:endParaRPr lang="it-IT" sz="2400" dirty="0">
              <a:solidFill>
                <a:schemeClr val="tx2">
                  <a:lumMod val="50000"/>
                </a:schemeClr>
              </a:solidFill>
            </a:endParaRPr>
          </a:p>
          <a:p>
            <a:pPr marL="0" indent="0" algn="ctr">
              <a:buNone/>
            </a:pPr>
            <a:endParaRPr lang="it-IT" sz="2400" dirty="0" smtClean="0">
              <a:solidFill>
                <a:schemeClr val="tx2">
                  <a:lumMod val="50000"/>
                </a:schemeClr>
              </a:solidFill>
            </a:endParaRPr>
          </a:p>
          <a:p>
            <a:pPr marL="0" indent="0" algn="just">
              <a:buNone/>
            </a:pPr>
            <a:r>
              <a:rPr lang="it-IT" sz="2400" dirty="0" smtClean="0">
                <a:solidFill>
                  <a:schemeClr val="tx2">
                    <a:lumMod val="50000"/>
                  </a:schemeClr>
                </a:solidFill>
              </a:rPr>
              <a:t>tramite </a:t>
            </a:r>
            <a:r>
              <a:rPr lang="it-IT" sz="2400" dirty="0">
                <a:solidFill>
                  <a:schemeClr val="tx2">
                    <a:lumMod val="50000"/>
                  </a:schemeClr>
                </a:solidFill>
              </a:rPr>
              <a:t>i servizi dello sportello telematico del </a:t>
            </a:r>
            <a:r>
              <a:rPr lang="it-IT" sz="2400" dirty="0" smtClean="0">
                <a:solidFill>
                  <a:schemeClr val="tx2">
                    <a:lumMod val="50000"/>
                  </a:schemeClr>
                </a:solidFill>
              </a:rPr>
              <a:t>CINECA sulla </a:t>
            </a:r>
            <a:r>
              <a:rPr lang="it-IT" sz="2400" dirty="0">
                <a:solidFill>
                  <a:schemeClr val="tx2">
                    <a:lumMod val="50000"/>
                  </a:schemeClr>
                </a:solidFill>
              </a:rPr>
              <a:t>base della modulistica presente sul sito. </a:t>
            </a:r>
          </a:p>
          <a:p>
            <a:pPr marL="0" indent="0" algn="just">
              <a:buNone/>
            </a:pPr>
            <a:endParaRPr lang="it-IT" dirty="0"/>
          </a:p>
        </p:txBody>
      </p:sp>
    </p:spTree>
    <p:extLst>
      <p:ext uri="{BB962C8B-B14F-4D97-AF65-F5344CB8AC3E}">
        <p14:creationId xmlns:p14="http://schemas.microsoft.com/office/powerpoint/2010/main" val="4221071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980728"/>
            <a:ext cx="8229600" cy="5145435"/>
          </a:xfrm>
          <a:solidFill>
            <a:schemeClr val="accent1">
              <a:lumMod val="20000"/>
              <a:lumOff val="80000"/>
            </a:schemeClr>
          </a:solidFill>
          <a:ln>
            <a:solidFill>
              <a:schemeClr val="accent1"/>
            </a:solidFill>
          </a:ln>
        </p:spPr>
        <p:txBody>
          <a:bodyPr>
            <a:normAutofit lnSpcReduction="10000"/>
          </a:bodyPr>
          <a:lstStyle/>
          <a:p>
            <a:pPr marL="0" indent="0" algn="ctr">
              <a:buNone/>
            </a:pPr>
            <a:r>
              <a:rPr lang="it-IT" sz="2400" b="1" dirty="0" smtClean="0">
                <a:solidFill>
                  <a:schemeClr val="tx2">
                    <a:lumMod val="50000"/>
                  </a:schemeClr>
                </a:solidFill>
              </a:rPr>
              <a:t>POSSONO </a:t>
            </a:r>
            <a:r>
              <a:rPr lang="it-IT" sz="2400" b="1" dirty="0">
                <a:solidFill>
                  <a:schemeClr val="tx2">
                    <a:lumMod val="50000"/>
                  </a:schemeClr>
                </a:solidFill>
              </a:rPr>
              <a:t>ESSERE PRESENTATE PIU’ PROPOSTE</a:t>
            </a:r>
          </a:p>
          <a:p>
            <a:pPr marL="0" indent="0" algn="ctr">
              <a:buNone/>
            </a:pPr>
            <a:r>
              <a:rPr lang="it-IT" sz="2400" b="1" dirty="0">
                <a:solidFill>
                  <a:schemeClr val="tx2">
                    <a:lumMod val="50000"/>
                  </a:schemeClr>
                </a:solidFill>
              </a:rPr>
              <a:t>MA</a:t>
            </a:r>
          </a:p>
          <a:p>
            <a:pPr marL="0" indent="0" algn="ctr">
              <a:buNone/>
            </a:pPr>
            <a:r>
              <a:rPr lang="it-IT" sz="2800" b="1" dirty="0">
                <a:solidFill>
                  <a:schemeClr val="accent2">
                    <a:lumMod val="75000"/>
                  </a:schemeClr>
                </a:solidFill>
              </a:rPr>
              <a:t>NON PIU’ DI UNA PROPOSTA PER DIPARTIMENTO</a:t>
            </a:r>
          </a:p>
          <a:p>
            <a:pPr marL="0" indent="0" algn="just">
              <a:buNone/>
            </a:pPr>
            <a:endParaRPr lang="it-IT" sz="2400" b="1" dirty="0" smtClean="0">
              <a:solidFill>
                <a:schemeClr val="accent2">
                  <a:lumMod val="75000"/>
                </a:schemeClr>
              </a:solidFill>
            </a:endParaRPr>
          </a:p>
          <a:p>
            <a:pPr marL="0" indent="0" algn="just">
              <a:buNone/>
            </a:pPr>
            <a:r>
              <a:rPr lang="it-IT" sz="2800" b="1" dirty="0" smtClean="0">
                <a:solidFill>
                  <a:schemeClr val="accent2">
                    <a:lumMod val="75000"/>
                  </a:schemeClr>
                </a:solidFill>
              </a:rPr>
              <a:t>Due </a:t>
            </a:r>
            <a:r>
              <a:rPr lang="it-IT" sz="2800" b="1" dirty="0">
                <a:solidFill>
                  <a:schemeClr val="accent2">
                    <a:lumMod val="75000"/>
                  </a:schemeClr>
                </a:solidFill>
              </a:rPr>
              <a:t>le linee di intervento:</a:t>
            </a:r>
          </a:p>
          <a:p>
            <a:pPr marL="0" indent="0" algn="ctr">
              <a:buNone/>
            </a:pPr>
            <a:r>
              <a:rPr lang="it-IT" sz="2800" b="1" dirty="0" smtClean="0">
                <a:solidFill>
                  <a:schemeClr val="tx2">
                    <a:lumMod val="50000"/>
                  </a:schemeClr>
                </a:solidFill>
              </a:rPr>
              <a:t>Linea </a:t>
            </a:r>
            <a:r>
              <a:rPr lang="it-IT" sz="2800" b="1" dirty="0">
                <a:solidFill>
                  <a:schemeClr val="tx2">
                    <a:lumMod val="50000"/>
                  </a:schemeClr>
                </a:solidFill>
              </a:rPr>
              <a:t>1 (Mobilità dei ricercatori</a:t>
            </a:r>
            <a:r>
              <a:rPr lang="it-IT" sz="2800" b="1" dirty="0" smtClean="0">
                <a:solidFill>
                  <a:schemeClr val="tx2">
                    <a:lumMod val="50000"/>
                  </a:schemeClr>
                </a:solidFill>
              </a:rPr>
              <a:t>)</a:t>
            </a:r>
          </a:p>
          <a:p>
            <a:pPr marL="0" indent="0" algn="just">
              <a:buNone/>
            </a:pPr>
            <a:r>
              <a:rPr lang="it-IT" sz="2800" dirty="0" smtClean="0">
                <a:solidFill>
                  <a:schemeClr val="tx2">
                    <a:lumMod val="50000"/>
                  </a:schemeClr>
                </a:solidFill>
              </a:rPr>
              <a:t>sostegno </a:t>
            </a:r>
            <a:r>
              <a:rPr lang="it-IT" sz="2800" dirty="0">
                <a:solidFill>
                  <a:schemeClr val="tx2">
                    <a:lumMod val="50000"/>
                  </a:schemeClr>
                </a:solidFill>
              </a:rPr>
              <a:t>alla contrattualizzazione </a:t>
            </a:r>
            <a:r>
              <a:rPr lang="it-IT" sz="2800" dirty="0" smtClean="0">
                <a:solidFill>
                  <a:schemeClr val="tx2">
                    <a:lumMod val="50000"/>
                  </a:schemeClr>
                </a:solidFill>
              </a:rPr>
              <a:t>di </a:t>
            </a:r>
            <a:r>
              <a:rPr lang="it-IT" sz="2800" b="1" dirty="0" smtClean="0">
                <a:solidFill>
                  <a:schemeClr val="accent2">
                    <a:lumMod val="75000"/>
                  </a:schemeClr>
                </a:solidFill>
              </a:rPr>
              <a:t>RTD  A</a:t>
            </a:r>
          </a:p>
          <a:p>
            <a:pPr marL="0" indent="0" algn="just">
              <a:buNone/>
            </a:pPr>
            <a:r>
              <a:rPr lang="it-IT" sz="2800" b="1" dirty="0" smtClean="0">
                <a:solidFill>
                  <a:schemeClr val="tx2">
                    <a:lumMod val="50000"/>
                  </a:schemeClr>
                </a:solidFill>
              </a:rPr>
              <a:t>Requisiti:</a:t>
            </a:r>
            <a:r>
              <a:rPr lang="it-IT" sz="2800" dirty="0" smtClean="0">
                <a:solidFill>
                  <a:schemeClr val="tx2">
                    <a:lumMod val="50000"/>
                  </a:schemeClr>
                </a:solidFill>
              </a:rPr>
              <a:t> </a:t>
            </a:r>
            <a:r>
              <a:rPr lang="it-IT" sz="2800" dirty="0">
                <a:solidFill>
                  <a:schemeClr val="tx2">
                    <a:lumMod val="50000"/>
                  </a:schemeClr>
                </a:solidFill>
              </a:rPr>
              <a:t>soggetti in possesso del </a:t>
            </a:r>
            <a:r>
              <a:rPr lang="it-IT" sz="2800" b="1" dirty="0">
                <a:solidFill>
                  <a:schemeClr val="accent2">
                    <a:lumMod val="75000"/>
                  </a:schemeClr>
                </a:solidFill>
              </a:rPr>
              <a:t>titolo di dottore di ricerca conseguito da non più di quattro anni </a:t>
            </a:r>
            <a:r>
              <a:rPr lang="it-IT" sz="2800" dirty="0">
                <a:solidFill>
                  <a:schemeClr val="tx2">
                    <a:lumMod val="50000"/>
                  </a:schemeClr>
                </a:solidFill>
              </a:rPr>
              <a:t>alla data dell’avviso [27.02.2018], da indirizzare alla mobilità internazionale; </a:t>
            </a:r>
          </a:p>
          <a:p>
            <a:pPr marL="0" indent="0" algn="just">
              <a:buNone/>
            </a:pPr>
            <a:endParaRPr lang="it-IT" sz="2600" b="1" dirty="0">
              <a:solidFill>
                <a:schemeClr val="tx2">
                  <a:lumMod val="50000"/>
                </a:schemeClr>
              </a:solidFill>
            </a:endParaRPr>
          </a:p>
        </p:txBody>
      </p:sp>
    </p:spTree>
    <p:extLst>
      <p:ext uri="{BB962C8B-B14F-4D97-AF65-F5344CB8AC3E}">
        <p14:creationId xmlns:p14="http://schemas.microsoft.com/office/powerpoint/2010/main" val="15472359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solidFill>
            <a:schemeClr val="accent1">
              <a:lumMod val="20000"/>
              <a:lumOff val="80000"/>
            </a:schemeClr>
          </a:solidFill>
          <a:ln>
            <a:solidFill>
              <a:schemeClr val="accent1"/>
            </a:solidFill>
          </a:ln>
        </p:spPr>
        <p:txBody>
          <a:bodyPr>
            <a:normAutofit fontScale="85000" lnSpcReduction="20000"/>
          </a:bodyPr>
          <a:lstStyle/>
          <a:p>
            <a:pPr marL="0" indent="0" algn="ctr">
              <a:buNone/>
            </a:pPr>
            <a:r>
              <a:rPr lang="it-IT" sz="2800" b="1" dirty="0">
                <a:solidFill>
                  <a:schemeClr val="tx2">
                    <a:lumMod val="50000"/>
                  </a:schemeClr>
                </a:solidFill>
              </a:rPr>
              <a:t>Linea 2 (Attrazione dei ricercatori</a:t>
            </a:r>
            <a:r>
              <a:rPr lang="it-IT" sz="2800" b="1" dirty="0" smtClean="0">
                <a:solidFill>
                  <a:schemeClr val="tx2">
                    <a:lumMod val="50000"/>
                  </a:schemeClr>
                </a:solidFill>
              </a:rPr>
              <a:t>)</a:t>
            </a:r>
          </a:p>
          <a:p>
            <a:pPr marL="0" indent="0" algn="just">
              <a:buNone/>
            </a:pPr>
            <a:r>
              <a:rPr lang="it-IT" sz="2800" b="1" dirty="0" smtClean="0">
                <a:solidFill>
                  <a:schemeClr val="tx2">
                    <a:lumMod val="50000"/>
                  </a:schemeClr>
                </a:solidFill>
              </a:rPr>
              <a:t>sostegno </a:t>
            </a:r>
            <a:r>
              <a:rPr lang="it-IT" sz="2800" b="1" dirty="0">
                <a:solidFill>
                  <a:schemeClr val="tx2">
                    <a:lumMod val="50000"/>
                  </a:schemeClr>
                </a:solidFill>
              </a:rPr>
              <a:t>alla </a:t>
            </a:r>
            <a:r>
              <a:rPr lang="it-IT" sz="2800" b="1" dirty="0" smtClean="0">
                <a:solidFill>
                  <a:schemeClr val="tx2">
                    <a:lumMod val="50000"/>
                  </a:schemeClr>
                </a:solidFill>
              </a:rPr>
              <a:t>contrattualizzazione di </a:t>
            </a:r>
            <a:r>
              <a:rPr lang="it-IT" sz="2800" b="1" dirty="0" smtClean="0">
                <a:solidFill>
                  <a:schemeClr val="accent2">
                    <a:lumMod val="75000"/>
                  </a:schemeClr>
                </a:solidFill>
              </a:rPr>
              <a:t>RTD A</a:t>
            </a:r>
          </a:p>
          <a:p>
            <a:pPr marL="0" indent="0" algn="just">
              <a:buNone/>
            </a:pPr>
            <a:r>
              <a:rPr lang="it-IT" sz="2800" b="1" dirty="0" smtClean="0">
                <a:solidFill>
                  <a:schemeClr val="tx2">
                    <a:lumMod val="50000"/>
                  </a:schemeClr>
                </a:solidFill>
              </a:rPr>
              <a:t>Requisiti:</a:t>
            </a:r>
            <a:r>
              <a:rPr lang="it-IT" sz="2800" dirty="0" smtClean="0">
                <a:solidFill>
                  <a:schemeClr val="tx2">
                    <a:lumMod val="50000"/>
                  </a:schemeClr>
                </a:solidFill>
              </a:rPr>
              <a:t> soggetti </a:t>
            </a:r>
            <a:r>
              <a:rPr lang="it-IT" sz="2800" dirty="0">
                <a:solidFill>
                  <a:schemeClr val="tx2">
                    <a:lumMod val="50000"/>
                  </a:schemeClr>
                </a:solidFill>
              </a:rPr>
              <a:t>in possesso del </a:t>
            </a:r>
            <a:r>
              <a:rPr lang="it-IT" sz="2800" b="1" dirty="0">
                <a:solidFill>
                  <a:schemeClr val="accent2">
                    <a:lumMod val="75000"/>
                  </a:schemeClr>
                </a:solidFill>
              </a:rPr>
              <a:t>titolo di dottore di ricerca conseguito da non più di otto anni </a:t>
            </a:r>
            <a:r>
              <a:rPr lang="it-IT" sz="2800" dirty="0">
                <a:solidFill>
                  <a:schemeClr val="tx2">
                    <a:lumMod val="50000"/>
                  </a:schemeClr>
                </a:solidFill>
              </a:rPr>
              <a:t>alla data </a:t>
            </a:r>
            <a:r>
              <a:rPr lang="it-IT" sz="2800" dirty="0" smtClean="0">
                <a:solidFill>
                  <a:schemeClr val="tx2">
                    <a:lumMod val="50000"/>
                  </a:schemeClr>
                </a:solidFill>
              </a:rPr>
              <a:t>dell’avviso [27.02.2018] , </a:t>
            </a:r>
            <a:r>
              <a:rPr lang="it-IT" sz="2800" b="1" dirty="0">
                <a:solidFill>
                  <a:schemeClr val="tx2">
                    <a:lumMod val="50000"/>
                  </a:schemeClr>
                </a:solidFill>
              </a:rPr>
              <a:t>operanti presso atenei/enti di ricerca/imprese fuori dalle Regioni obiettivo del PON R&amp;I 2014-2020 o anche all’estero</a:t>
            </a:r>
            <a:r>
              <a:rPr lang="it-IT" sz="2800" dirty="0">
                <a:solidFill>
                  <a:schemeClr val="tx2">
                    <a:lumMod val="50000"/>
                  </a:schemeClr>
                </a:solidFill>
              </a:rPr>
              <a:t>, </a:t>
            </a:r>
            <a:r>
              <a:rPr lang="it-IT" sz="2800" b="1" dirty="0">
                <a:solidFill>
                  <a:schemeClr val="accent2">
                    <a:lumMod val="75000"/>
                  </a:schemeClr>
                </a:solidFill>
              </a:rPr>
              <a:t>con esperienza almeno biennale presso tali strutture</a:t>
            </a:r>
            <a:r>
              <a:rPr lang="it-IT" sz="2800" dirty="0">
                <a:solidFill>
                  <a:schemeClr val="tx2">
                    <a:lumMod val="50000"/>
                  </a:schemeClr>
                </a:solidFill>
              </a:rPr>
              <a:t>, riferibile: </a:t>
            </a:r>
            <a:endParaRPr lang="it-IT" sz="2800" dirty="0" smtClean="0">
              <a:solidFill>
                <a:schemeClr val="tx2">
                  <a:lumMod val="50000"/>
                </a:schemeClr>
              </a:solidFill>
            </a:endParaRPr>
          </a:p>
          <a:p>
            <a:pPr marL="0" indent="0" algn="just">
              <a:buNone/>
            </a:pPr>
            <a:endParaRPr lang="it-IT" sz="1000" dirty="0">
              <a:solidFill>
                <a:schemeClr val="tx2">
                  <a:lumMod val="50000"/>
                </a:schemeClr>
              </a:solidFill>
            </a:endParaRPr>
          </a:p>
          <a:p>
            <a:pPr marL="0" indent="0" algn="just">
              <a:buNone/>
            </a:pPr>
            <a:r>
              <a:rPr lang="it-IT" sz="2800" b="1" dirty="0">
                <a:solidFill>
                  <a:schemeClr val="tx2">
                    <a:lumMod val="50000"/>
                  </a:schemeClr>
                </a:solidFill>
              </a:rPr>
              <a:t>2.1:  </a:t>
            </a:r>
            <a:r>
              <a:rPr lang="it-IT" sz="2800" dirty="0">
                <a:solidFill>
                  <a:schemeClr val="tx2">
                    <a:lumMod val="50000"/>
                  </a:schemeClr>
                </a:solidFill>
              </a:rPr>
              <a:t>sia alla partecipazione o alla conduzione tecnico-scientifica di </a:t>
            </a:r>
            <a:r>
              <a:rPr lang="it-IT" sz="2800" dirty="0" smtClean="0">
                <a:solidFill>
                  <a:schemeClr val="tx2">
                    <a:lumMod val="50000"/>
                  </a:schemeClr>
                </a:solidFill>
              </a:rPr>
              <a:t>programmi </a:t>
            </a:r>
            <a:r>
              <a:rPr lang="it-IT" sz="2800" dirty="0">
                <a:solidFill>
                  <a:schemeClr val="tx2">
                    <a:lumMod val="50000"/>
                  </a:schemeClr>
                </a:solidFill>
              </a:rPr>
              <a:t>e/o progetti di ricerca; </a:t>
            </a:r>
            <a:endParaRPr lang="it-IT" sz="2800" dirty="0" smtClean="0">
              <a:solidFill>
                <a:schemeClr val="tx2">
                  <a:lumMod val="50000"/>
                </a:schemeClr>
              </a:solidFill>
            </a:endParaRPr>
          </a:p>
          <a:p>
            <a:pPr marL="0" indent="0" algn="just">
              <a:buNone/>
            </a:pPr>
            <a:endParaRPr lang="it-IT" sz="900" dirty="0">
              <a:solidFill>
                <a:schemeClr val="tx2">
                  <a:lumMod val="50000"/>
                </a:schemeClr>
              </a:solidFill>
            </a:endParaRPr>
          </a:p>
          <a:p>
            <a:pPr marL="0" indent="0" algn="just">
              <a:buNone/>
            </a:pPr>
            <a:r>
              <a:rPr lang="it-IT" sz="2800" b="1" dirty="0">
                <a:solidFill>
                  <a:schemeClr val="tx2">
                    <a:lumMod val="50000"/>
                  </a:schemeClr>
                </a:solidFill>
              </a:rPr>
              <a:t>2.2: </a:t>
            </a:r>
            <a:r>
              <a:rPr lang="it-IT" sz="2800" dirty="0">
                <a:solidFill>
                  <a:schemeClr val="tx2">
                    <a:lumMod val="50000"/>
                  </a:schemeClr>
                </a:solidFill>
              </a:rPr>
              <a:t>sia alla gestione diretta (o alla relativa assistenza) nelle fasi di predisposizione, di organizzazione, di monitoraggio e di valutazione dei programmi /progetti di ricerca.</a:t>
            </a:r>
            <a:r>
              <a:rPr lang="it-IT" sz="2800" b="1" dirty="0">
                <a:solidFill>
                  <a:schemeClr val="tx2">
                    <a:lumMod val="50000"/>
                  </a:schemeClr>
                </a:solidFill>
              </a:rPr>
              <a:t> </a:t>
            </a:r>
            <a:endParaRPr lang="it-IT" sz="2800" b="1" dirty="0" smtClean="0">
              <a:solidFill>
                <a:schemeClr val="tx2">
                  <a:lumMod val="50000"/>
                </a:schemeClr>
              </a:solidFill>
            </a:endParaRPr>
          </a:p>
          <a:p>
            <a:pPr marL="0" indent="0" algn="just">
              <a:buNone/>
            </a:pPr>
            <a:endParaRPr lang="it-IT" sz="2700" b="1" dirty="0">
              <a:solidFill>
                <a:schemeClr val="tx2">
                  <a:lumMod val="50000"/>
                </a:schemeClr>
              </a:solidFill>
            </a:endParaRPr>
          </a:p>
          <a:p>
            <a:pPr marL="0" indent="0" algn="just">
              <a:buNone/>
            </a:pPr>
            <a:endParaRPr lang="it-IT" sz="2700" b="1" dirty="0">
              <a:solidFill>
                <a:schemeClr val="tx2">
                  <a:lumMod val="50000"/>
                </a:schemeClr>
              </a:solidFill>
            </a:endParaRPr>
          </a:p>
          <a:p>
            <a:endParaRPr lang="it-IT" dirty="0"/>
          </a:p>
        </p:txBody>
      </p:sp>
    </p:spTree>
    <p:extLst>
      <p:ext uri="{BB962C8B-B14F-4D97-AF65-F5344CB8AC3E}">
        <p14:creationId xmlns:p14="http://schemas.microsoft.com/office/powerpoint/2010/main" val="2082937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solidFill>
            <a:schemeClr val="accent1">
              <a:lumMod val="20000"/>
              <a:lumOff val="80000"/>
            </a:schemeClr>
          </a:solidFill>
          <a:ln>
            <a:solidFill>
              <a:schemeClr val="accent1"/>
            </a:solidFill>
          </a:ln>
        </p:spPr>
        <p:txBody>
          <a:bodyPr>
            <a:normAutofit/>
          </a:bodyPr>
          <a:lstStyle/>
          <a:p>
            <a:pPr marL="0" indent="0" algn="ctr">
              <a:buNone/>
            </a:pPr>
            <a:r>
              <a:rPr lang="it-IT" sz="2600" b="1" dirty="0">
                <a:solidFill>
                  <a:schemeClr val="tx2">
                    <a:lumMod val="50000"/>
                  </a:schemeClr>
                </a:solidFill>
              </a:rPr>
              <a:t>Presentazione delle </a:t>
            </a:r>
            <a:r>
              <a:rPr lang="it-IT" sz="2600" b="1" dirty="0" smtClean="0">
                <a:solidFill>
                  <a:schemeClr val="tx2">
                    <a:lumMod val="50000"/>
                  </a:schemeClr>
                </a:solidFill>
              </a:rPr>
              <a:t>proposte</a:t>
            </a:r>
          </a:p>
          <a:p>
            <a:pPr marL="0" indent="0" algn="just">
              <a:buNone/>
            </a:pPr>
            <a:r>
              <a:rPr lang="it-IT" sz="2600" dirty="0" smtClean="0">
                <a:solidFill>
                  <a:schemeClr val="tx2">
                    <a:lumMod val="50000"/>
                  </a:schemeClr>
                </a:solidFill>
              </a:rPr>
              <a:t>Ciascuna </a:t>
            </a:r>
            <a:r>
              <a:rPr lang="it-IT" sz="2600" dirty="0">
                <a:solidFill>
                  <a:schemeClr val="tx2">
                    <a:lumMod val="50000"/>
                  </a:schemeClr>
                </a:solidFill>
              </a:rPr>
              <a:t>linea di intervento </a:t>
            </a:r>
            <a:r>
              <a:rPr lang="it-IT" sz="2600" dirty="0" smtClean="0">
                <a:solidFill>
                  <a:schemeClr val="tx2">
                    <a:lumMod val="50000"/>
                  </a:schemeClr>
                </a:solidFill>
              </a:rPr>
              <a:t>è </a:t>
            </a:r>
            <a:r>
              <a:rPr lang="it-IT" sz="2600" dirty="0">
                <a:solidFill>
                  <a:schemeClr val="tx2">
                    <a:lumMod val="50000"/>
                  </a:schemeClr>
                </a:solidFill>
              </a:rPr>
              <a:t>attuata mediante presentazione di singole proposte da parte dell’Ateneo.</a:t>
            </a:r>
          </a:p>
          <a:p>
            <a:pPr marL="0" indent="0" algn="ctr">
              <a:buNone/>
            </a:pPr>
            <a:r>
              <a:rPr lang="it-IT" sz="2600" b="1" dirty="0" smtClean="0">
                <a:solidFill>
                  <a:schemeClr val="accent2">
                    <a:lumMod val="75000"/>
                  </a:schemeClr>
                </a:solidFill>
              </a:rPr>
              <a:t>MA</a:t>
            </a:r>
            <a:endParaRPr lang="it-IT" sz="2600" b="1" dirty="0">
              <a:solidFill>
                <a:schemeClr val="accent2">
                  <a:lumMod val="75000"/>
                </a:schemeClr>
              </a:solidFill>
            </a:endParaRPr>
          </a:p>
          <a:p>
            <a:pPr marL="0" indent="0">
              <a:buNone/>
            </a:pPr>
            <a:r>
              <a:rPr lang="it-IT" sz="2600" b="1" dirty="0" smtClean="0">
                <a:solidFill>
                  <a:schemeClr val="accent2">
                    <a:lumMod val="75000"/>
                  </a:schemeClr>
                </a:solidFill>
              </a:rPr>
              <a:t>RELATIVAMENTE AL PROFILO 2.2. </a:t>
            </a:r>
            <a:r>
              <a:rPr lang="it-IT" sz="2600" dirty="0" smtClean="0">
                <a:solidFill>
                  <a:schemeClr val="tx2">
                    <a:lumMod val="50000"/>
                  </a:schemeClr>
                </a:solidFill>
              </a:rPr>
              <a:t>: gestione diretta o assistenza nelle fasi di predisposizione, organizzazione, monitoraggio e valutazione dei programmi/progetti di ricerca, </a:t>
            </a:r>
            <a:r>
              <a:rPr lang="it-IT" sz="2600" b="1" dirty="0" smtClean="0">
                <a:solidFill>
                  <a:schemeClr val="accent2">
                    <a:lumMod val="75000"/>
                  </a:schemeClr>
                </a:solidFill>
              </a:rPr>
              <a:t>il numero di posizioni aggiuntive proposte non può essere prevalente né numericamente né finanziariamente </a:t>
            </a:r>
            <a:r>
              <a:rPr lang="it-IT" sz="2600" dirty="0" smtClean="0">
                <a:solidFill>
                  <a:schemeClr val="tx2">
                    <a:lumMod val="50000"/>
                  </a:schemeClr>
                </a:solidFill>
              </a:rPr>
              <a:t>rispetto a ciascuno degli altri profili</a:t>
            </a:r>
            <a:endParaRPr lang="it-IT" sz="2600" dirty="0">
              <a:solidFill>
                <a:schemeClr val="tx2">
                  <a:lumMod val="50000"/>
                </a:schemeClr>
              </a:solidFill>
            </a:endParaRPr>
          </a:p>
        </p:txBody>
      </p:sp>
    </p:spTree>
    <p:extLst>
      <p:ext uri="{BB962C8B-B14F-4D97-AF65-F5344CB8AC3E}">
        <p14:creationId xmlns:p14="http://schemas.microsoft.com/office/powerpoint/2010/main" val="33291856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solidFill>
            <a:schemeClr val="accent1">
              <a:lumMod val="20000"/>
              <a:lumOff val="80000"/>
            </a:schemeClr>
          </a:solidFill>
          <a:ln>
            <a:solidFill>
              <a:schemeClr val="accent1"/>
            </a:solidFill>
          </a:ln>
        </p:spPr>
        <p:txBody>
          <a:bodyPr>
            <a:normAutofit/>
          </a:bodyPr>
          <a:lstStyle/>
          <a:p>
            <a:pPr marL="0" indent="0" algn="just">
              <a:buNone/>
            </a:pPr>
            <a:endParaRPr lang="it-IT" sz="2800" b="1" dirty="0" smtClean="0">
              <a:solidFill>
                <a:schemeClr val="tx2">
                  <a:lumMod val="50000"/>
                </a:schemeClr>
              </a:solidFill>
            </a:endParaRPr>
          </a:p>
          <a:p>
            <a:pPr marL="0" indent="0" algn="just">
              <a:buNone/>
            </a:pPr>
            <a:endParaRPr lang="it-IT" sz="2800" b="1" dirty="0">
              <a:solidFill>
                <a:schemeClr val="tx2">
                  <a:lumMod val="50000"/>
                </a:schemeClr>
              </a:solidFill>
            </a:endParaRPr>
          </a:p>
          <a:p>
            <a:pPr marL="0" indent="0" algn="just">
              <a:buNone/>
            </a:pPr>
            <a:r>
              <a:rPr lang="it-IT" sz="2800" b="1" dirty="0" smtClean="0">
                <a:solidFill>
                  <a:schemeClr val="tx2">
                    <a:lumMod val="50000"/>
                  </a:schemeClr>
                </a:solidFill>
              </a:rPr>
              <a:t>In </a:t>
            </a:r>
            <a:r>
              <a:rPr lang="it-IT" sz="2800" b="1" dirty="0">
                <a:solidFill>
                  <a:schemeClr val="tx2">
                    <a:lumMod val="50000"/>
                  </a:schemeClr>
                </a:solidFill>
              </a:rPr>
              <a:t>buona sostanza si tende a privilegiare coloro che svolgono vera e propria attività di ricerca rispetto a coloro che, pur a un alto livello, svolgono attività di </a:t>
            </a:r>
            <a:r>
              <a:rPr lang="it-IT" sz="2800" b="1" dirty="0" err="1">
                <a:solidFill>
                  <a:schemeClr val="tx2">
                    <a:lumMod val="50000"/>
                  </a:schemeClr>
                </a:solidFill>
              </a:rPr>
              <a:t>project</a:t>
            </a:r>
            <a:r>
              <a:rPr lang="it-IT" sz="2800" b="1" dirty="0">
                <a:solidFill>
                  <a:schemeClr val="tx2">
                    <a:lumMod val="50000"/>
                  </a:schemeClr>
                </a:solidFill>
              </a:rPr>
              <a:t> </a:t>
            </a:r>
            <a:r>
              <a:rPr lang="it-IT" sz="2800" b="1" dirty="0" smtClean="0">
                <a:solidFill>
                  <a:schemeClr val="tx2">
                    <a:lumMod val="50000"/>
                  </a:schemeClr>
                </a:solidFill>
              </a:rPr>
              <a:t>management</a:t>
            </a:r>
            <a:endParaRPr lang="it-IT" sz="2800" b="1" dirty="0">
              <a:solidFill>
                <a:schemeClr val="tx2">
                  <a:lumMod val="50000"/>
                </a:schemeClr>
              </a:solidFill>
            </a:endParaRPr>
          </a:p>
        </p:txBody>
      </p:sp>
    </p:spTree>
    <p:extLst>
      <p:ext uri="{BB962C8B-B14F-4D97-AF65-F5344CB8AC3E}">
        <p14:creationId xmlns:p14="http://schemas.microsoft.com/office/powerpoint/2010/main" val="552367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052736"/>
            <a:ext cx="8229600" cy="5073427"/>
          </a:xfrm>
          <a:solidFill>
            <a:schemeClr val="accent1">
              <a:lumMod val="20000"/>
              <a:lumOff val="80000"/>
            </a:schemeClr>
          </a:solidFill>
          <a:ln>
            <a:solidFill>
              <a:schemeClr val="accent1"/>
            </a:solidFill>
          </a:ln>
        </p:spPr>
        <p:txBody>
          <a:bodyPr>
            <a:noAutofit/>
          </a:bodyPr>
          <a:lstStyle/>
          <a:p>
            <a:pPr marL="0" indent="0" algn="ctr">
              <a:buNone/>
            </a:pPr>
            <a:r>
              <a:rPr lang="it-IT" sz="2400" b="1" dirty="0" smtClean="0">
                <a:solidFill>
                  <a:schemeClr val="accent2">
                    <a:lumMod val="75000"/>
                  </a:schemeClr>
                </a:solidFill>
              </a:rPr>
              <a:t>Caratteristiche </a:t>
            </a:r>
            <a:r>
              <a:rPr lang="it-IT" sz="2400" b="1" dirty="0">
                <a:solidFill>
                  <a:schemeClr val="accent2">
                    <a:lumMod val="75000"/>
                  </a:schemeClr>
                </a:solidFill>
              </a:rPr>
              <a:t>delle proposte</a:t>
            </a:r>
          </a:p>
          <a:p>
            <a:pPr marL="0" indent="0" algn="just">
              <a:buNone/>
            </a:pPr>
            <a:r>
              <a:rPr lang="it-IT" sz="2400" dirty="0">
                <a:solidFill>
                  <a:schemeClr val="tx2">
                    <a:lumMod val="50000"/>
                  </a:schemeClr>
                </a:solidFill>
              </a:rPr>
              <a:t>Ogni proposta deve illustrare il </a:t>
            </a:r>
            <a:r>
              <a:rPr lang="it-IT" sz="2400" b="1" dirty="0">
                <a:solidFill>
                  <a:schemeClr val="accent2">
                    <a:lumMod val="75000"/>
                  </a:schemeClr>
                </a:solidFill>
              </a:rPr>
              <a:t>“Piano Operativo per le attività di Attrazione e Mobilità”</a:t>
            </a:r>
            <a:r>
              <a:rPr lang="it-IT" sz="2400" dirty="0">
                <a:solidFill>
                  <a:schemeClr val="tx2">
                    <a:lumMod val="50000"/>
                  </a:schemeClr>
                </a:solidFill>
              </a:rPr>
              <a:t>, redatto secondo il format reso disponibile sulla piattaforma CINECA. In particolare </a:t>
            </a:r>
            <a:r>
              <a:rPr lang="it-IT" sz="2400" dirty="0" smtClean="0">
                <a:solidFill>
                  <a:schemeClr val="tx2">
                    <a:lumMod val="50000"/>
                  </a:schemeClr>
                </a:solidFill>
              </a:rPr>
              <a:t>:</a:t>
            </a:r>
            <a:endParaRPr lang="it-IT" sz="2400" dirty="0">
              <a:solidFill>
                <a:schemeClr val="tx2">
                  <a:lumMod val="50000"/>
                </a:schemeClr>
              </a:solidFill>
            </a:endParaRPr>
          </a:p>
          <a:p>
            <a:pPr marL="0" indent="0" algn="just">
              <a:buNone/>
            </a:pPr>
            <a:endParaRPr lang="it-IT" sz="2400" dirty="0" smtClean="0">
              <a:solidFill>
                <a:schemeClr val="tx2">
                  <a:lumMod val="50000"/>
                </a:schemeClr>
              </a:solidFill>
            </a:endParaRPr>
          </a:p>
          <a:p>
            <a:pPr marL="0" indent="0" algn="just">
              <a:buNone/>
            </a:pPr>
            <a:r>
              <a:rPr lang="it-IT" sz="2400" b="1" dirty="0" smtClean="0">
                <a:solidFill>
                  <a:schemeClr val="tx2">
                    <a:lumMod val="50000"/>
                  </a:schemeClr>
                </a:solidFill>
              </a:rPr>
              <a:t>1. le </a:t>
            </a:r>
            <a:r>
              <a:rPr lang="it-IT" sz="2400" b="1" dirty="0">
                <a:solidFill>
                  <a:schemeClr val="tx2">
                    <a:lumMod val="50000"/>
                  </a:schemeClr>
                </a:solidFill>
              </a:rPr>
              <a:t>attività, connesse con specifiche linee di ricerca </a:t>
            </a:r>
            <a:r>
              <a:rPr lang="it-IT" sz="2400" b="1" dirty="0">
                <a:solidFill>
                  <a:schemeClr val="accent2">
                    <a:lumMod val="75000"/>
                  </a:schemeClr>
                </a:solidFill>
              </a:rPr>
              <a:t>(fino a un </a:t>
            </a:r>
            <a:r>
              <a:rPr lang="it-IT" sz="2400" b="1" u="sng" dirty="0">
                <a:solidFill>
                  <a:schemeClr val="accent2">
                    <a:lumMod val="75000"/>
                  </a:schemeClr>
                </a:solidFill>
              </a:rPr>
              <a:t>massimo</a:t>
            </a:r>
            <a:r>
              <a:rPr lang="it-IT" sz="2400" b="1" dirty="0">
                <a:solidFill>
                  <a:schemeClr val="accent2">
                    <a:lumMod val="75000"/>
                  </a:schemeClr>
                </a:solidFill>
              </a:rPr>
              <a:t> di </a:t>
            </a:r>
            <a:r>
              <a:rPr lang="it-IT" sz="2400" b="1" u="sng" dirty="0">
                <a:solidFill>
                  <a:schemeClr val="accent2">
                    <a:lumMod val="75000"/>
                  </a:schemeClr>
                </a:solidFill>
              </a:rPr>
              <a:t>tre per ogni Piano</a:t>
            </a:r>
            <a:r>
              <a:rPr lang="it-IT" sz="2400" b="1" dirty="0">
                <a:solidFill>
                  <a:schemeClr val="accent2">
                    <a:lumMod val="75000"/>
                  </a:schemeClr>
                </a:solidFill>
              </a:rPr>
              <a:t>)</a:t>
            </a:r>
            <a:r>
              <a:rPr lang="it-IT" sz="2400" dirty="0">
                <a:solidFill>
                  <a:schemeClr val="tx2">
                    <a:lumMod val="50000"/>
                  </a:schemeClr>
                </a:solidFill>
              </a:rPr>
              <a:t> </a:t>
            </a:r>
            <a:r>
              <a:rPr lang="it-IT" sz="2400" b="1" dirty="0">
                <a:solidFill>
                  <a:schemeClr val="tx2">
                    <a:lumMod val="50000"/>
                  </a:schemeClr>
                </a:solidFill>
              </a:rPr>
              <a:t>che la sede operativa intende sviluppare o potenziare</a:t>
            </a:r>
            <a:r>
              <a:rPr lang="it-IT" sz="2400" dirty="0">
                <a:solidFill>
                  <a:schemeClr val="tx2">
                    <a:lumMod val="50000"/>
                  </a:schemeClr>
                </a:solidFill>
              </a:rPr>
              <a:t>, indicando, per ciascuna linea di ricerca, l’area di specializzazione prevalente tra quelle relative alla </a:t>
            </a:r>
            <a:r>
              <a:rPr lang="it-IT" sz="2400" dirty="0" smtClean="0">
                <a:solidFill>
                  <a:schemeClr val="tx2">
                    <a:lumMod val="50000"/>
                  </a:schemeClr>
                </a:solidFill>
              </a:rPr>
              <a:t>SNSI [Strategia Nazionale di Specializzazione Intelligente], </a:t>
            </a:r>
            <a:r>
              <a:rPr lang="it-IT" sz="2400" dirty="0">
                <a:solidFill>
                  <a:schemeClr val="tx2">
                    <a:lumMod val="50000"/>
                  </a:schemeClr>
                </a:solidFill>
              </a:rPr>
              <a:t>ed evidenziandone altresì gli aspetti di coerenza con tale area; </a:t>
            </a:r>
          </a:p>
          <a:p>
            <a:pPr marL="0" indent="0" algn="just">
              <a:buNone/>
            </a:pPr>
            <a:endParaRPr lang="it-IT" sz="2400" dirty="0">
              <a:solidFill>
                <a:schemeClr val="tx2">
                  <a:lumMod val="50000"/>
                </a:schemeClr>
              </a:solidFill>
            </a:endParaRPr>
          </a:p>
        </p:txBody>
      </p:sp>
    </p:spTree>
    <p:extLst>
      <p:ext uri="{BB962C8B-B14F-4D97-AF65-F5344CB8AC3E}">
        <p14:creationId xmlns:p14="http://schemas.microsoft.com/office/powerpoint/2010/main" val="367810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196752"/>
            <a:ext cx="8229600" cy="4929411"/>
          </a:xfrm>
          <a:solidFill>
            <a:schemeClr val="accent1">
              <a:lumMod val="20000"/>
              <a:lumOff val="80000"/>
            </a:schemeClr>
          </a:solidFill>
          <a:ln>
            <a:solidFill>
              <a:schemeClr val="accent1"/>
            </a:solidFill>
          </a:ln>
        </p:spPr>
        <p:txBody>
          <a:bodyPr>
            <a:normAutofit/>
          </a:bodyPr>
          <a:lstStyle/>
          <a:p>
            <a:pPr marL="0" indent="0" algn="just">
              <a:lnSpc>
                <a:spcPct val="90000"/>
              </a:lnSpc>
              <a:buNone/>
            </a:pPr>
            <a:endParaRPr lang="it-IT" sz="2400" dirty="0" smtClean="0">
              <a:solidFill>
                <a:schemeClr val="tx2">
                  <a:lumMod val="50000"/>
                </a:schemeClr>
              </a:solidFill>
            </a:endParaRPr>
          </a:p>
          <a:p>
            <a:pPr marL="0" indent="0" algn="just">
              <a:lnSpc>
                <a:spcPct val="90000"/>
              </a:lnSpc>
              <a:buNone/>
            </a:pPr>
            <a:r>
              <a:rPr lang="it-IT" sz="2400" b="1" dirty="0" smtClean="0">
                <a:solidFill>
                  <a:schemeClr val="tx2">
                    <a:lumMod val="50000"/>
                  </a:schemeClr>
                </a:solidFill>
              </a:rPr>
              <a:t>2. </a:t>
            </a:r>
            <a:r>
              <a:rPr lang="it-IT" sz="2400" dirty="0" smtClean="0">
                <a:solidFill>
                  <a:schemeClr val="tx2">
                    <a:lumMod val="50000"/>
                  </a:schemeClr>
                </a:solidFill>
              </a:rPr>
              <a:t>per </a:t>
            </a:r>
            <a:r>
              <a:rPr lang="it-IT" sz="2400" dirty="0">
                <a:solidFill>
                  <a:schemeClr val="tx2">
                    <a:lumMod val="50000"/>
                  </a:schemeClr>
                </a:solidFill>
              </a:rPr>
              <a:t>ogni linea di ricerca, inoltre, </a:t>
            </a:r>
            <a:r>
              <a:rPr lang="it-IT" sz="2400" b="1" dirty="0">
                <a:solidFill>
                  <a:schemeClr val="tx2">
                    <a:lumMod val="50000"/>
                  </a:schemeClr>
                </a:solidFill>
              </a:rPr>
              <a:t>una sintetica descrizione dello stato dell’arte e delle collaborazioni eventualmente già in essere</a:t>
            </a:r>
            <a:r>
              <a:rPr lang="it-IT" sz="2400" dirty="0">
                <a:solidFill>
                  <a:schemeClr val="tx2">
                    <a:lumMod val="50000"/>
                  </a:schemeClr>
                </a:solidFill>
              </a:rPr>
              <a:t>, nonché </a:t>
            </a:r>
            <a:r>
              <a:rPr lang="it-IT" sz="2400" b="1" dirty="0">
                <a:solidFill>
                  <a:schemeClr val="tx2">
                    <a:lumMod val="50000"/>
                  </a:schemeClr>
                </a:solidFill>
              </a:rPr>
              <a:t>la dotazione aggiuntiva di ricercatori a tempo determinato necessaria per il migliore sviluppo delle attività illustrate nel “Piano</a:t>
            </a:r>
            <a:r>
              <a:rPr lang="it-IT" sz="2400" dirty="0">
                <a:solidFill>
                  <a:schemeClr val="tx2">
                    <a:lumMod val="50000"/>
                  </a:schemeClr>
                </a:solidFill>
              </a:rPr>
              <a:t>”, distinguendo tra i diversi profili relativi alle linee 1, 2.1 e 2.2</a:t>
            </a:r>
            <a:r>
              <a:rPr lang="it-IT" sz="2400" dirty="0" smtClean="0">
                <a:solidFill>
                  <a:schemeClr val="tx2">
                    <a:lumMod val="50000"/>
                  </a:schemeClr>
                </a:solidFill>
              </a:rPr>
              <a:t>.</a:t>
            </a:r>
          </a:p>
          <a:p>
            <a:pPr marL="0" indent="0" algn="just">
              <a:lnSpc>
                <a:spcPct val="90000"/>
              </a:lnSpc>
              <a:buNone/>
            </a:pPr>
            <a:endParaRPr lang="it-IT" sz="2400" dirty="0">
              <a:solidFill>
                <a:schemeClr val="tx2">
                  <a:lumMod val="50000"/>
                </a:schemeClr>
              </a:solidFill>
            </a:endParaRPr>
          </a:p>
          <a:p>
            <a:pPr marL="0" indent="0" algn="just">
              <a:buNone/>
            </a:pPr>
            <a:r>
              <a:rPr lang="it-IT" sz="2400" b="1" dirty="0" smtClean="0">
                <a:solidFill>
                  <a:schemeClr val="tx2">
                    <a:lumMod val="50000"/>
                  </a:schemeClr>
                </a:solidFill>
              </a:rPr>
              <a:t>Nota: </a:t>
            </a:r>
            <a:r>
              <a:rPr lang="it-IT" sz="2400" dirty="0" smtClean="0">
                <a:solidFill>
                  <a:schemeClr val="tx2">
                    <a:lumMod val="50000"/>
                  </a:schemeClr>
                </a:solidFill>
              </a:rPr>
              <a:t>Relativamente </a:t>
            </a:r>
            <a:r>
              <a:rPr lang="it-IT" sz="2400" dirty="0">
                <a:solidFill>
                  <a:schemeClr val="tx2">
                    <a:lumMod val="50000"/>
                  </a:schemeClr>
                </a:solidFill>
              </a:rPr>
              <a:t>al profilo di 2.2, il numero di posizioni aggiuntive proposte </a:t>
            </a:r>
            <a:r>
              <a:rPr lang="it-IT" sz="2400" dirty="0" smtClean="0">
                <a:solidFill>
                  <a:schemeClr val="tx2">
                    <a:lumMod val="50000"/>
                  </a:schemeClr>
                </a:solidFill>
              </a:rPr>
              <a:t>dagli Atenei non </a:t>
            </a:r>
            <a:r>
              <a:rPr lang="it-IT" sz="2400" dirty="0">
                <a:solidFill>
                  <a:schemeClr val="tx2">
                    <a:lumMod val="50000"/>
                  </a:schemeClr>
                </a:solidFill>
              </a:rPr>
              <a:t>può essere prevalente né numericamente né finanziariamente rispetto a ciascuno degli altri profili.</a:t>
            </a:r>
          </a:p>
          <a:p>
            <a:pPr marL="0" indent="0">
              <a:buNone/>
            </a:pPr>
            <a:endParaRPr lang="it-IT" dirty="0"/>
          </a:p>
        </p:txBody>
      </p:sp>
    </p:spTree>
    <p:extLst>
      <p:ext uri="{BB962C8B-B14F-4D97-AF65-F5344CB8AC3E}">
        <p14:creationId xmlns:p14="http://schemas.microsoft.com/office/powerpoint/2010/main" val="219088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solidFill>
            <a:schemeClr val="accent1">
              <a:lumMod val="20000"/>
              <a:lumOff val="80000"/>
            </a:schemeClr>
          </a:solidFill>
          <a:ln>
            <a:solidFill>
              <a:schemeClr val="accent1"/>
            </a:solidFill>
          </a:ln>
        </p:spPr>
        <p:txBody>
          <a:bodyPr>
            <a:noAutofit/>
          </a:bodyPr>
          <a:lstStyle/>
          <a:p>
            <a:pPr marL="0" indent="0" algn="ctr">
              <a:buNone/>
            </a:pPr>
            <a:r>
              <a:rPr lang="it-IT" sz="2400" b="1" dirty="0">
                <a:solidFill>
                  <a:schemeClr val="tx2">
                    <a:lumMod val="50000"/>
                  </a:schemeClr>
                </a:solidFill>
              </a:rPr>
              <a:t>Contrattualizzazione del ricercatore a tempo determinato</a:t>
            </a:r>
            <a:br>
              <a:rPr lang="it-IT" sz="2400" b="1" dirty="0">
                <a:solidFill>
                  <a:schemeClr val="tx2">
                    <a:lumMod val="50000"/>
                  </a:schemeClr>
                </a:solidFill>
              </a:rPr>
            </a:br>
            <a:r>
              <a:rPr lang="it-IT" sz="2400" b="1" dirty="0" smtClean="0">
                <a:solidFill>
                  <a:schemeClr val="tx2">
                    <a:lumMod val="50000"/>
                  </a:schemeClr>
                </a:solidFill>
              </a:rPr>
              <a:t>Vincoli</a:t>
            </a:r>
            <a:endParaRPr lang="it-IT" sz="2400" dirty="0">
              <a:solidFill>
                <a:schemeClr val="tx2">
                  <a:lumMod val="50000"/>
                </a:schemeClr>
              </a:solidFill>
            </a:endParaRPr>
          </a:p>
          <a:p>
            <a:pPr marL="0" indent="0">
              <a:buNone/>
            </a:pPr>
            <a:endParaRPr lang="it-IT" sz="2400" b="1" dirty="0" smtClean="0">
              <a:solidFill>
                <a:schemeClr val="tx2">
                  <a:lumMod val="50000"/>
                </a:schemeClr>
              </a:solidFill>
            </a:endParaRPr>
          </a:p>
          <a:p>
            <a:pPr marL="0" indent="0">
              <a:buNone/>
            </a:pPr>
            <a:r>
              <a:rPr lang="it-IT" sz="2400" b="1" dirty="0" smtClean="0">
                <a:solidFill>
                  <a:schemeClr val="tx2">
                    <a:lumMod val="50000"/>
                  </a:schemeClr>
                </a:solidFill>
              </a:rPr>
              <a:t>Linea </a:t>
            </a:r>
            <a:r>
              <a:rPr lang="it-IT" sz="2400" b="1" dirty="0">
                <a:solidFill>
                  <a:schemeClr val="tx2">
                    <a:lumMod val="50000"/>
                  </a:schemeClr>
                </a:solidFill>
              </a:rPr>
              <a:t>1 (Mobilità dei ricercatori</a:t>
            </a:r>
            <a:r>
              <a:rPr lang="it-IT" sz="2400" b="1" dirty="0" smtClean="0">
                <a:solidFill>
                  <a:schemeClr val="tx2">
                    <a:lumMod val="50000"/>
                  </a:schemeClr>
                </a:solidFill>
              </a:rPr>
              <a:t>):</a:t>
            </a:r>
            <a:r>
              <a:rPr lang="it-IT" sz="2400" b="1" dirty="0" smtClean="0">
                <a:solidFill>
                  <a:schemeClr val="accent2">
                    <a:lumMod val="75000"/>
                  </a:schemeClr>
                </a:solidFill>
              </a:rPr>
              <a:t> </a:t>
            </a:r>
          </a:p>
          <a:p>
            <a:pPr marL="0" indent="0" algn="just">
              <a:buNone/>
            </a:pPr>
            <a:r>
              <a:rPr lang="it-IT" sz="2400" dirty="0" smtClean="0">
                <a:solidFill>
                  <a:schemeClr val="tx2">
                    <a:lumMod val="50000"/>
                  </a:schemeClr>
                </a:solidFill>
              </a:rPr>
              <a:t>36 </a:t>
            </a:r>
            <a:r>
              <a:rPr lang="it-IT" sz="2400" dirty="0">
                <a:solidFill>
                  <a:schemeClr val="tx2">
                    <a:lumMod val="50000"/>
                  </a:schemeClr>
                </a:solidFill>
              </a:rPr>
              <a:t>mesi, con la previsione di un </a:t>
            </a:r>
            <a:r>
              <a:rPr lang="it-IT" sz="2400" b="1" dirty="0">
                <a:solidFill>
                  <a:schemeClr val="accent2">
                    <a:lumMod val="75000"/>
                  </a:schemeClr>
                </a:solidFill>
              </a:rPr>
              <a:t>periodo obbligatorio da 6 a 15 mesi di lavoro</a:t>
            </a:r>
            <a:r>
              <a:rPr lang="it-IT" sz="2400" dirty="0">
                <a:solidFill>
                  <a:schemeClr val="tx2">
                    <a:lumMod val="50000"/>
                  </a:schemeClr>
                </a:solidFill>
              </a:rPr>
              <a:t> (anche non consecutivo) </a:t>
            </a:r>
            <a:r>
              <a:rPr lang="it-IT" sz="2400" b="1" dirty="0">
                <a:solidFill>
                  <a:schemeClr val="accent2">
                    <a:lumMod val="75000"/>
                  </a:schemeClr>
                </a:solidFill>
              </a:rPr>
              <a:t>in uno o più Atenei/Enti di Ricerca al di fuori del territorio nazionale</a:t>
            </a:r>
            <a:r>
              <a:rPr lang="it-IT" sz="2400" dirty="0">
                <a:solidFill>
                  <a:schemeClr val="tx2">
                    <a:lumMod val="50000"/>
                  </a:schemeClr>
                </a:solidFill>
              </a:rPr>
              <a:t>, incentrato sulla partecipazione alle attività tecnico-scientifiche relative a progetti/programmi di ricerca; </a:t>
            </a:r>
          </a:p>
          <a:p>
            <a:pPr marL="0" indent="0">
              <a:buNone/>
            </a:pPr>
            <a:endParaRPr lang="it-IT" sz="2400" dirty="0">
              <a:solidFill>
                <a:schemeClr val="tx2">
                  <a:lumMod val="50000"/>
                </a:schemeClr>
              </a:solidFill>
            </a:endParaRPr>
          </a:p>
          <a:p>
            <a:pPr marL="0" indent="0">
              <a:buNone/>
            </a:pPr>
            <a:r>
              <a:rPr lang="it-IT" sz="2400" dirty="0" smtClean="0">
                <a:solidFill>
                  <a:schemeClr val="tx2">
                    <a:lumMod val="50000"/>
                  </a:schemeClr>
                </a:solidFill>
              </a:rPr>
              <a:t> </a:t>
            </a:r>
            <a:endParaRPr lang="it-IT" sz="2400" dirty="0">
              <a:solidFill>
                <a:schemeClr val="tx2">
                  <a:lumMod val="50000"/>
                </a:schemeClr>
              </a:solidFill>
            </a:endParaRPr>
          </a:p>
        </p:txBody>
      </p:sp>
    </p:spTree>
    <p:extLst>
      <p:ext uri="{BB962C8B-B14F-4D97-AF65-F5344CB8AC3E}">
        <p14:creationId xmlns:p14="http://schemas.microsoft.com/office/powerpoint/2010/main" val="208047311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2502</TotalTime>
  <Words>1132</Words>
  <Application>Microsoft Office PowerPoint</Application>
  <PresentationFormat>Presentazione su schermo (4:3)</PresentationFormat>
  <Paragraphs>111</Paragraphs>
  <Slides>20</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20</vt:i4>
      </vt:variant>
    </vt:vector>
  </HeadingPairs>
  <TitlesOfParts>
    <vt:vector size="26" baseType="lpstr">
      <vt:lpstr>Arial</vt:lpstr>
      <vt:lpstr>Calibri</vt:lpstr>
      <vt:lpstr>Garamond</vt:lpstr>
      <vt:lpstr>Times New Roman</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comunicazione Rettore SA CdA</dc:title>
  <dc:subject>premialità didattica</dc:subject>
  <dc:creator>msc</dc:creator>
  <cp:lastModifiedBy>Nicola Flavio Ruju</cp:lastModifiedBy>
  <cp:revision>266</cp:revision>
  <cp:lastPrinted>2017-03-28T15:29:18Z</cp:lastPrinted>
  <dcterms:created xsi:type="dcterms:W3CDTF">2015-04-16T09:45:49Z</dcterms:created>
  <dcterms:modified xsi:type="dcterms:W3CDTF">2018-04-20T11:33:46Z</dcterms:modified>
</cp:coreProperties>
</file>